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8061" r:id="rId2"/>
    <p:sldId id="4093" r:id="rId3"/>
    <p:sldId id="4094" r:id="rId4"/>
    <p:sldId id="8331" r:id="rId5"/>
    <p:sldId id="7883" r:id="rId6"/>
    <p:sldId id="7880" r:id="rId7"/>
    <p:sldId id="7881" r:id="rId8"/>
    <p:sldId id="833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3"/>
    <a:srgbClr val="FFC000"/>
    <a:srgbClr val="8FCFFF"/>
    <a:srgbClr val="FF99FF"/>
    <a:srgbClr val="DEEBF7"/>
    <a:srgbClr val="3FADFF"/>
    <a:srgbClr val="4472C4"/>
    <a:srgbClr val="9DC3E6"/>
    <a:srgbClr val="61CBF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782" y="136525"/>
            <a:ext cx="11820939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Université Populaire du Pays salonais</a:t>
            </a:r>
            <a:b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Histoire médiévale de l’Europe</a:t>
            </a:r>
            <a:br>
              <a:rPr 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5 novembre 2025 (1/4)</a:t>
            </a:r>
            <a:br>
              <a:rPr lang="fr-FR" altLang="fr-FR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altLang="fr-FR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2400" b="1" kern="100" baseline="300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2400" b="1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période : 1273-1437 : Le XIVe siècle : Le Temps des malheurs</a:t>
            </a:r>
            <a:br>
              <a:rPr lang="fr-FR" sz="2400" b="1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Morcellement germano-italien ; Crises des grandes monarchies</a:t>
            </a:r>
            <a:b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altLang="fr-FR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dirty="0">
                <a:latin typeface="+mn-lt"/>
              </a:rPr>
              <a:t>1285-1404 : La guerre de Cent Ans, 1</a:t>
            </a:r>
            <a:r>
              <a:rPr lang="fr-FR" sz="2400" baseline="30000" dirty="0">
                <a:latin typeface="+mn-lt"/>
              </a:rPr>
              <a:t>ère</a:t>
            </a:r>
            <a:r>
              <a:rPr lang="fr-FR" sz="2400" dirty="0">
                <a:latin typeface="+mn-lt"/>
              </a:rPr>
              <a:t> partie</a:t>
            </a:r>
            <a:br>
              <a:rPr lang="fr-FR" sz="2400" dirty="0">
                <a:latin typeface="+mn-lt"/>
              </a:rPr>
            </a:b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1285-1337 : Règnes de Philippe IV </a:t>
            </a:r>
            <a:r>
              <a:rPr lang="fr-FR" sz="2400" i="1" dirty="0">
                <a:latin typeface="+mn-lt"/>
              </a:rPr>
              <a:t>le Bel</a:t>
            </a:r>
            <a:r>
              <a:rPr lang="fr-FR" sz="2400" dirty="0">
                <a:latin typeface="+mn-lt"/>
              </a:rPr>
              <a:t> et de ses trois fils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Français et Ecossais </a:t>
            </a:r>
            <a:r>
              <a:rPr lang="fr-FR" sz="2400" i="1" dirty="0">
                <a:latin typeface="+mn-lt"/>
              </a:rPr>
              <a:t>versus</a:t>
            </a:r>
            <a:r>
              <a:rPr lang="fr-FR" sz="2400" dirty="0">
                <a:latin typeface="+mn-lt"/>
              </a:rPr>
              <a:t> Anglais et Flamands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1337-1360 : Les victoires anglaises jusqu’à la paix de Brétigny : La Peste noire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1364-1389 :  Les victoires françaises et la conquête de la Guyenne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1389-1404 : La trêve ; Les révoltes sociales ; La folie de Charles VI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Début du conflit entre Armagnacs et Bourguignons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08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202406" y="58316"/>
            <a:ext cx="11787187" cy="67413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>
                <a:latin typeface="+mn-lt"/>
              </a:rPr>
              <a:t>1285-1404 : La guerre de Cent Ans, 1</a:t>
            </a:r>
            <a:r>
              <a:rPr lang="fr-FR" sz="1600" b="1" baseline="30000" dirty="0">
                <a:latin typeface="+mn-lt"/>
              </a:rPr>
              <a:t>ère</a:t>
            </a:r>
            <a:r>
              <a:rPr lang="fr-FR" sz="1600" b="1" dirty="0">
                <a:latin typeface="+mn-lt"/>
              </a:rPr>
              <a:t> partie</a:t>
            </a:r>
          </a:p>
          <a:p>
            <a:r>
              <a:rPr lang="fr-FR" sz="1600" b="1" dirty="0">
                <a:latin typeface="+mn-lt"/>
              </a:rPr>
              <a:t>1285-1337 : Règnes de Philippe IV </a:t>
            </a:r>
            <a:r>
              <a:rPr lang="fr-FR" sz="1600" b="1" i="1" dirty="0">
                <a:latin typeface="+mn-lt"/>
              </a:rPr>
              <a:t>le Bel</a:t>
            </a:r>
            <a:r>
              <a:rPr lang="fr-FR" sz="1600" b="1" dirty="0">
                <a:latin typeface="+mn-lt"/>
              </a:rPr>
              <a:t> et de ses trois fils ; Français et Ecossais </a:t>
            </a:r>
            <a:r>
              <a:rPr lang="fr-FR" sz="1600" b="1" i="1" dirty="0">
                <a:latin typeface="+mn-lt"/>
              </a:rPr>
              <a:t>versus</a:t>
            </a:r>
            <a:r>
              <a:rPr lang="fr-FR" sz="1600" b="1" dirty="0">
                <a:latin typeface="+mn-lt"/>
              </a:rPr>
              <a:t> Anglais et Flamands</a:t>
            </a:r>
          </a:p>
          <a:p>
            <a:r>
              <a:rPr lang="fr-FR" sz="1600" b="1" dirty="0">
                <a:latin typeface="+mn-lt"/>
              </a:rPr>
              <a:t>1337-1360 : Les victoires anglaises jusqu’à la paix de Brétigny : La Peste noire</a:t>
            </a:r>
          </a:p>
          <a:p>
            <a:r>
              <a:rPr lang="fr-FR" sz="1600" b="1" dirty="0">
                <a:latin typeface="+mn-lt"/>
              </a:rPr>
              <a:t>1364-1389 :  Les victoires françaises et la conquête de la Guyenne</a:t>
            </a:r>
          </a:p>
          <a:p>
            <a:r>
              <a:rPr lang="fr-FR" sz="1600" b="1" dirty="0">
                <a:latin typeface="+mn-lt"/>
              </a:rPr>
              <a:t>1389-1404 : La trêve ; Les révoltes sociales ; La folie de Charles VI ; Début du conflit entre Armagnacs et Bourguignons</a:t>
            </a:r>
          </a:p>
          <a:p>
            <a:pPr algn="l"/>
            <a:endParaRPr lang="fr-FR" sz="16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A) 1285-1314 : Apogée de la puissance capétienne sous le règne de Philippe IV </a:t>
            </a:r>
            <a:r>
              <a:rPr lang="fr-FR" sz="1600" b="1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le Bel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Philippe IV, le personnage ; Quatre objectifs :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1) Soumettre la Papauté qui s’installe à Avignon en 1309, jusqu’en 1378 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2) 1307-1314 : Eliminer l’ordre du Temple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3) 1302 : Consolider les finances royales en convoquant les Etats généraux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4) Soumettre les vassaux ; Et notamment le roi d’Angleterre</a:t>
            </a:r>
          </a:p>
          <a:p>
            <a:pPr algn="l"/>
            <a:endParaRPr lang="fr-FR" sz="16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dirty="0">
                <a:latin typeface="+mn-lt"/>
              </a:rPr>
              <a:t>B) 1285-1337 : Genèse de la guerre de Cent Ans : Français et Ecossais </a:t>
            </a:r>
            <a:r>
              <a:rPr lang="fr-FR" sz="1600" b="1" i="1" dirty="0">
                <a:latin typeface="+mn-lt"/>
              </a:rPr>
              <a:t>versus</a:t>
            </a:r>
            <a:r>
              <a:rPr lang="fr-FR" sz="1600" b="1" dirty="0">
                <a:latin typeface="+mn-lt"/>
              </a:rPr>
              <a:t> Anglais et Flamands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1286-1296 : En Ecosse, contre la domination de l’Angleterre d’Edouard 1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(1272), 1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révolte écossaise du roi John Balliol et de William Wallace, soutenue par la France de Philippe IV ; L’Ecosse est envahie mais elle parvient à résister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1294-1299 : Litige avec Edouard 1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la France de Philippe IV occupe provisoirement la Guyenne anglaise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fr-FR" sz="1600" dirty="0">
                <a:latin typeface="+mn-lt"/>
              </a:rPr>
              <a:t>1294-1297 : Echec de la 1</a:t>
            </a:r>
            <a:r>
              <a:rPr lang="fr-FR" sz="1600" baseline="30000" dirty="0">
                <a:latin typeface="+mn-lt"/>
              </a:rPr>
              <a:t>ère</a:t>
            </a:r>
            <a:r>
              <a:rPr lang="fr-FR" sz="1600" dirty="0">
                <a:latin typeface="+mn-lt"/>
              </a:rPr>
              <a:t> révolte flamande du comte Gui de Dampierre, soutenu par l’Angleterre, contre Philippe IV </a:t>
            </a:r>
          </a:p>
          <a:p>
            <a:pPr algn="l"/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1302-1304 : 2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révolte flamande des </a:t>
            </a:r>
            <a:r>
              <a:rPr lang="fr-FR" sz="1600" i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Clauwaerts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artisans flamands ; Victoire de Courtrai contre Philippe IV ; Traité franco-anglais de Paris : retour au </a:t>
            </a:r>
            <a:r>
              <a:rPr lang="fr-FR" sz="16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statu quo ante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; Français et Anglais renoncent à aider les Ecossais et les Flamands ;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Défaite de Mons-en-Pévèle des Flamands contre le roi de France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4)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1305-1314 : Malgré l’échec de la révolte de William Wallace, 1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guerre d’indépendance de l’Ecosse contre l’Angleterre d’Edouard II (1307) et à la bataille de Bannockburn, victoire de l’Ecosse ; Mais les Anglais vaincus ne renoncent pas à la conquérir 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1314-1328 : Les difficiles successions après la mort de Philippe IV ; Règnes de Louis X, Philippe V et Charles IV ; En 1328, contre le candidat Edouard III d’Angleterre (1327), leur cousin Philippe VI devient roi de France : fin des Capétiens directs et début des Valois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6)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1324-1329 : La querelle de Guyenne : Après le litige de Saint-Sardos, les Français occupent à nouveau la Guyenne avant de la rendre en partie ; Pour Edouard III, reconquérir toute la Guyenne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25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7)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1325-1328 : 3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révolte flamande, soutenue par l’Angleterre, contre la France ; A la bataille de Cassel, victoire française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) 1328-1334 : Par le traité d’Edimbourg, l’Angleterre reconnaît enfin l’indépendance écossaise ; Mais en plaçant Edouard Balliol sur le trône, elle soustrait l’Ecosse de l’alliance française 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9)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1336-1337 : L’affaire de Robert (III) d’Artois et le déclenchement de la guerre</a:t>
            </a:r>
          </a:p>
          <a:p>
            <a:pPr algn="l"/>
            <a:endParaRPr lang="fr-FR" sz="16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dirty="0">
                <a:latin typeface="+mn-lt"/>
              </a:rPr>
              <a:t>C) 1337-1360 : 1</a:t>
            </a:r>
            <a:r>
              <a:rPr lang="fr-FR" sz="1600" b="1" baseline="30000" dirty="0">
                <a:latin typeface="+mn-lt"/>
              </a:rPr>
              <a:t>ère</a:t>
            </a:r>
            <a:r>
              <a:rPr lang="fr-FR" sz="1600" b="1" dirty="0">
                <a:latin typeface="+mn-lt"/>
              </a:rPr>
              <a:t> phase de la guerre : Victoires anglaises et déboires français jusqu’à la paix de Brétigny ; La Peste noire</a:t>
            </a:r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1)</a:t>
            </a:r>
            <a:r>
              <a:rPr lang="fr-FR" sz="1600" dirty="0">
                <a:latin typeface="+mn-lt"/>
              </a:rPr>
              <a:t> 1337-1340 : Début de la guerre de Cent Ans : 4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révolte des Flamands qui reconnaissent Edouard III d’Angleterre comme roi ; Au port de l’Ecluse près de Bruges, victoire navale anglaise : la France perd sa suprématie navale</a:t>
            </a:r>
          </a:p>
          <a:p>
            <a:pPr algn="l"/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1341-1343 : Guerre de succession de Bretagne ; Les Anglais s’emparent de Brest</a:t>
            </a:r>
          </a:p>
          <a:p>
            <a:pPr algn="l"/>
            <a:r>
              <a:rPr lang="fr-FR" sz="1600" b="1" dirty="0">
                <a:latin typeface="+mn-lt"/>
              </a:rPr>
              <a:t>3) </a:t>
            </a:r>
            <a:r>
              <a:rPr lang="fr-FR" sz="1600" dirty="0">
                <a:latin typeface="+mn-lt"/>
              </a:rPr>
              <a:t>1339-1346 : 1</a:t>
            </a:r>
            <a:r>
              <a:rPr lang="fr-FR" sz="1600" baseline="30000" dirty="0">
                <a:latin typeface="+mn-lt"/>
              </a:rPr>
              <a:t>ères</a:t>
            </a:r>
            <a:r>
              <a:rPr lang="fr-FR" sz="1600" dirty="0">
                <a:latin typeface="+mn-lt"/>
              </a:rPr>
              <a:t> chevauchées anglaises : Flandre, Bretagne, Normandie</a:t>
            </a:r>
          </a:p>
          <a:p>
            <a:pPr algn="l"/>
            <a:r>
              <a:rPr lang="fr-FR" sz="1600" dirty="0">
                <a:latin typeface="+mn-lt"/>
              </a:rPr>
              <a:t>1346-1347 : Victoire anglaise à Crécy ; Les Anglais s’emparent de Calais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1348-1355 : La Peste noire ; Trêve entre la France et l’Angleterre</a:t>
            </a:r>
          </a:p>
          <a:p>
            <a:pPr algn="l"/>
            <a:r>
              <a:rPr lang="fr-FR" sz="1600" b="1" dirty="0">
                <a:latin typeface="+mn-lt"/>
              </a:rPr>
              <a:t>5)</a:t>
            </a:r>
            <a:r>
              <a:rPr lang="fr-FR" sz="1600" dirty="0">
                <a:latin typeface="+mn-lt"/>
              </a:rPr>
              <a:t> 1350-1356 : Les manœuvres de Charles de Navarre contre le roi de France Jean II ; A partir de Bordeaux, 2</a:t>
            </a:r>
            <a:r>
              <a:rPr lang="fr-FR" sz="1600" baseline="30000" dirty="0">
                <a:latin typeface="+mn-lt"/>
              </a:rPr>
              <a:t>èmes</a:t>
            </a:r>
            <a:r>
              <a:rPr lang="fr-FR" sz="1600" dirty="0">
                <a:latin typeface="+mn-lt"/>
              </a:rPr>
              <a:t> chevauchées anglaises du Prince Noir dans le sud-ouest et dans le Berry ; Victoire anglaise à Poitiers, le roi Jean II est fait prisonnier</a:t>
            </a:r>
          </a:p>
          <a:p>
            <a:pPr algn="l"/>
            <a:r>
              <a:rPr lang="fr-FR" sz="1600" b="1" dirty="0">
                <a:latin typeface="+mn-lt"/>
              </a:rPr>
              <a:t>6) </a:t>
            </a:r>
            <a:r>
              <a:rPr lang="fr-FR" sz="1600" dirty="0">
                <a:latin typeface="+mn-lt"/>
              </a:rPr>
              <a:t>1356-1358 : En France, la guerre civile : A Bordeaux puis à Londres, le roi Jean II, prisonnier des Anglais, cède toute l’Aquitaine et une forte rançon est réclamée ; A Paris, révolte des bourgeois autour de leur prévôt Etienne Marcel qui s’allie à Charles de Navarre contre le dauphin Charles (V) ; Jacqueries dans les campagnes au nord de Paris ; Après la défaite des paysans révoltés et l’assassinat d’Etienne Marcel, le dauphin reprend Paris</a:t>
            </a:r>
          </a:p>
          <a:p>
            <a:pPr algn="l"/>
            <a:r>
              <a:rPr lang="fr-FR" sz="1600" b="1" dirty="0">
                <a:latin typeface="+mn-lt"/>
              </a:rPr>
              <a:t>7)</a:t>
            </a:r>
            <a:r>
              <a:rPr lang="fr-FR" sz="1600" dirty="0">
                <a:latin typeface="+mn-lt"/>
              </a:rPr>
              <a:t> 1359 : Traité de Londres : Edouard III réclame tout l’ouest français, héritage des Plantagenêt perdu en 1214, et le trône de France ; Après le refus français, Edouard III lance une chevauchée : Parti de Calais, il échoue devant Reims et Paris</a:t>
            </a:r>
          </a:p>
          <a:p>
            <a:pPr algn="l"/>
            <a:r>
              <a:rPr lang="fr-FR" sz="1600" dirty="0">
                <a:latin typeface="+mn-lt"/>
              </a:rPr>
              <a:t>1360 : Paix de Brétigny ; Jean II est libéré contre rançon ; La France perd l’Aquitaine ; Les Anglais conservent Brest, Ponthieu et Calais ; Edouard III renonce à la couronne de France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7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93BCE-6820-D933-334E-E82153F21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99EF954F-A8AE-BA91-9CDE-3D70E1E9A24A}"/>
              </a:ext>
            </a:extLst>
          </p:cNvPr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</a:rPr>
              <a:t>D) 1364-1389 : 2</a:t>
            </a:r>
            <a:r>
              <a:rPr lang="fr-FR" sz="1600" b="1" baseline="30000" dirty="0">
                <a:latin typeface="+mn-lt"/>
              </a:rPr>
              <a:t>ème</a:t>
            </a:r>
            <a:r>
              <a:rPr lang="fr-FR" sz="1600" b="1" dirty="0">
                <a:latin typeface="+mn-lt"/>
              </a:rPr>
              <a:t> phase de la guerre : Victoires françaises et conquête de la Guyenne</a:t>
            </a:r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1) </a:t>
            </a:r>
            <a:r>
              <a:rPr lang="fr-FR" sz="1600" dirty="0">
                <a:latin typeface="+mn-lt"/>
              </a:rPr>
              <a:t>1364-1380 : Le nouveau roi de France Charles V, aidé de Bertrand du Guesclin, reconquiert les territoires perdus en 1360 : Armagnac, Rouergue, Limousin, Poitou, Agenais, Saintonge</a:t>
            </a:r>
            <a:endParaRPr lang="fr-FR" sz="1600" i="1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2) </a:t>
            </a:r>
            <a:r>
              <a:rPr lang="fr-FR" sz="1600" dirty="0">
                <a:latin typeface="+mn-lt"/>
              </a:rPr>
              <a:t>1380-1389 : Les Anglais ne possèdent plus que Bordeaux et Bayonne ; Les deux royaumes étant épuisés, les rois Charles VI (1380) et Richard II (1377) signent une trêve prolongée ; De fait, la guerre s’arrête</a:t>
            </a:r>
          </a:p>
          <a:p>
            <a:pPr algn="l"/>
            <a:endParaRPr lang="fr-FR" sz="16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dirty="0">
                <a:latin typeface="+mn-lt"/>
              </a:rPr>
              <a:t>E) 1389-1404 : Période de trêve ; Révoltes populaires et antifiscales en France et en Angleterre ; En France, les princes territoriaux, maîtres du royaume ; Début du conflit entre Armagnacs et Bourguignons</a:t>
            </a:r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1380-1382 : Révoltes populaires et antifiscales des deux côtés de la Manche</a:t>
            </a:r>
          </a:p>
          <a:p>
            <a:pPr algn="l"/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1380-1404 : En France, la folie de Charles VI ; Ses oncles, princes apanagés, maîtres du royaume : Louis d’Anjou ; Jean de Berry ; Philippe II de Bourgogne ; Louis II de Bourbon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1404 : Début de la guerre civile entre les Armagnacs autour de Louis d’Orléans, et les Bourguignons du duc Jean sans Peur</a:t>
            </a:r>
          </a:p>
          <a:p>
            <a:pPr algn="l"/>
            <a:endParaRPr lang="fr-FR" sz="2000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7A7013-02A5-5D0E-793B-BC522565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7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3159B2-CDCE-4B0A-A85B-4FCA576D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654" y="6319376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55BB3-7C49-49CF-8363-201CDDE77423}"/>
              </a:ext>
            </a:extLst>
          </p:cNvPr>
          <p:cNvSpPr/>
          <p:nvPr/>
        </p:nvSpPr>
        <p:spPr>
          <a:xfrm>
            <a:off x="103977" y="130945"/>
            <a:ext cx="5779987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>
                <a:latin typeface="+mn-lt"/>
              </a:rPr>
              <a:t>*Histoire </a:t>
            </a:r>
            <a:r>
              <a:rPr lang="fr-FR" sz="1700" dirty="0">
                <a:latin typeface="+mn-lt"/>
              </a:rPr>
              <a:t>de l’Europe médiévale</a:t>
            </a:r>
          </a:p>
          <a:p>
            <a:r>
              <a:rPr lang="fr-FR" sz="1700" dirty="0"/>
              <a:t>L</a:t>
            </a:r>
            <a:r>
              <a:rPr lang="fr-FR" sz="1700" dirty="0">
                <a:latin typeface="+mn-lt"/>
              </a:rPr>
              <a:t>e XIVe siècle européen, la </a:t>
            </a:r>
            <a:r>
              <a:rPr lang="fr-FR" sz="1700" dirty="0"/>
              <a:t>6</a:t>
            </a:r>
            <a:r>
              <a:rPr lang="fr-FR" sz="1700" baseline="30000" dirty="0">
                <a:latin typeface="+mn-lt"/>
              </a:rPr>
              <a:t>ème</a:t>
            </a:r>
            <a:r>
              <a:rPr lang="fr-FR" sz="1700" dirty="0">
                <a:latin typeface="+mn-lt"/>
              </a:rPr>
              <a:t> période</a:t>
            </a:r>
          </a:p>
          <a:p>
            <a:endParaRPr lang="fr-FR" sz="1700" dirty="0">
              <a:latin typeface="+mn-lt"/>
            </a:endParaRPr>
          </a:p>
          <a:p>
            <a:r>
              <a:rPr lang="fr-FR" sz="1700" dirty="0"/>
              <a:t>*</a:t>
            </a:r>
            <a:r>
              <a:rPr lang="fr-FR" sz="1700" dirty="0">
                <a:latin typeface="+mn-lt"/>
              </a:rPr>
              <a:t>Mais avant cela…</a:t>
            </a:r>
          </a:p>
          <a:p>
            <a:r>
              <a:rPr lang="fr-FR" sz="1700" dirty="0">
                <a:latin typeface="+mn-lt"/>
              </a:rPr>
              <a:t>Récapitulons les périodes précédentes…</a:t>
            </a:r>
          </a:p>
          <a:p>
            <a:endParaRPr lang="fr-FR" sz="1700" dirty="0"/>
          </a:p>
          <a:p>
            <a:r>
              <a:rPr lang="fr-FR" sz="1700" b="1" dirty="0">
                <a:latin typeface="+mn-lt"/>
              </a:rPr>
              <a:t>*376-751 : 1</a:t>
            </a:r>
            <a:r>
              <a:rPr lang="fr-FR" sz="1700" b="1" baseline="30000" dirty="0">
                <a:latin typeface="+mn-lt"/>
              </a:rPr>
              <a:t>ère</a:t>
            </a:r>
            <a:r>
              <a:rPr lang="fr-FR" sz="1700" b="1" dirty="0">
                <a:latin typeface="+mn-lt"/>
              </a:rPr>
              <a:t> et 2</a:t>
            </a:r>
            <a:r>
              <a:rPr lang="fr-FR" sz="1700" b="1" baseline="30000" dirty="0">
                <a:latin typeface="+mn-lt"/>
              </a:rPr>
              <a:t>ème</a:t>
            </a:r>
            <a:r>
              <a:rPr lang="fr-FR" sz="1700" b="1" dirty="0">
                <a:latin typeface="+mn-lt"/>
              </a:rPr>
              <a:t> périodes…</a:t>
            </a:r>
          </a:p>
          <a:p>
            <a:endParaRPr lang="fr-FR" sz="1700" dirty="0">
              <a:latin typeface="+mn-lt"/>
            </a:endParaRPr>
          </a:p>
          <a:p>
            <a:r>
              <a:rPr lang="fr-FR" sz="1700" dirty="0">
                <a:latin typeface="+mn-lt"/>
              </a:rPr>
              <a:t>- 376-507 : Les Grandes Invasions en Occident</a:t>
            </a:r>
            <a:br>
              <a:rPr lang="fr-FR" sz="1700" dirty="0">
                <a:latin typeface="+mn-lt"/>
              </a:rPr>
            </a:br>
            <a:endParaRPr lang="fr-FR" sz="1700" dirty="0">
              <a:latin typeface="+mn-lt"/>
            </a:endParaRPr>
          </a:p>
          <a:p>
            <a:r>
              <a:rPr lang="fr-FR" sz="1700" dirty="0"/>
              <a:t>- 476-751 : L</a:t>
            </a:r>
            <a:r>
              <a:rPr lang="fr-FR" sz="1700" dirty="0">
                <a:latin typeface="+mn-lt"/>
              </a:rPr>
              <a:t>es royaumes barbares</a:t>
            </a:r>
          </a:p>
          <a:p>
            <a:r>
              <a:rPr lang="fr-FR" sz="1700" dirty="0">
                <a:latin typeface="+mn-lt"/>
              </a:rPr>
              <a:t>Wisigoths, Ostrogoths, Burgondes, Francs,…</a:t>
            </a:r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274B80-3424-18D1-0D5E-DCE17EDF592E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FA15D5-5B75-12BF-2599-45E4B33CA2DE}"/>
              </a:ext>
            </a:extLst>
          </p:cNvPr>
          <p:cNvSpPr/>
          <p:nvPr/>
        </p:nvSpPr>
        <p:spPr>
          <a:xfrm>
            <a:off x="9032359" y="4109075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28B9DF87-CA72-B894-2915-B6B37287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3498"/>
            <a:ext cx="5969988" cy="6563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C520F9-8251-F617-A21B-01529C89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" t="64557" r="27570" b="9230"/>
          <a:stretch/>
        </p:blipFill>
        <p:spPr>
          <a:xfrm>
            <a:off x="203367" y="3556593"/>
            <a:ext cx="5345499" cy="31799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810C6B-DDE9-E2AA-2036-050429B9BE24}"/>
              </a:ext>
            </a:extLst>
          </p:cNvPr>
          <p:cNvSpPr/>
          <p:nvPr/>
        </p:nvSpPr>
        <p:spPr>
          <a:xfrm>
            <a:off x="203367" y="3556593"/>
            <a:ext cx="97607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376-507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B535E7-79F3-D84B-E3D8-BB4D570782A0}"/>
              </a:ext>
            </a:extLst>
          </p:cNvPr>
          <p:cNvSpPr/>
          <p:nvPr/>
        </p:nvSpPr>
        <p:spPr>
          <a:xfrm>
            <a:off x="6096000" y="173498"/>
            <a:ext cx="97607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476-751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63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3159B2-CDCE-4B0A-A85B-4FCA576D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654" y="6319376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55BB3-7C49-49CF-8363-201CDDE77423}"/>
              </a:ext>
            </a:extLst>
          </p:cNvPr>
          <p:cNvSpPr/>
          <p:nvPr/>
        </p:nvSpPr>
        <p:spPr>
          <a:xfrm>
            <a:off x="103977" y="130945"/>
            <a:ext cx="5634213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*751-962 : 3</a:t>
            </a:r>
            <a:r>
              <a:rPr lang="fr-FR" altLang="fr-FR" sz="17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 période</a:t>
            </a:r>
          </a:p>
          <a:p>
            <a:br>
              <a:rPr lang="fr-FR" altLang="fr-FR" sz="1700" dirty="0">
                <a:latin typeface="+mn-lt"/>
                <a:cs typeface="Arial" panose="020B0604020202020204" pitchFamily="34" charset="0"/>
              </a:rPr>
            </a:br>
            <a:r>
              <a:rPr lang="fr-FR" altLang="fr-FR" sz="1700" dirty="0">
                <a:latin typeface="+mn-lt"/>
                <a:cs typeface="Arial" panose="020B0604020202020204" pitchFamily="34" charset="0"/>
              </a:rPr>
              <a:t>*En deux temps…</a:t>
            </a:r>
          </a:p>
          <a:p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latin typeface="+mn-lt"/>
                <a:cs typeface="Arial" panose="020B0604020202020204" pitchFamily="34" charset="0"/>
              </a:rPr>
              <a:t>a) </a:t>
            </a:r>
            <a:r>
              <a:rPr lang="fr-FR" sz="1700" dirty="0">
                <a:latin typeface="+mn-lt"/>
              </a:rPr>
              <a:t>751-887 : Aux dépens des autres royaumes barbares</a:t>
            </a:r>
          </a:p>
          <a:p>
            <a:r>
              <a:rPr lang="fr-FR" sz="1700" dirty="0">
                <a:latin typeface="+mn-lt"/>
              </a:rPr>
              <a:t>Expansion maximale de l’Empire </a:t>
            </a:r>
            <a:r>
              <a:rPr lang="fr-FR" sz="1700" u="sng" dirty="0">
                <a:latin typeface="+mn-lt"/>
              </a:rPr>
              <a:t>franc</a:t>
            </a:r>
            <a:r>
              <a:rPr lang="fr-FR" sz="1700" dirty="0">
                <a:latin typeface="+mn-lt"/>
              </a:rPr>
              <a:t> des Carolingiens</a:t>
            </a:r>
            <a:br>
              <a:rPr lang="fr-FR" sz="1700" dirty="0">
                <a:latin typeface="+mn-lt"/>
              </a:rPr>
            </a:br>
            <a:r>
              <a:rPr lang="fr-FR" sz="1700" dirty="0">
                <a:latin typeface="+mn-lt"/>
              </a:rPr>
              <a:t>Et </a:t>
            </a:r>
            <a:r>
              <a:rPr lang="fr-FR" sz="1700" dirty="0"/>
              <a:t>1</a:t>
            </a:r>
            <a:r>
              <a:rPr lang="fr-FR" sz="1700" baseline="30000" dirty="0"/>
              <a:t>ère</a:t>
            </a:r>
            <a:r>
              <a:rPr lang="fr-FR" sz="1700" dirty="0"/>
              <a:t> u</a:t>
            </a:r>
            <a:r>
              <a:rPr lang="fr-FR" sz="1700" dirty="0">
                <a:latin typeface="+mn-lt"/>
              </a:rPr>
              <a:t>nion, éphémère, de l’Europe</a:t>
            </a:r>
            <a:br>
              <a:rPr lang="fr-FR" sz="1700" dirty="0">
                <a:latin typeface="+mn-lt"/>
              </a:rPr>
            </a:br>
            <a:br>
              <a:rPr lang="fr-FR" altLang="fr-FR" sz="1700" dirty="0">
                <a:latin typeface="+mn-lt"/>
                <a:cs typeface="Arial" panose="020B0604020202020204" pitchFamily="34" charset="0"/>
              </a:rPr>
            </a:br>
            <a:r>
              <a:rPr lang="fr-FR" altLang="fr-FR" sz="1700" dirty="0">
                <a:cs typeface="Arial" panose="020B0604020202020204" pitchFamily="34" charset="0"/>
              </a:rPr>
              <a:t>b) </a:t>
            </a:r>
            <a:r>
              <a:rPr lang="fr-FR" altLang="fr-FR" sz="1700" dirty="0">
                <a:latin typeface="+mn-lt"/>
                <a:cs typeface="Arial" panose="020B0604020202020204" pitchFamily="34" charset="0"/>
              </a:rPr>
              <a:t>879-924 : Cet Empire carolingien disparaît</a:t>
            </a:r>
            <a:r>
              <a:rPr lang="fr-FR" altLang="fr-FR" sz="1700" dirty="0">
                <a:cs typeface="Arial" panose="020B0604020202020204" pitchFamily="34" charset="0"/>
              </a:rPr>
              <a:t> avant de…</a:t>
            </a:r>
            <a:endParaRPr lang="fr-FR" altLang="fr-FR" sz="1700" dirty="0">
              <a:latin typeface="+mn-lt"/>
              <a:cs typeface="Arial" panose="020B0604020202020204" pitchFamily="34" charset="0"/>
            </a:endParaRPr>
          </a:p>
          <a:p>
            <a:r>
              <a:rPr lang="fr-FR" altLang="fr-FR" sz="1700" dirty="0">
                <a:latin typeface="+mn-lt"/>
                <a:cs typeface="Arial" panose="020B0604020202020204" pitchFamily="34" charset="0"/>
              </a:rPr>
              <a:t>962 : </a:t>
            </a:r>
            <a:r>
              <a:rPr lang="fr-FR" altLang="fr-FR" sz="1700" dirty="0">
                <a:cs typeface="Arial" panose="020B0604020202020204" pitchFamily="34" charset="0"/>
              </a:rPr>
              <a:t>R</a:t>
            </a:r>
            <a:r>
              <a:rPr lang="fr-FR" altLang="fr-FR" sz="1700" dirty="0">
                <a:latin typeface="+mn-lt"/>
                <a:cs typeface="Arial" panose="020B0604020202020204" pitchFamily="34" charset="0"/>
              </a:rPr>
              <a:t>enaître avec</a:t>
            </a:r>
            <a:r>
              <a:rPr lang="fr-FR" altLang="fr-FR" sz="1700" dirty="0">
                <a:cs typeface="Arial" panose="020B0604020202020204" pitchFamily="34" charset="0"/>
              </a:rPr>
              <a:t> l</a:t>
            </a:r>
            <a:r>
              <a:rPr lang="fr-FR" altLang="fr-FR" sz="1700" dirty="0">
                <a:latin typeface="+mn-lt"/>
                <a:cs typeface="Arial" panose="020B0604020202020204" pitchFamily="34" charset="0"/>
              </a:rPr>
              <a:t>e Saint-Empire </a:t>
            </a:r>
            <a:r>
              <a:rPr lang="fr-FR" altLang="fr-FR" sz="1700" u="sng" dirty="0">
                <a:latin typeface="+mn-lt"/>
                <a:cs typeface="Arial" panose="020B0604020202020204" pitchFamily="34" charset="0"/>
              </a:rPr>
              <a:t>germanique</a:t>
            </a:r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274B80-3424-18D1-0D5E-DCE17EDF592E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" name="Picture 2" descr="16-870-880 Partages Meerssen-Ribemont">
            <a:extLst>
              <a:ext uri="{FF2B5EF4-FFF2-40B4-BE49-F238E27FC236}">
                <a16:creationId xmlns:a16="http://schemas.microsoft.com/office/drawing/2014/main" id="{7BBDA988-8533-09E5-1132-502683DF6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t="50626" r="-375" b="3551"/>
          <a:stretch/>
        </p:blipFill>
        <p:spPr bwMode="auto">
          <a:xfrm>
            <a:off x="1437943" y="3149629"/>
            <a:ext cx="3850350" cy="359334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umérisation0001">
            <a:extLst>
              <a:ext uri="{FF2B5EF4-FFF2-40B4-BE49-F238E27FC236}">
                <a16:creationId xmlns:a16="http://schemas.microsoft.com/office/drawing/2014/main" id="{F863FF29-EF05-91A7-40F6-171C4DE7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61" y="173499"/>
            <a:ext cx="6230561" cy="65694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FFA15D5-5B75-12BF-2599-45E4B33CA2DE}"/>
              </a:ext>
            </a:extLst>
          </p:cNvPr>
          <p:cNvSpPr/>
          <p:nvPr/>
        </p:nvSpPr>
        <p:spPr>
          <a:xfrm>
            <a:off x="9032359" y="4109075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FBE60-4663-355B-84DD-7A0579E2BEBD}"/>
              </a:ext>
            </a:extLst>
          </p:cNvPr>
          <p:cNvSpPr/>
          <p:nvPr/>
        </p:nvSpPr>
        <p:spPr>
          <a:xfrm>
            <a:off x="380738" y="3149629"/>
            <a:ext cx="97607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879-962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773D5A-6BFD-33A5-ABDB-8E11FF600084}"/>
              </a:ext>
            </a:extLst>
          </p:cNvPr>
          <p:cNvSpPr/>
          <p:nvPr/>
        </p:nvSpPr>
        <p:spPr>
          <a:xfrm>
            <a:off x="5857461" y="130945"/>
            <a:ext cx="97607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751-887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12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C55BB3-7C49-49CF-8363-201CDDE77423}"/>
              </a:ext>
            </a:extLst>
          </p:cNvPr>
          <p:cNvSpPr/>
          <p:nvPr/>
        </p:nvSpPr>
        <p:spPr>
          <a:xfrm>
            <a:off x="103978" y="130945"/>
            <a:ext cx="5268834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+mn-lt"/>
              </a:rPr>
              <a:t>*962-1212 : 4</a:t>
            </a:r>
            <a:r>
              <a:rPr lang="fr-FR" sz="1700" b="1" baseline="30000" dirty="0">
                <a:latin typeface="+mn-lt"/>
              </a:rPr>
              <a:t>ème</a:t>
            </a:r>
            <a:r>
              <a:rPr lang="fr-FR" sz="1700" b="1" dirty="0">
                <a:latin typeface="+mn-lt"/>
              </a:rPr>
              <a:t> période</a:t>
            </a:r>
            <a:endParaRPr lang="fr-FR" sz="1700" b="1" dirty="0"/>
          </a:p>
          <a:p>
            <a:endParaRPr lang="fr-FR" sz="1700" dirty="0">
              <a:latin typeface="+mn-lt"/>
            </a:endParaRPr>
          </a:p>
          <a:p>
            <a:r>
              <a:rPr lang="fr-FR" sz="1700" dirty="0"/>
              <a:t>*Deux évolutions…</a:t>
            </a:r>
          </a:p>
          <a:p>
            <a:endParaRPr lang="fr-FR" sz="1700" dirty="0">
              <a:latin typeface="+mn-lt"/>
            </a:endParaRPr>
          </a:p>
          <a:p>
            <a:r>
              <a:rPr lang="fr-FR" sz="1700" dirty="0"/>
              <a:t>a) </a:t>
            </a:r>
            <a:r>
              <a:rPr lang="fr-FR" sz="1700" dirty="0">
                <a:latin typeface="+mn-lt"/>
              </a:rPr>
              <a:t>960-1200 : Au centre</a:t>
            </a:r>
            <a:r>
              <a:rPr lang="fr-FR" sz="1700" dirty="0"/>
              <a:t>, l</a:t>
            </a:r>
            <a:r>
              <a:rPr lang="fr-FR" altLang="fr-FR" sz="1700" dirty="0">
                <a:latin typeface="+mn-lt"/>
                <a:cs typeface="Arial" panose="020B0604020202020204" pitchFamily="34" charset="0"/>
              </a:rPr>
              <a:t>e Saint Empire, héritier de l’Empire de Charlemagne, domine ; Mais à partir de…</a:t>
            </a:r>
          </a:p>
          <a:p>
            <a:endParaRPr lang="fr-FR" sz="17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*1059 : Avec l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a l</a:t>
            </a:r>
            <a:r>
              <a:rPr lang="fr-FR" sz="17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utte des papes et des empereurs</a:t>
            </a:r>
          </a:p>
          <a:p>
            <a:r>
              <a:rPr lang="fr-FR" sz="17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Le Saint Empire doit disputer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à la Papauté</a:t>
            </a:r>
            <a:endParaRPr lang="fr-FR" sz="17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L</a:t>
            </a:r>
            <a:r>
              <a:rPr lang="fr-FR" sz="17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 souveraineté et l’hégémonie en Europe</a:t>
            </a:r>
          </a:p>
          <a:p>
            <a:r>
              <a:rPr lang="fr-FR" altLang="fr-FR" sz="1700" dirty="0">
                <a:solidFill>
                  <a:srgbClr val="000000"/>
                </a:solidFill>
                <a:cs typeface="Arial" panose="020B0604020202020204" pitchFamily="34" charset="0"/>
              </a:rPr>
              <a:t>Et dans le même temps…</a:t>
            </a:r>
          </a:p>
          <a:p>
            <a:endParaRPr lang="fr-FR" altLang="fr-FR" sz="17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b) 960-1200 : En périphérie…</a:t>
            </a:r>
          </a:p>
          <a:p>
            <a:r>
              <a:rPr lang="fr-FR" altLang="fr-FR" sz="1700" dirty="0">
                <a:cs typeface="Arial" panose="020B0604020202020204" pitchFamily="34" charset="0"/>
              </a:rPr>
              <a:t>Naissance des grandes monarchies européennes</a:t>
            </a:r>
          </a:p>
          <a:p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*Au nord…</a:t>
            </a:r>
          </a:p>
          <a:p>
            <a:r>
              <a:rPr lang="fr-FR" sz="1700" dirty="0"/>
              <a:t>L’Angleterre des </a:t>
            </a:r>
            <a:r>
              <a:rPr lang="fr-FR" sz="1700" dirty="0" err="1"/>
              <a:t>Plantegenêts</a:t>
            </a:r>
            <a:r>
              <a:rPr lang="fr-FR" sz="1700" dirty="0"/>
              <a:t> (plus l’ouest de la France)</a:t>
            </a:r>
          </a:p>
          <a:p>
            <a:r>
              <a:rPr lang="fr-FR" sz="1700" dirty="0"/>
              <a:t>Ecosse, Danemark, Norvège, Suède</a:t>
            </a:r>
          </a:p>
          <a:p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*A l’ouest, La France des Capétiens</a:t>
            </a:r>
          </a:p>
          <a:p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*Au sud-ouest, les royaumes chrétiens</a:t>
            </a:r>
          </a:p>
          <a:p>
            <a:r>
              <a:rPr lang="fr-FR" altLang="fr-FR" sz="1700" dirty="0">
                <a:cs typeface="Arial" panose="020B0604020202020204" pitchFamily="34" charset="0"/>
              </a:rPr>
              <a:t>Castille, Portugal et Aragon, en pleine </a:t>
            </a:r>
            <a:r>
              <a:rPr lang="fr-FR" altLang="fr-FR" sz="1700" i="1" dirty="0">
                <a:cs typeface="Arial" panose="020B0604020202020204" pitchFamily="34" charset="0"/>
              </a:rPr>
              <a:t>Reconquista</a:t>
            </a:r>
            <a:r>
              <a:rPr lang="fr-FR" altLang="fr-FR" sz="1700" dirty="0"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0FF0E0B4-F5BB-1A98-F2D3-FBD12928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654" y="6319376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7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59C86258-EC06-403D-046A-6685969D176B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2D97FA97-5006-795E-5A22-E7E045F174BD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2" name="Picture 2" descr="C:\Users\Christophe\Desktop\Christophe\portraits\UPPS\Bibliothèque\Histoire de l'Europe\Cartes\22-1080.jpg">
            <a:extLst>
              <a:ext uri="{FF2B5EF4-FFF2-40B4-BE49-F238E27FC236}">
                <a16:creationId xmlns:a16="http://schemas.microsoft.com/office/drawing/2014/main" id="{45048EEF-33F3-84E6-42B6-DCDBA8E2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86" y="173499"/>
            <a:ext cx="6624736" cy="65110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8EF15880-299B-8837-94D2-7C1D1AB3B23F}"/>
              </a:ext>
            </a:extLst>
          </p:cNvPr>
          <p:cNvSpPr/>
          <p:nvPr/>
        </p:nvSpPr>
        <p:spPr>
          <a:xfrm>
            <a:off x="8553000" y="2890770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39205A-5FEF-125A-25A6-3530C6EED942}"/>
              </a:ext>
            </a:extLst>
          </p:cNvPr>
          <p:cNvSpPr/>
          <p:nvPr/>
        </p:nvSpPr>
        <p:spPr>
          <a:xfrm>
            <a:off x="8553000" y="1866752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805F5D9-6AF8-0F2D-1D40-25F02B1AD360}"/>
              </a:ext>
            </a:extLst>
          </p:cNvPr>
          <p:cNvSpPr/>
          <p:nvPr/>
        </p:nvSpPr>
        <p:spPr>
          <a:xfrm>
            <a:off x="9092345" y="2265973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23617B1-52C3-1E23-9A4B-C6BB66FE1769}"/>
              </a:ext>
            </a:extLst>
          </p:cNvPr>
          <p:cNvSpPr/>
          <p:nvPr/>
        </p:nvSpPr>
        <p:spPr>
          <a:xfrm>
            <a:off x="7059793" y="2580350"/>
            <a:ext cx="159026" cy="1457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4048CDF-6CF7-15BD-CB7F-66E0EEF73EA1}"/>
              </a:ext>
            </a:extLst>
          </p:cNvPr>
          <p:cNvSpPr/>
          <p:nvPr/>
        </p:nvSpPr>
        <p:spPr>
          <a:xfrm>
            <a:off x="8585680" y="3353747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F77B739-8D8E-52AD-A592-A3BD70F8DDA3}"/>
              </a:ext>
            </a:extLst>
          </p:cNvPr>
          <p:cNvSpPr/>
          <p:nvPr/>
        </p:nvSpPr>
        <p:spPr>
          <a:xfrm>
            <a:off x="8071229" y="446251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05FE88A-9AD9-481C-B73D-D8C1E6DD83E0}"/>
              </a:ext>
            </a:extLst>
          </p:cNvPr>
          <p:cNvSpPr/>
          <p:nvPr/>
        </p:nvSpPr>
        <p:spPr>
          <a:xfrm>
            <a:off x="8696141" y="451046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DCE5A2F-8E19-1E3D-B523-30CC2B851FD8}"/>
              </a:ext>
            </a:extLst>
          </p:cNvPr>
          <p:cNvCxnSpPr>
            <a:cxnSpLocks/>
            <a:stCxn id="38" idx="7"/>
          </p:cNvCxnSpPr>
          <p:nvPr/>
        </p:nvCxnSpPr>
        <p:spPr>
          <a:xfrm flipV="1">
            <a:off x="8206966" y="4218740"/>
            <a:ext cx="356932" cy="265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2BEEFB1-263F-373A-9F48-C0D889DF944F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8665193" y="3499521"/>
            <a:ext cx="19353" cy="4978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44EBE98-5AD6-8E4A-AE48-7C59EB18F207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8684546" y="4256729"/>
            <a:ext cx="91108" cy="2537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0D287D1-543A-DE7D-05FA-07B21CB9D62B}"/>
              </a:ext>
            </a:extLst>
          </p:cNvPr>
          <p:cNvSpPr/>
          <p:nvPr/>
        </p:nvSpPr>
        <p:spPr>
          <a:xfrm>
            <a:off x="7555209" y="3910163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97DD30F-2F7D-10C1-B5C9-71A984C28DA1}"/>
              </a:ext>
            </a:extLst>
          </p:cNvPr>
          <p:cNvSpPr/>
          <p:nvPr/>
        </p:nvSpPr>
        <p:spPr>
          <a:xfrm>
            <a:off x="7139306" y="3240118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221EB3-0C21-EBC9-3DF7-65CAD88CDA30}"/>
              </a:ext>
            </a:extLst>
          </p:cNvPr>
          <p:cNvSpPr/>
          <p:nvPr/>
        </p:nvSpPr>
        <p:spPr>
          <a:xfrm>
            <a:off x="9325089" y="5751477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F3C88DA-95CB-3B10-5465-DC9FE6AD97AD}"/>
              </a:ext>
            </a:extLst>
          </p:cNvPr>
          <p:cNvSpPr/>
          <p:nvPr/>
        </p:nvSpPr>
        <p:spPr>
          <a:xfrm>
            <a:off x="9600895" y="533582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86E690A-A48D-968A-31F5-962BB782B45F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9495711" y="5515190"/>
            <a:ext cx="170621" cy="236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EA577ED-F901-02E6-4C34-A08135084647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8831878" y="4634887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71A648B7-9689-BBD5-5034-5855A151D3D4}"/>
              </a:ext>
            </a:extLst>
          </p:cNvPr>
          <p:cNvSpPr/>
          <p:nvPr/>
        </p:nvSpPr>
        <p:spPr>
          <a:xfrm>
            <a:off x="9011697" y="5111174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576583B-63B0-E93B-8245-F1E36F6BE346}"/>
              </a:ext>
            </a:extLst>
          </p:cNvPr>
          <p:cNvSpPr/>
          <p:nvPr/>
        </p:nvSpPr>
        <p:spPr>
          <a:xfrm>
            <a:off x="6484961" y="4892025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6525F5D-A6EA-8AC0-9934-CD1B4FE5340F}"/>
              </a:ext>
            </a:extLst>
          </p:cNvPr>
          <p:cNvSpPr/>
          <p:nvPr/>
        </p:nvSpPr>
        <p:spPr>
          <a:xfrm>
            <a:off x="5805527" y="5132974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0AA24AF-D20C-97F7-3F67-79025B336F25}"/>
              </a:ext>
            </a:extLst>
          </p:cNvPr>
          <p:cNvSpPr/>
          <p:nvPr/>
        </p:nvSpPr>
        <p:spPr>
          <a:xfrm>
            <a:off x="7461107" y="5149163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D461A48-33F1-C6FB-EB32-EA5F18FC8DF9}"/>
              </a:ext>
            </a:extLst>
          </p:cNvPr>
          <p:cNvSpPr/>
          <p:nvPr/>
        </p:nvSpPr>
        <p:spPr>
          <a:xfrm>
            <a:off x="7977038" y="173499"/>
            <a:ext cx="107377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900-1200</a:t>
            </a:r>
            <a:endParaRPr lang="fr-FR" dirty="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5B386D1-5241-CA3E-ED0D-67BD5E7A3F60}"/>
              </a:ext>
            </a:extLst>
          </p:cNvPr>
          <p:cNvSpPr/>
          <p:nvPr/>
        </p:nvSpPr>
        <p:spPr>
          <a:xfrm>
            <a:off x="6194883" y="5637000"/>
            <a:ext cx="341243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02B0AFD-44CD-4E3D-41D5-EA27596CE0DC}"/>
              </a:ext>
            </a:extLst>
          </p:cNvPr>
          <p:cNvSpPr/>
          <p:nvPr/>
        </p:nvSpPr>
        <p:spPr>
          <a:xfrm>
            <a:off x="7083537" y="5132974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84F09C0-E462-EAF7-1F66-1184C566821C}"/>
              </a:ext>
            </a:extLst>
          </p:cNvPr>
          <p:cNvCxnSpPr>
            <a:cxnSpLocks/>
          </p:cNvCxnSpPr>
          <p:nvPr/>
        </p:nvCxnSpPr>
        <p:spPr>
          <a:xfrm>
            <a:off x="7242563" y="5205861"/>
            <a:ext cx="218544" cy="161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5736686-A944-A92E-99D9-4A4C978A1B3D}"/>
              </a:ext>
            </a:extLst>
          </p:cNvPr>
          <p:cNvSpPr/>
          <p:nvPr/>
        </p:nvSpPr>
        <p:spPr>
          <a:xfrm>
            <a:off x="11348232" y="4882402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29539DA-598A-70AD-A539-3BCE91C8BF45}"/>
              </a:ext>
            </a:extLst>
          </p:cNvPr>
          <p:cNvSpPr/>
          <p:nvPr/>
        </p:nvSpPr>
        <p:spPr>
          <a:xfrm>
            <a:off x="8513924" y="3997326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48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685E-7BC4-9C55-5D8C-C853B9800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379B91-737E-36B0-AF29-9C133B9B9263}"/>
              </a:ext>
            </a:extLst>
          </p:cNvPr>
          <p:cNvSpPr/>
          <p:nvPr/>
        </p:nvSpPr>
        <p:spPr>
          <a:xfrm>
            <a:off x="103978" y="130945"/>
            <a:ext cx="5268834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*A l’est…</a:t>
            </a:r>
          </a:p>
          <a:p>
            <a:r>
              <a:rPr lang="fr-FR" altLang="fr-FR" sz="1700" dirty="0">
                <a:cs typeface="Arial" panose="020B0604020202020204" pitchFamily="34" charset="0"/>
              </a:rPr>
              <a:t>Les royaumes chrétiens </a:t>
            </a:r>
            <a:r>
              <a:rPr lang="fr-FR" altLang="fr-FR" sz="1700" i="1" dirty="0">
                <a:cs typeface="Arial" panose="020B0604020202020204" pitchFamily="34" charset="0"/>
              </a:rPr>
              <a:t>catholiques</a:t>
            </a:r>
          </a:p>
          <a:p>
            <a:r>
              <a:rPr lang="fr-FR" altLang="fr-FR" sz="1700" dirty="0">
                <a:cs typeface="Arial" panose="020B0604020202020204" pitchFamily="34" charset="0"/>
              </a:rPr>
              <a:t>Pologne, Bohême, Hongrie-Croatie</a:t>
            </a:r>
          </a:p>
          <a:p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*Plus à l’est…</a:t>
            </a:r>
          </a:p>
          <a:p>
            <a:r>
              <a:rPr lang="fr-FR" altLang="fr-FR" sz="1700" dirty="0">
                <a:cs typeface="Arial" panose="020B0604020202020204" pitchFamily="34" charset="0"/>
              </a:rPr>
              <a:t>La Russie de Kiev </a:t>
            </a:r>
            <a:r>
              <a:rPr lang="fr-FR" altLang="fr-FR" sz="1700" i="1" dirty="0">
                <a:cs typeface="Arial" panose="020B0604020202020204" pitchFamily="34" charset="0"/>
              </a:rPr>
              <a:t>orthodoxe</a:t>
            </a:r>
            <a:endParaRPr lang="fr-FR" altLang="fr-FR" sz="1700" dirty="0">
              <a:cs typeface="Arial" panose="020B0604020202020204" pitchFamily="34" charset="0"/>
            </a:endParaRPr>
          </a:p>
          <a:p>
            <a:r>
              <a:rPr lang="fr-FR" altLang="fr-FR" sz="1700" dirty="0">
                <a:cs typeface="Arial" panose="020B0604020202020204" pitchFamily="34" charset="0"/>
              </a:rPr>
              <a:t>NB : Pays baltes païens jusqu’aux XIIIe-XIVe siècles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B549C827-0072-33C4-E992-8A9FA114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654" y="6319376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9A23913A-881F-F249-3DCD-AE2B8BED3012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710FD211-D73C-5DC3-0F86-194EFB2880DD}"/>
              </a:ext>
            </a:extLst>
          </p:cNvPr>
          <p:cNvSpPr txBox="1">
            <a:spLocks/>
          </p:cNvSpPr>
          <p:nvPr/>
        </p:nvSpPr>
        <p:spPr>
          <a:xfrm>
            <a:off x="8775654" y="6319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2" name="Picture 2" descr="C:\Users\Christophe\Desktop\Christophe\portraits\UPPS\Bibliothèque\Histoire de l'Europe\Cartes\22-1080.jpg">
            <a:extLst>
              <a:ext uri="{FF2B5EF4-FFF2-40B4-BE49-F238E27FC236}">
                <a16:creationId xmlns:a16="http://schemas.microsoft.com/office/drawing/2014/main" id="{3F2DAAEE-2F9F-6D71-C269-7AB25D4A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86" y="173499"/>
            <a:ext cx="6624736" cy="65110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448DFDBC-7936-C8A9-994B-E643AF1402F8}"/>
              </a:ext>
            </a:extLst>
          </p:cNvPr>
          <p:cNvSpPr/>
          <p:nvPr/>
        </p:nvSpPr>
        <p:spPr>
          <a:xfrm>
            <a:off x="8553000" y="2890770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914511D-21DB-74B5-D732-7CE1E64F4CD2}"/>
              </a:ext>
            </a:extLst>
          </p:cNvPr>
          <p:cNvSpPr/>
          <p:nvPr/>
        </p:nvSpPr>
        <p:spPr>
          <a:xfrm>
            <a:off x="8553000" y="1866752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DE76D94-04D0-E53F-392B-5D0C0000E1CB}"/>
              </a:ext>
            </a:extLst>
          </p:cNvPr>
          <p:cNvSpPr/>
          <p:nvPr/>
        </p:nvSpPr>
        <p:spPr>
          <a:xfrm>
            <a:off x="9092345" y="2265973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6230C7B-659F-CDD9-97AD-F61F8BE53DAF}"/>
              </a:ext>
            </a:extLst>
          </p:cNvPr>
          <p:cNvSpPr/>
          <p:nvPr/>
        </p:nvSpPr>
        <p:spPr>
          <a:xfrm>
            <a:off x="9507306" y="331026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21474C6-1E39-DEC1-A5FA-9CC33BC151C9}"/>
              </a:ext>
            </a:extLst>
          </p:cNvPr>
          <p:cNvSpPr/>
          <p:nvPr/>
        </p:nvSpPr>
        <p:spPr>
          <a:xfrm>
            <a:off x="10147254" y="407127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9AEBAD-6F5B-B4D0-17C5-DFA8DA2FDAEC}"/>
              </a:ext>
            </a:extLst>
          </p:cNvPr>
          <p:cNvSpPr/>
          <p:nvPr/>
        </p:nvSpPr>
        <p:spPr>
          <a:xfrm>
            <a:off x="9621902" y="453540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C3F7651-7E95-6480-D925-6D07CA0D2F42}"/>
              </a:ext>
            </a:extLst>
          </p:cNvPr>
          <p:cNvSpPr/>
          <p:nvPr/>
        </p:nvSpPr>
        <p:spPr>
          <a:xfrm>
            <a:off x="9462876" y="384994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EE78B88-7FF8-CEC3-71F9-8CE3314CB1D8}"/>
              </a:ext>
            </a:extLst>
          </p:cNvPr>
          <p:cNvSpPr/>
          <p:nvPr/>
        </p:nvSpPr>
        <p:spPr>
          <a:xfrm>
            <a:off x="11106677" y="2890770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0C4981F-A9DB-3AE4-E2A0-BEE106E383B5}"/>
              </a:ext>
            </a:extLst>
          </p:cNvPr>
          <p:cNvCxnSpPr>
            <a:cxnSpLocks/>
          </p:cNvCxnSpPr>
          <p:nvPr/>
        </p:nvCxnSpPr>
        <p:spPr>
          <a:xfrm flipH="1">
            <a:off x="9900137" y="4666630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FADBD1F-50DB-37F6-2C64-23564EC78EC3}"/>
              </a:ext>
            </a:extLst>
          </p:cNvPr>
          <p:cNvCxnSpPr>
            <a:cxnSpLocks/>
          </p:cNvCxnSpPr>
          <p:nvPr/>
        </p:nvCxnSpPr>
        <p:spPr>
          <a:xfrm>
            <a:off x="9931906" y="4666630"/>
            <a:ext cx="0" cy="345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A765C6A-431A-F871-5B00-F33FEE672BD8}"/>
              </a:ext>
            </a:extLst>
          </p:cNvPr>
          <p:cNvCxnSpPr>
            <a:cxnSpLocks/>
          </p:cNvCxnSpPr>
          <p:nvPr/>
        </p:nvCxnSpPr>
        <p:spPr>
          <a:xfrm flipH="1">
            <a:off x="10599780" y="4343816"/>
            <a:ext cx="506897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81B4C0F-A4DC-66CF-A6E0-F771FA4A0E11}"/>
              </a:ext>
            </a:extLst>
          </p:cNvPr>
          <p:cNvCxnSpPr>
            <a:cxnSpLocks/>
          </p:cNvCxnSpPr>
          <p:nvPr/>
        </p:nvCxnSpPr>
        <p:spPr>
          <a:xfrm flipH="1" flipV="1">
            <a:off x="10234074" y="3849946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5024600-8278-77A2-65E4-A7344C604077}"/>
              </a:ext>
            </a:extLst>
          </p:cNvPr>
          <p:cNvCxnSpPr>
            <a:cxnSpLocks/>
          </p:cNvCxnSpPr>
          <p:nvPr/>
        </p:nvCxnSpPr>
        <p:spPr>
          <a:xfrm flipH="1">
            <a:off x="10234074" y="3085031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777F544-70B9-3B21-6D6F-2547D0121DBA}"/>
              </a:ext>
            </a:extLst>
          </p:cNvPr>
          <p:cNvCxnSpPr>
            <a:cxnSpLocks/>
          </p:cNvCxnSpPr>
          <p:nvPr/>
        </p:nvCxnSpPr>
        <p:spPr>
          <a:xfrm flipH="1">
            <a:off x="10306280" y="2012526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2ED854A-F6CC-C2AA-6BA6-428CD7335B9C}"/>
              </a:ext>
            </a:extLst>
          </p:cNvPr>
          <p:cNvCxnSpPr>
            <a:cxnSpLocks/>
          </p:cNvCxnSpPr>
          <p:nvPr/>
        </p:nvCxnSpPr>
        <p:spPr>
          <a:xfrm>
            <a:off x="9780928" y="2999970"/>
            <a:ext cx="503430" cy="1224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B85E430B-D426-79B8-4BF7-00BA42F91F6F}"/>
              </a:ext>
            </a:extLst>
          </p:cNvPr>
          <p:cNvSpPr/>
          <p:nvPr/>
        </p:nvSpPr>
        <p:spPr>
          <a:xfrm>
            <a:off x="10056780" y="2544626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AEF63B7-5A18-A036-6A17-58612EBEDE2A}"/>
              </a:ext>
            </a:extLst>
          </p:cNvPr>
          <p:cNvSpPr/>
          <p:nvPr/>
        </p:nvSpPr>
        <p:spPr>
          <a:xfrm>
            <a:off x="7059793" y="2580350"/>
            <a:ext cx="159026" cy="1457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F687B1B-6118-E924-24D1-237579B2110D}"/>
              </a:ext>
            </a:extLst>
          </p:cNvPr>
          <p:cNvSpPr/>
          <p:nvPr/>
        </p:nvSpPr>
        <p:spPr>
          <a:xfrm>
            <a:off x="8585680" y="3353747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1758E04-9653-B45F-83B8-0044EB332C86}"/>
              </a:ext>
            </a:extLst>
          </p:cNvPr>
          <p:cNvSpPr/>
          <p:nvPr/>
        </p:nvSpPr>
        <p:spPr>
          <a:xfrm>
            <a:off x="8071229" y="446251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6E5F225-388B-ADEC-49EA-9858068CB75E}"/>
              </a:ext>
            </a:extLst>
          </p:cNvPr>
          <p:cNvSpPr/>
          <p:nvPr/>
        </p:nvSpPr>
        <p:spPr>
          <a:xfrm>
            <a:off x="8696141" y="451046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EBF87E6-6477-3428-AC97-43995BA18818}"/>
              </a:ext>
            </a:extLst>
          </p:cNvPr>
          <p:cNvCxnSpPr>
            <a:cxnSpLocks/>
            <a:stCxn id="38" idx="7"/>
          </p:cNvCxnSpPr>
          <p:nvPr/>
        </p:nvCxnSpPr>
        <p:spPr>
          <a:xfrm flipV="1">
            <a:off x="8206966" y="4218740"/>
            <a:ext cx="356932" cy="265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9FF4BC3-3A8A-2415-97AA-6CB0D1BCD390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8665193" y="3499521"/>
            <a:ext cx="19353" cy="4978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A0D60D2-F797-ECEE-5A50-336ED2E68489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8684546" y="4256729"/>
            <a:ext cx="91108" cy="2537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EC84BBE4-1E7F-E6F3-601B-9BEACA5CE099}"/>
              </a:ext>
            </a:extLst>
          </p:cNvPr>
          <p:cNvSpPr/>
          <p:nvPr/>
        </p:nvSpPr>
        <p:spPr>
          <a:xfrm>
            <a:off x="7555209" y="3910163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58C4B8E-D090-1E16-F7F7-FCB5EA8AF61C}"/>
              </a:ext>
            </a:extLst>
          </p:cNvPr>
          <p:cNvSpPr/>
          <p:nvPr/>
        </p:nvSpPr>
        <p:spPr>
          <a:xfrm>
            <a:off x="7139306" y="3240118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A47F41C-333B-BF60-5510-E15173F73663}"/>
              </a:ext>
            </a:extLst>
          </p:cNvPr>
          <p:cNvSpPr/>
          <p:nvPr/>
        </p:nvSpPr>
        <p:spPr>
          <a:xfrm>
            <a:off x="9325089" y="5751477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73FB943-4279-26D0-B62D-FCC231671051}"/>
              </a:ext>
            </a:extLst>
          </p:cNvPr>
          <p:cNvSpPr/>
          <p:nvPr/>
        </p:nvSpPr>
        <p:spPr>
          <a:xfrm>
            <a:off x="9600895" y="533582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3DD7CF4-3A50-5AA4-F82D-4A4AA0B5D5A0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9495711" y="5515190"/>
            <a:ext cx="170621" cy="236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CF5C67C-BBD1-6F17-4F62-CC135A414339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8831878" y="4634887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89F1B286-77AB-7274-C6D8-8F5E5B7FC470}"/>
              </a:ext>
            </a:extLst>
          </p:cNvPr>
          <p:cNvSpPr/>
          <p:nvPr/>
        </p:nvSpPr>
        <p:spPr>
          <a:xfrm>
            <a:off x="9011697" y="5111174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8EA06D9-01AE-0807-A0D5-61735B27D9DE}"/>
              </a:ext>
            </a:extLst>
          </p:cNvPr>
          <p:cNvSpPr/>
          <p:nvPr/>
        </p:nvSpPr>
        <p:spPr>
          <a:xfrm>
            <a:off x="6484961" y="4892025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B1A6D97-B793-E32C-EBE4-522FC821023F}"/>
              </a:ext>
            </a:extLst>
          </p:cNvPr>
          <p:cNvSpPr/>
          <p:nvPr/>
        </p:nvSpPr>
        <p:spPr>
          <a:xfrm>
            <a:off x="5805527" y="5132974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396CAB1-309F-B05B-5165-E5B45378372E}"/>
              </a:ext>
            </a:extLst>
          </p:cNvPr>
          <p:cNvSpPr/>
          <p:nvPr/>
        </p:nvSpPr>
        <p:spPr>
          <a:xfrm>
            <a:off x="7461107" y="5149163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4D1448A-682E-B8E1-D85C-ED3F6CF1CF99}"/>
              </a:ext>
            </a:extLst>
          </p:cNvPr>
          <p:cNvSpPr/>
          <p:nvPr/>
        </p:nvSpPr>
        <p:spPr>
          <a:xfrm>
            <a:off x="7977038" y="173499"/>
            <a:ext cx="107377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900-1200</a:t>
            </a:r>
            <a:endParaRPr lang="fr-FR" dirty="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567F09A-90B5-5408-C788-11FBF207FE21}"/>
              </a:ext>
            </a:extLst>
          </p:cNvPr>
          <p:cNvSpPr/>
          <p:nvPr/>
        </p:nvSpPr>
        <p:spPr>
          <a:xfrm>
            <a:off x="6194883" y="5637000"/>
            <a:ext cx="341243" cy="259403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AB0EFCB-6263-885E-2CE2-60F82A02B74E}"/>
              </a:ext>
            </a:extLst>
          </p:cNvPr>
          <p:cNvSpPr/>
          <p:nvPr/>
        </p:nvSpPr>
        <p:spPr>
          <a:xfrm>
            <a:off x="7083537" y="5132974"/>
            <a:ext cx="159026" cy="145774"/>
          </a:xfrm>
          <a:prstGeom prst="ellipse">
            <a:avLst/>
          </a:prstGeom>
          <a:solidFill>
            <a:srgbClr val="09FF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6B760086-24EF-057F-5E6F-F023F7ECE563}"/>
              </a:ext>
            </a:extLst>
          </p:cNvPr>
          <p:cNvCxnSpPr>
            <a:cxnSpLocks/>
          </p:cNvCxnSpPr>
          <p:nvPr/>
        </p:nvCxnSpPr>
        <p:spPr>
          <a:xfrm>
            <a:off x="7242563" y="5205861"/>
            <a:ext cx="218544" cy="161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0AC07332-B4C4-5370-73A9-C768F3780877}"/>
              </a:ext>
            </a:extLst>
          </p:cNvPr>
          <p:cNvSpPr/>
          <p:nvPr/>
        </p:nvSpPr>
        <p:spPr>
          <a:xfrm>
            <a:off x="11348232" y="4882402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E97000F-B953-50C2-8BE0-B5404B8ECDAF}"/>
              </a:ext>
            </a:extLst>
          </p:cNvPr>
          <p:cNvSpPr/>
          <p:nvPr/>
        </p:nvSpPr>
        <p:spPr>
          <a:xfrm>
            <a:off x="8513924" y="3997326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9174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42074</TotalTime>
  <Words>1478</Words>
  <Application>Microsoft Office PowerPoint</Application>
  <PresentationFormat>Grand écran</PresentationFormat>
  <Paragraphs>112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Thème Office</vt:lpstr>
      <vt:lpstr>Université Populaire du Pays salonais Histoire médiévale de l’Europe  5 novembre 2025 (1/4)  6ème période : 1273-1437 : Le XIVe siècle : Le Temps des malheurs Morcellement germano-italien ; Crises des grandes monarchies  1285-1404 : La guerre de Cent Ans, 1ère partie  1285-1337 : Règnes de Philippe IV le Bel et de ses trois fils Français et Ecossais versus Anglais et Flamands 1337-1360 : Les victoires anglaises jusqu’à la paix de Brétigny : La Peste noire 1364-1389 :  Les victoires françaises et la conquête de la Guyenne 1389-1404 : La trêve ; Les révoltes sociales ; La folie de Charles VI Début du conflit entre Armagnacs et Bourguignons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381</cp:revision>
  <dcterms:created xsi:type="dcterms:W3CDTF">2020-10-30T13:56:54Z</dcterms:created>
  <dcterms:modified xsi:type="dcterms:W3CDTF">2025-12-17T19:24:53Z</dcterms:modified>
</cp:coreProperties>
</file>