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1296" r:id="rId2"/>
    <p:sldId id="1297" r:id="rId3"/>
    <p:sldId id="11197" r:id="rId4"/>
    <p:sldId id="1298" r:id="rId5"/>
    <p:sldId id="1228" r:id="rId6"/>
    <p:sldId id="1325" r:id="rId7"/>
    <p:sldId id="11149" r:id="rId8"/>
    <p:sldId id="1326" r:id="rId9"/>
    <p:sldId id="1327" r:id="rId10"/>
    <p:sldId id="1328" r:id="rId11"/>
    <p:sldId id="1268" r:id="rId12"/>
    <p:sldId id="11182" r:id="rId13"/>
    <p:sldId id="1318" r:id="rId14"/>
    <p:sldId id="1310" r:id="rId15"/>
    <p:sldId id="11183" r:id="rId16"/>
    <p:sldId id="1312" r:id="rId17"/>
    <p:sldId id="1236" r:id="rId18"/>
    <p:sldId id="1313" r:id="rId19"/>
    <p:sldId id="11194" r:id="rId20"/>
    <p:sldId id="1332" r:id="rId21"/>
    <p:sldId id="1311" r:id="rId22"/>
    <p:sldId id="1306" r:id="rId23"/>
    <p:sldId id="1304" r:id="rId24"/>
    <p:sldId id="1314" r:id="rId25"/>
    <p:sldId id="11184" r:id="rId26"/>
    <p:sldId id="1233" r:id="rId27"/>
    <p:sldId id="11155" r:id="rId28"/>
    <p:sldId id="11154" r:id="rId29"/>
    <p:sldId id="11150" r:id="rId30"/>
    <p:sldId id="1281" r:id="rId31"/>
    <p:sldId id="11187" r:id="rId32"/>
    <p:sldId id="1234" r:id="rId33"/>
    <p:sldId id="1301" r:id="rId34"/>
    <p:sldId id="11152" r:id="rId35"/>
    <p:sldId id="1237" r:id="rId36"/>
    <p:sldId id="1309" r:id="rId37"/>
    <p:sldId id="1308" r:id="rId38"/>
    <p:sldId id="11153" r:id="rId39"/>
    <p:sldId id="11163" r:id="rId40"/>
    <p:sldId id="1305" r:id="rId41"/>
    <p:sldId id="11165" r:id="rId42"/>
    <p:sldId id="1300" r:id="rId43"/>
    <p:sldId id="11185" r:id="rId44"/>
    <p:sldId id="1324" r:id="rId45"/>
    <p:sldId id="11186" r:id="rId46"/>
    <p:sldId id="11207" r:id="rId47"/>
    <p:sldId id="1302" r:id="rId48"/>
    <p:sldId id="1267" r:id="rId49"/>
    <p:sldId id="1271" r:id="rId50"/>
    <p:sldId id="1303" r:id="rId51"/>
    <p:sldId id="1307" r:id="rId52"/>
    <p:sldId id="1238" r:id="rId53"/>
    <p:sldId id="1275" r:id="rId54"/>
    <p:sldId id="1274" r:id="rId55"/>
    <p:sldId id="1276" r:id="rId56"/>
    <p:sldId id="11172" r:id="rId57"/>
    <p:sldId id="1277" r:id="rId58"/>
    <p:sldId id="1235" r:id="rId59"/>
    <p:sldId id="1321" r:id="rId60"/>
    <p:sldId id="1323" r:id="rId61"/>
    <p:sldId id="11188" r:id="rId62"/>
    <p:sldId id="1239" r:id="rId63"/>
    <p:sldId id="11157" r:id="rId64"/>
    <p:sldId id="1240" r:id="rId65"/>
    <p:sldId id="1241" r:id="rId66"/>
    <p:sldId id="11158" r:id="rId67"/>
    <p:sldId id="1242" r:id="rId68"/>
    <p:sldId id="11196" r:id="rId69"/>
    <p:sldId id="1280" r:id="rId70"/>
    <p:sldId id="11160" r:id="rId71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E942F35-99C5-B524-3C85-71A8862697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69E7BC27-03CE-A907-4346-4634E5B71A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7215C6B-87E1-01CB-B909-7B63533A64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B5A2A-2476-4363-9AF1-716232B56BA4}" type="datetimeFigureOut">
              <a:rPr lang="fr-FR" smtClean="0"/>
              <a:t>10/10/2023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D626687-DA78-0230-98A0-33B56F3E06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8CFFDD2-18FF-45D7-547F-A42204FA2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55572-E9BF-430B-9373-5AEC9EC7527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586378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7B99DF7-4EAB-913D-2210-CF3D9344EB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AD077788-D171-10CC-C4ED-EC0FCC1350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3608A81-67CD-BBA8-D2A5-3B78866B78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B5A2A-2476-4363-9AF1-716232B56BA4}" type="datetimeFigureOut">
              <a:rPr lang="fr-FR" smtClean="0"/>
              <a:t>10/10/2023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7CF7D56-61B4-A36C-8B87-764A6AE005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ECF9BAC-3A2D-D7E5-E011-FB0E3E9516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55572-E9BF-430B-9373-5AEC9EC7527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417858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513608B5-D4BE-0D4C-82F1-2DEFDADE9B3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D4E60C8F-F2C6-4684-E084-46492DEBBC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244FECB-D1B9-C8B3-3756-10325B47E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B5A2A-2476-4363-9AF1-716232B56BA4}" type="datetimeFigureOut">
              <a:rPr lang="fr-FR" smtClean="0"/>
              <a:t>10/10/2023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10C2F28-102F-119F-E85E-30CB3ABC06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9E52DE3-E10C-2C3C-7628-DE6819D9B8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55572-E9BF-430B-9373-5AEC9EC7527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55329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908742F-4DD5-39E2-843B-4AFFF736A9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07E4213-CCA9-BCA0-A4D3-61BE892728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2F8F8BE-0020-6CC1-38C8-7A4FE18791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B5A2A-2476-4363-9AF1-716232B56BA4}" type="datetimeFigureOut">
              <a:rPr lang="fr-FR" smtClean="0"/>
              <a:t>10/10/2023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C256DAC-C0E5-3113-36A1-0E8DC3F3B0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41733BC-C12F-3A13-F390-287E8F97F5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55572-E9BF-430B-9373-5AEC9EC7527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30998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4B6DB19-9B36-E804-C392-810DCA6375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E58AA7A-94BF-9A61-B9C0-1494AB21FD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22FDA2D-FF56-53C1-89FE-247C292205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B5A2A-2476-4363-9AF1-716232B56BA4}" type="datetimeFigureOut">
              <a:rPr lang="fr-FR" smtClean="0"/>
              <a:t>10/10/2023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DBF8CF8-D202-3136-A07D-4237D4AFDF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8CE3A08-E15D-6C72-6235-E516262D29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55572-E9BF-430B-9373-5AEC9EC7527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066594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8DD7C43-C964-7BAC-FF19-F48A63E6DF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29E6166-8AB1-D2A7-51C8-6E98BB7950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97CD512-41BE-9593-8B8F-7DBFE13696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40B409C-EB60-0106-00AB-29E7D05CB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B5A2A-2476-4363-9AF1-716232B56BA4}" type="datetimeFigureOut">
              <a:rPr lang="fr-FR" smtClean="0"/>
              <a:t>10/10/2023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7D12AD7-8FA5-056A-D5A3-E269EA7275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E3754AC-7338-EF01-A82F-622F76DDA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55572-E9BF-430B-9373-5AEC9EC7527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729212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63E8820-87D7-AD8E-E84E-92AE0268A9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0CAFAE1-1BA9-802B-416E-5071A54DFB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7E10E2AB-8D42-9DD4-F15D-C6A847DBD6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4B3AAD90-DDB3-18BF-2968-CE5200907D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3504B256-D4F9-DBE9-4139-AAB6E9AE1BD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C830DAFF-F06A-0021-CCC2-EAC4ABC7BD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B5A2A-2476-4363-9AF1-716232B56BA4}" type="datetimeFigureOut">
              <a:rPr lang="fr-FR" smtClean="0"/>
              <a:t>10/10/2023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DF817DD1-8D46-37F4-6029-99331C98CA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00695F7C-F5E1-413A-2AB9-36336828D7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55572-E9BF-430B-9373-5AEC9EC7527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023647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0380A86-DC21-DD01-D166-102116B36E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FA1AEBAA-1005-F848-6C2B-1AEA4AACF4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B5A2A-2476-4363-9AF1-716232B56BA4}" type="datetimeFigureOut">
              <a:rPr lang="fr-FR" smtClean="0"/>
              <a:t>10/10/2023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12E0C5D-687C-0739-EBEE-0331070A73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5A19D91-286B-A1F8-0B03-C0D9B421B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55572-E9BF-430B-9373-5AEC9EC7527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63296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435CB7B4-D1FF-C8F8-0B78-077C68CE9C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B5A2A-2476-4363-9AF1-716232B56BA4}" type="datetimeFigureOut">
              <a:rPr lang="fr-FR" smtClean="0"/>
              <a:t>10/10/2023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A5994642-8BA9-C1BE-78E0-30271657F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A79976E-FA5E-B54E-00B2-5E903333E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55572-E9BF-430B-9373-5AEC9EC7527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382620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7E75224-19DD-14C6-EAC8-0829D2BCD8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9A646C-4A0F-F0AE-295F-544C9BA27F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CE361B6-2769-A3F9-A878-49CD8390DB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37B4DE5-4ABC-0F6B-9BDC-670F57262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B5A2A-2476-4363-9AF1-716232B56BA4}" type="datetimeFigureOut">
              <a:rPr lang="fr-FR" smtClean="0"/>
              <a:t>10/10/2023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295BD33-B3F7-DCDC-6B03-BCD379EB29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A890C90-D473-E731-D28B-061A503D41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55572-E9BF-430B-9373-5AEC9EC7527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299783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C604738-3E31-F02C-6823-85917E2604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13A4D177-62FC-BDB8-FC35-F6F78FF16B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1F9E935-B857-49BC-4FBF-6B51E8E658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A95B3E6-7E39-156A-7677-1079FF2A60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B5A2A-2476-4363-9AF1-716232B56BA4}" type="datetimeFigureOut">
              <a:rPr lang="fr-FR" smtClean="0"/>
              <a:t>10/10/2023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4DCE73D-277E-B78C-9158-B88A84D4C5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791CABD-3848-CA13-CD19-7E7991011B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55572-E9BF-430B-9373-5AEC9EC7527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061366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645AF8C4-4B04-CA24-02FB-76C260D169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1CC9FB3-4238-58C8-8192-9155B055AB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FEDFE5F-5725-DF1B-DCD7-6DE9E70646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3B5A2A-2476-4363-9AF1-716232B56BA4}" type="datetimeFigureOut">
              <a:rPr lang="fr-FR" smtClean="0"/>
              <a:t>10/10/2023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BCB535D-359E-F03B-1A32-CFBD219C20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5DEBBB2-200D-710E-20D8-E921E85EBD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C55572-E9BF-430B-9373-5AEC9EC7527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3723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PlaceHolder 1"/>
          <p:cNvSpPr>
            <a:spLocks noGrp="1"/>
          </p:cNvSpPr>
          <p:nvPr>
            <p:ph type="title"/>
          </p:nvPr>
        </p:nvSpPr>
        <p:spPr>
          <a:xfrm>
            <a:off x="318240" y="136440"/>
            <a:ext cx="11554920" cy="6584400"/>
          </a:xfrm>
          <a:prstGeom prst="rect">
            <a:avLst/>
          </a:prstGeom>
          <a:solidFill>
            <a:srgbClr val="FFC000"/>
          </a:solidFill>
          <a:ln w="38160">
            <a:solidFill>
              <a:srgbClr val="000000"/>
            </a:solidFill>
            <a:round/>
          </a:ln>
        </p:spPr>
        <p:txBody>
          <a:bodyPr lIns="0" tIns="0" rIns="0" bIns="0" anchor="ctr">
            <a:normAutofit/>
          </a:bodyPr>
          <a:lstStyle/>
          <a:p>
            <a:pPr indent="0" algn="ctr">
              <a:lnSpc>
                <a:spcPct val="90000"/>
              </a:lnSpc>
              <a:buNone/>
              <a:tabLst>
                <a:tab pos="0" algn="l"/>
              </a:tabLst>
            </a:pPr>
            <a:r>
              <a:rPr lang="fr-FR" sz="2800" b="1" strike="noStrike" spc="-1" dirty="0">
                <a:solidFill>
                  <a:srgbClr val="000000"/>
                </a:solidFill>
                <a:latin typeface="Calibri"/>
              </a:rPr>
              <a:t>LE PARTAGE DU MONDE, de l’an 200 av. JC à nos jours</a:t>
            </a:r>
            <a:br>
              <a:rPr sz="2800" dirty="0"/>
            </a:br>
            <a:r>
              <a:rPr lang="fr-FR" sz="2800" b="1" strike="noStrike" spc="-1" dirty="0">
                <a:solidFill>
                  <a:srgbClr val="000000"/>
                </a:solidFill>
                <a:latin typeface="Calibri"/>
              </a:rPr>
              <a:t>Esquisse d’une histoire géopolitique universelle</a:t>
            </a:r>
            <a:br>
              <a:rPr sz="2800" dirty="0"/>
            </a:br>
            <a:br>
              <a:rPr sz="2800" dirty="0"/>
            </a:br>
            <a:r>
              <a:rPr lang="fr-FR" sz="2800" b="1" strike="noStrike" spc="-1" dirty="0">
                <a:solidFill>
                  <a:srgbClr val="000000"/>
                </a:solidFill>
                <a:latin typeface="Calibri"/>
              </a:rPr>
              <a:t>Mardi 10 octobre 2023 (1/15)</a:t>
            </a:r>
            <a:br>
              <a:rPr sz="2800" dirty="0"/>
            </a:br>
            <a:br>
              <a:rPr sz="2800" dirty="0"/>
            </a:br>
            <a:r>
              <a:rPr lang="fr-FR" sz="2800" b="1" strike="noStrike" spc="-1" dirty="0">
                <a:solidFill>
                  <a:srgbClr val="000000"/>
                </a:solidFill>
                <a:latin typeface="Calibri"/>
              </a:rPr>
              <a:t>8</a:t>
            </a:r>
            <a:r>
              <a:rPr lang="fr-FR" sz="2800" b="1" strike="noStrike" spc="-1" baseline="30000" dirty="0">
                <a:solidFill>
                  <a:srgbClr val="000000"/>
                </a:solidFill>
                <a:latin typeface="Calibri"/>
              </a:rPr>
              <a:t>ème</a:t>
            </a:r>
            <a:r>
              <a:rPr lang="fr-FR" sz="2800" b="1" strike="noStrike" spc="-1" dirty="0">
                <a:solidFill>
                  <a:srgbClr val="000000"/>
                </a:solidFill>
                <a:latin typeface="Calibri"/>
              </a:rPr>
              <a:t> période : 1815-1914</a:t>
            </a:r>
            <a:br>
              <a:rPr sz="2800" dirty="0"/>
            </a:br>
            <a:br>
              <a:rPr sz="2800" dirty="0"/>
            </a:br>
            <a:r>
              <a:rPr lang="fr-FR" sz="2800" b="0" strike="noStrike" spc="-1" dirty="0">
                <a:solidFill>
                  <a:srgbClr val="000000"/>
                </a:solidFill>
                <a:latin typeface="Calibri"/>
              </a:rPr>
              <a:t>1808-1825 : Les indépendances des Etats d’Amérique latine</a:t>
            </a:r>
            <a:br>
              <a:rPr sz="2800" dirty="0"/>
            </a:br>
            <a:br>
              <a:rPr sz="2800" dirty="0"/>
            </a:br>
            <a:r>
              <a:rPr lang="fr-FR" sz="2800" b="0" strike="noStrike" spc="-1" dirty="0">
                <a:solidFill>
                  <a:srgbClr val="000000"/>
                </a:solidFill>
                <a:latin typeface="Calibri"/>
              </a:rPr>
              <a:t>Suite…</a:t>
            </a:r>
            <a:br>
              <a:rPr sz="2800" dirty="0"/>
            </a:br>
            <a:endParaRPr lang="fr-FR" sz="2800" b="0" strike="noStrike" spc="-1" dirty="0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2"/>
          </p:nvPr>
        </p:nvSpPr>
        <p:spPr>
          <a:xfrm>
            <a:off x="8610480" y="6356520"/>
            <a:ext cx="2742480" cy="364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defPPr>
              <a:defRPr lang="fr-FR"/>
            </a:defPPr>
            <a:lvl1pPr marL="0" indent="0" algn="r" defTabSz="914400" rtl="0" eaLnBrk="1" latinLnBrk="0" hangingPunct="1">
              <a:lnSpc>
                <a:spcPct val="100000"/>
              </a:lnSpc>
              <a:buNone/>
              <a:tabLst>
                <a:tab pos="0" algn="l"/>
              </a:tabLst>
              <a:defRPr lang="fr-FR" sz="1200" b="0" strike="noStrike" kern="1200" spc="-1">
                <a:solidFill>
                  <a:srgbClr val="8B8B8B"/>
                </a:solidFill>
                <a:latin typeface="Calibri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437CE8D-3F95-4678-8503-E0BE403E1EC4}" type="slidenum">
              <a:rPr lang="fr-FR" smtClean="0"/>
              <a:pPr/>
              <a:t>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66386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Rectangle 3"/>
          <p:cNvSpPr/>
          <p:nvPr/>
        </p:nvSpPr>
        <p:spPr>
          <a:xfrm>
            <a:off x="117563" y="188640"/>
            <a:ext cx="6406560" cy="535385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dirty="0"/>
              <a:t>c) En Espagne, comme au Portugal</a:t>
            </a:r>
          </a:p>
          <a:p>
            <a:r>
              <a:rPr lang="fr-FR" dirty="0"/>
              <a:t>Napoléon doit faire face à une forte résistance populaire</a:t>
            </a:r>
          </a:p>
          <a:p>
            <a:r>
              <a:rPr lang="fr-FR" dirty="0"/>
              <a:t>Mais ici, pas de libération britannique avant 1813</a:t>
            </a:r>
          </a:p>
          <a:p>
            <a:endParaRPr lang="fr-FR" dirty="0"/>
          </a:p>
          <a:p>
            <a:r>
              <a:rPr lang="fr-FR" dirty="0"/>
              <a:t>Et enfin…</a:t>
            </a:r>
          </a:p>
          <a:p>
            <a:endParaRPr lang="fr-FR" dirty="0"/>
          </a:p>
          <a:p>
            <a:r>
              <a:rPr lang="fr-FR" dirty="0"/>
              <a:t>d) En Amérique espagnole, comme au Brésil portugais</a:t>
            </a:r>
          </a:p>
          <a:p>
            <a:r>
              <a:rPr lang="fr-FR" dirty="0"/>
              <a:t>Le loyalisme sera presque total</a:t>
            </a:r>
          </a:p>
          <a:p>
            <a:r>
              <a:rPr lang="fr-FR" dirty="0"/>
              <a:t>Envers Ferdinand VII </a:t>
            </a:r>
            <a:r>
              <a:rPr lang="fr-FR" u="sng" dirty="0"/>
              <a:t>mais pas</a:t>
            </a:r>
            <a:r>
              <a:rPr lang="fr-FR" dirty="0"/>
              <a:t> envers la métropole</a:t>
            </a:r>
          </a:p>
          <a:p>
            <a:endParaRPr lang="fr-FR" dirty="0"/>
          </a:p>
          <a:p>
            <a:r>
              <a:rPr lang="fr-FR" dirty="0"/>
              <a:t>NB : Représentée par la junte suprême de Cadix</a:t>
            </a:r>
          </a:p>
          <a:p>
            <a:endParaRPr lang="fr-FR" dirty="0"/>
          </a:p>
          <a:p>
            <a:r>
              <a:rPr lang="fr-FR" dirty="0"/>
              <a:t>Car Ferdinand VII est exilé en France</a:t>
            </a:r>
          </a:p>
          <a:p>
            <a:r>
              <a:rPr lang="fr-FR" dirty="0"/>
              <a:t>Et cette métropole longuement occupée et sans son roi légitime</a:t>
            </a:r>
          </a:p>
          <a:p>
            <a:r>
              <a:rPr lang="fr-FR" dirty="0"/>
              <a:t>Ne peut prétendre dicter sa loi aux </a:t>
            </a:r>
            <a:r>
              <a:rPr lang="fr-FR" i="1" dirty="0"/>
              <a:t>Etats</a:t>
            </a:r>
            <a:r>
              <a:rPr lang="fr-FR" dirty="0"/>
              <a:t> américains</a:t>
            </a:r>
          </a:p>
          <a:p>
            <a:endParaRPr lang="fr-FR" dirty="0"/>
          </a:p>
          <a:p>
            <a:r>
              <a:rPr lang="fr-FR" dirty="0"/>
              <a:t>Donc côté espagnol</a:t>
            </a:r>
          </a:p>
          <a:p>
            <a:r>
              <a:rPr lang="fr-FR" u="sng" dirty="0"/>
              <a:t>Un loyalisme à la dynastie des Bourbons</a:t>
            </a:r>
          </a:p>
          <a:p>
            <a:r>
              <a:rPr lang="fr-FR" u="sng" dirty="0"/>
              <a:t>Mais pas à la métropole</a:t>
            </a:r>
          </a:p>
        </p:txBody>
      </p:sp>
      <p:pic>
        <p:nvPicPr>
          <p:cNvPr id="2" name="Picture 2" descr="C:\Users\Christophe\Pictures\My Scans\2015-12 (déc.)\scan0011.jpg">
            <a:extLst>
              <a:ext uri="{FF2B5EF4-FFF2-40B4-BE49-F238E27FC236}">
                <a16:creationId xmlns:a16="http://schemas.microsoft.com/office/drawing/2014/main" id="{7D302B9E-BB43-7D4D-9D3F-08B53A0CF0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73" t="20408" r="57979" b="1706"/>
          <a:stretch/>
        </p:blipFill>
        <p:spPr bwMode="auto">
          <a:xfrm>
            <a:off x="6860870" y="188640"/>
            <a:ext cx="5213567" cy="651696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51084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Rectangle 3"/>
          <p:cNvSpPr/>
          <p:nvPr/>
        </p:nvSpPr>
        <p:spPr>
          <a:xfrm>
            <a:off x="117563" y="188640"/>
            <a:ext cx="6601290" cy="258386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dirty="0"/>
              <a:t>1808-25 : C’est à partir de cette contradiction</a:t>
            </a:r>
          </a:p>
          <a:p>
            <a:r>
              <a:rPr lang="fr-FR" dirty="0"/>
              <a:t>Et de la complexité qui en découle, que s’opèrera côté espagnol</a:t>
            </a:r>
          </a:p>
          <a:p>
            <a:r>
              <a:rPr lang="fr-FR" dirty="0"/>
              <a:t>Le mouvement des indépendances</a:t>
            </a:r>
          </a:p>
          <a:p>
            <a:endParaRPr lang="fr-FR" dirty="0"/>
          </a:p>
          <a:p>
            <a:r>
              <a:rPr lang="fr-FR" dirty="0"/>
              <a:t>Et très important</a:t>
            </a:r>
          </a:p>
          <a:p>
            <a:r>
              <a:rPr lang="fr-FR" u="sng" dirty="0"/>
              <a:t>Ce processus sera complètement lié aux événements en métropole</a:t>
            </a:r>
          </a:p>
          <a:p>
            <a:endParaRPr lang="fr-FR" dirty="0"/>
          </a:p>
          <a:p>
            <a:r>
              <a:rPr lang="fr-FR" dirty="0"/>
              <a:t>Pour bien comprendre ce qui va suivre</a:t>
            </a:r>
          </a:p>
          <a:p>
            <a:r>
              <a:rPr lang="fr-FR" dirty="0"/>
              <a:t>Distinguons rapidement…</a:t>
            </a:r>
          </a:p>
        </p:txBody>
      </p:sp>
      <p:pic>
        <p:nvPicPr>
          <p:cNvPr id="12" name="Picture 2" descr="C:\Users\Christophe\Pictures\My Scans\2015-12 (déc.)\scan0011.jpg">
            <a:extLst>
              <a:ext uri="{FF2B5EF4-FFF2-40B4-BE49-F238E27FC236}">
                <a16:creationId xmlns:a16="http://schemas.microsoft.com/office/drawing/2014/main" id="{E72BAC0A-59E6-4A79-1B94-459DE3C85C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73" t="20408" r="57979" b="1706"/>
          <a:stretch/>
        </p:blipFill>
        <p:spPr bwMode="auto">
          <a:xfrm>
            <a:off x="6860870" y="188640"/>
            <a:ext cx="5213567" cy="651696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16789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Rectangle 3"/>
          <p:cNvSpPr/>
          <p:nvPr/>
        </p:nvSpPr>
        <p:spPr>
          <a:xfrm>
            <a:off x="117563" y="188640"/>
            <a:ext cx="6601290" cy="535385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dirty="0"/>
              <a:t>a) Dans le temps, cinq périodes</a:t>
            </a:r>
          </a:p>
          <a:p>
            <a:r>
              <a:rPr lang="fr-FR" u="sng" dirty="0"/>
              <a:t>Chacune introduite par un événement en métropole</a:t>
            </a:r>
          </a:p>
          <a:p>
            <a:r>
              <a:rPr lang="fr-FR" u="sng" dirty="0"/>
              <a:t>Cinq actes déclencheurs</a:t>
            </a:r>
          </a:p>
          <a:p>
            <a:endParaRPr lang="fr-FR" dirty="0"/>
          </a:p>
          <a:p>
            <a:r>
              <a:rPr lang="fr-FR" dirty="0"/>
              <a:t>b) Dans l’espace</a:t>
            </a:r>
          </a:p>
          <a:p>
            <a:r>
              <a:rPr lang="fr-FR" dirty="0"/>
              <a:t>Cinq points stratégiques principaux…</a:t>
            </a:r>
          </a:p>
          <a:p>
            <a:endParaRPr lang="fr-FR" dirty="0"/>
          </a:p>
          <a:p>
            <a:r>
              <a:rPr lang="fr-FR" dirty="0"/>
              <a:t>*La métropole bien-sûr ; Madrid, Séville, Cadix</a:t>
            </a:r>
          </a:p>
          <a:p>
            <a:endParaRPr lang="fr-FR" dirty="0"/>
          </a:p>
          <a:p>
            <a:r>
              <a:rPr lang="fr-FR" dirty="0"/>
              <a:t>*Mexico et Lima, capitales historiques et bastions des </a:t>
            </a:r>
            <a:r>
              <a:rPr lang="fr-FR" i="1" dirty="0"/>
              <a:t>loyalistes</a:t>
            </a:r>
          </a:p>
          <a:p>
            <a:endParaRPr lang="fr-FR" dirty="0"/>
          </a:p>
          <a:p>
            <a:r>
              <a:rPr lang="fr-FR" dirty="0"/>
              <a:t>*Caracas-Bogota-Carthagène et Buenos Aires-Chili</a:t>
            </a:r>
          </a:p>
          <a:p>
            <a:r>
              <a:rPr lang="fr-FR" dirty="0"/>
              <a:t>Foyers principaux des </a:t>
            </a:r>
            <a:r>
              <a:rPr lang="fr-FR" i="1" dirty="0"/>
              <a:t>patriotes</a:t>
            </a:r>
            <a:r>
              <a:rPr lang="fr-FR" dirty="0"/>
              <a:t> indépendantistes</a:t>
            </a:r>
          </a:p>
          <a:p>
            <a:endParaRPr lang="fr-FR" dirty="0"/>
          </a:p>
          <a:p>
            <a:r>
              <a:rPr lang="fr-FR" dirty="0"/>
              <a:t>NB : Et avec Cuba</a:t>
            </a:r>
          </a:p>
          <a:p>
            <a:r>
              <a:rPr lang="fr-FR" dirty="0"/>
              <a:t>Principaux ports d’entrées et de sorties de l’Amérique espagnole</a:t>
            </a:r>
          </a:p>
          <a:p>
            <a:endParaRPr lang="fr-FR" dirty="0"/>
          </a:p>
          <a:p>
            <a:r>
              <a:rPr lang="fr-FR" dirty="0"/>
              <a:t>Dans les faits, tout commence réellement en 1800</a:t>
            </a:r>
          </a:p>
          <a:p>
            <a:r>
              <a:rPr lang="fr-FR" dirty="0"/>
              <a:t>Récit…</a:t>
            </a:r>
          </a:p>
        </p:txBody>
      </p:sp>
      <p:pic>
        <p:nvPicPr>
          <p:cNvPr id="12" name="Picture 2" descr="C:\Users\Christophe\Pictures\My Scans\2015-12 (déc.)\scan0011.jpg">
            <a:extLst>
              <a:ext uri="{FF2B5EF4-FFF2-40B4-BE49-F238E27FC236}">
                <a16:creationId xmlns:a16="http://schemas.microsoft.com/office/drawing/2014/main" id="{E72BAC0A-59E6-4A79-1B94-459DE3C85C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73" t="20408" r="57979" b="1706"/>
          <a:stretch/>
        </p:blipFill>
        <p:spPr bwMode="auto">
          <a:xfrm>
            <a:off x="6860870" y="188640"/>
            <a:ext cx="5213567" cy="651696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2C725BD9-3474-7097-0555-612346EF4274}"/>
              </a:ext>
            </a:extLst>
          </p:cNvPr>
          <p:cNvSpPr/>
          <p:nvPr/>
        </p:nvSpPr>
        <p:spPr>
          <a:xfrm>
            <a:off x="7391501" y="1896073"/>
            <a:ext cx="160382" cy="169002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61AC9DD7-2FC1-A301-E80C-DF0ED1242A5D}"/>
              </a:ext>
            </a:extLst>
          </p:cNvPr>
          <p:cNvSpPr/>
          <p:nvPr/>
        </p:nvSpPr>
        <p:spPr>
          <a:xfrm>
            <a:off x="7782440" y="3943533"/>
            <a:ext cx="160382" cy="169002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B4B58A5D-F7CE-4133-F0EE-C70202416A13}"/>
              </a:ext>
            </a:extLst>
          </p:cNvPr>
          <p:cNvSpPr/>
          <p:nvPr/>
        </p:nvSpPr>
        <p:spPr>
          <a:xfrm>
            <a:off x="8683588" y="2830351"/>
            <a:ext cx="160382" cy="169002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94EAE08A-1B62-3C99-A223-75F36846D318}"/>
              </a:ext>
            </a:extLst>
          </p:cNvPr>
          <p:cNvSpPr/>
          <p:nvPr/>
        </p:nvSpPr>
        <p:spPr>
          <a:xfrm>
            <a:off x="8173379" y="3115273"/>
            <a:ext cx="160382" cy="169002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899EDE16-63BF-FB4F-D5B2-52D170CAD5B3}"/>
              </a:ext>
            </a:extLst>
          </p:cNvPr>
          <p:cNvSpPr/>
          <p:nvPr/>
        </p:nvSpPr>
        <p:spPr>
          <a:xfrm>
            <a:off x="8298774" y="5354890"/>
            <a:ext cx="160382" cy="169002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D7050230-6818-7B4C-8961-183594541085}"/>
              </a:ext>
            </a:extLst>
          </p:cNvPr>
          <p:cNvSpPr/>
          <p:nvPr/>
        </p:nvSpPr>
        <p:spPr>
          <a:xfrm>
            <a:off x="11413536" y="1531638"/>
            <a:ext cx="160382" cy="169002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EF50D6CA-DC66-A9BA-5F41-EDAF1B95729E}"/>
              </a:ext>
            </a:extLst>
          </p:cNvPr>
          <p:cNvSpPr/>
          <p:nvPr/>
        </p:nvSpPr>
        <p:spPr>
          <a:xfrm>
            <a:off x="8218583" y="2781068"/>
            <a:ext cx="160382" cy="169002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B3A1D1F1-3A1F-D1A0-4F3B-1166DBD73CD7}"/>
              </a:ext>
            </a:extLst>
          </p:cNvPr>
          <p:cNvSpPr/>
          <p:nvPr/>
        </p:nvSpPr>
        <p:spPr>
          <a:xfrm>
            <a:off x="7702249" y="5155564"/>
            <a:ext cx="160382" cy="169002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21636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3764" y="71367"/>
            <a:ext cx="6028254" cy="1200329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800" b="1" dirty="0"/>
              <a:t>1) 1800-1807 : L’Espagne alliée à la France de Napoléon contre la Grande-Bretagne et le Portugal</a:t>
            </a:r>
          </a:p>
          <a:p>
            <a:r>
              <a:rPr lang="fr-FR" sz="1800" b="1" dirty="0"/>
              <a:t>En Amérique du Sud, échecs des expéditions britanniques contre Caracas et Buenos-Aires</a:t>
            </a:r>
          </a:p>
        </p:txBody>
      </p:sp>
      <p:pic>
        <p:nvPicPr>
          <p:cNvPr id="10" name="Picture 2" descr="C:\Users\Christophe\Pictures\My Scans\2014-10 (oct.)\scan00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1797" y="142144"/>
            <a:ext cx="5416440" cy="6573711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46572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Rectangle 3"/>
          <p:cNvSpPr/>
          <p:nvPr/>
        </p:nvSpPr>
        <p:spPr>
          <a:xfrm>
            <a:off x="117563" y="188640"/>
            <a:ext cx="5537650" cy="341486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b="1" dirty="0"/>
              <a:t>1800-1805 : 1</a:t>
            </a:r>
            <a:r>
              <a:rPr lang="fr-FR" b="1" baseline="30000" dirty="0"/>
              <a:t>er</a:t>
            </a:r>
            <a:r>
              <a:rPr lang="fr-FR" b="1" dirty="0"/>
              <a:t> acte : L’Espagne s’allie à la France de Napoléon contre la Grande-Bretagne et le Portugal</a:t>
            </a:r>
          </a:p>
          <a:p>
            <a:endParaRPr lang="fr-FR" dirty="0"/>
          </a:p>
          <a:p>
            <a:r>
              <a:rPr lang="fr-FR" u="sng" dirty="0"/>
              <a:t>*Oct. 1800 : 1</a:t>
            </a:r>
            <a:r>
              <a:rPr lang="fr-FR" u="sng" baseline="30000" dirty="0"/>
              <a:t>er</a:t>
            </a:r>
            <a:r>
              <a:rPr lang="fr-FR" u="sng" dirty="0"/>
              <a:t> acte</a:t>
            </a:r>
          </a:p>
          <a:p>
            <a:endParaRPr lang="fr-FR" dirty="0"/>
          </a:p>
          <a:p>
            <a:r>
              <a:rPr lang="fr-FR" dirty="0"/>
              <a:t>Traité de San </a:t>
            </a:r>
            <a:r>
              <a:rPr lang="fr-FR" dirty="0" err="1"/>
              <a:t>Ildefonso</a:t>
            </a:r>
            <a:r>
              <a:rPr lang="fr-FR" dirty="0"/>
              <a:t> : L’Espagne du Bourbon </a:t>
            </a:r>
            <a:r>
              <a:rPr lang="fr-FR" u="sng" dirty="0"/>
              <a:t>Charles IV</a:t>
            </a:r>
            <a:r>
              <a:rPr lang="fr-FR" dirty="0"/>
              <a:t> Choisit de s’allier à la France de </a:t>
            </a:r>
            <a:r>
              <a:rPr lang="fr-FR" u="sng" dirty="0"/>
              <a:t>Bonaparte</a:t>
            </a:r>
          </a:p>
          <a:p>
            <a:endParaRPr lang="fr-FR" dirty="0"/>
          </a:p>
          <a:p>
            <a:r>
              <a:rPr lang="fr-FR" dirty="0"/>
              <a:t>Contre la GB et indirectement contre le Portugal</a:t>
            </a:r>
          </a:p>
          <a:p>
            <a:endParaRPr lang="fr-FR" dirty="0"/>
          </a:p>
          <a:p>
            <a:r>
              <a:rPr lang="fr-FR" dirty="0"/>
              <a:t>NB : L’Espagne rétrocède la Louisiane à la France</a:t>
            </a:r>
          </a:p>
          <a:p>
            <a:r>
              <a:rPr lang="fr-FR" dirty="0"/>
              <a:t>Acquise en 1763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D88331D2-796F-8EC7-5FFE-4E3C9425354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5" t="3484" r="2824" b="3062"/>
          <a:stretch/>
        </p:blipFill>
        <p:spPr bwMode="auto">
          <a:xfrm>
            <a:off x="5781094" y="186327"/>
            <a:ext cx="6236734" cy="507499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sp>
        <p:nvSpPr>
          <p:cNvPr id="15" name="Ellipse 14">
            <a:extLst>
              <a:ext uri="{FF2B5EF4-FFF2-40B4-BE49-F238E27FC236}">
                <a16:creationId xmlns:a16="http://schemas.microsoft.com/office/drawing/2014/main" id="{50979F50-8333-F73C-F846-5B815252766B}"/>
              </a:ext>
            </a:extLst>
          </p:cNvPr>
          <p:cNvSpPr/>
          <p:nvPr/>
        </p:nvSpPr>
        <p:spPr>
          <a:xfrm>
            <a:off x="8644543" y="2209937"/>
            <a:ext cx="202272" cy="201752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CEE8883E-CEDB-539D-D8E1-3216856FC5CE}"/>
              </a:ext>
            </a:extLst>
          </p:cNvPr>
          <p:cNvSpPr/>
          <p:nvPr/>
        </p:nvSpPr>
        <p:spPr>
          <a:xfrm>
            <a:off x="6557108" y="2977911"/>
            <a:ext cx="202272" cy="201752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B68CDE82-5D6A-9BBA-E694-007BCB901931}"/>
              </a:ext>
            </a:extLst>
          </p:cNvPr>
          <p:cNvSpPr/>
          <p:nvPr/>
        </p:nvSpPr>
        <p:spPr>
          <a:xfrm>
            <a:off x="7741866" y="4366545"/>
            <a:ext cx="202272" cy="201752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7182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Rectangle 3"/>
          <p:cNvSpPr/>
          <p:nvPr/>
        </p:nvSpPr>
        <p:spPr>
          <a:xfrm>
            <a:off x="117562" y="188640"/>
            <a:ext cx="7025359" cy="396886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b="1" dirty="0"/>
              <a:t>1800-1805 : 1</a:t>
            </a:r>
            <a:r>
              <a:rPr lang="fr-FR" b="1" baseline="30000" dirty="0"/>
              <a:t>er</a:t>
            </a:r>
            <a:r>
              <a:rPr lang="fr-FR" b="1" dirty="0"/>
              <a:t> acte : L’Espagne s’allie à la France de Napoléon contre la Grande-Bretagne et le Portugal</a:t>
            </a:r>
          </a:p>
          <a:p>
            <a:endParaRPr lang="fr-FR" dirty="0"/>
          </a:p>
          <a:p>
            <a:r>
              <a:rPr lang="fr-FR" dirty="0"/>
              <a:t>*1805 : A Trafalgar</a:t>
            </a:r>
          </a:p>
          <a:p>
            <a:r>
              <a:rPr lang="fr-FR" dirty="0"/>
              <a:t>Ayant perdu une grande partie de sa flotte</a:t>
            </a:r>
          </a:p>
          <a:p>
            <a:r>
              <a:rPr lang="fr-FR" dirty="0"/>
              <a:t>L’Espagne ne peut plus maintenir de liens avec ses colonies</a:t>
            </a:r>
          </a:p>
          <a:p>
            <a:endParaRPr lang="fr-FR" dirty="0"/>
          </a:p>
          <a:p>
            <a:r>
              <a:rPr lang="fr-FR" dirty="0"/>
              <a:t>Conséquence directe</a:t>
            </a:r>
          </a:p>
          <a:p>
            <a:r>
              <a:rPr lang="fr-FR" dirty="0"/>
              <a:t>En Amérique, ses colonies sont à la merci des Anglais</a:t>
            </a:r>
          </a:p>
          <a:p>
            <a:endParaRPr lang="fr-FR" dirty="0"/>
          </a:p>
          <a:p>
            <a:r>
              <a:rPr lang="fr-FR" dirty="0"/>
              <a:t>*1806 : Deux attaques britanniques</a:t>
            </a:r>
          </a:p>
          <a:p>
            <a:r>
              <a:rPr lang="fr-FR" dirty="0"/>
              <a:t>A Buenos Aires et au Venezuela</a:t>
            </a:r>
          </a:p>
          <a:p>
            <a:endParaRPr lang="fr-FR" dirty="0"/>
          </a:p>
          <a:p>
            <a:r>
              <a:rPr lang="fr-FR" dirty="0"/>
              <a:t>Commençons par ce dernier…</a:t>
            </a:r>
          </a:p>
        </p:txBody>
      </p:sp>
      <p:pic>
        <p:nvPicPr>
          <p:cNvPr id="13" name="Image 12" descr="Une image contenant texte, carte, atlas&#10;&#10;Description générée automatiquement">
            <a:extLst>
              <a:ext uri="{FF2B5EF4-FFF2-40B4-BE49-F238E27FC236}">
                <a16:creationId xmlns:a16="http://schemas.microsoft.com/office/drawing/2014/main" id="{E0D34B3B-B947-EB6F-7166-409E251D46F8}"/>
              </a:ext>
            </a:extLst>
          </p:cNvPr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7394760" y="167400"/>
            <a:ext cx="4665240" cy="6550560"/>
          </a:xfrm>
          <a:prstGeom prst="rect">
            <a:avLst/>
          </a:prstGeom>
          <a:solidFill>
            <a:srgbClr val="FF0000"/>
          </a:solidFill>
          <a:ln w="38100">
            <a:solidFill>
              <a:srgbClr val="000000"/>
            </a:solidFill>
            <a:round/>
          </a:ln>
        </p:spPr>
      </p:pic>
      <p:sp>
        <p:nvSpPr>
          <p:cNvPr id="14" name="Ellipse 13">
            <a:extLst>
              <a:ext uri="{FF2B5EF4-FFF2-40B4-BE49-F238E27FC236}">
                <a16:creationId xmlns:a16="http://schemas.microsoft.com/office/drawing/2014/main" id="{69A356CF-05F2-3218-4F38-921AC6F18909}"/>
              </a:ext>
            </a:extLst>
          </p:cNvPr>
          <p:cNvSpPr/>
          <p:nvPr/>
        </p:nvSpPr>
        <p:spPr>
          <a:xfrm>
            <a:off x="8305901" y="1635327"/>
            <a:ext cx="160382" cy="169002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971A4C6D-EB96-1A37-2107-0B6D93DA155B}"/>
              </a:ext>
            </a:extLst>
          </p:cNvPr>
          <p:cNvSpPr/>
          <p:nvPr/>
        </p:nvSpPr>
        <p:spPr>
          <a:xfrm>
            <a:off x="10002179" y="2284683"/>
            <a:ext cx="160382" cy="169002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081B93EE-7F5D-D9A5-9E6F-46A1C6DA4B29}"/>
              </a:ext>
            </a:extLst>
          </p:cNvPr>
          <p:cNvSpPr/>
          <p:nvPr/>
        </p:nvSpPr>
        <p:spPr>
          <a:xfrm>
            <a:off x="9527288" y="2615462"/>
            <a:ext cx="160382" cy="169002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05F85495-66AA-038E-E05C-012893F0CCF2}"/>
              </a:ext>
            </a:extLst>
          </p:cNvPr>
          <p:cNvSpPr/>
          <p:nvPr/>
        </p:nvSpPr>
        <p:spPr>
          <a:xfrm>
            <a:off x="10519014" y="4974875"/>
            <a:ext cx="160382" cy="169002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45363204-BBBC-D3CF-4270-0C1D15FAAFCE}"/>
              </a:ext>
            </a:extLst>
          </p:cNvPr>
          <p:cNvSpPr/>
          <p:nvPr/>
        </p:nvSpPr>
        <p:spPr>
          <a:xfrm>
            <a:off x="9433214" y="2894283"/>
            <a:ext cx="160382" cy="169002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C304A1D1-FDB0-4E08-2B15-6E87F60297D4}"/>
              </a:ext>
            </a:extLst>
          </p:cNvPr>
          <p:cNvSpPr/>
          <p:nvPr/>
        </p:nvSpPr>
        <p:spPr>
          <a:xfrm>
            <a:off x="9513736" y="2369184"/>
            <a:ext cx="160382" cy="169002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59EC3B8E-3AC2-57A5-5016-565F581D763A}"/>
              </a:ext>
            </a:extLst>
          </p:cNvPr>
          <p:cNvSpPr/>
          <p:nvPr/>
        </p:nvSpPr>
        <p:spPr>
          <a:xfrm>
            <a:off x="10002179" y="4988500"/>
            <a:ext cx="160382" cy="169002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827D828D-9BEA-E871-C2F6-9D685083B3FE}"/>
              </a:ext>
            </a:extLst>
          </p:cNvPr>
          <p:cNvSpPr/>
          <p:nvPr/>
        </p:nvSpPr>
        <p:spPr>
          <a:xfrm>
            <a:off x="9457862" y="3625714"/>
            <a:ext cx="160382" cy="169002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A9E5981B-AA75-DD6E-A501-F81CC50F1830}"/>
              </a:ext>
            </a:extLst>
          </p:cNvPr>
          <p:cNvSpPr/>
          <p:nvPr/>
        </p:nvSpPr>
        <p:spPr>
          <a:xfrm>
            <a:off x="10051975" y="3980961"/>
            <a:ext cx="160382" cy="169002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52730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Rectangle 3"/>
          <p:cNvSpPr/>
          <p:nvPr/>
        </p:nvSpPr>
        <p:spPr>
          <a:xfrm>
            <a:off x="117562" y="188640"/>
            <a:ext cx="4989009" cy="36918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b="1" dirty="0"/>
              <a:t>1806 : Au Venezuela, échec du débarquement de l’indépendantiste Jose de Miranda, aidé par les Britanniques</a:t>
            </a:r>
          </a:p>
          <a:p>
            <a:endParaRPr lang="fr-FR" dirty="0"/>
          </a:p>
          <a:p>
            <a:r>
              <a:rPr lang="fr-FR" dirty="0"/>
              <a:t>*1</a:t>
            </a:r>
            <a:r>
              <a:rPr lang="fr-FR" baseline="30000" dirty="0"/>
              <a:t>er</a:t>
            </a:r>
            <a:r>
              <a:rPr lang="fr-FR" dirty="0"/>
              <a:t> août 1806</a:t>
            </a:r>
          </a:p>
          <a:p>
            <a:r>
              <a:rPr lang="fr-FR" dirty="0"/>
              <a:t>Venant de New-York, Haïti et la Trinité (!)</a:t>
            </a:r>
          </a:p>
          <a:p>
            <a:r>
              <a:rPr lang="fr-FR" dirty="0"/>
              <a:t>Le Vénézuélien </a:t>
            </a:r>
            <a:r>
              <a:rPr lang="fr-FR" u="sng" dirty="0"/>
              <a:t>Francisco de Miranda</a:t>
            </a:r>
            <a:r>
              <a:rPr lang="fr-FR" dirty="0"/>
              <a:t> débarque</a:t>
            </a:r>
          </a:p>
          <a:p>
            <a:r>
              <a:rPr lang="fr-FR" dirty="0"/>
              <a:t>Au Venezuela, à Coro à l’ouest de Caracas</a:t>
            </a:r>
          </a:p>
          <a:p>
            <a:endParaRPr lang="fr-FR" dirty="0"/>
          </a:p>
          <a:p>
            <a:r>
              <a:rPr lang="fr-FR" dirty="0"/>
              <a:t>Avec un contingent de volontaires étasuniens (?)</a:t>
            </a:r>
          </a:p>
          <a:p>
            <a:r>
              <a:rPr lang="fr-FR" dirty="0"/>
              <a:t>Aidé par la Royal Navy britannique (?)</a:t>
            </a:r>
          </a:p>
          <a:p>
            <a:endParaRPr lang="fr-FR" dirty="0"/>
          </a:p>
          <a:p>
            <a:r>
              <a:rPr lang="fr-FR" dirty="0"/>
              <a:t>Deux explications…</a:t>
            </a:r>
          </a:p>
        </p:txBody>
      </p:sp>
      <p:pic>
        <p:nvPicPr>
          <p:cNvPr id="5" name="Picture 2" descr="C:\Users\Christophe\Pictures\My Scans\2015-11 (nov.)\scan0008.jpg">
            <a:extLst>
              <a:ext uri="{FF2B5EF4-FFF2-40B4-BE49-F238E27FC236}">
                <a16:creationId xmlns:a16="http://schemas.microsoft.com/office/drawing/2014/main" id="{B96FF93B-79E9-747A-6E3C-8219BEE938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1357" y="175388"/>
            <a:ext cx="6807562" cy="5001766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D4040A37-1187-AC01-3F31-646E6ACFAC50}"/>
              </a:ext>
            </a:extLst>
          </p:cNvPr>
          <p:cNvSpPr/>
          <p:nvPr/>
        </p:nvSpPr>
        <p:spPr>
          <a:xfrm>
            <a:off x="8764145" y="3527708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32CCEEF8-A20D-F008-C8A8-794729DED92C}"/>
              </a:ext>
            </a:extLst>
          </p:cNvPr>
          <p:cNvSpPr/>
          <p:nvPr/>
        </p:nvSpPr>
        <p:spPr>
          <a:xfrm>
            <a:off x="9088377" y="3650020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92B745B7-3D8F-F178-A194-337DE09488A2}"/>
              </a:ext>
            </a:extLst>
          </p:cNvPr>
          <p:cNvCxnSpPr>
            <a:cxnSpLocks/>
            <a:endCxn id="23" idx="0"/>
          </p:cNvCxnSpPr>
          <p:nvPr/>
        </p:nvCxnSpPr>
        <p:spPr>
          <a:xfrm>
            <a:off x="7793502" y="188640"/>
            <a:ext cx="537199" cy="214663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Ellipse 22">
            <a:extLst>
              <a:ext uri="{FF2B5EF4-FFF2-40B4-BE49-F238E27FC236}">
                <a16:creationId xmlns:a16="http://schemas.microsoft.com/office/drawing/2014/main" id="{6CD61DB7-1E12-C426-3A74-FEE3FD704EDB}"/>
              </a:ext>
            </a:extLst>
          </p:cNvPr>
          <p:cNvSpPr/>
          <p:nvPr/>
        </p:nvSpPr>
        <p:spPr>
          <a:xfrm>
            <a:off x="8258693" y="2335270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FF59301A-0F27-B736-29FB-5C77964A8659}"/>
              </a:ext>
            </a:extLst>
          </p:cNvPr>
          <p:cNvSpPr/>
          <p:nvPr/>
        </p:nvSpPr>
        <p:spPr>
          <a:xfrm>
            <a:off x="8764145" y="3527708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704" name="Ellipse 703">
            <a:extLst>
              <a:ext uri="{FF2B5EF4-FFF2-40B4-BE49-F238E27FC236}">
                <a16:creationId xmlns:a16="http://schemas.microsoft.com/office/drawing/2014/main" id="{030D0D42-E8C8-A83C-6909-1068EBEF9C29}"/>
              </a:ext>
            </a:extLst>
          </p:cNvPr>
          <p:cNvSpPr/>
          <p:nvPr/>
        </p:nvSpPr>
        <p:spPr>
          <a:xfrm>
            <a:off x="9088377" y="3650020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714" name="Connecteur droit avec flèche 713">
            <a:extLst>
              <a:ext uri="{FF2B5EF4-FFF2-40B4-BE49-F238E27FC236}">
                <a16:creationId xmlns:a16="http://schemas.microsoft.com/office/drawing/2014/main" id="{5A55DCF3-A22B-06B8-4CB0-18A90B32ECEC}"/>
              </a:ext>
            </a:extLst>
          </p:cNvPr>
          <p:cNvCxnSpPr>
            <a:cxnSpLocks/>
            <a:endCxn id="716" idx="0"/>
          </p:cNvCxnSpPr>
          <p:nvPr/>
        </p:nvCxnSpPr>
        <p:spPr>
          <a:xfrm>
            <a:off x="7793502" y="188640"/>
            <a:ext cx="537199" cy="214663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5" name="Connecteur droit avec flèche 714">
            <a:extLst>
              <a:ext uri="{FF2B5EF4-FFF2-40B4-BE49-F238E27FC236}">
                <a16:creationId xmlns:a16="http://schemas.microsoft.com/office/drawing/2014/main" id="{4C42914D-BF8E-7B93-0BF1-0BE222156BFC}"/>
              </a:ext>
            </a:extLst>
          </p:cNvPr>
          <p:cNvCxnSpPr>
            <a:cxnSpLocks/>
            <a:stCxn id="716" idx="4"/>
          </p:cNvCxnSpPr>
          <p:nvPr/>
        </p:nvCxnSpPr>
        <p:spPr>
          <a:xfrm>
            <a:off x="8330701" y="2457582"/>
            <a:ext cx="327324" cy="75039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6" name="Ellipse 715">
            <a:extLst>
              <a:ext uri="{FF2B5EF4-FFF2-40B4-BE49-F238E27FC236}">
                <a16:creationId xmlns:a16="http://schemas.microsoft.com/office/drawing/2014/main" id="{B4ABB949-0DD4-3E53-935A-D264DAC9AB28}"/>
              </a:ext>
            </a:extLst>
          </p:cNvPr>
          <p:cNvSpPr/>
          <p:nvPr/>
        </p:nvSpPr>
        <p:spPr>
          <a:xfrm>
            <a:off x="8258693" y="2335270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717" name="Connecteur droit avec flèche 716">
            <a:extLst>
              <a:ext uri="{FF2B5EF4-FFF2-40B4-BE49-F238E27FC236}">
                <a16:creationId xmlns:a16="http://schemas.microsoft.com/office/drawing/2014/main" id="{D4D95EF8-7473-2A28-E4FC-BE1BD0FF6844}"/>
              </a:ext>
            </a:extLst>
          </p:cNvPr>
          <p:cNvCxnSpPr>
            <a:cxnSpLocks/>
            <a:endCxn id="720" idx="1"/>
          </p:cNvCxnSpPr>
          <p:nvPr/>
        </p:nvCxnSpPr>
        <p:spPr>
          <a:xfrm>
            <a:off x="8658025" y="3207980"/>
            <a:ext cx="1363358" cy="44627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9" name="Connecteur droit avec flèche 718">
            <a:extLst>
              <a:ext uri="{FF2B5EF4-FFF2-40B4-BE49-F238E27FC236}">
                <a16:creationId xmlns:a16="http://schemas.microsoft.com/office/drawing/2014/main" id="{FC2CD733-3612-623D-0466-8385CA31822D}"/>
              </a:ext>
            </a:extLst>
          </p:cNvPr>
          <p:cNvCxnSpPr>
            <a:cxnSpLocks/>
            <a:stCxn id="720" idx="1"/>
            <a:endCxn id="30" idx="6"/>
          </p:cNvCxnSpPr>
          <p:nvPr/>
        </p:nvCxnSpPr>
        <p:spPr>
          <a:xfrm flipH="1" flipV="1">
            <a:off x="8908161" y="3588864"/>
            <a:ext cx="1113222" cy="65395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0" name="Ellipse 719">
            <a:extLst>
              <a:ext uri="{FF2B5EF4-FFF2-40B4-BE49-F238E27FC236}">
                <a16:creationId xmlns:a16="http://schemas.microsoft.com/office/drawing/2014/main" id="{88223E56-0E54-A874-5D4B-1B7AC44F6BDA}"/>
              </a:ext>
            </a:extLst>
          </p:cNvPr>
          <p:cNvSpPr/>
          <p:nvPr/>
        </p:nvSpPr>
        <p:spPr>
          <a:xfrm>
            <a:off x="10000292" y="3636347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18195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Rectangle 3"/>
          <p:cNvSpPr/>
          <p:nvPr/>
        </p:nvSpPr>
        <p:spPr>
          <a:xfrm>
            <a:off x="117562" y="188640"/>
            <a:ext cx="4989009" cy="424586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b="1" dirty="0"/>
              <a:t>1806 : Au Venezuela, échec du débarquement de l’indépendantiste Jose de Miranda, aidé par les Britanniques</a:t>
            </a:r>
          </a:p>
          <a:p>
            <a:endParaRPr lang="fr-FR" dirty="0"/>
          </a:p>
          <a:p>
            <a:r>
              <a:rPr lang="fr-FR" dirty="0"/>
              <a:t>a) Les Britanniques maîtres des îles proches…</a:t>
            </a:r>
          </a:p>
          <a:p>
            <a:r>
              <a:rPr lang="fr-FR" dirty="0"/>
              <a:t>1793 : La Tobago française ex-espagnole</a:t>
            </a:r>
          </a:p>
          <a:p>
            <a:r>
              <a:rPr lang="fr-FR" dirty="0"/>
              <a:t>1797 : La Trinité espagnole</a:t>
            </a:r>
          </a:p>
          <a:p>
            <a:r>
              <a:rPr lang="fr-FR" dirty="0"/>
              <a:t>1804-16 : Îles hollandaises : Aruba, Curaçao</a:t>
            </a:r>
          </a:p>
          <a:p>
            <a:endParaRPr lang="fr-FR" dirty="0"/>
          </a:p>
          <a:p>
            <a:r>
              <a:rPr lang="fr-FR" dirty="0"/>
              <a:t>En Guyane…</a:t>
            </a:r>
          </a:p>
          <a:p>
            <a:r>
              <a:rPr lang="fr-FR" dirty="0"/>
              <a:t>1796 : Essequibo, </a:t>
            </a:r>
            <a:r>
              <a:rPr lang="fr-FR" dirty="0" err="1"/>
              <a:t>Demerara</a:t>
            </a:r>
            <a:r>
              <a:rPr lang="fr-FR" dirty="0"/>
              <a:t>, </a:t>
            </a:r>
            <a:r>
              <a:rPr lang="fr-FR" dirty="0" err="1"/>
              <a:t>Berbice</a:t>
            </a:r>
            <a:endParaRPr lang="fr-FR" dirty="0"/>
          </a:p>
          <a:p>
            <a:r>
              <a:rPr lang="fr-FR" dirty="0"/>
              <a:t>Pris à la Hollande ; Et…</a:t>
            </a:r>
          </a:p>
          <a:p>
            <a:endParaRPr lang="fr-FR" dirty="0"/>
          </a:p>
          <a:p>
            <a:r>
              <a:rPr lang="fr-FR" dirty="0"/>
              <a:t>1809-17 : Les Portugais</a:t>
            </a:r>
          </a:p>
          <a:p>
            <a:r>
              <a:rPr lang="fr-FR" dirty="0"/>
              <a:t>Maîtres de la Guyane française</a:t>
            </a:r>
          </a:p>
        </p:txBody>
      </p:sp>
      <p:pic>
        <p:nvPicPr>
          <p:cNvPr id="5" name="Picture 2" descr="C:\Users\Christophe\Pictures\My Scans\2015-11 (nov.)\scan0008.jpg">
            <a:extLst>
              <a:ext uri="{FF2B5EF4-FFF2-40B4-BE49-F238E27FC236}">
                <a16:creationId xmlns:a16="http://schemas.microsoft.com/office/drawing/2014/main" id="{B96FF93B-79E9-747A-6E3C-8219BEE938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1357" y="175388"/>
            <a:ext cx="6807562" cy="5001766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D4040A37-1187-AC01-3F31-646E6ACFAC50}"/>
              </a:ext>
            </a:extLst>
          </p:cNvPr>
          <p:cNvSpPr/>
          <p:nvPr/>
        </p:nvSpPr>
        <p:spPr>
          <a:xfrm>
            <a:off x="8764145" y="3527708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32CCEEF8-A20D-F008-C8A8-794729DED92C}"/>
              </a:ext>
            </a:extLst>
          </p:cNvPr>
          <p:cNvSpPr/>
          <p:nvPr/>
        </p:nvSpPr>
        <p:spPr>
          <a:xfrm>
            <a:off x="9088377" y="3650020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CB271B59-1727-3343-B548-D5317385DCDA}"/>
              </a:ext>
            </a:extLst>
          </p:cNvPr>
          <p:cNvSpPr/>
          <p:nvPr/>
        </p:nvSpPr>
        <p:spPr>
          <a:xfrm>
            <a:off x="8692137" y="3367844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8C289DA8-48D1-780F-9B6A-2B8A8D68FE05}"/>
              </a:ext>
            </a:extLst>
          </p:cNvPr>
          <p:cNvSpPr/>
          <p:nvPr/>
        </p:nvSpPr>
        <p:spPr>
          <a:xfrm>
            <a:off x="8855777" y="3367844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5960DA99-ECD9-15AB-EA0F-007AC2669D86}"/>
              </a:ext>
            </a:extLst>
          </p:cNvPr>
          <p:cNvSpPr/>
          <p:nvPr/>
        </p:nvSpPr>
        <p:spPr>
          <a:xfrm>
            <a:off x="10000292" y="3636347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4F34215E-B370-BC89-A754-6A359D835DE4}"/>
              </a:ext>
            </a:extLst>
          </p:cNvPr>
          <p:cNvSpPr/>
          <p:nvPr/>
        </p:nvSpPr>
        <p:spPr>
          <a:xfrm>
            <a:off x="10549658" y="4262952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B214A15F-F5AB-333F-A9DA-2AADC47FCA32}"/>
              </a:ext>
            </a:extLst>
          </p:cNvPr>
          <p:cNvSpPr/>
          <p:nvPr/>
        </p:nvSpPr>
        <p:spPr>
          <a:xfrm>
            <a:off x="10696019" y="4262952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5EC3520A-59BF-C505-8A35-10BE09A79B3A}"/>
              </a:ext>
            </a:extLst>
          </p:cNvPr>
          <p:cNvSpPr/>
          <p:nvPr/>
        </p:nvSpPr>
        <p:spPr>
          <a:xfrm>
            <a:off x="10403297" y="4140640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AF8BA214-7BE6-8F4F-70C8-40194517EF7E}"/>
              </a:ext>
            </a:extLst>
          </p:cNvPr>
          <p:cNvSpPr/>
          <p:nvPr/>
        </p:nvSpPr>
        <p:spPr>
          <a:xfrm>
            <a:off x="11420454" y="4471146"/>
            <a:ext cx="144016" cy="122312"/>
          </a:xfrm>
          <a:prstGeom prst="ellipse">
            <a:avLst/>
          </a:prstGeom>
          <a:solidFill>
            <a:srgbClr val="FF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2" name="Connecteur droit avec flèche 1">
            <a:extLst>
              <a:ext uri="{FF2B5EF4-FFF2-40B4-BE49-F238E27FC236}">
                <a16:creationId xmlns:a16="http://schemas.microsoft.com/office/drawing/2014/main" id="{E3D8BE85-107B-284D-3EEF-7E6AAFBFF03F}"/>
              </a:ext>
            </a:extLst>
          </p:cNvPr>
          <p:cNvCxnSpPr>
            <a:cxnSpLocks/>
            <a:endCxn id="4" idx="0"/>
          </p:cNvCxnSpPr>
          <p:nvPr/>
        </p:nvCxnSpPr>
        <p:spPr>
          <a:xfrm>
            <a:off x="7793502" y="188640"/>
            <a:ext cx="537199" cy="214663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Ellipse 3">
            <a:extLst>
              <a:ext uri="{FF2B5EF4-FFF2-40B4-BE49-F238E27FC236}">
                <a16:creationId xmlns:a16="http://schemas.microsoft.com/office/drawing/2014/main" id="{742B95CF-0199-9891-8F7B-322BE27D30E9}"/>
              </a:ext>
            </a:extLst>
          </p:cNvPr>
          <p:cNvSpPr/>
          <p:nvPr/>
        </p:nvSpPr>
        <p:spPr>
          <a:xfrm>
            <a:off x="8258693" y="2335270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6F5EEAD4-F5E8-43D5-5662-F3631E7EB4C9}"/>
              </a:ext>
            </a:extLst>
          </p:cNvPr>
          <p:cNvSpPr/>
          <p:nvPr/>
        </p:nvSpPr>
        <p:spPr>
          <a:xfrm>
            <a:off x="8764145" y="3527708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E7D405A5-2D9C-D829-D0D8-F718219A032C}"/>
              </a:ext>
            </a:extLst>
          </p:cNvPr>
          <p:cNvCxnSpPr>
            <a:cxnSpLocks/>
            <a:endCxn id="15" idx="0"/>
          </p:cNvCxnSpPr>
          <p:nvPr/>
        </p:nvCxnSpPr>
        <p:spPr>
          <a:xfrm>
            <a:off x="7793502" y="188640"/>
            <a:ext cx="537199" cy="214663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Ellipse 14">
            <a:extLst>
              <a:ext uri="{FF2B5EF4-FFF2-40B4-BE49-F238E27FC236}">
                <a16:creationId xmlns:a16="http://schemas.microsoft.com/office/drawing/2014/main" id="{0CE98E6C-BE07-927F-2E7A-35B995508DBA}"/>
              </a:ext>
            </a:extLst>
          </p:cNvPr>
          <p:cNvSpPr/>
          <p:nvPr/>
        </p:nvSpPr>
        <p:spPr>
          <a:xfrm>
            <a:off x="8258693" y="2335270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8EAC47F7-BE43-A68D-84C4-ECA987580CD2}"/>
              </a:ext>
            </a:extLst>
          </p:cNvPr>
          <p:cNvSpPr/>
          <p:nvPr/>
        </p:nvSpPr>
        <p:spPr>
          <a:xfrm>
            <a:off x="8764145" y="3527708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DC9CF5DD-C026-B8A7-D41D-EF2372C6E1B3}"/>
              </a:ext>
            </a:extLst>
          </p:cNvPr>
          <p:cNvCxnSpPr>
            <a:cxnSpLocks/>
            <a:endCxn id="23" idx="0"/>
          </p:cNvCxnSpPr>
          <p:nvPr/>
        </p:nvCxnSpPr>
        <p:spPr>
          <a:xfrm>
            <a:off x="7793502" y="188640"/>
            <a:ext cx="537199" cy="214663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3E793ABB-919E-A76E-990F-DD8C687DA449}"/>
              </a:ext>
            </a:extLst>
          </p:cNvPr>
          <p:cNvCxnSpPr>
            <a:cxnSpLocks/>
            <a:stCxn id="23" idx="4"/>
          </p:cNvCxnSpPr>
          <p:nvPr/>
        </p:nvCxnSpPr>
        <p:spPr>
          <a:xfrm>
            <a:off x="8330701" y="2457582"/>
            <a:ext cx="327324" cy="75039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Ellipse 22">
            <a:extLst>
              <a:ext uri="{FF2B5EF4-FFF2-40B4-BE49-F238E27FC236}">
                <a16:creationId xmlns:a16="http://schemas.microsoft.com/office/drawing/2014/main" id="{22E657FC-428E-B6A3-6E41-A2740F221383}"/>
              </a:ext>
            </a:extLst>
          </p:cNvPr>
          <p:cNvSpPr/>
          <p:nvPr/>
        </p:nvSpPr>
        <p:spPr>
          <a:xfrm>
            <a:off x="8258693" y="2335270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CFDB5607-4D52-BB3C-2882-2F714473EDC0}"/>
              </a:ext>
            </a:extLst>
          </p:cNvPr>
          <p:cNvCxnSpPr>
            <a:cxnSpLocks/>
          </p:cNvCxnSpPr>
          <p:nvPr/>
        </p:nvCxnSpPr>
        <p:spPr>
          <a:xfrm>
            <a:off x="8658025" y="3207980"/>
            <a:ext cx="1363358" cy="44627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FE9121E1-7AEA-E46B-7D9D-E86CB1D90E89}"/>
              </a:ext>
            </a:extLst>
          </p:cNvPr>
          <p:cNvCxnSpPr>
            <a:cxnSpLocks/>
            <a:endCxn id="20" idx="6"/>
          </p:cNvCxnSpPr>
          <p:nvPr/>
        </p:nvCxnSpPr>
        <p:spPr>
          <a:xfrm flipH="1" flipV="1">
            <a:off x="8908161" y="3588864"/>
            <a:ext cx="1113222" cy="65395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57895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Rectangle 3"/>
          <p:cNvSpPr/>
          <p:nvPr/>
        </p:nvSpPr>
        <p:spPr>
          <a:xfrm>
            <a:off x="117562" y="188640"/>
            <a:ext cx="6582926" cy="424586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b="1" dirty="0"/>
              <a:t>1806 : Au Venezuela, échec du débarquement de l’indépendantiste Jose de Miranda, aidé par les Britanniques</a:t>
            </a:r>
          </a:p>
          <a:p>
            <a:endParaRPr lang="fr-FR" dirty="0"/>
          </a:p>
          <a:p>
            <a:r>
              <a:rPr lang="fr-FR" dirty="0"/>
              <a:t>b) </a:t>
            </a:r>
            <a:r>
              <a:rPr lang="fr-FR" u="sng" dirty="0"/>
              <a:t>Francisco de Miranda</a:t>
            </a:r>
            <a:r>
              <a:rPr lang="fr-FR" dirty="0"/>
              <a:t>, officier espagnol né au Venezuela</a:t>
            </a:r>
          </a:p>
          <a:p>
            <a:endParaRPr lang="fr-FR" dirty="0"/>
          </a:p>
          <a:p>
            <a:r>
              <a:rPr lang="fr-FR" dirty="0"/>
              <a:t>*1774-75 : Maroc, Alger</a:t>
            </a:r>
          </a:p>
          <a:p>
            <a:r>
              <a:rPr lang="fr-FR" dirty="0"/>
              <a:t>1780-82 : Floride, Bahamas</a:t>
            </a:r>
          </a:p>
          <a:p>
            <a:endParaRPr lang="fr-FR" dirty="0"/>
          </a:p>
          <a:p>
            <a:r>
              <a:rPr lang="fr-FR" dirty="0"/>
              <a:t>*1783-84 : Accusé par l’Inquisition</a:t>
            </a:r>
          </a:p>
          <a:p>
            <a:r>
              <a:rPr lang="fr-FR" dirty="0"/>
              <a:t>Il se réfugie aux Etats-Unis, nouvellement indépendants</a:t>
            </a:r>
          </a:p>
          <a:p>
            <a:endParaRPr lang="fr-FR" dirty="0"/>
          </a:p>
          <a:p>
            <a:r>
              <a:rPr lang="fr-FR" dirty="0"/>
              <a:t>*1784-91 : Voyages en Europe</a:t>
            </a:r>
          </a:p>
          <a:p>
            <a:endParaRPr lang="fr-FR" u="sng" dirty="0"/>
          </a:p>
          <a:p>
            <a:r>
              <a:rPr lang="fr-FR" u="sng" dirty="0"/>
              <a:t>*1791-98 : En France avec les Girondins ; Valmy</a:t>
            </a:r>
          </a:p>
          <a:p>
            <a:r>
              <a:rPr lang="fr-FR" u="sng" dirty="0"/>
              <a:t>Horrifié par la Terreur</a:t>
            </a:r>
          </a:p>
        </p:txBody>
      </p:sp>
      <p:pic>
        <p:nvPicPr>
          <p:cNvPr id="2" name="Picture 2" descr="C:\Users\Christophe\Pictures\My Scans\2015-12 (déc.)\scan0011.jpg">
            <a:extLst>
              <a:ext uri="{FF2B5EF4-FFF2-40B4-BE49-F238E27FC236}">
                <a16:creationId xmlns:a16="http://schemas.microsoft.com/office/drawing/2014/main" id="{F49E1965-E5F2-F513-CBB2-4791B057C6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73" t="20408" r="57979" b="1706"/>
          <a:stretch/>
        </p:blipFill>
        <p:spPr bwMode="auto">
          <a:xfrm>
            <a:off x="6860870" y="188640"/>
            <a:ext cx="5213567" cy="651696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Ellipse 17">
            <a:extLst>
              <a:ext uri="{FF2B5EF4-FFF2-40B4-BE49-F238E27FC236}">
                <a16:creationId xmlns:a16="http://schemas.microsoft.com/office/drawing/2014/main" id="{1B126AE2-4ABF-DAE8-53BA-09AEFDE7E269}"/>
              </a:ext>
            </a:extLst>
          </p:cNvPr>
          <p:cNvSpPr/>
          <p:nvPr/>
        </p:nvSpPr>
        <p:spPr>
          <a:xfrm>
            <a:off x="8683588" y="2830351"/>
            <a:ext cx="160382" cy="169002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F0F5B27E-BDB8-41FA-1535-E5C04ACBEF84}"/>
              </a:ext>
            </a:extLst>
          </p:cNvPr>
          <p:cNvSpPr/>
          <p:nvPr/>
        </p:nvSpPr>
        <p:spPr>
          <a:xfrm>
            <a:off x="11333345" y="1811572"/>
            <a:ext cx="160382" cy="169002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45E57FD0-E37D-4187-EFC8-C7F993E78498}"/>
              </a:ext>
            </a:extLst>
          </p:cNvPr>
          <p:cNvSpPr/>
          <p:nvPr/>
        </p:nvSpPr>
        <p:spPr>
          <a:xfrm>
            <a:off x="8411316" y="1727071"/>
            <a:ext cx="160382" cy="169002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6837112B-AF07-166F-A4ED-C886E2941A99}"/>
              </a:ext>
            </a:extLst>
          </p:cNvPr>
          <p:cNvSpPr/>
          <p:nvPr/>
        </p:nvSpPr>
        <p:spPr>
          <a:xfrm>
            <a:off x="9010544" y="1019663"/>
            <a:ext cx="160382" cy="169002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F344D78E-1967-E5E6-2E49-262481C6F321}"/>
              </a:ext>
            </a:extLst>
          </p:cNvPr>
          <p:cNvCxnSpPr>
            <a:cxnSpLocks/>
          </p:cNvCxnSpPr>
          <p:nvPr/>
        </p:nvCxnSpPr>
        <p:spPr>
          <a:xfrm flipV="1">
            <a:off x="8843970" y="1896073"/>
            <a:ext cx="2489375" cy="93427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083D65BF-0F2A-04C0-BD5D-70F4656E2F5A}"/>
              </a:ext>
            </a:extLst>
          </p:cNvPr>
          <p:cNvCxnSpPr>
            <a:cxnSpLocks/>
            <a:stCxn id="19" idx="2"/>
          </p:cNvCxnSpPr>
          <p:nvPr/>
        </p:nvCxnSpPr>
        <p:spPr>
          <a:xfrm flipH="1" flipV="1">
            <a:off x="8571698" y="1811572"/>
            <a:ext cx="2761647" cy="8450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avec flèche 30">
            <a:extLst>
              <a:ext uri="{FF2B5EF4-FFF2-40B4-BE49-F238E27FC236}">
                <a16:creationId xmlns:a16="http://schemas.microsoft.com/office/drawing/2014/main" id="{AEA5B01C-06CD-2ACC-6211-5624589EB1E8}"/>
              </a:ext>
            </a:extLst>
          </p:cNvPr>
          <p:cNvCxnSpPr>
            <a:cxnSpLocks/>
            <a:stCxn id="20" idx="6"/>
            <a:endCxn id="23" idx="3"/>
          </p:cNvCxnSpPr>
          <p:nvPr/>
        </p:nvCxnSpPr>
        <p:spPr>
          <a:xfrm flipV="1">
            <a:off x="8571698" y="1163915"/>
            <a:ext cx="462333" cy="647657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6" name="Ellipse 705">
            <a:extLst>
              <a:ext uri="{FF2B5EF4-FFF2-40B4-BE49-F238E27FC236}">
                <a16:creationId xmlns:a16="http://schemas.microsoft.com/office/drawing/2014/main" id="{1DDCE3CD-FBFD-644D-A57A-BC456FC92C0F}"/>
              </a:ext>
            </a:extLst>
          </p:cNvPr>
          <p:cNvSpPr/>
          <p:nvPr/>
        </p:nvSpPr>
        <p:spPr>
          <a:xfrm>
            <a:off x="11779535" y="1002530"/>
            <a:ext cx="160382" cy="169002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708" name="Connecteur droit avec flèche 707">
            <a:extLst>
              <a:ext uri="{FF2B5EF4-FFF2-40B4-BE49-F238E27FC236}">
                <a16:creationId xmlns:a16="http://schemas.microsoft.com/office/drawing/2014/main" id="{DEA09BC8-9765-8BF3-F7D4-6E4BB0727B32}"/>
              </a:ext>
            </a:extLst>
          </p:cNvPr>
          <p:cNvCxnSpPr>
            <a:cxnSpLocks/>
            <a:endCxn id="706" idx="2"/>
          </p:cNvCxnSpPr>
          <p:nvPr/>
        </p:nvCxnSpPr>
        <p:spPr>
          <a:xfrm flipV="1">
            <a:off x="9194413" y="1087031"/>
            <a:ext cx="2585122" cy="1713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20899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Rectangle 3"/>
          <p:cNvSpPr/>
          <p:nvPr/>
        </p:nvSpPr>
        <p:spPr>
          <a:xfrm>
            <a:off x="117562" y="188640"/>
            <a:ext cx="6582926" cy="535385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b="1" dirty="0"/>
              <a:t>1806 : Au Venezuela, échec du débarquement de l’indépendantiste Jose de Miranda, aidé par les Britanniques</a:t>
            </a:r>
          </a:p>
          <a:p>
            <a:endParaRPr lang="fr-FR" dirty="0"/>
          </a:p>
          <a:p>
            <a:r>
              <a:rPr lang="fr-FR" dirty="0"/>
              <a:t>*1798-1805 : </a:t>
            </a:r>
            <a:r>
              <a:rPr lang="fr-FR" u="sng" dirty="0"/>
              <a:t>Miranda</a:t>
            </a:r>
            <a:r>
              <a:rPr lang="fr-FR" dirty="0"/>
              <a:t> à Londres ; Aux Britanniques, il suffit…</a:t>
            </a:r>
          </a:p>
          <a:p>
            <a:endParaRPr lang="fr-FR" dirty="0"/>
          </a:p>
          <a:p>
            <a:r>
              <a:rPr lang="fr-FR" dirty="0"/>
              <a:t>*1801 :</a:t>
            </a:r>
            <a:r>
              <a:rPr lang="fr-FR" i="1" dirty="0"/>
              <a:t> </a:t>
            </a:r>
            <a:r>
              <a:rPr lang="fr-FR" dirty="0"/>
              <a:t>Une grande confédération sud-américaine</a:t>
            </a:r>
          </a:p>
          <a:p>
            <a:r>
              <a:rPr lang="fr-FR" dirty="0"/>
              <a:t>Totalement indépendante et portant le nom de </a:t>
            </a:r>
            <a:r>
              <a:rPr lang="fr-FR" i="1" dirty="0"/>
              <a:t>Colombie</a:t>
            </a:r>
            <a:r>
              <a:rPr lang="fr-FR" dirty="0"/>
              <a:t> (1801)</a:t>
            </a:r>
          </a:p>
          <a:p>
            <a:r>
              <a:rPr lang="fr-FR" dirty="0"/>
              <a:t>Avec une capitale à créer, </a:t>
            </a:r>
            <a:r>
              <a:rPr lang="fr-FR" i="1" dirty="0"/>
              <a:t>Colombo</a:t>
            </a:r>
            <a:r>
              <a:rPr lang="fr-FR" dirty="0"/>
              <a:t>, au Panama (!)</a:t>
            </a:r>
          </a:p>
          <a:p>
            <a:endParaRPr lang="fr-FR" dirty="0"/>
          </a:p>
          <a:p>
            <a:r>
              <a:rPr lang="fr-FR" dirty="0"/>
              <a:t>En attendant</a:t>
            </a:r>
          </a:p>
          <a:p>
            <a:r>
              <a:rPr lang="fr-FR" i="1" dirty="0"/>
              <a:t>El </a:t>
            </a:r>
            <a:r>
              <a:rPr lang="fr-FR" i="1" dirty="0" err="1"/>
              <a:t>Precursor</a:t>
            </a:r>
            <a:r>
              <a:rPr lang="fr-FR" dirty="0"/>
              <a:t> propose un plan pour libérer Caracas</a:t>
            </a:r>
          </a:p>
          <a:p>
            <a:endParaRPr lang="fr-FR" dirty="0"/>
          </a:p>
          <a:p>
            <a:r>
              <a:rPr lang="fr-FR" dirty="0"/>
              <a:t>Les Britanniques lui apportent leur soutien </a:t>
            </a:r>
          </a:p>
          <a:p>
            <a:r>
              <a:rPr lang="fr-FR" dirty="0"/>
              <a:t>Mais tout en préférant Buenos Aires</a:t>
            </a:r>
          </a:p>
          <a:p>
            <a:r>
              <a:rPr lang="fr-FR" dirty="0"/>
              <a:t>Plus facile à prendre</a:t>
            </a:r>
          </a:p>
          <a:p>
            <a:endParaRPr lang="fr-FR" dirty="0"/>
          </a:p>
          <a:p>
            <a:r>
              <a:rPr lang="fr-FR" dirty="0"/>
              <a:t>*1805 : Miranda retourne à New-York</a:t>
            </a:r>
          </a:p>
          <a:p>
            <a:endParaRPr lang="fr-FR" dirty="0"/>
          </a:p>
          <a:p>
            <a:r>
              <a:rPr lang="fr-FR" dirty="0"/>
              <a:t>Et retour au récit…</a:t>
            </a:r>
          </a:p>
        </p:txBody>
      </p:sp>
      <p:pic>
        <p:nvPicPr>
          <p:cNvPr id="17" name="Picture 2" descr="C:\Users\Christophe\Pictures\My Scans\2015-12 (déc.)\scan0011.jpg">
            <a:extLst>
              <a:ext uri="{FF2B5EF4-FFF2-40B4-BE49-F238E27FC236}">
                <a16:creationId xmlns:a16="http://schemas.microsoft.com/office/drawing/2014/main" id="{BA90E0F1-B3F2-C2EB-E429-7848704923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73" t="20408" r="57979" b="1706"/>
          <a:stretch/>
        </p:blipFill>
        <p:spPr bwMode="auto">
          <a:xfrm>
            <a:off x="6860870" y="188640"/>
            <a:ext cx="5213567" cy="651696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Ellipse 17">
            <a:extLst>
              <a:ext uri="{FF2B5EF4-FFF2-40B4-BE49-F238E27FC236}">
                <a16:creationId xmlns:a16="http://schemas.microsoft.com/office/drawing/2014/main" id="{AB80A7E4-F47C-FDD2-193F-D3692423528E}"/>
              </a:ext>
            </a:extLst>
          </p:cNvPr>
          <p:cNvSpPr/>
          <p:nvPr/>
        </p:nvSpPr>
        <p:spPr>
          <a:xfrm>
            <a:off x="11619153" y="659557"/>
            <a:ext cx="160382" cy="169002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4333A26E-7F2C-4707-A466-B13DB27BF0B6}"/>
              </a:ext>
            </a:extLst>
          </p:cNvPr>
          <p:cNvSpPr/>
          <p:nvPr/>
        </p:nvSpPr>
        <p:spPr>
          <a:xfrm>
            <a:off x="8683588" y="2830351"/>
            <a:ext cx="160382" cy="169002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4BA18EF8-AFC4-8604-9716-FEC86E61E4A0}"/>
              </a:ext>
            </a:extLst>
          </p:cNvPr>
          <p:cNvSpPr/>
          <p:nvPr/>
        </p:nvSpPr>
        <p:spPr>
          <a:xfrm>
            <a:off x="11333345" y="1811572"/>
            <a:ext cx="160382" cy="169002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8CC27A22-ADA3-1F51-26B0-742538FFCFC9}"/>
              </a:ext>
            </a:extLst>
          </p:cNvPr>
          <p:cNvSpPr/>
          <p:nvPr/>
        </p:nvSpPr>
        <p:spPr>
          <a:xfrm>
            <a:off x="8411316" y="1727071"/>
            <a:ext cx="160382" cy="169002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328276C6-CD7E-60C6-3158-3F4D550B567F}"/>
              </a:ext>
            </a:extLst>
          </p:cNvPr>
          <p:cNvSpPr/>
          <p:nvPr/>
        </p:nvSpPr>
        <p:spPr>
          <a:xfrm>
            <a:off x="9010544" y="1019663"/>
            <a:ext cx="160382" cy="169002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9CB215ED-3F99-6CFC-786F-9625735710DE}"/>
              </a:ext>
            </a:extLst>
          </p:cNvPr>
          <p:cNvCxnSpPr>
            <a:cxnSpLocks/>
          </p:cNvCxnSpPr>
          <p:nvPr/>
        </p:nvCxnSpPr>
        <p:spPr>
          <a:xfrm flipV="1">
            <a:off x="8843970" y="1896073"/>
            <a:ext cx="2489375" cy="93427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026DB792-4280-688D-B9F6-8257B46B8BE7}"/>
              </a:ext>
            </a:extLst>
          </p:cNvPr>
          <p:cNvCxnSpPr>
            <a:cxnSpLocks/>
            <a:stCxn id="20" idx="2"/>
          </p:cNvCxnSpPr>
          <p:nvPr/>
        </p:nvCxnSpPr>
        <p:spPr>
          <a:xfrm flipH="1" flipV="1">
            <a:off x="8571698" y="1811572"/>
            <a:ext cx="2761647" cy="8450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A1DEEB93-B840-D64F-9D11-0F273335718C}"/>
              </a:ext>
            </a:extLst>
          </p:cNvPr>
          <p:cNvCxnSpPr>
            <a:cxnSpLocks/>
            <a:stCxn id="21" idx="6"/>
            <a:endCxn id="22" idx="3"/>
          </p:cNvCxnSpPr>
          <p:nvPr/>
        </p:nvCxnSpPr>
        <p:spPr>
          <a:xfrm flipV="1">
            <a:off x="8571698" y="1163915"/>
            <a:ext cx="462333" cy="647657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Ellipse 25">
            <a:extLst>
              <a:ext uri="{FF2B5EF4-FFF2-40B4-BE49-F238E27FC236}">
                <a16:creationId xmlns:a16="http://schemas.microsoft.com/office/drawing/2014/main" id="{169E5CDB-4C8D-F982-7D92-73A35312B265}"/>
              </a:ext>
            </a:extLst>
          </p:cNvPr>
          <p:cNvSpPr/>
          <p:nvPr/>
        </p:nvSpPr>
        <p:spPr>
          <a:xfrm>
            <a:off x="11779535" y="1002530"/>
            <a:ext cx="160382" cy="169002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45FC011D-BBB4-BB93-6ED3-F208D3D58DD3}"/>
              </a:ext>
            </a:extLst>
          </p:cNvPr>
          <p:cNvCxnSpPr>
            <a:cxnSpLocks/>
            <a:endCxn id="26" idx="2"/>
          </p:cNvCxnSpPr>
          <p:nvPr/>
        </p:nvCxnSpPr>
        <p:spPr>
          <a:xfrm flipV="1">
            <a:off x="9194413" y="1087031"/>
            <a:ext cx="2585122" cy="1713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824D1341-978E-163A-3E19-3EC5066D393C}"/>
              </a:ext>
            </a:extLst>
          </p:cNvPr>
          <p:cNvCxnSpPr>
            <a:cxnSpLocks/>
            <a:stCxn id="26" idx="1"/>
            <a:endCxn id="18" idx="5"/>
          </p:cNvCxnSpPr>
          <p:nvPr/>
        </p:nvCxnSpPr>
        <p:spPr>
          <a:xfrm flipH="1" flipV="1">
            <a:off x="11756048" y="803809"/>
            <a:ext cx="46974" cy="22347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avec flèche 30">
            <a:extLst>
              <a:ext uri="{FF2B5EF4-FFF2-40B4-BE49-F238E27FC236}">
                <a16:creationId xmlns:a16="http://schemas.microsoft.com/office/drawing/2014/main" id="{3856F727-E702-12A9-ECE7-0651B40484DF}"/>
              </a:ext>
            </a:extLst>
          </p:cNvPr>
          <p:cNvCxnSpPr>
            <a:cxnSpLocks/>
            <a:stCxn id="18" idx="2"/>
          </p:cNvCxnSpPr>
          <p:nvPr/>
        </p:nvCxnSpPr>
        <p:spPr>
          <a:xfrm flipH="1">
            <a:off x="9194413" y="744058"/>
            <a:ext cx="2424740" cy="28322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60597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Titre 2"/>
          <p:cNvSpPr/>
          <p:nvPr/>
        </p:nvSpPr>
        <p:spPr>
          <a:xfrm>
            <a:off x="225360" y="83520"/>
            <a:ext cx="11780640" cy="6657120"/>
          </a:xfrm>
          <a:prstGeom prst="rect">
            <a:avLst/>
          </a:prstGeom>
          <a:solidFill>
            <a:srgbClr val="FFC000"/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rmAutofit fontScale="25000" lnSpcReduction="20000"/>
          </a:bodyPr>
          <a:lstStyle/>
          <a:p>
            <a:pPr algn="ctr">
              <a:lnSpc>
                <a:spcPct val="100000"/>
              </a:lnSpc>
            </a:pPr>
            <a:r>
              <a:rPr lang="fr-FR" sz="7200" b="1" strike="noStrike" spc="-1" dirty="0">
                <a:ea typeface="DejaVu Sans"/>
              </a:rPr>
              <a:t>8</a:t>
            </a:r>
            <a:r>
              <a:rPr lang="fr-FR" sz="7200" b="1" strike="noStrike" spc="-1" baseline="30000" dirty="0">
                <a:ea typeface="DejaVu Sans"/>
              </a:rPr>
              <a:t>ème</a:t>
            </a:r>
            <a:r>
              <a:rPr lang="fr-FR" sz="7200" b="1" strike="noStrike" spc="-1" dirty="0">
                <a:ea typeface="DejaVu Sans"/>
              </a:rPr>
              <a:t> période : 1815-1914</a:t>
            </a:r>
            <a:br>
              <a:rPr sz="7200" dirty="0"/>
            </a:br>
            <a:br>
              <a:rPr sz="7200" dirty="0"/>
            </a:br>
            <a:r>
              <a:rPr lang="fr-FR" sz="7200" b="1" strike="noStrike" spc="-1" dirty="0">
                <a:ea typeface="DejaVu Sans"/>
              </a:rPr>
              <a:t>1808-1825 : Les indépendances des Etats d’Amérique latine</a:t>
            </a:r>
            <a:endParaRPr lang="fr-FR" sz="7200" b="0" strike="noStrike" spc="-1" dirty="0"/>
          </a:p>
          <a:p>
            <a:pPr algn="ctr">
              <a:lnSpc>
                <a:spcPct val="100000"/>
              </a:lnSpc>
            </a:pPr>
            <a:r>
              <a:rPr lang="fr-FR" sz="7200" b="1" strike="noStrike" spc="-1" dirty="0">
                <a:ea typeface="DejaVu Sans"/>
              </a:rPr>
              <a:t>Suite et fin…</a:t>
            </a:r>
            <a:endParaRPr lang="fr-FR" sz="7200" b="0" strike="noStrike" spc="-1" dirty="0"/>
          </a:p>
          <a:p>
            <a:endParaRPr lang="fr-FR" sz="7200" dirty="0"/>
          </a:p>
          <a:p>
            <a:r>
              <a:rPr lang="fr-FR" sz="7200" b="1" dirty="0"/>
              <a:t>1) 1800-1807 : L’Espagne alliée à la France de Napoléon contre la Grande-Bretagne et le Portugal</a:t>
            </a:r>
          </a:p>
          <a:p>
            <a:r>
              <a:rPr lang="fr-FR" sz="7200" b="1" dirty="0"/>
              <a:t>En Amérique du Sud, échecs des expéditions britanniques contre Caracas et Buenos-Aires</a:t>
            </a:r>
          </a:p>
          <a:p>
            <a:r>
              <a:rPr lang="fr-FR" sz="7200" dirty="0"/>
              <a:t>1800-1805 : 1</a:t>
            </a:r>
            <a:r>
              <a:rPr lang="fr-FR" sz="7200" baseline="30000" dirty="0"/>
              <a:t>er</a:t>
            </a:r>
            <a:r>
              <a:rPr lang="fr-FR" sz="7200" dirty="0"/>
              <a:t> acte : L’Espagne s’allie à la France de Napoléon contre la Grande-Bretagne et le Portugal</a:t>
            </a:r>
          </a:p>
          <a:p>
            <a:r>
              <a:rPr lang="fr-FR" sz="7200" dirty="0"/>
              <a:t>1806 : Au Venezuela, échec du débarquement de l’indépendantiste Jose de Miranda, aidé par les Britanniques</a:t>
            </a:r>
          </a:p>
          <a:p>
            <a:r>
              <a:rPr lang="fr-FR" sz="7200" dirty="0"/>
              <a:t>1806-1807 : Au Rio de la </a:t>
            </a:r>
            <a:r>
              <a:rPr lang="fr-FR" sz="7200" dirty="0" err="1"/>
              <a:t>Plata</a:t>
            </a:r>
            <a:r>
              <a:rPr lang="fr-FR" sz="7200" dirty="0"/>
              <a:t>, Espagnols et </a:t>
            </a:r>
            <a:r>
              <a:rPr lang="fr-FR" sz="7200" i="1" dirty="0" err="1"/>
              <a:t>Portenos</a:t>
            </a:r>
            <a:r>
              <a:rPr lang="fr-FR" sz="7200" dirty="0"/>
              <a:t> de Buenos-Aires repoussent une attaque britannique</a:t>
            </a:r>
          </a:p>
          <a:p>
            <a:endParaRPr lang="fr-FR" sz="7200" b="1" dirty="0"/>
          </a:p>
          <a:p>
            <a:r>
              <a:rPr lang="fr-FR" sz="7200" b="1" dirty="0"/>
              <a:t>2) 1808-1810 : En Espagne, destitution de Ferdinand VII et occupation française partielle ; A Séville, la Junte suprême résiste, soutenue par la Grande-Bretagne ; En Amérique, malgré des volontés autonomistes, loyalisme envers Ferdinand et la métropole</a:t>
            </a:r>
          </a:p>
          <a:p>
            <a:r>
              <a:rPr lang="fr-FR" sz="7200" dirty="0"/>
              <a:t>1808-1810 : 2</a:t>
            </a:r>
            <a:r>
              <a:rPr lang="fr-FR" sz="7200" baseline="30000" dirty="0"/>
              <a:t>ème</a:t>
            </a:r>
            <a:r>
              <a:rPr lang="fr-FR" sz="7200" dirty="0"/>
              <a:t> acte : En Espagne, destitution de Ferdinand VII par Napoléon et occupation française partielle de la métropole ; A Séville, une Junte suprême pro-Ferdinand et alliée aux Anglais, résiste</a:t>
            </a:r>
          </a:p>
          <a:p>
            <a:r>
              <a:rPr lang="fr-FR" sz="7200" dirty="0"/>
              <a:t>1808 : A Mexico, échec de la junte autonome</a:t>
            </a:r>
          </a:p>
          <a:p>
            <a:r>
              <a:rPr lang="fr-FR" sz="7200" dirty="0"/>
              <a:t>1808-1809 : A Quito et au Haut-Pérou, le vice-roi du Pérou José de </a:t>
            </a:r>
            <a:r>
              <a:rPr lang="fr-FR" sz="7200" dirty="0" err="1"/>
              <a:t>Abascal</a:t>
            </a:r>
            <a:r>
              <a:rPr lang="fr-FR" sz="7200" dirty="0"/>
              <a:t> les juntes autonomes</a:t>
            </a:r>
          </a:p>
          <a:p>
            <a:pPr>
              <a:lnSpc>
                <a:spcPct val="100000"/>
              </a:lnSpc>
            </a:pPr>
            <a:endParaRPr lang="fr-FR" sz="7200" b="0" strike="noStrike" spc="-1" dirty="0"/>
          </a:p>
          <a:p>
            <a:pPr>
              <a:lnSpc>
                <a:spcPct val="100000"/>
              </a:lnSpc>
            </a:pPr>
            <a:endParaRPr lang="fr-FR" sz="7200" b="0" strike="noStrike" spc="-1" dirty="0"/>
          </a:p>
          <a:p>
            <a:pPr>
              <a:lnSpc>
                <a:spcPct val="100000"/>
              </a:lnSpc>
            </a:pPr>
            <a:endParaRPr lang="fr-FR" sz="8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8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8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8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8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8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8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8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8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8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8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8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8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8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8800" b="1" strike="noStrike" spc="-1" dirty="0">
                <a:solidFill>
                  <a:srgbClr val="000000"/>
                </a:solidFill>
                <a:latin typeface="Calibri Light"/>
                <a:ea typeface="DejaVu Sans"/>
              </a:rPr>
              <a:t>  </a:t>
            </a:r>
            <a:endParaRPr lang="fr-FR" sz="8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88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139244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Rectangle 3"/>
          <p:cNvSpPr/>
          <p:nvPr/>
        </p:nvSpPr>
        <p:spPr>
          <a:xfrm>
            <a:off x="117562" y="188640"/>
            <a:ext cx="4989009" cy="452286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b="1" dirty="0"/>
              <a:t>1806 : Au Venezuela, échec du débarquement de l’indépendantiste Jose de Miranda, aidé par les Britanniques</a:t>
            </a:r>
          </a:p>
          <a:p>
            <a:endParaRPr lang="fr-FR" dirty="0"/>
          </a:p>
          <a:p>
            <a:r>
              <a:rPr lang="fr-FR" dirty="0"/>
              <a:t>*1</a:t>
            </a:r>
            <a:r>
              <a:rPr lang="fr-FR" baseline="30000" dirty="0"/>
              <a:t>er</a:t>
            </a:r>
            <a:r>
              <a:rPr lang="fr-FR" dirty="0"/>
              <a:t> août 1806 : A son arrivée à Coro</a:t>
            </a:r>
          </a:p>
          <a:p>
            <a:r>
              <a:rPr lang="fr-FR" u="sng" dirty="0"/>
              <a:t>Miranda</a:t>
            </a:r>
            <a:r>
              <a:rPr lang="fr-FR" dirty="0"/>
              <a:t> ne reçoit aucun soutien</a:t>
            </a:r>
          </a:p>
          <a:p>
            <a:endParaRPr lang="fr-FR" dirty="0"/>
          </a:p>
          <a:p>
            <a:r>
              <a:rPr lang="fr-FR" dirty="0"/>
              <a:t>*Attaqué par des troupes espagnoles</a:t>
            </a:r>
          </a:p>
          <a:p>
            <a:r>
              <a:rPr lang="fr-FR" dirty="0"/>
              <a:t>Venues de Caracas et Maracaibo</a:t>
            </a:r>
          </a:p>
          <a:p>
            <a:endParaRPr lang="fr-FR" dirty="0"/>
          </a:p>
          <a:p>
            <a:r>
              <a:rPr lang="fr-FR" dirty="0"/>
              <a:t>13 août 1806 : Miranda rembarque</a:t>
            </a:r>
          </a:p>
          <a:p>
            <a:r>
              <a:rPr lang="fr-FR" dirty="0"/>
              <a:t>Il se réfugie à la Trinité anglaise ; Puis…</a:t>
            </a:r>
          </a:p>
          <a:p>
            <a:endParaRPr lang="fr-FR" dirty="0"/>
          </a:p>
          <a:p>
            <a:r>
              <a:rPr lang="fr-FR" dirty="0"/>
              <a:t>1807 : Il retourne à Londres</a:t>
            </a:r>
          </a:p>
          <a:p>
            <a:endParaRPr lang="fr-FR" dirty="0"/>
          </a:p>
          <a:p>
            <a:r>
              <a:rPr lang="fr-FR" dirty="0"/>
              <a:t>Fin du 1</a:t>
            </a:r>
            <a:r>
              <a:rPr lang="fr-FR" baseline="30000" dirty="0"/>
              <a:t>er</a:t>
            </a:r>
            <a:r>
              <a:rPr lang="fr-FR" dirty="0"/>
              <a:t> épisode indépendantiste-Miranda…</a:t>
            </a:r>
          </a:p>
        </p:txBody>
      </p:sp>
      <p:pic>
        <p:nvPicPr>
          <p:cNvPr id="5" name="Picture 2" descr="C:\Users\Christophe\Pictures\My Scans\2015-11 (nov.)\scan0008.jpg">
            <a:extLst>
              <a:ext uri="{FF2B5EF4-FFF2-40B4-BE49-F238E27FC236}">
                <a16:creationId xmlns:a16="http://schemas.microsoft.com/office/drawing/2014/main" id="{B96FF93B-79E9-747A-6E3C-8219BEE938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1357" y="175388"/>
            <a:ext cx="6807562" cy="5001766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D4040A37-1187-AC01-3F31-646E6ACFAC50}"/>
              </a:ext>
            </a:extLst>
          </p:cNvPr>
          <p:cNvSpPr/>
          <p:nvPr/>
        </p:nvSpPr>
        <p:spPr>
          <a:xfrm>
            <a:off x="8764145" y="3527708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38028977-87A5-080D-AAFB-24A21D044FC5}"/>
              </a:ext>
            </a:extLst>
          </p:cNvPr>
          <p:cNvSpPr/>
          <p:nvPr/>
        </p:nvSpPr>
        <p:spPr>
          <a:xfrm>
            <a:off x="8367905" y="3650020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32CCEEF8-A20D-F008-C8A8-794729DED92C}"/>
              </a:ext>
            </a:extLst>
          </p:cNvPr>
          <p:cNvSpPr/>
          <p:nvPr/>
        </p:nvSpPr>
        <p:spPr>
          <a:xfrm>
            <a:off x="9088377" y="3650020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CB271B59-1727-3343-B548-D5317385DCDA}"/>
              </a:ext>
            </a:extLst>
          </p:cNvPr>
          <p:cNvSpPr/>
          <p:nvPr/>
        </p:nvSpPr>
        <p:spPr>
          <a:xfrm>
            <a:off x="8692137" y="3367844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8C289DA8-48D1-780F-9B6A-2B8A8D68FE05}"/>
              </a:ext>
            </a:extLst>
          </p:cNvPr>
          <p:cNvSpPr/>
          <p:nvPr/>
        </p:nvSpPr>
        <p:spPr>
          <a:xfrm>
            <a:off x="8855777" y="3367844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5960DA99-ECD9-15AB-EA0F-007AC2669D86}"/>
              </a:ext>
            </a:extLst>
          </p:cNvPr>
          <p:cNvSpPr/>
          <p:nvPr/>
        </p:nvSpPr>
        <p:spPr>
          <a:xfrm>
            <a:off x="10000292" y="3636347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DD9ED845-8E1C-D79A-4E08-58FFC2B19F2C}"/>
              </a:ext>
            </a:extLst>
          </p:cNvPr>
          <p:cNvSpPr/>
          <p:nvPr/>
        </p:nvSpPr>
        <p:spPr>
          <a:xfrm>
            <a:off x="10549658" y="4262952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0834E971-EAD8-DFF1-5FC7-D9E78878276D}"/>
              </a:ext>
            </a:extLst>
          </p:cNvPr>
          <p:cNvSpPr/>
          <p:nvPr/>
        </p:nvSpPr>
        <p:spPr>
          <a:xfrm>
            <a:off x="10696019" y="4262952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50C3F4EA-7E91-23DA-AE26-CEB3B98AC009}"/>
              </a:ext>
            </a:extLst>
          </p:cNvPr>
          <p:cNvSpPr/>
          <p:nvPr/>
        </p:nvSpPr>
        <p:spPr>
          <a:xfrm>
            <a:off x="10403297" y="4140640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741933A8-3F99-F45B-4829-11E22D979AF3}"/>
              </a:ext>
            </a:extLst>
          </p:cNvPr>
          <p:cNvSpPr/>
          <p:nvPr/>
        </p:nvSpPr>
        <p:spPr>
          <a:xfrm>
            <a:off x="11420454" y="4471146"/>
            <a:ext cx="144016" cy="122312"/>
          </a:xfrm>
          <a:prstGeom prst="ellipse">
            <a:avLst/>
          </a:prstGeom>
          <a:solidFill>
            <a:srgbClr val="FF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6962C15F-4127-6EC1-B0E0-D61F7CE2A629}"/>
              </a:ext>
            </a:extLst>
          </p:cNvPr>
          <p:cNvCxnSpPr>
            <a:cxnSpLocks/>
            <a:stCxn id="12" idx="0"/>
          </p:cNvCxnSpPr>
          <p:nvPr/>
        </p:nvCxnSpPr>
        <p:spPr>
          <a:xfrm flipV="1">
            <a:off x="10072300" y="1261955"/>
            <a:ext cx="621374" cy="237439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9" name="Ellipse 708">
            <a:extLst>
              <a:ext uri="{FF2B5EF4-FFF2-40B4-BE49-F238E27FC236}">
                <a16:creationId xmlns:a16="http://schemas.microsoft.com/office/drawing/2014/main" id="{0AD3D55B-FA7F-D4EC-C6B8-EB789ECC3C6E}"/>
              </a:ext>
            </a:extLst>
          </p:cNvPr>
          <p:cNvSpPr/>
          <p:nvPr/>
        </p:nvSpPr>
        <p:spPr>
          <a:xfrm>
            <a:off x="8764145" y="3527708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712" name="Ellipse 711">
            <a:extLst>
              <a:ext uri="{FF2B5EF4-FFF2-40B4-BE49-F238E27FC236}">
                <a16:creationId xmlns:a16="http://schemas.microsoft.com/office/drawing/2014/main" id="{51C99821-1FE8-C4D1-19CF-4D87F25DDD37}"/>
              </a:ext>
            </a:extLst>
          </p:cNvPr>
          <p:cNvSpPr/>
          <p:nvPr/>
        </p:nvSpPr>
        <p:spPr>
          <a:xfrm>
            <a:off x="8764145" y="3527708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717" name="Connecteur droit avec flèche 716">
            <a:extLst>
              <a:ext uri="{FF2B5EF4-FFF2-40B4-BE49-F238E27FC236}">
                <a16:creationId xmlns:a16="http://schemas.microsoft.com/office/drawing/2014/main" id="{15C6016A-1D74-C82D-3853-E4D6ECB803AF}"/>
              </a:ext>
            </a:extLst>
          </p:cNvPr>
          <p:cNvCxnSpPr>
            <a:cxnSpLocks/>
            <a:stCxn id="712" idx="6"/>
            <a:endCxn id="12" idx="1"/>
          </p:cNvCxnSpPr>
          <p:nvPr/>
        </p:nvCxnSpPr>
        <p:spPr>
          <a:xfrm>
            <a:off x="8908161" y="3588864"/>
            <a:ext cx="1113222" cy="65395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54967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Rectangle 3"/>
          <p:cNvSpPr/>
          <p:nvPr/>
        </p:nvSpPr>
        <p:spPr>
          <a:xfrm>
            <a:off x="117562" y="120216"/>
            <a:ext cx="6324752" cy="286086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b="1" dirty="0"/>
              <a:t>1806-1807 : Au Rio de la </a:t>
            </a:r>
            <a:r>
              <a:rPr lang="fr-FR" b="1" dirty="0" err="1"/>
              <a:t>Plata</a:t>
            </a:r>
            <a:r>
              <a:rPr lang="fr-FR" b="1" dirty="0"/>
              <a:t>, Espagnols et </a:t>
            </a:r>
            <a:r>
              <a:rPr lang="fr-FR" b="1" i="1" dirty="0" err="1"/>
              <a:t>Portenos</a:t>
            </a:r>
            <a:r>
              <a:rPr lang="fr-FR" b="1" dirty="0"/>
              <a:t> de Buenos-Aires repoussent une attaque britannique</a:t>
            </a:r>
          </a:p>
          <a:p>
            <a:endParaRPr lang="fr-FR" dirty="0"/>
          </a:p>
          <a:p>
            <a:r>
              <a:rPr lang="fr-FR" dirty="0"/>
              <a:t>*Juin 1806 : A Buenos Aires</a:t>
            </a:r>
          </a:p>
          <a:p>
            <a:r>
              <a:rPr lang="fr-FR" dirty="0"/>
              <a:t>Un corps expéditionnaire britannique</a:t>
            </a:r>
          </a:p>
          <a:p>
            <a:r>
              <a:rPr lang="fr-FR" dirty="0"/>
              <a:t>Débarque et occupe la ville</a:t>
            </a:r>
          </a:p>
          <a:p>
            <a:endParaRPr lang="fr-FR" dirty="0"/>
          </a:p>
          <a:p>
            <a:r>
              <a:rPr lang="fr-FR" dirty="0"/>
              <a:t>Le vice-roi </a:t>
            </a:r>
            <a:r>
              <a:rPr lang="fr-FR" u="sng" dirty="0"/>
              <a:t>Rafael de </a:t>
            </a:r>
            <a:r>
              <a:rPr lang="fr-FR" u="sng" dirty="0" err="1"/>
              <a:t>Sobremonte</a:t>
            </a:r>
            <a:r>
              <a:rPr lang="fr-FR" dirty="0"/>
              <a:t> se réfugie à l’intérieur, </a:t>
            </a:r>
            <a:r>
              <a:rPr lang="fr-FR" sz="1700" dirty="0"/>
              <a:t>à Cordoba</a:t>
            </a:r>
          </a:p>
          <a:p>
            <a:endParaRPr lang="fr-FR" dirty="0"/>
          </a:p>
          <a:p>
            <a:r>
              <a:rPr lang="fr-FR" dirty="0"/>
              <a:t>Mais…</a:t>
            </a:r>
          </a:p>
        </p:txBody>
      </p:sp>
      <p:pic>
        <p:nvPicPr>
          <p:cNvPr id="2" name="Picture 2" descr="C:\Users\Christophe\Pictures\My Scans\2015-11 (nov.)\scan0005.jpg">
            <a:extLst>
              <a:ext uri="{FF2B5EF4-FFF2-40B4-BE49-F238E27FC236}">
                <a16:creationId xmlns:a16="http://schemas.microsoft.com/office/drawing/2014/main" id="{925EB8C5-AE71-D826-F2FF-D3D45EA15E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6330" y="120216"/>
            <a:ext cx="5445000" cy="6612143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69F152E2-E60B-6441-CC56-550BFDC04C99}"/>
              </a:ext>
            </a:extLst>
          </p:cNvPr>
          <p:cNvSpPr/>
          <p:nvPr/>
        </p:nvSpPr>
        <p:spPr>
          <a:xfrm>
            <a:off x="10405796" y="5488024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82642D13-19FB-33EE-E755-36E3DAFAF963}"/>
              </a:ext>
            </a:extLst>
          </p:cNvPr>
          <p:cNvSpPr/>
          <p:nvPr/>
        </p:nvSpPr>
        <p:spPr>
          <a:xfrm>
            <a:off x="9869083" y="5136842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CCD5B776-0538-63F2-6B72-C3A12814B5E4}"/>
              </a:ext>
            </a:extLst>
          </p:cNvPr>
          <p:cNvSpPr/>
          <p:nvPr/>
        </p:nvSpPr>
        <p:spPr>
          <a:xfrm>
            <a:off x="9164814" y="587560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7BD62D01-9AFE-7886-CDDD-2946C173764A}"/>
              </a:ext>
            </a:extLst>
          </p:cNvPr>
          <p:cNvCxnSpPr>
            <a:cxnSpLocks/>
          </p:cNvCxnSpPr>
          <p:nvPr/>
        </p:nvCxnSpPr>
        <p:spPr>
          <a:xfrm flipH="1" flipV="1">
            <a:off x="10549812" y="5610336"/>
            <a:ext cx="507394" cy="25589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BF045B7C-7BFD-2117-CBEC-6D9BD5717F37}"/>
              </a:ext>
            </a:extLst>
          </p:cNvPr>
          <p:cNvCxnSpPr>
            <a:cxnSpLocks/>
            <a:endCxn id="7" idx="5"/>
          </p:cNvCxnSpPr>
          <p:nvPr/>
        </p:nvCxnSpPr>
        <p:spPr>
          <a:xfrm flipH="1" flipV="1">
            <a:off x="9992008" y="5241242"/>
            <a:ext cx="413788" cy="246782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21408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Rectangle 3"/>
          <p:cNvSpPr/>
          <p:nvPr/>
        </p:nvSpPr>
        <p:spPr>
          <a:xfrm>
            <a:off x="117562" y="188640"/>
            <a:ext cx="6269985" cy="535385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b="1" dirty="0"/>
              <a:t>1806-1807 : Au Rio de la </a:t>
            </a:r>
            <a:r>
              <a:rPr lang="fr-FR" b="1" dirty="0" err="1"/>
              <a:t>Plata</a:t>
            </a:r>
            <a:r>
              <a:rPr lang="fr-FR" b="1" dirty="0"/>
              <a:t>, Espagnols et </a:t>
            </a:r>
            <a:r>
              <a:rPr lang="fr-FR" b="1" i="1" dirty="0" err="1"/>
              <a:t>Portenos</a:t>
            </a:r>
            <a:r>
              <a:rPr lang="fr-FR" b="1" dirty="0"/>
              <a:t> de Buenos-Aires repoussent une attaque britannique</a:t>
            </a:r>
          </a:p>
          <a:p>
            <a:endParaRPr lang="fr-FR" dirty="0"/>
          </a:p>
          <a:p>
            <a:r>
              <a:rPr lang="fr-FR" dirty="0"/>
              <a:t>*Août 1806 : Des Espagnols venus de Montevideo</a:t>
            </a:r>
          </a:p>
          <a:p>
            <a:r>
              <a:rPr lang="fr-FR" dirty="0"/>
              <a:t>Et la milice urbaine de Buenos Aires, les </a:t>
            </a:r>
            <a:r>
              <a:rPr lang="fr-FR" i="1" dirty="0" err="1"/>
              <a:t>Portenos</a:t>
            </a:r>
            <a:endParaRPr lang="fr-FR" i="1" dirty="0"/>
          </a:p>
          <a:p>
            <a:r>
              <a:rPr lang="fr-FR" dirty="0"/>
              <a:t>Chassent les Britanniques </a:t>
            </a:r>
          </a:p>
          <a:p>
            <a:endParaRPr lang="fr-FR" dirty="0"/>
          </a:p>
          <a:p>
            <a:r>
              <a:rPr lang="fr-FR" dirty="0"/>
              <a:t>NB : </a:t>
            </a:r>
            <a:r>
              <a:rPr lang="fr-FR" i="1" dirty="0" err="1"/>
              <a:t>Portenos</a:t>
            </a:r>
            <a:r>
              <a:rPr lang="fr-FR" dirty="0"/>
              <a:t> dirigés par </a:t>
            </a:r>
            <a:r>
              <a:rPr lang="fr-FR" u="sng" dirty="0"/>
              <a:t>Santiago (Jacques) de Liniers</a:t>
            </a:r>
          </a:p>
          <a:p>
            <a:endParaRPr lang="fr-FR" dirty="0"/>
          </a:p>
          <a:p>
            <a:r>
              <a:rPr lang="fr-FR" dirty="0"/>
              <a:t>NB : Parmi les </a:t>
            </a:r>
            <a:r>
              <a:rPr lang="fr-FR" i="1" dirty="0" err="1"/>
              <a:t>Portenos</a:t>
            </a:r>
            <a:endParaRPr lang="fr-FR" i="1" dirty="0"/>
          </a:p>
          <a:p>
            <a:r>
              <a:rPr lang="fr-FR" dirty="0"/>
              <a:t>Commerçants opposés au libre-échange avec l’Angleterre…</a:t>
            </a:r>
          </a:p>
          <a:p>
            <a:endParaRPr lang="fr-FR" dirty="0"/>
          </a:p>
          <a:p>
            <a:r>
              <a:rPr lang="fr-FR" dirty="0">
                <a:solidFill>
                  <a:srgbClr val="FF0000"/>
                </a:solidFill>
              </a:rPr>
              <a:t>Rappels…</a:t>
            </a:r>
          </a:p>
          <a:p>
            <a:endParaRPr lang="fr-FR" dirty="0">
              <a:solidFill>
                <a:srgbClr val="FF0000"/>
              </a:solidFill>
            </a:endParaRPr>
          </a:p>
          <a:p>
            <a:pPr>
              <a:lnSpc>
                <a:spcPct val="100000"/>
              </a:lnSpc>
            </a:pPr>
            <a:r>
              <a:rPr lang="fr-FR" sz="1800" b="0" strike="noStrike" spc="-1" dirty="0">
                <a:solidFill>
                  <a:srgbClr val="FF0000"/>
                </a:solidFill>
                <a:latin typeface="Calibri"/>
                <a:ea typeface="DejaVu Sans"/>
              </a:rPr>
              <a:t>*1789 : A Cadix, suppression de la </a:t>
            </a:r>
            <a:r>
              <a:rPr lang="fr-FR" sz="1800" b="0" i="1" strike="noStrike" spc="-1" dirty="0">
                <a:solidFill>
                  <a:srgbClr val="FF0000"/>
                </a:solidFill>
                <a:latin typeface="Calibri"/>
                <a:ea typeface="DejaVu Sans"/>
              </a:rPr>
              <a:t>Casa de la </a:t>
            </a:r>
            <a:r>
              <a:rPr lang="fr-FR" sz="1800" b="0" i="1" strike="noStrike" spc="-1" dirty="0" err="1">
                <a:solidFill>
                  <a:srgbClr val="FF0000"/>
                </a:solidFill>
                <a:latin typeface="Calibri"/>
                <a:ea typeface="DejaVu Sans"/>
              </a:rPr>
              <a:t>Contratacion</a:t>
            </a:r>
            <a:endParaRPr lang="fr-FR" sz="1800" b="0" strike="noStrike" spc="-1" dirty="0">
              <a:solidFill>
                <a:srgbClr val="FF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800" b="0" strike="noStrike" spc="-1" dirty="0">
                <a:solidFill>
                  <a:srgbClr val="FF0000"/>
                </a:solidFill>
                <a:latin typeface="Calibri"/>
                <a:ea typeface="DejaVu Sans"/>
              </a:rPr>
              <a:t>Et fin du monopole</a:t>
            </a:r>
            <a:endParaRPr lang="fr-FR" sz="1800" b="0" strike="noStrike" spc="-1" dirty="0">
              <a:solidFill>
                <a:srgbClr val="FF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800" b="0" strike="noStrike" spc="-1" dirty="0">
              <a:solidFill>
                <a:srgbClr val="FF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800" b="0" strike="noStrike" spc="-1" dirty="0">
                <a:solidFill>
                  <a:srgbClr val="FF0000"/>
                </a:solidFill>
                <a:latin typeface="Calibri"/>
                <a:ea typeface="DejaVu Sans"/>
              </a:rPr>
              <a:t>*1797 : Ouverture des ports aux neutres</a:t>
            </a:r>
            <a:endParaRPr lang="fr-FR" sz="1800" b="0" strike="noStrike" spc="-1" dirty="0">
              <a:solidFill>
                <a:srgbClr val="FF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1800" b="0" strike="noStrike" spc="-1" dirty="0">
                <a:solidFill>
                  <a:srgbClr val="FF0000"/>
                </a:solidFill>
                <a:latin typeface="Calibri"/>
                <a:ea typeface="DejaVu Sans"/>
              </a:rPr>
              <a:t>Arrivée massive des Nord-Américains</a:t>
            </a:r>
            <a:endParaRPr lang="fr-FR" sz="1800" b="0" strike="noStrike" spc="-1" dirty="0">
              <a:solidFill>
                <a:srgbClr val="FF0000"/>
              </a:solidFill>
              <a:latin typeface="Arial"/>
            </a:endParaRPr>
          </a:p>
        </p:txBody>
      </p:sp>
      <p:pic>
        <p:nvPicPr>
          <p:cNvPr id="3" name="Picture 2" descr="C:\Users\Christophe\Pictures\My Scans\2015-11 (nov.)\scan0005.jpg">
            <a:extLst>
              <a:ext uri="{FF2B5EF4-FFF2-40B4-BE49-F238E27FC236}">
                <a16:creationId xmlns:a16="http://schemas.microsoft.com/office/drawing/2014/main" id="{3BD2BA24-DEEB-282C-3F9F-81DF41AD1F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6330" y="120216"/>
            <a:ext cx="5445000" cy="6612143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6275D860-F0FE-6AE8-5C75-69A266B39324}"/>
              </a:ext>
            </a:extLst>
          </p:cNvPr>
          <p:cNvSpPr/>
          <p:nvPr/>
        </p:nvSpPr>
        <p:spPr>
          <a:xfrm>
            <a:off x="10405796" y="5488024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5CC66572-A857-9223-A7D9-728381669854}"/>
              </a:ext>
            </a:extLst>
          </p:cNvPr>
          <p:cNvSpPr/>
          <p:nvPr/>
        </p:nvSpPr>
        <p:spPr>
          <a:xfrm>
            <a:off x="10549812" y="5488024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E98BD409-98A8-0C61-9D22-1916DDDC908F}"/>
              </a:ext>
            </a:extLst>
          </p:cNvPr>
          <p:cNvSpPr/>
          <p:nvPr/>
        </p:nvSpPr>
        <p:spPr>
          <a:xfrm>
            <a:off x="9869083" y="5136842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A09D1ACE-179C-FE62-47D7-C8BE8D99E136}"/>
              </a:ext>
            </a:extLst>
          </p:cNvPr>
          <p:cNvSpPr/>
          <p:nvPr/>
        </p:nvSpPr>
        <p:spPr>
          <a:xfrm>
            <a:off x="9164814" y="587560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42697BA9-3070-6E31-95E3-2D52D179D6DB}"/>
              </a:ext>
            </a:extLst>
          </p:cNvPr>
          <p:cNvCxnSpPr>
            <a:cxnSpLocks/>
          </p:cNvCxnSpPr>
          <p:nvPr/>
        </p:nvCxnSpPr>
        <p:spPr>
          <a:xfrm flipH="1" flipV="1">
            <a:off x="10549812" y="5610336"/>
            <a:ext cx="507394" cy="25589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11432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Rectangle 3"/>
          <p:cNvSpPr/>
          <p:nvPr/>
        </p:nvSpPr>
        <p:spPr>
          <a:xfrm>
            <a:off x="117563" y="188640"/>
            <a:ext cx="6322994" cy="258386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b="1" dirty="0"/>
              <a:t>1806-1807 : Au Rio de la </a:t>
            </a:r>
            <a:r>
              <a:rPr lang="fr-FR" b="1" dirty="0" err="1"/>
              <a:t>Plata</a:t>
            </a:r>
            <a:r>
              <a:rPr lang="fr-FR" b="1" dirty="0"/>
              <a:t>, Espagnols et </a:t>
            </a:r>
            <a:r>
              <a:rPr lang="fr-FR" b="1" i="1" dirty="0" err="1"/>
              <a:t>Portenos</a:t>
            </a:r>
            <a:r>
              <a:rPr lang="fr-FR" b="1" dirty="0"/>
              <a:t> de Buenos-Aires repoussent une attaque britannique</a:t>
            </a:r>
          </a:p>
          <a:p>
            <a:endParaRPr lang="fr-FR" dirty="0"/>
          </a:p>
          <a:p>
            <a:r>
              <a:rPr lang="fr-FR" dirty="0"/>
              <a:t>1807 : Nouvelle attaque de 10 000 Britanniques</a:t>
            </a:r>
          </a:p>
          <a:p>
            <a:r>
              <a:rPr lang="fr-FR" dirty="0"/>
              <a:t>Contre Montevideo et Buenos-Aires ; Et nouvel échec</a:t>
            </a:r>
          </a:p>
          <a:p>
            <a:endParaRPr lang="fr-FR" dirty="0"/>
          </a:p>
          <a:p>
            <a:r>
              <a:rPr lang="fr-FR" dirty="0"/>
              <a:t>Les Espagnols vainqueurs</a:t>
            </a:r>
          </a:p>
          <a:p>
            <a:r>
              <a:rPr lang="fr-FR" u="sng" dirty="0" err="1"/>
              <a:t>Sobremonte</a:t>
            </a:r>
            <a:r>
              <a:rPr lang="fr-FR" dirty="0"/>
              <a:t> défaillant est destitué</a:t>
            </a:r>
          </a:p>
          <a:p>
            <a:r>
              <a:rPr lang="fr-FR" dirty="0"/>
              <a:t>Et remplacé par </a:t>
            </a:r>
            <a:r>
              <a:rPr lang="fr-FR" u="sng" dirty="0"/>
              <a:t>Santiago de Liniers</a:t>
            </a:r>
          </a:p>
        </p:txBody>
      </p:sp>
      <p:pic>
        <p:nvPicPr>
          <p:cNvPr id="3" name="Picture 2" descr="C:\Users\Christophe\Pictures\My Scans\2015-11 (nov.)\scan0005.jpg">
            <a:extLst>
              <a:ext uri="{FF2B5EF4-FFF2-40B4-BE49-F238E27FC236}">
                <a16:creationId xmlns:a16="http://schemas.microsoft.com/office/drawing/2014/main" id="{3BD2BA24-DEEB-282C-3F9F-81DF41AD1F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6330" y="120216"/>
            <a:ext cx="5445000" cy="6612143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6275D860-F0FE-6AE8-5C75-69A266B39324}"/>
              </a:ext>
            </a:extLst>
          </p:cNvPr>
          <p:cNvSpPr/>
          <p:nvPr/>
        </p:nvSpPr>
        <p:spPr>
          <a:xfrm>
            <a:off x="10405796" y="5488024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5CC66572-A857-9223-A7D9-728381669854}"/>
              </a:ext>
            </a:extLst>
          </p:cNvPr>
          <p:cNvSpPr/>
          <p:nvPr/>
        </p:nvSpPr>
        <p:spPr>
          <a:xfrm>
            <a:off x="10549812" y="5488024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A783E47E-D868-B70D-A8DA-D73B3DA3D66B}"/>
              </a:ext>
            </a:extLst>
          </p:cNvPr>
          <p:cNvCxnSpPr>
            <a:cxnSpLocks/>
          </p:cNvCxnSpPr>
          <p:nvPr/>
        </p:nvCxnSpPr>
        <p:spPr>
          <a:xfrm flipH="1" flipV="1">
            <a:off x="10549812" y="5610336"/>
            <a:ext cx="507394" cy="25589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19637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Rectangle 3"/>
          <p:cNvSpPr/>
          <p:nvPr/>
        </p:nvSpPr>
        <p:spPr>
          <a:xfrm>
            <a:off x="117563" y="188640"/>
            <a:ext cx="6322994" cy="341486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b="1" dirty="0"/>
              <a:t>1806-1807 : Au Rio de la </a:t>
            </a:r>
            <a:r>
              <a:rPr lang="fr-FR" b="1" dirty="0" err="1"/>
              <a:t>Plata</a:t>
            </a:r>
            <a:r>
              <a:rPr lang="fr-FR" b="1" dirty="0"/>
              <a:t>, Espagnols et </a:t>
            </a:r>
            <a:r>
              <a:rPr lang="fr-FR" b="1" i="1" dirty="0" err="1"/>
              <a:t>Portenos</a:t>
            </a:r>
            <a:r>
              <a:rPr lang="fr-FR" b="1" dirty="0"/>
              <a:t> de Buenos-Aires repoussent une attaque britannique</a:t>
            </a:r>
          </a:p>
          <a:p>
            <a:endParaRPr lang="fr-FR" dirty="0"/>
          </a:p>
          <a:p>
            <a:r>
              <a:rPr lang="fr-FR" dirty="0"/>
              <a:t>Bilan…</a:t>
            </a:r>
          </a:p>
          <a:p>
            <a:endParaRPr lang="fr-FR" dirty="0"/>
          </a:p>
          <a:p>
            <a:r>
              <a:rPr lang="fr-FR" dirty="0"/>
              <a:t>1807 : Pour les </a:t>
            </a:r>
            <a:r>
              <a:rPr lang="fr-FR" i="1" dirty="0" err="1"/>
              <a:t>Portenos</a:t>
            </a:r>
            <a:r>
              <a:rPr lang="fr-FR" dirty="0"/>
              <a:t>, deux conséquences contradictoires…</a:t>
            </a:r>
          </a:p>
          <a:p>
            <a:endParaRPr lang="fr-FR" dirty="0"/>
          </a:p>
          <a:p>
            <a:r>
              <a:rPr lang="fr-FR" dirty="0"/>
              <a:t>a) Les attaques britanniques montrent l’incapacité</a:t>
            </a:r>
          </a:p>
          <a:p>
            <a:r>
              <a:rPr lang="fr-FR" dirty="0"/>
              <a:t>Du pouvoir métropolitain à défendre le territoire américain</a:t>
            </a:r>
          </a:p>
          <a:p>
            <a:endParaRPr lang="fr-FR" dirty="0"/>
          </a:p>
          <a:p>
            <a:r>
              <a:rPr lang="fr-FR" dirty="0"/>
              <a:t>*A Buenos Aires, peur d’un abandon comme la Louisiane (1800)</a:t>
            </a:r>
          </a:p>
          <a:p>
            <a:r>
              <a:rPr lang="fr-FR" dirty="0"/>
              <a:t>Abandon aux ennemis anglais ou à l’allié français</a:t>
            </a:r>
          </a:p>
        </p:txBody>
      </p:sp>
      <p:pic>
        <p:nvPicPr>
          <p:cNvPr id="3" name="Picture 2" descr="C:\Users\Christophe\Pictures\My Scans\2015-11 (nov.)\scan0005.jpg">
            <a:extLst>
              <a:ext uri="{FF2B5EF4-FFF2-40B4-BE49-F238E27FC236}">
                <a16:creationId xmlns:a16="http://schemas.microsoft.com/office/drawing/2014/main" id="{3BD2BA24-DEEB-282C-3F9F-81DF41AD1F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6330" y="120216"/>
            <a:ext cx="5445000" cy="6612143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6275D860-F0FE-6AE8-5C75-69A266B39324}"/>
              </a:ext>
            </a:extLst>
          </p:cNvPr>
          <p:cNvSpPr/>
          <p:nvPr/>
        </p:nvSpPr>
        <p:spPr>
          <a:xfrm>
            <a:off x="10405796" y="5488024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5CC66572-A857-9223-A7D9-728381669854}"/>
              </a:ext>
            </a:extLst>
          </p:cNvPr>
          <p:cNvSpPr/>
          <p:nvPr/>
        </p:nvSpPr>
        <p:spPr>
          <a:xfrm>
            <a:off x="10549812" y="5488024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00D55473-CE8D-8976-BE65-0B79D828363F}"/>
              </a:ext>
            </a:extLst>
          </p:cNvPr>
          <p:cNvSpPr/>
          <p:nvPr/>
        </p:nvSpPr>
        <p:spPr>
          <a:xfrm>
            <a:off x="9522768" y="697363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18001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Rectangle 3"/>
          <p:cNvSpPr/>
          <p:nvPr/>
        </p:nvSpPr>
        <p:spPr>
          <a:xfrm>
            <a:off x="117563" y="188640"/>
            <a:ext cx="6322994" cy="341486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b="1" dirty="0"/>
              <a:t>1806-1807 : Au Rio de la </a:t>
            </a:r>
            <a:r>
              <a:rPr lang="fr-FR" b="1" dirty="0" err="1"/>
              <a:t>Plata</a:t>
            </a:r>
            <a:r>
              <a:rPr lang="fr-FR" b="1" dirty="0"/>
              <a:t>, Espagnols et </a:t>
            </a:r>
            <a:r>
              <a:rPr lang="fr-FR" b="1" i="1" dirty="0" err="1"/>
              <a:t>Portenos</a:t>
            </a:r>
            <a:r>
              <a:rPr lang="fr-FR" b="1" dirty="0"/>
              <a:t> de Buenos-Aires repoussent une attaque britannique</a:t>
            </a:r>
          </a:p>
          <a:p>
            <a:endParaRPr lang="fr-FR" dirty="0"/>
          </a:p>
          <a:p>
            <a:r>
              <a:rPr lang="fr-FR" dirty="0"/>
              <a:t>b) Mais malgré ce doute sur les capacités de la métropole…</a:t>
            </a:r>
          </a:p>
          <a:p>
            <a:endParaRPr lang="fr-FR" dirty="0"/>
          </a:p>
          <a:p>
            <a:r>
              <a:rPr lang="fr-FR" dirty="0"/>
              <a:t>*Les attaques britanniques contre le Venezuela et Buenos Aires Sont de cuisants échecs</a:t>
            </a:r>
          </a:p>
          <a:p>
            <a:endParaRPr lang="fr-FR" dirty="0"/>
          </a:p>
          <a:p>
            <a:r>
              <a:rPr lang="fr-FR" dirty="0"/>
              <a:t>*Et le loyalisme des colonies est presque total</a:t>
            </a:r>
          </a:p>
          <a:p>
            <a:endParaRPr lang="fr-FR" dirty="0"/>
          </a:p>
          <a:p>
            <a:r>
              <a:rPr lang="fr-FR" dirty="0"/>
              <a:t>Mais l’année suivante</a:t>
            </a:r>
          </a:p>
          <a:p>
            <a:r>
              <a:rPr lang="fr-FR" dirty="0"/>
              <a:t>Les événements en Espagne vont bouleverser la donne…</a:t>
            </a:r>
          </a:p>
        </p:txBody>
      </p:sp>
      <p:pic>
        <p:nvPicPr>
          <p:cNvPr id="3" name="Picture 2" descr="C:\Users\Christophe\Pictures\My Scans\2015-11 (nov.)\scan0005.jpg">
            <a:extLst>
              <a:ext uri="{FF2B5EF4-FFF2-40B4-BE49-F238E27FC236}">
                <a16:creationId xmlns:a16="http://schemas.microsoft.com/office/drawing/2014/main" id="{3BD2BA24-DEEB-282C-3F9F-81DF41AD1F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6330" y="120216"/>
            <a:ext cx="5445000" cy="6612143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6275D860-F0FE-6AE8-5C75-69A266B39324}"/>
              </a:ext>
            </a:extLst>
          </p:cNvPr>
          <p:cNvSpPr/>
          <p:nvPr/>
        </p:nvSpPr>
        <p:spPr>
          <a:xfrm>
            <a:off x="10405796" y="5488024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5CC66572-A857-9223-A7D9-728381669854}"/>
              </a:ext>
            </a:extLst>
          </p:cNvPr>
          <p:cNvSpPr/>
          <p:nvPr/>
        </p:nvSpPr>
        <p:spPr>
          <a:xfrm>
            <a:off x="10549812" y="5488024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00D55473-CE8D-8976-BE65-0B79D828363F}"/>
              </a:ext>
            </a:extLst>
          </p:cNvPr>
          <p:cNvSpPr/>
          <p:nvPr/>
        </p:nvSpPr>
        <p:spPr>
          <a:xfrm>
            <a:off x="9522768" y="697363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9591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3764" y="71367"/>
            <a:ext cx="6028254" cy="1477328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800" b="1" dirty="0"/>
              <a:t>2) 1808-1810 : En Espagne, destitution de Ferdinand VII et occupation française partielle ; A Séville, la Junte suprême résiste, soutenue par la Grande-Bretagne ; En Amérique, malgré des volontés autonomistes, loyalisme envers Ferdinand et la métropole</a:t>
            </a:r>
          </a:p>
        </p:txBody>
      </p:sp>
      <p:pic>
        <p:nvPicPr>
          <p:cNvPr id="10" name="Picture 2" descr="C:\Users\Christophe\Pictures\My Scans\2014-10 (oct.)\scan00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1797" y="142144"/>
            <a:ext cx="5416440" cy="6573711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82603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Rectangle 3"/>
          <p:cNvSpPr/>
          <p:nvPr/>
        </p:nvSpPr>
        <p:spPr>
          <a:xfrm>
            <a:off x="117563" y="188640"/>
            <a:ext cx="3735978" cy="535385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sz="1800" b="1" dirty="0"/>
              <a:t>1808-1810 : 2</a:t>
            </a:r>
            <a:r>
              <a:rPr lang="fr-FR" sz="1800" b="1" baseline="30000" dirty="0"/>
              <a:t>ème</a:t>
            </a:r>
            <a:r>
              <a:rPr lang="fr-FR" sz="1800" b="1" dirty="0"/>
              <a:t> acte : En Espagne, destitution de Ferdinand VII par Napoléon et occupation française partielle de la métropole ; A Séville, une Junte suprême pro-Ferdinand et alliée aux Anglais, résiste</a:t>
            </a:r>
          </a:p>
          <a:p>
            <a:endParaRPr lang="fr-FR" dirty="0"/>
          </a:p>
          <a:p>
            <a:r>
              <a:rPr lang="fr-FR" u="sng" dirty="0"/>
              <a:t>*Avril 1808 : 2</a:t>
            </a:r>
            <a:r>
              <a:rPr lang="fr-FR" u="sng" baseline="30000" dirty="0"/>
              <a:t>ème</a:t>
            </a:r>
            <a:r>
              <a:rPr lang="fr-FR" u="sng" dirty="0"/>
              <a:t> acte</a:t>
            </a:r>
            <a:endParaRPr lang="fr-FR" dirty="0"/>
          </a:p>
          <a:p>
            <a:endParaRPr lang="fr-FR" dirty="0"/>
          </a:p>
          <a:p>
            <a:r>
              <a:rPr lang="fr-FR" dirty="0"/>
              <a:t>A Bayonne</a:t>
            </a:r>
          </a:p>
          <a:p>
            <a:r>
              <a:rPr lang="fr-FR" u="sng" dirty="0"/>
              <a:t>Napoléon</a:t>
            </a:r>
            <a:r>
              <a:rPr lang="fr-FR" dirty="0"/>
              <a:t> destitue le roi </a:t>
            </a:r>
            <a:r>
              <a:rPr lang="fr-FR" u="sng" dirty="0"/>
              <a:t>Ferdinand VII</a:t>
            </a:r>
          </a:p>
          <a:p>
            <a:endParaRPr lang="fr-FR" dirty="0"/>
          </a:p>
          <a:p>
            <a:r>
              <a:rPr lang="fr-FR" dirty="0"/>
              <a:t>Et il place son frère Joseph Bonaparte sur le trône</a:t>
            </a:r>
          </a:p>
          <a:p>
            <a:endParaRPr lang="fr-FR" dirty="0"/>
          </a:p>
          <a:p>
            <a:r>
              <a:rPr lang="fr-FR" dirty="0"/>
              <a:t>NB : Depuis nov. 1807</a:t>
            </a:r>
          </a:p>
          <a:p>
            <a:r>
              <a:rPr lang="fr-FR" dirty="0"/>
              <a:t>Les Français occupent le Portugal</a:t>
            </a:r>
          </a:p>
          <a:p>
            <a:endParaRPr lang="fr-FR" dirty="0"/>
          </a:p>
          <a:p>
            <a:r>
              <a:rPr lang="fr-FR" dirty="0"/>
              <a:t>Mais…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BD2E5187-D063-EDC8-B30F-4747DD83B1E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5" t="3484" r="2824" b="3062"/>
          <a:stretch/>
        </p:blipFill>
        <p:spPr bwMode="auto">
          <a:xfrm>
            <a:off x="4047886" y="186327"/>
            <a:ext cx="7969942" cy="648534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sp>
        <p:nvSpPr>
          <p:cNvPr id="13" name="Ellipse 12">
            <a:extLst>
              <a:ext uri="{FF2B5EF4-FFF2-40B4-BE49-F238E27FC236}">
                <a16:creationId xmlns:a16="http://schemas.microsoft.com/office/drawing/2014/main" id="{318EC39B-EEA0-6102-8ABB-E4ECF1B12DAD}"/>
              </a:ext>
            </a:extLst>
          </p:cNvPr>
          <p:cNvSpPr/>
          <p:nvPr/>
        </p:nvSpPr>
        <p:spPr>
          <a:xfrm>
            <a:off x="7716075" y="2842983"/>
            <a:ext cx="202272" cy="201752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E1D46E52-63CF-D7DC-3952-A3729057810F}"/>
              </a:ext>
            </a:extLst>
          </p:cNvPr>
          <p:cNvSpPr/>
          <p:nvPr/>
        </p:nvSpPr>
        <p:spPr>
          <a:xfrm>
            <a:off x="5080000" y="3821973"/>
            <a:ext cx="202272" cy="201752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33DFEFF1-2757-95D7-5545-889B1B5C9812}"/>
              </a:ext>
            </a:extLst>
          </p:cNvPr>
          <p:cNvSpPr/>
          <p:nvPr/>
        </p:nvSpPr>
        <p:spPr>
          <a:xfrm>
            <a:off x="8704943" y="1021440"/>
            <a:ext cx="202272" cy="201752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74831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Rectangle 3"/>
          <p:cNvSpPr/>
          <p:nvPr/>
        </p:nvSpPr>
        <p:spPr>
          <a:xfrm>
            <a:off x="117563" y="188640"/>
            <a:ext cx="3735978" cy="590785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dirty="0"/>
              <a:t>*Mai 1808</a:t>
            </a:r>
          </a:p>
          <a:p>
            <a:r>
              <a:rPr lang="fr-FR" dirty="0"/>
              <a:t>Début de la révolte espagnole</a:t>
            </a:r>
          </a:p>
          <a:p>
            <a:endParaRPr lang="fr-FR" dirty="0"/>
          </a:p>
          <a:p>
            <a:r>
              <a:rPr lang="fr-FR" dirty="0"/>
              <a:t>*20 juillet 1808 : </a:t>
            </a:r>
            <a:r>
              <a:rPr lang="fr-FR" u="sng" dirty="0"/>
              <a:t>Joseph Bonaparte</a:t>
            </a:r>
            <a:r>
              <a:rPr lang="fr-FR" dirty="0"/>
              <a:t> entre dans Madrid</a:t>
            </a:r>
          </a:p>
          <a:p>
            <a:endParaRPr lang="fr-FR" dirty="0"/>
          </a:p>
          <a:p>
            <a:r>
              <a:rPr lang="fr-FR" dirty="0"/>
              <a:t>*22 juillet 1808</a:t>
            </a:r>
          </a:p>
          <a:p>
            <a:r>
              <a:rPr lang="fr-FR" dirty="0"/>
              <a:t>Mais après la défaite française</a:t>
            </a:r>
          </a:p>
          <a:p>
            <a:r>
              <a:rPr lang="fr-FR" dirty="0"/>
              <a:t>A Bailén, en Andalousie</a:t>
            </a:r>
          </a:p>
          <a:p>
            <a:endParaRPr lang="fr-FR" dirty="0"/>
          </a:p>
          <a:p>
            <a:r>
              <a:rPr lang="fr-FR" dirty="0"/>
              <a:t>*31 juillet 1808</a:t>
            </a:r>
          </a:p>
          <a:p>
            <a:r>
              <a:rPr lang="fr-FR" u="sng" dirty="0"/>
              <a:t>Joseph</a:t>
            </a:r>
            <a:r>
              <a:rPr lang="fr-FR" dirty="0"/>
              <a:t> doit quitter Madrid</a:t>
            </a:r>
          </a:p>
          <a:p>
            <a:r>
              <a:rPr lang="fr-FR" dirty="0"/>
              <a:t>Et se réfugier au nord à Vitoria</a:t>
            </a:r>
          </a:p>
          <a:p>
            <a:endParaRPr lang="fr-FR" dirty="0"/>
          </a:p>
          <a:p>
            <a:r>
              <a:rPr lang="fr-FR" dirty="0"/>
              <a:t>*Sept. 1808 : A Aranjuez</a:t>
            </a:r>
          </a:p>
          <a:p>
            <a:r>
              <a:rPr lang="fr-FR" dirty="0"/>
              <a:t>Une junte pro-Ferdinand s’installe</a:t>
            </a:r>
          </a:p>
          <a:p>
            <a:r>
              <a:rPr lang="fr-FR" dirty="0"/>
              <a:t>Pour organiser la résistance</a:t>
            </a:r>
          </a:p>
          <a:p>
            <a:endParaRPr lang="fr-FR" dirty="0"/>
          </a:p>
          <a:p>
            <a:r>
              <a:rPr lang="fr-FR" dirty="0"/>
              <a:t>NB : Août 1808</a:t>
            </a:r>
          </a:p>
          <a:p>
            <a:r>
              <a:rPr lang="fr-FR" dirty="0"/>
              <a:t>Les Britanniques ont libéré</a:t>
            </a:r>
          </a:p>
          <a:p>
            <a:r>
              <a:rPr lang="fr-FR" dirty="0"/>
              <a:t>Le Portugal des Français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BD2E5187-D063-EDC8-B30F-4747DD83B1E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5" t="3484" r="2824" b="3062"/>
          <a:stretch/>
        </p:blipFill>
        <p:spPr bwMode="auto">
          <a:xfrm>
            <a:off x="4047886" y="186327"/>
            <a:ext cx="7969942" cy="648534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sp>
        <p:nvSpPr>
          <p:cNvPr id="13" name="Ellipse 12">
            <a:extLst>
              <a:ext uri="{FF2B5EF4-FFF2-40B4-BE49-F238E27FC236}">
                <a16:creationId xmlns:a16="http://schemas.microsoft.com/office/drawing/2014/main" id="{318EC39B-EEA0-6102-8ABB-E4ECF1B12DAD}"/>
              </a:ext>
            </a:extLst>
          </p:cNvPr>
          <p:cNvSpPr/>
          <p:nvPr/>
        </p:nvSpPr>
        <p:spPr>
          <a:xfrm>
            <a:off x="7716075" y="2842983"/>
            <a:ext cx="202272" cy="201752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E1D46E52-63CF-D7DC-3952-A3729057810F}"/>
              </a:ext>
            </a:extLst>
          </p:cNvPr>
          <p:cNvSpPr/>
          <p:nvPr/>
        </p:nvSpPr>
        <p:spPr>
          <a:xfrm>
            <a:off x="5080000" y="3821973"/>
            <a:ext cx="202272" cy="201752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33DFEFF1-2757-95D7-5545-889B1B5C9812}"/>
              </a:ext>
            </a:extLst>
          </p:cNvPr>
          <p:cNvSpPr/>
          <p:nvPr/>
        </p:nvSpPr>
        <p:spPr>
          <a:xfrm>
            <a:off x="8704943" y="1021440"/>
            <a:ext cx="202272" cy="201752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0AA6CF29-2B7D-7FDA-5606-1C181BEA18F2}"/>
              </a:ext>
            </a:extLst>
          </p:cNvPr>
          <p:cNvCxnSpPr>
            <a:cxnSpLocks/>
          </p:cNvCxnSpPr>
          <p:nvPr/>
        </p:nvCxnSpPr>
        <p:spPr>
          <a:xfrm>
            <a:off x="4223657" y="3044735"/>
            <a:ext cx="856343" cy="77723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05EF7AB1-4B97-8FC7-AF44-322E7C19F50E}"/>
              </a:ext>
            </a:extLst>
          </p:cNvPr>
          <p:cNvCxnSpPr>
            <a:cxnSpLocks/>
            <a:stCxn id="15" idx="3"/>
            <a:endCxn id="13" idx="0"/>
          </p:cNvCxnSpPr>
          <p:nvPr/>
        </p:nvCxnSpPr>
        <p:spPr>
          <a:xfrm flipH="1">
            <a:off x="7817211" y="1193646"/>
            <a:ext cx="917354" cy="1649337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2027095B-7AB3-A130-8334-C48DC9A7B23A}"/>
              </a:ext>
            </a:extLst>
          </p:cNvPr>
          <p:cNvCxnSpPr>
            <a:cxnSpLocks/>
            <a:endCxn id="705" idx="3"/>
          </p:cNvCxnSpPr>
          <p:nvPr/>
        </p:nvCxnSpPr>
        <p:spPr>
          <a:xfrm flipV="1">
            <a:off x="7817211" y="1466728"/>
            <a:ext cx="502323" cy="1376255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5" name="Ellipse 704">
            <a:extLst>
              <a:ext uri="{FF2B5EF4-FFF2-40B4-BE49-F238E27FC236}">
                <a16:creationId xmlns:a16="http://schemas.microsoft.com/office/drawing/2014/main" id="{3A3E7925-DB23-C4EC-4C9C-AC8EE9233ADC}"/>
              </a:ext>
            </a:extLst>
          </p:cNvPr>
          <p:cNvSpPr/>
          <p:nvPr/>
        </p:nvSpPr>
        <p:spPr>
          <a:xfrm>
            <a:off x="8289912" y="1294522"/>
            <a:ext cx="202272" cy="201752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711" name="Ellipse 710">
            <a:extLst>
              <a:ext uri="{FF2B5EF4-FFF2-40B4-BE49-F238E27FC236}">
                <a16:creationId xmlns:a16="http://schemas.microsoft.com/office/drawing/2014/main" id="{16026D4C-5276-FCF7-E0A2-25BFCC0D73DA}"/>
              </a:ext>
            </a:extLst>
          </p:cNvPr>
          <p:cNvSpPr/>
          <p:nvPr/>
        </p:nvSpPr>
        <p:spPr>
          <a:xfrm>
            <a:off x="7817211" y="3142230"/>
            <a:ext cx="202272" cy="201752"/>
          </a:xfrm>
          <a:prstGeom prst="ellipse">
            <a:avLst/>
          </a:prstGeom>
          <a:solidFill>
            <a:srgbClr val="A27B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CB12A8B9-DABC-2F9B-CA16-7E5F416B21FC}"/>
              </a:ext>
            </a:extLst>
          </p:cNvPr>
          <p:cNvSpPr/>
          <p:nvPr/>
        </p:nvSpPr>
        <p:spPr>
          <a:xfrm>
            <a:off x="2589761" y="4118362"/>
            <a:ext cx="202272" cy="201752"/>
          </a:xfrm>
          <a:prstGeom prst="ellipse">
            <a:avLst/>
          </a:prstGeom>
          <a:solidFill>
            <a:srgbClr val="A27B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6F7BF7E4-F2F9-4A5A-23A8-332A25C57C9D}"/>
              </a:ext>
            </a:extLst>
          </p:cNvPr>
          <p:cNvSpPr/>
          <p:nvPr/>
        </p:nvSpPr>
        <p:spPr>
          <a:xfrm>
            <a:off x="7614939" y="4320114"/>
            <a:ext cx="202272" cy="201752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BCC08C1F-480A-3443-39E2-4CF63AEE23A3}"/>
              </a:ext>
            </a:extLst>
          </p:cNvPr>
          <p:cNvCxnSpPr>
            <a:cxnSpLocks/>
            <a:stCxn id="13" idx="4"/>
            <a:endCxn id="3" idx="0"/>
          </p:cNvCxnSpPr>
          <p:nvPr/>
        </p:nvCxnSpPr>
        <p:spPr>
          <a:xfrm flipH="1">
            <a:off x="7716075" y="3044735"/>
            <a:ext cx="101136" cy="1275379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65953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Rectangle 3"/>
          <p:cNvSpPr/>
          <p:nvPr/>
        </p:nvSpPr>
        <p:spPr>
          <a:xfrm>
            <a:off x="89008" y="66935"/>
            <a:ext cx="3784172" cy="535385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dirty="0"/>
              <a:t>Face à ce complet fiasco</a:t>
            </a:r>
          </a:p>
          <a:p>
            <a:r>
              <a:rPr lang="fr-FR" u="sng" dirty="0"/>
              <a:t>Napoléon</a:t>
            </a:r>
            <a:r>
              <a:rPr lang="fr-FR" dirty="0"/>
              <a:t> intervient personnellement</a:t>
            </a:r>
          </a:p>
          <a:p>
            <a:endParaRPr lang="fr-FR" dirty="0"/>
          </a:p>
          <a:p>
            <a:r>
              <a:rPr lang="fr-FR" dirty="0"/>
              <a:t>*Nov.-Déc. 1808</a:t>
            </a:r>
          </a:p>
          <a:p>
            <a:r>
              <a:rPr lang="fr-FR" dirty="0"/>
              <a:t>A Somosierra, il vainc les Espagnols</a:t>
            </a:r>
          </a:p>
          <a:p>
            <a:r>
              <a:rPr lang="fr-FR" dirty="0"/>
              <a:t>Et à Madrid, il rétablit </a:t>
            </a:r>
            <a:r>
              <a:rPr lang="fr-FR" u="sng" dirty="0"/>
              <a:t>Joseph</a:t>
            </a:r>
            <a:r>
              <a:rPr lang="fr-FR" dirty="0"/>
              <a:t> sur son trône</a:t>
            </a:r>
          </a:p>
          <a:p>
            <a:endParaRPr lang="fr-FR" dirty="0"/>
          </a:p>
          <a:p>
            <a:r>
              <a:rPr lang="fr-FR" dirty="0"/>
              <a:t>*Fév. 1809 : A la Corogne</a:t>
            </a:r>
          </a:p>
          <a:p>
            <a:r>
              <a:rPr lang="fr-FR" dirty="0"/>
              <a:t>Les Français chassent les Britanniques</a:t>
            </a:r>
          </a:p>
          <a:p>
            <a:r>
              <a:rPr lang="fr-FR" u="sng" dirty="0"/>
              <a:t>Devenus alliés des Espagnols révoltés</a:t>
            </a:r>
          </a:p>
          <a:p>
            <a:endParaRPr lang="fr-FR" dirty="0"/>
          </a:p>
          <a:p>
            <a:r>
              <a:rPr lang="fr-FR" dirty="0"/>
              <a:t>Pendant ce temps…</a:t>
            </a:r>
          </a:p>
          <a:p>
            <a:r>
              <a:rPr lang="fr-FR" dirty="0"/>
              <a:t>*Déc. 1808 : Au sud</a:t>
            </a:r>
          </a:p>
          <a:p>
            <a:r>
              <a:rPr lang="fr-FR" u="sng" dirty="0">
                <a:ea typeface="Times New Roman" panose="02020603050405020304" pitchFamily="18" charset="0"/>
              </a:rPr>
              <a:t>Les Espagnols tiennent encore l’Andalousie</a:t>
            </a:r>
          </a:p>
          <a:p>
            <a:r>
              <a:rPr lang="fr-FR" dirty="0"/>
              <a:t>Et la Junte suprême se réfugie à Séville</a:t>
            </a:r>
          </a:p>
          <a:p>
            <a:endParaRPr lang="fr-FR" dirty="0"/>
          </a:p>
          <a:p>
            <a:r>
              <a:rPr lang="fr-FR" dirty="0"/>
              <a:t>*Et en Amérique…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BD2E5187-D063-EDC8-B30F-4747DD83B1E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5" t="3484" r="2824" b="3062"/>
          <a:stretch/>
        </p:blipFill>
        <p:spPr bwMode="auto">
          <a:xfrm>
            <a:off x="4047886" y="186327"/>
            <a:ext cx="7969942" cy="648534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sp>
        <p:nvSpPr>
          <p:cNvPr id="13" name="Ellipse 12">
            <a:extLst>
              <a:ext uri="{FF2B5EF4-FFF2-40B4-BE49-F238E27FC236}">
                <a16:creationId xmlns:a16="http://schemas.microsoft.com/office/drawing/2014/main" id="{318EC39B-EEA0-6102-8ABB-E4ECF1B12DAD}"/>
              </a:ext>
            </a:extLst>
          </p:cNvPr>
          <p:cNvSpPr/>
          <p:nvPr/>
        </p:nvSpPr>
        <p:spPr>
          <a:xfrm>
            <a:off x="7716075" y="2842983"/>
            <a:ext cx="202272" cy="201752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E1D46E52-63CF-D7DC-3952-A3729057810F}"/>
              </a:ext>
            </a:extLst>
          </p:cNvPr>
          <p:cNvSpPr/>
          <p:nvPr/>
        </p:nvSpPr>
        <p:spPr>
          <a:xfrm>
            <a:off x="5080000" y="3821973"/>
            <a:ext cx="202272" cy="201752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33DFEFF1-2757-95D7-5545-889B1B5C9812}"/>
              </a:ext>
            </a:extLst>
          </p:cNvPr>
          <p:cNvSpPr/>
          <p:nvPr/>
        </p:nvSpPr>
        <p:spPr>
          <a:xfrm>
            <a:off x="8704943" y="1021440"/>
            <a:ext cx="202272" cy="201752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0AA6CF29-2B7D-7FDA-5606-1C181BEA18F2}"/>
              </a:ext>
            </a:extLst>
          </p:cNvPr>
          <p:cNvCxnSpPr>
            <a:cxnSpLocks/>
          </p:cNvCxnSpPr>
          <p:nvPr/>
        </p:nvCxnSpPr>
        <p:spPr>
          <a:xfrm>
            <a:off x="4223657" y="3044735"/>
            <a:ext cx="856343" cy="77723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70C84EAF-5B31-D58A-48E2-14213BA6F142}"/>
              </a:ext>
            </a:extLst>
          </p:cNvPr>
          <p:cNvCxnSpPr>
            <a:cxnSpLocks/>
            <a:endCxn id="705" idx="7"/>
          </p:cNvCxnSpPr>
          <p:nvPr/>
        </p:nvCxnSpPr>
        <p:spPr>
          <a:xfrm flipH="1">
            <a:off x="8462562" y="1122316"/>
            <a:ext cx="242381" cy="201752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Ellipse 19">
            <a:extLst>
              <a:ext uri="{FF2B5EF4-FFF2-40B4-BE49-F238E27FC236}">
                <a16:creationId xmlns:a16="http://schemas.microsoft.com/office/drawing/2014/main" id="{C06E1BA4-5354-4B85-E21B-F60D146B0189}"/>
              </a:ext>
            </a:extLst>
          </p:cNvPr>
          <p:cNvSpPr/>
          <p:nvPr/>
        </p:nvSpPr>
        <p:spPr>
          <a:xfrm>
            <a:off x="7702232" y="1640114"/>
            <a:ext cx="202272" cy="201752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05EF7AB1-4B97-8FC7-AF44-322E7C19F50E}"/>
              </a:ext>
            </a:extLst>
          </p:cNvPr>
          <p:cNvCxnSpPr>
            <a:cxnSpLocks/>
            <a:endCxn id="719" idx="0"/>
          </p:cNvCxnSpPr>
          <p:nvPr/>
        </p:nvCxnSpPr>
        <p:spPr>
          <a:xfrm>
            <a:off x="7784658" y="1841866"/>
            <a:ext cx="160846" cy="534533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2027095B-7AB3-A130-8334-C48DC9A7B23A}"/>
              </a:ext>
            </a:extLst>
          </p:cNvPr>
          <p:cNvCxnSpPr>
            <a:cxnSpLocks/>
            <a:endCxn id="23" idx="5"/>
          </p:cNvCxnSpPr>
          <p:nvPr/>
        </p:nvCxnSpPr>
        <p:spPr>
          <a:xfrm flipH="1" flipV="1">
            <a:off x="6851204" y="1711444"/>
            <a:ext cx="851028" cy="1131539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Ellipse 22">
            <a:extLst>
              <a:ext uri="{FF2B5EF4-FFF2-40B4-BE49-F238E27FC236}">
                <a16:creationId xmlns:a16="http://schemas.microsoft.com/office/drawing/2014/main" id="{ED77E657-4BE6-D047-2148-ADB83D220A94}"/>
              </a:ext>
            </a:extLst>
          </p:cNvPr>
          <p:cNvSpPr/>
          <p:nvPr/>
        </p:nvSpPr>
        <p:spPr>
          <a:xfrm>
            <a:off x="6678554" y="1539238"/>
            <a:ext cx="202272" cy="201752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DD989A2C-6343-3DB6-2BD4-78328B28BA08}"/>
              </a:ext>
            </a:extLst>
          </p:cNvPr>
          <p:cNvCxnSpPr>
            <a:cxnSpLocks/>
            <a:endCxn id="25" idx="3"/>
          </p:cNvCxnSpPr>
          <p:nvPr/>
        </p:nvCxnSpPr>
        <p:spPr>
          <a:xfrm flipV="1">
            <a:off x="5181136" y="1294522"/>
            <a:ext cx="891733" cy="252745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Ellipse 24">
            <a:extLst>
              <a:ext uri="{FF2B5EF4-FFF2-40B4-BE49-F238E27FC236}">
                <a16:creationId xmlns:a16="http://schemas.microsoft.com/office/drawing/2014/main" id="{53FF8A18-DCF0-E393-44A5-F982D6EEFF59}"/>
              </a:ext>
            </a:extLst>
          </p:cNvPr>
          <p:cNvSpPr/>
          <p:nvPr/>
        </p:nvSpPr>
        <p:spPr>
          <a:xfrm>
            <a:off x="6043247" y="1122316"/>
            <a:ext cx="202272" cy="201752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6C87AF76-45C6-CB4C-06CC-0D9D1520B719}"/>
              </a:ext>
            </a:extLst>
          </p:cNvPr>
          <p:cNvCxnSpPr>
            <a:cxnSpLocks/>
            <a:endCxn id="25" idx="5"/>
          </p:cNvCxnSpPr>
          <p:nvPr/>
        </p:nvCxnSpPr>
        <p:spPr>
          <a:xfrm flipH="1" flipV="1">
            <a:off x="6215897" y="1294522"/>
            <a:ext cx="462657" cy="244716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A1D6F5D1-2F8D-17DA-30EE-110C62C9D182}"/>
              </a:ext>
            </a:extLst>
          </p:cNvPr>
          <p:cNvCxnSpPr>
            <a:cxnSpLocks/>
          </p:cNvCxnSpPr>
          <p:nvPr/>
        </p:nvCxnSpPr>
        <p:spPr>
          <a:xfrm flipH="1" flipV="1">
            <a:off x="4771992" y="649152"/>
            <a:ext cx="810288" cy="37228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Ellipse 27">
            <a:extLst>
              <a:ext uri="{FF2B5EF4-FFF2-40B4-BE49-F238E27FC236}">
                <a16:creationId xmlns:a16="http://schemas.microsoft.com/office/drawing/2014/main" id="{3F932893-9C5C-07CD-9AF5-7F6D74A9849A}"/>
              </a:ext>
            </a:extLst>
          </p:cNvPr>
          <p:cNvSpPr/>
          <p:nvPr/>
        </p:nvSpPr>
        <p:spPr>
          <a:xfrm>
            <a:off x="5610212" y="1006667"/>
            <a:ext cx="202272" cy="201752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29" name="Connecteur droit avec flèche 28">
            <a:extLst>
              <a:ext uri="{FF2B5EF4-FFF2-40B4-BE49-F238E27FC236}">
                <a16:creationId xmlns:a16="http://schemas.microsoft.com/office/drawing/2014/main" id="{699AF5A0-891F-7A5B-1CD9-085F136B2EA3}"/>
              </a:ext>
            </a:extLst>
          </p:cNvPr>
          <p:cNvCxnSpPr>
            <a:cxnSpLocks/>
            <a:stCxn id="25" idx="1"/>
            <a:endCxn id="28" idx="6"/>
          </p:cNvCxnSpPr>
          <p:nvPr/>
        </p:nvCxnSpPr>
        <p:spPr>
          <a:xfrm flipH="1" flipV="1">
            <a:off x="5812484" y="1107543"/>
            <a:ext cx="260385" cy="44319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5" name="Ellipse 704">
            <a:extLst>
              <a:ext uri="{FF2B5EF4-FFF2-40B4-BE49-F238E27FC236}">
                <a16:creationId xmlns:a16="http://schemas.microsoft.com/office/drawing/2014/main" id="{3A3E7925-DB23-C4EC-4C9C-AC8EE9233ADC}"/>
              </a:ext>
            </a:extLst>
          </p:cNvPr>
          <p:cNvSpPr/>
          <p:nvPr/>
        </p:nvSpPr>
        <p:spPr>
          <a:xfrm>
            <a:off x="8289912" y="1294522"/>
            <a:ext cx="202272" cy="201752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708" name="Connecteur droit avec flèche 707">
            <a:extLst>
              <a:ext uri="{FF2B5EF4-FFF2-40B4-BE49-F238E27FC236}">
                <a16:creationId xmlns:a16="http://schemas.microsoft.com/office/drawing/2014/main" id="{63FC337B-AB84-7351-04CD-E480290C5A71}"/>
              </a:ext>
            </a:extLst>
          </p:cNvPr>
          <p:cNvCxnSpPr>
            <a:cxnSpLocks/>
            <a:stCxn id="705" idx="2"/>
            <a:endCxn id="20" idx="0"/>
          </p:cNvCxnSpPr>
          <p:nvPr/>
        </p:nvCxnSpPr>
        <p:spPr>
          <a:xfrm flipH="1">
            <a:off x="7803368" y="1395398"/>
            <a:ext cx="486544" cy="244716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1" name="Ellipse 710">
            <a:extLst>
              <a:ext uri="{FF2B5EF4-FFF2-40B4-BE49-F238E27FC236}">
                <a16:creationId xmlns:a16="http://schemas.microsoft.com/office/drawing/2014/main" id="{16026D4C-5276-FCF7-E0A2-25BFCC0D73DA}"/>
              </a:ext>
            </a:extLst>
          </p:cNvPr>
          <p:cNvSpPr/>
          <p:nvPr/>
        </p:nvSpPr>
        <p:spPr>
          <a:xfrm>
            <a:off x="6577418" y="4720237"/>
            <a:ext cx="202272" cy="201752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712" name="Connecteur droit avec flèche 711">
            <a:extLst>
              <a:ext uri="{FF2B5EF4-FFF2-40B4-BE49-F238E27FC236}">
                <a16:creationId xmlns:a16="http://schemas.microsoft.com/office/drawing/2014/main" id="{F8D3FD25-C171-DE0A-5536-EB79D240839A}"/>
              </a:ext>
            </a:extLst>
          </p:cNvPr>
          <p:cNvCxnSpPr>
            <a:cxnSpLocks/>
            <a:stCxn id="717" idx="3"/>
            <a:endCxn id="711" idx="7"/>
          </p:cNvCxnSpPr>
          <p:nvPr/>
        </p:nvCxnSpPr>
        <p:spPr>
          <a:xfrm flipH="1">
            <a:off x="6750068" y="3314436"/>
            <a:ext cx="1096765" cy="1435347"/>
          </a:xfrm>
          <a:prstGeom prst="straightConnector1">
            <a:avLst/>
          </a:prstGeom>
          <a:ln w="762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7" name="Ellipse 716">
            <a:extLst>
              <a:ext uri="{FF2B5EF4-FFF2-40B4-BE49-F238E27FC236}">
                <a16:creationId xmlns:a16="http://schemas.microsoft.com/office/drawing/2014/main" id="{A7CAF2B7-1F8C-885A-0297-DFFEB9D1AAE4}"/>
              </a:ext>
            </a:extLst>
          </p:cNvPr>
          <p:cNvSpPr/>
          <p:nvPr/>
        </p:nvSpPr>
        <p:spPr>
          <a:xfrm>
            <a:off x="7817211" y="3142230"/>
            <a:ext cx="202272" cy="201752"/>
          </a:xfrm>
          <a:prstGeom prst="ellipse">
            <a:avLst/>
          </a:prstGeom>
          <a:solidFill>
            <a:srgbClr val="A27B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719" name="Ellipse 718">
            <a:extLst>
              <a:ext uri="{FF2B5EF4-FFF2-40B4-BE49-F238E27FC236}">
                <a16:creationId xmlns:a16="http://schemas.microsoft.com/office/drawing/2014/main" id="{38A77967-3849-926A-3DDA-7BF5742F2E5D}"/>
              </a:ext>
            </a:extLst>
          </p:cNvPr>
          <p:cNvSpPr/>
          <p:nvPr/>
        </p:nvSpPr>
        <p:spPr>
          <a:xfrm>
            <a:off x="7844368" y="2376399"/>
            <a:ext cx="202272" cy="201752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721" name="Connecteur droit avec flèche 720">
            <a:extLst>
              <a:ext uri="{FF2B5EF4-FFF2-40B4-BE49-F238E27FC236}">
                <a16:creationId xmlns:a16="http://schemas.microsoft.com/office/drawing/2014/main" id="{66C9DE5D-930A-5B44-F696-8276CC297CC2}"/>
              </a:ext>
            </a:extLst>
          </p:cNvPr>
          <p:cNvCxnSpPr>
            <a:cxnSpLocks/>
            <a:stCxn id="719" idx="4"/>
            <a:endCxn id="13" idx="0"/>
          </p:cNvCxnSpPr>
          <p:nvPr/>
        </p:nvCxnSpPr>
        <p:spPr>
          <a:xfrm flipH="1">
            <a:off x="7817211" y="2578151"/>
            <a:ext cx="128293" cy="264832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54365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Titre 2"/>
          <p:cNvSpPr/>
          <p:nvPr/>
        </p:nvSpPr>
        <p:spPr>
          <a:xfrm>
            <a:off x="225360" y="83520"/>
            <a:ext cx="11780640" cy="6657120"/>
          </a:xfrm>
          <a:prstGeom prst="rect">
            <a:avLst/>
          </a:prstGeom>
          <a:solidFill>
            <a:srgbClr val="FFC000"/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rmAutofit fontScale="25000" lnSpcReduction="20000"/>
          </a:bodyPr>
          <a:lstStyle/>
          <a:p>
            <a:r>
              <a:rPr lang="fr-FR" sz="7200" b="1" dirty="0"/>
              <a:t>3) 1810-1814 : En Espagne, défaite de la Junte suprême qui se réfugie à Cadix et occupation française totale</a:t>
            </a:r>
          </a:p>
          <a:p>
            <a:r>
              <a:rPr lang="fr-FR" sz="7200" b="1" dirty="0"/>
              <a:t>En Amérique, guerre civile entre loyalistes et patriotes, et 1</a:t>
            </a:r>
            <a:r>
              <a:rPr lang="fr-FR" sz="7200" b="1" baseline="30000" dirty="0"/>
              <a:t>ères</a:t>
            </a:r>
            <a:r>
              <a:rPr lang="fr-FR" sz="7200" b="1" dirty="0"/>
              <a:t> indépendances : Rio de de la </a:t>
            </a:r>
            <a:r>
              <a:rPr lang="fr-FR" sz="7200" b="1" dirty="0" err="1"/>
              <a:t>Plata</a:t>
            </a:r>
            <a:r>
              <a:rPr lang="fr-FR" sz="7200" b="1" dirty="0"/>
              <a:t>, Paraguay, Chili, Nouvelle-Grenade et Venezuela</a:t>
            </a:r>
          </a:p>
          <a:p>
            <a:r>
              <a:rPr lang="fr-FR" sz="7200" dirty="0"/>
              <a:t>1810 : 3</a:t>
            </a:r>
            <a:r>
              <a:rPr lang="fr-FR" sz="7200" baseline="30000" dirty="0"/>
              <a:t>ème</a:t>
            </a:r>
            <a:r>
              <a:rPr lang="fr-FR" sz="7200" dirty="0"/>
              <a:t> acte : En Espagne, prise de Séville par les Français ; Echec de la Junte suprême qui se réfugie à Cadix ; En Amérique, les patriotes créoles redoutant une mainmise des Français, se détachent de la métropole</a:t>
            </a:r>
          </a:p>
          <a:p>
            <a:r>
              <a:rPr lang="fr-FR" sz="7200" dirty="0"/>
              <a:t>1810-1814 : Au Mexique, la guerre civile des paysans et échec de la 1</a:t>
            </a:r>
            <a:r>
              <a:rPr lang="fr-FR" sz="7200" baseline="30000" dirty="0"/>
              <a:t>ère</a:t>
            </a:r>
            <a:r>
              <a:rPr lang="fr-FR" sz="7200" dirty="0"/>
              <a:t> indépendance</a:t>
            </a:r>
          </a:p>
          <a:p>
            <a:r>
              <a:rPr lang="fr-FR" sz="7200" dirty="0"/>
              <a:t>1810-1813 : A Buenos Aires, une junte indépendantiste s’empare du pouvoir ; Elle contrôle le Rio de la </a:t>
            </a:r>
            <a:r>
              <a:rPr lang="fr-FR" sz="7200" dirty="0" err="1"/>
              <a:t>Plata</a:t>
            </a:r>
            <a:r>
              <a:rPr lang="fr-FR" sz="7200" dirty="0"/>
              <a:t>, excepté le Paraguay indépendant ; Mais elle ne parvient pas à reprendre le Haut-Pérou ; Naissance des Provinces-Unies du Rio de la </a:t>
            </a:r>
            <a:r>
              <a:rPr lang="fr-FR" sz="7200" dirty="0" err="1"/>
              <a:t>Plata</a:t>
            </a:r>
            <a:endParaRPr lang="fr-FR" sz="7200" dirty="0"/>
          </a:p>
          <a:p>
            <a:r>
              <a:rPr lang="fr-FR" sz="7200" dirty="0"/>
              <a:t>1810-1811 : Le Chili se déclare indépendant</a:t>
            </a:r>
          </a:p>
          <a:p>
            <a:r>
              <a:rPr lang="fr-FR" sz="7200" dirty="0"/>
              <a:t>1810-1813 : Révoltes indépendantistes en Nouvelle-Grenade</a:t>
            </a:r>
          </a:p>
          <a:p>
            <a:r>
              <a:rPr lang="fr-FR" sz="7200" dirty="0"/>
              <a:t>	1810-1811 : 1</a:t>
            </a:r>
            <a:r>
              <a:rPr lang="fr-FR" sz="7200" baseline="30000" dirty="0"/>
              <a:t>ères</a:t>
            </a:r>
            <a:r>
              <a:rPr lang="fr-FR" sz="7200" dirty="0"/>
              <a:t> juntes indépendantistes à Caracas, Bogota et Carthagène</a:t>
            </a:r>
          </a:p>
          <a:p>
            <a:r>
              <a:rPr lang="fr-FR" sz="7200" dirty="0"/>
              <a:t>	1811-1813 : La 1</a:t>
            </a:r>
            <a:r>
              <a:rPr lang="fr-FR" sz="7200" baseline="30000" dirty="0"/>
              <a:t>ère</a:t>
            </a:r>
            <a:r>
              <a:rPr lang="fr-FR" sz="7200" dirty="0"/>
              <a:t> et la 2</a:t>
            </a:r>
            <a:r>
              <a:rPr lang="fr-FR" sz="7200" baseline="30000" dirty="0"/>
              <a:t>ème</a:t>
            </a:r>
            <a:r>
              <a:rPr lang="fr-FR" sz="7200" dirty="0"/>
              <a:t> république du Venezuela de Simon Bolivar ; Echec de la 1</a:t>
            </a:r>
            <a:r>
              <a:rPr lang="fr-FR" sz="7200" baseline="30000" dirty="0"/>
              <a:t>ère</a:t>
            </a:r>
            <a:r>
              <a:rPr lang="fr-FR" sz="7200" dirty="0"/>
              <a:t> reconquête espagnole</a:t>
            </a:r>
          </a:p>
          <a:p>
            <a:endParaRPr lang="fr-FR" sz="7200" dirty="0"/>
          </a:p>
          <a:p>
            <a:r>
              <a:rPr lang="fr-FR" sz="7200" b="1" dirty="0"/>
              <a:t>4) 1814-1819 : En Espagne, Ferdinand VII retrouve son trône et rétablit brutalement l’absolutisme</a:t>
            </a:r>
          </a:p>
          <a:p>
            <a:r>
              <a:rPr lang="fr-FR" sz="7200" b="1" dirty="0"/>
              <a:t>En Amérique, une reconquête espagnole incomplète : Le Rio de la </a:t>
            </a:r>
            <a:r>
              <a:rPr lang="fr-FR" sz="7200" b="1" dirty="0" err="1"/>
              <a:t>Plata</a:t>
            </a:r>
            <a:r>
              <a:rPr lang="fr-FR" sz="7200" b="1" dirty="0"/>
              <a:t> et le Paraguay restent indépendants ; Après leurs pertes, Simon Bolivar reprend le Venezuela et José de San Martin, le Chili</a:t>
            </a:r>
          </a:p>
          <a:p>
            <a:r>
              <a:rPr lang="fr-FR" sz="7200" dirty="0"/>
              <a:t>1814 : 4</a:t>
            </a:r>
            <a:r>
              <a:rPr lang="fr-FR" sz="7200" baseline="30000" dirty="0"/>
              <a:t>ème</a:t>
            </a:r>
            <a:r>
              <a:rPr lang="fr-FR" sz="7200" dirty="0"/>
              <a:t> acte : En Espagne, Ferdinand VII retrouve son trône ; Pour Ferdinand, rétablir totalement la monarchie absolue et reconquérir les colonies américaines insoumises</a:t>
            </a:r>
          </a:p>
          <a:p>
            <a:r>
              <a:rPr lang="fr-FR" sz="7200" dirty="0"/>
              <a:t>1814-1816 : Les Espagnols de </a:t>
            </a:r>
            <a:r>
              <a:rPr lang="fr-FR" sz="7200" dirty="0" err="1"/>
              <a:t>Morillo</a:t>
            </a:r>
            <a:r>
              <a:rPr lang="fr-FR" sz="7200" dirty="0"/>
              <a:t> et d’</a:t>
            </a:r>
            <a:r>
              <a:rPr lang="fr-FR" sz="7200" dirty="0" err="1"/>
              <a:t>Abascal</a:t>
            </a:r>
            <a:r>
              <a:rPr lang="fr-FR" sz="7200" dirty="0"/>
              <a:t> reconquièrent le Venezuela, Bogota, le Chili et le Haut-Pérou</a:t>
            </a:r>
          </a:p>
          <a:p>
            <a:r>
              <a:rPr lang="fr-FR" sz="7200" dirty="0"/>
              <a:t>1816 : L’Amérique espagnole est reconquise par la métropole ; Seul le sud du Rio de la </a:t>
            </a:r>
            <a:r>
              <a:rPr lang="fr-FR" sz="7200" dirty="0" err="1"/>
              <a:t>Plata</a:t>
            </a:r>
            <a:r>
              <a:rPr lang="fr-FR" sz="7200" dirty="0"/>
              <a:t> reste aux mains des insurgés ; Mais l’intransigeance de Ferdinand pousse de nombreux loyalistes modérés dans le camp des patriotes</a:t>
            </a:r>
          </a:p>
          <a:p>
            <a:r>
              <a:rPr lang="fr-FR" sz="7200" dirty="0"/>
              <a:t>1817-1819 : Simon Bolivar reprend le Venezuela oriental, Bogota et il fonde la Grande Colombie, la 3</a:t>
            </a:r>
            <a:r>
              <a:rPr lang="fr-FR" sz="7200" baseline="30000" dirty="0"/>
              <a:t>ème</a:t>
            </a:r>
            <a:r>
              <a:rPr lang="fr-FR" sz="7200" dirty="0"/>
              <a:t> république</a:t>
            </a:r>
          </a:p>
          <a:p>
            <a:r>
              <a:rPr lang="fr-FR" sz="7200" dirty="0"/>
              <a:t>1817-1818 : José de San Martin et Bernardo </a:t>
            </a:r>
            <a:r>
              <a:rPr lang="fr-FR" sz="7200" dirty="0" err="1"/>
              <a:t>O’Higgins</a:t>
            </a:r>
            <a:r>
              <a:rPr lang="fr-FR" sz="7200" dirty="0"/>
              <a:t> libèrent le Chili</a:t>
            </a:r>
          </a:p>
          <a:p>
            <a:endParaRPr lang="fr-FR" sz="7200" dirty="0"/>
          </a:p>
          <a:p>
            <a:pPr>
              <a:lnSpc>
                <a:spcPct val="100000"/>
              </a:lnSpc>
            </a:pPr>
            <a:endParaRPr lang="fr-FR" sz="7200" b="0" strike="noStrike" spc="-1" dirty="0"/>
          </a:p>
          <a:p>
            <a:pPr>
              <a:lnSpc>
                <a:spcPct val="100000"/>
              </a:lnSpc>
            </a:pPr>
            <a:endParaRPr lang="fr-FR" sz="7200" b="0" strike="noStrike" spc="-1" dirty="0"/>
          </a:p>
          <a:p>
            <a:pPr>
              <a:lnSpc>
                <a:spcPct val="100000"/>
              </a:lnSpc>
            </a:pPr>
            <a:endParaRPr lang="fr-FR" sz="8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8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8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8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8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8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8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8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8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8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8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8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8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8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8800" b="1" strike="noStrike" spc="-1" dirty="0">
                <a:solidFill>
                  <a:srgbClr val="000000"/>
                </a:solidFill>
                <a:latin typeface="Calibri Light"/>
                <a:ea typeface="DejaVu Sans"/>
              </a:rPr>
              <a:t>  </a:t>
            </a:r>
            <a:endParaRPr lang="fr-FR" sz="8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88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6492060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Rectangle 3"/>
          <p:cNvSpPr/>
          <p:nvPr/>
        </p:nvSpPr>
        <p:spPr>
          <a:xfrm>
            <a:off x="117562" y="188640"/>
            <a:ext cx="7131377" cy="396886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sz="1800" b="1" dirty="0"/>
              <a:t>1808-1810 : 2</a:t>
            </a:r>
            <a:r>
              <a:rPr lang="fr-FR" sz="1800" b="1" baseline="30000" dirty="0"/>
              <a:t>ème</a:t>
            </a:r>
            <a:r>
              <a:rPr lang="fr-FR" sz="1800" b="1" dirty="0"/>
              <a:t> acte : En Espagne, destitution de Ferdinand VII par Napoléon et occupation française partielle de la métropole ; A Séville, une Junte suprême pro-Ferdinand et alliée aux Anglais, résiste</a:t>
            </a:r>
          </a:p>
          <a:p>
            <a:endParaRPr lang="fr-FR" dirty="0"/>
          </a:p>
          <a:p>
            <a:r>
              <a:rPr lang="fr-FR" dirty="0"/>
              <a:t>*1808 : Le loyalisme des créoles est total...</a:t>
            </a:r>
          </a:p>
          <a:p>
            <a:endParaRPr lang="fr-FR" dirty="0"/>
          </a:p>
          <a:p>
            <a:r>
              <a:rPr lang="fr-FR" dirty="0"/>
              <a:t>- Joseph Bonaparte est illégitime</a:t>
            </a:r>
          </a:p>
          <a:p>
            <a:r>
              <a:rPr lang="fr-FR" u="sng" dirty="0"/>
              <a:t>- Attachement à Ferdinand VII et à une Espagne libérée</a:t>
            </a:r>
          </a:p>
          <a:p>
            <a:r>
              <a:rPr lang="fr-FR" dirty="0"/>
              <a:t>- Et pour que la lutte soit efficace, certains réclament plus d’autonomie</a:t>
            </a:r>
          </a:p>
          <a:p>
            <a:endParaRPr lang="fr-FR" dirty="0"/>
          </a:p>
          <a:p>
            <a:r>
              <a:rPr lang="fr-FR" dirty="0"/>
              <a:t>*Mais pour la Junte suprême de Séville, pas d’autonomie possible…</a:t>
            </a:r>
          </a:p>
          <a:p>
            <a:endParaRPr lang="fr-FR" i="1" dirty="0"/>
          </a:p>
          <a:p>
            <a:r>
              <a:rPr lang="fr-FR" i="1" dirty="0"/>
              <a:t>Les Indes</a:t>
            </a:r>
            <a:r>
              <a:rPr lang="fr-FR" dirty="0"/>
              <a:t> ne sont pas des colonies mais parties intégrantes de l’Espagne</a:t>
            </a:r>
          </a:p>
          <a:p>
            <a:r>
              <a:rPr lang="fr-FR" dirty="0"/>
              <a:t>Et à ce titre, elles lui doivent une obéissance totale…</a:t>
            </a:r>
          </a:p>
        </p:txBody>
      </p:sp>
      <p:pic>
        <p:nvPicPr>
          <p:cNvPr id="8" name="Image 7" descr="Une image contenant texte, carte, atlas&#10;&#10;Description générée automatiquement">
            <a:extLst>
              <a:ext uri="{FF2B5EF4-FFF2-40B4-BE49-F238E27FC236}">
                <a16:creationId xmlns:a16="http://schemas.microsoft.com/office/drawing/2014/main" id="{4D3536E4-7C09-E6DD-EFC2-88EA27DD0529}"/>
              </a:ext>
            </a:extLst>
          </p:cNvPr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7394760" y="167400"/>
            <a:ext cx="4665240" cy="6550560"/>
          </a:xfrm>
          <a:prstGeom prst="rect">
            <a:avLst/>
          </a:prstGeom>
          <a:solidFill>
            <a:srgbClr val="0070C0"/>
          </a:solidFill>
          <a:ln w="38100">
            <a:solidFill>
              <a:srgbClr val="000000"/>
            </a:solidFill>
            <a:round/>
          </a:ln>
        </p:spPr>
      </p:pic>
      <p:sp>
        <p:nvSpPr>
          <p:cNvPr id="13" name="Ellipse 12">
            <a:extLst>
              <a:ext uri="{FF2B5EF4-FFF2-40B4-BE49-F238E27FC236}">
                <a16:creationId xmlns:a16="http://schemas.microsoft.com/office/drawing/2014/main" id="{41CA86AD-1F98-1877-6858-A842A190B358}"/>
              </a:ext>
            </a:extLst>
          </p:cNvPr>
          <p:cNvSpPr/>
          <p:nvPr/>
        </p:nvSpPr>
        <p:spPr>
          <a:xfrm>
            <a:off x="8305901" y="1635327"/>
            <a:ext cx="160382" cy="169002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6DBBC9D5-90B9-9F1E-8206-11AF755DF1EE}"/>
              </a:ext>
            </a:extLst>
          </p:cNvPr>
          <p:cNvSpPr/>
          <p:nvPr/>
        </p:nvSpPr>
        <p:spPr>
          <a:xfrm>
            <a:off x="10002179" y="2284683"/>
            <a:ext cx="160382" cy="169002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6E210D7C-3E56-B912-FC41-FE99F37BE2DB}"/>
              </a:ext>
            </a:extLst>
          </p:cNvPr>
          <p:cNvSpPr/>
          <p:nvPr/>
        </p:nvSpPr>
        <p:spPr>
          <a:xfrm>
            <a:off x="9527288" y="2615462"/>
            <a:ext cx="160382" cy="169002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F373CEA3-88E6-541D-997B-107884C77F7E}"/>
              </a:ext>
            </a:extLst>
          </p:cNvPr>
          <p:cNvSpPr/>
          <p:nvPr/>
        </p:nvSpPr>
        <p:spPr>
          <a:xfrm>
            <a:off x="10519014" y="4974875"/>
            <a:ext cx="160382" cy="169002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1A7D589A-33B3-6E2C-6EF6-FAA33769C8DD}"/>
              </a:ext>
            </a:extLst>
          </p:cNvPr>
          <p:cNvSpPr/>
          <p:nvPr/>
        </p:nvSpPr>
        <p:spPr>
          <a:xfrm>
            <a:off x="9433214" y="2894283"/>
            <a:ext cx="160382" cy="169002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F6AF19DD-71B8-BA09-EFBB-E471DB10B25A}"/>
              </a:ext>
            </a:extLst>
          </p:cNvPr>
          <p:cNvSpPr/>
          <p:nvPr/>
        </p:nvSpPr>
        <p:spPr>
          <a:xfrm>
            <a:off x="9513736" y="2369184"/>
            <a:ext cx="160382" cy="169002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2A116350-52CE-8C2D-22D6-83256B269826}"/>
              </a:ext>
            </a:extLst>
          </p:cNvPr>
          <p:cNvSpPr/>
          <p:nvPr/>
        </p:nvSpPr>
        <p:spPr>
          <a:xfrm>
            <a:off x="10002179" y="4988500"/>
            <a:ext cx="160382" cy="169002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29D08F0F-1979-5090-9D4A-D0CF69DB2A37}"/>
              </a:ext>
            </a:extLst>
          </p:cNvPr>
          <p:cNvSpPr/>
          <p:nvPr/>
        </p:nvSpPr>
        <p:spPr>
          <a:xfrm>
            <a:off x="9457862" y="3625714"/>
            <a:ext cx="160382" cy="169002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CEC456D2-7AC2-E354-2B04-20C6DDBE5F2D}"/>
              </a:ext>
            </a:extLst>
          </p:cNvPr>
          <p:cNvSpPr/>
          <p:nvPr/>
        </p:nvSpPr>
        <p:spPr>
          <a:xfrm>
            <a:off x="10051975" y="3980961"/>
            <a:ext cx="160382" cy="169002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754941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Rectangle 3"/>
          <p:cNvSpPr/>
          <p:nvPr/>
        </p:nvSpPr>
        <p:spPr>
          <a:xfrm>
            <a:off x="117562" y="188640"/>
            <a:ext cx="7131377" cy="396886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sz="1800" b="1" dirty="0"/>
              <a:t>1808-1810 : 2</a:t>
            </a:r>
            <a:r>
              <a:rPr lang="fr-FR" sz="1800" b="1" baseline="30000" dirty="0"/>
              <a:t>ème</a:t>
            </a:r>
            <a:r>
              <a:rPr lang="fr-FR" sz="1800" b="1" dirty="0"/>
              <a:t> acte : En Espagne, destitution de Ferdinand VII par Napoléon et occupation française partielle de la métropole ; A Séville, une Junte suprême pro-Ferdinand et alliée aux Anglais, résiste</a:t>
            </a:r>
          </a:p>
          <a:p>
            <a:endParaRPr lang="fr-FR" dirty="0"/>
          </a:p>
          <a:p>
            <a:r>
              <a:rPr lang="fr-FR" dirty="0"/>
              <a:t>Conséquence…</a:t>
            </a:r>
          </a:p>
          <a:p>
            <a:endParaRPr lang="fr-FR" dirty="0"/>
          </a:p>
          <a:p>
            <a:r>
              <a:rPr lang="fr-FR" dirty="0"/>
              <a:t>*Chez les créoles</a:t>
            </a:r>
          </a:p>
          <a:p>
            <a:r>
              <a:rPr lang="fr-FR" dirty="0"/>
              <a:t>Ce refus crée une rupture </a:t>
            </a:r>
            <a:r>
              <a:rPr lang="fr-FR" i="1" dirty="0"/>
              <a:t>morale</a:t>
            </a:r>
            <a:r>
              <a:rPr lang="fr-FR" dirty="0"/>
              <a:t> entre eux et la métropole</a:t>
            </a:r>
          </a:p>
          <a:p>
            <a:r>
              <a:rPr lang="fr-FR" dirty="0"/>
              <a:t>Et des crises politiques mineures apparaissent</a:t>
            </a:r>
          </a:p>
          <a:p>
            <a:endParaRPr lang="fr-FR" dirty="0"/>
          </a:p>
          <a:p>
            <a:r>
              <a:rPr lang="fr-FR" dirty="0"/>
              <a:t>Notamment en…</a:t>
            </a:r>
          </a:p>
          <a:p>
            <a:r>
              <a:rPr lang="fr-FR" dirty="0"/>
              <a:t>1808 : En Nouvelle-Espagne et au Haut-Pérou</a:t>
            </a:r>
          </a:p>
          <a:p>
            <a:endParaRPr lang="fr-FR" dirty="0"/>
          </a:p>
          <a:p>
            <a:r>
              <a:rPr lang="fr-FR" dirty="0"/>
              <a:t>Reprise du récit…</a:t>
            </a:r>
          </a:p>
        </p:txBody>
      </p:sp>
      <p:pic>
        <p:nvPicPr>
          <p:cNvPr id="8" name="Image 7" descr="Une image contenant texte, carte, atlas&#10;&#10;Description générée automatiquement">
            <a:extLst>
              <a:ext uri="{FF2B5EF4-FFF2-40B4-BE49-F238E27FC236}">
                <a16:creationId xmlns:a16="http://schemas.microsoft.com/office/drawing/2014/main" id="{7979F4B0-9BBD-384F-AA18-4F1F4ECD6F80}"/>
              </a:ext>
            </a:extLst>
          </p:cNvPr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7394760" y="167400"/>
            <a:ext cx="4665240" cy="6550560"/>
          </a:xfrm>
          <a:prstGeom prst="rect">
            <a:avLst/>
          </a:prstGeom>
          <a:solidFill>
            <a:srgbClr val="0070C0"/>
          </a:solidFill>
          <a:ln w="38100">
            <a:solidFill>
              <a:srgbClr val="000000"/>
            </a:solidFill>
            <a:round/>
          </a:ln>
        </p:spPr>
      </p:pic>
      <p:sp>
        <p:nvSpPr>
          <p:cNvPr id="13" name="Ellipse 12">
            <a:extLst>
              <a:ext uri="{FF2B5EF4-FFF2-40B4-BE49-F238E27FC236}">
                <a16:creationId xmlns:a16="http://schemas.microsoft.com/office/drawing/2014/main" id="{59243A8B-BFAF-0B83-EAFC-2F024A2DE499}"/>
              </a:ext>
            </a:extLst>
          </p:cNvPr>
          <p:cNvSpPr/>
          <p:nvPr/>
        </p:nvSpPr>
        <p:spPr>
          <a:xfrm>
            <a:off x="8305901" y="1635327"/>
            <a:ext cx="160382" cy="169002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04DC770E-A753-8F47-DCCE-06196513B46B}"/>
              </a:ext>
            </a:extLst>
          </p:cNvPr>
          <p:cNvSpPr/>
          <p:nvPr/>
        </p:nvSpPr>
        <p:spPr>
          <a:xfrm>
            <a:off x="10002179" y="2284683"/>
            <a:ext cx="160382" cy="169002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470B95AA-27C3-D2BB-95B6-140392F6E221}"/>
              </a:ext>
            </a:extLst>
          </p:cNvPr>
          <p:cNvSpPr/>
          <p:nvPr/>
        </p:nvSpPr>
        <p:spPr>
          <a:xfrm>
            <a:off x="9527288" y="2615462"/>
            <a:ext cx="160382" cy="169002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DB1D55E1-3F76-7F96-95F0-8A9CD8E90BF6}"/>
              </a:ext>
            </a:extLst>
          </p:cNvPr>
          <p:cNvSpPr/>
          <p:nvPr/>
        </p:nvSpPr>
        <p:spPr>
          <a:xfrm>
            <a:off x="10519014" y="4974875"/>
            <a:ext cx="160382" cy="169002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73619621-E65F-5402-116B-11391A815658}"/>
              </a:ext>
            </a:extLst>
          </p:cNvPr>
          <p:cNvSpPr/>
          <p:nvPr/>
        </p:nvSpPr>
        <p:spPr>
          <a:xfrm>
            <a:off x="9433214" y="2894283"/>
            <a:ext cx="160382" cy="169002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633402A0-4616-F146-DB37-1FBD768C0BC1}"/>
              </a:ext>
            </a:extLst>
          </p:cNvPr>
          <p:cNvSpPr/>
          <p:nvPr/>
        </p:nvSpPr>
        <p:spPr>
          <a:xfrm>
            <a:off x="9513736" y="2369184"/>
            <a:ext cx="160382" cy="169002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B2C36095-A886-D1A2-2332-D6236F754103}"/>
              </a:ext>
            </a:extLst>
          </p:cNvPr>
          <p:cNvSpPr/>
          <p:nvPr/>
        </p:nvSpPr>
        <p:spPr>
          <a:xfrm>
            <a:off x="10002179" y="4988500"/>
            <a:ext cx="160382" cy="169002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8EA26AE8-79F7-A48A-5C9A-8BFB6C5BB6FF}"/>
              </a:ext>
            </a:extLst>
          </p:cNvPr>
          <p:cNvSpPr/>
          <p:nvPr/>
        </p:nvSpPr>
        <p:spPr>
          <a:xfrm>
            <a:off x="9457862" y="3625714"/>
            <a:ext cx="160382" cy="169002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14AC75E5-EA3E-2E6D-82D6-BE8C3BF9C717}"/>
              </a:ext>
            </a:extLst>
          </p:cNvPr>
          <p:cNvSpPr/>
          <p:nvPr/>
        </p:nvSpPr>
        <p:spPr>
          <a:xfrm>
            <a:off x="10051975" y="3980961"/>
            <a:ext cx="160382" cy="169002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501593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Rectangle 3"/>
          <p:cNvSpPr/>
          <p:nvPr/>
        </p:nvSpPr>
        <p:spPr>
          <a:xfrm>
            <a:off x="117563" y="188640"/>
            <a:ext cx="5024280" cy="286086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b="1" dirty="0"/>
              <a:t>1808 : A Mexico, échec de la junte autonome</a:t>
            </a:r>
          </a:p>
          <a:p>
            <a:endParaRPr lang="fr-FR" dirty="0"/>
          </a:p>
          <a:p>
            <a:r>
              <a:rPr lang="fr-FR" dirty="0"/>
              <a:t>*Juillet 1808 : A Mexico</a:t>
            </a:r>
          </a:p>
          <a:p>
            <a:r>
              <a:rPr lang="fr-FR" dirty="0"/>
              <a:t>L’élite créole du </a:t>
            </a:r>
            <a:r>
              <a:rPr lang="fr-FR" i="1" dirty="0" err="1"/>
              <a:t>cabildo</a:t>
            </a:r>
            <a:r>
              <a:rPr lang="fr-FR" dirty="0"/>
              <a:t> (conseil municipal)</a:t>
            </a:r>
          </a:p>
          <a:p>
            <a:r>
              <a:rPr lang="fr-FR" dirty="0"/>
              <a:t>Soutenue par le vice-roi </a:t>
            </a:r>
            <a:r>
              <a:rPr lang="fr-FR" u="sng" dirty="0"/>
              <a:t>José de </a:t>
            </a:r>
            <a:r>
              <a:rPr lang="fr-FR" u="sng" dirty="0" err="1"/>
              <a:t>Iturrigaray</a:t>
            </a:r>
            <a:endParaRPr lang="fr-FR" dirty="0"/>
          </a:p>
          <a:p>
            <a:endParaRPr lang="fr-FR" dirty="0"/>
          </a:p>
          <a:p>
            <a:r>
              <a:rPr lang="fr-FR" dirty="0"/>
              <a:t>Désire mettre en place</a:t>
            </a:r>
          </a:p>
          <a:p>
            <a:r>
              <a:rPr lang="fr-FR" dirty="0"/>
              <a:t>Une junte pro-Ferdinand autonome</a:t>
            </a:r>
          </a:p>
          <a:p>
            <a:endParaRPr lang="fr-FR" dirty="0"/>
          </a:p>
          <a:p>
            <a:r>
              <a:rPr lang="fr-FR" dirty="0"/>
              <a:t>Mais…</a:t>
            </a:r>
          </a:p>
        </p:txBody>
      </p:sp>
      <p:pic>
        <p:nvPicPr>
          <p:cNvPr id="2" name="Picture 2" descr="C:\Users\Christophe\Pictures\My Scans\2015-11 (nov.)\scan0003.jpg">
            <a:extLst>
              <a:ext uri="{FF2B5EF4-FFF2-40B4-BE49-F238E27FC236}">
                <a16:creationId xmlns:a16="http://schemas.microsoft.com/office/drawing/2014/main" id="{5B4C5664-0155-7C2C-5B54-120507B207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1328" y="188640"/>
            <a:ext cx="6783109" cy="648072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AFA075A9-1F83-E728-BCE7-5666AF13ACED}"/>
              </a:ext>
            </a:extLst>
          </p:cNvPr>
          <p:cNvSpPr/>
          <p:nvPr/>
        </p:nvSpPr>
        <p:spPr>
          <a:xfrm>
            <a:off x="7795692" y="4160312"/>
            <a:ext cx="160382" cy="169002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180617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Rectangle 3"/>
          <p:cNvSpPr/>
          <p:nvPr/>
        </p:nvSpPr>
        <p:spPr>
          <a:xfrm>
            <a:off x="117563" y="188640"/>
            <a:ext cx="5024280" cy="312247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b="1" dirty="0"/>
              <a:t>1808 : A Mexico, échec de la junte autonome</a:t>
            </a:r>
          </a:p>
          <a:p>
            <a:endParaRPr lang="fr-FR" dirty="0"/>
          </a:p>
          <a:p>
            <a:r>
              <a:rPr lang="fr-FR" dirty="0"/>
              <a:t>*Sept. 1808 : Opposition de l’</a:t>
            </a:r>
            <a:r>
              <a:rPr lang="fr-FR" i="1" dirty="0"/>
              <a:t>audiencia</a:t>
            </a:r>
            <a:r>
              <a:rPr lang="fr-FR" dirty="0"/>
              <a:t> </a:t>
            </a:r>
          </a:p>
          <a:p>
            <a:r>
              <a:rPr lang="fr-FR" dirty="0"/>
              <a:t>NB : Tribunal composé d’Espagnols, les </a:t>
            </a:r>
            <a:r>
              <a:rPr lang="fr-FR" i="1" dirty="0" err="1"/>
              <a:t>peninsulares</a:t>
            </a:r>
            <a:r>
              <a:rPr lang="fr-FR" dirty="0"/>
              <a:t> </a:t>
            </a:r>
          </a:p>
          <a:p>
            <a:endParaRPr lang="fr-FR" dirty="0"/>
          </a:p>
          <a:p>
            <a:r>
              <a:rPr lang="fr-FR" dirty="0"/>
              <a:t>Elle destitue </a:t>
            </a:r>
            <a:r>
              <a:rPr lang="fr-FR" u="sng" dirty="0" err="1"/>
              <a:t>Iturrigaray</a:t>
            </a:r>
            <a:endParaRPr lang="fr-FR" u="sng" dirty="0"/>
          </a:p>
          <a:p>
            <a:r>
              <a:rPr lang="fr-FR" dirty="0"/>
              <a:t>L’accusant d’être un traitre </a:t>
            </a:r>
            <a:r>
              <a:rPr lang="fr-FR" i="1" dirty="0"/>
              <a:t>bonapartiste</a:t>
            </a:r>
          </a:p>
          <a:p>
            <a:endParaRPr lang="fr-FR" dirty="0"/>
          </a:p>
          <a:p>
            <a:r>
              <a:rPr lang="fr-FR" sz="1700" dirty="0"/>
              <a:t>NB : Etant l’ami de Godoy, ex-1</a:t>
            </a:r>
            <a:r>
              <a:rPr lang="fr-FR" sz="1700" baseline="30000" dirty="0"/>
              <a:t>er</a:t>
            </a:r>
            <a:r>
              <a:rPr lang="fr-FR" sz="1700" dirty="0"/>
              <a:t> ministre pro-français</a:t>
            </a:r>
          </a:p>
          <a:p>
            <a:endParaRPr lang="fr-FR" dirty="0"/>
          </a:p>
          <a:p>
            <a:r>
              <a:rPr lang="fr-FR" dirty="0"/>
              <a:t>Et </a:t>
            </a:r>
            <a:r>
              <a:rPr lang="fr-FR" dirty="0" err="1"/>
              <a:t>Iturrigaray</a:t>
            </a:r>
            <a:r>
              <a:rPr lang="fr-FR" dirty="0"/>
              <a:t> est renvoyé en Espagne…</a:t>
            </a:r>
          </a:p>
        </p:txBody>
      </p:sp>
      <p:pic>
        <p:nvPicPr>
          <p:cNvPr id="3" name="Picture 2" descr="C:\Users\Christophe\Pictures\My Scans\2015-11 (nov.)\scan0003.jpg">
            <a:extLst>
              <a:ext uri="{FF2B5EF4-FFF2-40B4-BE49-F238E27FC236}">
                <a16:creationId xmlns:a16="http://schemas.microsoft.com/office/drawing/2014/main" id="{985018D4-700E-2F5D-819F-A085D9F520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1328" y="188640"/>
            <a:ext cx="6783109" cy="648072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Ellipse 6">
            <a:extLst>
              <a:ext uri="{FF2B5EF4-FFF2-40B4-BE49-F238E27FC236}">
                <a16:creationId xmlns:a16="http://schemas.microsoft.com/office/drawing/2014/main" id="{349B251A-6297-7604-EBDC-B82729DD307F}"/>
              </a:ext>
            </a:extLst>
          </p:cNvPr>
          <p:cNvSpPr/>
          <p:nvPr/>
        </p:nvSpPr>
        <p:spPr>
          <a:xfrm>
            <a:off x="7795692" y="4160312"/>
            <a:ext cx="160382" cy="169002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703983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Rectangle 3"/>
          <p:cNvSpPr/>
          <p:nvPr/>
        </p:nvSpPr>
        <p:spPr>
          <a:xfrm>
            <a:off x="117563" y="188640"/>
            <a:ext cx="5024280" cy="452286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b="1" dirty="0"/>
              <a:t>1808 : A Mexico, échec de la junte autonome</a:t>
            </a:r>
            <a:endParaRPr lang="fr-FR" dirty="0">
              <a:solidFill>
                <a:srgbClr val="FF0000"/>
              </a:solidFill>
            </a:endParaRPr>
          </a:p>
          <a:p>
            <a:endParaRPr lang="fr-FR" dirty="0"/>
          </a:p>
          <a:p>
            <a:r>
              <a:rPr lang="fr-FR" dirty="0"/>
              <a:t>*1808 : A Mexico</a:t>
            </a:r>
          </a:p>
          <a:p>
            <a:r>
              <a:rPr lang="fr-FR" dirty="0"/>
              <a:t>La légitimité du pouvoir a été ébranlée</a:t>
            </a:r>
          </a:p>
          <a:p>
            <a:endParaRPr lang="fr-FR" dirty="0"/>
          </a:p>
          <a:p>
            <a:r>
              <a:rPr lang="fr-FR" dirty="0"/>
              <a:t>Mais les créoles sont paralysés</a:t>
            </a:r>
          </a:p>
          <a:p>
            <a:r>
              <a:rPr lang="fr-FR" dirty="0"/>
              <a:t>Et Mexico devient un bastion des </a:t>
            </a:r>
            <a:r>
              <a:rPr lang="fr-FR" i="1" dirty="0"/>
              <a:t>loyalistes</a:t>
            </a:r>
            <a:endParaRPr lang="fr-FR" dirty="0"/>
          </a:p>
          <a:p>
            <a:endParaRPr lang="fr-FR" dirty="0"/>
          </a:p>
          <a:p>
            <a:r>
              <a:rPr lang="fr-FR" dirty="0"/>
              <a:t>*En revanche</a:t>
            </a:r>
          </a:p>
          <a:p>
            <a:r>
              <a:rPr lang="fr-FR" dirty="0"/>
              <a:t>Le désir de changement se développe</a:t>
            </a:r>
          </a:p>
          <a:p>
            <a:r>
              <a:rPr lang="fr-FR" dirty="0"/>
              <a:t>Dans les villes de province</a:t>
            </a:r>
          </a:p>
          <a:p>
            <a:endParaRPr lang="fr-FR" dirty="0"/>
          </a:p>
          <a:p>
            <a:r>
              <a:rPr lang="fr-FR" dirty="0"/>
              <a:t>Et surtout dans les campagnes</a:t>
            </a:r>
          </a:p>
          <a:p>
            <a:r>
              <a:rPr lang="fr-FR" dirty="0"/>
              <a:t>Chez les populations indiennes et paysannes</a:t>
            </a:r>
          </a:p>
          <a:p>
            <a:endParaRPr lang="fr-FR" dirty="0"/>
          </a:p>
          <a:p>
            <a:r>
              <a:rPr lang="fr-FR" dirty="0"/>
              <a:t>A suivre…</a:t>
            </a:r>
          </a:p>
        </p:txBody>
      </p:sp>
      <p:pic>
        <p:nvPicPr>
          <p:cNvPr id="3" name="Picture 2" descr="C:\Users\Christophe\Pictures\My Scans\2015-11 (nov.)\scan0003.jpg">
            <a:extLst>
              <a:ext uri="{FF2B5EF4-FFF2-40B4-BE49-F238E27FC236}">
                <a16:creationId xmlns:a16="http://schemas.microsoft.com/office/drawing/2014/main" id="{985018D4-700E-2F5D-819F-A085D9F520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1328" y="188640"/>
            <a:ext cx="6783109" cy="648072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Ellipse 6">
            <a:extLst>
              <a:ext uri="{FF2B5EF4-FFF2-40B4-BE49-F238E27FC236}">
                <a16:creationId xmlns:a16="http://schemas.microsoft.com/office/drawing/2014/main" id="{349B251A-6297-7604-EBDC-B82729DD307F}"/>
              </a:ext>
            </a:extLst>
          </p:cNvPr>
          <p:cNvSpPr/>
          <p:nvPr/>
        </p:nvSpPr>
        <p:spPr>
          <a:xfrm>
            <a:off x="7795692" y="4160312"/>
            <a:ext cx="160382" cy="169002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662991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Rectangle 3"/>
          <p:cNvSpPr/>
          <p:nvPr/>
        </p:nvSpPr>
        <p:spPr>
          <a:xfrm>
            <a:off x="117561" y="188640"/>
            <a:ext cx="6345843" cy="286086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sz="1800" b="1" dirty="0"/>
              <a:t>1808-1809 : A Quito et au Haut-Pérou, le vice-roi du Pérou José de </a:t>
            </a:r>
            <a:r>
              <a:rPr lang="fr-FR" sz="1800" b="1" dirty="0" err="1"/>
              <a:t>Abascal</a:t>
            </a:r>
            <a:r>
              <a:rPr lang="fr-FR" sz="1800" b="1" dirty="0"/>
              <a:t> défait les juntes autonomes</a:t>
            </a:r>
          </a:p>
          <a:p>
            <a:endParaRPr lang="fr-FR" dirty="0"/>
          </a:p>
          <a:p>
            <a:r>
              <a:rPr lang="fr-FR" dirty="0"/>
              <a:t>*1808 : A Lima, capitale du Pérou</a:t>
            </a:r>
          </a:p>
          <a:p>
            <a:r>
              <a:rPr lang="fr-FR" dirty="0"/>
              <a:t>Et plus qu’à Mexico</a:t>
            </a:r>
          </a:p>
          <a:p>
            <a:r>
              <a:rPr lang="fr-FR" dirty="0"/>
              <a:t>La peur du changement est la plus forte</a:t>
            </a:r>
          </a:p>
          <a:p>
            <a:endParaRPr lang="fr-FR" dirty="0"/>
          </a:p>
          <a:p>
            <a:r>
              <a:rPr lang="fr-FR" dirty="0"/>
              <a:t>NB : Souvenir de 1781 et de </a:t>
            </a:r>
            <a:r>
              <a:rPr lang="fr-FR" dirty="0" err="1"/>
              <a:t>Tupac</a:t>
            </a:r>
            <a:r>
              <a:rPr lang="fr-FR" dirty="0"/>
              <a:t> </a:t>
            </a:r>
            <a:r>
              <a:rPr lang="fr-FR" dirty="0" err="1"/>
              <a:t>Amaru</a:t>
            </a:r>
            <a:endParaRPr lang="fr-FR" dirty="0"/>
          </a:p>
          <a:p>
            <a:endParaRPr lang="fr-FR" dirty="0"/>
          </a:p>
          <a:p>
            <a:r>
              <a:rPr lang="fr-FR" dirty="0"/>
              <a:t>Conséquence majeure…</a:t>
            </a:r>
          </a:p>
        </p:txBody>
      </p:sp>
      <p:pic>
        <p:nvPicPr>
          <p:cNvPr id="3" name="Picture 2" descr="C:\Users\Christophe\Pictures\My Scans\2015-11 (nov.)\scan0005.jpg">
            <a:extLst>
              <a:ext uri="{FF2B5EF4-FFF2-40B4-BE49-F238E27FC236}">
                <a16:creationId xmlns:a16="http://schemas.microsoft.com/office/drawing/2014/main" id="{3BD2BA24-DEEB-282C-3F9F-81DF41AD1F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6330" y="120216"/>
            <a:ext cx="5445000" cy="6612143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844A3047-FAC8-A315-7BFB-E99862E40AB3}"/>
              </a:ext>
            </a:extLst>
          </p:cNvPr>
          <p:cNvSpPr/>
          <p:nvPr/>
        </p:nvSpPr>
        <p:spPr>
          <a:xfrm>
            <a:off x="8497821" y="3137386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005008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Rectangle 3"/>
          <p:cNvSpPr/>
          <p:nvPr/>
        </p:nvSpPr>
        <p:spPr>
          <a:xfrm>
            <a:off x="117561" y="188640"/>
            <a:ext cx="6345843" cy="339947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sz="1800" b="1" dirty="0"/>
              <a:t>1808-1809 : A Quito et au Haut-Pérou, le vice-roi du Pérou José de </a:t>
            </a:r>
            <a:r>
              <a:rPr lang="fr-FR" sz="1800" b="1" dirty="0" err="1"/>
              <a:t>Abascal</a:t>
            </a:r>
            <a:r>
              <a:rPr lang="fr-FR" sz="1800" b="1" dirty="0"/>
              <a:t> défait les juntes autonomes</a:t>
            </a:r>
          </a:p>
          <a:p>
            <a:endParaRPr lang="fr-FR" dirty="0"/>
          </a:p>
          <a:p>
            <a:r>
              <a:rPr lang="fr-FR" dirty="0"/>
              <a:t>*1808 : Les ultra-royalistes y sont majoritaires</a:t>
            </a:r>
          </a:p>
          <a:p>
            <a:r>
              <a:rPr lang="fr-FR" dirty="0"/>
              <a:t>Il n’y aura jamais de junte auto-proclamée</a:t>
            </a:r>
          </a:p>
          <a:p>
            <a:r>
              <a:rPr lang="fr-FR" dirty="0"/>
              <a:t>Le pouvoir restant aux mains du vice-roi </a:t>
            </a:r>
            <a:r>
              <a:rPr lang="fr-FR" u="sng" dirty="0"/>
              <a:t>José de </a:t>
            </a:r>
            <a:r>
              <a:rPr lang="fr-FR" u="sng" dirty="0" err="1"/>
              <a:t>Abascal</a:t>
            </a:r>
            <a:r>
              <a:rPr lang="fr-FR" dirty="0"/>
              <a:t> (1806-16)</a:t>
            </a:r>
          </a:p>
          <a:p>
            <a:endParaRPr lang="fr-FR" dirty="0"/>
          </a:p>
          <a:p>
            <a:r>
              <a:rPr lang="fr-FR" dirty="0"/>
              <a:t>*Tout au long des événements</a:t>
            </a:r>
          </a:p>
          <a:p>
            <a:r>
              <a:rPr lang="fr-FR" dirty="0"/>
              <a:t>Le Pérou restera l’élément principal de la résistance loyaliste</a:t>
            </a:r>
          </a:p>
          <a:p>
            <a:r>
              <a:rPr lang="fr-FR" sz="1700" dirty="0"/>
              <a:t>Et Lima, le point principal de concentration des troupes espagnoles</a:t>
            </a:r>
          </a:p>
          <a:p>
            <a:endParaRPr lang="fr-FR" dirty="0"/>
          </a:p>
          <a:p>
            <a:r>
              <a:rPr lang="fr-FR" dirty="0"/>
              <a:t>En revanche, en périphérie…</a:t>
            </a:r>
          </a:p>
        </p:txBody>
      </p:sp>
      <p:pic>
        <p:nvPicPr>
          <p:cNvPr id="3" name="Picture 2" descr="C:\Users\Christophe\Pictures\My Scans\2015-11 (nov.)\scan0005.jpg">
            <a:extLst>
              <a:ext uri="{FF2B5EF4-FFF2-40B4-BE49-F238E27FC236}">
                <a16:creationId xmlns:a16="http://schemas.microsoft.com/office/drawing/2014/main" id="{3BD2BA24-DEEB-282C-3F9F-81DF41AD1F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6330" y="120216"/>
            <a:ext cx="5445000" cy="6612143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844A3047-FAC8-A315-7BFB-E99862E40AB3}"/>
              </a:ext>
            </a:extLst>
          </p:cNvPr>
          <p:cNvSpPr/>
          <p:nvPr/>
        </p:nvSpPr>
        <p:spPr>
          <a:xfrm>
            <a:off x="8497821" y="3137386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882644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Rectangle 3"/>
          <p:cNvSpPr/>
          <p:nvPr/>
        </p:nvSpPr>
        <p:spPr>
          <a:xfrm>
            <a:off x="117561" y="188640"/>
            <a:ext cx="6345843" cy="341486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sz="1800" b="1" dirty="0"/>
              <a:t>1808-1809 : A Quito et au Haut-Pérou, le vice-roi du Pérou José de </a:t>
            </a:r>
            <a:r>
              <a:rPr lang="fr-FR" sz="1800" b="1" dirty="0" err="1"/>
              <a:t>Abascal</a:t>
            </a:r>
            <a:r>
              <a:rPr lang="fr-FR" sz="1800" b="1" dirty="0"/>
              <a:t> défait les juntes autonomes</a:t>
            </a:r>
          </a:p>
          <a:p>
            <a:endParaRPr lang="fr-FR" dirty="0"/>
          </a:p>
          <a:p>
            <a:r>
              <a:rPr lang="fr-FR" dirty="0"/>
              <a:t>*1809 : Des juntes autonomistes se mettent en place</a:t>
            </a:r>
          </a:p>
          <a:p>
            <a:r>
              <a:rPr lang="fr-FR" dirty="0"/>
              <a:t>Au nord à Quito et au sud, à Chuquisaca, au Haut-Pérou</a:t>
            </a:r>
          </a:p>
          <a:p>
            <a:endParaRPr lang="fr-FR" dirty="0"/>
          </a:p>
          <a:p>
            <a:r>
              <a:rPr lang="fr-FR" dirty="0"/>
              <a:t>NB : Haut-Pérou, province du Rio de la </a:t>
            </a:r>
            <a:r>
              <a:rPr lang="fr-FR" dirty="0" err="1"/>
              <a:t>Plata</a:t>
            </a:r>
            <a:r>
              <a:rPr lang="fr-FR" dirty="0"/>
              <a:t> depuis 1776</a:t>
            </a:r>
          </a:p>
          <a:p>
            <a:r>
              <a:rPr lang="fr-FR" dirty="0"/>
              <a:t>Donc, en dehors de la vice-royauté du Pérou</a:t>
            </a:r>
          </a:p>
          <a:p>
            <a:endParaRPr lang="fr-FR" dirty="0"/>
          </a:p>
          <a:p>
            <a:r>
              <a:rPr lang="fr-FR" dirty="0"/>
              <a:t>*De Lima, </a:t>
            </a:r>
            <a:r>
              <a:rPr lang="fr-FR" u="sng" dirty="0" err="1"/>
              <a:t>Abascal</a:t>
            </a:r>
            <a:r>
              <a:rPr lang="fr-FR" dirty="0"/>
              <a:t> réagit rapidement…</a:t>
            </a:r>
          </a:p>
          <a:p>
            <a:r>
              <a:rPr lang="fr-FR" dirty="0"/>
              <a:t>Les troupes espagnoles reprennent les deux villes</a:t>
            </a:r>
          </a:p>
          <a:p>
            <a:r>
              <a:rPr lang="fr-FR" dirty="0"/>
              <a:t>Sans toutefois parvenir à contrôler les pays</a:t>
            </a:r>
          </a:p>
        </p:txBody>
      </p:sp>
      <p:pic>
        <p:nvPicPr>
          <p:cNvPr id="3" name="Picture 2" descr="C:\Users\Christophe\Pictures\My Scans\2015-11 (nov.)\scan0005.jpg">
            <a:extLst>
              <a:ext uri="{FF2B5EF4-FFF2-40B4-BE49-F238E27FC236}">
                <a16:creationId xmlns:a16="http://schemas.microsoft.com/office/drawing/2014/main" id="{3BD2BA24-DEEB-282C-3F9F-81DF41AD1F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6330" y="120216"/>
            <a:ext cx="5445000" cy="6612143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844A3047-FAC8-A315-7BFB-E99862E40AB3}"/>
              </a:ext>
            </a:extLst>
          </p:cNvPr>
          <p:cNvSpPr/>
          <p:nvPr/>
        </p:nvSpPr>
        <p:spPr>
          <a:xfrm>
            <a:off x="8497821" y="3137386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E613A663-8032-3C32-2BF1-9F34B3FB371C}"/>
              </a:ext>
            </a:extLst>
          </p:cNvPr>
          <p:cNvSpPr/>
          <p:nvPr/>
        </p:nvSpPr>
        <p:spPr>
          <a:xfrm>
            <a:off x="8230880" y="1911079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DC63C775-DFBF-914F-DC0A-CDFF1725D53D}"/>
              </a:ext>
            </a:extLst>
          </p:cNvPr>
          <p:cNvSpPr/>
          <p:nvPr/>
        </p:nvSpPr>
        <p:spPr>
          <a:xfrm>
            <a:off x="9656878" y="3808444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BC89E18A-EB8F-25CD-1FC0-0B821D0ED3DC}"/>
              </a:ext>
            </a:extLst>
          </p:cNvPr>
          <p:cNvCxnSpPr>
            <a:cxnSpLocks/>
            <a:stCxn id="5" idx="1"/>
            <a:endCxn id="6" idx="4"/>
          </p:cNvCxnSpPr>
          <p:nvPr/>
        </p:nvCxnSpPr>
        <p:spPr>
          <a:xfrm flipH="1" flipV="1">
            <a:off x="8302888" y="2033391"/>
            <a:ext cx="216024" cy="1121907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B4D55AF9-E119-1DAF-E630-A50A125D541C}"/>
              </a:ext>
            </a:extLst>
          </p:cNvPr>
          <p:cNvCxnSpPr>
            <a:cxnSpLocks/>
            <a:endCxn id="7" idx="1"/>
          </p:cNvCxnSpPr>
          <p:nvPr/>
        </p:nvCxnSpPr>
        <p:spPr>
          <a:xfrm>
            <a:off x="8641837" y="3259698"/>
            <a:ext cx="1036132" cy="566658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826810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Rectangle 3"/>
          <p:cNvSpPr/>
          <p:nvPr/>
        </p:nvSpPr>
        <p:spPr>
          <a:xfrm>
            <a:off x="117562" y="188640"/>
            <a:ext cx="7085096" cy="286086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dirty="0"/>
              <a:t>Bilan…</a:t>
            </a:r>
          </a:p>
          <a:p>
            <a:endParaRPr lang="fr-FR" dirty="0"/>
          </a:p>
          <a:p>
            <a:r>
              <a:rPr lang="fr-FR" dirty="0"/>
              <a:t>1809 : </a:t>
            </a:r>
            <a:r>
              <a:rPr lang="fr-FR" u="sng" dirty="0"/>
              <a:t>Partout</a:t>
            </a:r>
            <a:r>
              <a:rPr lang="fr-FR" dirty="0"/>
              <a:t>…</a:t>
            </a:r>
          </a:p>
          <a:p>
            <a:endParaRPr lang="fr-FR" dirty="0"/>
          </a:p>
          <a:p>
            <a:r>
              <a:rPr lang="fr-FR" dirty="0"/>
              <a:t>*Une Amérique espagnole conservatrice semble pouvoir s’établir…</a:t>
            </a:r>
          </a:p>
          <a:p>
            <a:endParaRPr lang="fr-FR" dirty="0"/>
          </a:p>
          <a:p>
            <a:r>
              <a:rPr lang="fr-FR" dirty="0"/>
              <a:t>*Légitimiste envers Ferdinand et profondément </a:t>
            </a:r>
            <a:r>
              <a:rPr lang="fr-FR" i="1" dirty="0"/>
              <a:t>anti-bonapartiste</a:t>
            </a:r>
          </a:p>
          <a:p>
            <a:r>
              <a:rPr lang="fr-FR" dirty="0"/>
              <a:t>Et loyaliste envers la métropole</a:t>
            </a:r>
          </a:p>
          <a:p>
            <a:endParaRPr lang="fr-FR" dirty="0"/>
          </a:p>
          <a:p>
            <a:r>
              <a:rPr lang="fr-FR" dirty="0"/>
              <a:t>Mais en Espagne, les événements continuent à évoluer…</a:t>
            </a:r>
          </a:p>
        </p:txBody>
      </p:sp>
      <p:pic>
        <p:nvPicPr>
          <p:cNvPr id="5" name="Image 4" descr="Une image contenant texte, carte, atlas&#10;&#10;Description générée automatiquement">
            <a:extLst>
              <a:ext uri="{FF2B5EF4-FFF2-40B4-BE49-F238E27FC236}">
                <a16:creationId xmlns:a16="http://schemas.microsoft.com/office/drawing/2014/main" id="{5E153851-185B-70DF-EFAB-C6CCD78C9909}"/>
              </a:ext>
            </a:extLst>
          </p:cNvPr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7394760" y="167400"/>
            <a:ext cx="4665240" cy="6550560"/>
          </a:xfrm>
          <a:prstGeom prst="rect">
            <a:avLst/>
          </a:prstGeom>
          <a:solidFill>
            <a:srgbClr val="0070C0"/>
          </a:solidFill>
          <a:ln w="38100">
            <a:solidFill>
              <a:srgbClr val="000000"/>
            </a:solidFill>
            <a:round/>
          </a:ln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6C32533E-AC06-F8B2-80A4-747831230C9D}"/>
              </a:ext>
            </a:extLst>
          </p:cNvPr>
          <p:cNvSpPr/>
          <p:nvPr/>
        </p:nvSpPr>
        <p:spPr>
          <a:xfrm>
            <a:off x="8305901" y="1635327"/>
            <a:ext cx="160382" cy="169002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571922B6-28C1-BFD7-DACC-7198E08CC4E8}"/>
              </a:ext>
            </a:extLst>
          </p:cNvPr>
          <p:cNvSpPr/>
          <p:nvPr/>
        </p:nvSpPr>
        <p:spPr>
          <a:xfrm>
            <a:off x="10002179" y="2284683"/>
            <a:ext cx="160382" cy="169002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08EEBAF1-E68A-BF59-FFEA-BEF11E5A9CDF}"/>
              </a:ext>
            </a:extLst>
          </p:cNvPr>
          <p:cNvSpPr/>
          <p:nvPr/>
        </p:nvSpPr>
        <p:spPr>
          <a:xfrm>
            <a:off x="9527288" y="2615462"/>
            <a:ext cx="160382" cy="169002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55BE9E07-5BBA-338A-3B55-94C2EE17485D}"/>
              </a:ext>
            </a:extLst>
          </p:cNvPr>
          <p:cNvSpPr/>
          <p:nvPr/>
        </p:nvSpPr>
        <p:spPr>
          <a:xfrm>
            <a:off x="10519014" y="4974875"/>
            <a:ext cx="160382" cy="169002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C272CEF6-FFD9-1F6E-9786-D32D2E6C78F9}"/>
              </a:ext>
            </a:extLst>
          </p:cNvPr>
          <p:cNvSpPr/>
          <p:nvPr/>
        </p:nvSpPr>
        <p:spPr>
          <a:xfrm>
            <a:off x="9433214" y="2894283"/>
            <a:ext cx="160382" cy="169002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D62D6849-AEBE-F143-2E39-B70D3F7262D4}"/>
              </a:ext>
            </a:extLst>
          </p:cNvPr>
          <p:cNvSpPr/>
          <p:nvPr/>
        </p:nvSpPr>
        <p:spPr>
          <a:xfrm>
            <a:off x="9513736" y="2369184"/>
            <a:ext cx="160382" cy="169002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102384AD-A6F2-E8B2-559B-06D450B8AF35}"/>
              </a:ext>
            </a:extLst>
          </p:cNvPr>
          <p:cNvSpPr/>
          <p:nvPr/>
        </p:nvSpPr>
        <p:spPr>
          <a:xfrm>
            <a:off x="10002179" y="4988500"/>
            <a:ext cx="160382" cy="169002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09217409-13A8-0E8F-48C9-B0F7ECA8B75C}"/>
              </a:ext>
            </a:extLst>
          </p:cNvPr>
          <p:cNvSpPr/>
          <p:nvPr/>
        </p:nvSpPr>
        <p:spPr>
          <a:xfrm>
            <a:off x="9457862" y="3625714"/>
            <a:ext cx="160382" cy="169002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D7009D15-DBD2-0202-E287-0E9B250B512A}"/>
              </a:ext>
            </a:extLst>
          </p:cNvPr>
          <p:cNvSpPr/>
          <p:nvPr/>
        </p:nvSpPr>
        <p:spPr>
          <a:xfrm>
            <a:off x="10051975" y="3980961"/>
            <a:ext cx="160382" cy="169002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077000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3763" y="142144"/>
            <a:ext cx="6028254" cy="1477328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800" b="1" dirty="0"/>
              <a:t>3) 1810-1814 : En Espagne, défaite de la Junte suprême qui se réfugie à Cadix et occupation française totale</a:t>
            </a:r>
          </a:p>
          <a:p>
            <a:r>
              <a:rPr lang="fr-FR" sz="1800" b="1" dirty="0"/>
              <a:t>En Amérique, guerre civile entre loyalistes et patriotes, et 1</a:t>
            </a:r>
            <a:r>
              <a:rPr lang="fr-FR" sz="1800" b="1" baseline="30000" dirty="0"/>
              <a:t>ères</a:t>
            </a:r>
            <a:r>
              <a:rPr lang="fr-FR" sz="1800" b="1" dirty="0"/>
              <a:t> indépendances : Rio de de la </a:t>
            </a:r>
            <a:r>
              <a:rPr lang="fr-FR" sz="1800" b="1" dirty="0" err="1"/>
              <a:t>Plata</a:t>
            </a:r>
            <a:r>
              <a:rPr lang="fr-FR" sz="1800" b="1" dirty="0"/>
              <a:t>, Paraguay, Chili, Nouvelle-Grenade et Venezuela</a:t>
            </a:r>
          </a:p>
        </p:txBody>
      </p:sp>
      <p:pic>
        <p:nvPicPr>
          <p:cNvPr id="10" name="Picture 2" descr="C:\Users\Christophe\Pictures\My Scans\2014-10 (oct.)\scan00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1797" y="142144"/>
            <a:ext cx="5416440" cy="6573711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01404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Titre 2"/>
          <p:cNvSpPr/>
          <p:nvPr/>
        </p:nvSpPr>
        <p:spPr>
          <a:xfrm>
            <a:off x="205680" y="100440"/>
            <a:ext cx="11780640" cy="6657120"/>
          </a:xfrm>
          <a:prstGeom prst="rect">
            <a:avLst/>
          </a:prstGeom>
          <a:solidFill>
            <a:srgbClr val="FFC000"/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rmAutofit fontScale="25000" lnSpcReduction="20000"/>
          </a:bodyPr>
          <a:lstStyle/>
          <a:p>
            <a:r>
              <a:rPr lang="fr-FR" sz="7200" b="1" dirty="0"/>
              <a:t>5) 1820-1825 : En Espagne, coup d’Etat des militaires et des libéraux contre l’absolutisme de Ferdinand VII</a:t>
            </a:r>
          </a:p>
          <a:p>
            <a:r>
              <a:rPr lang="fr-FR" sz="7200" b="1" dirty="0"/>
              <a:t>En Amérique, toute confiance envers la métropole disparaît et les indépendantistes deviennent majoritaires ; A partir du Venezuela et du Chili, Bolivar et San Martin libèrent la Nouvelle-Grenade, le Pérou, Quito et le Haut-Pérou</a:t>
            </a:r>
          </a:p>
          <a:p>
            <a:r>
              <a:rPr lang="fr-FR" sz="7200" dirty="0"/>
              <a:t>1820 : 5</a:t>
            </a:r>
            <a:r>
              <a:rPr lang="fr-FR" sz="7200" baseline="30000" dirty="0"/>
              <a:t>ème</a:t>
            </a:r>
            <a:r>
              <a:rPr lang="fr-FR" sz="7200" dirty="0"/>
              <a:t> acte : En Espagne, les libéraux se révoltent contre l’absolutisme ; La constitution de 1812 est rétablie ; En Amérique, toute confiance envers la métropole disparaît et les indépendantistes deviennent majoritaires</a:t>
            </a:r>
          </a:p>
          <a:p>
            <a:r>
              <a:rPr lang="fr-FR" sz="7200" dirty="0"/>
              <a:t>1820-1822 : Après Bogota, Simon Bolivar libère l’ensemble de la Grande Colombie : Caracas, Carthagène et Quito</a:t>
            </a:r>
          </a:p>
          <a:p>
            <a:r>
              <a:rPr lang="fr-FR" sz="7200" dirty="0"/>
              <a:t>1821-1822 : Du Chili et par mer, José de San Martin s’empare de Lima et proclame l’indépendance du Pérou ;  Puis il joint ses troupes à celles de Simon Bolivar pour libérer Quito</a:t>
            </a:r>
          </a:p>
          <a:p>
            <a:r>
              <a:rPr lang="fr-FR" sz="7200" dirty="0"/>
              <a:t>1821-1825 : Président de la Grande Colombie, Simon Bolivar devient dictateur du Pérou ; Puis il libère le Haut-Pérou qui prend le nom de </a:t>
            </a:r>
            <a:r>
              <a:rPr lang="fr-FR" sz="7200" i="1" dirty="0"/>
              <a:t>Bolivie</a:t>
            </a:r>
            <a:r>
              <a:rPr lang="fr-FR" sz="7200" dirty="0"/>
              <a:t> en son honneur</a:t>
            </a:r>
          </a:p>
          <a:p>
            <a:r>
              <a:rPr lang="fr-FR" sz="7200" dirty="0"/>
              <a:t>1821-1823 : En Nouvelle-Espagne, le général Iturbide sous le nom d’</a:t>
            </a:r>
            <a:r>
              <a:rPr lang="fr-FR" sz="7200" dirty="0" err="1"/>
              <a:t>Agustin</a:t>
            </a:r>
            <a:r>
              <a:rPr lang="fr-FR" sz="7200" dirty="0"/>
              <a:t> 1</a:t>
            </a:r>
            <a:r>
              <a:rPr lang="fr-FR" sz="7200" baseline="30000" dirty="0"/>
              <a:t>er</a:t>
            </a:r>
            <a:r>
              <a:rPr lang="fr-FR" sz="7200" dirty="0"/>
              <a:t> fonde l’éphémère empire du Mexique ; Le Mexique devient une république fédérale, les Etats-Unis du Mexique   </a:t>
            </a:r>
          </a:p>
          <a:p>
            <a:r>
              <a:rPr lang="fr-FR" sz="7200" dirty="0"/>
              <a:t>1821-1823 : Au sud du Mexique, les provinces de la capitainerie du Guatemala deviennent les Provinces-Unies de l’Amérique centrale</a:t>
            </a:r>
          </a:p>
          <a:p>
            <a:endParaRPr lang="fr-FR" sz="7200" dirty="0"/>
          </a:p>
          <a:p>
            <a:r>
              <a:rPr lang="fr-FR" sz="7200" b="1" dirty="0"/>
              <a:t>6) 1807-1822 : Naissance de l’empire du Brésil</a:t>
            </a:r>
          </a:p>
          <a:p>
            <a:r>
              <a:rPr lang="fr-FR" sz="7200" dirty="0">
                <a:effectLst/>
                <a:ea typeface="Times New Roman" panose="02020603050405020304" pitchFamily="18" charset="0"/>
              </a:rPr>
              <a:t>Nov. 1807 : Invasion française du Portugal ; La reine Marie, le régent Jean (VI) et la cour se réfugient à Rio de Janeiro</a:t>
            </a:r>
          </a:p>
          <a:p>
            <a:r>
              <a:rPr lang="fr-FR" sz="7200" dirty="0"/>
              <a:t>1808-1810 : Portugais et Britanniques chassent les Français du Portugal</a:t>
            </a:r>
          </a:p>
          <a:p>
            <a:r>
              <a:rPr lang="fr-FR" sz="7200" dirty="0"/>
              <a:t>1815-1816 : A Rio de Janeiro, Jean VI fonde le Royaume-Uni du Portugal, du Brésil et des Algarves</a:t>
            </a:r>
          </a:p>
          <a:p>
            <a:r>
              <a:rPr lang="fr-FR" sz="7200" dirty="0"/>
              <a:t>1821-1822 : Jean VI retourne au Portugal ; A Rio de Janeiro, Pedro 1</a:t>
            </a:r>
            <a:r>
              <a:rPr lang="fr-FR" sz="7200" baseline="30000" dirty="0"/>
              <a:t>er</a:t>
            </a:r>
            <a:r>
              <a:rPr lang="fr-FR" sz="7200" dirty="0"/>
              <a:t>, fils de Jean VI, fonde l’Empire du Brésil</a:t>
            </a:r>
          </a:p>
          <a:p>
            <a:pPr>
              <a:lnSpc>
                <a:spcPct val="100000"/>
              </a:lnSpc>
            </a:pPr>
            <a:endParaRPr lang="fr-FR" sz="7200" strike="noStrike" spc="-1" dirty="0"/>
          </a:p>
          <a:p>
            <a:pPr>
              <a:lnSpc>
                <a:spcPct val="100000"/>
              </a:lnSpc>
            </a:pPr>
            <a:endParaRPr lang="fr-FR" sz="7200" strike="noStrike" spc="-1" dirty="0"/>
          </a:p>
          <a:p>
            <a:pPr>
              <a:lnSpc>
                <a:spcPct val="100000"/>
              </a:lnSpc>
            </a:pPr>
            <a:endParaRPr lang="fr-FR" sz="8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8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8800" b="0" strike="noStrike" spc="-1" dirty="0"/>
          </a:p>
          <a:p>
            <a:pPr>
              <a:lnSpc>
                <a:spcPct val="100000"/>
              </a:lnSpc>
            </a:pPr>
            <a:endParaRPr lang="fr-FR" sz="8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8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8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8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8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8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8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8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8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8800" b="1" strike="noStrike" spc="-1" dirty="0">
                <a:solidFill>
                  <a:srgbClr val="000000"/>
                </a:solidFill>
                <a:latin typeface="Calibri Light"/>
                <a:ea typeface="DejaVu Sans"/>
              </a:rPr>
              <a:t>  </a:t>
            </a:r>
            <a:endParaRPr lang="fr-FR" sz="8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fr-FR" sz="88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7471624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Rectangle 3"/>
          <p:cNvSpPr/>
          <p:nvPr/>
        </p:nvSpPr>
        <p:spPr>
          <a:xfrm>
            <a:off x="117563" y="188640"/>
            <a:ext cx="3757674" cy="530769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sz="1700" b="1" dirty="0"/>
              <a:t>1810 : 3</a:t>
            </a:r>
            <a:r>
              <a:rPr lang="fr-FR" sz="1700" b="1" baseline="30000" dirty="0"/>
              <a:t>ème</a:t>
            </a:r>
            <a:r>
              <a:rPr lang="fr-FR" sz="1700" b="1" dirty="0"/>
              <a:t> acte : En Espagne, prise de Séville par les Français ; Echec de la Junte suprême qui se réfugie à Cadix ; …</a:t>
            </a:r>
            <a:endParaRPr lang="fr-FR" sz="1800" dirty="0">
              <a:solidFill>
                <a:srgbClr val="FF0000"/>
              </a:solidFill>
            </a:endParaRPr>
          </a:p>
          <a:p>
            <a:endParaRPr lang="fr-FR" dirty="0"/>
          </a:p>
          <a:p>
            <a:r>
              <a:rPr lang="fr-FR" u="sng" dirty="0"/>
              <a:t>*Fév. 1810 : 3</a:t>
            </a:r>
            <a:r>
              <a:rPr lang="fr-FR" u="sng" baseline="30000" dirty="0"/>
              <a:t>ème</a:t>
            </a:r>
            <a:r>
              <a:rPr lang="fr-FR" u="sng" dirty="0"/>
              <a:t> acte</a:t>
            </a:r>
          </a:p>
          <a:p>
            <a:endParaRPr lang="fr-FR" dirty="0"/>
          </a:p>
          <a:p>
            <a:r>
              <a:rPr lang="fr-FR" dirty="0"/>
              <a:t>*Séville est prise par les Français</a:t>
            </a:r>
          </a:p>
          <a:p>
            <a:r>
              <a:rPr lang="fr-FR" u="sng" dirty="0"/>
              <a:t>Toute l’Espagne est occupée</a:t>
            </a:r>
          </a:p>
          <a:p>
            <a:endParaRPr lang="fr-FR" dirty="0"/>
          </a:p>
          <a:p>
            <a:r>
              <a:rPr lang="fr-FR" dirty="0"/>
              <a:t>*La Junte suprême se replie sur Cadix</a:t>
            </a:r>
          </a:p>
          <a:p>
            <a:r>
              <a:rPr lang="fr-FR" dirty="0"/>
              <a:t>Assiégée par les Français</a:t>
            </a:r>
          </a:p>
          <a:p>
            <a:r>
              <a:rPr lang="fr-FR" dirty="0"/>
              <a:t>Jusqu’en août 1812</a:t>
            </a:r>
          </a:p>
          <a:p>
            <a:endParaRPr lang="fr-FR" dirty="0"/>
          </a:p>
          <a:p>
            <a:r>
              <a:rPr lang="fr-FR" dirty="0"/>
              <a:t>Mais protégée par la marine britannique</a:t>
            </a:r>
          </a:p>
          <a:p>
            <a:endParaRPr lang="fr-FR" dirty="0"/>
          </a:p>
          <a:p>
            <a:r>
              <a:rPr lang="fr-FR" dirty="0"/>
              <a:t>*A Cadix, la Junte se dissout</a:t>
            </a:r>
          </a:p>
          <a:p>
            <a:r>
              <a:rPr lang="fr-FR" dirty="0"/>
              <a:t>Et se transforme en un conseil de régence…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8F19D79-D6EB-8FC5-3641-9E6BBB53A9B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5" t="3484" r="2824" b="3062"/>
          <a:stretch/>
        </p:blipFill>
        <p:spPr bwMode="auto">
          <a:xfrm>
            <a:off x="4047886" y="186327"/>
            <a:ext cx="7969942" cy="648534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sp>
        <p:nvSpPr>
          <p:cNvPr id="28" name="Ellipse 27">
            <a:extLst>
              <a:ext uri="{FF2B5EF4-FFF2-40B4-BE49-F238E27FC236}">
                <a16:creationId xmlns:a16="http://schemas.microsoft.com/office/drawing/2014/main" id="{BBAC9F3F-4C6F-00A9-2006-CA1BBB113EE6}"/>
              </a:ext>
            </a:extLst>
          </p:cNvPr>
          <p:cNvSpPr/>
          <p:nvPr/>
        </p:nvSpPr>
        <p:spPr>
          <a:xfrm>
            <a:off x="6418778" y="5283454"/>
            <a:ext cx="202272" cy="201752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705" name="Connecteur droit avec flèche 704">
            <a:extLst>
              <a:ext uri="{FF2B5EF4-FFF2-40B4-BE49-F238E27FC236}">
                <a16:creationId xmlns:a16="http://schemas.microsoft.com/office/drawing/2014/main" id="{28066421-5EAA-DEA2-3B3B-9F5241C64829}"/>
              </a:ext>
            </a:extLst>
          </p:cNvPr>
          <p:cNvCxnSpPr>
            <a:cxnSpLocks/>
            <a:endCxn id="28" idx="0"/>
          </p:cNvCxnSpPr>
          <p:nvPr/>
        </p:nvCxnSpPr>
        <p:spPr>
          <a:xfrm flipH="1">
            <a:off x="6519914" y="4921989"/>
            <a:ext cx="101136" cy="361465"/>
          </a:xfrm>
          <a:prstGeom prst="straightConnector1">
            <a:avLst/>
          </a:prstGeom>
          <a:ln w="762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2" name="Ellipse 711">
            <a:extLst>
              <a:ext uri="{FF2B5EF4-FFF2-40B4-BE49-F238E27FC236}">
                <a16:creationId xmlns:a16="http://schemas.microsoft.com/office/drawing/2014/main" id="{1A2697A2-1F50-B7FD-2D68-A72552776D3D}"/>
              </a:ext>
            </a:extLst>
          </p:cNvPr>
          <p:cNvSpPr/>
          <p:nvPr/>
        </p:nvSpPr>
        <p:spPr>
          <a:xfrm>
            <a:off x="7716075" y="2842983"/>
            <a:ext cx="202272" cy="201752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713" name="Ellipse 712">
            <a:extLst>
              <a:ext uri="{FF2B5EF4-FFF2-40B4-BE49-F238E27FC236}">
                <a16:creationId xmlns:a16="http://schemas.microsoft.com/office/drawing/2014/main" id="{60502E1E-6252-A175-1F1F-AA8D256843FF}"/>
              </a:ext>
            </a:extLst>
          </p:cNvPr>
          <p:cNvSpPr/>
          <p:nvPr/>
        </p:nvSpPr>
        <p:spPr>
          <a:xfrm>
            <a:off x="5080000" y="3821973"/>
            <a:ext cx="202272" cy="201752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714" name="Ellipse 713">
            <a:extLst>
              <a:ext uri="{FF2B5EF4-FFF2-40B4-BE49-F238E27FC236}">
                <a16:creationId xmlns:a16="http://schemas.microsoft.com/office/drawing/2014/main" id="{CFD61B27-AC93-5721-18AF-6007E93B43B1}"/>
              </a:ext>
            </a:extLst>
          </p:cNvPr>
          <p:cNvSpPr/>
          <p:nvPr/>
        </p:nvSpPr>
        <p:spPr>
          <a:xfrm>
            <a:off x="8704943" y="1021440"/>
            <a:ext cx="202272" cy="201752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715" name="Connecteur droit avec flèche 714">
            <a:extLst>
              <a:ext uri="{FF2B5EF4-FFF2-40B4-BE49-F238E27FC236}">
                <a16:creationId xmlns:a16="http://schemas.microsoft.com/office/drawing/2014/main" id="{8C8E7C58-F02D-9ED2-7B8A-8099C98471B2}"/>
              </a:ext>
            </a:extLst>
          </p:cNvPr>
          <p:cNvCxnSpPr>
            <a:cxnSpLocks/>
          </p:cNvCxnSpPr>
          <p:nvPr/>
        </p:nvCxnSpPr>
        <p:spPr>
          <a:xfrm>
            <a:off x="4223657" y="3044735"/>
            <a:ext cx="856343" cy="77723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6" name="Connecteur droit avec flèche 715">
            <a:extLst>
              <a:ext uri="{FF2B5EF4-FFF2-40B4-BE49-F238E27FC236}">
                <a16:creationId xmlns:a16="http://schemas.microsoft.com/office/drawing/2014/main" id="{C5F9389B-6090-7773-271B-063CBC06D02A}"/>
              </a:ext>
            </a:extLst>
          </p:cNvPr>
          <p:cNvCxnSpPr>
            <a:cxnSpLocks/>
            <a:endCxn id="727" idx="7"/>
          </p:cNvCxnSpPr>
          <p:nvPr/>
        </p:nvCxnSpPr>
        <p:spPr>
          <a:xfrm flipH="1">
            <a:off x="8462562" y="1122316"/>
            <a:ext cx="242381" cy="201752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7" name="Ellipse 716">
            <a:extLst>
              <a:ext uri="{FF2B5EF4-FFF2-40B4-BE49-F238E27FC236}">
                <a16:creationId xmlns:a16="http://schemas.microsoft.com/office/drawing/2014/main" id="{EC258BA6-400A-8026-A6A0-F8492B373FF4}"/>
              </a:ext>
            </a:extLst>
          </p:cNvPr>
          <p:cNvSpPr/>
          <p:nvPr/>
        </p:nvSpPr>
        <p:spPr>
          <a:xfrm>
            <a:off x="7702232" y="1640114"/>
            <a:ext cx="202272" cy="201752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718" name="Connecteur droit avec flèche 717">
            <a:extLst>
              <a:ext uri="{FF2B5EF4-FFF2-40B4-BE49-F238E27FC236}">
                <a16:creationId xmlns:a16="http://schemas.microsoft.com/office/drawing/2014/main" id="{00BA8132-E7AC-A2EC-ACDA-4D5956375F77}"/>
              </a:ext>
            </a:extLst>
          </p:cNvPr>
          <p:cNvCxnSpPr>
            <a:cxnSpLocks/>
          </p:cNvCxnSpPr>
          <p:nvPr/>
        </p:nvCxnSpPr>
        <p:spPr>
          <a:xfrm>
            <a:off x="7784658" y="1841866"/>
            <a:ext cx="62175" cy="1001117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9" name="Connecteur droit avec flèche 718">
            <a:extLst>
              <a:ext uri="{FF2B5EF4-FFF2-40B4-BE49-F238E27FC236}">
                <a16:creationId xmlns:a16="http://schemas.microsoft.com/office/drawing/2014/main" id="{601C2368-5065-822A-21A5-E0C63EAF16E9}"/>
              </a:ext>
            </a:extLst>
          </p:cNvPr>
          <p:cNvCxnSpPr>
            <a:cxnSpLocks/>
            <a:endCxn id="720" idx="5"/>
          </p:cNvCxnSpPr>
          <p:nvPr/>
        </p:nvCxnSpPr>
        <p:spPr>
          <a:xfrm flipH="1" flipV="1">
            <a:off x="6851204" y="1711444"/>
            <a:ext cx="851028" cy="1131539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0" name="Ellipse 719">
            <a:extLst>
              <a:ext uri="{FF2B5EF4-FFF2-40B4-BE49-F238E27FC236}">
                <a16:creationId xmlns:a16="http://schemas.microsoft.com/office/drawing/2014/main" id="{4FB4846C-F38C-2B48-0FE9-EE23C6E9ED05}"/>
              </a:ext>
            </a:extLst>
          </p:cNvPr>
          <p:cNvSpPr/>
          <p:nvPr/>
        </p:nvSpPr>
        <p:spPr>
          <a:xfrm>
            <a:off x="6678554" y="1539238"/>
            <a:ext cx="202272" cy="201752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722" name="Ellipse 721">
            <a:extLst>
              <a:ext uri="{FF2B5EF4-FFF2-40B4-BE49-F238E27FC236}">
                <a16:creationId xmlns:a16="http://schemas.microsoft.com/office/drawing/2014/main" id="{F48C9F84-873D-34C1-D0DE-889B2AA222EF}"/>
              </a:ext>
            </a:extLst>
          </p:cNvPr>
          <p:cNvSpPr/>
          <p:nvPr/>
        </p:nvSpPr>
        <p:spPr>
          <a:xfrm>
            <a:off x="6043247" y="1122316"/>
            <a:ext cx="202272" cy="201752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723" name="Connecteur droit avec flèche 722">
            <a:extLst>
              <a:ext uri="{FF2B5EF4-FFF2-40B4-BE49-F238E27FC236}">
                <a16:creationId xmlns:a16="http://schemas.microsoft.com/office/drawing/2014/main" id="{254BAF71-FC13-0B5A-10C8-56CEBC7D8637}"/>
              </a:ext>
            </a:extLst>
          </p:cNvPr>
          <p:cNvCxnSpPr>
            <a:cxnSpLocks/>
            <a:endCxn id="722" idx="5"/>
          </p:cNvCxnSpPr>
          <p:nvPr/>
        </p:nvCxnSpPr>
        <p:spPr>
          <a:xfrm flipH="1" flipV="1">
            <a:off x="6215897" y="1294522"/>
            <a:ext cx="462657" cy="244716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4" name="Connecteur droit avec flèche 723">
            <a:extLst>
              <a:ext uri="{FF2B5EF4-FFF2-40B4-BE49-F238E27FC236}">
                <a16:creationId xmlns:a16="http://schemas.microsoft.com/office/drawing/2014/main" id="{61FCEE6D-06B8-8549-9272-8061D1D0BE49}"/>
              </a:ext>
            </a:extLst>
          </p:cNvPr>
          <p:cNvCxnSpPr>
            <a:cxnSpLocks/>
          </p:cNvCxnSpPr>
          <p:nvPr/>
        </p:nvCxnSpPr>
        <p:spPr>
          <a:xfrm flipH="1" flipV="1">
            <a:off x="4771992" y="649152"/>
            <a:ext cx="810288" cy="37228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5" name="Ellipse 724">
            <a:extLst>
              <a:ext uri="{FF2B5EF4-FFF2-40B4-BE49-F238E27FC236}">
                <a16:creationId xmlns:a16="http://schemas.microsoft.com/office/drawing/2014/main" id="{52B85409-4BA5-1AE6-6443-A3557486CB47}"/>
              </a:ext>
            </a:extLst>
          </p:cNvPr>
          <p:cNvSpPr/>
          <p:nvPr/>
        </p:nvSpPr>
        <p:spPr>
          <a:xfrm>
            <a:off x="5610212" y="1006667"/>
            <a:ext cx="202272" cy="201752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726" name="Connecteur droit avec flèche 725">
            <a:extLst>
              <a:ext uri="{FF2B5EF4-FFF2-40B4-BE49-F238E27FC236}">
                <a16:creationId xmlns:a16="http://schemas.microsoft.com/office/drawing/2014/main" id="{E5112CF4-5521-B701-1D30-00A87D931E4C}"/>
              </a:ext>
            </a:extLst>
          </p:cNvPr>
          <p:cNvCxnSpPr>
            <a:cxnSpLocks/>
            <a:stCxn id="722" idx="1"/>
            <a:endCxn id="725" idx="6"/>
          </p:cNvCxnSpPr>
          <p:nvPr/>
        </p:nvCxnSpPr>
        <p:spPr>
          <a:xfrm flipH="1" flipV="1">
            <a:off x="5812484" y="1107543"/>
            <a:ext cx="260385" cy="44319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7" name="Ellipse 726">
            <a:extLst>
              <a:ext uri="{FF2B5EF4-FFF2-40B4-BE49-F238E27FC236}">
                <a16:creationId xmlns:a16="http://schemas.microsoft.com/office/drawing/2014/main" id="{AA7895C3-132C-2CC8-73F0-9D6555493CF5}"/>
              </a:ext>
            </a:extLst>
          </p:cNvPr>
          <p:cNvSpPr/>
          <p:nvPr/>
        </p:nvSpPr>
        <p:spPr>
          <a:xfrm>
            <a:off x="8289912" y="1294522"/>
            <a:ext cx="202272" cy="201752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728" name="Connecteur droit avec flèche 727">
            <a:extLst>
              <a:ext uri="{FF2B5EF4-FFF2-40B4-BE49-F238E27FC236}">
                <a16:creationId xmlns:a16="http://schemas.microsoft.com/office/drawing/2014/main" id="{6B313179-8B5A-E53A-8BD9-27F7669B27F5}"/>
              </a:ext>
            </a:extLst>
          </p:cNvPr>
          <p:cNvCxnSpPr>
            <a:cxnSpLocks/>
            <a:stCxn id="727" idx="2"/>
            <a:endCxn id="717" idx="0"/>
          </p:cNvCxnSpPr>
          <p:nvPr/>
        </p:nvCxnSpPr>
        <p:spPr>
          <a:xfrm flipH="1">
            <a:off x="7803368" y="1395398"/>
            <a:ext cx="486544" cy="244716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9" name="Ellipse 728">
            <a:extLst>
              <a:ext uri="{FF2B5EF4-FFF2-40B4-BE49-F238E27FC236}">
                <a16:creationId xmlns:a16="http://schemas.microsoft.com/office/drawing/2014/main" id="{85D8C45E-981B-B4AD-EBD2-D699EB47CDC1}"/>
              </a:ext>
            </a:extLst>
          </p:cNvPr>
          <p:cNvSpPr/>
          <p:nvPr/>
        </p:nvSpPr>
        <p:spPr>
          <a:xfrm>
            <a:off x="6577418" y="4720237"/>
            <a:ext cx="202272" cy="201752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730" name="Connecteur droit avec flèche 729">
            <a:extLst>
              <a:ext uri="{FF2B5EF4-FFF2-40B4-BE49-F238E27FC236}">
                <a16:creationId xmlns:a16="http://schemas.microsoft.com/office/drawing/2014/main" id="{4DCB3A4D-2FAE-F741-C2FB-D809930DF37B}"/>
              </a:ext>
            </a:extLst>
          </p:cNvPr>
          <p:cNvCxnSpPr>
            <a:cxnSpLocks/>
            <a:stCxn id="731" idx="3"/>
            <a:endCxn id="729" idx="7"/>
          </p:cNvCxnSpPr>
          <p:nvPr/>
        </p:nvCxnSpPr>
        <p:spPr>
          <a:xfrm flipH="1">
            <a:off x="6750068" y="3314436"/>
            <a:ext cx="1096765" cy="1435347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1" name="Ellipse 730">
            <a:extLst>
              <a:ext uri="{FF2B5EF4-FFF2-40B4-BE49-F238E27FC236}">
                <a16:creationId xmlns:a16="http://schemas.microsoft.com/office/drawing/2014/main" id="{DF558DAA-3901-D46A-1C4B-CCD55C89473C}"/>
              </a:ext>
            </a:extLst>
          </p:cNvPr>
          <p:cNvSpPr/>
          <p:nvPr/>
        </p:nvSpPr>
        <p:spPr>
          <a:xfrm>
            <a:off x="7817211" y="3142230"/>
            <a:ext cx="202272" cy="201752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8970DCAA-F5C1-E283-5775-8661996723F8}"/>
              </a:ext>
            </a:extLst>
          </p:cNvPr>
          <p:cNvSpPr/>
          <p:nvPr/>
        </p:nvSpPr>
        <p:spPr>
          <a:xfrm>
            <a:off x="6144383" y="5350937"/>
            <a:ext cx="202272" cy="201752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005648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Rectangle 3"/>
          <p:cNvSpPr/>
          <p:nvPr/>
        </p:nvSpPr>
        <p:spPr>
          <a:xfrm>
            <a:off x="117563" y="188640"/>
            <a:ext cx="3757674" cy="589246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sz="1600" b="1" dirty="0"/>
              <a:t>1810 : 3</a:t>
            </a:r>
            <a:r>
              <a:rPr lang="fr-FR" sz="1600" b="1" baseline="30000" dirty="0"/>
              <a:t>ème</a:t>
            </a:r>
            <a:r>
              <a:rPr lang="fr-FR" sz="1600" b="1" dirty="0"/>
              <a:t> acte : En Espagne, prise de Séville par les Français ; Echec de la Junte suprême qui se réfugie à Cadix ; …</a:t>
            </a:r>
          </a:p>
          <a:p>
            <a:endParaRPr lang="fr-FR" dirty="0"/>
          </a:p>
          <a:p>
            <a:r>
              <a:rPr lang="fr-FR" dirty="0"/>
              <a:t>*Conseil de Régence qui…</a:t>
            </a:r>
          </a:p>
          <a:p>
            <a:r>
              <a:rPr lang="fr-FR" dirty="0"/>
              <a:t>Sept. 1810 : Organise l’élection d’une assemblée, les </a:t>
            </a:r>
            <a:r>
              <a:rPr lang="fr-FR" i="1" dirty="0"/>
              <a:t>Cortès</a:t>
            </a:r>
          </a:p>
          <a:p>
            <a:endParaRPr lang="fr-FR" dirty="0"/>
          </a:p>
          <a:p>
            <a:r>
              <a:rPr lang="fr-FR" dirty="0"/>
              <a:t>*Cortès qui…</a:t>
            </a:r>
          </a:p>
          <a:p>
            <a:r>
              <a:rPr lang="fr-FR" dirty="0"/>
              <a:t>En pleine occupation française</a:t>
            </a:r>
          </a:p>
          <a:p>
            <a:r>
              <a:rPr lang="fr-FR" dirty="0"/>
              <a:t>Et en l’absence du roi Ferdinand</a:t>
            </a:r>
          </a:p>
          <a:p>
            <a:endParaRPr lang="fr-FR" dirty="0"/>
          </a:p>
          <a:p>
            <a:r>
              <a:rPr lang="fr-FR" dirty="0"/>
              <a:t>*Mars 1812 : Promulgueront</a:t>
            </a:r>
          </a:p>
          <a:p>
            <a:r>
              <a:rPr lang="fr-FR" dirty="0"/>
              <a:t>Une constitution libérale</a:t>
            </a:r>
          </a:p>
          <a:p>
            <a:endParaRPr lang="fr-FR" dirty="0"/>
          </a:p>
          <a:p>
            <a:r>
              <a:rPr lang="fr-FR" dirty="0"/>
              <a:t>*Et comme la junte de 1808</a:t>
            </a:r>
          </a:p>
          <a:p>
            <a:r>
              <a:rPr lang="fr-FR" dirty="0"/>
              <a:t>Les Cortès de Cadix refusent</a:t>
            </a:r>
          </a:p>
          <a:p>
            <a:r>
              <a:rPr lang="fr-FR" dirty="0"/>
              <a:t>D’octroyer l’autonomie aux colonies</a:t>
            </a:r>
          </a:p>
          <a:p>
            <a:endParaRPr lang="fr-FR" dirty="0"/>
          </a:p>
          <a:p>
            <a:r>
              <a:rPr lang="fr-FR" dirty="0"/>
              <a:t>Mais en attendant</a:t>
            </a:r>
          </a:p>
          <a:p>
            <a:r>
              <a:rPr lang="fr-FR" dirty="0"/>
              <a:t>En Amérique…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1F5CDCE6-D5DA-25DD-69D5-B5C760355F2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5" t="3484" r="2824" b="3062"/>
          <a:stretch/>
        </p:blipFill>
        <p:spPr bwMode="auto">
          <a:xfrm>
            <a:off x="4047886" y="186327"/>
            <a:ext cx="7969942" cy="648534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  <p:sp>
        <p:nvSpPr>
          <p:cNvPr id="7" name="Ellipse 6">
            <a:extLst>
              <a:ext uri="{FF2B5EF4-FFF2-40B4-BE49-F238E27FC236}">
                <a16:creationId xmlns:a16="http://schemas.microsoft.com/office/drawing/2014/main" id="{1780AAE5-E8B7-57FB-77CA-B5697C15297C}"/>
              </a:ext>
            </a:extLst>
          </p:cNvPr>
          <p:cNvSpPr/>
          <p:nvPr/>
        </p:nvSpPr>
        <p:spPr>
          <a:xfrm>
            <a:off x="6418778" y="5283454"/>
            <a:ext cx="202272" cy="201752"/>
          </a:xfrm>
          <a:prstGeom prst="ellipse">
            <a:avLst/>
          </a:prstGeom>
          <a:solidFill>
            <a:srgbClr val="A27B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C3710B01-093A-44A6-5B49-7ABA4B6E1903}"/>
              </a:ext>
            </a:extLst>
          </p:cNvPr>
          <p:cNvCxnSpPr>
            <a:cxnSpLocks/>
            <a:endCxn id="7" idx="0"/>
          </p:cNvCxnSpPr>
          <p:nvPr/>
        </p:nvCxnSpPr>
        <p:spPr>
          <a:xfrm flipH="1">
            <a:off x="6519914" y="4921989"/>
            <a:ext cx="101136" cy="361465"/>
          </a:xfrm>
          <a:prstGeom prst="straightConnector1">
            <a:avLst/>
          </a:prstGeom>
          <a:ln w="762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Ellipse 8">
            <a:extLst>
              <a:ext uri="{FF2B5EF4-FFF2-40B4-BE49-F238E27FC236}">
                <a16:creationId xmlns:a16="http://schemas.microsoft.com/office/drawing/2014/main" id="{C01BBF87-A012-C168-AC56-D50319DA10DA}"/>
              </a:ext>
            </a:extLst>
          </p:cNvPr>
          <p:cNvSpPr/>
          <p:nvPr/>
        </p:nvSpPr>
        <p:spPr>
          <a:xfrm>
            <a:off x="7716075" y="2842983"/>
            <a:ext cx="202272" cy="201752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4DB3C0DD-C84C-03EA-FF2E-8266642A63DD}"/>
              </a:ext>
            </a:extLst>
          </p:cNvPr>
          <p:cNvSpPr/>
          <p:nvPr/>
        </p:nvSpPr>
        <p:spPr>
          <a:xfrm>
            <a:off x="5080000" y="3821973"/>
            <a:ext cx="202272" cy="201752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EE9C3690-46EF-FB04-A2B8-913B2499310B}"/>
              </a:ext>
            </a:extLst>
          </p:cNvPr>
          <p:cNvSpPr/>
          <p:nvPr/>
        </p:nvSpPr>
        <p:spPr>
          <a:xfrm>
            <a:off x="8704943" y="1021440"/>
            <a:ext cx="202272" cy="201752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7A0F1107-5917-3C1C-9CB9-8CE08892D25C}"/>
              </a:ext>
            </a:extLst>
          </p:cNvPr>
          <p:cNvCxnSpPr>
            <a:cxnSpLocks/>
          </p:cNvCxnSpPr>
          <p:nvPr/>
        </p:nvCxnSpPr>
        <p:spPr>
          <a:xfrm>
            <a:off x="4223657" y="3044735"/>
            <a:ext cx="856343" cy="77723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9A1C94AA-A4D0-F549-01A2-8869177EA0CE}"/>
              </a:ext>
            </a:extLst>
          </p:cNvPr>
          <p:cNvCxnSpPr>
            <a:cxnSpLocks/>
            <a:endCxn id="23" idx="7"/>
          </p:cNvCxnSpPr>
          <p:nvPr/>
        </p:nvCxnSpPr>
        <p:spPr>
          <a:xfrm flipH="1">
            <a:off x="8462562" y="1122316"/>
            <a:ext cx="242381" cy="201752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Ellipse 13">
            <a:extLst>
              <a:ext uri="{FF2B5EF4-FFF2-40B4-BE49-F238E27FC236}">
                <a16:creationId xmlns:a16="http://schemas.microsoft.com/office/drawing/2014/main" id="{9AF1AEF5-601E-D155-E9E6-CC0999716BEB}"/>
              </a:ext>
            </a:extLst>
          </p:cNvPr>
          <p:cNvSpPr/>
          <p:nvPr/>
        </p:nvSpPr>
        <p:spPr>
          <a:xfrm>
            <a:off x="7702232" y="1640114"/>
            <a:ext cx="202272" cy="201752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0F94DEDC-89F6-2CC6-4B29-667138E036F3}"/>
              </a:ext>
            </a:extLst>
          </p:cNvPr>
          <p:cNvCxnSpPr>
            <a:cxnSpLocks/>
          </p:cNvCxnSpPr>
          <p:nvPr/>
        </p:nvCxnSpPr>
        <p:spPr>
          <a:xfrm>
            <a:off x="7784658" y="1841866"/>
            <a:ext cx="62175" cy="1001117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4EDCFBCF-C70C-77C6-CB0C-2ACB7D2BE8C0}"/>
              </a:ext>
            </a:extLst>
          </p:cNvPr>
          <p:cNvCxnSpPr>
            <a:cxnSpLocks/>
            <a:endCxn id="17" idx="5"/>
          </p:cNvCxnSpPr>
          <p:nvPr/>
        </p:nvCxnSpPr>
        <p:spPr>
          <a:xfrm flipH="1" flipV="1">
            <a:off x="6851204" y="1711444"/>
            <a:ext cx="851028" cy="1131539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Ellipse 16">
            <a:extLst>
              <a:ext uri="{FF2B5EF4-FFF2-40B4-BE49-F238E27FC236}">
                <a16:creationId xmlns:a16="http://schemas.microsoft.com/office/drawing/2014/main" id="{CA2065A6-1D3A-2EFD-E399-D864014895E3}"/>
              </a:ext>
            </a:extLst>
          </p:cNvPr>
          <p:cNvSpPr/>
          <p:nvPr/>
        </p:nvSpPr>
        <p:spPr>
          <a:xfrm>
            <a:off x="6678554" y="1539238"/>
            <a:ext cx="202272" cy="201752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A7C1D787-9358-E35A-1B56-AE1F257D2A48}"/>
              </a:ext>
            </a:extLst>
          </p:cNvPr>
          <p:cNvSpPr/>
          <p:nvPr/>
        </p:nvSpPr>
        <p:spPr>
          <a:xfrm>
            <a:off x="6043247" y="1122316"/>
            <a:ext cx="202272" cy="201752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524038A4-7C68-DC16-7199-F38E2C87D839}"/>
              </a:ext>
            </a:extLst>
          </p:cNvPr>
          <p:cNvCxnSpPr>
            <a:cxnSpLocks/>
            <a:endCxn id="18" idx="5"/>
          </p:cNvCxnSpPr>
          <p:nvPr/>
        </p:nvCxnSpPr>
        <p:spPr>
          <a:xfrm flipH="1" flipV="1">
            <a:off x="6215897" y="1294522"/>
            <a:ext cx="462657" cy="244716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E0942153-116A-1DA6-D790-7E54A376B663}"/>
              </a:ext>
            </a:extLst>
          </p:cNvPr>
          <p:cNvCxnSpPr>
            <a:cxnSpLocks/>
          </p:cNvCxnSpPr>
          <p:nvPr/>
        </p:nvCxnSpPr>
        <p:spPr>
          <a:xfrm flipH="1" flipV="1">
            <a:off x="4771992" y="649152"/>
            <a:ext cx="810288" cy="37228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Ellipse 20">
            <a:extLst>
              <a:ext uri="{FF2B5EF4-FFF2-40B4-BE49-F238E27FC236}">
                <a16:creationId xmlns:a16="http://schemas.microsoft.com/office/drawing/2014/main" id="{255CA492-1B4F-8523-8AE8-F7819FBECF57}"/>
              </a:ext>
            </a:extLst>
          </p:cNvPr>
          <p:cNvSpPr/>
          <p:nvPr/>
        </p:nvSpPr>
        <p:spPr>
          <a:xfrm>
            <a:off x="5610212" y="1006667"/>
            <a:ext cx="202272" cy="201752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A68347EF-EBB4-7F8B-2FD7-5AE019A700D2}"/>
              </a:ext>
            </a:extLst>
          </p:cNvPr>
          <p:cNvCxnSpPr>
            <a:cxnSpLocks/>
            <a:stCxn id="18" idx="1"/>
            <a:endCxn id="21" idx="6"/>
          </p:cNvCxnSpPr>
          <p:nvPr/>
        </p:nvCxnSpPr>
        <p:spPr>
          <a:xfrm flipH="1" flipV="1">
            <a:off x="5812484" y="1107543"/>
            <a:ext cx="260385" cy="44319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Ellipse 22">
            <a:extLst>
              <a:ext uri="{FF2B5EF4-FFF2-40B4-BE49-F238E27FC236}">
                <a16:creationId xmlns:a16="http://schemas.microsoft.com/office/drawing/2014/main" id="{18620553-A61C-937B-06DC-7586B730355C}"/>
              </a:ext>
            </a:extLst>
          </p:cNvPr>
          <p:cNvSpPr/>
          <p:nvPr/>
        </p:nvSpPr>
        <p:spPr>
          <a:xfrm>
            <a:off x="8289912" y="1294522"/>
            <a:ext cx="202272" cy="201752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E04F5666-0C8F-15DA-14AC-C0CFA48F8D90}"/>
              </a:ext>
            </a:extLst>
          </p:cNvPr>
          <p:cNvCxnSpPr>
            <a:cxnSpLocks/>
            <a:stCxn id="23" idx="2"/>
            <a:endCxn id="14" idx="0"/>
          </p:cNvCxnSpPr>
          <p:nvPr/>
        </p:nvCxnSpPr>
        <p:spPr>
          <a:xfrm flipH="1">
            <a:off x="7803368" y="1395398"/>
            <a:ext cx="486544" cy="244716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Ellipse 24">
            <a:extLst>
              <a:ext uri="{FF2B5EF4-FFF2-40B4-BE49-F238E27FC236}">
                <a16:creationId xmlns:a16="http://schemas.microsoft.com/office/drawing/2014/main" id="{E62EC343-196C-4C87-31E7-79F3416319BD}"/>
              </a:ext>
            </a:extLst>
          </p:cNvPr>
          <p:cNvSpPr/>
          <p:nvPr/>
        </p:nvSpPr>
        <p:spPr>
          <a:xfrm>
            <a:off x="6577418" y="4720237"/>
            <a:ext cx="202272" cy="201752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5D006333-FACF-9671-565C-43AE5431A511}"/>
              </a:ext>
            </a:extLst>
          </p:cNvPr>
          <p:cNvCxnSpPr>
            <a:cxnSpLocks/>
            <a:stCxn id="27" idx="3"/>
            <a:endCxn id="25" idx="7"/>
          </p:cNvCxnSpPr>
          <p:nvPr/>
        </p:nvCxnSpPr>
        <p:spPr>
          <a:xfrm flipH="1">
            <a:off x="6750068" y="3314436"/>
            <a:ext cx="1096765" cy="1435347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Ellipse 26">
            <a:extLst>
              <a:ext uri="{FF2B5EF4-FFF2-40B4-BE49-F238E27FC236}">
                <a16:creationId xmlns:a16="http://schemas.microsoft.com/office/drawing/2014/main" id="{397EB121-C570-780A-993E-BA784F873990}"/>
              </a:ext>
            </a:extLst>
          </p:cNvPr>
          <p:cNvSpPr/>
          <p:nvPr/>
        </p:nvSpPr>
        <p:spPr>
          <a:xfrm>
            <a:off x="7817211" y="3142230"/>
            <a:ext cx="202272" cy="201752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67AE1565-F8ED-6FEB-C326-02EA4D9FA01A}"/>
              </a:ext>
            </a:extLst>
          </p:cNvPr>
          <p:cNvSpPr/>
          <p:nvPr/>
        </p:nvSpPr>
        <p:spPr>
          <a:xfrm>
            <a:off x="6144383" y="5350937"/>
            <a:ext cx="202272" cy="201752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815605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Rectangle 3"/>
          <p:cNvSpPr/>
          <p:nvPr/>
        </p:nvSpPr>
        <p:spPr>
          <a:xfrm>
            <a:off x="117562" y="188640"/>
            <a:ext cx="7131377" cy="341486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b="1" dirty="0"/>
              <a:t>1810 : … </a:t>
            </a:r>
            <a:r>
              <a:rPr lang="fr-FR" sz="1800" b="1" dirty="0"/>
              <a:t>En Amérique, les patriotes créoles redoutant une mainmise des Français, se détachent de la métropole</a:t>
            </a:r>
            <a:endParaRPr lang="fr-FR" b="1" dirty="0"/>
          </a:p>
          <a:p>
            <a:endParaRPr lang="fr-FR" dirty="0"/>
          </a:p>
          <a:p>
            <a:r>
              <a:rPr lang="fr-FR" dirty="0"/>
              <a:t>*Dès fév. 1810 : Chez les créoles…</a:t>
            </a:r>
          </a:p>
          <a:p>
            <a:r>
              <a:rPr lang="fr-FR" dirty="0"/>
              <a:t>La prise de Séville est le coup de massue</a:t>
            </a:r>
          </a:p>
          <a:p>
            <a:endParaRPr lang="fr-FR" dirty="0"/>
          </a:p>
          <a:p>
            <a:r>
              <a:rPr lang="fr-FR" i="1" dirty="0"/>
              <a:t>La Junte ne contrôle plus la métropole</a:t>
            </a:r>
          </a:p>
          <a:p>
            <a:r>
              <a:rPr lang="fr-FR" i="1" dirty="0"/>
              <a:t>L’Espagne est entièrement occupée par les Français</a:t>
            </a:r>
          </a:p>
          <a:p>
            <a:r>
              <a:rPr lang="fr-FR" i="1" dirty="0"/>
              <a:t>Révolutionnaires, égalitaristes et athées</a:t>
            </a:r>
          </a:p>
          <a:p>
            <a:endParaRPr lang="fr-FR" i="1" dirty="0"/>
          </a:p>
          <a:p>
            <a:r>
              <a:rPr lang="fr-FR" u="sng" dirty="0"/>
              <a:t>De ce fait, face à la menace d’une submersion française</a:t>
            </a:r>
          </a:p>
          <a:p>
            <a:r>
              <a:rPr lang="fr-FR" u="sng" dirty="0"/>
              <a:t>Il faut prendre localement le pouvoir pour garantir l’ordre social…</a:t>
            </a:r>
            <a:endParaRPr lang="fr-FR" dirty="0"/>
          </a:p>
        </p:txBody>
      </p:sp>
      <p:pic>
        <p:nvPicPr>
          <p:cNvPr id="3" name="Image 2" descr="Une image contenant texte, carte, atlas&#10;&#10;Description générée automatiquement">
            <a:extLst>
              <a:ext uri="{FF2B5EF4-FFF2-40B4-BE49-F238E27FC236}">
                <a16:creationId xmlns:a16="http://schemas.microsoft.com/office/drawing/2014/main" id="{E5435779-43AE-0CDF-FE39-0A2910E8A715}"/>
              </a:ext>
            </a:extLst>
          </p:cNvPr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7394760" y="167400"/>
            <a:ext cx="4665240" cy="6550560"/>
          </a:xfrm>
          <a:prstGeom prst="rect">
            <a:avLst/>
          </a:prstGeom>
          <a:solidFill>
            <a:srgbClr val="0070C0"/>
          </a:solidFill>
          <a:ln w="38100">
            <a:solidFill>
              <a:srgbClr val="000000"/>
            </a:solidFill>
            <a:round/>
          </a:ln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7AE05213-BB4F-1F3B-FE39-664A8F87BC12}"/>
              </a:ext>
            </a:extLst>
          </p:cNvPr>
          <p:cNvSpPr/>
          <p:nvPr/>
        </p:nvSpPr>
        <p:spPr>
          <a:xfrm>
            <a:off x="8305901" y="1635327"/>
            <a:ext cx="160382" cy="169002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CCC98575-A317-EAE2-51D7-A32EA05B6F5A}"/>
              </a:ext>
            </a:extLst>
          </p:cNvPr>
          <p:cNvSpPr/>
          <p:nvPr/>
        </p:nvSpPr>
        <p:spPr>
          <a:xfrm>
            <a:off x="10002179" y="2284683"/>
            <a:ext cx="160382" cy="169002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CD0F5254-022C-7528-83C0-E6E330820809}"/>
              </a:ext>
            </a:extLst>
          </p:cNvPr>
          <p:cNvSpPr/>
          <p:nvPr/>
        </p:nvSpPr>
        <p:spPr>
          <a:xfrm>
            <a:off x="9527288" y="2615462"/>
            <a:ext cx="160382" cy="169002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699C6F33-82F0-8AC3-0BA9-72720C4FA86C}"/>
              </a:ext>
            </a:extLst>
          </p:cNvPr>
          <p:cNvSpPr/>
          <p:nvPr/>
        </p:nvSpPr>
        <p:spPr>
          <a:xfrm>
            <a:off x="10519014" y="4974875"/>
            <a:ext cx="160382" cy="169002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C055AB64-E16B-2F95-E1ED-56D5FA922D96}"/>
              </a:ext>
            </a:extLst>
          </p:cNvPr>
          <p:cNvSpPr/>
          <p:nvPr/>
        </p:nvSpPr>
        <p:spPr>
          <a:xfrm>
            <a:off x="9433214" y="2894283"/>
            <a:ext cx="160382" cy="169002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90B786CD-5116-A543-C3B8-3C7E5D787A80}"/>
              </a:ext>
            </a:extLst>
          </p:cNvPr>
          <p:cNvSpPr/>
          <p:nvPr/>
        </p:nvSpPr>
        <p:spPr>
          <a:xfrm>
            <a:off x="9513736" y="2369184"/>
            <a:ext cx="160382" cy="169002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98039A0F-B71A-EDED-18FD-4EEC1B88EC4F}"/>
              </a:ext>
            </a:extLst>
          </p:cNvPr>
          <p:cNvSpPr/>
          <p:nvPr/>
        </p:nvSpPr>
        <p:spPr>
          <a:xfrm>
            <a:off x="10002179" y="4988500"/>
            <a:ext cx="160382" cy="169002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63E3204F-92B3-98E7-9173-B1963FE6E566}"/>
              </a:ext>
            </a:extLst>
          </p:cNvPr>
          <p:cNvSpPr/>
          <p:nvPr/>
        </p:nvSpPr>
        <p:spPr>
          <a:xfrm>
            <a:off x="9457862" y="3625714"/>
            <a:ext cx="160382" cy="169002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43286A3F-E275-A399-3334-5507DAB5764D}"/>
              </a:ext>
            </a:extLst>
          </p:cNvPr>
          <p:cNvSpPr/>
          <p:nvPr/>
        </p:nvSpPr>
        <p:spPr>
          <a:xfrm>
            <a:off x="10051975" y="3980961"/>
            <a:ext cx="160382" cy="169002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668937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Rectangle 3"/>
          <p:cNvSpPr/>
          <p:nvPr/>
        </p:nvSpPr>
        <p:spPr>
          <a:xfrm>
            <a:off x="117562" y="188640"/>
            <a:ext cx="7131377" cy="424586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b="1" dirty="0"/>
              <a:t>1810 : … </a:t>
            </a:r>
            <a:r>
              <a:rPr lang="fr-FR" sz="1800" b="1" dirty="0"/>
              <a:t>En Amérique, les patriotes créoles redoutant une mainmise des Français, se détachent de la métropole</a:t>
            </a:r>
            <a:endParaRPr lang="fr-FR" b="1" dirty="0"/>
          </a:p>
          <a:p>
            <a:endParaRPr lang="fr-FR" dirty="0"/>
          </a:p>
          <a:p>
            <a:r>
              <a:rPr lang="fr-FR" dirty="0"/>
              <a:t>Fév. 1810…</a:t>
            </a:r>
          </a:p>
          <a:p>
            <a:endParaRPr lang="fr-FR" dirty="0"/>
          </a:p>
          <a:p>
            <a:r>
              <a:rPr lang="fr-FR" dirty="0"/>
              <a:t>a) Une partie de l’élite créole ne reconnaît pas la </a:t>
            </a:r>
            <a:r>
              <a:rPr lang="fr-FR" u="sng" dirty="0"/>
              <a:t>légitimité</a:t>
            </a:r>
          </a:p>
          <a:p>
            <a:r>
              <a:rPr lang="fr-FR" dirty="0"/>
              <a:t>Du conseil de Régence, puis des Cortès</a:t>
            </a:r>
          </a:p>
          <a:p>
            <a:endParaRPr lang="fr-FR" dirty="0"/>
          </a:p>
          <a:p>
            <a:r>
              <a:rPr lang="fr-FR" dirty="0"/>
              <a:t>NB : En réalité, jusqu’alors, les créoles ne voyaient en la Junte suprême</a:t>
            </a:r>
          </a:p>
          <a:p>
            <a:r>
              <a:rPr lang="fr-FR" dirty="0"/>
              <a:t>Qu’un organisme de coordination</a:t>
            </a:r>
          </a:p>
          <a:p>
            <a:endParaRPr lang="fr-FR" dirty="0"/>
          </a:p>
          <a:p>
            <a:r>
              <a:rPr lang="fr-FR" dirty="0"/>
              <a:t>b) Et seul Ferdinand VII - contre Joseph Bonaparte - conserve la sienne</a:t>
            </a:r>
          </a:p>
          <a:p>
            <a:r>
              <a:rPr lang="fr-FR" u="sng" dirty="0"/>
              <a:t>Donc, attachement à Ferdinand VII mais pas à l’Espagne occupée</a:t>
            </a:r>
          </a:p>
          <a:p>
            <a:endParaRPr lang="fr-FR" u="sng" dirty="0"/>
          </a:p>
          <a:p>
            <a:r>
              <a:rPr lang="fr-FR" dirty="0"/>
              <a:t>Conséquence majeure…</a:t>
            </a:r>
          </a:p>
        </p:txBody>
      </p:sp>
      <p:pic>
        <p:nvPicPr>
          <p:cNvPr id="3" name="Image 2" descr="Une image contenant texte, carte, atlas&#10;&#10;Description générée automatiquement">
            <a:extLst>
              <a:ext uri="{FF2B5EF4-FFF2-40B4-BE49-F238E27FC236}">
                <a16:creationId xmlns:a16="http://schemas.microsoft.com/office/drawing/2014/main" id="{E4E24116-7751-31D7-27BA-4C6EE5853117}"/>
              </a:ext>
            </a:extLst>
          </p:cNvPr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7394760" y="167400"/>
            <a:ext cx="4665240" cy="6550560"/>
          </a:xfrm>
          <a:prstGeom prst="rect">
            <a:avLst/>
          </a:prstGeom>
          <a:solidFill>
            <a:srgbClr val="0070C0"/>
          </a:solidFill>
          <a:ln w="38100">
            <a:solidFill>
              <a:srgbClr val="000000"/>
            </a:solidFill>
            <a:round/>
          </a:ln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50A6506C-12BB-FAFA-4BBC-096A45EEB36E}"/>
              </a:ext>
            </a:extLst>
          </p:cNvPr>
          <p:cNvSpPr/>
          <p:nvPr/>
        </p:nvSpPr>
        <p:spPr>
          <a:xfrm>
            <a:off x="8305901" y="1635327"/>
            <a:ext cx="160382" cy="169002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305ED65B-4A05-5BDE-BF2F-9BD641F35AC8}"/>
              </a:ext>
            </a:extLst>
          </p:cNvPr>
          <p:cNvSpPr/>
          <p:nvPr/>
        </p:nvSpPr>
        <p:spPr>
          <a:xfrm>
            <a:off x="10002179" y="2284683"/>
            <a:ext cx="160382" cy="169002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A208A57E-5913-6C32-D908-F7FFE1F671C7}"/>
              </a:ext>
            </a:extLst>
          </p:cNvPr>
          <p:cNvSpPr/>
          <p:nvPr/>
        </p:nvSpPr>
        <p:spPr>
          <a:xfrm>
            <a:off x="9527288" y="2615462"/>
            <a:ext cx="160382" cy="169002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AD0A83AF-81BA-0212-2FCF-0BE75086CD32}"/>
              </a:ext>
            </a:extLst>
          </p:cNvPr>
          <p:cNvSpPr/>
          <p:nvPr/>
        </p:nvSpPr>
        <p:spPr>
          <a:xfrm>
            <a:off x="10519014" y="4974875"/>
            <a:ext cx="160382" cy="169002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32458537-020A-6394-EA73-F08FAA800229}"/>
              </a:ext>
            </a:extLst>
          </p:cNvPr>
          <p:cNvSpPr/>
          <p:nvPr/>
        </p:nvSpPr>
        <p:spPr>
          <a:xfrm>
            <a:off x="9433214" y="2894283"/>
            <a:ext cx="160382" cy="169002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FC594F75-76D1-5F58-34DA-690C88009999}"/>
              </a:ext>
            </a:extLst>
          </p:cNvPr>
          <p:cNvSpPr/>
          <p:nvPr/>
        </p:nvSpPr>
        <p:spPr>
          <a:xfrm>
            <a:off x="9513736" y="2369184"/>
            <a:ext cx="160382" cy="169002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4EFDAA15-6B51-2939-96EB-FF27374A0249}"/>
              </a:ext>
            </a:extLst>
          </p:cNvPr>
          <p:cNvSpPr/>
          <p:nvPr/>
        </p:nvSpPr>
        <p:spPr>
          <a:xfrm>
            <a:off x="10002179" y="4988500"/>
            <a:ext cx="160382" cy="169002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55642687-C632-3E50-E34A-884BE52321C8}"/>
              </a:ext>
            </a:extLst>
          </p:cNvPr>
          <p:cNvSpPr/>
          <p:nvPr/>
        </p:nvSpPr>
        <p:spPr>
          <a:xfrm>
            <a:off x="9457862" y="3625714"/>
            <a:ext cx="160382" cy="169002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D90D08CB-82FC-D541-17CA-512F763B4CAE}"/>
              </a:ext>
            </a:extLst>
          </p:cNvPr>
          <p:cNvSpPr/>
          <p:nvPr/>
        </p:nvSpPr>
        <p:spPr>
          <a:xfrm>
            <a:off x="10051975" y="3980961"/>
            <a:ext cx="160382" cy="169002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465666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Rectangle 3"/>
          <p:cNvSpPr/>
          <p:nvPr/>
        </p:nvSpPr>
        <p:spPr>
          <a:xfrm>
            <a:off x="117562" y="175388"/>
            <a:ext cx="7131377" cy="424586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b="1" dirty="0"/>
              <a:t>1810 : … </a:t>
            </a:r>
            <a:r>
              <a:rPr lang="fr-FR" sz="1800" b="1" dirty="0"/>
              <a:t>En Amérique, les patriotes créoles redoutant une mainmise des Français, se détachent de la métropole</a:t>
            </a:r>
            <a:endParaRPr lang="fr-FR" b="1" dirty="0"/>
          </a:p>
          <a:p>
            <a:endParaRPr lang="fr-FR" dirty="0"/>
          </a:p>
          <a:p>
            <a:r>
              <a:rPr lang="fr-FR" dirty="0"/>
              <a:t>*En 1810</a:t>
            </a:r>
          </a:p>
          <a:p>
            <a:r>
              <a:rPr lang="fr-FR" dirty="0"/>
              <a:t>Le mouvement indépendantiste prend naissance</a:t>
            </a:r>
          </a:p>
          <a:p>
            <a:endParaRPr lang="fr-FR" dirty="0"/>
          </a:p>
          <a:p>
            <a:r>
              <a:rPr lang="fr-FR" dirty="0"/>
              <a:t>*</a:t>
            </a:r>
            <a:r>
              <a:rPr lang="fr-FR" u="sng" dirty="0"/>
              <a:t>Partout</a:t>
            </a:r>
            <a:r>
              <a:rPr lang="fr-FR" dirty="0"/>
              <a:t>, une guerre civile s’installe entre…</a:t>
            </a:r>
          </a:p>
          <a:p>
            <a:endParaRPr lang="fr-FR" dirty="0"/>
          </a:p>
          <a:p>
            <a:r>
              <a:rPr lang="fr-FR" dirty="0"/>
              <a:t>- Les </a:t>
            </a:r>
            <a:r>
              <a:rPr lang="fr-FR" i="1" dirty="0"/>
              <a:t>royalistes</a:t>
            </a:r>
            <a:r>
              <a:rPr lang="fr-FR" dirty="0"/>
              <a:t> : Les Espagnols, mais trop peu nombreux</a:t>
            </a:r>
          </a:p>
          <a:p>
            <a:r>
              <a:rPr lang="fr-FR" dirty="0"/>
              <a:t>Et des créoles </a:t>
            </a:r>
            <a:r>
              <a:rPr lang="fr-FR" i="1" dirty="0"/>
              <a:t>loyalistes</a:t>
            </a:r>
            <a:r>
              <a:rPr lang="fr-FR" dirty="0"/>
              <a:t> à la métropole et au départ, majoritaires</a:t>
            </a:r>
          </a:p>
          <a:p>
            <a:endParaRPr lang="fr-FR" dirty="0"/>
          </a:p>
          <a:p>
            <a:r>
              <a:rPr lang="fr-FR" dirty="0"/>
              <a:t>- Et les </a:t>
            </a:r>
            <a:r>
              <a:rPr lang="fr-FR" i="1" dirty="0"/>
              <a:t>patriotes</a:t>
            </a:r>
            <a:r>
              <a:rPr lang="fr-FR" dirty="0"/>
              <a:t> : Créoles pro-Ferdinand mais indépendantistes</a:t>
            </a:r>
          </a:p>
          <a:p>
            <a:endParaRPr lang="fr-FR" dirty="0"/>
          </a:p>
          <a:p>
            <a:r>
              <a:rPr lang="fr-FR" dirty="0"/>
              <a:t>*Mais malgré cette opposition sur l’ensemble du territoire</a:t>
            </a:r>
          </a:p>
          <a:p>
            <a:r>
              <a:rPr lang="fr-FR" dirty="0"/>
              <a:t>On peut distinguer trois groupes géographiques…</a:t>
            </a:r>
          </a:p>
        </p:txBody>
      </p:sp>
      <p:pic>
        <p:nvPicPr>
          <p:cNvPr id="2" name="Image 1" descr="Une image contenant texte, carte, atlas&#10;&#10;Description générée automatiquement">
            <a:extLst>
              <a:ext uri="{FF2B5EF4-FFF2-40B4-BE49-F238E27FC236}">
                <a16:creationId xmlns:a16="http://schemas.microsoft.com/office/drawing/2014/main" id="{01A6F5DE-BEBE-6660-9C2F-4D7A5ABBA2A3}"/>
              </a:ext>
            </a:extLst>
          </p:cNvPr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7394760" y="167400"/>
            <a:ext cx="4665240" cy="6550560"/>
          </a:xfrm>
          <a:prstGeom prst="rect">
            <a:avLst/>
          </a:prstGeom>
          <a:solidFill>
            <a:srgbClr val="0070C0"/>
          </a:solidFill>
          <a:ln w="38100">
            <a:solidFill>
              <a:srgbClr val="000000"/>
            </a:solidFill>
            <a:round/>
          </a:ln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5C6639E5-D261-2280-179C-657A3B082F0B}"/>
              </a:ext>
            </a:extLst>
          </p:cNvPr>
          <p:cNvSpPr/>
          <p:nvPr/>
        </p:nvSpPr>
        <p:spPr>
          <a:xfrm>
            <a:off x="8305901" y="1635327"/>
            <a:ext cx="160382" cy="169002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352E938E-5673-DCF1-2A98-21AF3BFC2F89}"/>
              </a:ext>
            </a:extLst>
          </p:cNvPr>
          <p:cNvSpPr/>
          <p:nvPr/>
        </p:nvSpPr>
        <p:spPr>
          <a:xfrm>
            <a:off x="10002179" y="2284683"/>
            <a:ext cx="160382" cy="169002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FA8D12E7-FAE8-42D2-19D7-3918251B5AF0}"/>
              </a:ext>
            </a:extLst>
          </p:cNvPr>
          <p:cNvSpPr/>
          <p:nvPr/>
        </p:nvSpPr>
        <p:spPr>
          <a:xfrm>
            <a:off x="9527288" y="2615462"/>
            <a:ext cx="160382" cy="169002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4FD96643-F7E2-F6F3-63C9-7704749152C3}"/>
              </a:ext>
            </a:extLst>
          </p:cNvPr>
          <p:cNvSpPr/>
          <p:nvPr/>
        </p:nvSpPr>
        <p:spPr>
          <a:xfrm>
            <a:off x="10519014" y="4974875"/>
            <a:ext cx="160382" cy="169002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CE2DBC18-78EB-11C7-C107-7D04B1569353}"/>
              </a:ext>
            </a:extLst>
          </p:cNvPr>
          <p:cNvSpPr/>
          <p:nvPr/>
        </p:nvSpPr>
        <p:spPr>
          <a:xfrm>
            <a:off x="9433214" y="2894283"/>
            <a:ext cx="160382" cy="169002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A1D74C2E-7725-6CD6-4C7E-F0B315C86091}"/>
              </a:ext>
            </a:extLst>
          </p:cNvPr>
          <p:cNvSpPr/>
          <p:nvPr/>
        </p:nvSpPr>
        <p:spPr>
          <a:xfrm>
            <a:off x="9513736" y="2369184"/>
            <a:ext cx="160382" cy="169002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E861CDE5-8B18-F77B-2E97-2B7CE48B9CDF}"/>
              </a:ext>
            </a:extLst>
          </p:cNvPr>
          <p:cNvSpPr/>
          <p:nvPr/>
        </p:nvSpPr>
        <p:spPr>
          <a:xfrm>
            <a:off x="10002179" y="4988500"/>
            <a:ext cx="160382" cy="169002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8F6584A0-E9B2-1805-577C-9DBC26335423}"/>
              </a:ext>
            </a:extLst>
          </p:cNvPr>
          <p:cNvSpPr/>
          <p:nvPr/>
        </p:nvSpPr>
        <p:spPr>
          <a:xfrm>
            <a:off x="9457862" y="3625714"/>
            <a:ext cx="160382" cy="169002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8D0FB978-AC9C-BA41-5E83-33573C5B2237}"/>
              </a:ext>
            </a:extLst>
          </p:cNvPr>
          <p:cNvSpPr/>
          <p:nvPr/>
        </p:nvSpPr>
        <p:spPr>
          <a:xfrm>
            <a:off x="10051975" y="3980961"/>
            <a:ext cx="160382" cy="169002"/>
          </a:xfrm>
          <a:prstGeom prst="ellipse">
            <a:avLst/>
          </a:prstGeom>
          <a:solidFill>
            <a:srgbClr val="0070C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237048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Rectangle 3"/>
          <p:cNvSpPr/>
          <p:nvPr/>
        </p:nvSpPr>
        <p:spPr>
          <a:xfrm>
            <a:off x="117562" y="175388"/>
            <a:ext cx="7131377" cy="424586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b="1" dirty="0"/>
              <a:t>1810 : … </a:t>
            </a:r>
            <a:r>
              <a:rPr lang="fr-FR" sz="1800" b="1" dirty="0"/>
              <a:t>En Amérique, les patriotes créoles redoutant une mainmise des Français, se détachent de la métropole</a:t>
            </a:r>
            <a:endParaRPr lang="fr-FR" b="1" dirty="0"/>
          </a:p>
          <a:p>
            <a:endParaRPr lang="fr-FR" dirty="0"/>
          </a:p>
          <a:p>
            <a:r>
              <a:rPr lang="fr-FR" dirty="0"/>
              <a:t>1) Lima et Mexico</a:t>
            </a:r>
          </a:p>
          <a:p>
            <a:r>
              <a:rPr lang="fr-FR" dirty="0"/>
              <a:t>Qui resteront loyalistes envers Ferdinand </a:t>
            </a:r>
            <a:r>
              <a:rPr lang="fr-FR" u="sng" dirty="0"/>
              <a:t>et</a:t>
            </a:r>
            <a:r>
              <a:rPr lang="fr-FR" dirty="0"/>
              <a:t> l’Espagne ; En revanche…</a:t>
            </a:r>
          </a:p>
          <a:p>
            <a:endParaRPr lang="fr-FR" dirty="0"/>
          </a:p>
          <a:p>
            <a:r>
              <a:rPr lang="fr-FR" dirty="0"/>
              <a:t>2) En périphérie de ces deux capitales historiques</a:t>
            </a:r>
          </a:p>
          <a:p>
            <a:r>
              <a:rPr lang="fr-FR" dirty="0"/>
              <a:t>Se développe une volonté de </a:t>
            </a:r>
            <a:r>
              <a:rPr lang="fr-FR" i="1" dirty="0"/>
              <a:t>rompre</a:t>
            </a:r>
            <a:r>
              <a:rPr lang="fr-FR" dirty="0"/>
              <a:t> avec la métropole</a:t>
            </a:r>
          </a:p>
          <a:p>
            <a:endParaRPr lang="fr-FR" dirty="0"/>
          </a:p>
          <a:p>
            <a:r>
              <a:rPr lang="fr-FR" dirty="0"/>
              <a:t>- En Nouvelle-Espagne, dans </a:t>
            </a:r>
            <a:r>
              <a:rPr lang="fr-FR" u="sng" dirty="0"/>
              <a:t>les campagnes autour de Mexico</a:t>
            </a:r>
          </a:p>
          <a:p>
            <a:endParaRPr lang="fr-FR" dirty="0"/>
          </a:p>
          <a:p>
            <a:r>
              <a:rPr lang="fr-FR" dirty="0"/>
              <a:t>- En Amérique du Sud, dans des pôles urbains</a:t>
            </a:r>
          </a:p>
          <a:p>
            <a:r>
              <a:rPr lang="fr-FR" dirty="0"/>
              <a:t>Se créent des juntes autonomes, voire indépendantistes</a:t>
            </a:r>
          </a:p>
          <a:p>
            <a:r>
              <a:rPr lang="fr-FR" dirty="0"/>
              <a:t>- A l’extrême-sud, </a:t>
            </a:r>
            <a:r>
              <a:rPr lang="fr-FR" u="sng" dirty="0"/>
              <a:t>Buenos Aires</a:t>
            </a:r>
            <a:r>
              <a:rPr lang="fr-FR" dirty="0"/>
              <a:t> et </a:t>
            </a:r>
            <a:r>
              <a:rPr lang="fr-FR" u="sng" dirty="0"/>
              <a:t>Santiago du Chili</a:t>
            </a:r>
          </a:p>
          <a:p>
            <a:r>
              <a:rPr lang="fr-FR" dirty="0"/>
              <a:t>- En Nouvelle-Grenade, </a:t>
            </a:r>
            <a:r>
              <a:rPr lang="fr-FR" u="sng" dirty="0"/>
              <a:t>Caracas-Bogota-Carthagène</a:t>
            </a:r>
          </a:p>
        </p:txBody>
      </p:sp>
      <p:pic>
        <p:nvPicPr>
          <p:cNvPr id="3" name="Image 2" descr="Une image contenant texte, carte, atlas&#10;&#10;Description générée automatiquement">
            <a:extLst>
              <a:ext uri="{FF2B5EF4-FFF2-40B4-BE49-F238E27FC236}">
                <a16:creationId xmlns:a16="http://schemas.microsoft.com/office/drawing/2014/main" id="{009384D0-C423-703C-BD97-E299D178EF56}"/>
              </a:ext>
            </a:extLst>
          </p:cNvPr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7394760" y="167400"/>
            <a:ext cx="4665240" cy="6550560"/>
          </a:xfrm>
          <a:prstGeom prst="rect">
            <a:avLst/>
          </a:prstGeom>
          <a:ln w="38100">
            <a:solidFill>
              <a:srgbClr val="000000"/>
            </a:solidFill>
            <a:round/>
          </a:ln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8A8A6277-6EE9-3929-0D8A-88E8303F44D9}"/>
              </a:ext>
            </a:extLst>
          </p:cNvPr>
          <p:cNvSpPr/>
          <p:nvPr/>
        </p:nvSpPr>
        <p:spPr>
          <a:xfrm>
            <a:off x="8305901" y="1635327"/>
            <a:ext cx="160382" cy="169002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3D67BBDE-27EA-49E0-5F7A-63BFD313E96A}"/>
              </a:ext>
            </a:extLst>
          </p:cNvPr>
          <p:cNvSpPr/>
          <p:nvPr/>
        </p:nvSpPr>
        <p:spPr>
          <a:xfrm>
            <a:off x="10002179" y="2284683"/>
            <a:ext cx="160382" cy="169002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928E9956-4B53-F945-4C17-E3BDC9A15777}"/>
              </a:ext>
            </a:extLst>
          </p:cNvPr>
          <p:cNvSpPr/>
          <p:nvPr/>
        </p:nvSpPr>
        <p:spPr>
          <a:xfrm>
            <a:off x="9527288" y="2615462"/>
            <a:ext cx="160382" cy="169002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3464C910-D711-1004-BAD7-4D891FFDBE92}"/>
              </a:ext>
            </a:extLst>
          </p:cNvPr>
          <p:cNvSpPr/>
          <p:nvPr/>
        </p:nvSpPr>
        <p:spPr>
          <a:xfrm>
            <a:off x="10519014" y="4974875"/>
            <a:ext cx="160382" cy="169002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CC09DED6-0D51-9697-CFA6-6FC850003711}"/>
              </a:ext>
            </a:extLst>
          </p:cNvPr>
          <p:cNvSpPr/>
          <p:nvPr/>
        </p:nvSpPr>
        <p:spPr>
          <a:xfrm>
            <a:off x="9513736" y="2369184"/>
            <a:ext cx="160382" cy="169002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E25FAA1B-2BCD-A0F8-4F0A-47B8BBB1712C}"/>
              </a:ext>
            </a:extLst>
          </p:cNvPr>
          <p:cNvSpPr/>
          <p:nvPr/>
        </p:nvSpPr>
        <p:spPr>
          <a:xfrm>
            <a:off x="10002179" y="4988500"/>
            <a:ext cx="160382" cy="169002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1919F959-E79D-8027-0CB9-6A4179FA0ADF}"/>
              </a:ext>
            </a:extLst>
          </p:cNvPr>
          <p:cNvSpPr/>
          <p:nvPr/>
        </p:nvSpPr>
        <p:spPr>
          <a:xfrm>
            <a:off x="9457862" y="3625714"/>
            <a:ext cx="160382" cy="169002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5396B07E-18B8-8DA3-7308-516331F1298B}"/>
              </a:ext>
            </a:extLst>
          </p:cNvPr>
          <p:cNvSpPr/>
          <p:nvPr/>
        </p:nvSpPr>
        <p:spPr>
          <a:xfrm>
            <a:off x="8451722" y="1804329"/>
            <a:ext cx="160382" cy="169002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DCDF5626-76CC-5572-FDC3-68CD3687D809}"/>
              </a:ext>
            </a:extLst>
          </p:cNvPr>
          <p:cNvSpPr/>
          <p:nvPr/>
        </p:nvSpPr>
        <p:spPr>
          <a:xfrm>
            <a:off x="8152800" y="1550826"/>
            <a:ext cx="160382" cy="169002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635000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Rectangle 3"/>
          <p:cNvSpPr/>
          <p:nvPr/>
        </p:nvSpPr>
        <p:spPr>
          <a:xfrm>
            <a:off x="117562" y="175388"/>
            <a:ext cx="7131377" cy="258386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b="1" dirty="0"/>
              <a:t>1810 : … </a:t>
            </a:r>
            <a:r>
              <a:rPr lang="fr-FR" sz="1800" b="1" dirty="0"/>
              <a:t>En Amérique, les patriotes créoles redoutant une mainmise des Français, se détachent de la métropole</a:t>
            </a:r>
            <a:endParaRPr lang="fr-FR" b="1" dirty="0"/>
          </a:p>
          <a:p>
            <a:endParaRPr lang="fr-FR" dirty="0"/>
          </a:p>
          <a:p>
            <a:r>
              <a:rPr lang="fr-FR" dirty="0"/>
              <a:t>3) Ailleurs…</a:t>
            </a:r>
          </a:p>
          <a:p>
            <a:r>
              <a:rPr lang="fr-FR" dirty="0"/>
              <a:t>Quito et surtout le Haut-Pérou </a:t>
            </a:r>
          </a:p>
          <a:p>
            <a:r>
              <a:rPr lang="fr-FR" dirty="0"/>
              <a:t>Vont subir les soubresauts de ces deux principaux pôles</a:t>
            </a:r>
          </a:p>
          <a:p>
            <a:endParaRPr lang="fr-FR" dirty="0"/>
          </a:p>
          <a:p>
            <a:r>
              <a:rPr lang="fr-FR" dirty="0"/>
              <a:t>Reprenons le récit</a:t>
            </a:r>
          </a:p>
          <a:p>
            <a:r>
              <a:rPr lang="fr-FR" dirty="0"/>
              <a:t>Et commençons par la Nouvelle-Espagne…</a:t>
            </a:r>
          </a:p>
        </p:txBody>
      </p:sp>
      <p:pic>
        <p:nvPicPr>
          <p:cNvPr id="3" name="Image 2" descr="Une image contenant texte, carte, atlas&#10;&#10;Description générée automatiquement">
            <a:extLst>
              <a:ext uri="{FF2B5EF4-FFF2-40B4-BE49-F238E27FC236}">
                <a16:creationId xmlns:a16="http://schemas.microsoft.com/office/drawing/2014/main" id="{009384D0-C423-703C-BD97-E299D178EF56}"/>
              </a:ext>
            </a:extLst>
          </p:cNvPr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7394760" y="167400"/>
            <a:ext cx="4665240" cy="6550560"/>
          </a:xfrm>
          <a:prstGeom prst="rect">
            <a:avLst/>
          </a:prstGeom>
          <a:ln w="38100">
            <a:solidFill>
              <a:srgbClr val="000000"/>
            </a:solidFill>
            <a:round/>
          </a:ln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8A8A6277-6EE9-3929-0D8A-88E8303F44D9}"/>
              </a:ext>
            </a:extLst>
          </p:cNvPr>
          <p:cNvSpPr/>
          <p:nvPr/>
        </p:nvSpPr>
        <p:spPr>
          <a:xfrm>
            <a:off x="8305901" y="1635327"/>
            <a:ext cx="160382" cy="169002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3D67BBDE-27EA-49E0-5F7A-63BFD313E96A}"/>
              </a:ext>
            </a:extLst>
          </p:cNvPr>
          <p:cNvSpPr/>
          <p:nvPr/>
        </p:nvSpPr>
        <p:spPr>
          <a:xfrm>
            <a:off x="10002179" y="2284683"/>
            <a:ext cx="160382" cy="169002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928E9956-4B53-F945-4C17-E3BDC9A15777}"/>
              </a:ext>
            </a:extLst>
          </p:cNvPr>
          <p:cNvSpPr/>
          <p:nvPr/>
        </p:nvSpPr>
        <p:spPr>
          <a:xfrm>
            <a:off x="9527288" y="2615462"/>
            <a:ext cx="160382" cy="169002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3464C910-D711-1004-BAD7-4D891FFDBE92}"/>
              </a:ext>
            </a:extLst>
          </p:cNvPr>
          <p:cNvSpPr/>
          <p:nvPr/>
        </p:nvSpPr>
        <p:spPr>
          <a:xfrm>
            <a:off x="10519014" y="4974875"/>
            <a:ext cx="160382" cy="169002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D670FE5D-A275-2718-4653-DDFE66E098E4}"/>
              </a:ext>
            </a:extLst>
          </p:cNvPr>
          <p:cNvSpPr/>
          <p:nvPr/>
        </p:nvSpPr>
        <p:spPr>
          <a:xfrm>
            <a:off x="9433214" y="2894283"/>
            <a:ext cx="160382" cy="169002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CC09DED6-0D51-9697-CFA6-6FC850003711}"/>
              </a:ext>
            </a:extLst>
          </p:cNvPr>
          <p:cNvSpPr/>
          <p:nvPr/>
        </p:nvSpPr>
        <p:spPr>
          <a:xfrm>
            <a:off x="9513736" y="2369184"/>
            <a:ext cx="160382" cy="169002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E25FAA1B-2BCD-A0F8-4F0A-47B8BBB1712C}"/>
              </a:ext>
            </a:extLst>
          </p:cNvPr>
          <p:cNvSpPr/>
          <p:nvPr/>
        </p:nvSpPr>
        <p:spPr>
          <a:xfrm>
            <a:off x="10002179" y="4988500"/>
            <a:ext cx="160382" cy="169002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1919F959-E79D-8027-0CB9-6A4179FA0ADF}"/>
              </a:ext>
            </a:extLst>
          </p:cNvPr>
          <p:cNvSpPr/>
          <p:nvPr/>
        </p:nvSpPr>
        <p:spPr>
          <a:xfrm>
            <a:off x="9457862" y="3625714"/>
            <a:ext cx="160382" cy="169002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39ED1C51-D582-5F22-E650-46320738417D}"/>
              </a:ext>
            </a:extLst>
          </p:cNvPr>
          <p:cNvSpPr/>
          <p:nvPr/>
        </p:nvSpPr>
        <p:spPr>
          <a:xfrm>
            <a:off x="10051975" y="3980961"/>
            <a:ext cx="160382" cy="169002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5396B07E-18B8-8DA3-7308-516331F1298B}"/>
              </a:ext>
            </a:extLst>
          </p:cNvPr>
          <p:cNvSpPr/>
          <p:nvPr/>
        </p:nvSpPr>
        <p:spPr>
          <a:xfrm>
            <a:off x="8451722" y="1804329"/>
            <a:ext cx="160382" cy="169002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DCDF5626-76CC-5572-FDC3-68CD3687D809}"/>
              </a:ext>
            </a:extLst>
          </p:cNvPr>
          <p:cNvSpPr/>
          <p:nvPr/>
        </p:nvSpPr>
        <p:spPr>
          <a:xfrm>
            <a:off x="8152800" y="1550826"/>
            <a:ext cx="160382" cy="169002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663980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Rectangle 3"/>
          <p:cNvSpPr/>
          <p:nvPr/>
        </p:nvSpPr>
        <p:spPr>
          <a:xfrm>
            <a:off x="117563" y="188640"/>
            <a:ext cx="5024280" cy="535385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sz="1800" b="1" dirty="0"/>
              <a:t>1810-1814 : Au Mexique, la guerre civile des paysans et échec de la 1</a:t>
            </a:r>
            <a:r>
              <a:rPr lang="fr-FR" sz="1800" b="1" baseline="30000" dirty="0"/>
              <a:t>ère</a:t>
            </a:r>
            <a:r>
              <a:rPr lang="fr-FR" sz="1800" b="1" dirty="0"/>
              <a:t> indépendance</a:t>
            </a:r>
          </a:p>
          <a:p>
            <a:endParaRPr lang="fr-FR" dirty="0"/>
          </a:p>
          <a:p>
            <a:r>
              <a:rPr lang="fr-FR" dirty="0"/>
              <a:t>*Sept. 1810 : A Dolores, près de Querétaro</a:t>
            </a:r>
          </a:p>
          <a:p>
            <a:r>
              <a:rPr lang="fr-FR" dirty="0"/>
              <a:t>Au nord de Mexico, le prêtre </a:t>
            </a:r>
            <a:r>
              <a:rPr lang="fr-FR" u="sng" dirty="0"/>
              <a:t>Miguel Hidalgo</a:t>
            </a:r>
          </a:p>
          <a:p>
            <a:r>
              <a:rPr lang="fr-FR" dirty="0"/>
              <a:t>Appelle les paysans indiens et métis à la révolte</a:t>
            </a:r>
          </a:p>
          <a:p>
            <a:endParaRPr lang="fr-FR" dirty="0"/>
          </a:p>
          <a:p>
            <a:r>
              <a:rPr lang="fr-FR" dirty="0"/>
              <a:t>Contre le gouvernement espagnol de Mexico</a:t>
            </a:r>
          </a:p>
          <a:p>
            <a:r>
              <a:rPr lang="fr-FR" dirty="0"/>
              <a:t>Aux mains des Bonapartistes</a:t>
            </a:r>
          </a:p>
          <a:p>
            <a:endParaRPr lang="fr-FR" i="1" dirty="0"/>
          </a:p>
          <a:p>
            <a:r>
              <a:rPr lang="fr-FR" i="1" dirty="0"/>
              <a:t>Le </a:t>
            </a:r>
            <a:r>
              <a:rPr lang="fr-FR" i="1" dirty="0" err="1"/>
              <a:t>Grito</a:t>
            </a:r>
            <a:r>
              <a:rPr lang="fr-FR" i="1" dirty="0"/>
              <a:t> (</a:t>
            </a:r>
            <a:r>
              <a:rPr lang="fr-FR" dirty="0"/>
              <a:t>cri) </a:t>
            </a:r>
            <a:r>
              <a:rPr lang="fr-FR" i="1" dirty="0"/>
              <a:t>de Dolores</a:t>
            </a:r>
          </a:p>
          <a:p>
            <a:r>
              <a:rPr lang="fr-FR" dirty="0"/>
              <a:t>Vive Notre-Dame de Guadalupe ! Mort au mauvais gouvernement (Bonaparte) ! Vive Ferdinand VII !</a:t>
            </a:r>
          </a:p>
          <a:p>
            <a:endParaRPr lang="fr-FR" dirty="0"/>
          </a:p>
          <a:p>
            <a:r>
              <a:rPr lang="fr-FR" dirty="0"/>
              <a:t>*Révolte politique mais aussi sociale</a:t>
            </a:r>
          </a:p>
          <a:p>
            <a:r>
              <a:rPr lang="fr-FR" dirty="0"/>
              <a:t>Hidalgo réclame…</a:t>
            </a:r>
          </a:p>
          <a:p>
            <a:r>
              <a:rPr lang="fr-FR" dirty="0"/>
              <a:t>- La fin du tribut</a:t>
            </a:r>
          </a:p>
          <a:p>
            <a:r>
              <a:rPr lang="fr-FR" dirty="0"/>
              <a:t>- La restitution des terres indiennes</a:t>
            </a:r>
          </a:p>
          <a:p>
            <a:r>
              <a:rPr lang="fr-FR" dirty="0"/>
              <a:t>- Et l’expulsion des Espagnols</a:t>
            </a:r>
          </a:p>
        </p:txBody>
      </p:sp>
      <p:pic>
        <p:nvPicPr>
          <p:cNvPr id="2" name="Picture 2" descr="C:\Users\Christophe\Pictures\My Scans\2015-11 (nov.)\scan0003.jpg">
            <a:extLst>
              <a:ext uri="{FF2B5EF4-FFF2-40B4-BE49-F238E27FC236}">
                <a16:creationId xmlns:a16="http://schemas.microsoft.com/office/drawing/2014/main" id="{5B4C5664-0155-7C2C-5B54-120507B207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1328" y="188640"/>
            <a:ext cx="6783109" cy="648072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69762042-3064-46C2-7CB2-57F1BFFC29C5}"/>
              </a:ext>
            </a:extLst>
          </p:cNvPr>
          <p:cNvSpPr/>
          <p:nvPr/>
        </p:nvSpPr>
        <p:spPr>
          <a:xfrm>
            <a:off x="7795692" y="4160312"/>
            <a:ext cx="160382" cy="169002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D971D115-2F75-B1EE-C44A-85054231851D}"/>
              </a:ext>
            </a:extLst>
          </p:cNvPr>
          <p:cNvSpPr/>
          <p:nvPr/>
        </p:nvSpPr>
        <p:spPr>
          <a:xfrm>
            <a:off x="7591519" y="3891245"/>
            <a:ext cx="154080" cy="12852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5035942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Rectangle 3"/>
          <p:cNvSpPr/>
          <p:nvPr/>
        </p:nvSpPr>
        <p:spPr>
          <a:xfrm>
            <a:off x="117563" y="188640"/>
            <a:ext cx="5024280" cy="563085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sz="1800" b="1" dirty="0"/>
              <a:t>1810-1814 : Au Mexique, la guerre civile des paysans et échec de la 1</a:t>
            </a:r>
            <a:r>
              <a:rPr lang="fr-FR" sz="1800" b="1" baseline="30000" dirty="0"/>
              <a:t>ère</a:t>
            </a:r>
            <a:r>
              <a:rPr lang="fr-FR" sz="1800" b="1" dirty="0"/>
              <a:t> indépendance</a:t>
            </a:r>
          </a:p>
          <a:p>
            <a:endParaRPr lang="fr-FR" dirty="0"/>
          </a:p>
          <a:p>
            <a:r>
              <a:rPr lang="fr-FR" dirty="0"/>
              <a:t>*Oct. 1810 : Autour de Miguel Hidalgo</a:t>
            </a:r>
          </a:p>
          <a:p>
            <a:r>
              <a:rPr lang="fr-FR" dirty="0"/>
              <a:t>80 000 paysans indiens et métis se regroupent</a:t>
            </a:r>
          </a:p>
          <a:p>
            <a:r>
              <a:rPr lang="fr-FR" dirty="0"/>
              <a:t>Et se dirigent vers Mexico</a:t>
            </a:r>
          </a:p>
          <a:p>
            <a:endParaRPr lang="fr-FR" dirty="0"/>
          </a:p>
          <a:p>
            <a:r>
              <a:rPr lang="fr-FR" dirty="0"/>
              <a:t>*Après la victoire de Monte de las </a:t>
            </a:r>
            <a:r>
              <a:rPr lang="fr-FR" dirty="0" err="1"/>
              <a:t>Cruces</a:t>
            </a:r>
            <a:endParaRPr lang="fr-FR" dirty="0"/>
          </a:p>
          <a:p>
            <a:r>
              <a:rPr lang="fr-FR" dirty="0"/>
              <a:t>Hidalgo renonce à prendre la capitale</a:t>
            </a:r>
          </a:p>
          <a:p>
            <a:endParaRPr lang="fr-FR" dirty="0"/>
          </a:p>
          <a:p>
            <a:r>
              <a:rPr lang="fr-FR" dirty="0"/>
              <a:t>En revanche, contre cette révolte rurale et indienne</a:t>
            </a:r>
          </a:p>
          <a:p>
            <a:r>
              <a:rPr lang="fr-FR" u="sng" dirty="0"/>
              <a:t>Les élites urbaines, </a:t>
            </a:r>
            <a:r>
              <a:rPr lang="fr-FR" i="1" u="sng" dirty="0" err="1"/>
              <a:t>peninsulares</a:t>
            </a:r>
            <a:r>
              <a:rPr lang="fr-FR" u="sng" dirty="0"/>
              <a:t> et créoles</a:t>
            </a:r>
          </a:p>
          <a:p>
            <a:r>
              <a:rPr lang="fr-FR" u="sng" dirty="0"/>
              <a:t>Ressoudent leurs liens et arrêtent les insurgés</a:t>
            </a:r>
          </a:p>
          <a:p>
            <a:endParaRPr lang="fr-FR" dirty="0"/>
          </a:p>
          <a:p>
            <a:r>
              <a:rPr lang="fr-FR" dirty="0"/>
              <a:t>*Jan. 1811 : Près de Guadalajara</a:t>
            </a:r>
          </a:p>
          <a:p>
            <a:r>
              <a:rPr lang="fr-FR" dirty="0"/>
              <a:t>Les révoltés sont écrasés</a:t>
            </a:r>
          </a:p>
          <a:p>
            <a:endParaRPr lang="fr-FR" dirty="0"/>
          </a:p>
          <a:p>
            <a:r>
              <a:rPr lang="fr-FR" dirty="0"/>
              <a:t>*Mars-Juillet 1811 : Hidalgo est arrêté et fusillé</a:t>
            </a:r>
          </a:p>
          <a:p>
            <a:endParaRPr lang="fr-FR" dirty="0"/>
          </a:p>
          <a:p>
            <a:r>
              <a:rPr lang="fr-FR" dirty="0"/>
              <a:t>Mais la révolte continue…</a:t>
            </a:r>
          </a:p>
        </p:txBody>
      </p:sp>
      <p:pic>
        <p:nvPicPr>
          <p:cNvPr id="2" name="Picture 2" descr="C:\Users\Christophe\Pictures\My Scans\2015-11 (nov.)\scan0003.jpg">
            <a:extLst>
              <a:ext uri="{FF2B5EF4-FFF2-40B4-BE49-F238E27FC236}">
                <a16:creationId xmlns:a16="http://schemas.microsoft.com/office/drawing/2014/main" id="{5B4C5664-0155-7C2C-5B54-120507B207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1328" y="188640"/>
            <a:ext cx="6783109" cy="648072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69762042-3064-46C2-7CB2-57F1BFFC29C5}"/>
              </a:ext>
            </a:extLst>
          </p:cNvPr>
          <p:cNvSpPr/>
          <p:nvPr/>
        </p:nvSpPr>
        <p:spPr>
          <a:xfrm>
            <a:off x="7795692" y="4160312"/>
            <a:ext cx="160382" cy="169002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8" name="Ellipse 8">
            <a:extLst>
              <a:ext uri="{FF2B5EF4-FFF2-40B4-BE49-F238E27FC236}">
                <a16:creationId xmlns:a16="http://schemas.microsoft.com/office/drawing/2014/main" id="{D20A3A23-D2C7-8E21-631B-559A140D9CA6}"/>
              </a:ext>
            </a:extLst>
          </p:cNvPr>
          <p:cNvSpPr/>
          <p:nvPr/>
        </p:nvSpPr>
        <p:spPr>
          <a:xfrm>
            <a:off x="7591519" y="3891245"/>
            <a:ext cx="154080" cy="12852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1AC434F7-3EC7-F2EA-7F55-3B2F79B78073}"/>
              </a:ext>
            </a:extLst>
          </p:cNvPr>
          <p:cNvSpPr/>
          <p:nvPr/>
        </p:nvSpPr>
        <p:spPr>
          <a:xfrm>
            <a:off x="7362697" y="3826985"/>
            <a:ext cx="154080" cy="12852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fr-FR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D712E3C9-910A-99AB-1D54-5195E2AED232}"/>
              </a:ext>
            </a:extLst>
          </p:cNvPr>
          <p:cNvSpPr/>
          <p:nvPr/>
        </p:nvSpPr>
        <p:spPr>
          <a:xfrm>
            <a:off x="7516777" y="3955505"/>
            <a:ext cx="154080" cy="12852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5872767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Rectangle 3"/>
          <p:cNvSpPr/>
          <p:nvPr/>
        </p:nvSpPr>
        <p:spPr>
          <a:xfrm>
            <a:off x="117563" y="188640"/>
            <a:ext cx="5024280" cy="424586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sz="1800" b="1" dirty="0"/>
              <a:t>1810-1814 : Au Mexique, la guerre civile des paysans et échec de la 1</a:t>
            </a:r>
            <a:r>
              <a:rPr lang="fr-FR" sz="1800" b="1" baseline="30000" dirty="0"/>
              <a:t>ère</a:t>
            </a:r>
            <a:r>
              <a:rPr lang="fr-FR" sz="1800" b="1" dirty="0"/>
              <a:t> indépendance</a:t>
            </a:r>
          </a:p>
          <a:p>
            <a:endParaRPr lang="fr-FR" dirty="0"/>
          </a:p>
          <a:p>
            <a:r>
              <a:rPr lang="fr-FR" dirty="0"/>
              <a:t>*1812 : Dans le sud, à Oaxaca et Acapulco</a:t>
            </a:r>
          </a:p>
          <a:p>
            <a:r>
              <a:rPr lang="fr-FR" dirty="0"/>
              <a:t>Le prêtre métis </a:t>
            </a:r>
            <a:r>
              <a:rPr lang="fr-FR" u="sng" dirty="0"/>
              <a:t>José Maria Morelos</a:t>
            </a:r>
          </a:p>
          <a:p>
            <a:r>
              <a:rPr lang="fr-FR" dirty="0"/>
              <a:t>Prend la relève de Hidalgo, rejoint par des créoles</a:t>
            </a:r>
          </a:p>
          <a:p>
            <a:endParaRPr lang="fr-FR" dirty="0"/>
          </a:p>
          <a:p>
            <a:r>
              <a:rPr lang="fr-FR" dirty="0"/>
              <a:t>*Nov. 1813 : Le mouvement proclame</a:t>
            </a:r>
          </a:p>
          <a:p>
            <a:r>
              <a:rPr lang="fr-FR" dirty="0"/>
              <a:t>L’indépendance des zones libérées</a:t>
            </a:r>
          </a:p>
          <a:p>
            <a:endParaRPr lang="fr-FR" dirty="0"/>
          </a:p>
          <a:p>
            <a:r>
              <a:rPr lang="fr-FR" dirty="0"/>
              <a:t>Avant…</a:t>
            </a:r>
          </a:p>
          <a:p>
            <a:r>
              <a:rPr lang="fr-FR" dirty="0"/>
              <a:t>*Jan. 1814 : D’être lui aussi mis en échec</a:t>
            </a:r>
          </a:p>
          <a:p>
            <a:r>
              <a:rPr lang="fr-FR" dirty="0"/>
              <a:t>Par </a:t>
            </a:r>
            <a:r>
              <a:rPr lang="fr-FR" u="sng" dirty="0"/>
              <a:t>le colonel Iturbide</a:t>
            </a:r>
          </a:p>
          <a:p>
            <a:endParaRPr lang="fr-FR" dirty="0"/>
          </a:p>
          <a:p>
            <a:r>
              <a:rPr lang="fr-FR" dirty="0"/>
              <a:t>NB : Morelos sera fusillé en 1815</a:t>
            </a:r>
          </a:p>
        </p:txBody>
      </p:sp>
      <p:pic>
        <p:nvPicPr>
          <p:cNvPr id="2" name="Picture 2" descr="C:\Users\Christophe\Pictures\My Scans\2015-11 (nov.)\scan0003.jpg">
            <a:extLst>
              <a:ext uri="{FF2B5EF4-FFF2-40B4-BE49-F238E27FC236}">
                <a16:creationId xmlns:a16="http://schemas.microsoft.com/office/drawing/2014/main" id="{5B4C5664-0155-7C2C-5B54-120507B207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1328" y="188640"/>
            <a:ext cx="6783109" cy="648072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llipse 8">
            <a:extLst>
              <a:ext uri="{FF2B5EF4-FFF2-40B4-BE49-F238E27FC236}">
                <a16:creationId xmlns:a16="http://schemas.microsoft.com/office/drawing/2014/main" id="{8ED96A30-A9C2-6B77-8DB2-CC0862CAC8A2}"/>
              </a:ext>
            </a:extLst>
          </p:cNvPr>
          <p:cNvSpPr/>
          <p:nvPr/>
        </p:nvSpPr>
        <p:spPr>
          <a:xfrm>
            <a:off x="7591519" y="3891245"/>
            <a:ext cx="154080" cy="12852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fr-FR"/>
          </a:p>
        </p:txBody>
      </p:sp>
      <p:sp>
        <p:nvSpPr>
          <p:cNvPr id="4" name="Ellipse 8">
            <a:extLst>
              <a:ext uri="{FF2B5EF4-FFF2-40B4-BE49-F238E27FC236}">
                <a16:creationId xmlns:a16="http://schemas.microsoft.com/office/drawing/2014/main" id="{22FE47C4-0591-10FE-2EC7-A9C11DC767D8}"/>
              </a:ext>
            </a:extLst>
          </p:cNvPr>
          <p:cNvSpPr/>
          <p:nvPr/>
        </p:nvSpPr>
        <p:spPr>
          <a:xfrm>
            <a:off x="7362697" y="3826985"/>
            <a:ext cx="154080" cy="12852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fr-FR"/>
          </a:p>
        </p:txBody>
      </p:sp>
      <p:sp>
        <p:nvSpPr>
          <p:cNvPr id="6" name="Ellipse 8">
            <a:extLst>
              <a:ext uri="{FF2B5EF4-FFF2-40B4-BE49-F238E27FC236}">
                <a16:creationId xmlns:a16="http://schemas.microsoft.com/office/drawing/2014/main" id="{4EA6797C-B1DB-6BA6-5219-FAA8CC30B49B}"/>
              </a:ext>
            </a:extLst>
          </p:cNvPr>
          <p:cNvSpPr/>
          <p:nvPr/>
        </p:nvSpPr>
        <p:spPr>
          <a:xfrm>
            <a:off x="8114980" y="4414706"/>
            <a:ext cx="154080" cy="12852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fr-FR"/>
          </a:p>
        </p:txBody>
      </p:sp>
      <p:sp>
        <p:nvSpPr>
          <p:cNvPr id="7" name="Ellipse 8">
            <a:extLst>
              <a:ext uri="{FF2B5EF4-FFF2-40B4-BE49-F238E27FC236}">
                <a16:creationId xmlns:a16="http://schemas.microsoft.com/office/drawing/2014/main" id="{5F2631B7-0311-E333-246A-2D66378268D3}"/>
              </a:ext>
            </a:extLst>
          </p:cNvPr>
          <p:cNvSpPr/>
          <p:nvPr/>
        </p:nvSpPr>
        <p:spPr>
          <a:xfrm>
            <a:off x="7668559" y="4414706"/>
            <a:ext cx="154080" cy="12852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fr-FR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158C4CF7-E621-83E2-28E3-F089F313EACA}"/>
              </a:ext>
            </a:extLst>
          </p:cNvPr>
          <p:cNvSpPr/>
          <p:nvPr/>
        </p:nvSpPr>
        <p:spPr>
          <a:xfrm>
            <a:off x="7795692" y="4160312"/>
            <a:ext cx="160382" cy="169002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28636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Rectangle 3"/>
          <p:cNvSpPr/>
          <p:nvPr/>
        </p:nvSpPr>
        <p:spPr>
          <a:xfrm>
            <a:off x="117563" y="188640"/>
            <a:ext cx="6482020" cy="341486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dirty="0"/>
              <a:t>Résumons à grands traits…</a:t>
            </a:r>
          </a:p>
          <a:p>
            <a:endParaRPr lang="fr-FR" dirty="0"/>
          </a:p>
          <a:p>
            <a:r>
              <a:rPr lang="fr-FR" dirty="0"/>
              <a:t>1807 : En Europe, les guerres napoléoniennes</a:t>
            </a:r>
          </a:p>
          <a:p>
            <a:r>
              <a:rPr lang="fr-FR" dirty="0"/>
              <a:t>Le Portugal et l’Espagne occupés par les Français</a:t>
            </a:r>
          </a:p>
          <a:p>
            <a:endParaRPr lang="fr-FR" dirty="0"/>
          </a:p>
          <a:p>
            <a:r>
              <a:rPr lang="fr-FR" dirty="0"/>
              <a:t>Et face à cette occupation française</a:t>
            </a:r>
          </a:p>
          <a:p>
            <a:r>
              <a:rPr lang="fr-FR" dirty="0"/>
              <a:t>Et aux désordres qui en découlent</a:t>
            </a:r>
          </a:p>
          <a:p>
            <a:endParaRPr lang="fr-FR" dirty="0"/>
          </a:p>
          <a:p>
            <a:r>
              <a:rPr lang="fr-FR" dirty="0"/>
              <a:t>Portugal, Espagne et leurs possessions américaines respectives</a:t>
            </a:r>
          </a:p>
          <a:p>
            <a:r>
              <a:rPr lang="fr-FR" dirty="0"/>
              <a:t>Vont connaître des destins très différents</a:t>
            </a:r>
          </a:p>
          <a:p>
            <a:endParaRPr lang="fr-FR" dirty="0"/>
          </a:p>
          <a:p>
            <a:r>
              <a:rPr lang="fr-FR" dirty="0"/>
              <a:t>Comparons…</a:t>
            </a:r>
          </a:p>
        </p:txBody>
      </p:sp>
      <p:pic>
        <p:nvPicPr>
          <p:cNvPr id="11" name="Picture 2" descr="C:\Users\Christophe\Pictures\My Scans\2015-12 (déc.)\scan0011.jpg">
            <a:extLst>
              <a:ext uri="{FF2B5EF4-FFF2-40B4-BE49-F238E27FC236}">
                <a16:creationId xmlns:a16="http://schemas.microsoft.com/office/drawing/2014/main" id="{CFA2CFC1-C7A1-15B8-CB38-A98746EF32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73" t="20408" r="57979" b="1706"/>
          <a:stretch/>
        </p:blipFill>
        <p:spPr bwMode="auto">
          <a:xfrm>
            <a:off x="6860870" y="188640"/>
            <a:ext cx="5213567" cy="651696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818229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Rectangle 3"/>
          <p:cNvSpPr/>
          <p:nvPr/>
        </p:nvSpPr>
        <p:spPr>
          <a:xfrm>
            <a:off x="117563" y="188640"/>
            <a:ext cx="5024280" cy="286086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sz="1800" b="1" dirty="0"/>
              <a:t>1810-1814 : Au Mexique, la guerre civile des paysans et échec de la 1</a:t>
            </a:r>
            <a:r>
              <a:rPr lang="fr-FR" sz="1800" b="1" baseline="30000" dirty="0"/>
              <a:t>ère</a:t>
            </a:r>
            <a:r>
              <a:rPr lang="fr-FR" sz="1800" b="1" dirty="0"/>
              <a:t> indépendance</a:t>
            </a:r>
          </a:p>
          <a:p>
            <a:endParaRPr lang="fr-FR" dirty="0"/>
          </a:p>
          <a:p>
            <a:r>
              <a:rPr lang="fr-FR" dirty="0"/>
              <a:t>*1814</a:t>
            </a:r>
          </a:p>
          <a:p>
            <a:r>
              <a:rPr lang="fr-FR" u="sng" dirty="0"/>
              <a:t>Vicente Guerrero</a:t>
            </a:r>
            <a:r>
              <a:rPr lang="fr-FR" dirty="0"/>
              <a:t> prend la relève de Morelos</a:t>
            </a:r>
          </a:p>
          <a:p>
            <a:endParaRPr lang="fr-FR" dirty="0"/>
          </a:p>
          <a:p>
            <a:r>
              <a:rPr lang="fr-FR" dirty="0"/>
              <a:t>Mais sans un véritable soutien</a:t>
            </a:r>
          </a:p>
          <a:p>
            <a:r>
              <a:rPr lang="fr-FR" dirty="0"/>
              <a:t>Le mouvement s’essouffle</a:t>
            </a:r>
          </a:p>
          <a:p>
            <a:endParaRPr lang="fr-FR" dirty="0"/>
          </a:p>
          <a:p>
            <a:r>
              <a:rPr lang="fr-FR" dirty="0"/>
              <a:t>A suivre…</a:t>
            </a:r>
          </a:p>
        </p:txBody>
      </p:sp>
      <p:pic>
        <p:nvPicPr>
          <p:cNvPr id="2" name="Picture 2" descr="C:\Users\Christophe\Pictures\My Scans\2015-11 (nov.)\scan0003.jpg">
            <a:extLst>
              <a:ext uri="{FF2B5EF4-FFF2-40B4-BE49-F238E27FC236}">
                <a16:creationId xmlns:a16="http://schemas.microsoft.com/office/drawing/2014/main" id="{5B4C5664-0155-7C2C-5B54-120507B207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1328" y="188640"/>
            <a:ext cx="6783109" cy="648072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llipse 8">
            <a:extLst>
              <a:ext uri="{FF2B5EF4-FFF2-40B4-BE49-F238E27FC236}">
                <a16:creationId xmlns:a16="http://schemas.microsoft.com/office/drawing/2014/main" id="{8ED96A30-A9C2-6B77-8DB2-CC0862CAC8A2}"/>
              </a:ext>
            </a:extLst>
          </p:cNvPr>
          <p:cNvSpPr/>
          <p:nvPr/>
        </p:nvSpPr>
        <p:spPr>
          <a:xfrm>
            <a:off x="7591519" y="3891245"/>
            <a:ext cx="154080" cy="12852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fr-FR"/>
          </a:p>
        </p:txBody>
      </p:sp>
      <p:sp>
        <p:nvSpPr>
          <p:cNvPr id="4" name="Ellipse 8">
            <a:extLst>
              <a:ext uri="{FF2B5EF4-FFF2-40B4-BE49-F238E27FC236}">
                <a16:creationId xmlns:a16="http://schemas.microsoft.com/office/drawing/2014/main" id="{22FE47C4-0591-10FE-2EC7-A9C11DC767D8}"/>
              </a:ext>
            </a:extLst>
          </p:cNvPr>
          <p:cNvSpPr/>
          <p:nvPr/>
        </p:nvSpPr>
        <p:spPr>
          <a:xfrm>
            <a:off x="7362697" y="3826985"/>
            <a:ext cx="154080" cy="128520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fr-FR"/>
          </a:p>
        </p:txBody>
      </p:sp>
      <p:sp>
        <p:nvSpPr>
          <p:cNvPr id="6" name="Ellipse 8">
            <a:extLst>
              <a:ext uri="{FF2B5EF4-FFF2-40B4-BE49-F238E27FC236}">
                <a16:creationId xmlns:a16="http://schemas.microsoft.com/office/drawing/2014/main" id="{4EA6797C-B1DB-6BA6-5219-FAA8CC30B49B}"/>
              </a:ext>
            </a:extLst>
          </p:cNvPr>
          <p:cNvSpPr/>
          <p:nvPr/>
        </p:nvSpPr>
        <p:spPr>
          <a:xfrm>
            <a:off x="8114980" y="4414706"/>
            <a:ext cx="154080" cy="12852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fr-FR"/>
          </a:p>
        </p:txBody>
      </p:sp>
      <p:sp>
        <p:nvSpPr>
          <p:cNvPr id="7" name="Ellipse 8">
            <a:extLst>
              <a:ext uri="{FF2B5EF4-FFF2-40B4-BE49-F238E27FC236}">
                <a16:creationId xmlns:a16="http://schemas.microsoft.com/office/drawing/2014/main" id="{5F2631B7-0311-E333-246A-2D66378268D3}"/>
              </a:ext>
            </a:extLst>
          </p:cNvPr>
          <p:cNvSpPr/>
          <p:nvPr/>
        </p:nvSpPr>
        <p:spPr>
          <a:xfrm>
            <a:off x="7668559" y="4414706"/>
            <a:ext cx="154080" cy="12852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DA6031DE-0BCA-181B-D354-EC67D2F83F97}"/>
              </a:ext>
            </a:extLst>
          </p:cNvPr>
          <p:cNvSpPr/>
          <p:nvPr/>
        </p:nvSpPr>
        <p:spPr>
          <a:xfrm>
            <a:off x="7795692" y="4160312"/>
            <a:ext cx="160382" cy="169002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694250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Rectangle 3"/>
          <p:cNvSpPr/>
          <p:nvPr/>
        </p:nvSpPr>
        <p:spPr>
          <a:xfrm>
            <a:off x="117562" y="188640"/>
            <a:ext cx="7037395" cy="424586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sz="1800" b="1" dirty="0"/>
              <a:t>1810-1814 : Au Mexique, la guerre civile des paysans et échec de la 1</a:t>
            </a:r>
            <a:r>
              <a:rPr lang="fr-FR" sz="1800" b="1" baseline="30000" dirty="0"/>
              <a:t>ère</a:t>
            </a:r>
            <a:r>
              <a:rPr lang="fr-FR" sz="1800" b="1" dirty="0"/>
              <a:t> indépendance</a:t>
            </a:r>
          </a:p>
          <a:p>
            <a:endParaRPr lang="fr-FR" dirty="0"/>
          </a:p>
          <a:p>
            <a:r>
              <a:rPr lang="fr-FR" dirty="0"/>
              <a:t>Bilan…</a:t>
            </a:r>
          </a:p>
          <a:p>
            <a:endParaRPr lang="fr-FR" dirty="0"/>
          </a:p>
          <a:p>
            <a:r>
              <a:rPr lang="fr-FR" dirty="0"/>
              <a:t>*Dès 1810 : En Nouvelle-Espagne…</a:t>
            </a:r>
          </a:p>
          <a:p>
            <a:r>
              <a:rPr lang="fr-FR" dirty="0"/>
              <a:t>La révolte indienne montre très tôt aux élites créoles</a:t>
            </a:r>
          </a:p>
          <a:p>
            <a:r>
              <a:rPr lang="fr-FR" dirty="0"/>
              <a:t>Le danger d’une rupture totale avec la métropole</a:t>
            </a:r>
          </a:p>
          <a:p>
            <a:endParaRPr lang="fr-FR" dirty="0"/>
          </a:p>
          <a:p>
            <a:r>
              <a:rPr lang="fr-FR" dirty="0"/>
              <a:t>Conséquence…</a:t>
            </a:r>
          </a:p>
          <a:p>
            <a:r>
              <a:rPr lang="fr-FR" dirty="0"/>
              <a:t>Mexico devient un îlot de conservatisme</a:t>
            </a:r>
          </a:p>
          <a:p>
            <a:r>
              <a:rPr lang="fr-FR" dirty="0"/>
              <a:t>Et ce statu quo règnera jusqu’en 1820</a:t>
            </a:r>
          </a:p>
          <a:p>
            <a:endParaRPr lang="fr-FR" dirty="0"/>
          </a:p>
          <a:p>
            <a:r>
              <a:rPr lang="fr-FR" dirty="0"/>
              <a:t>Et maintenant, en Amérique du Sud</a:t>
            </a:r>
          </a:p>
          <a:p>
            <a:r>
              <a:rPr lang="fr-FR" dirty="0"/>
              <a:t>Retour à Buenos-Aires…</a:t>
            </a:r>
          </a:p>
        </p:txBody>
      </p:sp>
      <p:pic>
        <p:nvPicPr>
          <p:cNvPr id="2" name="Image 1" descr="Une image contenant texte, carte, atlas&#10;&#10;Description générée automatiquement">
            <a:extLst>
              <a:ext uri="{FF2B5EF4-FFF2-40B4-BE49-F238E27FC236}">
                <a16:creationId xmlns:a16="http://schemas.microsoft.com/office/drawing/2014/main" id="{CBD2CDF5-149A-2F9A-FC71-CFDDC1B4DDBF}"/>
              </a:ext>
            </a:extLst>
          </p:cNvPr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7394760" y="167400"/>
            <a:ext cx="4665240" cy="6550560"/>
          </a:xfrm>
          <a:prstGeom prst="rect">
            <a:avLst/>
          </a:prstGeom>
          <a:ln w="38100">
            <a:solidFill>
              <a:srgbClr val="000000"/>
            </a:solidFill>
            <a:round/>
          </a:ln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3AF7FB94-6E3D-491D-BB70-E01CA2C73A4A}"/>
              </a:ext>
            </a:extLst>
          </p:cNvPr>
          <p:cNvSpPr/>
          <p:nvPr/>
        </p:nvSpPr>
        <p:spPr>
          <a:xfrm>
            <a:off x="8305901" y="1635327"/>
            <a:ext cx="160382" cy="169002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A43C00B7-69E8-27BA-1AF9-7374BD78C73D}"/>
              </a:ext>
            </a:extLst>
          </p:cNvPr>
          <p:cNvSpPr/>
          <p:nvPr/>
        </p:nvSpPr>
        <p:spPr>
          <a:xfrm>
            <a:off x="10002179" y="2284683"/>
            <a:ext cx="160382" cy="169002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5893AF42-AC45-78C5-D837-3C4FF07DAE21}"/>
              </a:ext>
            </a:extLst>
          </p:cNvPr>
          <p:cNvSpPr/>
          <p:nvPr/>
        </p:nvSpPr>
        <p:spPr>
          <a:xfrm>
            <a:off x="9527288" y="2615462"/>
            <a:ext cx="160382" cy="169002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D3CCD057-8DA0-D0E5-B70E-2DB511776612}"/>
              </a:ext>
            </a:extLst>
          </p:cNvPr>
          <p:cNvSpPr/>
          <p:nvPr/>
        </p:nvSpPr>
        <p:spPr>
          <a:xfrm>
            <a:off x="10519014" y="4974875"/>
            <a:ext cx="160382" cy="169002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CAB10DD5-DEA9-8086-AC39-525B49DC7B81}"/>
              </a:ext>
            </a:extLst>
          </p:cNvPr>
          <p:cNvSpPr/>
          <p:nvPr/>
        </p:nvSpPr>
        <p:spPr>
          <a:xfrm>
            <a:off x="10051975" y="3980961"/>
            <a:ext cx="160382" cy="169002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ED0F451E-292D-7E11-5364-DBD9AE4D3476}"/>
              </a:ext>
            </a:extLst>
          </p:cNvPr>
          <p:cNvSpPr/>
          <p:nvPr/>
        </p:nvSpPr>
        <p:spPr>
          <a:xfrm>
            <a:off x="9433214" y="2894283"/>
            <a:ext cx="160382" cy="169002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D92174BA-F405-4246-E5A4-E0C50565C63E}"/>
              </a:ext>
            </a:extLst>
          </p:cNvPr>
          <p:cNvSpPr/>
          <p:nvPr/>
        </p:nvSpPr>
        <p:spPr>
          <a:xfrm>
            <a:off x="9513736" y="2369184"/>
            <a:ext cx="160382" cy="169002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53C81AED-9884-7B5C-1EAE-6D21D4990A5A}"/>
              </a:ext>
            </a:extLst>
          </p:cNvPr>
          <p:cNvSpPr/>
          <p:nvPr/>
        </p:nvSpPr>
        <p:spPr>
          <a:xfrm>
            <a:off x="10002179" y="4988500"/>
            <a:ext cx="160382" cy="169002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50004317-0279-91AB-0053-012C57066511}"/>
              </a:ext>
            </a:extLst>
          </p:cNvPr>
          <p:cNvSpPr/>
          <p:nvPr/>
        </p:nvSpPr>
        <p:spPr>
          <a:xfrm>
            <a:off x="9457862" y="3625714"/>
            <a:ext cx="160382" cy="169002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90B65E88-445A-2DAE-40E5-034A8A666E21}"/>
              </a:ext>
            </a:extLst>
          </p:cNvPr>
          <p:cNvSpPr/>
          <p:nvPr/>
        </p:nvSpPr>
        <p:spPr>
          <a:xfrm>
            <a:off x="8451722" y="1804329"/>
            <a:ext cx="160382" cy="169002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46284E3C-D801-871C-EE82-B98B463004AB}"/>
              </a:ext>
            </a:extLst>
          </p:cNvPr>
          <p:cNvSpPr/>
          <p:nvPr/>
        </p:nvSpPr>
        <p:spPr>
          <a:xfrm>
            <a:off x="8152800" y="1550826"/>
            <a:ext cx="160382" cy="169002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606053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Rectangle 3"/>
          <p:cNvSpPr/>
          <p:nvPr/>
        </p:nvSpPr>
        <p:spPr>
          <a:xfrm>
            <a:off x="117562" y="188640"/>
            <a:ext cx="6324751" cy="286086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sz="1800" b="1" dirty="0"/>
              <a:t>1810-1813 : A Buenos Aires, une junte indépendantiste s’empare du pouvoir ; …</a:t>
            </a:r>
          </a:p>
          <a:p>
            <a:endParaRPr lang="fr-FR" dirty="0"/>
          </a:p>
          <a:p>
            <a:r>
              <a:rPr lang="fr-FR" dirty="0"/>
              <a:t>*Mai 1810 : Les </a:t>
            </a:r>
            <a:r>
              <a:rPr lang="fr-FR" i="1" dirty="0" err="1"/>
              <a:t>Portenos</a:t>
            </a:r>
            <a:r>
              <a:rPr lang="fr-FR" dirty="0"/>
              <a:t> apprennent la victoire totale française</a:t>
            </a:r>
          </a:p>
          <a:p>
            <a:r>
              <a:rPr lang="fr-FR" dirty="0"/>
              <a:t>NB : Par des journaux apportés par les Britanniques</a:t>
            </a:r>
          </a:p>
          <a:p>
            <a:endParaRPr lang="fr-FR" dirty="0"/>
          </a:p>
          <a:p>
            <a:r>
              <a:rPr lang="fr-FR" dirty="0"/>
              <a:t>Inquiets d’une nouvelle attaque étrangère, française cette fois-ci</a:t>
            </a:r>
          </a:p>
          <a:p>
            <a:r>
              <a:rPr lang="fr-FR" dirty="0"/>
              <a:t>Les </a:t>
            </a:r>
            <a:r>
              <a:rPr lang="fr-FR" i="1" dirty="0" err="1"/>
              <a:t>Portenos</a:t>
            </a:r>
            <a:r>
              <a:rPr lang="fr-FR" dirty="0"/>
              <a:t> se révoltent contre leur vice-roi </a:t>
            </a:r>
            <a:r>
              <a:rPr lang="fr-FR" u="sng" dirty="0"/>
              <a:t>Baltasar de Cisneros</a:t>
            </a:r>
          </a:p>
          <a:p>
            <a:endParaRPr lang="fr-FR" dirty="0"/>
          </a:p>
          <a:p>
            <a:r>
              <a:rPr lang="fr-FR" dirty="0"/>
              <a:t>Et ils créent une junte autonome…</a:t>
            </a:r>
          </a:p>
        </p:txBody>
      </p:sp>
      <p:pic>
        <p:nvPicPr>
          <p:cNvPr id="3" name="Picture 2" descr="C:\Users\Christophe\Pictures\My Scans\2015-11 (nov.)\scan0005.jpg">
            <a:extLst>
              <a:ext uri="{FF2B5EF4-FFF2-40B4-BE49-F238E27FC236}">
                <a16:creationId xmlns:a16="http://schemas.microsoft.com/office/drawing/2014/main" id="{3BD2BA24-DEEB-282C-3F9F-81DF41AD1F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6330" y="120216"/>
            <a:ext cx="5445000" cy="6612143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6275D860-F0FE-6AE8-5C75-69A266B39324}"/>
              </a:ext>
            </a:extLst>
          </p:cNvPr>
          <p:cNvSpPr/>
          <p:nvPr/>
        </p:nvSpPr>
        <p:spPr>
          <a:xfrm>
            <a:off x="10405796" y="5488024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844A3047-FAC8-A315-7BFB-E99862E40AB3}"/>
              </a:ext>
            </a:extLst>
          </p:cNvPr>
          <p:cNvSpPr/>
          <p:nvPr/>
        </p:nvSpPr>
        <p:spPr>
          <a:xfrm>
            <a:off x="8497821" y="3137386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E613A663-8032-3C32-2BF1-9F34B3FB371C}"/>
              </a:ext>
            </a:extLst>
          </p:cNvPr>
          <p:cNvSpPr/>
          <p:nvPr/>
        </p:nvSpPr>
        <p:spPr>
          <a:xfrm>
            <a:off x="8230880" y="1911079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D7537CE7-F646-E499-D410-F4C69CA60CF3}"/>
              </a:ext>
            </a:extLst>
          </p:cNvPr>
          <p:cNvSpPr/>
          <p:nvPr/>
        </p:nvSpPr>
        <p:spPr>
          <a:xfrm>
            <a:off x="9702494" y="3829250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242054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Rectangle 3"/>
          <p:cNvSpPr/>
          <p:nvPr/>
        </p:nvSpPr>
        <p:spPr>
          <a:xfrm>
            <a:off x="117562" y="188640"/>
            <a:ext cx="6324751" cy="452286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b="1" dirty="0"/>
              <a:t>1810-1813 : … Elle contrôle le Rio de la </a:t>
            </a:r>
            <a:r>
              <a:rPr lang="fr-FR" b="1" dirty="0" err="1"/>
              <a:t>Plata</a:t>
            </a:r>
            <a:r>
              <a:rPr lang="fr-FR" b="1" dirty="0"/>
              <a:t>, excepté le Paraguay indépendant ; …</a:t>
            </a:r>
          </a:p>
          <a:p>
            <a:endParaRPr lang="fr-FR" dirty="0"/>
          </a:p>
          <a:p>
            <a:r>
              <a:rPr lang="fr-FR" dirty="0"/>
              <a:t>*Mai 1810 : Pour la junte, deux objectifs…</a:t>
            </a:r>
          </a:p>
          <a:p>
            <a:endParaRPr lang="fr-FR" dirty="0"/>
          </a:p>
          <a:p>
            <a:r>
              <a:rPr lang="fr-FR" dirty="0"/>
              <a:t>1) Préserver l’unité du Rio de la </a:t>
            </a:r>
            <a:r>
              <a:rPr lang="fr-FR" dirty="0" err="1"/>
              <a:t>Plata</a:t>
            </a:r>
            <a:endParaRPr lang="fr-FR" dirty="0"/>
          </a:p>
          <a:p>
            <a:r>
              <a:rPr lang="fr-FR" dirty="0"/>
              <a:t>En soumettant les autres villes restées </a:t>
            </a:r>
            <a:r>
              <a:rPr lang="fr-FR" i="1" dirty="0"/>
              <a:t>loyalistes</a:t>
            </a:r>
            <a:r>
              <a:rPr lang="fr-FR" dirty="0"/>
              <a:t>…</a:t>
            </a:r>
          </a:p>
          <a:p>
            <a:endParaRPr lang="fr-FR" dirty="0"/>
          </a:p>
          <a:p>
            <a:r>
              <a:rPr lang="fr-FR" dirty="0">
                <a:solidFill>
                  <a:srgbClr val="FF0000"/>
                </a:solidFill>
              </a:rPr>
              <a:t>NB : Une opposition se met en place jusqu’en 1850</a:t>
            </a:r>
          </a:p>
          <a:p>
            <a:r>
              <a:rPr lang="fr-FR" dirty="0">
                <a:solidFill>
                  <a:srgbClr val="FF0000"/>
                </a:solidFill>
              </a:rPr>
              <a:t>Plus qu’une opposition entre </a:t>
            </a:r>
            <a:r>
              <a:rPr lang="fr-FR" i="1" dirty="0">
                <a:solidFill>
                  <a:srgbClr val="FF0000"/>
                </a:solidFill>
              </a:rPr>
              <a:t>patriotes</a:t>
            </a:r>
            <a:r>
              <a:rPr lang="fr-FR" dirty="0">
                <a:solidFill>
                  <a:srgbClr val="FF0000"/>
                </a:solidFill>
              </a:rPr>
              <a:t> et </a:t>
            </a:r>
            <a:r>
              <a:rPr lang="fr-FR" i="1" dirty="0">
                <a:solidFill>
                  <a:srgbClr val="FF0000"/>
                </a:solidFill>
              </a:rPr>
              <a:t>loyalistes</a:t>
            </a:r>
          </a:p>
          <a:p>
            <a:endParaRPr lang="fr-FR" dirty="0">
              <a:solidFill>
                <a:srgbClr val="FF0000"/>
              </a:solidFill>
            </a:endParaRPr>
          </a:p>
          <a:p>
            <a:r>
              <a:rPr lang="fr-FR" dirty="0">
                <a:solidFill>
                  <a:srgbClr val="FF0000"/>
                </a:solidFill>
              </a:rPr>
              <a:t>Une opposition…</a:t>
            </a:r>
          </a:p>
          <a:p>
            <a:r>
              <a:rPr lang="fr-FR" dirty="0">
                <a:solidFill>
                  <a:srgbClr val="FF0000"/>
                </a:solidFill>
              </a:rPr>
              <a:t>- Centralistes contre fédéralistes</a:t>
            </a:r>
          </a:p>
          <a:p>
            <a:r>
              <a:rPr lang="fr-FR" dirty="0">
                <a:solidFill>
                  <a:srgbClr val="FF0000"/>
                </a:solidFill>
              </a:rPr>
              <a:t>- Le port contre la pampa</a:t>
            </a:r>
          </a:p>
          <a:p>
            <a:r>
              <a:rPr lang="fr-FR" dirty="0">
                <a:solidFill>
                  <a:srgbClr val="FF0000"/>
                </a:solidFill>
              </a:rPr>
              <a:t>- Les bourgeois contre les </a:t>
            </a:r>
            <a:r>
              <a:rPr lang="fr-FR" i="1" dirty="0">
                <a:solidFill>
                  <a:srgbClr val="FF0000"/>
                </a:solidFill>
              </a:rPr>
              <a:t>gauchos</a:t>
            </a:r>
          </a:p>
          <a:p>
            <a:r>
              <a:rPr lang="fr-FR" dirty="0">
                <a:solidFill>
                  <a:srgbClr val="FF0000"/>
                </a:solidFill>
              </a:rPr>
              <a:t>- La civilisation contre la barbarie</a:t>
            </a:r>
          </a:p>
        </p:txBody>
      </p:sp>
      <p:pic>
        <p:nvPicPr>
          <p:cNvPr id="3" name="Picture 2" descr="C:\Users\Christophe\Pictures\My Scans\2015-11 (nov.)\scan0005.jpg">
            <a:extLst>
              <a:ext uri="{FF2B5EF4-FFF2-40B4-BE49-F238E27FC236}">
                <a16:creationId xmlns:a16="http://schemas.microsoft.com/office/drawing/2014/main" id="{3BD2BA24-DEEB-282C-3F9F-81DF41AD1F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6330" y="120216"/>
            <a:ext cx="5445000" cy="6612143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6275D860-F0FE-6AE8-5C75-69A266B39324}"/>
              </a:ext>
            </a:extLst>
          </p:cNvPr>
          <p:cNvSpPr/>
          <p:nvPr/>
        </p:nvSpPr>
        <p:spPr>
          <a:xfrm>
            <a:off x="10405796" y="5488024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844A3047-FAC8-A315-7BFB-E99862E40AB3}"/>
              </a:ext>
            </a:extLst>
          </p:cNvPr>
          <p:cNvSpPr/>
          <p:nvPr/>
        </p:nvSpPr>
        <p:spPr>
          <a:xfrm>
            <a:off x="8497821" y="3137386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E613A663-8032-3C32-2BF1-9F34B3FB371C}"/>
              </a:ext>
            </a:extLst>
          </p:cNvPr>
          <p:cNvSpPr/>
          <p:nvPr/>
        </p:nvSpPr>
        <p:spPr>
          <a:xfrm>
            <a:off x="8230880" y="1911079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5CA659E0-3376-E841-1F24-508C07F68B26}"/>
              </a:ext>
            </a:extLst>
          </p:cNvPr>
          <p:cNvSpPr/>
          <p:nvPr/>
        </p:nvSpPr>
        <p:spPr>
          <a:xfrm>
            <a:off x="9702494" y="3829250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28001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Rectangle 3"/>
          <p:cNvSpPr/>
          <p:nvPr/>
        </p:nvSpPr>
        <p:spPr>
          <a:xfrm>
            <a:off x="117562" y="188640"/>
            <a:ext cx="6324751" cy="424586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b="1" dirty="0"/>
              <a:t>1810-1813 : … Elle contrôle le Rio de la </a:t>
            </a:r>
            <a:r>
              <a:rPr lang="fr-FR" b="1" dirty="0" err="1"/>
              <a:t>Plata</a:t>
            </a:r>
            <a:r>
              <a:rPr lang="fr-FR" b="1" dirty="0"/>
              <a:t>, excepté le Paraguay indépendant ; …</a:t>
            </a:r>
          </a:p>
          <a:p>
            <a:endParaRPr lang="fr-FR" dirty="0"/>
          </a:p>
          <a:p>
            <a:r>
              <a:rPr lang="fr-FR" dirty="0"/>
              <a:t>La junte lance des expéditions…</a:t>
            </a:r>
          </a:p>
          <a:p>
            <a:endParaRPr lang="fr-FR" dirty="0"/>
          </a:p>
          <a:p>
            <a:r>
              <a:rPr lang="fr-FR" dirty="0"/>
              <a:t>a) 1810 : A Cordoba, les </a:t>
            </a:r>
            <a:r>
              <a:rPr lang="fr-FR" i="1" dirty="0"/>
              <a:t>loyalistes</a:t>
            </a:r>
            <a:r>
              <a:rPr lang="fr-FR" dirty="0"/>
              <a:t> sont vaincus</a:t>
            </a:r>
          </a:p>
          <a:p>
            <a:endParaRPr lang="fr-FR" dirty="0"/>
          </a:p>
          <a:p>
            <a:r>
              <a:rPr lang="fr-FR" dirty="0"/>
              <a:t>b) 1811 : A Montevideo occupée</a:t>
            </a:r>
            <a:endParaRPr lang="fr-FR" i="1" dirty="0"/>
          </a:p>
          <a:p>
            <a:r>
              <a:rPr lang="fr-FR" dirty="0"/>
              <a:t>La junte soutient les </a:t>
            </a:r>
            <a:r>
              <a:rPr lang="fr-FR" i="1" dirty="0"/>
              <a:t>patriotes</a:t>
            </a:r>
            <a:r>
              <a:rPr lang="fr-FR" dirty="0"/>
              <a:t> de </a:t>
            </a:r>
            <a:r>
              <a:rPr lang="fr-FR" u="sng" dirty="0"/>
              <a:t>José Artigas</a:t>
            </a:r>
          </a:p>
          <a:p>
            <a:r>
              <a:rPr lang="fr-FR" dirty="0"/>
              <a:t>Qui assiègent la ville par l’intérieur des terres</a:t>
            </a:r>
          </a:p>
          <a:p>
            <a:endParaRPr lang="fr-FR" dirty="0"/>
          </a:p>
          <a:p>
            <a:r>
              <a:rPr lang="fr-FR" dirty="0"/>
              <a:t>En revanche…</a:t>
            </a:r>
          </a:p>
          <a:p>
            <a:r>
              <a:rPr lang="fr-FR" dirty="0"/>
              <a:t>c) Mai 1811 : A Asuncion, la junte ne parvient pas à s’imposer</a:t>
            </a:r>
          </a:p>
          <a:p>
            <a:r>
              <a:rPr lang="fr-FR" u="sng" dirty="0"/>
              <a:t>José de Francia proclame sa propre indépendance</a:t>
            </a:r>
          </a:p>
          <a:p>
            <a:r>
              <a:rPr lang="fr-FR" dirty="0"/>
              <a:t>A revoir…</a:t>
            </a:r>
          </a:p>
        </p:txBody>
      </p:sp>
      <p:pic>
        <p:nvPicPr>
          <p:cNvPr id="3" name="Picture 2" descr="C:\Users\Christophe\Pictures\My Scans\2015-11 (nov.)\scan0005.jpg">
            <a:extLst>
              <a:ext uri="{FF2B5EF4-FFF2-40B4-BE49-F238E27FC236}">
                <a16:creationId xmlns:a16="http://schemas.microsoft.com/office/drawing/2014/main" id="{3BD2BA24-DEEB-282C-3F9F-81DF41AD1F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6330" y="120216"/>
            <a:ext cx="5445000" cy="6612143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844A3047-FAC8-A315-7BFB-E99862E40AB3}"/>
              </a:ext>
            </a:extLst>
          </p:cNvPr>
          <p:cNvSpPr/>
          <p:nvPr/>
        </p:nvSpPr>
        <p:spPr>
          <a:xfrm>
            <a:off x="8497821" y="3137386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E613A663-8032-3C32-2BF1-9F34B3FB371C}"/>
              </a:ext>
            </a:extLst>
          </p:cNvPr>
          <p:cNvSpPr/>
          <p:nvPr/>
        </p:nvSpPr>
        <p:spPr>
          <a:xfrm>
            <a:off x="8230880" y="1911079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D8B2835B-8EAF-4325-5AF8-D2C1A4923CF5}"/>
              </a:ext>
            </a:extLst>
          </p:cNvPr>
          <p:cNvSpPr/>
          <p:nvPr/>
        </p:nvSpPr>
        <p:spPr>
          <a:xfrm>
            <a:off x="10405796" y="5488024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FEAEF2A0-7C03-4E1F-B9F5-9805E80FF3B3}"/>
              </a:ext>
            </a:extLst>
          </p:cNvPr>
          <p:cNvSpPr/>
          <p:nvPr/>
        </p:nvSpPr>
        <p:spPr>
          <a:xfrm>
            <a:off x="9869083" y="5150093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5D034D70-B0AB-166E-279E-AE8F510E4C22}"/>
              </a:ext>
            </a:extLst>
          </p:cNvPr>
          <p:cNvSpPr/>
          <p:nvPr/>
        </p:nvSpPr>
        <p:spPr>
          <a:xfrm>
            <a:off x="10549812" y="5488024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81085F80-490B-5804-89C3-A48A90A58B1A}"/>
              </a:ext>
            </a:extLst>
          </p:cNvPr>
          <p:cNvCxnSpPr>
            <a:cxnSpLocks/>
          </p:cNvCxnSpPr>
          <p:nvPr/>
        </p:nvCxnSpPr>
        <p:spPr>
          <a:xfrm flipH="1" flipV="1">
            <a:off x="10013099" y="5265499"/>
            <a:ext cx="392697" cy="22252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Ellipse 3">
            <a:extLst>
              <a:ext uri="{FF2B5EF4-FFF2-40B4-BE49-F238E27FC236}">
                <a16:creationId xmlns:a16="http://schemas.microsoft.com/office/drawing/2014/main" id="{9AEED2A5-A8CF-109D-C71F-01565DE41D9C}"/>
              </a:ext>
            </a:extLst>
          </p:cNvPr>
          <p:cNvSpPr/>
          <p:nvPr/>
        </p:nvSpPr>
        <p:spPr>
          <a:xfrm>
            <a:off x="10477804" y="4527242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B70C2EC8-9B58-98C8-9B46-94D2969918BF}"/>
              </a:ext>
            </a:extLst>
          </p:cNvPr>
          <p:cNvCxnSpPr>
            <a:cxnSpLocks/>
          </p:cNvCxnSpPr>
          <p:nvPr/>
        </p:nvCxnSpPr>
        <p:spPr>
          <a:xfrm flipV="1">
            <a:off x="10477804" y="4649554"/>
            <a:ext cx="80392" cy="83847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Ellipse 8">
            <a:extLst>
              <a:ext uri="{FF2B5EF4-FFF2-40B4-BE49-F238E27FC236}">
                <a16:creationId xmlns:a16="http://schemas.microsoft.com/office/drawing/2014/main" id="{91A2F759-F256-EF45-52FA-2F33E3666678}"/>
              </a:ext>
            </a:extLst>
          </p:cNvPr>
          <p:cNvSpPr/>
          <p:nvPr/>
        </p:nvSpPr>
        <p:spPr>
          <a:xfrm>
            <a:off x="9702494" y="3829250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5E107DDB-5556-43F6-7771-B16A9A579154}"/>
              </a:ext>
            </a:extLst>
          </p:cNvPr>
          <p:cNvCxnSpPr>
            <a:cxnSpLocks/>
          </p:cNvCxnSpPr>
          <p:nvPr/>
        </p:nvCxnSpPr>
        <p:spPr>
          <a:xfrm flipH="1">
            <a:off x="10630204" y="5265499"/>
            <a:ext cx="15642" cy="22252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110754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Rectangle 3"/>
          <p:cNvSpPr/>
          <p:nvPr/>
        </p:nvSpPr>
        <p:spPr>
          <a:xfrm>
            <a:off x="117562" y="188640"/>
            <a:ext cx="6324751" cy="313786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b="1" dirty="0"/>
              <a:t>1810-1813 : … Mais elle ne parvient pas à reprendre le Haut-Pérou ; …</a:t>
            </a:r>
          </a:p>
          <a:p>
            <a:endParaRPr lang="fr-FR" dirty="0"/>
          </a:p>
          <a:p>
            <a:r>
              <a:rPr lang="fr-FR" dirty="0"/>
              <a:t>2) Reprendre le contrôle du Haut-Pérou et de ses mines d’argent</a:t>
            </a:r>
          </a:p>
          <a:p>
            <a:r>
              <a:rPr lang="fr-FR" dirty="0"/>
              <a:t>Aux mains des Péruviens loyalistes d’</a:t>
            </a:r>
            <a:r>
              <a:rPr lang="fr-FR" u="sng" dirty="0" err="1"/>
              <a:t>Abascal</a:t>
            </a:r>
            <a:endParaRPr lang="fr-FR" dirty="0"/>
          </a:p>
          <a:p>
            <a:endParaRPr lang="fr-FR" dirty="0"/>
          </a:p>
          <a:p>
            <a:r>
              <a:rPr lang="fr-FR" dirty="0"/>
              <a:t>*Sept. 1810 : A Cochabamba, le Haut-Pérou se révolte à nouveau La junte de Buenos-Aires y envoie une expédition ; Mais…</a:t>
            </a:r>
          </a:p>
          <a:p>
            <a:endParaRPr lang="fr-FR" dirty="0"/>
          </a:p>
          <a:p>
            <a:r>
              <a:rPr lang="fr-FR" dirty="0"/>
              <a:t>*Juin 1811 : A </a:t>
            </a:r>
            <a:r>
              <a:rPr lang="fr-FR" dirty="0" err="1"/>
              <a:t>Huaqui</a:t>
            </a:r>
            <a:r>
              <a:rPr lang="fr-FR" dirty="0"/>
              <a:t>, près de La Paz</a:t>
            </a:r>
          </a:p>
          <a:p>
            <a:r>
              <a:rPr lang="fr-FR" dirty="0"/>
              <a:t>Les </a:t>
            </a:r>
            <a:r>
              <a:rPr lang="fr-FR" i="1" dirty="0"/>
              <a:t>Argentins</a:t>
            </a:r>
            <a:r>
              <a:rPr lang="fr-FR" dirty="0"/>
              <a:t> sont vaincus par les </a:t>
            </a:r>
            <a:r>
              <a:rPr lang="fr-FR" i="1" dirty="0"/>
              <a:t>Péruviens</a:t>
            </a:r>
            <a:r>
              <a:rPr lang="fr-FR" dirty="0"/>
              <a:t>…</a:t>
            </a:r>
            <a:endParaRPr lang="fr-FR" i="1" dirty="0"/>
          </a:p>
        </p:txBody>
      </p:sp>
      <p:pic>
        <p:nvPicPr>
          <p:cNvPr id="3" name="Picture 2" descr="C:\Users\Christophe\Pictures\My Scans\2015-11 (nov.)\scan0005.jpg">
            <a:extLst>
              <a:ext uri="{FF2B5EF4-FFF2-40B4-BE49-F238E27FC236}">
                <a16:creationId xmlns:a16="http://schemas.microsoft.com/office/drawing/2014/main" id="{3BD2BA24-DEEB-282C-3F9F-81DF41AD1F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6330" y="120216"/>
            <a:ext cx="5445000" cy="6612143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844A3047-FAC8-A315-7BFB-E99862E40AB3}"/>
              </a:ext>
            </a:extLst>
          </p:cNvPr>
          <p:cNvSpPr/>
          <p:nvPr/>
        </p:nvSpPr>
        <p:spPr>
          <a:xfrm>
            <a:off x="8497821" y="3137386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E613A663-8032-3C32-2BF1-9F34B3FB371C}"/>
              </a:ext>
            </a:extLst>
          </p:cNvPr>
          <p:cNvSpPr/>
          <p:nvPr/>
        </p:nvSpPr>
        <p:spPr>
          <a:xfrm>
            <a:off x="8230880" y="1911079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B4D55AF9-E119-1DAF-E630-A50A125D541C}"/>
              </a:ext>
            </a:extLst>
          </p:cNvPr>
          <p:cNvCxnSpPr>
            <a:cxnSpLocks/>
          </p:cNvCxnSpPr>
          <p:nvPr/>
        </p:nvCxnSpPr>
        <p:spPr>
          <a:xfrm>
            <a:off x="8641837" y="3259698"/>
            <a:ext cx="722122" cy="303399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CF766D59-2572-F4D1-F684-9D60684E7C78}"/>
              </a:ext>
            </a:extLst>
          </p:cNvPr>
          <p:cNvCxnSpPr>
            <a:cxnSpLocks/>
          </p:cNvCxnSpPr>
          <p:nvPr/>
        </p:nvCxnSpPr>
        <p:spPr>
          <a:xfrm flipH="1" flipV="1">
            <a:off x="9777303" y="3951562"/>
            <a:ext cx="649584" cy="155437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llipse 11">
            <a:extLst>
              <a:ext uri="{FF2B5EF4-FFF2-40B4-BE49-F238E27FC236}">
                <a16:creationId xmlns:a16="http://schemas.microsoft.com/office/drawing/2014/main" id="{51C80CC6-8F77-AAE7-E956-1F45B7C168DA}"/>
              </a:ext>
            </a:extLst>
          </p:cNvPr>
          <p:cNvSpPr/>
          <p:nvPr/>
        </p:nvSpPr>
        <p:spPr>
          <a:xfrm>
            <a:off x="10405796" y="5488024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28E10E0A-B35D-7F43-BAB2-AC2954E1BBC6}"/>
              </a:ext>
            </a:extLst>
          </p:cNvPr>
          <p:cNvSpPr/>
          <p:nvPr/>
        </p:nvSpPr>
        <p:spPr>
          <a:xfrm>
            <a:off x="9869083" y="5150093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D9E41ACF-6D12-AC15-18CE-890D316E0348}"/>
              </a:ext>
            </a:extLst>
          </p:cNvPr>
          <p:cNvSpPr/>
          <p:nvPr/>
        </p:nvSpPr>
        <p:spPr>
          <a:xfrm>
            <a:off x="10549812" y="5488024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266D8D55-1D7F-B02A-B1D8-0B613776500D}"/>
              </a:ext>
            </a:extLst>
          </p:cNvPr>
          <p:cNvSpPr/>
          <p:nvPr/>
        </p:nvSpPr>
        <p:spPr>
          <a:xfrm>
            <a:off x="10477804" y="4527242"/>
            <a:ext cx="144016" cy="12231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DC0C081B-52A3-06AA-9729-7FBEE36F4307}"/>
              </a:ext>
            </a:extLst>
          </p:cNvPr>
          <p:cNvSpPr/>
          <p:nvPr/>
        </p:nvSpPr>
        <p:spPr>
          <a:xfrm>
            <a:off x="9363959" y="3563097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7A6EF277-880B-D210-FF01-81FABD265EF6}"/>
              </a:ext>
            </a:extLst>
          </p:cNvPr>
          <p:cNvSpPr/>
          <p:nvPr/>
        </p:nvSpPr>
        <p:spPr>
          <a:xfrm>
            <a:off x="9702494" y="3829250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619A0FB4-53FA-F513-D452-8FE5EEAC90DC}"/>
              </a:ext>
            </a:extLst>
          </p:cNvPr>
          <p:cNvCxnSpPr>
            <a:cxnSpLocks/>
            <a:stCxn id="19" idx="1"/>
          </p:cNvCxnSpPr>
          <p:nvPr/>
        </p:nvCxnSpPr>
        <p:spPr>
          <a:xfrm flipH="1" flipV="1">
            <a:off x="9507975" y="3685409"/>
            <a:ext cx="215610" cy="16175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442733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Rectangle 3"/>
          <p:cNvSpPr/>
          <p:nvPr/>
        </p:nvSpPr>
        <p:spPr>
          <a:xfrm>
            <a:off x="117562" y="188640"/>
            <a:ext cx="6324751" cy="341486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b="1" dirty="0"/>
              <a:t>1810-1813 : … Mais elle ne parvient pas à reprendre le Haut-Pérou ; …</a:t>
            </a:r>
          </a:p>
          <a:p>
            <a:endParaRPr lang="fr-FR" dirty="0"/>
          </a:p>
          <a:p>
            <a:r>
              <a:rPr lang="fr-FR" dirty="0"/>
              <a:t>*1812 : A partir du Haut-Pérou</a:t>
            </a:r>
          </a:p>
          <a:p>
            <a:r>
              <a:rPr lang="fr-FR" dirty="0"/>
              <a:t>Les Péruviens lancent une contre-offensive vers le sud</a:t>
            </a:r>
          </a:p>
          <a:p>
            <a:endParaRPr lang="fr-FR" dirty="0"/>
          </a:p>
          <a:p>
            <a:r>
              <a:rPr lang="fr-FR" dirty="0"/>
              <a:t>Mais…</a:t>
            </a:r>
          </a:p>
          <a:p>
            <a:endParaRPr lang="fr-FR" dirty="0"/>
          </a:p>
          <a:p>
            <a:r>
              <a:rPr lang="fr-FR" dirty="0"/>
              <a:t>*Sept. 1812 : Ils sont vaincus à Tucuman</a:t>
            </a:r>
          </a:p>
          <a:p>
            <a:r>
              <a:rPr lang="fr-FR" dirty="0"/>
              <a:t>Par l’armée argentine de </a:t>
            </a:r>
            <a:r>
              <a:rPr lang="fr-FR" u="sng" dirty="0"/>
              <a:t>Manuel Belgrano</a:t>
            </a:r>
          </a:p>
          <a:p>
            <a:endParaRPr lang="fr-FR" dirty="0"/>
          </a:p>
          <a:p>
            <a:r>
              <a:rPr lang="fr-FR" dirty="0"/>
              <a:t>Conséquence…</a:t>
            </a:r>
          </a:p>
        </p:txBody>
      </p:sp>
      <p:pic>
        <p:nvPicPr>
          <p:cNvPr id="3" name="Picture 2" descr="C:\Users\Christophe\Pictures\My Scans\2015-11 (nov.)\scan0005.jpg">
            <a:extLst>
              <a:ext uri="{FF2B5EF4-FFF2-40B4-BE49-F238E27FC236}">
                <a16:creationId xmlns:a16="http://schemas.microsoft.com/office/drawing/2014/main" id="{3BD2BA24-DEEB-282C-3F9F-81DF41AD1F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6330" y="120216"/>
            <a:ext cx="5445000" cy="6612143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844A3047-FAC8-A315-7BFB-E99862E40AB3}"/>
              </a:ext>
            </a:extLst>
          </p:cNvPr>
          <p:cNvSpPr/>
          <p:nvPr/>
        </p:nvSpPr>
        <p:spPr>
          <a:xfrm>
            <a:off x="8497821" y="3137386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E613A663-8032-3C32-2BF1-9F34B3FB371C}"/>
              </a:ext>
            </a:extLst>
          </p:cNvPr>
          <p:cNvSpPr/>
          <p:nvPr/>
        </p:nvSpPr>
        <p:spPr>
          <a:xfrm>
            <a:off x="8230880" y="1911079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B4D55AF9-E119-1DAF-E630-A50A125D541C}"/>
              </a:ext>
            </a:extLst>
          </p:cNvPr>
          <p:cNvCxnSpPr>
            <a:cxnSpLocks/>
          </p:cNvCxnSpPr>
          <p:nvPr/>
        </p:nvCxnSpPr>
        <p:spPr>
          <a:xfrm>
            <a:off x="8641837" y="3259698"/>
            <a:ext cx="722122" cy="303399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llipse 11">
            <a:extLst>
              <a:ext uri="{FF2B5EF4-FFF2-40B4-BE49-F238E27FC236}">
                <a16:creationId xmlns:a16="http://schemas.microsoft.com/office/drawing/2014/main" id="{51C80CC6-8F77-AAE7-E956-1F45B7C168DA}"/>
              </a:ext>
            </a:extLst>
          </p:cNvPr>
          <p:cNvSpPr/>
          <p:nvPr/>
        </p:nvSpPr>
        <p:spPr>
          <a:xfrm>
            <a:off x="10405796" y="5488024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28E10E0A-B35D-7F43-BAB2-AC2954E1BBC6}"/>
              </a:ext>
            </a:extLst>
          </p:cNvPr>
          <p:cNvSpPr/>
          <p:nvPr/>
        </p:nvSpPr>
        <p:spPr>
          <a:xfrm>
            <a:off x="9869083" y="5150093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D9E41ACF-6D12-AC15-18CE-890D316E0348}"/>
              </a:ext>
            </a:extLst>
          </p:cNvPr>
          <p:cNvSpPr/>
          <p:nvPr/>
        </p:nvSpPr>
        <p:spPr>
          <a:xfrm>
            <a:off x="10549812" y="5488024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266D8D55-1D7F-B02A-B1D8-0B613776500D}"/>
              </a:ext>
            </a:extLst>
          </p:cNvPr>
          <p:cNvSpPr/>
          <p:nvPr/>
        </p:nvSpPr>
        <p:spPr>
          <a:xfrm>
            <a:off x="10477804" y="4527242"/>
            <a:ext cx="144016" cy="12231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DC0C081B-52A3-06AA-9729-7FBEE36F4307}"/>
              </a:ext>
            </a:extLst>
          </p:cNvPr>
          <p:cNvSpPr/>
          <p:nvPr/>
        </p:nvSpPr>
        <p:spPr>
          <a:xfrm>
            <a:off x="9363959" y="3563097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7A6EF277-880B-D210-FF01-81FABD265EF6}"/>
              </a:ext>
            </a:extLst>
          </p:cNvPr>
          <p:cNvSpPr/>
          <p:nvPr/>
        </p:nvSpPr>
        <p:spPr>
          <a:xfrm>
            <a:off x="9702494" y="3829250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CE8F1418-39CC-DAE6-DAA2-B235B0404AB3}"/>
              </a:ext>
            </a:extLst>
          </p:cNvPr>
          <p:cNvSpPr/>
          <p:nvPr/>
        </p:nvSpPr>
        <p:spPr>
          <a:xfrm>
            <a:off x="9728607" y="4649554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025FBC60-5765-FE9B-556F-132C9AD1BC10}"/>
              </a:ext>
            </a:extLst>
          </p:cNvPr>
          <p:cNvCxnSpPr>
            <a:cxnSpLocks/>
            <a:endCxn id="19" idx="1"/>
          </p:cNvCxnSpPr>
          <p:nvPr/>
        </p:nvCxnSpPr>
        <p:spPr>
          <a:xfrm>
            <a:off x="9507975" y="3685409"/>
            <a:ext cx="215610" cy="161753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6B593126-A89B-4486-EB3A-9BEA5183B028}"/>
              </a:ext>
            </a:extLst>
          </p:cNvPr>
          <p:cNvCxnSpPr>
            <a:cxnSpLocks/>
            <a:stCxn id="19" idx="4"/>
            <a:endCxn id="4" idx="0"/>
          </p:cNvCxnSpPr>
          <p:nvPr/>
        </p:nvCxnSpPr>
        <p:spPr>
          <a:xfrm>
            <a:off x="9774502" y="3951562"/>
            <a:ext cx="26113" cy="697992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A442DF27-3A02-30F0-E487-C142B6E0C2AC}"/>
              </a:ext>
            </a:extLst>
          </p:cNvPr>
          <p:cNvCxnSpPr>
            <a:cxnSpLocks/>
            <a:endCxn id="4" idx="5"/>
          </p:cNvCxnSpPr>
          <p:nvPr/>
        </p:nvCxnSpPr>
        <p:spPr>
          <a:xfrm flipH="1" flipV="1">
            <a:off x="9851532" y="4753954"/>
            <a:ext cx="575355" cy="75198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390023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Rectangle 3"/>
          <p:cNvSpPr/>
          <p:nvPr/>
        </p:nvSpPr>
        <p:spPr>
          <a:xfrm>
            <a:off x="117562" y="188640"/>
            <a:ext cx="6324751" cy="452286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b="1" dirty="0"/>
              <a:t>1810-1813 : … Naissance des Provinces-Unies du Rio de la </a:t>
            </a:r>
            <a:r>
              <a:rPr lang="fr-FR" b="1" dirty="0" err="1"/>
              <a:t>Plata</a:t>
            </a:r>
            <a:endParaRPr lang="fr-FR" b="1" dirty="0"/>
          </a:p>
          <a:p>
            <a:endParaRPr lang="fr-FR" dirty="0"/>
          </a:p>
          <a:p>
            <a:r>
              <a:rPr lang="fr-FR" dirty="0"/>
              <a:t>*Sept. 1812 : Même si la menace perdure</a:t>
            </a:r>
          </a:p>
          <a:p>
            <a:r>
              <a:rPr lang="fr-FR" dirty="0"/>
              <a:t>Cette victoire décisive arrête l’avancée des Péruviens vers le sud</a:t>
            </a:r>
          </a:p>
          <a:p>
            <a:endParaRPr lang="fr-FR" dirty="0"/>
          </a:p>
          <a:p>
            <a:r>
              <a:rPr lang="fr-FR" u="sng" dirty="0"/>
              <a:t>Et contrairement au reste de l’Amérique espagnole</a:t>
            </a:r>
          </a:p>
          <a:p>
            <a:r>
              <a:rPr lang="fr-FR" u="sng" dirty="0"/>
              <a:t>Le Rio de la </a:t>
            </a:r>
            <a:r>
              <a:rPr lang="fr-FR" u="sng" dirty="0" err="1"/>
              <a:t>Plata</a:t>
            </a:r>
            <a:r>
              <a:rPr lang="fr-FR" u="sng" dirty="0"/>
              <a:t> ne sera jamais reconquis</a:t>
            </a:r>
          </a:p>
          <a:p>
            <a:endParaRPr lang="fr-FR" dirty="0"/>
          </a:p>
          <a:p>
            <a:r>
              <a:rPr lang="fr-FR" dirty="0"/>
              <a:t>Conséquence…</a:t>
            </a:r>
          </a:p>
          <a:p>
            <a:r>
              <a:rPr lang="fr-FR" dirty="0"/>
              <a:t>*Jan. 1813 : A Buenos Aires, la junte peut proclamer la naissance</a:t>
            </a:r>
          </a:p>
          <a:p>
            <a:r>
              <a:rPr lang="fr-FR" dirty="0"/>
              <a:t>Des Provinces-Unies du Rio de la </a:t>
            </a:r>
            <a:r>
              <a:rPr lang="fr-FR" dirty="0" err="1"/>
              <a:t>Plata</a:t>
            </a:r>
            <a:endParaRPr lang="fr-FR" dirty="0"/>
          </a:p>
          <a:p>
            <a:endParaRPr lang="fr-FR" dirty="0"/>
          </a:p>
          <a:p>
            <a:r>
              <a:rPr lang="fr-FR" dirty="0"/>
              <a:t>NB : L’indépendance n’est pas encore proclamée</a:t>
            </a:r>
          </a:p>
          <a:p>
            <a:endParaRPr lang="fr-FR" dirty="0"/>
          </a:p>
          <a:p>
            <a:r>
              <a:rPr lang="fr-FR" dirty="0"/>
              <a:t>*Et maintenant</a:t>
            </a:r>
          </a:p>
          <a:p>
            <a:r>
              <a:rPr lang="fr-FR" dirty="0"/>
              <a:t>Le Chili tout proche, en quelques mots…</a:t>
            </a:r>
          </a:p>
        </p:txBody>
      </p:sp>
      <p:pic>
        <p:nvPicPr>
          <p:cNvPr id="16" name="Picture 2" descr="C:\Users\Christophe\Pictures\My Scans\2015-11 (nov.)\scan0005.jpg">
            <a:extLst>
              <a:ext uri="{FF2B5EF4-FFF2-40B4-BE49-F238E27FC236}">
                <a16:creationId xmlns:a16="http://schemas.microsoft.com/office/drawing/2014/main" id="{DCF51351-01A0-E440-0DBE-8BE93EC2A1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6330" y="120216"/>
            <a:ext cx="5445000" cy="6612143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Ellipse 16">
            <a:extLst>
              <a:ext uri="{FF2B5EF4-FFF2-40B4-BE49-F238E27FC236}">
                <a16:creationId xmlns:a16="http://schemas.microsoft.com/office/drawing/2014/main" id="{BDABDDEB-D08C-35BF-CB24-E97AE67A0526}"/>
              </a:ext>
            </a:extLst>
          </p:cNvPr>
          <p:cNvSpPr/>
          <p:nvPr/>
        </p:nvSpPr>
        <p:spPr>
          <a:xfrm>
            <a:off x="8497821" y="3137386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3F32334E-C123-E213-0315-3C856680D3A7}"/>
              </a:ext>
            </a:extLst>
          </p:cNvPr>
          <p:cNvSpPr/>
          <p:nvPr/>
        </p:nvSpPr>
        <p:spPr>
          <a:xfrm>
            <a:off x="8230880" y="1911079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70732944-326B-57AB-B027-2085872AB8D0}"/>
              </a:ext>
            </a:extLst>
          </p:cNvPr>
          <p:cNvCxnSpPr>
            <a:cxnSpLocks/>
          </p:cNvCxnSpPr>
          <p:nvPr/>
        </p:nvCxnSpPr>
        <p:spPr>
          <a:xfrm>
            <a:off x="8641837" y="3259698"/>
            <a:ext cx="722122" cy="303399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Ellipse 19">
            <a:extLst>
              <a:ext uri="{FF2B5EF4-FFF2-40B4-BE49-F238E27FC236}">
                <a16:creationId xmlns:a16="http://schemas.microsoft.com/office/drawing/2014/main" id="{4ED38ED7-13DE-4792-515A-3EB2E43192A8}"/>
              </a:ext>
            </a:extLst>
          </p:cNvPr>
          <p:cNvSpPr/>
          <p:nvPr/>
        </p:nvSpPr>
        <p:spPr>
          <a:xfrm>
            <a:off x="10405796" y="5488024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11F1832E-9CB5-E837-3DB9-6DABACF88735}"/>
              </a:ext>
            </a:extLst>
          </p:cNvPr>
          <p:cNvSpPr/>
          <p:nvPr/>
        </p:nvSpPr>
        <p:spPr>
          <a:xfrm>
            <a:off x="9869083" y="5150093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2A9D1AB4-279E-E54F-925F-99511CF94706}"/>
              </a:ext>
            </a:extLst>
          </p:cNvPr>
          <p:cNvSpPr/>
          <p:nvPr/>
        </p:nvSpPr>
        <p:spPr>
          <a:xfrm>
            <a:off x="10549812" y="5488024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C6B99CCD-6C09-8CB2-5166-E3DF7DA7D897}"/>
              </a:ext>
            </a:extLst>
          </p:cNvPr>
          <p:cNvSpPr/>
          <p:nvPr/>
        </p:nvSpPr>
        <p:spPr>
          <a:xfrm>
            <a:off x="10477804" y="4527242"/>
            <a:ext cx="144016" cy="12231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DB6CE2BC-DDF3-BFCC-55E2-235904BE3F18}"/>
              </a:ext>
            </a:extLst>
          </p:cNvPr>
          <p:cNvSpPr/>
          <p:nvPr/>
        </p:nvSpPr>
        <p:spPr>
          <a:xfrm>
            <a:off x="9363959" y="3563097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E3EEF816-892C-4FCA-1222-CD27337CF22B}"/>
              </a:ext>
            </a:extLst>
          </p:cNvPr>
          <p:cNvSpPr/>
          <p:nvPr/>
        </p:nvSpPr>
        <p:spPr>
          <a:xfrm>
            <a:off x="9702494" y="3829250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5540AFBA-D9A7-5571-E1D6-32AD1446321C}"/>
              </a:ext>
            </a:extLst>
          </p:cNvPr>
          <p:cNvSpPr/>
          <p:nvPr/>
        </p:nvSpPr>
        <p:spPr>
          <a:xfrm>
            <a:off x="9728607" y="4649554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E4341B79-1E8C-981B-0C88-9AB167A5EF6F}"/>
              </a:ext>
            </a:extLst>
          </p:cNvPr>
          <p:cNvCxnSpPr>
            <a:cxnSpLocks/>
            <a:endCxn id="25" idx="1"/>
          </p:cNvCxnSpPr>
          <p:nvPr/>
        </p:nvCxnSpPr>
        <p:spPr>
          <a:xfrm>
            <a:off x="9507975" y="3685409"/>
            <a:ext cx="215610" cy="161753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81740DF4-FF5B-0215-5B80-F770B49039CA}"/>
              </a:ext>
            </a:extLst>
          </p:cNvPr>
          <p:cNvCxnSpPr>
            <a:cxnSpLocks/>
            <a:stCxn id="25" idx="4"/>
            <a:endCxn id="26" idx="0"/>
          </p:cNvCxnSpPr>
          <p:nvPr/>
        </p:nvCxnSpPr>
        <p:spPr>
          <a:xfrm>
            <a:off x="9774502" y="3951562"/>
            <a:ext cx="26113" cy="697992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727712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Rectangle 3"/>
          <p:cNvSpPr/>
          <p:nvPr/>
        </p:nvSpPr>
        <p:spPr>
          <a:xfrm>
            <a:off x="117563" y="188640"/>
            <a:ext cx="6190472" cy="341486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sz="1800" b="1" dirty="0"/>
              <a:t>1810-1811 : Le Chili se déclare indépendant</a:t>
            </a:r>
            <a:endParaRPr lang="fr-FR" dirty="0"/>
          </a:p>
          <a:p>
            <a:endParaRPr lang="fr-FR" dirty="0"/>
          </a:p>
          <a:p>
            <a:r>
              <a:rPr lang="fr-FR" dirty="0"/>
              <a:t>*Sept. 1810 : A Santiago du Chili, comme à Buenos-Aires</a:t>
            </a:r>
          </a:p>
          <a:p>
            <a:r>
              <a:rPr lang="fr-FR" dirty="0"/>
              <a:t>Une junte autonome se crée, dirigée par </a:t>
            </a:r>
            <a:r>
              <a:rPr lang="fr-FR" u="sng" dirty="0"/>
              <a:t>Bernardo </a:t>
            </a:r>
            <a:r>
              <a:rPr lang="fr-FR" u="sng" dirty="0" err="1"/>
              <a:t>O’Higgins</a:t>
            </a:r>
            <a:endParaRPr lang="fr-FR" u="sng" dirty="0"/>
          </a:p>
          <a:p>
            <a:endParaRPr lang="fr-FR" dirty="0"/>
          </a:p>
          <a:p>
            <a:r>
              <a:rPr lang="fr-FR" dirty="0"/>
              <a:t>Au début, fidélité à Ferdinand VII ; Mais…</a:t>
            </a:r>
          </a:p>
          <a:p>
            <a:endParaRPr lang="fr-FR" dirty="0"/>
          </a:p>
          <a:p>
            <a:r>
              <a:rPr lang="fr-FR" dirty="0"/>
              <a:t>*Déc. 1811 : </a:t>
            </a:r>
            <a:r>
              <a:rPr lang="fr-FR" u="sng" dirty="0"/>
              <a:t>José Miguel Carrera</a:t>
            </a:r>
            <a:r>
              <a:rPr lang="fr-FR" dirty="0"/>
              <a:t> prend le pouvoir</a:t>
            </a:r>
          </a:p>
          <a:p>
            <a:r>
              <a:rPr lang="fr-FR" dirty="0"/>
              <a:t>Et le Chili évolue alors vers l’indépendance</a:t>
            </a:r>
          </a:p>
          <a:p>
            <a:endParaRPr lang="fr-FR" dirty="0"/>
          </a:p>
          <a:p>
            <a:r>
              <a:rPr lang="fr-FR" dirty="0"/>
              <a:t>Et pendant ce temps</a:t>
            </a:r>
          </a:p>
          <a:p>
            <a:r>
              <a:rPr lang="fr-FR" dirty="0"/>
              <a:t>Plus au nord, en Nouvelle-Grenade…</a:t>
            </a:r>
          </a:p>
        </p:txBody>
      </p:sp>
      <p:pic>
        <p:nvPicPr>
          <p:cNvPr id="15" name="Picture 2" descr="C:\Users\Christophe\Pictures\My Scans\2015-11 (nov.)\scan0005.jpg">
            <a:extLst>
              <a:ext uri="{FF2B5EF4-FFF2-40B4-BE49-F238E27FC236}">
                <a16:creationId xmlns:a16="http://schemas.microsoft.com/office/drawing/2014/main" id="{44502409-46A1-4965-32A2-DCA560E28E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6330" y="120216"/>
            <a:ext cx="5445000" cy="6612143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Ellipse 15">
            <a:extLst>
              <a:ext uri="{FF2B5EF4-FFF2-40B4-BE49-F238E27FC236}">
                <a16:creationId xmlns:a16="http://schemas.microsoft.com/office/drawing/2014/main" id="{F88E9CB1-1BED-01D3-DD67-FBAC0548D87E}"/>
              </a:ext>
            </a:extLst>
          </p:cNvPr>
          <p:cNvSpPr/>
          <p:nvPr/>
        </p:nvSpPr>
        <p:spPr>
          <a:xfrm>
            <a:off x="8497821" y="3137386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97628A83-9444-C12F-4C53-AD563906BB53}"/>
              </a:ext>
            </a:extLst>
          </p:cNvPr>
          <p:cNvSpPr/>
          <p:nvPr/>
        </p:nvSpPr>
        <p:spPr>
          <a:xfrm>
            <a:off x="8230880" y="1911079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1EFCC379-5762-F8E3-BDAB-07F7E1A980E3}"/>
              </a:ext>
            </a:extLst>
          </p:cNvPr>
          <p:cNvSpPr/>
          <p:nvPr/>
        </p:nvSpPr>
        <p:spPr>
          <a:xfrm>
            <a:off x="10405796" y="5488024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9ED84132-865E-1626-CAA0-29EF335193F2}"/>
              </a:ext>
            </a:extLst>
          </p:cNvPr>
          <p:cNvSpPr/>
          <p:nvPr/>
        </p:nvSpPr>
        <p:spPr>
          <a:xfrm>
            <a:off x="9869083" y="5150093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023F0F6B-8A4D-1DB1-9323-8FCC29215880}"/>
              </a:ext>
            </a:extLst>
          </p:cNvPr>
          <p:cNvSpPr/>
          <p:nvPr/>
        </p:nvSpPr>
        <p:spPr>
          <a:xfrm>
            <a:off x="10549812" y="5488024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E92895A7-3E17-48D2-6ABC-FED7D0687DAB}"/>
              </a:ext>
            </a:extLst>
          </p:cNvPr>
          <p:cNvSpPr/>
          <p:nvPr/>
        </p:nvSpPr>
        <p:spPr>
          <a:xfrm>
            <a:off x="10477804" y="4527242"/>
            <a:ext cx="144016" cy="12231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4C40AEDB-018A-4E43-6925-6C68E0DC7B14}"/>
              </a:ext>
            </a:extLst>
          </p:cNvPr>
          <p:cNvSpPr/>
          <p:nvPr/>
        </p:nvSpPr>
        <p:spPr>
          <a:xfrm>
            <a:off x="9363959" y="3563097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C96DD7E5-468B-D336-FF66-83E52F3DF9B9}"/>
              </a:ext>
            </a:extLst>
          </p:cNvPr>
          <p:cNvSpPr/>
          <p:nvPr/>
        </p:nvSpPr>
        <p:spPr>
          <a:xfrm>
            <a:off x="9702494" y="3829250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5C59213A-67F3-74BE-0EBB-8708A7B3A4B6}"/>
              </a:ext>
            </a:extLst>
          </p:cNvPr>
          <p:cNvSpPr/>
          <p:nvPr/>
        </p:nvSpPr>
        <p:spPr>
          <a:xfrm>
            <a:off x="9725067" y="4629786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17AAE17A-6C29-E601-76C6-B86927BFD907}"/>
              </a:ext>
            </a:extLst>
          </p:cNvPr>
          <p:cNvSpPr/>
          <p:nvPr/>
        </p:nvSpPr>
        <p:spPr>
          <a:xfrm>
            <a:off x="9291951" y="5365712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645105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Rectangle 3"/>
          <p:cNvSpPr/>
          <p:nvPr/>
        </p:nvSpPr>
        <p:spPr>
          <a:xfrm>
            <a:off x="117562" y="188640"/>
            <a:ext cx="6324751" cy="36918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b="1" dirty="0"/>
              <a:t>1810-1813 : Révoltes indépendantistes en Nouvelle-Grenade</a:t>
            </a:r>
          </a:p>
          <a:p>
            <a:endParaRPr lang="fr-FR" b="1" dirty="0"/>
          </a:p>
          <a:p>
            <a:r>
              <a:rPr lang="fr-FR" b="1" dirty="0"/>
              <a:t>1810-1811 : 1</a:t>
            </a:r>
            <a:r>
              <a:rPr lang="fr-FR" b="1" baseline="30000" dirty="0"/>
              <a:t>ères</a:t>
            </a:r>
            <a:r>
              <a:rPr lang="fr-FR" b="1" dirty="0"/>
              <a:t> juntes indépendantistes à Caracas, Bogota et Carthagène</a:t>
            </a:r>
          </a:p>
          <a:p>
            <a:endParaRPr lang="fr-FR" dirty="0"/>
          </a:p>
          <a:p>
            <a:r>
              <a:rPr lang="fr-FR" dirty="0"/>
              <a:t>1810 : En Nouvelle-Grenade et au Venezuela</a:t>
            </a:r>
          </a:p>
          <a:p>
            <a:r>
              <a:rPr lang="fr-FR" dirty="0"/>
              <a:t>D’autres juntes se mettent en place…</a:t>
            </a:r>
          </a:p>
          <a:p>
            <a:endParaRPr lang="fr-FR" dirty="0"/>
          </a:p>
          <a:p>
            <a:r>
              <a:rPr lang="fr-FR" dirty="0"/>
              <a:t>1) Avril 1810 : Au Venezuela</a:t>
            </a:r>
          </a:p>
          <a:p>
            <a:r>
              <a:rPr lang="fr-FR" dirty="0"/>
              <a:t>Une Junte autonome s’installe à Caracas</a:t>
            </a:r>
          </a:p>
          <a:p>
            <a:endParaRPr lang="fr-FR" dirty="0"/>
          </a:p>
          <a:p>
            <a:r>
              <a:rPr lang="fr-FR" dirty="0"/>
              <a:t>Elle envoie </a:t>
            </a:r>
            <a:r>
              <a:rPr lang="fr-FR" u="sng" dirty="0"/>
              <a:t>Simon Bolivar</a:t>
            </a:r>
            <a:r>
              <a:rPr lang="fr-FR" dirty="0"/>
              <a:t>, indépendantiste convaincu, à Londres</a:t>
            </a:r>
          </a:p>
          <a:p>
            <a:r>
              <a:rPr lang="fr-FR" dirty="0"/>
              <a:t>Pour solliciter l’appui britannique…</a:t>
            </a:r>
          </a:p>
        </p:txBody>
      </p:sp>
      <p:pic>
        <p:nvPicPr>
          <p:cNvPr id="21" name="Picture 2" descr="C:\Users\Christophe\Pictures\My Scans\2015-11 (nov.)\scan0005.jpg">
            <a:extLst>
              <a:ext uri="{FF2B5EF4-FFF2-40B4-BE49-F238E27FC236}">
                <a16:creationId xmlns:a16="http://schemas.microsoft.com/office/drawing/2014/main" id="{DB53FB2F-7679-FF68-E81B-659E75E518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6330" y="120216"/>
            <a:ext cx="5445000" cy="6612143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Ellipse 21">
            <a:extLst>
              <a:ext uri="{FF2B5EF4-FFF2-40B4-BE49-F238E27FC236}">
                <a16:creationId xmlns:a16="http://schemas.microsoft.com/office/drawing/2014/main" id="{6DC5BB16-9E5A-477E-1072-72E4FF152567}"/>
              </a:ext>
            </a:extLst>
          </p:cNvPr>
          <p:cNvSpPr/>
          <p:nvPr/>
        </p:nvSpPr>
        <p:spPr>
          <a:xfrm>
            <a:off x="10405796" y="5488024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2DC0B3E6-824A-B1DA-9799-2649FFD543CF}"/>
              </a:ext>
            </a:extLst>
          </p:cNvPr>
          <p:cNvSpPr/>
          <p:nvPr/>
        </p:nvSpPr>
        <p:spPr>
          <a:xfrm>
            <a:off x="8497821" y="3137386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CF372C81-E3B5-29E2-3B25-C31E8F49B201}"/>
              </a:ext>
            </a:extLst>
          </p:cNvPr>
          <p:cNvSpPr/>
          <p:nvPr/>
        </p:nvSpPr>
        <p:spPr>
          <a:xfrm>
            <a:off x="8230880" y="1911079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F9556FAD-12FA-8B05-0342-7432FBA73BD8}"/>
              </a:ext>
            </a:extLst>
          </p:cNvPr>
          <p:cNvSpPr/>
          <p:nvPr/>
        </p:nvSpPr>
        <p:spPr>
          <a:xfrm>
            <a:off x="9435967" y="715106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B75E4368-23A7-43A7-3619-AA43DB18F498}"/>
              </a:ext>
            </a:extLst>
          </p:cNvPr>
          <p:cNvSpPr/>
          <p:nvPr/>
        </p:nvSpPr>
        <p:spPr>
          <a:xfrm>
            <a:off x="10549812" y="5488024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778F18F1-45C8-FCD2-49B5-839B59B4E144}"/>
              </a:ext>
            </a:extLst>
          </p:cNvPr>
          <p:cNvSpPr/>
          <p:nvPr/>
        </p:nvSpPr>
        <p:spPr>
          <a:xfrm>
            <a:off x="10477804" y="4527242"/>
            <a:ext cx="144016" cy="12231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A55FCBFE-215B-619E-B15E-4FD2BAF1B10E}"/>
              </a:ext>
            </a:extLst>
          </p:cNvPr>
          <p:cNvSpPr/>
          <p:nvPr/>
        </p:nvSpPr>
        <p:spPr>
          <a:xfrm>
            <a:off x="9869083" y="5150093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A5C7A101-B957-478D-5264-BBFA94014DBA}"/>
              </a:ext>
            </a:extLst>
          </p:cNvPr>
          <p:cNvSpPr/>
          <p:nvPr/>
        </p:nvSpPr>
        <p:spPr>
          <a:xfrm>
            <a:off x="9363959" y="3563097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AE35B22A-D25D-D346-E260-1C58711D409A}"/>
              </a:ext>
            </a:extLst>
          </p:cNvPr>
          <p:cNvSpPr/>
          <p:nvPr/>
        </p:nvSpPr>
        <p:spPr>
          <a:xfrm>
            <a:off x="9702494" y="3829250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F8F465BE-F49B-01A6-4FB3-55A311C5C1AC}"/>
              </a:ext>
            </a:extLst>
          </p:cNvPr>
          <p:cNvSpPr/>
          <p:nvPr/>
        </p:nvSpPr>
        <p:spPr>
          <a:xfrm>
            <a:off x="9725067" y="4629786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657481B5-9928-3527-E748-21B6BFD51E92}"/>
              </a:ext>
            </a:extLst>
          </p:cNvPr>
          <p:cNvSpPr/>
          <p:nvPr/>
        </p:nvSpPr>
        <p:spPr>
          <a:xfrm>
            <a:off x="9291951" y="5365712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42794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Rectangle 3"/>
          <p:cNvSpPr/>
          <p:nvPr/>
        </p:nvSpPr>
        <p:spPr>
          <a:xfrm>
            <a:off x="117563" y="188640"/>
            <a:ext cx="6406560" cy="452286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dirty="0"/>
              <a:t>1) Côté Portugal-Brésil</a:t>
            </a:r>
          </a:p>
          <a:p>
            <a:r>
              <a:rPr lang="fr-FR" dirty="0"/>
              <a:t>Une évolution lente, sans soubresauts majeurs</a:t>
            </a:r>
          </a:p>
          <a:p>
            <a:endParaRPr lang="fr-FR" dirty="0"/>
          </a:p>
          <a:p>
            <a:r>
              <a:rPr lang="fr-FR" dirty="0"/>
              <a:t>Six points à retenir…</a:t>
            </a:r>
          </a:p>
          <a:p>
            <a:endParaRPr lang="fr-FR" dirty="0"/>
          </a:p>
          <a:p>
            <a:r>
              <a:rPr lang="fr-FR" dirty="0"/>
              <a:t>a) 1807 : Face à l’invasion française</a:t>
            </a:r>
          </a:p>
          <a:p>
            <a:r>
              <a:rPr lang="fr-FR" u="sng" dirty="0"/>
              <a:t>La reine Marie</a:t>
            </a:r>
            <a:r>
              <a:rPr lang="fr-FR" dirty="0"/>
              <a:t> et son fils le régent </a:t>
            </a:r>
            <a:r>
              <a:rPr lang="fr-FR" u="sng" dirty="0"/>
              <a:t>Jean (VI)</a:t>
            </a:r>
            <a:r>
              <a:rPr lang="fr-FR" dirty="0"/>
              <a:t> s’enfuient au Brésil</a:t>
            </a:r>
          </a:p>
          <a:p>
            <a:endParaRPr lang="fr-FR" dirty="0"/>
          </a:p>
          <a:p>
            <a:r>
              <a:rPr lang="fr-FR" dirty="0"/>
              <a:t>b) Mais malgré ce rapide succès</a:t>
            </a:r>
          </a:p>
          <a:p>
            <a:r>
              <a:rPr lang="fr-FR" dirty="0"/>
              <a:t>Napoléon doit faire face à une forte résistance populaire</a:t>
            </a:r>
          </a:p>
          <a:p>
            <a:r>
              <a:rPr lang="fr-FR" dirty="0"/>
              <a:t>Et surtout…</a:t>
            </a:r>
          </a:p>
          <a:p>
            <a:endParaRPr lang="fr-FR" dirty="0"/>
          </a:p>
          <a:p>
            <a:r>
              <a:rPr lang="fr-FR" dirty="0"/>
              <a:t>c) </a:t>
            </a:r>
            <a:r>
              <a:rPr lang="fr-FR" u="sng" dirty="0"/>
              <a:t>Dès</a:t>
            </a:r>
            <a:r>
              <a:rPr lang="fr-FR" dirty="0"/>
              <a:t> 1808 : Contrairement à l’Espagne</a:t>
            </a:r>
          </a:p>
          <a:p>
            <a:r>
              <a:rPr lang="fr-FR" dirty="0"/>
              <a:t>Avec l’aide des Britanniques, le Portugal se libère</a:t>
            </a:r>
          </a:p>
          <a:p>
            <a:endParaRPr lang="fr-FR" dirty="0"/>
          </a:p>
          <a:p>
            <a:r>
              <a:rPr lang="fr-FR" dirty="0"/>
              <a:t>Par la suite…</a:t>
            </a:r>
          </a:p>
        </p:txBody>
      </p:sp>
      <p:pic>
        <p:nvPicPr>
          <p:cNvPr id="2" name="Picture 2" descr="C:\Users\Christophe\Pictures\My Scans\2015-12 (déc.)\scan0011.jpg">
            <a:extLst>
              <a:ext uri="{FF2B5EF4-FFF2-40B4-BE49-F238E27FC236}">
                <a16:creationId xmlns:a16="http://schemas.microsoft.com/office/drawing/2014/main" id="{B08C5AC3-9B73-A6D1-27E6-2E17310129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73" t="20408" r="57979" b="1706"/>
          <a:stretch/>
        </p:blipFill>
        <p:spPr bwMode="auto">
          <a:xfrm>
            <a:off x="6860870" y="188640"/>
            <a:ext cx="5213567" cy="651696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50828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Rectangle 3"/>
          <p:cNvSpPr/>
          <p:nvPr/>
        </p:nvSpPr>
        <p:spPr>
          <a:xfrm>
            <a:off x="117562" y="188640"/>
            <a:ext cx="6324751" cy="313786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b="1" dirty="0"/>
              <a:t>1810-1811 : 1</a:t>
            </a:r>
            <a:r>
              <a:rPr lang="fr-FR" b="1" baseline="30000" dirty="0"/>
              <a:t>ères</a:t>
            </a:r>
            <a:r>
              <a:rPr lang="fr-FR" b="1" dirty="0"/>
              <a:t> juntes indépendantistes à Caracas, Bogota et Carthagène</a:t>
            </a:r>
          </a:p>
          <a:p>
            <a:endParaRPr lang="fr-FR" dirty="0"/>
          </a:p>
          <a:p>
            <a:r>
              <a:rPr lang="fr-FR" dirty="0"/>
              <a:t>*1810 : Pour l’Angleterre, un dilemme…</a:t>
            </a:r>
          </a:p>
          <a:p>
            <a:r>
              <a:rPr lang="fr-FR" dirty="0"/>
              <a:t>Elle craint que les Vénézuéliens se tournent vers la France</a:t>
            </a:r>
          </a:p>
          <a:p>
            <a:endParaRPr lang="fr-FR" dirty="0"/>
          </a:p>
          <a:p>
            <a:r>
              <a:rPr lang="fr-FR" dirty="0"/>
              <a:t>NB : 1804 : A Paris, Bolivar a assisté au sacre de Napoléon</a:t>
            </a:r>
          </a:p>
          <a:p>
            <a:endParaRPr lang="fr-FR" dirty="0"/>
          </a:p>
          <a:p>
            <a:r>
              <a:rPr lang="fr-FR" dirty="0"/>
              <a:t>*Mais elle aide déjà la Régence de Cadix contre Napoléon</a:t>
            </a:r>
          </a:p>
          <a:p>
            <a:endParaRPr lang="fr-FR" dirty="0"/>
          </a:p>
          <a:p>
            <a:r>
              <a:rPr lang="fr-FR" dirty="0"/>
              <a:t>Heureusement…</a:t>
            </a:r>
          </a:p>
        </p:txBody>
      </p:sp>
      <p:pic>
        <p:nvPicPr>
          <p:cNvPr id="21" name="Picture 2" descr="C:\Users\Christophe\Pictures\My Scans\2015-11 (nov.)\scan0005.jpg">
            <a:extLst>
              <a:ext uri="{FF2B5EF4-FFF2-40B4-BE49-F238E27FC236}">
                <a16:creationId xmlns:a16="http://schemas.microsoft.com/office/drawing/2014/main" id="{DB53FB2F-7679-FF68-E81B-659E75E518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6330" y="120216"/>
            <a:ext cx="5445000" cy="6612143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Ellipse 23">
            <a:extLst>
              <a:ext uri="{FF2B5EF4-FFF2-40B4-BE49-F238E27FC236}">
                <a16:creationId xmlns:a16="http://schemas.microsoft.com/office/drawing/2014/main" id="{CF372C81-E3B5-29E2-3B25-C31E8F49B201}"/>
              </a:ext>
            </a:extLst>
          </p:cNvPr>
          <p:cNvSpPr/>
          <p:nvPr/>
        </p:nvSpPr>
        <p:spPr>
          <a:xfrm>
            <a:off x="8230880" y="1911079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F9556FAD-12FA-8B05-0342-7432FBA73BD8}"/>
              </a:ext>
            </a:extLst>
          </p:cNvPr>
          <p:cNvSpPr/>
          <p:nvPr/>
        </p:nvSpPr>
        <p:spPr>
          <a:xfrm>
            <a:off x="9435967" y="715106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62FA91F8-8811-464A-E96E-FBE91E06B61E}"/>
              </a:ext>
            </a:extLst>
          </p:cNvPr>
          <p:cNvSpPr/>
          <p:nvPr/>
        </p:nvSpPr>
        <p:spPr>
          <a:xfrm>
            <a:off x="10405796" y="5488024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41583544-AE21-3EC9-327E-6DFD1FB7DC3A}"/>
              </a:ext>
            </a:extLst>
          </p:cNvPr>
          <p:cNvSpPr/>
          <p:nvPr/>
        </p:nvSpPr>
        <p:spPr>
          <a:xfrm>
            <a:off x="8497821" y="3137386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FAA0FB03-8825-1E6B-46EF-637EBCA852D6}"/>
              </a:ext>
            </a:extLst>
          </p:cNvPr>
          <p:cNvSpPr/>
          <p:nvPr/>
        </p:nvSpPr>
        <p:spPr>
          <a:xfrm>
            <a:off x="10549812" y="5488024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C0946675-401A-662A-744E-68C7AAC51D1B}"/>
              </a:ext>
            </a:extLst>
          </p:cNvPr>
          <p:cNvSpPr/>
          <p:nvPr/>
        </p:nvSpPr>
        <p:spPr>
          <a:xfrm>
            <a:off x="10477804" y="4527242"/>
            <a:ext cx="144016" cy="12231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D0136354-C1C8-A68C-E6AD-B5A01495833E}"/>
              </a:ext>
            </a:extLst>
          </p:cNvPr>
          <p:cNvSpPr/>
          <p:nvPr/>
        </p:nvSpPr>
        <p:spPr>
          <a:xfrm>
            <a:off x="9869083" y="5150093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F6597701-A7ED-073D-DC14-B91984E0FC12}"/>
              </a:ext>
            </a:extLst>
          </p:cNvPr>
          <p:cNvSpPr/>
          <p:nvPr/>
        </p:nvSpPr>
        <p:spPr>
          <a:xfrm>
            <a:off x="9363959" y="3563097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EC8A8304-F0D2-660E-68F0-83959AC66795}"/>
              </a:ext>
            </a:extLst>
          </p:cNvPr>
          <p:cNvSpPr/>
          <p:nvPr/>
        </p:nvSpPr>
        <p:spPr>
          <a:xfrm>
            <a:off x="9702494" y="3829250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F9D137C2-C775-6A57-6E77-73C231BA2346}"/>
              </a:ext>
            </a:extLst>
          </p:cNvPr>
          <p:cNvSpPr/>
          <p:nvPr/>
        </p:nvSpPr>
        <p:spPr>
          <a:xfrm>
            <a:off x="9725067" y="4629786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135F8F13-2AC2-C203-AFB8-99EC753CAE79}"/>
              </a:ext>
            </a:extLst>
          </p:cNvPr>
          <p:cNvSpPr/>
          <p:nvPr/>
        </p:nvSpPr>
        <p:spPr>
          <a:xfrm>
            <a:off x="9291951" y="5365712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686521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Rectangle 3"/>
          <p:cNvSpPr/>
          <p:nvPr/>
        </p:nvSpPr>
        <p:spPr>
          <a:xfrm>
            <a:off x="117562" y="188640"/>
            <a:ext cx="6324751" cy="396886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b="1" dirty="0"/>
              <a:t>1810-1811 : 1</a:t>
            </a:r>
            <a:r>
              <a:rPr lang="fr-FR" b="1" baseline="30000" dirty="0"/>
              <a:t>ères</a:t>
            </a:r>
            <a:r>
              <a:rPr lang="fr-FR" b="1" dirty="0"/>
              <a:t> juntes indépendantistes à Caracas, Bogota et Carthagène</a:t>
            </a:r>
          </a:p>
          <a:p>
            <a:endParaRPr lang="fr-FR" dirty="0"/>
          </a:p>
          <a:p>
            <a:r>
              <a:rPr lang="fr-FR" dirty="0"/>
              <a:t>*1810 : A Londres, </a:t>
            </a:r>
            <a:r>
              <a:rPr lang="fr-FR" u="sng" dirty="0"/>
              <a:t>Bolivar</a:t>
            </a:r>
            <a:r>
              <a:rPr lang="fr-FR" dirty="0"/>
              <a:t> rencontre </a:t>
            </a:r>
            <a:r>
              <a:rPr lang="fr-FR" u="sng" dirty="0"/>
              <a:t>Miranda</a:t>
            </a:r>
            <a:r>
              <a:rPr lang="fr-FR" dirty="0"/>
              <a:t> qui l’appuie</a:t>
            </a:r>
          </a:p>
          <a:p>
            <a:endParaRPr lang="fr-FR" dirty="0"/>
          </a:p>
          <a:p>
            <a:r>
              <a:rPr lang="fr-FR" dirty="0"/>
              <a:t>Et </a:t>
            </a:r>
            <a:r>
              <a:rPr lang="fr-FR" u="sng" dirty="0"/>
              <a:t>Richard Wellesley</a:t>
            </a:r>
            <a:r>
              <a:rPr lang="fr-FR" dirty="0"/>
              <a:t>, frère de Wellington</a:t>
            </a:r>
          </a:p>
          <a:p>
            <a:r>
              <a:rPr lang="fr-FR" dirty="0"/>
              <a:t>Accepte de fournir une aide secrète</a:t>
            </a:r>
          </a:p>
          <a:p>
            <a:r>
              <a:rPr lang="fr-FR" dirty="0"/>
              <a:t>En échange de futurs accords commerciaux (!)</a:t>
            </a:r>
          </a:p>
          <a:p>
            <a:endParaRPr lang="fr-FR" dirty="0"/>
          </a:p>
          <a:p>
            <a:r>
              <a:rPr lang="fr-FR" dirty="0"/>
              <a:t>*Déc. 1810 : Venus de Londres</a:t>
            </a:r>
          </a:p>
          <a:p>
            <a:r>
              <a:rPr lang="fr-FR" dirty="0"/>
              <a:t>Francisco de Miranda et Simon Bolivar débarquent à Caracas</a:t>
            </a:r>
          </a:p>
          <a:p>
            <a:endParaRPr lang="fr-FR" dirty="0"/>
          </a:p>
          <a:p>
            <a:r>
              <a:rPr lang="fr-FR" dirty="0"/>
              <a:t>Ils prennent la tête de la junte ; Miranda; général en chef</a:t>
            </a:r>
          </a:p>
          <a:p>
            <a:r>
              <a:rPr lang="fr-FR" dirty="0"/>
              <a:t>Et malgré les réticences, Miranda pousse à l’indépendance…</a:t>
            </a:r>
          </a:p>
        </p:txBody>
      </p:sp>
      <p:pic>
        <p:nvPicPr>
          <p:cNvPr id="21" name="Picture 2" descr="C:\Users\Christophe\Pictures\My Scans\2015-11 (nov.)\scan0005.jpg">
            <a:extLst>
              <a:ext uri="{FF2B5EF4-FFF2-40B4-BE49-F238E27FC236}">
                <a16:creationId xmlns:a16="http://schemas.microsoft.com/office/drawing/2014/main" id="{DB53FB2F-7679-FF68-E81B-659E75E518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6330" y="120216"/>
            <a:ext cx="5445000" cy="6612143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Ellipse 23">
            <a:extLst>
              <a:ext uri="{FF2B5EF4-FFF2-40B4-BE49-F238E27FC236}">
                <a16:creationId xmlns:a16="http://schemas.microsoft.com/office/drawing/2014/main" id="{CF372C81-E3B5-29E2-3B25-C31E8F49B201}"/>
              </a:ext>
            </a:extLst>
          </p:cNvPr>
          <p:cNvSpPr/>
          <p:nvPr/>
        </p:nvSpPr>
        <p:spPr>
          <a:xfrm>
            <a:off x="8230880" y="1911079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F9556FAD-12FA-8B05-0342-7432FBA73BD8}"/>
              </a:ext>
            </a:extLst>
          </p:cNvPr>
          <p:cNvSpPr/>
          <p:nvPr/>
        </p:nvSpPr>
        <p:spPr>
          <a:xfrm>
            <a:off x="9435967" y="715106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62FA91F8-8811-464A-E96E-FBE91E06B61E}"/>
              </a:ext>
            </a:extLst>
          </p:cNvPr>
          <p:cNvSpPr/>
          <p:nvPr/>
        </p:nvSpPr>
        <p:spPr>
          <a:xfrm>
            <a:off x="10405796" y="5488024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41583544-AE21-3EC9-327E-6DFD1FB7DC3A}"/>
              </a:ext>
            </a:extLst>
          </p:cNvPr>
          <p:cNvSpPr/>
          <p:nvPr/>
        </p:nvSpPr>
        <p:spPr>
          <a:xfrm>
            <a:off x="8497821" y="3137386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FAA0FB03-8825-1E6B-46EF-637EBCA852D6}"/>
              </a:ext>
            </a:extLst>
          </p:cNvPr>
          <p:cNvSpPr/>
          <p:nvPr/>
        </p:nvSpPr>
        <p:spPr>
          <a:xfrm>
            <a:off x="10549812" y="5488024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C0946675-401A-662A-744E-68C7AAC51D1B}"/>
              </a:ext>
            </a:extLst>
          </p:cNvPr>
          <p:cNvSpPr/>
          <p:nvPr/>
        </p:nvSpPr>
        <p:spPr>
          <a:xfrm>
            <a:off x="10477804" y="4527242"/>
            <a:ext cx="144016" cy="12231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D0136354-C1C8-A68C-E6AD-B5A01495833E}"/>
              </a:ext>
            </a:extLst>
          </p:cNvPr>
          <p:cNvSpPr/>
          <p:nvPr/>
        </p:nvSpPr>
        <p:spPr>
          <a:xfrm>
            <a:off x="9869083" y="5150093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F6597701-A7ED-073D-DC14-B91984E0FC12}"/>
              </a:ext>
            </a:extLst>
          </p:cNvPr>
          <p:cNvSpPr/>
          <p:nvPr/>
        </p:nvSpPr>
        <p:spPr>
          <a:xfrm>
            <a:off x="9363959" y="3563097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EC8A8304-F0D2-660E-68F0-83959AC66795}"/>
              </a:ext>
            </a:extLst>
          </p:cNvPr>
          <p:cNvSpPr/>
          <p:nvPr/>
        </p:nvSpPr>
        <p:spPr>
          <a:xfrm>
            <a:off x="9702494" y="3829250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F9D137C2-C775-6A57-6E77-73C231BA2346}"/>
              </a:ext>
            </a:extLst>
          </p:cNvPr>
          <p:cNvSpPr/>
          <p:nvPr/>
        </p:nvSpPr>
        <p:spPr>
          <a:xfrm>
            <a:off x="9725067" y="4629786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135F8F13-2AC2-C203-AFB8-99EC753CAE79}"/>
              </a:ext>
            </a:extLst>
          </p:cNvPr>
          <p:cNvSpPr/>
          <p:nvPr/>
        </p:nvSpPr>
        <p:spPr>
          <a:xfrm>
            <a:off x="9291951" y="5365712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811707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Rectangle 3"/>
          <p:cNvSpPr/>
          <p:nvPr/>
        </p:nvSpPr>
        <p:spPr>
          <a:xfrm>
            <a:off x="117562" y="188640"/>
            <a:ext cx="6324751" cy="313786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b="1" dirty="0"/>
              <a:t>1810-1811 : 1</a:t>
            </a:r>
            <a:r>
              <a:rPr lang="fr-FR" b="1" baseline="30000" dirty="0"/>
              <a:t>ères</a:t>
            </a:r>
            <a:r>
              <a:rPr lang="fr-FR" b="1" dirty="0"/>
              <a:t> juntes indépendantistes à Caracas, Carthagène et Bogota</a:t>
            </a:r>
          </a:p>
          <a:p>
            <a:endParaRPr lang="fr-FR" dirty="0"/>
          </a:p>
          <a:p>
            <a:r>
              <a:rPr lang="fr-FR" dirty="0"/>
              <a:t>*Juillet 1811 : La junte de Caracas proclame</a:t>
            </a:r>
          </a:p>
          <a:p>
            <a:r>
              <a:rPr lang="fr-FR" dirty="0"/>
              <a:t>L’indépendance du Venezuela (1</a:t>
            </a:r>
            <a:r>
              <a:rPr lang="fr-FR" baseline="30000" dirty="0"/>
              <a:t>ère</a:t>
            </a:r>
            <a:r>
              <a:rPr lang="fr-FR" dirty="0"/>
              <a:t> république)</a:t>
            </a:r>
            <a:endParaRPr lang="fr-FR" u="sng" dirty="0"/>
          </a:p>
          <a:p>
            <a:endParaRPr lang="fr-FR" dirty="0"/>
          </a:p>
          <a:p>
            <a:r>
              <a:rPr lang="fr-FR" dirty="0"/>
              <a:t>Mais en réalité, Bolivar, Miranda et l’élite créole</a:t>
            </a:r>
          </a:p>
          <a:p>
            <a:r>
              <a:rPr lang="fr-FR" dirty="0"/>
              <a:t>Ne contrôlent que Caracas et ses environs</a:t>
            </a:r>
          </a:p>
          <a:p>
            <a:endParaRPr lang="fr-FR" dirty="0"/>
          </a:p>
          <a:p>
            <a:r>
              <a:rPr lang="fr-FR" dirty="0"/>
              <a:t>A l’intérieur des terres, les </a:t>
            </a:r>
            <a:r>
              <a:rPr lang="fr-FR" i="1" dirty="0"/>
              <a:t>sang-mêlé</a:t>
            </a:r>
          </a:p>
          <a:p>
            <a:r>
              <a:rPr lang="fr-FR" dirty="0"/>
              <a:t>Métis, noirs, </a:t>
            </a:r>
            <a:r>
              <a:rPr lang="fr-FR" i="1" dirty="0" err="1"/>
              <a:t>zambos</a:t>
            </a:r>
            <a:r>
              <a:rPr lang="fr-FR" dirty="0"/>
              <a:t> et </a:t>
            </a:r>
            <a:r>
              <a:rPr lang="fr-FR" i="1" dirty="0" err="1"/>
              <a:t>pardos</a:t>
            </a:r>
            <a:r>
              <a:rPr lang="fr-FR" dirty="0"/>
              <a:t> (mulâtres), leur restent hostiles…</a:t>
            </a:r>
          </a:p>
        </p:txBody>
      </p:sp>
      <p:pic>
        <p:nvPicPr>
          <p:cNvPr id="21" name="Picture 2" descr="C:\Users\Christophe\Pictures\My Scans\2015-11 (nov.)\scan0005.jpg">
            <a:extLst>
              <a:ext uri="{FF2B5EF4-FFF2-40B4-BE49-F238E27FC236}">
                <a16:creationId xmlns:a16="http://schemas.microsoft.com/office/drawing/2014/main" id="{DB53FB2F-7679-FF68-E81B-659E75E518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6330" y="120216"/>
            <a:ext cx="5445000" cy="6612143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Ellipse 23">
            <a:extLst>
              <a:ext uri="{FF2B5EF4-FFF2-40B4-BE49-F238E27FC236}">
                <a16:creationId xmlns:a16="http://schemas.microsoft.com/office/drawing/2014/main" id="{CF372C81-E3B5-29E2-3B25-C31E8F49B201}"/>
              </a:ext>
            </a:extLst>
          </p:cNvPr>
          <p:cNvSpPr/>
          <p:nvPr/>
        </p:nvSpPr>
        <p:spPr>
          <a:xfrm>
            <a:off x="8230880" y="1911079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F9556FAD-12FA-8B05-0342-7432FBA73BD8}"/>
              </a:ext>
            </a:extLst>
          </p:cNvPr>
          <p:cNvSpPr/>
          <p:nvPr/>
        </p:nvSpPr>
        <p:spPr>
          <a:xfrm>
            <a:off x="9435967" y="715106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49134094-7300-DFD3-047F-59A12E790AC2}"/>
              </a:ext>
            </a:extLst>
          </p:cNvPr>
          <p:cNvSpPr/>
          <p:nvPr/>
        </p:nvSpPr>
        <p:spPr>
          <a:xfrm>
            <a:off x="10405796" y="5488024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F94024C6-5E9A-3925-19B4-4262C50524AC}"/>
              </a:ext>
            </a:extLst>
          </p:cNvPr>
          <p:cNvSpPr/>
          <p:nvPr/>
        </p:nvSpPr>
        <p:spPr>
          <a:xfrm>
            <a:off x="8497821" y="3137386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5AA7B5F6-4224-C8C5-7B08-B4A16E79AFB5}"/>
              </a:ext>
            </a:extLst>
          </p:cNvPr>
          <p:cNvSpPr/>
          <p:nvPr/>
        </p:nvSpPr>
        <p:spPr>
          <a:xfrm>
            <a:off x="10549812" y="5488024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475A47F0-8798-9304-8035-245BE60C87C4}"/>
              </a:ext>
            </a:extLst>
          </p:cNvPr>
          <p:cNvSpPr/>
          <p:nvPr/>
        </p:nvSpPr>
        <p:spPr>
          <a:xfrm>
            <a:off x="10477804" y="4527242"/>
            <a:ext cx="144016" cy="12231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2171D7C0-BEBF-BFD2-5911-11B3E12B52FE}"/>
              </a:ext>
            </a:extLst>
          </p:cNvPr>
          <p:cNvSpPr/>
          <p:nvPr/>
        </p:nvSpPr>
        <p:spPr>
          <a:xfrm>
            <a:off x="9869083" y="5150093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0CA2BBB0-2B92-8386-BEEE-364CC94204AD}"/>
              </a:ext>
            </a:extLst>
          </p:cNvPr>
          <p:cNvSpPr/>
          <p:nvPr/>
        </p:nvSpPr>
        <p:spPr>
          <a:xfrm>
            <a:off x="9363959" y="3563097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B2388872-04C5-BFE1-F7EB-28AB93561B4D}"/>
              </a:ext>
            </a:extLst>
          </p:cNvPr>
          <p:cNvSpPr/>
          <p:nvPr/>
        </p:nvSpPr>
        <p:spPr>
          <a:xfrm>
            <a:off x="9702494" y="3829250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9FEE996F-8DA7-5A88-312A-2EC6039FB5DD}"/>
              </a:ext>
            </a:extLst>
          </p:cNvPr>
          <p:cNvSpPr/>
          <p:nvPr/>
        </p:nvSpPr>
        <p:spPr>
          <a:xfrm>
            <a:off x="9725067" y="4629786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8EE37420-7B97-175E-1B93-0051FE5D5410}"/>
              </a:ext>
            </a:extLst>
          </p:cNvPr>
          <p:cNvSpPr/>
          <p:nvPr/>
        </p:nvSpPr>
        <p:spPr>
          <a:xfrm>
            <a:off x="9291951" y="5365712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098537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Rectangle 3"/>
          <p:cNvSpPr/>
          <p:nvPr/>
        </p:nvSpPr>
        <p:spPr>
          <a:xfrm>
            <a:off x="117562" y="188640"/>
            <a:ext cx="6324751" cy="424586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b="1" dirty="0"/>
              <a:t>1810-1811 : 1</a:t>
            </a:r>
            <a:r>
              <a:rPr lang="fr-FR" b="1" baseline="30000" dirty="0"/>
              <a:t>ères</a:t>
            </a:r>
            <a:r>
              <a:rPr lang="fr-FR" b="1" dirty="0"/>
              <a:t> juntes indépendantistes à Caracas, Bogota et Carthagène</a:t>
            </a:r>
          </a:p>
          <a:p>
            <a:endParaRPr lang="fr-FR" dirty="0"/>
          </a:p>
          <a:p>
            <a:r>
              <a:rPr lang="fr-FR" dirty="0"/>
              <a:t>2) 1810 : En Nouvelle-Grenade</a:t>
            </a:r>
          </a:p>
          <a:p>
            <a:r>
              <a:rPr lang="fr-FR" dirty="0"/>
              <a:t>Plusieurs juntes se mettent en place…</a:t>
            </a:r>
          </a:p>
          <a:p>
            <a:r>
              <a:rPr lang="fr-FR" dirty="0"/>
              <a:t>- Juin 1810 : Carthagène</a:t>
            </a:r>
          </a:p>
          <a:p>
            <a:r>
              <a:rPr lang="fr-FR" dirty="0"/>
              <a:t>- Juillet 1810 : Bogota</a:t>
            </a:r>
          </a:p>
          <a:p>
            <a:endParaRPr lang="fr-FR" dirty="0"/>
          </a:p>
          <a:p>
            <a:pPr>
              <a:lnSpc>
                <a:spcPct val="100000"/>
              </a:lnSpc>
            </a:pPr>
            <a:r>
              <a:rPr lang="fr-FR" dirty="0"/>
              <a:t>NB : Rappel : </a:t>
            </a:r>
            <a:r>
              <a:rPr lang="fr-FR" sz="180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1780-81 : Les révoltes antifiscales</a:t>
            </a:r>
            <a:r>
              <a:rPr lang="fr-FR" spc="-1" dirty="0">
                <a:latin typeface="Arial"/>
              </a:rPr>
              <a:t> </a:t>
            </a:r>
            <a:r>
              <a:rPr lang="fr-FR" sz="180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des </a:t>
            </a:r>
            <a:r>
              <a:rPr lang="fr-FR" sz="1800" i="1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Comuneros</a:t>
            </a:r>
            <a:r>
              <a:rPr lang="fr-FR" sz="180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</a:p>
          <a:p>
            <a:pPr>
              <a:lnSpc>
                <a:spcPct val="100000"/>
              </a:lnSpc>
            </a:pPr>
            <a:endParaRPr lang="fr-FR" sz="1800" b="0" strike="noStrike" spc="-1" dirty="0">
              <a:latin typeface="Arial"/>
            </a:endParaRPr>
          </a:p>
          <a:p>
            <a:r>
              <a:rPr lang="fr-FR" dirty="0"/>
              <a:t>*Nov. 1811 : Les juntes se réunissent à Tunja</a:t>
            </a:r>
          </a:p>
          <a:p>
            <a:r>
              <a:rPr lang="fr-FR" dirty="0"/>
              <a:t>Elles proclament les Provinces-Unies de Nouvelle-Grenade</a:t>
            </a:r>
          </a:p>
          <a:p>
            <a:r>
              <a:rPr lang="fr-FR" dirty="0"/>
              <a:t>Qui adoptent un système fédéraliste</a:t>
            </a:r>
          </a:p>
          <a:p>
            <a:endParaRPr lang="fr-FR" dirty="0"/>
          </a:p>
          <a:p>
            <a:r>
              <a:rPr lang="fr-FR" dirty="0"/>
              <a:t>Mais...</a:t>
            </a:r>
          </a:p>
        </p:txBody>
      </p:sp>
      <p:pic>
        <p:nvPicPr>
          <p:cNvPr id="21" name="Picture 2" descr="C:\Users\Christophe\Pictures\My Scans\2015-11 (nov.)\scan0005.jpg">
            <a:extLst>
              <a:ext uri="{FF2B5EF4-FFF2-40B4-BE49-F238E27FC236}">
                <a16:creationId xmlns:a16="http://schemas.microsoft.com/office/drawing/2014/main" id="{DB53FB2F-7679-FF68-E81B-659E75E518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6330" y="120216"/>
            <a:ext cx="5445000" cy="6612143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Ellipse 23">
            <a:extLst>
              <a:ext uri="{FF2B5EF4-FFF2-40B4-BE49-F238E27FC236}">
                <a16:creationId xmlns:a16="http://schemas.microsoft.com/office/drawing/2014/main" id="{CF372C81-E3B5-29E2-3B25-C31E8F49B201}"/>
              </a:ext>
            </a:extLst>
          </p:cNvPr>
          <p:cNvSpPr/>
          <p:nvPr/>
        </p:nvSpPr>
        <p:spPr>
          <a:xfrm>
            <a:off x="8230880" y="1911079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CDB89149-4287-9ECE-4331-8763097CD2C3}"/>
              </a:ext>
            </a:extLst>
          </p:cNvPr>
          <p:cNvSpPr/>
          <p:nvPr/>
        </p:nvSpPr>
        <p:spPr>
          <a:xfrm>
            <a:off x="8755612" y="1387078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4C9425C2-FF51-AF50-A32C-77A12B54C3EB}"/>
              </a:ext>
            </a:extLst>
          </p:cNvPr>
          <p:cNvSpPr/>
          <p:nvPr/>
        </p:nvSpPr>
        <p:spPr>
          <a:xfrm>
            <a:off x="8641837" y="713748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F9556FAD-12FA-8B05-0342-7432FBA73BD8}"/>
              </a:ext>
            </a:extLst>
          </p:cNvPr>
          <p:cNvSpPr/>
          <p:nvPr/>
        </p:nvSpPr>
        <p:spPr>
          <a:xfrm>
            <a:off x="9435967" y="715106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42653C8C-CBC3-DA03-B2FA-746B31F64798}"/>
              </a:ext>
            </a:extLst>
          </p:cNvPr>
          <p:cNvSpPr/>
          <p:nvPr/>
        </p:nvSpPr>
        <p:spPr>
          <a:xfrm>
            <a:off x="10405796" y="5488024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019FEA1A-CC95-AA95-E606-E07764E49577}"/>
              </a:ext>
            </a:extLst>
          </p:cNvPr>
          <p:cNvSpPr/>
          <p:nvPr/>
        </p:nvSpPr>
        <p:spPr>
          <a:xfrm>
            <a:off x="8497821" y="3137386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C1A663BF-7EA6-9A47-6E0E-AB9DBAE81B67}"/>
              </a:ext>
            </a:extLst>
          </p:cNvPr>
          <p:cNvSpPr/>
          <p:nvPr/>
        </p:nvSpPr>
        <p:spPr>
          <a:xfrm>
            <a:off x="10549812" y="5488024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89EBE0D9-8D66-D5EF-66AE-F6DB1098F865}"/>
              </a:ext>
            </a:extLst>
          </p:cNvPr>
          <p:cNvSpPr/>
          <p:nvPr/>
        </p:nvSpPr>
        <p:spPr>
          <a:xfrm>
            <a:off x="10477804" y="4527242"/>
            <a:ext cx="144016" cy="12231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BB3291ED-3E9C-A7DF-E715-9BBB44B8B077}"/>
              </a:ext>
            </a:extLst>
          </p:cNvPr>
          <p:cNvSpPr/>
          <p:nvPr/>
        </p:nvSpPr>
        <p:spPr>
          <a:xfrm>
            <a:off x="9869083" y="5150093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4608F823-87B8-8615-DBF6-DE23CACAD662}"/>
              </a:ext>
            </a:extLst>
          </p:cNvPr>
          <p:cNvSpPr/>
          <p:nvPr/>
        </p:nvSpPr>
        <p:spPr>
          <a:xfrm>
            <a:off x="9363959" y="3563097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955A72DF-4F64-8A01-D7EC-C560FCC2DF7E}"/>
              </a:ext>
            </a:extLst>
          </p:cNvPr>
          <p:cNvSpPr/>
          <p:nvPr/>
        </p:nvSpPr>
        <p:spPr>
          <a:xfrm>
            <a:off x="9702494" y="3829250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623E9DD1-CEB5-2F0E-1D6F-620A39E53E27}"/>
              </a:ext>
            </a:extLst>
          </p:cNvPr>
          <p:cNvSpPr/>
          <p:nvPr/>
        </p:nvSpPr>
        <p:spPr>
          <a:xfrm>
            <a:off x="9725067" y="4629786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024DE928-3A52-B977-0BC0-D29DD2B955EC}"/>
              </a:ext>
            </a:extLst>
          </p:cNvPr>
          <p:cNvSpPr/>
          <p:nvPr/>
        </p:nvSpPr>
        <p:spPr>
          <a:xfrm>
            <a:off x="9291951" y="5365712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768333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Rectangle 3"/>
          <p:cNvSpPr/>
          <p:nvPr/>
        </p:nvSpPr>
        <p:spPr>
          <a:xfrm>
            <a:off x="117562" y="188640"/>
            <a:ext cx="6324751" cy="39534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b="1" dirty="0"/>
              <a:t>1810-1811 : 1</a:t>
            </a:r>
            <a:r>
              <a:rPr lang="fr-FR" b="1" baseline="30000" dirty="0"/>
              <a:t>ères</a:t>
            </a:r>
            <a:r>
              <a:rPr lang="fr-FR" b="1" dirty="0"/>
              <a:t> juntes indépendantistes à Caracas, Bogota et Carthagène</a:t>
            </a:r>
          </a:p>
          <a:p>
            <a:endParaRPr lang="fr-FR" dirty="0"/>
          </a:p>
          <a:p>
            <a:r>
              <a:rPr lang="fr-FR" dirty="0"/>
              <a:t>*A Bogota, </a:t>
            </a:r>
            <a:r>
              <a:rPr lang="fr-FR" u="sng" dirty="0"/>
              <a:t>Antonio Nariño</a:t>
            </a:r>
            <a:r>
              <a:rPr lang="fr-FR" dirty="0"/>
              <a:t> défend un système centralisateur</a:t>
            </a:r>
          </a:p>
          <a:p>
            <a:r>
              <a:rPr lang="fr-FR" sz="1700" dirty="0"/>
              <a:t>Et l’Etat libre de Cundinamarca (avril 1811) n’intègre pas la fédération</a:t>
            </a:r>
          </a:p>
          <a:p>
            <a:r>
              <a:rPr lang="fr-FR" dirty="0"/>
              <a:t>De plus…</a:t>
            </a:r>
          </a:p>
          <a:p>
            <a:endParaRPr lang="fr-FR" dirty="0"/>
          </a:p>
          <a:p>
            <a:r>
              <a:rPr lang="fr-FR" dirty="0"/>
              <a:t>*Au sud et à l’ouest, le </a:t>
            </a:r>
            <a:r>
              <a:rPr lang="fr-FR" dirty="0" err="1"/>
              <a:t>Popayan</a:t>
            </a:r>
            <a:r>
              <a:rPr lang="fr-FR" dirty="0"/>
              <a:t> et Panama</a:t>
            </a:r>
          </a:p>
          <a:p>
            <a:r>
              <a:rPr lang="fr-FR" dirty="0"/>
              <a:t>En lien avec le vice-roi du Pérou, </a:t>
            </a:r>
            <a:r>
              <a:rPr lang="fr-FR" u="sng" dirty="0"/>
              <a:t>José de </a:t>
            </a:r>
            <a:r>
              <a:rPr lang="fr-FR" u="sng" dirty="0" err="1"/>
              <a:t>Abascal</a:t>
            </a:r>
            <a:endParaRPr lang="fr-FR" dirty="0"/>
          </a:p>
          <a:p>
            <a:r>
              <a:rPr lang="fr-FR" dirty="0"/>
              <a:t>Restent loyalistes</a:t>
            </a:r>
          </a:p>
          <a:p>
            <a:endParaRPr lang="fr-FR" dirty="0"/>
          </a:p>
          <a:p>
            <a:r>
              <a:rPr lang="fr-FR" dirty="0"/>
              <a:t>*Et surtout…</a:t>
            </a:r>
          </a:p>
          <a:p>
            <a:r>
              <a:rPr lang="fr-FR" dirty="0"/>
              <a:t>1812 : Face à ces premières sécessions dans son empire</a:t>
            </a:r>
          </a:p>
          <a:p>
            <a:r>
              <a:rPr lang="fr-FR" dirty="0"/>
              <a:t>Et malgré ses faiblesses, la métropole espagnole réagit enfin…</a:t>
            </a:r>
          </a:p>
        </p:txBody>
      </p:sp>
      <p:pic>
        <p:nvPicPr>
          <p:cNvPr id="21" name="Picture 2" descr="C:\Users\Christophe\Pictures\My Scans\2015-11 (nov.)\scan0005.jpg">
            <a:extLst>
              <a:ext uri="{FF2B5EF4-FFF2-40B4-BE49-F238E27FC236}">
                <a16:creationId xmlns:a16="http://schemas.microsoft.com/office/drawing/2014/main" id="{DB53FB2F-7679-FF68-E81B-659E75E518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6330" y="120216"/>
            <a:ext cx="5445000" cy="6612143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Ellipse 23">
            <a:extLst>
              <a:ext uri="{FF2B5EF4-FFF2-40B4-BE49-F238E27FC236}">
                <a16:creationId xmlns:a16="http://schemas.microsoft.com/office/drawing/2014/main" id="{CF372C81-E3B5-29E2-3B25-C31E8F49B201}"/>
              </a:ext>
            </a:extLst>
          </p:cNvPr>
          <p:cNvSpPr/>
          <p:nvPr/>
        </p:nvSpPr>
        <p:spPr>
          <a:xfrm>
            <a:off x="8230880" y="1911079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CDB89149-4287-9ECE-4331-8763097CD2C3}"/>
              </a:ext>
            </a:extLst>
          </p:cNvPr>
          <p:cNvSpPr/>
          <p:nvPr/>
        </p:nvSpPr>
        <p:spPr>
          <a:xfrm>
            <a:off x="8755612" y="1387078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4C9425C2-FF51-AF50-A32C-77A12B54C3EB}"/>
              </a:ext>
            </a:extLst>
          </p:cNvPr>
          <p:cNvSpPr/>
          <p:nvPr/>
        </p:nvSpPr>
        <p:spPr>
          <a:xfrm>
            <a:off x="8641837" y="713748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F9556FAD-12FA-8B05-0342-7432FBA73BD8}"/>
              </a:ext>
            </a:extLst>
          </p:cNvPr>
          <p:cNvSpPr/>
          <p:nvPr/>
        </p:nvSpPr>
        <p:spPr>
          <a:xfrm>
            <a:off x="9435967" y="715106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9A927A4F-D1AA-BF45-BD20-F4B6F59A6C5E}"/>
              </a:ext>
            </a:extLst>
          </p:cNvPr>
          <p:cNvSpPr/>
          <p:nvPr/>
        </p:nvSpPr>
        <p:spPr>
          <a:xfrm>
            <a:off x="8374896" y="1627227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685C638A-AAA1-CF65-F88F-AE0A5883415A}"/>
              </a:ext>
            </a:extLst>
          </p:cNvPr>
          <p:cNvSpPr/>
          <p:nvPr/>
        </p:nvSpPr>
        <p:spPr>
          <a:xfrm>
            <a:off x="8128040" y="954492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78BD07A0-1424-139E-DC3D-8D174ACA1F5F}"/>
              </a:ext>
            </a:extLst>
          </p:cNvPr>
          <p:cNvSpPr/>
          <p:nvPr/>
        </p:nvSpPr>
        <p:spPr>
          <a:xfrm>
            <a:off x="10405796" y="5488024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D92E0CDB-8813-40D5-41B2-90EBAFFF40CF}"/>
              </a:ext>
            </a:extLst>
          </p:cNvPr>
          <p:cNvSpPr/>
          <p:nvPr/>
        </p:nvSpPr>
        <p:spPr>
          <a:xfrm>
            <a:off x="8497821" y="3137386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B14AC3A2-1C1D-DC54-3EC7-7294715B4562}"/>
              </a:ext>
            </a:extLst>
          </p:cNvPr>
          <p:cNvSpPr/>
          <p:nvPr/>
        </p:nvSpPr>
        <p:spPr>
          <a:xfrm>
            <a:off x="10549812" y="5488024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D578CD07-BF0F-39B3-23F7-5CCEDD1467F4}"/>
              </a:ext>
            </a:extLst>
          </p:cNvPr>
          <p:cNvSpPr/>
          <p:nvPr/>
        </p:nvSpPr>
        <p:spPr>
          <a:xfrm>
            <a:off x="10477804" y="4527242"/>
            <a:ext cx="144016" cy="12231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D304B6A8-D5C4-BB7B-03E7-79FC5291E22B}"/>
              </a:ext>
            </a:extLst>
          </p:cNvPr>
          <p:cNvSpPr/>
          <p:nvPr/>
        </p:nvSpPr>
        <p:spPr>
          <a:xfrm>
            <a:off x="9869083" y="5150093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1F6C6515-9CD8-0214-886D-C0B8FDE46835}"/>
              </a:ext>
            </a:extLst>
          </p:cNvPr>
          <p:cNvSpPr/>
          <p:nvPr/>
        </p:nvSpPr>
        <p:spPr>
          <a:xfrm>
            <a:off x="9363959" y="3563097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CB312319-FA2B-A065-47EB-C08BECFF9E4F}"/>
              </a:ext>
            </a:extLst>
          </p:cNvPr>
          <p:cNvSpPr/>
          <p:nvPr/>
        </p:nvSpPr>
        <p:spPr>
          <a:xfrm>
            <a:off x="9702494" y="3829250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014A2FCC-6FA2-9437-F400-CEF10124C7CF}"/>
              </a:ext>
            </a:extLst>
          </p:cNvPr>
          <p:cNvSpPr/>
          <p:nvPr/>
        </p:nvSpPr>
        <p:spPr>
          <a:xfrm>
            <a:off x="9725067" y="4629786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D2A39EE3-EDCF-428E-B513-BE193EC98071}"/>
              </a:ext>
            </a:extLst>
          </p:cNvPr>
          <p:cNvSpPr/>
          <p:nvPr/>
        </p:nvSpPr>
        <p:spPr>
          <a:xfrm>
            <a:off x="9291951" y="5365712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107071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Rectangle 3"/>
          <p:cNvSpPr/>
          <p:nvPr/>
        </p:nvSpPr>
        <p:spPr>
          <a:xfrm>
            <a:off x="117562" y="188640"/>
            <a:ext cx="6324751" cy="452286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sz="1800" b="1" dirty="0"/>
              <a:t>1811-1813 : La 1</a:t>
            </a:r>
            <a:r>
              <a:rPr lang="fr-FR" sz="1800" b="1" baseline="30000" dirty="0"/>
              <a:t>ère</a:t>
            </a:r>
            <a:r>
              <a:rPr lang="fr-FR" sz="1800" b="1" dirty="0"/>
              <a:t> et la 2</a:t>
            </a:r>
            <a:r>
              <a:rPr lang="fr-FR" sz="1800" b="1" baseline="30000" dirty="0"/>
              <a:t>ème</a:t>
            </a:r>
            <a:r>
              <a:rPr lang="fr-FR" sz="1800" b="1" dirty="0"/>
              <a:t> république du Venezuela de Simon Bolivar ; Echec de la 1</a:t>
            </a:r>
            <a:r>
              <a:rPr lang="fr-FR" sz="1800" b="1" baseline="30000" dirty="0"/>
              <a:t>ère</a:t>
            </a:r>
            <a:r>
              <a:rPr lang="fr-FR" sz="1800" b="1" dirty="0"/>
              <a:t> reconquête espagnole</a:t>
            </a:r>
          </a:p>
          <a:p>
            <a:endParaRPr lang="fr-FR" dirty="0"/>
          </a:p>
          <a:p>
            <a:r>
              <a:rPr lang="fr-FR" dirty="0"/>
              <a:t>Rappel…</a:t>
            </a:r>
          </a:p>
          <a:p>
            <a:r>
              <a:rPr lang="fr-FR" dirty="0"/>
              <a:t>*Juillet 1811 : La junte de Caracas a proclamé</a:t>
            </a:r>
          </a:p>
          <a:p>
            <a:r>
              <a:rPr lang="fr-FR" dirty="0"/>
              <a:t>La république du Venezuela</a:t>
            </a:r>
            <a:endParaRPr lang="fr-FR" u="sng" dirty="0"/>
          </a:p>
          <a:p>
            <a:endParaRPr lang="fr-FR" dirty="0"/>
          </a:p>
          <a:p>
            <a:r>
              <a:rPr lang="fr-FR" dirty="0"/>
              <a:t>*Fév. 1812 : Venus de Porto-Rico</a:t>
            </a:r>
          </a:p>
          <a:p>
            <a:r>
              <a:rPr lang="fr-FR" dirty="0"/>
              <a:t>Les Espagnols du capitaine </a:t>
            </a:r>
            <a:r>
              <a:rPr lang="fr-FR" u="sng" dirty="0"/>
              <a:t>Domingo </a:t>
            </a:r>
            <a:r>
              <a:rPr lang="fr-FR" u="sng" dirty="0" err="1"/>
              <a:t>Monteverde</a:t>
            </a:r>
            <a:endParaRPr lang="fr-FR" dirty="0"/>
          </a:p>
          <a:p>
            <a:r>
              <a:rPr lang="fr-FR" dirty="0"/>
              <a:t>Débarquent à Coro, à l’ouest de Caracas</a:t>
            </a:r>
          </a:p>
          <a:p>
            <a:endParaRPr lang="fr-FR" dirty="0"/>
          </a:p>
          <a:p>
            <a:r>
              <a:rPr lang="fr-FR" dirty="0"/>
              <a:t>Les esclaves noirs se soulèvent et s’enrôlent dans l’armée </a:t>
            </a:r>
            <a:r>
              <a:rPr lang="fr-FR" i="1" dirty="0"/>
              <a:t>royaliste</a:t>
            </a:r>
          </a:p>
          <a:p>
            <a:r>
              <a:rPr lang="fr-FR" dirty="0"/>
              <a:t>De nombreux massacres sont perpétués</a:t>
            </a:r>
          </a:p>
          <a:p>
            <a:endParaRPr lang="fr-FR" dirty="0"/>
          </a:p>
          <a:p>
            <a:r>
              <a:rPr lang="fr-FR" dirty="0"/>
              <a:t>Le riche planteur </a:t>
            </a:r>
            <a:r>
              <a:rPr lang="fr-FR" u="sng" dirty="0"/>
              <a:t>Bolivar</a:t>
            </a:r>
            <a:r>
              <a:rPr lang="fr-FR" dirty="0"/>
              <a:t>, propriétaire d’esclaves</a:t>
            </a:r>
          </a:p>
          <a:p>
            <a:r>
              <a:rPr lang="fr-FR" dirty="0"/>
              <a:t>Est horrifié par les crimes de </a:t>
            </a:r>
            <a:r>
              <a:rPr lang="fr-FR" i="1" dirty="0"/>
              <a:t>ces foules inhumaines</a:t>
            </a:r>
          </a:p>
        </p:txBody>
      </p:sp>
      <p:pic>
        <p:nvPicPr>
          <p:cNvPr id="21" name="Picture 2" descr="C:\Users\Christophe\Pictures\My Scans\2015-11 (nov.)\scan0005.jpg">
            <a:extLst>
              <a:ext uri="{FF2B5EF4-FFF2-40B4-BE49-F238E27FC236}">
                <a16:creationId xmlns:a16="http://schemas.microsoft.com/office/drawing/2014/main" id="{DB53FB2F-7679-FF68-E81B-659E75E518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6330" y="120216"/>
            <a:ext cx="5445000" cy="6612143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Ellipse 23">
            <a:extLst>
              <a:ext uri="{FF2B5EF4-FFF2-40B4-BE49-F238E27FC236}">
                <a16:creationId xmlns:a16="http://schemas.microsoft.com/office/drawing/2014/main" id="{CF372C81-E3B5-29E2-3B25-C31E8F49B201}"/>
              </a:ext>
            </a:extLst>
          </p:cNvPr>
          <p:cNvSpPr/>
          <p:nvPr/>
        </p:nvSpPr>
        <p:spPr>
          <a:xfrm>
            <a:off x="8230880" y="1911079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CDB89149-4287-9ECE-4331-8763097CD2C3}"/>
              </a:ext>
            </a:extLst>
          </p:cNvPr>
          <p:cNvSpPr/>
          <p:nvPr/>
        </p:nvSpPr>
        <p:spPr>
          <a:xfrm>
            <a:off x="8755612" y="1387078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4C9425C2-FF51-AF50-A32C-77A12B54C3EB}"/>
              </a:ext>
            </a:extLst>
          </p:cNvPr>
          <p:cNvSpPr/>
          <p:nvPr/>
        </p:nvSpPr>
        <p:spPr>
          <a:xfrm>
            <a:off x="8641837" y="713748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F9556FAD-12FA-8B05-0342-7432FBA73BD8}"/>
              </a:ext>
            </a:extLst>
          </p:cNvPr>
          <p:cNvSpPr/>
          <p:nvPr/>
        </p:nvSpPr>
        <p:spPr>
          <a:xfrm>
            <a:off x="9435967" y="715106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2" name="Connecteur droit avec flèche 1">
            <a:extLst>
              <a:ext uri="{FF2B5EF4-FFF2-40B4-BE49-F238E27FC236}">
                <a16:creationId xmlns:a16="http://schemas.microsoft.com/office/drawing/2014/main" id="{2B0CFA0D-F936-6327-8F51-9E4FDD5BDC14}"/>
              </a:ext>
            </a:extLst>
          </p:cNvPr>
          <p:cNvCxnSpPr>
            <a:cxnSpLocks/>
            <a:endCxn id="12" idx="7"/>
          </p:cNvCxnSpPr>
          <p:nvPr/>
        </p:nvCxnSpPr>
        <p:spPr>
          <a:xfrm flipH="1">
            <a:off x="9270859" y="120216"/>
            <a:ext cx="641767" cy="461010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llipse 11">
            <a:extLst>
              <a:ext uri="{FF2B5EF4-FFF2-40B4-BE49-F238E27FC236}">
                <a16:creationId xmlns:a16="http://schemas.microsoft.com/office/drawing/2014/main" id="{C6BD3525-F2CF-D2D5-574A-BB376DDE3338}"/>
              </a:ext>
            </a:extLst>
          </p:cNvPr>
          <p:cNvSpPr/>
          <p:nvPr/>
        </p:nvSpPr>
        <p:spPr>
          <a:xfrm>
            <a:off x="9147934" y="563314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985DB816-F088-3BF7-1871-8970EF7978BC}"/>
              </a:ext>
            </a:extLst>
          </p:cNvPr>
          <p:cNvSpPr/>
          <p:nvPr/>
        </p:nvSpPr>
        <p:spPr>
          <a:xfrm>
            <a:off x="8374896" y="1627227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7DD5809F-3BC6-A26E-B912-E627628E1AB5}"/>
              </a:ext>
            </a:extLst>
          </p:cNvPr>
          <p:cNvSpPr/>
          <p:nvPr/>
        </p:nvSpPr>
        <p:spPr>
          <a:xfrm>
            <a:off x="8128040" y="954492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0AEAF15C-4C7A-0ED1-F864-030DBA9C1EA3}"/>
              </a:ext>
            </a:extLst>
          </p:cNvPr>
          <p:cNvSpPr/>
          <p:nvPr/>
        </p:nvSpPr>
        <p:spPr>
          <a:xfrm>
            <a:off x="10405796" y="5488024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98EF5E98-C281-6BDA-AB49-F2340B458ED1}"/>
              </a:ext>
            </a:extLst>
          </p:cNvPr>
          <p:cNvSpPr/>
          <p:nvPr/>
        </p:nvSpPr>
        <p:spPr>
          <a:xfrm>
            <a:off x="8497821" y="3137386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4E4B9AE1-C4FE-299E-D4C7-29A47FAA59A9}"/>
              </a:ext>
            </a:extLst>
          </p:cNvPr>
          <p:cNvSpPr/>
          <p:nvPr/>
        </p:nvSpPr>
        <p:spPr>
          <a:xfrm>
            <a:off x="10549812" y="5488024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233D106B-D2B6-7684-1EDC-9844EF1F5BB7}"/>
              </a:ext>
            </a:extLst>
          </p:cNvPr>
          <p:cNvSpPr/>
          <p:nvPr/>
        </p:nvSpPr>
        <p:spPr>
          <a:xfrm>
            <a:off x="10477804" y="4527242"/>
            <a:ext cx="144016" cy="12231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1B207846-EB88-4AB9-B717-5A8D2CF35FDA}"/>
              </a:ext>
            </a:extLst>
          </p:cNvPr>
          <p:cNvSpPr/>
          <p:nvPr/>
        </p:nvSpPr>
        <p:spPr>
          <a:xfrm>
            <a:off x="9869083" y="5150093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E64368FF-9801-1CAA-A71D-C08286ABC616}"/>
              </a:ext>
            </a:extLst>
          </p:cNvPr>
          <p:cNvSpPr/>
          <p:nvPr/>
        </p:nvSpPr>
        <p:spPr>
          <a:xfrm>
            <a:off x="9363959" y="3563097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EB606E06-E9CC-33B7-42B0-8D07112014B7}"/>
              </a:ext>
            </a:extLst>
          </p:cNvPr>
          <p:cNvSpPr/>
          <p:nvPr/>
        </p:nvSpPr>
        <p:spPr>
          <a:xfrm>
            <a:off x="9702494" y="3829250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618ABE4B-5DE2-FB0A-F26A-E94514AFA3AE}"/>
              </a:ext>
            </a:extLst>
          </p:cNvPr>
          <p:cNvSpPr/>
          <p:nvPr/>
        </p:nvSpPr>
        <p:spPr>
          <a:xfrm>
            <a:off x="9725067" y="4629786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78347892-B7F5-F72F-0D9D-8110F1470D0B}"/>
              </a:ext>
            </a:extLst>
          </p:cNvPr>
          <p:cNvSpPr/>
          <p:nvPr/>
        </p:nvSpPr>
        <p:spPr>
          <a:xfrm>
            <a:off x="9291951" y="5365712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114784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Rectangle 3"/>
          <p:cNvSpPr/>
          <p:nvPr/>
        </p:nvSpPr>
        <p:spPr>
          <a:xfrm>
            <a:off x="117562" y="188640"/>
            <a:ext cx="6324751" cy="341486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sz="1800" b="1" dirty="0"/>
              <a:t>1811-1813 : La 1</a:t>
            </a:r>
            <a:r>
              <a:rPr lang="fr-FR" sz="1800" b="1" baseline="30000" dirty="0"/>
              <a:t>ère</a:t>
            </a:r>
            <a:r>
              <a:rPr lang="fr-FR" sz="1800" b="1" dirty="0"/>
              <a:t> et la 2</a:t>
            </a:r>
            <a:r>
              <a:rPr lang="fr-FR" sz="1800" b="1" baseline="30000" dirty="0"/>
              <a:t>ème</a:t>
            </a:r>
            <a:r>
              <a:rPr lang="fr-FR" sz="1800" b="1" dirty="0"/>
              <a:t> république du Venezuela de Simon Bolivar ; Echec de la 1</a:t>
            </a:r>
            <a:r>
              <a:rPr lang="fr-FR" sz="1800" b="1" baseline="30000" dirty="0"/>
              <a:t>ère</a:t>
            </a:r>
            <a:r>
              <a:rPr lang="fr-FR" sz="1800" b="1" dirty="0"/>
              <a:t> reconquête espagnole</a:t>
            </a:r>
          </a:p>
          <a:p>
            <a:endParaRPr lang="fr-FR" dirty="0"/>
          </a:p>
          <a:p>
            <a:r>
              <a:rPr lang="fr-FR" dirty="0"/>
              <a:t>*Juillet 1812 : Les </a:t>
            </a:r>
            <a:r>
              <a:rPr lang="fr-FR" i="1" dirty="0" err="1"/>
              <a:t>pardos</a:t>
            </a:r>
            <a:r>
              <a:rPr lang="fr-FR" dirty="0"/>
              <a:t> se rallient aux Espagnols</a:t>
            </a:r>
          </a:p>
          <a:p>
            <a:r>
              <a:rPr lang="fr-FR" dirty="0"/>
              <a:t>Et l’armée de </a:t>
            </a:r>
            <a:r>
              <a:rPr lang="fr-FR" u="sng" dirty="0"/>
              <a:t>Miranda</a:t>
            </a:r>
            <a:r>
              <a:rPr lang="fr-FR" dirty="0"/>
              <a:t> capitule</a:t>
            </a:r>
          </a:p>
          <a:p>
            <a:endParaRPr lang="fr-FR" dirty="0"/>
          </a:p>
          <a:p>
            <a:r>
              <a:rPr lang="fr-FR" u="sng" dirty="0"/>
              <a:t>Bolivar</a:t>
            </a:r>
            <a:r>
              <a:rPr lang="fr-FR" dirty="0"/>
              <a:t> considère Miranda comme un traître</a:t>
            </a:r>
          </a:p>
          <a:p>
            <a:r>
              <a:rPr lang="fr-FR" dirty="0"/>
              <a:t>Il l’arrête et le livre aux Espagnols, puis il s’enfuit à Carthagène</a:t>
            </a:r>
          </a:p>
          <a:p>
            <a:r>
              <a:rPr lang="fr-FR" dirty="0"/>
              <a:t> </a:t>
            </a:r>
          </a:p>
          <a:p>
            <a:r>
              <a:rPr lang="fr-FR" dirty="0"/>
              <a:t>Objectif</a:t>
            </a:r>
          </a:p>
          <a:p>
            <a:r>
              <a:rPr lang="fr-FR" dirty="0"/>
              <a:t>Avec l’aide des juntes de Carthagène et de Bogota</a:t>
            </a:r>
          </a:p>
          <a:p>
            <a:r>
              <a:rPr lang="fr-FR" dirty="0"/>
              <a:t>Reconquérir le Venezuela</a:t>
            </a:r>
          </a:p>
        </p:txBody>
      </p:sp>
      <p:pic>
        <p:nvPicPr>
          <p:cNvPr id="21" name="Picture 2" descr="C:\Users\Christophe\Pictures\My Scans\2015-11 (nov.)\scan0005.jpg">
            <a:extLst>
              <a:ext uri="{FF2B5EF4-FFF2-40B4-BE49-F238E27FC236}">
                <a16:creationId xmlns:a16="http://schemas.microsoft.com/office/drawing/2014/main" id="{DB53FB2F-7679-FF68-E81B-659E75E518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6330" y="120216"/>
            <a:ext cx="5445000" cy="6612143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Ellipse 23">
            <a:extLst>
              <a:ext uri="{FF2B5EF4-FFF2-40B4-BE49-F238E27FC236}">
                <a16:creationId xmlns:a16="http://schemas.microsoft.com/office/drawing/2014/main" id="{CF372C81-E3B5-29E2-3B25-C31E8F49B201}"/>
              </a:ext>
            </a:extLst>
          </p:cNvPr>
          <p:cNvSpPr/>
          <p:nvPr/>
        </p:nvSpPr>
        <p:spPr>
          <a:xfrm>
            <a:off x="8230880" y="1911079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CDB89149-4287-9ECE-4331-8763097CD2C3}"/>
              </a:ext>
            </a:extLst>
          </p:cNvPr>
          <p:cNvSpPr/>
          <p:nvPr/>
        </p:nvSpPr>
        <p:spPr>
          <a:xfrm>
            <a:off x="8755612" y="1387078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4C9425C2-FF51-AF50-A32C-77A12B54C3EB}"/>
              </a:ext>
            </a:extLst>
          </p:cNvPr>
          <p:cNvSpPr/>
          <p:nvPr/>
        </p:nvSpPr>
        <p:spPr>
          <a:xfrm>
            <a:off x="8641837" y="713748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F9556FAD-12FA-8B05-0342-7432FBA73BD8}"/>
              </a:ext>
            </a:extLst>
          </p:cNvPr>
          <p:cNvSpPr/>
          <p:nvPr/>
        </p:nvSpPr>
        <p:spPr>
          <a:xfrm>
            <a:off x="9435967" y="715106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2" name="Connecteur droit avec flèche 1">
            <a:extLst>
              <a:ext uri="{FF2B5EF4-FFF2-40B4-BE49-F238E27FC236}">
                <a16:creationId xmlns:a16="http://schemas.microsoft.com/office/drawing/2014/main" id="{2B0CFA0D-F936-6327-8F51-9E4FDD5BDC14}"/>
              </a:ext>
            </a:extLst>
          </p:cNvPr>
          <p:cNvCxnSpPr>
            <a:cxnSpLocks/>
            <a:endCxn id="12" idx="7"/>
          </p:cNvCxnSpPr>
          <p:nvPr/>
        </p:nvCxnSpPr>
        <p:spPr>
          <a:xfrm flipH="1">
            <a:off x="9270859" y="120216"/>
            <a:ext cx="641767" cy="461010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27540F62-12B0-3A91-A3A7-AB32638A195B}"/>
              </a:ext>
            </a:extLst>
          </p:cNvPr>
          <p:cNvCxnSpPr>
            <a:cxnSpLocks/>
            <a:stCxn id="7" idx="2"/>
            <a:endCxn id="6" idx="6"/>
          </p:cNvCxnSpPr>
          <p:nvPr/>
        </p:nvCxnSpPr>
        <p:spPr>
          <a:xfrm flipH="1" flipV="1">
            <a:off x="8785853" y="774904"/>
            <a:ext cx="650114" cy="135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llipse 11">
            <a:extLst>
              <a:ext uri="{FF2B5EF4-FFF2-40B4-BE49-F238E27FC236}">
                <a16:creationId xmlns:a16="http://schemas.microsoft.com/office/drawing/2014/main" id="{C6BD3525-F2CF-D2D5-574A-BB376DDE3338}"/>
              </a:ext>
            </a:extLst>
          </p:cNvPr>
          <p:cNvSpPr/>
          <p:nvPr/>
        </p:nvSpPr>
        <p:spPr>
          <a:xfrm>
            <a:off x="9147934" y="563314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D859B3E4-3413-2F1B-A55C-77E6BEE33438}"/>
              </a:ext>
            </a:extLst>
          </p:cNvPr>
          <p:cNvCxnSpPr>
            <a:cxnSpLocks/>
            <a:stCxn id="12" idx="5"/>
            <a:endCxn id="7" idx="1"/>
          </p:cNvCxnSpPr>
          <p:nvPr/>
        </p:nvCxnSpPr>
        <p:spPr>
          <a:xfrm>
            <a:off x="9270859" y="667714"/>
            <a:ext cx="186199" cy="65304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Ellipse 10">
            <a:extLst>
              <a:ext uri="{FF2B5EF4-FFF2-40B4-BE49-F238E27FC236}">
                <a16:creationId xmlns:a16="http://schemas.microsoft.com/office/drawing/2014/main" id="{985DB816-F088-3BF7-1871-8970EF7978BC}"/>
              </a:ext>
            </a:extLst>
          </p:cNvPr>
          <p:cNvSpPr/>
          <p:nvPr/>
        </p:nvSpPr>
        <p:spPr>
          <a:xfrm>
            <a:off x="8374896" y="1627227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7DD5809F-3BC6-A26E-B912-E627628E1AB5}"/>
              </a:ext>
            </a:extLst>
          </p:cNvPr>
          <p:cNvSpPr/>
          <p:nvPr/>
        </p:nvSpPr>
        <p:spPr>
          <a:xfrm>
            <a:off x="8128040" y="954492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E656EDFA-C75D-6B13-1D8B-9DD546C5AC74}"/>
              </a:ext>
            </a:extLst>
          </p:cNvPr>
          <p:cNvSpPr/>
          <p:nvPr/>
        </p:nvSpPr>
        <p:spPr>
          <a:xfrm>
            <a:off x="10405796" y="5488024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A716BF5A-7AE0-4A5F-AFEE-DDA81D2CCB7B}"/>
              </a:ext>
            </a:extLst>
          </p:cNvPr>
          <p:cNvSpPr/>
          <p:nvPr/>
        </p:nvSpPr>
        <p:spPr>
          <a:xfrm>
            <a:off x="8497821" y="3137386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70EE7102-3845-4D3F-345F-30B01BDB48EC}"/>
              </a:ext>
            </a:extLst>
          </p:cNvPr>
          <p:cNvSpPr/>
          <p:nvPr/>
        </p:nvSpPr>
        <p:spPr>
          <a:xfrm>
            <a:off x="10549812" y="5488024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B4D2297B-D169-67D7-1653-943417FAE28B}"/>
              </a:ext>
            </a:extLst>
          </p:cNvPr>
          <p:cNvSpPr/>
          <p:nvPr/>
        </p:nvSpPr>
        <p:spPr>
          <a:xfrm>
            <a:off x="10477804" y="4527242"/>
            <a:ext cx="144016" cy="12231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BB76AB5B-4877-1C35-101C-03234C06BFC6}"/>
              </a:ext>
            </a:extLst>
          </p:cNvPr>
          <p:cNvSpPr/>
          <p:nvPr/>
        </p:nvSpPr>
        <p:spPr>
          <a:xfrm>
            <a:off x="9869083" y="5150093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053D8D7B-EDE4-9F8F-13D3-594346042C04}"/>
              </a:ext>
            </a:extLst>
          </p:cNvPr>
          <p:cNvSpPr/>
          <p:nvPr/>
        </p:nvSpPr>
        <p:spPr>
          <a:xfrm>
            <a:off x="9363959" y="3563097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B99C50C4-4FF6-47FD-6281-626FDE34D81B}"/>
              </a:ext>
            </a:extLst>
          </p:cNvPr>
          <p:cNvSpPr/>
          <p:nvPr/>
        </p:nvSpPr>
        <p:spPr>
          <a:xfrm>
            <a:off x="9702494" y="3829250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704" name="Ellipse 703">
            <a:extLst>
              <a:ext uri="{FF2B5EF4-FFF2-40B4-BE49-F238E27FC236}">
                <a16:creationId xmlns:a16="http://schemas.microsoft.com/office/drawing/2014/main" id="{F9E8E587-3F42-E506-3F8C-3CFE44EF9B91}"/>
              </a:ext>
            </a:extLst>
          </p:cNvPr>
          <p:cNvSpPr/>
          <p:nvPr/>
        </p:nvSpPr>
        <p:spPr>
          <a:xfrm>
            <a:off x="9725067" y="4629786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705" name="Ellipse 704">
            <a:extLst>
              <a:ext uri="{FF2B5EF4-FFF2-40B4-BE49-F238E27FC236}">
                <a16:creationId xmlns:a16="http://schemas.microsoft.com/office/drawing/2014/main" id="{BABE4514-662D-27D9-83A2-2F5EE6EC2433}"/>
              </a:ext>
            </a:extLst>
          </p:cNvPr>
          <p:cNvSpPr/>
          <p:nvPr/>
        </p:nvSpPr>
        <p:spPr>
          <a:xfrm>
            <a:off x="9291951" y="5365712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062425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Rectangle 3"/>
          <p:cNvSpPr/>
          <p:nvPr/>
        </p:nvSpPr>
        <p:spPr>
          <a:xfrm>
            <a:off x="117562" y="188640"/>
            <a:ext cx="6324751" cy="313786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sz="1800" b="1" dirty="0"/>
              <a:t>1811-1813 : La 1</a:t>
            </a:r>
            <a:r>
              <a:rPr lang="fr-FR" sz="1800" b="1" baseline="30000" dirty="0"/>
              <a:t>ère</a:t>
            </a:r>
            <a:r>
              <a:rPr lang="fr-FR" sz="1800" b="1" dirty="0"/>
              <a:t> et la 2</a:t>
            </a:r>
            <a:r>
              <a:rPr lang="fr-FR" sz="1800" b="1" baseline="30000" dirty="0"/>
              <a:t>ème</a:t>
            </a:r>
            <a:r>
              <a:rPr lang="fr-FR" sz="1800" b="1" dirty="0"/>
              <a:t> république du Venezuela de Simon Bolivar ; Echec de la 1</a:t>
            </a:r>
            <a:r>
              <a:rPr lang="fr-FR" sz="1800" b="1" baseline="30000" dirty="0"/>
              <a:t>ère</a:t>
            </a:r>
            <a:r>
              <a:rPr lang="fr-FR" sz="1800" b="1" dirty="0"/>
              <a:t> reconquête espagnole</a:t>
            </a:r>
          </a:p>
          <a:p>
            <a:endParaRPr lang="fr-FR" dirty="0"/>
          </a:p>
          <a:p>
            <a:r>
              <a:rPr lang="fr-FR" dirty="0"/>
              <a:t>*Fév. 1813 : Parti de Carthagène, </a:t>
            </a:r>
            <a:r>
              <a:rPr lang="fr-FR" u="sng" dirty="0"/>
              <a:t>Bolivar</a:t>
            </a:r>
            <a:r>
              <a:rPr lang="fr-FR" dirty="0"/>
              <a:t> reconquiert le Venezuela</a:t>
            </a:r>
          </a:p>
          <a:p>
            <a:r>
              <a:rPr lang="fr-FR" i="1" dirty="0"/>
              <a:t>La Campana </a:t>
            </a:r>
            <a:r>
              <a:rPr lang="fr-FR" i="1" dirty="0" err="1"/>
              <a:t>admirabile</a:t>
            </a:r>
            <a:endParaRPr lang="fr-FR" dirty="0"/>
          </a:p>
          <a:p>
            <a:endParaRPr lang="fr-FR" dirty="0"/>
          </a:p>
          <a:p>
            <a:r>
              <a:rPr lang="fr-FR" dirty="0"/>
              <a:t>*Août 1813 : Bolivar </a:t>
            </a:r>
            <a:r>
              <a:rPr lang="fr-FR" i="1" dirty="0"/>
              <a:t>el Libertador</a:t>
            </a:r>
            <a:r>
              <a:rPr lang="fr-FR" dirty="0"/>
              <a:t> reprend Caracas à </a:t>
            </a:r>
            <a:r>
              <a:rPr lang="fr-FR" u="sng" dirty="0" err="1"/>
              <a:t>Monteverde</a:t>
            </a:r>
            <a:endParaRPr lang="fr-FR" u="sng" dirty="0"/>
          </a:p>
          <a:p>
            <a:r>
              <a:rPr lang="fr-FR" dirty="0"/>
              <a:t>Il proclame la 2</a:t>
            </a:r>
            <a:r>
              <a:rPr lang="fr-FR" baseline="30000" dirty="0"/>
              <a:t>ème</a:t>
            </a:r>
            <a:r>
              <a:rPr lang="fr-FR" dirty="0"/>
              <a:t> république</a:t>
            </a:r>
          </a:p>
          <a:p>
            <a:endParaRPr lang="fr-FR" dirty="0"/>
          </a:p>
          <a:p>
            <a:r>
              <a:rPr lang="fr-FR" dirty="0"/>
              <a:t>NB : Juin 1813 : </a:t>
            </a:r>
            <a:r>
              <a:rPr lang="fr-FR" u="sng" dirty="0"/>
              <a:t>Miranda</a:t>
            </a:r>
            <a:r>
              <a:rPr lang="fr-FR" dirty="0"/>
              <a:t>, toujours prisonnier</a:t>
            </a:r>
          </a:p>
          <a:p>
            <a:r>
              <a:rPr lang="fr-FR" dirty="0"/>
              <a:t>A été envoyé en Espagne ; Il mourra à Cadix à 1816</a:t>
            </a:r>
          </a:p>
        </p:txBody>
      </p:sp>
      <p:pic>
        <p:nvPicPr>
          <p:cNvPr id="21" name="Picture 2" descr="C:\Users\Christophe\Pictures\My Scans\2015-11 (nov.)\scan0005.jpg">
            <a:extLst>
              <a:ext uri="{FF2B5EF4-FFF2-40B4-BE49-F238E27FC236}">
                <a16:creationId xmlns:a16="http://schemas.microsoft.com/office/drawing/2014/main" id="{DB53FB2F-7679-FF68-E81B-659E75E518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6330" y="120216"/>
            <a:ext cx="5445000" cy="6612143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Ellipse 23">
            <a:extLst>
              <a:ext uri="{FF2B5EF4-FFF2-40B4-BE49-F238E27FC236}">
                <a16:creationId xmlns:a16="http://schemas.microsoft.com/office/drawing/2014/main" id="{CF372C81-E3B5-29E2-3B25-C31E8F49B201}"/>
              </a:ext>
            </a:extLst>
          </p:cNvPr>
          <p:cNvSpPr/>
          <p:nvPr/>
        </p:nvSpPr>
        <p:spPr>
          <a:xfrm>
            <a:off x="8230880" y="1911079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CDB89149-4287-9ECE-4331-8763097CD2C3}"/>
              </a:ext>
            </a:extLst>
          </p:cNvPr>
          <p:cNvSpPr/>
          <p:nvPr/>
        </p:nvSpPr>
        <p:spPr>
          <a:xfrm>
            <a:off x="8755612" y="1387078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4C9425C2-FF51-AF50-A32C-77A12B54C3EB}"/>
              </a:ext>
            </a:extLst>
          </p:cNvPr>
          <p:cNvSpPr/>
          <p:nvPr/>
        </p:nvSpPr>
        <p:spPr>
          <a:xfrm>
            <a:off x="8641837" y="713748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F9556FAD-12FA-8B05-0342-7432FBA73BD8}"/>
              </a:ext>
            </a:extLst>
          </p:cNvPr>
          <p:cNvSpPr/>
          <p:nvPr/>
        </p:nvSpPr>
        <p:spPr>
          <a:xfrm>
            <a:off x="9435967" y="715106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2" name="Connecteur droit avec flèche 1">
            <a:extLst>
              <a:ext uri="{FF2B5EF4-FFF2-40B4-BE49-F238E27FC236}">
                <a16:creationId xmlns:a16="http://schemas.microsoft.com/office/drawing/2014/main" id="{2B0CFA0D-F936-6327-8F51-9E4FDD5BDC14}"/>
              </a:ext>
            </a:extLst>
          </p:cNvPr>
          <p:cNvCxnSpPr>
            <a:cxnSpLocks/>
          </p:cNvCxnSpPr>
          <p:nvPr/>
        </p:nvCxnSpPr>
        <p:spPr>
          <a:xfrm flipV="1">
            <a:off x="9579983" y="120216"/>
            <a:ext cx="345895" cy="593532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27540F62-12B0-3A91-A3A7-AB32638A195B}"/>
              </a:ext>
            </a:extLst>
          </p:cNvPr>
          <p:cNvCxnSpPr>
            <a:cxnSpLocks/>
          </p:cNvCxnSpPr>
          <p:nvPr/>
        </p:nvCxnSpPr>
        <p:spPr>
          <a:xfrm>
            <a:off x="8785853" y="836060"/>
            <a:ext cx="144016" cy="12329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8B28A3B3-AD16-5186-861D-37D7307EC943}"/>
              </a:ext>
            </a:extLst>
          </p:cNvPr>
          <p:cNvCxnSpPr>
            <a:cxnSpLocks/>
            <a:endCxn id="7" idx="2"/>
          </p:cNvCxnSpPr>
          <p:nvPr/>
        </p:nvCxnSpPr>
        <p:spPr>
          <a:xfrm flipV="1">
            <a:off x="8929869" y="776262"/>
            <a:ext cx="506098" cy="18309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Ellipse 8">
            <a:extLst>
              <a:ext uri="{FF2B5EF4-FFF2-40B4-BE49-F238E27FC236}">
                <a16:creationId xmlns:a16="http://schemas.microsoft.com/office/drawing/2014/main" id="{F8928F8D-D59F-8873-FD0F-836A51D39729}"/>
              </a:ext>
            </a:extLst>
          </p:cNvPr>
          <p:cNvSpPr/>
          <p:nvPr/>
        </p:nvSpPr>
        <p:spPr>
          <a:xfrm>
            <a:off x="8374896" y="1627227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B2379209-9476-0A06-8A67-559F146066AC}"/>
              </a:ext>
            </a:extLst>
          </p:cNvPr>
          <p:cNvSpPr/>
          <p:nvPr/>
        </p:nvSpPr>
        <p:spPr>
          <a:xfrm>
            <a:off x="8128040" y="954492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2F2B616D-3249-F82B-2CAC-E95D63FBC3EA}"/>
              </a:ext>
            </a:extLst>
          </p:cNvPr>
          <p:cNvSpPr/>
          <p:nvPr/>
        </p:nvSpPr>
        <p:spPr>
          <a:xfrm>
            <a:off x="10405796" y="5488024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D93718ED-4B1B-EB3C-D993-006A59D3BC14}"/>
              </a:ext>
            </a:extLst>
          </p:cNvPr>
          <p:cNvSpPr/>
          <p:nvPr/>
        </p:nvSpPr>
        <p:spPr>
          <a:xfrm>
            <a:off x="8497821" y="3137386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380F8160-D9B5-5C02-15A3-E87F350FAAFD}"/>
              </a:ext>
            </a:extLst>
          </p:cNvPr>
          <p:cNvSpPr/>
          <p:nvPr/>
        </p:nvSpPr>
        <p:spPr>
          <a:xfrm>
            <a:off x="10549812" y="5488024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ABA99295-39B0-8ED1-F2F7-62042D731CDC}"/>
              </a:ext>
            </a:extLst>
          </p:cNvPr>
          <p:cNvSpPr/>
          <p:nvPr/>
        </p:nvSpPr>
        <p:spPr>
          <a:xfrm>
            <a:off x="10477804" y="4527242"/>
            <a:ext cx="144016" cy="12231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7AAE33E9-0EDF-86BA-8BD2-74260FF411FD}"/>
              </a:ext>
            </a:extLst>
          </p:cNvPr>
          <p:cNvSpPr/>
          <p:nvPr/>
        </p:nvSpPr>
        <p:spPr>
          <a:xfrm>
            <a:off x="9869083" y="5150093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88913B54-6880-F3DF-4497-AEB0F786CA56}"/>
              </a:ext>
            </a:extLst>
          </p:cNvPr>
          <p:cNvSpPr/>
          <p:nvPr/>
        </p:nvSpPr>
        <p:spPr>
          <a:xfrm>
            <a:off x="9363959" y="3563097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83824F66-A51F-48B9-4C41-3E194B1164B3}"/>
              </a:ext>
            </a:extLst>
          </p:cNvPr>
          <p:cNvSpPr/>
          <p:nvPr/>
        </p:nvSpPr>
        <p:spPr>
          <a:xfrm>
            <a:off x="9702494" y="3829250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704" name="Ellipse 703">
            <a:extLst>
              <a:ext uri="{FF2B5EF4-FFF2-40B4-BE49-F238E27FC236}">
                <a16:creationId xmlns:a16="http://schemas.microsoft.com/office/drawing/2014/main" id="{6A2D57DC-CE23-0685-4C81-EF3BF0CC164D}"/>
              </a:ext>
            </a:extLst>
          </p:cNvPr>
          <p:cNvSpPr/>
          <p:nvPr/>
        </p:nvSpPr>
        <p:spPr>
          <a:xfrm>
            <a:off x="9725067" y="4629786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705" name="Ellipse 704">
            <a:extLst>
              <a:ext uri="{FF2B5EF4-FFF2-40B4-BE49-F238E27FC236}">
                <a16:creationId xmlns:a16="http://schemas.microsoft.com/office/drawing/2014/main" id="{DC77961C-E787-93E3-C84E-B9C4ADFEEBE2}"/>
              </a:ext>
            </a:extLst>
          </p:cNvPr>
          <p:cNvSpPr/>
          <p:nvPr/>
        </p:nvSpPr>
        <p:spPr>
          <a:xfrm>
            <a:off x="9291951" y="5365712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699857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Rectangle 3"/>
          <p:cNvSpPr/>
          <p:nvPr/>
        </p:nvSpPr>
        <p:spPr>
          <a:xfrm>
            <a:off x="117562" y="188640"/>
            <a:ext cx="6324751" cy="258386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sz="1800" b="1" dirty="0"/>
              <a:t>1811-1813 : La 1</a:t>
            </a:r>
            <a:r>
              <a:rPr lang="fr-FR" sz="1800" b="1" baseline="30000" dirty="0"/>
              <a:t>ère</a:t>
            </a:r>
            <a:r>
              <a:rPr lang="fr-FR" sz="1800" b="1" dirty="0"/>
              <a:t> et la 2</a:t>
            </a:r>
            <a:r>
              <a:rPr lang="fr-FR" sz="1800" b="1" baseline="30000" dirty="0"/>
              <a:t>ème</a:t>
            </a:r>
            <a:r>
              <a:rPr lang="fr-FR" sz="1800" b="1" dirty="0"/>
              <a:t> république du Venezuela de Simon Bolivar ; Echec de la 1</a:t>
            </a:r>
            <a:r>
              <a:rPr lang="fr-FR" sz="1800" b="1" baseline="30000" dirty="0"/>
              <a:t>ère</a:t>
            </a:r>
            <a:r>
              <a:rPr lang="fr-FR" sz="1800" b="1" dirty="0"/>
              <a:t> reconquête espagnole</a:t>
            </a:r>
          </a:p>
          <a:p>
            <a:endParaRPr lang="fr-FR" dirty="0"/>
          </a:p>
          <a:p>
            <a:r>
              <a:rPr lang="fr-FR" dirty="0"/>
              <a:t>*Août 1813 : La république de </a:t>
            </a:r>
            <a:r>
              <a:rPr lang="fr-FR" u="sng" dirty="0"/>
              <a:t>Bolivar</a:t>
            </a:r>
            <a:r>
              <a:rPr lang="fr-FR" dirty="0"/>
              <a:t> est sauvée</a:t>
            </a:r>
          </a:p>
          <a:p>
            <a:endParaRPr lang="fr-FR" dirty="0"/>
          </a:p>
          <a:p>
            <a:r>
              <a:rPr lang="fr-FR" dirty="0"/>
              <a:t>*Mais au sud, dans les Llanos, zone de marécages</a:t>
            </a:r>
          </a:p>
          <a:p>
            <a:endParaRPr lang="fr-FR" dirty="0"/>
          </a:p>
          <a:p>
            <a:r>
              <a:rPr lang="fr-FR" dirty="0"/>
              <a:t>Les </a:t>
            </a:r>
            <a:r>
              <a:rPr lang="fr-FR" i="1" dirty="0" err="1"/>
              <a:t>llaneros</a:t>
            </a:r>
            <a:r>
              <a:rPr lang="fr-FR" dirty="0"/>
              <a:t> loyalistes de </a:t>
            </a:r>
            <a:r>
              <a:rPr lang="fr-FR" u="sng" dirty="0"/>
              <a:t>José Boves</a:t>
            </a:r>
            <a:r>
              <a:rPr lang="fr-FR" dirty="0"/>
              <a:t> (éleveurs métis)</a:t>
            </a:r>
          </a:p>
          <a:p>
            <a:r>
              <a:rPr lang="fr-FR" dirty="0"/>
              <a:t>Entrent en guérilla, rejoints par les </a:t>
            </a:r>
            <a:r>
              <a:rPr lang="fr-FR" i="1" dirty="0" err="1"/>
              <a:t>pardos</a:t>
            </a:r>
            <a:endParaRPr lang="fr-FR" i="1" dirty="0"/>
          </a:p>
        </p:txBody>
      </p:sp>
      <p:pic>
        <p:nvPicPr>
          <p:cNvPr id="21" name="Picture 2" descr="C:\Users\Christophe\Pictures\My Scans\2015-11 (nov.)\scan0005.jpg">
            <a:extLst>
              <a:ext uri="{FF2B5EF4-FFF2-40B4-BE49-F238E27FC236}">
                <a16:creationId xmlns:a16="http://schemas.microsoft.com/office/drawing/2014/main" id="{DB53FB2F-7679-FF68-E81B-659E75E518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6330" y="120216"/>
            <a:ext cx="5445000" cy="6612143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Ellipse 23">
            <a:extLst>
              <a:ext uri="{FF2B5EF4-FFF2-40B4-BE49-F238E27FC236}">
                <a16:creationId xmlns:a16="http://schemas.microsoft.com/office/drawing/2014/main" id="{CF372C81-E3B5-29E2-3B25-C31E8F49B201}"/>
              </a:ext>
            </a:extLst>
          </p:cNvPr>
          <p:cNvSpPr/>
          <p:nvPr/>
        </p:nvSpPr>
        <p:spPr>
          <a:xfrm>
            <a:off x="8230880" y="1911079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CDB89149-4287-9ECE-4331-8763097CD2C3}"/>
              </a:ext>
            </a:extLst>
          </p:cNvPr>
          <p:cNvSpPr/>
          <p:nvPr/>
        </p:nvSpPr>
        <p:spPr>
          <a:xfrm>
            <a:off x="8755612" y="1387078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4C9425C2-FF51-AF50-A32C-77A12B54C3EB}"/>
              </a:ext>
            </a:extLst>
          </p:cNvPr>
          <p:cNvSpPr/>
          <p:nvPr/>
        </p:nvSpPr>
        <p:spPr>
          <a:xfrm>
            <a:off x="8641837" y="713748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F9556FAD-12FA-8B05-0342-7432FBA73BD8}"/>
              </a:ext>
            </a:extLst>
          </p:cNvPr>
          <p:cNvSpPr/>
          <p:nvPr/>
        </p:nvSpPr>
        <p:spPr>
          <a:xfrm>
            <a:off x="9435967" y="715106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2" name="Connecteur droit avec flèche 1">
            <a:extLst>
              <a:ext uri="{FF2B5EF4-FFF2-40B4-BE49-F238E27FC236}">
                <a16:creationId xmlns:a16="http://schemas.microsoft.com/office/drawing/2014/main" id="{2B0CFA0D-F936-6327-8F51-9E4FDD5BDC14}"/>
              </a:ext>
            </a:extLst>
          </p:cNvPr>
          <p:cNvCxnSpPr>
            <a:cxnSpLocks/>
          </p:cNvCxnSpPr>
          <p:nvPr/>
        </p:nvCxnSpPr>
        <p:spPr>
          <a:xfrm flipV="1">
            <a:off x="9579983" y="120216"/>
            <a:ext cx="345895" cy="593532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27540F62-12B0-3A91-A3A7-AB32638A195B}"/>
              </a:ext>
            </a:extLst>
          </p:cNvPr>
          <p:cNvCxnSpPr>
            <a:cxnSpLocks/>
          </p:cNvCxnSpPr>
          <p:nvPr/>
        </p:nvCxnSpPr>
        <p:spPr>
          <a:xfrm>
            <a:off x="8785853" y="836060"/>
            <a:ext cx="144016" cy="12329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llipse 11">
            <a:extLst>
              <a:ext uri="{FF2B5EF4-FFF2-40B4-BE49-F238E27FC236}">
                <a16:creationId xmlns:a16="http://schemas.microsoft.com/office/drawing/2014/main" id="{073FBEF2-29D9-D756-D044-A0A8E6B7DE33}"/>
              </a:ext>
            </a:extLst>
          </p:cNvPr>
          <p:cNvSpPr/>
          <p:nvPr/>
        </p:nvSpPr>
        <p:spPr>
          <a:xfrm>
            <a:off x="9291951" y="1020514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8B28A3B3-AD16-5186-861D-37D7307EC943}"/>
              </a:ext>
            </a:extLst>
          </p:cNvPr>
          <p:cNvCxnSpPr>
            <a:cxnSpLocks/>
            <a:endCxn id="7" idx="2"/>
          </p:cNvCxnSpPr>
          <p:nvPr/>
        </p:nvCxnSpPr>
        <p:spPr>
          <a:xfrm flipV="1">
            <a:off x="8929869" y="776262"/>
            <a:ext cx="506098" cy="18309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Ellipse 8">
            <a:extLst>
              <a:ext uri="{FF2B5EF4-FFF2-40B4-BE49-F238E27FC236}">
                <a16:creationId xmlns:a16="http://schemas.microsoft.com/office/drawing/2014/main" id="{F8928F8D-D59F-8873-FD0F-836A51D39729}"/>
              </a:ext>
            </a:extLst>
          </p:cNvPr>
          <p:cNvSpPr/>
          <p:nvPr/>
        </p:nvSpPr>
        <p:spPr>
          <a:xfrm>
            <a:off x="8374896" y="1627227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B2379209-9476-0A06-8A67-559F146066AC}"/>
              </a:ext>
            </a:extLst>
          </p:cNvPr>
          <p:cNvSpPr/>
          <p:nvPr/>
        </p:nvSpPr>
        <p:spPr>
          <a:xfrm>
            <a:off x="8128040" y="954492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2F2B616D-3249-F82B-2CAC-E95D63FBC3EA}"/>
              </a:ext>
            </a:extLst>
          </p:cNvPr>
          <p:cNvSpPr/>
          <p:nvPr/>
        </p:nvSpPr>
        <p:spPr>
          <a:xfrm>
            <a:off x="10405796" y="5488024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D93718ED-4B1B-EB3C-D993-006A59D3BC14}"/>
              </a:ext>
            </a:extLst>
          </p:cNvPr>
          <p:cNvSpPr/>
          <p:nvPr/>
        </p:nvSpPr>
        <p:spPr>
          <a:xfrm>
            <a:off x="8497821" y="3137386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380F8160-D9B5-5C02-15A3-E87F350FAAFD}"/>
              </a:ext>
            </a:extLst>
          </p:cNvPr>
          <p:cNvSpPr/>
          <p:nvPr/>
        </p:nvSpPr>
        <p:spPr>
          <a:xfrm>
            <a:off x="10549812" y="5488024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ABA99295-39B0-8ED1-F2F7-62042D731CDC}"/>
              </a:ext>
            </a:extLst>
          </p:cNvPr>
          <p:cNvSpPr/>
          <p:nvPr/>
        </p:nvSpPr>
        <p:spPr>
          <a:xfrm>
            <a:off x="10477804" y="4527242"/>
            <a:ext cx="144016" cy="12231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7AAE33E9-0EDF-86BA-8BD2-74260FF411FD}"/>
              </a:ext>
            </a:extLst>
          </p:cNvPr>
          <p:cNvSpPr/>
          <p:nvPr/>
        </p:nvSpPr>
        <p:spPr>
          <a:xfrm>
            <a:off x="9869083" y="5150093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88913B54-6880-F3DF-4497-AEB0F786CA56}"/>
              </a:ext>
            </a:extLst>
          </p:cNvPr>
          <p:cNvSpPr/>
          <p:nvPr/>
        </p:nvSpPr>
        <p:spPr>
          <a:xfrm>
            <a:off x="9363959" y="3563097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83824F66-A51F-48B9-4C41-3E194B1164B3}"/>
              </a:ext>
            </a:extLst>
          </p:cNvPr>
          <p:cNvSpPr/>
          <p:nvPr/>
        </p:nvSpPr>
        <p:spPr>
          <a:xfrm>
            <a:off x="9702494" y="3829250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704" name="Ellipse 703">
            <a:extLst>
              <a:ext uri="{FF2B5EF4-FFF2-40B4-BE49-F238E27FC236}">
                <a16:creationId xmlns:a16="http://schemas.microsoft.com/office/drawing/2014/main" id="{6A2D57DC-CE23-0685-4C81-EF3BF0CC164D}"/>
              </a:ext>
            </a:extLst>
          </p:cNvPr>
          <p:cNvSpPr/>
          <p:nvPr/>
        </p:nvSpPr>
        <p:spPr>
          <a:xfrm>
            <a:off x="9725067" y="4629786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705" name="Ellipse 704">
            <a:extLst>
              <a:ext uri="{FF2B5EF4-FFF2-40B4-BE49-F238E27FC236}">
                <a16:creationId xmlns:a16="http://schemas.microsoft.com/office/drawing/2014/main" id="{DC77961C-E787-93E3-C84E-B9C4ADFEEBE2}"/>
              </a:ext>
            </a:extLst>
          </p:cNvPr>
          <p:cNvSpPr/>
          <p:nvPr/>
        </p:nvSpPr>
        <p:spPr>
          <a:xfrm>
            <a:off x="9291951" y="5365712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891240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Rectangle 3"/>
          <p:cNvSpPr/>
          <p:nvPr/>
        </p:nvSpPr>
        <p:spPr>
          <a:xfrm>
            <a:off x="117562" y="188640"/>
            <a:ext cx="7023844" cy="535385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dirty="0"/>
              <a:t>1813 : Bilan…</a:t>
            </a:r>
          </a:p>
          <a:p>
            <a:r>
              <a:rPr lang="fr-FR" dirty="0"/>
              <a:t>Trois points essentiels…</a:t>
            </a:r>
          </a:p>
          <a:p>
            <a:endParaRPr lang="fr-FR" dirty="0"/>
          </a:p>
          <a:p>
            <a:r>
              <a:rPr lang="fr-FR" dirty="0"/>
              <a:t>a) Malgré leur affaiblissement en métropole (1810)</a:t>
            </a:r>
          </a:p>
          <a:p>
            <a:r>
              <a:rPr lang="fr-FR" dirty="0"/>
              <a:t>Et le maintien de deux foyers indépendantistes</a:t>
            </a:r>
          </a:p>
          <a:p>
            <a:r>
              <a:rPr lang="fr-FR" dirty="0"/>
              <a:t>- Caracas-Carthagène-Bogota</a:t>
            </a:r>
          </a:p>
          <a:p>
            <a:r>
              <a:rPr lang="fr-FR" dirty="0"/>
              <a:t>- Buenos Aires-Chili</a:t>
            </a:r>
          </a:p>
          <a:p>
            <a:endParaRPr lang="fr-FR" dirty="0"/>
          </a:p>
          <a:p>
            <a:r>
              <a:rPr lang="fr-FR" dirty="0"/>
              <a:t>*Les Espagnols et les créoles </a:t>
            </a:r>
            <a:r>
              <a:rPr lang="fr-FR" i="1" dirty="0"/>
              <a:t>loyalistes</a:t>
            </a:r>
            <a:r>
              <a:rPr lang="fr-FR" dirty="0"/>
              <a:t> majoritaires contrôlent toujours</a:t>
            </a:r>
          </a:p>
          <a:p>
            <a:r>
              <a:rPr lang="fr-FR" dirty="0"/>
              <a:t>- Les grandes vice-royautés de Mexico et Lima</a:t>
            </a:r>
          </a:p>
          <a:p>
            <a:r>
              <a:rPr lang="fr-FR" dirty="0"/>
              <a:t>- Plus Quito et le Haut-Pérou</a:t>
            </a:r>
          </a:p>
          <a:p>
            <a:endParaRPr lang="fr-FR" dirty="0"/>
          </a:p>
          <a:p>
            <a:r>
              <a:rPr lang="fr-FR" dirty="0"/>
              <a:t>De plus…</a:t>
            </a:r>
          </a:p>
          <a:p>
            <a:endParaRPr lang="fr-FR" dirty="0"/>
          </a:p>
          <a:p>
            <a:r>
              <a:rPr lang="fr-FR" dirty="0"/>
              <a:t>b) Les masses indiennes et sang-mêlé resteront longtemps loyalistes</a:t>
            </a:r>
          </a:p>
          <a:p>
            <a:r>
              <a:rPr lang="fr-FR" dirty="0"/>
              <a:t>Envers la couronne espagnole </a:t>
            </a:r>
            <a:r>
              <a:rPr lang="fr-FR" i="1" dirty="0"/>
              <a:t>protectrice</a:t>
            </a:r>
          </a:p>
          <a:p>
            <a:r>
              <a:rPr lang="fr-FR" dirty="0"/>
              <a:t>Et peu désireuses de voir triompher leurs </a:t>
            </a:r>
            <a:r>
              <a:rPr lang="fr-FR" i="1" dirty="0"/>
              <a:t>maîtres</a:t>
            </a:r>
            <a:r>
              <a:rPr lang="fr-FR" dirty="0"/>
              <a:t> créoles</a:t>
            </a:r>
          </a:p>
          <a:p>
            <a:endParaRPr lang="fr-FR" dirty="0"/>
          </a:p>
          <a:p>
            <a:r>
              <a:rPr lang="fr-FR" dirty="0"/>
              <a:t>Mais surtout…</a:t>
            </a:r>
          </a:p>
        </p:txBody>
      </p:sp>
      <p:pic>
        <p:nvPicPr>
          <p:cNvPr id="726" name="Image 725" descr="Une image contenant texte, carte, atlas&#10;&#10;Description générée automatiquement">
            <a:extLst>
              <a:ext uri="{FF2B5EF4-FFF2-40B4-BE49-F238E27FC236}">
                <a16:creationId xmlns:a16="http://schemas.microsoft.com/office/drawing/2014/main" id="{6ED1A0D1-9E6E-19C5-4F30-5F1432ABE23B}"/>
              </a:ext>
            </a:extLst>
          </p:cNvPr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7394760" y="167400"/>
            <a:ext cx="4665240" cy="6550560"/>
          </a:xfrm>
          <a:prstGeom prst="rect">
            <a:avLst/>
          </a:prstGeom>
          <a:ln w="38100">
            <a:solidFill>
              <a:srgbClr val="000000"/>
            </a:solidFill>
            <a:round/>
          </a:ln>
        </p:spPr>
      </p:pic>
      <p:sp>
        <p:nvSpPr>
          <p:cNvPr id="727" name="Ellipse 726">
            <a:extLst>
              <a:ext uri="{FF2B5EF4-FFF2-40B4-BE49-F238E27FC236}">
                <a16:creationId xmlns:a16="http://schemas.microsoft.com/office/drawing/2014/main" id="{C6F3C93D-DF72-03AE-12D6-ABE2BE1CB9F1}"/>
              </a:ext>
            </a:extLst>
          </p:cNvPr>
          <p:cNvSpPr/>
          <p:nvPr/>
        </p:nvSpPr>
        <p:spPr>
          <a:xfrm>
            <a:off x="8305901" y="1635327"/>
            <a:ext cx="160382" cy="169002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728" name="Ellipse 727">
            <a:extLst>
              <a:ext uri="{FF2B5EF4-FFF2-40B4-BE49-F238E27FC236}">
                <a16:creationId xmlns:a16="http://schemas.microsoft.com/office/drawing/2014/main" id="{506B0D6D-8119-08D6-E2D1-5E115507410F}"/>
              </a:ext>
            </a:extLst>
          </p:cNvPr>
          <p:cNvSpPr/>
          <p:nvPr/>
        </p:nvSpPr>
        <p:spPr>
          <a:xfrm>
            <a:off x="10002179" y="2284683"/>
            <a:ext cx="160382" cy="169002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729" name="Ellipse 728">
            <a:extLst>
              <a:ext uri="{FF2B5EF4-FFF2-40B4-BE49-F238E27FC236}">
                <a16:creationId xmlns:a16="http://schemas.microsoft.com/office/drawing/2014/main" id="{62D1FA28-920F-B6A7-324E-4F5A2AC329A6}"/>
              </a:ext>
            </a:extLst>
          </p:cNvPr>
          <p:cNvSpPr/>
          <p:nvPr/>
        </p:nvSpPr>
        <p:spPr>
          <a:xfrm>
            <a:off x="9527288" y="2615462"/>
            <a:ext cx="160382" cy="169002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730" name="Ellipse 729">
            <a:extLst>
              <a:ext uri="{FF2B5EF4-FFF2-40B4-BE49-F238E27FC236}">
                <a16:creationId xmlns:a16="http://schemas.microsoft.com/office/drawing/2014/main" id="{5A57B566-DC29-BDCF-1E19-3FB3022EC767}"/>
              </a:ext>
            </a:extLst>
          </p:cNvPr>
          <p:cNvSpPr/>
          <p:nvPr/>
        </p:nvSpPr>
        <p:spPr>
          <a:xfrm>
            <a:off x="10519014" y="4974875"/>
            <a:ext cx="160382" cy="169002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731" name="Ellipse 730">
            <a:extLst>
              <a:ext uri="{FF2B5EF4-FFF2-40B4-BE49-F238E27FC236}">
                <a16:creationId xmlns:a16="http://schemas.microsoft.com/office/drawing/2014/main" id="{3B934608-E64C-2A67-A357-2A75291D8973}"/>
              </a:ext>
            </a:extLst>
          </p:cNvPr>
          <p:cNvSpPr/>
          <p:nvPr/>
        </p:nvSpPr>
        <p:spPr>
          <a:xfrm>
            <a:off x="10082370" y="3988502"/>
            <a:ext cx="160382" cy="169002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732" name="Ellipse 731">
            <a:extLst>
              <a:ext uri="{FF2B5EF4-FFF2-40B4-BE49-F238E27FC236}">
                <a16:creationId xmlns:a16="http://schemas.microsoft.com/office/drawing/2014/main" id="{D476405B-FB89-D80A-2819-7E58C1CCA477}"/>
              </a:ext>
            </a:extLst>
          </p:cNvPr>
          <p:cNvSpPr/>
          <p:nvPr/>
        </p:nvSpPr>
        <p:spPr>
          <a:xfrm>
            <a:off x="9433214" y="2894283"/>
            <a:ext cx="160382" cy="169002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733" name="Ellipse 732">
            <a:extLst>
              <a:ext uri="{FF2B5EF4-FFF2-40B4-BE49-F238E27FC236}">
                <a16:creationId xmlns:a16="http://schemas.microsoft.com/office/drawing/2014/main" id="{F15A3D18-7EBB-16A3-9C10-DF7730A3C24E}"/>
              </a:ext>
            </a:extLst>
          </p:cNvPr>
          <p:cNvSpPr/>
          <p:nvPr/>
        </p:nvSpPr>
        <p:spPr>
          <a:xfrm>
            <a:off x="9513736" y="2369184"/>
            <a:ext cx="160382" cy="169002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734" name="Ellipse 733">
            <a:extLst>
              <a:ext uri="{FF2B5EF4-FFF2-40B4-BE49-F238E27FC236}">
                <a16:creationId xmlns:a16="http://schemas.microsoft.com/office/drawing/2014/main" id="{E2E3B49D-0CB6-CC8D-3341-F23F3A0DB2B5}"/>
              </a:ext>
            </a:extLst>
          </p:cNvPr>
          <p:cNvSpPr/>
          <p:nvPr/>
        </p:nvSpPr>
        <p:spPr>
          <a:xfrm>
            <a:off x="10002179" y="4988500"/>
            <a:ext cx="160382" cy="169002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735" name="Ellipse 734">
            <a:extLst>
              <a:ext uri="{FF2B5EF4-FFF2-40B4-BE49-F238E27FC236}">
                <a16:creationId xmlns:a16="http://schemas.microsoft.com/office/drawing/2014/main" id="{E1B4B853-8588-54C5-5BA3-59DF28ED6A46}"/>
              </a:ext>
            </a:extLst>
          </p:cNvPr>
          <p:cNvSpPr/>
          <p:nvPr/>
        </p:nvSpPr>
        <p:spPr>
          <a:xfrm>
            <a:off x="9457862" y="3625714"/>
            <a:ext cx="160382" cy="169002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DFB1D82E-38B1-9F5D-BB06-035FC129C679}"/>
              </a:ext>
            </a:extLst>
          </p:cNvPr>
          <p:cNvSpPr/>
          <p:nvPr/>
        </p:nvSpPr>
        <p:spPr>
          <a:xfrm>
            <a:off x="10679396" y="4950689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49CAF335-ED3E-7201-4498-A62B99BE1FC5}"/>
              </a:ext>
            </a:extLst>
          </p:cNvPr>
          <p:cNvSpPr/>
          <p:nvPr/>
        </p:nvSpPr>
        <p:spPr>
          <a:xfrm>
            <a:off x="9202876" y="2369184"/>
            <a:ext cx="160382" cy="169002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6505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Rectangle 3"/>
          <p:cNvSpPr/>
          <p:nvPr/>
        </p:nvSpPr>
        <p:spPr>
          <a:xfrm>
            <a:off x="117563" y="188640"/>
            <a:ext cx="6406560" cy="452286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dirty="0"/>
              <a:t>d) Malgré cette rapide libération</a:t>
            </a:r>
          </a:p>
          <a:p>
            <a:r>
              <a:rPr lang="fr-FR" dirty="0"/>
              <a:t>Jean VI rester au Brésil, devenu le centre de l’Empire portugais</a:t>
            </a:r>
          </a:p>
          <a:p>
            <a:endParaRPr lang="fr-FR" dirty="0"/>
          </a:p>
          <a:p>
            <a:r>
              <a:rPr lang="fr-FR" dirty="0"/>
              <a:t>e) Toutefois, au Brésil et au Portugal, le loyalisme restera total</a:t>
            </a:r>
          </a:p>
          <a:p>
            <a:r>
              <a:rPr lang="fr-FR" dirty="0"/>
              <a:t>Un loyalisme à la dynastie de Bragance (1640) pour le Portugal</a:t>
            </a:r>
          </a:p>
          <a:p>
            <a:r>
              <a:rPr lang="fr-FR" dirty="0"/>
              <a:t>Un loyalisme à la dynastie </a:t>
            </a:r>
            <a:r>
              <a:rPr lang="fr-FR" u="sng" dirty="0"/>
              <a:t>et</a:t>
            </a:r>
            <a:r>
              <a:rPr lang="fr-FR" dirty="0"/>
              <a:t> à la métropole pour le Brésil</a:t>
            </a:r>
          </a:p>
          <a:p>
            <a:endParaRPr lang="fr-FR" dirty="0"/>
          </a:p>
          <a:p>
            <a:r>
              <a:rPr lang="fr-FR" dirty="0"/>
              <a:t>Et au final, c’est dans ce contexte que se fera…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r>
              <a:rPr lang="fr-FR" dirty="0"/>
              <a:t>f) 1822 : Une séparation presque à l’amiable</a:t>
            </a:r>
          </a:p>
          <a:p>
            <a:r>
              <a:rPr lang="fr-FR" dirty="0"/>
              <a:t>Sans changement de dynastie</a:t>
            </a:r>
          </a:p>
          <a:p>
            <a:endParaRPr lang="fr-FR" dirty="0"/>
          </a:p>
          <a:p>
            <a:r>
              <a:rPr lang="fr-FR" dirty="0"/>
              <a:t>Entre un royaume du Portugal</a:t>
            </a:r>
          </a:p>
          <a:p>
            <a:r>
              <a:rPr lang="fr-FR" dirty="0"/>
              <a:t>Et un empire du Brésil</a:t>
            </a:r>
          </a:p>
        </p:txBody>
      </p:sp>
      <p:pic>
        <p:nvPicPr>
          <p:cNvPr id="2" name="Picture 2" descr="C:\Users\Christophe\Pictures\My Scans\2015-12 (déc.)\scan0011.jpg">
            <a:extLst>
              <a:ext uri="{FF2B5EF4-FFF2-40B4-BE49-F238E27FC236}">
                <a16:creationId xmlns:a16="http://schemas.microsoft.com/office/drawing/2014/main" id="{B08C5AC3-9B73-A6D1-27E6-2E17310129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73" t="20408" r="57979" b="1706"/>
          <a:stretch/>
        </p:blipFill>
        <p:spPr bwMode="auto">
          <a:xfrm>
            <a:off x="6860870" y="188640"/>
            <a:ext cx="5213567" cy="651696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222978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Rectangle 3"/>
          <p:cNvSpPr/>
          <p:nvPr/>
        </p:nvSpPr>
        <p:spPr>
          <a:xfrm>
            <a:off x="117562" y="175388"/>
            <a:ext cx="7104873" cy="36918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dirty="0"/>
              <a:t>c) A nouveau</a:t>
            </a:r>
          </a:p>
          <a:p>
            <a:r>
              <a:rPr lang="fr-FR" dirty="0"/>
              <a:t>En métropole, la situation évolue…</a:t>
            </a:r>
          </a:p>
          <a:p>
            <a:endParaRPr lang="fr-FR" dirty="0"/>
          </a:p>
          <a:p>
            <a:r>
              <a:rPr lang="fr-FR" dirty="0"/>
              <a:t>*1808-10 : La destitution de Ferdinand</a:t>
            </a:r>
          </a:p>
          <a:p>
            <a:r>
              <a:rPr lang="fr-FR" dirty="0"/>
              <a:t>Et l’invasion française de la métropole</a:t>
            </a:r>
          </a:p>
          <a:p>
            <a:r>
              <a:rPr lang="fr-FR" dirty="0"/>
              <a:t>Avaient permis entre…</a:t>
            </a:r>
          </a:p>
          <a:p>
            <a:endParaRPr lang="fr-FR" dirty="0"/>
          </a:p>
          <a:p>
            <a:r>
              <a:rPr lang="fr-FR" dirty="0"/>
              <a:t>*1810-13 : En Espagne, la victoire des libéraux de Cadix</a:t>
            </a:r>
          </a:p>
          <a:p>
            <a:r>
              <a:rPr lang="fr-FR" dirty="0"/>
              <a:t>En Amérique, L’émergence de juntes indépendantistes</a:t>
            </a:r>
          </a:p>
          <a:p>
            <a:r>
              <a:rPr lang="fr-FR" dirty="0"/>
              <a:t>Sans doute prématurées…</a:t>
            </a:r>
          </a:p>
          <a:p>
            <a:endParaRPr lang="fr-FR" dirty="0"/>
          </a:p>
          <a:p>
            <a:r>
              <a:rPr lang="fr-FR" dirty="0"/>
              <a:t>*1814 : Le retour de </a:t>
            </a:r>
            <a:r>
              <a:rPr lang="fr-FR" u="sng" dirty="0"/>
              <a:t>Ferdinand VII</a:t>
            </a:r>
            <a:r>
              <a:rPr lang="fr-FR" dirty="0"/>
              <a:t> sur le trône</a:t>
            </a:r>
          </a:p>
          <a:p>
            <a:r>
              <a:rPr lang="fr-FR" dirty="0"/>
              <a:t>Annoncera le temps de la </a:t>
            </a:r>
            <a:r>
              <a:rPr lang="fr-FR" i="1" dirty="0"/>
              <a:t>restauration</a:t>
            </a:r>
            <a:r>
              <a:rPr lang="fr-FR" dirty="0"/>
              <a:t>…</a:t>
            </a:r>
            <a:endParaRPr lang="fr-FR" u="sng" dirty="0"/>
          </a:p>
        </p:txBody>
      </p:sp>
      <p:pic>
        <p:nvPicPr>
          <p:cNvPr id="5" name="Image 4" descr="Une image contenant texte, carte, atlas&#10;&#10;Description générée automatiquement">
            <a:extLst>
              <a:ext uri="{FF2B5EF4-FFF2-40B4-BE49-F238E27FC236}">
                <a16:creationId xmlns:a16="http://schemas.microsoft.com/office/drawing/2014/main" id="{AA991710-8D2D-4FBA-800F-5F8B45E960FB}"/>
              </a:ext>
            </a:extLst>
          </p:cNvPr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7394760" y="167400"/>
            <a:ext cx="4665240" cy="6550560"/>
          </a:xfrm>
          <a:prstGeom prst="rect">
            <a:avLst/>
          </a:prstGeom>
          <a:ln w="38100">
            <a:solidFill>
              <a:srgbClr val="000000"/>
            </a:solidFill>
            <a:round/>
          </a:ln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B4B81D33-5631-291B-3EB0-71485302B7BB}"/>
              </a:ext>
            </a:extLst>
          </p:cNvPr>
          <p:cNvSpPr/>
          <p:nvPr/>
        </p:nvSpPr>
        <p:spPr>
          <a:xfrm>
            <a:off x="8305901" y="1635327"/>
            <a:ext cx="160382" cy="169002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34DEC671-0377-A21C-5ECB-071F05BEEC59}"/>
              </a:ext>
            </a:extLst>
          </p:cNvPr>
          <p:cNvSpPr/>
          <p:nvPr/>
        </p:nvSpPr>
        <p:spPr>
          <a:xfrm>
            <a:off x="10002179" y="2284683"/>
            <a:ext cx="160382" cy="169002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5A527D7F-E960-198A-9A6A-D5B681C3F4D5}"/>
              </a:ext>
            </a:extLst>
          </p:cNvPr>
          <p:cNvSpPr/>
          <p:nvPr/>
        </p:nvSpPr>
        <p:spPr>
          <a:xfrm>
            <a:off x="9527288" y="2615462"/>
            <a:ext cx="160382" cy="169002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C4190B9B-E892-A610-F30B-A6AC1791E487}"/>
              </a:ext>
            </a:extLst>
          </p:cNvPr>
          <p:cNvSpPr/>
          <p:nvPr/>
        </p:nvSpPr>
        <p:spPr>
          <a:xfrm>
            <a:off x="10519014" y="4974875"/>
            <a:ext cx="160382" cy="169002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69133562-8CB9-1DB1-0F72-4F574D40F0B3}"/>
              </a:ext>
            </a:extLst>
          </p:cNvPr>
          <p:cNvSpPr/>
          <p:nvPr/>
        </p:nvSpPr>
        <p:spPr>
          <a:xfrm>
            <a:off x="10082370" y="3988502"/>
            <a:ext cx="160382" cy="169002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8C075E34-A41E-E2C2-00E4-A2107F9BC0B9}"/>
              </a:ext>
            </a:extLst>
          </p:cNvPr>
          <p:cNvSpPr/>
          <p:nvPr/>
        </p:nvSpPr>
        <p:spPr>
          <a:xfrm>
            <a:off x="9433214" y="2894283"/>
            <a:ext cx="160382" cy="169002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6095917A-594E-8901-7684-B4AA1471D2FF}"/>
              </a:ext>
            </a:extLst>
          </p:cNvPr>
          <p:cNvSpPr/>
          <p:nvPr/>
        </p:nvSpPr>
        <p:spPr>
          <a:xfrm>
            <a:off x="9513736" y="2369184"/>
            <a:ext cx="160382" cy="169002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B2864CFD-B158-ABC6-BFA0-BB8C050E81AC}"/>
              </a:ext>
            </a:extLst>
          </p:cNvPr>
          <p:cNvSpPr/>
          <p:nvPr/>
        </p:nvSpPr>
        <p:spPr>
          <a:xfrm>
            <a:off x="10002179" y="4988500"/>
            <a:ext cx="160382" cy="169002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636E5697-9866-A610-6420-E7C560F68068}"/>
              </a:ext>
            </a:extLst>
          </p:cNvPr>
          <p:cNvSpPr/>
          <p:nvPr/>
        </p:nvSpPr>
        <p:spPr>
          <a:xfrm>
            <a:off x="9457862" y="3625714"/>
            <a:ext cx="160382" cy="169002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2B92C2C0-255D-4C37-FD6F-533BA2DD23FE}"/>
              </a:ext>
            </a:extLst>
          </p:cNvPr>
          <p:cNvSpPr/>
          <p:nvPr/>
        </p:nvSpPr>
        <p:spPr>
          <a:xfrm>
            <a:off x="10679396" y="4950689"/>
            <a:ext cx="144016" cy="122312"/>
          </a:xfrm>
          <a:prstGeom prst="ellipse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B6FE8533-80C5-404C-C911-F0F9C16876FC}"/>
              </a:ext>
            </a:extLst>
          </p:cNvPr>
          <p:cNvSpPr/>
          <p:nvPr/>
        </p:nvSpPr>
        <p:spPr>
          <a:xfrm>
            <a:off x="9202876" y="2369184"/>
            <a:ext cx="160382" cy="169002"/>
          </a:xfrm>
          <a:prstGeom prst="ellipse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81183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Rectangle 3"/>
          <p:cNvSpPr/>
          <p:nvPr/>
        </p:nvSpPr>
        <p:spPr>
          <a:xfrm>
            <a:off x="117563" y="152400"/>
            <a:ext cx="6743307" cy="507685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dirty="0"/>
              <a:t>2) Côté Espagne et ses vice-royautés d’Amérique…</a:t>
            </a:r>
          </a:p>
          <a:p>
            <a:r>
              <a:rPr lang="fr-FR" dirty="0"/>
              <a:t>Au départ, une situation similaire</a:t>
            </a:r>
          </a:p>
          <a:p>
            <a:endParaRPr lang="fr-FR" dirty="0"/>
          </a:p>
          <a:p>
            <a:r>
              <a:rPr lang="fr-FR" dirty="0"/>
              <a:t>Presque similaire car…</a:t>
            </a:r>
          </a:p>
          <a:p>
            <a:r>
              <a:rPr lang="fr-FR" dirty="0"/>
              <a:t>Contrairement au Portugal </a:t>
            </a:r>
            <a:r>
              <a:rPr lang="fr-FR" u="sng" dirty="0"/>
              <a:t>rapidement libéré par son allié britannique</a:t>
            </a:r>
          </a:p>
          <a:p>
            <a:r>
              <a:rPr lang="fr-FR" dirty="0"/>
              <a:t>1808-14 : L’Espagne sera </a:t>
            </a:r>
            <a:r>
              <a:rPr lang="fr-FR" u="sng" dirty="0"/>
              <a:t>longuement occupée par son allié français devenu ennemi</a:t>
            </a:r>
          </a:p>
          <a:p>
            <a:endParaRPr lang="fr-FR" dirty="0"/>
          </a:p>
          <a:p>
            <a:r>
              <a:rPr lang="fr-FR" dirty="0"/>
              <a:t>Conséquence</a:t>
            </a:r>
          </a:p>
          <a:p>
            <a:r>
              <a:rPr lang="fr-FR" dirty="0"/>
              <a:t>Une histoire espagnole plus complexe</a:t>
            </a:r>
          </a:p>
          <a:p>
            <a:r>
              <a:rPr lang="fr-FR" dirty="0"/>
              <a:t>Qui va évoluer très différemment</a:t>
            </a:r>
          </a:p>
          <a:p>
            <a:endParaRPr lang="fr-FR" dirty="0"/>
          </a:p>
          <a:p>
            <a:r>
              <a:rPr lang="fr-FR" dirty="0"/>
              <a:t>Quatre points à retenir…</a:t>
            </a:r>
          </a:p>
          <a:p>
            <a:endParaRPr lang="fr-FR" dirty="0"/>
          </a:p>
          <a:p>
            <a:r>
              <a:rPr lang="fr-FR" dirty="0">
                <a:solidFill>
                  <a:srgbClr val="FF0000"/>
                </a:solidFill>
              </a:rPr>
              <a:t>NB : Complexité sans doute due à…</a:t>
            </a:r>
          </a:p>
          <a:p>
            <a:r>
              <a:rPr lang="fr-FR" dirty="0">
                <a:solidFill>
                  <a:srgbClr val="FF0000"/>
                </a:solidFill>
              </a:rPr>
              <a:t>- Un espace plus vaste, moins unifié</a:t>
            </a:r>
          </a:p>
          <a:p>
            <a:r>
              <a:rPr lang="fr-FR" dirty="0">
                <a:solidFill>
                  <a:srgbClr val="FF0000"/>
                </a:solidFill>
              </a:rPr>
              <a:t>- Et du fait d’intérêts plus divergents, notamment économiques</a:t>
            </a:r>
          </a:p>
          <a:p>
            <a:r>
              <a:rPr lang="fr-FR" dirty="0">
                <a:solidFill>
                  <a:srgbClr val="FF0000"/>
                </a:solidFill>
              </a:rPr>
              <a:t>Un espace moins attaché à sa métropole</a:t>
            </a:r>
          </a:p>
        </p:txBody>
      </p:sp>
      <p:pic>
        <p:nvPicPr>
          <p:cNvPr id="2" name="Picture 2" descr="C:\Users\Christophe\Pictures\My Scans\2015-12 (déc.)\scan0011.jpg">
            <a:extLst>
              <a:ext uri="{FF2B5EF4-FFF2-40B4-BE49-F238E27FC236}">
                <a16:creationId xmlns:a16="http://schemas.microsoft.com/office/drawing/2014/main" id="{FEE73C9E-D215-350E-1DB0-D4FBBDD176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73" t="20408" r="57979" b="1706"/>
          <a:stretch/>
        </p:blipFill>
        <p:spPr bwMode="auto">
          <a:xfrm>
            <a:off x="7009294" y="188640"/>
            <a:ext cx="5065143" cy="633143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18808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Rectangle 3"/>
          <p:cNvSpPr/>
          <p:nvPr/>
        </p:nvSpPr>
        <p:spPr>
          <a:xfrm>
            <a:off x="117563" y="188640"/>
            <a:ext cx="6406560" cy="313786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fr-FR" dirty="0"/>
              <a:t>a) Mars 1808 : Face à l’occupation française</a:t>
            </a:r>
          </a:p>
          <a:p>
            <a:r>
              <a:rPr lang="fr-FR" dirty="0"/>
              <a:t>Le roi Charles IV cherche également à s’enfuir, au Mexique</a:t>
            </a:r>
          </a:p>
          <a:p>
            <a:endParaRPr lang="fr-FR" dirty="0"/>
          </a:p>
          <a:p>
            <a:r>
              <a:rPr lang="fr-FR" dirty="0"/>
              <a:t>b) Mais à Aranjuez, devant une réaction populaire</a:t>
            </a:r>
          </a:p>
          <a:p>
            <a:r>
              <a:rPr lang="fr-FR" dirty="0"/>
              <a:t>Charles IV renonce et doit abdiquer</a:t>
            </a:r>
          </a:p>
          <a:p>
            <a:endParaRPr lang="fr-FR" dirty="0"/>
          </a:p>
          <a:p>
            <a:r>
              <a:rPr lang="fr-FR" dirty="0"/>
              <a:t>En faveur de son fils Ferdinand VII</a:t>
            </a:r>
          </a:p>
          <a:p>
            <a:r>
              <a:rPr lang="fr-FR" dirty="0"/>
              <a:t>Qui lui-même doit ensuite abdiquer</a:t>
            </a:r>
          </a:p>
          <a:p>
            <a:endParaRPr lang="fr-FR" dirty="0"/>
          </a:p>
          <a:p>
            <a:r>
              <a:rPr lang="fr-FR" dirty="0"/>
              <a:t>Avril 1808 : En faveur de Joseph, frère de Napoléon</a:t>
            </a:r>
          </a:p>
          <a:p>
            <a:r>
              <a:rPr lang="fr-FR" dirty="0"/>
              <a:t>Et doit s’exiler en France…</a:t>
            </a:r>
          </a:p>
        </p:txBody>
      </p:sp>
      <p:pic>
        <p:nvPicPr>
          <p:cNvPr id="2" name="Picture 2" descr="C:\Users\Christophe\Pictures\My Scans\2015-12 (déc.)\scan0011.jpg">
            <a:extLst>
              <a:ext uri="{FF2B5EF4-FFF2-40B4-BE49-F238E27FC236}">
                <a16:creationId xmlns:a16="http://schemas.microsoft.com/office/drawing/2014/main" id="{7D302B9E-BB43-7D4D-9D3F-08B53A0CF0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73" t="20408" r="57979" b="1706"/>
          <a:stretch/>
        </p:blipFill>
        <p:spPr bwMode="auto">
          <a:xfrm>
            <a:off x="6860870" y="188640"/>
            <a:ext cx="5213567" cy="651696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1724982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5650</Words>
  <Application>Microsoft Office PowerPoint</Application>
  <PresentationFormat>Grand écran</PresentationFormat>
  <Paragraphs>922</Paragraphs>
  <Slides>70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70</vt:i4>
      </vt:variant>
    </vt:vector>
  </HeadingPairs>
  <TitlesOfParts>
    <vt:vector size="74" baseType="lpstr">
      <vt:lpstr>Arial</vt:lpstr>
      <vt:lpstr>Calibri</vt:lpstr>
      <vt:lpstr>Calibri Light</vt:lpstr>
      <vt:lpstr>Thème Office</vt:lpstr>
      <vt:lpstr>LE PARTAGE DU MONDE, de l’an 200 av. JC à nos jours Esquisse d’une histoire géopolitique universelle  Mardi 10 octobre 2023 (1/15)  8ème période : 1815-1914  1808-1825 : Les indépendances des Etats d’Amérique latine  Suite…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 PARTAGE DU MONDE, de l’an 200 av. JC à nos jours Esquisse d’une histoire géopolitique universelle  Mardi 10 octobre 2023 (1/15)  8ème période : 1815-1914  1808-1825 : Les indépendances des Etats d’Amérique latine  Suite… </dc:title>
  <dc:creator>Christophe JENTA</dc:creator>
  <cp:lastModifiedBy>Christophe JENTA</cp:lastModifiedBy>
  <cp:revision>9</cp:revision>
  <dcterms:created xsi:type="dcterms:W3CDTF">2023-10-10T13:38:14Z</dcterms:created>
  <dcterms:modified xsi:type="dcterms:W3CDTF">2023-10-10T14:05:12Z</dcterms:modified>
</cp:coreProperties>
</file>