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296" r:id="rId2"/>
    <p:sldId id="1279" r:id="rId3"/>
    <p:sldId id="11189" r:id="rId4"/>
    <p:sldId id="1243" r:id="rId5"/>
    <p:sldId id="11190" r:id="rId6"/>
    <p:sldId id="1244" r:id="rId7"/>
    <p:sldId id="11161" r:id="rId8"/>
    <p:sldId id="1317" r:id="rId9"/>
    <p:sldId id="11166" r:id="rId10"/>
    <p:sldId id="11162" r:id="rId11"/>
    <p:sldId id="1246" r:id="rId12"/>
    <p:sldId id="11208" r:id="rId13"/>
    <p:sldId id="1247" r:id="rId14"/>
    <p:sldId id="11167" r:id="rId15"/>
    <p:sldId id="1248" r:id="rId16"/>
    <p:sldId id="11170" r:id="rId17"/>
    <p:sldId id="11169" r:id="rId18"/>
    <p:sldId id="1250" r:id="rId19"/>
    <p:sldId id="11195" r:id="rId20"/>
    <p:sldId id="11173" r:id="rId21"/>
    <p:sldId id="11174" r:id="rId22"/>
    <p:sldId id="11191" r:id="rId23"/>
    <p:sldId id="1199" r:id="rId24"/>
    <p:sldId id="1270" r:id="rId25"/>
    <p:sldId id="11178" r:id="rId26"/>
    <p:sldId id="1333" r:id="rId27"/>
    <p:sldId id="11168" r:id="rId28"/>
    <p:sldId id="11179" r:id="rId29"/>
    <p:sldId id="1252" r:id="rId30"/>
    <p:sldId id="11175" r:id="rId31"/>
    <p:sldId id="11171" r:id="rId32"/>
    <p:sldId id="11176" r:id="rId33"/>
    <p:sldId id="1253" r:id="rId34"/>
    <p:sldId id="11192" r:id="rId35"/>
    <p:sldId id="11193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942F35-99C5-B524-3C85-71A886269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E7BC27-03CE-A907-4346-4634E5B71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215C6B-87E1-01CB-B909-7B63533A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626687-DA78-0230-98A0-33B56F3E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CFFDD2-18FF-45D7-547F-A42204FA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63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99DF7-4EAB-913D-2210-CF3D9344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077788-D171-10CC-C4ED-EC0FCC135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608A81-67CD-BBA8-D2A5-3B78866B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CF7D56-61B4-A36C-8B87-764A6AE0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CF9BAC-3A2D-D7E5-E011-FB0E3E951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78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13608B5-D4BE-0D4C-82F1-2DEFDADE9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E60C8F-F2C6-4684-E084-46492DEBB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44FECB-D1B9-C8B3-3756-10325B47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0C2F28-102F-119F-E85E-30CB3ABC0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E52DE3-E10C-2C3C-7628-DE6819D9B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32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8742F-4DD5-39E2-843B-4AFFF736A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7E4213-CCA9-BCA0-A4D3-61BE89272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F8F8BE-0020-6CC1-38C8-7A4FE187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256DAC-C0E5-3113-36A1-0E8DC3F3B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1733BC-C12F-3A13-F390-287E8F97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09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B6DB19-9B36-E804-C392-810DCA63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58AA7A-94BF-9A61-B9C0-1494AB21F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2FDA2D-FF56-53C1-89FE-247C29220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BF8CF8-D202-3136-A07D-4237D4AF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CE3A08-E15D-6C72-6235-E516262D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65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DD7C43-C964-7BAC-FF19-F48A63E6D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9E6166-8AB1-D2A7-51C8-6E98BB7950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97CD512-41BE-9593-8B8F-7DBFE1369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0B409C-EB60-0106-00AB-29E7D05C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D12AD7-8FA5-056A-D5A3-E269EA72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3754AC-7338-EF01-A82F-622F76DD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92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3E8820-87D7-AD8E-E84E-92AE0268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CAFAE1-1BA9-802B-416E-5071A54DF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10E2AB-8D42-9DD4-F15D-C6A847DBD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3AAD90-DDB3-18BF-2968-CE5200907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504B256-D4F9-DBE9-4139-AAB6E9AE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830DAFF-F06A-0021-CCC2-EAC4ABC7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817DD1-8D46-37F4-6029-99331C98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695F7C-F5E1-413A-2AB9-36336828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36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380A86-DC21-DD01-D166-102116B3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A1AEBAA-1005-F848-6C2B-1AEA4AAC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2E0C5D-687C-0739-EBEE-0331070A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A19D91-286B-A1F8-0B03-C0D9B421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32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5CB7B4-D1FF-C8F8-0B78-077C68CE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994642-8BA9-C1BE-78E0-30271657F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79976E-FA5E-B54E-00B2-5E903333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26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E75224-19DD-14C6-EAC8-0829D2BCD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9A646C-4A0F-F0AE-295F-544C9BA27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E361B6-2769-A3F9-A878-49CD8390D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7B4DE5-4ABC-0F6B-9BDC-670F57262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95BD33-B3F7-DCDC-6B03-BCD379EB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890C90-D473-E731-D28B-061A503D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97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04738-3E31-F02C-6823-85917E260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3A4D177-62FC-BDB8-FC35-F6F78FF16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F9E935-B857-49BC-4FBF-6B51E8E65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95B3E6-7E39-156A-7677-1079FF2A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DCE73D-277E-B78C-9158-B88A84D4C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91CABD-3848-CA13-CD19-7E799101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13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45AF8C4-4B04-CA24-02FB-76C260D1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CC9FB3-4238-58C8-8192-9155B055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EDFE5F-5725-DF1B-DCD7-6DE9E7064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CB535D-359E-F03B-1A32-CFBD219C2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DEBBB2-200D-710E-20D8-E921E85EB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2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/>
          </p:nvPr>
        </p:nvSpPr>
        <p:spPr>
          <a:xfrm>
            <a:off x="318240" y="136440"/>
            <a:ext cx="11554920" cy="6584400"/>
          </a:xfrm>
          <a:prstGeom prst="rect">
            <a:avLst/>
          </a:prstGeom>
          <a:solidFill>
            <a:srgbClr val="FFC000"/>
          </a:solidFill>
          <a:ln w="38160">
            <a:solidFill>
              <a:srgbClr val="000000"/>
            </a:solidFill>
            <a:round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LE PARTAGE DU MONDE, de l’an 200 av. JC à nos jours</a:t>
            </a:r>
            <a:br>
              <a:rPr sz="2800" dirty="0"/>
            </a:b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Esquisse d’une histoire géopolitique universelle</a:t>
            </a:r>
            <a:br>
              <a:rPr sz="2800" dirty="0"/>
            </a:br>
            <a:br>
              <a:rPr sz="2800" dirty="0"/>
            </a:b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Mardi 10 octobre 2023 (1/15)</a:t>
            </a:r>
            <a:br>
              <a:rPr sz="2800" dirty="0"/>
            </a:br>
            <a:br>
              <a:rPr sz="2800" dirty="0"/>
            </a:b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8</a:t>
            </a:r>
            <a:r>
              <a:rPr lang="fr-FR" sz="2800" b="1" strike="noStrike" spc="-1" baseline="30000" dirty="0">
                <a:solidFill>
                  <a:srgbClr val="000000"/>
                </a:solidFill>
                <a:latin typeface="Calibri"/>
              </a:rPr>
              <a:t>ème</a:t>
            </a: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 période : 1815-1914</a:t>
            </a:r>
            <a:br>
              <a:rPr sz="2800" dirty="0"/>
            </a:br>
            <a:br>
              <a:rPr sz="2800" dirty="0"/>
            </a:br>
            <a:r>
              <a:rPr lang="fr-FR" sz="2800" b="0" strike="noStrike" spc="-1" dirty="0">
                <a:solidFill>
                  <a:srgbClr val="000000"/>
                </a:solidFill>
                <a:latin typeface="Calibri"/>
              </a:rPr>
              <a:t>1808-1825 : Les indépendances des Etats d’Amérique latine</a:t>
            </a:r>
            <a:br>
              <a:rPr sz="2800" dirty="0"/>
            </a:br>
            <a:br>
              <a:rPr sz="2800" dirty="0"/>
            </a:br>
            <a:r>
              <a:rPr lang="fr-FR" sz="2800" b="0" strike="noStrike" spc="-1" dirty="0">
                <a:solidFill>
                  <a:srgbClr val="000000"/>
                </a:solidFill>
                <a:latin typeface="Calibri"/>
              </a:rPr>
              <a:t>Suite…</a:t>
            </a:r>
            <a:br>
              <a:rPr sz="2800" dirty="0"/>
            </a:br>
            <a:endParaRPr lang="fr-FR" sz="28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37CE8D-3F95-4678-8503-E0BE403E1EC4}" type="slidenum">
              <a:rPr lang="fr-FR" smtClean="0"/>
              <a:p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6638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1814-1816 : Les Espagnols de </a:t>
            </a:r>
            <a:r>
              <a:rPr lang="fr-FR" sz="1800" b="1" dirty="0" err="1"/>
              <a:t>Morillo</a:t>
            </a:r>
            <a:r>
              <a:rPr lang="fr-FR" sz="1800" b="1" dirty="0"/>
              <a:t> et d’</a:t>
            </a:r>
            <a:r>
              <a:rPr lang="fr-FR" sz="1800" b="1" dirty="0" err="1"/>
              <a:t>Abascal</a:t>
            </a:r>
            <a:r>
              <a:rPr lang="fr-FR" sz="1800" b="1" dirty="0"/>
              <a:t> reconquièrent le Venezuela, Bogota, …</a:t>
            </a:r>
          </a:p>
          <a:p>
            <a:endParaRPr lang="fr-FR" dirty="0"/>
          </a:p>
          <a:p>
            <a:r>
              <a:rPr lang="fr-FR" dirty="0"/>
              <a:t>*Août-Déc. 1815 : </a:t>
            </a:r>
            <a:r>
              <a:rPr lang="fr-FR" u="sng" dirty="0" err="1"/>
              <a:t>Morillo</a:t>
            </a:r>
            <a:r>
              <a:rPr lang="fr-FR" dirty="0"/>
              <a:t> assiège puis s’empare de Carthagène</a:t>
            </a:r>
          </a:p>
          <a:p>
            <a:endParaRPr lang="fr-FR" dirty="0"/>
          </a:p>
          <a:p>
            <a:r>
              <a:rPr lang="fr-FR" dirty="0"/>
              <a:t>Puis…</a:t>
            </a:r>
          </a:p>
          <a:p>
            <a:r>
              <a:rPr lang="fr-FR" dirty="0"/>
              <a:t>*Juillet-Oct. 1816 : Venus de Quito</a:t>
            </a:r>
          </a:p>
          <a:p>
            <a:r>
              <a:rPr lang="fr-FR" dirty="0"/>
              <a:t>Les Espagnols de </a:t>
            </a:r>
            <a:r>
              <a:rPr lang="fr-FR" u="sng" dirty="0"/>
              <a:t>Juan de </a:t>
            </a:r>
            <a:r>
              <a:rPr lang="fr-FR" u="sng" dirty="0" err="1"/>
              <a:t>Sámano</a:t>
            </a:r>
            <a:r>
              <a:rPr lang="fr-FR" dirty="0"/>
              <a:t> reprennent Popayán et Bogota</a:t>
            </a:r>
          </a:p>
          <a:p>
            <a:endParaRPr lang="fr-FR" dirty="0"/>
          </a:p>
          <a:p>
            <a:r>
              <a:rPr lang="fr-FR" dirty="0"/>
              <a:t>*Fin 1816 : Toute la Nouvelle-Grenade est reconquise</a:t>
            </a:r>
          </a:p>
          <a:p>
            <a:endParaRPr lang="fr-FR" dirty="0"/>
          </a:p>
          <a:p>
            <a:r>
              <a:rPr lang="fr-FR" dirty="0"/>
              <a:t>Et plus au sud…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3EBF0C7-00E9-9063-9C12-F8AE80B49C78}"/>
              </a:ext>
            </a:extLst>
          </p:cNvPr>
          <p:cNvCxnSpPr>
            <a:cxnSpLocks/>
          </p:cNvCxnSpPr>
          <p:nvPr/>
        </p:nvCxnSpPr>
        <p:spPr>
          <a:xfrm flipH="1">
            <a:off x="9990526" y="120216"/>
            <a:ext cx="134135" cy="47122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8DD8836B-B33D-63AB-32E6-6A0D674DE601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48EAD4F-F6D0-54C2-8DF2-3D47A97A15B5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1DC46C0-7AFF-84AA-55E1-1EE2C7F6D207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A570F4-BB69-0C28-8741-9B252F1F2A9A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F7A7671-B248-B244-B93B-061EBCEFA56A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3A56F68-0307-388D-3772-B243C1F3CEBB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4A8BFE6-BD09-93EE-57B9-35430B66D455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F0B4011-6909-9CDF-9718-6176C4DABB76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F983E53-49EC-9549-79C9-2533EB410DAE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B9A0755-54BC-1003-D69E-D8569B8EA1FA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C16BEF3-4CE1-87CD-EEC1-F8ECA3C47EEF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BC43B0DD-FD51-55F9-ED06-69FDB4A0AE6C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5" name="Ellipse 704">
            <a:extLst>
              <a:ext uri="{FF2B5EF4-FFF2-40B4-BE49-F238E27FC236}">
                <a16:creationId xmlns:a16="http://schemas.microsoft.com/office/drawing/2014/main" id="{C482EADB-8A42-442D-2C52-225D7080F47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6" name="Ellipse 705">
            <a:extLst>
              <a:ext uri="{FF2B5EF4-FFF2-40B4-BE49-F238E27FC236}">
                <a16:creationId xmlns:a16="http://schemas.microsoft.com/office/drawing/2014/main" id="{0FAF8F9A-882D-A8AD-0577-E02122440384}"/>
              </a:ext>
            </a:extLst>
          </p:cNvPr>
          <p:cNvSpPr/>
          <p:nvPr/>
        </p:nvSpPr>
        <p:spPr>
          <a:xfrm>
            <a:off x="9291951" y="10205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3" name="Ellipse 712">
            <a:extLst>
              <a:ext uri="{FF2B5EF4-FFF2-40B4-BE49-F238E27FC236}">
                <a16:creationId xmlns:a16="http://schemas.microsoft.com/office/drawing/2014/main" id="{A0BA6045-98C6-63D0-019A-A7868573C694}"/>
              </a:ext>
            </a:extLst>
          </p:cNvPr>
          <p:cNvSpPr/>
          <p:nvPr/>
        </p:nvSpPr>
        <p:spPr>
          <a:xfrm>
            <a:off x="9846510" y="59143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8" name="Connecteur droit avec flèche 717">
            <a:extLst>
              <a:ext uri="{FF2B5EF4-FFF2-40B4-BE49-F238E27FC236}">
                <a16:creationId xmlns:a16="http://schemas.microsoft.com/office/drawing/2014/main" id="{421CF2D9-5C3B-05B3-B4E5-AC4C72D17640}"/>
              </a:ext>
            </a:extLst>
          </p:cNvPr>
          <p:cNvCxnSpPr>
            <a:cxnSpLocks/>
            <a:stCxn id="713" idx="2"/>
            <a:endCxn id="705" idx="7"/>
          </p:cNvCxnSpPr>
          <p:nvPr/>
        </p:nvCxnSpPr>
        <p:spPr>
          <a:xfrm flipH="1">
            <a:off x="9558892" y="652592"/>
            <a:ext cx="287618" cy="804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Connecteur droit avec flèche 720">
            <a:extLst>
              <a:ext uri="{FF2B5EF4-FFF2-40B4-BE49-F238E27FC236}">
                <a16:creationId xmlns:a16="http://schemas.microsoft.com/office/drawing/2014/main" id="{AE50C268-FC13-1D57-650C-B75333B66FE2}"/>
              </a:ext>
            </a:extLst>
          </p:cNvPr>
          <p:cNvCxnSpPr>
            <a:cxnSpLocks/>
            <a:endCxn id="704" idx="6"/>
          </p:cNvCxnSpPr>
          <p:nvPr/>
        </p:nvCxnSpPr>
        <p:spPr>
          <a:xfrm flipH="1">
            <a:off x="8785853" y="774904"/>
            <a:ext cx="650114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3BEE20BD-E89F-2F1B-DFBB-B6A4B475D99C}"/>
              </a:ext>
            </a:extLst>
          </p:cNvPr>
          <p:cNvCxnSpPr>
            <a:cxnSpLocks/>
            <a:stCxn id="11" idx="7"/>
            <a:endCxn id="27" idx="4"/>
          </p:cNvCxnSpPr>
          <p:nvPr/>
        </p:nvCxnSpPr>
        <p:spPr>
          <a:xfrm flipV="1">
            <a:off x="8353805" y="1749539"/>
            <a:ext cx="93099" cy="17945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E83A366-380F-C3E1-0B13-8EA28AA46967}"/>
              </a:ext>
            </a:extLst>
          </p:cNvPr>
          <p:cNvCxnSpPr>
            <a:cxnSpLocks/>
            <a:endCxn id="31" idx="3"/>
          </p:cNvCxnSpPr>
          <p:nvPr/>
        </p:nvCxnSpPr>
        <p:spPr>
          <a:xfrm flipV="1">
            <a:off x="8518912" y="1491478"/>
            <a:ext cx="257791" cy="13574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A10463C-662F-E6BA-6E93-736E8FDBF4DE}"/>
              </a:ext>
            </a:extLst>
          </p:cNvPr>
          <p:cNvCxnSpPr>
            <a:cxnSpLocks/>
          </p:cNvCxnSpPr>
          <p:nvPr/>
        </p:nvCxnSpPr>
        <p:spPr>
          <a:xfrm flipH="1" flipV="1">
            <a:off x="8518912" y="120216"/>
            <a:ext cx="194933" cy="5935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9479650D-BB47-59D1-B0A9-4EAA0A3D2676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99FED77-D1C7-B4B0-7ED6-5EE06B05EDF0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9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2306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1814-1816 : … le Chili et le Haut-Pérou</a:t>
            </a:r>
          </a:p>
          <a:p>
            <a:endParaRPr lang="fr-FR" dirty="0"/>
          </a:p>
          <a:p>
            <a:r>
              <a:rPr lang="fr-FR" dirty="0"/>
              <a:t>*Dès Oct. 1814 : Au Chili, </a:t>
            </a:r>
            <a:r>
              <a:rPr lang="fr-FR" u="sng" dirty="0" err="1"/>
              <a:t>Abascal</a:t>
            </a:r>
            <a:r>
              <a:rPr lang="fr-FR" dirty="0"/>
              <a:t>, le vice-roi du Pérou</a:t>
            </a:r>
          </a:p>
          <a:p>
            <a:r>
              <a:rPr lang="fr-FR" dirty="0"/>
              <a:t>A envoyé une armée par la mer et défait les indépendantistes</a:t>
            </a:r>
          </a:p>
          <a:p>
            <a:r>
              <a:rPr lang="fr-FR" dirty="0"/>
              <a:t>NB : Malgré la reconnaissance de la régence en mai 1814</a:t>
            </a:r>
          </a:p>
          <a:p>
            <a:endParaRPr lang="fr-FR" dirty="0"/>
          </a:p>
          <a:p>
            <a:r>
              <a:rPr lang="fr-FR" u="sng" dirty="0"/>
              <a:t>*</a:t>
            </a:r>
            <a:r>
              <a:rPr lang="fr-FR" u="sng" dirty="0" err="1"/>
              <a:t>O’Higgins</a:t>
            </a:r>
            <a:r>
              <a:rPr lang="fr-FR" dirty="0"/>
              <a:t> et des Chiliens modérés devenus indépendantistes S’enfuient à Mendoza, puis à Buenos-Aires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6DC5BB16-9E5A-477E-1072-72E4FF152567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DC0B3E6-824A-B1DA-9799-2649FFD543CF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FD11CFE-A609-FD4A-021B-2C35AEF2E4F1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8569829" y="3259698"/>
            <a:ext cx="815221" cy="214183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9F98FFD6-C2F8-86BF-BFA4-BA50F618BAC0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8673E79-91BB-A242-5D47-EC6AFDF0FDBF}"/>
              </a:ext>
            </a:extLst>
          </p:cNvPr>
          <p:cNvSpPr/>
          <p:nvPr/>
        </p:nvSpPr>
        <p:spPr>
          <a:xfrm>
            <a:off x="9472877" y="52724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5A2E0B5-F556-AF89-D363-6D64FE643350}"/>
              </a:ext>
            </a:extLst>
          </p:cNvPr>
          <p:cNvCxnSpPr>
            <a:cxnSpLocks/>
            <a:stCxn id="13" idx="7"/>
            <a:endCxn id="4" idx="2"/>
          </p:cNvCxnSpPr>
          <p:nvPr/>
        </p:nvCxnSpPr>
        <p:spPr>
          <a:xfrm flipV="1">
            <a:off x="9414876" y="5333561"/>
            <a:ext cx="58001" cy="500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" name="Connecteur droit avec flèche 712">
            <a:extLst>
              <a:ext uri="{FF2B5EF4-FFF2-40B4-BE49-F238E27FC236}">
                <a16:creationId xmlns:a16="http://schemas.microsoft.com/office/drawing/2014/main" id="{CFD63364-A8C3-EB6C-893F-F693F1B81F7B}"/>
              </a:ext>
            </a:extLst>
          </p:cNvPr>
          <p:cNvCxnSpPr>
            <a:cxnSpLocks/>
          </p:cNvCxnSpPr>
          <p:nvPr/>
        </p:nvCxnSpPr>
        <p:spPr>
          <a:xfrm flipH="1">
            <a:off x="9990526" y="120216"/>
            <a:ext cx="134135" cy="47122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4" name="Ellipse 713">
            <a:extLst>
              <a:ext uri="{FF2B5EF4-FFF2-40B4-BE49-F238E27FC236}">
                <a16:creationId xmlns:a16="http://schemas.microsoft.com/office/drawing/2014/main" id="{A5C235AC-5866-E30B-59DE-991217BAF667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5" name="Ellipse 714">
            <a:extLst>
              <a:ext uri="{FF2B5EF4-FFF2-40B4-BE49-F238E27FC236}">
                <a16:creationId xmlns:a16="http://schemas.microsoft.com/office/drawing/2014/main" id="{CE45B404-27A1-095A-9CBE-BE209F5549B4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6" name="Ellipse 715">
            <a:extLst>
              <a:ext uri="{FF2B5EF4-FFF2-40B4-BE49-F238E27FC236}">
                <a16:creationId xmlns:a16="http://schemas.microsoft.com/office/drawing/2014/main" id="{8E6937CF-6FC4-0F04-EFF3-F6179D096D49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7" name="Ellipse 716">
            <a:extLst>
              <a:ext uri="{FF2B5EF4-FFF2-40B4-BE49-F238E27FC236}">
                <a16:creationId xmlns:a16="http://schemas.microsoft.com/office/drawing/2014/main" id="{129CD7E3-C220-2B09-0AE3-D3CEC514BC0C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8" name="Ellipse 717">
            <a:extLst>
              <a:ext uri="{FF2B5EF4-FFF2-40B4-BE49-F238E27FC236}">
                <a16:creationId xmlns:a16="http://schemas.microsoft.com/office/drawing/2014/main" id="{D6518AEC-0664-E805-4074-409519B119A8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9" name="Ellipse 718">
            <a:extLst>
              <a:ext uri="{FF2B5EF4-FFF2-40B4-BE49-F238E27FC236}">
                <a16:creationId xmlns:a16="http://schemas.microsoft.com/office/drawing/2014/main" id="{4371059F-3986-1484-AF25-821F9EF34E06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0" name="Ellipse 719">
            <a:extLst>
              <a:ext uri="{FF2B5EF4-FFF2-40B4-BE49-F238E27FC236}">
                <a16:creationId xmlns:a16="http://schemas.microsoft.com/office/drawing/2014/main" id="{4CC48D0B-F861-AFC7-89A2-330C38A4D044}"/>
              </a:ext>
            </a:extLst>
          </p:cNvPr>
          <p:cNvSpPr/>
          <p:nvPr/>
        </p:nvSpPr>
        <p:spPr>
          <a:xfrm>
            <a:off x="9291951" y="10205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1" name="Ellipse 720">
            <a:extLst>
              <a:ext uri="{FF2B5EF4-FFF2-40B4-BE49-F238E27FC236}">
                <a16:creationId xmlns:a16="http://schemas.microsoft.com/office/drawing/2014/main" id="{580A64FB-04A2-EA6B-A40B-D583A332C377}"/>
              </a:ext>
            </a:extLst>
          </p:cNvPr>
          <p:cNvSpPr/>
          <p:nvPr/>
        </p:nvSpPr>
        <p:spPr>
          <a:xfrm>
            <a:off x="9846510" y="59143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2" name="Connecteur droit avec flèche 721">
            <a:extLst>
              <a:ext uri="{FF2B5EF4-FFF2-40B4-BE49-F238E27FC236}">
                <a16:creationId xmlns:a16="http://schemas.microsoft.com/office/drawing/2014/main" id="{31068CB3-E221-D57F-2608-06E0588A552E}"/>
              </a:ext>
            </a:extLst>
          </p:cNvPr>
          <p:cNvCxnSpPr>
            <a:cxnSpLocks/>
            <a:stCxn id="721" idx="2"/>
            <a:endCxn id="719" idx="7"/>
          </p:cNvCxnSpPr>
          <p:nvPr/>
        </p:nvCxnSpPr>
        <p:spPr>
          <a:xfrm flipH="1">
            <a:off x="9558892" y="652592"/>
            <a:ext cx="287618" cy="804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" name="Connecteur droit avec flèche 722">
            <a:extLst>
              <a:ext uri="{FF2B5EF4-FFF2-40B4-BE49-F238E27FC236}">
                <a16:creationId xmlns:a16="http://schemas.microsoft.com/office/drawing/2014/main" id="{D0DBE250-1BC0-F3D1-D863-704DE4A915F8}"/>
              </a:ext>
            </a:extLst>
          </p:cNvPr>
          <p:cNvCxnSpPr>
            <a:cxnSpLocks/>
            <a:endCxn id="718" idx="6"/>
          </p:cNvCxnSpPr>
          <p:nvPr/>
        </p:nvCxnSpPr>
        <p:spPr>
          <a:xfrm flipH="1">
            <a:off x="8785853" y="774904"/>
            <a:ext cx="650114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Connecteur droit avec flèche 723">
            <a:extLst>
              <a:ext uri="{FF2B5EF4-FFF2-40B4-BE49-F238E27FC236}">
                <a16:creationId xmlns:a16="http://schemas.microsoft.com/office/drawing/2014/main" id="{413A3D6F-1561-C31C-6A0E-83E4FFB32C7A}"/>
              </a:ext>
            </a:extLst>
          </p:cNvPr>
          <p:cNvCxnSpPr>
            <a:cxnSpLocks/>
            <a:stCxn id="714" idx="7"/>
            <a:endCxn id="715" idx="4"/>
          </p:cNvCxnSpPr>
          <p:nvPr/>
        </p:nvCxnSpPr>
        <p:spPr>
          <a:xfrm flipV="1">
            <a:off x="8353805" y="1749539"/>
            <a:ext cx="93099" cy="17945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Connecteur droit avec flèche 724">
            <a:extLst>
              <a:ext uri="{FF2B5EF4-FFF2-40B4-BE49-F238E27FC236}">
                <a16:creationId xmlns:a16="http://schemas.microsoft.com/office/drawing/2014/main" id="{14434B25-5FBE-87EC-7787-2401FF1FE116}"/>
              </a:ext>
            </a:extLst>
          </p:cNvPr>
          <p:cNvCxnSpPr>
            <a:cxnSpLocks/>
            <a:endCxn id="717" idx="3"/>
          </p:cNvCxnSpPr>
          <p:nvPr/>
        </p:nvCxnSpPr>
        <p:spPr>
          <a:xfrm flipV="1">
            <a:off x="8518912" y="1491478"/>
            <a:ext cx="257791" cy="13574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cteur droit avec flèche 725">
            <a:extLst>
              <a:ext uri="{FF2B5EF4-FFF2-40B4-BE49-F238E27FC236}">
                <a16:creationId xmlns:a16="http://schemas.microsoft.com/office/drawing/2014/main" id="{F392930A-A184-1135-7C77-A03309B36E64}"/>
              </a:ext>
            </a:extLst>
          </p:cNvPr>
          <p:cNvCxnSpPr>
            <a:cxnSpLocks/>
          </p:cNvCxnSpPr>
          <p:nvPr/>
        </p:nvCxnSpPr>
        <p:spPr>
          <a:xfrm flipH="1" flipV="1">
            <a:off x="8518912" y="120216"/>
            <a:ext cx="194933" cy="5935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1" name="Connecteur droit avec flèche 730">
            <a:extLst>
              <a:ext uri="{FF2B5EF4-FFF2-40B4-BE49-F238E27FC236}">
                <a16:creationId xmlns:a16="http://schemas.microsoft.com/office/drawing/2014/main" id="{D57EE743-C5E7-3DC0-33FF-9170D120DA16}"/>
              </a:ext>
            </a:extLst>
          </p:cNvPr>
          <p:cNvCxnSpPr>
            <a:cxnSpLocks/>
            <a:stCxn id="4" idx="6"/>
            <a:endCxn id="22" idx="2"/>
          </p:cNvCxnSpPr>
          <p:nvPr/>
        </p:nvCxnSpPr>
        <p:spPr>
          <a:xfrm>
            <a:off x="9616893" y="5333561"/>
            <a:ext cx="788903" cy="2156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5" name="Ellipse 734">
            <a:extLst>
              <a:ext uri="{FF2B5EF4-FFF2-40B4-BE49-F238E27FC236}">
                <a16:creationId xmlns:a16="http://schemas.microsoft.com/office/drawing/2014/main" id="{AC3AF28A-19E6-754A-B0AB-28B3355E60A0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1926629-81B7-FA21-F767-15CD18727B8D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102032D-E6CF-DB45-81B6-CBBD3AD50210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B90A10E-018E-A59F-51DA-9EF41F40A0CF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4D3D356-89A8-A250-88B8-9E70FF02E748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7C9CDF4-B3D4-1D66-22F9-6C1550026C5D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31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1814-1816 : … le Chili et le Haut-Pérou</a:t>
            </a:r>
          </a:p>
          <a:p>
            <a:endParaRPr lang="fr-FR" dirty="0"/>
          </a:p>
          <a:p>
            <a:r>
              <a:rPr lang="fr-FR" dirty="0"/>
              <a:t>*Toujours en 1814, au Haut-Pérou, à Cuzco</a:t>
            </a:r>
          </a:p>
          <a:p>
            <a:endParaRPr lang="fr-FR" dirty="0"/>
          </a:p>
          <a:p>
            <a:r>
              <a:rPr lang="fr-FR" dirty="0"/>
              <a:t>*Une révolte indienne éclate et met La Paz à sac</a:t>
            </a:r>
          </a:p>
          <a:p>
            <a:r>
              <a:rPr lang="fr-FR" dirty="0"/>
              <a:t>Les loyalistes parviennent à venir à bout de la rébellion ; Et en…</a:t>
            </a:r>
          </a:p>
          <a:p>
            <a:endParaRPr lang="fr-FR" dirty="0"/>
          </a:p>
          <a:p>
            <a:r>
              <a:rPr lang="fr-FR" dirty="0"/>
              <a:t>*Nov. 1815 : Près de Cochabamba</a:t>
            </a:r>
          </a:p>
          <a:p>
            <a:r>
              <a:rPr lang="fr-FR" dirty="0"/>
              <a:t>A défaire une armée de secours venue de Buenos-Aires…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6DC5BB16-9E5A-477E-1072-72E4FF152567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DC0B3E6-824A-B1DA-9799-2649FFD543CF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FF6C05F-9401-F0EA-D34E-7E096E4B6A6C}"/>
              </a:ext>
            </a:extLst>
          </p:cNvPr>
          <p:cNvCxnSpPr>
            <a:cxnSpLocks/>
            <a:endCxn id="738" idx="0"/>
          </p:cNvCxnSpPr>
          <p:nvPr/>
        </p:nvCxnSpPr>
        <p:spPr>
          <a:xfrm>
            <a:off x="9457058" y="3685409"/>
            <a:ext cx="134004" cy="2558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FD11CFE-A609-FD4A-021B-2C35AEF2E4F1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8569829" y="3259698"/>
            <a:ext cx="815221" cy="214183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9F98FFD6-C2F8-86BF-BFA4-BA50F618BAC0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8673E79-91BB-A242-5D47-EC6AFDF0FDBF}"/>
              </a:ext>
            </a:extLst>
          </p:cNvPr>
          <p:cNvSpPr/>
          <p:nvPr/>
        </p:nvSpPr>
        <p:spPr>
          <a:xfrm>
            <a:off x="9472877" y="52724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5A2E0B5-F556-AF89-D363-6D64FE643350}"/>
              </a:ext>
            </a:extLst>
          </p:cNvPr>
          <p:cNvCxnSpPr>
            <a:cxnSpLocks/>
            <a:stCxn id="13" idx="7"/>
            <a:endCxn id="4" idx="2"/>
          </p:cNvCxnSpPr>
          <p:nvPr/>
        </p:nvCxnSpPr>
        <p:spPr>
          <a:xfrm flipV="1">
            <a:off x="9414876" y="5333561"/>
            <a:ext cx="58001" cy="500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" name="Connecteur droit avec flèche 712">
            <a:extLst>
              <a:ext uri="{FF2B5EF4-FFF2-40B4-BE49-F238E27FC236}">
                <a16:creationId xmlns:a16="http://schemas.microsoft.com/office/drawing/2014/main" id="{CFD63364-A8C3-EB6C-893F-F693F1B81F7B}"/>
              </a:ext>
            </a:extLst>
          </p:cNvPr>
          <p:cNvCxnSpPr>
            <a:cxnSpLocks/>
          </p:cNvCxnSpPr>
          <p:nvPr/>
        </p:nvCxnSpPr>
        <p:spPr>
          <a:xfrm flipH="1">
            <a:off x="9990526" y="120216"/>
            <a:ext cx="134135" cy="47122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4" name="Ellipse 713">
            <a:extLst>
              <a:ext uri="{FF2B5EF4-FFF2-40B4-BE49-F238E27FC236}">
                <a16:creationId xmlns:a16="http://schemas.microsoft.com/office/drawing/2014/main" id="{A5C235AC-5866-E30B-59DE-991217BAF667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5" name="Ellipse 714">
            <a:extLst>
              <a:ext uri="{FF2B5EF4-FFF2-40B4-BE49-F238E27FC236}">
                <a16:creationId xmlns:a16="http://schemas.microsoft.com/office/drawing/2014/main" id="{CE45B404-27A1-095A-9CBE-BE209F5549B4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6" name="Ellipse 715">
            <a:extLst>
              <a:ext uri="{FF2B5EF4-FFF2-40B4-BE49-F238E27FC236}">
                <a16:creationId xmlns:a16="http://schemas.microsoft.com/office/drawing/2014/main" id="{8E6937CF-6FC4-0F04-EFF3-F6179D096D49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7" name="Ellipse 716">
            <a:extLst>
              <a:ext uri="{FF2B5EF4-FFF2-40B4-BE49-F238E27FC236}">
                <a16:creationId xmlns:a16="http://schemas.microsoft.com/office/drawing/2014/main" id="{129CD7E3-C220-2B09-0AE3-D3CEC514BC0C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8" name="Ellipse 717">
            <a:extLst>
              <a:ext uri="{FF2B5EF4-FFF2-40B4-BE49-F238E27FC236}">
                <a16:creationId xmlns:a16="http://schemas.microsoft.com/office/drawing/2014/main" id="{D6518AEC-0664-E805-4074-409519B119A8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9" name="Ellipse 718">
            <a:extLst>
              <a:ext uri="{FF2B5EF4-FFF2-40B4-BE49-F238E27FC236}">
                <a16:creationId xmlns:a16="http://schemas.microsoft.com/office/drawing/2014/main" id="{4371059F-3986-1484-AF25-821F9EF34E06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0" name="Ellipse 719">
            <a:extLst>
              <a:ext uri="{FF2B5EF4-FFF2-40B4-BE49-F238E27FC236}">
                <a16:creationId xmlns:a16="http://schemas.microsoft.com/office/drawing/2014/main" id="{4CC48D0B-F861-AFC7-89A2-330C38A4D044}"/>
              </a:ext>
            </a:extLst>
          </p:cNvPr>
          <p:cNvSpPr/>
          <p:nvPr/>
        </p:nvSpPr>
        <p:spPr>
          <a:xfrm>
            <a:off x="9291951" y="10205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1" name="Ellipse 720">
            <a:extLst>
              <a:ext uri="{FF2B5EF4-FFF2-40B4-BE49-F238E27FC236}">
                <a16:creationId xmlns:a16="http://schemas.microsoft.com/office/drawing/2014/main" id="{580A64FB-04A2-EA6B-A40B-D583A332C377}"/>
              </a:ext>
            </a:extLst>
          </p:cNvPr>
          <p:cNvSpPr/>
          <p:nvPr/>
        </p:nvSpPr>
        <p:spPr>
          <a:xfrm>
            <a:off x="9846510" y="59143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2" name="Connecteur droit avec flèche 721">
            <a:extLst>
              <a:ext uri="{FF2B5EF4-FFF2-40B4-BE49-F238E27FC236}">
                <a16:creationId xmlns:a16="http://schemas.microsoft.com/office/drawing/2014/main" id="{31068CB3-E221-D57F-2608-06E0588A552E}"/>
              </a:ext>
            </a:extLst>
          </p:cNvPr>
          <p:cNvCxnSpPr>
            <a:cxnSpLocks/>
            <a:stCxn id="721" idx="2"/>
            <a:endCxn id="719" idx="7"/>
          </p:cNvCxnSpPr>
          <p:nvPr/>
        </p:nvCxnSpPr>
        <p:spPr>
          <a:xfrm flipH="1">
            <a:off x="9558892" y="652592"/>
            <a:ext cx="287618" cy="804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" name="Connecteur droit avec flèche 722">
            <a:extLst>
              <a:ext uri="{FF2B5EF4-FFF2-40B4-BE49-F238E27FC236}">
                <a16:creationId xmlns:a16="http://schemas.microsoft.com/office/drawing/2014/main" id="{D0DBE250-1BC0-F3D1-D863-704DE4A915F8}"/>
              </a:ext>
            </a:extLst>
          </p:cNvPr>
          <p:cNvCxnSpPr>
            <a:cxnSpLocks/>
            <a:endCxn id="718" idx="6"/>
          </p:cNvCxnSpPr>
          <p:nvPr/>
        </p:nvCxnSpPr>
        <p:spPr>
          <a:xfrm flipH="1">
            <a:off x="8785853" y="774904"/>
            <a:ext cx="650114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Connecteur droit avec flèche 723">
            <a:extLst>
              <a:ext uri="{FF2B5EF4-FFF2-40B4-BE49-F238E27FC236}">
                <a16:creationId xmlns:a16="http://schemas.microsoft.com/office/drawing/2014/main" id="{413A3D6F-1561-C31C-6A0E-83E4FFB32C7A}"/>
              </a:ext>
            </a:extLst>
          </p:cNvPr>
          <p:cNvCxnSpPr>
            <a:cxnSpLocks/>
            <a:stCxn id="714" idx="7"/>
            <a:endCxn id="715" idx="4"/>
          </p:cNvCxnSpPr>
          <p:nvPr/>
        </p:nvCxnSpPr>
        <p:spPr>
          <a:xfrm flipV="1">
            <a:off x="8353805" y="1749539"/>
            <a:ext cx="93099" cy="17945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Connecteur droit avec flèche 724">
            <a:extLst>
              <a:ext uri="{FF2B5EF4-FFF2-40B4-BE49-F238E27FC236}">
                <a16:creationId xmlns:a16="http://schemas.microsoft.com/office/drawing/2014/main" id="{14434B25-5FBE-87EC-7787-2401FF1FE116}"/>
              </a:ext>
            </a:extLst>
          </p:cNvPr>
          <p:cNvCxnSpPr>
            <a:cxnSpLocks/>
            <a:endCxn id="717" idx="3"/>
          </p:cNvCxnSpPr>
          <p:nvPr/>
        </p:nvCxnSpPr>
        <p:spPr>
          <a:xfrm flipV="1">
            <a:off x="8518912" y="1491478"/>
            <a:ext cx="257791" cy="13574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cteur droit avec flèche 725">
            <a:extLst>
              <a:ext uri="{FF2B5EF4-FFF2-40B4-BE49-F238E27FC236}">
                <a16:creationId xmlns:a16="http://schemas.microsoft.com/office/drawing/2014/main" id="{F392930A-A184-1135-7C77-A03309B36E64}"/>
              </a:ext>
            </a:extLst>
          </p:cNvPr>
          <p:cNvCxnSpPr>
            <a:cxnSpLocks/>
          </p:cNvCxnSpPr>
          <p:nvPr/>
        </p:nvCxnSpPr>
        <p:spPr>
          <a:xfrm flipH="1" flipV="1">
            <a:off x="8518912" y="120216"/>
            <a:ext cx="194933" cy="5935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1" name="Connecteur droit avec flèche 730">
            <a:extLst>
              <a:ext uri="{FF2B5EF4-FFF2-40B4-BE49-F238E27FC236}">
                <a16:creationId xmlns:a16="http://schemas.microsoft.com/office/drawing/2014/main" id="{D57EE743-C5E7-3DC0-33FF-9170D120DA16}"/>
              </a:ext>
            </a:extLst>
          </p:cNvPr>
          <p:cNvCxnSpPr>
            <a:cxnSpLocks/>
            <a:stCxn id="4" idx="6"/>
            <a:endCxn id="22" idx="2"/>
          </p:cNvCxnSpPr>
          <p:nvPr/>
        </p:nvCxnSpPr>
        <p:spPr>
          <a:xfrm>
            <a:off x="9616893" y="5333561"/>
            <a:ext cx="788903" cy="2156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5" name="Ellipse 734">
            <a:extLst>
              <a:ext uri="{FF2B5EF4-FFF2-40B4-BE49-F238E27FC236}">
                <a16:creationId xmlns:a16="http://schemas.microsoft.com/office/drawing/2014/main" id="{AC3AF28A-19E6-754A-B0AB-28B3355E60A0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6" name="Ellipse 735">
            <a:extLst>
              <a:ext uri="{FF2B5EF4-FFF2-40B4-BE49-F238E27FC236}">
                <a16:creationId xmlns:a16="http://schemas.microsoft.com/office/drawing/2014/main" id="{25D1C0E7-3687-762E-C3B0-374C510AF14A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8" name="Ellipse 737">
            <a:extLst>
              <a:ext uri="{FF2B5EF4-FFF2-40B4-BE49-F238E27FC236}">
                <a16:creationId xmlns:a16="http://schemas.microsoft.com/office/drawing/2014/main" id="{1F69AFD8-9579-B572-DF62-E9C55D164BB5}"/>
              </a:ext>
            </a:extLst>
          </p:cNvPr>
          <p:cNvSpPr/>
          <p:nvPr/>
        </p:nvSpPr>
        <p:spPr>
          <a:xfrm>
            <a:off x="9519054" y="371098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41" name="Connecteur droit avec flèche 740">
            <a:extLst>
              <a:ext uri="{FF2B5EF4-FFF2-40B4-BE49-F238E27FC236}">
                <a16:creationId xmlns:a16="http://schemas.microsoft.com/office/drawing/2014/main" id="{00D5F1B9-76AF-44B6-E8FF-9D62CC947DA2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9992008" y="5254493"/>
            <a:ext cx="413788" cy="2335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61926629-81B7-FA21-F767-15CD18727B8D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CC26A0E-B7B0-719A-0E79-59A3237B1228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9616893" y="3833301"/>
            <a:ext cx="180182" cy="7964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6102032D-E6CF-DB45-81B6-CBBD3AD50210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7E30162-82CE-7C3E-6F94-476000BB7F09}"/>
              </a:ext>
            </a:extLst>
          </p:cNvPr>
          <p:cNvSpPr/>
          <p:nvPr/>
        </p:nvSpPr>
        <p:spPr>
          <a:xfrm>
            <a:off x="9038902" y="330397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A13C384-27B2-A7F8-86F0-296FB45B4681}"/>
              </a:ext>
            </a:extLst>
          </p:cNvPr>
          <p:cNvCxnSpPr>
            <a:cxnSpLocks/>
            <a:stCxn id="23" idx="5"/>
            <a:endCxn id="6" idx="1"/>
          </p:cNvCxnSpPr>
          <p:nvPr/>
        </p:nvCxnSpPr>
        <p:spPr>
          <a:xfrm>
            <a:off x="8620746" y="3241786"/>
            <a:ext cx="439247" cy="801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2ABBB58-A9F3-314F-FF69-16D29C783F56}"/>
              </a:ext>
            </a:extLst>
          </p:cNvPr>
          <p:cNvCxnSpPr>
            <a:cxnSpLocks/>
            <a:stCxn id="6" idx="5"/>
            <a:endCxn id="736" idx="1"/>
          </p:cNvCxnSpPr>
          <p:nvPr/>
        </p:nvCxnSpPr>
        <p:spPr>
          <a:xfrm>
            <a:off x="9161827" y="3408375"/>
            <a:ext cx="223223" cy="17263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CEAD4D56-B469-2C0C-055D-97FA0B26DF6A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C28ECBC-2A2F-3898-C2BE-6B779870A52E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797075" y="4752098"/>
            <a:ext cx="144016" cy="397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281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1816 : L’Amérique espagnole est reconquise par la métropole ; Seul le sud du Rio de la </a:t>
            </a:r>
            <a:r>
              <a:rPr lang="fr-FR" sz="1800" b="1" dirty="0" err="1"/>
              <a:t>Plata</a:t>
            </a:r>
            <a:r>
              <a:rPr lang="fr-FR" sz="1800" b="1" dirty="0"/>
              <a:t> reste aux mains des insurgés ; 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Bilan, en 1816…</a:t>
            </a:r>
          </a:p>
          <a:p>
            <a:endParaRPr lang="fr-FR" dirty="0"/>
          </a:p>
          <a:p>
            <a:r>
              <a:rPr lang="fr-FR" dirty="0"/>
              <a:t>*En grande partie</a:t>
            </a:r>
          </a:p>
          <a:p>
            <a:r>
              <a:rPr lang="fr-FR" dirty="0"/>
              <a:t>L’Amérique espagnole est reconquise</a:t>
            </a:r>
          </a:p>
          <a:p>
            <a:endParaRPr lang="fr-FR" dirty="0"/>
          </a:p>
          <a:p>
            <a:r>
              <a:rPr lang="fr-FR" dirty="0"/>
              <a:t>*Seuls le Paraguay, Buenos-Aires et le Rio de la </a:t>
            </a:r>
            <a:r>
              <a:rPr lang="fr-FR" dirty="0" err="1"/>
              <a:t>Plata</a:t>
            </a:r>
            <a:endParaRPr lang="fr-FR" dirty="0"/>
          </a:p>
          <a:p>
            <a:r>
              <a:rPr lang="fr-FR" dirty="0"/>
              <a:t>Restent aux mains des insurgés</a:t>
            </a:r>
          </a:p>
          <a:p>
            <a:endParaRPr lang="fr-FR" dirty="0"/>
          </a:p>
          <a:p>
            <a:r>
              <a:rPr lang="fr-FR" dirty="0"/>
              <a:t>*Ailleurs, Ferdinand va poursuivre les rebelles</a:t>
            </a:r>
          </a:p>
          <a:p>
            <a:r>
              <a:rPr lang="fr-FR" u="sng" dirty="0"/>
              <a:t>Mais aussi tous ceux qui ont eu une conduite hésitante</a:t>
            </a:r>
          </a:p>
          <a:p>
            <a:endParaRPr lang="fr-FR" dirty="0"/>
          </a:p>
          <a:p>
            <a:r>
              <a:rPr lang="fr-FR" dirty="0"/>
              <a:t>*Et en les transformant en ennemis de l’Espagne</a:t>
            </a:r>
          </a:p>
          <a:p>
            <a:r>
              <a:rPr lang="fr-FR" dirty="0"/>
              <a:t>Il va les rejeter dans l’opposition…</a:t>
            </a:r>
          </a:p>
        </p:txBody>
      </p:sp>
      <p:pic>
        <p:nvPicPr>
          <p:cNvPr id="19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1731A700-E348-3EFE-40F4-A04CE52C0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25C078ED-9BA4-72D9-E188-F99101B277AA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2B68E37-C5CC-F712-9D18-4B4074DB7EAA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C0E3FC4-0DCD-2F08-046D-8531827D627B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E99EFD3-8F64-E7C0-6B67-EBDA0EB4FC8A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5" name="Ellipse 704">
            <a:extLst>
              <a:ext uri="{FF2B5EF4-FFF2-40B4-BE49-F238E27FC236}">
                <a16:creationId xmlns:a16="http://schemas.microsoft.com/office/drawing/2014/main" id="{1FFBBFA3-0EF5-55E1-A3BC-987C244B3A89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6" name="Ellipse 705">
            <a:extLst>
              <a:ext uri="{FF2B5EF4-FFF2-40B4-BE49-F238E27FC236}">
                <a16:creationId xmlns:a16="http://schemas.microsoft.com/office/drawing/2014/main" id="{E8B7216E-8248-FF4D-EAD8-9C5190A5FEC5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8" name="Ellipse 707">
            <a:extLst>
              <a:ext uri="{FF2B5EF4-FFF2-40B4-BE49-F238E27FC236}">
                <a16:creationId xmlns:a16="http://schemas.microsoft.com/office/drawing/2014/main" id="{6C1F82A4-D2FF-164D-6108-856BC83BCBF5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9" name="Ellipse 708">
            <a:extLst>
              <a:ext uri="{FF2B5EF4-FFF2-40B4-BE49-F238E27FC236}">
                <a16:creationId xmlns:a16="http://schemas.microsoft.com/office/drawing/2014/main" id="{415717F0-B003-AAC9-3021-6E7855551364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0" name="Ellipse 709">
            <a:extLst>
              <a:ext uri="{FF2B5EF4-FFF2-40B4-BE49-F238E27FC236}">
                <a16:creationId xmlns:a16="http://schemas.microsoft.com/office/drawing/2014/main" id="{9E258348-21A4-B35E-97E2-E9AA9AFABA97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1" name="Ellipse 710">
            <a:extLst>
              <a:ext uri="{FF2B5EF4-FFF2-40B4-BE49-F238E27FC236}">
                <a16:creationId xmlns:a16="http://schemas.microsoft.com/office/drawing/2014/main" id="{4530C8C3-636C-401C-618B-6C607C474A1F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E606903C-EDF3-B218-A2D1-4EEB9A3EE27B}"/>
              </a:ext>
            </a:extLst>
          </p:cNvPr>
          <p:cNvSpPr/>
          <p:nvPr/>
        </p:nvSpPr>
        <p:spPr>
          <a:xfrm>
            <a:off x="9291951" y="10205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3" name="Ellipse 712">
            <a:extLst>
              <a:ext uri="{FF2B5EF4-FFF2-40B4-BE49-F238E27FC236}">
                <a16:creationId xmlns:a16="http://schemas.microsoft.com/office/drawing/2014/main" id="{F65F8522-1D84-FCD2-04A4-4A4C532C5655}"/>
              </a:ext>
            </a:extLst>
          </p:cNvPr>
          <p:cNvSpPr/>
          <p:nvPr/>
        </p:nvSpPr>
        <p:spPr>
          <a:xfrm>
            <a:off x="9846510" y="59143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0" name="Ellipse 719">
            <a:extLst>
              <a:ext uri="{FF2B5EF4-FFF2-40B4-BE49-F238E27FC236}">
                <a16:creationId xmlns:a16="http://schemas.microsoft.com/office/drawing/2014/main" id="{054B2E4E-5239-6508-FF92-15AB61C0A7AE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1" name="Ellipse 720">
            <a:extLst>
              <a:ext uri="{FF2B5EF4-FFF2-40B4-BE49-F238E27FC236}">
                <a16:creationId xmlns:a16="http://schemas.microsoft.com/office/drawing/2014/main" id="{B7A0364E-4742-2072-0C03-0A0C7F64CFCD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3" name="Ellipse 722">
            <a:extLst>
              <a:ext uri="{FF2B5EF4-FFF2-40B4-BE49-F238E27FC236}">
                <a16:creationId xmlns:a16="http://schemas.microsoft.com/office/drawing/2014/main" id="{D5E39777-3F91-F22C-4FC9-461DE0782B8B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CC2F44D-881F-F964-F439-BA054DBDFCC9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65F4EE6-0F76-DD24-838E-CFDB5B0A8B9A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22B3121-9922-2D87-2A9F-84173C7479D6}"/>
              </a:ext>
            </a:extLst>
          </p:cNvPr>
          <p:cNvSpPr/>
          <p:nvPr/>
        </p:nvSpPr>
        <p:spPr>
          <a:xfrm>
            <a:off x="9472877" y="52724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42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1816 : … Mais l’intransigeance de Ferdinand pousse de nombreux loyalistes modérés dans le camp des patriotes</a:t>
            </a:r>
          </a:p>
          <a:p>
            <a:endParaRPr lang="fr-FR" dirty="0"/>
          </a:p>
          <a:p>
            <a:r>
              <a:rPr lang="fr-FR" dirty="0"/>
              <a:t>*Dès 1817 : Les indépendantistes comme Bolivar</a:t>
            </a:r>
          </a:p>
          <a:p>
            <a:r>
              <a:rPr lang="fr-FR" dirty="0"/>
              <a:t>Vont profiter de cette intransigeance brutale</a:t>
            </a:r>
          </a:p>
          <a:p>
            <a:endParaRPr lang="fr-FR" dirty="0"/>
          </a:p>
          <a:p>
            <a:r>
              <a:rPr lang="fr-FR" u="sng" dirty="0"/>
              <a:t>En ralliant ces nouveaux opposants à Ferdinand</a:t>
            </a:r>
          </a:p>
          <a:p>
            <a:r>
              <a:rPr lang="fr-FR" u="sng" dirty="0"/>
              <a:t>Mais également cette fois-ci, en associant les masses</a:t>
            </a:r>
          </a:p>
          <a:p>
            <a:endParaRPr lang="fr-FR" dirty="0"/>
          </a:p>
          <a:p>
            <a:r>
              <a:rPr lang="fr-FR" dirty="0"/>
              <a:t>*Et à nouveau, au Venezuela et au Chili</a:t>
            </a:r>
          </a:p>
          <a:p>
            <a:r>
              <a:rPr lang="fr-FR" dirty="0"/>
              <a:t>Deux fronts se mettent en place…</a:t>
            </a:r>
          </a:p>
        </p:txBody>
      </p:sp>
      <p:pic>
        <p:nvPicPr>
          <p:cNvPr id="19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1731A700-E348-3EFE-40F4-A04CE52C0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25C078ED-9BA4-72D9-E188-F99101B277AA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2B68E37-C5CC-F712-9D18-4B4074DB7EAA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FB468F0-AF36-BC29-0246-9829B5711486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C0E3FC4-0DCD-2F08-046D-8531827D627B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E99EFD3-8F64-E7C0-6B67-EBDA0EB4FC8A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5" name="Ellipse 704">
            <a:extLst>
              <a:ext uri="{FF2B5EF4-FFF2-40B4-BE49-F238E27FC236}">
                <a16:creationId xmlns:a16="http://schemas.microsoft.com/office/drawing/2014/main" id="{1FFBBFA3-0EF5-55E1-A3BC-987C244B3A89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6" name="Ellipse 705">
            <a:extLst>
              <a:ext uri="{FF2B5EF4-FFF2-40B4-BE49-F238E27FC236}">
                <a16:creationId xmlns:a16="http://schemas.microsoft.com/office/drawing/2014/main" id="{E8B7216E-8248-FF4D-EAD8-9C5190A5FEC5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8" name="Ellipse 707">
            <a:extLst>
              <a:ext uri="{FF2B5EF4-FFF2-40B4-BE49-F238E27FC236}">
                <a16:creationId xmlns:a16="http://schemas.microsoft.com/office/drawing/2014/main" id="{6C1F82A4-D2FF-164D-6108-856BC83BCBF5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9" name="Ellipse 708">
            <a:extLst>
              <a:ext uri="{FF2B5EF4-FFF2-40B4-BE49-F238E27FC236}">
                <a16:creationId xmlns:a16="http://schemas.microsoft.com/office/drawing/2014/main" id="{415717F0-B003-AAC9-3021-6E7855551364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0" name="Ellipse 709">
            <a:extLst>
              <a:ext uri="{FF2B5EF4-FFF2-40B4-BE49-F238E27FC236}">
                <a16:creationId xmlns:a16="http://schemas.microsoft.com/office/drawing/2014/main" id="{9E258348-21A4-B35E-97E2-E9AA9AFABA97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1" name="Ellipse 710">
            <a:extLst>
              <a:ext uri="{FF2B5EF4-FFF2-40B4-BE49-F238E27FC236}">
                <a16:creationId xmlns:a16="http://schemas.microsoft.com/office/drawing/2014/main" id="{4530C8C3-636C-401C-618B-6C607C474A1F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E606903C-EDF3-B218-A2D1-4EEB9A3EE27B}"/>
              </a:ext>
            </a:extLst>
          </p:cNvPr>
          <p:cNvSpPr/>
          <p:nvPr/>
        </p:nvSpPr>
        <p:spPr>
          <a:xfrm>
            <a:off x="9291951" y="10205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3" name="Ellipse 712">
            <a:extLst>
              <a:ext uri="{FF2B5EF4-FFF2-40B4-BE49-F238E27FC236}">
                <a16:creationId xmlns:a16="http://schemas.microsoft.com/office/drawing/2014/main" id="{F65F8522-1D84-FCD2-04A4-4A4C532C5655}"/>
              </a:ext>
            </a:extLst>
          </p:cNvPr>
          <p:cNvSpPr/>
          <p:nvPr/>
        </p:nvSpPr>
        <p:spPr>
          <a:xfrm>
            <a:off x="9846510" y="59143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0" name="Ellipse 719">
            <a:extLst>
              <a:ext uri="{FF2B5EF4-FFF2-40B4-BE49-F238E27FC236}">
                <a16:creationId xmlns:a16="http://schemas.microsoft.com/office/drawing/2014/main" id="{054B2E4E-5239-6508-FF92-15AB61C0A7AE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1" name="Ellipse 720">
            <a:extLst>
              <a:ext uri="{FF2B5EF4-FFF2-40B4-BE49-F238E27FC236}">
                <a16:creationId xmlns:a16="http://schemas.microsoft.com/office/drawing/2014/main" id="{B7A0364E-4742-2072-0C03-0A0C7F64CFCD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3" name="Ellipse 722">
            <a:extLst>
              <a:ext uri="{FF2B5EF4-FFF2-40B4-BE49-F238E27FC236}">
                <a16:creationId xmlns:a16="http://schemas.microsoft.com/office/drawing/2014/main" id="{D5E39777-3F91-F22C-4FC9-461DE0782B8B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638AB17-4B6E-517D-5246-D33686CF2FDF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72A8066-8062-8BB4-CDC8-D67540FAEDC4}"/>
              </a:ext>
            </a:extLst>
          </p:cNvPr>
          <p:cNvSpPr/>
          <p:nvPr/>
        </p:nvSpPr>
        <p:spPr>
          <a:xfrm>
            <a:off x="9472877" y="52724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48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1817-1819 : Venant de Haïti, Simon Bolivar reprend le Venezuela oriental, Bogota et il fonde la Grande Colombie, la 3</a:t>
            </a:r>
            <a:r>
              <a:rPr lang="fr-FR" sz="1800" b="1" baseline="30000" dirty="0"/>
              <a:t>ème</a:t>
            </a:r>
            <a:r>
              <a:rPr lang="fr-FR" sz="1800" b="1" dirty="0"/>
              <a:t> république</a:t>
            </a:r>
          </a:p>
          <a:p>
            <a:endParaRPr lang="fr-FR" dirty="0"/>
          </a:p>
          <a:p>
            <a:r>
              <a:rPr lang="fr-FR" dirty="0"/>
              <a:t>*1816 : Au Venezuela, venu de Haïti</a:t>
            </a:r>
          </a:p>
          <a:p>
            <a:r>
              <a:rPr lang="fr-FR" u="sng" dirty="0"/>
              <a:t>Bolivar</a:t>
            </a:r>
            <a:r>
              <a:rPr lang="fr-FR" dirty="0"/>
              <a:t> débarque sur l’île de Margherita</a:t>
            </a:r>
          </a:p>
          <a:p>
            <a:endParaRPr lang="fr-FR" dirty="0"/>
          </a:p>
          <a:p>
            <a:r>
              <a:rPr lang="fr-FR" dirty="0"/>
              <a:t>NB : Avec une légion de volontaires anglais</a:t>
            </a:r>
          </a:p>
          <a:p>
            <a:endParaRPr lang="fr-FR" dirty="0"/>
          </a:p>
          <a:p>
            <a:r>
              <a:rPr lang="fr-FR" dirty="0"/>
              <a:t>Outre des créoles, il rallie à sa cause…</a:t>
            </a:r>
          </a:p>
          <a:p>
            <a:r>
              <a:rPr lang="fr-FR" dirty="0"/>
              <a:t>- Les </a:t>
            </a:r>
            <a:r>
              <a:rPr lang="fr-FR" i="1" dirty="0" err="1"/>
              <a:t>pardos</a:t>
            </a:r>
            <a:r>
              <a:rPr lang="fr-FR" dirty="0"/>
              <a:t> et les noirs : </a:t>
            </a:r>
            <a:r>
              <a:rPr lang="fr-FR" sz="1700" dirty="0"/>
              <a:t>Abolition de la traite et égalité des droits</a:t>
            </a:r>
          </a:p>
          <a:p>
            <a:r>
              <a:rPr lang="fr-FR" dirty="0"/>
              <a:t>- Les </a:t>
            </a:r>
            <a:r>
              <a:rPr lang="fr-FR" i="1" dirty="0" err="1"/>
              <a:t>zambos</a:t>
            </a:r>
            <a:r>
              <a:rPr lang="fr-FR" dirty="0"/>
              <a:t> et les métis comme les </a:t>
            </a:r>
            <a:r>
              <a:rPr lang="fr-FR" i="1" dirty="0" err="1"/>
              <a:t>llaneros</a:t>
            </a:r>
            <a:r>
              <a:rPr lang="fr-FR" dirty="0"/>
              <a:t> du Venezuela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1C8235A9-55FA-A214-4FBE-13A35E522F7D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1248BA-27EA-394D-A060-0688C8E86281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391CD88-B025-9D0C-983F-B4FCAF731698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BD097F2-18CB-8739-CF6D-CCC91B8862BF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5FB37BD-D33E-93A5-1474-43889F6ED41F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87EEB1-AF5D-FC5A-BC84-CBBA956993BD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BC6134E-F8A5-C794-42DB-17119DDA6E19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B726BF-4736-BC26-4059-52E14EA3600C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4B0F09-77BB-3394-304F-9A30F8745B84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FAA45F18-4F2D-43B9-6622-28F6053F4DA1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05" name="Connecteur droit avec flèche 704">
            <a:extLst>
              <a:ext uri="{FF2B5EF4-FFF2-40B4-BE49-F238E27FC236}">
                <a16:creationId xmlns:a16="http://schemas.microsoft.com/office/drawing/2014/main" id="{B489E33E-53BE-8887-0D39-717F23AFD3B1}"/>
              </a:ext>
            </a:extLst>
          </p:cNvPr>
          <p:cNvCxnSpPr>
            <a:cxnSpLocks/>
            <a:stCxn id="704" idx="6"/>
            <a:endCxn id="714" idx="1"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4" name="Ellipse 713">
            <a:extLst>
              <a:ext uri="{FF2B5EF4-FFF2-40B4-BE49-F238E27FC236}">
                <a16:creationId xmlns:a16="http://schemas.microsoft.com/office/drawing/2014/main" id="{3860EC91-1D74-728D-0956-2C196C057F45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15E06DD-F965-069C-3ACB-7A3139A2D17F}"/>
              </a:ext>
            </a:extLst>
          </p:cNvPr>
          <p:cNvSpPr/>
          <p:nvPr/>
        </p:nvSpPr>
        <p:spPr>
          <a:xfrm>
            <a:off x="8612481" y="3367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45DF8BA-A241-DD7D-D6E5-F8F9CA0A09E6}"/>
              </a:ext>
            </a:extLst>
          </p:cNvPr>
          <p:cNvSpPr/>
          <p:nvPr/>
        </p:nvSpPr>
        <p:spPr>
          <a:xfrm>
            <a:off x="7446390" y="10863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46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1817-1819 : Venant de Haïti, Simon Bolivar reprend le Venezuela oriental, Bogota et il fonde la Grande Colombie, la 3</a:t>
            </a:r>
            <a:r>
              <a:rPr lang="fr-FR" sz="1800" b="1" baseline="30000" dirty="0"/>
              <a:t>ème</a:t>
            </a:r>
            <a:r>
              <a:rPr lang="fr-FR" sz="1800" b="1" dirty="0"/>
              <a:t> république</a:t>
            </a:r>
          </a:p>
          <a:p>
            <a:endParaRPr lang="fr-FR" dirty="0"/>
          </a:p>
          <a:p>
            <a:r>
              <a:rPr lang="fr-FR" dirty="0"/>
              <a:t>*Juillet 1817 : Allié aux </a:t>
            </a:r>
            <a:r>
              <a:rPr lang="fr-FR" i="1" dirty="0" err="1"/>
              <a:t>Llaneros</a:t>
            </a:r>
            <a:r>
              <a:rPr lang="fr-FR" dirty="0"/>
              <a:t> de </a:t>
            </a:r>
            <a:r>
              <a:rPr lang="fr-FR" u="sng" dirty="0"/>
              <a:t>José </a:t>
            </a:r>
            <a:r>
              <a:rPr lang="fr-FR" u="sng" dirty="0" err="1"/>
              <a:t>Paez</a:t>
            </a:r>
            <a:endParaRPr lang="fr-FR" u="sng" dirty="0"/>
          </a:p>
          <a:p>
            <a:r>
              <a:rPr lang="fr-FR" u="sng" dirty="0"/>
              <a:t>Bolivar</a:t>
            </a:r>
            <a:r>
              <a:rPr lang="fr-FR" dirty="0"/>
              <a:t> libère le Venezuela oriental</a:t>
            </a:r>
          </a:p>
          <a:p>
            <a:r>
              <a:rPr lang="fr-FR" dirty="0"/>
              <a:t>Et la ville d’Angostura, sur l’Orénoque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José Boves mort en déc. 1814</a:t>
            </a:r>
          </a:p>
          <a:p>
            <a:endParaRPr lang="fr-FR" dirty="0"/>
          </a:p>
          <a:p>
            <a:r>
              <a:rPr lang="fr-FR" dirty="0"/>
              <a:t>*1818 : A Caracas</a:t>
            </a:r>
          </a:p>
          <a:p>
            <a:r>
              <a:rPr lang="fr-FR" u="sng" dirty="0" err="1"/>
              <a:t>Morillo</a:t>
            </a:r>
            <a:r>
              <a:rPr lang="fr-FR" dirty="0"/>
              <a:t> sans renforts contre Bolivar doit retirer</a:t>
            </a:r>
          </a:p>
          <a:p>
            <a:r>
              <a:rPr lang="fr-FR" dirty="0"/>
              <a:t>Une grande partie de ses troupes de Nouvelle-Grenade</a:t>
            </a:r>
          </a:p>
          <a:p>
            <a:endParaRPr lang="fr-FR" dirty="0"/>
          </a:p>
          <a:p>
            <a:r>
              <a:rPr lang="fr-FR" dirty="0"/>
              <a:t>Bolivar va en profiter…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1C8235A9-55FA-A214-4FBE-13A35E522F7D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1248BA-27EA-394D-A060-0688C8E86281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391CD88-B025-9D0C-983F-B4FCAF731698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BD097F2-18CB-8739-CF6D-CCC91B8862BF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5FB37BD-D33E-93A5-1474-43889F6ED41F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87EEB1-AF5D-FC5A-BC84-CBBA956993BD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BC6134E-F8A5-C794-42DB-17119DDA6E19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B726BF-4736-BC26-4059-52E14EA3600C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4B0F09-77BB-3394-304F-9A30F8745B84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FAA45F18-4F2D-43B9-6622-28F6053F4DA1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4" name="Ellipse 713">
            <a:extLst>
              <a:ext uri="{FF2B5EF4-FFF2-40B4-BE49-F238E27FC236}">
                <a16:creationId xmlns:a16="http://schemas.microsoft.com/office/drawing/2014/main" id="{3860EC91-1D74-728D-0956-2C196C057F45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0DF3A6F-573C-1A09-99D8-C499BD230CE5}"/>
              </a:ext>
            </a:extLst>
          </p:cNvPr>
          <p:cNvSpPr/>
          <p:nvPr/>
        </p:nvSpPr>
        <p:spPr>
          <a:xfrm>
            <a:off x="8612481" y="3367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00DFF70-64D1-F555-099F-3ABA6653EAD9}"/>
              </a:ext>
            </a:extLst>
          </p:cNvPr>
          <p:cNvCxnSpPr>
            <a:cxnSpLocks/>
          </p:cNvCxnSpPr>
          <p:nvPr/>
        </p:nvCxnSpPr>
        <p:spPr>
          <a:xfrm flipV="1">
            <a:off x="7977331" y="964008"/>
            <a:ext cx="549965" cy="4388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52C7B487-9B3C-9B3B-734A-EBA73F25AED1}"/>
              </a:ext>
            </a:extLst>
          </p:cNvPr>
          <p:cNvSpPr/>
          <p:nvPr/>
        </p:nvSpPr>
        <p:spPr>
          <a:xfrm>
            <a:off x="7446390" y="10863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7F06D49-B1F3-40C0-651F-C7221C729361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4ABDA2BC-2251-6466-0BE6-B95A3D28751D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01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1817-1819 : Venant de Haïti, Simon Bolivar reprend le Venezuela oriental, Bogota et il fonde la Grande Colombie, la 3</a:t>
            </a:r>
            <a:r>
              <a:rPr lang="fr-FR" sz="1800" b="1" baseline="30000" dirty="0"/>
              <a:t>ème</a:t>
            </a:r>
            <a:r>
              <a:rPr lang="fr-FR" sz="1800" b="1" dirty="0"/>
              <a:t> république</a:t>
            </a:r>
          </a:p>
          <a:p>
            <a:endParaRPr lang="fr-FR" dirty="0"/>
          </a:p>
          <a:p>
            <a:r>
              <a:rPr lang="fr-FR" dirty="0"/>
              <a:t>*Fév. 1819 : A Angostura</a:t>
            </a:r>
          </a:p>
          <a:p>
            <a:r>
              <a:rPr lang="fr-FR" u="sng" dirty="0"/>
              <a:t>Bolivar</a:t>
            </a:r>
            <a:r>
              <a:rPr lang="fr-FR" dirty="0"/>
              <a:t> proclame la naissance de la </a:t>
            </a:r>
            <a:r>
              <a:rPr lang="fr-FR" i="1" dirty="0"/>
              <a:t>Colombie</a:t>
            </a:r>
            <a:r>
              <a:rPr lang="fr-FR" dirty="0"/>
              <a:t>, regroupant…</a:t>
            </a:r>
          </a:p>
          <a:p>
            <a:r>
              <a:rPr lang="fr-FR" dirty="0"/>
              <a:t>Venezuela, Nouvelle-Grenade et Quito</a:t>
            </a:r>
          </a:p>
          <a:p>
            <a:endParaRPr lang="fr-FR" dirty="0"/>
          </a:p>
          <a:p>
            <a:r>
              <a:rPr lang="fr-FR" dirty="0"/>
              <a:t>Puis…</a:t>
            </a:r>
          </a:p>
          <a:p>
            <a:r>
              <a:rPr lang="fr-FR" dirty="0"/>
              <a:t>*Juin 1819  : Délaissant Caracas</a:t>
            </a:r>
          </a:p>
          <a:p>
            <a:r>
              <a:rPr lang="fr-FR" dirty="0"/>
              <a:t>Bolivar rejoint le </a:t>
            </a:r>
            <a:r>
              <a:rPr lang="fr-FR" i="1" dirty="0"/>
              <a:t>grenadin</a:t>
            </a:r>
            <a:r>
              <a:rPr lang="fr-FR" dirty="0"/>
              <a:t> </a:t>
            </a:r>
            <a:r>
              <a:rPr lang="fr-FR" u="sng" dirty="0"/>
              <a:t>Francisco Santander</a:t>
            </a:r>
            <a:r>
              <a:rPr lang="fr-FR" dirty="0"/>
              <a:t> ; Et…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*Août 1819 : Ensemble, ils s’emparent de Bogota</a:t>
            </a:r>
          </a:p>
          <a:p>
            <a:endParaRPr lang="fr-FR" dirty="0"/>
          </a:p>
          <a:p>
            <a:r>
              <a:rPr lang="fr-FR" dirty="0"/>
              <a:t>Et pendant ce temps</a:t>
            </a:r>
          </a:p>
          <a:p>
            <a:r>
              <a:rPr lang="fr-FR" dirty="0"/>
              <a:t>Au Rio de la </a:t>
            </a:r>
            <a:r>
              <a:rPr lang="fr-FR" dirty="0" err="1"/>
              <a:t>Plata</a:t>
            </a:r>
            <a:r>
              <a:rPr lang="fr-FR" dirty="0"/>
              <a:t> 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1C8235A9-55FA-A214-4FBE-13A35E522F7D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1248BA-27EA-394D-A060-0688C8E86281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391CD88-B025-9D0C-983F-B4FCAF731698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BD097F2-18CB-8739-CF6D-CCC91B8862BF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5FB37BD-D33E-93A5-1474-43889F6ED41F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87EEB1-AF5D-FC5A-BC84-CBBA956993BD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BC6134E-F8A5-C794-42DB-17119DDA6E19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B726BF-4736-BC26-4059-52E14EA3600C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4B0F09-77BB-3394-304F-9A30F8745B84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8" name="Connecteur droit avec flèche 717">
            <a:extLst>
              <a:ext uri="{FF2B5EF4-FFF2-40B4-BE49-F238E27FC236}">
                <a16:creationId xmlns:a16="http://schemas.microsoft.com/office/drawing/2014/main" id="{6BB6E7E2-E348-6DE4-5613-F05898CC7407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3533903-AC60-8EF1-9465-BA9122F3363D}"/>
              </a:ext>
            </a:extLst>
          </p:cNvPr>
          <p:cNvSpPr/>
          <p:nvPr/>
        </p:nvSpPr>
        <p:spPr>
          <a:xfrm>
            <a:off x="8612481" y="3367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EF245E8-7A86-6CEE-568F-05CFEA38BDE8}"/>
              </a:ext>
            </a:extLst>
          </p:cNvPr>
          <p:cNvSpPr/>
          <p:nvPr/>
        </p:nvSpPr>
        <p:spPr>
          <a:xfrm>
            <a:off x="7446390" y="10863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8C6D5FC-51C1-B486-E794-251BC0BCB8DD}"/>
              </a:ext>
            </a:extLst>
          </p:cNvPr>
          <p:cNvCxnSpPr>
            <a:cxnSpLocks/>
          </p:cNvCxnSpPr>
          <p:nvPr/>
        </p:nvCxnSpPr>
        <p:spPr>
          <a:xfrm flipV="1">
            <a:off x="7977331" y="964008"/>
            <a:ext cx="549965" cy="4388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D54075E4-8F55-08F8-DFA5-799981731F63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170294C-729B-05B9-C436-D78E41EAD935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4758D66-F832-E555-E40B-6BFAF3D3C424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26E49A2F-0064-DD00-0350-8A47404E197E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52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75388"/>
            <a:ext cx="6199813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1817-1818 : A partir du Rio de la </a:t>
            </a:r>
            <a:r>
              <a:rPr lang="fr-FR" sz="1800" b="1" dirty="0" err="1"/>
              <a:t>Plata</a:t>
            </a:r>
            <a:r>
              <a:rPr lang="fr-FR" sz="1800" b="1" dirty="0"/>
              <a:t>, José de San Martin et Bernardo </a:t>
            </a:r>
            <a:r>
              <a:rPr lang="fr-FR" sz="1800" b="1" dirty="0" err="1"/>
              <a:t>O’Higgins</a:t>
            </a:r>
            <a:r>
              <a:rPr lang="fr-FR" sz="1800" b="1" dirty="0"/>
              <a:t> libèrent le Chili</a:t>
            </a:r>
          </a:p>
          <a:p>
            <a:endParaRPr lang="fr-FR" dirty="0"/>
          </a:p>
          <a:p>
            <a:r>
              <a:rPr lang="fr-FR" dirty="0"/>
              <a:t>Bref retour en arrière…</a:t>
            </a:r>
          </a:p>
          <a:p>
            <a:endParaRPr lang="fr-FR" dirty="0"/>
          </a:p>
          <a:p>
            <a:r>
              <a:rPr lang="fr-FR" dirty="0"/>
              <a:t>*Dès Oct. 1814 : A partir du Pérou</a:t>
            </a:r>
          </a:p>
          <a:p>
            <a:r>
              <a:rPr lang="fr-FR" dirty="0"/>
              <a:t>Les loyalistes d’</a:t>
            </a:r>
            <a:r>
              <a:rPr lang="fr-FR" u="sng" dirty="0" err="1"/>
              <a:t>Abascal</a:t>
            </a:r>
            <a:r>
              <a:rPr lang="fr-FR" dirty="0"/>
              <a:t> ont repris Santiago de Chili</a:t>
            </a:r>
          </a:p>
          <a:p>
            <a:r>
              <a:rPr lang="fr-FR" dirty="0"/>
              <a:t>Et le contrôle du Haut-Pérou</a:t>
            </a:r>
          </a:p>
          <a:p>
            <a:endParaRPr lang="fr-FR" dirty="0"/>
          </a:p>
          <a:p>
            <a:r>
              <a:rPr lang="fr-FR" dirty="0"/>
              <a:t>*1815-Oct. 1816 : En Nouvelle-Grenade</a:t>
            </a:r>
          </a:p>
          <a:p>
            <a:r>
              <a:rPr lang="fr-FR" dirty="0"/>
              <a:t>Les 10 000 Espagnols de </a:t>
            </a:r>
            <a:r>
              <a:rPr lang="fr-FR" u="sng" dirty="0" err="1"/>
              <a:t>Morillo</a:t>
            </a:r>
            <a:r>
              <a:rPr lang="fr-FR" dirty="0"/>
              <a:t> ont repris</a:t>
            </a:r>
            <a:endParaRPr lang="fr-FR" u="sng" dirty="0"/>
          </a:p>
          <a:p>
            <a:r>
              <a:rPr lang="fr-FR" dirty="0"/>
              <a:t>Caracas, Carthagène et Bogota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1C8235A9-55FA-A214-4FBE-13A35E522F7D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1248BA-27EA-394D-A060-0688C8E86281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391CD88-B025-9D0C-983F-B4FCAF731698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BD097F2-18CB-8739-CF6D-CCC91B8862BF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5FB37BD-D33E-93A5-1474-43889F6ED41F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87EEB1-AF5D-FC5A-BC84-CBBA956993BD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BC6134E-F8A5-C794-42DB-17119DDA6E19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B726BF-4736-BC26-4059-52E14EA3600C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4B0F09-77BB-3394-304F-9A30F8745B84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05" name="Connecteur droit avec flèche 704">
            <a:extLst>
              <a:ext uri="{FF2B5EF4-FFF2-40B4-BE49-F238E27FC236}">
                <a16:creationId xmlns:a16="http://schemas.microsoft.com/office/drawing/2014/main" id="{B489E33E-53BE-8887-0D39-717F23AFD3B1}"/>
              </a:ext>
            </a:extLst>
          </p:cNvPr>
          <p:cNvCxnSpPr>
            <a:cxnSpLocks/>
            <a:endCxn id="20" idx="6"/>
          </p:cNvCxnSpPr>
          <p:nvPr/>
        </p:nvCxnSpPr>
        <p:spPr>
          <a:xfrm flipH="1">
            <a:off x="8671312" y="175388"/>
            <a:ext cx="456353" cy="78862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B7A2B0F-7179-9B99-7101-225DAFCC535F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7585179" y="1525163"/>
            <a:ext cx="248136" cy="35082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850D983-065C-2D8E-F4CF-3F1D5ED57C35}"/>
              </a:ext>
            </a:extLst>
          </p:cNvPr>
          <p:cNvCxnSpPr>
            <a:cxnSpLocks/>
          </p:cNvCxnSpPr>
          <p:nvPr/>
        </p:nvCxnSpPr>
        <p:spPr>
          <a:xfrm flipH="1">
            <a:off x="7977331" y="964008"/>
            <a:ext cx="549965" cy="61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" name="Ellipse 705">
            <a:extLst>
              <a:ext uri="{FF2B5EF4-FFF2-40B4-BE49-F238E27FC236}">
                <a16:creationId xmlns:a16="http://schemas.microsoft.com/office/drawing/2014/main" id="{D6874B8E-F5EF-59DD-DEA7-BF4EBC3A60A6}"/>
              </a:ext>
            </a:extLst>
          </p:cNvPr>
          <p:cNvSpPr/>
          <p:nvPr/>
        </p:nvSpPr>
        <p:spPr>
          <a:xfrm>
            <a:off x="8612481" y="3367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AC78141-366B-637F-1086-8688B292C6AB}"/>
              </a:ext>
            </a:extLst>
          </p:cNvPr>
          <p:cNvCxnSpPr>
            <a:cxnSpLocks/>
            <a:stCxn id="19" idx="5"/>
            <a:endCxn id="25" idx="1"/>
          </p:cNvCxnSpPr>
          <p:nvPr/>
        </p:nvCxnSpPr>
        <p:spPr>
          <a:xfrm>
            <a:off x="7778616" y="2923253"/>
            <a:ext cx="473758" cy="168267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CA733DEF-C441-306B-864E-CCCD09B464F0}"/>
              </a:ext>
            </a:extLst>
          </p:cNvPr>
          <p:cNvSpPr/>
          <p:nvPr/>
        </p:nvSpPr>
        <p:spPr>
          <a:xfrm>
            <a:off x="7446390" y="10863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F714202-EE3F-9B97-4D9F-2F804589E8AF}"/>
              </a:ext>
            </a:extLst>
          </p:cNvPr>
          <p:cNvCxnSpPr>
            <a:cxnSpLocks/>
            <a:stCxn id="19" idx="5"/>
            <a:endCxn id="706" idx="1"/>
          </p:cNvCxnSpPr>
          <p:nvPr/>
        </p:nvCxnSpPr>
        <p:spPr>
          <a:xfrm>
            <a:off x="7778616" y="2923253"/>
            <a:ext cx="854956" cy="4625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203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75388"/>
            <a:ext cx="6199813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1817-1818 : A partir du Rio de la </a:t>
            </a:r>
            <a:r>
              <a:rPr lang="fr-FR" sz="1800" b="1" dirty="0" err="1"/>
              <a:t>Plata</a:t>
            </a:r>
            <a:r>
              <a:rPr lang="fr-FR" sz="1800" b="1" dirty="0"/>
              <a:t>, José de San Martin et Bernardo </a:t>
            </a:r>
            <a:r>
              <a:rPr lang="fr-FR" sz="1800" b="1" dirty="0" err="1"/>
              <a:t>O’Higgins</a:t>
            </a:r>
            <a:r>
              <a:rPr lang="fr-FR" sz="1800" b="1" dirty="0"/>
              <a:t> libèrent le Chili</a:t>
            </a:r>
          </a:p>
          <a:p>
            <a:endParaRPr lang="fr-FR" dirty="0"/>
          </a:p>
          <a:p>
            <a:r>
              <a:rPr lang="fr-FR" dirty="0"/>
              <a:t>*1816 : A Mendoza</a:t>
            </a:r>
          </a:p>
          <a:p>
            <a:r>
              <a:rPr lang="fr-FR" dirty="0"/>
              <a:t>Pour le gouverneur </a:t>
            </a:r>
            <a:r>
              <a:rPr lang="fr-FR" u="sng" dirty="0"/>
              <a:t>José de San Martin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Le prochain objectif des Espagnols est la conquête</a:t>
            </a:r>
          </a:p>
          <a:p>
            <a:r>
              <a:rPr lang="fr-FR" dirty="0"/>
              <a:t>Du Rio de la </a:t>
            </a:r>
            <a:r>
              <a:rPr lang="fr-FR" dirty="0" err="1"/>
              <a:t>Plata</a:t>
            </a:r>
            <a:r>
              <a:rPr lang="fr-FR" dirty="0"/>
              <a:t> par le Pérou et le Chili</a:t>
            </a:r>
            <a:endParaRPr lang="fr-FR" sz="1700" dirty="0"/>
          </a:p>
          <a:p>
            <a:endParaRPr lang="fr-FR" dirty="0"/>
          </a:p>
          <a:p>
            <a:r>
              <a:rPr lang="fr-FR" dirty="0"/>
              <a:t>NB : Héros des indépendances sud-américaines</a:t>
            </a:r>
          </a:p>
          <a:p>
            <a:r>
              <a:rPr lang="fr-FR" dirty="0" err="1"/>
              <a:t>Simón</a:t>
            </a:r>
            <a:r>
              <a:rPr lang="fr-FR" dirty="0"/>
              <a:t> Bolívar, Antonio Sucre, Bernardo </a:t>
            </a:r>
            <a:r>
              <a:rPr lang="fr-FR" dirty="0" err="1"/>
              <a:t>O'Higgins</a:t>
            </a:r>
            <a:endParaRPr lang="fr-FR" dirty="0"/>
          </a:p>
          <a:p>
            <a:r>
              <a:rPr lang="fr-FR" dirty="0"/>
              <a:t>Et José de San Martin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1C8235A9-55FA-A214-4FBE-13A35E522F7D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391CD88-B025-9D0C-983F-B4FCAF731698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BD097F2-18CB-8739-CF6D-CCC91B8862BF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5FB37BD-D33E-93A5-1474-43889F6ED41F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87EEB1-AF5D-FC5A-BC84-CBBA956993BD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BC6134E-F8A5-C794-42DB-17119DDA6E19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B726BF-4736-BC26-4059-52E14EA3600C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4B0F09-77BB-3394-304F-9A30F8745B84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05" name="Connecteur droit avec flèche 704">
            <a:extLst>
              <a:ext uri="{FF2B5EF4-FFF2-40B4-BE49-F238E27FC236}">
                <a16:creationId xmlns:a16="http://schemas.microsoft.com/office/drawing/2014/main" id="{B489E33E-53BE-8887-0D39-717F23AFD3B1}"/>
              </a:ext>
            </a:extLst>
          </p:cNvPr>
          <p:cNvCxnSpPr>
            <a:cxnSpLocks/>
            <a:endCxn id="20" idx="6"/>
          </p:cNvCxnSpPr>
          <p:nvPr/>
        </p:nvCxnSpPr>
        <p:spPr>
          <a:xfrm flipH="1">
            <a:off x="8671312" y="175388"/>
            <a:ext cx="456353" cy="78862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B7A2B0F-7179-9B99-7101-225DAFCC535F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7585179" y="1525163"/>
            <a:ext cx="248136" cy="35082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850D983-065C-2D8E-F4CF-3F1D5ED57C35}"/>
              </a:ext>
            </a:extLst>
          </p:cNvPr>
          <p:cNvCxnSpPr>
            <a:cxnSpLocks/>
          </p:cNvCxnSpPr>
          <p:nvPr/>
        </p:nvCxnSpPr>
        <p:spPr>
          <a:xfrm flipH="1">
            <a:off x="7977331" y="964008"/>
            <a:ext cx="549965" cy="61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8" name="Ellipse 707">
            <a:extLst>
              <a:ext uri="{FF2B5EF4-FFF2-40B4-BE49-F238E27FC236}">
                <a16:creationId xmlns:a16="http://schemas.microsoft.com/office/drawing/2014/main" id="{EC051C54-B383-6134-6CF4-F9F558117CEF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AC78141-366B-637F-1086-8688B292C6AB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7778616" y="2923253"/>
            <a:ext cx="473758" cy="168267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490B761B-EC04-FFC5-4C78-A0888E0C9B7D}"/>
              </a:ext>
            </a:extLst>
          </p:cNvPr>
          <p:cNvSpPr/>
          <p:nvPr/>
        </p:nvSpPr>
        <p:spPr>
          <a:xfrm>
            <a:off x="7446390" y="10863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F5D8BDA-A20F-DE9B-7F25-EF3FBE4BF9F1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6C89602-FFD5-A711-A79E-891D2076B30D}"/>
              </a:ext>
            </a:extLst>
          </p:cNvPr>
          <p:cNvSpPr/>
          <p:nvPr/>
        </p:nvSpPr>
        <p:spPr>
          <a:xfrm>
            <a:off x="8612481" y="3367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1291391-AD08-E048-96F5-B29CF5F318BB}"/>
              </a:ext>
            </a:extLst>
          </p:cNvPr>
          <p:cNvCxnSpPr>
            <a:cxnSpLocks/>
            <a:stCxn id="10" idx="5"/>
            <a:endCxn id="11" idx="1"/>
          </p:cNvCxnSpPr>
          <p:nvPr/>
        </p:nvCxnSpPr>
        <p:spPr>
          <a:xfrm>
            <a:off x="7778616" y="2923253"/>
            <a:ext cx="854956" cy="4625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1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763" y="142144"/>
            <a:ext cx="6200532" cy="17543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4) 1814-1819 : En Espagne, Ferdinand VII retrouve son trône et rétablit brutalement l’absolutisme</a:t>
            </a:r>
          </a:p>
          <a:p>
            <a:r>
              <a:rPr lang="fr-FR" sz="1800" b="1" dirty="0"/>
              <a:t>En Amérique, une reconquête espagnole incomplète : Le Rio de la </a:t>
            </a:r>
            <a:r>
              <a:rPr lang="fr-FR" sz="1800" b="1" dirty="0" err="1"/>
              <a:t>Plata</a:t>
            </a:r>
            <a:r>
              <a:rPr lang="fr-FR" sz="1800" b="1" dirty="0"/>
              <a:t> et le Paraguay restent indépendants ; Après leurs pertes, Simon Bolivar reprend le Venezuela et José de San Martin, le Chili</a:t>
            </a:r>
          </a:p>
        </p:txBody>
      </p:sp>
      <p:pic>
        <p:nvPicPr>
          <p:cNvPr id="10" name="Picture 2" descr="C:\Users\Christophe\Pictures\My Scans\2014-10 (oct.)\scan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97" y="142144"/>
            <a:ext cx="5416440" cy="657371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637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75388"/>
            <a:ext cx="6207303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1817-1818 : A partir du Rio de la </a:t>
            </a:r>
            <a:r>
              <a:rPr lang="fr-FR" sz="1800" b="1" dirty="0" err="1"/>
              <a:t>Plata</a:t>
            </a:r>
            <a:r>
              <a:rPr lang="fr-FR" sz="1800" b="1" dirty="0"/>
              <a:t>, José de San Martin et Bernardo </a:t>
            </a:r>
            <a:r>
              <a:rPr lang="fr-FR" sz="1800" b="1" dirty="0" err="1"/>
              <a:t>O’Higgins</a:t>
            </a:r>
            <a:r>
              <a:rPr lang="fr-FR" sz="1800" b="1" dirty="0"/>
              <a:t> libèrent le Chili</a:t>
            </a:r>
          </a:p>
          <a:p>
            <a:endParaRPr lang="fr-FR" dirty="0"/>
          </a:p>
          <a:p>
            <a:r>
              <a:rPr lang="fr-FR" dirty="0"/>
              <a:t>*1816 : A Mendoza, </a:t>
            </a:r>
            <a:r>
              <a:rPr lang="fr-FR" u="sng" dirty="0"/>
              <a:t>San Martin</a:t>
            </a:r>
            <a:r>
              <a:rPr lang="fr-FR" dirty="0"/>
              <a:t> élabore un plan secret</a:t>
            </a:r>
          </a:p>
          <a:p>
            <a:r>
              <a:rPr lang="fr-FR" dirty="0"/>
              <a:t>Libérer le Chili, puis à partir du Chili, libérer le Pérou</a:t>
            </a:r>
          </a:p>
          <a:p>
            <a:endParaRPr lang="fr-FR" dirty="0"/>
          </a:p>
          <a:p>
            <a:r>
              <a:rPr lang="fr-FR" dirty="0"/>
              <a:t>*Jan. 1817 : </a:t>
            </a:r>
            <a:r>
              <a:rPr lang="fr-FR" u="sng" dirty="0"/>
              <a:t>San Martin</a:t>
            </a:r>
            <a:r>
              <a:rPr lang="fr-FR" dirty="0"/>
              <a:t> et </a:t>
            </a:r>
            <a:r>
              <a:rPr lang="fr-FR" u="sng" dirty="0"/>
              <a:t>Bernardo </a:t>
            </a:r>
            <a:r>
              <a:rPr lang="fr-FR" u="sng" dirty="0" err="1"/>
              <a:t>O’Higgins</a:t>
            </a:r>
            <a:r>
              <a:rPr lang="fr-FR" dirty="0"/>
              <a:t> quittent Mendoza</a:t>
            </a:r>
          </a:p>
          <a:p>
            <a:r>
              <a:rPr lang="fr-FR" dirty="0"/>
              <a:t>NB : Les Péruviens les attendent dans le Haut-Pérou</a:t>
            </a:r>
          </a:p>
          <a:p>
            <a:endParaRPr lang="fr-FR" dirty="0"/>
          </a:p>
          <a:p>
            <a:r>
              <a:rPr lang="fr-FR" dirty="0"/>
              <a:t>Ils traversent la cordillère des Andes et libèrent le Chili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4F22E81-C1F6-686C-BA13-0D2025514B8E}"/>
              </a:ext>
            </a:extLst>
          </p:cNvPr>
          <p:cNvSpPr/>
          <p:nvPr/>
        </p:nvSpPr>
        <p:spPr>
          <a:xfrm>
            <a:off x="8612481" y="3367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1248BA-27EA-394D-A060-0688C8E86281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87EEB1-AF5D-FC5A-BC84-CBBA956993BD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BC6134E-F8A5-C794-42DB-17119DDA6E19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B726BF-4736-BC26-4059-52E14EA3600C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E51D2B2-59AD-A4A5-DAA5-187A5AB300D1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4CF3298-C370-AC98-B3AE-193980F29EC9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8375299" y="4603007"/>
            <a:ext cx="75958" cy="50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11B4AFA-64E0-A34E-FB01-44CA70F5CE6A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272575-F18D-39F2-F56C-AEF5A2150235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BA6C895-2F94-FDA0-4CB8-9BE59F75544B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C8B406C-45EA-1A0C-E548-E7349FE3E5B9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26C7825-6832-8073-1128-6901D11CE88C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B579F0E-B7C7-D2C3-648C-1DBD6AC1F892}"/>
              </a:ext>
            </a:extLst>
          </p:cNvPr>
          <p:cNvSpPr/>
          <p:nvPr/>
        </p:nvSpPr>
        <p:spPr>
          <a:xfrm>
            <a:off x="7446390" y="10863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66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1817-1818 : A partir du Rio de la </a:t>
            </a:r>
            <a:r>
              <a:rPr lang="fr-FR" sz="1800" b="1" dirty="0" err="1"/>
              <a:t>Plata</a:t>
            </a:r>
            <a:r>
              <a:rPr lang="fr-FR" sz="1800" b="1" dirty="0"/>
              <a:t>, José de San Martin et Bernardo </a:t>
            </a:r>
            <a:r>
              <a:rPr lang="fr-FR" sz="1800" b="1" dirty="0" err="1"/>
              <a:t>O’Higgins</a:t>
            </a:r>
            <a:r>
              <a:rPr lang="fr-FR" sz="1800" b="1" dirty="0"/>
              <a:t> libèrent le Chili</a:t>
            </a:r>
          </a:p>
          <a:p>
            <a:endParaRPr lang="fr-FR" dirty="0"/>
          </a:p>
          <a:p>
            <a:r>
              <a:rPr lang="fr-FR" dirty="0"/>
              <a:t>*Fév. 1818 : A Santiago</a:t>
            </a:r>
          </a:p>
          <a:p>
            <a:r>
              <a:rPr lang="fr-FR" dirty="0" err="1"/>
              <a:t>O’Higgins</a:t>
            </a:r>
            <a:r>
              <a:rPr lang="fr-FR" dirty="0"/>
              <a:t> proclame à nouveau l’indépendance du Chili</a:t>
            </a:r>
          </a:p>
          <a:p>
            <a:endParaRPr lang="fr-FR" dirty="0"/>
          </a:p>
          <a:p>
            <a:r>
              <a:rPr lang="fr-FR" dirty="0"/>
              <a:t>Et…</a:t>
            </a:r>
          </a:p>
          <a:p>
            <a:r>
              <a:rPr lang="fr-FR" dirty="0"/>
              <a:t>*Avril 1818 : Bataille de </a:t>
            </a:r>
            <a:r>
              <a:rPr lang="fr-FR" dirty="0" err="1"/>
              <a:t>Maipú</a:t>
            </a:r>
            <a:r>
              <a:rPr lang="fr-FR" dirty="0"/>
              <a:t>, à l’ouest de Santiago</a:t>
            </a:r>
          </a:p>
          <a:p>
            <a:r>
              <a:rPr lang="fr-FR" u="sng" dirty="0"/>
              <a:t>San Martin</a:t>
            </a:r>
            <a:r>
              <a:rPr lang="fr-FR" dirty="0"/>
              <a:t> défait les derniers loyalistes du Chili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4F22E81-C1F6-686C-BA13-0D2025514B8E}"/>
              </a:ext>
            </a:extLst>
          </p:cNvPr>
          <p:cNvSpPr/>
          <p:nvPr/>
        </p:nvSpPr>
        <p:spPr>
          <a:xfrm>
            <a:off x="8612481" y="3367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1248BA-27EA-394D-A060-0688C8E86281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87EEB1-AF5D-FC5A-BC84-CBBA956993BD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BC6134E-F8A5-C794-42DB-17119DDA6E19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B726BF-4736-BC26-4059-52E14EA3600C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E51D2B2-59AD-A4A5-DAA5-187A5AB300D1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4CF3298-C370-AC98-B3AE-193980F29EC9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8375299" y="4603007"/>
            <a:ext cx="75958" cy="50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11B4AFA-64E0-A34E-FB01-44CA70F5CE6A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272575-F18D-39F2-F56C-AEF5A2150235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BA6C895-2F94-FDA0-4CB8-9BE59F75544B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C8B406C-45EA-1A0C-E548-E7349FE3E5B9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26C7825-6832-8073-1128-6901D11CE88C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83CC546-4B6D-03EE-955E-D8401A6664E9}"/>
              </a:ext>
            </a:extLst>
          </p:cNvPr>
          <p:cNvSpPr/>
          <p:nvPr/>
        </p:nvSpPr>
        <p:spPr>
          <a:xfrm>
            <a:off x="7446390" y="10863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5DC7568-7B3B-D190-7E2D-3DFDC621CEC6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7309BB5-ED3B-6AD7-2553-4EFCAFF90F24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D2DBD4B-F908-3C6C-4247-ABB41F329636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977676FD-B91E-74B7-CBC1-C762DBFD166F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76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3661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1817-1818 : A partir du Rio de la </a:t>
            </a:r>
            <a:r>
              <a:rPr lang="fr-FR" sz="1800" b="1" dirty="0" err="1"/>
              <a:t>Plata</a:t>
            </a:r>
            <a:r>
              <a:rPr lang="fr-FR" sz="1800" b="1" dirty="0"/>
              <a:t>, José de San Martin et Bernardo </a:t>
            </a:r>
            <a:r>
              <a:rPr lang="fr-FR" sz="1800" b="1" dirty="0" err="1"/>
              <a:t>O’Higgins</a:t>
            </a:r>
            <a:r>
              <a:rPr lang="fr-FR" sz="1800" b="1" dirty="0"/>
              <a:t> libèrent le Chili</a:t>
            </a:r>
          </a:p>
          <a:p>
            <a:endParaRPr lang="fr-FR" dirty="0"/>
          </a:p>
          <a:p>
            <a:r>
              <a:rPr lang="fr-FR" dirty="0"/>
              <a:t>Bilan…</a:t>
            </a:r>
          </a:p>
          <a:p>
            <a:endParaRPr lang="fr-FR" sz="800" dirty="0"/>
          </a:p>
          <a:p>
            <a:r>
              <a:rPr lang="fr-FR" dirty="0"/>
              <a:t>*Août 1819 : Les Argentins de </a:t>
            </a:r>
            <a:r>
              <a:rPr lang="fr-FR" u="sng" dirty="0"/>
              <a:t>San Martin</a:t>
            </a:r>
            <a:r>
              <a:rPr lang="fr-FR" dirty="0"/>
              <a:t>, maîtres du Chili</a:t>
            </a:r>
          </a:p>
          <a:p>
            <a:r>
              <a:rPr lang="fr-FR" dirty="0"/>
              <a:t>Et les Vénézuéliens de </a:t>
            </a:r>
            <a:r>
              <a:rPr lang="fr-FR" u="sng" dirty="0"/>
              <a:t>Bolivar</a:t>
            </a:r>
            <a:r>
              <a:rPr lang="fr-FR" dirty="0"/>
              <a:t>, maîtres de Bogota</a:t>
            </a:r>
          </a:p>
          <a:p>
            <a:endParaRPr lang="fr-FR" dirty="0"/>
          </a:p>
          <a:p>
            <a:r>
              <a:rPr lang="fr-FR" dirty="0"/>
              <a:t>*Objectif final : La jonction et la libération totale</a:t>
            </a:r>
          </a:p>
          <a:p>
            <a:r>
              <a:rPr lang="fr-FR" dirty="0"/>
              <a:t>Mais malgré ces succès, les loyalistes conservent l’avantage</a:t>
            </a:r>
          </a:p>
          <a:p>
            <a:endParaRPr lang="fr-FR" sz="800" dirty="0"/>
          </a:p>
          <a:p>
            <a:r>
              <a:rPr lang="fr-FR" dirty="0"/>
              <a:t>*Mais en 1820…</a:t>
            </a:r>
          </a:p>
          <a:p>
            <a:r>
              <a:rPr lang="fr-FR" dirty="0"/>
              <a:t>Un nouvel acte en métropole, </a:t>
            </a:r>
            <a:r>
              <a:rPr lang="fr-FR" u="sng" dirty="0"/>
              <a:t>le dernier</a:t>
            </a:r>
            <a:endParaRPr lang="fr-FR" dirty="0"/>
          </a:p>
          <a:p>
            <a:r>
              <a:rPr lang="fr-FR" dirty="0"/>
              <a:t>Va apporter une conclusion à cette histoire…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4F22E81-C1F6-686C-BA13-0D2025514B8E}"/>
              </a:ext>
            </a:extLst>
          </p:cNvPr>
          <p:cNvSpPr/>
          <p:nvPr/>
        </p:nvSpPr>
        <p:spPr>
          <a:xfrm>
            <a:off x="8612481" y="3367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1248BA-27EA-394D-A060-0688C8E86281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87EEB1-AF5D-FC5A-BC84-CBBA956993BD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BC6134E-F8A5-C794-42DB-17119DDA6E19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B726BF-4736-BC26-4059-52E14EA3600C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E51D2B2-59AD-A4A5-DAA5-187A5AB300D1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11B4AFA-64E0-A34E-FB01-44CA70F5CE6A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272575-F18D-39F2-F56C-AEF5A2150235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ED63ED3-5D45-2644-929B-1FECEE32AFBE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38B59FF-991D-5D01-9CF9-1E7974C81CEF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BA3ED04-DB11-29B9-835C-21E9D4B47063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AA799D3-E0BA-C1E1-8699-146B4CAC2A24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00FA9FC0-37BD-AE91-110F-AFFFDC79C883}"/>
              </a:ext>
            </a:extLst>
          </p:cNvPr>
          <p:cNvSpPr/>
          <p:nvPr/>
        </p:nvSpPr>
        <p:spPr>
          <a:xfrm>
            <a:off x="7446390" y="10863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A76B4BB-9527-7BA4-A7BA-4F48E9F752D6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61D213D-FE7C-F720-6F1C-4AA6EA2CD4C6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ACD225B-F324-5408-83AD-F6D6EC94F15B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BD9A3C52-7E5E-8444-AAB6-A0C85E5D07F7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E4B95C9-AE39-DB45-AED1-4B94B96D0006}"/>
              </a:ext>
            </a:extLst>
          </p:cNvPr>
          <p:cNvCxnSpPr>
            <a:cxnSpLocks/>
          </p:cNvCxnSpPr>
          <p:nvPr/>
        </p:nvCxnSpPr>
        <p:spPr>
          <a:xfrm flipH="1">
            <a:off x="8375299" y="4603007"/>
            <a:ext cx="75958" cy="50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684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252" y="188641"/>
            <a:ext cx="6120847" cy="17543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5) 1820-1825 : En Espagne, coup d’Etat des militaires et des libéraux contre l’absolutisme de Ferdinand VII</a:t>
            </a:r>
          </a:p>
          <a:p>
            <a:r>
              <a:rPr lang="fr-FR" sz="1800" b="1" dirty="0"/>
              <a:t>En Amérique, toute confiance envers la métropole disparaît et les indépendantistes deviennent majoritaires ; A partir du Venezuela et du Chili, Bolivar et San Martin libèrent la Nouvelle-Grenade, le Pérou, Quito et le Haut-Pérou</a:t>
            </a:r>
          </a:p>
        </p:txBody>
      </p:sp>
      <p:pic>
        <p:nvPicPr>
          <p:cNvPr id="16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011A7F3-ACBF-02DD-615C-9FA23B78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C8E63809-6755-1ADC-2A64-8706D8DEEB18}"/>
              </a:ext>
            </a:extLst>
          </p:cNvPr>
          <p:cNvSpPr/>
          <p:nvPr/>
        </p:nvSpPr>
        <p:spPr>
          <a:xfrm>
            <a:off x="8612481" y="3367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62F9814-6ED0-403F-62EB-CB907214A527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F716E81-9F0E-0DCE-75CB-5B55D75E8405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49483BE-FD48-3304-F493-47F6CE29F813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18D7329-B409-74E8-2B1D-AE786E73B728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7AC11C9-5230-F3FC-0412-4F75EF295EEF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6DADF64-E485-723F-AE7A-E2960BAB0E15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69D148E-1686-3665-049A-A55557307311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412A061-E32E-0FD5-DEC4-AEA25C353271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7A88D73-4482-A6EC-1AA8-C3CC6FEE63AA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FE7D9EB-4E20-249D-7F1B-14022566FEA8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C7876B4-AAE4-D5C0-4DAD-C6476E671464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57E85D9-F15D-6C5D-D99E-5D85C7D485A9}"/>
              </a:ext>
            </a:extLst>
          </p:cNvPr>
          <p:cNvSpPr/>
          <p:nvPr/>
        </p:nvSpPr>
        <p:spPr>
          <a:xfrm>
            <a:off x="7446390" y="10863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43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5978438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1820 : 5</a:t>
            </a:r>
            <a:r>
              <a:rPr lang="fr-FR" b="1" baseline="30000" dirty="0"/>
              <a:t>ème</a:t>
            </a:r>
            <a:r>
              <a:rPr lang="fr-FR" b="1" dirty="0"/>
              <a:t> acte : En Espagne, les libéraux se révoltent contre l’absolutisme ; La constitution de 1812 est rétablie ; En Amérique, toute confiance envers la métropole disparaît et les indépendantistes deviennent majoritaires</a:t>
            </a:r>
          </a:p>
          <a:p>
            <a:endParaRPr lang="fr-FR" dirty="0"/>
          </a:p>
          <a:p>
            <a:r>
              <a:rPr lang="fr-FR" u="sng" dirty="0"/>
              <a:t>*Jan. 1820 : 5</a:t>
            </a:r>
            <a:r>
              <a:rPr lang="fr-FR" u="sng" baseline="30000" dirty="0"/>
              <a:t>ème</a:t>
            </a:r>
            <a:r>
              <a:rPr lang="fr-FR" u="sng" dirty="0"/>
              <a:t> et dernier acte</a:t>
            </a:r>
          </a:p>
          <a:p>
            <a:endParaRPr lang="fr-FR" dirty="0"/>
          </a:p>
          <a:p>
            <a:r>
              <a:rPr lang="fr-FR"/>
              <a:t>*En </a:t>
            </a:r>
            <a:r>
              <a:rPr lang="fr-FR" dirty="0"/>
              <a:t>Espagne, à Cadix, par un coup d’Etat</a:t>
            </a:r>
          </a:p>
          <a:p>
            <a:r>
              <a:rPr lang="fr-FR" dirty="0"/>
              <a:t>Les militaires et les libéraux se révoltent contre l’absolutisme</a:t>
            </a:r>
          </a:p>
          <a:p>
            <a:endParaRPr lang="fr-FR" dirty="0"/>
          </a:p>
          <a:p>
            <a:r>
              <a:rPr lang="fr-FR" dirty="0"/>
              <a:t>NB : Ces troupes révoltées qui devaient renforcer le corps expéditionnaire de </a:t>
            </a:r>
            <a:r>
              <a:rPr lang="fr-FR" dirty="0" err="1"/>
              <a:t>Morillo</a:t>
            </a:r>
            <a:r>
              <a:rPr lang="fr-FR" dirty="0"/>
              <a:t> au Venezuela refusent de partir…</a:t>
            </a:r>
          </a:p>
          <a:p>
            <a:endParaRPr lang="fr-FR" dirty="0"/>
          </a:p>
          <a:p>
            <a:r>
              <a:rPr lang="fr-FR" dirty="0"/>
              <a:t>*La constitution de 1812 est rétablie</a:t>
            </a:r>
          </a:p>
          <a:p>
            <a:endParaRPr lang="fr-FR" dirty="0"/>
          </a:p>
          <a:p>
            <a:r>
              <a:rPr lang="fr-FR" dirty="0"/>
              <a:t>NB : 1823 : Les libéraux seront vaincus</a:t>
            </a:r>
          </a:p>
          <a:p>
            <a:r>
              <a:rPr lang="fr-FR" dirty="0"/>
              <a:t>Grâce à une intervention française (sic)</a:t>
            </a:r>
          </a:p>
          <a:p>
            <a:r>
              <a:rPr lang="fr-FR" dirty="0"/>
              <a:t>Et </a:t>
            </a:r>
            <a:r>
              <a:rPr lang="fr-FR" u="sng" dirty="0"/>
              <a:t>Ferdinand VII</a:t>
            </a:r>
            <a:r>
              <a:rPr lang="fr-FR" dirty="0"/>
              <a:t> rétablira la monarchie absolue</a:t>
            </a:r>
          </a:p>
          <a:p>
            <a:endParaRPr lang="fr-FR" dirty="0"/>
          </a:p>
          <a:p>
            <a:r>
              <a:rPr lang="fr-FR" dirty="0"/>
              <a:t>Et en Amérique…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08AEC58-3B1D-B6A3-984B-38E87736F8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" t="3484" r="2824" b="3062"/>
          <a:stretch/>
        </p:blipFill>
        <p:spPr bwMode="auto">
          <a:xfrm>
            <a:off x="6269918" y="186327"/>
            <a:ext cx="5747909" cy="467722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720" name="Ellipse 719">
            <a:extLst>
              <a:ext uri="{FF2B5EF4-FFF2-40B4-BE49-F238E27FC236}">
                <a16:creationId xmlns:a16="http://schemas.microsoft.com/office/drawing/2014/main" id="{988AE02B-6776-A165-3AEF-A6E51E06C68F}"/>
              </a:ext>
            </a:extLst>
          </p:cNvPr>
          <p:cNvSpPr/>
          <p:nvPr/>
        </p:nvSpPr>
        <p:spPr>
          <a:xfrm>
            <a:off x="7947114" y="3824497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45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7037395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1820 : En Espagne, les libéraux se révoltent contre l’absolutisme ; La constitution de 1812 est rétablie ; En Amérique, toute confiance envers la métropole disparaît et les indépendantistes deviennent majoritaires</a:t>
            </a:r>
          </a:p>
          <a:p>
            <a:endParaRPr lang="fr-FR" dirty="0"/>
          </a:p>
          <a:p>
            <a:r>
              <a:rPr lang="fr-FR" dirty="0"/>
              <a:t>*1820 : Les libéraux au pouvoir à Madrid</a:t>
            </a:r>
          </a:p>
          <a:p>
            <a:r>
              <a:rPr lang="fr-FR" dirty="0"/>
              <a:t>Préconisent de négocier avec les insurgés d’Amérique</a:t>
            </a:r>
          </a:p>
          <a:p>
            <a:r>
              <a:rPr lang="fr-FR" dirty="0"/>
              <a:t>Mais cette fois-ci…</a:t>
            </a:r>
          </a:p>
          <a:p>
            <a:endParaRPr lang="fr-FR" u="sng" dirty="0"/>
          </a:p>
          <a:p>
            <a:r>
              <a:rPr lang="fr-FR" dirty="0"/>
              <a:t>*</a:t>
            </a:r>
            <a:r>
              <a:rPr lang="fr-FR" u="sng" dirty="0"/>
              <a:t>En Amérique, toute confiance envers la métropole a disparu</a:t>
            </a:r>
            <a:endParaRPr lang="fr-FR" dirty="0"/>
          </a:p>
          <a:p>
            <a:r>
              <a:rPr lang="fr-FR" dirty="0"/>
              <a:t>Les loyalistes, les absolutistes effrayés et même les modérés</a:t>
            </a:r>
          </a:p>
          <a:p>
            <a:r>
              <a:rPr lang="fr-FR" dirty="0"/>
              <a:t>Se rallient à l’indépendance</a:t>
            </a:r>
          </a:p>
          <a:p>
            <a:endParaRPr lang="fr-FR" dirty="0"/>
          </a:p>
          <a:p>
            <a:r>
              <a:rPr lang="fr-FR" dirty="0"/>
              <a:t>*Et pour les Britanniques…</a:t>
            </a:r>
          </a:p>
          <a:p>
            <a:r>
              <a:rPr lang="fr-FR" dirty="0"/>
              <a:t>Débarrassés du problème français et donc, de l’alliance espagnole</a:t>
            </a:r>
          </a:p>
          <a:p>
            <a:r>
              <a:rPr lang="fr-FR" dirty="0"/>
              <a:t>Et soucieux d’établir des alliances solides avec de futurs Etats</a:t>
            </a:r>
          </a:p>
          <a:p>
            <a:endParaRPr lang="fr-FR" dirty="0"/>
          </a:p>
          <a:p>
            <a:r>
              <a:rPr lang="fr-FR" dirty="0"/>
              <a:t>Ils apporteront leur aide - </a:t>
            </a:r>
            <a:r>
              <a:rPr lang="fr-FR" u="sng" dirty="0"/>
              <a:t>financière</a:t>
            </a:r>
            <a:r>
              <a:rPr lang="fr-FR" dirty="0"/>
              <a:t> - aux indépendantistes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A5668DE-B2F0-5DA2-C77E-91C10B93821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535B268-C259-5532-6EEE-25C5B67E9141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E7E5A67-108B-8508-E1C6-B08C18F9B3DA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B39FF95-CA61-44E2-33B6-887E8C9BA047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959A8A-BDEE-C30B-BA33-119F83FCB395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AAD07D3-4639-F474-F011-FE1339018244}"/>
              </a:ext>
            </a:extLst>
          </p:cNvPr>
          <p:cNvSpPr/>
          <p:nvPr/>
        </p:nvSpPr>
        <p:spPr>
          <a:xfrm>
            <a:off x="9921988" y="3821935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3EBAD71-28CA-3CCE-8C9E-F6CA1EE2E5B3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76D5588-DBEA-B9D6-AA84-7165CB7EB6A7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6A5CB1B-5A3D-68C3-1A9B-26DEAE21AC66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B192773-E922-0293-ECCB-C69D43343C80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005C60-7A84-84D7-5DD0-EACF82476F04}"/>
              </a:ext>
            </a:extLst>
          </p:cNvPr>
          <p:cNvSpPr/>
          <p:nvPr/>
        </p:nvSpPr>
        <p:spPr>
          <a:xfrm>
            <a:off x="10162561" y="25087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D18FF3E-C113-C2A9-4C4D-7AD8E3019F7C}"/>
              </a:ext>
            </a:extLst>
          </p:cNvPr>
          <p:cNvSpPr/>
          <p:nvPr/>
        </p:nvSpPr>
        <p:spPr>
          <a:xfrm>
            <a:off x="10519014" y="4557431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02033B-2110-8F15-B37B-9F0607A70022}"/>
              </a:ext>
            </a:extLst>
          </p:cNvPr>
          <p:cNvSpPr/>
          <p:nvPr/>
        </p:nvSpPr>
        <p:spPr>
          <a:xfrm>
            <a:off x="9233453" y="2400881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53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7037395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1820 : En Espagne, les libéraux se révoltent contre l’absolutisme ; La constitution de 1812 est rétablie ; En Amérique, toute confiance envers la métropole disparaît et les indépendantistes deviennent majoritaires</a:t>
            </a:r>
          </a:p>
          <a:p>
            <a:endParaRPr lang="fr-FR" dirty="0"/>
          </a:p>
          <a:p>
            <a:r>
              <a:rPr lang="fr-FR" dirty="0"/>
              <a:t>*1820 : </a:t>
            </a:r>
            <a:r>
              <a:rPr lang="fr-FR" u="sng" dirty="0"/>
              <a:t>Partout</a:t>
            </a:r>
            <a:r>
              <a:rPr lang="fr-FR" dirty="0"/>
              <a:t>, le processus des indépendances va reprendre</a:t>
            </a:r>
          </a:p>
          <a:p>
            <a:r>
              <a:rPr lang="fr-FR" dirty="0"/>
              <a:t>Et cette fois-ci, réussir…</a:t>
            </a:r>
          </a:p>
          <a:p>
            <a:endParaRPr lang="fr-FR" dirty="0"/>
          </a:p>
          <a:p>
            <a:r>
              <a:rPr lang="fr-FR" dirty="0"/>
              <a:t>Mais retournons à nouveau sur les deux principaux fronts</a:t>
            </a:r>
          </a:p>
          <a:p>
            <a:r>
              <a:rPr lang="fr-FR" dirty="0"/>
              <a:t>En Colombie et au Chili…</a:t>
            </a:r>
          </a:p>
        </p:txBody>
      </p:sp>
      <p:pic>
        <p:nvPicPr>
          <p:cNvPr id="12" name="Image 1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FACF054E-85CD-ACAA-22E4-C4D23F96BF4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0B78215-6A37-9D41-E83A-EE33CC7AF16D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94B3699-C1AC-D803-8F3F-8C84AD8C4CEB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32767E2-D50D-4AF4-EB47-3D2A4E94E527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D415DD0-C0BF-3CF9-A8E1-0F1141D8B1BB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8381BB1-439D-175E-716E-6113D84F2049}"/>
              </a:ext>
            </a:extLst>
          </p:cNvPr>
          <p:cNvSpPr/>
          <p:nvPr/>
        </p:nvSpPr>
        <p:spPr>
          <a:xfrm>
            <a:off x="9921988" y="3821935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27420F0-94DE-B4FE-712A-4B7C5E31DA3B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F3EE7DD-6830-4AA4-8720-984E39A71E1E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0BC8F2D-74C5-71C9-DAD3-E8884148AC91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5B96299-6240-03FC-7243-FF073A0C211F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F2161A2-1D6A-2093-9B68-14860D2974D6}"/>
              </a:ext>
            </a:extLst>
          </p:cNvPr>
          <p:cNvSpPr/>
          <p:nvPr/>
        </p:nvSpPr>
        <p:spPr>
          <a:xfrm>
            <a:off x="10162561" y="25087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0DD1223-476E-C62E-A4D9-E5F98DD7B0D0}"/>
              </a:ext>
            </a:extLst>
          </p:cNvPr>
          <p:cNvSpPr/>
          <p:nvPr/>
        </p:nvSpPr>
        <p:spPr>
          <a:xfrm>
            <a:off x="10519014" y="4557431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D5D7F4E-1291-0B2C-A1B5-BF00D519AC87}"/>
              </a:ext>
            </a:extLst>
          </p:cNvPr>
          <p:cNvSpPr/>
          <p:nvPr/>
        </p:nvSpPr>
        <p:spPr>
          <a:xfrm>
            <a:off x="9233453" y="2400881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39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1820-1822 : Après Bogota, Simon Bolivar libère l’ensemble de la Grande Colombie : Caracas, Carthagène et Quito</a:t>
            </a:r>
          </a:p>
          <a:p>
            <a:endParaRPr lang="fr-FR" dirty="0"/>
          </a:p>
          <a:p>
            <a:r>
              <a:rPr lang="fr-FR" dirty="0"/>
              <a:t>Rappels…</a:t>
            </a:r>
          </a:p>
          <a:p>
            <a:r>
              <a:rPr lang="fr-FR" dirty="0"/>
              <a:t>*Août 1819 : </a:t>
            </a:r>
            <a:r>
              <a:rPr lang="fr-FR" u="sng" dirty="0"/>
              <a:t>Bolivar</a:t>
            </a:r>
            <a:r>
              <a:rPr lang="fr-FR" dirty="0"/>
              <a:t> s’est emparé de Bogota</a:t>
            </a:r>
          </a:p>
          <a:p>
            <a:endParaRPr lang="fr-FR" dirty="0"/>
          </a:p>
          <a:p>
            <a:r>
              <a:rPr lang="fr-FR" dirty="0"/>
              <a:t>*Juin 1821 : </a:t>
            </a:r>
            <a:r>
              <a:rPr lang="fr-FR" u="sng" dirty="0" err="1"/>
              <a:t>Morillo</a:t>
            </a:r>
            <a:r>
              <a:rPr lang="fr-FR" dirty="0"/>
              <a:t> étant à nouveau sans renforts</a:t>
            </a:r>
          </a:p>
          <a:p>
            <a:r>
              <a:rPr lang="fr-FR" dirty="0"/>
              <a:t>Bolivar peut s’emparer de Caracas ; Puis…</a:t>
            </a:r>
          </a:p>
          <a:p>
            <a:endParaRPr lang="fr-FR" dirty="0"/>
          </a:p>
          <a:p>
            <a:r>
              <a:rPr lang="fr-FR" dirty="0"/>
              <a:t>*Oct. 1821 : De Carthagène et Panama</a:t>
            </a:r>
          </a:p>
          <a:p>
            <a:endParaRPr lang="fr-FR" dirty="0"/>
          </a:p>
          <a:p>
            <a:r>
              <a:rPr lang="fr-FR" dirty="0"/>
              <a:t>Bolivar est acclamé président de la République</a:t>
            </a:r>
          </a:p>
          <a:p>
            <a:r>
              <a:rPr lang="fr-FR" u="sng" dirty="0"/>
              <a:t>Et après la prise de Carthagène</a:t>
            </a:r>
          </a:p>
          <a:p>
            <a:r>
              <a:rPr lang="fr-FR" u="sng" dirty="0"/>
              <a:t>Plus aucun renfort espagnol n’est possible</a:t>
            </a:r>
          </a:p>
          <a:p>
            <a:endParaRPr lang="fr-FR" dirty="0"/>
          </a:p>
          <a:p>
            <a:r>
              <a:rPr lang="fr-FR" dirty="0"/>
              <a:t>Et pendant ce temps, plus au sud…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4F22E81-C1F6-686C-BA13-0D2025514B8E}"/>
              </a:ext>
            </a:extLst>
          </p:cNvPr>
          <p:cNvSpPr/>
          <p:nvPr/>
        </p:nvSpPr>
        <p:spPr>
          <a:xfrm>
            <a:off x="8303291" y="315678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1248BA-27EA-394D-A060-0688C8E86281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391CD88-B025-9D0C-983F-B4FCAF731698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BD097F2-18CB-8739-CF6D-CCC91B8862BF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5FB37BD-D33E-93A5-1474-43889F6ED41F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87EEB1-AF5D-FC5A-BC84-CBBA956993BD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BC6134E-F8A5-C794-42DB-17119DDA6E19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B726BF-4736-BC26-4059-52E14EA3600C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4B0F09-77BB-3394-304F-9A30F8745B84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8" name="Connecteur droit avec flèche 717">
            <a:extLst>
              <a:ext uri="{FF2B5EF4-FFF2-40B4-BE49-F238E27FC236}">
                <a16:creationId xmlns:a16="http://schemas.microsoft.com/office/drawing/2014/main" id="{6BB6E7E2-E348-6DE4-5613-F05898CC7407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B7A2B0F-7179-9B99-7101-225DAFCC535F}"/>
              </a:ext>
            </a:extLst>
          </p:cNvPr>
          <p:cNvCxnSpPr>
            <a:cxnSpLocks/>
            <a:stCxn id="30" idx="0"/>
            <a:endCxn id="20" idx="3"/>
          </p:cNvCxnSpPr>
          <p:nvPr/>
        </p:nvCxnSpPr>
        <p:spPr>
          <a:xfrm flipV="1">
            <a:off x="7884489" y="1007252"/>
            <a:ext cx="663898" cy="395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850D983-065C-2D8E-F4CF-3F1D5ED57C35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977331" y="964008"/>
            <a:ext cx="549965" cy="43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2BDBDF35-FFA7-9864-E218-7CB65E6CF508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F3118A4-393B-FA88-31A2-D45D3D138851}"/>
              </a:ext>
            </a:extLst>
          </p:cNvPr>
          <p:cNvSpPr/>
          <p:nvPr/>
        </p:nvSpPr>
        <p:spPr>
          <a:xfrm>
            <a:off x="7442155" y="112965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4A9B1D4-7B06-1217-E882-D365D48DCB4F}"/>
              </a:ext>
            </a:extLst>
          </p:cNvPr>
          <p:cNvCxnSpPr>
            <a:cxnSpLocks/>
            <a:stCxn id="23" idx="3"/>
            <a:endCxn id="4" idx="7"/>
          </p:cNvCxnSpPr>
          <p:nvPr/>
        </p:nvCxnSpPr>
        <p:spPr>
          <a:xfrm flipH="1">
            <a:off x="7565080" y="1068408"/>
            <a:ext cx="289326" cy="79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75DB67DA-E7DE-03AE-9417-3E015B4AB8D6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174205B-167F-AF6E-E789-68B780596613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12FEA1C-9835-A8A9-A1AD-894F03944E0C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6B367850-091B-9AA8-D032-4D011DEC0D45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93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2306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1820-1822 : Après Bogota, Simon Bolivar libère l’ensemble de la Grande Colombie : Caracas, Carthagène et Quito</a:t>
            </a:r>
          </a:p>
          <a:p>
            <a:endParaRPr lang="fr-FR" dirty="0"/>
          </a:p>
          <a:p>
            <a:r>
              <a:rPr lang="fr-FR" dirty="0"/>
              <a:t>*Mai 1821</a:t>
            </a:r>
          </a:p>
          <a:p>
            <a:r>
              <a:rPr lang="fr-FR" u="sng" dirty="0"/>
              <a:t>Bolivar</a:t>
            </a:r>
            <a:r>
              <a:rPr lang="fr-FR" dirty="0"/>
              <a:t> a envoyé le général </a:t>
            </a:r>
            <a:r>
              <a:rPr lang="fr-FR" u="sng" dirty="0"/>
              <a:t>Antonio Sucre</a:t>
            </a:r>
            <a:r>
              <a:rPr lang="fr-FR" dirty="0"/>
              <a:t> à Guayaquil</a:t>
            </a:r>
          </a:p>
          <a:p>
            <a:r>
              <a:rPr lang="fr-FR" dirty="0"/>
              <a:t>Objectif : S’emparer de Quito par le sud</a:t>
            </a:r>
          </a:p>
          <a:p>
            <a:endParaRPr lang="fr-FR" dirty="0"/>
          </a:p>
          <a:p>
            <a:r>
              <a:rPr lang="fr-FR" dirty="0"/>
              <a:t>Et pendant ce temps, au Chili…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4F22E81-C1F6-686C-BA13-0D2025514B8E}"/>
              </a:ext>
            </a:extLst>
          </p:cNvPr>
          <p:cNvSpPr/>
          <p:nvPr/>
        </p:nvSpPr>
        <p:spPr>
          <a:xfrm>
            <a:off x="8303291" y="315678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1248BA-27EA-394D-A060-0688C8E86281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5FB37BD-D33E-93A5-1474-43889F6ED41F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87EEB1-AF5D-FC5A-BC84-CBBA956993BD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BC6134E-F8A5-C794-42DB-17119DDA6E19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B726BF-4736-BC26-4059-52E14EA3600C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BDBDF35-FFA7-9864-E218-7CB65E6CF508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FEE1209-D5AF-98BB-715E-4D6474168ECA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7462254" y="1980383"/>
            <a:ext cx="72008" cy="1797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9C1B42A-79CD-113C-6E93-8187DFD73C56}"/>
              </a:ext>
            </a:extLst>
          </p:cNvPr>
          <p:cNvCxnSpPr>
            <a:cxnSpLocks/>
          </p:cNvCxnSpPr>
          <p:nvPr/>
        </p:nvCxnSpPr>
        <p:spPr>
          <a:xfrm>
            <a:off x="6586330" y="2160104"/>
            <a:ext cx="7628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63548C81-D09C-9E1B-C1A6-415F497D36BB}"/>
              </a:ext>
            </a:extLst>
          </p:cNvPr>
          <p:cNvSpPr/>
          <p:nvPr/>
        </p:nvSpPr>
        <p:spPr>
          <a:xfrm>
            <a:off x="7349210" y="210269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9D7E9E1-622F-F873-E305-B680FBFAAFC1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AB460E5-99CF-F8C1-FBBB-2B4C1E5961C5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0EB287-E990-BF53-96B9-0832163D2D3F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B9B9476-311D-A990-F7C5-397E3CD1B817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ED309AE-7ECB-BB80-00E3-62EC9CF281C0}"/>
              </a:ext>
            </a:extLst>
          </p:cNvPr>
          <p:cNvCxnSpPr>
            <a:cxnSpLocks/>
            <a:stCxn id="15" idx="0"/>
            <a:endCxn id="13" idx="3"/>
          </p:cNvCxnSpPr>
          <p:nvPr/>
        </p:nvCxnSpPr>
        <p:spPr>
          <a:xfrm flipV="1">
            <a:off x="7884489" y="1007252"/>
            <a:ext cx="663898" cy="395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28FB2FC-589F-5052-10A6-6C7C1F871223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977331" y="964008"/>
            <a:ext cx="549965" cy="43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00BD25F8-B903-0519-34DC-81A07D030F85}"/>
              </a:ext>
            </a:extLst>
          </p:cNvPr>
          <p:cNvSpPr/>
          <p:nvPr/>
        </p:nvSpPr>
        <p:spPr>
          <a:xfrm>
            <a:off x="7442155" y="112965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7A97704-4CCF-F61B-F6E9-2D1636BAE0C6}"/>
              </a:ext>
            </a:extLst>
          </p:cNvPr>
          <p:cNvCxnSpPr>
            <a:cxnSpLocks/>
            <a:stCxn id="14" idx="3"/>
            <a:endCxn id="22" idx="7"/>
          </p:cNvCxnSpPr>
          <p:nvPr/>
        </p:nvCxnSpPr>
        <p:spPr>
          <a:xfrm flipH="1">
            <a:off x="7565080" y="1068408"/>
            <a:ext cx="289326" cy="79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8D7CAAD-956D-462B-E09C-150818CC6D37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2B63F6B-1B43-A067-9CF1-3C8DC246B493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06" name="Connecteur droit avec flèche 705">
            <a:extLst>
              <a:ext uri="{FF2B5EF4-FFF2-40B4-BE49-F238E27FC236}">
                <a16:creationId xmlns:a16="http://schemas.microsoft.com/office/drawing/2014/main" id="{DC401100-8889-B51D-3987-5ABD6F1D0037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8" name="Ellipse 707">
            <a:extLst>
              <a:ext uri="{FF2B5EF4-FFF2-40B4-BE49-F238E27FC236}">
                <a16:creationId xmlns:a16="http://schemas.microsoft.com/office/drawing/2014/main" id="{C11CC57B-E040-3CE1-A9C0-906E914B3709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7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1821-1822 : A partir du Chili et par mer, José de San Martin s’empare de Lima et proclame l’indépendance du Pérou ;  Puis il joint ses troupes à celles de Simon Bolivar pour libérer Quito</a:t>
            </a:r>
          </a:p>
          <a:p>
            <a:endParaRPr lang="fr-FR" dirty="0"/>
          </a:p>
          <a:p>
            <a:r>
              <a:rPr lang="fr-FR" dirty="0"/>
              <a:t>*1817-18 : San Martin et </a:t>
            </a:r>
            <a:r>
              <a:rPr lang="fr-FR" dirty="0" err="1"/>
              <a:t>O’Higgins</a:t>
            </a:r>
            <a:r>
              <a:rPr lang="fr-FR" dirty="0"/>
              <a:t> ont libéré le Chili</a:t>
            </a:r>
          </a:p>
          <a:p>
            <a:endParaRPr lang="fr-FR" dirty="0"/>
          </a:p>
          <a:p>
            <a:r>
              <a:rPr lang="fr-FR" dirty="0"/>
              <a:t>*Août-Sept. 1820 : José de San Martin, avec l’aide d’une flotte privée anglaise dirigée par </a:t>
            </a:r>
            <a:r>
              <a:rPr lang="fr-FR" u="sng" dirty="0"/>
              <a:t>Thomas Cochrane</a:t>
            </a:r>
            <a:endParaRPr lang="fr-FR" dirty="0"/>
          </a:p>
          <a:p>
            <a:r>
              <a:rPr lang="fr-FR" dirty="0"/>
              <a:t>Quitte le Chili et débarque au Pérou, à Pisco</a:t>
            </a:r>
          </a:p>
          <a:p>
            <a:endParaRPr lang="fr-FR" dirty="0"/>
          </a:p>
          <a:p>
            <a:r>
              <a:rPr lang="fr-FR" dirty="0"/>
              <a:t>Puis…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4F22E81-C1F6-686C-BA13-0D2025514B8E}"/>
              </a:ext>
            </a:extLst>
          </p:cNvPr>
          <p:cNvSpPr/>
          <p:nvPr/>
        </p:nvSpPr>
        <p:spPr>
          <a:xfrm>
            <a:off x="8303291" y="315678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1248BA-27EA-394D-A060-0688C8E86281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87EEB1-AF5D-FC5A-BC84-CBBA956993BD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BC6134E-F8A5-C794-42DB-17119DDA6E19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B726BF-4736-BC26-4059-52E14EA3600C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74947FA-FC01-3481-DEA8-EF953F5195BD}"/>
              </a:ext>
            </a:extLst>
          </p:cNvPr>
          <p:cNvCxnSpPr>
            <a:cxnSpLocks/>
          </p:cNvCxnSpPr>
          <p:nvPr/>
        </p:nvCxnSpPr>
        <p:spPr>
          <a:xfrm flipH="1" flipV="1">
            <a:off x="7883350" y="3156784"/>
            <a:ext cx="347933" cy="1431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1295A884-6EAB-1734-FB3C-A4AA16210BC2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01886A3-42A5-00F4-91E0-769400904C92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0FD3013-F105-A885-4A3A-D488C91D6AA3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7AB27BD-43F7-8CD0-F4F4-6077707DD5BC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9" name="Ellipse 708">
            <a:extLst>
              <a:ext uri="{FF2B5EF4-FFF2-40B4-BE49-F238E27FC236}">
                <a16:creationId xmlns:a16="http://schemas.microsoft.com/office/drawing/2014/main" id="{CFA5AEC8-6538-A0DD-6AB4-56EACAF402A8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0" name="Connecteur droit avec flèche 709">
            <a:extLst>
              <a:ext uri="{FF2B5EF4-FFF2-40B4-BE49-F238E27FC236}">
                <a16:creationId xmlns:a16="http://schemas.microsoft.com/office/drawing/2014/main" id="{F310FE0E-82B9-1374-969B-FBE727694D06}"/>
              </a:ext>
            </a:extLst>
          </p:cNvPr>
          <p:cNvCxnSpPr>
            <a:cxnSpLocks/>
            <a:stCxn id="711" idx="3"/>
          </p:cNvCxnSpPr>
          <p:nvPr/>
        </p:nvCxnSpPr>
        <p:spPr>
          <a:xfrm flipH="1">
            <a:off x="8375299" y="4603007"/>
            <a:ext cx="75958" cy="50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Ellipse 710">
            <a:extLst>
              <a:ext uri="{FF2B5EF4-FFF2-40B4-BE49-F238E27FC236}">
                <a16:creationId xmlns:a16="http://schemas.microsoft.com/office/drawing/2014/main" id="{35552BE9-4CC9-9EBB-300C-38387F1FCACC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4" name="Ellipse 713">
            <a:extLst>
              <a:ext uri="{FF2B5EF4-FFF2-40B4-BE49-F238E27FC236}">
                <a16:creationId xmlns:a16="http://schemas.microsoft.com/office/drawing/2014/main" id="{11452335-DB3C-0B85-3AA3-1E6CC31CF8F8}"/>
              </a:ext>
            </a:extLst>
          </p:cNvPr>
          <p:cNvSpPr/>
          <p:nvPr/>
        </p:nvSpPr>
        <p:spPr>
          <a:xfrm>
            <a:off x="7761307" y="29790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9" name="Ellipse 718">
            <a:extLst>
              <a:ext uri="{FF2B5EF4-FFF2-40B4-BE49-F238E27FC236}">
                <a16:creationId xmlns:a16="http://schemas.microsoft.com/office/drawing/2014/main" id="{718DC241-2111-B25E-B1EA-F21E9B7E65C3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33CE4C9-E462-2471-0CF4-AADFFA691F48}"/>
              </a:ext>
            </a:extLst>
          </p:cNvPr>
          <p:cNvSpPr/>
          <p:nvPr/>
        </p:nvSpPr>
        <p:spPr>
          <a:xfrm>
            <a:off x="7442155" y="112965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557AC7F-9808-2557-D04E-9BF1BCDC2C17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2B753D2-E5AF-C080-C61D-C8B7A9064FCD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15C396E-7FD4-E661-B6A2-69D8662E661F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B7975B1-6856-A417-8FBB-E7F57162BC15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3747372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1814 : 4</a:t>
            </a:r>
            <a:r>
              <a:rPr lang="fr-FR" sz="1800" b="1" baseline="30000" dirty="0"/>
              <a:t>ème</a:t>
            </a:r>
            <a:r>
              <a:rPr lang="fr-FR" sz="1800" b="1" dirty="0"/>
              <a:t> acte : En Espagne, Ferdinand VII retrouve son trône ; Pour Ferdinand, rétablir totalement la monarchie absolue et reconquérir les colonies américaines insoumises</a:t>
            </a:r>
          </a:p>
          <a:p>
            <a:endParaRPr lang="fr-FR" dirty="0"/>
          </a:p>
          <a:p>
            <a:r>
              <a:rPr lang="fr-FR" u="sng" dirty="0"/>
              <a:t>*Mai 1814 : 4</a:t>
            </a:r>
            <a:r>
              <a:rPr lang="fr-FR" u="sng" baseline="30000" dirty="0"/>
              <a:t>ème</a:t>
            </a:r>
            <a:r>
              <a:rPr lang="fr-FR" u="sng" dirty="0"/>
              <a:t> acte</a:t>
            </a:r>
          </a:p>
          <a:p>
            <a:endParaRPr lang="fr-FR" dirty="0"/>
          </a:p>
          <a:p>
            <a:r>
              <a:rPr lang="fr-FR" dirty="0"/>
              <a:t>*Juin 1813 : En Espagne</a:t>
            </a:r>
          </a:p>
          <a:p>
            <a:r>
              <a:rPr lang="fr-FR" dirty="0"/>
              <a:t>Les Anglo-Espagnols de </a:t>
            </a:r>
            <a:r>
              <a:rPr lang="fr-FR" u="sng" dirty="0"/>
              <a:t>Wellington</a:t>
            </a:r>
          </a:p>
          <a:p>
            <a:r>
              <a:rPr lang="fr-FR" dirty="0"/>
              <a:t>Chassent les Français d’Espagne</a:t>
            </a:r>
          </a:p>
          <a:p>
            <a:endParaRPr lang="fr-FR" dirty="0"/>
          </a:p>
          <a:p>
            <a:r>
              <a:rPr lang="fr-FR" dirty="0"/>
              <a:t>La Junte suprême s’installe à Madrid</a:t>
            </a:r>
          </a:p>
          <a:p>
            <a:endParaRPr lang="fr-FR" dirty="0"/>
          </a:p>
          <a:p>
            <a:r>
              <a:rPr lang="fr-FR" dirty="0"/>
              <a:t>Et… </a:t>
            </a:r>
          </a:p>
          <a:p>
            <a:r>
              <a:rPr lang="fr-FR" dirty="0"/>
              <a:t>*Fév. 1814 : Libéré par Napoléon</a:t>
            </a:r>
          </a:p>
          <a:p>
            <a:r>
              <a:rPr lang="fr-FR" dirty="0"/>
              <a:t>*Mai 1814 : </a:t>
            </a:r>
            <a:r>
              <a:rPr lang="fr-FR" u="sng" dirty="0"/>
              <a:t>Ferdinand VII</a:t>
            </a:r>
            <a:r>
              <a:rPr lang="fr-FR" dirty="0"/>
              <a:t> </a:t>
            </a:r>
          </a:p>
          <a:p>
            <a:r>
              <a:rPr lang="fr-FR" dirty="0"/>
              <a:t>Retourne à Madrid</a:t>
            </a:r>
          </a:p>
          <a:p>
            <a:r>
              <a:rPr lang="fr-FR" dirty="0"/>
              <a:t>Et retrouve son trône…</a:t>
            </a:r>
          </a:p>
        </p:txBody>
      </p:sp>
      <p:pic>
        <p:nvPicPr>
          <p:cNvPr id="709" name="Image 708" descr="Une image contenant personne, homme, habillé&#10;&#10;Description générée automatiquement">
            <a:extLst>
              <a:ext uri="{FF2B5EF4-FFF2-40B4-BE49-F238E27FC236}">
                <a16:creationId xmlns:a16="http://schemas.microsoft.com/office/drawing/2014/main" id="{1B85D6B0-3A9A-EAF1-6342-28AB36883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2" y="2241334"/>
            <a:ext cx="1441330" cy="17921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9CE4CB-3D0E-8EFB-D3D6-A86F3EC8E0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" t="3484" r="2824" b="3062"/>
          <a:stretch/>
        </p:blipFill>
        <p:spPr bwMode="auto">
          <a:xfrm>
            <a:off x="4047886" y="186327"/>
            <a:ext cx="7969942" cy="64853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269B742-88B9-D483-8BEF-4E1919E841C7}"/>
              </a:ext>
            </a:extLst>
          </p:cNvPr>
          <p:cNvSpPr/>
          <p:nvPr/>
        </p:nvSpPr>
        <p:spPr>
          <a:xfrm>
            <a:off x="7716075" y="284298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CF045C0-4869-498C-49B5-A394E8858C19}"/>
              </a:ext>
            </a:extLst>
          </p:cNvPr>
          <p:cNvSpPr/>
          <p:nvPr/>
        </p:nvSpPr>
        <p:spPr>
          <a:xfrm>
            <a:off x="5080000" y="382197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FD5E5D1-1473-3AD9-DD74-D1B44B3CD9C9}"/>
              </a:ext>
            </a:extLst>
          </p:cNvPr>
          <p:cNvSpPr/>
          <p:nvPr/>
        </p:nvSpPr>
        <p:spPr>
          <a:xfrm>
            <a:off x="8704943" y="10214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34BE9AC-705E-E1C1-A493-C61A57F67677}"/>
              </a:ext>
            </a:extLst>
          </p:cNvPr>
          <p:cNvCxnSpPr>
            <a:cxnSpLocks/>
            <a:stCxn id="16" idx="7"/>
            <a:endCxn id="11" idx="3"/>
          </p:cNvCxnSpPr>
          <p:nvPr/>
        </p:nvCxnSpPr>
        <p:spPr>
          <a:xfrm flipV="1">
            <a:off x="8382882" y="1193646"/>
            <a:ext cx="351683" cy="1712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4AF358F6-4CF0-4B41-21FF-19B6C98F1695}"/>
              </a:ext>
            </a:extLst>
          </p:cNvPr>
          <p:cNvSpPr/>
          <p:nvPr/>
        </p:nvSpPr>
        <p:spPr>
          <a:xfrm>
            <a:off x="8210232" y="133531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1D48599-8354-759C-0C6B-684E1DD22CA8}"/>
              </a:ext>
            </a:extLst>
          </p:cNvPr>
          <p:cNvCxnSpPr>
            <a:cxnSpLocks/>
            <a:stCxn id="6" idx="0"/>
            <a:endCxn id="716" idx="4"/>
          </p:cNvCxnSpPr>
          <p:nvPr/>
        </p:nvCxnSpPr>
        <p:spPr>
          <a:xfrm flipV="1">
            <a:off x="7817211" y="1791227"/>
            <a:ext cx="35757" cy="10517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8BB8AC0-C6B9-CD8F-57A8-BED3B482E32C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7918347" y="1507520"/>
            <a:ext cx="321507" cy="2334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A8EA96FB-2FD6-0511-97C8-503834C20738}"/>
              </a:ext>
            </a:extLst>
          </p:cNvPr>
          <p:cNvSpPr/>
          <p:nvPr/>
        </p:nvSpPr>
        <p:spPr>
          <a:xfrm>
            <a:off x="6882176" y="208441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C8FCD01-F3B5-A0BC-C1CB-17CDB94E25B9}"/>
              </a:ext>
            </a:extLst>
          </p:cNvPr>
          <p:cNvCxnSpPr>
            <a:cxnSpLocks/>
            <a:stCxn id="22" idx="7"/>
            <a:endCxn id="16" idx="2"/>
          </p:cNvCxnSpPr>
          <p:nvPr/>
        </p:nvCxnSpPr>
        <p:spPr>
          <a:xfrm flipV="1">
            <a:off x="7054826" y="1436190"/>
            <a:ext cx="1155406" cy="6777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277A7B14-CA61-FA32-8118-2EBD945FC916}"/>
              </a:ext>
            </a:extLst>
          </p:cNvPr>
          <p:cNvSpPr/>
          <p:nvPr/>
        </p:nvSpPr>
        <p:spPr>
          <a:xfrm>
            <a:off x="6395528" y="267077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0" name="Connecteur droit avec flèche 709">
            <a:extLst>
              <a:ext uri="{FF2B5EF4-FFF2-40B4-BE49-F238E27FC236}">
                <a16:creationId xmlns:a16="http://schemas.microsoft.com/office/drawing/2014/main" id="{2448A0C2-B200-19E8-0933-935C02B80CC7}"/>
              </a:ext>
            </a:extLst>
          </p:cNvPr>
          <p:cNvCxnSpPr>
            <a:cxnSpLocks/>
          </p:cNvCxnSpPr>
          <p:nvPr/>
        </p:nvCxnSpPr>
        <p:spPr>
          <a:xfrm flipH="1" flipV="1">
            <a:off x="7054826" y="2256616"/>
            <a:ext cx="690871" cy="61591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Ellipse 710">
            <a:extLst>
              <a:ext uri="{FF2B5EF4-FFF2-40B4-BE49-F238E27FC236}">
                <a16:creationId xmlns:a16="http://schemas.microsoft.com/office/drawing/2014/main" id="{1AE8D40D-82D8-F8E8-72A5-28299F4C04EB}"/>
              </a:ext>
            </a:extLst>
          </p:cNvPr>
          <p:cNvSpPr/>
          <p:nvPr/>
        </p:nvSpPr>
        <p:spPr>
          <a:xfrm>
            <a:off x="7716075" y="284298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1CF7EE1C-3524-5697-F45C-C1435CC832F0}"/>
              </a:ext>
            </a:extLst>
          </p:cNvPr>
          <p:cNvSpPr/>
          <p:nvPr/>
        </p:nvSpPr>
        <p:spPr>
          <a:xfrm>
            <a:off x="6852554" y="247846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3" name="Connecteur droit avec flèche 712">
            <a:extLst>
              <a:ext uri="{FF2B5EF4-FFF2-40B4-BE49-F238E27FC236}">
                <a16:creationId xmlns:a16="http://schemas.microsoft.com/office/drawing/2014/main" id="{1DE88FF1-2B49-5EDE-45CF-D51413FE6E48}"/>
              </a:ext>
            </a:extLst>
          </p:cNvPr>
          <p:cNvCxnSpPr>
            <a:cxnSpLocks/>
            <a:stCxn id="712" idx="6"/>
            <a:endCxn id="711" idx="1"/>
          </p:cNvCxnSpPr>
          <p:nvPr/>
        </p:nvCxnSpPr>
        <p:spPr>
          <a:xfrm>
            <a:off x="7054826" y="2579345"/>
            <a:ext cx="690871" cy="2931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4" name="Ellipse 713">
            <a:extLst>
              <a:ext uri="{FF2B5EF4-FFF2-40B4-BE49-F238E27FC236}">
                <a16:creationId xmlns:a16="http://schemas.microsoft.com/office/drawing/2014/main" id="{15235ABF-F57F-6DD9-E6DB-8B77E18BEB9F}"/>
              </a:ext>
            </a:extLst>
          </p:cNvPr>
          <p:cNvSpPr/>
          <p:nvPr/>
        </p:nvSpPr>
        <p:spPr>
          <a:xfrm>
            <a:off x="6395528" y="267077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5" name="Connecteur droit avec flèche 714">
            <a:extLst>
              <a:ext uri="{FF2B5EF4-FFF2-40B4-BE49-F238E27FC236}">
                <a16:creationId xmlns:a16="http://schemas.microsoft.com/office/drawing/2014/main" id="{D70B7DAE-C486-D7E7-28AC-602225257830}"/>
              </a:ext>
            </a:extLst>
          </p:cNvPr>
          <p:cNvCxnSpPr>
            <a:cxnSpLocks/>
            <a:stCxn id="714" idx="7"/>
            <a:endCxn id="712" idx="2"/>
          </p:cNvCxnSpPr>
          <p:nvPr/>
        </p:nvCxnSpPr>
        <p:spPr>
          <a:xfrm flipV="1">
            <a:off x="6568178" y="2579345"/>
            <a:ext cx="284376" cy="1209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" name="Ellipse 715">
            <a:extLst>
              <a:ext uri="{FF2B5EF4-FFF2-40B4-BE49-F238E27FC236}">
                <a16:creationId xmlns:a16="http://schemas.microsoft.com/office/drawing/2014/main" id="{18DEFE2D-0397-8FDC-1141-1417690FAD6F}"/>
              </a:ext>
            </a:extLst>
          </p:cNvPr>
          <p:cNvSpPr/>
          <p:nvPr/>
        </p:nvSpPr>
        <p:spPr>
          <a:xfrm>
            <a:off x="7751832" y="1589475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8" name="Ellipse 717">
            <a:extLst>
              <a:ext uri="{FF2B5EF4-FFF2-40B4-BE49-F238E27FC236}">
                <a16:creationId xmlns:a16="http://schemas.microsoft.com/office/drawing/2014/main" id="{103FFFF9-A87B-6C47-62BF-416400939373}"/>
              </a:ext>
            </a:extLst>
          </p:cNvPr>
          <p:cNvSpPr/>
          <p:nvPr/>
        </p:nvSpPr>
        <p:spPr>
          <a:xfrm>
            <a:off x="10161731" y="23264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9" name="Ellipse 718">
            <a:extLst>
              <a:ext uri="{FF2B5EF4-FFF2-40B4-BE49-F238E27FC236}">
                <a16:creationId xmlns:a16="http://schemas.microsoft.com/office/drawing/2014/main" id="{D89C9D30-4FED-894C-F6D9-A2317F62867D}"/>
              </a:ext>
            </a:extLst>
          </p:cNvPr>
          <p:cNvSpPr/>
          <p:nvPr/>
        </p:nvSpPr>
        <p:spPr>
          <a:xfrm>
            <a:off x="9312645" y="339768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20" name="Connecteur droit avec flèche 719">
            <a:extLst>
              <a:ext uri="{FF2B5EF4-FFF2-40B4-BE49-F238E27FC236}">
                <a16:creationId xmlns:a16="http://schemas.microsoft.com/office/drawing/2014/main" id="{FE49DE09-A7B8-940C-F50E-5731F7FB7DC5}"/>
              </a:ext>
            </a:extLst>
          </p:cNvPr>
          <p:cNvCxnSpPr>
            <a:cxnSpLocks/>
            <a:endCxn id="718" idx="3"/>
          </p:cNvCxnSpPr>
          <p:nvPr/>
        </p:nvCxnSpPr>
        <p:spPr>
          <a:xfrm flipV="1">
            <a:off x="9514917" y="2498646"/>
            <a:ext cx="676436" cy="89904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1" name="Ellipse 720">
            <a:extLst>
              <a:ext uri="{FF2B5EF4-FFF2-40B4-BE49-F238E27FC236}">
                <a16:creationId xmlns:a16="http://schemas.microsoft.com/office/drawing/2014/main" id="{A3B32F84-43CB-CE96-D4FD-4B770B9AC97C}"/>
              </a:ext>
            </a:extLst>
          </p:cNvPr>
          <p:cNvSpPr/>
          <p:nvPr/>
        </p:nvSpPr>
        <p:spPr>
          <a:xfrm>
            <a:off x="10633445" y="2054864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22" name="Connecteur droit avec flèche 721">
            <a:extLst>
              <a:ext uri="{FF2B5EF4-FFF2-40B4-BE49-F238E27FC236}">
                <a16:creationId xmlns:a16="http://schemas.microsoft.com/office/drawing/2014/main" id="{9D773F6D-5CAB-3778-3985-3DC14EAE302D}"/>
              </a:ext>
            </a:extLst>
          </p:cNvPr>
          <p:cNvCxnSpPr>
            <a:cxnSpLocks/>
            <a:stCxn id="718" idx="7"/>
            <a:endCxn id="721" idx="2"/>
          </p:cNvCxnSpPr>
          <p:nvPr/>
        </p:nvCxnSpPr>
        <p:spPr>
          <a:xfrm flipV="1">
            <a:off x="10334381" y="2155740"/>
            <a:ext cx="299064" cy="20024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8DE18FB7-66EB-30F9-5201-AE83D4F9E941}"/>
              </a:ext>
            </a:extLst>
          </p:cNvPr>
          <p:cNvSpPr/>
          <p:nvPr/>
        </p:nvSpPr>
        <p:spPr>
          <a:xfrm>
            <a:off x="6418778" y="5283454"/>
            <a:ext cx="202272" cy="201752"/>
          </a:xfrm>
          <a:prstGeom prst="ellipse">
            <a:avLst/>
          </a:prstGeom>
          <a:solidFill>
            <a:srgbClr val="A27B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912DE23-14FD-BF73-A06A-D146DEB09F65}"/>
              </a:ext>
            </a:extLst>
          </p:cNvPr>
          <p:cNvCxnSpPr>
            <a:cxnSpLocks/>
            <a:endCxn id="711" idx="3"/>
          </p:cNvCxnSpPr>
          <p:nvPr/>
        </p:nvCxnSpPr>
        <p:spPr>
          <a:xfrm flipV="1">
            <a:off x="6597800" y="3015189"/>
            <a:ext cx="1147897" cy="226826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729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1821-1822 : A partir du Chili et par mer, José de San Martin s’empare de Lima et proclame l’indépendance du Pérou ;  Puis il joint ses troupes à celles de Simon Bolivar pour libérer Quito</a:t>
            </a:r>
          </a:p>
          <a:p>
            <a:endParaRPr lang="fr-FR" dirty="0"/>
          </a:p>
          <a:p>
            <a:r>
              <a:rPr lang="fr-FR" dirty="0"/>
              <a:t>*Juillet 1821 : </a:t>
            </a:r>
            <a:r>
              <a:rPr lang="fr-FR" u="sng" dirty="0"/>
              <a:t>San Martin</a:t>
            </a:r>
            <a:r>
              <a:rPr lang="fr-FR" dirty="0"/>
              <a:t> libère Lima</a:t>
            </a:r>
          </a:p>
          <a:p>
            <a:r>
              <a:rPr lang="fr-FR" u="sng" dirty="0"/>
              <a:t>Il proclame l’indépendance du Pérou</a:t>
            </a:r>
          </a:p>
          <a:p>
            <a:endParaRPr lang="fr-FR" u="sng" dirty="0"/>
          </a:p>
          <a:p>
            <a:r>
              <a:rPr lang="fr-FR" dirty="0"/>
              <a:t>Les dernières forces loyalistes se replient dans le Haut-Pérou</a:t>
            </a:r>
          </a:p>
          <a:p>
            <a:r>
              <a:rPr lang="fr-FR" dirty="0"/>
              <a:t>Mais San Martin ne parvient pas à en venir à bout</a:t>
            </a:r>
          </a:p>
          <a:p>
            <a:endParaRPr lang="fr-FR" u="sng" dirty="0"/>
          </a:p>
          <a:p>
            <a:r>
              <a:rPr lang="fr-FR" u="sng" dirty="0"/>
              <a:t>Et c’est la jonction avec les forces de Bolivar </a:t>
            </a:r>
          </a:p>
          <a:p>
            <a:r>
              <a:rPr lang="fr-FR" u="sng" dirty="0"/>
              <a:t>Qui permettra la victoire finale des indépendantistes…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4F22E81-C1F6-686C-BA13-0D2025514B8E}"/>
              </a:ext>
            </a:extLst>
          </p:cNvPr>
          <p:cNvSpPr/>
          <p:nvPr/>
        </p:nvSpPr>
        <p:spPr>
          <a:xfrm>
            <a:off x="8303291" y="315678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1248BA-27EA-394D-A060-0688C8E86281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87EEB1-AF5D-FC5A-BC84-CBBA956993BD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BC6134E-F8A5-C794-42DB-17119DDA6E19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B726BF-4736-BC26-4059-52E14EA3600C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74947FA-FC01-3481-DEA8-EF953F5195BD}"/>
              </a:ext>
            </a:extLst>
          </p:cNvPr>
          <p:cNvCxnSpPr>
            <a:cxnSpLocks/>
          </p:cNvCxnSpPr>
          <p:nvPr/>
        </p:nvCxnSpPr>
        <p:spPr>
          <a:xfrm flipH="1" flipV="1">
            <a:off x="7883350" y="3156784"/>
            <a:ext cx="347933" cy="1431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1295A884-6EAB-1734-FB3C-A4AA16210BC2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01886A3-42A5-00F4-91E0-769400904C92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0FD3013-F105-A885-4A3A-D488C91D6AA3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7AB27BD-43F7-8CD0-F4F4-6077707DD5BC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CE81CD89-65DF-100B-41E1-CAE2D835A216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9" name="Ellipse 708">
            <a:extLst>
              <a:ext uri="{FF2B5EF4-FFF2-40B4-BE49-F238E27FC236}">
                <a16:creationId xmlns:a16="http://schemas.microsoft.com/office/drawing/2014/main" id="{CFA5AEC8-6538-A0DD-6AB4-56EACAF402A8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0" name="Connecteur droit avec flèche 709">
            <a:extLst>
              <a:ext uri="{FF2B5EF4-FFF2-40B4-BE49-F238E27FC236}">
                <a16:creationId xmlns:a16="http://schemas.microsoft.com/office/drawing/2014/main" id="{F310FE0E-82B9-1374-969B-FBE727694D06}"/>
              </a:ext>
            </a:extLst>
          </p:cNvPr>
          <p:cNvCxnSpPr>
            <a:cxnSpLocks/>
            <a:stCxn id="711" idx="3"/>
          </p:cNvCxnSpPr>
          <p:nvPr/>
        </p:nvCxnSpPr>
        <p:spPr>
          <a:xfrm flipH="1">
            <a:off x="8375299" y="4603007"/>
            <a:ext cx="75958" cy="50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Ellipse 710">
            <a:extLst>
              <a:ext uri="{FF2B5EF4-FFF2-40B4-BE49-F238E27FC236}">
                <a16:creationId xmlns:a16="http://schemas.microsoft.com/office/drawing/2014/main" id="{35552BE9-4CC9-9EBB-300C-38387F1FCACC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4" name="Ellipse 713">
            <a:extLst>
              <a:ext uri="{FF2B5EF4-FFF2-40B4-BE49-F238E27FC236}">
                <a16:creationId xmlns:a16="http://schemas.microsoft.com/office/drawing/2014/main" id="{11452335-DB3C-0B85-3AA3-1E6CC31CF8F8}"/>
              </a:ext>
            </a:extLst>
          </p:cNvPr>
          <p:cNvSpPr/>
          <p:nvPr/>
        </p:nvSpPr>
        <p:spPr>
          <a:xfrm>
            <a:off x="7761307" y="29790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DCB7CC62-19BB-2C6C-C8C1-15EFF3DA34A5}"/>
              </a:ext>
            </a:extLst>
          </p:cNvPr>
          <p:cNvCxnSpPr>
            <a:cxnSpLocks/>
          </p:cNvCxnSpPr>
          <p:nvPr/>
        </p:nvCxnSpPr>
        <p:spPr>
          <a:xfrm>
            <a:off x="7778616" y="2923253"/>
            <a:ext cx="545766" cy="2514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0692E80E-1A18-D900-FCAD-3D29886E04E8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D5C5ED2-5F8B-C438-A2A7-F0A2D6E40B61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7820919E-9692-B2AF-2E33-314FC36DFECF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A224772-D15E-8CF7-A45D-8DCA5BCB31CD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81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1821-1822 : A partir du Chili et par mer, José de San Martin s’empare de Lima et proclame l’indépendance du Pérou ;  Puis il joint ses troupes à celles de Simon Bolivar pour libérer Quito</a:t>
            </a:r>
          </a:p>
          <a:p>
            <a:endParaRPr lang="fr-FR" dirty="0"/>
          </a:p>
          <a:p>
            <a:r>
              <a:rPr lang="fr-FR" dirty="0"/>
              <a:t>Retour au nord et rappels…</a:t>
            </a:r>
          </a:p>
          <a:p>
            <a:endParaRPr lang="fr-FR" dirty="0"/>
          </a:p>
          <a:p>
            <a:r>
              <a:rPr lang="fr-FR" dirty="0"/>
              <a:t>*Juin-Oct. 1821 : </a:t>
            </a:r>
            <a:r>
              <a:rPr lang="fr-FR" u="sng" dirty="0"/>
              <a:t>Bolivar</a:t>
            </a:r>
            <a:r>
              <a:rPr lang="fr-FR" dirty="0"/>
              <a:t> s’empare de</a:t>
            </a:r>
          </a:p>
          <a:p>
            <a:r>
              <a:rPr lang="fr-FR" dirty="0"/>
              <a:t>Caracas, Carthagène et Panama</a:t>
            </a:r>
          </a:p>
          <a:p>
            <a:endParaRPr lang="fr-FR" dirty="0"/>
          </a:p>
          <a:p>
            <a:r>
              <a:rPr lang="fr-FR" dirty="0"/>
              <a:t>*Mai 1821 : Il envoie le général </a:t>
            </a:r>
            <a:r>
              <a:rPr lang="fr-FR" u="sng" dirty="0"/>
              <a:t>Antonio Sucre</a:t>
            </a:r>
            <a:r>
              <a:rPr lang="fr-FR" dirty="0"/>
              <a:t> à Guayaquil</a:t>
            </a:r>
          </a:p>
          <a:p>
            <a:r>
              <a:rPr lang="fr-FR" dirty="0"/>
              <a:t>Objectif : S’emparer de Quito par le sud</a:t>
            </a:r>
          </a:p>
          <a:p>
            <a:endParaRPr lang="fr-FR" dirty="0"/>
          </a:p>
          <a:p>
            <a:r>
              <a:rPr lang="fr-FR" dirty="0"/>
              <a:t>*Juillet 1821 : </a:t>
            </a:r>
            <a:r>
              <a:rPr lang="fr-FR" u="sng" dirty="0"/>
              <a:t>San Martin</a:t>
            </a:r>
            <a:r>
              <a:rPr lang="fr-FR" dirty="0"/>
              <a:t> étant maître de Lima</a:t>
            </a:r>
          </a:p>
          <a:p>
            <a:r>
              <a:rPr lang="fr-FR" u="sng" dirty="0"/>
              <a:t>Sucre</a:t>
            </a:r>
            <a:r>
              <a:rPr lang="fr-FR" dirty="0"/>
              <a:t> appelle à son aide…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295A884-6EAB-1734-FB3C-A4AA16210BC2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01886A3-42A5-00F4-91E0-769400904C92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0FD3013-F105-A885-4A3A-D488C91D6AA3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7AB27BD-43F7-8CD0-F4F4-6077707DD5BC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00681A3-8AB3-4B55-5039-A6F24E76D077}"/>
              </a:ext>
            </a:extLst>
          </p:cNvPr>
          <p:cNvCxnSpPr>
            <a:cxnSpLocks/>
            <a:stCxn id="7" idx="0"/>
            <a:endCxn id="4" idx="3"/>
          </p:cNvCxnSpPr>
          <p:nvPr/>
        </p:nvCxnSpPr>
        <p:spPr>
          <a:xfrm flipV="1">
            <a:off x="7884489" y="1007252"/>
            <a:ext cx="663898" cy="395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1DDECF0D-BBC9-1B4A-7AF4-96CB946D9780}"/>
              </a:ext>
            </a:extLst>
          </p:cNvPr>
          <p:cNvSpPr/>
          <p:nvPr/>
        </p:nvSpPr>
        <p:spPr>
          <a:xfrm>
            <a:off x="8303291" y="315678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180B66C-8B29-6A36-53BD-D2FF66A2FDCC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606B0105-5F88-4B2A-3BFE-58A730FBA0C6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5" name="Ellipse 704">
            <a:extLst>
              <a:ext uri="{FF2B5EF4-FFF2-40B4-BE49-F238E27FC236}">
                <a16:creationId xmlns:a16="http://schemas.microsoft.com/office/drawing/2014/main" id="{61BC950A-7799-B6B3-66E1-33A0210B94A3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6" name="Ellipse 705">
            <a:extLst>
              <a:ext uri="{FF2B5EF4-FFF2-40B4-BE49-F238E27FC236}">
                <a16:creationId xmlns:a16="http://schemas.microsoft.com/office/drawing/2014/main" id="{B1E4E260-53FF-BD3D-3DF6-42066D7C2094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08" name="Connecteur droit avec flèche 707">
            <a:extLst>
              <a:ext uri="{FF2B5EF4-FFF2-40B4-BE49-F238E27FC236}">
                <a16:creationId xmlns:a16="http://schemas.microsoft.com/office/drawing/2014/main" id="{676E680E-AD40-3EF4-25C2-B7B3802B9B88}"/>
              </a:ext>
            </a:extLst>
          </p:cNvPr>
          <p:cNvCxnSpPr>
            <a:cxnSpLocks/>
          </p:cNvCxnSpPr>
          <p:nvPr/>
        </p:nvCxnSpPr>
        <p:spPr>
          <a:xfrm flipH="1" flipV="1">
            <a:off x="7883350" y="3156784"/>
            <a:ext cx="347933" cy="1431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9" name="Ellipse 708">
            <a:extLst>
              <a:ext uri="{FF2B5EF4-FFF2-40B4-BE49-F238E27FC236}">
                <a16:creationId xmlns:a16="http://schemas.microsoft.com/office/drawing/2014/main" id="{142CBD7F-733F-F9AC-AAD3-4EC4780711A1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0" name="Connecteur droit avec flèche 709">
            <a:extLst>
              <a:ext uri="{FF2B5EF4-FFF2-40B4-BE49-F238E27FC236}">
                <a16:creationId xmlns:a16="http://schemas.microsoft.com/office/drawing/2014/main" id="{5581EE2D-28B7-6212-4754-9670C0CB578B}"/>
              </a:ext>
            </a:extLst>
          </p:cNvPr>
          <p:cNvCxnSpPr>
            <a:cxnSpLocks/>
            <a:stCxn id="711" idx="3"/>
          </p:cNvCxnSpPr>
          <p:nvPr/>
        </p:nvCxnSpPr>
        <p:spPr>
          <a:xfrm flipH="1">
            <a:off x="8375299" y="4603007"/>
            <a:ext cx="75958" cy="50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Ellipse 710">
            <a:extLst>
              <a:ext uri="{FF2B5EF4-FFF2-40B4-BE49-F238E27FC236}">
                <a16:creationId xmlns:a16="http://schemas.microsoft.com/office/drawing/2014/main" id="{9F918B5D-F622-1D09-146F-7DF4B8296933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4ED51358-310C-8811-5AAD-6E8EC5847B6B}"/>
              </a:ext>
            </a:extLst>
          </p:cNvPr>
          <p:cNvSpPr/>
          <p:nvPr/>
        </p:nvSpPr>
        <p:spPr>
          <a:xfrm>
            <a:off x="7761307" y="29790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3" name="Connecteur droit avec flèche 712">
            <a:extLst>
              <a:ext uri="{FF2B5EF4-FFF2-40B4-BE49-F238E27FC236}">
                <a16:creationId xmlns:a16="http://schemas.microsoft.com/office/drawing/2014/main" id="{AA459DE8-D5F0-71BE-CCF8-DAAAE1087766}"/>
              </a:ext>
            </a:extLst>
          </p:cNvPr>
          <p:cNvCxnSpPr>
            <a:cxnSpLocks/>
          </p:cNvCxnSpPr>
          <p:nvPr/>
        </p:nvCxnSpPr>
        <p:spPr>
          <a:xfrm>
            <a:off x="7778616" y="2923253"/>
            <a:ext cx="545766" cy="2514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4" name="Ellipse 713">
            <a:extLst>
              <a:ext uri="{FF2B5EF4-FFF2-40B4-BE49-F238E27FC236}">
                <a16:creationId xmlns:a16="http://schemas.microsoft.com/office/drawing/2014/main" id="{FB39F5BD-2BAA-7BD6-96DE-4E93753498B8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6" name="Connecteur droit avec flèche 715">
            <a:extLst>
              <a:ext uri="{FF2B5EF4-FFF2-40B4-BE49-F238E27FC236}">
                <a16:creationId xmlns:a16="http://schemas.microsoft.com/office/drawing/2014/main" id="{D5C99E07-C6B2-EF6F-312E-FE1C00CED530}"/>
              </a:ext>
            </a:extLst>
          </p:cNvPr>
          <p:cNvCxnSpPr>
            <a:cxnSpLocks/>
          </p:cNvCxnSpPr>
          <p:nvPr/>
        </p:nvCxnSpPr>
        <p:spPr>
          <a:xfrm>
            <a:off x="6586330" y="2160104"/>
            <a:ext cx="7628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" name="Ellipse 716">
            <a:extLst>
              <a:ext uri="{FF2B5EF4-FFF2-40B4-BE49-F238E27FC236}">
                <a16:creationId xmlns:a16="http://schemas.microsoft.com/office/drawing/2014/main" id="{910B2FEF-CB58-6EAB-C10E-D9306696A4E4}"/>
              </a:ext>
            </a:extLst>
          </p:cNvPr>
          <p:cNvSpPr/>
          <p:nvPr/>
        </p:nvSpPr>
        <p:spPr>
          <a:xfrm>
            <a:off x="7349210" y="210269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8" name="Connecteur droit avec flèche 717">
            <a:extLst>
              <a:ext uri="{FF2B5EF4-FFF2-40B4-BE49-F238E27FC236}">
                <a16:creationId xmlns:a16="http://schemas.microsoft.com/office/drawing/2014/main" id="{016FDC91-6CED-8CE7-4796-D142A9356F92}"/>
              </a:ext>
            </a:extLst>
          </p:cNvPr>
          <p:cNvCxnSpPr>
            <a:cxnSpLocks/>
          </p:cNvCxnSpPr>
          <p:nvPr/>
        </p:nvCxnSpPr>
        <p:spPr>
          <a:xfrm flipH="1">
            <a:off x="7977331" y="964008"/>
            <a:ext cx="549965" cy="43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32F8EBEF-BA7A-B13A-8109-219A6DFE434E}"/>
              </a:ext>
            </a:extLst>
          </p:cNvPr>
          <p:cNvSpPr/>
          <p:nvPr/>
        </p:nvSpPr>
        <p:spPr>
          <a:xfrm>
            <a:off x="7442155" y="112965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8689FF9-3700-C128-01B7-29DBD4E63D22}"/>
              </a:ext>
            </a:extLst>
          </p:cNvPr>
          <p:cNvCxnSpPr>
            <a:cxnSpLocks/>
            <a:endCxn id="2" idx="7"/>
          </p:cNvCxnSpPr>
          <p:nvPr/>
        </p:nvCxnSpPr>
        <p:spPr>
          <a:xfrm flipH="1">
            <a:off x="7565080" y="1068408"/>
            <a:ext cx="289326" cy="79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E37D0B72-AFEB-B34C-FA5D-6B5A54550B46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67B4332-C903-C4A1-1FF4-ED5350B54C11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D5ACD040-EC97-422E-DA39-636463642149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9F25E5D-61FB-3881-8704-434260FB3D52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91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1821-1822 : A partir du Chili et par mer, José de San Martin s’empare de Lima et proclame l’indépendance du Pérou ;  Puis il joint ses troupes à celles de Simon Bolivar pour libérer Quito</a:t>
            </a:r>
          </a:p>
          <a:p>
            <a:endParaRPr lang="fr-FR" dirty="0"/>
          </a:p>
          <a:p>
            <a:r>
              <a:rPr lang="fr-FR" dirty="0"/>
              <a:t>*Mai 1822 : </a:t>
            </a:r>
            <a:r>
              <a:rPr lang="fr-FR" u="sng" dirty="0"/>
              <a:t>San Martin</a:t>
            </a:r>
            <a:r>
              <a:rPr lang="fr-FR" dirty="0"/>
              <a:t> quitte Lima et rejoint </a:t>
            </a:r>
            <a:r>
              <a:rPr lang="fr-FR" u="sng" dirty="0"/>
              <a:t>Sucre</a:t>
            </a:r>
            <a:r>
              <a:rPr lang="fr-FR" dirty="0"/>
              <a:t> à Guyaquil</a:t>
            </a:r>
          </a:p>
          <a:p>
            <a:r>
              <a:rPr lang="fr-FR" dirty="0"/>
              <a:t>Et ensemble, ils s’emparent de Quito</a:t>
            </a:r>
          </a:p>
          <a:p>
            <a:r>
              <a:rPr lang="fr-FR" dirty="0"/>
              <a:t>Toute la Grande Colombie est libérée</a:t>
            </a:r>
          </a:p>
          <a:p>
            <a:endParaRPr lang="fr-FR" dirty="0"/>
          </a:p>
          <a:p>
            <a:r>
              <a:rPr lang="fr-FR" dirty="0"/>
              <a:t>*Juillet 1822 : </a:t>
            </a:r>
            <a:r>
              <a:rPr lang="fr-FR" u="sng" dirty="0"/>
              <a:t>Bolivar</a:t>
            </a:r>
            <a:r>
              <a:rPr lang="fr-FR" dirty="0"/>
              <a:t> rencontre San Martin à Guayaquil</a:t>
            </a:r>
          </a:p>
          <a:p>
            <a:r>
              <a:rPr lang="fr-FR" dirty="0"/>
              <a:t>Objectif : Terminer la libération du Pérou ; Mais…</a:t>
            </a:r>
          </a:p>
          <a:p>
            <a:endParaRPr lang="fr-FR" dirty="0"/>
          </a:p>
          <a:p>
            <a:r>
              <a:rPr lang="fr-FR" dirty="0"/>
              <a:t>Après cette entrevue, San Martin décide d'abandonner</a:t>
            </a:r>
          </a:p>
          <a:p>
            <a:r>
              <a:rPr lang="fr-FR" dirty="0"/>
              <a:t>Toutes ses fonctions et de retourner à Buenos-Aires</a:t>
            </a:r>
          </a:p>
          <a:p>
            <a:endParaRPr lang="fr-FR" dirty="0"/>
          </a:p>
          <a:p>
            <a:r>
              <a:rPr lang="fr-FR" dirty="0"/>
              <a:t>NB : 1824 : San Martin s’exilera en France…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1DDECF0D-BBC9-1B4A-7AF4-96CB946D9780}"/>
              </a:ext>
            </a:extLst>
          </p:cNvPr>
          <p:cNvSpPr/>
          <p:nvPr/>
        </p:nvSpPr>
        <p:spPr>
          <a:xfrm>
            <a:off x="8303291" y="315678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180B66C-8B29-6A36-53BD-D2FF66A2FDCC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606B0105-5F88-4B2A-3BFE-58A730FBA0C6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5" name="Ellipse 704">
            <a:extLst>
              <a:ext uri="{FF2B5EF4-FFF2-40B4-BE49-F238E27FC236}">
                <a16:creationId xmlns:a16="http://schemas.microsoft.com/office/drawing/2014/main" id="{61BC950A-7799-B6B3-66E1-33A0210B94A3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6" name="Ellipse 705">
            <a:extLst>
              <a:ext uri="{FF2B5EF4-FFF2-40B4-BE49-F238E27FC236}">
                <a16:creationId xmlns:a16="http://schemas.microsoft.com/office/drawing/2014/main" id="{B1E4E260-53FF-BD3D-3DF6-42066D7C2094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08" name="Connecteur droit avec flèche 707">
            <a:extLst>
              <a:ext uri="{FF2B5EF4-FFF2-40B4-BE49-F238E27FC236}">
                <a16:creationId xmlns:a16="http://schemas.microsoft.com/office/drawing/2014/main" id="{676E680E-AD40-3EF4-25C2-B7B3802B9B88}"/>
              </a:ext>
            </a:extLst>
          </p:cNvPr>
          <p:cNvCxnSpPr>
            <a:cxnSpLocks/>
          </p:cNvCxnSpPr>
          <p:nvPr/>
        </p:nvCxnSpPr>
        <p:spPr>
          <a:xfrm flipH="1" flipV="1">
            <a:off x="7883350" y="3156784"/>
            <a:ext cx="347933" cy="1431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9" name="Ellipse 708">
            <a:extLst>
              <a:ext uri="{FF2B5EF4-FFF2-40B4-BE49-F238E27FC236}">
                <a16:creationId xmlns:a16="http://schemas.microsoft.com/office/drawing/2014/main" id="{142CBD7F-733F-F9AC-AAD3-4EC4780711A1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0" name="Connecteur droit avec flèche 709">
            <a:extLst>
              <a:ext uri="{FF2B5EF4-FFF2-40B4-BE49-F238E27FC236}">
                <a16:creationId xmlns:a16="http://schemas.microsoft.com/office/drawing/2014/main" id="{5581EE2D-28B7-6212-4754-9670C0CB578B}"/>
              </a:ext>
            </a:extLst>
          </p:cNvPr>
          <p:cNvCxnSpPr>
            <a:cxnSpLocks/>
            <a:stCxn id="711" idx="3"/>
          </p:cNvCxnSpPr>
          <p:nvPr/>
        </p:nvCxnSpPr>
        <p:spPr>
          <a:xfrm flipH="1">
            <a:off x="8375299" y="4603007"/>
            <a:ext cx="75958" cy="50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Ellipse 710">
            <a:extLst>
              <a:ext uri="{FF2B5EF4-FFF2-40B4-BE49-F238E27FC236}">
                <a16:creationId xmlns:a16="http://schemas.microsoft.com/office/drawing/2014/main" id="{9F918B5D-F622-1D09-146F-7DF4B8296933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4ED51358-310C-8811-5AAD-6E8EC5847B6B}"/>
              </a:ext>
            </a:extLst>
          </p:cNvPr>
          <p:cNvSpPr/>
          <p:nvPr/>
        </p:nvSpPr>
        <p:spPr>
          <a:xfrm>
            <a:off x="7761307" y="29790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3" name="Connecteur droit avec flèche 712">
            <a:extLst>
              <a:ext uri="{FF2B5EF4-FFF2-40B4-BE49-F238E27FC236}">
                <a16:creationId xmlns:a16="http://schemas.microsoft.com/office/drawing/2014/main" id="{AA459DE8-D5F0-71BE-CCF8-DAAAE1087766}"/>
              </a:ext>
            </a:extLst>
          </p:cNvPr>
          <p:cNvCxnSpPr>
            <a:cxnSpLocks/>
          </p:cNvCxnSpPr>
          <p:nvPr/>
        </p:nvCxnSpPr>
        <p:spPr>
          <a:xfrm>
            <a:off x="7778616" y="2923253"/>
            <a:ext cx="545766" cy="2514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4" name="Ellipse 713">
            <a:extLst>
              <a:ext uri="{FF2B5EF4-FFF2-40B4-BE49-F238E27FC236}">
                <a16:creationId xmlns:a16="http://schemas.microsoft.com/office/drawing/2014/main" id="{FB39F5BD-2BAA-7BD6-96DE-4E93753498B8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5" name="Connecteur droit avec flèche 714">
            <a:extLst>
              <a:ext uri="{FF2B5EF4-FFF2-40B4-BE49-F238E27FC236}">
                <a16:creationId xmlns:a16="http://schemas.microsoft.com/office/drawing/2014/main" id="{3F28DA57-8E8E-FE84-319D-23DC8A0EA70A}"/>
              </a:ext>
            </a:extLst>
          </p:cNvPr>
          <p:cNvCxnSpPr>
            <a:cxnSpLocks/>
            <a:endCxn id="714" idx="4"/>
          </p:cNvCxnSpPr>
          <p:nvPr/>
        </p:nvCxnSpPr>
        <p:spPr>
          <a:xfrm flipV="1">
            <a:off x="7462254" y="1980383"/>
            <a:ext cx="72008" cy="1797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" name="Connecteur droit avec flèche 715">
            <a:extLst>
              <a:ext uri="{FF2B5EF4-FFF2-40B4-BE49-F238E27FC236}">
                <a16:creationId xmlns:a16="http://schemas.microsoft.com/office/drawing/2014/main" id="{D5C99E07-C6B2-EF6F-312E-FE1C00CED530}"/>
              </a:ext>
            </a:extLst>
          </p:cNvPr>
          <p:cNvCxnSpPr>
            <a:cxnSpLocks/>
          </p:cNvCxnSpPr>
          <p:nvPr/>
        </p:nvCxnSpPr>
        <p:spPr>
          <a:xfrm>
            <a:off x="6586330" y="2160104"/>
            <a:ext cx="7628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" name="Ellipse 716">
            <a:extLst>
              <a:ext uri="{FF2B5EF4-FFF2-40B4-BE49-F238E27FC236}">
                <a16:creationId xmlns:a16="http://schemas.microsoft.com/office/drawing/2014/main" id="{910B2FEF-CB58-6EAB-C10E-D9306696A4E4}"/>
              </a:ext>
            </a:extLst>
          </p:cNvPr>
          <p:cNvSpPr/>
          <p:nvPr/>
        </p:nvSpPr>
        <p:spPr>
          <a:xfrm>
            <a:off x="7349210" y="210269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C9C3C0A-19A0-FF83-20F3-8A6EAAC53839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8012949-E2A4-80A6-E741-0289D7B50D78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2390842-D073-CC96-4CB5-8B8CBC6DF3A6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1F60014-F5F2-6A73-8599-0626AE7E6C11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" name="Connecteur droit avec flèche 717">
            <a:extLst>
              <a:ext uri="{FF2B5EF4-FFF2-40B4-BE49-F238E27FC236}">
                <a16:creationId xmlns:a16="http://schemas.microsoft.com/office/drawing/2014/main" id="{28B64CA4-9FC7-FC2A-727C-5BB4970B1665}"/>
              </a:ext>
            </a:extLst>
          </p:cNvPr>
          <p:cNvCxnSpPr>
            <a:cxnSpLocks/>
            <a:stCxn id="24" idx="0"/>
            <a:endCxn id="20" idx="3"/>
          </p:cNvCxnSpPr>
          <p:nvPr/>
        </p:nvCxnSpPr>
        <p:spPr>
          <a:xfrm flipV="1">
            <a:off x="7884489" y="1007252"/>
            <a:ext cx="663898" cy="395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" name="Connecteur droit avec flèche 718">
            <a:extLst>
              <a:ext uri="{FF2B5EF4-FFF2-40B4-BE49-F238E27FC236}">
                <a16:creationId xmlns:a16="http://schemas.microsoft.com/office/drawing/2014/main" id="{873195E5-79A9-F990-A76F-4D77C824F081}"/>
              </a:ext>
            </a:extLst>
          </p:cNvPr>
          <p:cNvCxnSpPr>
            <a:cxnSpLocks/>
          </p:cNvCxnSpPr>
          <p:nvPr/>
        </p:nvCxnSpPr>
        <p:spPr>
          <a:xfrm flipH="1">
            <a:off x="7977331" y="964008"/>
            <a:ext cx="549965" cy="43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Connecteur droit avec flèche 719">
            <a:extLst>
              <a:ext uri="{FF2B5EF4-FFF2-40B4-BE49-F238E27FC236}">
                <a16:creationId xmlns:a16="http://schemas.microsoft.com/office/drawing/2014/main" id="{FA5CC6F3-6C1C-6006-519C-3E66BEC2C764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7462254" y="2225007"/>
            <a:ext cx="214528" cy="6117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cteur droit avec flèche 725">
            <a:extLst>
              <a:ext uri="{FF2B5EF4-FFF2-40B4-BE49-F238E27FC236}">
                <a16:creationId xmlns:a16="http://schemas.microsoft.com/office/drawing/2014/main" id="{4D02918D-ED97-8A19-C56E-FD72528C9A5C}"/>
              </a:ext>
            </a:extLst>
          </p:cNvPr>
          <p:cNvCxnSpPr>
            <a:cxnSpLocks/>
            <a:stCxn id="24" idx="3"/>
            <a:endCxn id="714" idx="7"/>
          </p:cNvCxnSpPr>
          <p:nvPr/>
        </p:nvCxnSpPr>
        <p:spPr>
          <a:xfrm flipH="1">
            <a:off x="7585179" y="1507251"/>
            <a:ext cx="248393" cy="3687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AC8A6C0A-8FD2-5ED9-6B2A-8563D1CFE4B2}"/>
              </a:ext>
            </a:extLst>
          </p:cNvPr>
          <p:cNvSpPr/>
          <p:nvPr/>
        </p:nvSpPr>
        <p:spPr>
          <a:xfrm>
            <a:off x="7442155" y="11296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D7C7A35-CA2B-3F3A-DC3A-C1ABEFC3C94D}"/>
              </a:ext>
            </a:extLst>
          </p:cNvPr>
          <p:cNvCxnSpPr>
            <a:cxnSpLocks/>
            <a:endCxn id="2" idx="7"/>
          </p:cNvCxnSpPr>
          <p:nvPr/>
        </p:nvCxnSpPr>
        <p:spPr>
          <a:xfrm flipH="1">
            <a:off x="7565080" y="1068408"/>
            <a:ext cx="289326" cy="79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9B8EA723-BCC8-D0F0-EE45-DCB9C951D553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A2582D2-9DBC-2F29-F1AB-D547622DF3D7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B58C7447-C0DB-F74C-8D8A-B36BC3170753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4281599-5BC1-8018-D571-327B4FC1D353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64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41252" y="175388"/>
            <a:ext cx="6155289" cy="39226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1821-1825 : Président de la Grande Colombie, Simon Bolivar devient dictateur du Pérou ; Puis il libère le Haut-Pérou qui prend le nom de </a:t>
            </a:r>
            <a:r>
              <a:rPr lang="fr-FR" b="1" i="1" dirty="0"/>
              <a:t>Bolivie</a:t>
            </a:r>
            <a:r>
              <a:rPr lang="fr-FR" b="1" dirty="0"/>
              <a:t> en son honneur</a:t>
            </a:r>
          </a:p>
          <a:p>
            <a:endParaRPr lang="fr-FR" dirty="0"/>
          </a:p>
          <a:p>
            <a:r>
              <a:rPr lang="fr-FR" dirty="0"/>
              <a:t>*1823 : Après le retrait de San Martin</a:t>
            </a:r>
          </a:p>
          <a:p>
            <a:r>
              <a:rPr lang="fr-FR" u="sng" dirty="0"/>
              <a:t>Bolivar</a:t>
            </a:r>
            <a:r>
              <a:rPr lang="fr-FR" dirty="0"/>
              <a:t> envoie ses propres forces au Pérou ; Et…</a:t>
            </a:r>
          </a:p>
          <a:p>
            <a:endParaRPr lang="fr-FR" dirty="0"/>
          </a:p>
          <a:p>
            <a:r>
              <a:rPr lang="fr-FR" dirty="0"/>
              <a:t>*Sept. 1823 : A Lima, il est proclamé </a:t>
            </a:r>
            <a:r>
              <a:rPr lang="fr-FR" i="1" dirty="0"/>
              <a:t>Libertador</a:t>
            </a:r>
            <a:r>
              <a:rPr lang="fr-FR" dirty="0"/>
              <a:t> ; Puis…</a:t>
            </a:r>
            <a:endParaRPr lang="fr-FR" i="1" dirty="0"/>
          </a:p>
          <a:p>
            <a:r>
              <a:rPr lang="fr-FR" dirty="0"/>
              <a:t>Fév. 1824 : Dictateur</a:t>
            </a:r>
          </a:p>
          <a:p>
            <a:endParaRPr lang="fr-FR" dirty="0"/>
          </a:p>
          <a:p>
            <a:r>
              <a:rPr lang="fr-FR" dirty="0"/>
              <a:t>*1824 : Président et dictateur </a:t>
            </a:r>
            <a:r>
              <a:rPr lang="fr-FR" sz="1700" dirty="0"/>
              <a:t>de la Grande-Colombie et du Pérou</a:t>
            </a:r>
          </a:p>
          <a:p>
            <a:endParaRPr lang="fr-FR" sz="1700" dirty="0"/>
          </a:p>
          <a:p>
            <a:r>
              <a:rPr lang="fr-FR" sz="1700" dirty="0"/>
              <a:t>NB : 1823 : Sous la pression de la GB et des EU</a:t>
            </a:r>
          </a:p>
          <a:p>
            <a:r>
              <a:rPr lang="fr-FR" sz="1700" dirty="0"/>
              <a:t>La Sainte Alliance a refusé tout appui à Ferdinand VII en Amérique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171CD43-4B40-C3F9-3824-2692D1D095B2}"/>
              </a:ext>
            </a:extLst>
          </p:cNvPr>
          <p:cNvSpPr/>
          <p:nvPr/>
        </p:nvSpPr>
        <p:spPr>
          <a:xfrm>
            <a:off x="8303291" y="315678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9F7AF19-DD7C-52F6-1C80-45C09904CD17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EF5818-7EDF-F16B-B392-197232E511EC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5CE373-98B2-B550-FDE6-671611C92707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F6380EE-B78E-69C2-2C55-9B3C8A62E852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9BA2F6C-2FC5-EF72-A579-A446BC99E04A}"/>
              </a:ext>
            </a:extLst>
          </p:cNvPr>
          <p:cNvCxnSpPr>
            <a:cxnSpLocks/>
          </p:cNvCxnSpPr>
          <p:nvPr/>
        </p:nvCxnSpPr>
        <p:spPr>
          <a:xfrm flipH="1" flipV="1">
            <a:off x="7883350" y="3156784"/>
            <a:ext cx="347933" cy="1431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A2FC41A-11F2-4B5E-7508-03A6F679AAB5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CBB471C-FC95-4BDE-F13B-BEBB98E0D057}"/>
              </a:ext>
            </a:extLst>
          </p:cNvPr>
          <p:cNvCxnSpPr>
            <a:cxnSpLocks/>
            <a:stCxn id="24" idx="3"/>
          </p:cNvCxnSpPr>
          <p:nvPr/>
        </p:nvCxnSpPr>
        <p:spPr>
          <a:xfrm flipH="1">
            <a:off x="8375299" y="4603007"/>
            <a:ext cx="75958" cy="50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8F71C679-79F2-0C8C-6C85-66FFBF97E6C6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2A6BE0F-910C-0C49-900B-BE54122A1398}"/>
              </a:ext>
            </a:extLst>
          </p:cNvPr>
          <p:cNvSpPr/>
          <p:nvPr/>
        </p:nvSpPr>
        <p:spPr>
          <a:xfrm>
            <a:off x="7761307" y="29790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1C5DC0E-E5FA-D5EB-AB92-15528903C65C}"/>
              </a:ext>
            </a:extLst>
          </p:cNvPr>
          <p:cNvCxnSpPr>
            <a:cxnSpLocks/>
          </p:cNvCxnSpPr>
          <p:nvPr/>
        </p:nvCxnSpPr>
        <p:spPr>
          <a:xfrm>
            <a:off x="7778616" y="2923253"/>
            <a:ext cx="545766" cy="2514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" name="Ellipse 705">
            <a:extLst>
              <a:ext uri="{FF2B5EF4-FFF2-40B4-BE49-F238E27FC236}">
                <a16:creationId xmlns:a16="http://schemas.microsoft.com/office/drawing/2014/main" id="{61E22CC6-9A89-A270-4AD8-40DBB5643B9A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0" name="Ellipse 709">
            <a:extLst>
              <a:ext uri="{FF2B5EF4-FFF2-40B4-BE49-F238E27FC236}">
                <a16:creationId xmlns:a16="http://schemas.microsoft.com/office/drawing/2014/main" id="{5AAC7A86-8CCE-7BE9-CE96-0DA5D5641FA1}"/>
              </a:ext>
            </a:extLst>
          </p:cNvPr>
          <p:cNvSpPr/>
          <p:nvPr/>
        </p:nvSpPr>
        <p:spPr>
          <a:xfrm>
            <a:off x="7349210" y="210269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1" name="Ellipse 710">
            <a:extLst>
              <a:ext uri="{FF2B5EF4-FFF2-40B4-BE49-F238E27FC236}">
                <a16:creationId xmlns:a16="http://schemas.microsoft.com/office/drawing/2014/main" id="{4965BD78-C4C0-B20A-3685-CC032A493100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2D8582E4-E07E-E4E6-F4F3-75B2B97CF76B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3" name="Ellipse 712">
            <a:extLst>
              <a:ext uri="{FF2B5EF4-FFF2-40B4-BE49-F238E27FC236}">
                <a16:creationId xmlns:a16="http://schemas.microsoft.com/office/drawing/2014/main" id="{CCD59294-3EA2-D2F3-7062-D14FB452AE90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1" name="Connecteur droit avec flèche 720">
            <a:extLst>
              <a:ext uri="{FF2B5EF4-FFF2-40B4-BE49-F238E27FC236}">
                <a16:creationId xmlns:a16="http://schemas.microsoft.com/office/drawing/2014/main" id="{E1B2E69C-4D61-26B2-7313-4EC1E32D85DF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" name="Connecteur droit avec flèche 721">
            <a:extLst>
              <a:ext uri="{FF2B5EF4-FFF2-40B4-BE49-F238E27FC236}">
                <a16:creationId xmlns:a16="http://schemas.microsoft.com/office/drawing/2014/main" id="{C6CC36E9-413D-4DBD-8C76-D7A066ADB96C}"/>
              </a:ext>
            </a:extLst>
          </p:cNvPr>
          <p:cNvCxnSpPr>
            <a:cxnSpLocks/>
            <a:stCxn id="713" idx="0"/>
            <a:endCxn id="711" idx="3"/>
          </p:cNvCxnSpPr>
          <p:nvPr/>
        </p:nvCxnSpPr>
        <p:spPr>
          <a:xfrm flipV="1">
            <a:off x="7884489" y="1007252"/>
            <a:ext cx="663898" cy="395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" name="Connecteur droit avec flèche 722">
            <a:extLst>
              <a:ext uri="{FF2B5EF4-FFF2-40B4-BE49-F238E27FC236}">
                <a16:creationId xmlns:a16="http://schemas.microsoft.com/office/drawing/2014/main" id="{E903E30E-418F-E0F2-7449-AABC1CF03E94}"/>
              </a:ext>
            </a:extLst>
          </p:cNvPr>
          <p:cNvCxnSpPr>
            <a:cxnSpLocks/>
          </p:cNvCxnSpPr>
          <p:nvPr/>
        </p:nvCxnSpPr>
        <p:spPr>
          <a:xfrm flipH="1">
            <a:off x="7977331" y="964008"/>
            <a:ext cx="549965" cy="43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Connecteur droit avec flèche 723">
            <a:extLst>
              <a:ext uri="{FF2B5EF4-FFF2-40B4-BE49-F238E27FC236}">
                <a16:creationId xmlns:a16="http://schemas.microsoft.com/office/drawing/2014/main" id="{8824C1CB-748F-8AC7-F291-90F3EFC6538A}"/>
              </a:ext>
            </a:extLst>
          </p:cNvPr>
          <p:cNvCxnSpPr>
            <a:cxnSpLocks/>
          </p:cNvCxnSpPr>
          <p:nvPr/>
        </p:nvCxnSpPr>
        <p:spPr>
          <a:xfrm>
            <a:off x="7462254" y="2238424"/>
            <a:ext cx="216503" cy="5804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Connecteur droit avec flèche 724">
            <a:extLst>
              <a:ext uri="{FF2B5EF4-FFF2-40B4-BE49-F238E27FC236}">
                <a16:creationId xmlns:a16="http://schemas.microsoft.com/office/drawing/2014/main" id="{D50EF3A7-400C-C3B5-DD39-649335E6EB91}"/>
              </a:ext>
            </a:extLst>
          </p:cNvPr>
          <p:cNvCxnSpPr>
            <a:cxnSpLocks/>
            <a:stCxn id="713" idx="3"/>
            <a:endCxn id="706" idx="7"/>
          </p:cNvCxnSpPr>
          <p:nvPr/>
        </p:nvCxnSpPr>
        <p:spPr>
          <a:xfrm flipH="1">
            <a:off x="7585179" y="1507251"/>
            <a:ext cx="248393" cy="3687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cteur droit avec flèche 725">
            <a:extLst>
              <a:ext uri="{FF2B5EF4-FFF2-40B4-BE49-F238E27FC236}">
                <a16:creationId xmlns:a16="http://schemas.microsoft.com/office/drawing/2014/main" id="{61DF8727-5501-F51E-824C-59CF025BEDC3}"/>
              </a:ext>
            </a:extLst>
          </p:cNvPr>
          <p:cNvCxnSpPr>
            <a:cxnSpLocks/>
            <a:stCxn id="706" idx="4"/>
            <a:endCxn id="710" idx="0"/>
          </p:cNvCxnSpPr>
          <p:nvPr/>
        </p:nvCxnSpPr>
        <p:spPr>
          <a:xfrm flipH="1">
            <a:off x="7421218" y="1980383"/>
            <a:ext cx="113044" cy="122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CB831357-792C-A9CC-5C06-4E271B924054}"/>
              </a:ext>
            </a:extLst>
          </p:cNvPr>
          <p:cNvSpPr/>
          <p:nvPr/>
        </p:nvSpPr>
        <p:spPr>
          <a:xfrm>
            <a:off x="7442155" y="11296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5E835D9-CB70-A7DC-5A39-474124C49722}"/>
              </a:ext>
            </a:extLst>
          </p:cNvPr>
          <p:cNvCxnSpPr>
            <a:cxnSpLocks/>
            <a:endCxn id="4" idx="7"/>
          </p:cNvCxnSpPr>
          <p:nvPr/>
        </p:nvCxnSpPr>
        <p:spPr>
          <a:xfrm flipH="1">
            <a:off x="7565080" y="1068408"/>
            <a:ext cx="289326" cy="79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A9725CC1-C2DC-2669-D015-0463C1C6A955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561BA10-B0DA-DBF7-038A-6DBD69D94CFB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7F6733CA-1B9A-EC34-307E-77E8DBB33736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FD30372-1172-EBAA-7205-0F9A02482AA5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19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75388"/>
            <a:ext cx="6178979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1821-1825 : Président de la Grande Colombie, Simon Bolivar devient dictateur du Pérou ; Puis il libère le Haut-Pérou qui prend le nom de </a:t>
            </a:r>
            <a:r>
              <a:rPr lang="fr-FR" b="1" i="1" dirty="0"/>
              <a:t>Bolivie</a:t>
            </a:r>
            <a:r>
              <a:rPr lang="fr-FR" b="1" dirty="0"/>
              <a:t> en son honneur</a:t>
            </a:r>
          </a:p>
          <a:p>
            <a:endParaRPr lang="fr-FR" dirty="0"/>
          </a:p>
          <a:p>
            <a:r>
              <a:rPr lang="fr-FR" dirty="0"/>
              <a:t>*1824 : Au service de Bolivar</a:t>
            </a:r>
          </a:p>
          <a:p>
            <a:r>
              <a:rPr lang="fr-FR" dirty="0"/>
              <a:t>Le général Sucre libère le Haut-Pérou ; Et enfin…</a:t>
            </a:r>
          </a:p>
          <a:p>
            <a:endParaRPr lang="fr-FR" dirty="0"/>
          </a:p>
          <a:p>
            <a:r>
              <a:rPr lang="fr-FR" dirty="0"/>
              <a:t>*Déc. 1824 : </a:t>
            </a:r>
            <a:r>
              <a:rPr lang="fr-FR" u="sng" dirty="0"/>
              <a:t>Bataille d’Ayacucho</a:t>
            </a:r>
          </a:p>
          <a:p>
            <a:r>
              <a:rPr lang="fr-FR" dirty="0"/>
              <a:t>Sucre défait les dernières forces loyalistes</a:t>
            </a:r>
          </a:p>
          <a:p>
            <a:endParaRPr lang="fr-FR" dirty="0"/>
          </a:p>
          <a:p>
            <a:r>
              <a:rPr lang="fr-FR" dirty="0"/>
              <a:t>NB : L’armée </a:t>
            </a:r>
            <a:r>
              <a:rPr lang="fr-FR" i="1" dirty="0"/>
              <a:t>espagnole</a:t>
            </a:r>
            <a:r>
              <a:rPr lang="fr-FR" dirty="0"/>
              <a:t> : Sur 12 600 hommes, 600 Espagnols…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171CD43-4B40-C3F9-3824-2692D1D095B2}"/>
              </a:ext>
            </a:extLst>
          </p:cNvPr>
          <p:cNvSpPr/>
          <p:nvPr/>
        </p:nvSpPr>
        <p:spPr>
          <a:xfrm>
            <a:off x="8303291" y="315678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9F7AF19-DD7C-52F6-1C80-45C09904CD17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EF5818-7EDF-F16B-B392-197232E511EC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5CE373-98B2-B550-FDE6-671611C92707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F6380EE-B78E-69C2-2C55-9B3C8A62E852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9BA2F6C-2FC5-EF72-A579-A446BC99E04A}"/>
              </a:ext>
            </a:extLst>
          </p:cNvPr>
          <p:cNvCxnSpPr>
            <a:cxnSpLocks/>
          </p:cNvCxnSpPr>
          <p:nvPr/>
        </p:nvCxnSpPr>
        <p:spPr>
          <a:xfrm flipH="1" flipV="1">
            <a:off x="7883350" y="3156784"/>
            <a:ext cx="347933" cy="1431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A2FC41A-11F2-4B5E-7508-03A6F679AAB5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CBB471C-FC95-4BDE-F13B-BEBB98E0D057}"/>
              </a:ext>
            </a:extLst>
          </p:cNvPr>
          <p:cNvCxnSpPr>
            <a:cxnSpLocks/>
            <a:stCxn id="24" idx="3"/>
          </p:cNvCxnSpPr>
          <p:nvPr/>
        </p:nvCxnSpPr>
        <p:spPr>
          <a:xfrm flipH="1">
            <a:off x="8375299" y="4603007"/>
            <a:ext cx="75958" cy="50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8F71C679-79F2-0C8C-6C85-66FFBF97E6C6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2A6BE0F-910C-0C49-900B-BE54122A1398}"/>
              </a:ext>
            </a:extLst>
          </p:cNvPr>
          <p:cNvSpPr/>
          <p:nvPr/>
        </p:nvSpPr>
        <p:spPr>
          <a:xfrm>
            <a:off x="7761307" y="29790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1C5DC0E-E5FA-D5EB-AB92-15528903C65C}"/>
              </a:ext>
            </a:extLst>
          </p:cNvPr>
          <p:cNvCxnSpPr>
            <a:cxnSpLocks/>
          </p:cNvCxnSpPr>
          <p:nvPr/>
        </p:nvCxnSpPr>
        <p:spPr>
          <a:xfrm>
            <a:off x="7778616" y="2923253"/>
            <a:ext cx="545766" cy="2514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" name="Ellipse 705">
            <a:extLst>
              <a:ext uri="{FF2B5EF4-FFF2-40B4-BE49-F238E27FC236}">
                <a16:creationId xmlns:a16="http://schemas.microsoft.com/office/drawing/2014/main" id="{61E22CC6-9A89-A270-4AD8-40DBB5643B9A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0" name="Ellipse 709">
            <a:extLst>
              <a:ext uri="{FF2B5EF4-FFF2-40B4-BE49-F238E27FC236}">
                <a16:creationId xmlns:a16="http://schemas.microsoft.com/office/drawing/2014/main" id="{5AAC7A86-8CCE-7BE9-CE96-0DA5D5641FA1}"/>
              </a:ext>
            </a:extLst>
          </p:cNvPr>
          <p:cNvSpPr/>
          <p:nvPr/>
        </p:nvSpPr>
        <p:spPr>
          <a:xfrm>
            <a:off x="7349210" y="210269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1" name="Ellipse 710">
            <a:extLst>
              <a:ext uri="{FF2B5EF4-FFF2-40B4-BE49-F238E27FC236}">
                <a16:creationId xmlns:a16="http://schemas.microsoft.com/office/drawing/2014/main" id="{4965BD78-C4C0-B20A-3685-CC032A493100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2D8582E4-E07E-E4E6-F4F3-75B2B97CF76B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3" name="Ellipse 712">
            <a:extLst>
              <a:ext uri="{FF2B5EF4-FFF2-40B4-BE49-F238E27FC236}">
                <a16:creationId xmlns:a16="http://schemas.microsoft.com/office/drawing/2014/main" id="{CCD59294-3EA2-D2F3-7062-D14FB452AE90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1" name="Connecteur droit avec flèche 720">
            <a:extLst>
              <a:ext uri="{FF2B5EF4-FFF2-40B4-BE49-F238E27FC236}">
                <a16:creationId xmlns:a16="http://schemas.microsoft.com/office/drawing/2014/main" id="{E1B2E69C-4D61-26B2-7313-4EC1E32D85DF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" name="Connecteur droit avec flèche 721">
            <a:extLst>
              <a:ext uri="{FF2B5EF4-FFF2-40B4-BE49-F238E27FC236}">
                <a16:creationId xmlns:a16="http://schemas.microsoft.com/office/drawing/2014/main" id="{C6CC36E9-413D-4DBD-8C76-D7A066ADB96C}"/>
              </a:ext>
            </a:extLst>
          </p:cNvPr>
          <p:cNvCxnSpPr>
            <a:cxnSpLocks/>
            <a:stCxn id="713" idx="0"/>
            <a:endCxn id="711" idx="3"/>
          </p:cNvCxnSpPr>
          <p:nvPr/>
        </p:nvCxnSpPr>
        <p:spPr>
          <a:xfrm flipV="1">
            <a:off x="7884489" y="1007252"/>
            <a:ext cx="663898" cy="395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" name="Connecteur droit avec flèche 722">
            <a:extLst>
              <a:ext uri="{FF2B5EF4-FFF2-40B4-BE49-F238E27FC236}">
                <a16:creationId xmlns:a16="http://schemas.microsoft.com/office/drawing/2014/main" id="{E903E30E-418F-E0F2-7449-AABC1CF03E94}"/>
              </a:ext>
            </a:extLst>
          </p:cNvPr>
          <p:cNvCxnSpPr>
            <a:cxnSpLocks/>
          </p:cNvCxnSpPr>
          <p:nvPr/>
        </p:nvCxnSpPr>
        <p:spPr>
          <a:xfrm flipH="1">
            <a:off x="7977331" y="964008"/>
            <a:ext cx="549965" cy="43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Connecteur droit avec flèche 723">
            <a:extLst>
              <a:ext uri="{FF2B5EF4-FFF2-40B4-BE49-F238E27FC236}">
                <a16:creationId xmlns:a16="http://schemas.microsoft.com/office/drawing/2014/main" id="{8824C1CB-748F-8AC7-F291-90F3EFC6538A}"/>
              </a:ext>
            </a:extLst>
          </p:cNvPr>
          <p:cNvCxnSpPr>
            <a:cxnSpLocks/>
          </p:cNvCxnSpPr>
          <p:nvPr/>
        </p:nvCxnSpPr>
        <p:spPr>
          <a:xfrm>
            <a:off x="7462254" y="2238424"/>
            <a:ext cx="216503" cy="5804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Connecteur droit avec flèche 724">
            <a:extLst>
              <a:ext uri="{FF2B5EF4-FFF2-40B4-BE49-F238E27FC236}">
                <a16:creationId xmlns:a16="http://schemas.microsoft.com/office/drawing/2014/main" id="{D50EF3A7-400C-C3B5-DD39-649335E6EB91}"/>
              </a:ext>
            </a:extLst>
          </p:cNvPr>
          <p:cNvCxnSpPr>
            <a:cxnSpLocks/>
            <a:stCxn id="713" idx="3"/>
            <a:endCxn id="706" idx="7"/>
          </p:cNvCxnSpPr>
          <p:nvPr/>
        </p:nvCxnSpPr>
        <p:spPr>
          <a:xfrm flipH="1">
            <a:off x="7585179" y="1507251"/>
            <a:ext cx="248393" cy="3687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cteur droit avec flèche 725">
            <a:extLst>
              <a:ext uri="{FF2B5EF4-FFF2-40B4-BE49-F238E27FC236}">
                <a16:creationId xmlns:a16="http://schemas.microsoft.com/office/drawing/2014/main" id="{61DF8727-5501-F51E-824C-59CF025BEDC3}"/>
              </a:ext>
            </a:extLst>
          </p:cNvPr>
          <p:cNvCxnSpPr>
            <a:cxnSpLocks/>
            <a:stCxn id="706" idx="4"/>
            <a:endCxn id="710" idx="0"/>
          </p:cNvCxnSpPr>
          <p:nvPr/>
        </p:nvCxnSpPr>
        <p:spPr>
          <a:xfrm flipH="1">
            <a:off x="7421218" y="1980383"/>
            <a:ext cx="113044" cy="122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782224AB-AAA2-4A43-6309-68D74BF1769B}"/>
              </a:ext>
            </a:extLst>
          </p:cNvPr>
          <p:cNvSpPr/>
          <p:nvPr/>
        </p:nvSpPr>
        <p:spPr>
          <a:xfrm>
            <a:off x="7442155" y="11296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9E9C3DF-7ABA-A292-3E0F-FEE3D17AC676}"/>
              </a:ext>
            </a:extLst>
          </p:cNvPr>
          <p:cNvCxnSpPr>
            <a:cxnSpLocks/>
            <a:endCxn id="2" idx="7"/>
          </p:cNvCxnSpPr>
          <p:nvPr/>
        </p:nvCxnSpPr>
        <p:spPr>
          <a:xfrm flipH="1">
            <a:off x="7565080" y="1068408"/>
            <a:ext cx="289326" cy="79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66CF50D5-071F-7003-7FEC-D8DBACBC16E6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418015E-04B9-5253-3FB6-DC9BAD0B7706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116ECEE8-D494-4FCF-C9BF-0C2C9F3D6424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90F2656-A3EC-DB92-5A10-C1C8A08B3EFF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2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75388"/>
            <a:ext cx="6178979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1821-1825 : Président de la Grande Colombie, Simon Bolivar devient dictateur du Pérou ; Puis il libère le Haut-Pérou qui prend le nom de </a:t>
            </a:r>
            <a:r>
              <a:rPr lang="fr-FR" b="1" i="1" dirty="0"/>
              <a:t>Bolivie</a:t>
            </a:r>
            <a:r>
              <a:rPr lang="fr-FR" b="1" dirty="0"/>
              <a:t> en son honneur</a:t>
            </a:r>
          </a:p>
          <a:p>
            <a:endParaRPr lang="fr-FR" dirty="0"/>
          </a:p>
          <a:p>
            <a:r>
              <a:rPr lang="fr-FR" dirty="0"/>
              <a:t>*1825 : Le Haut-Pérou libéré devient la Bolivie indépendante</a:t>
            </a:r>
          </a:p>
          <a:p>
            <a:r>
              <a:rPr lang="fr-FR" dirty="0"/>
              <a:t>En l’honneur de </a:t>
            </a:r>
            <a:r>
              <a:rPr lang="fr-FR" u="sng" dirty="0"/>
              <a:t>Bolivar</a:t>
            </a:r>
            <a:r>
              <a:rPr lang="fr-FR" dirty="0"/>
              <a:t> qui accepte… le fait accompli</a:t>
            </a:r>
          </a:p>
          <a:p>
            <a:endParaRPr lang="fr-FR" dirty="0"/>
          </a:p>
          <a:p>
            <a:r>
              <a:rPr lang="fr-FR" dirty="0"/>
              <a:t>NB : 1825 : Chuquisaca prendra le nom de Sucre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NB : 1826 : Congrès de Panama</a:t>
            </a:r>
          </a:p>
          <a:p>
            <a:r>
              <a:rPr lang="fr-FR" dirty="0">
                <a:solidFill>
                  <a:srgbClr val="FF0000"/>
                </a:solidFill>
              </a:rPr>
              <a:t>Bolivar échouera à créer une confédération hispanique</a:t>
            </a:r>
          </a:p>
          <a:p>
            <a:r>
              <a:rPr lang="fr-FR" dirty="0">
                <a:solidFill>
                  <a:srgbClr val="FF0000"/>
                </a:solidFill>
              </a:rPr>
              <a:t>Il mourra en 1830</a:t>
            </a:r>
          </a:p>
          <a:p>
            <a:endParaRPr lang="fr-FR" dirty="0"/>
          </a:p>
          <a:p>
            <a:r>
              <a:rPr lang="fr-FR" u="sng" dirty="0"/>
              <a:t>*1825 : Toute l’Amérique du Sud espagnole est libérée…</a:t>
            </a:r>
          </a:p>
          <a:p>
            <a:r>
              <a:rPr lang="fr-FR" dirty="0"/>
              <a:t>Et pour finir, le Mexique… 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171CD43-4B40-C3F9-3824-2692D1D095B2}"/>
              </a:ext>
            </a:extLst>
          </p:cNvPr>
          <p:cNvSpPr/>
          <p:nvPr/>
        </p:nvSpPr>
        <p:spPr>
          <a:xfrm>
            <a:off x="8303291" y="315678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9F7AF19-DD7C-52F6-1C80-45C09904CD17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EF5818-7EDF-F16B-B392-197232E511EC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5CE373-98B2-B550-FDE6-671611C92707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F6380EE-B78E-69C2-2C55-9B3C8A62E852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9BA2F6C-2FC5-EF72-A579-A446BC99E04A}"/>
              </a:ext>
            </a:extLst>
          </p:cNvPr>
          <p:cNvCxnSpPr>
            <a:cxnSpLocks/>
          </p:cNvCxnSpPr>
          <p:nvPr/>
        </p:nvCxnSpPr>
        <p:spPr>
          <a:xfrm flipH="1" flipV="1">
            <a:off x="7883350" y="3156784"/>
            <a:ext cx="347933" cy="1431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A2FC41A-11F2-4B5E-7508-03A6F679AAB5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CBB471C-FC95-4BDE-F13B-BEBB98E0D057}"/>
              </a:ext>
            </a:extLst>
          </p:cNvPr>
          <p:cNvCxnSpPr>
            <a:cxnSpLocks/>
            <a:stCxn id="24" idx="3"/>
          </p:cNvCxnSpPr>
          <p:nvPr/>
        </p:nvCxnSpPr>
        <p:spPr>
          <a:xfrm flipH="1">
            <a:off x="8375299" y="4603007"/>
            <a:ext cx="75958" cy="50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8F71C679-79F2-0C8C-6C85-66FFBF97E6C6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2A6BE0F-910C-0C49-900B-BE54122A1398}"/>
              </a:ext>
            </a:extLst>
          </p:cNvPr>
          <p:cNvSpPr/>
          <p:nvPr/>
        </p:nvSpPr>
        <p:spPr>
          <a:xfrm>
            <a:off x="7761307" y="29790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1C5DC0E-E5FA-D5EB-AB92-15528903C65C}"/>
              </a:ext>
            </a:extLst>
          </p:cNvPr>
          <p:cNvCxnSpPr>
            <a:cxnSpLocks/>
          </p:cNvCxnSpPr>
          <p:nvPr/>
        </p:nvCxnSpPr>
        <p:spPr>
          <a:xfrm>
            <a:off x="7778616" y="2923253"/>
            <a:ext cx="545766" cy="2514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" name="Ellipse 705">
            <a:extLst>
              <a:ext uri="{FF2B5EF4-FFF2-40B4-BE49-F238E27FC236}">
                <a16:creationId xmlns:a16="http://schemas.microsoft.com/office/drawing/2014/main" id="{61E22CC6-9A89-A270-4AD8-40DBB5643B9A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0" name="Ellipse 709">
            <a:extLst>
              <a:ext uri="{FF2B5EF4-FFF2-40B4-BE49-F238E27FC236}">
                <a16:creationId xmlns:a16="http://schemas.microsoft.com/office/drawing/2014/main" id="{5AAC7A86-8CCE-7BE9-CE96-0DA5D5641FA1}"/>
              </a:ext>
            </a:extLst>
          </p:cNvPr>
          <p:cNvSpPr/>
          <p:nvPr/>
        </p:nvSpPr>
        <p:spPr>
          <a:xfrm>
            <a:off x="7349210" y="210269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1" name="Ellipse 710">
            <a:extLst>
              <a:ext uri="{FF2B5EF4-FFF2-40B4-BE49-F238E27FC236}">
                <a16:creationId xmlns:a16="http://schemas.microsoft.com/office/drawing/2014/main" id="{4965BD78-C4C0-B20A-3685-CC032A493100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2D8582E4-E07E-E4E6-F4F3-75B2B97CF76B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3" name="Ellipse 712">
            <a:extLst>
              <a:ext uri="{FF2B5EF4-FFF2-40B4-BE49-F238E27FC236}">
                <a16:creationId xmlns:a16="http://schemas.microsoft.com/office/drawing/2014/main" id="{CCD59294-3EA2-D2F3-7062-D14FB452AE90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1" name="Connecteur droit avec flèche 720">
            <a:extLst>
              <a:ext uri="{FF2B5EF4-FFF2-40B4-BE49-F238E27FC236}">
                <a16:creationId xmlns:a16="http://schemas.microsoft.com/office/drawing/2014/main" id="{E1B2E69C-4D61-26B2-7313-4EC1E32D85DF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" name="Connecteur droit avec flèche 721">
            <a:extLst>
              <a:ext uri="{FF2B5EF4-FFF2-40B4-BE49-F238E27FC236}">
                <a16:creationId xmlns:a16="http://schemas.microsoft.com/office/drawing/2014/main" id="{C6CC36E9-413D-4DBD-8C76-D7A066ADB96C}"/>
              </a:ext>
            </a:extLst>
          </p:cNvPr>
          <p:cNvCxnSpPr>
            <a:cxnSpLocks/>
            <a:stCxn id="713" idx="0"/>
            <a:endCxn id="711" idx="3"/>
          </p:cNvCxnSpPr>
          <p:nvPr/>
        </p:nvCxnSpPr>
        <p:spPr>
          <a:xfrm flipV="1">
            <a:off x="7884489" y="1007252"/>
            <a:ext cx="663898" cy="395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" name="Connecteur droit avec flèche 722">
            <a:extLst>
              <a:ext uri="{FF2B5EF4-FFF2-40B4-BE49-F238E27FC236}">
                <a16:creationId xmlns:a16="http://schemas.microsoft.com/office/drawing/2014/main" id="{E903E30E-418F-E0F2-7449-AABC1CF03E94}"/>
              </a:ext>
            </a:extLst>
          </p:cNvPr>
          <p:cNvCxnSpPr>
            <a:cxnSpLocks/>
          </p:cNvCxnSpPr>
          <p:nvPr/>
        </p:nvCxnSpPr>
        <p:spPr>
          <a:xfrm flipH="1">
            <a:off x="7977331" y="964008"/>
            <a:ext cx="549965" cy="43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Connecteur droit avec flèche 723">
            <a:extLst>
              <a:ext uri="{FF2B5EF4-FFF2-40B4-BE49-F238E27FC236}">
                <a16:creationId xmlns:a16="http://schemas.microsoft.com/office/drawing/2014/main" id="{8824C1CB-748F-8AC7-F291-90F3EFC6538A}"/>
              </a:ext>
            </a:extLst>
          </p:cNvPr>
          <p:cNvCxnSpPr>
            <a:cxnSpLocks/>
          </p:cNvCxnSpPr>
          <p:nvPr/>
        </p:nvCxnSpPr>
        <p:spPr>
          <a:xfrm>
            <a:off x="7462254" y="2238424"/>
            <a:ext cx="216503" cy="5804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Connecteur droit avec flèche 724">
            <a:extLst>
              <a:ext uri="{FF2B5EF4-FFF2-40B4-BE49-F238E27FC236}">
                <a16:creationId xmlns:a16="http://schemas.microsoft.com/office/drawing/2014/main" id="{D50EF3A7-400C-C3B5-DD39-649335E6EB91}"/>
              </a:ext>
            </a:extLst>
          </p:cNvPr>
          <p:cNvCxnSpPr>
            <a:cxnSpLocks/>
            <a:stCxn id="713" idx="3"/>
            <a:endCxn id="706" idx="7"/>
          </p:cNvCxnSpPr>
          <p:nvPr/>
        </p:nvCxnSpPr>
        <p:spPr>
          <a:xfrm flipH="1">
            <a:off x="7585179" y="1507251"/>
            <a:ext cx="248393" cy="3687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cteur droit avec flèche 725">
            <a:extLst>
              <a:ext uri="{FF2B5EF4-FFF2-40B4-BE49-F238E27FC236}">
                <a16:creationId xmlns:a16="http://schemas.microsoft.com/office/drawing/2014/main" id="{61DF8727-5501-F51E-824C-59CF025BEDC3}"/>
              </a:ext>
            </a:extLst>
          </p:cNvPr>
          <p:cNvCxnSpPr>
            <a:cxnSpLocks/>
            <a:stCxn id="706" idx="4"/>
            <a:endCxn id="710" idx="0"/>
          </p:cNvCxnSpPr>
          <p:nvPr/>
        </p:nvCxnSpPr>
        <p:spPr>
          <a:xfrm flipH="1">
            <a:off x="7421218" y="1980383"/>
            <a:ext cx="113044" cy="122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351F7544-0DC8-7243-2C7D-A3B3618DABF7}"/>
              </a:ext>
            </a:extLst>
          </p:cNvPr>
          <p:cNvSpPr/>
          <p:nvPr/>
        </p:nvSpPr>
        <p:spPr>
          <a:xfrm>
            <a:off x="7442155" y="11296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3B49FB4-7B6D-22A2-2AC7-58E555DE43D7}"/>
              </a:ext>
            </a:extLst>
          </p:cNvPr>
          <p:cNvCxnSpPr>
            <a:cxnSpLocks/>
            <a:endCxn id="4" idx="7"/>
          </p:cNvCxnSpPr>
          <p:nvPr/>
        </p:nvCxnSpPr>
        <p:spPr>
          <a:xfrm flipH="1">
            <a:off x="7565080" y="1068408"/>
            <a:ext cx="289326" cy="79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06AC08D5-0C1F-E20F-475D-635CF2C88AF3}"/>
              </a:ext>
            </a:extLst>
          </p:cNvPr>
          <p:cNvSpPr/>
          <p:nvPr/>
        </p:nvSpPr>
        <p:spPr>
          <a:xfrm>
            <a:off x="8630681" y="3367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32684B-CA77-D002-69CF-84DA686D8103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54B94A3-7BAB-E1D4-E14B-F36FED9D340E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59589177-D339-1332-E92A-7787532A3651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FA942E0-D9AE-7255-08EA-D25923E37473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83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3796553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1814 : 4</a:t>
            </a:r>
            <a:r>
              <a:rPr lang="fr-FR" sz="1800" b="1" baseline="30000" dirty="0"/>
              <a:t>ème</a:t>
            </a:r>
            <a:r>
              <a:rPr lang="fr-FR" sz="1800" b="1" dirty="0"/>
              <a:t> acte : En Espagne, Ferdinand VII retrouve son trône ; Pour Ferdinand, rétablir totalement la monarchie absolue et reconquérir les colonies américaines insoumises</a:t>
            </a:r>
          </a:p>
          <a:p>
            <a:endParaRPr lang="fr-FR" dirty="0"/>
          </a:p>
          <a:p>
            <a:r>
              <a:rPr lang="fr-FR" dirty="0"/>
              <a:t>*Mai 1814 : Dès son arrivée à Madrid</a:t>
            </a:r>
          </a:p>
          <a:p>
            <a:r>
              <a:rPr lang="fr-FR" dirty="0"/>
              <a:t>Par décret, il annule la constitution</a:t>
            </a:r>
          </a:p>
          <a:p>
            <a:endParaRPr lang="fr-FR" dirty="0"/>
          </a:p>
          <a:p>
            <a:r>
              <a:rPr lang="fr-FR" dirty="0"/>
              <a:t>Et il met en place</a:t>
            </a:r>
          </a:p>
          <a:p>
            <a:r>
              <a:rPr lang="fr-FR" dirty="0"/>
              <a:t>Une politique réactionnaire</a:t>
            </a:r>
          </a:p>
          <a:p>
            <a:r>
              <a:rPr lang="fr-FR" i="1" dirty="0"/>
              <a:t>Comme si rien</a:t>
            </a:r>
          </a:p>
          <a:p>
            <a:r>
              <a:rPr lang="fr-FR" i="1" dirty="0"/>
              <a:t>Ne s’était passé depuis 1808</a:t>
            </a:r>
          </a:p>
          <a:p>
            <a:endParaRPr lang="fr-FR" dirty="0"/>
          </a:p>
          <a:p>
            <a:r>
              <a:rPr lang="fr-FR" dirty="0"/>
              <a:t>NB : Contrairement</a:t>
            </a:r>
          </a:p>
          <a:p>
            <a:r>
              <a:rPr lang="fr-FR" dirty="0"/>
              <a:t>A Louis XVIII en France</a:t>
            </a:r>
          </a:p>
        </p:txBody>
      </p:sp>
      <p:pic>
        <p:nvPicPr>
          <p:cNvPr id="709" name="Image 708" descr="Une image contenant personne, homme, habillé&#10;&#10;Description générée automatiquement">
            <a:extLst>
              <a:ext uri="{FF2B5EF4-FFF2-40B4-BE49-F238E27FC236}">
                <a16:creationId xmlns:a16="http://schemas.microsoft.com/office/drawing/2014/main" id="{1B85D6B0-3A9A-EAF1-6342-28AB36883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2" y="2241334"/>
            <a:ext cx="1441330" cy="17921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9CE4CB-3D0E-8EFB-D3D6-A86F3EC8E0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" t="3484" r="2824" b="3062"/>
          <a:stretch/>
        </p:blipFill>
        <p:spPr bwMode="auto">
          <a:xfrm>
            <a:off x="4047886" y="186327"/>
            <a:ext cx="7969942" cy="64853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269B742-88B9-D483-8BEF-4E1919E841C7}"/>
              </a:ext>
            </a:extLst>
          </p:cNvPr>
          <p:cNvSpPr/>
          <p:nvPr/>
        </p:nvSpPr>
        <p:spPr>
          <a:xfrm>
            <a:off x="7716075" y="284298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CF045C0-4869-498C-49B5-A394E8858C19}"/>
              </a:ext>
            </a:extLst>
          </p:cNvPr>
          <p:cNvSpPr/>
          <p:nvPr/>
        </p:nvSpPr>
        <p:spPr>
          <a:xfrm>
            <a:off x="5080000" y="382197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FD5E5D1-1473-3AD9-DD74-D1B44B3CD9C9}"/>
              </a:ext>
            </a:extLst>
          </p:cNvPr>
          <p:cNvSpPr/>
          <p:nvPr/>
        </p:nvSpPr>
        <p:spPr>
          <a:xfrm>
            <a:off x="8704943" y="10214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34BE9AC-705E-E1C1-A493-C61A57F67677}"/>
              </a:ext>
            </a:extLst>
          </p:cNvPr>
          <p:cNvCxnSpPr>
            <a:cxnSpLocks/>
            <a:stCxn id="16" idx="7"/>
            <a:endCxn id="11" idx="3"/>
          </p:cNvCxnSpPr>
          <p:nvPr/>
        </p:nvCxnSpPr>
        <p:spPr>
          <a:xfrm flipV="1">
            <a:off x="8382882" y="1193646"/>
            <a:ext cx="351683" cy="1712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4AF358F6-4CF0-4B41-21FF-19B6C98F1695}"/>
              </a:ext>
            </a:extLst>
          </p:cNvPr>
          <p:cNvSpPr/>
          <p:nvPr/>
        </p:nvSpPr>
        <p:spPr>
          <a:xfrm>
            <a:off x="8210232" y="133531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1D48599-8354-759C-0C6B-684E1DD22CA8}"/>
              </a:ext>
            </a:extLst>
          </p:cNvPr>
          <p:cNvCxnSpPr>
            <a:cxnSpLocks/>
            <a:stCxn id="6" idx="0"/>
            <a:endCxn id="716" idx="4"/>
          </p:cNvCxnSpPr>
          <p:nvPr/>
        </p:nvCxnSpPr>
        <p:spPr>
          <a:xfrm flipV="1">
            <a:off x="7817211" y="1791227"/>
            <a:ext cx="35757" cy="10517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8BB8AC0-C6B9-CD8F-57A8-BED3B482E32C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7918347" y="1507520"/>
            <a:ext cx="321507" cy="2334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A8EA96FB-2FD6-0511-97C8-503834C20738}"/>
              </a:ext>
            </a:extLst>
          </p:cNvPr>
          <p:cNvSpPr/>
          <p:nvPr/>
        </p:nvSpPr>
        <p:spPr>
          <a:xfrm>
            <a:off x="6882176" y="208441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C8FCD01-F3B5-A0BC-C1CB-17CDB94E25B9}"/>
              </a:ext>
            </a:extLst>
          </p:cNvPr>
          <p:cNvCxnSpPr>
            <a:cxnSpLocks/>
            <a:stCxn id="22" idx="7"/>
            <a:endCxn id="16" idx="2"/>
          </p:cNvCxnSpPr>
          <p:nvPr/>
        </p:nvCxnSpPr>
        <p:spPr>
          <a:xfrm flipV="1">
            <a:off x="7054826" y="1436190"/>
            <a:ext cx="1155406" cy="6777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277A7B14-CA61-FA32-8118-2EBD945FC916}"/>
              </a:ext>
            </a:extLst>
          </p:cNvPr>
          <p:cNvSpPr/>
          <p:nvPr/>
        </p:nvSpPr>
        <p:spPr>
          <a:xfrm>
            <a:off x="6395528" y="267077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0" name="Connecteur droit avec flèche 709">
            <a:extLst>
              <a:ext uri="{FF2B5EF4-FFF2-40B4-BE49-F238E27FC236}">
                <a16:creationId xmlns:a16="http://schemas.microsoft.com/office/drawing/2014/main" id="{2448A0C2-B200-19E8-0933-935C02B80CC7}"/>
              </a:ext>
            </a:extLst>
          </p:cNvPr>
          <p:cNvCxnSpPr>
            <a:cxnSpLocks/>
          </p:cNvCxnSpPr>
          <p:nvPr/>
        </p:nvCxnSpPr>
        <p:spPr>
          <a:xfrm flipH="1" flipV="1">
            <a:off x="7054826" y="2256616"/>
            <a:ext cx="690871" cy="61591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Ellipse 710">
            <a:extLst>
              <a:ext uri="{FF2B5EF4-FFF2-40B4-BE49-F238E27FC236}">
                <a16:creationId xmlns:a16="http://schemas.microsoft.com/office/drawing/2014/main" id="{1AE8D40D-82D8-F8E8-72A5-28299F4C04EB}"/>
              </a:ext>
            </a:extLst>
          </p:cNvPr>
          <p:cNvSpPr/>
          <p:nvPr/>
        </p:nvSpPr>
        <p:spPr>
          <a:xfrm>
            <a:off x="7716075" y="284298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1CF7EE1C-3524-5697-F45C-C1435CC832F0}"/>
              </a:ext>
            </a:extLst>
          </p:cNvPr>
          <p:cNvSpPr/>
          <p:nvPr/>
        </p:nvSpPr>
        <p:spPr>
          <a:xfrm>
            <a:off x="6852554" y="247846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3" name="Connecteur droit avec flèche 712">
            <a:extLst>
              <a:ext uri="{FF2B5EF4-FFF2-40B4-BE49-F238E27FC236}">
                <a16:creationId xmlns:a16="http://schemas.microsoft.com/office/drawing/2014/main" id="{1DE88FF1-2B49-5EDE-45CF-D51413FE6E48}"/>
              </a:ext>
            </a:extLst>
          </p:cNvPr>
          <p:cNvCxnSpPr>
            <a:cxnSpLocks/>
            <a:stCxn id="712" idx="6"/>
            <a:endCxn id="711" idx="1"/>
          </p:cNvCxnSpPr>
          <p:nvPr/>
        </p:nvCxnSpPr>
        <p:spPr>
          <a:xfrm>
            <a:off x="7054826" y="2579345"/>
            <a:ext cx="690871" cy="2931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4" name="Ellipse 713">
            <a:extLst>
              <a:ext uri="{FF2B5EF4-FFF2-40B4-BE49-F238E27FC236}">
                <a16:creationId xmlns:a16="http://schemas.microsoft.com/office/drawing/2014/main" id="{15235ABF-F57F-6DD9-E6DB-8B77E18BEB9F}"/>
              </a:ext>
            </a:extLst>
          </p:cNvPr>
          <p:cNvSpPr/>
          <p:nvPr/>
        </p:nvSpPr>
        <p:spPr>
          <a:xfrm>
            <a:off x="6395528" y="267077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5" name="Connecteur droit avec flèche 714">
            <a:extLst>
              <a:ext uri="{FF2B5EF4-FFF2-40B4-BE49-F238E27FC236}">
                <a16:creationId xmlns:a16="http://schemas.microsoft.com/office/drawing/2014/main" id="{D70B7DAE-C486-D7E7-28AC-602225257830}"/>
              </a:ext>
            </a:extLst>
          </p:cNvPr>
          <p:cNvCxnSpPr>
            <a:cxnSpLocks/>
            <a:stCxn id="714" idx="7"/>
            <a:endCxn id="712" idx="2"/>
          </p:cNvCxnSpPr>
          <p:nvPr/>
        </p:nvCxnSpPr>
        <p:spPr>
          <a:xfrm flipV="1">
            <a:off x="6568178" y="2579345"/>
            <a:ext cx="284376" cy="1209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" name="Ellipse 715">
            <a:extLst>
              <a:ext uri="{FF2B5EF4-FFF2-40B4-BE49-F238E27FC236}">
                <a16:creationId xmlns:a16="http://schemas.microsoft.com/office/drawing/2014/main" id="{18DEFE2D-0397-8FDC-1141-1417690FAD6F}"/>
              </a:ext>
            </a:extLst>
          </p:cNvPr>
          <p:cNvSpPr/>
          <p:nvPr/>
        </p:nvSpPr>
        <p:spPr>
          <a:xfrm>
            <a:off x="7751832" y="1589475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8" name="Ellipse 717">
            <a:extLst>
              <a:ext uri="{FF2B5EF4-FFF2-40B4-BE49-F238E27FC236}">
                <a16:creationId xmlns:a16="http://schemas.microsoft.com/office/drawing/2014/main" id="{103FFFF9-A87B-6C47-62BF-416400939373}"/>
              </a:ext>
            </a:extLst>
          </p:cNvPr>
          <p:cNvSpPr/>
          <p:nvPr/>
        </p:nvSpPr>
        <p:spPr>
          <a:xfrm>
            <a:off x="10161731" y="23264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9" name="Ellipse 718">
            <a:extLst>
              <a:ext uri="{FF2B5EF4-FFF2-40B4-BE49-F238E27FC236}">
                <a16:creationId xmlns:a16="http://schemas.microsoft.com/office/drawing/2014/main" id="{D89C9D30-4FED-894C-F6D9-A2317F62867D}"/>
              </a:ext>
            </a:extLst>
          </p:cNvPr>
          <p:cNvSpPr/>
          <p:nvPr/>
        </p:nvSpPr>
        <p:spPr>
          <a:xfrm>
            <a:off x="9312645" y="339768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20" name="Connecteur droit avec flèche 719">
            <a:extLst>
              <a:ext uri="{FF2B5EF4-FFF2-40B4-BE49-F238E27FC236}">
                <a16:creationId xmlns:a16="http://schemas.microsoft.com/office/drawing/2014/main" id="{FE49DE09-A7B8-940C-F50E-5731F7FB7DC5}"/>
              </a:ext>
            </a:extLst>
          </p:cNvPr>
          <p:cNvCxnSpPr>
            <a:cxnSpLocks/>
            <a:endCxn id="718" idx="3"/>
          </p:cNvCxnSpPr>
          <p:nvPr/>
        </p:nvCxnSpPr>
        <p:spPr>
          <a:xfrm flipV="1">
            <a:off x="9514917" y="2498646"/>
            <a:ext cx="676436" cy="89904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1" name="Ellipse 720">
            <a:extLst>
              <a:ext uri="{FF2B5EF4-FFF2-40B4-BE49-F238E27FC236}">
                <a16:creationId xmlns:a16="http://schemas.microsoft.com/office/drawing/2014/main" id="{A3B32F84-43CB-CE96-D4FD-4B770B9AC97C}"/>
              </a:ext>
            </a:extLst>
          </p:cNvPr>
          <p:cNvSpPr/>
          <p:nvPr/>
        </p:nvSpPr>
        <p:spPr>
          <a:xfrm>
            <a:off x="10633445" y="2054864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22" name="Connecteur droit avec flèche 721">
            <a:extLst>
              <a:ext uri="{FF2B5EF4-FFF2-40B4-BE49-F238E27FC236}">
                <a16:creationId xmlns:a16="http://schemas.microsoft.com/office/drawing/2014/main" id="{9D773F6D-5CAB-3778-3985-3DC14EAE302D}"/>
              </a:ext>
            </a:extLst>
          </p:cNvPr>
          <p:cNvCxnSpPr>
            <a:cxnSpLocks/>
            <a:stCxn id="718" idx="7"/>
            <a:endCxn id="721" idx="2"/>
          </p:cNvCxnSpPr>
          <p:nvPr/>
        </p:nvCxnSpPr>
        <p:spPr>
          <a:xfrm flipV="1">
            <a:off x="10334381" y="2155740"/>
            <a:ext cx="299064" cy="20024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290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3796553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1814 : 4</a:t>
            </a:r>
            <a:r>
              <a:rPr lang="fr-FR" sz="1800" b="1" baseline="30000" dirty="0"/>
              <a:t>ème</a:t>
            </a:r>
            <a:r>
              <a:rPr lang="fr-FR" sz="1800" b="1" dirty="0"/>
              <a:t> acte : En Espagne, Ferdinand VII retrouve son trône ; Pour Ferdinand, rétablir totalement la monarchie absolue et reconquérir les colonies américaines insoumises</a:t>
            </a:r>
          </a:p>
          <a:p>
            <a:endParaRPr lang="fr-FR" dirty="0"/>
          </a:p>
          <a:p>
            <a:r>
              <a:rPr lang="fr-FR" dirty="0"/>
              <a:t>*Mai 1814 : Pour Ferdinand VII…</a:t>
            </a:r>
          </a:p>
          <a:p>
            <a:endParaRPr lang="fr-FR" dirty="0"/>
          </a:p>
          <a:p>
            <a:r>
              <a:rPr lang="fr-FR" dirty="0"/>
              <a:t>- En Espagne</a:t>
            </a:r>
          </a:p>
          <a:p>
            <a:r>
              <a:rPr lang="fr-FR" dirty="0"/>
              <a:t>Rétablir la monarchie absolue</a:t>
            </a:r>
          </a:p>
          <a:p>
            <a:endParaRPr lang="fr-FR" dirty="0"/>
          </a:p>
          <a:p>
            <a:r>
              <a:rPr lang="fr-FR" dirty="0"/>
              <a:t>- En Amérique</a:t>
            </a:r>
          </a:p>
          <a:p>
            <a:r>
              <a:rPr lang="fr-FR" dirty="0"/>
              <a:t>Châtier les indépendantistes</a:t>
            </a:r>
          </a:p>
          <a:p>
            <a:r>
              <a:rPr lang="fr-FR" dirty="0"/>
              <a:t>Traitres et rebelles</a:t>
            </a:r>
          </a:p>
          <a:p>
            <a:endParaRPr lang="fr-FR" dirty="0"/>
          </a:p>
          <a:p>
            <a:r>
              <a:rPr lang="fr-FR" dirty="0"/>
              <a:t>Et reconquérir les provinces révoltées</a:t>
            </a:r>
          </a:p>
          <a:p>
            <a:endParaRPr lang="fr-FR" dirty="0"/>
          </a:p>
          <a:p>
            <a:r>
              <a:rPr lang="fr-FR" dirty="0"/>
              <a:t>Récit…</a:t>
            </a:r>
          </a:p>
        </p:txBody>
      </p:sp>
      <p:pic>
        <p:nvPicPr>
          <p:cNvPr id="709" name="Image 708" descr="Une image contenant personne, homme, habillé&#10;&#10;Description générée automatiquement">
            <a:extLst>
              <a:ext uri="{FF2B5EF4-FFF2-40B4-BE49-F238E27FC236}">
                <a16:creationId xmlns:a16="http://schemas.microsoft.com/office/drawing/2014/main" id="{1B85D6B0-3A9A-EAF1-6342-28AB36883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2" y="2241334"/>
            <a:ext cx="1441330" cy="17921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9CE4CB-3D0E-8EFB-D3D6-A86F3EC8E0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" t="3484" r="2824" b="3062"/>
          <a:stretch/>
        </p:blipFill>
        <p:spPr bwMode="auto">
          <a:xfrm>
            <a:off x="4047886" y="186327"/>
            <a:ext cx="7969942" cy="64853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269B742-88B9-D483-8BEF-4E1919E841C7}"/>
              </a:ext>
            </a:extLst>
          </p:cNvPr>
          <p:cNvSpPr/>
          <p:nvPr/>
        </p:nvSpPr>
        <p:spPr>
          <a:xfrm>
            <a:off x="7716075" y="284298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CF045C0-4869-498C-49B5-A394E8858C19}"/>
              </a:ext>
            </a:extLst>
          </p:cNvPr>
          <p:cNvSpPr/>
          <p:nvPr/>
        </p:nvSpPr>
        <p:spPr>
          <a:xfrm>
            <a:off x="5080000" y="382197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FD5E5D1-1473-3AD9-DD74-D1B44B3CD9C9}"/>
              </a:ext>
            </a:extLst>
          </p:cNvPr>
          <p:cNvSpPr/>
          <p:nvPr/>
        </p:nvSpPr>
        <p:spPr>
          <a:xfrm>
            <a:off x="8704943" y="10214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34BE9AC-705E-E1C1-A493-C61A57F67677}"/>
              </a:ext>
            </a:extLst>
          </p:cNvPr>
          <p:cNvCxnSpPr>
            <a:cxnSpLocks/>
            <a:stCxn id="16" idx="7"/>
            <a:endCxn id="11" idx="3"/>
          </p:cNvCxnSpPr>
          <p:nvPr/>
        </p:nvCxnSpPr>
        <p:spPr>
          <a:xfrm flipV="1">
            <a:off x="8382882" y="1193646"/>
            <a:ext cx="351683" cy="1712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4AF358F6-4CF0-4B41-21FF-19B6C98F1695}"/>
              </a:ext>
            </a:extLst>
          </p:cNvPr>
          <p:cNvSpPr/>
          <p:nvPr/>
        </p:nvSpPr>
        <p:spPr>
          <a:xfrm>
            <a:off x="8210232" y="133531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1D48599-8354-759C-0C6B-684E1DD22CA8}"/>
              </a:ext>
            </a:extLst>
          </p:cNvPr>
          <p:cNvCxnSpPr>
            <a:cxnSpLocks/>
            <a:stCxn id="6" idx="0"/>
            <a:endCxn id="716" idx="4"/>
          </p:cNvCxnSpPr>
          <p:nvPr/>
        </p:nvCxnSpPr>
        <p:spPr>
          <a:xfrm flipV="1">
            <a:off x="7817211" y="1791227"/>
            <a:ext cx="35757" cy="10517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8BB8AC0-C6B9-CD8F-57A8-BED3B482E32C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7918347" y="1507520"/>
            <a:ext cx="321507" cy="2334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A8EA96FB-2FD6-0511-97C8-503834C20738}"/>
              </a:ext>
            </a:extLst>
          </p:cNvPr>
          <p:cNvSpPr/>
          <p:nvPr/>
        </p:nvSpPr>
        <p:spPr>
          <a:xfrm>
            <a:off x="6882176" y="208441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C8FCD01-F3B5-A0BC-C1CB-17CDB94E25B9}"/>
              </a:ext>
            </a:extLst>
          </p:cNvPr>
          <p:cNvCxnSpPr>
            <a:cxnSpLocks/>
            <a:stCxn id="22" idx="7"/>
            <a:endCxn id="16" idx="2"/>
          </p:cNvCxnSpPr>
          <p:nvPr/>
        </p:nvCxnSpPr>
        <p:spPr>
          <a:xfrm flipV="1">
            <a:off x="7054826" y="1436190"/>
            <a:ext cx="1155406" cy="6777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277A7B14-CA61-FA32-8118-2EBD945FC916}"/>
              </a:ext>
            </a:extLst>
          </p:cNvPr>
          <p:cNvSpPr/>
          <p:nvPr/>
        </p:nvSpPr>
        <p:spPr>
          <a:xfrm>
            <a:off x="6395528" y="267077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0" name="Connecteur droit avec flèche 709">
            <a:extLst>
              <a:ext uri="{FF2B5EF4-FFF2-40B4-BE49-F238E27FC236}">
                <a16:creationId xmlns:a16="http://schemas.microsoft.com/office/drawing/2014/main" id="{2448A0C2-B200-19E8-0933-935C02B80CC7}"/>
              </a:ext>
            </a:extLst>
          </p:cNvPr>
          <p:cNvCxnSpPr>
            <a:cxnSpLocks/>
          </p:cNvCxnSpPr>
          <p:nvPr/>
        </p:nvCxnSpPr>
        <p:spPr>
          <a:xfrm flipH="1" flipV="1">
            <a:off x="7054826" y="2256616"/>
            <a:ext cx="690871" cy="61591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Ellipse 710">
            <a:extLst>
              <a:ext uri="{FF2B5EF4-FFF2-40B4-BE49-F238E27FC236}">
                <a16:creationId xmlns:a16="http://schemas.microsoft.com/office/drawing/2014/main" id="{1AE8D40D-82D8-F8E8-72A5-28299F4C04EB}"/>
              </a:ext>
            </a:extLst>
          </p:cNvPr>
          <p:cNvSpPr/>
          <p:nvPr/>
        </p:nvSpPr>
        <p:spPr>
          <a:xfrm>
            <a:off x="7716075" y="284298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1CF7EE1C-3524-5697-F45C-C1435CC832F0}"/>
              </a:ext>
            </a:extLst>
          </p:cNvPr>
          <p:cNvSpPr/>
          <p:nvPr/>
        </p:nvSpPr>
        <p:spPr>
          <a:xfrm>
            <a:off x="6852554" y="247846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3" name="Connecteur droit avec flèche 712">
            <a:extLst>
              <a:ext uri="{FF2B5EF4-FFF2-40B4-BE49-F238E27FC236}">
                <a16:creationId xmlns:a16="http://schemas.microsoft.com/office/drawing/2014/main" id="{1DE88FF1-2B49-5EDE-45CF-D51413FE6E48}"/>
              </a:ext>
            </a:extLst>
          </p:cNvPr>
          <p:cNvCxnSpPr>
            <a:cxnSpLocks/>
            <a:stCxn id="712" idx="6"/>
            <a:endCxn id="711" idx="1"/>
          </p:cNvCxnSpPr>
          <p:nvPr/>
        </p:nvCxnSpPr>
        <p:spPr>
          <a:xfrm>
            <a:off x="7054826" y="2579345"/>
            <a:ext cx="690871" cy="2931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4" name="Ellipse 713">
            <a:extLst>
              <a:ext uri="{FF2B5EF4-FFF2-40B4-BE49-F238E27FC236}">
                <a16:creationId xmlns:a16="http://schemas.microsoft.com/office/drawing/2014/main" id="{15235ABF-F57F-6DD9-E6DB-8B77E18BEB9F}"/>
              </a:ext>
            </a:extLst>
          </p:cNvPr>
          <p:cNvSpPr/>
          <p:nvPr/>
        </p:nvSpPr>
        <p:spPr>
          <a:xfrm>
            <a:off x="6395528" y="267077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5" name="Connecteur droit avec flèche 714">
            <a:extLst>
              <a:ext uri="{FF2B5EF4-FFF2-40B4-BE49-F238E27FC236}">
                <a16:creationId xmlns:a16="http://schemas.microsoft.com/office/drawing/2014/main" id="{D70B7DAE-C486-D7E7-28AC-602225257830}"/>
              </a:ext>
            </a:extLst>
          </p:cNvPr>
          <p:cNvCxnSpPr>
            <a:cxnSpLocks/>
            <a:stCxn id="714" idx="7"/>
            <a:endCxn id="712" idx="2"/>
          </p:cNvCxnSpPr>
          <p:nvPr/>
        </p:nvCxnSpPr>
        <p:spPr>
          <a:xfrm flipV="1">
            <a:off x="6568178" y="2579345"/>
            <a:ext cx="284376" cy="1209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" name="Ellipse 715">
            <a:extLst>
              <a:ext uri="{FF2B5EF4-FFF2-40B4-BE49-F238E27FC236}">
                <a16:creationId xmlns:a16="http://schemas.microsoft.com/office/drawing/2014/main" id="{18DEFE2D-0397-8FDC-1141-1417690FAD6F}"/>
              </a:ext>
            </a:extLst>
          </p:cNvPr>
          <p:cNvSpPr/>
          <p:nvPr/>
        </p:nvSpPr>
        <p:spPr>
          <a:xfrm>
            <a:off x="7751832" y="1589475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8" name="Ellipse 717">
            <a:extLst>
              <a:ext uri="{FF2B5EF4-FFF2-40B4-BE49-F238E27FC236}">
                <a16:creationId xmlns:a16="http://schemas.microsoft.com/office/drawing/2014/main" id="{103FFFF9-A87B-6C47-62BF-416400939373}"/>
              </a:ext>
            </a:extLst>
          </p:cNvPr>
          <p:cNvSpPr/>
          <p:nvPr/>
        </p:nvSpPr>
        <p:spPr>
          <a:xfrm>
            <a:off x="10161731" y="23264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9" name="Ellipse 718">
            <a:extLst>
              <a:ext uri="{FF2B5EF4-FFF2-40B4-BE49-F238E27FC236}">
                <a16:creationId xmlns:a16="http://schemas.microsoft.com/office/drawing/2014/main" id="{D89C9D30-4FED-894C-F6D9-A2317F62867D}"/>
              </a:ext>
            </a:extLst>
          </p:cNvPr>
          <p:cNvSpPr/>
          <p:nvPr/>
        </p:nvSpPr>
        <p:spPr>
          <a:xfrm>
            <a:off x="9312645" y="339768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20" name="Connecteur droit avec flèche 719">
            <a:extLst>
              <a:ext uri="{FF2B5EF4-FFF2-40B4-BE49-F238E27FC236}">
                <a16:creationId xmlns:a16="http://schemas.microsoft.com/office/drawing/2014/main" id="{FE49DE09-A7B8-940C-F50E-5731F7FB7DC5}"/>
              </a:ext>
            </a:extLst>
          </p:cNvPr>
          <p:cNvCxnSpPr>
            <a:cxnSpLocks/>
            <a:endCxn id="718" idx="3"/>
          </p:cNvCxnSpPr>
          <p:nvPr/>
        </p:nvCxnSpPr>
        <p:spPr>
          <a:xfrm flipV="1">
            <a:off x="9514917" y="2498646"/>
            <a:ext cx="676436" cy="89904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1" name="Ellipse 720">
            <a:extLst>
              <a:ext uri="{FF2B5EF4-FFF2-40B4-BE49-F238E27FC236}">
                <a16:creationId xmlns:a16="http://schemas.microsoft.com/office/drawing/2014/main" id="{A3B32F84-43CB-CE96-D4FD-4B770B9AC97C}"/>
              </a:ext>
            </a:extLst>
          </p:cNvPr>
          <p:cNvSpPr/>
          <p:nvPr/>
        </p:nvSpPr>
        <p:spPr>
          <a:xfrm>
            <a:off x="10633445" y="2054864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22" name="Connecteur droit avec flèche 721">
            <a:extLst>
              <a:ext uri="{FF2B5EF4-FFF2-40B4-BE49-F238E27FC236}">
                <a16:creationId xmlns:a16="http://schemas.microsoft.com/office/drawing/2014/main" id="{9D773F6D-5CAB-3778-3985-3DC14EAE302D}"/>
              </a:ext>
            </a:extLst>
          </p:cNvPr>
          <p:cNvCxnSpPr>
            <a:cxnSpLocks/>
            <a:stCxn id="718" idx="7"/>
            <a:endCxn id="721" idx="2"/>
          </p:cNvCxnSpPr>
          <p:nvPr/>
        </p:nvCxnSpPr>
        <p:spPr>
          <a:xfrm flipV="1">
            <a:off x="10334381" y="2155740"/>
            <a:ext cx="299064" cy="20024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744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1814-1816 : Les Espagnols de </a:t>
            </a:r>
            <a:r>
              <a:rPr lang="fr-FR" sz="1800" b="1" dirty="0" err="1"/>
              <a:t>Morillo</a:t>
            </a:r>
            <a:r>
              <a:rPr lang="fr-FR" sz="1800" b="1" dirty="0"/>
              <a:t> et d’</a:t>
            </a:r>
            <a:r>
              <a:rPr lang="fr-FR" sz="1800" b="1" dirty="0" err="1"/>
              <a:t>Abascal</a:t>
            </a:r>
            <a:r>
              <a:rPr lang="fr-FR" sz="1800" b="1" dirty="0"/>
              <a:t> reconquièrent le Venezuela, Bogota, …</a:t>
            </a:r>
          </a:p>
          <a:p>
            <a:endParaRPr lang="fr-FR" dirty="0"/>
          </a:p>
          <a:p>
            <a:r>
              <a:rPr lang="fr-FR" dirty="0"/>
              <a:t>*En Amérique, pour les indépendantistes</a:t>
            </a:r>
          </a:p>
          <a:p>
            <a:r>
              <a:rPr lang="fr-FR" dirty="0"/>
              <a:t>1814 commence par deux victoires</a:t>
            </a:r>
          </a:p>
          <a:p>
            <a:endParaRPr lang="fr-FR" dirty="0"/>
          </a:p>
          <a:p>
            <a:r>
              <a:rPr lang="fr-FR" dirty="0"/>
              <a:t>*Jan. 1814 : Au sud de Bogota</a:t>
            </a:r>
          </a:p>
          <a:p>
            <a:r>
              <a:rPr lang="fr-FR" u="sng" dirty="0"/>
              <a:t>Antonio Nariño</a:t>
            </a:r>
            <a:r>
              <a:rPr lang="fr-FR" dirty="0"/>
              <a:t> reprend Popayán</a:t>
            </a:r>
          </a:p>
          <a:p>
            <a:endParaRPr lang="fr-FR" dirty="0"/>
          </a:p>
          <a:p>
            <a:r>
              <a:rPr lang="fr-FR" dirty="0"/>
              <a:t>*Juin 1814 : A Montevideo</a:t>
            </a:r>
          </a:p>
          <a:p>
            <a:r>
              <a:rPr lang="fr-FR" u="sng" dirty="0"/>
              <a:t>José Artigas</a:t>
            </a:r>
            <a:r>
              <a:rPr lang="fr-FR" dirty="0"/>
              <a:t> parvient à chasser les </a:t>
            </a:r>
            <a:r>
              <a:rPr lang="fr-FR" i="1" dirty="0"/>
              <a:t>loyalistes</a:t>
            </a:r>
            <a:endParaRPr lang="fr-FR" dirty="0"/>
          </a:p>
          <a:p>
            <a:endParaRPr lang="fr-FR" dirty="0"/>
          </a:p>
          <a:p>
            <a:r>
              <a:rPr lang="fr-FR" dirty="0"/>
              <a:t>Mais peu après…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CF372C81-E3B5-29E2-3B25-C31E8F49B201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B89149-4287-9ECE-4331-8763097CD2C3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9425C2-FF51-AF50-A32C-77A12B54C3EB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556FAD-12FA-8B05-0342-7432FBA73BD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73FBEF2-29D9-D756-D044-A0A8E6B7DE33}"/>
              </a:ext>
            </a:extLst>
          </p:cNvPr>
          <p:cNvSpPr/>
          <p:nvPr/>
        </p:nvSpPr>
        <p:spPr>
          <a:xfrm>
            <a:off x="9291951" y="10205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2ACE12E-F8E9-FF80-E5ED-225F86BD8C59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3ED75F2-FF0B-DFD7-E59B-FE2A361CA71F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8" name="Connecteur droit avec flèche 717">
            <a:extLst>
              <a:ext uri="{FF2B5EF4-FFF2-40B4-BE49-F238E27FC236}">
                <a16:creationId xmlns:a16="http://schemas.microsoft.com/office/drawing/2014/main" id="{30F2E9AB-B227-F90E-9AAF-82F8FF3E71CF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8497821" y="1509390"/>
            <a:ext cx="257791" cy="1357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3F99CBCF-AA65-F31A-267F-268840AD1A36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85B8C2C-AD59-78F1-C1DD-DD8F2B17338A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71CB37E-00ED-7E85-DB89-998288310466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489220F-19FA-51BB-C722-288955FE9DCB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917A35-5486-5542-757E-21D240F2AF41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3272F07-B3AB-393E-4EA2-8B39179B270A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D146278-102E-50FC-8DDD-2C7B3211091D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6821669-3864-52D0-F947-82DE35CAAE21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777DF53-07A9-9450-DACB-B1FF5DE84997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2C2C0F4-FDB9-7F2C-368C-E88F9B9FCA6B}"/>
              </a:ext>
            </a:extLst>
          </p:cNvPr>
          <p:cNvCxnSpPr>
            <a:cxnSpLocks/>
          </p:cNvCxnSpPr>
          <p:nvPr/>
        </p:nvCxnSpPr>
        <p:spPr>
          <a:xfrm flipH="1">
            <a:off x="10630204" y="5265499"/>
            <a:ext cx="15642" cy="222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299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1814-1816 : Les Espagnols de </a:t>
            </a:r>
            <a:r>
              <a:rPr lang="fr-FR" sz="1800" b="1" dirty="0" err="1"/>
              <a:t>Morillo</a:t>
            </a:r>
            <a:r>
              <a:rPr lang="fr-FR" sz="1800" b="1" dirty="0"/>
              <a:t> et d’</a:t>
            </a:r>
            <a:r>
              <a:rPr lang="fr-FR" sz="1800" b="1" dirty="0" err="1"/>
              <a:t>Abascal</a:t>
            </a:r>
            <a:r>
              <a:rPr lang="fr-FR" sz="1800" b="1" dirty="0"/>
              <a:t> reconquièrent le Venezuela, Bogota, …</a:t>
            </a:r>
          </a:p>
          <a:p>
            <a:endParaRPr lang="fr-FR" dirty="0"/>
          </a:p>
          <a:p>
            <a:r>
              <a:rPr lang="fr-FR" dirty="0"/>
              <a:t>*Juillet 1814 : Au Venezuela</a:t>
            </a:r>
          </a:p>
          <a:p>
            <a:r>
              <a:rPr lang="fr-FR" dirty="0"/>
              <a:t>Et avant l’arrivée des troupes espagnoles</a:t>
            </a:r>
          </a:p>
          <a:p>
            <a:endParaRPr lang="fr-FR" u="sng" dirty="0"/>
          </a:p>
          <a:p>
            <a:r>
              <a:rPr lang="fr-FR" u="sng" dirty="0"/>
              <a:t>Boves</a:t>
            </a:r>
            <a:r>
              <a:rPr lang="fr-FR" dirty="0"/>
              <a:t> et les </a:t>
            </a:r>
            <a:r>
              <a:rPr lang="fr-FR" i="1" dirty="0" err="1"/>
              <a:t>llaneros</a:t>
            </a:r>
            <a:r>
              <a:rPr lang="fr-FR" dirty="0"/>
              <a:t> reprennent Caracas</a:t>
            </a:r>
          </a:p>
          <a:p>
            <a:r>
              <a:rPr lang="fr-FR" dirty="0"/>
              <a:t>Au cri de : </a:t>
            </a:r>
            <a:r>
              <a:rPr lang="fr-FR" i="1" dirty="0"/>
              <a:t>Vive le roi ! Mort aux Blancs !</a:t>
            </a:r>
            <a:r>
              <a:rPr lang="fr-FR" dirty="0"/>
              <a:t> </a:t>
            </a:r>
            <a:endParaRPr lang="fr-FR" u="sng" dirty="0"/>
          </a:p>
          <a:p>
            <a:endParaRPr lang="fr-FR" u="sng" dirty="0"/>
          </a:p>
          <a:p>
            <a:r>
              <a:rPr lang="fr-FR" u="sng" dirty="0"/>
              <a:t>Bolivar</a:t>
            </a:r>
            <a:r>
              <a:rPr lang="fr-FR" dirty="0"/>
              <a:t> s’enfuit à l’est de Caracas</a:t>
            </a:r>
          </a:p>
          <a:p>
            <a:r>
              <a:rPr lang="fr-FR" dirty="0"/>
              <a:t>Puis à nouveau à Carthagène</a:t>
            </a:r>
          </a:p>
          <a:p>
            <a:endParaRPr lang="fr-FR" dirty="0"/>
          </a:p>
          <a:p>
            <a:r>
              <a:rPr lang="fr-FR" dirty="0"/>
              <a:t>*Sept.-Déc. 1814 : Depuis Carthagène</a:t>
            </a:r>
          </a:p>
          <a:p>
            <a:r>
              <a:rPr lang="fr-FR" dirty="0"/>
              <a:t>Bolivar prend le contrôle des Provinces-Unies et de Bogota</a:t>
            </a:r>
          </a:p>
          <a:p>
            <a:r>
              <a:rPr lang="fr-FR" dirty="0"/>
              <a:t>Objectif : Reprendre à nouveau Caracas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6DC5BB16-9E5A-477E-1072-72E4FF152567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DC0B3E6-824A-B1DA-9799-2649FFD543CF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F372C81-E3B5-29E2-3B25-C31E8F49B201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B89149-4287-9ECE-4331-8763097CD2C3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9425C2-FF51-AF50-A32C-77A12B54C3EB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556FAD-12FA-8B05-0342-7432FBA73BD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73FBEF2-29D9-D756-D044-A0A8E6B7DE33}"/>
              </a:ext>
            </a:extLst>
          </p:cNvPr>
          <p:cNvSpPr/>
          <p:nvPr/>
        </p:nvSpPr>
        <p:spPr>
          <a:xfrm>
            <a:off x="9291951" y="102051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05A748A-359D-27E9-4132-D24B5CDFDFB2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D19B8C2-A0C6-D3BB-8B3F-F3C9CD702C9D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B24CFA9-0C5E-1518-3EB6-01337670BEE1}"/>
              </a:ext>
            </a:extLst>
          </p:cNvPr>
          <p:cNvCxnSpPr>
            <a:cxnSpLocks/>
          </p:cNvCxnSpPr>
          <p:nvPr/>
        </p:nvCxnSpPr>
        <p:spPr>
          <a:xfrm flipV="1">
            <a:off x="9386422" y="819506"/>
            <a:ext cx="70636" cy="20100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0CE158C-A690-FC9F-3AF7-0CA628E22F34}"/>
              </a:ext>
            </a:extLst>
          </p:cNvPr>
          <p:cNvCxnSpPr>
            <a:cxnSpLocks/>
            <a:stCxn id="710" idx="1"/>
          </p:cNvCxnSpPr>
          <p:nvPr/>
        </p:nvCxnSpPr>
        <p:spPr>
          <a:xfrm flipH="1">
            <a:off x="8785853" y="609348"/>
            <a:ext cx="1081748" cy="1655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528496D2-5C65-6360-F23B-29C020BD2B5D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AEC3954-B98A-1D76-2990-4E4BFE0D5549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53FA0D5-2592-8A37-F511-54FD62FAFF97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2ACE12E-F8E9-FF80-E5ED-225F86BD8C59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3ED75F2-FF0B-DFD7-E59B-FE2A361CA71F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95722F8-170C-6379-51AB-E3BB54DC9598}"/>
              </a:ext>
            </a:extLst>
          </p:cNvPr>
          <p:cNvCxnSpPr>
            <a:cxnSpLocks/>
            <a:stCxn id="7" idx="6"/>
            <a:endCxn id="710" idx="3"/>
          </p:cNvCxnSpPr>
          <p:nvPr/>
        </p:nvCxnSpPr>
        <p:spPr>
          <a:xfrm flipV="1">
            <a:off x="9579983" y="695836"/>
            <a:ext cx="287618" cy="804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5" name="Connecteur droit avec flèche 704">
            <a:extLst>
              <a:ext uri="{FF2B5EF4-FFF2-40B4-BE49-F238E27FC236}">
                <a16:creationId xmlns:a16="http://schemas.microsoft.com/office/drawing/2014/main" id="{DDF491A5-67E7-53C2-D56A-A7FD36C7D61D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8764762" y="818148"/>
            <a:ext cx="62858" cy="5502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0" name="Ellipse 709">
            <a:extLst>
              <a:ext uri="{FF2B5EF4-FFF2-40B4-BE49-F238E27FC236}">
                <a16:creationId xmlns:a16="http://schemas.microsoft.com/office/drawing/2014/main" id="{7300C7A4-B954-7B96-31D0-9747F03273B3}"/>
              </a:ext>
            </a:extLst>
          </p:cNvPr>
          <p:cNvSpPr/>
          <p:nvPr/>
        </p:nvSpPr>
        <p:spPr>
          <a:xfrm>
            <a:off x="9846510" y="59143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CC8755-5814-4D2D-BA8C-6E71C0BB9BCA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0149B2E-8682-4ECC-E2EB-4E0250894720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39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1814-1816 : Les Espagnols de </a:t>
            </a:r>
            <a:r>
              <a:rPr lang="fr-FR" sz="1800" b="1" dirty="0" err="1"/>
              <a:t>Morillo</a:t>
            </a:r>
            <a:r>
              <a:rPr lang="fr-FR" sz="1800" b="1" dirty="0"/>
              <a:t> et d’</a:t>
            </a:r>
            <a:r>
              <a:rPr lang="fr-FR" sz="1800" b="1" dirty="0" err="1"/>
              <a:t>Abascal</a:t>
            </a:r>
            <a:r>
              <a:rPr lang="fr-FR" sz="1800" b="1" dirty="0"/>
              <a:t> reconquièrent le Venezuela, Bogota, …</a:t>
            </a:r>
          </a:p>
          <a:p>
            <a:endParaRPr lang="fr-FR" dirty="0"/>
          </a:p>
          <a:p>
            <a:r>
              <a:rPr lang="fr-FR" dirty="0"/>
              <a:t>*Avril 1815 : Les troupes espagnoles (10 000 hommes)</a:t>
            </a:r>
          </a:p>
          <a:p>
            <a:r>
              <a:rPr lang="fr-FR" dirty="0"/>
              <a:t>Dirigées par le général espagnol </a:t>
            </a:r>
            <a:r>
              <a:rPr lang="fr-FR" u="sng" dirty="0"/>
              <a:t>Pablo </a:t>
            </a:r>
            <a:r>
              <a:rPr lang="fr-FR" u="sng" dirty="0" err="1"/>
              <a:t>Morillo</a:t>
            </a:r>
            <a:endParaRPr lang="fr-FR" u="sng" dirty="0"/>
          </a:p>
          <a:p>
            <a:r>
              <a:rPr lang="fr-FR" dirty="0"/>
              <a:t>Arrivent enfin au Venezuela</a:t>
            </a:r>
          </a:p>
          <a:p>
            <a:endParaRPr lang="fr-FR" dirty="0"/>
          </a:p>
          <a:p>
            <a:r>
              <a:rPr lang="fr-FR" dirty="0"/>
              <a:t>*Mai 1815 : Après avoir vaincu des foyers républicains à l’est</a:t>
            </a:r>
          </a:p>
          <a:p>
            <a:r>
              <a:rPr lang="fr-FR" dirty="0" err="1"/>
              <a:t>Morillo</a:t>
            </a:r>
            <a:r>
              <a:rPr lang="fr-FR" dirty="0"/>
              <a:t> débarque à Caracas</a:t>
            </a:r>
          </a:p>
          <a:p>
            <a:endParaRPr lang="fr-FR" dirty="0"/>
          </a:p>
          <a:p>
            <a:r>
              <a:rPr lang="fr-FR" dirty="0"/>
              <a:t>*Bolivar s’enfuit de Carthagène</a:t>
            </a:r>
          </a:p>
          <a:p>
            <a:r>
              <a:rPr lang="fr-FR" dirty="0"/>
              <a:t>Et se réfugie à la Jamaïque britannique…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3EBF0C7-00E9-9063-9C12-F8AE80B49C78}"/>
              </a:ext>
            </a:extLst>
          </p:cNvPr>
          <p:cNvCxnSpPr>
            <a:cxnSpLocks/>
          </p:cNvCxnSpPr>
          <p:nvPr/>
        </p:nvCxnSpPr>
        <p:spPr>
          <a:xfrm flipH="1">
            <a:off x="9990526" y="120216"/>
            <a:ext cx="134135" cy="47122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8DD8836B-B33D-63AB-32E6-6A0D674DE601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48EAD4F-F6D0-54C2-8DF2-3D47A97A15B5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1DC46C0-7AFF-84AA-55E1-1EE2C7F6D207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A570F4-BB69-0C28-8741-9B252F1F2A9A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F7A7671-B248-B244-B93B-061EBCEFA56A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3A56F68-0307-388D-3772-B243C1F3CEBB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4A8BFE6-BD09-93EE-57B9-35430B66D455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F0B4011-6909-9CDF-9718-6176C4DABB76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F983E53-49EC-9549-79C9-2533EB410DAE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B9A0755-54BC-1003-D69E-D8569B8EA1FA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C16BEF3-4CE1-87CD-EEC1-F8ECA3C47EEF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BC43B0DD-FD51-55F9-ED06-69FDB4A0AE6C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5" name="Ellipse 704">
            <a:extLst>
              <a:ext uri="{FF2B5EF4-FFF2-40B4-BE49-F238E27FC236}">
                <a16:creationId xmlns:a16="http://schemas.microsoft.com/office/drawing/2014/main" id="{C482EADB-8A42-442D-2C52-225D7080F47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6" name="Ellipse 705">
            <a:extLst>
              <a:ext uri="{FF2B5EF4-FFF2-40B4-BE49-F238E27FC236}">
                <a16:creationId xmlns:a16="http://schemas.microsoft.com/office/drawing/2014/main" id="{0FAF8F9A-882D-A8AD-0577-E02122440384}"/>
              </a:ext>
            </a:extLst>
          </p:cNvPr>
          <p:cNvSpPr/>
          <p:nvPr/>
        </p:nvSpPr>
        <p:spPr>
          <a:xfrm>
            <a:off x="9291951" y="10205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0" name="Connecteur droit avec flèche 709">
            <a:extLst>
              <a:ext uri="{FF2B5EF4-FFF2-40B4-BE49-F238E27FC236}">
                <a16:creationId xmlns:a16="http://schemas.microsoft.com/office/drawing/2014/main" id="{4B43D56D-3316-CB19-89A9-654C2BB7E4BA}"/>
              </a:ext>
            </a:extLst>
          </p:cNvPr>
          <p:cNvCxnSpPr>
            <a:cxnSpLocks/>
          </p:cNvCxnSpPr>
          <p:nvPr/>
        </p:nvCxnSpPr>
        <p:spPr>
          <a:xfrm flipH="1" flipV="1">
            <a:off x="8518912" y="120216"/>
            <a:ext cx="194933" cy="5935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3" name="Ellipse 712">
            <a:extLst>
              <a:ext uri="{FF2B5EF4-FFF2-40B4-BE49-F238E27FC236}">
                <a16:creationId xmlns:a16="http://schemas.microsoft.com/office/drawing/2014/main" id="{A0BA6045-98C6-63D0-019A-A7868573C694}"/>
              </a:ext>
            </a:extLst>
          </p:cNvPr>
          <p:cNvSpPr/>
          <p:nvPr/>
        </p:nvSpPr>
        <p:spPr>
          <a:xfrm>
            <a:off x="9846510" y="59143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8" name="Connecteur droit avec flèche 717">
            <a:extLst>
              <a:ext uri="{FF2B5EF4-FFF2-40B4-BE49-F238E27FC236}">
                <a16:creationId xmlns:a16="http://schemas.microsoft.com/office/drawing/2014/main" id="{421CF2D9-5C3B-05B3-B4E5-AC4C72D17640}"/>
              </a:ext>
            </a:extLst>
          </p:cNvPr>
          <p:cNvCxnSpPr>
            <a:cxnSpLocks/>
            <a:stCxn id="713" idx="2"/>
            <a:endCxn id="705" idx="7"/>
          </p:cNvCxnSpPr>
          <p:nvPr/>
        </p:nvCxnSpPr>
        <p:spPr>
          <a:xfrm flipH="1">
            <a:off x="9558892" y="652592"/>
            <a:ext cx="287618" cy="804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3BCD9E7D-63C1-8306-FDAC-67681A8BC32C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D8AA2F5-B14A-4492-933A-AFDF956AFB44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78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1814-1816 : Les Espagnols de </a:t>
            </a:r>
            <a:r>
              <a:rPr lang="fr-FR" sz="1800" b="1" dirty="0" err="1"/>
              <a:t>Morillo</a:t>
            </a:r>
            <a:r>
              <a:rPr lang="fr-FR" sz="1800" b="1" dirty="0"/>
              <a:t> et d’</a:t>
            </a:r>
            <a:r>
              <a:rPr lang="fr-FR" sz="1800" b="1" dirty="0" err="1"/>
              <a:t>Abascal</a:t>
            </a:r>
            <a:r>
              <a:rPr lang="fr-FR" sz="1800" b="1" dirty="0"/>
              <a:t> reconquièrent le Venezuela, Bogota, …</a:t>
            </a:r>
          </a:p>
          <a:p>
            <a:endParaRPr lang="fr-FR" dirty="0"/>
          </a:p>
          <a:p>
            <a:r>
              <a:rPr lang="fr-FR" dirty="0"/>
              <a:t>*Sept. 1815 : Dans sa </a:t>
            </a:r>
            <a:r>
              <a:rPr lang="fr-FR" i="1" dirty="0"/>
              <a:t>Lettre de Jamaïque</a:t>
            </a:r>
            <a:r>
              <a:rPr lang="fr-FR" dirty="0"/>
              <a:t>…</a:t>
            </a:r>
          </a:p>
          <a:p>
            <a:r>
              <a:rPr lang="fr-FR" u="sng" dirty="0"/>
              <a:t>Bolivar</a:t>
            </a:r>
            <a:r>
              <a:rPr lang="fr-FR" dirty="0"/>
              <a:t>, </a:t>
            </a:r>
            <a:r>
              <a:rPr lang="fr-FR" i="1" dirty="0"/>
              <a:t>el Libertador</a:t>
            </a:r>
            <a:r>
              <a:rPr lang="fr-FR" dirty="0"/>
              <a:t>, reprend les idées de </a:t>
            </a:r>
            <a:r>
              <a:rPr lang="fr-FR" u="sng" dirty="0"/>
              <a:t>Miranda</a:t>
            </a:r>
            <a:r>
              <a:rPr lang="fr-FR" dirty="0"/>
              <a:t>, </a:t>
            </a:r>
            <a:r>
              <a:rPr lang="fr-FR" i="1" dirty="0"/>
              <a:t>el </a:t>
            </a:r>
            <a:r>
              <a:rPr lang="fr-FR" i="1" dirty="0" err="1"/>
              <a:t>Precursor</a:t>
            </a:r>
            <a:endParaRPr lang="fr-FR" i="1" dirty="0"/>
          </a:p>
          <a:p>
            <a:r>
              <a:rPr lang="fr-FR" dirty="0"/>
              <a:t>En les modifiant…</a:t>
            </a:r>
          </a:p>
          <a:p>
            <a:endParaRPr lang="fr-FR" dirty="0"/>
          </a:p>
          <a:p>
            <a:r>
              <a:rPr lang="fr-FR" dirty="0"/>
              <a:t>Face à une fragmentation qui s’est imposée spontanément</a:t>
            </a:r>
          </a:p>
          <a:p>
            <a:r>
              <a:rPr lang="fr-FR" dirty="0"/>
              <a:t>Et à défaut d’une grande confédération</a:t>
            </a:r>
          </a:p>
          <a:p>
            <a:endParaRPr lang="fr-FR" dirty="0"/>
          </a:p>
          <a:p>
            <a:r>
              <a:rPr lang="fr-FR" dirty="0"/>
              <a:t>Il prône la création de groupes régionaux suffisamment</a:t>
            </a:r>
          </a:p>
          <a:p>
            <a:r>
              <a:rPr lang="fr-FR" dirty="0"/>
              <a:t>Grands et fiables pour arracher l’indépendance à l’Espagne</a:t>
            </a:r>
          </a:p>
          <a:p>
            <a:endParaRPr lang="fr-FR" dirty="0"/>
          </a:p>
          <a:p>
            <a:r>
              <a:rPr lang="fr-FR" dirty="0"/>
              <a:t>Déc. 1815 : Menacé, Bolivar quitte la Jamaïque pour Haïti</a:t>
            </a:r>
          </a:p>
          <a:p>
            <a:endParaRPr lang="fr-FR" dirty="0"/>
          </a:p>
          <a:p>
            <a:r>
              <a:rPr lang="fr-FR" dirty="0"/>
              <a:t>Et pendant ce temps…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3EBF0C7-00E9-9063-9C12-F8AE80B49C78}"/>
              </a:ext>
            </a:extLst>
          </p:cNvPr>
          <p:cNvCxnSpPr>
            <a:cxnSpLocks/>
          </p:cNvCxnSpPr>
          <p:nvPr/>
        </p:nvCxnSpPr>
        <p:spPr>
          <a:xfrm flipH="1">
            <a:off x="9990526" y="120216"/>
            <a:ext cx="134135" cy="47122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8DD8836B-B33D-63AB-32E6-6A0D674DE601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48EAD4F-F6D0-54C2-8DF2-3D47A97A15B5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1DC46C0-7AFF-84AA-55E1-1EE2C7F6D207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A570F4-BB69-0C28-8741-9B252F1F2A9A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F7A7671-B248-B244-B93B-061EBCEFA56A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3A56F68-0307-388D-3772-B243C1F3CEBB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4A8BFE6-BD09-93EE-57B9-35430B66D455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F0B4011-6909-9CDF-9718-6176C4DABB76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F983E53-49EC-9549-79C9-2533EB410DAE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B9A0755-54BC-1003-D69E-D8569B8EA1FA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C16BEF3-4CE1-87CD-EEC1-F8ECA3C47EEF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BC43B0DD-FD51-55F9-ED06-69FDB4A0AE6C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5" name="Ellipse 704">
            <a:extLst>
              <a:ext uri="{FF2B5EF4-FFF2-40B4-BE49-F238E27FC236}">
                <a16:creationId xmlns:a16="http://schemas.microsoft.com/office/drawing/2014/main" id="{C482EADB-8A42-442D-2C52-225D7080F47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6" name="Ellipse 705">
            <a:extLst>
              <a:ext uri="{FF2B5EF4-FFF2-40B4-BE49-F238E27FC236}">
                <a16:creationId xmlns:a16="http://schemas.microsoft.com/office/drawing/2014/main" id="{0FAF8F9A-882D-A8AD-0577-E02122440384}"/>
              </a:ext>
            </a:extLst>
          </p:cNvPr>
          <p:cNvSpPr/>
          <p:nvPr/>
        </p:nvSpPr>
        <p:spPr>
          <a:xfrm>
            <a:off x="9291951" y="10205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0" name="Connecteur droit avec flèche 709">
            <a:extLst>
              <a:ext uri="{FF2B5EF4-FFF2-40B4-BE49-F238E27FC236}">
                <a16:creationId xmlns:a16="http://schemas.microsoft.com/office/drawing/2014/main" id="{4B43D56D-3316-CB19-89A9-654C2BB7E4BA}"/>
              </a:ext>
            </a:extLst>
          </p:cNvPr>
          <p:cNvCxnSpPr>
            <a:cxnSpLocks/>
          </p:cNvCxnSpPr>
          <p:nvPr/>
        </p:nvCxnSpPr>
        <p:spPr>
          <a:xfrm flipH="1" flipV="1">
            <a:off x="8518912" y="120216"/>
            <a:ext cx="194933" cy="5935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3" name="Ellipse 712">
            <a:extLst>
              <a:ext uri="{FF2B5EF4-FFF2-40B4-BE49-F238E27FC236}">
                <a16:creationId xmlns:a16="http://schemas.microsoft.com/office/drawing/2014/main" id="{A0BA6045-98C6-63D0-019A-A7868573C694}"/>
              </a:ext>
            </a:extLst>
          </p:cNvPr>
          <p:cNvSpPr/>
          <p:nvPr/>
        </p:nvSpPr>
        <p:spPr>
          <a:xfrm>
            <a:off x="9846510" y="59143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8" name="Connecteur droit avec flèche 717">
            <a:extLst>
              <a:ext uri="{FF2B5EF4-FFF2-40B4-BE49-F238E27FC236}">
                <a16:creationId xmlns:a16="http://schemas.microsoft.com/office/drawing/2014/main" id="{421CF2D9-5C3B-05B3-B4E5-AC4C72D17640}"/>
              </a:ext>
            </a:extLst>
          </p:cNvPr>
          <p:cNvCxnSpPr>
            <a:cxnSpLocks/>
            <a:stCxn id="713" idx="2"/>
            <a:endCxn id="705" idx="7"/>
          </p:cNvCxnSpPr>
          <p:nvPr/>
        </p:nvCxnSpPr>
        <p:spPr>
          <a:xfrm flipH="1">
            <a:off x="9558892" y="652592"/>
            <a:ext cx="287618" cy="804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7ACB7E35-2203-2A9B-A919-74FB694D5413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58943F8-C3EC-585A-E9D8-F593460836AA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868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2659</Words>
  <Application>Microsoft Office PowerPoint</Application>
  <PresentationFormat>Grand écran</PresentationFormat>
  <Paragraphs>379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Thème Office</vt:lpstr>
      <vt:lpstr>LE PARTAGE DU MONDE, de l’an 200 av. JC à nos jours Esquisse d’une histoire géopolitique universelle  Mardi 10 octobre 2023 (1/15)  8ème période : 1815-1914  1808-1825 : Les indépendances des Etats d’Amérique latine  Suite…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10 octobre 2023 (1/15)  8ème période : 1815-1914  1808-1825 : Les indépendances des Etats d’Amérique latine  Suite… </dc:title>
  <dc:creator>Christophe JENTA</dc:creator>
  <cp:lastModifiedBy>Christophe JENTA</cp:lastModifiedBy>
  <cp:revision>11</cp:revision>
  <dcterms:created xsi:type="dcterms:W3CDTF">2023-10-10T13:38:14Z</dcterms:created>
  <dcterms:modified xsi:type="dcterms:W3CDTF">2023-10-10T14:07:11Z</dcterms:modified>
</cp:coreProperties>
</file>