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209" r:id="rId2"/>
    <p:sldId id="11211" r:id="rId3"/>
    <p:sldId id="11258" r:id="rId4"/>
    <p:sldId id="11210" r:id="rId5"/>
    <p:sldId id="1203" r:id="rId6"/>
    <p:sldId id="11198" r:id="rId7"/>
    <p:sldId id="11177" r:id="rId8"/>
    <p:sldId id="1284" r:id="rId9"/>
    <p:sldId id="11180" r:id="rId10"/>
    <p:sldId id="1283" r:id="rId11"/>
    <p:sldId id="1254" r:id="rId12"/>
    <p:sldId id="10603" r:id="rId13"/>
    <p:sldId id="1255" r:id="rId14"/>
    <p:sldId id="10601" r:id="rId15"/>
    <p:sldId id="10604" r:id="rId16"/>
    <p:sldId id="1319" r:id="rId17"/>
    <p:sldId id="11181" r:id="rId18"/>
    <p:sldId id="10602" r:id="rId19"/>
    <p:sldId id="1256" r:id="rId20"/>
    <p:sldId id="10605" r:id="rId21"/>
    <p:sldId id="1335" r:id="rId22"/>
    <p:sldId id="11130" r:id="rId23"/>
    <p:sldId id="11129" r:id="rId24"/>
    <p:sldId id="1338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E37C68-BB4B-1D79-E312-093DD55FAC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C13C9BD-732C-B920-A0EE-BEB304F81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426593-A230-0547-D06D-9B61EF171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04F2-EE49-43AA-A889-3E8929719DB4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82D2EB-AB73-90B8-5E26-E986143D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E5277E-7B86-D8B0-AB19-1775DF49A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B4DE8-4842-4969-B8EE-92EAAE2FD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6803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87A005-996B-3335-AAFA-F7720C76C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2F11FD1-550B-73FD-D0C2-292459317E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A14AAE-718C-CB73-D379-89CFA885A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04F2-EE49-43AA-A889-3E8929719DB4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8E9DAE-4BCD-B022-EF9E-7B56F1852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04C9BA-2B5C-CEB1-1C1A-B9EF8197E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B4DE8-4842-4969-B8EE-92EAAE2FD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907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7407CD3-EC69-8EC6-AFC9-DF7AEB7183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CB8B847-934C-0445-BDD8-51694E336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8370FE-A937-F336-C66F-4E84EC1A1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04F2-EE49-43AA-A889-3E8929719DB4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1989BF-DE52-E14B-4EEB-99A57700E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0D764C-0EB4-F032-D948-7B8A23638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B4DE8-4842-4969-B8EE-92EAAE2FD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066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DD72C9-55BE-37D7-F8FC-FF6A87B96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D4EB8B-4C8F-F660-518A-0D57CCE5A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82F250-48E2-2A88-573D-F6D5C2D8C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04F2-EE49-43AA-A889-3E8929719DB4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C768F9-5A98-BE4E-993E-8D6095D1F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AF68CF-48BC-190A-C7E5-25253C244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B4DE8-4842-4969-B8EE-92EAAE2FD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6224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DDAB2D-DE7E-0810-DAA6-F3CBE7387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BEC0B9-C4BE-73E9-A7F8-9BD2EB3DF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F05111-F517-30FA-95FA-A4351D86C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04F2-EE49-43AA-A889-3E8929719DB4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A89FBE-0282-485D-5417-EAD706A4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C07DC7-03D3-1215-2530-2035BEBC7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B4DE8-4842-4969-B8EE-92EAAE2FD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8701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FFDFE6-183D-C6EA-AF04-8D3712148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9DD94F-F0E0-5A54-1B56-14FB95FCE7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9E45D12-0EE6-E811-5663-750F14454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AB44B45-20CC-BC2E-A04B-9D742E21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04F2-EE49-43AA-A889-3E8929719DB4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259F307-B429-E821-0C9F-D4CCFFB11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401F942-102B-A751-6F82-D5018B359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B4DE8-4842-4969-B8EE-92EAAE2FD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3294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77CB07-A690-9260-4CFD-86860128D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9B016A-2958-ECA8-B1BF-D29314B99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F0A8879-5D46-C389-A350-6B780E509B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93B34BD-B86F-2AC6-F8F4-2B63D9D83E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BBB55A1-694D-EDE6-10CE-B7B78653ED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BF5A3FF-A657-4A84-E657-26142BA4F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04F2-EE49-43AA-A889-3E8929719DB4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CAEC241-FEF2-EAAD-9CBA-6EDA49194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8323AE8-0036-D2C0-6408-E69F8316C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B4DE8-4842-4969-B8EE-92EAAE2FD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321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986D38-9838-81CA-5E1B-EBB6FB933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18E62DA-6E72-5DEA-7A39-AAC28101A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04F2-EE49-43AA-A889-3E8929719DB4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4261FD-CBDB-1C18-A4A1-595268D33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6BD0518-54F8-0F51-6355-50D4320E8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B4DE8-4842-4969-B8EE-92EAAE2FD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7508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CEF9D6-372C-2564-631F-BB77B9100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04F2-EE49-43AA-A889-3E8929719DB4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3C765BF-2EBE-6C1F-862D-A4B4B02B8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F9A877-F8A3-2153-788E-4353C0B1D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B4DE8-4842-4969-B8EE-92EAAE2FD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6505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B2E1E6-9111-37F1-160F-28010708F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93F263-2D7C-AF5E-7455-D09BB1176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BF566B1-7E8C-4635-92F0-2ECA5B2C8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8273504-4042-19E2-A21C-9E2981BF4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04F2-EE49-43AA-A889-3E8929719DB4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80FB3F-4841-3F69-2D78-F5979CF04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21F12ED-0FAB-2A2C-5088-98B2B7263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B4DE8-4842-4969-B8EE-92EAAE2FD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486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4EA8B8-CDCE-A33F-9081-F53DE936C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4510D0F-B363-677C-14EE-64FD66188E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3BDDF49-6C13-EDBE-20E4-0982392686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FBF4C8C-7C68-53E9-80E0-4477A9C99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04F2-EE49-43AA-A889-3E8929719DB4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970C53-808E-3CA5-AF7F-BA93CEF29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F52C1F-3E57-A5F3-D5F5-F4353AF0B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B4DE8-4842-4969-B8EE-92EAAE2FD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991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DFDEEE2-1C86-D223-BBFF-94B590F2E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A3D130-6F64-92C7-1C49-86A249C03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275FD2-DCE4-1EE3-7C5E-F021E682C6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604F2-EE49-43AA-A889-3E8929719DB4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4676F1-1822-99BD-F3A8-272249A57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DFE40C-2B6D-DBF4-BAAC-50E5BED5A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B4DE8-4842-4969-B8EE-92EAAE2FD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04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PlaceHolder 1"/>
          <p:cNvSpPr>
            <a:spLocks noGrp="1"/>
          </p:cNvSpPr>
          <p:nvPr>
            <p:ph type="title"/>
          </p:nvPr>
        </p:nvSpPr>
        <p:spPr>
          <a:xfrm>
            <a:off x="318240" y="136440"/>
            <a:ext cx="11554920" cy="6584400"/>
          </a:xfrm>
          <a:prstGeom prst="rect">
            <a:avLst/>
          </a:prstGeom>
          <a:solidFill>
            <a:srgbClr val="FFC000"/>
          </a:solidFill>
          <a:ln w="38160">
            <a:solidFill>
              <a:srgbClr val="000000"/>
            </a:solidFill>
            <a:round/>
          </a:ln>
        </p:spPr>
        <p:txBody>
          <a:bodyPr lIns="0" tIns="0" rIns="0" bIns="0" anchor="ctr">
            <a:norm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800" b="1" strike="noStrike" spc="-1" dirty="0">
                <a:solidFill>
                  <a:srgbClr val="000000"/>
                </a:solidFill>
                <a:latin typeface="Calibri"/>
              </a:rPr>
              <a:t>LE PARTAGE DU MONDE, de l’an 200 av. JC à nos jours</a:t>
            </a:r>
            <a:br>
              <a:rPr sz="2800" dirty="0"/>
            </a:br>
            <a:r>
              <a:rPr lang="fr-FR" sz="2800" b="1" strike="noStrike" spc="-1" dirty="0">
                <a:solidFill>
                  <a:srgbClr val="000000"/>
                </a:solidFill>
                <a:latin typeface="Calibri"/>
              </a:rPr>
              <a:t>Esquisse d’une histoire géopolitique universelle</a:t>
            </a:r>
            <a:br>
              <a:rPr sz="2800" dirty="0"/>
            </a:br>
            <a:br>
              <a:rPr sz="2800" dirty="0"/>
            </a:br>
            <a:r>
              <a:rPr lang="fr-FR" sz="2800" b="1" strike="noStrike" spc="-1" dirty="0">
                <a:solidFill>
                  <a:srgbClr val="000000"/>
                </a:solidFill>
                <a:latin typeface="Calibri"/>
              </a:rPr>
              <a:t>Mardi </a:t>
            </a:r>
            <a:r>
              <a:rPr lang="fr-FR" sz="2800" b="1" spc="-1" dirty="0">
                <a:solidFill>
                  <a:srgbClr val="000000"/>
                </a:solidFill>
                <a:latin typeface="Calibri"/>
              </a:rPr>
              <a:t>7 novembre</a:t>
            </a:r>
            <a:r>
              <a:rPr lang="fr-FR" sz="2800" b="1" strike="noStrike" spc="-1" dirty="0">
                <a:solidFill>
                  <a:srgbClr val="000000"/>
                </a:solidFill>
                <a:latin typeface="Calibri"/>
              </a:rPr>
              <a:t> 2023 (2/15)</a:t>
            </a:r>
            <a:br>
              <a:rPr sz="2800" dirty="0"/>
            </a:br>
            <a:br>
              <a:rPr sz="2800" dirty="0"/>
            </a:br>
            <a:r>
              <a:rPr lang="fr-FR" sz="2800" b="1" strike="noStrike" spc="-1" dirty="0">
                <a:solidFill>
                  <a:srgbClr val="000000"/>
                </a:solidFill>
                <a:latin typeface="Calibri"/>
              </a:rPr>
              <a:t>8</a:t>
            </a:r>
            <a:r>
              <a:rPr lang="fr-FR" sz="2800" b="1" strike="noStrike" spc="-1" baseline="30000" dirty="0">
                <a:solidFill>
                  <a:srgbClr val="000000"/>
                </a:solidFill>
                <a:latin typeface="Calibri"/>
              </a:rPr>
              <a:t>ème</a:t>
            </a:r>
            <a:r>
              <a:rPr lang="fr-FR" sz="2800" b="1" strike="noStrike" spc="-1" dirty="0">
                <a:solidFill>
                  <a:srgbClr val="000000"/>
                </a:solidFill>
                <a:latin typeface="Calibri"/>
              </a:rPr>
              <a:t> période : 1815-1914</a:t>
            </a:r>
            <a:br>
              <a:rPr sz="2800" dirty="0"/>
            </a:br>
            <a:br>
              <a:rPr sz="2800" dirty="0"/>
            </a:br>
            <a:r>
              <a:rPr lang="fr-FR" sz="2800" b="0" strike="noStrike" spc="-1" dirty="0">
                <a:solidFill>
                  <a:srgbClr val="000000"/>
                </a:solidFill>
                <a:latin typeface="Calibri"/>
              </a:rPr>
              <a:t>1808-1825 : Les indépendances des Etats d’Amérique latine</a:t>
            </a:r>
            <a:br>
              <a:rPr sz="2800" dirty="0"/>
            </a:br>
            <a:br>
              <a:rPr sz="2800" dirty="0"/>
            </a:br>
            <a:r>
              <a:rPr lang="fr-FR" sz="2800" b="0" strike="noStrike" spc="-1" dirty="0">
                <a:solidFill>
                  <a:srgbClr val="000000"/>
                </a:solidFill>
                <a:latin typeface="Calibri"/>
              </a:rPr>
              <a:t>Suite et fin…</a:t>
            </a:r>
            <a:br>
              <a:rPr sz="2800" dirty="0"/>
            </a:br>
            <a:endParaRPr lang="fr-FR" sz="2800" b="0" strike="noStrike" spc="-1" dirty="0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37CE8D-3F95-4678-8503-E0BE403E1EC4}" type="slidenum">
              <a:rPr lang="fr-FR" smtClean="0"/>
              <a:pPr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365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Christophe\Pictures\My Scans\2014-10 (oct.)\scan00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7" t="3206" r="4042" b="2637"/>
          <a:stretch/>
        </p:blipFill>
        <p:spPr bwMode="auto">
          <a:xfrm>
            <a:off x="6546573" y="181961"/>
            <a:ext cx="5446645" cy="64940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87AE6346-9A14-DE5F-31E3-CD7EDBC4A2FC}"/>
              </a:ext>
            </a:extLst>
          </p:cNvPr>
          <p:cNvSpPr/>
          <p:nvPr/>
        </p:nvSpPr>
        <p:spPr>
          <a:xfrm>
            <a:off x="117562" y="175388"/>
            <a:ext cx="6283237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1821-1823 : … Le Mexique devient une république fédérale, les Etats-Unis du Mexique   </a:t>
            </a:r>
          </a:p>
          <a:p>
            <a:endParaRPr lang="fr-FR" dirty="0"/>
          </a:p>
          <a:p>
            <a:r>
              <a:rPr lang="fr-FR" dirty="0"/>
              <a:t>*1822 : Face à son autoritarisme</a:t>
            </a:r>
          </a:p>
          <a:p>
            <a:r>
              <a:rPr lang="fr-FR" dirty="0"/>
              <a:t>De nombreux libéraux appellent à la révolte</a:t>
            </a:r>
          </a:p>
          <a:p>
            <a:r>
              <a:rPr lang="fr-FR" dirty="0"/>
              <a:t>Dont le colonel </a:t>
            </a:r>
            <a:r>
              <a:rPr lang="fr-FR" u="sng" dirty="0"/>
              <a:t>Antonio de Santa Anna</a:t>
            </a:r>
            <a:r>
              <a:rPr lang="fr-FR" dirty="0"/>
              <a:t> qui fomente un putsch</a:t>
            </a:r>
          </a:p>
          <a:p>
            <a:endParaRPr lang="fr-FR" dirty="0"/>
          </a:p>
          <a:p>
            <a:r>
              <a:rPr lang="fr-FR" dirty="0"/>
              <a:t>*Mars 1823 : </a:t>
            </a:r>
            <a:r>
              <a:rPr lang="fr-FR" u="sng" dirty="0"/>
              <a:t>Iturbide</a:t>
            </a:r>
            <a:r>
              <a:rPr lang="fr-FR" dirty="0"/>
              <a:t> abdique et s’exile en Toscane</a:t>
            </a:r>
          </a:p>
          <a:p>
            <a:r>
              <a:rPr lang="fr-FR" dirty="0"/>
              <a:t>NB : 1824 : De retour au Mexique, il sera arrêté et fusillé</a:t>
            </a:r>
          </a:p>
          <a:p>
            <a:endParaRPr lang="fr-FR" dirty="0"/>
          </a:p>
          <a:p>
            <a:r>
              <a:rPr lang="fr-FR" dirty="0"/>
              <a:t>*Mai 1823 : Le Mexique devient une république fédérale</a:t>
            </a:r>
          </a:p>
          <a:p>
            <a:r>
              <a:rPr lang="fr-FR" dirty="0"/>
              <a:t>Les Etats-Unis du Mexique </a:t>
            </a:r>
          </a:p>
          <a:p>
            <a:endParaRPr lang="fr-FR" dirty="0"/>
          </a:p>
          <a:p>
            <a:r>
              <a:rPr lang="fr-FR" dirty="0"/>
              <a:t>A suivre…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41531DF-C46F-DD47-0376-74C8543EB47E}"/>
              </a:ext>
            </a:extLst>
          </p:cNvPr>
          <p:cNvSpPr/>
          <p:nvPr/>
        </p:nvSpPr>
        <p:spPr>
          <a:xfrm>
            <a:off x="9197887" y="584375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083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Christophe\Pictures\My Scans\2014-10 (oct.)\scan00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7" t="3206" r="4042" b="2637"/>
          <a:stretch/>
        </p:blipFill>
        <p:spPr bwMode="auto">
          <a:xfrm>
            <a:off x="6546573" y="181961"/>
            <a:ext cx="5446645" cy="64940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87AE6346-9A14-DE5F-31E3-CD7EDBC4A2FC}"/>
              </a:ext>
            </a:extLst>
          </p:cNvPr>
          <p:cNvSpPr/>
          <p:nvPr/>
        </p:nvSpPr>
        <p:spPr>
          <a:xfrm>
            <a:off x="79514" y="175388"/>
            <a:ext cx="6294782" cy="56308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1821-1823 : Au sud du Mexique, les provinces de la capitainerie du Guatemala deviennent les Provinces-Unies de l’Amérique centrale</a:t>
            </a:r>
          </a:p>
          <a:p>
            <a:endParaRPr lang="fr-FR" dirty="0"/>
          </a:p>
          <a:p>
            <a:r>
              <a:rPr lang="fr-FR" dirty="0"/>
              <a:t>*1821 : Comme au Mexique, au Guatemala</a:t>
            </a:r>
          </a:p>
          <a:p>
            <a:r>
              <a:rPr lang="fr-FR" dirty="0"/>
              <a:t>Les élites créoles rejettent le coup d’Etat libéral</a:t>
            </a:r>
          </a:p>
          <a:p>
            <a:endParaRPr lang="fr-FR" dirty="0"/>
          </a:p>
          <a:p>
            <a:r>
              <a:rPr lang="fr-FR" dirty="0"/>
              <a:t>Les six provinces de la Capitainerie Générale du Guatemala</a:t>
            </a:r>
          </a:p>
          <a:p>
            <a:r>
              <a:rPr lang="fr-FR" dirty="0"/>
              <a:t>Rejoignent l’Empire du Mexique</a:t>
            </a:r>
          </a:p>
          <a:p>
            <a:endParaRPr lang="fr-FR" dirty="0"/>
          </a:p>
          <a:p>
            <a:r>
              <a:rPr lang="fr-FR" dirty="0"/>
              <a:t>Chiapas, Guatemala, San Salvador</a:t>
            </a:r>
          </a:p>
          <a:p>
            <a:r>
              <a:rPr lang="fr-FR" dirty="0"/>
              <a:t>Honduras, Nicaragua et Costa-Rica</a:t>
            </a:r>
          </a:p>
          <a:p>
            <a:endParaRPr lang="fr-FR" dirty="0"/>
          </a:p>
          <a:p>
            <a:r>
              <a:rPr lang="fr-FR" dirty="0"/>
              <a:t>NB : 1821 : Panama fait partie de la Grande Colombie</a:t>
            </a:r>
          </a:p>
          <a:p>
            <a:endParaRPr lang="fr-FR" dirty="0"/>
          </a:p>
          <a:p>
            <a:r>
              <a:rPr lang="fr-FR" dirty="0"/>
              <a:t>Mais…</a:t>
            </a:r>
          </a:p>
          <a:p>
            <a:r>
              <a:rPr lang="fr-FR" dirty="0"/>
              <a:t>*1823 : Ces six provinces proclament leur indépendance</a:t>
            </a:r>
          </a:p>
          <a:p>
            <a:r>
              <a:rPr lang="fr-FR" dirty="0"/>
              <a:t>Sous le nom de </a:t>
            </a:r>
            <a:r>
              <a:rPr lang="fr-FR" i="1" dirty="0"/>
              <a:t>Provinces-Unies de l’Amérique centrale</a:t>
            </a:r>
          </a:p>
          <a:p>
            <a:endParaRPr lang="fr-FR" dirty="0"/>
          </a:p>
          <a:p>
            <a:r>
              <a:rPr lang="fr-FR" dirty="0"/>
              <a:t>NB : Le Chiapas restera mexicain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65419AD-FCA8-8342-9BB0-AB9C47DC99F1}"/>
              </a:ext>
            </a:extLst>
          </p:cNvPr>
          <p:cNvSpPr/>
          <p:nvPr/>
        </p:nvSpPr>
        <p:spPr>
          <a:xfrm>
            <a:off x="9197887" y="58437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D9ACA6B-356C-EFF2-CC79-2EDF8A2BC60F}"/>
              </a:ext>
            </a:extLst>
          </p:cNvPr>
          <p:cNvSpPr/>
          <p:nvPr/>
        </p:nvSpPr>
        <p:spPr>
          <a:xfrm>
            <a:off x="9870792" y="619310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888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7AE6346-9A14-DE5F-31E3-CD7EDBC4A2FC}"/>
              </a:ext>
            </a:extLst>
          </p:cNvPr>
          <p:cNvSpPr/>
          <p:nvPr/>
        </p:nvSpPr>
        <p:spPr>
          <a:xfrm>
            <a:off x="79514" y="175388"/>
            <a:ext cx="6188764" cy="50768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dirty="0"/>
              <a:t>Conclusion…</a:t>
            </a:r>
          </a:p>
          <a:p>
            <a:endParaRPr lang="fr-FR" dirty="0"/>
          </a:p>
          <a:p>
            <a:r>
              <a:rPr lang="fr-FR" dirty="0"/>
              <a:t>1825 : La plus grande partie de l’Amérique espagnole</a:t>
            </a:r>
          </a:p>
          <a:p>
            <a:r>
              <a:rPr lang="fr-FR" dirty="0"/>
              <a:t>Est composée d’Etats indépendants</a:t>
            </a:r>
          </a:p>
          <a:p>
            <a:endParaRPr lang="fr-FR" dirty="0"/>
          </a:p>
          <a:p>
            <a:r>
              <a:rPr lang="fr-FR" dirty="0"/>
              <a:t>NB : Pour les Antilles-Guyanes, à revoir…</a:t>
            </a:r>
          </a:p>
          <a:p>
            <a:endParaRPr lang="fr-FR" dirty="0"/>
          </a:p>
          <a:p>
            <a:r>
              <a:rPr lang="fr-FR" dirty="0"/>
              <a:t>Et en ce qui concerne l’Amérique portugaise, le Brésil</a:t>
            </a:r>
          </a:p>
          <a:p>
            <a:r>
              <a:rPr lang="fr-FR" dirty="0"/>
              <a:t>L’évolution sera tout autre…</a:t>
            </a:r>
          </a:p>
          <a:p>
            <a:endParaRPr lang="fr-FR" dirty="0"/>
          </a:p>
          <a:p>
            <a:r>
              <a:rPr lang="fr-FR" dirty="0"/>
              <a:t>*1822 : Le Brésil se proclame empire</a:t>
            </a:r>
          </a:p>
          <a:p>
            <a:r>
              <a:rPr lang="fr-FR" dirty="0"/>
              <a:t>Mais contrairement à l’Amérique espagnole</a:t>
            </a:r>
          </a:p>
          <a:p>
            <a:r>
              <a:rPr lang="fr-FR" dirty="0"/>
              <a:t>Il n’y a pas de rupture totale avec le Portugal</a:t>
            </a:r>
          </a:p>
          <a:p>
            <a:endParaRPr lang="fr-FR" dirty="0"/>
          </a:p>
          <a:p>
            <a:r>
              <a:rPr lang="fr-FR" dirty="0"/>
              <a:t>Et l’accession à une véritable indépendance</a:t>
            </a:r>
          </a:p>
          <a:p>
            <a:r>
              <a:rPr lang="fr-FR" dirty="0"/>
              <a:t>Se fera plus pacifiquement et plus progressivement (1889)</a:t>
            </a:r>
          </a:p>
          <a:p>
            <a:endParaRPr lang="fr-FR" dirty="0"/>
          </a:p>
          <a:p>
            <a:r>
              <a:rPr lang="fr-FR" dirty="0"/>
              <a:t>(Dernier) Récit… </a:t>
            </a:r>
          </a:p>
        </p:txBody>
      </p:sp>
      <p:pic>
        <p:nvPicPr>
          <p:cNvPr id="3" name="Picture 2" descr="C:\Users\Christophe\Pictures\My Scans\2014-10 (oct.)\scan0018.jpg">
            <a:extLst>
              <a:ext uri="{FF2B5EF4-FFF2-40B4-BE49-F238E27FC236}">
                <a16:creationId xmlns:a16="http://schemas.microsoft.com/office/drawing/2014/main" id="{A74C149E-F711-8038-C298-FEA2639DE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8" y="109160"/>
            <a:ext cx="5610190" cy="66396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339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75388"/>
            <a:ext cx="4520698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6) 1807-1822 : Naissance de l’empire du Brésil</a:t>
            </a:r>
          </a:p>
        </p:txBody>
      </p:sp>
      <p:pic>
        <p:nvPicPr>
          <p:cNvPr id="3" name="Picture 2" descr="C:\Users\Christophe\Pictures\My Scans\2014-10 (oct.)\scan0018.jpg">
            <a:extLst>
              <a:ext uri="{FF2B5EF4-FFF2-40B4-BE49-F238E27FC236}">
                <a16:creationId xmlns:a16="http://schemas.microsoft.com/office/drawing/2014/main" id="{866A681B-8478-EC91-4B45-4C94137CC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8" y="109160"/>
            <a:ext cx="5610190" cy="66396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722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601" y="186327"/>
            <a:ext cx="3804855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effectLst/>
                <a:ea typeface="Times New Roman" panose="02020603050405020304" pitchFamily="18" charset="0"/>
              </a:rPr>
              <a:t>Nov. 1807 : Invasion française du Portugal ; La reine Marie, le régent Jean (VI) et la cour se réfugient à Rio de Janeiro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*20 nov. 1807 : Les Français du </a:t>
            </a:r>
            <a:r>
              <a:rPr lang="fr-FR" u="sng" dirty="0">
                <a:ea typeface="Times New Roman" panose="02020603050405020304" pitchFamily="18" charset="0"/>
              </a:rPr>
              <a:t>général Junot</a:t>
            </a:r>
            <a:r>
              <a:rPr lang="fr-FR" dirty="0">
                <a:ea typeface="Times New Roman" panose="02020603050405020304" pitchFamily="18" charset="0"/>
              </a:rPr>
              <a:t> entrent au Portugal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NB : Sur bien des aspects</a:t>
            </a:r>
          </a:p>
          <a:p>
            <a:r>
              <a:rPr lang="fr-FR" dirty="0">
                <a:ea typeface="Times New Roman" panose="02020603050405020304" pitchFamily="18" charset="0"/>
              </a:rPr>
              <a:t>Même situation qu’en Espagne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Et à Lisbonne…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38DC76A-A07A-0FB1-2CA1-821CE62ACB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" t="3484" r="2824" b="3062"/>
          <a:stretch/>
        </p:blipFill>
        <p:spPr bwMode="auto">
          <a:xfrm>
            <a:off x="4047886" y="186327"/>
            <a:ext cx="7969942" cy="64853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ABF31792-8B7C-9A55-8100-79088056BDD8}"/>
              </a:ext>
            </a:extLst>
          </p:cNvPr>
          <p:cNvSpPr/>
          <p:nvPr/>
        </p:nvSpPr>
        <p:spPr>
          <a:xfrm>
            <a:off x="7716075" y="2842983"/>
            <a:ext cx="202272" cy="20175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1B1AAB5-F9A8-8114-AD4C-2D79F86C37A4}"/>
              </a:ext>
            </a:extLst>
          </p:cNvPr>
          <p:cNvSpPr/>
          <p:nvPr/>
        </p:nvSpPr>
        <p:spPr>
          <a:xfrm>
            <a:off x="5080000" y="3821973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5250DAD-2AE5-D4C0-F76E-22108CCF1F43}"/>
              </a:ext>
            </a:extLst>
          </p:cNvPr>
          <p:cNvSpPr/>
          <p:nvPr/>
        </p:nvSpPr>
        <p:spPr>
          <a:xfrm>
            <a:off x="8704943" y="1021440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CFEEF9D-5A1D-23F8-786C-AD6C0A960E5B}"/>
              </a:ext>
            </a:extLst>
          </p:cNvPr>
          <p:cNvCxnSpPr>
            <a:cxnSpLocks/>
            <a:endCxn id="11" idx="7"/>
          </p:cNvCxnSpPr>
          <p:nvPr/>
        </p:nvCxnSpPr>
        <p:spPr>
          <a:xfrm flipH="1">
            <a:off x="7924211" y="1193646"/>
            <a:ext cx="810354" cy="52863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B8FB06E0-4AEB-7F40-7900-5B003CFF5101}"/>
              </a:ext>
            </a:extLst>
          </p:cNvPr>
          <p:cNvSpPr/>
          <p:nvPr/>
        </p:nvSpPr>
        <p:spPr>
          <a:xfrm>
            <a:off x="7751561" y="1692735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774DF24-C3BB-33F2-8461-FFA8BE7F88B0}"/>
              </a:ext>
            </a:extLst>
          </p:cNvPr>
          <p:cNvCxnSpPr>
            <a:cxnSpLocks/>
            <a:stCxn id="11" idx="3"/>
            <a:endCxn id="17" idx="7"/>
          </p:cNvCxnSpPr>
          <p:nvPr/>
        </p:nvCxnSpPr>
        <p:spPr>
          <a:xfrm flipH="1">
            <a:off x="7017069" y="1864941"/>
            <a:ext cx="764114" cy="53035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7F6B0FBD-F340-68B1-8C1C-8973B4FDC9ED}"/>
              </a:ext>
            </a:extLst>
          </p:cNvPr>
          <p:cNvSpPr/>
          <p:nvPr/>
        </p:nvSpPr>
        <p:spPr>
          <a:xfrm>
            <a:off x="8431157" y="1006667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B48B3E6-039F-D904-3253-0FC0FB0340F6}"/>
              </a:ext>
            </a:extLst>
          </p:cNvPr>
          <p:cNvSpPr/>
          <p:nvPr/>
        </p:nvSpPr>
        <p:spPr>
          <a:xfrm>
            <a:off x="10867750" y="1545799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7A0E944-C157-901C-E766-519384A83534}"/>
              </a:ext>
            </a:extLst>
          </p:cNvPr>
          <p:cNvSpPr/>
          <p:nvPr/>
        </p:nvSpPr>
        <p:spPr>
          <a:xfrm>
            <a:off x="10577716" y="2164001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ED76259-B0DE-883E-F8E9-A3B4564AE27C}"/>
              </a:ext>
            </a:extLst>
          </p:cNvPr>
          <p:cNvSpPr/>
          <p:nvPr/>
        </p:nvSpPr>
        <p:spPr>
          <a:xfrm>
            <a:off x="8734565" y="1354500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C079BF5-E5D9-D988-253B-362F7253BF48}"/>
              </a:ext>
            </a:extLst>
          </p:cNvPr>
          <p:cNvSpPr/>
          <p:nvPr/>
        </p:nvSpPr>
        <p:spPr>
          <a:xfrm>
            <a:off x="6844419" y="2365753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9D589D2-3618-DA7F-8B7E-4DDA3669569D}"/>
              </a:ext>
            </a:extLst>
          </p:cNvPr>
          <p:cNvCxnSpPr>
            <a:cxnSpLocks/>
            <a:stCxn id="14" idx="4"/>
            <a:endCxn id="15" idx="7"/>
          </p:cNvCxnSpPr>
          <p:nvPr/>
        </p:nvCxnSpPr>
        <p:spPr>
          <a:xfrm flipH="1">
            <a:off x="10750366" y="1747551"/>
            <a:ext cx="218520" cy="44599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F066FBB2-C30B-D99B-A329-840A764B7912}"/>
              </a:ext>
            </a:extLst>
          </p:cNvPr>
          <p:cNvCxnSpPr>
            <a:cxnSpLocks/>
            <a:endCxn id="20" idx="7"/>
          </p:cNvCxnSpPr>
          <p:nvPr/>
        </p:nvCxnSpPr>
        <p:spPr>
          <a:xfrm flipH="1">
            <a:off x="6167514" y="2567505"/>
            <a:ext cx="676905" cy="68928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6E8E351C-1114-7330-6FDD-6D6B201B016D}"/>
              </a:ext>
            </a:extLst>
          </p:cNvPr>
          <p:cNvSpPr/>
          <p:nvPr/>
        </p:nvSpPr>
        <p:spPr>
          <a:xfrm>
            <a:off x="5994864" y="3227248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39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601" y="186327"/>
            <a:ext cx="5210628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effectLst/>
                <a:ea typeface="Times New Roman" panose="02020603050405020304" pitchFamily="18" charset="0"/>
              </a:rPr>
              <a:t>Nov. 1807 : Invasion française du Portugal ; La reine Marie, le régent Jean (VI) et la cour se réfugient à Rio de Janeiro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*26 nov. 1807 : Le régent </a:t>
            </a:r>
            <a:r>
              <a:rPr lang="fr-FR" u="sng" dirty="0">
                <a:ea typeface="Times New Roman" panose="02020603050405020304" pitchFamily="18" charset="0"/>
              </a:rPr>
              <a:t>Jean (VI)</a:t>
            </a:r>
            <a:r>
              <a:rPr lang="fr-FR" dirty="0">
                <a:ea typeface="Times New Roman" panose="02020603050405020304" pitchFamily="18" charset="0"/>
              </a:rPr>
              <a:t> met en place</a:t>
            </a:r>
          </a:p>
          <a:p>
            <a:r>
              <a:rPr lang="fr-FR" dirty="0">
                <a:ea typeface="Times New Roman" panose="02020603050405020304" pitchFamily="18" charset="0"/>
              </a:rPr>
              <a:t>Un Conseil de régence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Puis…</a:t>
            </a:r>
          </a:p>
          <a:p>
            <a:r>
              <a:rPr lang="fr-FR" dirty="0">
                <a:ea typeface="Times New Roman" panose="02020603050405020304" pitchFamily="18" charset="0"/>
              </a:rPr>
              <a:t>*29 nov. 1807 : Jean (VI), avec sa mère </a:t>
            </a:r>
            <a:r>
              <a:rPr lang="fr-FR" u="sng" dirty="0">
                <a:ea typeface="Times New Roman" panose="02020603050405020304" pitchFamily="18" charset="0"/>
              </a:rPr>
              <a:t>Marie 1</a:t>
            </a:r>
            <a:r>
              <a:rPr lang="fr-FR" u="sng" baseline="30000" dirty="0">
                <a:ea typeface="Times New Roman" panose="02020603050405020304" pitchFamily="18" charset="0"/>
              </a:rPr>
              <a:t>ère</a:t>
            </a:r>
            <a:r>
              <a:rPr lang="fr-FR" dirty="0">
                <a:ea typeface="Times New Roman" panose="02020603050405020304" pitchFamily="18" charset="0"/>
              </a:rPr>
              <a:t> </a:t>
            </a:r>
          </a:p>
          <a:p>
            <a:r>
              <a:rPr lang="fr-FR" dirty="0">
                <a:ea typeface="Times New Roman" panose="02020603050405020304" pitchFamily="18" charset="0"/>
              </a:rPr>
              <a:t>Sous la protection de la marine anglaise</a:t>
            </a:r>
          </a:p>
          <a:p>
            <a:r>
              <a:rPr lang="fr-FR" dirty="0">
                <a:ea typeface="Times New Roman" panose="02020603050405020304" pitchFamily="18" charset="0"/>
              </a:rPr>
              <a:t>S’embarquent et transfert sa cour (15 000 personnes)</a:t>
            </a:r>
          </a:p>
          <a:p>
            <a:r>
              <a:rPr lang="fr-FR" dirty="0">
                <a:ea typeface="Times New Roman" panose="02020603050405020304" pitchFamily="18" charset="0"/>
              </a:rPr>
              <a:t>A Rio de Janeiro, au Brésil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NB : Projet depuis 1803</a:t>
            </a:r>
          </a:p>
          <a:p>
            <a:r>
              <a:rPr lang="fr-FR" dirty="0"/>
              <a:t>Le Brésil étant devenu</a:t>
            </a:r>
          </a:p>
          <a:p>
            <a:r>
              <a:rPr lang="fr-FR" dirty="0"/>
              <a:t>Le centre de gravité de l'Empire portugais</a:t>
            </a:r>
          </a:p>
        </p:txBody>
      </p:sp>
    </p:spTree>
    <p:extLst>
      <p:ext uri="{BB962C8B-B14F-4D97-AF65-F5344CB8AC3E}">
        <p14:creationId xmlns:p14="http://schemas.microsoft.com/office/powerpoint/2010/main" val="858001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75388"/>
            <a:ext cx="6137464" cy="28608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1808-1810 : Portugais et Britanniques chassent les Français du Portugal</a:t>
            </a:r>
          </a:p>
          <a:p>
            <a:endParaRPr lang="fr-FR" dirty="0"/>
          </a:p>
          <a:p>
            <a:r>
              <a:rPr lang="fr-FR" sz="1800" dirty="0">
                <a:effectLst/>
                <a:ea typeface="Times New Roman" panose="02020603050405020304" pitchFamily="18" charset="0"/>
              </a:rPr>
              <a:t>*Août 1808 :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ea typeface="Times New Roman" panose="02020603050405020304" pitchFamily="18" charset="0"/>
              </a:rPr>
              <a:t>Les Anglais de </a:t>
            </a:r>
            <a:r>
              <a:rPr lang="fr-FR" sz="1800" u="sng" dirty="0">
                <a:effectLst/>
                <a:ea typeface="Times New Roman" panose="02020603050405020304" pitchFamily="18" charset="0"/>
              </a:rPr>
              <a:t>Wellington</a:t>
            </a:r>
            <a:r>
              <a:rPr lang="fr-FR" sz="1800" dirty="0">
                <a:effectLst/>
                <a:ea typeface="Times New Roman" panose="02020603050405020304" pitchFamily="18" charset="0"/>
              </a:rPr>
              <a:t> débarquent</a:t>
            </a:r>
          </a:p>
          <a:p>
            <a:r>
              <a:rPr lang="fr-FR" dirty="0">
                <a:ea typeface="Times New Roman" panose="02020603050405020304" pitchFamily="18" charset="0"/>
              </a:rPr>
              <a:t>E</a:t>
            </a:r>
            <a:r>
              <a:rPr lang="fr-FR" sz="1800" dirty="0">
                <a:effectLst/>
                <a:ea typeface="Times New Roman" panose="02020603050405020304" pitchFamily="18" charset="0"/>
              </a:rPr>
              <a:t>t soutiennent la révolte populaire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sz="1800" dirty="0">
                <a:effectLst/>
                <a:ea typeface="Times New Roman" panose="02020603050405020304" pitchFamily="18" charset="0"/>
              </a:rPr>
              <a:t>Ils chassent les Français de </a:t>
            </a:r>
            <a:r>
              <a:rPr lang="fr-FR" sz="1800" u="sng" dirty="0">
                <a:effectLst/>
                <a:ea typeface="Times New Roman" panose="02020603050405020304" pitchFamily="18" charset="0"/>
              </a:rPr>
              <a:t>Junot</a:t>
            </a:r>
            <a:r>
              <a:rPr lang="fr-FR" sz="1800" dirty="0">
                <a:effectLst/>
                <a:ea typeface="Times New Roman" panose="02020603050405020304" pitchFamily="18" charset="0"/>
              </a:rPr>
              <a:t> de Lisbonne</a:t>
            </a:r>
          </a:p>
          <a:p>
            <a:endParaRPr lang="fr-FR" dirty="0"/>
          </a:p>
          <a:p>
            <a:r>
              <a:rPr lang="fr-FR" dirty="0"/>
              <a:t>*Oct. 1810 : Le Portugal est complètement libéré</a:t>
            </a:r>
          </a:p>
          <a:p>
            <a:r>
              <a:rPr lang="fr-FR" dirty="0"/>
              <a:t>Mais malgré cela, </a:t>
            </a:r>
            <a:r>
              <a:rPr lang="fr-FR" u="sng" dirty="0"/>
              <a:t>Jean</a:t>
            </a:r>
            <a:r>
              <a:rPr lang="fr-FR" dirty="0"/>
              <a:t> rechigne à rentrer et reste à Rio…</a:t>
            </a:r>
          </a:p>
        </p:txBody>
      </p:sp>
      <p:pic>
        <p:nvPicPr>
          <p:cNvPr id="3" name="Picture 2" descr="C:\Users\Christophe\Pictures\My Scans\2014-10 (oct.)\scan0018.jpg">
            <a:extLst>
              <a:ext uri="{FF2B5EF4-FFF2-40B4-BE49-F238E27FC236}">
                <a16:creationId xmlns:a16="http://schemas.microsoft.com/office/drawing/2014/main" id="{866A681B-8478-EC91-4B45-4C94137CC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8" y="109160"/>
            <a:ext cx="5610190" cy="66396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44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75388"/>
            <a:ext cx="6137464" cy="28608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1815-1816 : A Rio de Janeiro, Jean VI fonde le Royaume-Uni du Portugal, du Brésil et des Algarves</a:t>
            </a:r>
          </a:p>
          <a:p>
            <a:endParaRPr lang="fr-FR" dirty="0"/>
          </a:p>
          <a:p>
            <a:r>
              <a:rPr lang="fr-FR" dirty="0"/>
              <a:t>*1815 : Jean érige le Brésil en royaume</a:t>
            </a:r>
          </a:p>
          <a:p>
            <a:endParaRPr lang="fr-FR" dirty="0"/>
          </a:p>
          <a:p>
            <a:r>
              <a:rPr lang="fr-FR" dirty="0"/>
              <a:t>*Puis il fonde</a:t>
            </a:r>
          </a:p>
          <a:p>
            <a:r>
              <a:rPr lang="fr-FR" dirty="0"/>
              <a:t>Le </a:t>
            </a:r>
            <a:r>
              <a:rPr lang="fr-FR" i="1" dirty="0"/>
              <a:t>Royaume-Uni du Portugal, du Brésil et des Algarves</a:t>
            </a:r>
          </a:p>
          <a:p>
            <a:endParaRPr lang="fr-FR" dirty="0"/>
          </a:p>
          <a:p>
            <a:r>
              <a:rPr lang="fr-FR" dirty="0"/>
              <a:t>*1816 : A la mort de sa mère, la reine </a:t>
            </a:r>
            <a:r>
              <a:rPr lang="fr-FR" u="sng" dirty="0"/>
              <a:t>Marie 1</a:t>
            </a:r>
            <a:r>
              <a:rPr lang="fr-FR" u="sng" baseline="30000" dirty="0"/>
              <a:t>ère</a:t>
            </a:r>
            <a:r>
              <a:rPr lang="fr-FR" dirty="0"/>
              <a:t> </a:t>
            </a:r>
          </a:p>
          <a:p>
            <a:r>
              <a:rPr lang="fr-FR" u="sng" dirty="0"/>
              <a:t>Jean VI</a:t>
            </a:r>
            <a:r>
              <a:rPr lang="fr-FR" dirty="0"/>
              <a:t> lui succède…</a:t>
            </a:r>
          </a:p>
        </p:txBody>
      </p:sp>
      <p:pic>
        <p:nvPicPr>
          <p:cNvPr id="3" name="Picture 2" descr="C:\Users\Christophe\Pictures\My Scans\2014-10 (oct.)\scan0018.jpg">
            <a:extLst>
              <a:ext uri="{FF2B5EF4-FFF2-40B4-BE49-F238E27FC236}">
                <a16:creationId xmlns:a16="http://schemas.microsoft.com/office/drawing/2014/main" id="{866A681B-8478-EC91-4B45-4C94137CC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8" y="109160"/>
            <a:ext cx="5610190" cy="66396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357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75388"/>
            <a:ext cx="6137464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1815-1820 : A Rio de Janeiro, Jean VI fonde le Royaume-Uni du Portugal, du Brésil et des Algarves</a:t>
            </a:r>
          </a:p>
          <a:p>
            <a:endParaRPr lang="fr-FR" dirty="0"/>
          </a:p>
          <a:p>
            <a:r>
              <a:rPr lang="fr-FR" dirty="0"/>
              <a:t>*1817 : Au nord, dans le Pernambouc</a:t>
            </a:r>
          </a:p>
          <a:p>
            <a:r>
              <a:rPr lang="fr-FR" dirty="0"/>
              <a:t>Contestation républicaine et anticentralisatrice</a:t>
            </a:r>
          </a:p>
          <a:p>
            <a:r>
              <a:rPr lang="fr-FR" dirty="0"/>
              <a:t>Rapidement réprimée par le pouvoir de Rio</a:t>
            </a:r>
          </a:p>
          <a:p>
            <a:endParaRPr lang="fr-FR" dirty="0"/>
          </a:p>
          <a:p>
            <a:r>
              <a:rPr lang="fr-FR" dirty="0"/>
              <a:t>Et pendant ce temps, </a:t>
            </a:r>
            <a:r>
              <a:rPr lang="fr-FR" u="sng" dirty="0"/>
              <a:t>comme en Espagne au même moment</a:t>
            </a:r>
            <a:r>
              <a:rPr lang="fr-FR" dirty="0"/>
              <a:t>,…</a:t>
            </a:r>
          </a:p>
          <a:p>
            <a:endParaRPr lang="fr-FR" dirty="0"/>
          </a:p>
          <a:p>
            <a:r>
              <a:rPr lang="fr-FR" dirty="0"/>
              <a:t>*1820 : Au Portugal, un mécontentement grandissant face à…</a:t>
            </a:r>
          </a:p>
          <a:p>
            <a:r>
              <a:rPr lang="fr-FR" dirty="0"/>
              <a:t>- L’occupation et la tutelle britannique</a:t>
            </a:r>
          </a:p>
          <a:p>
            <a:r>
              <a:rPr lang="fr-FR" dirty="0"/>
              <a:t>- L’ouverture des ports brésiliens qui ruine les marchands</a:t>
            </a:r>
          </a:p>
          <a:p>
            <a:r>
              <a:rPr lang="fr-FR" dirty="0"/>
              <a:t>- Et l’absence du roi </a:t>
            </a:r>
            <a:r>
              <a:rPr lang="fr-FR" u="sng" dirty="0"/>
              <a:t>Jean VI</a:t>
            </a:r>
          </a:p>
          <a:p>
            <a:endParaRPr lang="fr-FR" dirty="0"/>
          </a:p>
          <a:p>
            <a:r>
              <a:rPr lang="fr-FR" dirty="0"/>
              <a:t>*Des garnisons se mutinent et…</a:t>
            </a:r>
          </a:p>
          <a:p>
            <a:r>
              <a:rPr lang="fr-FR" dirty="0"/>
              <a:t>A Lisbonne, un gouvernement libéral se met en place…</a:t>
            </a:r>
          </a:p>
        </p:txBody>
      </p:sp>
      <p:pic>
        <p:nvPicPr>
          <p:cNvPr id="3" name="Picture 2" descr="C:\Users\Christophe\Pictures\My Scans\2014-10 (oct.)\scan0018.jpg">
            <a:extLst>
              <a:ext uri="{FF2B5EF4-FFF2-40B4-BE49-F238E27FC236}">
                <a16:creationId xmlns:a16="http://schemas.microsoft.com/office/drawing/2014/main" id="{866A681B-8478-EC91-4B45-4C94137CC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8" y="109160"/>
            <a:ext cx="5610190" cy="66396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91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75388"/>
            <a:ext cx="6216976" cy="23068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1821-1822 : Jean VI retourne au Portugal ; A Rio de Janeiro, Pedro 1</a:t>
            </a:r>
            <a:r>
              <a:rPr lang="fr-FR" b="1" baseline="30000" dirty="0"/>
              <a:t>er</a:t>
            </a:r>
            <a:r>
              <a:rPr lang="fr-FR" b="1" dirty="0"/>
              <a:t>, fils de Jean VI, fonde l’Empire du Brésil</a:t>
            </a:r>
          </a:p>
          <a:p>
            <a:endParaRPr lang="fr-FR" dirty="0"/>
          </a:p>
          <a:p>
            <a:r>
              <a:rPr lang="fr-FR" dirty="0"/>
              <a:t>*Juillet 1821 : </a:t>
            </a:r>
            <a:r>
              <a:rPr lang="fr-FR" u="sng" dirty="0"/>
              <a:t>Jean VI</a:t>
            </a:r>
            <a:r>
              <a:rPr lang="fr-FR" dirty="0"/>
              <a:t> se résout à rentrer</a:t>
            </a:r>
          </a:p>
          <a:p>
            <a:r>
              <a:rPr lang="fr-FR" dirty="0"/>
              <a:t>Son fils </a:t>
            </a:r>
            <a:r>
              <a:rPr lang="fr-FR" u="sng" dirty="0"/>
              <a:t>dom Pedro</a:t>
            </a:r>
            <a:r>
              <a:rPr lang="fr-FR" dirty="0"/>
              <a:t> reste à Rio et dirige un conseil de régence</a:t>
            </a:r>
          </a:p>
          <a:p>
            <a:endParaRPr lang="fr-FR" dirty="0"/>
          </a:p>
          <a:p>
            <a:r>
              <a:rPr lang="fr-FR" dirty="0"/>
              <a:t>Mais malgré les appels du gouvernement portugais</a:t>
            </a:r>
          </a:p>
          <a:p>
            <a:r>
              <a:rPr lang="fr-FR" dirty="0"/>
              <a:t>Pedro va refuser de rentrer…</a:t>
            </a:r>
          </a:p>
        </p:txBody>
      </p:sp>
      <p:pic>
        <p:nvPicPr>
          <p:cNvPr id="3" name="Picture 2" descr="C:\Users\Christophe\Pictures\My Scans\2014-10 (oct.)\scan0018.jpg">
            <a:extLst>
              <a:ext uri="{FF2B5EF4-FFF2-40B4-BE49-F238E27FC236}">
                <a16:creationId xmlns:a16="http://schemas.microsoft.com/office/drawing/2014/main" id="{866A681B-8478-EC91-4B45-4C94137CC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8" y="109160"/>
            <a:ext cx="5610190" cy="66396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545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Titre 2"/>
          <p:cNvSpPr/>
          <p:nvPr/>
        </p:nvSpPr>
        <p:spPr>
          <a:xfrm>
            <a:off x="205680" y="72305"/>
            <a:ext cx="11780640" cy="665712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 fontScale="25000" lnSpcReduction="20000"/>
          </a:bodyPr>
          <a:lstStyle/>
          <a:p>
            <a:r>
              <a:rPr lang="fr-FR" sz="7200" b="1" dirty="0"/>
              <a:t>5) 1820-1825 : En Espagne, coup d’Etat des militaires et des libéraux contre l’absolutisme de Ferdinand VII</a:t>
            </a:r>
          </a:p>
          <a:p>
            <a:r>
              <a:rPr lang="fr-FR" sz="7200" b="1" dirty="0"/>
              <a:t>En Amérique, toute confiance envers la métropole disparaît et les indépendantistes deviennent majoritaires ; A partir du Venezuela et du Chili, Bolivar et San Martin libèrent la Nouvelle-Grenade, le Pérou, Quito et le Haut-Pérou</a:t>
            </a:r>
          </a:p>
          <a:p>
            <a:r>
              <a:rPr lang="fr-FR" sz="7200" dirty="0"/>
              <a:t>1821-1825 : Président de la Grande Colombie, Simon Bolivar devient dictateur du Pérou ; Puis il libère le Haut-Pérou qui prend le nom de </a:t>
            </a:r>
            <a:r>
              <a:rPr lang="fr-FR" sz="7200" i="1" dirty="0"/>
              <a:t>Bolivie</a:t>
            </a:r>
            <a:r>
              <a:rPr lang="fr-FR" sz="7200" dirty="0"/>
              <a:t> en son honneur</a:t>
            </a:r>
          </a:p>
          <a:p>
            <a:r>
              <a:rPr lang="fr-FR" sz="7200" dirty="0"/>
              <a:t>1821-1823 : En Nouvelle-Espagne, le général Iturbide sous le nom d’</a:t>
            </a:r>
            <a:r>
              <a:rPr lang="fr-FR" sz="7200" dirty="0" err="1"/>
              <a:t>Agustin</a:t>
            </a:r>
            <a:r>
              <a:rPr lang="fr-FR" sz="7200" dirty="0"/>
              <a:t> 1</a:t>
            </a:r>
            <a:r>
              <a:rPr lang="fr-FR" sz="7200" baseline="30000" dirty="0"/>
              <a:t>er</a:t>
            </a:r>
            <a:r>
              <a:rPr lang="fr-FR" sz="7200" dirty="0"/>
              <a:t> fonde l’éphémère empire du Mexique ; Le Mexique devient une république fédérale, les Etats-Unis du Mexique   </a:t>
            </a:r>
          </a:p>
          <a:p>
            <a:r>
              <a:rPr lang="fr-FR" sz="7200" dirty="0"/>
              <a:t>1821-1823 : Au sud du Mexique, les provinces de la capitainerie du Guatemala deviennent les Provinces-Unies de l’Amérique centrale</a:t>
            </a:r>
          </a:p>
          <a:p>
            <a:endParaRPr lang="fr-FR" sz="7200" dirty="0"/>
          </a:p>
          <a:p>
            <a:r>
              <a:rPr lang="fr-FR" sz="7200" b="1" dirty="0"/>
              <a:t>6) 1807-1822 : Naissance de l’empire du Brésil</a:t>
            </a:r>
          </a:p>
          <a:p>
            <a:r>
              <a:rPr lang="fr-FR" sz="7200" dirty="0">
                <a:effectLst/>
                <a:ea typeface="Times New Roman" panose="02020603050405020304" pitchFamily="18" charset="0"/>
              </a:rPr>
              <a:t>Nov. 1807 : Invasion française du Portugal ; La reine Marie, le régent Jean (VI) et la cour se réfugient à Rio de Janeiro</a:t>
            </a:r>
          </a:p>
          <a:p>
            <a:r>
              <a:rPr lang="fr-FR" sz="7200" dirty="0"/>
              <a:t>1808-1810 : Portugais et Britanniques chassent les Français du Portugal</a:t>
            </a:r>
          </a:p>
          <a:p>
            <a:r>
              <a:rPr lang="fr-FR" sz="7200" dirty="0"/>
              <a:t>1815-1816 : A Rio de Janeiro, Jean VI fonde le Royaume-Uni du Portugal, du Brésil et des Algarves</a:t>
            </a:r>
          </a:p>
          <a:p>
            <a:r>
              <a:rPr lang="fr-FR" sz="7200" dirty="0"/>
              <a:t>1821-1822 : Jean VI retourne au Portugal ; A Rio de Janeiro, Pedro 1</a:t>
            </a:r>
            <a:r>
              <a:rPr lang="fr-FR" sz="7200" baseline="30000" dirty="0"/>
              <a:t>er</a:t>
            </a:r>
            <a:r>
              <a:rPr lang="fr-FR" sz="7200" dirty="0"/>
              <a:t>, fils de Jean VI, fonde l’Empire du Brésil</a:t>
            </a:r>
          </a:p>
          <a:p>
            <a:pPr>
              <a:lnSpc>
                <a:spcPct val="100000"/>
              </a:lnSpc>
            </a:pPr>
            <a:endParaRPr lang="fr-FR" sz="7200" strike="noStrike" spc="-1" dirty="0"/>
          </a:p>
          <a:p>
            <a:pPr>
              <a:lnSpc>
                <a:spcPct val="100000"/>
              </a:lnSpc>
            </a:pPr>
            <a:endParaRPr lang="fr-FR" sz="7200" strike="noStrike" spc="-1" dirty="0"/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/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8800" b="1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  </a:t>
            </a: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7058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75388"/>
            <a:ext cx="6216976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1821-1822 : A Rio de Janeiro, Pedro 1</a:t>
            </a:r>
            <a:r>
              <a:rPr lang="fr-FR" b="1" baseline="30000" dirty="0"/>
              <a:t>er</a:t>
            </a:r>
            <a:r>
              <a:rPr lang="fr-FR" b="1" dirty="0"/>
              <a:t>, fils de Jean VI, fonde l’Empire du Brésil</a:t>
            </a:r>
          </a:p>
          <a:p>
            <a:endParaRPr lang="fr-FR" dirty="0"/>
          </a:p>
          <a:p>
            <a:r>
              <a:rPr lang="fr-FR" dirty="0"/>
              <a:t>*Jan. 1822 : </a:t>
            </a:r>
            <a:r>
              <a:rPr lang="fr-FR" u="sng" dirty="0"/>
              <a:t>Pedro</a:t>
            </a:r>
            <a:r>
              <a:rPr lang="fr-FR" dirty="0"/>
              <a:t> déclare qu’il reste au Brésil : </a:t>
            </a:r>
            <a:r>
              <a:rPr lang="fr-FR" i="1" dirty="0" err="1"/>
              <a:t>Fico</a:t>
            </a:r>
            <a:endParaRPr lang="fr-FR" i="1" dirty="0"/>
          </a:p>
          <a:p>
            <a:r>
              <a:rPr lang="fr-FR" dirty="0"/>
              <a:t>Son ministre </a:t>
            </a:r>
            <a:r>
              <a:rPr lang="fr-FR" u="sng" dirty="0"/>
              <a:t>José Bonifacio</a:t>
            </a:r>
            <a:r>
              <a:rPr lang="fr-FR" dirty="0"/>
              <a:t> organise</a:t>
            </a:r>
          </a:p>
          <a:p>
            <a:r>
              <a:rPr lang="fr-FR" dirty="0"/>
              <a:t>L’élection d’une Assemblée constituante</a:t>
            </a:r>
          </a:p>
          <a:p>
            <a:endParaRPr lang="fr-FR" dirty="0"/>
          </a:p>
          <a:p>
            <a:r>
              <a:rPr lang="fr-FR" dirty="0"/>
              <a:t>*Sept. 1822 : Pedro proclame l’indépendance du Brésil</a:t>
            </a:r>
          </a:p>
          <a:p>
            <a:r>
              <a:rPr lang="fr-FR" dirty="0"/>
              <a:t>C’est le </a:t>
            </a:r>
            <a:r>
              <a:rPr lang="fr-FR" i="1" dirty="0" err="1"/>
              <a:t>Grito</a:t>
            </a:r>
            <a:r>
              <a:rPr lang="fr-FR" i="1" dirty="0"/>
              <a:t> de </a:t>
            </a:r>
            <a:r>
              <a:rPr lang="fr-FR" i="1" dirty="0" err="1"/>
              <a:t>Ipirenga</a:t>
            </a:r>
            <a:r>
              <a:rPr lang="fr-FR" dirty="0"/>
              <a:t>, le cri d’</a:t>
            </a:r>
            <a:r>
              <a:rPr lang="fr-FR" dirty="0" err="1"/>
              <a:t>Ipirenga</a:t>
            </a:r>
            <a:endParaRPr lang="fr-FR" dirty="0"/>
          </a:p>
          <a:p>
            <a:endParaRPr lang="fr-FR" dirty="0"/>
          </a:p>
          <a:p>
            <a:r>
              <a:rPr lang="fr-FR" dirty="0"/>
              <a:t>*Déc. 1822 : Il devient Pedro 1</a:t>
            </a:r>
            <a:r>
              <a:rPr lang="fr-FR" baseline="30000" dirty="0"/>
              <a:t>er</a:t>
            </a:r>
            <a:r>
              <a:rPr lang="fr-FR" dirty="0"/>
              <a:t>, empereur du Brésil</a:t>
            </a:r>
          </a:p>
          <a:p>
            <a:endParaRPr lang="fr-FR" dirty="0"/>
          </a:p>
          <a:p>
            <a:r>
              <a:rPr lang="fr-FR" dirty="0"/>
              <a:t>A suivre…</a:t>
            </a:r>
          </a:p>
          <a:p>
            <a:endParaRPr lang="fr-FR" dirty="0"/>
          </a:p>
          <a:p>
            <a:r>
              <a:rPr lang="fr-FR" dirty="0"/>
              <a:t>*Mais quittons le Brésil et reprenons de la hauteur…</a:t>
            </a:r>
          </a:p>
        </p:txBody>
      </p:sp>
      <p:pic>
        <p:nvPicPr>
          <p:cNvPr id="3" name="Picture 2" descr="C:\Users\Christophe\Pictures\My Scans\2014-10 (oct.)\scan0018.jpg">
            <a:extLst>
              <a:ext uri="{FF2B5EF4-FFF2-40B4-BE49-F238E27FC236}">
                <a16:creationId xmlns:a16="http://schemas.microsoft.com/office/drawing/2014/main" id="{866A681B-8478-EC91-4B45-4C94137CC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8" y="109160"/>
            <a:ext cx="5610190" cy="66396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812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036" y="118918"/>
            <a:ext cx="6111272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*1825 : La plus grande partie du continent américain</a:t>
            </a:r>
          </a:p>
          <a:p>
            <a:r>
              <a:rPr lang="fr-FR" dirty="0"/>
              <a:t>Est composée d’Etats indépendants</a:t>
            </a:r>
          </a:p>
          <a:p>
            <a:endParaRPr lang="fr-FR" dirty="0"/>
          </a:p>
          <a:p>
            <a:r>
              <a:rPr lang="fr-FR" dirty="0"/>
              <a:t>*Les puissances européennes sont en recul…</a:t>
            </a:r>
          </a:p>
          <a:p>
            <a:r>
              <a:rPr lang="fr-FR" dirty="0"/>
              <a:t>- La GB a perdu les Etats-Unis</a:t>
            </a:r>
          </a:p>
          <a:p>
            <a:r>
              <a:rPr lang="fr-FR" dirty="0"/>
              <a:t>- La France a perdu Haïti</a:t>
            </a:r>
          </a:p>
          <a:p>
            <a:r>
              <a:rPr lang="fr-FR" dirty="0"/>
              <a:t>- L’Espagne a perdu ses colonies d’Amérique du Sud</a:t>
            </a:r>
          </a:p>
          <a:p>
            <a:r>
              <a:rPr lang="fr-FR" dirty="0"/>
              <a:t>- Le Portugal est en train de perdre le Brésil</a:t>
            </a:r>
          </a:p>
          <a:p>
            <a:endParaRPr lang="fr-FR" dirty="0"/>
          </a:p>
          <a:p>
            <a:r>
              <a:rPr lang="fr-FR" dirty="0"/>
              <a:t>*Mais il reste, et ce n’est pas rien…</a:t>
            </a:r>
          </a:p>
          <a:p>
            <a:r>
              <a:rPr lang="fr-FR" dirty="0"/>
              <a:t>- L’Alaska russe (1799)</a:t>
            </a:r>
          </a:p>
          <a:p>
            <a:r>
              <a:rPr lang="fr-FR" dirty="0"/>
              <a:t>- Le Canada britannique</a:t>
            </a:r>
          </a:p>
          <a:p>
            <a:r>
              <a:rPr lang="fr-FR" dirty="0"/>
              <a:t>- Cuba, Saint-Domingue et Porto-Rico espagnols</a:t>
            </a:r>
          </a:p>
          <a:p>
            <a:r>
              <a:rPr lang="fr-FR" dirty="0"/>
              <a:t>- Les Antilles et les Guyanes franco-britanniques et hollandaises</a:t>
            </a:r>
          </a:p>
        </p:txBody>
      </p:sp>
      <p:pic>
        <p:nvPicPr>
          <p:cNvPr id="2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F4410112-FD40-6695-4472-FB3739DE3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0" t="7848" r="61133" b="5099"/>
          <a:stretch/>
        </p:blipFill>
        <p:spPr bwMode="auto">
          <a:xfrm>
            <a:off x="8102991" y="118918"/>
            <a:ext cx="3876973" cy="657161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496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035" y="118918"/>
            <a:ext cx="7609601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*1825 : D’un point de vue économique</a:t>
            </a:r>
          </a:p>
          <a:p>
            <a:r>
              <a:rPr lang="fr-FR" dirty="0"/>
              <a:t>Du fait de ces indépendances</a:t>
            </a:r>
          </a:p>
          <a:p>
            <a:r>
              <a:rPr lang="fr-FR" dirty="0"/>
              <a:t>Les monopoles commerciaux ibériques disparaissent…</a:t>
            </a:r>
          </a:p>
          <a:p>
            <a:endParaRPr lang="fr-FR" dirty="0"/>
          </a:p>
          <a:p>
            <a:r>
              <a:rPr lang="fr-FR" dirty="0"/>
              <a:t>Au profit de nouveaux liens économiques</a:t>
            </a:r>
          </a:p>
          <a:p>
            <a:r>
              <a:rPr lang="fr-FR" dirty="0"/>
              <a:t>Avec les Etats-Unis et l’ensemble de l’Europe</a:t>
            </a:r>
          </a:p>
          <a:p>
            <a:r>
              <a:rPr lang="fr-FR" dirty="0"/>
              <a:t>Notamment la GB</a:t>
            </a:r>
          </a:p>
          <a:p>
            <a:endParaRPr lang="fr-FR" dirty="0"/>
          </a:p>
          <a:p>
            <a:r>
              <a:rPr lang="fr-FR" dirty="0"/>
              <a:t>NB : 1825 : Après avoir vainement tenté de servir d’intermédiaire</a:t>
            </a:r>
          </a:p>
          <a:p>
            <a:r>
              <a:rPr lang="fr-FR" dirty="0"/>
              <a:t>Londres reconnaît les indépendances américaines</a:t>
            </a:r>
          </a:p>
          <a:p>
            <a:r>
              <a:rPr lang="fr-FR" dirty="0"/>
              <a:t>Et leur apporte des prêts…</a:t>
            </a:r>
          </a:p>
          <a:p>
            <a:endParaRPr lang="fr-FR" dirty="0"/>
          </a:p>
          <a:p>
            <a:r>
              <a:rPr lang="fr-FR" dirty="0"/>
              <a:t>En revanche…</a:t>
            </a:r>
          </a:p>
          <a:p>
            <a:endParaRPr lang="fr-FR" dirty="0"/>
          </a:p>
          <a:p>
            <a:r>
              <a:rPr lang="fr-FR" dirty="0"/>
              <a:t>*1825 : Les liens politiques, eux, s’amenuisent</a:t>
            </a:r>
          </a:p>
          <a:p>
            <a:r>
              <a:rPr lang="fr-FR" dirty="0"/>
              <a:t>Ainsi…</a:t>
            </a:r>
          </a:p>
        </p:txBody>
      </p:sp>
      <p:pic>
        <p:nvPicPr>
          <p:cNvPr id="2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07F573AC-4787-29E3-55AC-581A170F3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0" t="7848" r="61133" b="5099"/>
          <a:stretch/>
        </p:blipFill>
        <p:spPr bwMode="auto">
          <a:xfrm>
            <a:off x="8102991" y="118918"/>
            <a:ext cx="3876973" cy="657161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468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036" y="118918"/>
            <a:ext cx="7637736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*Dès 1823 : Par la doctrine de leur président </a:t>
            </a:r>
            <a:r>
              <a:rPr lang="fr-FR" u="sng" dirty="0"/>
              <a:t>James Monroe</a:t>
            </a:r>
          </a:p>
          <a:p>
            <a:endParaRPr lang="fr-FR" dirty="0"/>
          </a:p>
          <a:p>
            <a:r>
              <a:rPr lang="fr-FR" dirty="0"/>
              <a:t>- Les Etats-Unis proclament la totale souveraineté des Etats américains</a:t>
            </a:r>
          </a:p>
          <a:p>
            <a:endParaRPr lang="fr-FR" dirty="0"/>
          </a:p>
          <a:p>
            <a:r>
              <a:rPr lang="fr-FR" dirty="0"/>
              <a:t>- Ils condamnent toute intervention européenne dans les affaires américaines</a:t>
            </a:r>
          </a:p>
          <a:p>
            <a:endParaRPr lang="fr-FR" dirty="0"/>
          </a:p>
          <a:p>
            <a:r>
              <a:rPr lang="fr-FR" dirty="0"/>
              <a:t>- Avec en contrepartie, une non-ingérence des Etats américains</a:t>
            </a:r>
          </a:p>
          <a:p>
            <a:r>
              <a:rPr lang="fr-FR" dirty="0"/>
              <a:t>Dans les affaires européennes (sic)</a:t>
            </a:r>
          </a:p>
        </p:txBody>
      </p:sp>
      <p:pic>
        <p:nvPicPr>
          <p:cNvPr id="2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D22FC60D-B9CA-6F94-6A79-BD7F0E19A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0" t="7848" r="61133" b="5099"/>
          <a:stretch/>
        </p:blipFill>
        <p:spPr bwMode="auto">
          <a:xfrm>
            <a:off x="8102991" y="118918"/>
            <a:ext cx="3876973" cy="657161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722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270" y="118918"/>
            <a:ext cx="5043573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*Ainsi, en ce début du XIXe siècle s’achève…</a:t>
            </a:r>
          </a:p>
          <a:p>
            <a:endParaRPr lang="fr-FR" dirty="0"/>
          </a:p>
          <a:p>
            <a:r>
              <a:rPr lang="fr-FR" dirty="0"/>
              <a:t>- L’histoire européenne au Nouveau Monde</a:t>
            </a:r>
          </a:p>
          <a:p>
            <a:endParaRPr lang="fr-FR" dirty="0"/>
          </a:p>
          <a:p>
            <a:r>
              <a:rPr lang="fr-FR" dirty="0"/>
              <a:t>NB : Bien que les indépendances américaines</a:t>
            </a:r>
          </a:p>
          <a:p>
            <a:r>
              <a:rPr lang="fr-FR" dirty="0"/>
              <a:t>Aient largement bénéficié à des créoles </a:t>
            </a:r>
            <a:r>
              <a:rPr lang="fr-FR" i="1" dirty="0"/>
              <a:t>européens</a:t>
            </a:r>
            <a:endParaRPr lang="fr-FR" dirty="0"/>
          </a:p>
          <a:p>
            <a:r>
              <a:rPr lang="fr-FR" u="sng" dirty="0"/>
              <a:t>Des indépendances </a:t>
            </a:r>
            <a:r>
              <a:rPr lang="fr-FR" i="1" u="sng" dirty="0"/>
              <a:t>blanches</a:t>
            </a:r>
            <a:r>
              <a:rPr lang="fr-FR" u="sng" dirty="0"/>
              <a:t>, sans décolonisation</a:t>
            </a:r>
          </a:p>
          <a:p>
            <a:endParaRPr lang="fr-FR" u="sng" dirty="0"/>
          </a:p>
          <a:p>
            <a:r>
              <a:rPr lang="fr-FR" dirty="0"/>
              <a:t>- Et avec cette histoire américaine</a:t>
            </a:r>
          </a:p>
          <a:p>
            <a:r>
              <a:rPr lang="fr-FR" dirty="0"/>
              <a:t>S’achève également le 1</a:t>
            </a:r>
            <a:r>
              <a:rPr lang="fr-FR" baseline="30000" dirty="0"/>
              <a:t>er</a:t>
            </a:r>
            <a:r>
              <a:rPr lang="fr-FR" dirty="0"/>
              <a:t> âge de l’expansion européenne né au XVIe siècle</a:t>
            </a:r>
          </a:p>
          <a:p>
            <a:endParaRPr lang="fr-FR" dirty="0"/>
          </a:p>
          <a:p>
            <a:r>
              <a:rPr lang="fr-FR"/>
              <a:t>A suivre…</a:t>
            </a:r>
            <a:endParaRPr lang="fr-FR" dirty="0"/>
          </a:p>
        </p:txBody>
      </p:sp>
      <p:pic>
        <p:nvPicPr>
          <p:cNvPr id="3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560B741E-253E-E1E4-B2C0-215FD36AF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019" y="118917"/>
            <a:ext cx="6793902" cy="435719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097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75388"/>
            <a:ext cx="6178979" cy="3691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1821-1825 : Président de la Grande Colombie, Simon Bolivar devient dictateur du Pérou ; Puis il libère le Haut-Pérou qui prend le nom de </a:t>
            </a:r>
            <a:r>
              <a:rPr lang="fr-FR" b="1" i="1" dirty="0"/>
              <a:t>Bolivie</a:t>
            </a:r>
            <a:r>
              <a:rPr lang="fr-FR" b="1" dirty="0"/>
              <a:t> en son honneur</a:t>
            </a:r>
          </a:p>
          <a:p>
            <a:endParaRPr lang="fr-FR" dirty="0"/>
          </a:p>
          <a:p>
            <a:r>
              <a:rPr lang="fr-FR" dirty="0"/>
              <a:t>Rappels…</a:t>
            </a:r>
          </a:p>
          <a:p>
            <a:endParaRPr lang="fr-FR" dirty="0"/>
          </a:p>
          <a:p>
            <a:r>
              <a:rPr lang="fr-FR" dirty="0"/>
              <a:t>*Déc. 1824 : Après la dernière victoire d’Ayacucho</a:t>
            </a:r>
          </a:p>
          <a:p>
            <a:r>
              <a:rPr lang="fr-FR" dirty="0"/>
              <a:t>Le général </a:t>
            </a:r>
            <a:r>
              <a:rPr lang="fr-FR" u="sng" dirty="0"/>
              <a:t>Sucre</a:t>
            </a:r>
            <a:r>
              <a:rPr lang="fr-FR" dirty="0"/>
              <a:t> libère le Haut-Pérou</a:t>
            </a:r>
          </a:p>
          <a:p>
            <a:endParaRPr lang="fr-FR" dirty="0"/>
          </a:p>
          <a:p>
            <a:r>
              <a:rPr lang="fr-FR" dirty="0"/>
              <a:t>Les créoles hostiles au Rio de la </a:t>
            </a:r>
            <a:r>
              <a:rPr lang="fr-FR" dirty="0" err="1"/>
              <a:t>Plata</a:t>
            </a:r>
            <a:endParaRPr lang="fr-FR" dirty="0"/>
          </a:p>
          <a:p>
            <a:r>
              <a:rPr lang="fr-FR" dirty="0"/>
              <a:t>Demandent sans succès le rattachement au Pérou</a:t>
            </a:r>
          </a:p>
          <a:p>
            <a:endParaRPr lang="fr-FR" dirty="0"/>
          </a:p>
          <a:p>
            <a:r>
              <a:rPr lang="fr-FR" dirty="0"/>
              <a:t>Et finalement…</a:t>
            </a:r>
          </a:p>
        </p:txBody>
      </p:sp>
      <p:pic>
        <p:nvPicPr>
          <p:cNvPr id="3" name="Picture 2" descr="C:\Users\Christophe\Pictures\My Scans\2014-10 (oct.)\scan0018.jpg">
            <a:extLst>
              <a:ext uri="{FF2B5EF4-FFF2-40B4-BE49-F238E27FC236}">
                <a16:creationId xmlns:a16="http://schemas.microsoft.com/office/drawing/2014/main" id="{866A681B-8478-EC91-4B45-4C94137CC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8" y="109160"/>
            <a:ext cx="5610190" cy="66396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4171CD43-4B40-C3F9-3824-2692D1D095B2}"/>
              </a:ext>
            </a:extLst>
          </p:cNvPr>
          <p:cNvSpPr/>
          <p:nvPr/>
        </p:nvSpPr>
        <p:spPr>
          <a:xfrm>
            <a:off x="8303291" y="315678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9F7AF19-DD7C-52F6-1C80-45C09904CD17}"/>
              </a:ext>
            </a:extLst>
          </p:cNvPr>
          <p:cNvSpPr/>
          <p:nvPr/>
        </p:nvSpPr>
        <p:spPr>
          <a:xfrm>
            <a:off x="7655691" y="281885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5EF5818-7EDF-F16B-B392-197232E511EC}"/>
              </a:ext>
            </a:extLst>
          </p:cNvPr>
          <p:cNvSpPr/>
          <p:nvPr/>
        </p:nvSpPr>
        <p:spPr>
          <a:xfrm>
            <a:off x="9173645" y="3951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55CE373-98B2-B550-FDE6-671611C92707}"/>
              </a:ext>
            </a:extLst>
          </p:cNvPr>
          <p:cNvSpPr/>
          <p:nvPr/>
        </p:nvSpPr>
        <p:spPr>
          <a:xfrm>
            <a:off x="9127665" y="464917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F6380EE-B78E-69C2-2C55-9B3C8A62E852}"/>
              </a:ext>
            </a:extLst>
          </p:cNvPr>
          <p:cNvSpPr/>
          <p:nvPr/>
        </p:nvSpPr>
        <p:spPr>
          <a:xfrm>
            <a:off x="9271681" y="465381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9BA2F6C-2FC5-EF72-A579-A446BC99E04A}"/>
              </a:ext>
            </a:extLst>
          </p:cNvPr>
          <p:cNvCxnSpPr>
            <a:cxnSpLocks/>
          </p:cNvCxnSpPr>
          <p:nvPr/>
        </p:nvCxnSpPr>
        <p:spPr>
          <a:xfrm flipH="1" flipV="1">
            <a:off x="7883350" y="3156784"/>
            <a:ext cx="347933" cy="14312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2A2FC41A-11F2-4B5E-7508-03A6F679AAB5}"/>
              </a:ext>
            </a:extLst>
          </p:cNvPr>
          <p:cNvSpPr/>
          <p:nvPr/>
        </p:nvSpPr>
        <p:spPr>
          <a:xfrm>
            <a:off x="8231283" y="45880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1CBB471C-FC95-4BDE-F13B-BEBB98E0D057}"/>
              </a:ext>
            </a:extLst>
          </p:cNvPr>
          <p:cNvCxnSpPr>
            <a:cxnSpLocks/>
            <a:stCxn id="24" idx="3"/>
          </p:cNvCxnSpPr>
          <p:nvPr/>
        </p:nvCxnSpPr>
        <p:spPr>
          <a:xfrm flipH="1">
            <a:off x="8375299" y="4603007"/>
            <a:ext cx="75958" cy="50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8F71C679-79F2-0C8C-6C85-66FFBF97E6C6}"/>
              </a:ext>
            </a:extLst>
          </p:cNvPr>
          <p:cNvSpPr/>
          <p:nvPr/>
        </p:nvSpPr>
        <p:spPr>
          <a:xfrm>
            <a:off x="8430166" y="449860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2A6BE0F-910C-0C49-900B-BE54122A1398}"/>
              </a:ext>
            </a:extLst>
          </p:cNvPr>
          <p:cNvSpPr/>
          <p:nvPr/>
        </p:nvSpPr>
        <p:spPr>
          <a:xfrm>
            <a:off x="7761307" y="29790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81C5DC0E-E5FA-D5EB-AB92-15528903C65C}"/>
              </a:ext>
            </a:extLst>
          </p:cNvPr>
          <p:cNvCxnSpPr>
            <a:cxnSpLocks/>
          </p:cNvCxnSpPr>
          <p:nvPr/>
        </p:nvCxnSpPr>
        <p:spPr>
          <a:xfrm>
            <a:off x="7778616" y="2923253"/>
            <a:ext cx="545766" cy="25144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" name="Ellipse 705">
            <a:extLst>
              <a:ext uri="{FF2B5EF4-FFF2-40B4-BE49-F238E27FC236}">
                <a16:creationId xmlns:a16="http://schemas.microsoft.com/office/drawing/2014/main" id="{61E22CC6-9A89-A270-4AD8-40DBB5643B9A}"/>
              </a:ext>
            </a:extLst>
          </p:cNvPr>
          <p:cNvSpPr/>
          <p:nvPr/>
        </p:nvSpPr>
        <p:spPr>
          <a:xfrm>
            <a:off x="7462254" y="185807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0" name="Ellipse 709">
            <a:extLst>
              <a:ext uri="{FF2B5EF4-FFF2-40B4-BE49-F238E27FC236}">
                <a16:creationId xmlns:a16="http://schemas.microsoft.com/office/drawing/2014/main" id="{5AAC7A86-8CCE-7BE9-CE96-0DA5D5641FA1}"/>
              </a:ext>
            </a:extLst>
          </p:cNvPr>
          <p:cNvSpPr/>
          <p:nvPr/>
        </p:nvSpPr>
        <p:spPr>
          <a:xfrm>
            <a:off x="7349210" y="210269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1" name="Ellipse 710">
            <a:extLst>
              <a:ext uri="{FF2B5EF4-FFF2-40B4-BE49-F238E27FC236}">
                <a16:creationId xmlns:a16="http://schemas.microsoft.com/office/drawing/2014/main" id="{4965BD78-C4C0-B20A-3685-CC032A493100}"/>
              </a:ext>
            </a:extLst>
          </p:cNvPr>
          <p:cNvSpPr/>
          <p:nvPr/>
        </p:nvSpPr>
        <p:spPr>
          <a:xfrm>
            <a:off x="8527296" y="90285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2" name="Ellipse 711">
            <a:extLst>
              <a:ext uri="{FF2B5EF4-FFF2-40B4-BE49-F238E27FC236}">
                <a16:creationId xmlns:a16="http://schemas.microsoft.com/office/drawing/2014/main" id="{2D8582E4-E07E-E4E6-F4F3-75B2B97CF76B}"/>
              </a:ext>
            </a:extLst>
          </p:cNvPr>
          <p:cNvSpPr/>
          <p:nvPr/>
        </p:nvSpPr>
        <p:spPr>
          <a:xfrm>
            <a:off x="7833315" y="96400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3" name="Ellipse 712">
            <a:extLst>
              <a:ext uri="{FF2B5EF4-FFF2-40B4-BE49-F238E27FC236}">
                <a16:creationId xmlns:a16="http://schemas.microsoft.com/office/drawing/2014/main" id="{CCD59294-3EA2-D2F3-7062-D14FB452AE90}"/>
              </a:ext>
            </a:extLst>
          </p:cNvPr>
          <p:cNvSpPr/>
          <p:nvPr/>
        </p:nvSpPr>
        <p:spPr>
          <a:xfrm>
            <a:off x="7812481" y="140285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21" name="Connecteur droit avec flèche 720">
            <a:extLst>
              <a:ext uri="{FF2B5EF4-FFF2-40B4-BE49-F238E27FC236}">
                <a16:creationId xmlns:a16="http://schemas.microsoft.com/office/drawing/2014/main" id="{E1B2E69C-4D61-26B2-7313-4EC1E32D85DF}"/>
              </a:ext>
            </a:extLst>
          </p:cNvPr>
          <p:cNvCxnSpPr>
            <a:cxnSpLocks/>
          </p:cNvCxnSpPr>
          <p:nvPr/>
        </p:nvCxnSpPr>
        <p:spPr>
          <a:xfrm flipH="1">
            <a:off x="7977331" y="1147476"/>
            <a:ext cx="797366" cy="2553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2" name="Connecteur droit avec flèche 721">
            <a:extLst>
              <a:ext uri="{FF2B5EF4-FFF2-40B4-BE49-F238E27FC236}">
                <a16:creationId xmlns:a16="http://schemas.microsoft.com/office/drawing/2014/main" id="{C6CC36E9-413D-4DBD-8C76-D7A066ADB96C}"/>
              </a:ext>
            </a:extLst>
          </p:cNvPr>
          <p:cNvCxnSpPr>
            <a:cxnSpLocks/>
            <a:stCxn id="713" idx="0"/>
            <a:endCxn id="711" idx="3"/>
          </p:cNvCxnSpPr>
          <p:nvPr/>
        </p:nvCxnSpPr>
        <p:spPr>
          <a:xfrm flipV="1">
            <a:off x="7884489" y="1007252"/>
            <a:ext cx="663898" cy="3955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3" name="Connecteur droit avec flèche 722">
            <a:extLst>
              <a:ext uri="{FF2B5EF4-FFF2-40B4-BE49-F238E27FC236}">
                <a16:creationId xmlns:a16="http://schemas.microsoft.com/office/drawing/2014/main" id="{E903E30E-418F-E0F2-7449-AABC1CF03E94}"/>
              </a:ext>
            </a:extLst>
          </p:cNvPr>
          <p:cNvCxnSpPr>
            <a:cxnSpLocks/>
          </p:cNvCxnSpPr>
          <p:nvPr/>
        </p:nvCxnSpPr>
        <p:spPr>
          <a:xfrm flipH="1">
            <a:off x="7977331" y="964008"/>
            <a:ext cx="549965" cy="432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4" name="Connecteur droit avec flèche 723">
            <a:extLst>
              <a:ext uri="{FF2B5EF4-FFF2-40B4-BE49-F238E27FC236}">
                <a16:creationId xmlns:a16="http://schemas.microsoft.com/office/drawing/2014/main" id="{8824C1CB-748F-8AC7-F291-90F3EFC6538A}"/>
              </a:ext>
            </a:extLst>
          </p:cNvPr>
          <p:cNvCxnSpPr>
            <a:cxnSpLocks/>
          </p:cNvCxnSpPr>
          <p:nvPr/>
        </p:nvCxnSpPr>
        <p:spPr>
          <a:xfrm>
            <a:off x="7462254" y="2238424"/>
            <a:ext cx="216503" cy="5804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5" name="Connecteur droit avec flèche 724">
            <a:extLst>
              <a:ext uri="{FF2B5EF4-FFF2-40B4-BE49-F238E27FC236}">
                <a16:creationId xmlns:a16="http://schemas.microsoft.com/office/drawing/2014/main" id="{D50EF3A7-400C-C3B5-DD39-649335E6EB91}"/>
              </a:ext>
            </a:extLst>
          </p:cNvPr>
          <p:cNvCxnSpPr>
            <a:cxnSpLocks/>
            <a:stCxn id="713" idx="3"/>
            <a:endCxn id="706" idx="7"/>
          </p:cNvCxnSpPr>
          <p:nvPr/>
        </p:nvCxnSpPr>
        <p:spPr>
          <a:xfrm flipH="1">
            <a:off x="7585179" y="1507251"/>
            <a:ext cx="248393" cy="3687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6" name="Connecteur droit avec flèche 725">
            <a:extLst>
              <a:ext uri="{FF2B5EF4-FFF2-40B4-BE49-F238E27FC236}">
                <a16:creationId xmlns:a16="http://schemas.microsoft.com/office/drawing/2014/main" id="{61DF8727-5501-F51E-824C-59CF025BEDC3}"/>
              </a:ext>
            </a:extLst>
          </p:cNvPr>
          <p:cNvCxnSpPr>
            <a:cxnSpLocks/>
            <a:stCxn id="706" idx="4"/>
            <a:endCxn id="710" idx="0"/>
          </p:cNvCxnSpPr>
          <p:nvPr/>
        </p:nvCxnSpPr>
        <p:spPr>
          <a:xfrm flipH="1">
            <a:off x="7421218" y="1980383"/>
            <a:ext cx="113044" cy="1223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351F7544-0DC8-7243-2C7D-A3B3618DABF7}"/>
              </a:ext>
            </a:extLst>
          </p:cNvPr>
          <p:cNvSpPr/>
          <p:nvPr/>
        </p:nvSpPr>
        <p:spPr>
          <a:xfrm>
            <a:off x="7442155" y="11296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53B49FB4-7B6D-22A2-2AC7-58E555DE43D7}"/>
              </a:ext>
            </a:extLst>
          </p:cNvPr>
          <p:cNvCxnSpPr>
            <a:cxnSpLocks/>
            <a:endCxn id="4" idx="7"/>
          </p:cNvCxnSpPr>
          <p:nvPr/>
        </p:nvCxnSpPr>
        <p:spPr>
          <a:xfrm flipH="1">
            <a:off x="7565080" y="1068408"/>
            <a:ext cx="289326" cy="791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06AC08D5-0C1F-E20F-475D-635CF2C88AF3}"/>
              </a:ext>
            </a:extLst>
          </p:cNvPr>
          <p:cNvSpPr/>
          <p:nvPr/>
        </p:nvSpPr>
        <p:spPr>
          <a:xfrm>
            <a:off x="8630681" y="336784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C32684B-CA77-D002-69CF-84DA686D8103}"/>
              </a:ext>
            </a:extLst>
          </p:cNvPr>
          <p:cNvSpPr/>
          <p:nvPr/>
        </p:nvSpPr>
        <p:spPr>
          <a:xfrm>
            <a:off x="8774697" y="108632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54B94A3-7BAB-E1D4-E14B-F36FED9D340E}"/>
              </a:ext>
            </a:extLst>
          </p:cNvPr>
          <p:cNvCxnSpPr>
            <a:cxnSpLocks/>
          </p:cNvCxnSpPr>
          <p:nvPr/>
        </p:nvCxnSpPr>
        <p:spPr>
          <a:xfrm>
            <a:off x="8220240" y="331421"/>
            <a:ext cx="557348" cy="5968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59589177-D339-1332-E92A-7787532A3651}"/>
              </a:ext>
            </a:extLst>
          </p:cNvPr>
          <p:cNvSpPr/>
          <p:nvPr/>
        </p:nvSpPr>
        <p:spPr>
          <a:xfrm>
            <a:off x="8756497" y="91031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FA942E0-D9AE-7255-08EA-D25923E37473}"/>
              </a:ext>
            </a:extLst>
          </p:cNvPr>
          <p:cNvSpPr/>
          <p:nvPr/>
        </p:nvSpPr>
        <p:spPr>
          <a:xfrm>
            <a:off x="8076224" y="27026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50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75388"/>
            <a:ext cx="6178979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1821-1825 : Président de la Grande Colombie, Simon Bolivar devient dictateur du Pérou ; Puis il libère le Haut-Pérou qui prend le nom de </a:t>
            </a:r>
            <a:r>
              <a:rPr lang="fr-FR" b="1" i="1" dirty="0"/>
              <a:t>Bolivie</a:t>
            </a:r>
            <a:r>
              <a:rPr lang="fr-FR" b="1" dirty="0"/>
              <a:t> en son honneur</a:t>
            </a:r>
          </a:p>
          <a:p>
            <a:endParaRPr lang="fr-FR" dirty="0"/>
          </a:p>
          <a:p>
            <a:r>
              <a:rPr lang="fr-FR" dirty="0"/>
              <a:t>*Août 1825 : Le Haut-Pérou proclame son indépendance</a:t>
            </a:r>
          </a:p>
          <a:p>
            <a:r>
              <a:rPr lang="fr-FR" dirty="0"/>
              <a:t>Et il prend le nom de Bolivie en l’honneur de </a:t>
            </a:r>
            <a:r>
              <a:rPr lang="fr-FR" u="sng" dirty="0"/>
              <a:t>Bolivar</a:t>
            </a:r>
            <a:endParaRPr lang="fr-FR" dirty="0"/>
          </a:p>
          <a:p>
            <a:endParaRPr lang="fr-FR" dirty="0"/>
          </a:p>
          <a:p>
            <a:r>
              <a:rPr lang="fr-FR" dirty="0"/>
              <a:t>NB : 1825 : Chuquisaca prendra le nom de Sucre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NB : 1826 : Congrès de Panama</a:t>
            </a:r>
          </a:p>
          <a:p>
            <a:r>
              <a:rPr lang="fr-FR" dirty="0">
                <a:solidFill>
                  <a:srgbClr val="FF0000"/>
                </a:solidFill>
              </a:rPr>
              <a:t>Bolivar échouera à créer une confédération hispano-brésilienne</a:t>
            </a:r>
          </a:p>
          <a:p>
            <a:r>
              <a:rPr lang="fr-FR" dirty="0">
                <a:solidFill>
                  <a:srgbClr val="FF0000"/>
                </a:solidFill>
              </a:rPr>
              <a:t>Il mourra en 1830</a:t>
            </a:r>
          </a:p>
          <a:p>
            <a:endParaRPr lang="fr-FR" dirty="0"/>
          </a:p>
          <a:p>
            <a:r>
              <a:rPr lang="fr-FR" u="sng" dirty="0"/>
              <a:t>*1825 : Toute l’Amérique du Sud espagnole est libérée…</a:t>
            </a:r>
          </a:p>
          <a:p>
            <a:r>
              <a:rPr lang="fr-FR" dirty="0"/>
              <a:t>Et pour finir, le Mexique… </a:t>
            </a:r>
          </a:p>
        </p:txBody>
      </p:sp>
      <p:pic>
        <p:nvPicPr>
          <p:cNvPr id="3" name="Picture 2" descr="C:\Users\Christophe\Pictures\My Scans\2014-10 (oct.)\scan0018.jpg">
            <a:extLst>
              <a:ext uri="{FF2B5EF4-FFF2-40B4-BE49-F238E27FC236}">
                <a16:creationId xmlns:a16="http://schemas.microsoft.com/office/drawing/2014/main" id="{866A681B-8478-EC91-4B45-4C94137CC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8" y="109160"/>
            <a:ext cx="5610190" cy="66396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4171CD43-4B40-C3F9-3824-2692D1D095B2}"/>
              </a:ext>
            </a:extLst>
          </p:cNvPr>
          <p:cNvSpPr/>
          <p:nvPr/>
        </p:nvSpPr>
        <p:spPr>
          <a:xfrm>
            <a:off x="8303291" y="315678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9F7AF19-DD7C-52F6-1C80-45C09904CD17}"/>
              </a:ext>
            </a:extLst>
          </p:cNvPr>
          <p:cNvSpPr/>
          <p:nvPr/>
        </p:nvSpPr>
        <p:spPr>
          <a:xfrm>
            <a:off x="7655691" y="281885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5EF5818-7EDF-F16B-B392-197232E511EC}"/>
              </a:ext>
            </a:extLst>
          </p:cNvPr>
          <p:cNvSpPr/>
          <p:nvPr/>
        </p:nvSpPr>
        <p:spPr>
          <a:xfrm>
            <a:off x="9173645" y="39519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55CE373-98B2-B550-FDE6-671611C92707}"/>
              </a:ext>
            </a:extLst>
          </p:cNvPr>
          <p:cNvSpPr/>
          <p:nvPr/>
        </p:nvSpPr>
        <p:spPr>
          <a:xfrm>
            <a:off x="9127665" y="464917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F6380EE-B78E-69C2-2C55-9B3C8A62E852}"/>
              </a:ext>
            </a:extLst>
          </p:cNvPr>
          <p:cNvSpPr/>
          <p:nvPr/>
        </p:nvSpPr>
        <p:spPr>
          <a:xfrm>
            <a:off x="9271681" y="465381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9BA2F6C-2FC5-EF72-A579-A446BC99E04A}"/>
              </a:ext>
            </a:extLst>
          </p:cNvPr>
          <p:cNvCxnSpPr>
            <a:cxnSpLocks/>
          </p:cNvCxnSpPr>
          <p:nvPr/>
        </p:nvCxnSpPr>
        <p:spPr>
          <a:xfrm flipH="1" flipV="1">
            <a:off x="7883350" y="3156784"/>
            <a:ext cx="347933" cy="14312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2A2FC41A-11F2-4B5E-7508-03A6F679AAB5}"/>
              </a:ext>
            </a:extLst>
          </p:cNvPr>
          <p:cNvSpPr/>
          <p:nvPr/>
        </p:nvSpPr>
        <p:spPr>
          <a:xfrm>
            <a:off x="8231283" y="45880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1CBB471C-FC95-4BDE-F13B-BEBB98E0D057}"/>
              </a:ext>
            </a:extLst>
          </p:cNvPr>
          <p:cNvCxnSpPr>
            <a:cxnSpLocks/>
            <a:stCxn id="24" idx="3"/>
          </p:cNvCxnSpPr>
          <p:nvPr/>
        </p:nvCxnSpPr>
        <p:spPr>
          <a:xfrm flipH="1">
            <a:off x="8375299" y="4603007"/>
            <a:ext cx="75958" cy="50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8F71C679-79F2-0C8C-6C85-66FFBF97E6C6}"/>
              </a:ext>
            </a:extLst>
          </p:cNvPr>
          <p:cNvSpPr/>
          <p:nvPr/>
        </p:nvSpPr>
        <p:spPr>
          <a:xfrm>
            <a:off x="8430166" y="449860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2A6BE0F-910C-0C49-900B-BE54122A1398}"/>
              </a:ext>
            </a:extLst>
          </p:cNvPr>
          <p:cNvSpPr/>
          <p:nvPr/>
        </p:nvSpPr>
        <p:spPr>
          <a:xfrm>
            <a:off x="7761307" y="29790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81C5DC0E-E5FA-D5EB-AB92-15528903C65C}"/>
              </a:ext>
            </a:extLst>
          </p:cNvPr>
          <p:cNvCxnSpPr>
            <a:cxnSpLocks/>
          </p:cNvCxnSpPr>
          <p:nvPr/>
        </p:nvCxnSpPr>
        <p:spPr>
          <a:xfrm>
            <a:off x="7778616" y="2923253"/>
            <a:ext cx="545766" cy="25144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" name="Ellipse 705">
            <a:extLst>
              <a:ext uri="{FF2B5EF4-FFF2-40B4-BE49-F238E27FC236}">
                <a16:creationId xmlns:a16="http://schemas.microsoft.com/office/drawing/2014/main" id="{61E22CC6-9A89-A270-4AD8-40DBB5643B9A}"/>
              </a:ext>
            </a:extLst>
          </p:cNvPr>
          <p:cNvSpPr/>
          <p:nvPr/>
        </p:nvSpPr>
        <p:spPr>
          <a:xfrm>
            <a:off x="7462254" y="185807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0" name="Ellipse 709">
            <a:extLst>
              <a:ext uri="{FF2B5EF4-FFF2-40B4-BE49-F238E27FC236}">
                <a16:creationId xmlns:a16="http://schemas.microsoft.com/office/drawing/2014/main" id="{5AAC7A86-8CCE-7BE9-CE96-0DA5D5641FA1}"/>
              </a:ext>
            </a:extLst>
          </p:cNvPr>
          <p:cNvSpPr/>
          <p:nvPr/>
        </p:nvSpPr>
        <p:spPr>
          <a:xfrm>
            <a:off x="7349210" y="210269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1" name="Ellipse 710">
            <a:extLst>
              <a:ext uri="{FF2B5EF4-FFF2-40B4-BE49-F238E27FC236}">
                <a16:creationId xmlns:a16="http://schemas.microsoft.com/office/drawing/2014/main" id="{4965BD78-C4C0-B20A-3685-CC032A493100}"/>
              </a:ext>
            </a:extLst>
          </p:cNvPr>
          <p:cNvSpPr/>
          <p:nvPr/>
        </p:nvSpPr>
        <p:spPr>
          <a:xfrm>
            <a:off x="8527296" y="90285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2" name="Ellipse 711">
            <a:extLst>
              <a:ext uri="{FF2B5EF4-FFF2-40B4-BE49-F238E27FC236}">
                <a16:creationId xmlns:a16="http://schemas.microsoft.com/office/drawing/2014/main" id="{2D8582E4-E07E-E4E6-F4F3-75B2B97CF76B}"/>
              </a:ext>
            </a:extLst>
          </p:cNvPr>
          <p:cNvSpPr/>
          <p:nvPr/>
        </p:nvSpPr>
        <p:spPr>
          <a:xfrm>
            <a:off x="7833315" y="96400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3" name="Ellipse 712">
            <a:extLst>
              <a:ext uri="{FF2B5EF4-FFF2-40B4-BE49-F238E27FC236}">
                <a16:creationId xmlns:a16="http://schemas.microsoft.com/office/drawing/2014/main" id="{CCD59294-3EA2-D2F3-7062-D14FB452AE90}"/>
              </a:ext>
            </a:extLst>
          </p:cNvPr>
          <p:cNvSpPr/>
          <p:nvPr/>
        </p:nvSpPr>
        <p:spPr>
          <a:xfrm>
            <a:off x="7812481" y="140285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21" name="Connecteur droit avec flèche 720">
            <a:extLst>
              <a:ext uri="{FF2B5EF4-FFF2-40B4-BE49-F238E27FC236}">
                <a16:creationId xmlns:a16="http://schemas.microsoft.com/office/drawing/2014/main" id="{E1B2E69C-4D61-26B2-7313-4EC1E32D85DF}"/>
              </a:ext>
            </a:extLst>
          </p:cNvPr>
          <p:cNvCxnSpPr>
            <a:cxnSpLocks/>
          </p:cNvCxnSpPr>
          <p:nvPr/>
        </p:nvCxnSpPr>
        <p:spPr>
          <a:xfrm flipH="1">
            <a:off x="7977331" y="1147476"/>
            <a:ext cx="797366" cy="2553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2" name="Connecteur droit avec flèche 721">
            <a:extLst>
              <a:ext uri="{FF2B5EF4-FFF2-40B4-BE49-F238E27FC236}">
                <a16:creationId xmlns:a16="http://schemas.microsoft.com/office/drawing/2014/main" id="{C6CC36E9-413D-4DBD-8C76-D7A066ADB96C}"/>
              </a:ext>
            </a:extLst>
          </p:cNvPr>
          <p:cNvCxnSpPr>
            <a:cxnSpLocks/>
            <a:stCxn id="713" idx="0"/>
            <a:endCxn id="711" idx="3"/>
          </p:cNvCxnSpPr>
          <p:nvPr/>
        </p:nvCxnSpPr>
        <p:spPr>
          <a:xfrm flipV="1">
            <a:off x="7884489" y="1007252"/>
            <a:ext cx="663898" cy="3955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3" name="Connecteur droit avec flèche 722">
            <a:extLst>
              <a:ext uri="{FF2B5EF4-FFF2-40B4-BE49-F238E27FC236}">
                <a16:creationId xmlns:a16="http://schemas.microsoft.com/office/drawing/2014/main" id="{E903E30E-418F-E0F2-7449-AABC1CF03E94}"/>
              </a:ext>
            </a:extLst>
          </p:cNvPr>
          <p:cNvCxnSpPr>
            <a:cxnSpLocks/>
          </p:cNvCxnSpPr>
          <p:nvPr/>
        </p:nvCxnSpPr>
        <p:spPr>
          <a:xfrm flipH="1">
            <a:off x="7977331" y="964008"/>
            <a:ext cx="549965" cy="432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4" name="Connecteur droit avec flèche 723">
            <a:extLst>
              <a:ext uri="{FF2B5EF4-FFF2-40B4-BE49-F238E27FC236}">
                <a16:creationId xmlns:a16="http://schemas.microsoft.com/office/drawing/2014/main" id="{8824C1CB-748F-8AC7-F291-90F3EFC6538A}"/>
              </a:ext>
            </a:extLst>
          </p:cNvPr>
          <p:cNvCxnSpPr>
            <a:cxnSpLocks/>
          </p:cNvCxnSpPr>
          <p:nvPr/>
        </p:nvCxnSpPr>
        <p:spPr>
          <a:xfrm>
            <a:off x="7462254" y="2238424"/>
            <a:ext cx="216503" cy="5804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5" name="Connecteur droit avec flèche 724">
            <a:extLst>
              <a:ext uri="{FF2B5EF4-FFF2-40B4-BE49-F238E27FC236}">
                <a16:creationId xmlns:a16="http://schemas.microsoft.com/office/drawing/2014/main" id="{D50EF3A7-400C-C3B5-DD39-649335E6EB91}"/>
              </a:ext>
            </a:extLst>
          </p:cNvPr>
          <p:cNvCxnSpPr>
            <a:cxnSpLocks/>
            <a:stCxn id="713" idx="3"/>
            <a:endCxn id="706" idx="7"/>
          </p:cNvCxnSpPr>
          <p:nvPr/>
        </p:nvCxnSpPr>
        <p:spPr>
          <a:xfrm flipH="1">
            <a:off x="7585179" y="1507251"/>
            <a:ext cx="248393" cy="3687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6" name="Connecteur droit avec flèche 725">
            <a:extLst>
              <a:ext uri="{FF2B5EF4-FFF2-40B4-BE49-F238E27FC236}">
                <a16:creationId xmlns:a16="http://schemas.microsoft.com/office/drawing/2014/main" id="{61DF8727-5501-F51E-824C-59CF025BEDC3}"/>
              </a:ext>
            </a:extLst>
          </p:cNvPr>
          <p:cNvCxnSpPr>
            <a:cxnSpLocks/>
            <a:stCxn id="706" idx="4"/>
            <a:endCxn id="710" idx="0"/>
          </p:cNvCxnSpPr>
          <p:nvPr/>
        </p:nvCxnSpPr>
        <p:spPr>
          <a:xfrm flipH="1">
            <a:off x="7421218" y="1980383"/>
            <a:ext cx="113044" cy="1223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351F7544-0DC8-7243-2C7D-A3B3618DABF7}"/>
              </a:ext>
            </a:extLst>
          </p:cNvPr>
          <p:cNvSpPr/>
          <p:nvPr/>
        </p:nvSpPr>
        <p:spPr>
          <a:xfrm>
            <a:off x="7442155" y="11296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53B49FB4-7B6D-22A2-2AC7-58E555DE43D7}"/>
              </a:ext>
            </a:extLst>
          </p:cNvPr>
          <p:cNvCxnSpPr>
            <a:cxnSpLocks/>
            <a:endCxn id="4" idx="7"/>
          </p:cNvCxnSpPr>
          <p:nvPr/>
        </p:nvCxnSpPr>
        <p:spPr>
          <a:xfrm flipH="1">
            <a:off x="7565080" y="1068408"/>
            <a:ext cx="289326" cy="791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06AC08D5-0C1F-E20F-475D-635CF2C88AF3}"/>
              </a:ext>
            </a:extLst>
          </p:cNvPr>
          <p:cNvSpPr/>
          <p:nvPr/>
        </p:nvSpPr>
        <p:spPr>
          <a:xfrm>
            <a:off x="8630681" y="336784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C32684B-CA77-D002-69CF-84DA686D8103}"/>
              </a:ext>
            </a:extLst>
          </p:cNvPr>
          <p:cNvSpPr/>
          <p:nvPr/>
        </p:nvSpPr>
        <p:spPr>
          <a:xfrm>
            <a:off x="8774697" y="108632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54B94A3-7BAB-E1D4-E14B-F36FED9D340E}"/>
              </a:ext>
            </a:extLst>
          </p:cNvPr>
          <p:cNvCxnSpPr>
            <a:cxnSpLocks/>
          </p:cNvCxnSpPr>
          <p:nvPr/>
        </p:nvCxnSpPr>
        <p:spPr>
          <a:xfrm>
            <a:off x="8220240" y="331421"/>
            <a:ext cx="557348" cy="5968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59589177-D339-1332-E92A-7787532A3651}"/>
              </a:ext>
            </a:extLst>
          </p:cNvPr>
          <p:cNvSpPr/>
          <p:nvPr/>
        </p:nvSpPr>
        <p:spPr>
          <a:xfrm>
            <a:off x="8756497" y="91031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FA942E0-D9AE-7255-08EA-D25923E37473}"/>
              </a:ext>
            </a:extLst>
          </p:cNvPr>
          <p:cNvSpPr/>
          <p:nvPr/>
        </p:nvSpPr>
        <p:spPr>
          <a:xfrm>
            <a:off x="8076224" y="27026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41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Christophe\Pictures\My Scans\2014-10 (oct.)\scan00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7" t="3206" r="4042" b="2637"/>
          <a:stretch/>
        </p:blipFill>
        <p:spPr bwMode="auto">
          <a:xfrm>
            <a:off x="6546573" y="181961"/>
            <a:ext cx="5446645" cy="64940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87AE6346-9A14-DE5F-31E3-CD7EDBC4A2FC}"/>
              </a:ext>
            </a:extLst>
          </p:cNvPr>
          <p:cNvSpPr/>
          <p:nvPr/>
        </p:nvSpPr>
        <p:spPr>
          <a:xfrm>
            <a:off x="117563" y="175388"/>
            <a:ext cx="6296490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1821-1823 : En Nouvelle-Espagne, le général Iturbide sous le nom d’</a:t>
            </a:r>
            <a:r>
              <a:rPr lang="fr-FR" b="1" dirty="0" err="1"/>
              <a:t>Agustin</a:t>
            </a:r>
            <a:r>
              <a:rPr lang="fr-FR" b="1" dirty="0"/>
              <a:t> 1</a:t>
            </a:r>
            <a:r>
              <a:rPr lang="fr-FR" b="1" baseline="30000" dirty="0"/>
              <a:t>er</a:t>
            </a:r>
            <a:r>
              <a:rPr lang="fr-FR" b="1" dirty="0"/>
              <a:t> fonde l’éphémère empire du Mexique ; …  </a:t>
            </a:r>
            <a:endParaRPr lang="fr-FR" dirty="0"/>
          </a:p>
          <a:p>
            <a:endParaRPr lang="fr-FR" dirty="0"/>
          </a:p>
          <a:p>
            <a:r>
              <a:rPr lang="fr-FR" dirty="0"/>
              <a:t>*1820 : Coup d’Etat des libéraux à Cadix</a:t>
            </a:r>
          </a:p>
          <a:p>
            <a:r>
              <a:rPr lang="fr-FR" dirty="0"/>
              <a:t>Les créoles mexicains majoritairement absolutistes</a:t>
            </a:r>
          </a:p>
          <a:p>
            <a:r>
              <a:rPr lang="fr-FR" dirty="0"/>
              <a:t>Sont effrayés par le rétablissement de la Constitution de Cadix</a:t>
            </a:r>
          </a:p>
          <a:p>
            <a:endParaRPr lang="fr-FR" dirty="0"/>
          </a:p>
          <a:p>
            <a:r>
              <a:rPr lang="fr-FR" dirty="0"/>
              <a:t>*Et le vice-roi </a:t>
            </a:r>
            <a:r>
              <a:rPr lang="fr-FR" u="sng" dirty="0"/>
              <a:t>Juan de </a:t>
            </a:r>
            <a:r>
              <a:rPr lang="fr-FR" u="sng" dirty="0" err="1"/>
              <a:t>Apodaca</a:t>
            </a:r>
            <a:endParaRPr lang="fr-FR" u="sng" dirty="0"/>
          </a:p>
          <a:p>
            <a:r>
              <a:rPr lang="fr-FR" dirty="0"/>
              <a:t>Envoie le général </a:t>
            </a:r>
            <a:r>
              <a:rPr lang="fr-FR" u="sng" dirty="0" err="1"/>
              <a:t>Agustin</a:t>
            </a:r>
            <a:r>
              <a:rPr lang="fr-FR" u="sng" dirty="0"/>
              <a:t> de Iturbide</a:t>
            </a:r>
            <a:r>
              <a:rPr lang="fr-FR" dirty="0"/>
              <a:t> pour mâter définitivement</a:t>
            </a:r>
          </a:p>
          <a:p>
            <a:r>
              <a:rPr lang="fr-FR" dirty="0"/>
              <a:t>La révolte indienne menée par </a:t>
            </a:r>
            <a:r>
              <a:rPr lang="fr-FR" u="sng" dirty="0"/>
              <a:t>Vincente Guerrero</a:t>
            </a:r>
          </a:p>
          <a:p>
            <a:endParaRPr lang="fr-FR" dirty="0"/>
          </a:p>
          <a:p>
            <a:r>
              <a:rPr lang="fr-FR" dirty="0"/>
              <a:t>NB : 1814 : Iturbide, vainqueur de Morelos</a:t>
            </a:r>
          </a:p>
          <a:p>
            <a:endParaRPr lang="fr-FR" dirty="0"/>
          </a:p>
          <a:p>
            <a:r>
              <a:rPr lang="fr-FR" dirty="0"/>
              <a:t>*Mais…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B15010F-1A3C-2F4F-8C69-1EBB21B83552}"/>
              </a:ext>
            </a:extLst>
          </p:cNvPr>
          <p:cNvSpPr/>
          <p:nvPr/>
        </p:nvSpPr>
        <p:spPr>
          <a:xfrm>
            <a:off x="9197887" y="584375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301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Christophe\Pictures\My Scans\2014-10 (oct.)\scan00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7" t="3206" r="4042" b="2637"/>
          <a:stretch/>
        </p:blipFill>
        <p:spPr bwMode="auto">
          <a:xfrm>
            <a:off x="6546573" y="181961"/>
            <a:ext cx="5446645" cy="64940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87AE6346-9A14-DE5F-31E3-CD7EDBC4A2FC}"/>
              </a:ext>
            </a:extLst>
          </p:cNvPr>
          <p:cNvSpPr/>
          <p:nvPr/>
        </p:nvSpPr>
        <p:spPr>
          <a:xfrm>
            <a:off x="117563" y="175388"/>
            <a:ext cx="6296490" cy="3691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1821-1823 : En Nouvelle-Espagne, le général Iturbide sous le nom d’</a:t>
            </a:r>
            <a:r>
              <a:rPr lang="fr-FR" b="1" dirty="0" err="1"/>
              <a:t>Agustin</a:t>
            </a:r>
            <a:r>
              <a:rPr lang="fr-FR" b="1" dirty="0"/>
              <a:t> 1</a:t>
            </a:r>
            <a:r>
              <a:rPr lang="fr-FR" b="1" baseline="30000" dirty="0"/>
              <a:t>er</a:t>
            </a:r>
            <a:r>
              <a:rPr lang="fr-FR" b="1" dirty="0"/>
              <a:t> fonde l’éphémère empire du Mexique ; …  </a:t>
            </a:r>
            <a:endParaRPr lang="fr-FR" dirty="0"/>
          </a:p>
          <a:p>
            <a:endParaRPr lang="fr-FR" dirty="0"/>
          </a:p>
          <a:p>
            <a:r>
              <a:rPr lang="fr-FR" dirty="0"/>
              <a:t>*1820 : Mais l’absolutiste Iturbide est convaincu…</a:t>
            </a:r>
          </a:p>
          <a:p>
            <a:endParaRPr lang="fr-FR" dirty="0"/>
          </a:p>
          <a:p>
            <a:r>
              <a:rPr lang="fr-FR" dirty="0"/>
              <a:t>- Que seule l’indépendance</a:t>
            </a:r>
          </a:p>
          <a:p>
            <a:r>
              <a:rPr lang="fr-FR" dirty="0"/>
              <a:t>Pourra protéger la Nouvelle-Espagne contre </a:t>
            </a:r>
            <a:r>
              <a:rPr lang="fr-FR" i="1" dirty="0"/>
              <a:t>la vague républicaine</a:t>
            </a:r>
          </a:p>
          <a:p>
            <a:endParaRPr lang="fr-FR" dirty="0"/>
          </a:p>
          <a:p>
            <a:r>
              <a:rPr lang="fr-FR" dirty="0"/>
              <a:t>- Mais en y associant cette fois-ci, comme Bolivar en 1817</a:t>
            </a:r>
          </a:p>
          <a:p>
            <a:r>
              <a:rPr lang="fr-FR" dirty="0"/>
              <a:t>Les élites créoles : commerçants, ecclésiastiques, militaires</a:t>
            </a:r>
          </a:p>
          <a:p>
            <a:r>
              <a:rPr lang="fr-FR" dirty="0"/>
              <a:t>Aux masses indiennes et métis des campagnes</a:t>
            </a:r>
          </a:p>
          <a:p>
            <a:endParaRPr lang="fr-FR" dirty="0"/>
          </a:p>
          <a:p>
            <a:r>
              <a:rPr lang="fr-FR" dirty="0"/>
              <a:t>*Iturbide décide de négocier avec Guerrero…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2843A2F-1A02-981B-DDFF-2E43E5A3B051}"/>
              </a:ext>
            </a:extLst>
          </p:cNvPr>
          <p:cNvSpPr/>
          <p:nvPr/>
        </p:nvSpPr>
        <p:spPr>
          <a:xfrm>
            <a:off x="9197887" y="584375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584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Christophe\Pictures\My Scans\2014-10 (oct.)\scan00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7" t="3206" r="4042" b="2637"/>
          <a:stretch/>
        </p:blipFill>
        <p:spPr bwMode="auto">
          <a:xfrm>
            <a:off x="6546573" y="181961"/>
            <a:ext cx="5446645" cy="64940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87AE6346-9A14-DE5F-31E3-CD7EDBC4A2FC}"/>
              </a:ext>
            </a:extLst>
          </p:cNvPr>
          <p:cNvSpPr/>
          <p:nvPr/>
        </p:nvSpPr>
        <p:spPr>
          <a:xfrm>
            <a:off x="117562" y="175388"/>
            <a:ext cx="6311373" cy="3691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1821-1823 : En Nouvelle-Espagne, le général Iturbide sous le nom d’</a:t>
            </a:r>
            <a:r>
              <a:rPr lang="fr-FR" b="1" dirty="0" err="1"/>
              <a:t>Agustin</a:t>
            </a:r>
            <a:r>
              <a:rPr lang="fr-FR" b="1" dirty="0"/>
              <a:t> 1</a:t>
            </a:r>
            <a:r>
              <a:rPr lang="fr-FR" b="1" baseline="30000" dirty="0"/>
              <a:t>er</a:t>
            </a:r>
            <a:r>
              <a:rPr lang="fr-FR" b="1" dirty="0"/>
              <a:t> fonde l’éphémère empire du Mexique ; …  </a:t>
            </a:r>
            <a:endParaRPr lang="fr-FR" dirty="0"/>
          </a:p>
          <a:p>
            <a:endParaRPr lang="fr-FR" dirty="0"/>
          </a:p>
          <a:p>
            <a:r>
              <a:rPr lang="fr-FR" dirty="0"/>
              <a:t>*Fév. 1821 : </a:t>
            </a:r>
            <a:r>
              <a:rPr lang="fr-FR" u="sng" dirty="0"/>
              <a:t>Iturbide signe le </a:t>
            </a:r>
            <a:r>
              <a:rPr lang="fr-FR" i="1" u="sng" dirty="0"/>
              <a:t>Plan d’</a:t>
            </a:r>
            <a:r>
              <a:rPr lang="fr-FR" i="1" u="sng" dirty="0" err="1"/>
              <a:t>Iguala</a:t>
            </a:r>
            <a:r>
              <a:rPr lang="fr-FR" u="sng" dirty="0"/>
              <a:t> avec Guerrero</a:t>
            </a:r>
          </a:p>
          <a:p>
            <a:r>
              <a:rPr lang="fr-FR" dirty="0"/>
              <a:t>En trois points…</a:t>
            </a:r>
          </a:p>
          <a:p>
            <a:endParaRPr lang="fr-FR" dirty="0"/>
          </a:p>
          <a:p>
            <a:r>
              <a:rPr lang="fr-FR" dirty="0"/>
              <a:t>a) Création d’un empire du Mexique</a:t>
            </a:r>
          </a:p>
          <a:p>
            <a:r>
              <a:rPr lang="fr-FR" dirty="0"/>
              <a:t>Avec Ferdinand VII comme souverain</a:t>
            </a:r>
          </a:p>
          <a:p>
            <a:r>
              <a:rPr lang="fr-FR" dirty="0"/>
              <a:t>NB : Comme côté portugais, Jean VI roi du Portugal-Brésil (1816)</a:t>
            </a:r>
          </a:p>
          <a:p>
            <a:endParaRPr lang="fr-FR" dirty="0"/>
          </a:p>
          <a:p>
            <a:r>
              <a:rPr lang="fr-FR" dirty="0"/>
              <a:t>b) Maintien des biens de l’Eglise</a:t>
            </a:r>
          </a:p>
          <a:p>
            <a:endParaRPr lang="fr-FR" dirty="0"/>
          </a:p>
          <a:p>
            <a:r>
              <a:rPr lang="fr-FR" dirty="0"/>
              <a:t>c) Egalité de tous, et même des Indiens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B4E5E8F-EE33-65CA-8BB9-A9448A03221A}"/>
              </a:ext>
            </a:extLst>
          </p:cNvPr>
          <p:cNvSpPr/>
          <p:nvPr/>
        </p:nvSpPr>
        <p:spPr>
          <a:xfrm>
            <a:off x="9197887" y="584375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30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Christophe\Pictures\My Scans\2014-10 (oct.)\scan00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7" t="3206" r="4042" b="2637"/>
          <a:stretch/>
        </p:blipFill>
        <p:spPr bwMode="auto">
          <a:xfrm>
            <a:off x="6546573" y="181961"/>
            <a:ext cx="5446645" cy="64940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87AE6346-9A14-DE5F-31E3-CD7EDBC4A2FC}"/>
              </a:ext>
            </a:extLst>
          </p:cNvPr>
          <p:cNvSpPr/>
          <p:nvPr/>
        </p:nvSpPr>
        <p:spPr>
          <a:xfrm>
            <a:off x="117562" y="175388"/>
            <a:ext cx="6256733" cy="31378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1821-1823 : En Nouvelle-Espagne, le général Iturbide sous le nom d’</a:t>
            </a:r>
            <a:r>
              <a:rPr lang="fr-FR" b="1" dirty="0" err="1"/>
              <a:t>Agustin</a:t>
            </a:r>
            <a:r>
              <a:rPr lang="fr-FR" b="1" dirty="0"/>
              <a:t> 1</a:t>
            </a:r>
            <a:r>
              <a:rPr lang="fr-FR" b="1" baseline="30000" dirty="0"/>
              <a:t>er</a:t>
            </a:r>
            <a:r>
              <a:rPr lang="fr-FR" b="1" dirty="0"/>
              <a:t> fonde l’éphémère empire du Mexique ; …  </a:t>
            </a:r>
            <a:endParaRPr lang="fr-FR" dirty="0"/>
          </a:p>
          <a:p>
            <a:endParaRPr lang="fr-FR" dirty="0"/>
          </a:p>
          <a:p>
            <a:r>
              <a:rPr lang="fr-FR" dirty="0"/>
              <a:t>*Août 1821 : Iturbide allié à Guerrero</a:t>
            </a:r>
          </a:p>
          <a:p>
            <a:r>
              <a:rPr lang="fr-FR" dirty="0"/>
              <a:t>Défait les troupes du dernier vice-roi </a:t>
            </a:r>
            <a:r>
              <a:rPr lang="fr-FR" u="sng" dirty="0"/>
              <a:t>Juan </a:t>
            </a:r>
            <a:r>
              <a:rPr lang="fr-FR" u="sng" dirty="0" err="1"/>
              <a:t>O’Donoju</a:t>
            </a:r>
            <a:endParaRPr lang="fr-FR" dirty="0"/>
          </a:p>
          <a:p>
            <a:r>
              <a:rPr lang="fr-FR" dirty="0"/>
              <a:t>Qui reconnaît l’Empire du Mexique</a:t>
            </a:r>
          </a:p>
          <a:p>
            <a:endParaRPr lang="fr-FR" dirty="0"/>
          </a:p>
          <a:p>
            <a:r>
              <a:rPr lang="fr-FR" dirty="0"/>
              <a:t>Et…</a:t>
            </a:r>
          </a:p>
          <a:p>
            <a:r>
              <a:rPr lang="fr-FR" dirty="0"/>
              <a:t>*Sept. 1821 : </a:t>
            </a:r>
            <a:r>
              <a:rPr lang="fr-FR" u="sng" dirty="0"/>
              <a:t>Iturbide</a:t>
            </a:r>
            <a:r>
              <a:rPr lang="fr-FR" dirty="0"/>
              <a:t> devient président de la Régence</a:t>
            </a:r>
          </a:p>
          <a:p>
            <a:endParaRPr lang="fr-FR" dirty="0"/>
          </a:p>
          <a:p>
            <a:r>
              <a:rPr lang="fr-FR" dirty="0"/>
              <a:t>Mais…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B30E980-2EA3-89DE-B8ED-DAC58726A945}"/>
              </a:ext>
            </a:extLst>
          </p:cNvPr>
          <p:cNvSpPr/>
          <p:nvPr/>
        </p:nvSpPr>
        <p:spPr>
          <a:xfrm>
            <a:off x="9197887" y="584375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458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Christophe\Pictures\My Scans\2014-10 (oct.)\scan00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7" t="3206" r="4042" b="2637"/>
          <a:stretch/>
        </p:blipFill>
        <p:spPr bwMode="auto">
          <a:xfrm>
            <a:off x="6546573" y="181961"/>
            <a:ext cx="5446645" cy="64940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87AE6346-9A14-DE5F-31E3-CD7EDBC4A2FC}"/>
              </a:ext>
            </a:extLst>
          </p:cNvPr>
          <p:cNvSpPr/>
          <p:nvPr/>
        </p:nvSpPr>
        <p:spPr>
          <a:xfrm>
            <a:off x="117563" y="181961"/>
            <a:ext cx="6283238" cy="28454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1821-1823 : En Nouvelle-Espagne, le général Iturbide sous le nom d’</a:t>
            </a:r>
            <a:r>
              <a:rPr lang="fr-FR" b="1" dirty="0" err="1"/>
              <a:t>Agustin</a:t>
            </a:r>
            <a:r>
              <a:rPr lang="fr-FR" b="1" dirty="0"/>
              <a:t> 1</a:t>
            </a:r>
            <a:r>
              <a:rPr lang="fr-FR" b="1" baseline="30000" dirty="0"/>
              <a:t>er</a:t>
            </a:r>
            <a:r>
              <a:rPr lang="fr-FR" b="1" dirty="0"/>
              <a:t> fonde l’éphémère empire du Mexique ; …  </a:t>
            </a:r>
            <a:endParaRPr lang="fr-FR" dirty="0"/>
          </a:p>
          <a:p>
            <a:endParaRPr lang="fr-FR" dirty="0"/>
          </a:p>
          <a:p>
            <a:r>
              <a:rPr lang="fr-FR" dirty="0"/>
              <a:t>*Sept. 1821 : </a:t>
            </a:r>
            <a:r>
              <a:rPr lang="fr-FR" u="sng" dirty="0"/>
              <a:t>Ferdinand VII</a:t>
            </a:r>
            <a:r>
              <a:rPr lang="fr-FR" dirty="0"/>
              <a:t> désavoue </a:t>
            </a:r>
            <a:r>
              <a:rPr lang="fr-FR" dirty="0" err="1"/>
              <a:t>O’Donoju</a:t>
            </a:r>
            <a:endParaRPr lang="fr-FR" dirty="0"/>
          </a:p>
          <a:p>
            <a:r>
              <a:rPr lang="fr-FR" dirty="0"/>
              <a:t>Et il refuse la couronne mexicaine d’Iturbide</a:t>
            </a:r>
          </a:p>
          <a:p>
            <a:endParaRPr lang="fr-FR" dirty="0"/>
          </a:p>
          <a:p>
            <a:r>
              <a:rPr lang="fr-FR" dirty="0"/>
              <a:t>Conséquence…</a:t>
            </a:r>
          </a:p>
          <a:p>
            <a:r>
              <a:rPr lang="fr-FR" sz="1700" dirty="0"/>
              <a:t>*Mai 1822 : Ses propres soldats le proclament </a:t>
            </a:r>
            <a:r>
              <a:rPr lang="fr-FR" sz="1700" u="sng" dirty="0" err="1"/>
              <a:t>Agustin</a:t>
            </a:r>
            <a:r>
              <a:rPr lang="fr-FR" sz="1700" u="sng" dirty="0"/>
              <a:t> 1</a:t>
            </a:r>
            <a:r>
              <a:rPr lang="fr-FR" sz="1700" u="sng" baseline="30000" dirty="0"/>
              <a:t>er</a:t>
            </a:r>
            <a:r>
              <a:rPr lang="fr-FR" sz="1700" u="sng" dirty="0"/>
              <a:t>, empereur</a:t>
            </a:r>
          </a:p>
          <a:p>
            <a:endParaRPr lang="fr-FR" dirty="0"/>
          </a:p>
          <a:p>
            <a:r>
              <a:rPr lang="fr-FR" dirty="0"/>
              <a:t>Mais la situation va très vite évoluer…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8CB4309-12E2-6CBC-82C1-9F1EF5ADE43B}"/>
              </a:ext>
            </a:extLst>
          </p:cNvPr>
          <p:cNvSpPr/>
          <p:nvPr/>
        </p:nvSpPr>
        <p:spPr>
          <a:xfrm>
            <a:off x="9197887" y="584375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3852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1860</Words>
  <Application>Microsoft Office PowerPoint</Application>
  <PresentationFormat>Grand écran</PresentationFormat>
  <Paragraphs>284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Thème Office</vt:lpstr>
      <vt:lpstr>LE PARTAGE DU MONDE, de l’an 200 av. JC à nos jours Esquisse d’une histoire géopolitique universelle  Mardi 7 novembre 2023 (2/15)  8ème période : 1815-1914  1808-1825 : Les indépendances des Etats d’Amérique latine  Suite et fin…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7 novembre 2023 (2/15)  8ème période : 1815-1914  1808-1825 : Les indépendances des Etats d’Amérique latine  Suite et fin… </dc:title>
  <dc:creator>Christophe JENTA</dc:creator>
  <cp:lastModifiedBy>Christophe JENTA</cp:lastModifiedBy>
  <cp:revision>3</cp:revision>
  <dcterms:created xsi:type="dcterms:W3CDTF">2023-11-07T14:15:43Z</dcterms:created>
  <dcterms:modified xsi:type="dcterms:W3CDTF">2023-11-07T14:23:54Z</dcterms:modified>
</cp:coreProperties>
</file>