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11280" r:id="rId2"/>
    <p:sldId id="1335" r:id="rId3"/>
    <p:sldId id="11130" r:id="rId4"/>
    <p:sldId id="11129" r:id="rId5"/>
    <p:sldId id="1338" r:id="rId6"/>
    <p:sldId id="11134" r:id="rId7"/>
    <p:sldId id="11092" r:id="rId8"/>
    <p:sldId id="1337" r:id="rId9"/>
    <p:sldId id="1339" r:id="rId10"/>
    <p:sldId id="11260" r:id="rId11"/>
    <p:sldId id="11000" r:id="rId12"/>
    <p:sldId id="11131" r:id="rId13"/>
    <p:sldId id="11212" r:id="rId14"/>
    <p:sldId id="11234" r:id="rId15"/>
    <p:sldId id="10998" r:id="rId16"/>
    <p:sldId id="11132" r:id="rId17"/>
    <p:sldId id="11090" r:id="rId18"/>
    <p:sldId id="11230" r:id="rId19"/>
    <p:sldId id="11262" r:id="rId20"/>
    <p:sldId id="11133" r:id="rId21"/>
    <p:sldId id="11261" r:id="rId22"/>
    <p:sldId id="11091" r:id="rId23"/>
    <p:sldId id="11264" r:id="rId24"/>
    <p:sldId id="11001" r:id="rId25"/>
    <p:sldId id="11233" r:id="rId26"/>
    <p:sldId id="11231" r:id="rId27"/>
    <p:sldId id="1340" r:id="rId28"/>
    <p:sldId id="11137" r:id="rId29"/>
    <p:sldId id="11267" r:id="rId30"/>
    <p:sldId id="11040" r:id="rId31"/>
    <p:sldId id="11098" r:id="rId32"/>
    <p:sldId id="11042" r:id="rId33"/>
    <p:sldId id="11043" r:id="rId34"/>
    <p:sldId id="11223" r:id="rId35"/>
    <p:sldId id="11222" r:id="rId36"/>
    <p:sldId id="11224" r:id="rId37"/>
    <p:sldId id="11044" r:id="rId38"/>
    <p:sldId id="11225" r:id="rId39"/>
    <p:sldId id="11097" r:id="rId40"/>
    <p:sldId id="11226" r:id="rId41"/>
    <p:sldId id="11135" r:id="rId42"/>
    <p:sldId id="10995" r:id="rId43"/>
    <p:sldId id="11269" r:id="rId44"/>
    <p:sldId id="11229" r:id="rId45"/>
    <p:sldId id="11213" r:id="rId46"/>
    <p:sldId id="11214" r:id="rId47"/>
    <p:sldId id="11271" r:id="rId48"/>
    <p:sldId id="11270" r:id="rId49"/>
    <p:sldId id="11215" r:id="rId50"/>
    <p:sldId id="11216" r:id="rId51"/>
    <p:sldId id="11217" r:id="rId52"/>
    <p:sldId id="11218" r:id="rId53"/>
    <p:sldId id="11219" r:id="rId54"/>
    <p:sldId id="11220" r:id="rId55"/>
    <p:sldId id="11273" r:id="rId56"/>
    <p:sldId id="11228" r:id="rId57"/>
    <p:sldId id="11221" r:id="rId58"/>
    <p:sldId id="11227" r:id="rId59"/>
    <p:sldId id="11268" r:id="rId60"/>
    <p:sldId id="10491" r:id="rId61"/>
    <p:sldId id="274" r:id="rId62"/>
    <p:sldId id="11236" r:id="rId63"/>
    <p:sldId id="11237" r:id="rId64"/>
    <p:sldId id="11238" r:id="rId65"/>
    <p:sldId id="282" r:id="rId66"/>
    <p:sldId id="10130" r:id="rId67"/>
    <p:sldId id="11126" r:id="rId68"/>
    <p:sldId id="11127" r:id="rId69"/>
    <p:sldId id="11128" r:id="rId70"/>
    <p:sldId id="11038" r:id="rId71"/>
    <p:sldId id="11274" r:id="rId72"/>
    <p:sldId id="10172" r:id="rId73"/>
    <p:sldId id="10241" r:id="rId74"/>
    <p:sldId id="10131" r:id="rId75"/>
    <p:sldId id="10207" r:id="rId76"/>
    <p:sldId id="11279" r:id="rId77"/>
    <p:sldId id="10209" r:id="rId78"/>
    <p:sldId id="11047" r:id="rId79"/>
    <p:sldId id="11046" r:id="rId80"/>
    <p:sldId id="10134" r:id="rId81"/>
    <p:sldId id="10374" r:id="rId82"/>
    <p:sldId id="10174" r:id="rId83"/>
    <p:sldId id="10406" r:id="rId84"/>
    <p:sldId id="10135" r:id="rId85"/>
    <p:sldId id="10378" r:id="rId8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957C4-B980-45F0-AB0D-B88BE47A7343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2C1B7-7540-417D-BED3-9920F0F8834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03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B47A-BBF6-451E-9E19-274672482367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62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B47A-BBF6-451E-9E19-274672482367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71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B47A-BBF6-451E-9E19-274672482367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4859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79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7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B61A3-6A1C-43E9-587E-12FE2EBDD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DBDF22-46E0-D6C4-7C93-DE12D443F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382E94-AE1F-3EA2-E15C-5E72373B6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719B8C-2A31-E43E-0097-7B84CC14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A9C462-2B8B-EF58-8F54-6F5EEEBDB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99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464EB-2DF1-4830-AAF7-2EF55F24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483B57-D433-8604-C29F-955C17E0B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EA5142-CED2-C2C5-5F15-BE537548B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2B7710-C6E6-9218-D5E6-A98D55F6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ADB607-31B8-2F60-0D98-9D16C7CE5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582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5194DE1-B502-B08D-3017-6B3FB83FFA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88705B-53CE-A29E-3922-C2E5B2F5F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6AF630-EFE2-0932-274C-E0CA495CB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49BB57-A894-B91A-4D19-1D5C3F4D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6B81D7-F66D-B1A9-A15E-54CC9A7E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58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3A9A0-FD5D-F61F-AA34-A5ADE5F84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FA8696-FAB3-1CB2-D080-7AB00260B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3EAE84-DC54-C1A4-839B-27CDA026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31B454-279C-7ED8-7EB2-6E24CDB9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571AF6-955D-FD3D-680E-22D04D8A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56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8A25F-3879-D03E-2A57-119B35A5E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CF65B6-2495-A119-D69A-1D021BD3B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6B54D9-F322-0240-22B1-3D872AEEC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E82E9E-7066-A456-37C3-A940C72CC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19DAD7-5573-6880-964A-9C42AE46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69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33EC2-D6E1-E8F6-9068-580C457D6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F203B9-E3D2-32FC-7DBE-AB3CCDD54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E9DEAF-2B95-D69A-641B-302A47071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C0D03C-8F05-5336-1343-1C3EEF68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5A5B5D-E411-47BD-9164-0550C4929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9A0FB3-EB7B-FA48-28AA-E6BA2C33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8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C6B80-2286-3F6F-0A52-85D14863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9F4F82-E5BF-C2DD-93D0-A732DEE2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059A009-2C3A-0B89-4C5A-ED44F5386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91BB23-90E4-59AC-99B2-6C2DBD9B34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BB2F0C2-CA9C-F623-A387-55D7E38B6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69A815-A4CD-3E31-31D2-5077D6C7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F97B39-0D70-2EB6-166D-D893F353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34FDE31-77D5-43D1-180D-E8F6C1E9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83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4D644-87D0-D11D-8014-04DFA75E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310D4A-444D-A432-936A-75B583475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055D1F-222A-E703-77EB-C788CF44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5A4037E-719A-54CE-299F-82F098A2F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40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16A8302-5EB9-6868-2159-AED71EF9B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25A625-A59F-E174-8531-B95CBAFB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15CC24-E449-7336-2DD8-F4615134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290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E5EA4-ED16-90A3-651E-1EBD57DC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BCE41-6555-6BF8-E0B6-1FD8742DD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DF84E2-0A87-E9C0-F6CA-FA9768E93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4A7EFB-586F-EFF8-6A11-CE094A93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B53496-E124-1F52-8678-5A32FC1B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93138C-EB36-66FA-D787-661E7F1B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85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4CE17E-48D1-CFCB-4EE3-232A4B5B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F82E7E8-52CF-D25D-86C6-65BDDF59B5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52071B-2528-C2EA-1E89-2D761BB5D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15045D-1DCB-63C0-2DBE-6C36A70B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D160E7-12EE-A66E-8C38-549D6232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7E5BFF-B5B9-22C7-8449-491BDAB0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65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5734CC3-3C9B-5988-516E-E29937D4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9F7768-31C0-3D0B-FF2F-96B1A1842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052CF9-9D71-2897-2E86-82E07449D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DD5C6-5D3B-4ED5-BC19-EB8C31C3C606}" type="datetimeFigureOut">
              <a:rPr lang="fr-FR" smtClean="0"/>
              <a:t>07/11/2023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B5F5C9-C9D9-6986-7C2E-EB5B557C2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BF3408-0BD5-3431-62F4-6A6A9E035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E6B8B-E943-49E8-BE8B-02E6AAE936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79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7 novembre 2023 (2/15)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</a:t>
            </a:r>
            <a:r>
              <a:rPr lang="fr-FR" sz="2800" b="1" kern="0">
                <a:effectLst/>
                <a:latin typeface="+mn-lt"/>
                <a:ea typeface="Times New Roman" panose="02020603050405020304" pitchFamily="18" charset="0"/>
              </a:rPr>
              <a:t>l’Asie </a:t>
            </a: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310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5" y="118918"/>
            <a:ext cx="4894537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Malgré ces critiques, apparition d’un nouvel expansionnisme</a:t>
            </a:r>
          </a:p>
          <a:p>
            <a:endParaRPr lang="fr-FR" dirty="0"/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*A partir des XVIe-XVIIe siècles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Une Europe en expansion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Une expansion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maritime et par sauts, </a:t>
            </a:r>
            <a:r>
              <a:rPr lang="fr-FR" i="1" u="sng" spc="-1" dirty="0">
                <a:solidFill>
                  <a:srgbClr val="000000"/>
                </a:solidFill>
                <a:latin typeface="Calibri"/>
              </a:rPr>
              <a:t>hors-sol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Avec deux directions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deux dynamiques différentes…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a) Vers l’Amérique, les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Indes occidentales</a:t>
            </a:r>
          </a:p>
          <a:p>
            <a:pPr>
              <a:lnSpc>
                <a:spcPct val="100000"/>
              </a:lnSpc>
            </a:pPr>
            <a:r>
              <a:rPr lang="fr-FR" u="sng" spc="-1" dirty="0">
                <a:solidFill>
                  <a:srgbClr val="000000"/>
                </a:solidFill>
                <a:latin typeface="Calibri"/>
              </a:rPr>
              <a:t>Des conquêtes territoriales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Destructrices pour les civilisations en place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NB : Conquêtes « aidées »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Par des auxiliaires bactériologiques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Provoquant une table-rase démographique</a:t>
            </a:r>
          </a:p>
        </p:txBody>
      </p:sp>
      <p:pic>
        <p:nvPicPr>
          <p:cNvPr id="2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7AEFC017-444D-AE68-4797-545C4D92D4F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89452" y="177480"/>
            <a:ext cx="6712228" cy="4915025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3635D91D-5EAC-D831-9899-8D9EAEDFF63E}"/>
              </a:ext>
            </a:extLst>
          </p:cNvPr>
          <p:cNvCxnSpPr>
            <a:cxnSpLocks/>
          </p:cNvCxnSpPr>
          <p:nvPr/>
        </p:nvCxnSpPr>
        <p:spPr>
          <a:xfrm flipH="1">
            <a:off x="6096000" y="2180492"/>
            <a:ext cx="1627163" cy="18288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5B1A681-07FB-99A7-86A9-355A407879EE}"/>
              </a:ext>
            </a:extLst>
          </p:cNvPr>
          <p:cNvCxnSpPr>
            <a:cxnSpLocks/>
          </p:cNvCxnSpPr>
          <p:nvPr/>
        </p:nvCxnSpPr>
        <p:spPr>
          <a:xfrm flipH="1">
            <a:off x="6203852" y="2180492"/>
            <a:ext cx="1519311" cy="1248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78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400721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Malgré ces critiques, apparition d’un nouvel expansionnisme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b) Vers les Indes orientales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Pas de conquêtes territoriales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</a:rPr>
              <a:t>Mais des </a:t>
            </a:r>
            <a:r>
              <a:rPr lang="fr-FR" i="1" u="sng" spc="-1" dirty="0">
                <a:solidFill>
                  <a:srgbClr val="000000"/>
                </a:solidFill>
                <a:latin typeface="Calibri"/>
              </a:rPr>
              <a:t>intrusions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, essentiellement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Sous la forme de comptoirs commerciaux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*Avec comme but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Dans un monde économique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mercantiliste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L’acquisition de monopoles</a:t>
            </a:r>
          </a:p>
        </p:txBody>
      </p:sp>
      <p:pic>
        <p:nvPicPr>
          <p:cNvPr id="5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AB4CB7BA-F034-B61F-4410-AEC4510E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03" y="137381"/>
            <a:ext cx="7276986" cy="46597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C29BDB4-470C-FB38-9BA9-6B6B2130D0F0}"/>
              </a:ext>
            </a:extLst>
          </p:cNvPr>
          <p:cNvCxnSpPr>
            <a:cxnSpLocks/>
          </p:cNvCxnSpPr>
          <p:nvPr/>
        </p:nvCxnSpPr>
        <p:spPr>
          <a:xfrm flipH="1">
            <a:off x="6921305" y="1969477"/>
            <a:ext cx="520504" cy="60491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9F09BA9-ACCC-363E-1A78-46F78D5533AB}"/>
              </a:ext>
            </a:extLst>
          </p:cNvPr>
          <p:cNvCxnSpPr>
            <a:cxnSpLocks/>
          </p:cNvCxnSpPr>
          <p:nvPr/>
        </p:nvCxnSpPr>
        <p:spPr>
          <a:xfrm>
            <a:off x="6921305" y="2574388"/>
            <a:ext cx="1195753" cy="184286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B8DA6F0-599A-6DB3-CE17-12F6100C10B3}"/>
              </a:ext>
            </a:extLst>
          </p:cNvPr>
          <p:cNvCxnSpPr>
            <a:cxnSpLocks/>
          </p:cNvCxnSpPr>
          <p:nvPr/>
        </p:nvCxnSpPr>
        <p:spPr>
          <a:xfrm flipV="1">
            <a:off x="8396296" y="2813538"/>
            <a:ext cx="1254141" cy="160371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C742B90-2EBA-362E-E9F0-7D382F26AD94}"/>
              </a:ext>
            </a:extLst>
          </p:cNvPr>
          <p:cNvCxnSpPr>
            <a:cxnSpLocks/>
          </p:cNvCxnSpPr>
          <p:nvPr/>
        </p:nvCxnSpPr>
        <p:spPr>
          <a:xfrm flipV="1">
            <a:off x="8496886" y="3221502"/>
            <a:ext cx="1969477" cy="119575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3958FBE-53E8-A093-6E5C-13A9F2DDFE91}"/>
              </a:ext>
            </a:extLst>
          </p:cNvPr>
          <p:cNvCxnSpPr>
            <a:cxnSpLocks/>
          </p:cNvCxnSpPr>
          <p:nvPr/>
        </p:nvCxnSpPr>
        <p:spPr>
          <a:xfrm flipH="1">
            <a:off x="5411373" y="1842868"/>
            <a:ext cx="2030436" cy="33762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73CA65A-5FBC-0AE6-3D8E-8286EA39D90B}"/>
              </a:ext>
            </a:extLst>
          </p:cNvPr>
          <p:cNvCxnSpPr>
            <a:cxnSpLocks/>
          </p:cNvCxnSpPr>
          <p:nvPr/>
        </p:nvCxnSpPr>
        <p:spPr>
          <a:xfrm flipH="1">
            <a:off x="5669280" y="1871003"/>
            <a:ext cx="1772529" cy="13504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95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471060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Malgré ces critiques, apparition d’un nouvel expansionnisme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*Ainsi à partir du XVIe siècle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S’est mise en place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Entre les puissances européennes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naissantes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u="sng" spc="-1" dirty="0">
                <a:solidFill>
                  <a:srgbClr val="000000"/>
                </a:solidFill>
                <a:latin typeface="Calibri"/>
              </a:rPr>
              <a:t>*Une féroce et perpétuelle rivalité</a:t>
            </a:r>
          </a:p>
          <a:p>
            <a:pPr>
              <a:lnSpc>
                <a:spcPct val="100000"/>
              </a:lnSpc>
            </a:pPr>
            <a:r>
              <a:rPr lang="fr-FR" u="sng" spc="-1" dirty="0">
                <a:solidFill>
                  <a:srgbClr val="000000"/>
                </a:solidFill>
                <a:latin typeface="Calibri"/>
              </a:rPr>
              <a:t>A travers le monde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*Rivalité entre…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XVIe siècle : Espagnols et Portugais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XVIIe siècle : Portugais et Hollandais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XVIIe-XVIIIe siècles : Hollandais, Anglais et Français…</a:t>
            </a:r>
          </a:p>
        </p:txBody>
      </p:sp>
      <p:pic>
        <p:nvPicPr>
          <p:cNvPr id="5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F5278103-F797-0344-FDB9-C8167BB5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03" y="137381"/>
            <a:ext cx="7276986" cy="465970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04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6342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Malgré ces critiques, apparition d’un nouvel expansionnisme</a:t>
            </a:r>
          </a:p>
          <a:p>
            <a:pPr>
              <a:lnSpc>
                <a:spcPct val="100000"/>
              </a:lnSpc>
            </a:pPr>
            <a:endParaRPr lang="fr-FR" dirty="0"/>
          </a:p>
          <a:p>
            <a:r>
              <a:rPr lang="fr-FR" dirty="0"/>
              <a:t>*Au XVIIIe siècle, après trois siècles d’expansion</a:t>
            </a:r>
          </a:p>
          <a:p>
            <a:r>
              <a:rPr lang="fr-FR" dirty="0"/>
              <a:t>L’Europe est devenue une puissance mondiale</a:t>
            </a:r>
          </a:p>
          <a:p>
            <a:r>
              <a:rPr lang="fr-FR" dirty="0"/>
              <a:t>Et se considère définitivement comme tel</a:t>
            </a:r>
          </a:p>
          <a:p>
            <a:endParaRPr lang="fr-FR" dirty="0"/>
          </a:p>
          <a:p>
            <a:r>
              <a:rPr lang="fr-FR" dirty="0"/>
              <a:t>Ainsi, malgré les critiques</a:t>
            </a:r>
          </a:p>
          <a:p>
            <a:r>
              <a:rPr lang="fr-FR" dirty="0"/>
              <a:t>La puissance </a:t>
            </a:r>
            <a:r>
              <a:rPr lang="fr-FR" u="sng" dirty="0"/>
              <a:t>et</a:t>
            </a:r>
            <a:r>
              <a:rPr lang="fr-FR" dirty="0"/>
              <a:t> les rivalités intra-européennes</a:t>
            </a:r>
          </a:p>
          <a:p>
            <a:r>
              <a:rPr lang="fr-FR" dirty="0"/>
              <a:t>Appelle plus de puissance </a:t>
            </a:r>
            <a:r>
              <a:rPr lang="fr-FR" u="sng" dirty="0"/>
              <a:t>et donc</a:t>
            </a:r>
            <a:r>
              <a:rPr lang="fr-FR" dirty="0"/>
              <a:t> plus de rivalités</a:t>
            </a:r>
          </a:p>
          <a:p>
            <a:endParaRPr lang="fr-FR" dirty="0"/>
          </a:p>
          <a:p>
            <a:r>
              <a:rPr lang="fr-FR" u="sng" dirty="0"/>
              <a:t>Le dynamisme expansionniste né au XVIe siècle</a:t>
            </a:r>
          </a:p>
          <a:p>
            <a:r>
              <a:rPr lang="fr-FR" u="sng" dirty="0"/>
              <a:t>Ne peut plus s’arrêter</a:t>
            </a:r>
            <a:endParaRPr lang="fr-FR" dirty="0"/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E4DAF136-99C5-8ABB-4B19-71255AA6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86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63429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*Donc, un 2</a:t>
            </a:r>
            <a:r>
              <a:rPr lang="fr-FR" baseline="30000" dirty="0"/>
              <a:t>ème</a:t>
            </a:r>
            <a:r>
              <a:rPr lang="fr-FR" dirty="0"/>
              <a:t> âge de l’expansionnisme européen</a:t>
            </a:r>
          </a:p>
          <a:p>
            <a:r>
              <a:rPr lang="fr-FR" dirty="0"/>
              <a:t>Plusieurs questions à ce sujet…</a:t>
            </a:r>
          </a:p>
          <a:p>
            <a:endParaRPr lang="fr-FR" dirty="0"/>
          </a:p>
          <a:p>
            <a:r>
              <a:rPr lang="fr-FR" dirty="0"/>
              <a:t>- Quelle période, voire quelles dates fondatrices ?</a:t>
            </a:r>
          </a:p>
          <a:p>
            <a:r>
              <a:rPr lang="fr-FR" dirty="0"/>
              <a:t>- Quelles spécificités par rapport au 1</a:t>
            </a:r>
            <a:r>
              <a:rPr lang="fr-FR" baseline="30000" dirty="0"/>
              <a:t>er</a:t>
            </a:r>
            <a:r>
              <a:rPr lang="fr-FR" dirty="0"/>
              <a:t> âge ?</a:t>
            </a:r>
          </a:p>
          <a:p>
            <a:r>
              <a:rPr lang="fr-FR" dirty="0"/>
              <a:t>- Quels protagonistes ? Les prédateurs</a:t>
            </a:r>
          </a:p>
          <a:p>
            <a:r>
              <a:rPr lang="fr-FR" dirty="0"/>
              <a:t>Et les proies… 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E4DAF136-99C5-8ABB-4B19-71255AA6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499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49361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3) Trois dates fondatrices : 1757, 1763 et 1765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*D’abord la période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Avec trois dates fondatrices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Qui concernent la Grande-Bretagne…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C27D42D5-0494-9726-F32D-3AF86385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37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3444118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3) Trois dates fondatrices : 1757, 1763 et 1765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a) 1763 : Par le traité de Paris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Mettant fin à la guerre de Sept Ans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</a:rPr>
              <a:t>La 1</a:t>
            </a:r>
            <a:r>
              <a:rPr lang="fr-FR" i="1" spc="-1" baseline="30000" dirty="0">
                <a:solidFill>
                  <a:srgbClr val="000000"/>
                </a:solidFill>
                <a:latin typeface="Calibri"/>
              </a:rPr>
              <a:t>ère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 Guerre mondiale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La GB sort largement vainqueure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De sa lutte contre la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NB : Malgré sa future déconvenue américaine de 1783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Mais surtout, 6 ans auparavant…</a:t>
            </a:r>
          </a:p>
        </p:txBody>
      </p:sp>
      <p:pic>
        <p:nvPicPr>
          <p:cNvPr id="5" name="Image 4" descr="Une image contenant carte, texte, atlas, Monde&#10;&#10;Description générée automatiquement">
            <a:extLst>
              <a:ext uri="{FF2B5EF4-FFF2-40B4-BE49-F238E27FC236}">
                <a16:creationId xmlns:a16="http://schemas.microsoft.com/office/drawing/2014/main" id="{8873A393-D5D5-29F1-4BA8-F4716E346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36" y="184052"/>
            <a:ext cx="8270789" cy="38252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851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0" y="137381"/>
            <a:ext cx="4611737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3) Trois dates fondatrices : 1757, 1763 et 1765</a:t>
            </a:r>
          </a:p>
          <a:p>
            <a:endParaRPr lang="fr-FR" dirty="0"/>
          </a:p>
          <a:p>
            <a:r>
              <a:rPr lang="fr-FR" dirty="0"/>
              <a:t>b) 1757 : A Plassey, au Bengale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Robert Clive</a:t>
            </a:r>
          </a:p>
          <a:p>
            <a:r>
              <a:rPr lang="fr-FR" dirty="0"/>
              <a:t>Commandant en chef de l’EIC britannique</a:t>
            </a:r>
          </a:p>
          <a:p>
            <a:r>
              <a:rPr lang="fr-FR" dirty="0"/>
              <a:t>NB : Compagnie anglaise des Indes</a:t>
            </a:r>
          </a:p>
          <a:p>
            <a:endParaRPr lang="fr-FR" dirty="0"/>
          </a:p>
          <a:p>
            <a:r>
              <a:rPr lang="fr-FR" dirty="0"/>
              <a:t>Vainc </a:t>
            </a:r>
            <a:r>
              <a:rPr lang="fr-FR" u="sng" dirty="0" err="1"/>
              <a:t>Siraj</a:t>
            </a:r>
            <a:r>
              <a:rPr lang="fr-FR" u="sng" dirty="0"/>
              <a:t> </a:t>
            </a:r>
            <a:r>
              <a:rPr lang="fr-FR" u="sng" dirty="0" err="1"/>
              <a:t>ud-Daulah</a:t>
            </a:r>
            <a:r>
              <a:rPr lang="fr-FR" dirty="0"/>
              <a:t>, </a:t>
            </a:r>
            <a:r>
              <a:rPr lang="fr-FR" dirty="0" err="1"/>
              <a:t>nawab</a:t>
            </a:r>
            <a:r>
              <a:rPr lang="fr-FR" dirty="0"/>
              <a:t> du Bengale</a:t>
            </a:r>
          </a:p>
          <a:p>
            <a:endParaRPr lang="fr-FR" dirty="0"/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*Victoire qui 8 ans plus tard, permettra…</a:t>
            </a:r>
          </a:p>
        </p:txBody>
      </p:sp>
    </p:spTree>
    <p:extLst>
      <p:ext uri="{BB962C8B-B14F-4D97-AF65-F5344CB8AC3E}">
        <p14:creationId xmlns:p14="http://schemas.microsoft.com/office/powerpoint/2010/main" val="2208099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0" y="137381"/>
            <a:ext cx="593878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3) Trois dates fondatrices : 1757, 1763 et 1765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c) 1765 : … A L’EIC d’acquérir le Bengale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*Et avec ce territoire assez vaste, riche et très peuplé</a:t>
            </a:r>
          </a:p>
          <a:p>
            <a:pPr>
              <a:lnSpc>
                <a:spcPct val="100000"/>
              </a:lnSpc>
            </a:pPr>
            <a:r>
              <a:rPr lang="fr-FR" u="sng" spc="-1" dirty="0">
                <a:solidFill>
                  <a:srgbClr val="000000"/>
                </a:solidFill>
                <a:latin typeface="Calibri"/>
              </a:rPr>
              <a:t>L’EIC devient une puissance fiscale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*Ressources fiscales qui lui permettront par la suite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 financer une puissance militaire essentiellement indigène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Qu’elle utilisera à son profit pour conquérir le reste de l’Inde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NB : Et tout cela malgré, venant de la métropole,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Les freins</a:t>
            </a:r>
            <a:r>
              <a:rPr lang="fr-FR" dirty="0"/>
              <a:t> face cette nouvelle aventure</a:t>
            </a:r>
          </a:p>
          <a:p>
            <a:pPr>
              <a:lnSpc>
                <a:spcPct val="100000"/>
              </a:lnSpc>
            </a:pPr>
            <a:r>
              <a:rPr lang="fr-FR" dirty="0"/>
              <a:t>Perçue comme trop onéreuse !</a:t>
            </a:r>
          </a:p>
        </p:txBody>
      </p:sp>
      <p:pic>
        <p:nvPicPr>
          <p:cNvPr id="3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9BDCBD54-0BB9-044B-C933-46C56F68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94" y="137380"/>
            <a:ext cx="5718395" cy="655949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58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49361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Une nouvelle expansion européenne vers l’Orient avec à sa tête, la Grande-Bretagne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Donc…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*1757-65 : Avec la conquête britannique de l’Inde </a:t>
            </a:r>
            <a:r>
              <a:rPr lang="fr-FR" dirty="0"/>
              <a:t>On assiste à la naissance</a:t>
            </a:r>
          </a:p>
          <a:p>
            <a:pPr>
              <a:lnSpc>
                <a:spcPct val="100000"/>
              </a:lnSpc>
            </a:pPr>
            <a:r>
              <a:rPr lang="fr-FR" dirty="0"/>
              <a:t>D’un nouvel âge du colonialisme européen</a:t>
            </a:r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Avec quatre spécificités…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D844AAED-B1AE-E856-0EB4-A9812E74A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18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6111272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*1825 : La plus grande partie du continent américain</a:t>
            </a:r>
          </a:p>
          <a:p>
            <a:r>
              <a:rPr lang="fr-FR" dirty="0"/>
              <a:t>Est composée d’Etats indépendants</a:t>
            </a:r>
          </a:p>
          <a:p>
            <a:endParaRPr lang="fr-FR" dirty="0"/>
          </a:p>
          <a:p>
            <a:r>
              <a:rPr lang="fr-FR" dirty="0"/>
              <a:t>*Les puissances européennes sont en recul…</a:t>
            </a:r>
          </a:p>
          <a:p>
            <a:r>
              <a:rPr lang="fr-FR" dirty="0"/>
              <a:t>- La GB a perdu les Etats-Unis</a:t>
            </a:r>
          </a:p>
          <a:p>
            <a:r>
              <a:rPr lang="fr-FR" dirty="0"/>
              <a:t>- La France a perdu Haïti</a:t>
            </a:r>
          </a:p>
          <a:p>
            <a:r>
              <a:rPr lang="fr-FR" dirty="0"/>
              <a:t>- L’Espagne a perdu ses colonies d’Amérique du Sud</a:t>
            </a:r>
          </a:p>
          <a:p>
            <a:r>
              <a:rPr lang="fr-FR" dirty="0"/>
              <a:t>- Le Portugal est en train de perdre le Brésil</a:t>
            </a:r>
          </a:p>
          <a:p>
            <a:endParaRPr lang="fr-FR" dirty="0"/>
          </a:p>
          <a:p>
            <a:r>
              <a:rPr lang="fr-FR" dirty="0"/>
              <a:t>*Mais il reste, et ce n’est pas rien…</a:t>
            </a:r>
          </a:p>
          <a:p>
            <a:r>
              <a:rPr lang="fr-FR" dirty="0"/>
              <a:t>- L’Alaska russe (1799)</a:t>
            </a:r>
          </a:p>
          <a:p>
            <a:r>
              <a:rPr lang="fr-FR" dirty="0"/>
              <a:t>- Le Canada britannique</a:t>
            </a:r>
          </a:p>
          <a:p>
            <a:r>
              <a:rPr lang="fr-FR" dirty="0"/>
              <a:t>- Cuba, Saint-Domingue et Porto-Rico espagnols</a:t>
            </a:r>
          </a:p>
          <a:p>
            <a:r>
              <a:rPr lang="fr-FR" dirty="0"/>
              <a:t>- Les Antilles et les Guyanes franco-britanniques et hollandaises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F4410112-FD40-6695-4472-FB3739DE3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7848" r="61133" b="5099"/>
          <a:stretch/>
        </p:blipFill>
        <p:spPr bwMode="auto">
          <a:xfrm>
            <a:off x="8102991" y="118918"/>
            <a:ext cx="3876973" cy="65716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496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49361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Une nouvelle expansion européenne vers l’Orient avec à sa tête, la Grande-Bretagne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</a:rPr>
              <a:t>a) La GB si critique se retrouve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</a:rPr>
              <a:t>Chef de file</a:t>
            </a:r>
            <a:r>
              <a:rPr lang="fr-FR" u="sng" dirty="0"/>
              <a:t> de ce nouvel expansionnisme</a:t>
            </a:r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*A partir de 1765, pour le monde entier</a:t>
            </a:r>
          </a:p>
          <a:p>
            <a:pPr>
              <a:lnSpc>
                <a:spcPct val="100000"/>
              </a:lnSpc>
            </a:pPr>
            <a:r>
              <a:rPr lang="fr-FR" dirty="0"/>
              <a:t>On peut même parler d’une </a:t>
            </a:r>
            <a:r>
              <a:rPr lang="fr-FR" i="1" dirty="0"/>
              <a:t>Ere britannique</a:t>
            </a:r>
            <a:r>
              <a:rPr lang="fr-FR" dirty="0"/>
              <a:t>…</a:t>
            </a:r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Qui va se mettre progressivement en place</a:t>
            </a:r>
          </a:p>
          <a:p>
            <a:pPr>
              <a:lnSpc>
                <a:spcPct val="100000"/>
              </a:lnSpc>
            </a:pPr>
            <a:r>
              <a:rPr lang="fr-FR" dirty="0"/>
              <a:t>Et qui va durer au moins jusqu’en 1914…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D844AAED-B1AE-E856-0EB4-A9812E74A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353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49361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Une nouvelle expansion européenne vers l’Orient avec à sa tête, la Grande-Bretagne</a:t>
            </a:r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b) Un nouvel élan du colonialisme</a:t>
            </a:r>
          </a:p>
          <a:p>
            <a:pPr>
              <a:lnSpc>
                <a:spcPct val="100000"/>
              </a:lnSpc>
            </a:pPr>
            <a:r>
              <a:rPr lang="fr-FR" dirty="0"/>
              <a:t>Non pas vers l’ouest</a:t>
            </a:r>
          </a:p>
          <a:p>
            <a:pPr>
              <a:lnSpc>
                <a:spcPct val="100000"/>
              </a:lnSpc>
            </a:pPr>
            <a:r>
              <a:rPr lang="fr-FR" u="sng" dirty="0"/>
              <a:t>Mais vers l’Orient cette fois-ci</a:t>
            </a:r>
          </a:p>
          <a:p>
            <a:pPr>
              <a:lnSpc>
                <a:spcPct val="100000"/>
              </a:lnSpc>
            </a:pPr>
            <a:endParaRPr lang="fr-FR" u="sng" dirty="0"/>
          </a:p>
          <a:p>
            <a:pPr>
              <a:lnSpc>
                <a:spcPct val="100000"/>
              </a:lnSpc>
            </a:pPr>
            <a:r>
              <a:rPr lang="fr-FR" dirty="0"/>
              <a:t>En effet…</a:t>
            </a:r>
          </a:p>
          <a:p>
            <a:endParaRPr lang="fr-FR" dirty="0"/>
          </a:p>
          <a:p>
            <a:r>
              <a:rPr lang="fr-FR" dirty="0"/>
              <a:t>La victoire de Plassey et</a:t>
            </a:r>
          </a:p>
          <a:p>
            <a:r>
              <a:rPr lang="fr-FR" dirty="0"/>
              <a:t>La conquête relativement aisée du Bengale</a:t>
            </a:r>
          </a:p>
          <a:p>
            <a:r>
              <a:rPr lang="fr-FR" u="sng" dirty="0"/>
              <a:t>Montre à l’Europe tout entière</a:t>
            </a:r>
          </a:p>
          <a:p>
            <a:r>
              <a:rPr lang="fr-FR" u="sng" dirty="0"/>
              <a:t>Que la conquête de l’Asie est possible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D844AAED-B1AE-E856-0EB4-A9812E74A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79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963429" cy="312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Une nouvelle expansion européenne vers l’Orient avec à sa tête, la Grande-Bretagne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c) Un colonialisme où à côté d’une politique traditionnelle de créations de comptoirs…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Se rajouteront…</a:t>
            </a:r>
          </a:p>
          <a:p>
            <a:pPr>
              <a:lnSpc>
                <a:spcPct val="100000"/>
              </a:lnSpc>
            </a:pPr>
            <a:r>
              <a:rPr lang="fr-FR" sz="1700" spc="-1" dirty="0">
                <a:solidFill>
                  <a:srgbClr val="000000"/>
                </a:solidFill>
                <a:latin typeface="Calibri"/>
              </a:rPr>
              <a:t>- Des ouvertures commerciales forcées : Chine, Japon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Et plus tard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, des conquêtes territoriales</a:t>
            </a:r>
            <a:endParaRPr lang="fr-FR" u="sng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enfin…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C302A029-FED9-CE0F-78DB-E79DA275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367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081" y="137381"/>
            <a:ext cx="500856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4) Une nouvelle expansion européenne vers l’Orient avec à sa tête, la Grande-Bretagne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d) Un colonialisme essentiellement maritime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Loin des bases européennes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Mais contrairement à l’Amérique,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sans accès direct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*Donc un colonialisme nécessitant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La défense de routes, anciennes ou nouvelles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Qu’elles soient maritimes et/ou terrestres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</a:rPr>
              <a:t>- Et créant ainsi de nouveaux pôles d’enjeux géopolitiques…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C302A029-FED9-CE0F-78DB-E79DA275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55" y="118918"/>
            <a:ext cx="6789865" cy="43546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835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3852080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5) Les </a:t>
            </a:r>
            <a:r>
              <a:rPr lang="fr-FR" b="1" i="1" dirty="0"/>
              <a:t>prédateurs</a:t>
            </a:r>
            <a:r>
              <a:rPr lang="fr-FR" b="1" dirty="0"/>
              <a:t> : Face à la Grande-Bretagne, de puissants rivaux : France, Autriche et un nouveau protagoniste, la Russie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5) Les protagonistes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Et d’abord les prédateurs, européens…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*La Grande-Bretagne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Et f</a:t>
            </a:r>
            <a:r>
              <a:rPr lang="fr-FR" dirty="0"/>
              <a:t>ace à la Grande-Bretagne…</a:t>
            </a:r>
          </a:p>
          <a:p>
            <a:endParaRPr lang="fr-FR" dirty="0"/>
          </a:p>
          <a:p>
            <a:r>
              <a:rPr lang="fr-FR" dirty="0"/>
              <a:t>*La France</a:t>
            </a:r>
          </a:p>
          <a:p>
            <a:r>
              <a:rPr lang="fr-FR" dirty="0"/>
              <a:t>Vaincue mais toujours là</a:t>
            </a:r>
          </a:p>
          <a:p>
            <a:endParaRPr lang="fr-FR" dirty="0"/>
          </a:p>
          <a:p>
            <a:r>
              <a:rPr lang="fr-FR" dirty="0"/>
              <a:t>*Plus secondairement, l’Autriche</a:t>
            </a:r>
          </a:p>
          <a:p>
            <a:endParaRPr lang="fr-FR" dirty="0"/>
          </a:p>
          <a:p>
            <a:r>
              <a:rPr lang="fr-FR" dirty="0"/>
              <a:t>*Et un nouveau rival</a:t>
            </a:r>
          </a:p>
          <a:p>
            <a:r>
              <a:rPr lang="fr-FR" dirty="0"/>
              <a:t>La Russie…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EA803A52-F55D-9318-2145-E49E59E5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83" y="118917"/>
            <a:ext cx="7842738" cy="502985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05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3852080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5) Les </a:t>
            </a:r>
            <a:r>
              <a:rPr lang="fr-FR" b="1" i="1" dirty="0"/>
              <a:t>prédateurs</a:t>
            </a:r>
            <a:r>
              <a:rPr lang="fr-FR" b="1" dirty="0"/>
              <a:t> : Face à la Grande-Bretagne, de puissants rivaux : France, Autriche et un nouveau protagoniste, la Russie</a:t>
            </a:r>
          </a:p>
          <a:p>
            <a:endParaRPr lang="fr-FR" dirty="0"/>
          </a:p>
          <a:p>
            <a:r>
              <a:rPr lang="fr-FR" dirty="0"/>
              <a:t>*Depuis le XVIIe siècle (1689)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Grâce à une expansion continentale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dirty="0"/>
              <a:t>La Russie est déjà devenue</a:t>
            </a:r>
          </a:p>
          <a:p>
            <a:r>
              <a:rPr lang="fr-FR" dirty="0"/>
              <a:t>Un immense empire </a:t>
            </a:r>
            <a:r>
              <a:rPr lang="fr-FR" i="1" dirty="0"/>
              <a:t>oriental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NB : Une forte population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Des ressources agricoles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Une armée et une marine puissantes</a:t>
            </a:r>
          </a:p>
          <a:p>
            <a:endParaRPr lang="fr-FR" dirty="0"/>
          </a:p>
          <a:p>
            <a:r>
              <a:rPr lang="fr-FR" dirty="0"/>
              <a:t>Tout ce qui fait défaut</a:t>
            </a:r>
          </a:p>
          <a:p>
            <a:r>
              <a:rPr lang="fr-FR" dirty="0"/>
              <a:t>Aux autres empires orientaux</a:t>
            </a:r>
          </a:p>
        </p:txBody>
      </p:sp>
      <p:pic>
        <p:nvPicPr>
          <p:cNvPr id="3" name="Picture 2" descr="C:\Users\Christophe\Pictures\My Scans\2015-11 (nov.)\scan0026.jpg">
            <a:extLst>
              <a:ext uri="{FF2B5EF4-FFF2-40B4-BE49-F238E27FC236}">
                <a16:creationId xmlns:a16="http://schemas.microsoft.com/office/drawing/2014/main" id="{8F1E732E-E790-424A-F0AF-ABD060A56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692" y="137380"/>
            <a:ext cx="7914097" cy="50676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9D48049-FA79-88C0-BAE3-12718586934B}"/>
              </a:ext>
            </a:extLst>
          </p:cNvPr>
          <p:cNvSpPr/>
          <p:nvPr/>
        </p:nvSpPr>
        <p:spPr>
          <a:xfrm>
            <a:off x="8077740" y="15306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6F42406-32A8-F3FD-0978-FF8D70A6F263}"/>
              </a:ext>
            </a:extLst>
          </p:cNvPr>
          <p:cNvSpPr/>
          <p:nvPr/>
        </p:nvSpPr>
        <p:spPr>
          <a:xfrm>
            <a:off x="9873136" y="10466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06677F0-3387-1102-12B9-69ECE90A09C7}"/>
              </a:ext>
            </a:extLst>
          </p:cNvPr>
          <p:cNvSpPr/>
          <p:nvPr/>
        </p:nvSpPr>
        <p:spPr>
          <a:xfrm>
            <a:off x="9873136" y="408558"/>
            <a:ext cx="216024" cy="25262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54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072048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5) Les </a:t>
            </a:r>
            <a:r>
              <a:rPr lang="fr-FR" b="1" i="1" dirty="0"/>
              <a:t>prédateurs</a:t>
            </a:r>
            <a:r>
              <a:rPr lang="fr-FR" b="1" dirty="0"/>
              <a:t> : Face à la Grande-Bretagne, de puissants rivaux : France, Autriche et un nouveau protagoniste, la Russie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dirty="0"/>
              <a:t>*1768 : 6</a:t>
            </a:r>
            <a:r>
              <a:rPr lang="fr-FR" baseline="30000" dirty="0"/>
              <a:t>ème</a:t>
            </a:r>
            <a:r>
              <a:rPr lang="fr-FR" dirty="0"/>
              <a:t> guerre russo-turque</a:t>
            </a:r>
          </a:p>
          <a:p>
            <a:r>
              <a:rPr lang="fr-FR" dirty="0"/>
              <a:t>La Russie devient un voisin menaçant</a:t>
            </a:r>
          </a:p>
          <a:p>
            <a:r>
              <a:rPr lang="fr-FR" dirty="0"/>
              <a:t>Pour les Empires (moyen) orientaux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*Mais aussi pour les intérêts britanniques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En Méditerranée et en Inde (1765)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*Russes et Britanniques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Qui se retrouvant sur le même terrain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Finiront progressivement par s’y opposer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dirty="0"/>
              <a:t>NB : 1757, 1763, 1765 et 1768 proches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CDB6347-F1C0-76E1-A419-73A196361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70FAFF1-D73E-901B-DD86-8ACD19E2A56D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BABD597-5019-2F1F-A9A7-74A14EFC71CF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4F55C04-0F64-72C0-7D44-6734DC99D7D6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66E2A88-028E-5BA5-9DD1-1BC763B804B6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8210B0F-DC6E-3B86-D4D3-27E8995362F2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4BDE1E3-7969-50D8-D7F0-6C4757507AE1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FC57B02-7FE9-A39B-763D-416241969300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37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376801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*Donc un nouvel âge du colonialisme Avec des </a:t>
            </a:r>
            <a:r>
              <a:rPr lang="fr-FR" i="1" dirty="0"/>
              <a:t>prédateurs</a:t>
            </a:r>
            <a:r>
              <a:rPr lang="fr-FR" dirty="0"/>
              <a:t> européens</a:t>
            </a:r>
          </a:p>
          <a:p>
            <a:endParaRPr lang="fr-FR" dirty="0"/>
          </a:p>
          <a:p>
            <a:r>
              <a:rPr lang="fr-FR" dirty="0"/>
              <a:t>Et une </a:t>
            </a:r>
            <a:r>
              <a:rPr lang="fr-FR" i="1" dirty="0"/>
              <a:t>proie</a:t>
            </a:r>
            <a:r>
              <a:rPr lang="fr-FR" dirty="0"/>
              <a:t>, l’Orient…</a:t>
            </a:r>
          </a:p>
          <a:p>
            <a:r>
              <a:rPr lang="fr-FR" dirty="0"/>
              <a:t>Mais quel Orient ?</a:t>
            </a:r>
          </a:p>
          <a:p>
            <a:endParaRPr lang="fr-FR" dirty="0"/>
          </a:p>
          <a:p>
            <a:r>
              <a:rPr lang="fr-FR" dirty="0"/>
              <a:t>*Depuis le XVIe siècle</a:t>
            </a:r>
          </a:p>
          <a:p>
            <a:r>
              <a:rPr lang="fr-FR" dirty="0"/>
              <a:t>Cinq empires dominent…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C8F2A8F9-9E7B-FE95-E121-B4F13AA0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581308F-417C-71C7-F53F-3A0D48A73DB6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7FA79D6-0FBA-EEAE-B944-B2BE864ADF52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1E3AE12-99A9-A18C-0AFC-29079D38C6D4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5FDC002-556C-C4B5-1E7C-22EE4BC6E6FA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27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3768014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*A l’ouest</a:t>
            </a:r>
          </a:p>
          <a:p>
            <a:r>
              <a:rPr lang="fr-FR" dirty="0"/>
              <a:t>Un Proche et Moyen Orient…</a:t>
            </a:r>
          </a:p>
          <a:p>
            <a:endParaRPr lang="fr-FR" dirty="0"/>
          </a:p>
          <a:p>
            <a:r>
              <a:rPr lang="fr-FR" dirty="0"/>
              <a:t>Partagé entre un Empire turc ottoman Et un Empire perse des Séfévides</a:t>
            </a:r>
          </a:p>
          <a:p>
            <a:endParaRPr lang="fr-FR" dirty="0"/>
          </a:p>
          <a:p>
            <a:r>
              <a:rPr lang="fr-FR" dirty="0"/>
              <a:t>NB : Avec un monde arabe essentiellement ottoman</a:t>
            </a:r>
          </a:p>
        </p:txBody>
      </p:sp>
      <p:pic>
        <p:nvPicPr>
          <p:cNvPr id="7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945E26AD-3C7A-4CE7-2292-5FB31739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8B45271-E403-44BD-35F9-AA8513D98680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3204A0F-C539-2FCC-BB55-AAD4D3242A78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D283A92-A2B6-01F2-EECC-6D51B0323EFA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82837A-36A4-A9B0-8AC7-F5F3A9FE10F2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9644A0-D99F-A513-266F-3D64B4AA8384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0D95FD-6A38-D3CC-B2B1-1EF970855220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E5D172B-3F4B-A917-2908-AF0223AA9574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2A955E-1115-87AF-8587-162EE7C0E254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E05071-0C3A-1F8B-2CB7-D1039D475C6C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26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3768014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*Plus à l’est…</a:t>
            </a:r>
          </a:p>
          <a:p>
            <a:r>
              <a:rPr lang="fr-FR" dirty="0"/>
              <a:t>- L’Empire moghol des Indes (1526)</a:t>
            </a:r>
          </a:p>
          <a:p>
            <a:r>
              <a:rPr lang="fr-FR" dirty="0"/>
              <a:t>- L’Empire chinois des Qing mandchous (1644)</a:t>
            </a:r>
          </a:p>
          <a:p>
            <a:r>
              <a:rPr lang="fr-FR" dirty="0"/>
              <a:t>- Le Japon des Shoguns (1603)</a:t>
            </a:r>
          </a:p>
          <a:p>
            <a:endParaRPr lang="fr-FR" dirty="0"/>
          </a:p>
          <a:p>
            <a:r>
              <a:rPr lang="fr-FR" dirty="0"/>
              <a:t>*Jusqu’au XVIIIe siècle, des puissances</a:t>
            </a:r>
          </a:p>
          <a:p>
            <a:r>
              <a:rPr lang="fr-FR" dirty="0"/>
              <a:t>- En termes de civilisation</a:t>
            </a:r>
          </a:p>
          <a:p>
            <a:r>
              <a:rPr lang="fr-FR" dirty="0"/>
              <a:t>- Mais également économiquement</a:t>
            </a:r>
          </a:p>
          <a:p>
            <a:r>
              <a:rPr lang="fr-FR" dirty="0"/>
              <a:t>- Et qui finiront par perdre cette prépondérance face à l’Europe</a:t>
            </a:r>
          </a:p>
          <a:p>
            <a:endParaRPr lang="fr-FR" dirty="0"/>
          </a:p>
          <a:p>
            <a:r>
              <a:rPr lang="fr-FR" dirty="0"/>
              <a:t>Un bref diagnostic en trois points… </a:t>
            </a:r>
          </a:p>
        </p:txBody>
      </p:sp>
      <p:pic>
        <p:nvPicPr>
          <p:cNvPr id="7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945E26AD-3C7A-4CE7-2292-5FB317395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8B45271-E403-44BD-35F9-AA8513D98680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3204A0F-C539-2FCC-BB55-AAD4D3242A78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D283A92-A2B6-01F2-EECC-6D51B0323EFA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D82837A-36A4-A9B0-8AC7-F5F3A9FE10F2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F9644A0-D99F-A513-266F-3D64B4AA8384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D0D95FD-6A38-D3CC-B2B1-1EF970855220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E5D172B-3F4B-A917-2908-AF0223AA9574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02A955E-1115-87AF-8587-162EE7C0E254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E05071-0C3A-1F8B-2CB7-D1039D475C6C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3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5" y="118918"/>
            <a:ext cx="760960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*1825 : D’un point de vue économique</a:t>
            </a:r>
          </a:p>
          <a:p>
            <a:r>
              <a:rPr lang="fr-FR" dirty="0"/>
              <a:t>Du fait de ces indépendances</a:t>
            </a:r>
          </a:p>
          <a:p>
            <a:r>
              <a:rPr lang="fr-FR" dirty="0"/>
              <a:t>Les monopoles commerciaux ibériques disparaissent…</a:t>
            </a:r>
          </a:p>
          <a:p>
            <a:endParaRPr lang="fr-FR" dirty="0"/>
          </a:p>
          <a:p>
            <a:r>
              <a:rPr lang="fr-FR" dirty="0"/>
              <a:t>Au profit de nouveaux liens économiques</a:t>
            </a:r>
          </a:p>
          <a:p>
            <a:r>
              <a:rPr lang="fr-FR" dirty="0"/>
              <a:t>Avec les Etats-Unis et l’ensemble de l’Europe</a:t>
            </a:r>
          </a:p>
          <a:p>
            <a:r>
              <a:rPr lang="fr-FR" dirty="0"/>
              <a:t>Notamment la GB</a:t>
            </a:r>
          </a:p>
          <a:p>
            <a:endParaRPr lang="fr-FR" dirty="0"/>
          </a:p>
          <a:p>
            <a:r>
              <a:rPr lang="fr-FR" dirty="0"/>
              <a:t>NB : 1825 : Après avoir vainement tenté de servir d’intermédiaire</a:t>
            </a:r>
          </a:p>
          <a:p>
            <a:r>
              <a:rPr lang="fr-FR" dirty="0"/>
              <a:t>Londres reconnaît les indépendances américaines</a:t>
            </a:r>
          </a:p>
          <a:p>
            <a:r>
              <a:rPr lang="fr-FR" dirty="0"/>
              <a:t>Et leur apporte des prêts…</a:t>
            </a:r>
          </a:p>
          <a:p>
            <a:endParaRPr lang="fr-FR" dirty="0"/>
          </a:p>
          <a:p>
            <a:r>
              <a:rPr lang="fr-FR" dirty="0"/>
              <a:t>En revanche…</a:t>
            </a:r>
          </a:p>
          <a:p>
            <a:endParaRPr lang="fr-FR" dirty="0"/>
          </a:p>
          <a:p>
            <a:r>
              <a:rPr lang="fr-FR" dirty="0"/>
              <a:t>*1825 : Les liens politiques, eux, s’amenuisent</a:t>
            </a:r>
          </a:p>
          <a:p>
            <a:r>
              <a:rPr lang="fr-FR" dirty="0"/>
              <a:t>Ainsi…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07F573AC-4787-29E3-55AC-581A170F3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7848" r="61133" b="5099"/>
          <a:stretch/>
        </p:blipFill>
        <p:spPr bwMode="auto">
          <a:xfrm>
            <a:off x="8102991" y="118918"/>
            <a:ext cx="3876973" cy="65716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468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386" y="137381"/>
            <a:ext cx="3824038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1) En termes de civilisation d’abord…</a:t>
            </a:r>
          </a:p>
          <a:p>
            <a:endParaRPr lang="fr-FR" dirty="0"/>
          </a:p>
          <a:p>
            <a:r>
              <a:rPr lang="fr-FR" dirty="0"/>
              <a:t>*Jusqu’en 1740-50</a:t>
            </a:r>
          </a:p>
          <a:p>
            <a:r>
              <a:rPr lang="fr-FR" dirty="0"/>
              <a:t>Les empires orientaux</a:t>
            </a:r>
          </a:p>
          <a:p>
            <a:r>
              <a:rPr lang="fr-FR" dirty="0"/>
              <a:t>Impressionnent les Européens</a:t>
            </a:r>
          </a:p>
          <a:p>
            <a:r>
              <a:rPr lang="fr-FR" dirty="0"/>
              <a:t>Par leur puissance et leur richesse…</a:t>
            </a:r>
          </a:p>
          <a:p>
            <a:endParaRPr lang="fr-FR" dirty="0"/>
          </a:p>
          <a:p>
            <a:r>
              <a:rPr lang="fr-FR" dirty="0"/>
              <a:t>- Un Empire ottoman encore perçu</a:t>
            </a:r>
          </a:p>
          <a:p>
            <a:r>
              <a:rPr lang="fr-FR" dirty="0"/>
              <a:t>Comme une machine de guerre menaçante</a:t>
            </a:r>
          </a:p>
          <a:p>
            <a:endParaRPr lang="fr-FR" dirty="0"/>
          </a:p>
          <a:p>
            <a:r>
              <a:rPr lang="fr-FR" dirty="0"/>
              <a:t>NB : Après 1739, ce ne sera plus le cas</a:t>
            </a:r>
          </a:p>
          <a:p>
            <a:endParaRPr lang="fr-FR" dirty="0"/>
          </a:p>
          <a:p>
            <a:r>
              <a:rPr lang="fr-FR" dirty="0"/>
              <a:t>- En Perse</a:t>
            </a:r>
          </a:p>
          <a:p>
            <a:r>
              <a:rPr lang="fr-FR" dirty="0"/>
              <a:t>La magnificence de la capitale Ispahan Frappe les visiteurs européens du XVIIe siècle comme </a:t>
            </a:r>
            <a:r>
              <a:rPr lang="fr-FR" u="sng" dirty="0"/>
              <a:t>Jean-Baptiste Tavernier</a:t>
            </a:r>
            <a:r>
              <a:rPr lang="fr-FR" dirty="0"/>
              <a:t> et </a:t>
            </a:r>
            <a:r>
              <a:rPr lang="fr-FR" u="sng" dirty="0"/>
              <a:t>Jean Chardin</a:t>
            </a:r>
          </a:p>
        </p:txBody>
      </p:sp>
      <p:pic>
        <p:nvPicPr>
          <p:cNvPr id="1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46C9A28C-E540-03F0-7C27-CA19EAA25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79D37E77-B1F7-88AA-324B-E0585825B75C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5143FC6-2D41-357E-F7D0-B1811B6B311F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DCC7C10-3733-6225-90DE-D8BF8F2DF25E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323CC85-B1C2-41FA-4287-8096DE4553F3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C71EE10-2164-19DD-2906-EA844634EA29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39AA09F-1011-5687-D943-6AB351B117F0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6ED6E27-FA1C-7E1C-1B0B-E1BB4614CC9F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FD224C7-A635-49D3-18D0-2621E2242D82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A79BD9A-95BA-2AE0-D5CD-722D5CD2B43E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8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7" y="118918"/>
            <a:ext cx="3768014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- Enfin, la Chine</a:t>
            </a:r>
          </a:p>
          <a:p>
            <a:r>
              <a:rPr lang="fr-FR" dirty="0"/>
              <a:t>Avec sa méritocratie mandarinale</a:t>
            </a:r>
          </a:p>
          <a:p>
            <a:r>
              <a:rPr lang="fr-FR" dirty="0"/>
              <a:t>Propose une autre voie</a:t>
            </a:r>
          </a:p>
          <a:p>
            <a:r>
              <a:rPr lang="fr-FR" dirty="0"/>
              <a:t>Que système nobiliaire européen</a:t>
            </a:r>
          </a:p>
          <a:p>
            <a:endParaRPr lang="fr-FR" dirty="0"/>
          </a:p>
          <a:p>
            <a:r>
              <a:rPr lang="fr-FR" dirty="0"/>
              <a:t>*A ce sujet, au XVIIIe siècle</a:t>
            </a:r>
          </a:p>
          <a:p>
            <a:r>
              <a:rPr lang="fr-FR" dirty="0"/>
              <a:t>Un paradoxe est relevé entre…</a:t>
            </a:r>
          </a:p>
          <a:p>
            <a:endParaRPr lang="fr-FR" dirty="0"/>
          </a:p>
          <a:p>
            <a:r>
              <a:rPr lang="fr-FR" dirty="0"/>
              <a:t>- Cet Orient despotique mais méritocratique</a:t>
            </a:r>
          </a:p>
          <a:p>
            <a:endParaRPr lang="fr-FR" dirty="0"/>
          </a:p>
          <a:p>
            <a:r>
              <a:rPr lang="fr-FR" dirty="0"/>
              <a:t>- Et cette noblesse européenne</a:t>
            </a:r>
          </a:p>
          <a:p>
            <a:r>
              <a:rPr lang="fr-FR" dirty="0"/>
              <a:t>Qui se targue de préserver </a:t>
            </a:r>
            <a:r>
              <a:rPr lang="fr-FR" i="1" dirty="0"/>
              <a:t>ses</a:t>
            </a:r>
            <a:r>
              <a:rPr lang="fr-FR" dirty="0"/>
              <a:t> libertés</a:t>
            </a:r>
          </a:p>
          <a:p>
            <a:endParaRPr lang="fr-FR" dirty="0"/>
          </a:p>
          <a:p>
            <a:r>
              <a:rPr lang="fr-FR" dirty="0"/>
              <a:t>Libertés qui ne sont que des privilèges</a:t>
            </a:r>
          </a:p>
          <a:p>
            <a:r>
              <a:rPr lang="fr-FR" dirty="0"/>
              <a:t>Et que l’Etat moderne émergent remet en cause</a:t>
            </a:r>
          </a:p>
        </p:txBody>
      </p:sp>
      <p:pic>
        <p:nvPicPr>
          <p:cNvPr id="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FD0E5A89-1AF2-439A-00AE-08494ECE4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E0D42D8-D98D-7DD5-9E65-C869D1B949C7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2CDAC52-4761-E179-A604-F288FA53444C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A1AF533-31E6-4B73-4170-A898067A7E32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252A12E-8A5D-6424-3CD0-68DB627235C8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DD09E3F-4512-93A9-FC37-4A7CFABBCC26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623FAC4-5E27-7B8E-933D-0CF96A65A1B5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D745E8E-F0A9-7B78-4354-A8CE44581992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255C1B-3B19-3D02-4B4B-858A66B493F8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FBEE1A0-DEBC-3693-37D6-2DF4666B9B9E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7" y="118918"/>
            <a:ext cx="3768014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2) Economiquement</a:t>
            </a:r>
          </a:p>
          <a:p>
            <a:r>
              <a:rPr lang="fr-FR" dirty="0"/>
              <a:t>Trois points…</a:t>
            </a:r>
          </a:p>
          <a:p>
            <a:endParaRPr lang="fr-FR" dirty="0"/>
          </a:p>
          <a:p>
            <a:r>
              <a:rPr lang="fr-FR" dirty="0"/>
              <a:t>a) Au XVIIIe siècle, Chine et Inde</a:t>
            </a:r>
          </a:p>
          <a:p>
            <a:r>
              <a:rPr lang="fr-FR" dirty="0"/>
              <a:t>Sont les puissances mondiales</a:t>
            </a:r>
          </a:p>
          <a:p>
            <a:endParaRPr lang="fr-FR" dirty="0"/>
          </a:p>
          <a:p>
            <a:r>
              <a:rPr lang="fr-FR" dirty="0"/>
              <a:t>Avec une production manufacturée</a:t>
            </a:r>
          </a:p>
          <a:p>
            <a:r>
              <a:rPr lang="fr-FR" dirty="0"/>
              <a:t>Supérieure à celle de l’Europe</a:t>
            </a:r>
          </a:p>
          <a:p>
            <a:endParaRPr lang="fr-FR" dirty="0"/>
          </a:p>
          <a:p>
            <a:r>
              <a:rPr lang="fr-FR" dirty="0"/>
              <a:t>NB : Respectivement 33% et 24% Contre 23%</a:t>
            </a:r>
          </a:p>
          <a:p>
            <a:endParaRPr lang="fr-FR" dirty="0"/>
          </a:p>
          <a:p>
            <a:r>
              <a:rPr lang="fr-FR" dirty="0"/>
              <a:t>*Production dominée par le modèle</a:t>
            </a:r>
          </a:p>
          <a:p>
            <a:r>
              <a:rPr lang="fr-FR" dirty="0"/>
              <a:t>De </a:t>
            </a:r>
            <a:r>
              <a:rPr lang="fr-FR" i="1" dirty="0"/>
              <a:t>nappes</a:t>
            </a:r>
            <a:r>
              <a:rPr lang="fr-FR" dirty="0"/>
              <a:t> d’industries domestiques</a:t>
            </a:r>
          </a:p>
          <a:p>
            <a:r>
              <a:rPr lang="fr-FR" dirty="0"/>
              <a:t>C’est-à-dire des millions d’artisans urbains et ruraux</a:t>
            </a:r>
          </a:p>
        </p:txBody>
      </p:sp>
      <p:pic>
        <p:nvPicPr>
          <p:cNvPr id="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F4CB35CC-2353-A0A2-9936-6797BA0F6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69A876F-5344-5CF5-1B79-A47DCF77D00F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B47765C-8B5F-FC75-1395-6F22CC46E4AF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36BC9F4-FD5B-D10C-7A1B-3A9833BCB29A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F8D78D0-7E79-E48D-F955-5C521915DEF0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E7D4F8F-9C5D-33EA-38FB-4DC9D7776D4F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1CB4700-3781-7B87-5FC3-7E06E71201C0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0EE1662-A115-F0D2-9BBF-0EE7B018D176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FA86912-0EF7-7E59-85BF-ACFC58A9F9B9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A919487-83EC-4B57-1976-B86C82BCD6DD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7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1" y="118918"/>
            <a:ext cx="3860779" cy="53399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b) Mais malgré cette hégémonie asiatique, </a:t>
            </a:r>
            <a:r>
              <a:rPr lang="fr-FR" u="sng" dirty="0"/>
              <a:t>et dans le même temps</a:t>
            </a:r>
          </a:p>
          <a:p>
            <a:r>
              <a:rPr lang="fr-FR" dirty="0"/>
              <a:t>L’Europe a progressé…</a:t>
            </a:r>
          </a:p>
          <a:p>
            <a:endParaRPr lang="fr-FR" dirty="0"/>
          </a:p>
          <a:p>
            <a:r>
              <a:rPr lang="fr-FR" dirty="0"/>
              <a:t>*En Amérique, </a:t>
            </a:r>
            <a:r>
              <a:rPr lang="fr-FR" sz="1700" dirty="0"/>
              <a:t>à partir du XVIIe siècle…</a:t>
            </a:r>
          </a:p>
          <a:p>
            <a:r>
              <a:rPr lang="fr-FR" dirty="0"/>
              <a:t>L’économie esclavagiste de plantations</a:t>
            </a:r>
          </a:p>
          <a:p>
            <a:r>
              <a:rPr lang="fr-FR" i="1" dirty="0"/>
              <a:t>A partir de rien</a:t>
            </a:r>
            <a:r>
              <a:rPr lang="fr-FR" dirty="0"/>
              <a:t>, a fait naître…</a:t>
            </a:r>
          </a:p>
          <a:p>
            <a:endParaRPr lang="fr-FR" dirty="0"/>
          </a:p>
          <a:p>
            <a:r>
              <a:rPr lang="fr-FR" dirty="0"/>
              <a:t>- En Amérique même…</a:t>
            </a:r>
          </a:p>
          <a:p>
            <a:r>
              <a:rPr lang="fr-FR" dirty="0"/>
              <a:t>Un système de production industrielle</a:t>
            </a:r>
          </a:p>
          <a:p>
            <a:r>
              <a:rPr lang="fr-FR" sz="1700" dirty="0"/>
              <a:t>Sucre : plantations, machines et esclaves</a:t>
            </a:r>
          </a:p>
          <a:p>
            <a:endParaRPr lang="fr-FR" dirty="0"/>
          </a:p>
          <a:p>
            <a:r>
              <a:rPr lang="fr-FR" dirty="0"/>
              <a:t>- Et en Europe…</a:t>
            </a:r>
          </a:p>
          <a:p>
            <a:r>
              <a:rPr lang="fr-FR" dirty="0"/>
              <a:t>Un système de crédit préfigurant</a:t>
            </a:r>
          </a:p>
          <a:p>
            <a:r>
              <a:rPr lang="fr-FR" dirty="0"/>
              <a:t>Les systèmes capitalistes du XIXe siècle</a:t>
            </a:r>
          </a:p>
        </p:txBody>
      </p:sp>
      <p:pic>
        <p:nvPicPr>
          <p:cNvPr id="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D133EC2E-EB0F-CAB7-9CE7-08684D0A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C864AC1-254A-D1B6-054F-9929AC0468A5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61B57CF-8DA3-5889-571F-13E810513F71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1C2D79-25A5-945B-604B-B7090ECC208E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C51EFD-CD13-3267-541B-A27EABC9705E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406C80-0DAD-0585-AC23-82DF8C4E632E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8F5F79-9B2B-5EA9-7539-ECAFD11334E5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67A223-B30C-D30E-F4C5-2312858DCC37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DA9CC31-FA4B-3F74-A443-6938BA429AED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6A4D074-2FEF-F2FF-2CF7-179D8CBB47E7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473C68-611A-EA76-0297-6E1F909AB913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7BF6669-0130-AC16-0D9B-54811335B6E1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4695A79-D373-B198-7EDC-3DCC5324E440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AE3A8BD-35FE-BA8F-D3F6-8E9AC8DA5157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9D0FA31-380D-F635-897E-C3C9A930F776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B9C343-92BD-D31A-6609-8265B7399BAA}"/>
              </a:ext>
            </a:extLst>
          </p:cNvPr>
          <p:cNvSpPr/>
          <p:nvPr/>
        </p:nvSpPr>
        <p:spPr>
          <a:xfrm>
            <a:off x="4704542" y="5200112"/>
            <a:ext cx="7330247" cy="14003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>
                <a:solidFill>
                  <a:srgbClr val="FF0000"/>
                </a:solidFill>
              </a:rPr>
              <a:t>NB : *GB : Un système oligarchique pourvoyeur de capitaux permettant de solder ses dépenses et celles de ses alliés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*France : Fiscalité de l’Etat monarchique</a:t>
            </a:r>
          </a:p>
          <a:p>
            <a:r>
              <a:rPr lang="fr-FR" sz="1700" dirty="0">
                <a:solidFill>
                  <a:srgbClr val="FF0000"/>
                </a:solidFill>
              </a:rPr>
              <a:t>*Russie : Moins d’économie monétaire et plus de réquisitions sur les populations</a:t>
            </a:r>
          </a:p>
          <a:p>
            <a:r>
              <a:rPr lang="fr-FR" sz="1700" dirty="0">
                <a:solidFill>
                  <a:srgbClr val="FF0000"/>
                </a:solidFill>
              </a:rPr>
              <a:t>Henry Laurens, </a:t>
            </a:r>
            <a:r>
              <a:rPr lang="fr-FR" sz="1700" i="1" dirty="0">
                <a:solidFill>
                  <a:srgbClr val="FF0000"/>
                </a:solidFill>
              </a:rPr>
              <a:t>Les crises d’Orient</a:t>
            </a:r>
            <a:r>
              <a:rPr lang="fr-FR" sz="1700" dirty="0">
                <a:solidFill>
                  <a:srgbClr val="FF0000"/>
                </a:solidFill>
              </a:rPr>
              <a:t>, p. 21</a:t>
            </a:r>
          </a:p>
        </p:txBody>
      </p:sp>
    </p:spTree>
    <p:extLst>
      <p:ext uri="{BB962C8B-B14F-4D97-AF65-F5344CB8AC3E}">
        <p14:creationId xmlns:p14="http://schemas.microsoft.com/office/powerpoint/2010/main" val="1187626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1" y="118918"/>
            <a:ext cx="3860779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*Et selon Kenneth </a:t>
            </a:r>
            <a:r>
              <a:rPr lang="fr-FR" dirty="0" err="1"/>
              <a:t>Pomeranz</a:t>
            </a:r>
            <a:endParaRPr lang="fr-FR" i="1" dirty="0"/>
          </a:p>
          <a:p>
            <a:r>
              <a:rPr lang="fr-FR" dirty="0"/>
              <a:t>C’est essentiellement</a:t>
            </a:r>
          </a:p>
          <a:p>
            <a:r>
              <a:rPr lang="fr-FR" dirty="0"/>
              <a:t>Cette économie atlantique…</a:t>
            </a:r>
          </a:p>
          <a:p>
            <a:endParaRPr lang="fr-FR" dirty="0"/>
          </a:p>
          <a:p>
            <a:r>
              <a:rPr lang="fr-FR" dirty="0"/>
              <a:t>- Qui apportera aux métropoles européennes des ressources supplémentaires par rapport à l’Asie</a:t>
            </a:r>
          </a:p>
          <a:p>
            <a:endParaRPr lang="fr-FR" dirty="0"/>
          </a:p>
          <a:p>
            <a:r>
              <a:rPr lang="fr-FR" dirty="0"/>
              <a:t>- Et permettra ainsi la naissance</a:t>
            </a:r>
          </a:p>
          <a:p>
            <a:r>
              <a:rPr lang="fr-FR" dirty="0"/>
              <a:t>De son hégémonie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D133EC2E-EB0F-CAB7-9CE7-08684D0A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C864AC1-254A-D1B6-054F-9929AC0468A5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61B57CF-8DA3-5889-571F-13E810513F71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1C2D79-25A5-945B-604B-B7090ECC208E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C51EFD-CD13-3267-541B-A27EABC9705E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406C80-0DAD-0585-AC23-82DF8C4E632E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8F5F79-9B2B-5EA9-7539-ECAFD11334E5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67A223-B30C-D30E-F4C5-2312858DCC37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DA9CC31-FA4B-3F74-A443-6938BA429AED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6A4D074-2FEF-F2FF-2CF7-179D8CBB47E7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5473C68-611A-EA76-0297-6E1F909AB913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7BF6669-0130-AC16-0D9B-54811335B6E1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4695A79-D373-B198-7EDC-3DCC5324E440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AE3A8BD-35FE-BA8F-D3F6-8E9AC8DA5157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9D0FA31-380D-F635-897E-C3C9A930F776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95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1" y="118918"/>
            <a:ext cx="3860779" cy="54938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sz="1700" dirty="0"/>
              <a:t>c) Mais pour Henry Laurens</a:t>
            </a:r>
          </a:p>
          <a:p>
            <a:r>
              <a:rPr lang="fr-FR" sz="1700" dirty="0"/>
              <a:t>Cette importance américaine</a:t>
            </a:r>
          </a:p>
          <a:p>
            <a:r>
              <a:rPr lang="fr-FR" sz="1700" dirty="0"/>
              <a:t>Est à relativiser et à replacer</a:t>
            </a:r>
          </a:p>
          <a:p>
            <a:endParaRPr lang="fr-FR" sz="1700" dirty="0"/>
          </a:p>
          <a:p>
            <a:r>
              <a:rPr lang="fr-FR" dirty="0"/>
              <a:t>Dans la globalité</a:t>
            </a:r>
          </a:p>
          <a:p>
            <a:r>
              <a:rPr lang="fr-FR" dirty="0"/>
              <a:t>De d’expansion européenne</a:t>
            </a:r>
          </a:p>
          <a:p>
            <a:endParaRPr lang="fr-FR" sz="1700" dirty="0"/>
          </a:p>
          <a:p>
            <a:r>
              <a:rPr lang="fr-FR" sz="1700" dirty="0"/>
              <a:t>*En effet…</a:t>
            </a:r>
          </a:p>
          <a:p>
            <a:r>
              <a:rPr lang="fr-FR" sz="1700" dirty="0"/>
              <a:t>En dehors de la conquête américaine</a:t>
            </a:r>
          </a:p>
          <a:p>
            <a:r>
              <a:rPr lang="fr-FR" dirty="0"/>
              <a:t>Il existe dans le même temps</a:t>
            </a:r>
          </a:p>
          <a:p>
            <a:endParaRPr lang="fr-FR" dirty="0"/>
          </a:p>
          <a:p>
            <a:r>
              <a:rPr lang="fr-FR" dirty="0"/>
              <a:t>Les </a:t>
            </a:r>
            <a:r>
              <a:rPr lang="fr-FR" i="1" dirty="0"/>
              <a:t>intrusions commerciales </a:t>
            </a:r>
            <a:r>
              <a:rPr lang="fr-FR" dirty="0"/>
              <a:t>européennes en Asie</a:t>
            </a:r>
          </a:p>
          <a:p>
            <a:endParaRPr lang="fr-FR" dirty="0"/>
          </a:p>
          <a:p>
            <a:r>
              <a:rPr lang="fr-FR" dirty="0"/>
              <a:t>En Chine</a:t>
            </a:r>
          </a:p>
          <a:p>
            <a:r>
              <a:rPr lang="fr-FR" dirty="0"/>
              <a:t>Et surtout en Inde et en Insulinde…</a:t>
            </a:r>
          </a:p>
        </p:txBody>
      </p:sp>
      <p:pic>
        <p:nvPicPr>
          <p:cNvPr id="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D133EC2E-EB0F-CAB7-9CE7-08684D0A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C864AC1-254A-D1B6-054F-9929AC0468A5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61B57CF-8DA3-5889-571F-13E810513F71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1C2D79-25A5-945B-604B-B7090ECC208E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C51EFD-CD13-3267-541B-A27EABC9705E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406C80-0DAD-0585-AC23-82DF8C4E632E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8F5F79-9B2B-5EA9-7539-ECAFD11334E5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67A223-B30C-D30E-F4C5-2312858DCC37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DA9CC31-FA4B-3F74-A443-6938BA429AED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6A4D074-2FEF-F2FF-2CF7-179D8CBB47E7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555DEAC-39CC-0734-D43E-4C814B554EE6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C8D6C92-F8A8-64D5-4538-041788C993D2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5424DCE-C939-A6C2-37CD-93A31AA17CCB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80AE418-E900-0192-6862-33F2C98164FE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64050F-46CD-6BFE-BA1F-DC038E4129EC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8AAA9FE-7907-E6FD-B1AB-3CD3C86DF5FF}"/>
              </a:ext>
            </a:extLst>
          </p:cNvPr>
          <p:cNvSpPr/>
          <p:nvPr/>
        </p:nvSpPr>
        <p:spPr>
          <a:xfrm>
            <a:off x="9383173" y="26479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9D00821-2C5F-0447-20C4-5E10ED55BBFA}"/>
              </a:ext>
            </a:extLst>
          </p:cNvPr>
          <p:cNvSpPr/>
          <p:nvPr/>
        </p:nvSpPr>
        <p:spPr>
          <a:xfrm>
            <a:off x="9642529" y="22835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5B55CE9-E7EC-B4BF-F4F8-4BA89ED097EC}"/>
              </a:ext>
            </a:extLst>
          </p:cNvPr>
          <p:cNvSpPr/>
          <p:nvPr/>
        </p:nvSpPr>
        <p:spPr>
          <a:xfrm>
            <a:off x="10097746" y="28942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E94DEA-2FE6-6A05-6AB9-F1D8256A4B02}"/>
              </a:ext>
            </a:extLst>
          </p:cNvPr>
          <p:cNvSpPr/>
          <p:nvPr/>
        </p:nvSpPr>
        <p:spPr>
          <a:xfrm>
            <a:off x="10433027" y="31842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61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1" y="118918"/>
            <a:ext cx="3860779" cy="56015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*Conséquence…</a:t>
            </a:r>
          </a:p>
          <a:p>
            <a:r>
              <a:rPr lang="fr-FR" u="sng" dirty="0"/>
              <a:t>Au XVIIIe siècle, l’Europe domine</a:t>
            </a:r>
          </a:p>
          <a:p>
            <a:r>
              <a:rPr lang="fr-FR" u="sng" dirty="0"/>
              <a:t>Le commerce international</a:t>
            </a:r>
          </a:p>
          <a:p>
            <a:endParaRPr lang="fr-FR" dirty="0"/>
          </a:p>
          <a:p>
            <a:r>
              <a:rPr lang="fr-FR" sz="1700" dirty="0"/>
              <a:t>- Même si elle est largement importatrice Elle répond à de réels besoins en Europe</a:t>
            </a:r>
          </a:p>
          <a:p>
            <a:r>
              <a:rPr lang="fr-FR" dirty="0"/>
              <a:t>NB : Non réciproques côté asiatique</a:t>
            </a:r>
          </a:p>
          <a:p>
            <a:endParaRPr lang="fr-FR" dirty="0"/>
          </a:p>
          <a:p>
            <a:r>
              <a:rPr lang="fr-FR" dirty="0"/>
              <a:t>- Elle est permise grâce à</a:t>
            </a:r>
          </a:p>
          <a:p>
            <a:r>
              <a:rPr lang="fr-FR" dirty="0"/>
              <a:t>Une navigation maritime</a:t>
            </a:r>
          </a:p>
          <a:p>
            <a:r>
              <a:rPr lang="fr-FR" dirty="0"/>
              <a:t>La plus perfectionnée du monde</a:t>
            </a:r>
          </a:p>
          <a:p>
            <a:endParaRPr lang="fr-FR" dirty="0"/>
          </a:p>
          <a:p>
            <a:r>
              <a:rPr lang="fr-FR" dirty="0"/>
              <a:t>- Et dans le même temps</a:t>
            </a:r>
          </a:p>
          <a:p>
            <a:r>
              <a:rPr lang="fr-FR" sz="1800" dirty="0"/>
              <a:t>Selon Henry Laurens</a:t>
            </a:r>
          </a:p>
          <a:p>
            <a:r>
              <a:rPr lang="fr-FR" sz="1800" i="1" dirty="0"/>
              <a:t>Pas de jonques chinoises</a:t>
            </a:r>
          </a:p>
          <a:p>
            <a:r>
              <a:rPr lang="fr-FR" sz="1800" i="1" dirty="0"/>
              <a:t>Dans le port de Londres</a:t>
            </a:r>
          </a:p>
        </p:txBody>
      </p:sp>
      <p:pic>
        <p:nvPicPr>
          <p:cNvPr id="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D133EC2E-EB0F-CAB7-9CE7-08684D0A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C864AC1-254A-D1B6-054F-9929AC0468A5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61B57CF-8DA3-5889-571F-13E810513F71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71C2D79-25A5-945B-604B-B7090ECC208E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C51EFD-CD13-3267-541B-A27EABC9705E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406C80-0DAD-0585-AC23-82DF8C4E632E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8F5F79-9B2B-5EA9-7539-ECAFD11334E5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555DEAC-39CC-0734-D43E-4C814B554EE6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C8D6C92-F8A8-64D5-4538-041788C993D2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5424DCE-C939-A6C2-37CD-93A31AA17CCB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80AE418-E900-0192-6862-33F2C98164FE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164050F-46CD-6BFE-BA1F-DC038E4129EC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4D2CE44-DF5B-7709-2B72-2299F0A6DBDB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C22F39D-A15C-86CB-497C-F30A73085319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1EBB42F-0FBE-2D36-5A7C-DB4242EFFB3B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AEFA6A3-1FF3-D757-9C78-733B58F16928}"/>
              </a:ext>
            </a:extLst>
          </p:cNvPr>
          <p:cNvSpPr/>
          <p:nvPr/>
        </p:nvSpPr>
        <p:spPr>
          <a:xfrm>
            <a:off x="9383173" y="26479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B3E5120-1829-907B-73D3-63DFF803497D}"/>
              </a:ext>
            </a:extLst>
          </p:cNvPr>
          <p:cNvSpPr/>
          <p:nvPr/>
        </p:nvSpPr>
        <p:spPr>
          <a:xfrm>
            <a:off x="9642529" y="22835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26B8FA-FF5D-0EB3-ED98-7DF5836F7CDA}"/>
              </a:ext>
            </a:extLst>
          </p:cNvPr>
          <p:cNvSpPr/>
          <p:nvPr/>
        </p:nvSpPr>
        <p:spPr>
          <a:xfrm>
            <a:off x="10097746" y="28942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BD558AE-1E48-0CF6-7251-F9D891A6D7C6}"/>
              </a:ext>
            </a:extLst>
          </p:cNvPr>
          <p:cNvSpPr/>
          <p:nvPr/>
        </p:nvSpPr>
        <p:spPr>
          <a:xfrm>
            <a:off x="10433027" y="318428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46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3764561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*Mais au XIXe siècle, pour l’Europe…</a:t>
            </a:r>
          </a:p>
          <a:p>
            <a:r>
              <a:rPr lang="fr-FR" dirty="0"/>
              <a:t>Dans le cadre d’un futur libre-échange</a:t>
            </a:r>
          </a:p>
          <a:p>
            <a:r>
              <a:rPr lang="fr-FR" u="sng" dirty="0"/>
              <a:t>Il faut rééquilibrer le commerce déficitaire avec l’Asie</a:t>
            </a:r>
          </a:p>
          <a:p>
            <a:endParaRPr lang="fr-FR" dirty="0"/>
          </a:p>
          <a:p>
            <a:r>
              <a:rPr lang="fr-FR" dirty="0"/>
              <a:t>*Pour cela, les Européens tentent</a:t>
            </a:r>
          </a:p>
          <a:p>
            <a:r>
              <a:rPr lang="fr-FR" dirty="0"/>
              <a:t>De sélectionner et de lancer</a:t>
            </a:r>
          </a:p>
          <a:p>
            <a:r>
              <a:rPr lang="fr-FR" dirty="0"/>
              <a:t>Des produits de substitution</a:t>
            </a:r>
          </a:p>
          <a:p>
            <a:r>
              <a:rPr lang="fr-FR" dirty="0"/>
              <a:t>Plus concurrentiels (textiles) </a:t>
            </a:r>
          </a:p>
          <a:p>
            <a:endParaRPr lang="fr-FR" dirty="0"/>
          </a:p>
          <a:p>
            <a:r>
              <a:rPr lang="fr-FR" dirty="0"/>
              <a:t>NB : Les progrès techniques</a:t>
            </a:r>
          </a:p>
          <a:p>
            <a:r>
              <a:rPr lang="fr-FR" dirty="0"/>
              <a:t>Comme l’invention de la machine à vapeur ne seront que les conséquences de cette volonté</a:t>
            </a:r>
          </a:p>
        </p:txBody>
      </p:sp>
      <p:pic>
        <p:nvPicPr>
          <p:cNvPr id="3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4E2DD8BD-429F-9051-C560-8C34BB46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E4B3588-0A15-466F-67AA-34B5686D7A30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910E9DE-2B95-135A-BD1D-10F059E50F89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9619C47-7EB3-F9CB-0C3E-1E7051890D2C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6DBCC3F-DB25-69E4-B1EA-2021A3FD42BE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E724A45-501E-6D6F-FA60-1BD7A7FA41CB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03940F9-99BB-AEF3-76EF-55756FC361EB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6F76AEE-4E9E-1381-CB8B-16912344AB09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557AF1-D0BC-E76F-F288-A1A0110E95CD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E0C5244-B835-6FE5-5BC7-9C4E4EAF3359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98F59F3-A46D-B535-4526-D6ABD696B8D6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E24FFF3-22E7-056F-4AF0-4CFA574EB929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14EA39D-1718-12C5-1D1A-6C05D1421E40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8C6C3C0-C6A5-A30C-2F17-80312B194DF2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0A4C8F8-AF99-E635-5995-2B8997A3CD8A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62B04B1-EBC1-788A-77A0-C6B95CD84394}"/>
              </a:ext>
            </a:extLst>
          </p:cNvPr>
          <p:cNvSpPr/>
          <p:nvPr/>
        </p:nvSpPr>
        <p:spPr>
          <a:xfrm>
            <a:off x="9383173" y="2647963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F918C91-1381-A4B8-AE79-B699A1415E71}"/>
              </a:ext>
            </a:extLst>
          </p:cNvPr>
          <p:cNvSpPr/>
          <p:nvPr/>
        </p:nvSpPr>
        <p:spPr>
          <a:xfrm>
            <a:off x="9642529" y="228351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DB41502-C6A0-052D-088F-5F38DA275E40}"/>
              </a:ext>
            </a:extLst>
          </p:cNvPr>
          <p:cNvSpPr/>
          <p:nvPr/>
        </p:nvSpPr>
        <p:spPr>
          <a:xfrm>
            <a:off x="10097746" y="28942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E6AF035-6F25-1F39-77FD-7EC550551CB3}"/>
              </a:ext>
            </a:extLst>
          </p:cNvPr>
          <p:cNvSpPr/>
          <p:nvPr/>
        </p:nvSpPr>
        <p:spPr>
          <a:xfrm>
            <a:off x="10433027" y="3184280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97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3764561" cy="4508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*Tout cela annonce</a:t>
            </a:r>
          </a:p>
          <a:p>
            <a:r>
              <a:rPr lang="fr-FR" i="1" dirty="0"/>
              <a:t>La grande divergence au XIXe siècle </a:t>
            </a:r>
            <a:r>
              <a:rPr lang="fr-FR" dirty="0"/>
              <a:t>Due à la Révolution industrielle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Mais en réalité</a:t>
            </a:r>
          </a:p>
          <a:p>
            <a:r>
              <a:rPr lang="fr-FR" sz="1700" dirty="0"/>
              <a:t>Selon Henry Laurens</a:t>
            </a:r>
          </a:p>
          <a:p>
            <a:r>
              <a:rPr lang="fr-FR" sz="1700" dirty="0"/>
              <a:t>Dès la fin du XVIIIe siècle, l’</a:t>
            </a:r>
            <a:r>
              <a:rPr lang="fr-FR" dirty="0"/>
              <a:t>hégémonie européenne est déjà réelle</a:t>
            </a:r>
          </a:p>
          <a:p>
            <a:endParaRPr lang="fr-FR" dirty="0"/>
          </a:p>
          <a:p>
            <a:r>
              <a:rPr lang="fr-FR" u="sng" dirty="0"/>
              <a:t>Et la Révolution industrielle a permis</a:t>
            </a:r>
          </a:p>
          <a:p>
            <a:r>
              <a:rPr lang="fr-FR" u="sng" dirty="0"/>
              <a:t>De la prolonger et de l’affermir</a:t>
            </a:r>
          </a:p>
          <a:p>
            <a:r>
              <a:rPr lang="fr-FR" u="sng" dirty="0"/>
              <a:t>Non de la créer…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DDF075EA-5885-F5F2-4929-513581FE0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77062B7-BE44-F039-AF9D-6197B742DA53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0F71A21-25B4-4784-3039-FAC0E69A8349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CC4A6CA-AF66-9AB5-BF5D-F2D531C1DA66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B44E0B4-37AB-DE56-0DF1-AAD972CFF7CF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9814842-8B5B-0C78-7195-10BBC74EAE64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E56BC4A7-3DD1-C3D4-2DDF-AE1ABC18D815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FC195D3-3FD4-C34B-8665-59A41C0B9A17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DB90481-E19B-91EB-C8AD-4F04F7FF63CD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CFA24BE-2B17-0AEB-A82B-E2B37A4BE135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7695F71-FA4F-57D5-8BA2-8543157E1491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CA0E902-75A8-C4CA-8318-45EAAAF83282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E45C1A5-A215-5323-F5BC-0AA3DC5F1E18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97D922FE-64B7-2D46-35F7-1BFA1DFC5BD7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0E42B82-98B4-843E-10C0-339A0A82CB9B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DED5E55-A057-5EB1-4C4B-718FA69A525D}"/>
              </a:ext>
            </a:extLst>
          </p:cNvPr>
          <p:cNvSpPr/>
          <p:nvPr/>
        </p:nvSpPr>
        <p:spPr>
          <a:xfrm>
            <a:off x="9383173" y="2647963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8347715-3033-B3AD-DC7F-E742771AC542}"/>
              </a:ext>
            </a:extLst>
          </p:cNvPr>
          <p:cNvSpPr/>
          <p:nvPr/>
        </p:nvSpPr>
        <p:spPr>
          <a:xfrm>
            <a:off x="9642529" y="228351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4BECD135-AF68-E581-44D8-8E2391B05111}"/>
              </a:ext>
            </a:extLst>
          </p:cNvPr>
          <p:cNvSpPr/>
          <p:nvPr/>
        </p:nvSpPr>
        <p:spPr>
          <a:xfrm>
            <a:off x="10097746" y="28942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917E7B0-1BEC-34FE-FC5C-A78EE2561AFB}"/>
              </a:ext>
            </a:extLst>
          </p:cNvPr>
          <p:cNvSpPr/>
          <p:nvPr/>
        </p:nvSpPr>
        <p:spPr>
          <a:xfrm>
            <a:off x="10433027" y="3184280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4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1" y="118918"/>
            <a:ext cx="3889494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3) Pour les empires orientaux</a:t>
            </a:r>
          </a:p>
          <a:p>
            <a:r>
              <a:rPr lang="fr-FR" dirty="0"/>
              <a:t>Un relatif mais inexorable déclin…</a:t>
            </a:r>
          </a:p>
          <a:p>
            <a:endParaRPr lang="fr-FR" dirty="0"/>
          </a:p>
          <a:p>
            <a:r>
              <a:rPr lang="fr-FR" dirty="0"/>
              <a:t>*A partir de 1750, en Europe</a:t>
            </a:r>
          </a:p>
          <a:p>
            <a:r>
              <a:rPr lang="fr-FR" dirty="0"/>
              <a:t>L’image positive du despotisme oriental change…</a:t>
            </a:r>
          </a:p>
          <a:p>
            <a:endParaRPr lang="fr-FR" dirty="0"/>
          </a:p>
          <a:p>
            <a:r>
              <a:rPr lang="fr-FR" dirty="0"/>
              <a:t>*Malgré la magnificence de leurs villes</a:t>
            </a:r>
          </a:p>
          <a:p>
            <a:r>
              <a:rPr lang="fr-FR" dirty="0"/>
              <a:t>Les Empires ottoman et perse Apparaissent vides d’hommes</a:t>
            </a:r>
          </a:p>
          <a:p>
            <a:endParaRPr lang="fr-FR" dirty="0"/>
          </a:p>
          <a:p>
            <a:r>
              <a:rPr lang="fr-FR" dirty="0"/>
              <a:t>Contrairement au trop plein démographique européen</a:t>
            </a:r>
          </a:p>
          <a:p>
            <a:endParaRPr lang="fr-FR" dirty="0"/>
          </a:p>
          <a:p>
            <a:r>
              <a:rPr lang="fr-FR" dirty="0"/>
              <a:t>NB : Qui commence à déborder</a:t>
            </a:r>
          </a:p>
          <a:p>
            <a:r>
              <a:rPr lang="fr-FR" dirty="0"/>
              <a:t>Vers les Amériques</a:t>
            </a:r>
          </a:p>
        </p:txBody>
      </p:sp>
      <p:pic>
        <p:nvPicPr>
          <p:cNvPr id="5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95DA984D-4E1C-BE25-E472-4C8BE5EE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A1D92A2D-B18C-FB49-1865-1649FF33C444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1D3F525-3999-A432-D5CC-41150B31ED91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CC849E9-399D-A6EE-BD41-519EDEDAF77C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155D7DF-78C5-3D5D-D121-54B8D194D9DC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1F2E9F2-AAC6-389F-549D-76194C44F7F8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2699CC1-8A2C-E4F2-2270-17CAB612897C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57A0DE6-DFDA-C4BA-9588-571F0EEB3D9A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9065AC4-4C42-CC4A-611D-414E861EABE0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96535A8-BA15-300A-0135-CB6623CA2E00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3403B71-F96F-2953-10EA-784CCDA8C85A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C0DE2970-C6C8-D498-CEBD-24FF1E27EDDB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7F518F6-3DEC-2D2E-1FB7-B7EE097D1CD5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692A8242-1A18-DDBA-0283-6F3F53663F54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C79AFA7-656F-A450-3A13-37324EF3D7FE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610E5EC5-4CDB-2531-811E-14008620DBEC}"/>
              </a:ext>
            </a:extLst>
          </p:cNvPr>
          <p:cNvSpPr/>
          <p:nvPr/>
        </p:nvSpPr>
        <p:spPr>
          <a:xfrm>
            <a:off x="9383173" y="2647963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8A962DA8-AA02-28FB-4043-B8C6B4E45BFD}"/>
              </a:ext>
            </a:extLst>
          </p:cNvPr>
          <p:cNvSpPr/>
          <p:nvPr/>
        </p:nvSpPr>
        <p:spPr>
          <a:xfrm>
            <a:off x="9642529" y="228351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A467650-995C-9F0D-E7AE-66B65E7BB672}"/>
              </a:ext>
            </a:extLst>
          </p:cNvPr>
          <p:cNvSpPr/>
          <p:nvPr/>
        </p:nvSpPr>
        <p:spPr>
          <a:xfrm>
            <a:off x="10097746" y="28942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6897156-D6B5-9CB7-961A-B3C756355B42}"/>
              </a:ext>
            </a:extLst>
          </p:cNvPr>
          <p:cNvSpPr/>
          <p:nvPr/>
        </p:nvSpPr>
        <p:spPr>
          <a:xfrm>
            <a:off x="10433027" y="3184280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8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6" y="118918"/>
            <a:ext cx="7637736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*Dès 1823 : Par la doctrine de leur président </a:t>
            </a:r>
            <a:r>
              <a:rPr lang="fr-FR" u="sng" dirty="0"/>
              <a:t>James Monroe</a:t>
            </a:r>
          </a:p>
          <a:p>
            <a:endParaRPr lang="fr-FR" dirty="0"/>
          </a:p>
          <a:p>
            <a:r>
              <a:rPr lang="fr-FR" dirty="0"/>
              <a:t>- Les Etats-Unis proclament la totale souveraineté des Etats américains</a:t>
            </a:r>
          </a:p>
          <a:p>
            <a:endParaRPr lang="fr-FR" dirty="0"/>
          </a:p>
          <a:p>
            <a:r>
              <a:rPr lang="fr-FR" dirty="0"/>
              <a:t>- Ils condamnent toute intervention européenne dans les affaires américaines</a:t>
            </a:r>
          </a:p>
          <a:p>
            <a:endParaRPr lang="fr-FR" dirty="0"/>
          </a:p>
          <a:p>
            <a:r>
              <a:rPr lang="fr-FR" dirty="0"/>
              <a:t>- Avec en contrepartie, une non-ingérence des Etats américains</a:t>
            </a:r>
          </a:p>
          <a:p>
            <a:r>
              <a:rPr lang="fr-FR" dirty="0"/>
              <a:t>Dans les affaires européennes (sic)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D22FC60D-B9CA-6F94-6A79-BD7F0E19A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0" t="7848" r="61133" b="5099"/>
          <a:stretch/>
        </p:blipFill>
        <p:spPr bwMode="auto">
          <a:xfrm>
            <a:off x="8102991" y="118918"/>
            <a:ext cx="3876973" cy="65716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22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666" y="149756"/>
            <a:ext cx="3961099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6) Les </a:t>
            </a:r>
            <a:r>
              <a:rPr lang="fr-FR" b="1" i="1" dirty="0"/>
              <a:t>proies</a:t>
            </a:r>
            <a:r>
              <a:rPr lang="fr-FR" b="1" dirty="0"/>
              <a:t> : L’Orient des puissants  et riches empires : Empire ottoman, Perse, Inde, Chine, Japon</a:t>
            </a:r>
          </a:p>
          <a:p>
            <a:endParaRPr lang="fr-FR" dirty="0"/>
          </a:p>
          <a:p>
            <a:r>
              <a:rPr lang="fr-FR" dirty="0"/>
              <a:t>*Le despotisme oriental n’est plus perçu Comme un facteur de puissance</a:t>
            </a:r>
          </a:p>
          <a:p>
            <a:r>
              <a:rPr lang="fr-FR" dirty="0"/>
              <a:t>Mais de déclin</a:t>
            </a:r>
          </a:p>
          <a:p>
            <a:endParaRPr lang="fr-FR" dirty="0"/>
          </a:p>
          <a:p>
            <a:r>
              <a:rPr lang="fr-FR" u="sng" dirty="0"/>
              <a:t>*Ce déclin relatif ou réel</a:t>
            </a:r>
          </a:p>
          <a:p>
            <a:r>
              <a:rPr lang="fr-FR" u="sng" dirty="0"/>
              <a:t>Est bien réel dans le domaine militaire</a:t>
            </a:r>
          </a:p>
          <a:p>
            <a:r>
              <a:rPr lang="fr-FR" dirty="0"/>
              <a:t>Notamment en ce qui concerne</a:t>
            </a:r>
          </a:p>
          <a:p>
            <a:r>
              <a:rPr lang="fr-FR" dirty="0"/>
              <a:t>La technique mais aussi</a:t>
            </a:r>
          </a:p>
          <a:p>
            <a:r>
              <a:rPr lang="fr-FR" dirty="0"/>
              <a:t>La discipline et l’organisation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FF27205E-870E-8B17-785A-DE780F4B8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280" y="137381"/>
            <a:ext cx="7918509" cy="48988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7203DBD-3AB4-DFFA-7012-ACB25D3732C5}"/>
              </a:ext>
            </a:extLst>
          </p:cNvPr>
          <p:cNvSpPr/>
          <p:nvPr/>
        </p:nvSpPr>
        <p:spPr>
          <a:xfrm>
            <a:off x="7810454" y="11508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0845EBE-E180-3A8A-1610-5ABD7A887895}"/>
              </a:ext>
            </a:extLst>
          </p:cNvPr>
          <p:cNvSpPr/>
          <p:nvPr/>
        </p:nvSpPr>
        <p:spPr>
          <a:xfrm>
            <a:off x="7847876" y="181961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913D6C6-F75C-6D64-B7F5-E4905720A951}"/>
              </a:ext>
            </a:extLst>
          </p:cNvPr>
          <p:cNvSpPr/>
          <p:nvPr/>
        </p:nvSpPr>
        <p:spPr>
          <a:xfrm>
            <a:off x="8492645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0404E6-057D-DA6B-CE63-F0D2DBB522D3}"/>
              </a:ext>
            </a:extLst>
          </p:cNvPr>
          <p:cNvSpPr/>
          <p:nvPr/>
        </p:nvSpPr>
        <p:spPr>
          <a:xfrm>
            <a:off x="7189131" y="139348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C879EF-598D-F31A-C12B-325B9F451007}"/>
              </a:ext>
            </a:extLst>
          </p:cNvPr>
          <p:cNvSpPr/>
          <p:nvPr/>
        </p:nvSpPr>
        <p:spPr>
          <a:xfrm>
            <a:off x="7261139" y="158867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D309B44-E953-A901-900A-C45B8AA4C64E}"/>
              </a:ext>
            </a:extLst>
          </p:cNvPr>
          <p:cNvSpPr/>
          <p:nvPr/>
        </p:nvSpPr>
        <p:spPr>
          <a:xfrm>
            <a:off x="7624014" y="16246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F93EC64-728A-CE13-980B-C781A5BB1D30}"/>
              </a:ext>
            </a:extLst>
          </p:cNvPr>
          <p:cNvSpPr/>
          <p:nvPr/>
        </p:nvSpPr>
        <p:spPr>
          <a:xfrm>
            <a:off x="9316966" y="207049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E5AF47A-6CA4-DEDE-C4C9-3585F41214D3}"/>
              </a:ext>
            </a:extLst>
          </p:cNvPr>
          <p:cNvSpPr/>
          <p:nvPr/>
        </p:nvSpPr>
        <p:spPr>
          <a:xfrm>
            <a:off x="9953730" y="14546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32E0E89-A879-B57A-C162-367CD46FF292}"/>
              </a:ext>
            </a:extLst>
          </p:cNvPr>
          <p:cNvSpPr/>
          <p:nvPr/>
        </p:nvSpPr>
        <p:spPr>
          <a:xfrm>
            <a:off x="10542228" y="133232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17E9AD-A1FC-039F-DE69-17E9D382A5C8}"/>
              </a:ext>
            </a:extLst>
          </p:cNvPr>
          <p:cNvSpPr/>
          <p:nvPr/>
        </p:nvSpPr>
        <p:spPr>
          <a:xfrm>
            <a:off x="5641009" y="2586807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4D9D7A3-ED3B-C4F7-87A3-1DB9889E6A14}"/>
              </a:ext>
            </a:extLst>
          </p:cNvPr>
          <p:cNvSpPr/>
          <p:nvPr/>
        </p:nvSpPr>
        <p:spPr>
          <a:xfrm>
            <a:off x="5357310" y="1735604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560D7B3-197D-1228-EA45-E5126B1EC143}"/>
              </a:ext>
            </a:extLst>
          </p:cNvPr>
          <p:cNvSpPr/>
          <p:nvPr/>
        </p:nvSpPr>
        <p:spPr>
          <a:xfrm>
            <a:off x="6096000" y="3411415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9EDD775-382C-3149-F1FD-1B2E98F925E7}"/>
              </a:ext>
            </a:extLst>
          </p:cNvPr>
          <p:cNvSpPr/>
          <p:nvPr/>
        </p:nvSpPr>
        <p:spPr>
          <a:xfrm>
            <a:off x="5357310" y="2709119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06D069-1EF2-A01D-03AD-DBB1463C50D0}"/>
              </a:ext>
            </a:extLst>
          </p:cNvPr>
          <p:cNvSpPr/>
          <p:nvPr/>
        </p:nvSpPr>
        <p:spPr>
          <a:xfrm>
            <a:off x="5227226" y="2222361"/>
            <a:ext cx="144016" cy="122312"/>
          </a:xfrm>
          <a:prstGeom prst="ellipse">
            <a:avLst/>
          </a:prstGeom>
          <a:solidFill>
            <a:srgbClr val="89E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91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072048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1765-1850 : Des proies orientales : Empire ottoman, Perse et Inde ; …</a:t>
            </a:r>
          </a:p>
          <a:p>
            <a:endParaRPr lang="fr-FR" dirty="0"/>
          </a:p>
          <a:p>
            <a:r>
              <a:rPr lang="fr-FR" dirty="0"/>
              <a:t>*Ainsi les deux empires, perse et ottoman</a:t>
            </a:r>
          </a:p>
          <a:p>
            <a:r>
              <a:rPr lang="fr-FR" dirty="0"/>
              <a:t>Passeront du statut de menaces à celui de proies</a:t>
            </a:r>
          </a:p>
          <a:p>
            <a:endParaRPr lang="fr-FR" dirty="0"/>
          </a:p>
          <a:p>
            <a:r>
              <a:rPr lang="fr-FR" dirty="0"/>
              <a:t>*Véritablement encerclés</a:t>
            </a:r>
          </a:p>
          <a:p>
            <a:r>
              <a:rPr lang="fr-FR" dirty="0"/>
              <a:t>Par les impérialismes européens…</a:t>
            </a:r>
          </a:p>
          <a:p>
            <a:endParaRPr lang="fr-FR" dirty="0"/>
          </a:p>
          <a:p>
            <a:r>
              <a:rPr lang="fr-FR" dirty="0"/>
              <a:t>*Mais revenons à la géopolitique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avant le récit région par région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Un tableau général de la situation…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CDB6347-F1C0-76E1-A419-73A196361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70FAFF1-D73E-901B-DD86-8ACD19E2A56D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BABD597-5019-2F1F-A9A7-74A14EFC71CF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4F55C04-0F64-72C0-7D44-6734DC99D7D6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66E2A88-028E-5BA5-9DD1-1BC763B804B6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8210B0F-DC6E-3B86-D4D3-27E8995362F2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4BDE1E3-7969-50D8-D7F0-6C4757507AE1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FC57B02-7FE9-A39B-763D-416241969300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79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1765-1850 : Des proies orientales : Empire ottoman, Perse et Inde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*D’abord, sur cette longue histoire jusqu’en 1914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Limitons-nous dans un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temps…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A une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période avec ses spécificités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1765-1850 : Un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long premier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XIXe siècle…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76D2F7F-767C-79C2-07A4-1C1876EA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9194B13-E28E-2616-7D56-91B606B46678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311FC71-5308-D829-2C16-CFCB74D212A9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4E91EC1-4AC7-FD30-6990-FDE3645E5C84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8D6443-58FD-2759-F009-188FA76A0DB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1F1DAD6-1A53-1A28-6F35-14CF72296976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FB121-7B6A-F2B6-B05F-F684A306AFE0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D2503B8-1C74-3690-1557-7A8926748A4A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02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1765-1850 : Des proies orientales : Empire ottoman, Perse et Inde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*Ensuite, limitons-nous à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Un ensemble géographique relativement restreint…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- Un large Moyen Orient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- Avec trois </a:t>
            </a:r>
            <a:r>
              <a:rPr lang="fr-FR" dirty="0"/>
              <a:t>empires souverains</a:t>
            </a:r>
          </a:p>
          <a:p>
            <a:r>
              <a:rPr lang="fr-FR" dirty="0"/>
              <a:t>Ottoman, Perse et Indien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*Et autour et entre ces empires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Des zones périphériques instables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En révolte contre les pouvoirs centraux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Constantinople, Téhéran et Delhi…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76D2F7F-767C-79C2-07A4-1C1876EA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9194B13-E28E-2616-7D56-91B606B46678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311FC71-5308-D829-2C16-CFCB74D212A9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4E91EC1-4AC7-FD30-6990-FDE3645E5C84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8D6443-58FD-2759-F009-188FA76A0DB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1F1DAD6-1A53-1A28-6F35-14CF72296976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FB121-7B6A-F2B6-B05F-F684A306AFE0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D2503B8-1C74-3690-1557-7A8926748A4A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44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1765-1850 : Des proies orientales : Empire ottoman, Perse et Inde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a) Six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musulmanes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Entre Perse et Chine, les trois khanats turco-mongols d’Asie centrale : Boukhara, Khiva et Kokand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L’Afghanistan des Durrani entre Perse et Inde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dans le monde arabe en terre ottomane…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L’Egypte du pacha Mehmet Ali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Et l’Arabie des Saoud wahhabites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76D2F7F-767C-79C2-07A4-1C1876EA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9194B13-E28E-2616-7D56-91B606B46678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32D4F1E-F50F-7AB5-6228-1AEDE5931BD1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722C3F-E317-E1A6-F398-4023ACA2BC9A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C8B34B-688B-ED9C-CB22-D37128B7E596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BC987E-8B57-9CE2-EE7F-B8FA9C8AC3E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A9D75F4-B6DC-4195-CACF-73C3599D3F58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237F746-0E2E-BD1D-50A4-A4D81CFC566E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311FC71-5308-D829-2C16-CFCB74D212A9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4E91EC1-4AC7-FD30-6990-FDE3645E5C84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48D6443-58FD-2759-F009-188FA76A0DBE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1F1DAD6-1A53-1A28-6F35-14CF72296976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FB121-7B6A-F2B6-B05F-F684A306AFE0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D2503B8-1C74-3690-1557-7A8926748A4A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56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1765-1850 : Des proies orientales : Empire ottoman, Perse et Inde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b) Et cinq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chrétiennes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Dans les Balkans ottomans…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La Serbie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Les provinces danubiennes : Valachie et Moldavie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Future Roumanie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La Grèce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NB : Majoritairement chrétiennes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Mais avec 35% de musulmans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Dans le Caucase perse : La Géorgie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76D2F7F-767C-79C2-07A4-1C1876EA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32D4F1E-F50F-7AB5-6228-1AEDE5931BD1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722C3F-E317-E1A6-F398-4023ACA2BC9A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C8B34B-688B-ED9C-CB22-D37128B7E596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BC987E-8B57-9CE2-EE7F-B8FA9C8AC3E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A9D75F4-B6DC-4195-CACF-73C3599D3F58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237F746-0E2E-BD1D-50A4-A4D81CFC566E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F6568A-9FA2-ECDF-F965-5932C71D6660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082A16-D39D-038C-B3F7-5FD229922D82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99B13A-0A70-0760-A835-E2E53F686CA1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055FD3F-773F-E0FE-7E31-F3E11B1595D7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2958FF-400F-2047-7D3F-4B3D765E82F9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919C37-77BC-6769-C78E-48963A9498B6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0085A6-F8D1-F0EC-1827-FDD7DDDB957D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DD0E04B-234A-CD6C-3A41-A359AE425D32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3A62D3-C2F5-E653-34A6-63EC22C5729A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E2B7E86-74CE-39AB-9A5B-3EEDF8F87A3A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71D26B9-1083-8A49-99EA-1BD52310D903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99B1C41-881C-5375-592B-28213CB10B01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61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*Dans ces trois empires orientaux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Des menaces extérieures, </a:t>
            </a:r>
            <a:r>
              <a:rPr lang="fr-FR" sz="1700" spc="-1" dirty="0">
                <a:solidFill>
                  <a:srgbClr val="000000"/>
                </a:solidFill>
                <a:latin typeface="Calibri"/>
              </a:rPr>
              <a:t>expansions et/ou ingérences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*Sources de rivalités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Entre les puissances européennes…</a:t>
            </a:r>
          </a:p>
        </p:txBody>
      </p:sp>
      <p:pic>
        <p:nvPicPr>
          <p:cNvPr id="27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C838CB7D-C65A-7BBD-A12D-12A1C94A8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B5EDC422-520C-D419-27CF-68213685CF32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19D8F4D-BE16-CC4D-2E01-8E7152FB14B6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0359746-6466-5773-28D5-C0D6BB3AD5DA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407AC20-CDDD-237B-2572-52817160FED9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D3F9D9C-D262-B612-5F68-144B86AB480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8D02C501-5570-4B62-7B28-FE0211B7A90E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EE82082-2B43-139A-865F-7756ABBE9A62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D575587-6ACF-1E9C-3F47-7DD75050728A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61733B95-A7C2-6435-C94A-8B5FB60B4CFD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286A342C-0C69-1A7F-DCF2-288E591557DB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7340AC2C-9272-4128-2F0D-0694D11EAC1C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A01B1E4-DB64-DF9C-7388-3044A6339254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7F760F23-BC43-B222-2FCA-19A20CA0EA68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5C0AB25-F90D-344C-F426-DC4AD34BD72E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767D731-F6B7-992C-6C8C-5C272A8E7D8A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2B63CF99-10C4-2D0C-FC0C-7B3BDA43D0B2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8857C93-F9DE-C114-7A76-4ABE22F034E2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AC8D5D5-E799-A6AB-D4D3-211EB81E8A03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36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a) 1768 : L’expansion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terrestre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de la Russie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*D’abord vers la Pologne et le Caucase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Plus tard vers le Turkestan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*Mais surtout vers les Balkans ottomans…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76D2F7F-767C-79C2-07A4-1C1876EA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32D4F1E-F50F-7AB5-6228-1AEDE5931BD1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722C3F-E317-E1A6-F398-4023ACA2BC9A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C8B34B-688B-ED9C-CB22-D37128B7E596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BC987E-8B57-9CE2-EE7F-B8FA9C8AC3E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F6568A-9FA2-ECDF-F965-5932C71D6660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082A16-D39D-038C-B3F7-5FD229922D82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99B13A-0A70-0760-A835-E2E53F686CA1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055FD3F-773F-E0FE-7E31-F3E11B1595D7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2958FF-400F-2047-7D3F-4B3D765E82F9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919C37-77BC-6769-C78E-48963A9498B6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0085A6-F8D1-F0EC-1827-FDD7DDDB957D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DD0E04B-234A-CD6C-3A41-A359AE425D32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3A62D3-C2F5-E653-34A6-63EC22C5729A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E2B7E86-74CE-39AB-9A5B-3EEDF8F87A3A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3FECB04-3C78-5369-0883-B91A932F9631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5A08333-ABD4-BE28-5ECD-8EAF3C3FE256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1983F643-068B-3A49-E5EC-3039750EDAD8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56FBB94-AE73-E371-ABD6-883821B17D48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91CC51F-8ADA-161D-D76C-68F3E8FEAA85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73A84B3-392A-7BF7-F24F-4BC66401F6BB}"/>
              </a:ext>
            </a:extLst>
          </p:cNvPr>
          <p:cNvCxnSpPr>
            <a:cxnSpLocks/>
            <a:stCxn id="17" idx="2"/>
            <a:endCxn id="5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A6E8DE2-B7F6-C56F-B5E7-7A86D8DF4E25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669E0320-0144-4D8F-4627-A5F811366857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DCBD306-06C8-ABD3-C4AD-DF9D42586BC1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6EB024A-B19C-E86F-1AE5-59B55A962729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624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b) 1765 : L’expansion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maritime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 la Grande-Bretagne vers l’Inde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*En Inde…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La conquête du Bengale commencée en 1765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Se terminera par un contrôle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 l’ensemble du sous-continent à partir de 1818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NB : A partir de Bombay, Calcutta et Madras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76D2F7F-767C-79C2-07A4-1C1876EA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32D4F1E-F50F-7AB5-6228-1AEDE5931BD1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722C3F-E317-E1A6-F398-4023ACA2BC9A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C8B34B-688B-ED9C-CB22-D37128B7E596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BC987E-8B57-9CE2-EE7F-B8FA9C8AC3E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A9D75F4-B6DC-4195-CACF-73C3599D3F58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237F746-0E2E-BD1D-50A4-A4D81CFC566E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F6568A-9FA2-ECDF-F965-5932C71D6660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082A16-D39D-038C-B3F7-5FD229922D82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99B13A-0A70-0760-A835-E2E53F686CA1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055FD3F-773F-E0FE-7E31-F3E11B1595D7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2958FF-400F-2047-7D3F-4B3D765E82F9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919C37-77BC-6769-C78E-48963A9498B6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0085A6-F8D1-F0EC-1827-FDD7DDDB957D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DD0E04B-234A-CD6C-3A41-A359AE425D32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3A62D3-C2F5-E653-34A6-63EC22C5729A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E2B7E86-74CE-39AB-9A5B-3EEDF8F87A3A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3FECB04-3C78-5369-0883-B91A932F9631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5A08333-ABD4-BE28-5ECD-8EAF3C3FE256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946C72F-2A24-95CD-7DAE-2C890A9784CD}"/>
              </a:ext>
            </a:extLst>
          </p:cNvPr>
          <p:cNvCxnSpPr>
            <a:cxnSpLocks/>
            <a:stCxn id="74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0C96529B-E0E9-1BD2-17A3-74F823FFE4D1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4040CF97-52C1-1042-69ED-7D15CAB1A781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0293A28-1F63-8EC5-6B6A-10D250A4016C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3CD814A-78D9-D794-E99E-F4B3DAB458AA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38FAB54-F83A-A966-DD3A-E60BC3024F24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F596DE46-4621-B73D-DEB4-99EF66D7372E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0FA9B360-BE30-82C0-FA65-AA376FF43687}"/>
              </a:ext>
            </a:extLst>
          </p:cNvPr>
          <p:cNvCxnSpPr>
            <a:cxnSpLocks/>
            <a:stCxn id="72" idx="2"/>
            <a:endCxn id="13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314C57C-A0D9-D255-4AAB-01618DFE130D}"/>
              </a:ext>
            </a:extLst>
          </p:cNvPr>
          <p:cNvCxnSpPr>
            <a:cxnSpLocks/>
            <a:endCxn id="74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0F3E41BA-1E65-AA2E-F4D5-90EA6C16D4C6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F03A3D5-1116-C505-6697-ECBE1DB77E60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4B3E446-80F0-D111-4214-7795DA94ADFE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53B2A552-D9F6-72D8-10F7-291B0C1CC03A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733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13224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*Et pour cette conquête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 partir de la GB, deux routes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à contrôler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Par le contournement de l’Afrique : la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All-</a:t>
            </a:r>
            <a:r>
              <a:rPr lang="fr-FR" i="1" spc="-1" dirty="0" err="1">
                <a:solidFill>
                  <a:srgbClr val="000000"/>
                </a:solidFill>
                <a:latin typeface="Calibri"/>
              </a:rPr>
              <a:t>sea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 route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Par Gibraltar-Malte-Alexandrie ; Puis…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Mer Rouge ou Golfe persique : l’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Overland route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NB : Ce qui pour cette dernière nécessitera…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1820 : Des accords pacificateurs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Avec la Côte arabe des pirates</a:t>
            </a: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576D2F7F-767C-79C2-07A4-1C1876EA1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32D4F1E-F50F-7AB5-6228-1AEDE5931BD1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C722C3F-E317-E1A6-F398-4023ACA2BC9A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AC8B34B-688B-ED9C-CB22-D37128B7E596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BC987E-8B57-9CE2-EE7F-B8FA9C8AC3E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A9D75F4-B6DC-4195-CACF-73C3599D3F58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237F746-0E2E-BD1D-50A4-A4D81CFC566E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BF6568A-9FA2-ECDF-F965-5932C71D6660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082A16-D39D-038C-B3F7-5FD229922D82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599B13A-0A70-0760-A835-E2E53F686CA1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055FD3F-773F-E0FE-7E31-F3E11B1595D7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2958FF-400F-2047-7D3F-4B3D765E82F9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9919C37-77BC-6769-C78E-48963A9498B6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D0085A6-F8D1-F0EC-1827-FDD7DDDB957D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DD0E04B-234A-CD6C-3A41-A359AE425D32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63A62D3-C2F5-E653-34A6-63EC22C5729A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E2B7E86-74CE-39AB-9A5B-3EEDF8F87A3A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3FECB04-3C78-5369-0883-B91A932F9631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5A08333-ABD4-BE28-5ECD-8EAF3C3FE256}"/>
              </a:ext>
            </a:extLst>
          </p:cNvPr>
          <p:cNvCxnSpPr>
            <a:cxnSpLocks/>
            <a:stCxn id="17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6247525-8A74-D694-BF02-8EC78B92E8D1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0331DE97-E9E0-E759-0596-6662815E1FA3}"/>
              </a:ext>
            </a:extLst>
          </p:cNvPr>
          <p:cNvCxnSpPr>
            <a:cxnSpLocks/>
            <a:stCxn id="77" idx="5"/>
            <a:endCxn id="76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1A80115-0D61-8B11-DD4B-E6852DF7B6DD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E8C1BC1-C0C4-4641-1841-E915D14307CF}"/>
              </a:ext>
            </a:extLst>
          </p:cNvPr>
          <p:cNvCxnSpPr>
            <a:cxnSpLocks/>
            <a:endCxn id="68" idx="1"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8946C72F-2A24-95CD-7DAE-2C890A9784CD}"/>
              </a:ext>
            </a:extLst>
          </p:cNvPr>
          <p:cNvCxnSpPr>
            <a:cxnSpLocks/>
            <a:stCxn id="74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FB2A7277-6175-85C9-7A38-0686EA4989C5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A93996F0-547B-5E76-5067-9C8BF9E6946C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D385EAF2-68CB-5A6B-DCC3-0591168E52E9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0C96529B-E0E9-1BD2-17A3-74F823FFE4D1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Ellipse 67">
            <a:extLst>
              <a:ext uri="{FF2B5EF4-FFF2-40B4-BE49-F238E27FC236}">
                <a16:creationId xmlns:a16="http://schemas.microsoft.com/office/drawing/2014/main" id="{4040CF97-52C1-1042-69ED-7D15CAB1A781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0293A28-1F63-8EC5-6B6A-10D250A4016C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C3CD814A-78D9-D794-E99E-F4B3DAB458AA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38FAB54-F83A-A966-DD3A-E60BC3024F24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B9E9DD6-572D-47FB-F4FF-E09918B1FCAE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3827CD49-30E0-B5B4-2299-5762BD497AAF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0B4BA375-ED3B-A323-BC77-DEA711E4F455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A984560F-6D00-2EA2-B5DF-47893C6B6C9E}"/>
              </a:ext>
            </a:extLst>
          </p:cNvPr>
          <p:cNvCxnSpPr>
            <a:cxnSpLocks/>
            <a:endCxn id="77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887CBB89-E4AC-D972-7FC8-37314525D1A4}"/>
              </a:ext>
            </a:extLst>
          </p:cNvPr>
          <p:cNvCxnSpPr>
            <a:cxnSpLocks/>
            <a:stCxn id="76" idx="5"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F596DE46-4621-B73D-DEB4-99EF66D7372E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0FA9B360-BE30-82C0-FA65-AA376FF43687}"/>
              </a:ext>
            </a:extLst>
          </p:cNvPr>
          <p:cNvCxnSpPr>
            <a:cxnSpLocks/>
            <a:stCxn id="72" idx="2"/>
            <a:endCxn id="13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152104B-2441-3FF1-3F89-52A6A2DD5ED3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314C57C-A0D9-D255-4AAB-01618DFE130D}"/>
              </a:ext>
            </a:extLst>
          </p:cNvPr>
          <p:cNvCxnSpPr>
            <a:cxnSpLocks/>
            <a:endCxn id="74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0F3E41BA-1E65-AA2E-F4D5-90EA6C16D4C6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F03A3D5-1116-C505-6697-ECBE1DB77E60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4B3E446-80F0-D111-4214-7795DA94ADFE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9BFE4E6-3CB7-8A2D-AB68-95A295DCFDB7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0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0" y="118918"/>
            <a:ext cx="5043573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*Ainsi, en ce début du XIXe siècle s’achève…</a:t>
            </a:r>
          </a:p>
          <a:p>
            <a:endParaRPr lang="fr-FR" dirty="0"/>
          </a:p>
          <a:p>
            <a:r>
              <a:rPr lang="fr-FR" dirty="0"/>
              <a:t>- L’histoire européenne au Nouveau Monde</a:t>
            </a:r>
          </a:p>
          <a:p>
            <a:endParaRPr lang="fr-FR" dirty="0"/>
          </a:p>
          <a:p>
            <a:r>
              <a:rPr lang="fr-FR" dirty="0"/>
              <a:t>NB : Bien que les indépendances américaines</a:t>
            </a:r>
          </a:p>
          <a:p>
            <a:r>
              <a:rPr lang="fr-FR" dirty="0"/>
              <a:t>Aient largement bénéficié à des créoles </a:t>
            </a:r>
            <a:r>
              <a:rPr lang="fr-FR" i="1" dirty="0"/>
              <a:t>européens</a:t>
            </a:r>
            <a:endParaRPr lang="fr-FR" dirty="0"/>
          </a:p>
          <a:p>
            <a:r>
              <a:rPr lang="fr-FR" u="sng" dirty="0"/>
              <a:t>Des indépendances </a:t>
            </a:r>
            <a:r>
              <a:rPr lang="fr-FR" i="1" u="sng" dirty="0"/>
              <a:t>blanches</a:t>
            </a:r>
            <a:r>
              <a:rPr lang="fr-FR" u="sng" dirty="0"/>
              <a:t>, sans décolonisation</a:t>
            </a:r>
          </a:p>
          <a:p>
            <a:endParaRPr lang="fr-FR" u="sng" dirty="0"/>
          </a:p>
          <a:p>
            <a:r>
              <a:rPr lang="fr-FR" dirty="0"/>
              <a:t>- Et avec cette histoire américaine</a:t>
            </a:r>
          </a:p>
          <a:p>
            <a:r>
              <a:rPr lang="fr-FR" dirty="0"/>
              <a:t>S’achève également le 1</a:t>
            </a:r>
            <a:r>
              <a:rPr lang="fr-FR" baseline="30000" dirty="0"/>
              <a:t>er</a:t>
            </a:r>
            <a:r>
              <a:rPr lang="fr-FR" dirty="0"/>
              <a:t> âge de l’expansion européenne né au XVIe siècle</a:t>
            </a:r>
          </a:p>
        </p:txBody>
      </p:sp>
      <p:pic>
        <p:nvPicPr>
          <p:cNvPr id="3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560B741E-253E-E1E4-B2C0-215FD36A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19" y="118917"/>
            <a:ext cx="6793902" cy="43571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970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28315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c) L’ingérence de la France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*1798-1807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Conquêtes napoléoniennes sans lendemain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 l’Egypte ottomane et de la Dalmatie </a:t>
            </a:r>
            <a:r>
              <a:rPr lang="fr-FR" sz="1700" spc="-1" dirty="0">
                <a:solidFill>
                  <a:srgbClr val="000000"/>
                </a:solidFill>
                <a:latin typeface="Calibri"/>
              </a:rPr>
              <a:t>ex-vénitienne</a:t>
            </a:r>
          </a:p>
          <a:p>
            <a:pPr>
              <a:lnSpc>
                <a:spcPct val="100000"/>
              </a:lnSpc>
            </a:pPr>
            <a:endParaRPr lang="fr-FR" sz="17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1700" spc="-1" dirty="0">
                <a:solidFill>
                  <a:srgbClr val="000000"/>
                </a:solidFill>
                <a:latin typeface="Calibri"/>
              </a:rPr>
              <a:t>Puis…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2B9B955-0BA1-758D-A87E-094441D4C496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6486898" y="1223889"/>
            <a:ext cx="938272" cy="15267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994F5CEA-BA67-C8A2-2961-4D9E2188AAC1}"/>
              </a:ext>
            </a:extLst>
          </p:cNvPr>
          <p:cNvCxnSpPr>
            <a:cxnSpLocks/>
          </p:cNvCxnSpPr>
          <p:nvPr/>
        </p:nvCxnSpPr>
        <p:spPr>
          <a:xfrm>
            <a:off x="6486898" y="1123509"/>
            <a:ext cx="461404" cy="37509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>
            <a:extLst>
              <a:ext uri="{FF2B5EF4-FFF2-40B4-BE49-F238E27FC236}">
                <a16:creationId xmlns:a16="http://schemas.microsoft.com/office/drawing/2014/main" id="{321B58EA-17D9-F974-0AEA-34D715852D18}"/>
              </a:ext>
            </a:extLst>
          </p:cNvPr>
          <p:cNvSpPr/>
          <p:nvPr/>
        </p:nvSpPr>
        <p:spPr>
          <a:xfrm>
            <a:off x="6923338" y="14654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37DDDA5D-F58B-04DE-0EB2-0BB570FEA9B5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2C736FCC-FB38-070D-0641-0CD52662F098}"/>
              </a:ext>
            </a:extLst>
          </p:cNvPr>
          <p:cNvCxnSpPr>
            <a:cxnSpLocks/>
            <a:stCxn id="85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DF79C0D6-60AF-ED24-F53E-C3E3899C64D9}"/>
              </a:ext>
            </a:extLst>
          </p:cNvPr>
          <p:cNvCxnSpPr>
            <a:cxnSpLocks/>
            <a:stCxn id="89" idx="5"/>
            <a:endCxn id="88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022FD884-4D47-27C7-5FE1-3AB17BED9129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08699CD5-A5CC-8633-15B8-F71325E0B35F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73695B45-5C7D-8BDB-4B6F-A358BC2166F2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70DC4E38-2C5B-9BC9-D91E-27B827A87F1F}"/>
              </a:ext>
            </a:extLst>
          </p:cNvPr>
          <p:cNvCxnSpPr>
            <a:cxnSpLocks/>
            <a:endCxn id="89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3101F52E-9866-6DAB-79BE-659ADDB77261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49369546-1ABC-3D28-FEF0-4860A7C67FE1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C9E88A26-BEFA-0CD2-2EC5-8F2968300388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42CF539C-423F-1119-E6E0-CDBB2B59A696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DE2FD04-209B-88BE-3B05-DCED7053CB24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F1E27B0-1593-8C88-48C2-613684E7B6D1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5CB33B0-252C-FA2D-8046-84FB08CB859C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5D36C0D1-8C64-3CC5-203F-E0EE6EFC982C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02E4FA-7280-12D9-2C72-B332AF6692EC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4AF2575-B554-9C61-06A0-A4220F652932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6FCEB9-36DC-7F92-4208-C1D78102B95D}"/>
              </a:ext>
            </a:extLst>
          </p:cNvPr>
          <p:cNvCxnSpPr>
            <a:cxnSpLocks/>
            <a:stCxn id="10" idx="2"/>
            <a:endCxn id="5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8114F3E-44C3-3A90-6CF3-DD010D75E586}"/>
              </a:ext>
            </a:extLst>
          </p:cNvPr>
          <p:cNvCxnSpPr>
            <a:cxnSpLocks/>
            <a:endCxn id="11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FFEE758-CB12-A5B3-AE7D-4BE5A5AACFE6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BE285823-D0AB-57B7-EAC9-9F538A1F2A9F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B869B2A-ADD9-FD91-01EC-9B6DBD66BC82}"/>
              </a:ext>
            </a:extLst>
          </p:cNvPr>
          <p:cNvCxnSpPr>
            <a:cxnSpLocks/>
            <a:endCxn id="15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E9CB9B2-6B6A-1617-F21D-9B78C76AB11B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B39C7A17-AB15-AA47-4170-BFD446FA4D71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447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*1830-40 : Ingérences contre l’Empire ottoman…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Conquête de l’Algérie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Et en Syrie, soutien à l’Egypte de Mehmet Ali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enfin…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3C9095C4-A26C-719E-539C-959E9C90942B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7CA8FDBA-BFD5-35D2-F8EF-B65CDBBD4AA9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884DDFBE-BEA0-FBF6-F0C6-81076D0513EF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F6F9BC3-0DCC-9100-3811-75B9753B0A54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2417576-2A3E-B58B-94CC-D6C3C7CFA886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E746017-5938-58C1-08D3-0815DC48FDBA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FE7FD80-6CBF-286D-88AB-330D7C3DBE94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0D7A00F-672B-08F9-78D7-D2661B91D720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29BBB0E-645C-8B8C-5B65-928AF4C96943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AB21F5A-A5DB-BFA7-38A2-355C877ABE36}"/>
              </a:ext>
            </a:extLst>
          </p:cNvPr>
          <p:cNvCxnSpPr>
            <a:cxnSpLocks/>
            <a:stCxn id="23" idx="2"/>
            <a:endCxn id="19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C01B5C39-0869-E62A-0168-7A2B320AEB9C}"/>
              </a:ext>
            </a:extLst>
          </p:cNvPr>
          <p:cNvCxnSpPr>
            <a:cxnSpLocks/>
            <a:endCxn id="24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A759632-D205-61C2-6843-0A34FF427B16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4BE156DE-81D7-E3C8-366E-01DA252D8578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23282DF-ECE8-6C21-9B67-951BBFD0A486}"/>
              </a:ext>
            </a:extLst>
          </p:cNvPr>
          <p:cNvCxnSpPr>
            <a:cxnSpLocks/>
            <a:endCxn id="18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C91412C-8FD4-95BD-9A1E-CDD9054599CF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E618B185-FA02-54CA-C0E7-4940711AB136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43BFB3A-46D0-B78B-5FCA-9A14E37F5F52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AEE4100-B6A1-8E3E-6332-8DEE37B8E366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535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d) Très secondairement, l’ingérence autrichienne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*L’Autriche, alliée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et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en rivalité avec la Russie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*Pour le contrôle de la zone danubienne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Serbie, Valachie, Moldavie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Donc…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FB780D0E-C321-7FBB-1F58-AFE7F58B05ED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407F165-DC21-EC85-2D3B-576317AE3464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074B22A-E1B5-0594-87D2-B94239D2FC55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C0AC83E-B2EB-8BE9-4CAD-6BBE2C3092F6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565E5C8-F4EA-DC75-9921-26158D80AEA1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FCE0EDE-0DF1-A73F-6D46-F9C3E532BE81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A038905-B5CD-6E3B-6789-2EA026D28E88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0B88326-DCE0-7BF0-6B6F-8695E6A4B2C4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37F1B3D-6C6D-56F4-9E95-B01065FE1AB4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ABBB96B-1D9C-4A16-FE5F-A8DFC770E672}"/>
              </a:ext>
            </a:extLst>
          </p:cNvPr>
          <p:cNvCxnSpPr>
            <a:cxnSpLocks/>
            <a:stCxn id="24" idx="2"/>
            <a:endCxn id="18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05624A2-8C0E-4E9C-7110-5FE51294C6FE}"/>
              </a:ext>
            </a:extLst>
          </p:cNvPr>
          <p:cNvCxnSpPr>
            <a:cxnSpLocks/>
            <a:endCxn id="25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E002EC8-4ED4-B485-F41A-70DAB9D2E57F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E6338E10-DF4D-8757-4502-C0C66F6B8B52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FEBED14-66C7-C3E4-5E4F-5DBD29CC3716}"/>
              </a:ext>
            </a:extLst>
          </p:cNvPr>
          <p:cNvCxnSpPr>
            <a:cxnSpLocks/>
            <a:endCxn id="20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C804B2F-D6F3-E54D-81A7-7669EF1ABB9E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54EBC243-EDEA-132C-5ED9-F458DE87A485}"/>
              </a:ext>
            </a:extLst>
          </p:cNvPr>
          <p:cNvCxnSpPr>
            <a:cxnSpLocks/>
            <a:stCxn id="71" idx="5"/>
            <a:endCxn id="46" idx="2"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3E3EE828-4652-79C4-3CD6-4D42E4BD808A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514169D-AF2C-3874-572D-508600C5E9CC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123AA8F-EB61-0AD2-15C8-91690A1F4B3D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1100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Des prédateurs européens rivaux : Russie, Grande-Bretagne, France et Autriche ; 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*Des prédateurs européens en rivalité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Avec une rivalité essentielle : Russie contre GB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deux stratégies très différentes…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La stratégie continentale de la Russie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Qui consiste à une dilatation à partir du noyau russe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donc à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des conquêtes de territoires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Avec nécessairement une logistique élaborée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- La stratégie maritime de la GB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Qui consiste à contrôler les relais de la route des Indes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Détroits et points d’appui</a:t>
            </a:r>
          </a:p>
          <a:p>
            <a:pPr>
              <a:lnSpc>
                <a:spcPct val="100000"/>
              </a:lnSpc>
            </a:pPr>
            <a:r>
              <a:rPr lang="fr-FR" u="sng" spc="-1" dirty="0">
                <a:solidFill>
                  <a:srgbClr val="000000"/>
                </a:solidFill>
                <a:latin typeface="Calibri"/>
              </a:rPr>
              <a:t>Sans conquête de territoire, sauf en Inde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2A93D661-7F86-C908-A431-1D1FAF2184DF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B41A09AA-523B-9931-66A8-4602C31F4576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41C4C46-2F30-EEEE-463C-1802941662C7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75BF1A34-6105-39E5-4420-EAD6C6E59D24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6643CD0-D805-5442-332C-B2CA47884095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C7710E9-0220-22D8-50FE-2A9206B6DEFB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190CB99-8450-32DD-4CAD-3C078EDCD5B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3E222DB8-B378-852B-8475-DAF800905F82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62243E-5D7E-6223-0A0F-4207C97BDECC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9D9BC30-FFDE-F43D-46DE-ADF58162E4C0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0CF0EB4-7104-6555-B0AE-701B632B149B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E64FB12F-5D16-A838-A3B9-C39FC159ED87}"/>
              </a:ext>
            </a:extLst>
          </p:cNvPr>
          <p:cNvCxnSpPr>
            <a:cxnSpLocks/>
            <a:endCxn id="25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75647B9-CEF9-A872-1ED3-52DFA2FA9655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42CE76E7-F357-B5A2-E03A-61C8FD8B5BE4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654F42D-D91F-4E1A-11EE-C88C8C121220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FF6EA89-BCCF-705E-FA24-75CC8FD29014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1961656-E076-A136-47E4-4AAFF5AF5219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88E58C95-6A2C-5832-0760-CA6080357DA7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0CB496A6-A204-A07D-0AB0-520C8874E058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42318F5E-5A73-5E9C-9524-EC6839E03F23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3070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4" y="190203"/>
            <a:ext cx="528462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Et des points de friction : Balkans, monde arabe, Caucase et Afghanistan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Récapitulons, une dernière fois (!)…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*Des proies, les empires orientaux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Contenant des zones périphériques instables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En révolte contre les pouvoirs centraux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*Des prédateurs européens rivaux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*Et dans les périphéries instables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Ces rivalités se rajoutant aux révoltes, engendrant ainsi De multiples et complexes points de friction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*Citons-en les quatre principaux…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0FE16C78-A7FF-B0E2-1523-3C537FB14DC7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366FE4A-1103-7471-ED57-EE5F89B282BF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3B84F05-8541-DBA8-A16C-E23CF7DA1E6F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BE7A0C-2306-80BD-4899-E9987B12C32E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52E3DB3-1B5D-FAB5-8E12-BC1FEA1CAB0F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11B5643-FEAB-16B3-C1FD-A0433640ADEE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5E5F4C6-F305-1C65-6C81-0B4D10CDD0D9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70A31E7-1B0A-650D-3EFE-2533DAFD0D88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F64DD85-C3A5-45D7-DA01-B02F81AB5263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069359A-91F1-DB91-07FD-E2672C64855A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FF22D7F-9BF7-0A32-296C-4F15A94A543D}"/>
              </a:ext>
            </a:extLst>
          </p:cNvPr>
          <p:cNvCxnSpPr>
            <a:cxnSpLocks/>
            <a:endCxn id="25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D434500-C469-AF52-40BA-43D977C7E0CA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07282901-947F-8919-C37D-405D4D94D8D4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A421A80-9F97-B96A-5C60-70715B9EAF67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8172DDA-234D-6841-C1BF-6725AFE690EC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B8BB140-0CCC-D925-5C1A-58B8E810C2AB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4C1F7C07-2B44-E3D7-FBC6-618476D62CD6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2E93970D-2655-3F00-B757-7B694FC1C7A7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58B3881A-5A2B-51B3-BF78-64D5373C4BA6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013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Et des points de friction : Balkans, monde arabe, Caucase et Afghanistan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a) Dans les Balkans, lutte entre…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*Une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poussée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russe quasi-continue et déstabilisatrice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une volonté britannique de maintenir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L’intégrité totale de l’Empire ottoman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Intégrité ottomane source </a:t>
            </a:r>
            <a:r>
              <a:rPr lang="fr-FR" sz="1700" spc="-1" dirty="0">
                <a:solidFill>
                  <a:srgbClr val="000000"/>
                </a:solidFill>
                <a:latin typeface="Calibri"/>
              </a:rPr>
              <a:t>de stabilité en Méditerranée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Stabilité nécessaire au bon fonctionnement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De la route des Indes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dirty="0"/>
              <a:t>*Pour l’Empire ottoman, la lutte contre</a:t>
            </a:r>
          </a:p>
          <a:p>
            <a:r>
              <a:rPr lang="fr-FR" dirty="0"/>
              <a:t>Cette menace russe continue</a:t>
            </a:r>
          </a:p>
          <a:p>
            <a:r>
              <a:rPr lang="fr-FR" dirty="0"/>
              <a:t>Va occuper l’essentiel de ses forces</a:t>
            </a:r>
          </a:p>
          <a:p>
            <a:endParaRPr lang="fr-FR" dirty="0"/>
          </a:p>
          <a:p>
            <a:r>
              <a:rPr lang="fr-FR" dirty="0"/>
              <a:t>*Ce qui, conséquence indirecte</a:t>
            </a:r>
          </a:p>
          <a:p>
            <a:r>
              <a:rPr lang="fr-FR" dirty="0"/>
              <a:t>Va l’affaiblir dans le monde arabe…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0FE16C78-A7FF-B0E2-1523-3C537FB14DC7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366FE4A-1103-7471-ED57-EE5F89B282BF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C3B84F05-8541-DBA8-A16C-E23CF7DA1E6F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DBE7A0C-2306-80BD-4899-E9987B12C32E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52E3DB3-1B5D-FAB5-8E12-BC1FEA1CAB0F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11B5643-FEAB-16B3-C1FD-A0433640ADEE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5E5F4C6-F305-1C65-6C81-0B4D10CDD0D9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70A31E7-1B0A-650D-3EFE-2533DAFD0D88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F64DD85-C3A5-45D7-DA01-B02F81AB5263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069359A-91F1-DB91-07FD-E2672C64855A}"/>
              </a:ext>
            </a:extLst>
          </p:cNvPr>
          <p:cNvCxnSpPr>
            <a:cxnSpLocks/>
            <a:stCxn id="24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BFF22D7F-9BF7-0A32-296C-4F15A94A543D}"/>
              </a:ext>
            </a:extLst>
          </p:cNvPr>
          <p:cNvCxnSpPr>
            <a:cxnSpLocks/>
            <a:endCxn id="25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D434500-C469-AF52-40BA-43D977C7E0CA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07282901-947F-8919-C37D-405D4D94D8D4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A421A80-9F97-B96A-5C60-70715B9EAF67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08172DDA-234D-6841-C1BF-6725AFE690EC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9B8BB140-0CCC-D925-5C1A-58B8E810C2AB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81CA1BBC-C238-F548-2DE6-C241CDDC4121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CD2D8193-9D8F-1DB2-22DC-025C37A514CB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C1311B9F-5724-DAA1-A5FF-763CFCB5A0A0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0789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4" y="162068"/>
            <a:ext cx="5237267" cy="50629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Et des points de friction : Balkans, monde arabe, Caucase et Afghanistan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b) Dans le monde arabe</a:t>
            </a:r>
            <a:endParaRPr lang="fr-FR" i="1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dirty="0"/>
              <a:t>*1802-18 : En Arabie même, lutte des Ottomans Contre le mouvement wahhabite des Saoud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Puis…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*1830-40 : En Egypte-Syrie, lutte des Ottomans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</a:rPr>
              <a:t>Contre </a:t>
            </a:r>
            <a:r>
              <a:rPr lang="fr-FR" sz="1700" dirty="0"/>
              <a:t>la volonté d’émancipation du pacha Mehmet Ali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*Mehmet Ali brièvement soutenue par la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En échange d’un soutien en Algérie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*Mais Egypte combattue par la GB et la Russie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Affichant ici une volonté </a:t>
            </a:r>
            <a:r>
              <a:rPr lang="fr-FR" u="sng" spc="-1" dirty="0">
                <a:solidFill>
                  <a:srgbClr val="000000"/>
                </a:solidFill>
                <a:latin typeface="Calibri"/>
              </a:rPr>
              <a:t>commune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D’y maintenir la domination ottomane…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C2B9B955-0BA1-758D-A87E-094441D4C496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0FE16C78-A7FF-B0E2-1523-3C537FB14DC7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DFAFF88-8539-E97D-9343-AB576235BE41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81574723-5736-A85F-8D9D-7AF7E900A93C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47D2BBE-0595-A26E-5A9E-2621E3C1E638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D05F4E55-CB40-279A-3FB2-4FD6C301F25F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39B4275-D2AF-047D-3041-A80120AA969F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6CE971A-99E3-F1E0-6C39-E0487EF4248A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62B7860F-B9F8-4276-039F-A59C470FAAA1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1E1E99E-13C0-9D7C-8F59-E81B66116B4D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EDFD6CC-8AE4-DFFB-9390-101D9356F1B2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737C106-8A3C-C792-5535-983867ACDFE8}"/>
              </a:ext>
            </a:extLst>
          </p:cNvPr>
          <p:cNvCxnSpPr>
            <a:cxnSpLocks/>
            <a:stCxn id="25" idx="2"/>
            <a:endCxn id="21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9DC4832-9463-C42B-167E-F318CED926E3}"/>
              </a:ext>
            </a:extLst>
          </p:cNvPr>
          <p:cNvCxnSpPr>
            <a:cxnSpLocks/>
            <a:endCxn id="29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2206E4F-1228-AAB8-54AB-8095F8F1227A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1C66A30-1D6F-E915-70E1-B93432F66DBE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1CC733B-B051-48AD-C8B2-5500080D143A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17D9EC4-6DF5-1307-855A-2A4945F3E41E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972A155C-FA68-B8C8-6D37-4B28D0D8BF7F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C8AF634B-9A33-8500-F42D-8E0442ACD55A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46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Et des points de friction : Balkans, monde arabe, Caucase et Afghanistan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c) Dans le Caucase…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Avec une avancée russe qui vise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A prendre le Caucase aux Ottomans et aux Perses</a:t>
            </a:r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NB : 1801 : A partir de la Géorgie annexée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enfin (ouf !)…</a:t>
            </a:r>
          </a:p>
        </p:txBody>
      </p:sp>
      <p:pic>
        <p:nvPicPr>
          <p:cNvPr id="40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A59A79AB-C2EB-E4D3-8085-F7DD1AB8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74161C55-A531-E41B-8D16-C3A808C52EF1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00D3A2F-AFA7-3709-18A1-8B00DB2B54F7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0A5602F9-5964-1C58-8C8F-3090186341F4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9355FC1-E3C8-3B82-A75E-1FD16E10672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F8A348D-2B6A-FDD1-DD5D-E8FBE2A82888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BDA562F-697B-870E-BB5A-F0B6DE9B4941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E1432F5-3796-6EED-EC14-F31679F01FE6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8DC9E0E-40E7-1894-0625-B2B0B2CB9038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CAA83378-7BA5-C43A-F814-88AD8F9C32B0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EE9F5289-3E5E-8EEC-B90F-E1310C3AE488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8618B26B-1BB4-90B2-CA99-84F39994507F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BBF30F54-B917-6689-187E-9B690FEA278F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4A1DA8A7-6183-1017-098C-AF747F5E0D43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B2645DA-60EA-555B-87DF-D617BD8C8F46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CD388AAD-2951-892E-10C4-E78D5F6BC359}"/>
              </a:ext>
            </a:extLst>
          </p:cNvPr>
          <p:cNvCxnSpPr>
            <a:cxnSpLocks/>
            <a:stCxn id="63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1F8BCF06-4E1D-09EA-83E2-CB53C4D2560C}"/>
              </a:ext>
            </a:extLst>
          </p:cNvPr>
          <p:cNvCxnSpPr>
            <a:cxnSpLocks/>
            <a:stCxn id="63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C56F26F2-6EFC-00BB-3189-4F89589B0007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ACEEB2FF-D468-D963-228D-CE57F033F7B6}"/>
              </a:ext>
            </a:extLst>
          </p:cNvPr>
          <p:cNvCxnSpPr>
            <a:cxnSpLocks/>
            <a:stCxn id="52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3AF20E90-C168-B70E-96B6-EE4B6CDBD101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03B24E4F-81E4-F733-60B3-E8BD3026347A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EF7173FF-4BF1-585C-4FAE-E29FD597A917}"/>
              </a:ext>
            </a:extLst>
          </p:cNvPr>
          <p:cNvCxnSpPr>
            <a:cxnSpLocks/>
            <a:stCxn id="67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>
            <a:extLst>
              <a:ext uri="{FF2B5EF4-FFF2-40B4-BE49-F238E27FC236}">
                <a16:creationId xmlns:a16="http://schemas.microsoft.com/office/drawing/2014/main" id="{D6398412-5043-A04D-8272-7C9ED2A1E236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3559F518-CC62-CD2C-0301-5532B222ABA9}"/>
              </a:ext>
            </a:extLst>
          </p:cNvPr>
          <p:cNvCxnSpPr>
            <a:cxnSpLocks/>
            <a:stCxn id="8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E1E7CFE7-F165-3F67-4076-80DFA12B0B75}"/>
              </a:ext>
            </a:extLst>
          </p:cNvPr>
          <p:cNvCxnSpPr>
            <a:cxnSpLocks/>
            <a:stCxn id="86" idx="5"/>
            <a:endCxn id="85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lipse 84">
            <a:extLst>
              <a:ext uri="{FF2B5EF4-FFF2-40B4-BE49-F238E27FC236}">
                <a16:creationId xmlns:a16="http://schemas.microsoft.com/office/drawing/2014/main" id="{088E9BC4-2B46-0B7D-DF82-8A3C1C209E84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9C41745B-FBDB-ADCA-A173-8607CA9D3425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9EDCAE14-5176-B904-5330-74A3D8765BD4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B7CD69E2-3BA9-CEAA-2D8E-49453E3FBA19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lipse 88">
            <a:extLst>
              <a:ext uri="{FF2B5EF4-FFF2-40B4-BE49-F238E27FC236}">
                <a16:creationId xmlns:a16="http://schemas.microsoft.com/office/drawing/2014/main" id="{57D2E8BC-8383-E1D7-074F-70D6CFAE4747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8364EBE5-B1BA-D1D3-A67E-6019781CFA37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1CEB9C68-B7CB-28D7-6B9A-525084431D4B}"/>
              </a:ext>
            </a:extLst>
          </p:cNvPr>
          <p:cNvCxnSpPr>
            <a:cxnSpLocks/>
            <a:endCxn id="90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6C058A7A-94E6-E657-31E3-A5D43FCFF22C}"/>
              </a:ext>
            </a:extLst>
          </p:cNvPr>
          <p:cNvCxnSpPr>
            <a:cxnSpLocks/>
            <a:stCxn id="80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C618E314-0F54-6DB7-FB3D-F8428C724BC8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44D153E-7740-C305-8496-5681208E9CD8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56C43510-F5B7-F026-F4E1-CDF927DBBCFA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80A6C2BB-9119-5792-BAD8-C623DC60E4CF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35E45F22-AA7C-9182-FA79-16B340E3EBB7}"/>
              </a:ext>
            </a:extLst>
          </p:cNvPr>
          <p:cNvCxnSpPr>
            <a:cxnSpLocks/>
            <a:stCxn id="102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C7E56E21-0B2F-95BF-918E-EFE720F449CC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llipse 99">
            <a:extLst>
              <a:ext uri="{FF2B5EF4-FFF2-40B4-BE49-F238E27FC236}">
                <a16:creationId xmlns:a16="http://schemas.microsoft.com/office/drawing/2014/main" id="{E0DAA3F0-B9DB-E292-3D1F-DC7A0F47438C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5F2BBF05-0669-F278-B8B6-9DC715058403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8B622A0-DFF3-B0A2-117C-511FB0E64B38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F3C08D0D-FA4D-804E-3A5C-463AED107239}"/>
              </a:ext>
            </a:extLst>
          </p:cNvPr>
          <p:cNvCxnSpPr>
            <a:cxnSpLocks/>
            <a:stCxn id="101" idx="2"/>
            <a:endCxn id="97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08784F16-5DF7-CE30-BDFD-265CA1FF15F0}"/>
              </a:ext>
            </a:extLst>
          </p:cNvPr>
          <p:cNvCxnSpPr>
            <a:cxnSpLocks/>
            <a:endCxn id="102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45E2B711-5791-B43C-4F15-3D8D55368958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D89A6113-B4F6-E9A8-9819-715B2D959B22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E179D53-90C2-9E33-6D91-0CC42EB13677}"/>
              </a:ext>
            </a:extLst>
          </p:cNvPr>
          <p:cNvCxnSpPr>
            <a:cxnSpLocks/>
            <a:endCxn id="2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9F114D5-60FF-7B4E-8496-6CC040ACF73A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D1E1111-553E-ADFF-CAF1-257EE890B587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6ED58F5A-2CA4-D8FB-D941-88AA25579BB6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F2D4051-C4DB-14DE-B8EA-AB9FB1509E11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6CE28C85-389A-86C6-5991-CFADC559B78E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553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Et des points de friction : Balkans, monde arabe, Caucase et Afghanistan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d) En Afghanistan…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*Une Russie présente dans le Caucase</a:t>
            </a: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Poussant la Perse </a:t>
            </a:r>
            <a:r>
              <a:rPr lang="fr-FR" dirty="0"/>
              <a:t>à reconquérir l’Afghanistan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fr-FR" dirty="0"/>
          </a:p>
          <a:p>
            <a:r>
              <a:rPr lang="fr-FR" dirty="0"/>
              <a:t>*Dans le but de contrecarrer</a:t>
            </a:r>
          </a:p>
          <a:p>
            <a:r>
              <a:rPr lang="fr-FR" dirty="0"/>
              <a:t>L’expansion britannique venant de l’Inde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pc="-1" dirty="0">
                <a:solidFill>
                  <a:srgbClr val="000000"/>
                </a:solidFill>
                <a:latin typeface="Calibri"/>
              </a:rPr>
              <a:t>Et provoquant ainsi sa réaction </a:t>
            </a:r>
          </a:p>
          <a:p>
            <a:pPr>
              <a:lnSpc>
                <a:spcPct val="100000"/>
              </a:lnSpc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dirty="0"/>
              <a:t>*Une Perse qui se retrouve entre</a:t>
            </a:r>
          </a:p>
          <a:p>
            <a:r>
              <a:rPr lang="fr-FR" dirty="0"/>
              <a:t>Russes du Caucase et Britanniques d’Inde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41EFD7A-22C7-5AB7-E9E5-AB114F69BB0F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27C732D-8046-76B0-C0FE-BEE0581DEFC9}"/>
              </a:ext>
            </a:extLst>
          </p:cNvPr>
          <p:cNvCxnSpPr>
            <a:cxnSpLocks/>
            <a:stCxn id="45" idx="5"/>
            <a:endCxn id="35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549DA0E-22E1-F3CB-FA81-6CA331B7FD3F}"/>
              </a:ext>
            </a:extLst>
          </p:cNvPr>
          <p:cNvCxnSpPr>
            <a:cxnSpLocks/>
            <a:stCxn id="35" idx="6"/>
            <a:endCxn id="30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96B2E57-D2E0-91C4-BFDD-640B7E3CB54D}"/>
              </a:ext>
            </a:extLst>
          </p:cNvPr>
          <p:cNvCxnSpPr>
            <a:cxnSpLocks/>
            <a:endCxn id="30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277A76E-FD07-C77A-83DB-804B64A5754D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37460DA-6ED6-4214-4873-F4CBFE23F64B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C2B0215-B2ED-AB69-FD51-84E4EE96C4AB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81BFA5-1A06-AA92-D039-8B09C6A7D353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0E395E-5DD7-E52E-7201-299C4B91A5C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4E4F34D-1104-99FF-98DA-517D116FFE25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20CC087-9ECB-E852-2B9C-31F800B22DC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B6B33C8-39C4-9592-AB80-05F401BBEB5E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3BC2F53-978B-7D07-CE18-9F80710B45AE}"/>
              </a:ext>
            </a:extLst>
          </p:cNvPr>
          <p:cNvCxnSpPr>
            <a:cxnSpLocks/>
            <a:stCxn id="25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2136205-CF3F-A96D-49C6-7FDF26DA5B06}"/>
              </a:ext>
            </a:extLst>
          </p:cNvPr>
          <p:cNvCxnSpPr>
            <a:cxnSpLocks/>
            <a:endCxn id="37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8E4D3FC-8410-4A0D-9212-1B9CA69BFEF3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A2C1FF67-487B-0924-03D9-F70493A58783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919A6CFA-B971-F735-022E-642312840877}"/>
              </a:ext>
            </a:extLst>
          </p:cNvPr>
          <p:cNvCxnSpPr>
            <a:cxnSpLocks/>
            <a:endCxn id="2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77EEDC3-8993-74FB-4290-9990B173D0B3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F6DD6C3-BE5A-791D-173A-FC57EFD7B850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5421FB4-852B-900B-BF66-B04B2A40C7FE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890E95A5-376A-E927-D2FD-3925919A8C90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7EDFA605-5EA8-0FBD-177C-B867F8BC864F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88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7) … Et des points de friction : Balkans, monde arabe, Caucase et Afghanistan</a:t>
            </a:r>
          </a:p>
          <a:p>
            <a:endParaRPr lang="fr-FR" dirty="0"/>
          </a:p>
          <a:p>
            <a:r>
              <a:rPr lang="fr-FR" dirty="0"/>
              <a:t>*Et maintenant le récit…</a:t>
            </a:r>
          </a:p>
          <a:p>
            <a:endParaRPr lang="fr-FR" dirty="0"/>
          </a:p>
          <a:p>
            <a:r>
              <a:rPr lang="fr-FR" dirty="0"/>
              <a:t>*Des points de friction</a:t>
            </a:r>
          </a:p>
          <a:p>
            <a:r>
              <a:rPr lang="fr-FR" dirty="0"/>
              <a:t>Commençons par le 1</a:t>
            </a:r>
            <a:r>
              <a:rPr lang="fr-FR" baseline="30000" dirty="0"/>
              <a:t>er</a:t>
            </a:r>
            <a:r>
              <a:rPr lang="fr-FR" dirty="0"/>
              <a:t> concerné</a:t>
            </a:r>
          </a:p>
          <a:p>
            <a:r>
              <a:rPr lang="fr-FR" dirty="0"/>
              <a:t>C’est-à-dire le plus proche</a:t>
            </a:r>
          </a:p>
          <a:p>
            <a:r>
              <a:rPr lang="fr-FR" dirty="0"/>
              <a:t>Les Balkans ottomans</a:t>
            </a:r>
          </a:p>
          <a:p>
            <a:endParaRPr lang="fr-FR" dirty="0"/>
          </a:p>
          <a:p>
            <a:r>
              <a:rPr lang="fr-FR" dirty="0"/>
              <a:t>*Des prédateurs européens</a:t>
            </a:r>
          </a:p>
          <a:p>
            <a:r>
              <a:rPr lang="fr-FR" dirty="0"/>
              <a:t>Commençons par le nouvel intrus, la Russie</a:t>
            </a:r>
          </a:p>
          <a:p>
            <a:r>
              <a:rPr lang="fr-FR" dirty="0"/>
              <a:t>Et en ce qui la concerne, une date : 1764…</a:t>
            </a:r>
            <a:endParaRPr lang="fr-FR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41EFD7A-22C7-5AB7-E9E5-AB114F69BB0F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27C732D-8046-76B0-C0FE-BEE0581DEFC9}"/>
              </a:ext>
            </a:extLst>
          </p:cNvPr>
          <p:cNvCxnSpPr>
            <a:cxnSpLocks/>
            <a:stCxn id="45" idx="5"/>
            <a:endCxn id="35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549DA0E-22E1-F3CB-FA81-6CA331B7FD3F}"/>
              </a:ext>
            </a:extLst>
          </p:cNvPr>
          <p:cNvCxnSpPr>
            <a:cxnSpLocks/>
            <a:stCxn id="35" idx="6"/>
            <a:endCxn id="30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96B2E57-D2E0-91C4-BFDD-640B7E3CB54D}"/>
              </a:ext>
            </a:extLst>
          </p:cNvPr>
          <p:cNvCxnSpPr>
            <a:cxnSpLocks/>
            <a:endCxn id="30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277A76E-FD07-C77A-83DB-804B64A5754D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37460DA-6ED6-4214-4873-F4CBFE23F64B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C2B0215-B2ED-AB69-FD51-84E4EE96C4AB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81BFA5-1A06-AA92-D039-8B09C6A7D353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0E395E-5DD7-E52E-7201-299C4B91A5C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4E4F34D-1104-99FF-98DA-517D116FFE25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20CC087-9ECB-E852-2B9C-31F800B22DC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B6B33C8-39C4-9592-AB80-05F401BBEB5E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3BC2F53-978B-7D07-CE18-9F80710B45AE}"/>
              </a:ext>
            </a:extLst>
          </p:cNvPr>
          <p:cNvCxnSpPr>
            <a:cxnSpLocks/>
            <a:stCxn id="25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2136205-CF3F-A96D-49C6-7FDF26DA5B06}"/>
              </a:ext>
            </a:extLst>
          </p:cNvPr>
          <p:cNvCxnSpPr>
            <a:cxnSpLocks/>
            <a:endCxn id="37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8E4D3FC-8410-4A0D-9212-1B9CA69BFEF3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9E7D71B-8E21-E597-F92E-D9C46BDC3150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86618D7-3237-AFF7-4E31-B4D4DAE9FD33}"/>
              </a:ext>
            </a:extLst>
          </p:cNvPr>
          <p:cNvCxnSpPr>
            <a:cxnSpLocks/>
            <a:endCxn id="2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9DE7E7C-008F-7940-9FDF-B977BA516074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5EB3512-6115-A090-7856-A62A35F4683C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9F97AFA-AB6C-926A-85DF-D72EDCFCA234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71C944C-0B41-4887-DB71-7A82EA9A6202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DF2BB2C-3CA7-1AAE-BDE8-609C5AB1DBB2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77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0" y="118918"/>
            <a:ext cx="4996069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*Mais malgré ces reculs et ces critiques</a:t>
            </a:r>
          </a:p>
          <a:p>
            <a:r>
              <a:rPr lang="fr-FR" dirty="0"/>
              <a:t>Dans le même temps va naître paradoxalement…</a:t>
            </a:r>
          </a:p>
          <a:p>
            <a:endParaRPr lang="fr-FR" dirty="0"/>
          </a:p>
          <a:p>
            <a:r>
              <a:rPr lang="fr-FR" dirty="0"/>
              <a:t>*Un 2</a:t>
            </a:r>
            <a:r>
              <a:rPr lang="fr-FR" baseline="30000" dirty="0"/>
              <a:t>ème</a:t>
            </a:r>
            <a:r>
              <a:rPr lang="fr-FR" dirty="0"/>
              <a:t> âge de l’expansion européenne</a:t>
            </a:r>
          </a:p>
          <a:p>
            <a:r>
              <a:rPr lang="fr-FR" i="1" dirty="0"/>
              <a:t>Qui ira beaucoup plus loin</a:t>
            </a:r>
            <a:r>
              <a:rPr lang="fr-FR" dirty="0"/>
              <a:t> que le 1</a:t>
            </a:r>
            <a:r>
              <a:rPr lang="fr-FR" baseline="30000" dirty="0"/>
              <a:t>er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*Pour mieux comprendre</a:t>
            </a:r>
          </a:p>
          <a:p>
            <a:r>
              <a:rPr lang="fr-FR" dirty="0"/>
              <a:t>Développons en sept points…</a:t>
            </a:r>
            <a:endParaRPr lang="fr-FR" i="1" dirty="0"/>
          </a:p>
        </p:txBody>
      </p:sp>
      <p:pic>
        <p:nvPicPr>
          <p:cNvPr id="3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560B741E-253E-E1E4-B2C0-215FD36AF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19" y="118917"/>
            <a:ext cx="6793902" cy="435719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12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7 novembre 2023 (2/15)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1768-1813 : </a:t>
            </a:r>
            <a: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’Empire ottoman</a:t>
            </a:r>
            <a: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entre réveil des nationalismes et attaques</a:t>
            </a:r>
            <a:b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des puissances européennes : Russie, Autriche, Grande-Bretagne et France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67754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période : 1815-1914 : </a:t>
            </a:r>
            <a:r>
              <a:rPr lang="fr-FR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fr-FR" b="1" kern="1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fr-F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Introduction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dirty="0"/>
              <a:t>A la fin du XVIIIe siècle, naissance du 2</a:t>
            </a:r>
            <a:r>
              <a:rPr lang="fr-FR" baseline="30000" dirty="0"/>
              <a:t>ème</a:t>
            </a:r>
            <a:r>
              <a:rPr lang="fr-FR" dirty="0"/>
              <a:t> âge de l’expansion européenne</a:t>
            </a:r>
          </a:p>
          <a:p>
            <a:r>
              <a:rPr lang="fr-FR" dirty="0"/>
              <a:t>1) Au départ, une remise en cause du colonialisme</a:t>
            </a:r>
          </a:p>
          <a:p>
            <a:r>
              <a:rPr lang="fr-FR" dirty="0"/>
              <a:t>2) Malgré ces critiques, apparition d’un nouvel expansionnisme</a:t>
            </a:r>
          </a:p>
          <a:p>
            <a:r>
              <a:rPr lang="fr-FR" dirty="0"/>
              <a:t>3) Trois dates fondatrices : 1757, 1763 et 1765</a:t>
            </a:r>
          </a:p>
          <a:p>
            <a:r>
              <a:rPr lang="fr-FR" dirty="0"/>
              <a:t>4) Une nouvelle expansion européenne vers l’Orient avec à sa tête, la Grande-Bretagne</a:t>
            </a:r>
          </a:p>
          <a:p>
            <a:r>
              <a:rPr lang="fr-FR" dirty="0"/>
              <a:t>5) Les </a:t>
            </a:r>
            <a:r>
              <a:rPr lang="fr-FR" i="1" dirty="0"/>
              <a:t>prédateurs</a:t>
            </a:r>
            <a:r>
              <a:rPr lang="fr-FR" dirty="0"/>
              <a:t> : Face à la Grande-Bretagne, de puissants rivaux : France, Autriche et un nouveau protagoniste, la Russie</a:t>
            </a:r>
          </a:p>
          <a:p>
            <a:r>
              <a:rPr lang="fr-FR" dirty="0"/>
              <a:t>6) Les </a:t>
            </a:r>
            <a:r>
              <a:rPr lang="fr-FR" i="1" dirty="0"/>
              <a:t>proies</a:t>
            </a:r>
            <a:r>
              <a:rPr lang="fr-FR" dirty="0"/>
              <a:t> : L’Orient des puissants et riches empires : Empire ottoman, Perse, Inde, Chine, Japon</a:t>
            </a:r>
          </a:p>
          <a:p>
            <a:r>
              <a:rPr lang="fr-FR" dirty="0"/>
              <a:t>7) 1768-1850 : Des proies orientales : Empire ottoman, Perse et Inde ; Des prédateurs européens rivaux : Russie, Grande-Bretagne, France et Autriche ; Et des points de friction : Balkans, monde arabe, Caucase et Afghanistan</a:t>
            </a:r>
          </a:p>
          <a:p>
            <a:pPr algn="ctr">
              <a:lnSpc>
                <a:spcPct val="100000"/>
              </a:lnSpc>
            </a:pPr>
            <a:endParaRPr lang="fr-FR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2322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1768-1813 : </a:t>
            </a:r>
            <a:r>
              <a:rPr lang="fr-FR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’Empire ottoman</a:t>
            </a:r>
            <a:r>
              <a:rPr lang="fr-FR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entre réveil des nationalismes et ingérences 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européennes</a:t>
            </a:r>
          </a:p>
          <a:p>
            <a:pPr algn="ctr">
              <a:lnSpc>
                <a:spcPct val="100000"/>
              </a:lnSpc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Russie, Autriche, Grande-Bretagne et France</a:t>
            </a:r>
          </a:p>
          <a:p>
            <a:endParaRPr lang="fr-FR" altLang="fr-FR" b="1" dirty="0">
              <a:latin typeface="+mn-lt"/>
              <a:cs typeface="Arial" panose="020B0604020202020204" pitchFamily="34" charset="0"/>
            </a:endParaRPr>
          </a:p>
          <a:p>
            <a:r>
              <a:rPr lang="fr-FR" altLang="fr-FR" b="1" dirty="0">
                <a:latin typeface="+mn-lt"/>
                <a:cs typeface="Arial" panose="020B0604020202020204" pitchFamily="34" charset="0"/>
              </a:rPr>
              <a:t>1768-1792 : En mer Noire et dans les Balkans, 1</a:t>
            </a:r>
            <a:r>
              <a:rPr lang="fr-FR" altLang="fr-FR" b="1" baseline="30000" dirty="0">
                <a:latin typeface="+mn-lt"/>
                <a:cs typeface="Arial" panose="020B0604020202020204" pitchFamily="34" charset="0"/>
              </a:rPr>
              <a:t>ère</a:t>
            </a:r>
            <a:r>
              <a:rPr lang="fr-FR" altLang="fr-FR" b="1" dirty="0"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b="1" dirty="0">
                <a:cs typeface="Arial" panose="020B0604020202020204" pitchFamily="34" charset="0"/>
              </a:rPr>
              <a:t>e</a:t>
            </a:r>
            <a:r>
              <a:rPr lang="fr-FR" altLang="fr-FR" b="1" dirty="0">
                <a:latin typeface="+mn-lt"/>
                <a:cs typeface="Arial" panose="020B0604020202020204" pitchFamily="34" charset="0"/>
              </a:rPr>
              <a:t>xpansion russe contre l’Empire ottoman : Annexion de la Crimée ; Souveraineté russe sur la Moldavie et la Valachie</a:t>
            </a:r>
            <a:endParaRPr lang="fr-FR" b="1" strike="noStrike" spc="-1" dirty="0">
              <a:latin typeface="Arial"/>
            </a:endParaRPr>
          </a:p>
          <a:p>
            <a:r>
              <a:rPr lang="fr-FR" dirty="0"/>
              <a:t>1764 : En expansion depuis le XVe siècle, la Russie de Catherine II est devenue le plus vaste empire eurasien et la puissance hégémonique en Europe orientale ; Pour Catherine II, poursuivre l’expansion russe en Orient : mer Noire et Balkans ottomans ; Caucase et monde indo-persan</a:t>
            </a:r>
          </a:p>
          <a:p>
            <a:r>
              <a:rPr lang="fr-FR" dirty="0"/>
              <a:t>1764-1768 : Catherine II reprend les ambitions russes contre l’Empire ottoman ; Réaction des puissances européennes</a:t>
            </a:r>
          </a:p>
          <a:p>
            <a:r>
              <a:rPr lang="fr-FR" dirty="0"/>
              <a:t>1768-1771 : 6</a:t>
            </a:r>
            <a:r>
              <a:rPr lang="fr-FR" baseline="30000" dirty="0"/>
              <a:t>ème</a:t>
            </a:r>
            <a:r>
              <a:rPr lang="fr-FR" dirty="0"/>
              <a:t> guerre russo-turque ; Victoires des Russes en Moldavie et Valachie, en mer Egée et en Crimée</a:t>
            </a:r>
          </a:p>
          <a:p>
            <a:r>
              <a:rPr lang="fr-FR" dirty="0"/>
              <a:t>1770-1772 : Frédéric II de Prusse, Joseph II d’Autriche et Catherine II de Russie se partagent la Pologne</a:t>
            </a:r>
          </a:p>
          <a:p>
            <a:r>
              <a:rPr lang="fr-FR" dirty="0"/>
              <a:t>1774 : Le traité de Kutchuk-Kaïnardji marque le début de la domination russe dans les Balkans : Soumission du khanat de Crimée ; Accès direct à la mer Noire : Azov, </a:t>
            </a:r>
            <a:r>
              <a:rPr lang="fr-FR" dirty="0" err="1"/>
              <a:t>Kerch</a:t>
            </a:r>
            <a:r>
              <a:rPr lang="fr-FR" dirty="0"/>
              <a:t>, Kherson ; Avancée dans le Caucase avec l’annexion de la </a:t>
            </a:r>
            <a:r>
              <a:rPr lang="fr-FR" dirty="0" err="1"/>
              <a:t>Kabardie</a:t>
            </a:r>
            <a:r>
              <a:rPr lang="fr-FR" dirty="0"/>
              <a:t> ; Libre-navigation en mer Noire, libre-passage des détroits et libre-accès aux ports du Levant ; Droit de protection et d’ingérence des populations orthodoxes ; Valachie et Moldavie deviennent des condominiums russo-turcs</a:t>
            </a:r>
          </a:p>
          <a:p>
            <a:r>
              <a:rPr lang="fr-FR" dirty="0"/>
              <a:t>1781 : Le projet grec de Catherine II</a:t>
            </a:r>
          </a:p>
          <a:p>
            <a:r>
              <a:rPr lang="fr-FR" dirty="0"/>
              <a:t>1787-1792 : 7</a:t>
            </a:r>
            <a:r>
              <a:rPr lang="fr-FR" baseline="30000" dirty="0"/>
              <a:t>ème</a:t>
            </a:r>
            <a:r>
              <a:rPr lang="fr-FR" dirty="0"/>
              <a:t> guerre russo-turque ; La Russie alliée à l’Autriche ; Malgré l’intervention diplomatique des Britanniques, nouvelle défaite des Ottomans</a:t>
            </a:r>
          </a:p>
          <a:p>
            <a:r>
              <a:rPr lang="fr-FR" dirty="0"/>
              <a:t>1792 : La paix de </a:t>
            </a:r>
            <a:r>
              <a:rPr lang="fr-FR" dirty="0" err="1"/>
              <a:t>Iassy</a:t>
            </a:r>
            <a:r>
              <a:rPr lang="fr-FR" dirty="0"/>
              <a:t> ; Perte ottomane du </a:t>
            </a:r>
            <a:r>
              <a:rPr lang="fr-FR" dirty="0" err="1"/>
              <a:t>Jedisan</a:t>
            </a:r>
            <a:endParaRPr lang="fr-FR" dirty="0"/>
          </a:p>
          <a:p>
            <a:endParaRPr lang="fr-FR" dirty="0"/>
          </a:p>
          <a:p>
            <a:pPr>
              <a:lnSpc>
                <a:spcPct val="100000"/>
              </a:lnSpc>
            </a:pPr>
            <a:endParaRPr lang="fr-FR" sz="18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444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1792-1813 : L’Empire ottoman dans la tourmente révolutionnaire entre Français, Russes et Britanniques ;</a:t>
            </a:r>
          </a:p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ère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révolte serbe ; Conquête russe de la Bessarabie</a:t>
            </a:r>
            <a:endParaRPr lang="fr-FR" sz="1800" b="1" strike="noStrike" spc="-1" dirty="0">
              <a:latin typeface="Arial"/>
            </a:endParaRPr>
          </a:p>
          <a:p>
            <a:r>
              <a:rPr lang="fr-FR" dirty="0"/>
              <a:t>1792-1797 : Guerres de la 1</a:t>
            </a:r>
            <a:r>
              <a:rPr lang="fr-FR" baseline="30000" dirty="0"/>
              <a:t>ère</a:t>
            </a:r>
            <a:r>
              <a:rPr lang="fr-FR" dirty="0"/>
              <a:t> Coalition ; Les conquêtes françaises en Italie du nord ; Au sud de l’Adriatique, les Français s’emparent des îles ioniennes et menacent l’Empire ottoman</a:t>
            </a:r>
          </a:p>
          <a:p>
            <a:r>
              <a:rPr lang="fr-FR" dirty="0" err="1"/>
              <a:t>Mai-Juillet</a:t>
            </a:r>
            <a:r>
              <a:rPr lang="fr-FR" dirty="0"/>
              <a:t> 1798 : Pour couper la route des Indes aux Anglais, Bonaparte s’empare de l’Egypte ottomane</a:t>
            </a:r>
          </a:p>
          <a:p>
            <a:r>
              <a:rPr lang="fr-FR" dirty="0"/>
              <a:t>Sept.-Nov. 1798 : La 2</a:t>
            </a:r>
            <a:r>
              <a:rPr lang="fr-FR" baseline="30000" dirty="0"/>
              <a:t>ème</a:t>
            </a:r>
            <a:r>
              <a:rPr lang="fr-FR" dirty="0"/>
              <a:t> coalition : Russie, Autriche, Angleterre et Empire ottoman s’allient contre la France</a:t>
            </a:r>
          </a:p>
          <a:p>
            <a:r>
              <a:rPr lang="fr-FR" dirty="0"/>
              <a:t>Juillet 1798-Août 1799 : L’Egypte française de Bonaparte : libérer et apporter la civilisation</a:t>
            </a:r>
          </a:p>
          <a:p>
            <a:r>
              <a:rPr lang="fr-FR" dirty="0"/>
              <a:t>Oct. 1798-Oct. 1799 : Les coalisés chassent les Français des Îles ioniennes et d’Italie ; Mais la Russie quitte la coalition, sauvant ainsi la France de l’invasion</a:t>
            </a:r>
          </a:p>
          <a:p>
            <a:r>
              <a:rPr lang="fr-FR" dirty="0"/>
              <a:t>1800-1803 : Nouvelle victoire française en Italie et fin de la 2</a:t>
            </a:r>
            <a:r>
              <a:rPr lang="fr-FR" baseline="30000" dirty="0"/>
              <a:t>ème</a:t>
            </a:r>
            <a:r>
              <a:rPr lang="fr-FR" dirty="0"/>
              <a:t> Coalition ; Bref rapprochement entre la France et la Russie ; La paix d’Amiens entre la France et la Grande-Bretagne ne met pas fin à leur hostilité</a:t>
            </a:r>
          </a:p>
          <a:p>
            <a:r>
              <a:rPr lang="fr-FR" dirty="0"/>
              <a:t>1800-1804 : Dans les Balkans, reprise de la pression russe contre l’Empire ottoman</a:t>
            </a:r>
          </a:p>
          <a:p>
            <a:r>
              <a:rPr lang="fr-FR" dirty="0"/>
              <a:t>1804-1805 : La 1</a:t>
            </a:r>
            <a:r>
              <a:rPr lang="fr-FR" baseline="30000" dirty="0"/>
              <a:t>ère</a:t>
            </a:r>
            <a:r>
              <a:rPr lang="fr-FR" dirty="0"/>
              <a:t> révolte serbe</a:t>
            </a:r>
          </a:p>
          <a:p>
            <a:r>
              <a:rPr lang="fr-FR" dirty="0"/>
              <a:t>	1459-1683 : La Serbie ottomane</a:t>
            </a:r>
          </a:p>
          <a:p>
            <a:r>
              <a:rPr lang="fr-FR" dirty="0"/>
              <a:t>	1684-1739 : L’Autriche conquiert la Hongrie mais échoue en Serbie ; Migrations serbes vers le nord du Danube</a:t>
            </a:r>
          </a:p>
          <a:p>
            <a:r>
              <a:rPr lang="fr-FR" dirty="0"/>
              <a:t>	1702-1764 : Sur la frontière, les Autrichiens établissent des confins militaires avec des colons-soldats serbes et 	croates</a:t>
            </a:r>
          </a:p>
          <a:p>
            <a:r>
              <a:rPr lang="fr-FR" dirty="0"/>
              <a:t>	1804-1805 : Au sud de Belgrade, les Serbes autour de Karageorges se révoltent</a:t>
            </a:r>
          </a:p>
          <a:p>
            <a:pPr>
              <a:lnSpc>
                <a:spcPct val="100000"/>
              </a:lnSpc>
            </a:pPr>
            <a:endParaRPr lang="fr-F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0943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dirty="0"/>
              <a:t>1806-1813 : 8</a:t>
            </a:r>
            <a:r>
              <a:rPr lang="fr-FR" baseline="30000" dirty="0"/>
              <a:t>ème</a:t>
            </a:r>
            <a:r>
              <a:rPr lang="fr-FR" dirty="0"/>
              <a:t> guerre russo-turque</a:t>
            </a:r>
          </a:p>
          <a:p>
            <a:r>
              <a:rPr lang="fr-FR" dirty="0"/>
              <a:t>	1806 : Soutien des Russes aux révoltes chrétiennes de l’Empire ottoman : Moldavie, Valachie et Serbie ; Face aux 	Russes alliés aux Britanniques, l’Empire ottoman reçoit l’aide de la France</a:t>
            </a:r>
          </a:p>
          <a:p>
            <a:r>
              <a:rPr lang="fr-FR" dirty="0"/>
              <a:t>	Jan.-Juin 1807 : Dans les Balkans, les Russes envahissent la Moldavie-Valachie et font la jonction avec les 	révoltés serbes ; En Egypte, les Britanniques s’emparent d’Alexandrie</a:t>
            </a:r>
          </a:p>
          <a:p>
            <a:r>
              <a:rPr lang="fr-FR" dirty="0"/>
              <a:t>	Juillet-Août 1807 : Traité de Tilsit et renversement des alliances : France et Russie s’allient contre la Grande-	Bretagne ; Les Russes cèdent les Îles ioniennes aux Français</a:t>
            </a:r>
          </a:p>
          <a:p>
            <a:r>
              <a:rPr lang="fr-FR" dirty="0"/>
              <a:t>	1809-1810 : Alliée à la France, la Russie et les révoltés serbes peuvent reprendre l’offensive contre l’Empire 	ottoman</a:t>
            </a:r>
          </a:p>
          <a:p>
            <a:r>
              <a:rPr lang="fr-FR" dirty="0"/>
              <a:t>	1811 : En Valachie, échec de la contre-offensive de l’armée ottomane qui capitule</a:t>
            </a:r>
          </a:p>
          <a:p>
            <a:r>
              <a:rPr lang="fr-FR" dirty="0"/>
              <a:t>	1807-1811 : En Europe, Napoléon, grand vainqueur et maître des coalisés ; Comme son allié russe, il rêve de 	conquérir l’Empire ottoman ; Empire ottoman définitivement allié à la Grande-Bretagne contre la Russie 	menaçante</a:t>
            </a:r>
          </a:p>
          <a:p>
            <a:r>
              <a:rPr lang="fr-FR" dirty="0"/>
              <a:t>	1812-1813 : Nouveau renversement des alliances : Echec de la campagne française de Russie ; Paix russo-turque 	de Bucarest et annexion russe de la Bessarabie ; Défaite des révoltés serbes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/>
          </a:p>
          <a:p>
            <a:pPr>
              <a:lnSpc>
                <a:spcPct val="100000"/>
              </a:lnSpc>
            </a:pPr>
            <a:endParaRPr lang="fr-F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0964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 1"/>
          <p:cNvSpPr/>
          <p:nvPr/>
        </p:nvSpPr>
        <p:spPr>
          <a:xfrm>
            <a:off x="119270" y="1928789"/>
            <a:ext cx="2804760" cy="202987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1768-1792 : En mer Noire et dans les Balkans, 1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ère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b="1" dirty="0">
                <a:cs typeface="Arial" panose="020B0604020202020204" pitchFamily="34" charset="0"/>
              </a:rPr>
              <a:t>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xpansion russe contre l’Empire ottoman : Annexion de la Crimée ; Souveraineté russe sur la Moldavie et la Valachie</a:t>
            </a:r>
            <a:endParaRPr lang="fr-FR" sz="1800" b="1" strike="noStrike" spc="-1" dirty="0">
              <a:latin typeface="Arial"/>
            </a:endParaRPr>
          </a:p>
        </p:txBody>
      </p:sp>
      <p:pic>
        <p:nvPicPr>
          <p:cNvPr id="2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FB68776E-BBF5-464B-3A43-191A9C1E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34" y="118918"/>
            <a:ext cx="8788496" cy="659137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5E6CF5EC-3D5E-4704-083B-9D1237D972E4}"/>
              </a:ext>
            </a:extLst>
          </p:cNvPr>
          <p:cNvSpPr/>
          <p:nvPr/>
        </p:nvSpPr>
        <p:spPr>
          <a:xfrm>
            <a:off x="119270" y="118918"/>
            <a:ext cx="3026886" cy="1475873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1768-1813 : </a:t>
            </a:r>
            <a:r>
              <a:rPr lang="fr-FR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’Empire ottoman</a:t>
            </a:r>
            <a:r>
              <a:rPr lang="fr-FR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entre réveil des nationalismes et ingérences 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européennes</a:t>
            </a:r>
          </a:p>
          <a:p>
            <a:pPr>
              <a:lnSpc>
                <a:spcPct val="100000"/>
              </a:lnSpc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Russie, Autriche, Grande-Bretagne et France</a:t>
            </a:r>
          </a:p>
        </p:txBody>
      </p:sp>
    </p:spTree>
    <p:extLst>
      <p:ext uri="{BB962C8B-B14F-4D97-AF65-F5344CB8AC3E}">
        <p14:creationId xmlns:p14="http://schemas.microsoft.com/office/powerpoint/2010/main" val="7923142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836945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 : En expansion depuis le XVe siècle, la Russie de Catherine II est devenue le plus vaste empire eurasien et la puissance hégémonique en Europe orientale ; …</a:t>
            </a:r>
          </a:p>
          <a:p>
            <a:endParaRPr lang="fr-FR" dirty="0"/>
          </a:p>
          <a:p>
            <a:r>
              <a:rPr lang="fr-FR" dirty="0"/>
              <a:t>1764 : La tsarine </a:t>
            </a:r>
            <a:r>
              <a:rPr lang="fr-FR" u="sng" dirty="0"/>
              <a:t>Catherine II</a:t>
            </a:r>
            <a:r>
              <a:rPr lang="fr-FR" dirty="0"/>
              <a:t>, née en Saxe-Anhalt </a:t>
            </a:r>
          </a:p>
          <a:p>
            <a:r>
              <a:rPr lang="fr-FR" dirty="0"/>
              <a:t>Règne sur la Russie depuis deux ans…</a:t>
            </a:r>
          </a:p>
          <a:p>
            <a:endParaRPr lang="fr-FR" dirty="0"/>
          </a:p>
          <a:p>
            <a:r>
              <a:rPr lang="fr-FR" dirty="0"/>
              <a:t>*Le rêve de </a:t>
            </a:r>
            <a:r>
              <a:rPr lang="fr-FR" u="sng" dirty="0"/>
              <a:t>Pierre le Grand</a:t>
            </a:r>
            <a:r>
              <a:rPr lang="fr-FR" dirty="0"/>
              <a:t> (1682-1721)</a:t>
            </a:r>
          </a:p>
          <a:p>
            <a:r>
              <a:rPr lang="fr-FR" dirty="0"/>
              <a:t>De faire de la Russie la puissance hégémonique de l’Eurasie, est presque achevé</a:t>
            </a:r>
          </a:p>
          <a:p>
            <a:endParaRPr lang="fr-FR" dirty="0"/>
          </a:p>
          <a:p>
            <a:r>
              <a:rPr lang="fr-FR" dirty="0"/>
              <a:t>*Un rêve et une expansion</a:t>
            </a:r>
          </a:p>
          <a:p>
            <a:r>
              <a:rPr lang="fr-FR" dirty="0"/>
              <a:t>Nés en réalité au XVe siècle…</a:t>
            </a:r>
          </a:p>
        </p:txBody>
      </p:sp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51293075-589A-2090-C7FE-E900478D9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18" y="4002940"/>
            <a:ext cx="2153850" cy="23638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954D25-C3ED-8A03-5169-A1F33200C4F5}"/>
              </a:ext>
            </a:extLst>
          </p:cNvPr>
          <p:cNvSpPr/>
          <p:nvPr/>
        </p:nvSpPr>
        <p:spPr>
          <a:xfrm>
            <a:off x="5095968" y="1825288"/>
            <a:ext cx="1070581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Fédor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1676-82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889C3E-B461-1913-FC38-D936629C4011}"/>
              </a:ext>
            </a:extLst>
          </p:cNvPr>
          <p:cNvSpPr/>
          <p:nvPr/>
        </p:nvSpPr>
        <p:spPr>
          <a:xfrm>
            <a:off x="7489994" y="3104513"/>
            <a:ext cx="1070582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1727-30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C075BD5B-33A6-16AB-52F2-A42ACFD60A42}"/>
              </a:ext>
            </a:extLst>
          </p:cNvPr>
          <p:cNvCxnSpPr>
            <a:cxnSpLocks/>
            <a:stCxn id="23" idx="2"/>
            <a:endCxn id="6" idx="0"/>
          </p:cNvCxnSpPr>
          <p:nvPr/>
        </p:nvCxnSpPr>
        <p:spPr>
          <a:xfrm flipH="1">
            <a:off x="8025285" y="2995905"/>
            <a:ext cx="1" cy="1086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8C8FBC0-1E7A-124E-EB20-402774F92734}"/>
              </a:ext>
            </a:extLst>
          </p:cNvPr>
          <p:cNvSpPr/>
          <p:nvPr/>
        </p:nvSpPr>
        <p:spPr>
          <a:xfrm>
            <a:off x="5095968" y="1282139"/>
            <a:ext cx="1070581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1645-76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9780CE5-12F1-8EA1-7B31-CD38061E912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5631259" y="1673135"/>
            <a:ext cx="0" cy="1521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C1190A0-ACFE-B725-7393-7820E43207ED}"/>
              </a:ext>
            </a:extLst>
          </p:cNvPr>
          <p:cNvSpPr/>
          <p:nvPr/>
        </p:nvSpPr>
        <p:spPr>
          <a:xfrm>
            <a:off x="8648067" y="1868084"/>
            <a:ext cx="1070581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Catherine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1725-27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49FFF-4F02-4BA8-A201-F2FBFE34D01A}"/>
              </a:ext>
            </a:extLst>
          </p:cNvPr>
          <p:cNvSpPr/>
          <p:nvPr/>
        </p:nvSpPr>
        <p:spPr>
          <a:xfrm>
            <a:off x="6344718" y="1825287"/>
            <a:ext cx="1070581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Ivan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1682-96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4734A4D-654D-0DD9-03FD-9ACF35B6724C}"/>
              </a:ext>
            </a:extLst>
          </p:cNvPr>
          <p:cNvCxnSpPr>
            <a:cxnSpLocks/>
            <a:stCxn id="10" idx="1"/>
            <a:endCxn id="20" idx="3"/>
          </p:cNvCxnSpPr>
          <p:nvPr/>
        </p:nvCxnSpPr>
        <p:spPr>
          <a:xfrm flipH="1">
            <a:off x="8560577" y="2097877"/>
            <a:ext cx="8749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en angle 71">
            <a:extLst>
              <a:ext uri="{FF2B5EF4-FFF2-40B4-BE49-F238E27FC236}">
                <a16:creationId xmlns:a16="http://schemas.microsoft.com/office/drawing/2014/main" id="{7D1D06AE-2A1F-9948-143B-204CB25B9F26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 rot="16200000" flipH="1">
            <a:off x="6756722" y="547672"/>
            <a:ext cx="143102" cy="239402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99DC8F3-73DF-DA86-57A5-6DC945C93CE1}"/>
              </a:ext>
            </a:extLst>
          </p:cNvPr>
          <p:cNvSpPr/>
          <p:nvPr/>
        </p:nvSpPr>
        <p:spPr>
          <a:xfrm>
            <a:off x="7489996" y="1816237"/>
            <a:ext cx="1070581" cy="56327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Empereur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1682-1725</a:t>
            </a:r>
          </a:p>
        </p:txBody>
      </p:sp>
      <p:cxnSp>
        <p:nvCxnSpPr>
          <p:cNvPr id="22" name="Connecteur en angle 71">
            <a:extLst>
              <a:ext uri="{FF2B5EF4-FFF2-40B4-BE49-F238E27FC236}">
                <a16:creationId xmlns:a16="http://schemas.microsoft.com/office/drawing/2014/main" id="{75954BA0-B9D2-FED0-178A-F951CCBF0EB6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rot="16200000" flipH="1">
            <a:off x="6179558" y="1124836"/>
            <a:ext cx="152152" cy="124875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470304D-EE55-584A-062A-D82C3C6AFD5D}"/>
              </a:ext>
            </a:extLst>
          </p:cNvPr>
          <p:cNvSpPr/>
          <p:nvPr/>
        </p:nvSpPr>
        <p:spPr>
          <a:xfrm>
            <a:off x="7489995" y="2543114"/>
            <a:ext cx="1070581" cy="45279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Alexis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33C7A43-1DAA-1355-595E-06BF21465CEA}"/>
              </a:ext>
            </a:extLst>
          </p:cNvPr>
          <p:cNvCxnSpPr>
            <a:cxnSpLocks/>
            <a:stCxn id="20" idx="2"/>
            <a:endCxn id="23" idx="0"/>
          </p:cNvCxnSpPr>
          <p:nvPr/>
        </p:nvCxnSpPr>
        <p:spPr>
          <a:xfrm flipH="1">
            <a:off x="8025286" y="2379516"/>
            <a:ext cx="1" cy="1635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E954-CD6A-74E4-050D-1333A412952D}"/>
              </a:ext>
            </a:extLst>
          </p:cNvPr>
          <p:cNvSpPr/>
          <p:nvPr/>
        </p:nvSpPr>
        <p:spPr>
          <a:xfrm>
            <a:off x="5095967" y="137381"/>
            <a:ext cx="1070581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ROMANOV Russie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1613-1762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A4243BE-A59B-0F4E-8FD4-6C754FCA3F65}"/>
              </a:ext>
            </a:extLst>
          </p:cNvPr>
          <p:cNvCxnSpPr>
            <a:cxnSpLocks/>
            <a:stCxn id="28" idx="2"/>
            <a:endCxn id="8" idx="0"/>
          </p:cNvCxnSpPr>
          <p:nvPr/>
        </p:nvCxnSpPr>
        <p:spPr>
          <a:xfrm>
            <a:off x="5631258" y="1177689"/>
            <a:ext cx="1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1CA48-96CC-A5B5-E5AB-09BD82BC99ED}"/>
              </a:ext>
            </a:extLst>
          </p:cNvPr>
          <p:cNvSpPr/>
          <p:nvPr/>
        </p:nvSpPr>
        <p:spPr>
          <a:xfrm>
            <a:off x="5095967" y="786693"/>
            <a:ext cx="1070581" cy="390996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Michel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1613-45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A03D35-285E-54E1-F73E-6DD8FC384E16}"/>
              </a:ext>
            </a:extLst>
          </p:cNvPr>
          <p:cNvSpPr/>
          <p:nvPr/>
        </p:nvSpPr>
        <p:spPr>
          <a:xfrm>
            <a:off x="6344717" y="2545368"/>
            <a:ext cx="1070582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Anne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1730-40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BE4EB1C-DB03-6D99-C4A4-738839009755}"/>
              </a:ext>
            </a:extLst>
          </p:cNvPr>
          <p:cNvCxnSpPr>
            <a:cxnSpLocks/>
            <a:stCxn id="11" idx="2"/>
            <a:endCxn id="29" idx="0"/>
          </p:cNvCxnSpPr>
          <p:nvPr/>
        </p:nvCxnSpPr>
        <p:spPr>
          <a:xfrm flipH="1">
            <a:off x="6880008" y="2216283"/>
            <a:ext cx="1" cy="3290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309D3AD-4A00-1404-3E48-E5A2C48A407E}"/>
              </a:ext>
            </a:extLst>
          </p:cNvPr>
          <p:cNvSpPr/>
          <p:nvPr/>
        </p:nvSpPr>
        <p:spPr>
          <a:xfrm>
            <a:off x="5069564" y="2542769"/>
            <a:ext cx="1024861" cy="45958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Catherine</a:t>
            </a:r>
          </a:p>
        </p:txBody>
      </p:sp>
      <p:cxnSp>
        <p:nvCxnSpPr>
          <p:cNvPr id="32" name="Connecteur en angle 71">
            <a:extLst>
              <a:ext uri="{FF2B5EF4-FFF2-40B4-BE49-F238E27FC236}">
                <a16:creationId xmlns:a16="http://schemas.microsoft.com/office/drawing/2014/main" id="{21AB80E2-4D99-4479-4799-CA9B9E15C663}"/>
              </a:ext>
            </a:extLst>
          </p:cNvPr>
          <p:cNvCxnSpPr>
            <a:cxnSpLocks/>
            <a:stCxn id="11" idx="2"/>
            <a:endCxn id="31" idx="0"/>
          </p:cNvCxnSpPr>
          <p:nvPr/>
        </p:nvCxnSpPr>
        <p:spPr>
          <a:xfrm rot="5400000">
            <a:off x="6067759" y="1730519"/>
            <a:ext cx="326486" cy="129801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18FEF42-503A-ABD5-123D-1AFD5C3897D1}"/>
              </a:ext>
            </a:extLst>
          </p:cNvPr>
          <p:cNvSpPr/>
          <p:nvPr/>
        </p:nvSpPr>
        <p:spPr>
          <a:xfrm>
            <a:off x="5068854" y="3124247"/>
            <a:ext cx="1025572" cy="45467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Anne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F88021A-0317-7498-A6AD-2EA655714378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5581640" y="3002355"/>
            <a:ext cx="355" cy="12189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E5A6927-D9B9-6DAC-DF01-0C76930DC239}"/>
              </a:ext>
            </a:extLst>
          </p:cNvPr>
          <p:cNvSpPr/>
          <p:nvPr/>
        </p:nvSpPr>
        <p:spPr>
          <a:xfrm>
            <a:off x="5068852" y="3720395"/>
            <a:ext cx="1025573" cy="4595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Ivan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1740-41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4058FFA-88E8-3229-91B9-1586EDB91261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 flipH="1">
            <a:off x="5581639" y="3578917"/>
            <a:ext cx="1" cy="14147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6A12447-93EC-D0E7-B0FF-1CB7CA12825F}"/>
              </a:ext>
            </a:extLst>
          </p:cNvPr>
          <p:cNvSpPr/>
          <p:nvPr/>
        </p:nvSpPr>
        <p:spPr>
          <a:xfrm>
            <a:off x="8648067" y="2543114"/>
            <a:ext cx="1070581" cy="45053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1741-62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F756F040-AC07-40A3-04FE-BA3153BE4E83}"/>
              </a:ext>
            </a:extLst>
          </p:cNvPr>
          <p:cNvCxnSpPr>
            <a:cxnSpLocks/>
            <a:stCxn id="10" idx="2"/>
            <a:endCxn id="37" idx="0"/>
          </p:cNvCxnSpPr>
          <p:nvPr/>
        </p:nvCxnSpPr>
        <p:spPr>
          <a:xfrm>
            <a:off x="9183358" y="2327670"/>
            <a:ext cx="0" cy="2154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71">
            <a:extLst>
              <a:ext uri="{FF2B5EF4-FFF2-40B4-BE49-F238E27FC236}">
                <a16:creationId xmlns:a16="http://schemas.microsoft.com/office/drawing/2014/main" id="{251E8322-933C-6638-BF61-11974F072A67}"/>
              </a:ext>
            </a:extLst>
          </p:cNvPr>
          <p:cNvCxnSpPr>
            <a:cxnSpLocks/>
            <a:stCxn id="20" idx="2"/>
            <a:endCxn id="37" idx="0"/>
          </p:cNvCxnSpPr>
          <p:nvPr/>
        </p:nvCxnSpPr>
        <p:spPr>
          <a:xfrm rot="16200000" flipH="1">
            <a:off x="8522523" y="1882279"/>
            <a:ext cx="163598" cy="11580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2EE3812-06B1-EDF9-9A30-1194C1BF2E2F}"/>
              </a:ext>
            </a:extLst>
          </p:cNvPr>
          <p:cNvSpPr/>
          <p:nvPr/>
        </p:nvSpPr>
        <p:spPr>
          <a:xfrm>
            <a:off x="9806138" y="2537000"/>
            <a:ext cx="1070581" cy="45053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Anne</a:t>
            </a:r>
          </a:p>
        </p:txBody>
      </p:sp>
      <p:cxnSp>
        <p:nvCxnSpPr>
          <p:cNvPr id="41" name="Connecteur en angle 71">
            <a:extLst>
              <a:ext uri="{FF2B5EF4-FFF2-40B4-BE49-F238E27FC236}">
                <a16:creationId xmlns:a16="http://schemas.microsoft.com/office/drawing/2014/main" id="{CCECB8DE-C1F6-7010-C575-1B8EAB22881D}"/>
              </a:ext>
            </a:extLst>
          </p:cNvPr>
          <p:cNvCxnSpPr>
            <a:cxnSpLocks/>
            <a:stCxn id="20" idx="2"/>
            <a:endCxn id="40" idx="0"/>
          </p:cNvCxnSpPr>
          <p:nvPr/>
        </p:nvCxnSpPr>
        <p:spPr>
          <a:xfrm rot="16200000" flipH="1">
            <a:off x="9104616" y="1300187"/>
            <a:ext cx="157484" cy="231614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024118B-E080-AC6E-C428-910FC048ECFE}"/>
              </a:ext>
            </a:extLst>
          </p:cNvPr>
          <p:cNvSpPr/>
          <p:nvPr/>
        </p:nvSpPr>
        <p:spPr>
          <a:xfrm>
            <a:off x="9806137" y="3104513"/>
            <a:ext cx="1070581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Pierre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1762</a:t>
            </a: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098E3ED-AF78-4843-3583-E5457BAA7E4E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 flipH="1">
            <a:off x="10341428" y="2987537"/>
            <a:ext cx="1" cy="1169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14C25091-2569-0906-3B9A-2B4839E29064}"/>
              </a:ext>
            </a:extLst>
          </p:cNvPr>
          <p:cNvSpPr/>
          <p:nvPr/>
        </p:nvSpPr>
        <p:spPr>
          <a:xfrm>
            <a:off x="8661571" y="3104512"/>
            <a:ext cx="1070581" cy="450537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Catherine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1762-96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FE68CDED-A8FF-271F-D674-939EC545FD0B}"/>
              </a:ext>
            </a:extLst>
          </p:cNvPr>
          <p:cNvCxnSpPr>
            <a:cxnSpLocks/>
            <a:stCxn id="42" idx="1"/>
            <a:endCxn id="44" idx="3"/>
          </p:cNvCxnSpPr>
          <p:nvPr/>
        </p:nvCxnSpPr>
        <p:spPr>
          <a:xfrm flipH="1" flipV="1">
            <a:off x="9732152" y="3329781"/>
            <a:ext cx="73985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FFBC62B-458B-A1C4-CA9A-2A2C6A2B9171}"/>
              </a:ext>
            </a:extLst>
          </p:cNvPr>
          <p:cNvSpPr/>
          <p:nvPr/>
        </p:nvSpPr>
        <p:spPr>
          <a:xfrm>
            <a:off x="9806138" y="3672026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Paul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1796-1801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1E14D34-E416-597B-315B-ADBB30E96924}"/>
              </a:ext>
            </a:extLst>
          </p:cNvPr>
          <p:cNvCxnSpPr>
            <a:cxnSpLocks/>
            <a:stCxn id="42" idx="2"/>
            <a:endCxn id="46" idx="0"/>
          </p:cNvCxnSpPr>
          <p:nvPr/>
        </p:nvCxnSpPr>
        <p:spPr>
          <a:xfrm flipH="1">
            <a:off x="10341427" y="3555050"/>
            <a:ext cx="1" cy="11697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FF430C5-280C-9A1A-A521-B2970368B54D}"/>
              </a:ext>
            </a:extLst>
          </p:cNvPr>
          <p:cNvSpPr/>
          <p:nvPr/>
        </p:nvSpPr>
        <p:spPr>
          <a:xfrm>
            <a:off x="9806137" y="4245045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Alexandre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1801-25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DCF0683-B8C6-AD05-6037-D391C3402D7F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 flipH="1">
            <a:off x="10341426" y="4122563"/>
            <a:ext cx="1" cy="1224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EA289D6-7C32-C722-D24C-7001E4424408}"/>
              </a:ext>
            </a:extLst>
          </p:cNvPr>
          <p:cNvSpPr/>
          <p:nvPr/>
        </p:nvSpPr>
        <p:spPr>
          <a:xfrm>
            <a:off x="8648067" y="4245045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Nicolas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1825-55</a:t>
            </a:r>
          </a:p>
        </p:txBody>
      </p:sp>
      <p:cxnSp>
        <p:nvCxnSpPr>
          <p:cNvPr id="51" name="Connecteur en angle 71">
            <a:extLst>
              <a:ext uri="{FF2B5EF4-FFF2-40B4-BE49-F238E27FC236}">
                <a16:creationId xmlns:a16="http://schemas.microsoft.com/office/drawing/2014/main" id="{6B6F2D95-ECD0-5134-F80C-504AFED83AC4}"/>
              </a:ext>
            </a:extLst>
          </p:cNvPr>
          <p:cNvCxnSpPr>
            <a:cxnSpLocks/>
            <a:stCxn id="46" idx="2"/>
            <a:endCxn id="50" idx="0"/>
          </p:cNvCxnSpPr>
          <p:nvPr/>
        </p:nvCxnSpPr>
        <p:spPr>
          <a:xfrm rot="5400000">
            <a:off x="9701151" y="3604769"/>
            <a:ext cx="122482" cy="115807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5D6A178F-128F-AA46-F45D-F9536556009C}"/>
              </a:ext>
            </a:extLst>
          </p:cNvPr>
          <p:cNvSpPr/>
          <p:nvPr/>
        </p:nvSpPr>
        <p:spPr>
          <a:xfrm>
            <a:off x="8648066" y="4804372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Alexandre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1855-81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8C6C7A59-169B-2E0A-69F8-C741EC28B991}"/>
              </a:ext>
            </a:extLst>
          </p:cNvPr>
          <p:cNvCxnSpPr>
            <a:cxnSpLocks/>
            <a:stCxn id="50" idx="2"/>
            <a:endCxn id="52" idx="0"/>
          </p:cNvCxnSpPr>
          <p:nvPr/>
        </p:nvCxnSpPr>
        <p:spPr>
          <a:xfrm flipH="1">
            <a:off x="9183355" y="4695582"/>
            <a:ext cx="1" cy="108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B5C9E6A9-F4EC-E204-C387-DBB8A3FE9057}"/>
              </a:ext>
            </a:extLst>
          </p:cNvPr>
          <p:cNvSpPr/>
          <p:nvPr/>
        </p:nvSpPr>
        <p:spPr>
          <a:xfrm>
            <a:off x="8661575" y="5363699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Alexandre 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1881-94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25EE3B44-367B-30AA-7940-2629E312B4BA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>
            <a:off x="9183355" y="5254909"/>
            <a:ext cx="13509" cy="10879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en angle 71">
            <a:extLst>
              <a:ext uri="{FF2B5EF4-FFF2-40B4-BE49-F238E27FC236}">
                <a16:creationId xmlns:a16="http://schemas.microsoft.com/office/drawing/2014/main" id="{55BB6441-8CE1-83B6-BBBE-26F3C8A4AF14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 rot="16200000" flipH="1">
            <a:off x="9710656" y="3041254"/>
            <a:ext cx="116977" cy="114456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637D84C1-FD9D-ABB5-50B8-A775D5D90AC3}"/>
              </a:ext>
            </a:extLst>
          </p:cNvPr>
          <p:cNvSpPr/>
          <p:nvPr/>
        </p:nvSpPr>
        <p:spPr>
          <a:xfrm>
            <a:off x="10964207" y="2488743"/>
            <a:ext cx="1070581" cy="5380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Charles-Frédéric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1702-39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26751EE-8688-B1FB-1BFE-59054925AEF1}"/>
              </a:ext>
            </a:extLst>
          </p:cNvPr>
          <p:cNvCxnSpPr>
            <a:cxnSpLocks/>
            <a:stCxn id="40" idx="3"/>
            <a:endCxn id="57" idx="1"/>
          </p:cNvCxnSpPr>
          <p:nvPr/>
        </p:nvCxnSpPr>
        <p:spPr>
          <a:xfrm flipV="1">
            <a:off x="10876719" y="2757744"/>
            <a:ext cx="87488" cy="4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en angle 71">
            <a:extLst>
              <a:ext uri="{FF2B5EF4-FFF2-40B4-BE49-F238E27FC236}">
                <a16:creationId xmlns:a16="http://schemas.microsoft.com/office/drawing/2014/main" id="{F2986EF2-4928-5DC0-AD42-A3F681A2A699}"/>
              </a:ext>
            </a:extLst>
          </p:cNvPr>
          <p:cNvCxnSpPr>
            <a:cxnSpLocks/>
            <a:stCxn id="57" idx="2"/>
            <a:endCxn id="42" idx="0"/>
          </p:cNvCxnSpPr>
          <p:nvPr/>
        </p:nvCxnSpPr>
        <p:spPr>
          <a:xfrm rot="5400000">
            <a:off x="10881579" y="2486593"/>
            <a:ext cx="77769" cy="1158070"/>
          </a:xfrm>
          <a:prstGeom prst="bentConnector3">
            <a:avLst>
              <a:gd name="adj1" fmla="val 3880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FD1EC470-42DC-AE22-0CAC-45498ECF0DAC}"/>
              </a:ext>
            </a:extLst>
          </p:cNvPr>
          <p:cNvSpPr/>
          <p:nvPr/>
        </p:nvSpPr>
        <p:spPr>
          <a:xfrm>
            <a:off x="9769144" y="338204"/>
            <a:ext cx="1099249" cy="112340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OLDENBOURG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Holstein-</a:t>
            </a:r>
            <a:r>
              <a:rPr lang="fr-FR" sz="1200" b="1" dirty="0" err="1">
                <a:solidFill>
                  <a:schemeClr val="tx1"/>
                </a:solidFill>
              </a:rPr>
              <a:t>Gottorp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1544-1773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 Russie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1762-1917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6C3336-CBDD-5714-9FFF-CD9A57E6BE9D}"/>
              </a:ext>
            </a:extLst>
          </p:cNvPr>
          <p:cNvSpPr/>
          <p:nvPr/>
        </p:nvSpPr>
        <p:spPr>
          <a:xfrm>
            <a:off x="8661575" y="5923025"/>
            <a:ext cx="1070577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Nicolas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1894-1917</a:t>
            </a:r>
          </a:p>
        </p:txBody>
      </p: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B46BB635-F2CC-D355-7365-9FDF9AE295D4}"/>
              </a:ext>
            </a:extLst>
          </p:cNvPr>
          <p:cNvCxnSpPr>
            <a:cxnSpLocks/>
            <a:stCxn id="54" idx="2"/>
            <a:endCxn id="61" idx="0"/>
          </p:cNvCxnSpPr>
          <p:nvPr/>
        </p:nvCxnSpPr>
        <p:spPr>
          <a:xfrm>
            <a:off x="9196864" y="5814236"/>
            <a:ext cx="0" cy="1087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9CC9757F-F1F2-5471-9676-A65EA502AFCA}"/>
              </a:ext>
            </a:extLst>
          </p:cNvPr>
          <p:cNvSpPr/>
          <p:nvPr/>
        </p:nvSpPr>
        <p:spPr>
          <a:xfrm>
            <a:off x="10964207" y="1947438"/>
            <a:ext cx="1070581" cy="4505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1695-1702</a:t>
            </a:r>
          </a:p>
        </p:txBody>
      </p: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0937696A-7DA7-083E-579D-AFCD349AC7FF}"/>
              </a:ext>
            </a:extLst>
          </p:cNvPr>
          <p:cNvCxnSpPr>
            <a:cxnSpLocks/>
            <a:stCxn id="63" idx="2"/>
            <a:endCxn id="57" idx="0"/>
          </p:cNvCxnSpPr>
          <p:nvPr/>
        </p:nvCxnSpPr>
        <p:spPr>
          <a:xfrm>
            <a:off x="11499498" y="2397975"/>
            <a:ext cx="0" cy="9076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F31AF44E-28E4-E50C-9192-6E8B1F2F67B5}"/>
              </a:ext>
            </a:extLst>
          </p:cNvPr>
          <p:cNvSpPr/>
          <p:nvPr/>
        </p:nvSpPr>
        <p:spPr>
          <a:xfrm>
            <a:off x="10964207" y="1294456"/>
            <a:ext cx="1070581" cy="56327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Christian-Albert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1659-95</a:t>
            </a: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0873004E-FA84-90BC-41D4-AF3C704486EC}"/>
              </a:ext>
            </a:extLst>
          </p:cNvPr>
          <p:cNvCxnSpPr>
            <a:cxnSpLocks/>
            <a:stCxn id="65" idx="2"/>
            <a:endCxn id="63" idx="0"/>
          </p:cNvCxnSpPr>
          <p:nvPr/>
        </p:nvCxnSpPr>
        <p:spPr>
          <a:xfrm>
            <a:off x="11499498" y="1857734"/>
            <a:ext cx="0" cy="897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125AFCCB-B86C-BFEE-5E8A-83EE76A0E226}"/>
              </a:ext>
            </a:extLst>
          </p:cNvPr>
          <p:cNvSpPr/>
          <p:nvPr/>
        </p:nvSpPr>
        <p:spPr>
          <a:xfrm>
            <a:off x="10964207" y="816330"/>
            <a:ext cx="1070581" cy="367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1616-59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B04709B9-7475-7C24-B328-1C8C76F8937F}"/>
              </a:ext>
            </a:extLst>
          </p:cNvPr>
          <p:cNvCxnSpPr>
            <a:cxnSpLocks/>
            <a:stCxn id="67" idx="2"/>
            <a:endCxn id="65" idx="0"/>
          </p:cNvCxnSpPr>
          <p:nvPr/>
        </p:nvCxnSpPr>
        <p:spPr>
          <a:xfrm>
            <a:off x="11499498" y="1184084"/>
            <a:ext cx="0" cy="1103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7C39B528-F01C-3FA1-00F1-E14E03196FC2}"/>
              </a:ext>
            </a:extLst>
          </p:cNvPr>
          <p:cNvSpPr/>
          <p:nvPr/>
        </p:nvSpPr>
        <p:spPr>
          <a:xfrm>
            <a:off x="10964207" y="338204"/>
            <a:ext cx="1070581" cy="36775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Jean-Adolphe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1587-1616</a:t>
            </a: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1F32B03-7EA4-AB75-6466-E29190C1ED3B}"/>
              </a:ext>
            </a:extLst>
          </p:cNvPr>
          <p:cNvCxnSpPr>
            <a:cxnSpLocks/>
            <a:stCxn id="69" idx="2"/>
            <a:endCxn id="67" idx="0"/>
          </p:cNvCxnSpPr>
          <p:nvPr/>
        </p:nvCxnSpPr>
        <p:spPr>
          <a:xfrm>
            <a:off x="11499498" y="705958"/>
            <a:ext cx="0" cy="1103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64548034-BD10-070D-A0E4-1CE2FD87C7E1}"/>
              </a:ext>
            </a:extLst>
          </p:cNvPr>
          <p:cNvSpPr/>
          <p:nvPr/>
        </p:nvSpPr>
        <p:spPr>
          <a:xfrm>
            <a:off x="6166548" y="3113562"/>
            <a:ext cx="1222348" cy="4595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/>
              <a:t>t </a:t>
            </a:r>
            <a:r>
              <a:rPr lang="fr-FR" sz="1200" dirty="0">
                <a:solidFill>
                  <a:schemeClr val="tx1"/>
                </a:solidFill>
              </a:rPr>
              <a:t>Antoine-Ulrich Brunswick</a:t>
            </a:r>
          </a:p>
        </p:txBody>
      </p: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AEA7268A-6DEE-8897-0085-101FC8E918C4}"/>
              </a:ext>
            </a:extLst>
          </p:cNvPr>
          <p:cNvCxnSpPr>
            <a:cxnSpLocks/>
            <a:stCxn id="33" idx="3"/>
            <a:endCxn id="71" idx="1"/>
          </p:cNvCxnSpPr>
          <p:nvPr/>
        </p:nvCxnSpPr>
        <p:spPr>
          <a:xfrm flipV="1">
            <a:off x="6094426" y="3343355"/>
            <a:ext cx="72122" cy="8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en angle 71">
            <a:extLst>
              <a:ext uri="{FF2B5EF4-FFF2-40B4-BE49-F238E27FC236}">
                <a16:creationId xmlns:a16="http://schemas.microsoft.com/office/drawing/2014/main" id="{06BEB9B4-1349-CCEF-885C-1F243707A5CB}"/>
              </a:ext>
            </a:extLst>
          </p:cNvPr>
          <p:cNvCxnSpPr>
            <a:cxnSpLocks/>
            <a:stCxn id="71" idx="2"/>
            <a:endCxn id="35" idx="0"/>
          </p:cNvCxnSpPr>
          <p:nvPr/>
        </p:nvCxnSpPr>
        <p:spPr>
          <a:xfrm rot="5400000">
            <a:off x="6106058" y="3048730"/>
            <a:ext cx="147247" cy="11960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6088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344" y="137381"/>
            <a:ext cx="6567265" cy="6170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 : En expansion depuis le XVe siècle, la Russie de Catherine II est devenue le plus vaste empire eurasien et la puissance hégémonique en Europe orientale ; …</a:t>
            </a:r>
          </a:p>
          <a:p>
            <a:endParaRPr lang="fr-FR" dirty="0"/>
          </a:p>
          <a:p>
            <a:r>
              <a:rPr lang="fr-FR" sz="1700" dirty="0"/>
              <a:t>*En expansion depuis 1462 (Ivan III), l’ancien grand-duché de Moscovie</a:t>
            </a:r>
          </a:p>
          <a:p>
            <a:r>
              <a:rPr lang="fr-FR" dirty="0"/>
              <a:t>A fini par vaincre ses puissants voisins et à s’étendre </a:t>
            </a:r>
            <a:r>
              <a:rPr lang="fr-FR" u="sng" dirty="0"/>
              <a:t>démesurément</a:t>
            </a:r>
          </a:p>
          <a:p>
            <a:endParaRPr lang="fr-FR" dirty="0"/>
          </a:p>
          <a:p>
            <a:r>
              <a:rPr lang="fr-FR" dirty="0"/>
              <a:t>- 1462-1505 : Les principautés russes du nord : la </a:t>
            </a:r>
            <a:r>
              <a:rPr lang="fr-FR" i="1" dirty="0"/>
              <a:t>Grande Russie</a:t>
            </a:r>
          </a:p>
          <a:p>
            <a:r>
              <a:rPr lang="fr-FR" dirty="0"/>
              <a:t>- 1556-1649 : La Horde d’or des Mongols : Conquête de la Sibérie</a:t>
            </a:r>
          </a:p>
          <a:p>
            <a:r>
              <a:rPr lang="fr-FR" dirty="0"/>
              <a:t>- 1667-1700 : La Pologne-Lituanie : </a:t>
            </a:r>
            <a:r>
              <a:rPr lang="fr-FR" u="sng" dirty="0"/>
              <a:t>Kiev</a:t>
            </a:r>
            <a:r>
              <a:rPr lang="fr-FR" dirty="0"/>
              <a:t> et l’Ukraine orientale</a:t>
            </a:r>
          </a:p>
          <a:p>
            <a:r>
              <a:rPr lang="fr-FR" dirty="0"/>
              <a:t>- 1700-21 : La Suède : </a:t>
            </a:r>
            <a:r>
              <a:rPr lang="fr-FR" u="sng" dirty="0"/>
              <a:t>Les pays baltes</a:t>
            </a:r>
            <a:r>
              <a:rPr lang="fr-FR" dirty="0"/>
              <a:t> </a:t>
            </a:r>
          </a:p>
          <a:p>
            <a:r>
              <a:rPr lang="fr-FR" dirty="0"/>
              <a:t>- 1739 : L’Empire ottoman : </a:t>
            </a:r>
            <a:r>
              <a:rPr lang="fr-FR" u="sng" dirty="0"/>
              <a:t>Azov</a:t>
            </a:r>
            <a:r>
              <a:rPr lang="fr-FR" dirty="0"/>
              <a:t> (acquis entre 1700-11)</a:t>
            </a:r>
          </a:p>
          <a:p>
            <a:r>
              <a:rPr lang="fr-FR" dirty="0"/>
              <a:t>NB : 1</a:t>
            </a:r>
            <a:r>
              <a:rPr lang="fr-FR" baseline="30000" dirty="0"/>
              <a:t>er</a:t>
            </a:r>
            <a:r>
              <a:rPr lang="fr-FR" dirty="0"/>
              <a:t> accès à la mer Noire ; Et fin des échecs depuis 1686</a:t>
            </a:r>
          </a:p>
          <a:p>
            <a:r>
              <a:rPr lang="fr-FR" dirty="0"/>
              <a:t>Dus (déjà !) à des problèmes de logistique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  <a:p>
            <a:r>
              <a:rPr lang="fr-FR" dirty="0"/>
              <a:t>1764 : A nouveau la Pologne-Lituanie</a:t>
            </a:r>
          </a:p>
          <a:p>
            <a:r>
              <a:rPr lang="fr-FR" u="sng" dirty="0"/>
              <a:t>Catherine II</a:t>
            </a:r>
            <a:r>
              <a:rPr lang="fr-FR" dirty="0"/>
              <a:t> en plaçant son allié </a:t>
            </a:r>
            <a:r>
              <a:rPr lang="fr-FR" u="sng" dirty="0"/>
              <a:t>Stanislas Poniatowski</a:t>
            </a:r>
            <a:endParaRPr lang="fr-FR" dirty="0"/>
          </a:p>
          <a:p>
            <a:r>
              <a:rPr lang="fr-FR" dirty="0"/>
              <a:t>Comme roi, fait de son plus puissant ennemi, un protectorat…</a:t>
            </a:r>
          </a:p>
          <a:p>
            <a:endParaRPr lang="fr-FR" dirty="0"/>
          </a:p>
          <a:p>
            <a:r>
              <a:rPr lang="fr-FR" dirty="0"/>
              <a:t>NB : Poniatowski élu contre Frédéric-Auguste III de Saxe</a:t>
            </a:r>
          </a:p>
          <a:p>
            <a:r>
              <a:rPr lang="fr-FR" dirty="0"/>
              <a:t>Cousin de Louis XVI de France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3" name="Image 22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4C4F749B-AB47-9968-3DFE-03D213A87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69" y="130099"/>
            <a:ext cx="5090887" cy="6350213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607BF0D-F865-9D0A-DE0E-AAD012FD4124}"/>
              </a:ext>
            </a:extLst>
          </p:cNvPr>
          <p:cNvSpPr/>
          <p:nvPr/>
        </p:nvSpPr>
        <p:spPr>
          <a:xfrm>
            <a:off x="9023692" y="3324544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47DCB98-1FF9-21AE-3D6B-DB91A814E26D}"/>
              </a:ext>
            </a:extLst>
          </p:cNvPr>
          <p:cNvSpPr/>
          <p:nvPr/>
        </p:nvSpPr>
        <p:spPr>
          <a:xfrm>
            <a:off x="9209144" y="500323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342EDE4-9710-2151-453F-67D3C0B650C7}"/>
              </a:ext>
            </a:extLst>
          </p:cNvPr>
          <p:cNvSpPr/>
          <p:nvPr/>
        </p:nvSpPr>
        <p:spPr>
          <a:xfrm>
            <a:off x="7084782" y="377730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0AE8DA1-35C1-F987-7E73-085632022156}"/>
              </a:ext>
            </a:extLst>
          </p:cNvPr>
          <p:cNvSpPr/>
          <p:nvPr/>
        </p:nvSpPr>
        <p:spPr>
          <a:xfrm>
            <a:off x="8121680" y="430322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0061AD6-E269-134E-74C7-D42076A22AB0}"/>
              </a:ext>
            </a:extLst>
          </p:cNvPr>
          <p:cNvSpPr/>
          <p:nvPr/>
        </p:nvSpPr>
        <p:spPr>
          <a:xfrm>
            <a:off x="7780717" y="267590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931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3619657" cy="45089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 : En expansion depuis le XVe siècle, la Russie de Catherine II est devenue le plus vaste empire eurasien et la puissance </a:t>
            </a:r>
            <a:r>
              <a:rPr lang="fr-FR" sz="1700" b="1" dirty="0"/>
              <a:t>hégémonique en Europe orientale ; …</a:t>
            </a:r>
          </a:p>
          <a:p>
            <a:endParaRPr lang="fr-FR" dirty="0"/>
          </a:p>
          <a:p>
            <a:r>
              <a:rPr lang="fr-FR" dirty="0"/>
              <a:t>*1764</a:t>
            </a:r>
            <a:r>
              <a:rPr lang="fr-FR" dirty="0">
                <a:solidFill>
                  <a:srgbClr val="FF0000"/>
                </a:solidFill>
              </a:rPr>
              <a:t> : </a:t>
            </a:r>
            <a:r>
              <a:rPr lang="fr-FR" dirty="0"/>
              <a:t>Au début du règne de </a:t>
            </a:r>
            <a:r>
              <a:rPr lang="fr-FR" u="sng" dirty="0"/>
              <a:t>Catherine II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- La Russie est devenue</a:t>
            </a:r>
          </a:p>
          <a:p>
            <a:r>
              <a:rPr lang="fr-FR" dirty="0"/>
              <a:t>Le plus vaste empire eurasiatique</a:t>
            </a:r>
          </a:p>
          <a:p>
            <a:endParaRPr lang="fr-FR" dirty="0"/>
          </a:p>
          <a:p>
            <a:r>
              <a:rPr lang="fr-FR" dirty="0"/>
              <a:t>- Et en Europe nord-orientale</a:t>
            </a:r>
          </a:p>
          <a:p>
            <a:r>
              <a:rPr lang="fr-FR" dirty="0"/>
              <a:t>Les hégémonies suédoise et surtout polonaise ont laissé la place</a:t>
            </a:r>
          </a:p>
          <a:p>
            <a:r>
              <a:rPr lang="fr-FR" dirty="0"/>
              <a:t>A l’hégémonie russe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8" name="Picture 2" descr="http://cartographie.sciences-po.fr/sites/default/files/F02c_Expansion_Empire_russe_1533-1914_2.jpg">
            <a:extLst>
              <a:ext uri="{FF2B5EF4-FFF2-40B4-BE49-F238E27FC236}">
                <a16:creationId xmlns:a16="http://schemas.microsoft.com/office/drawing/2014/main" id="{22A2EDD0-7B7C-F339-A24C-801345DF2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7" t="264" r="1100" b="23589"/>
          <a:stretch/>
        </p:blipFill>
        <p:spPr bwMode="auto">
          <a:xfrm>
            <a:off x="3912716" y="137381"/>
            <a:ext cx="8122072" cy="61649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650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361965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 : … Pour Catherine II, poursuivre l’expansion russe en Orient : mer Noire et Balkans ottomans ; Caucase et monde indo-persan</a:t>
            </a:r>
          </a:p>
          <a:p>
            <a:endParaRPr lang="fr-FR" dirty="0"/>
          </a:p>
          <a:p>
            <a:r>
              <a:rPr lang="fr-FR" dirty="0"/>
              <a:t>1764 : Pour Catherine II</a:t>
            </a:r>
          </a:p>
          <a:p>
            <a:r>
              <a:rPr lang="fr-FR" dirty="0"/>
              <a:t>Poursuivre l’expansion russe en Orient ; Avec deux directions…</a:t>
            </a:r>
          </a:p>
          <a:p>
            <a:endParaRPr lang="fr-FR" dirty="0"/>
          </a:p>
          <a:p>
            <a:r>
              <a:rPr lang="fr-FR" dirty="0"/>
              <a:t>a) Conquérir le Caucase, soumettre la Perse et accéder ainsi aux mers chaudes du monde indo-persan</a:t>
            </a:r>
          </a:p>
          <a:p>
            <a:endParaRPr lang="fr-FR" dirty="0"/>
          </a:p>
          <a:p>
            <a:r>
              <a:rPr lang="fr-FR" dirty="0"/>
              <a:t>b) Conquérir l’Empire ottoman…</a:t>
            </a:r>
          </a:p>
        </p:txBody>
      </p:sp>
      <p:pic>
        <p:nvPicPr>
          <p:cNvPr id="28" name="Picture 2" descr="http://cartographie.sciences-po.fr/sites/default/files/F02c_Expansion_Empire_russe_1533-1914_2.jpg">
            <a:extLst>
              <a:ext uri="{FF2B5EF4-FFF2-40B4-BE49-F238E27FC236}">
                <a16:creationId xmlns:a16="http://schemas.microsoft.com/office/drawing/2014/main" id="{22A2EDD0-7B7C-F339-A24C-801345DF2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27" t="264" r="1100" b="23589"/>
          <a:stretch/>
        </p:blipFill>
        <p:spPr bwMode="auto">
          <a:xfrm>
            <a:off x="3912716" y="137381"/>
            <a:ext cx="8122072" cy="616494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70" y="118918"/>
            <a:ext cx="581729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1) Au départ, une remise en cause du colonialisme</a:t>
            </a:r>
          </a:p>
          <a:p>
            <a:endParaRPr lang="fr-FR" dirty="0"/>
          </a:p>
          <a:p>
            <a:r>
              <a:rPr lang="fr-FR" dirty="0"/>
              <a:t>*Au départ, une remise en cause du colonialisme</a:t>
            </a:r>
          </a:p>
          <a:p>
            <a:endParaRPr lang="fr-FR" dirty="0"/>
          </a:p>
          <a:p>
            <a:r>
              <a:rPr lang="fr-FR" dirty="0"/>
              <a:t>*A la fin du XVIIIe siècle, en Europe</a:t>
            </a:r>
          </a:p>
          <a:p>
            <a:r>
              <a:rPr lang="fr-FR" dirty="0"/>
              <a:t>L’expansionnisme est </a:t>
            </a:r>
            <a:r>
              <a:rPr lang="fr-FR" i="1" dirty="0"/>
              <a:t>dans le creux de la vague</a:t>
            </a:r>
          </a:p>
          <a:p>
            <a:endParaRPr lang="fr-FR" dirty="0"/>
          </a:p>
          <a:p>
            <a:r>
              <a:rPr lang="fr-FR" dirty="0"/>
              <a:t>a) L’histoire européenne au Nouveau Monde s’achève</a:t>
            </a:r>
          </a:p>
          <a:p>
            <a:r>
              <a:rPr lang="fr-FR" dirty="0"/>
              <a:t>Et une telle entreprise ne pourrait être renouvelée en Orient</a:t>
            </a:r>
          </a:p>
          <a:p>
            <a:r>
              <a:rPr lang="fr-FR" dirty="0"/>
              <a:t>Face à des sociétés plus puissamment organisées</a:t>
            </a:r>
          </a:p>
          <a:p>
            <a:endParaRPr lang="fr-FR" dirty="0"/>
          </a:p>
          <a:p>
            <a:r>
              <a:rPr lang="fr-FR" dirty="0"/>
              <a:t>b) Dès la fin du XVIIIe siècle, le colonialisme est contesté</a:t>
            </a:r>
          </a:p>
          <a:p>
            <a:r>
              <a:rPr lang="fr-FR" dirty="0"/>
              <a:t>Ainsi que l’esclavage, moteur de l’économie atlantique</a:t>
            </a:r>
          </a:p>
          <a:p>
            <a:endParaRPr lang="fr-FR" dirty="0"/>
          </a:p>
          <a:p>
            <a:r>
              <a:rPr lang="fr-FR" dirty="0"/>
              <a:t>NB : 1815 : Le traité de Vienne abolira la traite des esclaves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1635A85C-B8A9-9973-A9E9-66BCBFC4B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73" y="118918"/>
            <a:ext cx="6022147" cy="386224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8345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1764-1768 : Catherine II reprend les ambitions russes contre l’Empire ottoman ; Réaction des puissances européennes</a:t>
            </a:r>
          </a:p>
          <a:p>
            <a:endParaRPr lang="fr-FR" dirty="0"/>
          </a:p>
          <a:p>
            <a:r>
              <a:rPr lang="fr-FR" dirty="0"/>
              <a:t>1764 : Après la Pologne, </a:t>
            </a:r>
            <a:r>
              <a:rPr lang="fr-FR" u="sng" dirty="0"/>
              <a:t>Catherine II</a:t>
            </a:r>
          </a:p>
          <a:p>
            <a:r>
              <a:rPr lang="fr-FR" dirty="0"/>
              <a:t>Se tourne vers l’Empire ottoman de </a:t>
            </a:r>
            <a:r>
              <a:rPr lang="fr-FR" u="sng" dirty="0"/>
              <a:t>Mustapha III</a:t>
            </a:r>
            <a:r>
              <a:rPr lang="fr-FR" dirty="0"/>
              <a:t> (1757-74)</a:t>
            </a:r>
          </a:p>
          <a:p>
            <a:endParaRPr lang="fr-FR" dirty="0"/>
          </a:p>
          <a:p>
            <a:r>
              <a:rPr lang="fr-FR" dirty="0"/>
              <a:t>*Objectif : Libérer l’ex-espace byzantin</a:t>
            </a:r>
          </a:p>
          <a:p>
            <a:r>
              <a:rPr lang="fr-FR" dirty="0"/>
              <a:t>Et ses populations orthodoxes sous </a:t>
            </a:r>
            <a:r>
              <a:rPr lang="fr-FR" i="1" dirty="0"/>
              <a:t>le joug ottoman</a:t>
            </a:r>
          </a:p>
          <a:p>
            <a:endParaRPr lang="fr-FR" dirty="0"/>
          </a:p>
          <a:p>
            <a:r>
              <a:rPr lang="fr-FR" dirty="0"/>
              <a:t>NB : Des persécutions largement surestimées</a:t>
            </a:r>
          </a:p>
          <a:p>
            <a:endParaRPr lang="fr-FR" dirty="0"/>
          </a:p>
          <a:p>
            <a:r>
              <a:rPr lang="fr-FR" dirty="0"/>
              <a:t>*Et pour cela, conquérir…</a:t>
            </a:r>
          </a:p>
          <a:p>
            <a:r>
              <a:rPr lang="fr-FR" dirty="0"/>
              <a:t>- La Crimée, permettant l’accès à la mer Noire</a:t>
            </a:r>
          </a:p>
          <a:p>
            <a:r>
              <a:rPr lang="fr-FR" dirty="0"/>
              <a:t>- Et les principautés danubiennes : Moldavie et Valachie</a:t>
            </a:r>
          </a:p>
          <a:p>
            <a:endParaRPr lang="fr-FR" dirty="0"/>
          </a:p>
          <a:p>
            <a:r>
              <a:rPr lang="fr-FR" dirty="0"/>
              <a:t>Mais réactions des puissances européennes…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8B154DA-BB5B-B540-06E4-49737FED3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36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0AE0A31-A1CD-076B-E268-BC442F7ACA23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3A07356-B7E8-59FB-E379-220C9E86E394}"/>
              </a:ext>
            </a:extLst>
          </p:cNvPr>
          <p:cNvSpPr/>
          <p:nvPr/>
        </p:nvSpPr>
        <p:spPr>
          <a:xfrm>
            <a:off x="10810573" y="3901297"/>
            <a:ext cx="321787" cy="2641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B196B3-1675-8030-2C33-B8BC3242BB83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02D6FEF-F1A3-C7C8-D5A7-47FEFD8A1D17}"/>
              </a:ext>
            </a:extLst>
          </p:cNvPr>
          <p:cNvCxnSpPr>
            <a:cxnSpLocks/>
            <a:stCxn id="12" idx="3"/>
          </p:cNvCxnSpPr>
          <p:nvPr/>
        </p:nvCxnSpPr>
        <p:spPr>
          <a:xfrm flipH="1">
            <a:off x="9885063" y="2579236"/>
            <a:ext cx="1011837" cy="193198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1F1823B-7637-FCBC-75B6-2ED9475043EA}"/>
              </a:ext>
            </a:extLst>
          </p:cNvPr>
          <p:cNvCxnSpPr>
            <a:cxnSpLocks/>
            <a:stCxn id="12" idx="4"/>
            <a:endCxn id="9" idx="0"/>
          </p:cNvCxnSpPr>
          <p:nvPr/>
        </p:nvCxnSpPr>
        <p:spPr>
          <a:xfrm flipH="1">
            <a:off x="10971467" y="2617917"/>
            <a:ext cx="39202" cy="128338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E5AF5C4-191D-BFE1-1CBE-DC9EFEC24D81}"/>
              </a:ext>
            </a:extLst>
          </p:cNvPr>
          <p:cNvCxnSpPr>
            <a:cxnSpLocks/>
            <a:stCxn id="12" idx="5"/>
          </p:cNvCxnSpPr>
          <p:nvPr/>
        </p:nvCxnSpPr>
        <p:spPr>
          <a:xfrm>
            <a:off x="11124437" y="2579236"/>
            <a:ext cx="906670" cy="16678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51293075-589A-2090-C7FE-E900478D9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36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E8554AB5-BC31-E318-C0F1-0EEF5963A9CE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0BF8787-4B91-60DA-212D-7E1DEF0C56FF}"/>
              </a:ext>
            </a:extLst>
          </p:cNvPr>
          <p:cNvSpPr/>
          <p:nvPr/>
        </p:nvSpPr>
        <p:spPr>
          <a:xfrm>
            <a:off x="10810573" y="3901297"/>
            <a:ext cx="321787" cy="2641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E9FF24A-9F58-3526-7C22-FF9E997D4C05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9A0227D-11EA-4B5F-B0DF-AB0DF9096107}"/>
              </a:ext>
            </a:extLst>
          </p:cNvPr>
          <p:cNvSpPr/>
          <p:nvPr/>
        </p:nvSpPr>
        <p:spPr>
          <a:xfrm>
            <a:off x="10069194" y="4000808"/>
            <a:ext cx="321787" cy="2641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7105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954D25-C3ED-8A03-5169-A1F33200C4F5}"/>
              </a:ext>
            </a:extLst>
          </p:cNvPr>
          <p:cNvSpPr/>
          <p:nvPr/>
        </p:nvSpPr>
        <p:spPr>
          <a:xfrm>
            <a:off x="2097534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Murat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1362-89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8FBC0-1E7A-124E-EB20-402774F92734}"/>
              </a:ext>
            </a:extLst>
          </p:cNvPr>
          <p:cNvSpPr/>
          <p:nvPr/>
        </p:nvSpPr>
        <p:spPr>
          <a:xfrm>
            <a:off x="2096822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Orhan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1326-62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9780CE5-12F1-8EA1-7B31-CD38061E912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2632113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49FFF-4F02-4BA8-A201-F2FBFE34D01A}"/>
              </a:ext>
            </a:extLst>
          </p:cNvPr>
          <p:cNvSpPr/>
          <p:nvPr/>
        </p:nvSpPr>
        <p:spPr>
          <a:xfrm>
            <a:off x="4651199" y="1477771"/>
            <a:ext cx="1070581" cy="390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1617-23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E954-CD6A-74E4-050D-1333A412952D}"/>
              </a:ext>
            </a:extLst>
          </p:cNvPr>
          <p:cNvSpPr/>
          <p:nvPr/>
        </p:nvSpPr>
        <p:spPr>
          <a:xfrm>
            <a:off x="591408" y="498853"/>
            <a:ext cx="1360470" cy="898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OSMANLIS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Beylicat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1299-1453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Empire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1453-1922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A4243BE-A59B-0F4E-8FD4-6C754FCA3F65}"/>
              </a:ext>
            </a:extLst>
          </p:cNvPr>
          <p:cNvCxnSpPr>
            <a:cxnSpLocks/>
            <a:stCxn id="28" idx="2"/>
            <a:endCxn id="8" idx="0"/>
          </p:cNvCxnSpPr>
          <p:nvPr/>
        </p:nvCxnSpPr>
        <p:spPr>
          <a:xfrm>
            <a:off x="2632113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1CA48-96CC-A5B5-E5AB-09BD82BC99ED}"/>
              </a:ext>
            </a:extLst>
          </p:cNvPr>
          <p:cNvSpPr/>
          <p:nvPr/>
        </p:nvSpPr>
        <p:spPr>
          <a:xfrm>
            <a:off x="2096822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1299-1326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BE4EB1C-DB03-6D99-C4A4-738839009755}"/>
              </a:ext>
            </a:extLst>
          </p:cNvPr>
          <p:cNvCxnSpPr>
            <a:cxnSpLocks/>
            <a:stCxn id="2" idx="2"/>
            <a:endCxn id="31" idx="0"/>
          </p:cNvCxnSpPr>
          <p:nvPr/>
        </p:nvCxnSpPr>
        <p:spPr>
          <a:xfrm flipH="1">
            <a:off x="2613607" y="1871193"/>
            <a:ext cx="19218" cy="1138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309D3AD-4A00-1404-3E48-E5A2C48A407E}"/>
              </a:ext>
            </a:extLst>
          </p:cNvPr>
          <p:cNvSpPr/>
          <p:nvPr/>
        </p:nvSpPr>
        <p:spPr>
          <a:xfrm>
            <a:off x="2078317" y="1985045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1389-1402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8FEF42-503A-ABD5-123D-1AFD5C3897D1}"/>
              </a:ext>
            </a:extLst>
          </p:cNvPr>
          <p:cNvSpPr/>
          <p:nvPr/>
        </p:nvSpPr>
        <p:spPr>
          <a:xfrm>
            <a:off x="2077574" y="2555981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1413-21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F88021A-0317-7498-A6AD-2EA655714378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2613235" y="2444631"/>
            <a:ext cx="372" cy="1113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E5A6927-D9B9-6DAC-DF01-0C76930DC239}"/>
              </a:ext>
            </a:extLst>
          </p:cNvPr>
          <p:cNvSpPr/>
          <p:nvPr/>
        </p:nvSpPr>
        <p:spPr>
          <a:xfrm>
            <a:off x="2096079" y="3115101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1421-51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4058FFA-88E8-3229-91B9-1586EDB91261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2613235" y="3010651"/>
            <a:ext cx="18506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D335346F-6B74-F140-6B94-ACBFC938D302}"/>
              </a:ext>
            </a:extLst>
          </p:cNvPr>
          <p:cNvSpPr/>
          <p:nvPr/>
        </p:nvSpPr>
        <p:spPr>
          <a:xfrm>
            <a:off x="2097906" y="417458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1481-1512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706C2C-C481-FF2F-688C-645793A05EF9}"/>
              </a:ext>
            </a:extLst>
          </p:cNvPr>
          <p:cNvSpPr/>
          <p:nvPr/>
        </p:nvSpPr>
        <p:spPr>
          <a:xfrm>
            <a:off x="2097194" y="367913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1451-81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EC6514F-D1EC-60E9-6CE1-4A1F6EB716D5}"/>
              </a:ext>
            </a:extLst>
          </p:cNvPr>
          <p:cNvCxnSpPr>
            <a:cxnSpLocks/>
            <a:stCxn id="82" idx="2"/>
            <a:endCxn id="81" idx="0"/>
          </p:cNvCxnSpPr>
          <p:nvPr/>
        </p:nvCxnSpPr>
        <p:spPr>
          <a:xfrm>
            <a:off x="2632485" y="4070133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8A06D0F-595C-D0CC-2ECE-0392BF6235EE}"/>
              </a:ext>
            </a:extLst>
          </p:cNvPr>
          <p:cNvCxnSpPr>
            <a:cxnSpLocks/>
            <a:stCxn id="35" idx="2"/>
            <a:endCxn id="82" idx="0"/>
          </p:cNvCxnSpPr>
          <p:nvPr/>
        </p:nvCxnSpPr>
        <p:spPr>
          <a:xfrm>
            <a:off x="2631741" y="3574687"/>
            <a:ext cx="744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412A5A50-B90F-C486-788B-F2719D50D572}"/>
              </a:ext>
            </a:extLst>
          </p:cNvPr>
          <p:cNvCxnSpPr>
            <a:cxnSpLocks/>
            <a:stCxn id="81" idx="2"/>
            <a:endCxn id="86" idx="0"/>
          </p:cNvCxnSpPr>
          <p:nvPr/>
        </p:nvCxnSpPr>
        <p:spPr>
          <a:xfrm flipH="1">
            <a:off x="2633195" y="4565579"/>
            <a:ext cx="2" cy="1081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D107305D-0F1B-3015-EE94-5D4EABEBA233}"/>
              </a:ext>
            </a:extLst>
          </p:cNvPr>
          <p:cNvSpPr/>
          <p:nvPr/>
        </p:nvSpPr>
        <p:spPr>
          <a:xfrm>
            <a:off x="2097905" y="4673701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1512-20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47914D-9D51-EDDE-338E-02A7AFF90862}"/>
              </a:ext>
            </a:extLst>
          </p:cNvPr>
          <p:cNvSpPr/>
          <p:nvPr/>
        </p:nvSpPr>
        <p:spPr>
          <a:xfrm>
            <a:off x="2097195" y="5233404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1520-66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AC316E2-2F5B-981E-C54A-32129B00468B}"/>
              </a:ext>
            </a:extLst>
          </p:cNvPr>
          <p:cNvCxnSpPr>
            <a:cxnSpLocks/>
            <a:stCxn id="86" idx="2"/>
            <a:endCxn id="87" idx="0"/>
          </p:cNvCxnSpPr>
          <p:nvPr/>
        </p:nvCxnSpPr>
        <p:spPr>
          <a:xfrm flipH="1">
            <a:off x="2632856" y="5133287"/>
            <a:ext cx="339" cy="1001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B54DB10-A5BD-A7DF-BE88-6528BAF51278}"/>
              </a:ext>
            </a:extLst>
          </p:cNvPr>
          <p:cNvSpPr/>
          <p:nvPr/>
        </p:nvSpPr>
        <p:spPr>
          <a:xfrm>
            <a:off x="2096451" y="5777509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1566-74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EB15F88-C400-6B18-0DAD-74C7E7E6DBBA}"/>
              </a:ext>
            </a:extLst>
          </p:cNvPr>
          <p:cNvCxnSpPr>
            <a:cxnSpLocks/>
            <a:stCxn id="87" idx="2"/>
            <a:endCxn id="89" idx="0"/>
          </p:cNvCxnSpPr>
          <p:nvPr/>
        </p:nvCxnSpPr>
        <p:spPr>
          <a:xfrm flipH="1">
            <a:off x="2632113" y="5688074"/>
            <a:ext cx="743" cy="894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64CC5A2-B2B1-CD14-A7FF-185ED5DD8BFE}"/>
              </a:ext>
            </a:extLst>
          </p:cNvPr>
          <p:cNvSpPr/>
          <p:nvPr/>
        </p:nvSpPr>
        <p:spPr>
          <a:xfrm>
            <a:off x="3458003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1603-17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5236EAD-01DC-CAC1-C992-FDF32916B43C}"/>
              </a:ext>
            </a:extLst>
          </p:cNvPr>
          <p:cNvSpPr/>
          <p:nvPr/>
        </p:nvSpPr>
        <p:spPr>
          <a:xfrm>
            <a:off x="3457291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1595-1603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3B88CC6-B347-C688-719B-DC604B365046}"/>
              </a:ext>
            </a:extLst>
          </p:cNvPr>
          <p:cNvCxnSpPr>
            <a:cxnSpLocks/>
            <a:stCxn id="112" idx="2"/>
            <a:endCxn id="111" idx="0"/>
          </p:cNvCxnSpPr>
          <p:nvPr/>
        </p:nvCxnSpPr>
        <p:spPr>
          <a:xfrm>
            <a:off x="3992582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225BB6AE-9D27-DA23-17CD-BF1A78CA840F}"/>
              </a:ext>
            </a:extLst>
          </p:cNvPr>
          <p:cNvCxnSpPr>
            <a:cxnSpLocks/>
            <a:stCxn id="115" idx="2"/>
            <a:endCxn id="112" idx="0"/>
          </p:cNvCxnSpPr>
          <p:nvPr/>
        </p:nvCxnSpPr>
        <p:spPr>
          <a:xfrm>
            <a:off x="3992582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A128D75-71C2-2D01-3B89-2A5CC9EABE22}"/>
              </a:ext>
            </a:extLst>
          </p:cNvPr>
          <p:cNvSpPr/>
          <p:nvPr/>
        </p:nvSpPr>
        <p:spPr>
          <a:xfrm>
            <a:off x="3457291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1574-95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B8F9E9DC-D6FC-9866-864C-E353B5137F35}"/>
              </a:ext>
            </a:extLst>
          </p:cNvPr>
          <p:cNvCxnSpPr>
            <a:cxnSpLocks/>
            <a:stCxn id="111" idx="2"/>
            <a:endCxn id="117" idx="0"/>
          </p:cNvCxnSpPr>
          <p:nvPr/>
        </p:nvCxnSpPr>
        <p:spPr>
          <a:xfrm flipH="1">
            <a:off x="3992581" y="1871193"/>
            <a:ext cx="713" cy="1989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FBB6B47-F0C7-26E0-4D35-DF1DAC531036}"/>
              </a:ext>
            </a:extLst>
          </p:cNvPr>
          <p:cNvSpPr/>
          <p:nvPr/>
        </p:nvSpPr>
        <p:spPr>
          <a:xfrm>
            <a:off x="3457291" y="2070174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1618-22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CB838F7-FEDE-E07B-CE94-BD652A76D865}"/>
              </a:ext>
            </a:extLst>
          </p:cNvPr>
          <p:cNvSpPr/>
          <p:nvPr/>
        </p:nvSpPr>
        <p:spPr>
          <a:xfrm>
            <a:off x="5798241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IV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1648-87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6D433925-AD01-9A08-9232-48F9A4C38798}"/>
              </a:ext>
            </a:extLst>
          </p:cNvPr>
          <p:cNvCxnSpPr>
            <a:cxnSpLocks/>
            <a:stCxn id="141" idx="2"/>
            <a:endCxn id="118" idx="0"/>
          </p:cNvCxnSpPr>
          <p:nvPr/>
        </p:nvCxnSpPr>
        <p:spPr>
          <a:xfrm>
            <a:off x="6331764" y="2535542"/>
            <a:ext cx="9158" cy="1848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2663078-4A26-E850-3CF9-CFC94753C9A1}"/>
              </a:ext>
            </a:extLst>
          </p:cNvPr>
          <p:cNvSpPr/>
          <p:nvPr/>
        </p:nvSpPr>
        <p:spPr>
          <a:xfrm>
            <a:off x="4668987" y="2711364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1687-91</a:t>
            </a:r>
          </a:p>
        </p:txBody>
      </p:sp>
      <p:cxnSp>
        <p:nvCxnSpPr>
          <p:cNvPr id="132" name="Connecteur en angle 71">
            <a:extLst>
              <a:ext uri="{FF2B5EF4-FFF2-40B4-BE49-F238E27FC236}">
                <a16:creationId xmlns:a16="http://schemas.microsoft.com/office/drawing/2014/main" id="{FE25DB55-C3FB-1325-AB32-F40BBAD029A6}"/>
              </a:ext>
            </a:extLst>
          </p:cNvPr>
          <p:cNvCxnSpPr>
            <a:cxnSpLocks/>
            <a:stCxn id="112" idx="2"/>
            <a:endCxn id="11" idx="0"/>
          </p:cNvCxnSpPr>
          <p:nvPr/>
        </p:nvCxnSpPr>
        <p:spPr>
          <a:xfrm rot="16200000" flipH="1">
            <a:off x="4538524" y="829805"/>
            <a:ext cx="102024" cy="119390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65678B2-9EF7-FC10-E6BD-B0B7DC6303CF}"/>
              </a:ext>
            </a:extLst>
          </p:cNvPr>
          <p:cNvSpPr/>
          <p:nvPr/>
        </p:nvSpPr>
        <p:spPr>
          <a:xfrm>
            <a:off x="4669704" y="2083167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1623-40</a:t>
            </a:r>
          </a:p>
        </p:txBody>
      </p:sp>
      <p:cxnSp>
        <p:nvCxnSpPr>
          <p:cNvPr id="138" name="Connecteur en angle 71">
            <a:extLst>
              <a:ext uri="{FF2B5EF4-FFF2-40B4-BE49-F238E27FC236}">
                <a16:creationId xmlns:a16="http://schemas.microsoft.com/office/drawing/2014/main" id="{ED43381F-4BBC-622C-03D5-D4853FC13B69}"/>
              </a:ext>
            </a:extLst>
          </p:cNvPr>
          <p:cNvCxnSpPr>
            <a:cxnSpLocks/>
            <a:stCxn id="111" idx="2"/>
            <a:endCxn id="137" idx="0"/>
          </p:cNvCxnSpPr>
          <p:nvPr/>
        </p:nvCxnSpPr>
        <p:spPr>
          <a:xfrm rot="16200000" flipH="1">
            <a:off x="4493157" y="1371330"/>
            <a:ext cx="211974" cy="12117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BCC12AE-CEBB-DF0D-F671-C1423A6C737D}"/>
              </a:ext>
            </a:extLst>
          </p:cNvPr>
          <p:cNvSpPr/>
          <p:nvPr/>
        </p:nvSpPr>
        <p:spPr>
          <a:xfrm>
            <a:off x="5796474" y="2068931"/>
            <a:ext cx="1070579" cy="4666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Ibrahim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1640-48</a:t>
            </a:r>
          </a:p>
        </p:txBody>
      </p:sp>
      <p:cxnSp>
        <p:nvCxnSpPr>
          <p:cNvPr id="149" name="Connecteur en angle 71">
            <a:extLst>
              <a:ext uri="{FF2B5EF4-FFF2-40B4-BE49-F238E27FC236}">
                <a16:creationId xmlns:a16="http://schemas.microsoft.com/office/drawing/2014/main" id="{93145026-B7D3-B9BC-6A44-F09EF06C1411}"/>
              </a:ext>
            </a:extLst>
          </p:cNvPr>
          <p:cNvCxnSpPr>
            <a:cxnSpLocks/>
            <a:stCxn id="141" idx="2"/>
            <a:endCxn id="120" idx="0"/>
          </p:cNvCxnSpPr>
          <p:nvPr/>
        </p:nvCxnSpPr>
        <p:spPr>
          <a:xfrm rot="5400000">
            <a:off x="5680296" y="2059896"/>
            <a:ext cx="175822" cy="11271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5B5503E0-33C6-CC43-CCE4-BD66FA3081B6}"/>
              </a:ext>
            </a:extLst>
          </p:cNvPr>
          <p:cNvSpPr/>
          <p:nvPr/>
        </p:nvSpPr>
        <p:spPr>
          <a:xfrm>
            <a:off x="6956312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1691-95</a:t>
            </a:r>
          </a:p>
        </p:txBody>
      </p:sp>
      <p:cxnSp>
        <p:nvCxnSpPr>
          <p:cNvPr id="157" name="Connecteur en angle 71">
            <a:extLst>
              <a:ext uri="{FF2B5EF4-FFF2-40B4-BE49-F238E27FC236}">
                <a16:creationId xmlns:a16="http://schemas.microsoft.com/office/drawing/2014/main" id="{9AB9CD68-F903-39EB-FAF6-78A65D068AA6}"/>
              </a:ext>
            </a:extLst>
          </p:cNvPr>
          <p:cNvCxnSpPr>
            <a:cxnSpLocks/>
            <a:stCxn id="141" idx="2"/>
            <a:endCxn id="156" idx="0"/>
          </p:cNvCxnSpPr>
          <p:nvPr/>
        </p:nvCxnSpPr>
        <p:spPr>
          <a:xfrm rot="16200000" flipH="1">
            <a:off x="6822943" y="2044362"/>
            <a:ext cx="184871" cy="11672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35C06E3-06F7-92AD-6ADD-1A868329A5EA}"/>
              </a:ext>
            </a:extLst>
          </p:cNvPr>
          <p:cNvSpPr/>
          <p:nvPr/>
        </p:nvSpPr>
        <p:spPr>
          <a:xfrm>
            <a:off x="5813020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1695-1703</a:t>
            </a: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7E6B0CA5-01A8-A8E1-F89B-B3406953504F}"/>
              </a:ext>
            </a:extLst>
          </p:cNvPr>
          <p:cNvCxnSpPr>
            <a:cxnSpLocks/>
            <a:stCxn id="118" idx="2"/>
            <a:endCxn id="162" idx="0"/>
          </p:cNvCxnSpPr>
          <p:nvPr/>
        </p:nvCxnSpPr>
        <p:spPr>
          <a:xfrm>
            <a:off x="6340922" y="3175083"/>
            <a:ext cx="14779" cy="1370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BCF89FA-1769-261A-767D-30711437219D}"/>
              </a:ext>
            </a:extLst>
          </p:cNvPr>
          <p:cNvSpPr/>
          <p:nvPr/>
        </p:nvSpPr>
        <p:spPr>
          <a:xfrm>
            <a:off x="6987808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1703-30</a:t>
            </a:r>
          </a:p>
        </p:txBody>
      </p:sp>
      <p:cxnSp>
        <p:nvCxnSpPr>
          <p:cNvPr id="168" name="Connecteur en angle 71">
            <a:extLst>
              <a:ext uri="{FF2B5EF4-FFF2-40B4-BE49-F238E27FC236}">
                <a16:creationId xmlns:a16="http://schemas.microsoft.com/office/drawing/2014/main" id="{A6BEAFF9-D8D1-41D6-0895-B75A7D843D9B}"/>
              </a:ext>
            </a:extLst>
          </p:cNvPr>
          <p:cNvCxnSpPr>
            <a:cxnSpLocks/>
            <a:stCxn id="118" idx="2"/>
            <a:endCxn id="167" idx="0"/>
          </p:cNvCxnSpPr>
          <p:nvPr/>
        </p:nvCxnSpPr>
        <p:spPr>
          <a:xfrm rot="16200000" flipH="1">
            <a:off x="6867189" y="2648815"/>
            <a:ext cx="137033" cy="11895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EB7842D-D646-84D1-0FE9-1E3A34719755}"/>
              </a:ext>
            </a:extLst>
          </p:cNvPr>
          <p:cNvSpPr/>
          <p:nvPr/>
        </p:nvSpPr>
        <p:spPr>
          <a:xfrm>
            <a:off x="5813020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1730-54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68A07BEC-1F91-81E6-E63D-8F5ED819BC01}"/>
              </a:ext>
            </a:extLst>
          </p:cNvPr>
          <p:cNvCxnSpPr>
            <a:cxnSpLocks/>
            <a:stCxn id="187" idx="2"/>
            <a:endCxn id="199" idx="0"/>
          </p:cNvCxnSpPr>
          <p:nvPr/>
        </p:nvCxnSpPr>
        <p:spPr>
          <a:xfrm>
            <a:off x="7547992" y="4434807"/>
            <a:ext cx="16752" cy="1913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E3339444-FFCD-4826-B125-C03C87E37908}"/>
              </a:ext>
            </a:extLst>
          </p:cNvPr>
          <p:cNvCxnSpPr>
            <a:cxnSpLocks/>
            <a:stCxn id="162" idx="2"/>
            <a:endCxn id="171" idx="0"/>
          </p:cNvCxnSpPr>
          <p:nvPr/>
        </p:nvCxnSpPr>
        <p:spPr>
          <a:xfrm>
            <a:off x="6355701" y="3766786"/>
            <a:ext cx="0" cy="2159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2BB22CA-7889-A05E-55B1-E4FF0270ED59}"/>
              </a:ext>
            </a:extLst>
          </p:cNvPr>
          <p:cNvSpPr/>
          <p:nvPr/>
        </p:nvSpPr>
        <p:spPr>
          <a:xfrm>
            <a:off x="4651199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1754-57</a:t>
            </a:r>
          </a:p>
        </p:txBody>
      </p:sp>
      <p:cxnSp>
        <p:nvCxnSpPr>
          <p:cNvPr id="181" name="Connecteur en angle 71">
            <a:extLst>
              <a:ext uri="{FF2B5EF4-FFF2-40B4-BE49-F238E27FC236}">
                <a16:creationId xmlns:a16="http://schemas.microsoft.com/office/drawing/2014/main" id="{9287B409-05CB-D02D-8159-563C3A5EAD4B}"/>
              </a:ext>
            </a:extLst>
          </p:cNvPr>
          <p:cNvCxnSpPr>
            <a:cxnSpLocks/>
            <a:stCxn id="195" idx="2"/>
            <a:endCxn id="210" idx="0"/>
          </p:cNvCxnSpPr>
          <p:nvPr/>
        </p:nvCxnSpPr>
        <p:spPr>
          <a:xfrm rot="16200000" flipH="1">
            <a:off x="9276364" y="3917575"/>
            <a:ext cx="193431" cy="122789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en angle 71">
            <a:extLst>
              <a:ext uri="{FF2B5EF4-FFF2-40B4-BE49-F238E27FC236}">
                <a16:creationId xmlns:a16="http://schemas.microsoft.com/office/drawing/2014/main" id="{D236B329-69BC-B206-CBCE-F61DE41E671C}"/>
              </a:ext>
            </a:extLst>
          </p:cNvPr>
          <p:cNvCxnSpPr>
            <a:cxnSpLocks/>
            <a:stCxn id="162" idx="2"/>
            <a:endCxn id="180" idx="0"/>
          </p:cNvCxnSpPr>
          <p:nvPr/>
        </p:nvCxnSpPr>
        <p:spPr>
          <a:xfrm rot="5400000">
            <a:off x="5666802" y="3293865"/>
            <a:ext cx="215979" cy="116182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AC8ABAE-B7FE-8FB8-890A-C95EE879151C}"/>
              </a:ext>
            </a:extLst>
          </p:cNvPr>
          <p:cNvSpPr/>
          <p:nvPr/>
        </p:nvSpPr>
        <p:spPr>
          <a:xfrm>
            <a:off x="7005311" y="3980137"/>
            <a:ext cx="1085361" cy="45467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1757-74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2178AE9E-184D-BC14-CD69-B3500A2E23D8}"/>
              </a:ext>
            </a:extLst>
          </p:cNvPr>
          <p:cNvCxnSpPr>
            <a:cxnSpLocks/>
            <a:stCxn id="167" idx="2"/>
            <a:endCxn id="187" idx="0"/>
          </p:cNvCxnSpPr>
          <p:nvPr/>
        </p:nvCxnSpPr>
        <p:spPr>
          <a:xfrm>
            <a:off x="7530489" y="3766786"/>
            <a:ext cx="17503" cy="2133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1662338-7865-A7CD-9B3D-4A9150E916DB}"/>
              </a:ext>
            </a:extLst>
          </p:cNvPr>
          <p:cNvSpPr/>
          <p:nvPr/>
        </p:nvSpPr>
        <p:spPr>
          <a:xfrm>
            <a:off x="8180098" y="3980135"/>
            <a:ext cx="1158071" cy="4546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Abdülhamid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1774-89</a:t>
            </a:r>
          </a:p>
        </p:txBody>
      </p:sp>
      <p:cxnSp>
        <p:nvCxnSpPr>
          <p:cNvPr id="196" name="Connecteur en angle 71">
            <a:extLst>
              <a:ext uri="{FF2B5EF4-FFF2-40B4-BE49-F238E27FC236}">
                <a16:creationId xmlns:a16="http://schemas.microsoft.com/office/drawing/2014/main" id="{67602337-EF1E-CBA4-8C12-9DA711E67A64}"/>
              </a:ext>
            </a:extLst>
          </p:cNvPr>
          <p:cNvCxnSpPr>
            <a:cxnSpLocks/>
            <a:stCxn id="167" idx="2"/>
            <a:endCxn id="195" idx="0"/>
          </p:cNvCxnSpPr>
          <p:nvPr/>
        </p:nvCxnSpPr>
        <p:spPr>
          <a:xfrm rot="16200000" flipH="1">
            <a:off x="8038137" y="3259137"/>
            <a:ext cx="213349" cy="12286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1B975BC-84F1-0232-D0DC-FD24777DC73F}"/>
              </a:ext>
            </a:extLst>
          </p:cNvPr>
          <p:cNvSpPr/>
          <p:nvPr/>
        </p:nvSpPr>
        <p:spPr>
          <a:xfrm>
            <a:off x="7022064" y="4626171"/>
            <a:ext cx="1085359" cy="4546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1789-1807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B1B2A12-5669-8A9F-67EE-5950D59AA3B2}"/>
              </a:ext>
            </a:extLst>
          </p:cNvPr>
          <p:cNvSpPr/>
          <p:nvPr/>
        </p:nvSpPr>
        <p:spPr>
          <a:xfrm>
            <a:off x="8233207" y="4630306"/>
            <a:ext cx="1085357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1807-08</a:t>
            </a:r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354CCCCD-F022-13EC-A4C6-A4FC3ABAF18D}"/>
              </a:ext>
            </a:extLst>
          </p:cNvPr>
          <p:cNvCxnSpPr>
            <a:cxnSpLocks/>
            <a:stCxn id="195" idx="2"/>
            <a:endCxn id="204" idx="0"/>
          </p:cNvCxnSpPr>
          <p:nvPr/>
        </p:nvCxnSpPr>
        <p:spPr>
          <a:xfrm>
            <a:off x="8759134" y="4434806"/>
            <a:ext cx="16752" cy="195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B2477EF-3EAA-BB45-1865-A7D4F3EF6DB3}"/>
              </a:ext>
            </a:extLst>
          </p:cNvPr>
          <p:cNvSpPr/>
          <p:nvPr/>
        </p:nvSpPr>
        <p:spPr>
          <a:xfrm>
            <a:off x="9444346" y="4628237"/>
            <a:ext cx="1085357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1808-39</a:t>
            </a:r>
          </a:p>
        </p:txBody>
      </p:sp>
      <p:cxnSp>
        <p:nvCxnSpPr>
          <p:cNvPr id="213" name="Connecteur en angle 71">
            <a:extLst>
              <a:ext uri="{FF2B5EF4-FFF2-40B4-BE49-F238E27FC236}">
                <a16:creationId xmlns:a16="http://schemas.microsoft.com/office/drawing/2014/main" id="{CB7D701D-B73E-415C-F049-F87DB1367C99}"/>
              </a:ext>
            </a:extLst>
          </p:cNvPr>
          <p:cNvCxnSpPr>
            <a:cxnSpLocks/>
            <a:stCxn id="89" idx="2"/>
            <a:endCxn id="115" idx="0"/>
          </p:cNvCxnSpPr>
          <p:nvPr/>
        </p:nvCxnSpPr>
        <p:spPr>
          <a:xfrm rot="5400000" flipH="1" flipV="1">
            <a:off x="454546" y="2699059"/>
            <a:ext cx="5715602" cy="1360469"/>
          </a:xfrm>
          <a:prstGeom prst="bentConnector5">
            <a:avLst>
              <a:gd name="adj1" fmla="val -1831"/>
              <a:gd name="adj2" fmla="val 50014"/>
              <a:gd name="adj3" fmla="val 10183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DD6FB3C-9C81-AF56-3447-ACEE412ED71A}"/>
              </a:ext>
            </a:extLst>
          </p:cNvPr>
          <p:cNvSpPr/>
          <p:nvPr/>
        </p:nvSpPr>
        <p:spPr>
          <a:xfrm>
            <a:off x="9400164" y="530325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Abdülmecid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1839-61</a:t>
            </a:r>
          </a:p>
        </p:txBody>
      </p:sp>
      <p:cxnSp>
        <p:nvCxnSpPr>
          <p:cNvPr id="220" name="Connecteur en angle 71">
            <a:extLst>
              <a:ext uri="{FF2B5EF4-FFF2-40B4-BE49-F238E27FC236}">
                <a16:creationId xmlns:a16="http://schemas.microsoft.com/office/drawing/2014/main" id="{E88910E0-8043-BCBD-D309-3A3F4D9D0C0E}"/>
              </a:ext>
            </a:extLst>
          </p:cNvPr>
          <p:cNvCxnSpPr>
            <a:cxnSpLocks/>
            <a:stCxn id="111" idx="2"/>
            <a:endCxn id="141" idx="0"/>
          </p:cNvCxnSpPr>
          <p:nvPr/>
        </p:nvCxnSpPr>
        <p:spPr>
          <a:xfrm rot="16200000" flipH="1">
            <a:off x="5063660" y="800827"/>
            <a:ext cx="197738" cy="233847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3CC733E0-21FE-0F61-32BB-0062AFF3DE81}"/>
              </a:ext>
            </a:extLst>
          </p:cNvPr>
          <p:cNvCxnSpPr>
            <a:cxnSpLocks/>
            <a:stCxn id="210" idx="2"/>
            <a:endCxn id="219" idx="0"/>
          </p:cNvCxnSpPr>
          <p:nvPr/>
        </p:nvCxnSpPr>
        <p:spPr>
          <a:xfrm>
            <a:off x="9987025" y="5078774"/>
            <a:ext cx="1" cy="2244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9CE25CA-CBB1-2C2F-1129-82BE745563FA}"/>
              </a:ext>
            </a:extLst>
          </p:cNvPr>
          <p:cNvSpPr/>
          <p:nvPr/>
        </p:nvSpPr>
        <p:spPr>
          <a:xfrm>
            <a:off x="8144841" y="529831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Abdülaziz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1861-76</a:t>
            </a:r>
          </a:p>
        </p:txBody>
      </p:sp>
      <p:cxnSp>
        <p:nvCxnSpPr>
          <p:cNvPr id="241" name="Connecteur en angle 71">
            <a:extLst>
              <a:ext uri="{FF2B5EF4-FFF2-40B4-BE49-F238E27FC236}">
                <a16:creationId xmlns:a16="http://schemas.microsoft.com/office/drawing/2014/main" id="{176037E3-CE66-36C6-3FC0-238B09DF858B}"/>
              </a:ext>
            </a:extLst>
          </p:cNvPr>
          <p:cNvCxnSpPr>
            <a:cxnSpLocks/>
            <a:stCxn id="210" idx="2"/>
            <a:endCxn id="240" idx="0"/>
          </p:cNvCxnSpPr>
          <p:nvPr/>
        </p:nvCxnSpPr>
        <p:spPr>
          <a:xfrm rot="5400000">
            <a:off x="9249593" y="4560884"/>
            <a:ext cx="219542" cy="12553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41DD3889-C259-BE6F-B621-C2EBF5B59CBA}"/>
              </a:ext>
            </a:extLst>
          </p:cNvPr>
          <p:cNvSpPr/>
          <p:nvPr/>
        </p:nvSpPr>
        <p:spPr>
          <a:xfrm>
            <a:off x="9400162" y="5937801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Abdülhamid II</a:t>
            </a:r>
          </a:p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1876-1909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AC792BD0-6699-9116-881D-B1162D85A556}"/>
              </a:ext>
            </a:extLst>
          </p:cNvPr>
          <p:cNvCxnSpPr>
            <a:cxnSpLocks/>
            <a:stCxn id="219" idx="2"/>
            <a:endCxn id="246" idx="0"/>
          </p:cNvCxnSpPr>
          <p:nvPr/>
        </p:nvCxnSpPr>
        <p:spPr>
          <a:xfrm flipH="1">
            <a:off x="9987024" y="5753793"/>
            <a:ext cx="2" cy="1840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BA2C5639-0247-BAD1-D6D7-25E308DAEADC}"/>
              </a:ext>
            </a:extLst>
          </p:cNvPr>
          <p:cNvSpPr/>
          <p:nvPr/>
        </p:nvSpPr>
        <p:spPr>
          <a:xfrm>
            <a:off x="10655486" y="5937801"/>
            <a:ext cx="983741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1876-76</a:t>
            </a:r>
          </a:p>
        </p:txBody>
      </p:sp>
      <p:cxnSp>
        <p:nvCxnSpPr>
          <p:cNvPr id="252" name="Connecteur en angle 71">
            <a:extLst>
              <a:ext uri="{FF2B5EF4-FFF2-40B4-BE49-F238E27FC236}">
                <a16:creationId xmlns:a16="http://schemas.microsoft.com/office/drawing/2014/main" id="{66D05FC0-DE3F-6BE0-2096-4634E8DB2ED6}"/>
              </a:ext>
            </a:extLst>
          </p:cNvPr>
          <p:cNvCxnSpPr>
            <a:cxnSpLocks/>
            <a:stCxn id="219" idx="2"/>
            <a:endCxn id="251" idx="0"/>
          </p:cNvCxnSpPr>
          <p:nvPr/>
        </p:nvCxnSpPr>
        <p:spPr>
          <a:xfrm rot="16200000" flipH="1">
            <a:off x="10475187" y="5265631"/>
            <a:ext cx="184008" cy="11603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ECDB87D-8A93-6079-B52F-96370A60BA09}"/>
              </a:ext>
            </a:extLst>
          </p:cNvPr>
          <p:cNvSpPr/>
          <p:nvPr/>
        </p:nvSpPr>
        <p:spPr>
          <a:xfrm>
            <a:off x="8144838" y="5936379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1909-18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FC5B2E85-0F8F-643A-17A7-8E6E94042681}"/>
              </a:ext>
            </a:extLst>
          </p:cNvPr>
          <p:cNvSpPr/>
          <p:nvPr/>
        </p:nvSpPr>
        <p:spPr>
          <a:xfrm>
            <a:off x="7022064" y="5924124"/>
            <a:ext cx="1018712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1918-22</a:t>
            </a:r>
          </a:p>
        </p:txBody>
      </p:sp>
      <p:cxnSp>
        <p:nvCxnSpPr>
          <p:cNvPr id="257" name="Connecteur en angle 71">
            <a:extLst>
              <a:ext uri="{FF2B5EF4-FFF2-40B4-BE49-F238E27FC236}">
                <a16:creationId xmlns:a16="http://schemas.microsoft.com/office/drawing/2014/main" id="{1FF24934-CD3E-5735-8C10-0D5274927C09}"/>
              </a:ext>
            </a:extLst>
          </p:cNvPr>
          <p:cNvCxnSpPr>
            <a:cxnSpLocks/>
            <a:stCxn id="219" idx="2"/>
            <a:endCxn id="255" idx="0"/>
          </p:cNvCxnSpPr>
          <p:nvPr/>
        </p:nvCxnSpPr>
        <p:spPr>
          <a:xfrm rot="5400000">
            <a:off x="9268070" y="5217423"/>
            <a:ext cx="182586" cy="12553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en angle 71">
            <a:extLst>
              <a:ext uri="{FF2B5EF4-FFF2-40B4-BE49-F238E27FC236}">
                <a16:creationId xmlns:a16="http://schemas.microsoft.com/office/drawing/2014/main" id="{5F2B3290-95C6-CD8B-BDA4-257E4667F3F7}"/>
              </a:ext>
            </a:extLst>
          </p:cNvPr>
          <p:cNvCxnSpPr>
            <a:cxnSpLocks/>
            <a:stCxn id="219" idx="2"/>
            <a:endCxn id="256" idx="0"/>
          </p:cNvCxnSpPr>
          <p:nvPr/>
        </p:nvCxnSpPr>
        <p:spPr>
          <a:xfrm rot="5400000">
            <a:off x="8674058" y="4611155"/>
            <a:ext cx="170331" cy="24556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587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1764-1768 : Catherine II reprend les ambitions russes contre l’Empire ottoman ; Réaction des puissances européennes</a:t>
            </a:r>
          </a:p>
          <a:p>
            <a:endParaRPr lang="fr-FR" dirty="0"/>
          </a:p>
          <a:p>
            <a:r>
              <a:rPr lang="fr-FR" dirty="0"/>
              <a:t>1) L’Autriche de </a:t>
            </a:r>
            <a:r>
              <a:rPr lang="fr-FR" u="sng" dirty="0"/>
              <a:t>Marie-Thérèse</a:t>
            </a:r>
            <a:r>
              <a:rPr lang="fr-FR" dirty="0"/>
              <a:t> (1740-80)</a:t>
            </a:r>
          </a:p>
          <a:p>
            <a:endParaRPr lang="fr-FR" sz="1700" dirty="0"/>
          </a:p>
          <a:p>
            <a:r>
              <a:rPr lang="fr-FR" sz="1700" dirty="0"/>
              <a:t>*D’abord, elle veut défendre l’intégrité menacée de la Pologne</a:t>
            </a:r>
          </a:p>
          <a:p>
            <a:endParaRPr lang="fr-FR" dirty="0"/>
          </a:p>
          <a:p>
            <a:r>
              <a:rPr lang="fr-FR" dirty="0"/>
              <a:t>NB : Rappel : 1683 : Le roi de Pologne </a:t>
            </a:r>
            <a:r>
              <a:rPr lang="fr-FR" u="sng" dirty="0"/>
              <a:t>Jean III </a:t>
            </a:r>
            <a:r>
              <a:rPr lang="fr-FR" u="sng" dirty="0" err="1"/>
              <a:t>Sobieski</a:t>
            </a:r>
            <a:endParaRPr lang="fr-FR" u="sng" dirty="0"/>
          </a:p>
          <a:p>
            <a:r>
              <a:rPr lang="fr-FR" dirty="0"/>
              <a:t>A libéré Vienne du siège turc</a:t>
            </a:r>
          </a:p>
          <a:p>
            <a:endParaRPr lang="fr-FR" dirty="0"/>
          </a:p>
          <a:p>
            <a:r>
              <a:rPr lang="fr-FR" dirty="0"/>
              <a:t>*Ensuite, tout en étant hostile à l’Empire ottoman</a:t>
            </a:r>
          </a:p>
          <a:p>
            <a:r>
              <a:rPr lang="fr-FR" dirty="0"/>
              <a:t>Marie-Thérèse n’entend laisser personne s’installer</a:t>
            </a:r>
          </a:p>
          <a:p>
            <a:r>
              <a:rPr lang="fr-FR" dirty="0"/>
              <a:t>A sa place dans les provinces danubiennes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12DE8637-B777-2C90-C792-F14D48466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36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F64C21A-8484-CF05-0045-922EAC760F33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E01F34C-7D2D-9B57-F4A0-5C7F153C40A5}"/>
              </a:ext>
            </a:extLst>
          </p:cNvPr>
          <p:cNvSpPr/>
          <p:nvPr/>
        </p:nvSpPr>
        <p:spPr>
          <a:xfrm>
            <a:off x="10810573" y="3901297"/>
            <a:ext cx="321787" cy="26413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386A2CE-FB24-931B-A668-744D3641A8A3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9DCA36E-8BBD-A5DB-6CD2-3E427091FDD8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9885063" y="2579236"/>
            <a:ext cx="1011837" cy="193198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5E3A2E1-1AE2-0111-B998-810525B31884}"/>
              </a:ext>
            </a:extLst>
          </p:cNvPr>
          <p:cNvCxnSpPr>
            <a:cxnSpLocks/>
            <a:stCxn id="9" idx="4"/>
            <a:endCxn id="8" idx="0"/>
          </p:cNvCxnSpPr>
          <p:nvPr/>
        </p:nvCxnSpPr>
        <p:spPr>
          <a:xfrm flipH="1">
            <a:off x="10971467" y="2617917"/>
            <a:ext cx="39202" cy="128338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8142071-EEC0-4AB0-6269-848D3A93A655}"/>
              </a:ext>
            </a:extLst>
          </p:cNvPr>
          <p:cNvCxnSpPr>
            <a:cxnSpLocks/>
            <a:stCxn id="9" idx="5"/>
          </p:cNvCxnSpPr>
          <p:nvPr/>
        </p:nvCxnSpPr>
        <p:spPr>
          <a:xfrm>
            <a:off x="11124437" y="2579236"/>
            <a:ext cx="906670" cy="166785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2AFAE11-9593-4459-97E4-C1EFB4F39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36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4ADD20C-CE4D-80BF-C672-1BA99A3D4959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BE1AF07-D1A2-66F0-7020-3DD8EE87F7D3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9EB95FE-FB48-33F8-1991-BB6BED806BB1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3D0A1E0-AC92-3EB0-13AC-9CC436EEC2F0}"/>
              </a:ext>
            </a:extLst>
          </p:cNvPr>
          <p:cNvSpPr/>
          <p:nvPr/>
        </p:nvSpPr>
        <p:spPr>
          <a:xfrm>
            <a:off x="9811605" y="2974329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25891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1764-1768 : Catherine II reprend les ambitions russes contre l’Empire ottoman ; Réaction des puissances européennes</a:t>
            </a:r>
          </a:p>
          <a:p>
            <a:endParaRPr lang="fr-FR" dirty="0"/>
          </a:p>
          <a:p>
            <a:r>
              <a:rPr lang="fr-FR" dirty="0"/>
              <a:t>2) La France et surtout l’Angleterre entendent…</a:t>
            </a:r>
          </a:p>
          <a:p>
            <a:endParaRPr lang="fr-FR" dirty="0"/>
          </a:p>
          <a:p>
            <a:r>
              <a:rPr lang="fr-FR" dirty="0"/>
              <a:t>a) Préserver l’équilibre européen</a:t>
            </a:r>
          </a:p>
          <a:p>
            <a:r>
              <a:rPr lang="fr-FR" dirty="0"/>
              <a:t>Et conserver leurs privilèges commerciaux</a:t>
            </a:r>
          </a:p>
          <a:p>
            <a:r>
              <a:rPr lang="fr-FR" dirty="0"/>
              <a:t>En Méditerranée orientale ; Pour cela…</a:t>
            </a:r>
          </a:p>
          <a:p>
            <a:endParaRPr lang="fr-FR" dirty="0"/>
          </a:p>
          <a:p>
            <a:r>
              <a:rPr lang="fr-FR" dirty="0"/>
              <a:t>b) Pour la France, maintenir l’alliance ottomane</a:t>
            </a:r>
          </a:p>
          <a:p>
            <a:endParaRPr lang="fr-FR" dirty="0"/>
          </a:p>
          <a:p>
            <a:r>
              <a:rPr lang="fr-FR" dirty="0"/>
              <a:t>NB : 1536 : Alliance franco-ottomane, alliance de revers contre les Habsbourg d’Espagne et d’Autriche</a:t>
            </a:r>
          </a:p>
          <a:p>
            <a:r>
              <a:rPr lang="fr-FR" dirty="0"/>
              <a:t>1569 : Les Capitulations, traités d’extraterritorialité</a:t>
            </a:r>
          </a:p>
          <a:p>
            <a:endParaRPr lang="fr-FR" dirty="0"/>
          </a:p>
          <a:p>
            <a:r>
              <a:rPr lang="fr-FR" dirty="0"/>
              <a:t>NB : Alliance qui se maintient</a:t>
            </a:r>
          </a:p>
          <a:p>
            <a:r>
              <a:rPr lang="fr-FR" dirty="0"/>
              <a:t>Malgré le rapprochement avec l’Autriche depuis 1756</a:t>
            </a:r>
          </a:p>
          <a:p>
            <a:endParaRPr lang="fr-FR" dirty="0"/>
          </a:p>
          <a:p>
            <a:r>
              <a:rPr lang="fr-FR" dirty="0"/>
              <a:t>c) Ajouté à cela, comme l’Autriche</a:t>
            </a:r>
          </a:p>
          <a:p>
            <a:r>
              <a:rPr lang="fr-FR" dirty="0"/>
              <a:t>France et GB veulent aider la Pologne à maintenir</a:t>
            </a:r>
          </a:p>
          <a:p>
            <a:r>
              <a:rPr lang="fr-FR" dirty="0"/>
              <a:t>Son indépendance, et particulièrement contre la Russie</a:t>
            </a:r>
          </a:p>
        </p:txBody>
      </p:sp>
      <p:pic>
        <p:nvPicPr>
          <p:cNvPr id="32" name="Image 31" descr="Une image contenant carte&#10;&#10;Description générée automatiquement">
            <a:extLst>
              <a:ext uri="{FF2B5EF4-FFF2-40B4-BE49-F238E27FC236}">
                <a16:creationId xmlns:a16="http://schemas.microsoft.com/office/drawing/2014/main" id="{0B7873CF-BE03-3E8D-DE0D-22CC6442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36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3" name="Ellipse 32">
            <a:extLst>
              <a:ext uri="{FF2B5EF4-FFF2-40B4-BE49-F238E27FC236}">
                <a16:creationId xmlns:a16="http://schemas.microsoft.com/office/drawing/2014/main" id="{7DE3148F-3D54-9D14-C10B-05BE3DBE1E63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2F4ECDD-E435-CD92-1DF3-B591949A79A7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E957C640-9F1F-B89A-7A91-9078A1EF7F1F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DFBDF87-B542-8857-35C7-34DEBEEA7C8B}"/>
              </a:ext>
            </a:extLst>
          </p:cNvPr>
          <p:cNvSpPr/>
          <p:nvPr/>
        </p:nvSpPr>
        <p:spPr>
          <a:xfrm>
            <a:off x="7668744" y="3654539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E04A3BD-85B1-8CA8-25E4-D2D39A988B8C}"/>
              </a:ext>
            </a:extLst>
          </p:cNvPr>
          <p:cNvSpPr/>
          <p:nvPr/>
        </p:nvSpPr>
        <p:spPr>
          <a:xfrm>
            <a:off x="7455707" y="2972202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7DBA01BE-713D-06E5-A17D-6D0B2BFCB2C6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5668787-2B38-DC29-E74A-BA6B5359F4F9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281F859-420C-D627-DB97-D311B563346A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091F061-7213-560A-2F0B-EDCF0FDB604F}"/>
              </a:ext>
            </a:extLst>
          </p:cNvPr>
          <p:cNvSpPr/>
          <p:nvPr/>
        </p:nvSpPr>
        <p:spPr>
          <a:xfrm>
            <a:off x="9811605" y="2974329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252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19518" cy="59093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1768-1771 : 6</a:t>
            </a:r>
            <a:r>
              <a:rPr lang="fr-FR" b="1" baseline="30000" dirty="0"/>
              <a:t>ème</a:t>
            </a:r>
            <a:r>
              <a:rPr lang="fr-FR" b="1" dirty="0"/>
              <a:t> guerre russo-turque ; Victoires des Russes en Moldavie et Valachie, en mer Egée et en Crimée</a:t>
            </a:r>
          </a:p>
          <a:p>
            <a:endParaRPr lang="fr-FR" dirty="0"/>
          </a:p>
          <a:p>
            <a:r>
              <a:rPr lang="fr-FR" dirty="0"/>
              <a:t>*1768 : Pour empêcher la mainmise russe sur la Pologne</a:t>
            </a:r>
          </a:p>
          <a:p>
            <a:r>
              <a:rPr lang="fr-FR" dirty="0"/>
              <a:t>Et éliminer la menace russe sur l’Empire ottoman…</a:t>
            </a:r>
          </a:p>
          <a:p>
            <a:endParaRPr lang="fr-FR" dirty="0"/>
          </a:p>
          <a:p>
            <a:r>
              <a:rPr lang="fr-FR" dirty="0"/>
              <a:t>La France de </a:t>
            </a:r>
            <a:r>
              <a:rPr lang="fr-FR" u="sng" dirty="0"/>
              <a:t>Louis XV</a:t>
            </a:r>
            <a:r>
              <a:rPr lang="fr-FR" dirty="0"/>
              <a:t> et </a:t>
            </a:r>
            <a:r>
              <a:rPr lang="fr-FR" u="sng" dirty="0"/>
              <a:t>Choiseul</a:t>
            </a:r>
            <a:endParaRPr lang="fr-FR" dirty="0"/>
          </a:p>
          <a:p>
            <a:r>
              <a:rPr lang="fr-FR" dirty="0"/>
              <a:t>pousse le sultan ottoman </a:t>
            </a:r>
            <a:r>
              <a:rPr lang="fr-FR" u="sng" dirty="0"/>
              <a:t>Mustapha III</a:t>
            </a:r>
          </a:p>
          <a:p>
            <a:r>
              <a:rPr lang="fr-FR" dirty="0"/>
              <a:t>A déclarer la guerre à la Russie (!)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r>
              <a:rPr lang="fr-FR" dirty="0"/>
              <a:t>Les Russes vont réagir rapidement</a:t>
            </a:r>
          </a:p>
          <a:p>
            <a:r>
              <a:rPr lang="fr-FR" dirty="0"/>
              <a:t>En trois opérations sur terre et sur mer…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NB : Sans compter, depuis une mission en 1766</a:t>
            </a:r>
          </a:p>
          <a:p>
            <a:r>
              <a:rPr lang="fr-FR" dirty="0">
                <a:solidFill>
                  <a:srgbClr val="FF0000"/>
                </a:solidFill>
              </a:rPr>
              <a:t>Des vues sur l’Egypte pour court-circuiter</a:t>
            </a:r>
          </a:p>
          <a:p>
            <a:r>
              <a:rPr lang="fr-FR" dirty="0">
                <a:solidFill>
                  <a:srgbClr val="FF0000"/>
                </a:solidFill>
              </a:rPr>
              <a:t>La route des Indes par le Cap</a:t>
            </a:r>
          </a:p>
          <a:p>
            <a:r>
              <a:rPr lang="fr-FR" dirty="0">
                <a:solidFill>
                  <a:srgbClr val="FF0000"/>
                </a:solidFill>
              </a:rPr>
              <a:t>Et concurrencer les Anglais sur les côtes arabes</a:t>
            </a:r>
          </a:p>
          <a:p>
            <a:r>
              <a:rPr lang="fr-FR" dirty="0">
                <a:solidFill>
                  <a:srgbClr val="FF0000"/>
                </a:solidFill>
              </a:rPr>
              <a:t>Pour développer le sucre dans la vallée du Nil</a:t>
            </a:r>
          </a:p>
          <a:p>
            <a:r>
              <a:rPr lang="fr-FR" dirty="0">
                <a:solidFill>
                  <a:srgbClr val="FF0000"/>
                </a:solidFill>
              </a:rPr>
              <a:t>Ce qui compenserait les pertes aux Indes</a:t>
            </a:r>
          </a:p>
          <a:p>
            <a:r>
              <a:rPr lang="fr-FR" dirty="0">
                <a:solidFill>
                  <a:srgbClr val="FF0000"/>
                </a:solidFill>
              </a:rPr>
              <a:t>Et remplacerait à termes le sucre des Antilles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8DB92F1D-5D79-EBB1-1882-973272A15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36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182C24F-E70D-ABE0-365E-28EB1A8413BB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F3B478B-7BF4-59F7-92DA-AACA0C2731D3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0B04CA5-C83D-BFF0-57BF-77CD9DC99A5C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E406B58-8CA6-0AB7-B4B9-6AE90C271FC4}"/>
              </a:ext>
            </a:extLst>
          </p:cNvPr>
          <p:cNvSpPr/>
          <p:nvPr/>
        </p:nvSpPr>
        <p:spPr>
          <a:xfrm>
            <a:off x="7668744" y="3654539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900E2A4-00D5-4A93-EA4D-5EB040B296A3}"/>
              </a:ext>
            </a:extLst>
          </p:cNvPr>
          <p:cNvSpPr/>
          <p:nvPr/>
        </p:nvSpPr>
        <p:spPr>
          <a:xfrm>
            <a:off x="7455707" y="2972202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6BAD098-00FA-C5BE-5CA5-754DB9F4F8DC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4EADF20-3144-A675-06FE-A828D91F2453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CF03115-3A2A-8CED-6BBB-924C02BC4A5F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75362-9FA1-5D7A-B078-763D6AEF2B5D}"/>
              </a:ext>
            </a:extLst>
          </p:cNvPr>
          <p:cNvSpPr/>
          <p:nvPr/>
        </p:nvSpPr>
        <p:spPr>
          <a:xfrm>
            <a:off x="9811605" y="2974329"/>
            <a:ext cx="321787" cy="26413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7224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1768-1771 : 6</a:t>
            </a:r>
            <a:r>
              <a:rPr lang="fr-FR" b="1" baseline="30000" dirty="0"/>
              <a:t>ème</a:t>
            </a:r>
            <a:r>
              <a:rPr lang="fr-FR" b="1" dirty="0"/>
              <a:t> guerre russo-turque ; Victoires des Russes en Moldavie et Valachie, en mer Egée et en Crimée</a:t>
            </a:r>
          </a:p>
          <a:p>
            <a:endParaRPr lang="fr-FR" dirty="0"/>
          </a:p>
          <a:p>
            <a:r>
              <a:rPr lang="fr-FR" dirty="0"/>
              <a:t>a) 1769-70 : Les troupes russes envahissent</a:t>
            </a:r>
          </a:p>
          <a:p>
            <a:r>
              <a:rPr lang="fr-FR" dirty="0"/>
              <a:t>La Moldavie et la Valachie</a:t>
            </a:r>
          </a:p>
          <a:p>
            <a:endParaRPr lang="fr-FR" dirty="0"/>
          </a:p>
          <a:p>
            <a:r>
              <a:rPr lang="fr-FR" dirty="0"/>
              <a:t>b) 1770 : Une flotte russe partie de la Baltique</a:t>
            </a:r>
          </a:p>
          <a:p>
            <a:r>
              <a:rPr lang="fr-FR" dirty="0"/>
              <a:t>Atteint la mer Egée et près de l’île de Chios</a:t>
            </a:r>
          </a:p>
          <a:p>
            <a:r>
              <a:rPr lang="fr-FR" dirty="0"/>
              <a:t>Elle vainc la flotte turque</a:t>
            </a:r>
          </a:p>
          <a:p>
            <a:endParaRPr lang="fr-FR" dirty="0"/>
          </a:p>
          <a:p>
            <a:r>
              <a:rPr lang="fr-FR" dirty="0"/>
              <a:t>Elle menace le Bosphore fortifié par le Français </a:t>
            </a:r>
            <a:r>
              <a:rPr lang="fr-FR" u="sng" dirty="0"/>
              <a:t>De </a:t>
            </a:r>
            <a:r>
              <a:rPr lang="fr-FR" u="sng" dirty="0" err="1"/>
              <a:t>Tott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NB : Echec du soulèvement des Grecs ; A revoir…</a:t>
            </a:r>
          </a:p>
          <a:p>
            <a:endParaRPr lang="fr-FR" dirty="0"/>
          </a:p>
          <a:p>
            <a:r>
              <a:rPr lang="fr-FR" dirty="0"/>
              <a:t>Enfin…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26436C92-1429-CA4C-9ED9-66FA6D5E3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E7E95FB-653B-BE9E-EC4F-5DF8348F7770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00D0093-496F-8884-C913-6D70231DDBBC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AD3991C-469C-CD05-9839-A26EB64E355C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29F630-ABEA-59E9-4107-C17F02B5E7C8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2C51820-BFE4-C0BB-7722-759CEDC57515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AA781A9-2459-709F-DDE2-F30A0AC6B899}"/>
              </a:ext>
            </a:extLst>
          </p:cNvPr>
          <p:cNvCxnSpPr>
            <a:cxnSpLocks/>
            <a:stCxn id="15" idx="3"/>
            <a:endCxn id="3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0E6CCB3-2994-9EE4-B099-F23F5C39FAD4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909CCF8-2D32-7C9D-596C-63E57AF1CD3F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51042CC-6E88-5074-C3A0-D0EC877F8941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7C16B6D-682F-8242-691D-EFB48C3D9640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0CFD7A0-7663-7DF5-C599-C4B270CD865B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7FE9D26-E119-21C7-56C2-D721A70221EA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2C6CD09-AAEE-BE24-B788-2B207913BF7C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7D18BA45-5500-5862-91EC-FBCF2183D8F8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5A85FA8-D913-EA34-B1A1-9096F338DE65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3842DE-FF54-A2FB-DB88-8BB5FF62A6E0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97CE39A-AEC2-D55C-5C11-40DD6E95C092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7ABF04-D8DA-FDB1-FEC2-4121BF920E64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4061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1768-1771 : 6</a:t>
            </a:r>
            <a:r>
              <a:rPr lang="fr-FR" b="1" baseline="30000" dirty="0"/>
              <a:t>ème</a:t>
            </a:r>
            <a:r>
              <a:rPr lang="fr-FR" b="1" dirty="0"/>
              <a:t> guerre russo-turque ; Victoires des Russes en Moldavie et Valachie, en mer Egée et en Crimée</a:t>
            </a:r>
          </a:p>
          <a:p>
            <a:endParaRPr lang="fr-FR" dirty="0"/>
          </a:p>
          <a:p>
            <a:r>
              <a:rPr lang="fr-FR" dirty="0"/>
              <a:t>c) 1771 : Les Russes envahissent la Crimée (enfin…)</a:t>
            </a:r>
          </a:p>
          <a:p>
            <a:r>
              <a:rPr lang="fr-FR" dirty="0"/>
              <a:t>Ils traversent le Danube et pénètrent en Bulgarie</a:t>
            </a:r>
          </a:p>
          <a:p>
            <a:endParaRPr lang="fr-FR" dirty="0"/>
          </a:p>
          <a:p>
            <a:r>
              <a:rPr lang="fr-FR" dirty="0"/>
              <a:t>NB : 1771 : En Pologne, guerre entre le roi et les nobles</a:t>
            </a:r>
          </a:p>
          <a:p>
            <a:r>
              <a:rPr lang="fr-FR" dirty="0"/>
              <a:t>Les troupes russes en occupent l’est</a:t>
            </a:r>
          </a:p>
          <a:p>
            <a:endParaRPr lang="fr-FR" dirty="0"/>
          </a:p>
          <a:p>
            <a:r>
              <a:rPr lang="fr-FR" dirty="0"/>
              <a:t>Vaincus, les Turcs doivent signer l’armistice…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26436C92-1429-CA4C-9ED9-66FA6D5E3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E7E95FB-653B-BE9E-EC4F-5DF8348F7770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00D0093-496F-8884-C913-6D70231DDBBC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AD3991C-469C-CD05-9839-A26EB64E355C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29F630-ABEA-59E9-4107-C17F02B5E7C8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2C51820-BFE4-C0BB-7722-759CEDC57515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AA781A9-2459-709F-DDE2-F30A0AC6B899}"/>
              </a:ext>
            </a:extLst>
          </p:cNvPr>
          <p:cNvCxnSpPr>
            <a:cxnSpLocks/>
            <a:stCxn id="15" idx="3"/>
            <a:endCxn id="3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0E6CCB3-2994-9EE4-B099-F23F5C39FAD4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909CCF8-2D32-7C9D-596C-63E57AF1CD3F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51042CC-6E88-5074-C3A0-D0EC877F8941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7C16B6D-682F-8242-691D-EFB48C3D9640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0CFD7A0-7663-7DF5-C599-C4B270CD865B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7FE9D26-E119-21C7-56C2-D721A70221EA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52C6CD09-AAEE-BE24-B788-2B207913BF7C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7D18BA45-5500-5862-91EC-FBCF2183D8F8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5A85FA8-D913-EA34-B1A1-9096F338DE65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E3842DE-FF54-A2FB-DB88-8BB5FF62A6E0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97CE39A-AEC2-D55C-5C11-40DD6E95C092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2052A89-5B5F-03DB-4E2C-8B65F0E29A4C}"/>
              </a:ext>
            </a:extLst>
          </p:cNvPr>
          <p:cNvCxnSpPr>
            <a:cxnSpLocks/>
            <a:stCxn id="15" idx="4"/>
            <a:endCxn id="23" idx="0"/>
          </p:cNvCxnSpPr>
          <p:nvPr/>
        </p:nvCxnSpPr>
        <p:spPr>
          <a:xfrm flipH="1">
            <a:off x="10926611" y="2617917"/>
            <a:ext cx="84058" cy="13326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3F5EB870-2F5E-2382-0D63-67E573E31224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7B0D38F-5FA8-4133-B01B-6AB013FCDEBE}"/>
              </a:ext>
            </a:extLst>
          </p:cNvPr>
          <p:cNvCxnSpPr>
            <a:cxnSpLocks/>
          </p:cNvCxnSpPr>
          <p:nvPr/>
        </p:nvCxnSpPr>
        <p:spPr>
          <a:xfrm flipH="1">
            <a:off x="10097389" y="2579236"/>
            <a:ext cx="799511" cy="4518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CF9C38F7-5AA8-D67B-0040-2649424C6A21}"/>
              </a:ext>
            </a:extLst>
          </p:cNvPr>
          <p:cNvSpPr/>
          <p:nvPr/>
        </p:nvSpPr>
        <p:spPr>
          <a:xfrm>
            <a:off x="9945505" y="294828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8EF4B2A-7282-AAAF-EFD9-452816AF2291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5F594DF7-8EC4-CAD4-6A56-5C0110914295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C0F521-3DC0-35FF-2F9F-604B5AB02227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9560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1771 : 1</a:t>
            </a:r>
            <a:r>
              <a:rPr lang="fr-FR" baseline="30000" dirty="0"/>
              <a:t>er</a:t>
            </a:r>
            <a:r>
              <a:rPr lang="fr-FR" dirty="0"/>
              <a:t> bilan en ce qui concerne les deux protagonistes…</a:t>
            </a:r>
          </a:p>
          <a:p>
            <a:endParaRPr lang="fr-FR" dirty="0"/>
          </a:p>
          <a:p>
            <a:r>
              <a:rPr lang="fr-FR" dirty="0"/>
              <a:t>*L’Empire russe, deux points…</a:t>
            </a:r>
          </a:p>
          <a:p>
            <a:endParaRPr lang="fr-FR" dirty="0"/>
          </a:p>
          <a:p>
            <a:r>
              <a:rPr lang="fr-FR" dirty="0"/>
              <a:t>a) La supériorité militaire est déjà évidente</a:t>
            </a:r>
          </a:p>
          <a:p>
            <a:endParaRPr lang="fr-FR" dirty="0"/>
          </a:p>
          <a:p>
            <a:r>
              <a:rPr lang="fr-FR" dirty="0"/>
              <a:t>L’armée russe loin de ses bases, a enfin réglé</a:t>
            </a:r>
          </a:p>
          <a:p>
            <a:r>
              <a:rPr lang="fr-FR" dirty="0"/>
              <a:t>Le problème de la logistique sur une longue distance</a:t>
            </a:r>
          </a:p>
          <a:p>
            <a:endParaRPr lang="fr-FR" dirty="0"/>
          </a:p>
          <a:p>
            <a:r>
              <a:rPr lang="fr-FR" dirty="0"/>
              <a:t>Sa puissante marine est capable de se projeter</a:t>
            </a:r>
          </a:p>
          <a:p>
            <a:r>
              <a:rPr lang="fr-FR" dirty="0"/>
              <a:t>Bien au-delà du front terrestre</a:t>
            </a:r>
          </a:p>
          <a:p>
            <a:endParaRPr lang="fr-FR" dirty="0"/>
          </a:p>
          <a:p>
            <a:r>
              <a:rPr lang="fr-FR" dirty="0"/>
              <a:t>NB : On peut déjà parler comme Georges </a:t>
            </a:r>
            <a:r>
              <a:rPr lang="fr-FR" dirty="0" err="1"/>
              <a:t>Sokoloff</a:t>
            </a:r>
            <a:r>
              <a:rPr lang="fr-FR" dirty="0"/>
              <a:t> (1993)</a:t>
            </a:r>
          </a:p>
          <a:p>
            <a:r>
              <a:rPr lang="fr-FR" dirty="0"/>
              <a:t>D’une </a:t>
            </a:r>
            <a:r>
              <a:rPr lang="fr-FR" i="1" dirty="0"/>
              <a:t>puissance pauvre</a:t>
            </a:r>
            <a:r>
              <a:rPr lang="fr-FR" dirty="0"/>
              <a:t> dotée d’un appareil militaire</a:t>
            </a:r>
          </a:p>
          <a:p>
            <a:r>
              <a:rPr lang="fr-FR" dirty="0"/>
              <a:t>Hors de proportion avec les capacités de son économie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CE9D968E-81A0-D072-C74C-0FB36BE15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5AEE183-E30C-60CA-6E2B-F3D3B492914A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09C7FE5-6DAC-260F-A97C-256AF08C39F3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3375FA0-1DCB-86A0-F77A-3B6C975FE51A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4E08F577-35F4-BFC7-BD04-E95A2C4CBF30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76827B3-B7E5-7FE1-1BA7-8C28BB078368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07E2838-AD98-C343-EC5C-28846AF4E604}"/>
              </a:ext>
            </a:extLst>
          </p:cNvPr>
          <p:cNvCxnSpPr>
            <a:cxnSpLocks/>
            <a:stCxn id="41" idx="3"/>
            <a:endCxn id="8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1C98E06-C7E6-CCCE-EFE4-4A50B4687590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064036A-E08D-F52D-274B-34A6B7928888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75F5375E-2F3C-B55C-041A-A02EADEC207B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E14F2E83-AAED-5319-B003-8464364BBBAA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E7E4F047-CD5A-C29B-79AB-4BA640656FDF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0AF6B8C5-397E-9FDC-A2A3-C5833C2EDD86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C40CBBEE-44E3-249C-2E82-2B916F0C0EA7}"/>
              </a:ext>
            </a:extLst>
          </p:cNvPr>
          <p:cNvCxnSpPr>
            <a:cxnSpLocks/>
            <a:endCxn id="27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0B14B6AD-849F-5E4B-54D6-5FF1F6221DA0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5BA3B05-EC55-C7F9-70F4-D32DF1C7AD61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2CCA874-4D32-4826-456B-241322D009B0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417FAEA-57E2-214B-A17A-22CFA250DC3B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B9DDFCC-EDB7-7C46-2BB8-F5948F677710}"/>
              </a:ext>
            </a:extLst>
          </p:cNvPr>
          <p:cNvCxnSpPr>
            <a:cxnSpLocks/>
            <a:stCxn id="41" idx="4"/>
            <a:endCxn id="43" idx="0"/>
          </p:cNvCxnSpPr>
          <p:nvPr/>
        </p:nvCxnSpPr>
        <p:spPr>
          <a:xfrm flipH="1">
            <a:off x="10926611" y="2617917"/>
            <a:ext cx="84058" cy="13326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34255D7E-363F-2868-3E1E-99DA749FF90B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6B79E956-1FE4-AB0E-7CCA-F875123A8B31}"/>
              </a:ext>
            </a:extLst>
          </p:cNvPr>
          <p:cNvCxnSpPr>
            <a:cxnSpLocks/>
          </p:cNvCxnSpPr>
          <p:nvPr/>
        </p:nvCxnSpPr>
        <p:spPr>
          <a:xfrm flipH="1">
            <a:off x="10097389" y="2579236"/>
            <a:ext cx="799511" cy="4518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C8335D40-C29E-06A2-1B27-5446634F48A3}"/>
              </a:ext>
            </a:extLst>
          </p:cNvPr>
          <p:cNvSpPr/>
          <p:nvPr/>
        </p:nvSpPr>
        <p:spPr>
          <a:xfrm>
            <a:off x="9945505" y="294828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9691D80-7BB4-ACD6-0240-FBB33D3917B5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FC6F87F8-061D-E4FE-2B51-B96856114638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557DE-B15D-504C-D3A5-69C8BA930996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38337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b) Grâce à une politique de peuplement</a:t>
            </a:r>
          </a:p>
          <a:p>
            <a:r>
              <a:rPr lang="fr-FR" dirty="0"/>
              <a:t>Un front pionnier accompagne l’avancée militaire</a:t>
            </a:r>
          </a:p>
          <a:p>
            <a:endParaRPr lang="fr-FR" dirty="0"/>
          </a:p>
          <a:p>
            <a:r>
              <a:rPr lang="fr-FR" dirty="0"/>
              <a:t>Ainsi, depuis au moins 1654…</a:t>
            </a:r>
          </a:p>
          <a:p>
            <a:r>
              <a:rPr lang="fr-FR" dirty="0"/>
              <a:t>Les terres cosaques sont appelées </a:t>
            </a:r>
            <a:r>
              <a:rPr lang="fr-FR" i="1" dirty="0"/>
              <a:t>Petite-Russie</a:t>
            </a:r>
            <a:r>
              <a:rPr lang="fr-FR" dirty="0"/>
              <a:t> (Ukraine)</a:t>
            </a:r>
          </a:p>
          <a:p>
            <a:endParaRPr lang="fr-FR" dirty="0"/>
          </a:p>
          <a:p>
            <a:r>
              <a:rPr lang="fr-FR" dirty="0"/>
              <a:t>- 1654 : Fondation de Kharkiv</a:t>
            </a:r>
          </a:p>
          <a:p>
            <a:r>
              <a:rPr lang="fr-FR" dirty="0"/>
              <a:t>- 1667-86 : Annexion de Kiev</a:t>
            </a:r>
          </a:p>
          <a:p>
            <a:r>
              <a:rPr lang="fr-FR" dirty="0"/>
              <a:t>- 1761 : Fondation de Rostov-sur-le-Don, porte d’entrée vers la mer Noire et le Caucase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Contrairement au modèle britannique ultramarin</a:t>
            </a:r>
          </a:p>
          <a:p>
            <a:r>
              <a:rPr lang="fr-FR" dirty="0">
                <a:solidFill>
                  <a:srgbClr val="FF0000"/>
                </a:solidFill>
              </a:rPr>
              <a:t>On a affaire à un impérialisme continental</a:t>
            </a:r>
          </a:p>
          <a:p>
            <a:r>
              <a:rPr lang="fr-FR" dirty="0">
                <a:solidFill>
                  <a:srgbClr val="FF0000"/>
                </a:solidFill>
              </a:rPr>
              <a:t>Avec une dilatation permanente du noyau initial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1849308B-FB7F-716E-837E-31EB6ED54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23E504A3-D307-E2C7-64A2-CCE15DB5A757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9E05FE-F2C7-D40F-8CC4-78E5EDF82271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AB2D811-8F51-7ACA-FEC8-DCCE17B4FC65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CC5B6D-3DD4-AA77-F04C-DE4D2546A700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384ABEC-B3DE-D417-F058-E746EB3E0497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E720C47-36FA-3D64-5970-E381A6F773FE}"/>
              </a:ext>
            </a:extLst>
          </p:cNvPr>
          <p:cNvCxnSpPr>
            <a:cxnSpLocks/>
            <a:stCxn id="22" idx="3"/>
            <a:endCxn id="5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7A3F252-F533-4685-0B4D-D667E6F6039A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70AE8CF-98A1-016C-2C4C-5CA030BEC6AF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4318F74-BDFB-5AA6-2A41-55383E0DCE30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F850495-FFE2-DCB6-53AC-CF8EFAB1E696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3DF5EFC-2B4E-0C62-C7C4-B27CB6529C6E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1BC0AF6-2BA4-1659-33FF-CDFE75BAA932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2CC7165-81A8-51E7-486B-51CD7D335DEB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E32C9593-7A36-3F86-DC67-83D22F8FF562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8164DF3-D94C-7A30-FF71-83DC300A6CC6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94C8DAD-3788-66AF-665A-E7198E42765C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EAF957B-3D89-94B5-E681-2DCBC590356C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0E7C30C-D9B5-FA74-602C-183569EF835C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 flipH="1">
            <a:off x="10926611" y="2617917"/>
            <a:ext cx="84058" cy="13326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C39B6420-C7B5-CB92-1355-CABC7819AB39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8AF3C09-34FC-9581-1E74-675F757B218E}"/>
              </a:ext>
            </a:extLst>
          </p:cNvPr>
          <p:cNvSpPr/>
          <p:nvPr/>
        </p:nvSpPr>
        <p:spPr>
          <a:xfrm>
            <a:off x="10882347" y="339273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BF6F00F-652F-97DD-2242-E5F2B9FB81D9}"/>
              </a:ext>
            </a:extLst>
          </p:cNvPr>
          <p:cNvSpPr/>
          <p:nvPr/>
        </p:nvSpPr>
        <p:spPr>
          <a:xfrm>
            <a:off x="11470348" y="353928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DC20CB5-C211-1D9B-0B94-F44E766D042C}"/>
              </a:ext>
            </a:extLst>
          </p:cNvPr>
          <p:cNvSpPr/>
          <p:nvPr/>
        </p:nvSpPr>
        <p:spPr>
          <a:xfrm>
            <a:off x="10416038" y="334553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751B5DA-8151-3EDA-F3B0-EAF0A2C5D750}"/>
              </a:ext>
            </a:extLst>
          </p:cNvPr>
          <p:cNvCxnSpPr>
            <a:cxnSpLocks/>
          </p:cNvCxnSpPr>
          <p:nvPr/>
        </p:nvCxnSpPr>
        <p:spPr>
          <a:xfrm flipH="1">
            <a:off x="10097389" y="2579236"/>
            <a:ext cx="799511" cy="4518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6C9F86E8-3AD3-D299-5FE7-284B861C0670}"/>
              </a:ext>
            </a:extLst>
          </p:cNvPr>
          <p:cNvSpPr/>
          <p:nvPr/>
        </p:nvSpPr>
        <p:spPr>
          <a:xfrm>
            <a:off x="9945505" y="294828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77AB13F-190C-94C9-E64D-100BCE578D78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2F61CB00-E708-DC9E-3FCE-277940EE72F3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9C4A39-E097-B6BA-4EDE-4D51B155BF53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1678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*L’Empire ottoman…</a:t>
            </a:r>
          </a:p>
          <a:p>
            <a:r>
              <a:rPr lang="fr-FR" dirty="0"/>
              <a:t>Il est vaincu</a:t>
            </a:r>
          </a:p>
          <a:p>
            <a:r>
              <a:rPr lang="fr-FR" dirty="0"/>
              <a:t>Certains, déjà, envisagent même son dépècement</a:t>
            </a:r>
          </a:p>
          <a:p>
            <a:endParaRPr lang="fr-FR" dirty="0"/>
          </a:p>
          <a:p>
            <a:r>
              <a:rPr lang="fr-FR" dirty="0"/>
              <a:t>NB : Comme ce sera fréquemment le cas jusqu’en 1920</a:t>
            </a:r>
          </a:p>
          <a:p>
            <a:endParaRPr lang="fr-FR" dirty="0"/>
          </a:p>
          <a:p>
            <a:r>
              <a:rPr lang="fr-FR" dirty="0"/>
              <a:t>Mais en réalité…</a:t>
            </a:r>
          </a:p>
          <a:p>
            <a:endParaRPr lang="fr-FR" dirty="0"/>
          </a:p>
          <a:p>
            <a:r>
              <a:rPr lang="fr-FR" dirty="0"/>
              <a:t>b) En dépit des coups violents qu’il a subi</a:t>
            </a:r>
          </a:p>
          <a:p>
            <a:r>
              <a:rPr lang="fr-FR" dirty="0"/>
              <a:t>L’Empire ottoman reste debout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*Et l’autre affaire russe, la Pologne</a:t>
            </a:r>
          </a:p>
          <a:p>
            <a:r>
              <a:rPr lang="fr-FR" dirty="0"/>
              <a:t>Va détourner la Russie de ses convoitises turques…</a:t>
            </a:r>
          </a:p>
          <a:p>
            <a:endParaRPr lang="fr-FR" dirty="0"/>
          </a:p>
          <a:p>
            <a:r>
              <a:rPr lang="fr-FR" dirty="0"/>
              <a:t>Revenons au récit…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70AFFAD3-8B79-5D98-7FDB-C9C7570EF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9AA31C0-6A41-1070-B457-7DEE596ADB63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20D121A-3991-AA26-1061-E2A9A4100D35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5B32D79-901E-B58F-FCDD-B7D6DE8D502E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AAD87EC-5AD2-D71B-FB7F-B7DED23848D4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2A3BA24-9553-2B03-9388-E5D06652A140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F2F4D32-3B70-C4B5-CBCB-5964D07AF8CF}"/>
              </a:ext>
            </a:extLst>
          </p:cNvPr>
          <p:cNvCxnSpPr>
            <a:cxnSpLocks/>
            <a:stCxn id="22" idx="3"/>
            <a:endCxn id="5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1EF7BD6-B933-E72B-C88B-4534B16C4B22}"/>
              </a:ext>
            </a:extLst>
          </p:cNvPr>
          <p:cNvCxnSpPr>
            <a:cxnSpLocks/>
            <a:stCxn id="10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878C087-3663-5C96-976A-0C8C398C7142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E7B4166-BDF5-27E1-2134-4BC3E6273493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E6B34D0-1227-E47D-396E-B8F875FC6B81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4743CD1-411A-36FC-7921-58E61407F296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9464E52-40A3-BC9F-8173-55DE7FF128FE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6E3B33D-620F-53C2-7068-3764BC92B04D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F7D2694A-940B-CF58-CDD6-A22F9C9E3AFC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7852F02-BA46-741C-9CC2-EE3EE2985343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569B4D3-4958-23AB-6AA0-B2C9DD3F6621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F106060-15FC-B37B-A75E-49A5CCC520E9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8A4A613-653A-F4A7-7379-7C41622486FA}"/>
              </a:ext>
            </a:extLst>
          </p:cNvPr>
          <p:cNvCxnSpPr>
            <a:cxnSpLocks/>
            <a:stCxn id="22" idx="4"/>
            <a:endCxn id="24" idx="0"/>
          </p:cNvCxnSpPr>
          <p:nvPr/>
        </p:nvCxnSpPr>
        <p:spPr>
          <a:xfrm flipH="1">
            <a:off x="10926611" y="2617917"/>
            <a:ext cx="84058" cy="13326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28657FD1-5153-8543-5B15-FC437DD6975E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E10AEED-EE1A-1A59-C189-7A4E401A2B05}"/>
              </a:ext>
            </a:extLst>
          </p:cNvPr>
          <p:cNvCxnSpPr>
            <a:cxnSpLocks/>
          </p:cNvCxnSpPr>
          <p:nvPr/>
        </p:nvCxnSpPr>
        <p:spPr>
          <a:xfrm flipH="1">
            <a:off x="10097389" y="2579236"/>
            <a:ext cx="799511" cy="4518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60B3D62C-4400-D0C9-9929-792A1B6DE447}"/>
              </a:ext>
            </a:extLst>
          </p:cNvPr>
          <p:cNvSpPr/>
          <p:nvPr/>
        </p:nvSpPr>
        <p:spPr>
          <a:xfrm>
            <a:off x="9945505" y="294828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391F3BC-387E-2F15-9A47-0B915DC9C33D}"/>
              </a:ext>
            </a:extLst>
          </p:cNvPr>
          <p:cNvSpPr/>
          <p:nvPr/>
        </p:nvSpPr>
        <p:spPr>
          <a:xfrm>
            <a:off x="10882347" y="339273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C452ADB-7443-40A5-01FC-1A6C6B4AB86E}"/>
              </a:ext>
            </a:extLst>
          </p:cNvPr>
          <p:cNvSpPr/>
          <p:nvPr/>
        </p:nvSpPr>
        <p:spPr>
          <a:xfrm>
            <a:off x="11470348" y="353928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BB373C7-9FBB-943C-76A0-EF8282F2553D}"/>
              </a:ext>
            </a:extLst>
          </p:cNvPr>
          <p:cNvSpPr/>
          <p:nvPr/>
        </p:nvSpPr>
        <p:spPr>
          <a:xfrm>
            <a:off x="10416038" y="33455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D6179E8-5F55-F9D9-07C2-EAB418DA87D7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F74DB8C8-396F-D681-0697-68357C842B09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65B085-3AB3-929F-36DB-F18226788E1A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23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774" y="118918"/>
            <a:ext cx="6156552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1) Au départ, une remise en cause du colonialisme</a:t>
            </a:r>
          </a:p>
          <a:p>
            <a:endParaRPr lang="fr-FR" dirty="0"/>
          </a:p>
          <a:p>
            <a:r>
              <a:rPr lang="fr-FR" dirty="0"/>
              <a:t>En Angleterre surtout, se développent…</a:t>
            </a:r>
          </a:p>
          <a:p>
            <a:endParaRPr lang="fr-FR" dirty="0"/>
          </a:p>
          <a:p>
            <a:r>
              <a:rPr lang="fr-FR" dirty="0"/>
              <a:t>c) Une contestation de l’expansion naissante en Inde</a:t>
            </a:r>
          </a:p>
          <a:p>
            <a:r>
              <a:rPr lang="fr-FR" dirty="0"/>
              <a:t>Perçue comme du despotisme militaire</a:t>
            </a:r>
          </a:p>
          <a:p>
            <a:endParaRPr lang="fr-FR" dirty="0"/>
          </a:p>
          <a:p>
            <a:r>
              <a:rPr lang="fr-FR" dirty="0"/>
              <a:t>d) Du fait du mauvais souvenir de l’expérience nord-américaine</a:t>
            </a:r>
          </a:p>
          <a:p>
            <a:r>
              <a:rPr lang="fr-FR" dirty="0"/>
              <a:t>Un rejet de toute colonisation de peuplement</a:t>
            </a:r>
            <a:endParaRPr lang="fr-FR" i="1" dirty="0"/>
          </a:p>
          <a:p>
            <a:r>
              <a:rPr lang="fr-FR" dirty="0"/>
              <a:t>Qui au final se révèle plein d’ingratitudes !</a:t>
            </a:r>
          </a:p>
          <a:p>
            <a:endParaRPr lang="fr-FR" dirty="0"/>
          </a:p>
          <a:p>
            <a:r>
              <a:rPr lang="fr-FR" dirty="0"/>
              <a:t>e) Et enfin, en parallèle, les économistes commencent</a:t>
            </a:r>
          </a:p>
          <a:p>
            <a:r>
              <a:rPr lang="fr-FR" dirty="0"/>
              <a:t>A envisager l’abandon du </a:t>
            </a:r>
            <a:r>
              <a:rPr lang="fr-FR" u="sng" dirty="0"/>
              <a:t>mercantilisme conquérant</a:t>
            </a:r>
            <a:endParaRPr lang="fr-FR" dirty="0"/>
          </a:p>
          <a:p>
            <a:r>
              <a:rPr lang="fr-FR" dirty="0"/>
              <a:t>Source de conflits</a:t>
            </a:r>
          </a:p>
          <a:p>
            <a:endParaRPr lang="fr-FR" dirty="0"/>
          </a:p>
          <a:p>
            <a:r>
              <a:rPr lang="fr-FR" dirty="0"/>
              <a:t>Au profit d’un </a:t>
            </a:r>
            <a:r>
              <a:rPr lang="fr-FR" u="sng" dirty="0"/>
              <a:t>commerce libre sans conquêtes</a:t>
            </a:r>
          </a:p>
          <a:p>
            <a:r>
              <a:rPr lang="fr-FR" dirty="0"/>
              <a:t>Source d’une paix perpétuelle entre les peuples (sic)</a:t>
            </a:r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EA779A48-9034-F50D-686C-1E6204BAA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668" y="118918"/>
            <a:ext cx="5649252" cy="36230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123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Rappels…</a:t>
            </a:r>
          </a:p>
          <a:p>
            <a:endParaRPr lang="fr-FR" dirty="0"/>
          </a:p>
          <a:p>
            <a:r>
              <a:rPr lang="fr-FR" dirty="0"/>
              <a:t>1770-71</a:t>
            </a:r>
          </a:p>
          <a:p>
            <a:endParaRPr lang="fr-FR" dirty="0"/>
          </a:p>
          <a:p>
            <a:r>
              <a:rPr lang="fr-FR" dirty="0"/>
              <a:t>a) Les troupes et la flotte russes menacent Constantinople</a:t>
            </a:r>
          </a:p>
          <a:p>
            <a:endParaRPr lang="fr-FR" dirty="0"/>
          </a:p>
          <a:p>
            <a:r>
              <a:rPr lang="fr-FR" dirty="0"/>
              <a:t>b) Les troupes russes occupent l’est de la Pologne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EF5CD44D-B3D7-9DDA-A588-D839FF03B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59834E5-A16F-ED4C-5BAD-B60B9AD02874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7957200-B04B-B975-ADFD-1D69193EE28F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F0A99-8A78-F21E-3A1F-563DF24973DD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84FD4C5-9E45-8FA0-4DA3-4BE897E6A3B8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D5C69F3-00D0-1E89-C078-2E8AC9C27EC0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94F3084-8C62-280B-8A83-E79B8D22DA2D}"/>
              </a:ext>
            </a:extLst>
          </p:cNvPr>
          <p:cNvCxnSpPr>
            <a:cxnSpLocks/>
            <a:stCxn id="38" idx="3"/>
            <a:endCxn id="9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A5DC739-2EE3-CFEA-E49D-707F3ABF9CD8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8A99D7D-7506-A25D-78DE-6B67BD94F172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9B9C2B6-41BC-2C01-F220-EDD63C63A59D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3F27D26-6EA8-FF2C-59DC-C7FA81180C4D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2463CC5-35E0-075D-33E3-28E3C9F27560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C7B194D-E23E-09B0-A7CE-8DB4170050ED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5D910127-18E3-E377-AEFB-110450DF1609}"/>
              </a:ext>
            </a:extLst>
          </p:cNvPr>
          <p:cNvCxnSpPr>
            <a:cxnSpLocks/>
            <a:endCxn id="24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CCEBAA31-B8AE-F508-85CB-A80F07111665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6656016-F948-BA74-1336-A27C8F2BB6C0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765657F-CD59-BCC2-E407-F672BEEA369D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7DDA9F74-43DC-C5B5-D408-2BA3B5B71660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95799B7-018F-55F6-9032-A8F6DDDDDF92}"/>
              </a:ext>
            </a:extLst>
          </p:cNvPr>
          <p:cNvCxnSpPr>
            <a:cxnSpLocks/>
            <a:stCxn id="38" idx="4"/>
            <a:endCxn id="40" idx="0"/>
          </p:cNvCxnSpPr>
          <p:nvPr/>
        </p:nvCxnSpPr>
        <p:spPr>
          <a:xfrm flipH="1">
            <a:off x="10926611" y="2617917"/>
            <a:ext cx="84058" cy="13326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A494B821-1705-8439-05F8-98858D63B622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BF9D275E-5773-7211-5296-D76A270046B0}"/>
              </a:ext>
            </a:extLst>
          </p:cNvPr>
          <p:cNvSpPr/>
          <p:nvPr/>
        </p:nvSpPr>
        <p:spPr>
          <a:xfrm>
            <a:off x="9945505" y="294828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E485D7F6-D60B-8987-5D9C-C57DF93AE026}"/>
              </a:ext>
            </a:extLst>
          </p:cNvPr>
          <p:cNvCxnSpPr>
            <a:cxnSpLocks/>
            <a:stCxn id="38" idx="3"/>
            <a:endCxn id="42" idx="6"/>
          </p:cNvCxnSpPr>
          <p:nvPr/>
        </p:nvCxnSpPr>
        <p:spPr>
          <a:xfrm flipH="1">
            <a:off x="10097389" y="2579236"/>
            <a:ext cx="799511" cy="4518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AE3ED18E-0463-8FE8-3011-C5AFC5FF67C1}"/>
              </a:ext>
            </a:extLst>
          </p:cNvPr>
          <p:cNvSpPr/>
          <p:nvPr/>
        </p:nvSpPr>
        <p:spPr>
          <a:xfrm>
            <a:off x="10882347" y="339273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0364FDD-F567-6BA1-A527-3033E498E829}"/>
              </a:ext>
            </a:extLst>
          </p:cNvPr>
          <p:cNvSpPr/>
          <p:nvPr/>
        </p:nvSpPr>
        <p:spPr>
          <a:xfrm>
            <a:off x="11470348" y="353928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35B7B4-3C9A-E076-506A-EDFF2B677F21}"/>
              </a:ext>
            </a:extLst>
          </p:cNvPr>
          <p:cNvSpPr/>
          <p:nvPr/>
        </p:nvSpPr>
        <p:spPr>
          <a:xfrm>
            <a:off x="10416038" y="33455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E493DBC-6525-81A8-CE34-F053CC444F8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6F30B8BE-3FD7-683C-50E9-B29C47A119C5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C1AEBB-8C8B-5D11-8970-9765105C69CE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2476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1771 : Tout cela inquiète l’Autriche</a:t>
            </a:r>
          </a:p>
          <a:p>
            <a:r>
              <a:rPr lang="fr-FR" dirty="0"/>
              <a:t>De </a:t>
            </a:r>
            <a:r>
              <a:rPr lang="fr-FR" u="sng" dirty="0"/>
              <a:t>Marie-Thérèse</a:t>
            </a:r>
            <a:r>
              <a:rPr lang="fr-FR" dirty="0"/>
              <a:t> (1740-80)</a:t>
            </a:r>
          </a:p>
          <a:p>
            <a:r>
              <a:rPr lang="fr-FR" dirty="0"/>
              <a:t>Et de son fils </a:t>
            </a:r>
            <a:r>
              <a:rPr lang="fr-FR" u="sng" dirty="0"/>
              <a:t>Joseph II</a:t>
            </a:r>
            <a:r>
              <a:rPr lang="fr-FR" dirty="0"/>
              <a:t> (1765-90)</a:t>
            </a:r>
          </a:p>
          <a:p>
            <a:endParaRPr lang="fr-FR" dirty="0"/>
          </a:p>
          <a:p>
            <a:r>
              <a:rPr lang="fr-FR" dirty="0"/>
              <a:t>Et leur vieil ennemi</a:t>
            </a:r>
          </a:p>
          <a:p>
            <a:r>
              <a:rPr lang="fr-FR" u="sng" dirty="0"/>
              <a:t>Frédéric II de Prusse</a:t>
            </a:r>
            <a:r>
              <a:rPr lang="fr-FR" dirty="0"/>
              <a:t> (1740-86), le </a:t>
            </a:r>
            <a:r>
              <a:rPr lang="fr-FR" i="1" dirty="0"/>
              <a:t>Vieux Fritz</a:t>
            </a:r>
            <a:endParaRPr lang="fr-FR" dirty="0"/>
          </a:p>
          <a:p>
            <a:r>
              <a:rPr lang="fr-FR" dirty="0"/>
              <a:t>Qui va exploiter intelligemment cette inquiétude…</a:t>
            </a:r>
          </a:p>
          <a:p>
            <a:endParaRPr lang="fr-FR" dirty="0"/>
          </a:p>
          <a:p>
            <a:r>
              <a:rPr lang="fr-FR" dirty="0"/>
              <a:t>NB : En Pologne, les Prussiens soutiennent les protestants…</a:t>
            </a: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3B267A96-5CC2-D70C-ACC5-0AF80A26F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6909DB7-0A59-958C-E61B-69F2AE249661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F0FC2B5-9903-2667-ECF4-7F420CDFF4EF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302C5D3-7325-AA58-D493-CB20B52D84C8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7EF62DE-81A2-608A-3328-A5CC21D04C96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6685073-2173-CDC1-8E3E-71437CCFE36E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A632C18-36D6-1102-5815-9D32C443B23C}"/>
              </a:ext>
            </a:extLst>
          </p:cNvPr>
          <p:cNvCxnSpPr>
            <a:cxnSpLocks/>
            <a:stCxn id="45" idx="3"/>
            <a:endCxn id="8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B81E3CC-C43A-B824-24C7-87A40B91AA07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718205C-9008-FAEE-B6D4-EE9FD1DEDBE7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566879D-A43C-2C4C-F3FA-25B26DC6C65C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49A9D4B-66D7-B786-E7E0-27EFA2ABE8B4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72508C9-958F-9A98-A56B-8582FBFCF12A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1E528B72-73C9-3A39-BEC4-87DC3832A1B3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0750C4F-552A-E39B-B70D-E59D1671980C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04CE1D8C-AEAD-2F86-3A28-A08794229332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F5FCE61-9123-F6D6-FD8E-0596ED700633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0E761C42-C3C5-DA9B-0726-BAD5FB31FCCD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65E3046-406E-958D-AA46-97C44BB1FE71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860941FB-9C37-F0A8-E673-6087B59DBA6D}"/>
              </a:ext>
            </a:extLst>
          </p:cNvPr>
          <p:cNvCxnSpPr>
            <a:cxnSpLocks/>
            <a:stCxn id="45" idx="4"/>
            <a:endCxn id="50" idx="0"/>
          </p:cNvCxnSpPr>
          <p:nvPr/>
        </p:nvCxnSpPr>
        <p:spPr>
          <a:xfrm flipH="1">
            <a:off x="10926611" y="2617917"/>
            <a:ext cx="84058" cy="133268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11FDCB2D-BBF0-D8D0-BECF-39BF59B9185A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05D7F23-4E88-215F-B582-20305D3B0B38}"/>
              </a:ext>
            </a:extLst>
          </p:cNvPr>
          <p:cNvSpPr/>
          <p:nvPr/>
        </p:nvSpPr>
        <p:spPr>
          <a:xfrm>
            <a:off x="9945505" y="294828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20307057-9089-A70F-9231-994E73FC4793}"/>
              </a:ext>
            </a:extLst>
          </p:cNvPr>
          <p:cNvCxnSpPr>
            <a:cxnSpLocks/>
            <a:stCxn id="45" idx="3"/>
            <a:endCxn id="52" idx="6"/>
          </p:cNvCxnSpPr>
          <p:nvPr/>
        </p:nvCxnSpPr>
        <p:spPr>
          <a:xfrm flipH="1">
            <a:off x="10097389" y="2579236"/>
            <a:ext cx="799511" cy="45189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FDFEA437-F92A-EBF5-6A48-DDEB7AD4964B}"/>
              </a:ext>
            </a:extLst>
          </p:cNvPr>
          <p:cNvSpPr/>
          <p:nvPr/>
        </p:nvSpPr>
        <p:spPr>
          <a:xfrm>
            <a:off x="8828738" y="3031133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B249EB5-C622-01A6-0553-B19B4A440C73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8C5B499-092A-FCA2-84B0-09DD2682B5F5}"/>
              </a:ext>
            </a:extLst>
          </p:cNvPr>
          <p:cNvSpPr/>
          <p:nvPr/>
        </p:nvSpPr>
        <p:spPr>
          <a:xfrm>
            <a:off x="10882347" y="339273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2D09655-3286-7F7A-B71C-4DF985BD2CD2}"/>
              </a:ext>
            </a:extLst>
          </p:cNvPr>
          <p:cNvSpPr/>
          <p:nvPr/>
        </p:nvSpPr>
        <p:spPr>
          <a:xfrm>
            <a:off x="11470348" y="353928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315A50C-0EC9-1839-BB0D-6BC15BA90613}"/>
              </a:ext>
            </a:extLst>
          </p:cNvPr>
          <p:cNvSpPr/>
          <p:nvPr/>
        </p:nvSpPr>
        <p:spPr>
          <a:xfrm>
            <a:off x="10416038" y="334553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DF3508A-401A-6A94-8AAB-67D221F44281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F32CED09-C368-6175-B3A1-404B8CBFB34C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93E68E-64D0-986E-BF95-A3AEC9493E6A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762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1770-1772 : Frédéric II de Prusse, Joseph II d’Autriche et Catherine II de Russie se partagent la Pologne</a:t>
            </a:r>
          </a:p>
          <a:p>
            <a:endParaRPr lang="fr-FR" dirty="0"/>
          </a:p>
          <a:p>
            <a:r>
              <a:rPr lang="fr-FR" dirty="0"/>
              <a:t>1770 : </a:t>
            </a:r>
            <a:r>
              <a:rPr lang="fr-FR" u="sng" dirty="0"/>
              <a:t>Frédéric II</a:t>
            </a:r>
            <a:r>
              <a:rPr lang="fr-FR" dirty="0"/>
              <a:t> suggère</a:t>
            </a:r>
          </a:p>
          <a:p>
            <a:r>
              <a:rPr lang="fr-FR" dirty="0"/>
              <a:t>A </a:t>
            </a:r>
            <a:r>
              <a:rPr lang="fr-FR" u="sng" dirty="0"/>
              <a:t>Marie-Thérèse</a:t>
            </a:r>
            <a:r>
              <a:rPr lang="fr-FR" dirty="0"/>
              <a:t> et son fils </a:t>
            </a:r>
            <a:r>
              <a:rPr lang="fr-FR" u="sng" dirty="0"/>
              <a:t>Joseph II</a:t>
            </a:r>
            <a:r>
              <a:rPr lang="fr-FR" dirty="0"/>
              <a:t> d’Autriche</a:t>
            </a:r>
          </a:p>
          <a:p>
            <a:endParaRPr lang="fr-FR" dirty="0"/>
          </a:p>
          <a:p>
            <a:r>
              <a:rPr lang="fr-FR" dirty="0"/>
              <a:t>De proposer à </a:t>
            </a:r>
            <a:r>
              <a:rPr lang="fr-FR" u="sng" dirty="0"/>
              <a:t>Catherine II</a:t>
            </a:r>
            <a:r>
              <a:rPr lang="fr-FR" dirty="0"/>
              <a:t> de Russie leur médiation…</a:t>
            </a:r>
          </a:p>
        </p:txBody>
      </p:sp>
    </p:spTree>
    <p:extLst>
      <p:ext uri="{BB962C8B-B14F-4D97-AF65-F5344CB8AC3E}">
        <p14:creationId xmlns:p14="http://schemas.microsoft.com/office/powerpoint/2010/main" val="37595798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1770-1772 : Frédéric II de Prusse, Joseph II d’Autriche et Catherine II de Russie se partagent la Pologne</a:t>
            </a:r>
          </a:p>
          <a:p>
            <a:endParaRPr lang="fr-FR" dirty="0"/>
          </a:p>
          <a:p>
            <a:r>
              <a:rPr lang="fr-FR" dirty="0"/>
              <a:t>1770 : Plan de </a:t>
            </a:r>
            <a:r>
              <a:rPr lang="fr-FR" u="sng" dirty="0"/>
              <a:t>Frédéric II</a:t>
            </a:r>
          </a:p>
          <a:p>
            <a:endParaRPr lang="fr-FR" dirty="0"/>
          </a:p>
          <a:p>
            <a:r>
              <a:rPr lang="fr-FR" dirty="0"/>
              <a:t>*Détourner les ambitions de </a:t>
            </a:r>
            <a:r>
              <a:rPr lang="fr-FR" u="sng" dirty="0"/>
              <a:t>Catherine II</a:t>
            </a:r>
          </a:p>
          <a:p>
            <a:r>
              <a:rPr lang="fr-FR" dirty="0"/>
              <a:t>De l’Empire ottoman sur la Pologne !</a:t>
            </a:r>
          </a:p>
          <a:p>
            <a:endParaRPr lang="fr-FR" dirty="0"/>
          </a:p>
          <a:p>
            <a:r>
              <a:rPr lang="fr-FR" dirty="0"/>
              <a:t>*Donc, un partage bénéfique aux trois puissances</a:t>
            </a:r>
          </a:p>
          <a:p>
            <a:r>
              <a:rPr lang="fr-FR" dirty="0"/>
              <a:t>Des régions périphériques de la Pologne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Marie-Thérèse</a:t>
            </a:r>
            <a:r>
              <a:rPr lang="fr-FR" dirty="0"/>
              <a:t> pas convaincue</a:t>
            </a:r>
          </a:p>
          <a:p>
            <a:r>
              <a:rPr lang="fr-FR" dirty="0"/>
              <a:t>Que cela calmera les ambitions russes (!)</a:t>
            </a:r>
          </a:p>
          <a:p>
            <a:r>
              <a:rPr lang="fr-FR" dirty="0"/>
              <a:t>Voire scrupuleuse envers l’allié polonais</a:t>
            </a:r>
          </a:p>
          <a:p>
            <a:endParaRPr lang="fr-FR" dirty="0"/>
          </a:p>
          <a:p>
            <a:r>
              <a:rPr lang="fr-FR" dirty="0"/>
              <a:t>*Mais Frédéric II parvient à convaincre son fils </a:t>
            </a:r>
            <a:r>
              <a:rPr lang="fr-FR" u="sng" dirty="0"/>
              <a:t>Joseph II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614351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34852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1770-1772 : Frédéric II de Prusse, Joseph II d’Autriche et Catherine II de Russie se partagent la Pologne</a:t>
            </a:r>
          </a:p>
          <a:p>
            <a:endParaRPr lang="fr-FR" dirty="0"/>
          </a:p>
          <a:p>
            <a:r>
              <a:rPr lang="fr-FR" dirty="0"/>
              <a:t>Et ce seront…</a:t>
            </a:r>
          </a:p>
          <a:p>
            <a:r>
              <a:rPr lang="fr-FR" dirty="0"/>
              <a:t>1772-93-95 : Les trois partages de la Pologne</a:t>
            </a:r>
          </a:p>
          <a:p>
            <a:endParaRPr lang="fr-FR" dirty="0"/>
          </a:p>
          <a:p>
            <a:r>
              <a:rPr lang="fr-FR" dirty="0"/>
              <a:t>Ainsi…</a:t>
            </a:r>
          </a:p>
          <a:p>
            <a:r>
              <a:rPr lang="fr-FR" dirty="0"/>
              <a:t>La paix sera rétablie en Europe orientale</a:t>
            </a:r>
          </a:p>
          <a:p>
            <a:r>
              <a:rPr lang="fr-FR" dirty="0"/>
              <a:t>Au prix non…</a:t>
            </a:r>
          </a:p>
          <a:p>
            <a:endParaRPr lang="fr-FR" dirty="0"/>
          </a:p>
          <a:p>
            <a:r>
              <a:rPr lang="fr-FR" dirty="0"/>
              <a:t>*D’un démembrement de l’Empire ottoman</a:t>
            </a:r>
          </a:p>
          <a:p>
            <a:r>
              <a:rPr lang="fr-FR" dirty="0"/>
              <a:t>Du moins, pas encore…</a:t>
            </a:r>
          </a:p>
          <a:p>
            <a:endParaRPr lang="fr-FR" dirty="0"/>
          </a:p>
          <a:p>
            <a:r>
              <a:rPr lang="fr-FR" dirty="0"/>
              <a:t>NB : Et dont le rusé </a:t>
            </a:r>
            <a:r>
              <a:rPr lang="fr-FR" u="sng" dirty="0"/>
              <a:t>Frédéric II</a:t>
            </a:r>
            <a:r>
              <a:rPr lang="fr-FR" dirty="0"/>
              <a:t> ne pouvait</a:t>
            </a:r>
          </a:p>
          <a:p>
            <a:r>
              <a:rPr lang="fr-FR" dirty="0"/>
              <a:t>Qu’en être exclu !!!</a:t>
            </a:r>
          </a:p>
        </p:txBody>
      </p:sp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174FE65A-054D-B774-33A5-A25A4BB7B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26" y="228600"/>
            <a:ext cx="7303762" cy="60073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A154135-5B6B-9F39-E2F9-66C0D63C4F3A}"/>
              </a:ext>
            </a:extLst>
          </p:cNvPr>
          <p:cNvSpPr/>
          <p:nvPr/>
        </p:nvSpPr>
        <p:spPr>
          <a:xfrm>
            <a:off x="9350286" y="2399538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3EF40A9-655D-956E-B960-D420EA2643D6}"/>
              </a:ext>
            </a:extLst>
          </p:cNvPr>
          <p:cNvSpPr/>
          <p:nvPr/>
        </p:nvSpPr>
        <p:spPr>
          <a:xfrm>
            <a:off x="7041039" y="4918591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A2E7288-FC4F-4EFB-71F1-1FA724C1E4AE}"/>
              </a:ext>
            </a:extLst>
          </p:cNvPr>
          <p:cNvSpPr/>
          <p:nvPr/>
        </p:nvSpPr>
        <p:spPr>
          <a:xfrm>
            <a:off x="5646191" y="2968140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1958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809635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1770-1772 : Frédéric II de Prusse, Joseph II d’Autriche et Catherine II de Russie se partagent la Pologne</a:t>
            </a:r>
          </a:p>
          <a:p>
            <a:endParaRPr lang="fr-FR" dirty="0"/>
          </a:p>
          <a:p>
            <a:r>
              <a:rPr lang="fr-FR" dirty="0"/>
              <a:t>*Mais au prix d’un partage - partiel, d’abord -</a:t>
            </a:r>
          </a:p>
          <a:p>
            <a:r>
              <a:rPr lang="fr-FR" dirty="0"/>
              <a:t>De la Pologne entre ses trois voisins…</a:t>
            </a:r>
          </a:p>
          <a:p>
            <a:endParaRPr lang="fr-FR" dirty="0"/>
          </a:p>
          <a:p>
            <a:r>
              <a:rPr lang="fr-FR" dirty="0"/>
              <a:t>*Tout cela explique que les Russes</a:t>
            </a:r>
          </a:p>
          <a:p>
            <a:r>
              <a:rPr lang="fr-FR" dirty="0"/>
              <a:t>Aient préféré différer à 1774</a:t>
            </a:r>
          </a:p>
          <a:p>
            <a:r>
              <a:rPr lang="fr-FR" dirty="0"/>
              <a:t>Le règlement de leur conflit avec les Turcs…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A362926A-B753-E7F2-D253-0089D8800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926EFEC-99AA-8CBA-2B82-C9D3EE480316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53C5D00-0F8D-AD8A-4356-55220E38EF9B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B8CF8BB-0541-D9F9-1D0F-950639F09545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5B1DB47F-74EB-437C-4782-F934A347DF6B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2DBDFF6-BB0C-409B-9D80-6BE57419C7A6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CEC5094C-E63D-1C90-BCAF-FE0AFA24E45B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B3A9FFF3-AAC1-0601-040D-52DB91239CA3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7A76CB3-7EE4-0A10-8DF6-7C2E7112DFA3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3D51967A-334A-A3E6-0AA7-77AAAAC2BCFA}"/>
              </a:ext>
            </a:extLst>
          </p:cNvPr>
          <p:cNvCxnSpPr>
            <a:cxnSpLocks/>
            <a:stCxn id="36" idx="3"/>
            <a:endCxn id="47" idx="7"/>
          </p:cNvCxnSpPr>
          <p:nvPr/>
        </p:nvCxnSpPr>
        <p:spPr>
          <a:xfrm flipH="1">
            <a:off x="10086267" y="2579236"/>
            <a:ext cx="810633" cy="4337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25E107D7-692A-F2CC-6E81-8F311FF56817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4D48AF2B-88E4-08B1-F676-FF5CB3EA295F}"/>
              </a:ext>
            </a:extLst>
          </p:cNvPr>
          <p:cNvSpPr/>
          <p:nvPr/>
        </p:nvSpPr>
        <p:spPr>
          <a:xfrm>
            <a:off x="9811605" y="2974329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FE657AC-5233-3B3C-6909-18D6F72877D7}"/>
              </a:ext>
            </a:extLst>
          </p:cNvPr>
          <p:cNvSpPr/>
          <p:nvPr/>
        </p:nvSpPr>
        <p:spPr>
          <a:xfrm>
            <a:off x="8828738" y="3031133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CD5739C-6265-9ECF-A4DF-9AE51DD44A23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9150525" y="3106395"/>
            <a:ext cx="661080" cy="590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E61DCF5-8868-C4C4-D570-BCCADD857E62}"/>
              </a:ext>
            </a:extLst>
          </p:cNvPr>
          <p:cNvCxnSpPr>
            <a:cxnSpLocks/>
            <a:stCxn id="42" idx="7"/>
            <a:endCxn id="47" idx="3"/>
          </p:cNvCxnSpPr>
          <p:nvPr/>
        </p:nvCxnSpPr>
        <p:spPr>
          <a:xfrm flipV="1">
            <a:off x="9361477" y="3199780"/>
            <a:ext cx="497253" cy="5270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6DC56CD-72BC-E0E9-90BA-4A06A988603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C3C7F352-C349-2FF7-8ED0-C251DB8FE98B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5F073E-7C75-5E85-F211-687F69FAF4C6}"/>
              </a:ext>
            </a:extLst>
          </p:cNvPr>
          <p:cNvSpPr/>
          <p:nvPr/>
        </p:nvSpPr>
        <p:spPr>
          <a:xfrm>
            <a:off x="6096000" y="177008"/>
            <a:ext cx="957796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1768-74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18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035" y="118918"/>
            <a:ext cx="4894537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2) Malgré ces critiques, apparition d’un nouvel expansionnisme</a:t>
            </a:r>
          </a:p>
          <a:p>
            <a:endParaRPr lang="fr-FR" dirty="0"/>
          </a:p>
          <a:p>
            <a:r>
              <a:rPr lang="fr-FR" dirty="0"/>
              <a:t>*Mais paradoxalement</a:t>
            </a:r>
          </a:p>
          <a:p>
            <a:r>
              <a:rPr lang="fr-FR" dirty="0"/>
              <a:t>Les échecs récents et ce rejet de l’expansionnisme</a:t>
            </a:r>
          </a:p>
          <a:p>
            <a:r>
              <a:rPr lang="fr-FR" dirty="0"/>
              <a:t>N’empêchent pas l’expansionnisme !</a:t>
            </a:r>
          </a:p>
          <a:p>
            <a:endParaRPr lang="fr-FR" dirty="0"/>
          </a:p>
          <a:p>
            <a:r>
              <a:rPr lang="fr-FR" dirty="0"/>
              <a:t>Quelques rappels chronologiques…</a:t>
            </a:r>
          </a:p>
        </p:txBody>
      </p:sp>
      <p:pic>
        <p:nvPicPr>
          <p:cNvPr id="2" name="Picture 2" descr="C:\Users\Christophe\Pictures\My Scans\2015-01 (janv.)\scan0011.jpg">
            <a:extLst>
              <a:ext uri="{FF2B5EF4-FFF2-40B4-BE49-F238E27FC236}">
                <a16:creationId xmlns:a16="http://schemas.microsoft.com/office/drawing/2014/main" id="{7AEFC017-444D-AE68-4797-545C4D92D4F2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89452" y="177480"/>
            <a:ext cx="6712228" cy="4915025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</p:spTree>
    <p:extLst>
      <p:ext uri="{BB962C8B-B14F-4D97-AF65-F5344CB8AC3E}">
        <p14:creationId xmlns:p14="http://schemas.microsoft.com/office/powerpoint/2010/main" val="12795869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6630</Words>
  <Application>Microsoft Office PowerPoint</Application>
  <PresentationFormat>Grand écran</PresentationFormat>
  <Paragraphs>1165</Paragraphs>
  <Slides>85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7 novembre 2023 (2/15)  8ème période : 1815-1914 Europe et Russie à la conquête de l’Orient et de l’Asie 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7 novembre 2023 (2/15)  8ème période : 1815-1914 Europe et Russie à la conquête de l’Orient et de l’Asie   1768-1813 : L’Empire ottoman entre réveil des nationalismes et attaques des puissances européennes : Russie, Autriche, Grande-Bretagne et France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7 novembre 2023 (2/15)  8ème période : 1815-1914 Europe et Russie à la conquête de l’Orient et de l’Asie </dc:title>
  <dc:creator>Christophe JENTA</dc:creator>
  <cp:lastModifiedBy>Christophe JENTA</cp:lastModifiedBy>
  <cp:revision>2</cp:revision>
  <dcterms:created xsi:type="dcterms:W3CDTF">2023-11-07T14:34:58Z</dcterms:created>
  <dcterms:modified xsi:type="dcterms:W3CDTF">2023-11-07T14:39:14Z</dcterms:modified>
</cp:coreProperties>
</file>