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11283" r:id="rId2"/>
    <p:sldId id="274" r:id="rId3"/>
    <p:sldId id="11236" r:id="rId4"/>
    <p:sldId id="11237" r:id="rId5"/>
    <p:sldId id="11238" r:id="rId6"/>
    <p:sldId id="11333" r:id="rId7"/>
    <p:sldId id="11334" r:id="rId8"/>
    <p:sldId id="11335" r:id="rId9"/>
    <p:sldId id="11306" r:id="rId10"/>
    <p:sldId id="11308" r:id="rId11"/>
    <p:sldId id="11280" r:id="rId12"/>
    <p:sldId id="10132" r:id="rId13"/>
    <p:sldId id="10133" r:id="rId14"/>
    <p:sldId id="11146" r:id="rId15"/>
    <p:sldId id="10407" r:id="rId16"/>
    <p:sldId id="10208" r:id="rId17"/>
    <p:sldId id="10173" r:id="rId18"/>
    <p:sldId id="10210" r:id="rId19"/>
    <p:sldId id="11071" r:id="rId20"/>
    <p:sldId id="11309" r:id="rId21"/>
    <p:sldId id="11249" r:id="rId22"/>
    <p:sldId id="11070" r:id="rId23"/>
    <p:sldId id="10966" r:id="rId24"/>
    <p:sldId id="11336" r:id="rId25"/>
    <p:sldId id="10967" r:id="rId26"/>
    <p:sldId id="10968" r:id="rId27"/>
    <p:sldId id="11048" r:id="rId28"/>
    <p:sldId id="10969" r:id="rId29"/>
    <p:sldId id="11072" r:id="rId30"/>
    <p:sldId id="11235" r:id="rId31"/>
    <p:sldId id="10971" r:id="rId32"/>
    <p:sldId id="10973" r:id="rId33"/>
    <p:sldId id="10974" r:id="rId34"/>
    <p:sldId id="11049" r:id="rId35"/>
    <p:sldId id="11277" r:id="rId36"/>
    <p:sldId id="11337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853A2-20DD-43BA-B07B-705DCCF486F0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999630-7386-430A-B38A-8386332B19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884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6B47A-BBF6-451E-9E19-27467248236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8607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6B47A-BBF6-451E-9E19-27467248236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780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6B47A-BBF6-451E-9E19-27467248236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8294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194661-68E2-5DDC-0C93-C8333CE92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4DB6E67-ED41-CD8A-11F2-ED9C92B16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747897-B46C-E6C5-DBA9-59995C26E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8AFB08-21E0-9104-F9A5-93415D720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9ED2DC-77BF-A570-FA7E-795478B95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839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F94F7F-60D8-B8E8-567B-D5D786BCE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1CD2526-0546-16B5-1FFA-B1B0584AB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E3147B-F5A7-2CB0-8FE4-55F0B10A6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0751E9-0F33-2E4E-7DD5-113E1FCD9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E5FD88-7563-68B7-0990-2FFF8B5D5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3965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EA2D39F-0491-A91A-2A10-04470FC362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18BD886-C832-A2E7-86CE-D0A14E4294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2A2A9A-7E7C-82D4-7B12-732782B36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0F4CFC-DF06-71C9-FD29-C329491A1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A5A4BD-D483-99E1-7FA7-5CEC65489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6471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5D3038-5178-4C2A-4257-4DAD7FB87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DC47EB-9E55-6F47-F751-6881D77DC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684727-CE93-AA34-69BC-DC71A05C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F5AF0F-7B05-7C9D-AEF7-05FEF0ACE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3DC185-DA7A-D574-09EB-CDE298564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30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DC019F-7250-FE05-0C66-292D78391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D51E1C3-B151-5DDF-2F97-693C78F3D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89F851-FE37-1BE8-1D12-EF4675F0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C4CC03-C31E-7EF4-9074-E75D3D0D1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A162D5-A5FC-9CC3-A4C4-AC9F8BF8E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689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246FF3-A20D-8091-27BD-DAEAF8FC6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C9287D-62C4-1F8A-7B08-58C14D1EEF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0681182-5A67-B2CA-51E4-5EB70D026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C0C024-C080-572A-F718-3BE195238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DC72E6-D8A0-F93C-3095-157ADEDB2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5790FC-F562-D78C-A3E9-219C1224E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721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8AB419-1D63-7115-876C-39B4C0F3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90A7262-8105-8B27-A382-E5BE85AC9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9B8202E-3CC0-E287-3528-D610E8FF5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7BDED68-5E88-A712-54B0-17B78EA51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D0A981E-2FAC-CCB3-1E76-E83040F045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6740C07-3C74-21F2-FEA1-42E556A0E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9724F4D-9027-23AA-5E6D-B7F824941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8FADF1C-AE7C-4994-283E-4D2542A8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5058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93926C-6389-B26B-B589-66C33B88E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A122CB6-BCBD-3B05-7B8F-AB9175D8E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58E7CF-CD1F-B7DC-2482-A426EB16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6A4AFF9-5C0C-545E-FF70-F66F8D00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748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384113A-8F57-C0A8-9BA5-F2FBFF92F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1F8D859-D9E6-E42F-E1AE-F1DE62D01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726807-C853-5927-3C52-95E339034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9821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A1C19F-8B57-D307-5CA3-320226D1F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69CFBA-E966-697F-0930-AA711FDBB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D08C1CB-8D95-D59D-AE45-3F6D68C0A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F4EE41-DFFB-099D-4547-48B83E3D2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01768B-8423-20EE-0CD2-35FA45206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A8E28F-DE96-0029-89A2-6DBBF58B0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389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6C89F0-7CB4-BE53-2717-7F35D3F85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C08810D-FE76-8782-2D80-BA437A5B09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8967CD5-E82F-302C-64C8-D5A1DA8E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5C83F2-A6CF-1FF6-0775-F61C14FD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D7ED1E-09F9-5FE0-774B-B49513587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6723375-96A7-44BC-D840-E999FE3C9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749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C891C2F-0658-DF5A-7CA2-B645194BD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F3114B-987C-867F-204E-CDFB1178C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AF28F2-DEA9-325E-1B40-D73CB1C71B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4828C-8131-486D-9C46-9FAAEEFD46F7}" type="datetimeFigureOut">
              <a:rPr lang="fr-FR" smtClean="0"/>
              <a:t>05/12/2023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E02A33-1670-8D2F-0F85-333B7C43C8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6AE770-44B0-75D6-1DFD-0D4E01E0F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321EA-B647-40C9-86F9-80A93EA375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763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21 novembre 2023 (3/15)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 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1768-1815 : </a:t>
            </a:r>
            <a:r>
              <a:rPr lang="fr-FR" sz="2800" kern="100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L</a:t>
            </a:r>
            <a: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’Empire ottoman</a:t>
            </a:r>
            <a:r>
              <a:rPr lang="fr-FR" sz="2800" kern="100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entre réveil des nationalismes et attaques</a:t>
            </a:r>
            <a:br>
              <a:rPr lang="fr-FR" sz="2800" kern="100" dirty="0"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des puissances européennes : Russie, Autriche, Grande-Bretagne et France</a:t>
            </a:r>
            <a:b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Suite…</a:t>
            </a:r>
            <a:b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37F5875-360E-43A1-992C-7EA960094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4960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778639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1774 : Le traité de Kutchuk-Kaïnardji marque le début de la domination russe dans les Balkans : …</a:t>
            </a:r>
          </a:p>
          <a:p>
            <a:endParaRPr lang="fr-FR" dirty="0"/>
          </a:p>
          <a:p>
            <a:r>
              <a:rPr lang="fr-FR" dirty="0"/>
              <a:t>*Juillet 1774 : Le traité de Kutchuk-Kaïnardji entre…</a:t>
            </a:r>
          </a:p>
          <a:p>
            <a:endParaRPr lang="fr-FR" dirty="0"/>
          </a:p>
          <a:p>
            <a:r>
              <a:rPr lang="fr-FR" dirty="0"/>
              <a:t>La Russie et</a:t>
            </a:r>
          </a:p>
          <a:p>
            <a:r>
              <a:rPr lang="fr-FR" dirty="0"/>
              <a:t>L’Empire ottoman d’</a:t>
            </a:r>
            <a:r>
              <a:rPr lang="fr-FR" u="sng" dirty="0"/>
              <a:t>Abdülhamid 1</a:t>
            </a:r>
            <a:r>
              <a:rPr lang="fr-FR" u="sng" baseline="30000" dirty="0"/>
              <a:t>er</a:t>
            </a:r>
            <a:r>
              <a:rPr lang="fr-FR" dirty="0"/>
              <a:t> (jan. 1774)…</a:t>
            </a:r>
          </a:p>
        </p:txBody>
      </p:sp>
      <p:pic>
        <p:nvPicPr>
          <p:cNvPr id="9" name="Image 8" descr="Une image contenant carte&#10;&#10;Description générée automatiquement">
            <a:extLst>
              <a:ext uri="{FF2B5EF4-FFF2-40B4-BE49-F238E27FC236}">
                <a16:creationId xmlns:a16="http://schemas.microsoft.com/office/drawing/2014/main" id="{CF44A95F-E830-4216-7351-DC7396F2B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00" y="137381"/>
            <a:ext cx="5962288" cy="65436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9F265ECC-E19A-4CF2-2057-76CD5F67569F}"/>
              </a:ext>
            </a:extLst>
          </p:cNvPr>
          <p:cNvSpPr/>
          <p:nvPr/>
        </p:nvSpPr>
        <p:spPr>
          <a:xfrm>
            <a:off x="10169645" y="392477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ECBAEF8-743B-341D-3568-22E47F6ECD13}"/>
              </a:ext>
            </a:extLst>
          </p:cNvPr>
          <p:cNvSpPr/>
          <p:nvPr/>
        </p:nvSpPr>
        <p:spPr>
          <a:xfrm>
            <a:off x="10017761" y="421665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046009B-A326-861A-DF57-9412C48F7F25}"/>
              </a:ext>
            </a:extLst>
          </p:cNvPr>
          <p:cNvSpPr/>
          <p:nvPr/>
        </p:nvSpPr>
        <p:spPr>
          <a:xfrm>
            <a:off x="10445515" y="464802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F3ABC2B-E432-6264-02AC-B7805E736058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A83CFA3-6630-9798-5FA7-0B7240E81D6F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8E0EED3-19E4-7E04-FC5D-7E77DEC24EC2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614760E-C50C-30C7-7415-47739C8BD06A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302E8F4-E6C8-3230-ACBC-E7F4878330B0}"/>
              </a:ext>
            </a:extLst>
          </p:cNvPr>
          <p:cNvSpPr/>
          <p:nvPr/>
        </p:nvSpPr>
        <p:spPr>
          <a:xfrm>
            <a:off x="10850669" y="3950602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0FA860F-3A78-A910-E51F-01F8CD85EB19}"/>
              </a:ext>
            </a:extLst>
          </p:cNvPr>
          <p:cNvCxnSpPr>
            <a:cxnSpLocks/>
            <a:stCxn id="16" idx="3"/>
            <a:endCxn id="20" idx="7"/>
          </p:cNvCxnSpPr>
          <p:nvPr/>
        </p:nvCxnSpPr>
        <p:spPr>
          <a:xfrm flipH="1">
            <a:off x="10086267" y="2579236"/>
            <a:ext cx="810633" cy="43377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612420C8-A1FE-AF9F-BE44-F8F1E28DBE5E}"/>
              </a:ext>
            </a:extLst>
          </p:cNvPr>
          <p:cNvSpPr/>
          <p:nvPr/>
        </p:nvSpPr>
        <p:spPr>
          <a:xfrm>
            <a:off x="9086815" y="3688124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E2AE845-8B73-A754-BF3C-7EB79855423B}"/>
              </a:ext>
            </a:extLst>
          </p:cNvPr>
          <p:cNvSpPr/>
          <p:nvPr/>
        </p:nvSpPr>
        <p:spPr>
          <a:xfrm>
            <a:off x="9811605" y="2974329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BDD69657-D92F-D793-E951-FD9A3BB3222A}"/>
              </a:ext>
            </a:extLst>
          </p:cNvPr>
          <p:cNvSpPr/>
          <p:nvPr/>
        </p:nvSpPr>
        <p:spPr>
          <a:xfrm>
            <a:off x="8828738" y="3031133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7C9E0A29-75AE-AAE4-2349-E57F10BF27D5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9150525" y="3106395"/>
            <a:ext cx="661080" cy="5901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CD331368-24A5-C652-C56F-1B49FF00C7FF}"/>
              </a:ext>
            </a:extLst>
          </p:cNvPr>
          <p:cNvCxnSpPr>
            <a:cxnSpLocks/>
            <a:stCxn id="19" idx="7"/>
            <a:endCxn id="20" idx="3"/>
          </p:cNvCxnSpPr>
          <p:nvPr/>
        </p:nvCxnSpPr>
        <p:spPr>
          <a:xfrm flipV="1">
            <a:off x="9361477" y="3199780"/>
            <a:ext cx="497253" cy="52702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64F74C63-5439-BFF3-6166-743DC44C6712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10147402" y="4358091"/>
            <a:ext cx="82812" cy="6293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321C3B2E-5074-0BB2-A543-B458970CB74A}"/>
              </a:ext>
            </a:extLst>
          </p:cNvPr>
          <p:cNvSpPr/>
          <p:nvPr/>
        </p:nvSpPr>
        <p:spPr>
          <a:xfrm>
            <a:off x="10207971" y="4396754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9761B3-E9D5-C714-82BE-D065EF5D2127}"/>
              </a:ext>
            </a:extLst>
          </p:cNvPr>
          <p:cNvSpPr/>
          <p:nvPr/>
        </p:nvSpPr>
        <p:spPr>
          <a:xfrm>
            <a:off x="6096000" y="177008"/>
            <a:ext cx="645763" cy="380931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1774</a:t>
            </a:r>
            <a:endParaRPr lang="fr-FR" sz="18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1686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954D25-C3ED-8A03-5169-A1F33200C4F5}"/>
              </a:ext>
            </a:extLst>
          </p:cNvPr>
          <p:cNvSpPr/>
          <p:nvPr/>
        </p:nvSpPr>
        <p:spPr>
          <a:xfrm>
            <a:off x="2097534" y="1480197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Murat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1362-89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C8FBC0-1E7A-124E-EB20-402774F92734}"/>
              </a:ext>
            </a:extLst>
          </p:cNvPr>
          <p:cNvSpPr/>
          <p:nvPr/>
        </p:nvSpPr>
        <p:spPr>
          <a:xfrm>
            <a:off x="2096822" y="984751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Orhan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1326-62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F9780CE5-12F1-8EA1-7B31-CD38061E912A}"/>
              </a:ext>
            </a:extLst>
          </p:cNvPr>
          <p:cNvCxnSpPr>
            <a:cxnSpLocks/>
            <a:stCxn id="8" idx="2"/>
            <a:endCxn id="2" idx="0"/>
          </p:cNvCxnSpPr>
          <p:nvPr/>
        </p:nvCxnSpPr>
        <p:spPr>
          <a:xfrm>
            <a:off x="2632113" y="1375747"/>
            <a:ext cx="712" cy="104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1E49FFF-4F02-4BA8-A201-F2FBFE34D01A}"/>
              </a:ext>
            </a:extLst>
          </p:cNvPr>
          <p:cNvSpPr/>
          <p:nvPr/>
        </p:nvSpPr>
        <p:spPr>
          <a:xfrm>
            <a:off x="4651199" y="1477771"/>
            <a:ext cx="1070581" cy="390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Mustapha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1617-23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C0E954-CD6A-74E4-050D-1333A412952D}"/>
              </a:ext>
            </a:extLst>
          </p:cNvPr>
          <p:cNvSpPr/>
          <p:nvPr/>
        </p:nvSpPr>
        <p:spPr>
          <a:xfrm>
            <a:off x="591408" y="498853"/>
            <a:ext cx="1360470" cy="8985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OSMANLIS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Beylicat ottoman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1299-1453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Empire ottoman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1453-1922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A4243BE-A59B-0F4E-8FD4-6C754FCA3F65}"/>
              </a:ext>
            </a:extLst>
          </p:cNvPr>
          <p:cNvCxnSpPr>
            <a:cxnSpLocks/>
            <a:stCxn id="28" idx="2"/>
            <a:endCxn id="8" idx="0"/>
          </p:cNvCxnSpPr>
          <p:nvPr/>
        </p:nvCxnSpPr>
        <p:spPr>
          <a:xfrm>
            <a:off x="2632113" y="912489"/>
            <a:ext cx="0" cy="7226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F5A1CA48-96CC-A5B5-E5AB-09BD82BC99ED}"/>
              </a:ext>
            </a:extLst>
          </p:cNvPr>
          <p:cNvSpPr/>
          <p:nvPr/>
        </p:nvSpPr>
        <p:spPr>
          <a:xfrm>
            <a:off x="2096822" y="521493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Osman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1299-1326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CBE4EB1C-DB03-6D99-C4A4-738839009755}"/>
              </a:ext>
            </a:extLst>
          </p:cNvPr>
          <p:cNvCxnSpPr>
            <a:cxnSpLocks/>
            <a:stCxn id="2" idx="2"/>
            <a:endCxn id="31" idx="0"/>
          </p:cNvCxnSpPr>
          <p:nvPr/>
        </p:nvCxnSpPr>
        <p:spPr>
          <a:xfrm flipH="1">
            <a:off x="2613607" y="1871193"/>
            <a:ext cx="19218" cy="11385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2309D3AD-4A00-1404-3E48-E5A2C48A407E}"/>
              </a:ext>
            </a:extLst>
          </p:cNvPr>
          <p:cNvSpPr/>
          <p:nvPr/>
        </p:nvSpPr>
        <p:spPr>
          <a:xfrm>
            <a:off x="2078317" y="1985045"/>
            <a:ext cx="1070579" cy="4595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Bajazet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1389-1402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18FEF42-503A-ABD5-123D-1AFD5C3897D1}"/>
              </a:ext>
            </a:extLst>
          </p:cNvPr>
          <p:cNvSpPr/>
          <p:nvPr/>
        </p:nvSpPr>
        <p:spPr>
          <a:xfrm>
            <a:off x="2077574" y="2555981"/>
            <a:ext cx="1071322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Mehmet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1413-21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6F88021A-0317-7498-A6AD-2EA655714378}"/>
              </a:ext>
            </a:extLst>
          </p:cNvPr>
          <p:cNvCxnSpPr>
            <a:cxnSpLocks/>
            <a:stCxn id="31" idx="2"/>
            <a:endCxn id="33" idx="0"/>
          </p:cNvCxnSpPr>
          <p:nvPr/>
        </p:nvCxnSpPr>
        <p:spPr>
          <a:xfrm flipH="1">
            <a:off x="2613235" y="2444631"/>
            <a:ext cx="372" cy="1113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E5A6927-D9B9-6DAC-DF01-0C76930DC239}"/>
              </a:ext>
            </a:extLst>
          </p:cNvPr>
          <p:cNvSpPr/>
          <p:nvPr/>
        </p:nvSpPr>
        <p:spPr>
          <a:xfrm>
            <a:off x="2096079" y="3115101"/>
            <a:ext cx="1071323" cy="4595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Mourad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1421-51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A4058FFA-88E8-3229-91B9-1586EDB91261}"/>
              </a:ext>
            </a:extLst>
          </p:cNvPr>
          <p:cNvCxnSpPr>
            <a:cxnSpLocks/>
            <a:stCxn id="33" idx="2"/>
            <a:endCxn id="35" idx="0"/>
          </p:cNvCxnSpPr>
          <p:nvPr/>
        </p:nvCxnSpPr>
        <p:spPr>
          <a:xfrm>
            <a:off x="2613235" y="3010651"/>
            <a:ext cx="18506" cy="104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D335346F-6B74-F140-6B94-ACBFC938D302}"/>
              </a:ext>
            </a:extLst>
          </p:cNvPr>
          <p:cNvSpPr/>
          <p:nvPr/>
        </p:nvSpPr>
        <p:spPr>
          <a:xfrm>
            <a:off x="2097906" y="4174583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Bajazet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1481-1512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0706C2C-C481-FF2F-688C-645793A05EF9}"/>
              </a:ext>
            </a:extLst>
          </p:cNvPr>
          <p:cNvSpPr/>
          <p:nvPr/>
        </p:nvSpPr>
        <p:spPr>
          <a:xfrm>
            <a:off x="2097194" y="3679137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Mehmet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1451-81</a:t>
            </a:r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1EC6514F-D1EC-60E9-6CE1-4A1F6EB716D5}"/>
              </a:ext>
            </a:extLst>
          </p:cNvPr>
          <p:cNvCxnSpPr>
            <a:cxnSpLocks/>
            <a:stCxn id="82" idx="2"/>
            <a:endCxn id="81" idx="0"/>
          </p:cNvCxnSpPr>
          <p:nvPr/>
        </p:nvCxnSpPr>
        <p:spPr>
          <a:xfrm>
            <a:off x="2632485" y="4070133"/>
            <a:ext cx="712" cy="104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68A06D0F-595C-D0CC-2ECE-0392BF6235EE}"/>
              </a:ext>
            </a:extLst>
          </p:cNvPr>
          <p:cNvCxnSpPr>
            <a:cxnSpLocks/>
            <a:stCxn id="35" idx="2"/>
            <a:endCxn id="82" idx="0"/>
          </p:cNvCxnSpPr>
          <p:nvPr/>
        </p:nvCxnSpPr>
        <p:spPr>
          <a:xfrm>
            <a:off x="2631741" y="3574687"/>
            <a:ext cx="744" cy="104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412A5A50-B90F-C486-788B-F2719D50D572}"/>
              </a:ext>
            </a:extLst>
          </p:cNvPr>
          <p:cNvCxnSpPr>
            <a:cxnSpLocks/>
            <a:stCxn id="81" idx="2"/>
            <a:endCxn id="86" idx="0"/>
          </p:cNvCxnSpPr>
          <p:nvPr/>
        </p:nvCxnSpPr>
        <p:spPr>
          <a:xfrm flipH="1">
            <a:off x="2633195" y="4565579"/>
            <a:ext cx="2" cy="10812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D107305D-0F1B-3015-EE94-5D4EABEBA233}"/>
              </a:ext>
            </a:extLst>
          </p:cNvPr>
          <p:cNvSpPr/>
          <p:nvPr/>
        </p:nvSpPr>
        <p:spPr>
          <a:xfrm>
            <a:off x="2097905" y="4673701"/>
            <a:ext cx="1070579" cy="4595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Sélim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1512-20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D47914D-9D51-EDDE-338E-02A7AFF90862}"/>
              </a:ext>
            </a:extLst>
          </p:cNvPr>
          <p:cNvSpPr/>
          <p:nvPr/>
        </p:nvSpPr>
        <p:spPr>
          <a:xfrm>
            <a:off x="2097195" y="5233404"/>
            <a:ext cx="1071322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Soliman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1520-66</a:t>
            </a:r>
          </a:p>
        </p:txBody>
      </p: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CAC316E2-2F5B-981E-C54A-32129B00468B}"/>
              </a:ext>
            </a:extLst>
          </p:cNvPr>
          <p:cNvCxnSpPr>
            <a:cxnSpLocks/>
            <a:stCxn id="86" idx="2"/>
            <a:endCxn id="87" idx="0"/>
          </p:cNvCxnSpPr>
          <p:nvPr/>
        </p:nvCxnSpPr>
        <p:spPr>
          <a:xfrm flipH="1">
            <a:off x="2632856" y="5133287"/>
            <a:ext cx="339" cy="1001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AB54DB10-A5BD-A7DF-BE88-6528BAF51278}"/>
              </a:ext>
            </a:extLst>
          </p:cNvPr>
          <p:cNvSpPr/>
          <p:nvPr/>
        </p:nvSpPr>
        <p:spPr>
          <a:xfrm>
            <a:off x="2096451" y="5777509"/>
            <a:ext cx="1071323" cy="4595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Sélim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1566-74</a:t>
            </a:r>
          </a:p>
        </p:txBody>
      </p: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CEB15F88-C400-6B18-0DAD-74C7E7E6DBBA}"/>
              </a:ext>
            </a:extLst>
          </p:cNvPr>
          <p:cNvCxnSpPr>
            <a:cxnSpLocks/>
            <a:stCxn id="87" idx="2"/>
            <a:endCxn id="89" idx="0"/>
          </p:cNvCxnSpPr>
          <p:nvPr/>
        </p:nvCxnSpPr>
        <p:spPr>
          <a:xfrm flipH="1">
            <a:off x="2632113" y="5688074"/>
            <a:ext cx="743" cy="8943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864CC5A2-B2B1-CD14-A7FF-185ED5DD8BFE}"/>
              </a:ext>
            </a:extLst>
          </p:cNvPr>
          <p:cNvSpPr/>
          <p:nvPr/>
        </p:nvSpPr>
        <p:spPr>
          <a:xfrm>
            <a:off x="3458003" y="1480197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Ahmad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1603-17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25236EAD-01DC-CAC1-C992-FDF32916B43C}"/>
              </a:ext>
            </a:extLst>
          </p:cNvPr>
          <p:cNvSpPr/>
          <p:nvPr/>
        </p:nvSpPr>
        <p:spPr>
          <a:xfrm>
            <a:off x="3457291" y="984751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Mehmet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1595-1603</a:t>
            </a:r>
          </a:p>
        </p:txBody>
      </p: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33B88CC6-B347-C688-719B-DC604B365046}"/>
              </a:ext>
            </a:extLst>
          </p:cNvPr>
          <p:cNvCxnSpPr>
            <a:cxnSpLocks/>
            <a:stCxn id="112" idx="2"/>
            <a:endCxn id="111" idx="0"/>
          </p:cNvCxnSpPr>
          <p:nvPr/>
        </p:nvCxnSpPr>
        <p:spPr>
          <a:xfrm>
            <a:off x="3992582" y="1375747"/>
            <a:ext cx="712" cy="104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id="{225BB6AE-9D27-DA23-17CD-BF1A78CA840F}"/>
              </a:ext>
            </a:extLst>
          </p:cNvPr>
          <p:cNvCxnSpPr>
            <a:cxnSpLocks/>
            <a:stCxn id="115" idx="2"/>
            <a:endCxn id="112" idx="0"/>
          </p:cNvCxnSpPr>
          <p:nvPr/>
        </p:nvCxnSpPr>
        <p:spPr>
          <a:xfrm>
            <a:off x="3992582" y="912489"/>
            <a:ext cx="0" cy="7226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A128D75-71C2-2D01-3B89-2A5CC9EABE22}"/>
              </a:ext>
            </a:extLst>
          </p:cNvPr>
          <p:cNvSpPr/>
          <p:nvPr/>
        </p:nvSpPr>
        <p:spPr>
          <a:xfrm>
            <a:off x="3457291" y="521493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Mourad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1574-95</a:t>
            </a:r>
          </a:p>
        </p:txBody>
      </p:sp>
      <p:cxnSp>
        <p:nvCxnSpPr>
          <p:cNvPr id="116" name="Connecteur droit avec flèche 115">
            <a:extLst>
              <a:ext uri="{FF2B5EF4-FFF2-40B4-BE49-F238E27FC236}">
                <a16:creationId xmlns:a16="http://schemas.microsoft.com/office/drawing/2014/main" id="{B8F9E9DC-D6FC-9866-864C-E353B5137F35}"/>
              </a:ext>
            </a:extLst>
          </p:cNvPr>
          <p:cNvCxnSpPr>
            <a:cxnSpLocks/>
            <a:stCxn id="111" idx="2"/>
            <a:endCxn id="117" idx="0"/>
          </p:cNvCxnSpPr>
          <p:nvPr/>
        </p:nvCxnSpPr>
        <p:spPr>
          <a:xfrm flipH="1">
            <a:off x="3992581" y="1871193"/>
            <a:ext cx="713" cy="1989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id="{AFBB6B47-F0C7-26E0-4D35-DF1DAC531036}"/>
              </a:ext>
            </a:extLst>
          </p:cNvPr>
          <p:cNvSpPr/>
          <p:nvPr/>
        </p:nvSpPr>
        <p:spPr>
          <a:xfrm>
            <a:off x="3457291" y="2070174"/>
            <a:ext cx="1070579" cy="4595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Osman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1618-22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6CB838F7-FEDE-E07B-CE94-BD652A76D865}"/>
              </a:ext>
            </a:extLst>
          </p:cNvPr>
          <p:cNvSpPr/>
          <p:nvPr/>
        </p:nvSpPr>
        <p:spPr>
          <a:xfrm>
            <a:off x="5798241" y="2720413"/>
            <a:ext cx="1085361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Mehmet IV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1648-87</a:t>
            </a:r>
          </a:p>
        </p:txBody>
      </p: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6D433925-AD01-9A08-9232-48F9A4C38798}"/>
              </a:ext>
            </a:extLst>
          </p:cNvPr>
          <p:cNvCxnSpPr>
            <a:cxnSpLocks/>
            <a:stCxn id="141" idx="2"/>
            <a:endCxn id="118" idx="0"/>
          </p:cNvCxnSpPr>
          <p:nvPr/>
        </p:nvCxnSpPr>
        <p:spPr>
          <a:xfrm>
            <a:off x="6331764" y="2535542"/>
            <a:ext cx="9158" cy="18487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32663078-4A26-E850-3CF9-CFC94753C9A1}"/>
              </a:ext>
            </a:extLst>
          </p:cNvPr>
          <p:cNvSpPr/>
          <p:nvPr/>
        </p:nvSpPr>
        <p:spPr>
          <a:xfrm>
            <a:off x="4668987" y="2711364"/>
            <a:ext cx="1071323" cy="4595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Soliman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1687-91</a:t>
            </a:r>
          </a:p>
        </p:txBody>
      </p:sp>
      <p:cxnSp>
        <p:nvCxnSpPr>
          <p:cNvPr id="132" name="Connecteur en angle 71">
            <a:extLst>
              <a:ext uri="{FF2B5EF4-FFF2-40B4-BE49-F238E27FC236}">
                <a16:creationId xmlns:a16="http://schemas.microsoft.com/office/drawing/2014/main" id="{FE25DB55-C3FB-1325-AB32-F40BBAD029A6}"/>
              </a:ext>
            </a:extLst>
          </p:cNvPr>
          <p:cNvCxnSpPr>
            <a:cxnSpLocks/>
            <a:stCxn id="112" idx="2"/>
            <a:endCxn id="11" idx="0"/>
          </p:cNvCxnSpPr>
          <p:nvPr/>
        </p:nvCxnSpPr>
        <p:spPr>
          <a:xfrm rot="16200000" flipH="1">
            <a:off x="4538524" y="829805"/>
            <a:ext cx="102024" cy="1193908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136">
            <a:extLst>
              <a:ext uri="{FF2B5EF4-FFF2-40B4-BE49-F238E27FC236}">
                <a16:creationId xmlns:a16="http://schemas.microsoft.com/office/drawing/2014/main" id="{C65678B2-9EF7-FC10-E6BD-B0B7DC6303CF}"/>
              </a:ext>
            </a:extLst>
          </p:cNvPr>
          <p:cNvSpPr/>
          <p:nvPr/>
        </p:nvSpPr>
        <p:spPr>
          <a:xfrm>
            <a:off x="4669704" y="2083167"/>
            <a:ext cx="1070579" cy="4595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Mourad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1623-40</a:t>
            </a:r>
          </a:p>
        </p:txBody>
      </p:sp>
      <p:cxnSp>
        <p:nvCxnSpPr>
          <p:cNvPr id="138" name="Connecteur en angle 71">
            <a:extLst>
              <a:ext uri="{FF2B5EF4-FFF2-40B4-BE49-F238E27FC236}">
                <a16:creationId xmlns:a16="http://schemas.microsoft.com/office/drawing/2014/main" id="{ED43381F-4BBC-622C-03D5-D4853FC13B69}"/>
              </a:ext>
            </a:extLst>
          </p:cNvPr>
          <p:cNvCxnSpPr>
            <a:cxnSpLocks/>
            <a:stCxn id="111" idx="2"/>
            <a:endCxn id="137" idx="0"/>
          </p:cNvCxnSpPr>
          <p:nvPr/>
        </p:nvCxnSpPr>
        <p:spPr>
          <a:xfrm rot="16200000" flipH="1">
            <a:off x="4493157" y="1371330"/>
            <a:ext cx="211974" cy="121170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BCC12AE-CEBB-DF0D-F671-C1423A6C737D}"/>
              </a:ext>
            </a:extLst>
          </p:cNvPr>
          <p:cNvSpPr/>
          <p:nvPr/>
        </p:nvSpPr>
        <p:spPr>
          <a:xfrm>
            <a:off x="5796474" y="2068931"/>
            <a:ext cx="1070579" cy="4666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Ibrahim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1640-48</a:t>
            </a:r>
          </a:p>
        </p:txBody>
      </p:sp>
      <p:cxnSp>
        <p:nvCxnSpPr>
          <p:cNvPr id="149" name="Connecteur en angle 71">
            <a:extLst>
              <a:ext uri="{FF2B5EF4-FFF2-40B4-BE49-F238E27FC236}">
                <a16:creationId xmlns:a16="http://schemas.microsoft.com/office/drawing/2014/main" id="{93145026-B7D3-B9BC-6A44-F09EF06C1411}"/>
              </a:ext>
            </a:extLst>
          </p:cNvPr>
          <p:cNvCxnSpPr>
            <a:cxnSpLocks/>
            <a:stCxn id="141" idx="2"/>
            <a:endCxn id="120" idx="0"/>
          </p:cNvCxnSpPr>
          <p:nvPr/>
        </p:nvCxnSpPr>
        <p:spPr>
          <a:xfrm rot="5400000">
            <a:off x="5680296" y="2059896"/>
            <a:ext cx="175822" cy="112711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ectangle 155">
            <a:extLst>
              <a:ext uri="{FF2B5EF4-FFF2-40B4-BE49-F238E27FC236}">
                <a16:creationId xmlns:a16="http://schemas.microsoft.com/office/drawing/2014/main" id="{5B5503E0-33C6-CC43-CCE4-BD66FA3081B6}"/>
              </a:ext>
            </a:extLst>
          </p:cNvPr>
          <p:cNvSpPr/>
          <p:nvPr/>
        </p:nvSpPr>
        <p:spPr>
          <a:xfrm>
            <a:off x="6956312" y="2720413"/>
            <a:ext cx="1085361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Ahmad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1691-95</a:t>
            </a:r>
          </a:p>
        </p:txBody>
      </p:sp>
      <p:cxnSp>
        <p:nvCxnSpPr>
          <p:cNvPr id="157" name="Connecteur en angle 71">
            <a:extLst>
              <a:ext uri="{FF2B5EF4-FFF2-40B4-BE49-F238E27FC236}">
                <a16:creationId xmlns:a16="http://schemas.microsoft.com/office/drawing/2014/main" id="{9AB9CD68-F903-39EB-FAF6-78A65D068AA6}"/>
              </a:ext>
            </a:extLst>
          </p:cNvPr>
          <p:cNvCxnSpPr>
            <a:cxnSpLocks/>
            <a:stCxn id="141" idx="2"/>
            <a:endCxn id="156" idx="0"/>
          </p:cNvCxnSpPr>
          <p:nvPr/>
        </p:nvCxnSpPr>
        <p:spPr>
          <a:xfrm rot="16200000" flipH="1">
            <a:off x="6822943" y="2044362"/>
            <a:ext cx="184871" cy="116722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Rectangle 161">
            <a:extLst>
              <a:ext uri="{FF2B5EF4-FFF2-40B4-BE49-F238E27FC236}">
                <a16:creationId xmlns:a16="http://schemas.microsoft.com/office/drawing/2014/main" id="{B35C06E3-06F7-92AD-6ADD-1A868329A5EA}"/>
              </a:ext>
            </a:extLst>
          </p:cNvPr>
          <p:cNvSpPr/>
          <p:nvPr/>
        </p:nvSpPr>
        <p:spPr>
          <a:xfrm>
            <a:off x="5813020" y="3312116"/>
            <a:ext cx="1085361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Mustapha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1695-1703</a:t>
            </a:r>
          </a:p>
        </p:txBody>
      </p:sp>
      <p:cxnSp>
        <p:nvCxnSpPr>
          <p:cNvPr id="163" name="Connecteur droit avec flèche 162">
            <a:extLst>
              <a:ext uri="{FF2B5EF4-FFF2-40B4-BE49-F238E27FC236}">
                <a16:creationId xmlns:a16="http://schemas.microsoft.com/office/drawing/2014/main" id="{7E6B0CA5-01A8-A8E1-F89B-B3406953504F}"/>
              </a:ext>
            </a:extLst>
          </p:cNvPr>
          <p:cNvCxnSpPr>
            <a:cxnSpLocks/>
            <a:stCxn id="118" idx="2"/>
            <a:endCxn id="162" idx="0"/>
          </p:cNvCxnSpPr>
          <p:nvPr/>
        </p:nvCxnSpPr>
        <p:spPr>
          <a:xfrm>
            <a:off x="6340922" y="3175083"/>
            <a:ext cx="14779" cy="1370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Rectangle 166">
            <a:extLst>
              <a:ext uri="{FF2B5EF4-FFF2-40B4-BE49-F238E27FC236}">
                <a16:creationId xmlns:a16="http://schemas.microsoft.com/office/drawing/2014/main" id="{7BCF89FA-1769-261A-767D-30711437219D}"/>
              </a:ext>
            </a:extLst>
          </p:cNvPr>
          <p:cNvSpPr/>
          <p:nvPr/>
        </p:nvSpPr>
        <p:spPr>
          <a:xfrm>
            <a:off x="6987808" y="3312116"/>
            <a:ext cx="1085361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Ahmet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1703-30</a:t>
            </a:r>
          </a:p>
        </p:txBody>
      </p:sp>
      <p:cxnSp>
        <p:nvCxnSpPr>
          <p:cNvPr id="168" name="Connecteur en angle 71">
            <a:extLst>
              <a:ext uri="{FF2B5EF4-FFF2-40B4-BE49-F238E27FC236}">
                <a16:creationId xmlns:a16="http://schemas.microsoft.com/office/drawing/2014/main" id="{A6BEAFF9-D8D1-41D6-0895-B75A7D843D9B}"/>
              </a:ext>
            </a:extLst>
          </p:cNvPr>
          <p:cNvCxnSpPr>
            <a:cxnSpLocks/>
            <a:stCxn id="118" idx="2"/>
            <a:endCxn id="167" idx="0"/>
          </p:cNvCxnSpPr>
          <p:nvPr/>
        </p:nvCxnSpPr>
        <p:spPr>
          <a:xfrm rot="16200000" flipH="1">
            <a:off x="6867189" y="2648815"/>
            <a:ext cx="137033" cy="118956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Rectangle 170">
            <a:extLst>
              <a:ext uri="{FF2B5EF4-FFF2-40B4-BE49-F238E27FC236}">
                <a16:creationId xmlns:a16="http://schemas.microsoft.com/office/drawing/2014/main" id="{2EB7842D-D646-84D1-0FE9-1E3A34719755}"/>
              </a:ext>
            </a:extLst>
          </p:cNvPr>
          <p:cNvSpPr/>
          <p:nvPr/>
        </p:nvSpPr>
        <p:spPr>
          <a:xfrm>
            <a:off x="5813020" y="3982765"/>
            <a:ext cx="1085361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Mahmoud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1730-54</a:t>
            </a:r>
          </a:p>
        </p:txBody>
      </p:sp>
      <p:cxnSp>
        <p:nvCxnSpPr>
          <p:cNvPr id="172" name="Connecteur droit avec flèche 171">
            <a:extLst>
              <a:ext uri="{FF2B5EF4-FFF2-40B4-BE49-F238E27FC236}">
                <a16:creationId xmlns:a16="http://schemas.microsoft.com/office/drawing/2014/main" id="{68A07BEC-1F91-81E6-E63D-8F5ED819BC01}"/>
              </a:ext>
            </a:extLst>
          </p:cNvPr>
          <p:cNvCxnSpPr>
            <a:cxnSpLocks/>
            <a:stCxn id="187" idx="2"/>
            <a:endCxn id="199" idx="0"/>
          </p:cNvCxnSpPr>
          <p:nvPr/>
        </p:nvCxnSpPr>
        <p:spPr>
          <a:xfrm>
            <a:off x="7547992" y="4434807"/>
            <a:ext cx="16752" cy="1913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avec flèche 174">
            <a:extLst>
              <a:ext uri="{FF2B5EF4-FFF2-40B4-BE49-F238E27FC236}">
                <a16:creationId xmlns:a16="http://schemas.microsoft.com/office/drawing/2014/main" id="{E3339444-FFCD-4826-B125-C03C87E37908}"/>
              </a:ext>
            </a:extLst>
          </p:cNvPr>
          <p:cNvCxnSpPr>
            <a:cxnSpLocks/>
            <a:stCxn id="162" idx="2"/>
            <a:endCxn id="171" idx="0"/>
          </p:cNvCxnSpPr>
          <p:nvPr/>
        </p:nvCxnSpPr>
        <p:spPr>
          <a:xfrm>
            <a:off x="6355701" y="3766786"/>
            <a:ext cx="0" cy="21597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Rectangle 179">
            <a:extLst>
              <a:ext uri="{FF2B5EF4-FFF2-40B4-BE49-F238E27FC236}">
                <a16:creationId xmlns:a16="http://schemas.microsoft.com/office/drawing/2014/main" id="{C2BB22CA-7889-A05E-55B1-E4FF0270ED59}"/>
              </a:ext>
            </a:extLst>
          </p:cNvPr>
          <p:cNvSpPr/>
          <p:nvPr/>
        </p:nvSpPr>
        <p:spPr>
          <a:xfrm>
            <a:off x="4651199" y="3982765"/>
            <a:ext cx="1085361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Osman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1754-57</a:t>
            </a:r>
          </a:p>
        </p:txBody>
      </p:sp>
      <p:cxnSp>
        <p:nvCxnSpPr>
          <p:cNvPr id="181" name="Connecteur en angle 71">
            <a:extLst>
              <a:ext uri="{FF2B5EF4-FFF2-40B4-BE49-F238E27FC236}">
                <a16:creationId xmlns:a16="http://schemas.microsoft.com/office/drawing/2014/main" id="{9287B409-05CB-D02D-8159-563C3A5EAD4B}"/>
              </a:ext>
            </a:extLst>
          </p:cNvPr>
          <p:cNvCxnSpPr>
            <a:cxnSpLocks/>
            <a:stCxn id="195" idx="2"/>
            <a:endCxn id="210" idx="0"/>
          </p:cNvCxnSpPr>
          <p:nvPr/>
        </p:nvCxnSpPr>
        <p:spPr>
          <a:xfrm rot="16200000" flipH="1">
            <a:off x="9276364" y="3917575"/>
            <a:ext cx="193431" cy="122789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 en angle 71">
            <a:extLst>
              <a:ext uri="{FF2B5EF4-FFF2-40B4-BE49-F238E27FC236}">
                <a16:creationId xmlns:a16="http://schemas.microsoft.com/office/drawing/2014/main" id="{D236B329-69BC-B206-CBCE-F61DE41E671C}"/>
              </a:ext>
            </a:extLst>
          </p:cNvPr>
          <p:cNvCxnSpPr>
            <a:cxnSpLocks/>
            <a:stCxn id="162" idx="2"/>
            <a:endCxn id="180" idx="0"/>
          </p:cNvCxnSpPr>
          <p:nvPr/>
        </p:nvCxnSpPr>
        <p:spPr>
          <a:xfrm rot="5400000">
            <a:off x="5666802" y="3293865"/>
            <a:ext cx="215979" cy="116182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Rectangle 186">
            <a:extLst>
              <a:ext uri="{FF2B5EF4-FFF2-40B4-BE49-F238E27FC236}">
                <a16:creationId xmlns:a16="http://schemas.microsoft.com/office/drawing/2014/main" id="{DAC8ABAE-B7FE-8FB8-890A-C95EE879151C}"/>
              </a:ext>
            </a:extLst>
          </p:cNvPr>
          <p:cNvSpPr/>
          <p:nvPr/>
        </p:nvSpPr>
        <p:spPr>
          <a:xfrm>
            <a:off x="7005311" y="3980137"/>
            <a:ext cx="1085361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Mustapha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1757-74</a:t>
            </a:r>
          </a:p>
        </p:txBody>
      </p:sp>
      <p:cxnSp>
        <p:nvCxnSpPr>
          <p:cNvPr id="188" name="Connecteur droit avec flèche 187">
            <a:extLst>
              <a:ext uri="{FF2B5EF4-FFF2-40B4-BE49-F238E27FC236}">
                <a16:creationId xmlns:a16="http://schemas.microsoft.com/office/drawing/2014/main" id="{2178AE9E-184D-BC14-CD69-B3500A2E23D8}"/>
              </a:ext>
            </a:extLst>
          </p:cNvPr>
          <p:cNvCxnSpPr>
            <a:cxnSpLocks/>
            <a:stCxn id="167" idx="2"/>
            <a:endCxn id="187" idx="0"/>
          </p:cNvCxnSpPr>
          <p:nvPr/>
        </p:nvCxnSpPr>
        <p:spPr>
          <a:xfrm>
            <a:off x="7530489" y="3766786"/>
            <a:ext cx="17503" cy="21335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ectangle 194">
            <a:extLst>
              <a:ext uri="{FF2B5EF4-FFF2-40B4-BE49-F238E27FC236}">
                <a16:creationId xmlns:a16="http://schemas.microsoft.com/office/drawing/2014/main" id="{61662338-7865-A7CD-9B3D-4A9150E916DB}"/>
              </a:ext>
            </a:extLst>
          </p:cNvPr>
          <p:cNvSpPr/>
          <p:nvPr/>
        </p:nvSpPr>
        <p:spPr>
          <a:xfrm>
            <a:off x="8180098" y="3980135"/>
            <a:ext cx="1158071" cy="45467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Abdülhamid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1774-89</a:t>
            </a:r>
          </a:p>
        </p:txBody>
      </p:sp>
      <p:cxnSp>
        <p:nvCxnSpPr>
          <p:cNvPr id="196" name="Connecteur en angle 71">
            <a:extLst>
              <a:ext uri="{FF2B5EF4-FFF2-40B4-BE49-F238E27FC236}">
                <a16:creationId xmlns:a16="http://schemas.microsoft.com/office/drawing/2014/main" id="{67602337-EF1E-CBA4-8C12-9DA711E67A64}"/>
              </a:ext>
            </a:extLst>
          </p:cNvPr>
          <p:cNvCxnSpPr>
            <a:cxnSpLocks/>
            <a:stCxn id="167" idx="2"/>
            <a:endCxn id="195" idx="0"/>
          </p:cNvCxnSpPr>
          <p:nvPr/>
        </p:nvCxnSpPr>
        <p:spPr>
          <a:xfrm rot="16200000" flipH="1">
            <a:off x="8038137" y="3259137"/>
            <a:ext cx="213349" cy="12286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Rectangle 198">
            <a:extLst>
              <a:ext uri="{FF2B5EF4-FFF2-40B4-BE49-F238E27FC236}">
                <a16:creationId xmlns:a16="http://schemas.microsoft.com/office/drawing/2014/main" id="{F1B975BC-84F1-0232-D0DC-FD24777DC73F}"/>
              </a:ext>
            </a:extLst>
          </p:cNvPr>
          <p:cNvSpPr/>
          <p:nvPr/>
        </p:nvSpPr>
        <p:spPr>
          <a:xfrm>
            <a:off x="7022064" y="4626171"/>
            <a:ext cx="1085359" cy="4546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Sélim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1789-1807</a:t>
            </a: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DB1B2A12-5669-8A9F-67EE-5950D59AA3B2}"/>
              </a:ext>
            </a:extLst>
          </p:cNvPr>
          <p:cNvSpPr/>
          <p:nvPr/>
        </p:nvSpPr>
        <p:spPr>
          <a:xfrm>
            <a:off x="8233207" y="4630306"/>
            <a:ext cx="1085357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Mustapha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1807-08</a:t>
            </a:r>
          </a:p>
        </p:txBody>
      </p:sp>
      <p:cxnSp>
        <p:nvCxnSpPr>
          <p:cNvPr id="205" name="Connecteur droit avec flèche 204">
            <a:extLst>
              <a:ext uri="{FF2B5EF4-FFF2-40B4-BE49-F238E27FC236}">
                <a16:creationId xmlns:a16="http://schemas.microsoft.com/office/drawing/2014/main" id="{354CCCCD-F022-13EC-A4C6-A4FC3ABAF18D}"/>
              </a:ext>
            </a:extLst>
          </p:cNvPr>
          <p:cNvCxnSpPr>
            <a:cxnSpLocks/>
            <a:stCxn id="195" idx="2"/>
            <a:endCxn id="204" idx="0"/>
          </p:cNvCxnSpPr>
          <p:nvPr/>
        </p:nvCxnSpPr>
        <p:spPr>
          <a:xfrm>
            <a:off x="8759134" y="4434806"/>
            <a:ext cx="16752" cy="1955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Rectangle 209">
            <a:extLst>
              <a:ext uri="{FF2B5EF4-FFF2-40B4-BE49-F238E27FC236}">
                <a16:creationId xmlns:a16="http://schemas.microsoft.com/office/drawing/2014/main" id="{FB2477EF-3EAA-BB45-1865-A7D4F3EF6DB3}"/>
              </a:ext>
            </a:extLst>
          </p:cNvPr>
          <p:cNvSpPr/>
          <p:nvPr/>
        </p:nvSpPr>
        <p:spPr>
          <a:xfrm>
            <a:off x="9444346" y="4628237"/>
            <a:ext cx="1085357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Mahmoud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1808-39</a:t>
            </a:r>
          </a:p>
        </p:txBody>
      </p:sp>
      <p:cxnSp>
        <p:nvCxnSpPr>
          <p:cNvPr id="213" name="Connecteur en angle 71">
            <a:extLst>
              <a:ext uri="{FF2B5EF4-FFF2-40B4-BE49-F238E27FC236}">
                <a16:creationId xmlns:a16="http://schemas.microsoft.com/office/drawing/2014/main" id="{CB7D701D-B73E-415C-F049-F87DB1367C99}"/>
              </a:ext>
            </a:extLst>
          </p:cNvPr>
          <p:cNvCxnSpPr>
            <a:cxnSpLocks/>
            <a:stCxn id="89" idx="2"/>
            <a:endCxn id="115" idx="0"/>
          </p:cNvCxnSpPr>
          <p:nvPr/>
        </p:nvCxnSpPr>
        <p:spPr>
          <a:xfrm rot="5400000" flipH="1" flipV="1">
            <a:off x="454546" y="2699059"/>
            <a:ext cx="5715602" cy="1360469"/>
          </a:xfrm>
          <a:prstGeom prst="bentConnector5">
            <a:avLst>
              <a:gd name="adj1" fmla="val -1831"/>
              <a:gd name="adj2" fmla="val 50014"/>
              <a:gd name="adj3" fmla="val 101831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Rectangle 218">
            <a:extLst>
              <a:ext uri="{FF2B5EF4-FFF2-40B4-BE49-F238E27FC236}">
                <a16:creationId xmlns:a16="http://schemas.microsoft.com/office/drawing/2014/main" id="{BDD6FB3C-9C81-AF56-3447-ACEE412ED71A}"/>
              </a:ext>
            </a:extLst>
          </p:cNvPr>
          <p:cNvSpPr/>
          <p:nvPr/>
        </p:nvSpPr>
        <p:spPr>
          <a:xfrm>
            <a:off x="9400164" y="5303256"/>
            <a:ext cx="1173723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Abdülmecid</a:t>
            </a:r>
            <a:r>
              <a:rPr lang="fr-FR" sz="1200" dirty="0">
                <a:solidFill>
                  <a:schemeClr val="tx1"/>
                </a:solidFill>
              </a:rPr>
              <a:t>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1839-61</a:t>
            </a:r>
          </a:p>
        </p:txBody>
      </p:sp>
      <p:cxnSp>
        <p:nvCxnSpPr>
          <p:cNvPr id="220" name="Connecteur en angle 71">
            <a:extLst>
              <a:ext uri="{FF2B5EF4-FFF2-40B4-BE49-F238E27FC236}">
                <a16:creationId xmlns:a16="http://schemas.microsoft.com/office/drawing/2014/main" id="{E88910E0-8043-BCBD-D309-3A3F4D9D0C0E}"/>
              </a:ext>
            </a:extLst>
          </p:cNvPr>
          <p:cNvCxnSpPr>
            <a:cxnSpLocks/>
            <a:stCxn id="111" idx="2"/>
            <a:endCxn id="141" idx="0"/>
          </p:cNvCxnSpPr>
          <p:nvPr/>
        </p:nvCxnSpPr>
        <p:spPr>
          <a:xfrm rot="16200000" flipH="1">
            <a:off x="5063660" y="800827"/>
            <a:ext cx="197738" cy="233847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Connecteur droit avec flèche 231">
            <a:extLst>
              <a:ext uri="{FF2B5EF4-FFF2-40B4-BE49-F238E27FC236}">
                <a16:creationId xmlns:a16="http://schemas.microsoft.com/office/drawing/2014/main" id="{3CC733E0-21FE-0F61-32BB-0062AFF3DE81}"/>
              </a:ext>
            </a:extLst>
          </p:cNvPr>
          <p:cNvCxnSpPr>
            <a:cxnSpLocks/>
            <a:stCxn id="210" idx="2"/>
            <a:endCxn id="219" idx="0"/>
          </p:cNvCxnSpPr>
          <p:nvPr/>
        </p:nvCxnSpPr>
        <p:spPr>
          <a:xfrm>
            <a:off x="9987025" y="5078774"/>
            <a:ext cx="1" cy="22448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Rectangle 239">
            <a:extLst>
              <a:ext uri="{FF2B5EF4-FFF2-40B4-BE49-F238E27FC236}">
                <a16:creationId xmlns:a16="http://schemas.microsoft.com/office/drawing/2014/main" id="{99CE25CA-CBB1-2C2F-1129-82BE745563FA}"/>
              </a:ext>
            </a:extLst>
          </p:cNvPr>
          <p:cNvSpPr/>
          <p:nvPr/>
        </p:nvSpPr>
        <p:spPr>
          <a:xfrm>
            <a:off x="8144841" y="5298316"/>
            <a:ext cx="1173723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Abdülaziz</a:t>
            </a:r>
            <a:r>
              <a:rPr lang="fr-FR" sz="1200" dirty="0">
                <a:solidFill>
                  <a:schemeClr val="tx1"/>
                </a:solidFill>
              </a:rPr>
              <a:t>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1861-76</a:t>
            </a:r>
          </a:p>
        </p:txBody>
      </p:sp>
      <p:cxnSp>
        <p:nvCxnSpPr>
          <p:cNvPr id="241" name="Connecteur en angle 71">
            <a:extLst>
              <a:ext uri="{FF2B5EF4-FFF2-40B4-BE49-F238E27FC236}">
                <a16:creationId xmlns:a16="http://schemas.microsoft.com/office/drawing/2014/main" id="{176037E3-CE66-36C6-3FC0-238B09DF858B}"/>
              </a:ext>
            </a:extLst>
          </p:cNvPr>
          <p:cNvCxnSpPr>
            <a:cxnSpLocks/>
            <a:stCxn id="210" idx="2"/>
            <a:endCxn id="240" idx="0"/>
          </p:cNvCxnSpPr>
          <p:nvPr/>
        </p:nvCxnSpPr>
        <p:spPr>
          <a:xfrm rot="5400000">
            <a:off x="9249593" y="4560884"/>
            <a:ext cx="219542" cy="125532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Rectangle 245">
            <a:extLst>
              <a:ext uri="{FF2B5EF4-FFF2-40B4-BE49-F238E27FC236}">
                <a16:creationId xmlns:a16="http://schemas.microsoft.com/office/drawing/2014/main" id="{41DD3889-C259-BE6F-B621-C2EBF5B59CBA}"/>
              </a:ext>
            </a:extLst>
          </p:cNvPr>
          <p:cNvSpPr/>
          <p:nvPr/>
        </p:nvSpPr>
        <p:spPr>
          <a:xfrm>
            <a:off x="9400162" y="5937801"/>
            <a:ext cx="1173723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>
                <a:solidFill>
                  <a:schemeClr val="tx1"/>
                </a:solidFill>
              </a:rPr>
              <a:t>Abdülhamid II</a:t>
            </a:r>
          </a:p>
          <a:p>
            <a:pPr algn="ctr" eaLnBrk="1" hangingPunct="1">
              <a:defRPr/>
            </a:pPr>
            <a:r>
              <a:rPr lang="fr-FR" sz="1200">
                <a:solidFill>
                  <a:schemeClr val="tx1"/>
                </a:solidFill>
              </a:rPr>
              <a:t>1876-1909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247" name="Connecteur droit avec flèche 246">
            <a:extLst>
              <a:ext uri="{FF2B5EF4-FFF2-40B4-BE49-F238E27FC236}">
                <a16:creationId xmlns:a16="http://schemas.microsoft.com/office/drawing/2014/main" id="{AC792BD0-6699-9116-881D-B1162D85A556}"/>
              </a:ext>
            </a:extLst>
          </p:cNvPr>
          <p:cNvCxnSpPr>
            <a:cxnSpLocks/>
            <a:stCxn id="219" idx="2"/>
            <a:endCxn id="246" idx="0"/>
          </p:cNvCxnSpPr>
          <p:nvPr/>
        </p:nvCxnSpPr>
        <p:spPr>
          <a:xfrm flipH="1">
            <a:off x="9987024" y="5753793"/>
            <a:ext cx="2" cy="18400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Rectangle 250">
            <a:extLst>
              <a:ext uri="{FF2B5EF4-FFF2-40B4-BE49-F238E27FC236}">
                <a16:creationId xmlns:a16="http://schemas.microsoft.com/office/drawing/2014/main" id="{BA2C5639-0247-BAD1-D6D7-25E308DAEADC}"/>
              </a:ext>
            </a:extLst>
          </p:cNvPr>
          <p:cNvSpPr/>
          <p:nvPr/>
        </p:nvSpPr>
        <p:spPr>
          <a:xfrm>
            <a:off x="10655486" y="5937801"/>
            <a:ext cx="983741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Mourad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1876-76</a:t>
            </a:r>
          </a:p>
        </p:txBody>
      </p:sp>
      <p:cxnSp>
        <p:nvCxnSpPr>
          <p:cNvPr id="252" name="Connecteur en angle 71">
            <a:extLst>
              <a:ext uri="{FF2B5EF4-FFF2-40B4-BE49-F238E27FC236}">
                <a16:creationId xmlns:a16="http://schemas.microsoft.com/office/drawing/2014/main" id="{66D05FC0-DE3F-6BE0-2096-4634E8DB2ED6}"/>
              </a:ext>
            </a:extLst>
          </p:cNvPr>
          <p:cNvCxnSpPr>
            <a:cxnSpLocks/>
            <a:stCxn id="219" idx="2"/>
            <a:endCxn id="251" idx="0"/>
          </p:cNvCxnSpPr>
          <p:nvPr/>
        </p:nvCxnSpPr>
        <p:spPr>
          <a:xfrm rot="16200000" flipH="1">
            <a:off x="10475187" y="5265631"/>
            <a:ext cx="184008" cy="116033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Rectangle 254">
            <a:extLst>
              <a:ext uri="{FF2B5EF4-FFF2-40B4-BE49-F238E27FC236}">
                <a16:creationId xmlns:a16="http://schemas.microsoft.com/office/drawing/2014/main" id="{9ECDB87D-8A93-6079-B52F-96370A60BA09}"/>
              </a:ext>
            </a:extLst>
          </p:cNvPr>
          <p:cNvSpPr/>
          <p:nvPr/>
        </p:nvSpPr>
        <p:spPr>
          <a:xfrm>
            <a:off x="8144838" y="5936379"/>
            <a:ext cx="1173723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Mehmet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1909-18</a:t>
            </a:r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FC5B2E85-0F8F-643A-17A7-8E6E94042681}"/>
              </a:ext>
            </a:extLst>
          </p:cNvPr>
          <p:cNvSpPr/>
          <p:nvPr/>
        </p:nvSpPr>
        <p:spPr>
          <a:xfrm>
            <a:off x="7022064" y="5924124"/>
            <a:ext cx="1018712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Mehmet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1918-22</a:t>
            </a:r>
          </a:p>
        </p:txBody>
      </p:sp>
      <p:cxnSp>
        <p:nvCxnSpPr>
          <p:cNvPr id="257" name="Connecteur en angle 71">
            <a:extLst>
              <a:ext uri="{FF2B5EF4-FFF2-40B4-BE49-F238E27FC236}">
                <a16:creationId xmlns:a16="http://schemas.microsoft.com/office/drawing/2014/main" id="{1FF24934-CD3E-5735-8C10-0D5274927C09}"/>
              </a:ext>
            </a:extLst>
          </p:cNvPr>
          <p:cNvCxnSpPr>
            <a:cxnSpLocks/>
            <a:stCxn id="219" idx="2"/>
            <a:endCxn id="255" idx="0"/>
          </p:cNvCxnSpPr>
          <p:nvPr/>
        </p:nvCxnSpPr>
        <p:spPr>
          <a:xfrm rot="5400000">
            <a:off x="9268070" y="5217423"/>
            <a:ext cx="182586" cy="12553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Connecteur en angle 71">
            <a:extLst>
              <a:ext uri="{FF2B5EF4-FFF2-40B4-BE49-F238E27FC236}">
                <a16:creationId xmlns:a16="http://schemas.microsoft.com/office/drawing/2014/main" id="{5F2B3290-95C6-CD8B-BDA4-257E4667F3F7}"/>
              </a:ext>
            </a:extLst>
          </p:cNvPr>
          <p:cNvCxnSpPr>
            <a:cxnSpLocks/>
            <a:stCxn id="219" idx="2"/>
            <a:endCxn id="256" idx="0"/>
          </p:cNvCxnSpPr>
          <p:nvPr/>
        </p:nvCxnSpPr>
        <p:spPr>
          <a:xfrm rot="5400000">
            <a:off x="8674058" y="4611155"/>
            <a:ext cx="170331" cy="245560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198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778639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1774 : Le traité de Kutchuk-Kaïnardji marque le début de la domination russe dans les Balkans : …</a:t>
            </a:r>
          </a:p>
          <a:p>
            <a:endParaRPr lang="fr-FR" dirty="0"/>
          </a:p>
          <a:p>
            <a:r>
              <a:rPr lang="fr-FR" dirty="0"/>
              <a:t>*Ce traité marque le début</a:t>
            </a:r>
          </a:p>
          <a:p>
            <a:r>
              <a:rPr lang="fr-FR" dirty="0"/>
              <a:t>De la domination russe dans les Balkans…</a:t>
            </a:r>
          </a:p>
          <a:p>
            <a:endParaRPr lang="fr-FR" dirty="0"/>
          </a:p>
          <a:p>
            <a:r>
              <a:rPr lang="fr-FR" dirty="0"/>
              <a:t>Explication en six points…</a:t>
            </a:r>
          </a:p>
        </p:txBody>
      </p:sp>
      <p:pic>
        <p:nvPicPr>
          <p:cNvPr id="9" name="Image 8" descr="Une image contenant carte&#10;&#10;Description générée automatiquement">
            <a:extLst>
              <a:ext uri="{FF2B5EF4-FFF2-40B4-BE49-F238E27FC236}">
                <a16:creationId xmlns:a16="http://schemas.microsoft.com/office/drawing/2014/main" id="{CF44A95F-E830-4216-7351-DC7396F2B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00" y="137381"/>
            <a:ext cx="5962288" cy="65436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9F265ECC-E19A-4CF2-2057-76CD5F67569F}"/>
              </a:ext>
            </a:extLst>
          </p:cNvPr>
          <p:cNvSpPr/>
          <p:nvPr/>
        </p:nvSpPr>
        <p:spPr>
          <a:xfrm>
            <a:off x="10169645" y="392477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ECBAEF8-743B-341D-3568-22E47F6ECD13}"/>
              </a:ext>
            </a:extLst>
          </p:cNvPr>
          <p:cNvSpPr/>
          <p:nvPr/>
        </p:nvSpPr>
        <p:spPr>
          <a:xfrm>
            <a:off x="10017761" y="421665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046009B-A326-861A-DF57-9412C48F7F25}"/>
              </a:ext>
            </a:extLst>
          </p:cNvPr>
          <p:cNvSpPr/>
          <p:nvPr/>
        </p:nvSpPr>
        <p:spPr>
          <a:xfrm>
            <a:off x="10445515" y="464802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F3ABC2B-E432-6264-02AC-B7805E736058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A83CFA3-6630-9798-5FA7-0B7240E81D6F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8E0EED3-19E4-7E04-FC5D-7E77DEC24EC2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614760E-C50C-30C7-7415-47739C8BD06A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302E8F4-E6C8-3230-ACBC-E7F4878330B0}"/>
              </a:ext>
            </a:extLst>
          </p:cNvPr>
          <p:cNvSpPr/>
          <p:nvPr/>
        </p:nvSpPr>
        <p:spPr>
          <a:xfrm>
            <a:off x="10850669" y="3950602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0FA860F-3A78-A910-E51F-01F8CD85EB19}"/>
              </a:ext>
            </a:extLst>
          </p:cNvPr>
          <p:cNvCxnSpPr>
            <a:cxnSpLocks/>
            <a:stCxn id="16" idx="3"/>
            <a:endCxn id="20" idx="7"/>
          </p:cNvCxnSpPr>
          <p:nvPr/>
        </p:nvCxnSpPr>
        <p:spPr>
          <a:xfrm flipH="1">
            <a:off x="10086267" y="2579236"/>
            <a:ext cx="810633" cy="43377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612420C8-A1FE-AF9F-BE44-F8F1E28DBE5E}"/>
              </a:ext>
            </a:extLst>
          </p:cNvPr>
          <p:cNvSpPr/>
          <p:nvPr/>
        </p:nvSpPr>
        <p:spPr>
          <a:xfrm>
            <a:off x="9086815" y="3688124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E2AE845-8B73-A754-BF3C-7EB79855423B}"/>
              </a:ext>
            </a:extLst>
          </p:cNvPr>
          <p:cNvSpPr/>
          <p:nvPr/>
        </p:nvSpPr>
        <p:spPr>
          <a:xfrm>
            <a:off x="9811605" y="2974329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BDD69657-D92F-D793-E951-FD9A3BB3222A}"/>
              </a:ext>
            </a:extLst>
          </p:cNvPr>
          <p:cNvSpPr/>
          <p:nvPr/>
        </p:nvSpPr>
        <p:spPr>
          <a:xfrm>
            <a:off x="8828738" y="3031133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7C9E0A29-75AE-AAE4-2349-E57F10BF27D5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9150525" y="3106395"/>
            <a:ext cx="661080" cy="5901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CD331368-24A5-C652-C56F-1B49FF00C7FF}"/>
              </a:ext>
            </a:extLst>
          </p:cNvPr>
          <p:cNvCxnSpPr>
            <a:cxnSpLocks/>
            <a:stCxn id="19" idx="7"/>
            <a:endCxn id="20" idx="3"/>
          </p:cNvCxnSpPr>
          <p:nvPr/>
        </p:nvCxnSpPr>
        <p:spPr>
          <a:xfrm flipV="1">
            <a:off x="9361477" y="3199780"/>
            <a:ext cx="497253" cy="52702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64F74C63-5439-BFF3-6166-743DC44C6712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10147402" y="4358091"/>
            <a:ext cx="82812" cy="6293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321C3B2E-5074-0BB2-A543-B458970CB74A}"/>
              </a:ext>
            </a:extLst>
          </p:cNvPr>
          <p:cNvSpPr/>
          <p:nvPr/>
        </p:nvSpPr>
        <p:spPr>
          <a:xfrm>
            <a:off x="10207971" y="4396754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9761B3-E9D5-C714-82BE-D065EF5D2127}"/>
              </a:ext>
            </a:extLst>
          </p:cNvPr>
          <p:cNvSpPr/>
          <p:nvPr/>
        </p:nvSpPr>
        <p:spPr>
          <a:xfrm>
            <a:off x="6096000" y="177008"/>
            <a:ext cx="645763" cy="380931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1774</a:t>
            </a:r>
            <a:endParaRPr lang="fr-FR" sz="18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5126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4352795" cy="58939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Soumission du khanat de Crimée ; …</a:t>
            </a:r>
          </a:p>
          <a:p>
            <a:endParaRPr lang="fr-FR" dirty="0"/>
          </a:p>
          <a:p>
            <a:r>
              <a:rPr lang="fr-FR" dirty="0"/>
              <a:t>*Trois points territoriaux…</a:t>
            </a:r>
          </a:p>
          <a:p>
            <a:endParaRPr lang="fr-FR" dirty="0"/>
          </a:p>
          <a:p>
            <a:r>
              <a:rPr lang="fr-FR" dirty="0"/>
              <a:t>a) Le khanat de Crimée devient indépendant</a:t>
            </a:r>
          </a:p>
          <a:p>
            <a:r>
              <a:rPr lang="fr-FR" dirty="0"/>
              <a:t>En réalité totalement dominé par la Russie</a:t>
            </a:r>
          </a:p>
          <a:p>
            <a:endParaRPr lang="fr-FR" dirty="0"/>
          </a:p>
          <a:p>
            <a:r>
              <a:rPr lang="fr-FR" dirty="0"/>
              <a:t>NB : 1779 : Il sera occupé par les Russes…</a:t>
            </a:r>
          </a:p>
          <a:p>
            <a:endParaRPr lang="fr-FR" dirty="0"/>
          </a:p>
          <a:p>
            <a:r>
              <a:rPr lang="fr-FR" dirty="0"/>
              <a:t>*Crimée, 1</a:t>
            </a:r>
            <a:r>
              <a:rPr lang="fr-FR" baseline="30000" dirty="0"/>
              <a:t>ère</a:t>
            </a:r>
            <a:r>
              <a:rPr lang="fr-FR" dirty="0"/>
              <a:t> terre d’islam cédée par les Ottomans</a:t>
            </a:r>
          </a:p>
          <a:p>
            <a:endParaRPr lang="fr-FR" dirty="0"/>
          </a:p>
          <a:p>
            <a:r>
              <a:rPr lang="fr-FR" dirty="0"/>
              <a:t>*Bien conseillée par des orientalistes</a:t>
            </a:r>
          </a:p>
          <a:p>
            <a:r>
              <a:rPr lang="fr-FR" dirty="0"/>
              <a:t>Catherine II fait la distinction entre…</a:t>
            </a:r>
          </a:p>
          <a:p>
            <a:endParaRPr lang="fr-FR" dirty="0"/>
          </a:p>
          <a:p>
            <a:r>
              <a:rPr lang="fr-FR" dirty="0"/>
              <a:t>- Le </a:t>
            </a:r>
            <a:r>
              <a:rPr lang="fr-FR" i="1" dirty="0"/>
              <a:t>sultan</a:t>
            </a:r>
            <a:r>
              <a:rPr lang="fr-FR" dirty="0"/>
              <a:t>, autorité exécutive, cède la Crimée à la tsarine</a:t>
            </a:r>
          </a:p>
          <a:p>
            <a:endParaRPr lang="fr-FR" dirty="0"/>
          </a:p>
          <a:p>
            <a:r>
              <a:rPr lang="fr-FR" dirty="0"/>
              <a:t>- Mais en tant que </a:t>
            </a:r>
            <a:r>
              <a:rPr lang="fr-FR" i="1" dirty="0"/>
              <a:t>calife</a:t>
            </a:r>
            <a:r>
              <a:rPr lang="fr-FR" dirty="0"/>
              <a:t>, autorité religieuse, Conserve son droit de protection</a:t>
            </a:r>
          </a:p>
          <a:p>
            <a:r>
              <a:rPr lang="fr-FR" dirty="0"/>
              <a:t>Des Tatars musulmans de Crimée</a:t>
            </a:r>
          </a:p>
        </p:txBody>
      </p:sp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96F9DE50-429C-B0F1-FE83-2DDF975DF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8" r="29826"/>
          <a:stretch/>
        </p:blipFill>
        <p:spPr>
          <a:xfrm>
            <a:off x="4723469" y="137381"/>
            <a:ext cx="7311319" cy="35357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43CF489E-60CA-485E-DBB6-CB47D0AF815F}"/>
              </a:ext>
            </a:extLst>
          </p:cNvPr>
          <p:cNvSpPr/>
          <p:nvPr/>
        </p:nvSpPr>
        <p:spPr>
          <a:xfrm>
            <a:off x="10030334" y="39211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E135A6-2F37-ECCC-9FE0-8EC9104610B6}"/>
              </a:ext>
            </a:extLst>
          </p:cNvPr>
          <p:cNvSpPr/>
          <p:nvPr/>
        </p:nvSpPr>
        <p:spPr>
          <a:xfrm>
            <a:off x="4709182" y="3920887"/>
            <a:ext cx="7311319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*Pour les Russes, légitimer cette accaparation</a:t>
            </a:r>
          </a:p>
          <a:p>
            <a:endParaRPr lang="fr-FR" dirty="0"/>
          </a:p>
          <a:p>
            <a:r>
              <a:rPr lang="fr-FR" dirty="0"/>
              <a:t>*Pour les Ottomans, maintenir une autorité en Crimée</a:t>
            </a:r>
          </a:p>
          <a:p>
            <a:r>
              <a:rPr lang="fr-FR" dirty="0"/>
              <a:t>Et raviver le lustre de la Sublime Porte en arborant</a:t>
            </a:r>
          </a:p>
          <a:p>
            <a:r>
              <a:rPr lang="fr-FR" dirty="0"/>
              <a:t>Le titre de calife jusque-là tombé en désuétude</a:t>
            </a:r>
          </a:p>
          <a:p>
            <a:endParaRPr lang="fr-FR" dirty="0"/>
          </a:p>
          <a:p>
            <a:r>
              <a:rPr lang="fr-FR" dirty="0"/>
              <a:t>*Se construit alors la fable d’Etat de la transmission en 1517 du titre califal Des Abbassides du Caire aux Ottomans de Constantinople</a:t>
            </a:r>
          </a:p>
        </p:txBody>
      </p:sp>
    </p:spTree>
    <p:extLst>
      <p:ext uri="{BB962C8B-B14F-4D97-AF65-F5344CB8AC3E}">
        <p14:creationId xmlns:p14="http://schemas.microsoft.com/office/powerpoint/2010/main" val="2867314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4396305" cy="55707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… Accès direct à la mer Noire : Azov, </a:t>
            </a:r>
            <a:r>
              <a:rPr lang="fr-FR" sz="1700" b="1" dirty="0" err="1"/>
              <a:t>Kerch</a:t>
            </a:r>
            <a:r>
              <a:rPr lang="fr-FR" sz="1700" b="1" dirty="0"/>
              <a:t>, Kherson ; Avancée dans le Caucase avec l’annexion de la </a:t>
            </a:r>
            <a:r>
              <a:rPr lang="fr-FR" sz="1700" b="1" dirty="0" err="1"/>
              <a:t>Kabardie</a:t>
            </a:r>
            <a:r>
              <a:rPr lang="fr-FR" sz="1700" b="1" dirty="0"/>
              <a:t> ; …</a:t>
            </a:r>
          </a:p>
          <a:p>
            <a:endParaRPr lang="fr-FR" dirty="0"/>
          </a:p>
          <a:p>
            <a:r>
              <a:rPr lang="fr-FR" dirty="0"/>
              <a:t>b) En plus d’Azov (1739)</a:t>
            </a:r>
          </a:p>
          <a:p>
            <a:r>
              <a:rPr lang="fr-FR" dirty="0"/>
              <a:t>La Russie obtient…</a:t>
            </a:r>
          </a:p>
          <a:p>
            <a:endParaRPr lang="fr-FR" dirty="0"/>
          </a:p>
          <a:p>
            <a:r>
              <a:rPr lang="fr-FR" dirty="0"/>
              <a:t>*En Crimée</a:t>
            </a:r>
          </a:p>
          <a:p>
            <a:r>
              <a:rPr lang="fr-FR" dirty="0"/>
              <a:t>Les forteresses de Kertch et </a:t>
            </a:r>
            <a:r>
              <a:rPr lang="fr-FR" dirty="0" err="1"/>
              <a:t>Enikale</a:t>
            </a:r>
            <a:endParaRPr lang="fr-FR" dirty="0"/>
          </a:p>
          <a:p>
            <a:r>
              <a:rPr lang="fr-FR" dirty="0"/>
              <a:t>Surveillant l’entrée de la mer d’Azov</a:t>
            </a:r>
          </a:p>
          <a:p>
            <a:endParaRPr lang="fr-FR" dirty="0"/>
          </a:p>
          <a:p>
            <a:r>
              <a:rPr lang="fr-FR" dirty="0"/>
              <a:t>*La rive droite du Dniepr</a:t>
            </a:r>
          </a:p>
          <a:p>
            <a:r>
              <a:rPr lang="fr-FR" dirty="0"/>
              <a:t>Jusqu’à son embouchure et le Bug</a:t>
            </a:r>
          </a:p>
          <a:p>
            <a:r>
              <a:rPr lang="fr-FR" sz="1700" dirty="0"/>
              <a:t>Et la presqu’île de </a:t>
            </a:r>
            <a:r>
              <a:rPr lang="fr-FR" sz="1700" dirty="0" err="1"/>
              <a:t>Kinburn</a:t>
            </a:r>
            <a:endParaRPr lang="fr-FR" sz="1700" dirty="0"/>
          </a:p>
          <a:p>
            <a:r>
              <a:rPr lang="fr-FR" dirty="0"/>
              <a:t>La Russie a un accès direct à la mer Noire</a:t>
            </a:r>
          </a:p>
          <a:p>
            <a:endParaRPr lang="fr-FR" dirty="0"/>
          </a:p>
          <a:p>
            <a:r>
              <a:rPr lang="fr-FR" u="sng" dirty="0"/>
              <a:t>NB : 1778 : Fondation de Kherson</a:t>
            </a:r>
          </a:p>
          <a:p>
            <a:r>
              <a:rPr lang="fr-FR" u="sng" dirty="0"/>
              <a:t>Siège de la flotte russe de la mer Noire</a:t>
            </a:r>
          </a:p>
          <a:p>
            <a:r>
              <a:rPr lang="fr-FR" dirty="0"/>
              <a:t>Et de Marioupol, peuplée de Grecs de Crimée</a:t>
            </a:r>
          </a:p>
        </p:txBody>
      </p:sp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96F9DE50-429C-B0F1-FE83-2DDF975DF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8" r="29826"/>
          <a:stretch/>
        </p:blipFill>
        <p:spPr>
          <a:xfrm>
            <a:off x="4723469" y="137381"/>
            <a:ext cx="7311319" cy="35357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E0F3AA59-24E0-2A17-3EA8-500658407A7F}"/>
              </a:ext>
            </a:extLst>
          </p:cNvPr>
          <p:cNvSpPr/>
          <p:nvPr/>
        </p:nvSpPr>
        <p:spPr>
          <a:xfrm>
            <a:off x="7227724" y="1603565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68BA8AA-77BF-8387-4CB0-04F69326B448}"/>
              </a:ext>
            </a:extLst>
          </p:cNvPr>
          <p:cNvSpPr/>
          <p:nvPr/>
        </p:nvSpPr>
        <p:spPr>
          <a:xfrm>
            <a:off x="7213091" y="1260019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5979E97-EEC2-4A9E-BD6D-3DADDE7960F8}"/>
              </a:ext>
            </a:extLst>
          </p:cNvPr>
          <p:cNvSpPr/>
          <p:nvPr/>
        </p:nvSpPr>
        <p:spPr>
          <a:xfrm>
            <a:off x="9270918" y="1955353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8D275C9-31F3-47E9-3638-D0D477C055D2}"/>
              </a:ext>
            </a:extLst>
          </p:cNvPr>
          <p:cNvSpPr/>
          <p:nvPr/>
        </p:nvSpPr>
        <p:spPr>
          <a:xfrm>
            <a:off x="9484380" y="1922615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DE60D0E-D40E-2686-A60F-12D5B065B8A7}"/>
              </a:ext>
            </a:extLst>
          </p:cNvPr>
          <p:cNvSpPr/>
          <p:nvPr/>
        </p:nvSpPr>
        <p:spPr>
          <a:xfrm>
            <a:off x="10030334" y="39211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865FE82-81AB-EE9F-402D-22DB7ABDA773}"/>
              </a:ext>
            </a:extLst>
          </p:cNvPr>
          <p:cNvSpPr/>
          <p:nvPr/>
        </p:nvSpPr>
        <p:spPr>
          <a:xfrm>
            <a:off x="6952041" y="1822388"/>
            <a:ext cx="133815" cy="132966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121110FF-7413-A9AA-3C1B-102F618D7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" t="-4943" r="1860" b="4943"/>
          <a:stretch/>
        </p:blipFill>
        <p:spPr>
          <a:xfrm>
            <a:off x="4719501" y="3867390"/>
            <a:ext cx="7311318" cy="252877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D1914AC3-B619-CDC0-5B14-9327C08C9177}"/>
              </a:ext>
            </a:extLst>
          </p:cNvPr>
          <p:cNvSpPr/>
          <p:nvPr/>
        </p:nvSpPr>
        <p:spPr>
          <a:xfrm>
            <a:off x="9708498" y="557817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501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4396305" cy="42011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… Accès direct à la mer Noire : Azov, </a:t>
            </a:r>
            <a:r>
              <a:rPr lang="fr-FR" sz="1700" b="1" dirty="0" err="1"/>
              <a:t>Kerch</a:t>
            </a:r>
            <a:r>
              <a:rPr lang="fr-FR" sz="1700" b="1" dirty="0"/>
              <a:t>, Kherson ; Avancée dans le Caucase avec l’annexion de la </a:t>
            </a:r>
            <a:r>
              <a:rPr lang="fr-FR" sz="1700" b="1" dirty="0" err="1"/>
              <a:t>Kabardie</a:t>
            </a:r>
            <a:r>
              <a:rPr lang="fr-FR" sz="1700" b="1" dirty="0"/>
              <a:t> ; …</a:t>
            </a:r>
          </a:p>
          <a:p>
            <a:endParaRPr lang="fr-FR" dirty="0"/>
          </a:p>
          <a:p>
            <a:r>
              <a:rPr lang="fr-FR" dirty="0"/>
              <a:t>c) Au nord du Caucase</a:t>
            </a:r>
          </a:p>
          <a:p>
            <a:r>
              <a:rPr lang="fr-FR" dirty="0"/>
              <a:t>La </a:t>
            </a:r>
            <a:r>
              <a:rPr lang="fr-FR" dirty="0" err="1"/>
              <a:t>Kabardie</a:t>
            </a:r>
            <a:r>
              <a:rPr lang="fr-FR" dirty="0"/>
              <a:t> et de l’Ossétie du nord</a:t>
            </a:r>
          </a:p>
          <a:p>
            <a:endParaRPr lang="fr-FR" dirty="0"/>
          </a:p>
          <a:p>
            <a:r>
              <a:rPr lang="fr-FR" dirty="0"/>
              <a:t>Frontière sur les rivières Kouban (mer Noire) Et Terek (mer Caspienne)</a:t>
            </a:r>
          </a:p>
          <a:p>
            <a:r>
              <a:rPr lang="fr-FR" i="1" dirty="0"/>
              <a:t>La Ligne cosaque</a:t>
            </a:r>
          </a:p>
          <a:p>
            <a:endParaRPr lang="fr-FR" dirty="0"/>
          </a:p>
          <a:p>
            <a:r>
              <a:rPr lang="fr-FR" dirty="0"/>
              <a:t>NB : 1784 : Fondation de Vladikavkaz</a:t>
            </a:r>
          </a:p>
          <a:p>
            <a:r>
              <a:rPr lang="fr-FR" dirty="0"/>
              <a:t>Et accès à la passe de </a:t>
            </a:r>
            <a:r>
              <a:rPr lang="fr-FR" dirty="0" err="1"/>
              <a:t>Darial</a:t>
            </a:r>
            <a:r>
              <a:rPr lang="fr-FR" dirty="0"/>
              <a:t>, vers la Géorgie</a:t>
            </a:r>
          </a:p>
          <a:p>
            <a:endParaRPr lang="fr-FR" dirty="0"/>
          </a:p>
          <a:p>
            <a:r>
              <a:rPr lang="fr-FR" dirty="0"/>
              <a:t>A revoir…</a:t>
            </a:r>
          </a:p>
        </p:txBody>
      </p:sp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96F9DE50-429C-B0F1-FE83-2DDF975DF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8" r="29826"/>
          <a:stretch/>
        </p:blipFill>
        <p:spPr>
          <a:xfrm>
            <a:off x="4723469" y="137381"/>
            <a:ext cx="7311319" cy="35357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E0F3AA59-24E0-2A17-3EA8-500658407A7F}"/>
              </a:ext>
            </a:extLst>
          </p:cNvPr>
          <p:cNvSpPr/>
          <p:nvPr/>
        </p:nvSpPr>
        <p:spPr>
          <a:xfrm>
            <a:off x="7227724" y="160356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68BA8AA-77BF-8387-4CB0-04F69326B448}"/>
              </a:ext>
            </a:extLst>
          </p:cNvPr>
          <p:cNvSpPr/>
          <p:nvPr/>
        </p:nvSpPr>
        <p:spPr>
          <a:xfrm>
            <a:off x="7213091" y="126001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5979E97-EEC2-4A9E-BD6D-3DADDE7960F8}"/>
              </a:ext>
            </a:extLst>
          </p:cNvPr>
          <p:cNvSpPr/>
          <p:nvPr/>
        </p:nvSpPr>
        <p:spPr>
          <a:xfrm>
            <a:off x="9270918" y="1955353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8D275C9-31F3-47E9-3638-D0D477C055D2}"/>
              </a:ext>
            </a:extLst>
          </p:cNvPr>
          <p:cNvSpPr/>
          <p:nvPr/>
        </p:nvSpPr>
        <p:spPr>
          <a:xfrm>
            <a:off x="9484380" y="192261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DE60D0E-D40E-2686-A60F-12D5B065B8A7}"/>
              </a:ext>
            </a:extLst>
          </p:cNvPr>
          <p:cNvSpPr/>
          <p:nvPr/>
        </p:nvSpPr>
        <p:spPr>
          <a:xfrm>
            <a:off x="10030334" y="39211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865FE82-81AB-EE9F-402D-22DB7ABDA773}"/>
              </a:ext>
            </a:extLst>
          </p:cNvPr>
          <p:cNvSpPr/>
          <p:nvPr/>
        </p:nvSpPr>
        <p:spPr>
          <a:xfrm>
            <a:off x="6952041" y="1822388"/>
            <a:ext cx="133815" cy="132966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121110FF-7413-A9AA-3C1B-102F618D70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" t="-4943" r="1860" b="4943"/>
          <a:stretch/>
        </p:blipFill>
        <p:spPr>
          <a:xfrm>
            <a:off x="4719501" y="3867390"/>
            <a:ext cx="7311318" cy="252877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5E320824-6EDB-B2C8-AB3C-BB6E055EFE38}"/>
              </a:ext>
            </a:extLst>
          </p:cNvPr>
          <p:cNvSpPr/>
          <p:nvPr/>
        </p:nvSpPr>
        <p:spPr>
          <a:xfrm>
            <a:off x="10789719" y="5048923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1914AC3-B619-CDC0-5B14-9327C08C9177}"/>
              </a:ext>
            </a:extLst>
          </p:cNvPr>
          <p:cNvSpPr/>
          <p:nvPr/>
        </p:nvSpPr>
        <p:spPr>
          <a:xfrm>
            <a:off x="9708498" y="55781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2474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694332" cy="31239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… Libre-navigation en mer Noire, libre-passage des détroits et libre-accès aux ports du Levant ; …</a:t>
            </a:r>
          </a:p>
          <a:p>
            <a:endParaRPr lang="fr-FR" dirty="0"/>
          </a:p>
          <a:p>
            <a:r>
              <a:rPr lang="fr-FR" dirty="0"/>
              <a:t>Sur les mers…</a:t>
            </a:r>
          </a:p>
          <a:p>
            <a:endParaRPr lang="fr-FR" dirty="0"/>
          </a:p>
          <a:p>
            <a:r>
              <a:rPr lang="fr-FR" dirty="0"/>
              <a:t>d) A partir de leurs nouveaux accès</a:t>
            </a:r>
          </a:p>
          <a:p>
            <a:r>
              <a:rPr lang="fr-FR" dirty="0"/>
              <a:t>La Russie obtient également</a:t>
            </a:r>
          </a:p>
          <a:p>
            <a:endParaRPr lang="fr-FR" dirty="0"/>
          </a:p>
          <a:p>
            <a:r>
              <a:rPr lang="fr-FR" dirty="0"/>
              <a:t>- La libre-navigation sur la mer Noire</a:t>
            </a:r>
          </a:p>
          <a:p>
            <a:r>
              <a:rPr lang="fr-FR" sz="1700" dirty="0"/>
              <a:t>- Le libre-passage des Détroits pour ses navires de commerce</a:t>
            </a:r>
          </a:p>
          <a:p>
            <a:r>
              <a:rPr lang="fr-FR" dirty="0"/>
              <a:t>- Et leur libre-accès aux ports du Levant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9" name="Image 8" descr="Une image contenant carte&#10;&#10;Description générée automatiquement">
            <a:extLst>
              <a:ext uri="{FF2B5EF4-FFF2-40B4-BE49-F238E27FC236}">
                <a16:creationId xmlns:a16="http://schemas.microsoft.com/office/drawing/2014/main" id="{0B312F61-723B-DED8-F138-3E2DDFA0B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00" y="137381"/>
            <a:ext cx="5962288" cy="65436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9B6E4F45-7D22-1928-C8B1-F49D0EC92A6E}"/>
              </a:ext>
            </a:extLst>
          </p:cNvPr>
          <p:cNvSpPr/>
          <p:nvPr/>
        </p:nvSpPr>
        <p:spPr>
          <a:xfrm>
            <a:off x="11294224" y="360944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993D9DF-F450-829F-4BF1-6DBD8C2ABAB3}"/>
              </a:ext>
            </a:extLst>
          </p:cNvPr>
          <p:cNvSpPr/>
          <p:nvPr/>
        </p:nvSpPr>
        <p:spPr>
          <a:xfrm>
            <a:off x="10445515" y="4648024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90A758C-5175-9440-51B0-258803CDC1B1}"/>
              </a:ext>
            </a:extLst>
          </p:cNvPr>
          <p:cNvSpPr/>
          <p:nvPr/>
        </p:nvSpPr>
        <p:spPr>
          <a:xfrm>
            <a:off x="11142340" y="399611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ED81919-BDCF-3A4D-9B96-896433C99554}"/>
              </a:ext>
            </a:extLst>
          </p:cNvPr>
          <p:cNvSpPr/>
          <p:nvPr/>
        </p:nvSpPr>
        <p:spPr>
          <a:xfrm>
            <a:off x="10056087" y="201131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7AAF8E7-B446-FFC6-C2A2-78F668A3BF49}"/>
              </a:ext>
            </a:extLst>
          </p:cNvPr>
          <p:cNvCxnSpPr>
            <a:cxnSpLocks/>
            <a:endCxn id="13" idx="7"/>
          </p:cNvCxnSpPr>
          <p:nvPr/>
        </p:nvCxnSpPr>
        <p:spPr>
          <a:xfrm flipH="1">
            <a:off x="10575156" y="3996118"/>
            <a:ext cx="160810" cy="67617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0191C64-CD11-1B48-D79E-91D2268184E5}"/>
              </a:ext>
            </a:extLst>
          </p:cNvPr>
          <p:cNvCxnSpPr>
            <a:cxnSpLocks/>
            <a:stCxn id="11" idx="4"/>
            <a:endCxn id="14" idx="0"/>
          </p:cNvCxnSpPr>
          <p:nvPr/>
        </p:nvCxnSpPr>
        <p:spPr>
          <a:xfrm flipH="1">
            <a:off x="11218282" y="3775151"/>
            <a:ext cx="151884" cy="22096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DC9A7EBE-D803-E3F9-5D2B-2D133BC3E395}"/>
              </a:ext>
            </a:extLst>
          </p:cNvPr>
          <p:cNvCxnSpPr>
            <a:cxnSpLocks/>
            <a:stCxn id="14" idx="3"/>
            <a:endCxn id="13" idx="6"/>
          </p:cNvCxnSpPr>
          <p:nvPr/>
        </p:nvCxnSpPr>
        <p:spPr>
          <a:xfrm flipH="1">
            <a:off x="10597399" y="4137554"/>
            <a:ext cx="567184" cy="59332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F09D501-4B47-6CFC-A879-A9D5DACAC002}"/>
              </a:ext>
            </a:extLst>
          </p:cNvPr>
          <p:cNvCxnSpPr>
            <a:cxnSpLocks/>
          </p:cNvCxnSpPr>
          <p:nvPr/>
        </p:nvCxnSpPr>
        <p:spPr>
          <a:xfrm>
            <a:off x="10521457" y="5699478"/>
            <a:ext cx="359534" cy="49075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BAFCA20-5291-076C-A7F7-E4DF8E95604D}"/>
              </a:ext>
            </a:extLst>
          </p:cNvPr>
          <p:cNvCxnSpPr>
            <a:cxnSpLocks/>
          </p:cNvCxnSpPr>
          <p:nvPr/>
        </p:nvCxnSpPr>
        <p:spPr>
          <a:xfrm>
            <a:off x="10575156" y="5649085"/>
            <a:ext cx="870952" cy="10078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4CC6062-46DB-9039-A946-89D98B7DF4E6}"/>
              </a:ext>
            </a:extLst>
          </p:cNvPr>
          <p:cNvCxnSpPr>
            <a:cxnSpLocks/>
            <a:stCxn id="3" idx="5"/>
          </p:cNvCxnSpPr>
          <p:nvPr/>
        </p:nvCxnSpPr>
        <p:spPr>
          <a:xfrm>
            <a:off x="10310113" y="5084497"/>
            <a:ext cx="265043" cy="66537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8DAE027-358D-38C4-F2C7-EBB18CB303B4}"/>
              </a:ext>
            </a:extLst>
          </p:cNvPr>
          <p:cNvCxnSpPr>
            <a:cxnSpLocks/>
            <a:stCxn id="13" idx="3"/>
            <a:endCxn id="3" idx="6"/>
          </p:cNvCxnSpPr>
          <p:nvPr/>
        </p:nvCxnSpPr>
        <p:spPr>
          <a:xfrm flipH="1">
            <a:off x="10332356" y="4789460"/>
            <a:ext cx="135402" cy="23645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08474DFF-2715-5D26-2010-C1C1E5EF68B0}"/>
              </a:ext>
            </a:extLst>
          </p:cNvPr>
          <p:cNvSpPr/>
          <p:nvPr/>
        </p:nvSpPr>
        <p:spPr>
          <a:xfrm>
            <a:off x="10660024" y="383041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5223D8E0-633A-97B9-837E-FB7B6F40DE9A}"/>
              </a:ext>
            </a:extLst>
          </p:cNvPr>
          <p:cNvSpPr/>
          <p:nvPr/>
        </p:nvSpPr>
        <p:spPr>
          <a:xfrm>
            <a:off x="11494395" y="5649085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6E7483B7-4A56-A575-AE31-44140E12E6C2}"/>
              </a:ext>
            </a:extLst>
          </p:cNvPr>
          <p:cNvSpPr/>
          <p:nvPr/>
        </p:nvSpPr>
        <p:spPr>
          <a:xfrm>
            <a:off x="10858748" y="6181558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F5FBDAB-CD29-FF75-2C88-90B32F707EBF}"/>
              </a:ext>
            </a:extLst>
          </p:cNvPr>
          <p:cNvSpPr/>
          <p:nvPr/>
        </p:nvSpPr>
        <p:spPr>
          <a:xfrm>
            <a:off x="10180472" y="4943061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9CBFA8-7585-4651-44C7-E927D81F6C6C}"/>
              </a:ext>
            </a:extLst>
          </p:cNvPr>
          <p:cNvSpPr/>
          <p:nvPr/>
        </p:nvSpPr>
        <p:spPr>
          <a:xfrm>
            <a:off x="6096000" y="177008"/>
            <a:ext cx="645763" cy="380931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1774</a:t>
            </a:r>
            <a:endParaRPr lang="fr-FR" sz="18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84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716646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… Droit de protection et d’ingérence des populations orthodoxes ; …</a:t>
            </a:r>
          </a:p>
          <a:p>
            <a:endParaRPr lang="fr-FR" dirty="0"/>
          </a:p>
          <a:p>
            <a:r>
              <a:rPr lang="fr-FR" dirty="0"/>
              <a:t>e) Un point politico-religieux…</a:t>
            </a:r>
          </a:p>
          <a:p>
            <a:endParaRPr lang="fr-FR" dirty="0"/>
          </a:p>
          <a:p>
            <a:r>
              <a:rPr lang="fr-FR" dirty="0"/>
              <a:t>*A Constantinople</a:t>
            </a:r>
          </a:p>
          <a:p>
            <a:r>
              <a:rPr lang="fr-FR" dirty="0"/>
              <a:t>Catherine II obtient la construction</a:t>
            </a:r>
          </a:p>
          <a:p>
            <a:r>
              <a:rPr lang="fr-FR" dirty="0"/>
              <a:t>D’une église orthodoxe russe</a:t>
            </a:r>
          </a:p>
          <a:p>
            <a:endParaRPr lang="fr-FR" dirty="0"/>
          </a:p>
          <a:p>
            <a:r>
              <a:rPr lang="fr-FR" dirty="0"/>
              <a:t>*Et à partir de cette église, un droit de protection</a:t>
            </a:r>
          </a:p>
          <a:p>
            <a:r>
              <a:rPr lang="fr-FR" dirty="0"/>
              <a:t>Du </a:t>
            </a:r>
            <a:r>
              <a:rPr lang="fr-FR" i="1" dirty="0"/>
              <a:t>millet de </a:t>
            </a:r>
            <a:r>
              <a:rPr lang="fr-FR" i="1" dirty="0" err="1"/>
              <a:t>Roum</a:t>
            </a:r>
            <a:r>
              <a:rPr lang="fr-FR" dirty="0"/>
              <a:t>, les orthodoxes de l’Empire ottoman</a:t>
            </a:r>
          </a:p>
          <a:p>
            <a:endParaRPr lang="fr-FR" dirty="0"/>
          </a:p>
          <a:p>
            <a:r>
              <a:rPr lang="fr-FR" dirty="0"/>
              <a:t>NB : Sans que le patriarche grec orthodoxe</a:t>
            </a:r>
          </a:p>
          <a:p>
            <a:r>
              <a:rPr lang="fr-FR" dirty="0"/>
              <a:t>De Constantinople ait été consulté</a:t>
            </a:r>
          </a:p>
          <a:p>
            <a:endParaRPr lang="fr-FR" u="sng" dirty="0"/>
          </a:p>
          <a:p>
            <a:r>
              <a:rPr lang="fr-FR" u="sng" dirty="0"/>
              <a:t>Avec donc la possibilité</a:t>
            </a:r>
          </a:p>
          <a:p>
            <a:r>
              <a:rPr lang="fr-FR" u="sng" dirty="0"/>
              <a:t>De créer n’importe quel prétexte d’intervention</a:t>
            </a:r>
          </a:p>
          <a:p>
            <a:endParaRPr lang="fr-FR" dirty="0"/>
          </a:p>
          <a:p>
            <a:r>
              <a:rPr lang="fr-FR" dirty="0"/>
              <a:t>Et enfin…</a:t>
            </a:r>
          </a:p>
        </p:txBody>
      </p:sp>
      <p:pic>
        <p:nvPicPr>
          <p:cNvPr id="2" name="Image 1" descr="Une image contenant carte&#10;&#10;Description générée automatiquement">
            <a:extLst>
              <a:ext uri="{FF2B5EF4-FFF2-40B4-BE49-F238E27FC236}">
                <a16:creationId xmlns:a16="http://schemas.microsoft.com/office/drawing/2014/main" id="{BED2056D-122F-877D-C783-4436201AA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00" y="137381"/>
            <a:ext cx="5962288" cy="65436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7A483F48-6AE6-41A3-60CE-E5A988D54442}"/>
              </a:ext>
            </a:extLst>
          </p:cNvPr>
          <p:cNvSpPr/>
          <p:nvPr/>
        </p:nvSpPr>
        <p:spPr>
          <a:xfrm>
            <a:off x="10056087" y="201131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A22633D-3B32-C515-1FD4-0D7BE3420C2C}"/>
              </a:ext>
            </a:extLst>
          </p:cNvPr>
          <p:cNvSpPr/>
          <p:nvPr/>
        </p:nvSpPr>
        <p:spPr>
          <a:xfrm>
            <a:off x="11294224" y="360944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C710FFE-938D-3452-6216-50885D12B263}"/>
              </a:ext>
            </a:extLst>
          </p:cNvPr>
          <p:cNvSpPr/>
          <p:nvPr/>
        </p:nvSpPr>
        <p:spPr>
          <a:xfrm>
            <a:off x="10445515" y="4648024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BA7198D-7220-1E34-C440-AA86B9A3CE44}"/>
              </a:ext>
            </a:extLst>
          </p:cNvPr>
          <p:cNvSpPr/>
          <p:nvPr/>
        </p:nvSpPr>
        <p:spPr>
          <a:xfrm>
            <a:off x="11142340" y="399611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0E3CC91F-0D91-E00E-8C11-D1FC482E775F}"/>
              </a:ext>
            </a:extLst>
          </p:cNvPr>
          <p:cNvCxnSpPr>
            <a:cxnSpLocks/>
            <a:endCxn id="11" idx="7"/>
          </p:cNvCxnSpPr>
          <p:nvPr/>
        </p:nvCxnSpPr>
        <p:spPr>
          <a:xfrm flipH="1">
            <a:off x="10575156" y="3996118"/>
            <a:ext cx="160810" cy="67617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3863EB24-8995-F7C5-5149-1F312A73BA63}"/>
              </a:ext>
            </a:extLst>
          </p:cNvPr>
          <p:cNvCxnSpPr>
            <a:cxnSpLocks/>
            <a:stCxn id="5" idx="4"/>
            <a:endCxn id="20" idx="0"/>
          </p:cNvCxnSpPr>
          <p:nvPr/>
        </p:nvCxnSpPr>
        <p:spPr>
          <a:xfrm flipH="1">
            <a:off x="11218282" y="3775151"/>
            <a:ext cx="151884" cy="22096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92E40F5E-4B86-CCD7-B660-B2239DBF3E52}"/>
              </a:ext>
            </a:extLst>
          </p:cNvPr>
          <p:cNvCxnSpPr>
            <a:cxnSpLocks/>
            <a:stCxn id="20" idx="3"/>
            <a:endCxn id="11" idx="6"/>
          </p:cNvCxnSpPr>
          <p:nvPr/>
        </p:nvCxnSpPr>
        <p:spPr>
          <a:xfrm flipH="1">
            <a:off x="10597399" y="4137554"/>
            <a:ext cx="567184" cy="59332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0E89764D-CCBB-9BD7-44FB-E724E15AF7F2}"/>
              </a:ext>
            </a:extLst>
          </p:cNvPr>
          <p:cNvCxnSpPr>
            <a:cxnSpLocks/>
          </p:cNvCxnSpPr>
          <p:nvPr/>
        </p:nvCxnSpPr>
        <p:spPr>
          <a:xfrm>
            <a:off x="10521457" y="5699478"/>
            <a:ext cx="359534" cy="49075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BF38FBBF-DC59-C002-21A5-C30F2054EED1}"/>
              </a:ext>
            </a:extLst>
          </p:cNvPr>
          <p:cNvCxnSpPr>
            <a:cxnSpLocks/>
          </p:cNvCxnSpPr>
          <p:nvPr/>
        </p:nvCxnSpPr>
        <p:spPr>
          <a:xfrm>
            <a:off x="10575156" y="5649085"/>
            <a:ext cx="870952" cy="10078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A77BEB0E-5C55-35A3-E510-38658BFE9799}"/>
              </a:ext>
            </a:extLst>
          </p:cNvPr>
          <p:cNvCxnSpPr>
            <a:cxnSpLocks/>
            <a:stCxn id="31" idx="5"/>
          </p:cNvCxnSpPr>
          <p:nvPr/>
        </p:nvCxnSpPr>
        <p:spPr>
          <a:xfrm>
            <a:off x="10310113" y="5084497"/>
            <a:ext cx="265043" cy="66537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FC7C4191-8B59-E1FC-FD6A-D45876000443}"/>
              </a:ext>
            </a:extLst>
          </p:cNvPr>
          <p:cNvCxnSpPr>
            <a:cxnSpLocks/>
            <a:stCxn id="11" idx="3"/>
            <a:endCxn id="31" idx="6"/>
          </p:cNvCxnSpPr>
          <p:nvPr/>
        </p:nvCxnSpPr>
        <p:spPr>
          <a:xfrm flipH="1">
            <a:off x="10332356" y="4789460"/>
            <a:ext cx="135402" cy="23645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E5DDB361-10D2-3CCD-E5BD-36B5874DCB6C}"/>
              </a:ext>
            </a:extLst>
          </p:cNvPr>
          <p:cNvSpPr/>
          <p:nvPr/>
        </p:nvSpPr>
        <p:spPr>
          <a:xfrm>
            <a:off x="10660024" y="383041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3C356B0-B317-2835-2F7E-D250A2C3822C}"/>
              </a:ext>
            </a:extLst>
          </p:cNvPr>
          <p:cNvSpPr/>
          <p:nvPr/>
        </p:nvSpPr>
        <p:spPr>
          <a:xfrm>
            <a:off x="11494395" y="564908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1931DA2-99C1-D7BA-7729-AEBC4E1BAA10}"/>
              </a:ext>
            </a:extLst>
          </p:cNvPr>
          <p:cNvSpPr/>
          <p:nvPr/>
        </p:nvSpPr>
        <p:spPr>
          <a:xfrm>
            <a:off x="10858748" y="618155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837CF8F-85B2-A519-1FF3-829F7B89A9D7}"/>
              </a:ext>
            </a:extLst>
          </p:cNvPr>
          <p:cNvSpPr/>
          <p:nvPr/>
        </p:nvSpPr>
        <p:spPr>
          <a:xfrm>
            <a:off x="10180472" y="4943061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662D53-AE77-73A3-CB62-A6756E171138}"/>
              </a:ext>
            </a:extLst>
          </p:cNvPr>
          <p:cNvSpPr/>
          <p:nvPr/>
        </p:nvSpPr>
        <p:spPr>
          <a:xfrm>
            <a:off x="6096000" y="177008"/>
            <a:ext cx="645763" cy="380931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1774</a:t>
            </a:r>
            <a:endParaRPr lang="fr-FR" sz="18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4471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716646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… Valachie et Moldavie deviennent des condominiums russo-turcs</a:t>
            </a:r>
          </a:p>
          <a:p>
            <a:endParaRPr lang="fr-FR" dirty="0"/>
          </a:p>
          <a:p>
            <a:r>
              <a:rPr lang="fr-FR" dirty="0"/>
              <a:t>f) Dans la plaine danubienne…</a:t>
            </a:r>
          </a:p>
          <a:p>
            <a:r>
              <a:rPr lang="fr-FR" dirty="0"/>
              <a:t>La Valachie et la Moldavie deviennent</a:t>
            </a:r>
          </a:p>
          <a:p>
            <a:r>
              <a:rPr lang="fr-FR" dirty="0"/>
              <a:t>Des </a:t>
            </a:r>
            <a:r>
              <a:rPr lang="fr-FR" i="1" dirty="0"/>
              <a:t>condominiums</a:t>
            </a:r>
            <a:r>
              <a:rPr lang="fr-FR" dirty="0"/>
              <a:t> russo-turcs</a:t>
            </a:r>
          </a:p>
          <a:p>
            <a:endParaRPr lang="fr-FR" dirty="0"/>
          </a:p>
          <a:p>
            <a:r>
              <a:rPr lang="fr-FR" dirty="0"/>
              <a:t>NB : 1775 : Profitant de l’affaiblissement des Turcs</a:t>
            </a:r>
          </a:p>
          <a:p>
            <a:r>
              <a:rPr lang="fr-FR" dirty="0"/>
              <a:t>L’Autriche annexe la </a:t>
            </a:r>
            <a:r>
              <a:rPr lang="fr-FR" dirty="0" err="1"/>
              <a:t>Bukovine</a:t>
            </a:r>
            <a:r>
              <a:rPr lang="fr-FR" dirty="0"/>
              <a:t>, au nord de la Moldavie</a:t>
            </a:r>
          </a:p>
          <a:p>
            <a:endParaRPr lang="fr-FR" dirty="0"/>
          </a:p>
          <a:p>
            <a:r>
              <a:rPr lang="fr-FR" dirty="0"/>
              <a:t>*En tant que souverain de Moldavie-Valachie</a:t>
            </a:r>
          </a:p>
          <a:p>
            <a:r>
              <a:rPr lang="fr-FR" dirty="0"/>
              <a:t>Le sultan continue à percevoir le tribut</a:t>
            </a:r>
          </a:p>
          <a:p>
            <a:endParaRPr lang="fr-FR" dirty="0"/>
          </a:p>
          <a:p>
            <a:r>
              <a:rPr lang="fr-FR" dirty="0"/>
              <a:t>*Et le tsar devient le protecteur des </a:t>
            </a:r>
            <a:r>
              <a:rPr lang="fr-FR" i="1" dirty="0"/>
              <a:t>hospodars</a:t>
            </a:r>
          </a:p>
          <a:p>
            <a:endParaRPr lang="fr-FR" dirty="0"/>
          </a:p>
          <a:p>
            <a:r>
              <a:rPr lang="fr-FR" dirty="0"/>
              <a:t>Hospodar ?</a:t>
            </a:r>
          </a:p>
          <a:p>
            <a:r>
              <a:rPr lang="fr-FR" dirty="0"/>
              <a:t>Brefs rappels historiques sur la Moldavie-Valachie…</a:t>
            </a:r>
          </a:p>
        </p:txBody>
      </p:sp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91799640-B8C7-BE63-869C-659CA7F84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00" y="137381"/>
            <a:ext cx="5962288" cy="65436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DF5D4758-ECB8-3C2B-870A-64C10FF0F864}"/>
              </a:ext>
            </a:extLst>
          </p:cNvPr>
          <p:cNvSpPr/>
          <p:nvPr/>
        </p:nvSpPr>
        <p:spPr>
          <a:xfrm>
            <a:off x="10056087" y="201131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0A4AA38-6525-E6BE-D577-CA13656F685D}"/>
              </a:ext>
            </a:extLst>
          </p:cNvPr>
          <p:cNvSpPr/>
          <p:nvPr/>
        </p:nvSpPr>
        <p:spPr>
          <a:xfrm>
            <a:off x="11294224" y="360944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0837D5B-C09F-D142-E051-583B016FE97C}"/>
              </a:ext>
            </a:extLst>
          </p:cNvPr>
          <p:cNvSpPr/>
          <p:nvPr/>
        </p:nvSpPr>
        <p:spPr>
          <a:xfrm>
            <a:off x="10445515" y="464802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F6AEE41-9772-1E76-A604-543B62062FC3}"/>
              </a:ext>
            </a:extLst>
          </p:cNvPr>
          <p:cNvSpPr/>
          <p:nvPr/>
        </p:nvSpPr>
        <p:spPr>
          <a:xfrm>
            <a:off x="11142340" y="399611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56014B8-BAFA-7088-2272-ACF5FF2AB0C7}"/>
              </a:ext>
            </a:extLst>
          </p:cNvPr>
          <p:cNvCxnSpPr>
            <a:cxnSpLocks/>
            <a:endCxn id="9" idx="7"/>
          </p:cNvCxnSpPr>
          <p:nvPr/>
        </p:nvCxnSpPr>
        <p:spPr>
          <a:xfrm flipH="1">
            <a:off x="10575156" y="3996118"/>
            <a:ext cx="160810" cy="67617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10FFA09-AEB9-4675-90CE-8CCAD166A4BD}"/>
              </a:ext>
            </a:extLst>
          </p:cNvPr>
          <p:cNvCxnSpPr>
            <a:cxnSpLocks/>
            <a:stCxn id="8" idx="4"/>
            <a:endCxn id="10" idx="0"/>
          </p:cNvCxnSpPr>
          <p:nvPr/>
        </p:nvCxnSpPr>
        <p:spPr>
          <a:xfrm flipH="1">
            <a:off x="11218282" y="3775151"/>
            <a:ext cx="151884" cy="22096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EB7D83DC-C166-C3C0-6D53-0D92858A627C}"/>
              </a:ext>
            </a:extLst>
          </p:cNvPr>
          <p:cNvCxnSpPr>
            <a:cxnSpLocks/>
            <a:stCxn id="10" idx="3"/>
            <a:endCxn id="9" idx="6"/>
          </p:cNvCxnSpPr>
          <p:nvPr/>
        </p:nvCxnSpPr>
        <p:spPr>
          <a:xfrm flipH="1">
            <a:off x="10597399" y="4137554"/>
            <a:ext cx="567184" cy="59332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58485DF-A575-10F6-77EE-60FF42FAA5BC}"/>
              </a:ext>
            </a:extLst>
          </p:cNvPr>
          <p:cNvCxnSpPr>
            <a:cxnSpLocks/>
          </p:cNvCxnSpPr>
          <p:nvPr/>
        </p:nvCxnSpPr>
        <p:spPr>
          <a:xfrm>
            <a:off x="10521457" y="5699478"/>
            <a:ext cx="359534" cy="49075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F0E1635-C456-4C2B-B895-86558EC26967}"/>
              </a:ext>
            </a:extLst>
          </p:cNvPr>
          <p:cNvCxnSpPr>
            <a:cxnSpLocks/>
          </p:cNvCxnSpPr>
          <p:nvPr/>
        </p:nvCxnSpPr>
        <p:spPr>
          <a:xfrm>
            <a:off x="10575156" y="5649085"/>
            <a:ext cx="870952" cy="10078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B121C78-C7A9-7BE1-2F95-2CA9581D50FC}"/>
              </a:ext>
            </a:extLst>
          </p:cNvPr>
          <p:cNvCxnSpPr>
            <a:cxnSpLocks/>
            <a:stCxn id="21" idx="5"/>
          </p:cNvCxnSpPr>
          <p:nvPr/>
        </p:nvCxnSpPr>
        <p:spPr>
          <a:xfrm>
            <a:off x="10310113" y="5084497"/>
            <a:ext cx="265043" cy="66537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AF8C21F-E827-C8D6-2A27-CB9E868F4A0D}"/>
              </a:ext>
            </a:extLst>
          </p:cNvPr>
          <p:cNvCxnSpPr>
            <a:cxnSpLocks/>
            <a:stCxn id="9" idx="3"/>
            <a:endCxn id="21" idx="6"/>
          </p:cNvCxnSpPr>
          <p:nvPr/>
        </p:nvCxnSpPr>
        <p:spPr>
          <a:xfrm flipH="1">
            <a:off x="10332356" y="4789460"/>
            <a:ext cx="135402" cy="23645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4F3CB58E-48C4-30AA-8E38-6442DB678D93}"/>
              </a:ext>
            </a:extLst>
          </p:cNvPr>
          <p:cNvSpPr/>
          <p:nvPr/>
        </p:nvSpPr>
        <p:spPr>
          <a:xfrm>
            <a:off x="10660024" y="383041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9665A94-949D-983B-AFD9-79BE9C547544}"/>
              </a:ext>
            </a:extLst>
          </p:cNvPr>
          <p:cNvSpPr/>
          <p:nvPr/>
        </p:nvSpPr>
        <p:spPr>
          <a:xfrm>
            <a:off x="11494395" y="564908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601985F-4E46-D2E2-5596-7236963E37B4}"/>
              </a:ext>
            </a:extLst>
          </p:cNvPr>
          <p:cNvSpPr/>
          <p:nvPr/>
        </p:nvSpPr>
        <p:spPr>
          <a:xfrm>
            <a:off x="10858748" y="618155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A9D3756-4CAF-F4A8-5332-E38F8687507D}"/>
              </a:ext>
            </a:extLst>
          </p:cNvPr>
          <p:cNvSpPr/>
          <p:nvPr/>
        </p:nvSpPr>
        <p:spPr>
          <a:xfrm>
            <a:off x="10180472" y="4943061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AF0ACBB-9DFB-D67A-408B-E7D6526D2090}"/>
              </a:ext>
            </a:extLst>
          </p:cNvPr>
          <p:cNvSpPr/>
          <p:nvPr/>
        </p:nvSpPr>
        <p:spPr>
          <a:xfrm>
            <a:off x="10194765" y="3959276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064D991-AA52-A36F-9789-F1F63C52FC8C}"/>
              </a:ext>
            </a:extLst>
          </p:cNvPr>
          <p:cNvSpPr/>
          <p:nvPr/>
        </p:nvSpPr>
        <p:spPr>
          <a:xfrm>
            <a:off x="10036831" y="4251352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9557768-55C2-BD4F-16D7-6489E625A2F6}"/>
              </a:ext>
            </a:extLst>
          </p:cNvPr>
          <p:cNvSpPr/>
          <p:nvPr/>
        </p:nvSpPr>
        <p:spPr>
          <a:xfrm>
            <a:off x="10020542" y="3830415"/>
            <a:ext cx="151884" cy="10212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716566-6078-996E-98E3-60F47BC8A638}"/>
              </a:ext>
            </a:extLst>
          </p:cNvPr>
          <p:cNvSpPr/>
          <p:nvPr/>
        </p:nvSpPr>
        <p:spPr>
          <a:xfrm>
            <a:off x="6096000" y="177008"/>
            <a:ext cx="645763" cy="380931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1774</a:t>
            </a:r>
            <a:endParaRPr lang="fr-FR" sz="18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2384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654652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… Valachie et Moldavie deviennent des condominiums russo-turcs</a:t>
            </a:r>
          </a:p>
          <a:p>
            <a:endParaRPr lang="fr-FR" dirty="0"/>
          </a:p>
          <a:p>
            <a:r>
              <a:rPr lang="fr-FR" dirty="0"/>
              <a:t>*XIVe siècle, entre Hongrie, Pologne-Lituanie</a:t>
            </a:r>
          </a:p>
          <a:p>
            <a:r>
              <a:rPr lang="fr-FR" dirty="0"/>
              <a:t>Horde d’or mongole et Bulgarie byzantine</a:t>
            </a:r>
          </a:p>
          <a:p>
            <a:endParaRPr lang="fr-FR" dirty="0"/>
          </a:p>
          <a:p>
            <a:r>
              <a:rPr lang="fr-FR" dirty="0"/>
              <a:t>Naissance des principautés danubiennes</a:t>
            </a:r>
          </a:p>
          <a:p>
            <a:r>
              <a:rPr lang="fr-FR" dirty="0"/>
              <a:t>Future Roumanie</a:t>
            </a:r>
          </a:p>
          <a:p>
            <a:endParaRPr lang="fr-FR" dirty="0"/>
          </a:p>
          <a:p>
            <a:r>
              <a:rPr lang="fr-FR" dirty="0"/>
              <a:t>*1330 : Basarab, 1</a:t>
            </a:r>
            <a:r>
              <a:rPr lang="fr-FR" baseline="30000" dirty="0"/>
              <a:t>er</a:t>
            </a:r>
            <a:r>
              <a:rPr lang="fr-FR" dirty="0"/>
              <a:t> voïvode de Moldavie : </a:t>
            </a:r>
            <a:r>
              <a:rPr lang="fr-FR" dirty="0" err="1"/>
              <a:t>Iassy</a:t>
            </a:r>
            <a:r>
              <a:rPr lang="fr-FR" dirty="0"/>
              <a:t> (1564)</a:t>
            </a:r>
          </a:p>
          <a:p>
            <a:endParaRPr lang="fr-FR" dirty="0"/>
          </a:p>
          <a:p>
            <a:r>
              <a:rPr lang="fr-FR" dirty="0"/>
              <a:t>*1351 : </a:t>
            </a:r>
            <a:r>
              <a:rPr lang="fr-FR" dirty="0" err="1"/>
              <a:t>Dragoș</a:t>
            </a:r>
            <a:r>
              <a:rPr lang="fr-FR" dirty="0"/>
              <a:t>, 1</a:t>
            </a:r>
            <a:r>
              <a:rPr lang="fr-FR" baseline="30000" dirty="0"/>
              <a:t>er</a:t>
            </a:r>
            <a:r>
              <a:rPr lang="fr-FR" dirty="0"/>
              <a:t> voïvode de Valachie ; Bucarest (1698)</a:t>
            </a:r>
          </a:p>
          <a:p>
            <a:endParaRPr lang="fr-FR" i="1" dirty="0"/>
          </a:p>
          <a:p>
            <a:r>
              <a:rPr lang="fr-FR" dirty="0"/>
              <a:t>NB : </a:t>
            </a:r>
            <a:r>
              <a:rPr lang="fr-FR" i="1" dirty="0"/>
              <a:t>Voïvode</a:t>
            </a:r>
            <a:r>
              <a:rPr lang="fr-FR" dirty="0"/>
              <a:t>, prince élu par les </a:t>
            </a:r>
            <a:r>
              <a:rPr lang="fr-FR" i="1" dirty="0"/>
              <a:t>boyards</a:t>
            </a:r>
            <a:r>
              <a:rPr lang="fr-FR" dirty="0"/>
              <a:t>, nobles</a:t>
            </a:r>
          </a:p>
        </p:txBody>
      </p:sp>
      <p:pic>
        <p:nvPicPr>
          <p:cNvPr id="12" name="Image 1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97D137D6-5BD9-77AF-D401-8348AE686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80" y="137381"/>
            <a:ext cx="6057608" cy="66463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12248934-C525-51D0-58BA-C9DE7B822E5A}"/>
              </a:ext>
            </a:extLst>
          </p:cNvPr>
          <p:cNvSpPr/>
          <p:nvPr/>
        </p:nvSpPr>
        <p:spPr>
          <a:xfrm>
            <a:off x="10143299" y="3878062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253C144-CD3E-4C17-150B-0A11DC78F5F3}"/>
              </a:ext>
            </a:extLst>
          </p:cNvPr>
          <p:cNvSpPr/>
          <p:nvPr/>
        </p:nvSpPr>
        <p:spPr>
          <a:xfrm>
            <a:off x="9991415" y="4278435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7302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/>
          <p:cNvSpPr/>
          <p:nvPr/>
        </p:nvSpPr>
        <p:spPr>
          <a:xfrm>
            <a:off x="202320" y="11664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1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 période : 1815-1914 : </a:t>
            </a:r>
            <a:r>
              <a:rPr lang="fr-FR" sz="18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Europe et Russie à la conquête de l’Orient et de l’Asie </a:t>
            </a:r>
            <a:br>
              <a:rPr lang="fr-FR" sz="18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fr-FR" b="1" kern="1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fr-FR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Introduction</a:t>
            </a:r>
            <a:endParaRPr lang="fr-FR" sz="1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FF0000"/>
                </a:solidFill>
              </a:rPr>
              <a:t>A la fin du XVIIIe siècle, naissance du 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>
                <a:solidFill>
                  <a:srgbClr val="FF0000"/>
                </a:solidFill>
              </a:rPr>
              <a:t> âge de l’expansion européenne</a:t>
            </a:r>
          </a:p>
          <a:p>
            <a:r>
              <a:rPr lang="fr-FR" dirty="0">
                <a:solidFill>
                  <a:srgbClr val="FF0000"/>
                </a:solidFill>
              </a:rPr>
              <a:t>1) Au départ, une remise en cause du colonialisme</a:t>
            </a:r>
          </a:p>
          <a:p>
            <a:r>
              <a:rPr lang="fr-FR" dirty="0">
                <a:solidFill>
                  <a:srgbClr val="FF0000"/>
                </a:solidFill>
              </a:rPr>
              <a:t>2) Malgré ces critiques, apparition d’un nouvel expansionnisme</a:t>
            </a:r>
          </a:p>
          <a:p>
            <a:r>
              <a:rPr lang="fr-FR" dirty="0">
                <a:solidFill>
                  <a:srgbClr val="FF0000"/>
                </a:solidFill>
              </a:rPr>
              <a:t>3) Trois dates fondatrices : 1757, 1763 et 1765</a:t>
            </a:r>
          </a:p>
          <a:p>
            <a:r>
              <a:rPr lang="fr-FR" dirty="0">
                <a:solidFill>
                  <a:srgbClr val="FF0000"/>
                </a:solidFill>
              </a:rPr>
              <a:t>4) Une nouvelle expansion européenne vers l’Orient avec à sa tête, la Grande-Bretagne</a:t>
            </a:r>
          </a:p>
          <a:p>
            <a:r>
              <a:rPr lang="fr-FR" dirty="0">
                <a:solidFill>
                  <a:srgbClr val="FF0000"/>
                </a:solidFill>
              </a:rPr>
              <a:t>5) Les </a:t>
            </a:r>
            <a:r>
              <a:rPr lang="fr-FR" i="1" dirty="0">
                <a:solidFill>
                  <a:srgbClr val="FF0000"/>
                </a:solidFill>
              </a:rPr>
              <a:t>prédateurs</a:t>
            </a:r>
            <a:r>
              <a:rPr lang="fr-FR" dirty="0">
                <a:solidFill>
                  <a:srgbClr val="FF0000"/>
                </a:solidFill>
              </a:rPr>
              <a:t> : Face à la Grande-Bretagne, de puissants rivaux : France, Autriche et un nouveau protagoniste, la Russie</a:t>
            </a:r>
          </a:p>
          <a:p>
            <a:r>
              <a:rPr lang="fr-FR" dirty="0">
                <a:solidFill>
                  <a:srgbClr val="FF0000"/>
                </a:solidFill>
              </a:rPr>
              <a:t>6) Les </a:t>
            </a:r>
            <a:r>
              <a:rPr lang="fr-FR" i="1" dirty="0">
                <a:solidFill>
                  <a:srgbClr val="FF0000"/>
                </a:solidFill>
              </a:rPr>
              <a:t>proies</a:t>
            </a:r>
            <a:r>
              <a:rPr lang="fr-FR" dirty="0">
                <a:solidFill>
                  <a:srgbClr val="FF0000"/>
                </a:solidFill>
              </a:rPr>
              <a:t> : L’Orient des puissants et riches empires : Empire ottoman, Perse, Inde, Chine, Japon</a:t>
            </a:r>
          </a:p>
          <a:p>
            <a:r>
              <a:rPr lang="fr-FR" dirty="0">
                <a:solidFill>
                  <a:srgbClr val="FF0000"/>
                </a:solidFill>
              </a:rPr>
              <a:t>7) 1768-1850 : Des proies orientales : Empire ottoman, Perse et Inde ; Des prédateurs européens rivaux : Russie, Grande-Bretagne, France et Autriche ; Et des points de friction : Balkans, monde arabe, Caucase et Afghanistan</a:t>
            </a:r>
          </a:p>
          <a:p>
            <a:pPr algn="ctr">
              <a:lnSpc>
                <a:spcPct val="100000"/>
              </a:lnSpc>
            </a:pPr>
            <a:endParaRPr lang="fr-FR" strike="noStrike" kern="1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fr-FR" sz="1800" strike="noStrike" spc="-1" dirty="0"/>
          </a:p>
          <a:p>
            <a:pPr>
              <a:lnSpc>
                <a:spcPct val="100000"/>
              </a:lnSpc>
            </a:pPr>
            <a:endParaRPr lang="fr-FR" sz="1800" b="0" strike="noStrike" spc="-1" dirty="0"/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6232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654652" cy="61863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… Valachie et Moldavie deviennent des condominiums russo-turcs</a:t>
            </a:r>
          </a:p>
          <a:p>
            <a:endParaRPr lang="fr-FR" dirty="0"/>
          </a:p>
          <a:p>
            <a:r>
              <a:rPr lang="fr-FR" dirty="0"/>
              <a:t>*1476-80 : Suzeraineté ottomane</a:t>
            </a:r>
          </a:p>
          <a:p>
            <a:r>
              <a:rPr lang="fr-FR" dirty="0"/>
              <a:t>Sur la Valachie et la Moldavie ; Et…</a:t>
            </a:r>
          </a:p>
          <a:p>
            <a:endParaRPr lang="fr-FR" dirty="0"/>
          </a:p>
          <a:p>
            <a:r>
              <a:rPr lang="fr-FR" dirty="0"/>
              <a:t>*Sur la mer Noire, du sud au nord…</a:t>
            </a:r>
          </a:p>
          <a:p>
            <a:r>
              <a:rPr lang="fr-FR" dirty="0"/>
              <a:t>a) Annexions ottomanes de</a:t>
            </a:r>
          </a:p>
          <a:p>
            <a:r>
              <a:rPr lang="fr-FR" dirty="0"/>
              <a:t>- 1422 : La Dobrogée valaque</a:t>
            </a:r>
          </a:p>
          <a:p>
            <a:r>
              <a:rPr lang="fr-FR" dirty="0"/>
              <a:t>- 1484 : Et le </a:t>
            </a:r>
            <a:r>
              <a:rPr lang="fr-FR" dirty="0" err="1"/>
              <a:t>Boudjak</a:t>
            </a:r>
            <a:r>
              <a:rPr lang="fr-FR" dirty="0"/>
              <a:t> moldave</a:t>
            </a:r>
          </a:p>
          <a:p>
            <a:r>
              <a:rPr lang="fr-FR" dirty="0"/>
              <a:t>Sud et nord des bouches du Danube</a:t>
            </a:r>
          </a:p>
          <a:p>
            <a:endParaRPr lang="fr-FR" dirty="0"/>
          </a:p>
          <a:p>
            <a:r>
              <a:rPr lang="fr-FR" dirty="0"/>
              <a:t>b) 1503 : Conquête du </a:t>
            </a:r>
            <a:r>
              <a:rPr lang="fr-FR" dirty="0" err="1"/>
              <a:t>Jedisan</a:t>
            </a:r>
            <a:r>
              <a:rPr lang="fr-FR" dirty="0"/>
              <a:t>, entre Dniestr et Bug</a:t>
            </a:r>
          </a:p>
          <a:p>
            <a:r>
              <a:rPr lang="fr-FR" dirty="0"/>
              <a:t>Pris aux Polono-Lituaniens</a:t>
            </a:r>
          </a:p>
          <a:p>
            <a:endParaRPr lang="fr-FR" dirty="0"/>
          </a:p>
          <a:p>
            <a:r>
              <a:rPr lang="fr-FR" dirty="0"/>
              <a:t>*Deux conséquences…</a:t>
            </a:r>
          </a:p>
          <a:p>
            <a:endParaRPr lang="fr-FR" dirty="0"/>
          </a:p>
          <a:p>
            <a:r>
              <a:rPr lang="fr-FR" dirty="0"/>
              <a:t>- Moldavie et Valachie : plus d’accès à la mer Noire</a:t>
            </a:r>
          </a:p>
          <a:p>
            <a:endParaRPr lang="fr-FR" dirty="0"/>
          </a:p>
          <a:p>
            <a:r>
              <a:rPr lang="fr-FR" dirty="0"/>
              <a:t>- Pour les Turcs</a:t>
            </a:r>
          </a:p>
          <a:p>
            <a:r>
              <a:rPr lang="fr-FR" dirty="0"/>
              <a:t>Accès direct au khanat mongol de Crimée (1441)</a:t>
            </a:r>
          </a:p>
          <a:p>
            <a:r>
              <a:rPr lang="fr-FR" dirty="0"/>
              <a:t>Vassal de l’Empire ottoman depuis 1478</a:t>
            </a:r>
          </a:p>
        </p:txBody>
      </p:sp>
      <p:pic>
        <p:nvPicPr>
          <p:cNvPr id="6" name="Image 5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6E675080-6988-7719-FFD4-942F1533E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92" y="137381"/>
            <a:ext cx="5975296" cy="65578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A1A1FCF9-6E6D-F56E-9E1F-8E37F527DCB9}"/>
              </a:ext>
            </a:extLst>
          </p:cNvPr>
          <p:cNvSpPr/>
          <p:nvPr/>
        </p:nvSpPr>
        <p:spPr>
          <a:xfrm>
            <a:off x="10157420" y="3885811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4E2DCF0-0A10-7059-776B-FC65832BB552}"/>
              </a:ext>
            </a:extLst>
          </p:cNvPr>
          <p:cNvSpPr/>
          <p:nvPr/>
        </p:nvSpPr>
        <p:spPr>
          <a:xfrm>
            <a:off x="10005536" y="4226774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8516232-FF0B-4877-352C-2DE70738F528}"/>
              </a:ext>
            </a:extLst>
          </p:cNvPr>
          <p:cNvSpPr/>
          <p:nvPr/>
        </p:nvSpPr>
        <p:spPr>
          <a:xfrm>
            <a:off x="10299319" y="4226773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97C6540-F85A-E1AA-BCBD-238F3E665160}"/>
              </a:ext>
            </a:extLst>
          </p:cNvPr>
          <p:cNvSpPr/>
          <p:nvPr/>
        </p:nvSpPr>
        <p:spPr>
          <a:xfrm>
            <a:off x="10380775" y="396866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81FD523-7E53-0EEB-6ADD-8535D5381095}"/>
              </a:ext>
            </a:extLst>
          </p:cNvPr>
          <p:cNvSpPr/>
          <p:nvPr/>
        </p:nvSpPr>
        <p:spPr>
          <a:xfrm>
            <a:off x="10480902" y="3790546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B599A4A-ECF9-62DA-10AE-305BD2AAACA1}"/>
              </a:ext>
            </a:extLst>
          </p:cNvPr>
          <p:cNvSpPr/>
          <p:nvPr/>
        </p:nvSpPr>
        <p:spPr>
          <a:xfrm>
            <a:off x="10832542" y="3959105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BED98DE-AE28-D2B2-AB0C-C97D1579E1A9}"/>
              </a:ext>
            </a:extLst>
          </p:cNvPr>
          <p:cNvSpPr/>
          <p:nvPr/>
        </p:nvSpPr>
        <p:spPr>
          <a:xfrm>
            <a:off x="3056099" y="2443669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8C111E3-91E3-041C-D5C1-1C7D6060291A}"/>
              </a:ext>
            </a:extLst>
          </p:cNvPr>
          <p:cNvSpPr/>
          <p:nvPr/>
        </p:nvSpPr>
        <p:spPr>
          <a:xfrm>
            <a:off x="3116626" y="2722639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FDA2533-D061-E92A-631F-DE1BED95E217}"/>
              </a:ext>
            </a:extLst>
          </p:cNvPr>
          <p:cNvSpPr/>
          <p:nvPr/>
        </p:nvSpPr>
        <p:spPr>
          <a:xfrm>
            <a:off x="5144318" y="358958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4359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6018526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… Valachie et Moldavie deviennent des condominiums russo-turcs</a:t>
            </a:r>
          </a:p>
          <a:p>
            <a:endParaRPr lang="fr-FR" dirty="0"/>
          </a:p>
          <a:p>
            <a:r>
              <a:rPr lang="fr-FR" dirty="0"/>
              <a:t>*Début du XVIIIe siècle…</a:t>
            </a:r>
          </a:p>
          <a:p>
            <a:r>
              <a:rPr lang="fr-FR" dirty="0"/>
              <a:t>Après la perte de la Transylvanie devenue autrichienne (1699) L’attaque de Pierre le Grand (1710-11)</a:t>
            </a:r>
          </a:p>
          <a:p>
            <a:r>
              <a:rPr lang="fr-FR" dirty="0"/>
              <a:t>Et la traitrise du voïvode de Moldavie, Dimitri Cantemir…</a:t>
            </a:r>
          </a:p>
          <a:p>
            <a:endParaRPr lang="fr-FR" dirty="0"/>
          </a:p>
          <a:p>
            <a:r>
              <a:rPr lang="fr-FR" dirty="0"/>
              <a:t>L’Empire ottoman renforce sa tutelle sur la Moldavie-Valachie</a:t>
            </a:r>
          </a:p>
          <a:p>
            <a:endParaRPr lang="fr-FR" dirty="0"/>
          </a:p>
          <a:p>
            <a:r>
              <a:rPr lang="fr-FR" dirty="0"/>
              <a:t>*1711 : Les </a:t>
            </a:r>
            <a:r>
              <a:rPr lang="fr-FR" i="1" dirty="0"/>
              <a:t>voïvodes</a:t>
            </a:r>
            <a:r>
              <a:rPr lang="fr-FR" dirty="0"/>
              <a:t> élus sont remplacés…</a:t>
            </a:r>
          </a:p>
          <a:p>
            <a:r>
              <a:rPr lang="fr-FR" dirty="0"/>
              <a:t>Par des </a:t>
            </a:r>
            <a:r>
              <a:rPr lang="fr-FR" i="1" dirty="0"/>
              <a:t>hospodars</a:t>
            </a:r>
            <a:r>
              <a:rPr lang="fr-FR" dirty="0"/>
              <a:t> (seigneurs), nommés pour 3 ans</a:t>
            </a:r>
          </a:p>
          <a:p>
            <a:r>
              <a:rPr lang="fr-FR" dirty="0"/>
              <a:t>Comme de simples gouverneurs</a:t>
            </a:r>
          </a:p>
          <a:p>
            <a:endParaRPr lang="fr-FR" dirty="0"/>
          </a:p>
          <a:p>
            <a:r>
              <a:rPr lang="fr-FR" dirty="0"/>
              <a:t>*Les hospodars sont choisis en majorité</a:t>
            </a:r>
          </a:p>
          <a:p>
            <a:r>
              <a:rPr lang="fr-FR" dirty="0"/>
              <a:t>Parmi les </a:t>
            </a:r>
            <a:r>
              <a:rPr lang="fr-FR" u="sng" dirty="0"/>
              <a:t>Grecs</a:t>
            </a:r>
            <a:r>
              <a:rPr lang="fr-FR" dirty="0"/>
              <a:t> turcisés du Phanar, un quartier grec d’Istanbul</a:t>
            </a:r>
          </a:p>
          <a:p>
            <a:r>
              <a:rPr lang="fr-FR" dirty="0"/>
              <a:t>1711-1821 : La période des hospodars </a:t>
            </a:r>
            <a:r>
              <a:rPr lang="fr-FR" i="1" dirty="0"/>
              <a:t>phanariotes</a:t>
            </a:r>
          </a:p>
          <a:p>
            <a:endParaRPr lang="fr-FR" dirty="0"/>
          </a:p>
          <a:p>
            <a:r>
              <a:rPr lang="fr-FR" dirty="0"/>
              <a:t>Mais revenons en 1774…</a:t>
            </a:r>
          </a:p>
        </p:txBody>
      </p:sp>
      <p:pic>
        <p:nvPicPr>
          <p:cNvPr id="11" name="Image 10" descr="Une image contenant carte&#10;&#10;Description générée automatiquement">
            <a:extLst>
              <a:ext uri="{FF2B5EF4-FFF2-40B4-BE49-F238E27FC236}">
                <a16:creationId xmlns:a16="http://schemas.microsoft.com/office/drawing/2014/main" id="{3EEE592A-D53F-2E16-99B0-B351C94A19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19" t="3194" r="9143" b="83333"/>
          <a:stretch/>
        </p:blipFill>
        <p:spPr>
          <a:xfrm>
            <a:off x="6327623" y="137381"/>
            <a:ext cx="5707165" cy="41091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197253C1-94F9-7EED-F649-9E887F93F198}"/>
              </a:ext>
            </a:extLst>
          </p:cNvPr>
          <p:cNvSpPr/>
          <p:nvPr/>
        </p:nvSpPr>
        <p:spPr>
          <a:xfrm>
            <a:off x="9283142" y="158203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758102C-32B3-16E9-FDB9-FCDB65484352}"/>
              </a:ext>
            </a:extLst>
          </p:cNvPr>
          <p:cNvSpPr/>
          <p:nvPr/>
        </p:nvSpPr>
        <p:spPr>
          <a:xfrm>
            <a:off x="9029321" y="352466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9C2C59F-0CD8-1864-152E-E4660FFC20D6}"/>
              </a:ext>
            </a:extLst>
          </p:cNvPr>
          <p:cNvSpPr/>
          <p:nvPr/>
        </p:nvSpPr>
        <p:spPr>
          <a:xfrm>
            <a:off x="10009496" y="3263297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E6190F4-AC1C-7649-69F2-DE4B9F9B7553}"/>
              </a:ext>
            </a:extLst>
          </p:cNvPr>
          <p:cNvSpPr/>
          <p:nvPr/>
        </p:nvSpPr>
        <p:spPr>
          <a:xfrm>
            <a:off x="10347360" y="227821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5E6C496-A4E8-F19B-76F3-578FCB5AF736}"/>
              </a:ext>
            </a:extLst>
          </p:cNvPr>
          <p:cNvSpPr/>
          <p:nvPr/>
        </p:nvSpPr>
        <p:spPr>
          <a:xfrm>
            <a:off x="10858803" y="1246478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5C6835D-7B79-6519-78FB-00E3400D4C9A}"/>
              </a:ext>
            </a:extLst>
          </p:cNvPr>
          <p:cNvSpPr/>
          <p:nvPr/>
        </p:nvSpPr>
        <p:spPr>
          <a:xfrm>
            <a:off x="7577557" y="1664885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7425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6018527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… Valachie et Moldavie deviennent des condominiums russo-turcs</a:t>
            </a:r>
          </a:p>
          <a:p>
            <a:endParaRPr lang="fr-FR" dirty="0"/>
          </a:p>
          <a:p>
            <a:r>
              <a:rPr lang="fr-FR" dirty="0"/>
              <a:t>*1774 : En Moldavie-Valachie</a:t>
            </a:r>
          </a:p>
          <a:p>
            <a:r>
              <a:rPr lang="fr-FR" dirty="0"/>
              <a:t>Le sultan continue à percevoir les tributs</a:t>
            </a:r>
          </a:p>
          <a:p>
            <a:r>
              <a:rPr lang="fr-FR" dirty="0"/>
              <a:t>Mais les hospodars, désormais protégés par les Russes</a:t>
            </a:r>
          </a:p>
          <a:p>
            <a:r>
              <a:rPr lang="fr-FR" dirty="0"/>
              <a:t>Obtiennent un droit de remontrance ; Ainsi en…</a:t>
            </a:r>
          </a:p>
          <a:p>
            <a:endParaRPr lang="fr-FR" dirty="0"/>
          </a:p>
          <a:p>
            <a:r>
              <a:rPr lang="fr-FR" dirty="0"/>
              <a:t>*1802 : Les hospodars seront nommés au minimum pour 7 ans</a:t>
            </a:r>
          </a:p>
          <a:p>
            <a:r>
              <a:rPr lang="fr-FR" dirty="0"/>
              <a:t>Leur destitution n’étant possible que</a:t>
            </a:r>
          </a:p>
          <a:p>
            <a:r>
              <a:rPr lang="fr-FR" dirty="0"/>
              <a:t>Si un accord entre Russes et Ottomans</a:t>
            </a:r>
          </a:p>
          <a:p>
            <a:endParaRPr lang="fr-FR" dirty="0"/>
          </a:p>
          <a:p>
            <a:r>
              <a:rPr lang="fr-FR" dirty="0"/>
              <a:t>Conséquence…</a:t>
            </a:r>
          </a:p>
          <a:p>
            <a:r>
              <a:rPr lang="fr-FR" dirty="0"/>
              <a:t>Les hospodars partagés entre pro-ottomans loyaux</a:t>
            </a:r>
          </a:p>
          <a:p>
            <a:r>
              <a:rPr lang="fr-FR" dirty="0"/>
              <a:t>Et pro-russes, sensibles au projet russe de libération des populations orthodoxes…</a:t>
            </a:r>
          </a:p>
        </p:txBody>
      </p:sp>
      <p:pic>
        <p:nvPicPr>
          <p:cNvPr id="2" name="Image 1" descr="Une image contenant carte&#10;&#10;Description générée automatiquement">
            <a:extLst>
              <a:ext uri="{FF2B5EF4-FFF2-40B4-BE49-F238E27FC236}">
                <a16:creationId xmlns:a16="http://schemas.microsoft.com/office/drawing/2014/main" id="{D7DB75EA-9FDF-76BA-0E50-F427B179B1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19" t="3194" r="9143" b="83333"/>
          <a:stretch/>
        </p:blipFill>
        <p:spPr>
          <a:xfrm>
            <a:off x="6327623" y="137381"/>
            <a:ext cx="5707165" cy="41091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84E29259-AF66-5B83-A0BF-8CFD57C40486}"/>
              </a:ext>
            </a:extLst>
          </p:cNvPr>
          <p:cNvSpPr/>
          <p:nvPr/>
        </p:nvSpPr>
        <p:spPr>
          <a:xfrm>
            <a:off x="9283142" y="158203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18F5856-D1EA-3917-DC0A-2A200516DD7B}"/>
              </a:ext>
            </a:extLst>
          </p:cNvPr>
          <p:cNvSpPr/>
          <p:nvPr/>
        </p:nvSpPr>
        <p:spPr>
          <a:xfrm>
            <a:off x="9029321" y="352466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2663C5D-B844-234D-5E55-66591EA511DE}"/>
              </a:ext>
            </a:extLst>
          </p:cNvPr>
          <p:cNvSpPr/>
          <p:nvPr/>
        </p:nvSpPr>
        <p:spPr>
          <a:xfrm>
            <a:off x="10009496" y="3263297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546954A-2A13-21C2-B346-7AE0844D378A}"/>
              </a:ext>
            </a:extLst>
          </p:cNvPr>
          <p:cNvSpPr/>
          <p:nvPr/>
        </p:nvSpPr>
        <p:spPr>
          <a:xfrm>
            <a:off x="10347360" y="227821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B9A6154-DE5D-C00D-4CEA-6F052E816C0D}"/>
              </a:ext>
            </a:extLst>
          </p:cNvPr>
          <p:cNvSpPr/>
          <p:nvPr/>
        </p:nvSpPr>
        <p:spPr>
          <a:xfrm>
            <a:off x="10858803" y="1246478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BEA88C8-3B64-EC08-3E8F-1E7CB789606E}"/>
              </a:ext>
            </a:extLst>
          </p:cNvPr>
          <p:cNvSpPr/>
          <p:nvPr/>
        </p:nvSpPr>
        <p:spPr>
          <a:xfrm>
            <a:off x="7577557" y="1664885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2275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716646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Bilan…</a:t>
            </a:r>
          </a:p>
          <a:p>
            <a:endParaRPr lang="fr-FR" dirty="0"/>
          </a:p>
          <a:p>
            <a:r>
              <a:rPr lang="fr-FR" dirty="0"/>
              <a:t>*1772-74 marque une étape importante</a:t>
            </a:r>
          </a:p>
          <a:p>
            <a:r>
              <a:rPr lang="fr-FR" dirty="0"/>
              <a:t>De l’histoire expansionniste russe</a:t>
            </a:r>
          </a:p>
          <a:p>
            <a:r>
              <a:rPr lang="fr-FR" dirty="0"/>
              <a:t>Deux points…</a:t>
            </a:r>
          </a:p>
          <a:p>
            <a:endParaRPr lang="fr-FR" dirty="0"/>
          </a:p>
          <a:p>
            <a:r>
              <a:rPr lang="fr-FR" dirty="0"/>
              <a:t>a) Jusque-là, pour l’Autriche et la Pologne</a:t>
            </a:r>
          </a:p>
          <a:p>
            <a:r>
              <a:rPr lang="fr-FR" dirty="0"/>
              <a:t>La Russie n’était qu’un allié de taille</a:t>
            </a:r>
          </a:p>
          <a:p>
            <a:endParaRPr lang="fr-FR" dirty="0"/>
          </a:p>
          <a:p>
            <a:r>
              <a:rPr lang="fr-FR" dirty="0"/>
              <a:t>Dans leur lutte conjointe contre les Turcs (1686-1739)</a:t>
            </a:r>
          </a:p>
          <a:p>
            <a:r>
              <a:rPr lang="fr-FR" dirty="0"/>
              <a:t>Ou contre l’expansionnisme de la Prusse (1740-62)</a:t>
            </a:r>
          </a:p>
        </p:txBody>
      </p:sp>
      <p:pic>
        <p:nvPicPr>
          <p:cNvPr id="2" name="Image 1" descr="Une image contenant carte&#10;&#10;Description générée automatiquement">
            <a:extLst>
              <a:ext uri="{FF2B5EF4-FFF2-40B4-BE49-F238E27FC236}">
                <a16:creationId xmlns:a16="http://schemas.microsoft.com/office/drawing/2014/main" id="{AE94E9BD-A839-E286-4FDD-85E1BB5EF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00" y="137381"/>
            <a:ext cx="5962288" cy="65436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1840840C-AB73-A1F8-9B3C-AEBDFE1060E5}"/>
              </a:ext>
            </a:extLst>
          </p:cNvPr>
          <p:cNvSpPr/>
          <p:nvPr/>
        </p:nvSpPr>
        <p:spPr>
          <a:xfrm>
            <a:off x="10056087" y="201131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BCB1651-13AB-EBD6-37FA-F7B80B5B6B61}"/>
              </a:ext>
            </a:extLst>
          </p:cNvPr>
          <p:cNvSpPr/>
          <p:nvPr/>
        </p:nvSpPr>
        <p:spPr>
          <a:xfrm>
            <a:off x="11294224" y="360944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2536B4F-3D9A-D353-5DA8-E638883B0312}"/>
              </a:ext>
            </a:extLst>
          </p:cNvPr>
          <p:cNvSpPr/>
          <p:nvPr/>
        </p:nvSpPr>
        <p:spPr>
          <a:xfrm>
            <a:off x="10445515" y="464802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AE3BDFA7-9484-505B-BBE6-CBE3DE54A676}"/>
              </a:ext>
            </a:extLst>
          </p:cNvPr>
          <p:cNvSpPr/>
          <p:nvPr/>
        </p:nvSpPr>
        <p:spPr>
          <a:xfrm>
            <a:off x="10866046" y="399611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2CC4DC-197F-73A3-E3DC-20901B50E259}"/>
              </a:ext>
            </a:extLst>
          </p:cNvPr>
          <p:cNvSpPr/>
          <p:nvPr/>
        </p:nvSpPr>
        <p:spPr>
          <a:xfrm>
            <a:off x="6096000" y="177008"/>
            <a:ext cx="645763" cy="380931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1774</a:t>
            </a:r>
            <a:endParaRPr lang="fr-FR" sz="18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1288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716646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*Désormais…</a:t>
            </a:r>
          </a:p>
          <a:p>
            <a:endParaRPr lang="fr-FR" dirty="0"/>
          </a:p>
          <a:p>
            <a:r>
              <a:rPr lang="fr-FR" dirty="0"/>
              <a:t>En Europe du Nord et maintenant en Orient </a:t>
            </a:r>
          </a:p>
          <a:p>
            <a:r>
              <a:rPr lang="fr-FR" dirty="0"/>
              <a:t>La Russie est devenue l’arbitre de la situation</a:t>
            </a:r>
          </a:p>
          <a:p>
            <a:endParaRPr lang="fr-FR" dirty="0"/>
          </a:p>
          <a:p>
            <a:r>
              <a:rPr lang="fr-FR" dirty="0"/>
              <a:t>b) Et les acquisitions solides de 1774</a:t>
            </a:r>
          </a:p>
          <a:p>
            <a:r>
              <a:rPr lang="fr-FR" dirty="0"/>
              <a:t>Ne satisfont pas les ambitions russes</a:t>
            </a:r>
          </a:p>
          <a:p>
            <a:r>
              <a:rPr lang="fr-FR" dirty="0"/>
              <a:t>Qui vont devenir grâce à cette large victoire, démesurées</a:t>
            </a:r>
          </a:p>
          <a:p>
            <a:endParaRPr lang="fr-FR" dirty="0"/>
          </a:p>
          <a:p>
            <a:r>
              <a:rPr lang="fr-FR" dirty="0"/>
              <a:t>Le </a:t>
            </a:r>
            <a:r>
              <a:rPr lang="fr-FR" i="1" dirty="0"/>
              <a:t>projet grec</a:t>
            </a:r>
            <a:r>
              <a:rPr lang="fr-FR" dirty="0"/>
              <a:t> de Catherine II…</a:t>
            </a:r>
          </a:p>
        </p:txBody>
      </p:sp>
      <p:pic>
        <p:nvPicPr>
          <p:cNvPr id="2" name="Image 1" descr="Une image contenant carte&#10;&#10;Description générée automatiquement">
            <a:extLst>
              <a:ext uri="{FF2B5EF4-FFF2-40B4-BE49-F238E27FC236}">
                <a16:creationId xmlns:a16="http://schemas.microsoft.com/office/drawing/2014/main" id="{AE94E9BD-A839-E286-4FDD-85E1BB5EF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00" y="137381"/>
            <a:ext cx="5962288" cy="65436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1840840C-AB73-A1F8-9B3C-AEBDFE1060E5}"/>
              </a:ext>
            </a:extLst>
          </p:cNvPr>
          <p:cNvSpPr/>
          <p:nvPr/>
        </p:nvSpPr>
        <p:spPr>
          <a:xfrm>
            <a:off x="10056087" y="201131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BCB1651-13AB-EBD6-37FA-F7B80B5B6B61}"/>
              </a:ext>
            </a:extLst>
          </p:cNvPr>
          <p:cNvSpPr/>
          <p:nvPr/>
        </p:nvSpPr>
        <p:spPr>
          <a:xfrm>
            <a:off x="11294224" y="360944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2536B4F-3D9A-D353-5DA8-E638883B0312}"/>
              </a:ext>
            </a:extLst>
          </p:cNvPr>
          <p:cNvSpPr/>
          <p:nvPr/>
        </p:nvSpPr>
        <p:spPr>
          <a:xfrm>
            <a:off x="10445515" y="464802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AE3BDFA7-9484-505B-BBE6-CBE3DE54A676}"/>
              </a:ext>
            </a:extLst>
          </p:cNvPr>
          <p:cNvSpPr/>
          <p:nvPr/>
        </p:nvSpPr>
        <p:spPr>
          <a:xfrm>
            <a:off x="10866046" y="399611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2CC4DC-197F-73A3-E3DC-20901B50E259}"/>
              </a:ext>
            </a:extLst>
          </p:cNvPr>
          <p:cNvSpPr/>
          <p:nvPr/>
        </p:nvSpPr>
        <p:spPr>
          <a:xfrm>
            <a:off x="6096000" y="177008"/>
            <a:ext cx="645763" cy="380931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1774</a:t>
            </a:r>
            <a:endParaRPr lang="fr-FR" sz="18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98257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5375684" cy="64171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1781 : Le projet grec de Catherine II</a:t>
            </a:r>
          </a:p>
          <a:p>
            <a:endParaRPr lang="fr-FR" sz="800" dirty="0"/>
          </a:p>
          <a:p>
            <a:r>
              <a:rPr lang="fr-FR" dirty="0"/>
              <a:t>1781 : Avec son allié autrichien Joseph II</a:t>
            </a:r>
          </a:p>
          <a:p>
            <a:r>
              <a:rPr lang="fr-FR" dirty="0"/>
              <a:t>NB : Marie-Thérèse est morte en 1780</a:t>
            </a:r>
          </a:p>
          <a:p>
            <a:r>
              <a:rPr lang="fr-FR" dirty="0"/>
              <a:t>Catherine II élabore son </a:t>
            </a:r>
            <a:r>
              <a:rPr lang="fr-FR" i="1" dirty="0"/>
              <a:t>projet grec</a:t>
            </a:r>
            <a:r>
              <a:rPr lang="fr-FR" dirty="0"/>
              <a:t> ; En cinq points…</a:t>
            </a:r>
          </a:p>
          <a:p>
            <a:endParaRPr lang="fr-FR" sz="800" dirty="0"/>
          </a:p>
          <a:p>
            <a:r>
              <a:rPr lang="fr-FR" dirty="0"/>
              <a:t>a) Un nouvel Empire byzantin grec</a:t>
            </a:r>
          </a:p>
          <a:p>
            <a:r>
              <a:rPr lang="fr-FR" dirty="0"/>
              <a:t>Avec Constantinople comme capitale et Constantin (!), petit-fils de Catherine II, comme souverain</a:t>
            </a:r>
          </a:p>
          <a:p>
            <a:endParaRPr lang="fr-FR" dirty="0"/>
          </a:p>
          <a:p>
            <a:r>
              <a:rPr lang="fr-FR" dirty="0"/>
              <a:t>b) Une </a:t>
            </a:r>
            <a:r>
              <a:rPr lang="fr-FR" i="1" dirty="0"/>
              <a:t>Dacie</a:t>
            </a:r>
            <a:r>
              <a:rPr lang="fr-FR" dirty="0"/>
              <a:t> regroupant Moldavie et Valachie</a:t>
            </a:r>
          </a:p>
          <a:p>
            <a:r>
              <a:rPr lang="fr-FR" dirty="0"/>
              <a:t>Fortement assujettie à la Russie</a:t>
            </a:r>
          </a:p>
          <a:p>
            <a:endParaRPr lang="fr-FR" dirty="0"/>
          </a:p>
          <a:p>
            <a:r>
              <a:rPr lang="fr-FR" dirty="0"/>
              <a:t>c) A titre de compensation</a:t>
            </a:r>
          </a:p>
          <a:p>
            <a:r>
              <a:rPr lang="fr-FR" dirty="0"/>
              <a:t>L’Autriche alliée recevrait la Serbie, la Bosnie</a:t>
            </a:r>
          </a:p>
          <a:p>
            <a:r>
              <a:rPr lang="fr-FR" dirty="0"/>
              <a:t>L’Herzégovine et l’Albanie</a:t>
            </a:r>
          </a:p>
          <a:p>
            <a:endParaRPr lang="fr-FR" dirty="0"/>
          </a:p>
          <a:p>
            <a:r>
              <a:rPr lang="fr-FR" sz="1700" dirty="0"/>
              <a:t>d) Malte, Morée, Crète et Chypre retourneraient à Venise</a:t>
            </a:r>
          </a:p>
          <a:p>
            <a:r>
              <a:rPr lang="fr-FR" dirty="0"/>
              <a:t>NB : Chypre perdue en 1571 ; Crète en 1645-69</a:t>
            </a:r>
          </a:p>
          <a:p>
            <a:r>
              <a:rPr lang="fr-FR" dirty="0"/>
              <a:t>Morée en 1718</a:t>
            </a:r>
          </a:p>
          <a:p>
            <a:endParaRPr lang="fr-FR" dirty="0"/>
          </a:p>
          <a:p>
            <a:r>
              <a:rPr lang="fr-FR" dirty="0"/>
              <a:t>e) Empire ottoman serait limité à l’Anatolie</a:t>
            </a:r>
          </a:p>
          <a:p>
            <a:r>
              <a:rPr lang="fr-FR" dirty="0"/>
              <a:t>Revenir à 1354 !</a:t>
            </a:r>
          </a:p>
          <a:p>
            <a:r>
              <a:rPr lang="fr-FR" dirty="0"/>
              <a:t>Plus le Maghreb et le Levant musulmans</a:t>
            </a:r>
          </a:p>
        </p:txBody>
      </p:sp>
      <p:pic>
        <p:nvPicPr>
          <p:cNvPr id="5" name="Image 4" descr="Une image contenant carte, atlas, texte&#10;&#10;Description générée automatiquement">
            <a:extLst>
              <a:ext uri="{FF2B5EF4-FFF2-40B4-BE49-F238E27FC236}">
                <a16:creationId xmlns:a16="http://schemas.microsoft.com/office/drawing/2014/main" id="{4B9EE354-F8AA-B51A-0F61-B5097AD147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25" t="46583" r="20803" b="12966"/>
          <a:stretch/>
        </p:blipFill>
        <p:spPr>
          <a:xfrm>
            <a:off x="5648178" y="137381"/>
            <a:ext cx="6386611" cy="51165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0C40B32C-CD30-DC3E-599B-F15A1B49B85B}"/>
              </a:ext>
            </a:extLst>
          </p:cNvPr>
          <p:cNvSpPr/>
          <p:nvPr/>
        </p:nvSpPr>
        <p:spPr>
          <a:xfrm>
            <a:off x="3517773" y="1579359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7EC373A-BAF1-7E70-68DB-C66DCF5CC8F4}"/>
              </a:ext>
            </a:extLst>
          </p:cNvPr>
          <p:cNvSpPr/>
          <p:nvPr/>
        </p:nvSpPr>
        <p:spPr>
          <a:xfrm>
            <a:off x="4600072" y="2695653"/>
            <a:ext cx="151884" cy="165703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B21CC1D-59AF-5EF6-50A8-6E311722CF82}"/>
              </a:ext>
            </a:extLst>
          </p:cNvPr>
          <p:cNvSpPr/>
          <p:nvPr/>
        </p:nvSpPr>
        <p:spPr>
          <a:xfrm>
            <a:off x="2769111" y="3545062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E780C9D-5B05-7CC7-CDD7-0B9B20741B0C}"/>
              </a:ext>
            </a:extLst>
          </p:cNvPr>
          <p:cNvSpPr/>
          <p:nvPr/>
        </p:nvSpPr>
        <p:spPr>
          <a:xfrm>
            <a:off x="5362711" y="4611863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242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794137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1781 : Le projet grec de Catherine II</a:t>
            </a:r>
          </a:p>
          <a:p>
            <a:endParaRPr lang="fr-FR" dirty="0"/>
          </a:p>
          <a:p>
            <a:r>
              <a:rPr lang="fr-FR" dirty="0"/>
              <a:t>*1781 : La France toujours alliée </a:t>
            </a:r>
            <a:r>
              <a:rPr lang="fr-FR" sz="1700" dirty="0"/>
              <a:t>des Turcs et des Autrichiens</a:t>
            </a:r>
          </a:p>
          <a:p>
            <a:r>
              <a:rPr lang="fr-FR" dirty="0"/>
              <a:t>Opposée à ce projet</a:t>
            </a:r>
          </a:p>
          <a:p>
            <a:endParaRPr lang="fr-FR" dirty="0"/>
          </a:p>
          <a:p>
            <a:r>
              <a:rPr lang="fr-FR" dirty="0"/>
              <a:t>NB : Malgré des promesses en Egypte et en Syrie (!)</a:t>
            </a:r>
          </a:p>
          <a:p>
            <a:r>
              <a:rPr lang="fr-FR" dirty="0"/>
              <a:t>NB : </a:t>
            </a:r>
            <a:r>
              <a:rPr lang="fr-FR" u="sng" dirty="0"/>
              <a:t>Catherine II</a:t>
            </a:r>
            <a:r>
              <a:rPr lang="fr-FR" dirty="0"/>
              <a:t>, souveraine éclairée, a paradoxalement</a:t>
            </a:r>
          </a:p>
          <a:p>
            <a:r>
              <a:rPr lang="fr-FR" dirty="0"/>
              <a:t>Le soutien des philosophes français</a:t>
            </a:r>
          </a:p>
          <a:p>
            <a:endParaRPr lang="fr-FR" dirty="0"/>
          </a:p>
          <a:p>
            <a:r>
              <a:rPr lang="fr-FR" dirty="0"/>
              <a:t>*</a:t>
            </a:r>
            <a:r>
              <a:rPr lang="fr-FR" u="sng" dirty="0"/>
              <a:t>Vergennes</a:t>
            </a:r>
            <a:r>
              <a:rPr lang="fr-FR" dirty="0"/>
              <a:t>, ministre de Louis XVI</a:t>
            </a:r>
          </a:p>
          <a:p>
            <a:r>
              <a:rPr lang="fr-FR" dirty="0"/>
              <a:t>Persuade </a:t>
            </a:r>
            <a:r>
              <a:rPr lang="fr-FR" u="sng" dirty="0"/>
              <a:t>Joseph II</a:t>
            </a:r>
            <a:r>
              <a:rPr lang="fr-FR" dirty="0"/>
              <a:t> d’y renoncer</a:t>
            </a:r>
          </a:p>
          <a:p>
            <a:endParaRPr lang="fr-FR" dirty="0"/>
          </a:p>
          <a:p>
            <a:r>
              <a:rPr lang="fr-FR" dirty="0"/>
              <a:t>*En revanche…</a:t>
            </a:r>
          </a:p>
          <a:p>
            <a:r>
              <a:rPr lang="fr-FR" dirty="0"/>
              <a:t>Vergennes convainc le sultan </a:t>
            </a:r>
            <a:r>
              <a:rPr lang="fr-FR" u="sng" dirty="0"/>
              <a:t>Abdülhamid 1</a:t>
            </a:r>
            <a:r>
              <a:rPr lang="fr-FR" u="sng" baseline="30000" dirty="0"/>
              <a:t>er</a:t>
            </a:r>
            <a:endParaRPr lang="fr-FR" dirty="0"/>
          </a:p>
          <a:p>
            <a:r>
              <a:rPr lang="fr-FR" dirty="0"/>
              <a:t>De renoncer à la Crimée, occupée depuis 1779…</a:t>
            </a:r>
          </a:p>
        </p:txBody>
      </p:sp>
      <p:pic>
        <p:nvPicPr>
          <p:cNvPr id="2" name="Image 1" descr="Une image contenant carte&#10;&#10;Description générée automatiquement">
            <a:extLst>
              <a:ext uri="{FF2B5EF4-FFF2-40B4-BE49-F238E27FC236}">
                <a16:creationId xmlns:a16="http://schemas.microsoft.com/office/drawing/2014/main" id="{AE94E9BD-A839-E286-4FDD-85E1BB5EF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00" y="137381"/>
            <a:ext cx="5962288" cy="65436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1840840C-AB73-A1F8-9B3C-AEBDFE1060E5}"/>
              </a:ext>
            </a:extLst>
          </p:cNvPr>
          <p:cNvSpPr/>
          <p:nvPr/>
        </p:nvSpPr>
        <p:spPr>
          <a:xfrm>
            <a:off x="10056087" y="201131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A2536B4F-3D9A-D353-5DA8-E638883B0312}"/>
              </a:ext>
            </a:extLst>
          </p:cNvPr>
          <p:cNvSpPr/>
          <p:nvPr/>
        </p:nvSpPr>
        <p:spPr>
          <a:xfrm>
            <a:off x="10445515" y="464802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BE4C561-39C1-9B30-52AC-0A1AD49ACABC}"/>
              </a:ext>
            </a:extLst>
          </p:cNvPr>
          <p:cNvSpPr/>
          <p:nvPr/>
        </p:nvSpPr>
        <p:spPr>
          <a:xfrm>
            <a:off x="11294224" y="360944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27069DB-DDFA-113D-0CC0-5461EF1C1C2E}"/>
              </a:ext>
            </a:extLst>
          </p:cNvPr>
          <p:cNvSpPr/>
          <p:nvPr/>
        </p:nvSpPr>
        <p:spPr>
          <a:xfrm>
            <a:off x="10866046" y="399611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795AB8-F459-6326-0628-E906ED460138}"/>
              </a:ext>
            </a:extLst>
          </p:cNvPr>
          <p:cNvSpPr/>
          <p:nvPr/>
        </p:nvSpPr>
        <p:spPr>
          <a:xfrm>
            <a:off x="6096000" y="177008"/>
            <a:ext cx="645763" cy="380931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1781</a:t>
            </a:r>
            <a:endParaRPr lang="fr-FR" sz="18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7290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788" y="137381"/>
            <a:ext cx="6737048" cy="39241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1783-1787 : La Russie annexe le khanat de Crimée</a:t>
            </a:r>
          </a:p>
          <a:p>
            <a:endParaRPr lang="fr-FR" dirty="0"/>
          </a:p>
          <a:p>
            <a:r>
              <a:rPr lang="fr-FR" dirty="0"/>
              <a:t>*1783 : La Crimée est annexée à la Russie</a:t>
            </a:r>
          </a:p>
          <a:p>
            <a:r>
              <a:rPr lang="fr-FR" dirty="0"/>
              <a:t>Et </a:t>
            </a:r>
            <a:r>
              <a:rPr lang="fr-FR" u="sng" dirty="0"/>
              <a:t>Grigori Potemkine</a:t>
            </a:r>
            <a:r>
              <a:rPr lang="fr-FR" dirty="0"/>
              <a:t> y fonde Sébastopol et une base navale</a:t>
            </a:r>
          </a:p>
          <a:p>
            <a:endParaRPr lang="fr-FR" dirty="0"/>
          </a:p>
          <a:p>
            <a:r>
              <a:rPr lang="fr-FR" dirty="0"/>
              <a:t>NB : L’Empire ottoman n’a plus accès privilégié au blé de Crimée</a:t>
            </a:r>
          </a:p>
          <a:p>
            <a:r>
              <a:rPr lang="fr-FR" dirty="0"/>
              <a:t>Il augmente les réquisitions en Moldavie-Valachie</a:t>
            </a:r>
          </a:p>
          <a:p>
            <a:endParaRPr lang="fr-FR" dirty="0"/>
          </a:p>
          <a:p>
            <a:r>
              <a:rPr lang="fr-FR" dirty="0"/>
              <a:t>*Jan.-Juillet 1787 : </a:t>
            </a:r>
            <a:r>
              <a:rPr lang="fr-FR" u="sng" dirty="0"/>
              <a:t>Catherine II</a:t>
            </a:r>
            <a:r>
              <a:rPr lang="fr-FR" dirty="0"/>
              <a:t> effectue en Crimée</a:t>
            </a:r>
          </a:p>
          <a:p>
            <a:r>
              <a:rPr lang="fr-FR" dirty="0"/>
              <a:t>Une tournée de propagande, </a:t>
            </a:r>
            <a:r>
              <a:rPr lang="fr-FR" i="1" dirty="0"/>
              <a:t>le voyage en Crimée</a:t>
            </a:r>
          </a:p>
          <a:p>
            <a:r>
              <a:rPr lang="fr-FR" dirty="0"/>
              <a:t>Accompagnée par Potemkine, </a:t>
            </a:r>
            <a:r>
              <a:rPr lang="fr-FR" u="sng" dirty="0"/>
              <a:t>Joseph II</a:t>
            </a:r>
            <a:r>
              <a:rPr lang="fr-FR" dirty="0"/>
              <a:t> et </a:t>
            </a:r>
            <a:r>
              <a:rPr lang="fr-FR" u="sng" dirty="0"/>
              <a:t>Poniatowski de Pologne</a:t>
            </a:r>
          </a:p>
          <a:p>
            <a:endParaRPr lang="fr-FR" sz="1700" dirty="0"/>
          </a:p>
          <a:p>
            <a:r>
              <a:rPr lang="fr-FR" sz="1700" dirty="0"/>
              <a:t>A Sébastopol</a:t>
            </a:r>
          </a:p>
          <a:p>
            <a:r>
              <a:rPr lang="fr-FR" sz="1700" dirty="0"/>
              <a:t>On dresse un arc de triomphe, </a:t>
            </a:r>
            <a:r>
              <a:rPr lang="fr-FR" sz="1700" i="1" dirty="0"/>
              <a:t>La porte de Constantinople</a:t>
            </a:r>
            <a:r>
              <a:rPr lang="fr-FR" sz="1700" dirty="0"/>
              <a:t>…</a:t>
            </a:r>
            <a:endParaRPr lang="fr-FR" sz="1700" i="1" dirty="0"/>
          </a:p>
        </p:txBody>
      </p:sp>
    </p:spTree>
    <p:extLst>
      <p:ext uri="{BB962C8B-B14F-4D97-AF65-F5344CB8AC3E}">
        <p14:creationId xmlns:p14="http://schemas.microsoft.com/office/powerpoint/2010/main" val="4153368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4780548" cy="53399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1787-1792 : 7</a:t>
            </a:r>
            <a:r>
              <a:rPr lang="fr-FR" b="1" baseline="30000" dirty="0"/>
              <a:t>ème</a:t>
            </a:r>
            <a:r>
              <a:rPr lang="fr-FR" b="1" dirty="0"/>
              <a:t> guerre russo-turque ; La Russie alliée à l’Autriche ; Malgré l’intervention diplomatique des Britanniques, nouvelle défaite des Ottomans</a:t>
            </a:r>
          </a:p>
          <a:p>
            <a:endParaRPr lang="fr-FR" dirty="0"/>
          </a:p>
          <a:p>
            <a:r>
              <a:rPr lang="fr-FR" dirty="0"/>
              <a:t>*Août 1787 : Face à cette humiliation menaçante</a:t>
            </a:r>
          </a:p>
          <a:p>
            <a:r>
              <a:rPr lang="fr-FR" u="sng" dirty="0"/>
              <a:t>Abdülhamid 1</a:t>
            </a:r>
            <a:r>
              <a:rPr lang="fr-FR" u="sng" baseline="30000" dirty="0"/>
              <a:t>er</a:t>
            </a:r>
            <a:r>
              <a:rPr lang="fr-FR" dirty="0"/>
              <a:t> préfère un conflit ouvert</a:t>
            </a:r>
          </a:p>
          <a:p>
            <a:endParaRPr lang="fr-FR" dirty="0"/>
          </a:p>
          <a:p>
            <a:r>
              <a:rPr lang="fr-FR" dirty="0"/>
              <a:t>*Et il déclare la guerre à la Russie</a:t>
            </a:r>
          </a:p>
          <a:p>
            <a:r>
              <a:rPr lang="fr-FR" dirty="0"/>
              <a:t>Russie secrètement rejointe par l’Autriche</a:t>
            </a:r>
          </a:p>
          <a:p>
            <a:endParaRPr lang="fr-FR" dirty="0"/>
          </a:p>
          <a:p>
            <a:r>
              <a:rPr lang="fr-FR" dirty="0"/>
              <a:t>NB : Les problèmes financiers de la France</a:t>
            </a:r>
          </a:p>
          <a:p>
            <a:r>
              <a:rPr lang="fr-FR" dirty="0"/>
              <a:t>L’empêchent d’aider son allié turc</a:t>
            </a:r>
          </a:p>
          <a:p>
            <a:endParaRPr lang="fr-FR" dirty="0"/>
          </a:p>
          <a:p>
            <a:r>
              <a:rPr lang="fr-FR" dirty="0"/>
              <a:t>*Fin 1787 : En Crimée, à partir d’</a:t>
            </a:r>
            <a:r>
              <a:rPr lang="fr-FR" dirty="0" err="1"/>
              <a:t>Otchakov</a:t>
            </a:r>
            <a:endParaRPr lang="fr-FR" dirty="0"/>
          </a:p>
          <a:p>
            <a:r>
              <a:rPr lang="fr-FR" sz="1700" dirty="0"/>
              <a:t>La flotte ottomane échoue à s’emparer de </a:t>
            </a:r>
            <a:r>
              <a:rPr lang="fr-FR" sz="1700" dirty="0" err="1"/>
              <a:t>KInburn</a:t>
            </a:r>
            <a:endParaRPr lang="fr-FR" sz="1700" dirty="0"/>
          </a:p>
          <a:p>
            <a:endParaRPr lang="fr-FR" dirty="0"/>
          </a:p>
          <a:p>
            <a:r>
              <a:rPr lang="fr-FR" dirty="0"/>
              <a:t>Et sur le Danube, les Autrichiens</a:t>
            </a:r>
          </a:p>
          <a:p>
            <a:r>
              <a:rPr lang="fr-FR" dirty="0"/>
              <a:t>Echouent à s’emparer de Belgrade…</a:t>
            </a:r>
          </a:p>
        </p:txBody>
      </p:sp>
      <p:pic>
        <p:nvPicPr>
          <p:cNvPr id="6" name="Image 5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1C4FF770-0188-A42D-CEE9-470D09AD84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50" t="14357" r="28598" b="31384"/>
          <a:stretch/>
        </p:blipFill>
        <p:spPr>
          <a:xfrm>
            <a:off x="5035115" y="147449"/>
            <a:ext cx="6999674" cy="49028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4F2D0F0-00DB-818D-35FB-3CD5ED2DF150}"/>
              </a:ext>
            </a:extLst>
          </p:cNvPr>
          <p:cNvCxnSpPr>
            <a:cxnSpLocks/>
            <a:stCxn id="15" idx="5"/>
            <a:endCxn id="14" idx="1"/>
          </p:cNvCxnSpPr>
          <p:nvPr/>
        </p:nvCxnSpPr>
        <p:spPr>
          <a:xfrm>
            <a:off x="9643117" y="738730"/>
            <a:ext cx="141841" cy="4853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59EE99A4-E561-715D-6CDE-D57AB21665A1}"/>
              </a:ext>
            </a:extLst>
          </p:cNvPr>
          <p:cNvSpPr/>
          <p:nvPr/>
        </p:nvSpPr>
        <p:spPr>
          <a:xfrm>
            <a:off x="9762715" y="762997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5B0BBB4-189A-6B18-8FC3-BDE376BF4FF1}"/>
              </a:ext>
            </a:extLst>
          </p:cNvPr>
          <p:cNvSpPr/>
          <p:nvPr/>
        </p:nvSpPr>
        <p:spPr>
          <a:xfrm>
            <a:off x="9513476" y="59729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8A9E2BF-71D9-79B2-47D0-6E4372738EBF}"/>
              </a:ext>
            </a:extLst>
          </p:cNvPr>
          <p:cNvSpPr/>
          <p:nvPr/>
        </p:nvSpPr>
        <p:spPr>
          <a:xfrm>
            <a:off x="9076149" y="280945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AB6232E-AA65-5B12-6CAE-DFA3B9A05349}"/>
              </a:ext>
            </a:extLst>
          </p:cNvPr>
          <p:cNvSpPr/>
          <p:nvPr/>
        </p:nvSpPr>
        <p:spPr>
          <a:xfrm>
            <a:off x="6592754" y="1448786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EC12E9C-6A0B-8B3A-4B18-0DE2B48A2B08}"/>
              </a:ext>
            </a:extLst>
          </p:cNvPr>
          <p:cNvSpPr/>
          <p:nvPr/>
        </p:nvSpPr>
        <p:spPr>
          <a:xfrm>
            <a:off x="6516812" y="898413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83A8553-B6E0-131C-2E00-8E21CF312D44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6592754" y="1064116"/>
            <a:ext cx="75489" cy="38467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7B6C7412-59A5-E545-2A67-534B73CED5F9}"/>
              </a:ext>
            </a:extLst>
          </p:cNvPr>
          <p:cNvSpPr/>
          <p:nvPr/>
        </p:nvSpPr>
        <p:spPr>
          <a:xfrm>
            <a:off x="10400908" y="136593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A3223CB-1690-F2B9-3FB8-5DD765F0CB19}"/>
              </a:ext>
            </a:extLst>
          </p:cNvPr>
          <p:cNvSpPr/>
          <p:nvPr/>
        </p:nvSpPr>
        <p:spPr>
          <a:xfrm>
            <a:off x="9891827" y="55586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80243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4748263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1787-1792 : 7</a:t>
            </a:r>
            <a:r>
              <a:rPr lang="fr-FR" b="1" baseline="30000" dirty="0"/>
              <a:t>ème</a:t>
            </a:r>
            <a:r>
              <a:rPr lang="fr-FR" b="1" dirty="0"/>
              <a:t> guerre russo-turque ; La Russie alliée à l’Autriche ; Malgré l’intervention diplomatique des Britanniques, nouvelle défaite des Ottomans</a:t>
            </a:r>
          </a:p>
          <a:p>
            <a:endParaRPr lang="fr-FR" dirty="0"/>
          </a:p>
          <a:p>
            <a:r>
              <a:rPr lang="fr-FR" dirty="0"/>
              <a:t>*1788 : Autrichiens et Turcs se combattent</a:t>
            </a:r>
          </a:p>
          <a:p>
            <a:r>
              <a:rPr lang="fr-FR" dirty="0"/>
              <a:t>Dans le Banat ; Tandis que…</a:t>
            </a:r>
          </a:p>
          <a:p>
            <a:endParaRPr lang="fr-FR" dirty="0"/>
          </a:p>
          <a:p>
            <a:r>
              <a:rPr lang="fr-FR" dirty="0"/>
              <a:t>*Fin 1788 : En Crimée</a:t>
            </a:r>
          </a:p>
          <a:p>
            <a:r>
              <a:rPr lang="fr-FR" dirty="0"/>
              <a:t>Les Russes de </a:t>
            </a:r>
            <a:r>
              <a:rPr lang="fr-FR" u="sng" dirty="0"/>
              <a:t>Souvorov</a:t>
            </a:r>
            <a:r>
              <a:rPr lang="fr-FR" dirty="0"/>
              <a:t> s’emparent d’</a:t>
            </a:r>
            <a:r>
              <a:rPr lang="fr-FR" dirty="0" err="1"/>
              <a:t>Otchakov</a:t>
            </a:r>
            <a:endParaRPr lang="fr-FR" dirty="0"/>
          </a:p>
          <a:p>
            <a:r>
              <a:rPr lang="fr-FR" dirty="0"/>
              <a:t>Puis ils s’avancent en Moldavie et en Valachie</a:t>
            </a:r>
          </a:p>
          <a:p>
            <a:endParaRPr lang="fr-FR" dirty="0"/>
          </a:p>
          <a:p>
            <a:r>
              <a:rPr lang="fr-FR" u="sng" dirty="0"/>
              <a:t>*1789 : Les Autrichiens occupent Belgrade</a:t>
            </a:r>
          </a:p>
          <a:p>
            <a:r>
              <a:rPr lang="fr-FR" dirty="0"/>
              <a:t>Et Bucarest en Valachie</a:t>
            </a:r>
          </a:p>
          <a:p>
            <a:endParaRPr lang="fr-FR" dirty="0"/>
          </a:p>
          <a:p>
            <a:r>
              <a:rPr lang="fr-FR" dirty="0"/>
              <a:t>*Pourtant, ce recul ne se termine pas</a:t>
            </a:r>
          </a:p>
          <a:p>
            <a:r>
              <a:rPr lang="fr-FR" dirty="0"/>
              <a:t>En catastrophe pour les Turcs</a:t>
            </a:r>
          </a:p>
          <a:p>
            <a:endParaRPr lang="fr-FR" dirty="0"/>
          </a:p>
          <a:p>
            <a:r>
              <a:rPr lang="fr-FR" dirty="0"/>
              <a:t>Car les Anglais interviennent</a:t>
            </a:r>
          </a:p>
          <a:p>
            <a:r>
              <a:rPr lang="fr-FR" dirty="0"/>
              <a:t>Les Anglais à la politique fluctuante…</a:t>
            </a:r>
          </a:p>
        </p:txBody>
      </p:sp>
      <p:pic>
        <p:nvPicPr>
          <p:cNvPr id="2" name="Image 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A1548E85-97BD-CF25-7B17-78E62892AA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50" t="14357" r="28598" b="31384"/>
          <a:stretch/>
        </p:blipFill>
        <p:spPr>
          <a:xfrm>
            <a:off x="5035115" y="147449"/>
            <a:ext cx="6999674" cy="49028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CF4A112-B329-6472-7952-877EAEF26BEC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9665360" y="638720"/>
            <a:ext cx="226467" cy="4142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FF228B2B-1087-6E6D-0DF0-CA4838C9190E}"/>
              </a:ext>
            </a:extLst>
          </p:cNvPr>
          <p:cNvSpPr/>
          <p:nvPr/>
        </p:nvSpPr>
        <p:spPr>
          <a:xfrm>
            <a:off x="10292420" y="1283083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23C72FF-1B0C-ED17-0BF5-2EC4EEDDC71B}"/>
              </a:ext>
            </a:extLst>
          </p:cNvPr>
          <p:cNvSpPr/>
          <p:nvPr/>
        </p:nvSpPr>
        <p:spPr>
          <a:xfrm>
            <a:off x="9513476" y="597294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6BFB1CB-045D-3CDF-96FB-D5AC430E0F19}"/>
              </a:ext>
            </a:extLst>
          </p:cNvPr>
          <p:cNvSpPr/>
          <p:nvPr/>
        </p:nvSpPr>
        <p:spPr>
          <a:xfrm>
            <a:off x="6516812" y="898413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4DC06D5-4415-414A-837E-D166F66AE464}"/>
              </a:ext>
            </a:extLst>
          </p:cNvPr>
          <p:cNvSpPr/>
          <p:nvPr/>
        </p:nvSpPr>
        <p:spPr>
          <a:xfrm>
            <a:off x="8290703" y="1531637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7B36CA0-2DC1-C63C-3792-DA340F45B311}"/>
              </a:ext>
            </a:extLst>
          </p:cNvPr>
          <p:cNvSpPr/>
          <p:nvPr/>
        </p:nvSpPr>
        <p:spPr>
          <a:xfrm>
            <a:off x="7779267" y="93262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2601EA09-F17B-9558-E412-6A0ABE3F9203}"/>
              </a:ext>
            </a:extLst>
          </p:cNvPr>
          <p:cNvCxnSpPr>
            <a:cxnSpLocks/>
            <a:stCxn id="30" idx="5"/>
          </p:cNvCxnSpPr>
          <p:nvPr/>
        </p:nvCxnSpPr>
        <p:spPr>
          <a:xfrm>
            <a:off x="7908908" y="1074061"/>
            <a:ext cx="391562" cy="45757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lipse 36">
            <a:extLst>
              <a:ext uri="{FF2B5EF4-FFF2-40B4-BE49-F238E27FC236}">
                <a16:creationId xmlns:a16="http://schemas.microsoft.com/office/drawing/2014/main" id="{BC26FAEA-F60D-932D-53BC-FF486905C072}"/>
              </a:ext>
            </a:extLst>
          </p:cNvPr>
          <p:cNvSpPr/>
          <p:nvPr/>
        </p:nvSpPr>
        <p:spPr>
          <a:xfrm>
            <a:off x="9076149" y="2809452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8EAB6980-22FA-4222-C7F2-2D00086CA9AC}"/>
              </a:ext>
            </a:extLst>
          </p:cNvPr>
          <p:cNvSpPr/>
          <p:nvPr/>
        </p:nvSpPr>
        <p:spPr>
          <a:xfrm>
            <a:off x="8534952" y="514442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2E62C4A9-D1AD-2F57-79C7-EDCB6C09A25D}"/>
              </a:ext>
            </a:extLst>
          </p:cNvPr>
          <p:cNvCxnSpPr>
            <a:cxnSpLocks/>
            <a:stCxn id="14" idx="2"/>
            <a:endCxn id="38" idx="6"/>
          </p:cNvCxnSpPr>
          <p:nvPr/>
        </p:nvCxnSpPr>
        <p:spPr>
          <a:xfrm flipH="1" flipV="1">
            <a:off x="8686836" y="597294"/>
            <a:ext cx="826640" cy="8285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2B4BBE2A-62C4-0D1E-7695-1E255140B5E1}"/>
              </a:ext>
            </a:extLst>
          </p:cNvPr>
          <p:cNvSpPr/>
          <p:nvPr/>
        </p:nvSpPr>
        <p:spPr>
          <a:xfrm>
            <a:off x="7198353" y="1302849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C8F87DDD-3A71-F8EC-947B-3FDFE040620E}"/>
              </a:ext>
            </a:extLst>
          </p:cNvPr>
          <p:cNvCxnSpPr>
            <a:cxnSpLocks/>
            <a:stCxn id="15" idx="5"/>
            <a:endCxn id="3" idx="2"/>
          </p:cNvCxnSpPr>
          <p:nvPr/>
        </p:nvCxnSpPr>
        <p:spPr>
          <a:xfrm>
            <a:off x="6646453" y="1039849"/>
            <a:ext cx="551900" cy="34585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39020D1-CC2C-65E4-AE44-942E80519B51}"/>
              </a:ext>
            </a:extLst>
          </p:cNvPr>
          <p:cNvCxnSpPr>
            <a:cxnSpLocks/>
          </p:cNvCxnSpPr>
          <p:nvPr/>
        </p:nvCxnSpPr>
        <p:spPr>
          <a:xfrm flipH="1" flipV="1">
            <a:off x="7274295" y="1468552"/>
            <a:ext cx="180390" cy="73220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EC4C5073-ED55-B2DE-ED37-33FB6C1A50F6}"/>
              </a:ext>
            </a:extLst>
          </p:cNvPr>
          <p:cNvCxnSpPr>
            <a:cxnSpLocks/>
            <a:stCxn id="38" idx="4"/>
          </p:cNvCxnSpPr>
          <p:nvPr/>
        </p:nvCxnSpPr>
        <p:spPr>
          <a:xfrm flipH="1">
            <a:off x="8534952" y="680145"/>
            <a:ext cx="75942" cy="68578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FE317D08-C4CF-C421-364E-021F8969B025}"/>
              </a:ext>
            </a:extLst>
          </p:cNvPr>
          <p:cNvSpPr/>
          <p:nvPr/>
        </p:nvSpPr>
        <p:spPr>
          <a:xfrm>
            <a:off x="6592754" y="1448786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28A44BAF-E99B-DEBB-D843-E3120E688121}"/>
              </a:ext>
            </a:extLst>
          </p:cNvPr>
          <p:cNvCxnSpPr>
            <a:cxnSpLocks/>
          </p:cNvCxnSpPr>
          <p:nvPr/>
        </p:nvCxnSpPr>
        <p:spPr>
          <a:xfrm>
            <a:off x="6592754" y="1064116"/>
            <a:ext cx="75489" cy="38467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E8931177-5081-A336-BD9C-4F31222BB103}"/>
              </a:ext>
            </a:extLst>
          </p:cNvPr>
          <p:cNvSpPr/>
          <p:nvPr/>
        </p:nvSpPr>
        <p:spPr>
          <a:xfrm>
            <a:off x="9891827" y="55586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430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/>
          <p:cNvSpPr/>
          <p:nvPr/>
        </p:nvSpPr>
        <p:spPr>
          <a:xfrm>
            <a:off x="202320" y="11664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8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1768-1813 : </a:t>
            </a:r>
            <a:r>
              <a:rPr lang="fr-FR" b="1" kern="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’Empire ottoman</a:t>
            </a:r>
            <a:r>
              <a:rPr lang="fr-FR" b="1" kern="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entre réveil des nationalismes et ingérences 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européennes</a:t>
            </a:r>
          </a:p>
          <a:p>
            <a:pPr algn="ctr">
              <a:lnSpc>
                <a:spcPct val="100000"/>
              </a:lnSpc>
            </a:pPr>
            <a:r>
              <a:rPr lang="fr-FR" sz="1800" b="1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Russie, Autriche, Grande-Bretagne et France</a:t>
            </a:r>
          </a:p>
          <a:p>
            <a:endParaRPr lang="fr-FR" altLang="fr-FR" b="1" dirty="0">
              <a:latin typeface="+mn-lt"/>
              <a:cs typeface="Arial" panose="020B0604020202020204" pitchFamily="34" charset="0"/>
            </a:endParaRPr>
          </a:p>
          <a:p>
            <a:r>
              <a:rPr lang="fr-FR" altLang="fr-FR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1768-1792 : En mer Noire et dans les Balkans, 1</a:t>
            </a:r>
            <a:r>
              <a:rPr lang="fr-FR" altLang="fr-FR" b="1" baseline="300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ère</a:t>
            </a:r>
            <a:r>
              <a:rPr lang="fr-FR" altLang="fr-FR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b="1" dirty="0">
                <a:solidFill>
                  <a:srgbClr val="FF0000"/>
                </a:solidFill>
                <a:cs typeface="Arial" panose="020B0604020202020204" pitchFamily="34" charset="0"/>
              </a:rPr>
              <a:t>e</a:t>
            </a:r>
            <a:r>
              <a:rPr lang="fr-FR" altLang="fr-FR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xpansion russe contre l’Empire ottoman : Annexion de la Crimée ; Souveraineté russe sur la Moldavie et la Valachie</a:t>
            </a:r>
            <a:endParaRPr lang="fr-FR" b="1" strike="noStrike" spc="-1" dirty="0">
              <a:solidFill>
                <a:srgbClr val="FF0000"/>
              </a:solidFill>
              <a:latin typeface="Arial"/>
            </a:endParaRPr>
          </a:p>
          <a:p>
            <a:r>
              <a:rPr lang="fr-FR" dirty="0">
                <a:solidFill>
                  <a:srgbClr val="FF0000"/>
                </a:solidFill>
              </a:rPr>
              <a:t>1764 : En expansion depuis le XVe siècle, la Russie de Catherine II est devenue le plus vaste empire eurasien et la puissance hégémonique en Europe orientale ; Pour Catherine II, poursuivre l’expansion russe en Orient : mer Noire et Balkans ottomans ; Caucase et monde indo-persan</a:t>
            </a:r>
          </a:p>
          <a:p>
            <a:r>
              <a:rPr lang="fr-FR" dirty="0">
                <a:solidFill>
                  <a:srgbClr val="FF0000"/>
                </a:solidFill>
              </a:rPr>
              <a:t>1764-1768 : Catherine II reprend les ambitions russes contre l’Empire ottoman ; Réaction des puissances européennes</a:t>
            </a:r>
          </a:p>
          <a:p>
            <a:r>
              <a:rPr lang="fr-FR" dirty="0">
                <a:solidFill>
                  <a:srgbClr val="FF0000"/>
                </a:solidFill>
              </a:rPr>
              <a:t>1768-1771 : 6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>
                <a:solidFill>
                  <a:srgbClr val="FF0000"/>
                </a:solidFill>
              </a:rPr>
              <a:t> guerre russo-turque ; Victoires des Russes en Moldavie et Valachie, en mer Egée et en Crimée</a:t>
            </a:r>
          </a:p>
          <a:p>
            <a:r>
              <a:rPr lang="fr-FR" dirty="0">
                <a:solidFill>
                  <a:srgbClr val="FF0000"/>
                </a:solidFill>
              </a:rPr>
              <a:t>1770-1772 : Frédéric II de Prusse, Joseph II d’Autriche et Catherine II de Russie se partagent la Pologne</a:t>
            </a:r>
          </a:p>
          <a:p>
            <a:r>
              <a:rPr lang="fr-FR" dirty="0"/>
              <a:t>1774 : Le traité de Kutchuk-Kaïnardji marque le début de la domination russe dans les Balkans : Soumission du khanat de Crimée ; Accès direct à la mer Noire : Azov, </a:t>
            </a:r>
            <a:r>
              <a:rPr lang="fr-FR" dirty="0" err="1"/>
              <a:t>Kerch</a:t>
            </a:r>
            <a:r>
              <a:rPr lang="fr-FR" dirty="0"/>
              <a:t>, Kherson ; Avancée dans le Caucase avec l’annexion de la </a:t>
            </a:r>
            <a:r>
              <a:rPr lang="fr-FR" dirty="0" err="1"/>
              <a:t>Kabardie</a:t>
            </a:r>
            <a:r>
              <a:rPr lang="fr-FR" dirty="0"/>
              <a:t> ; Libre-navigation en mer Noire, libre-passage des détroits et libre-accès aux ports du Levant ; Droit de protection et d’ingérence des populations orthodoxes ; Valachie et Moldavie deviennent des condominiums russo-turcs</a:t>
            </a:r>
          </a:p>
          <a:p>
            <a:r>
              <a:rPr lang="fr-FR" dirty="0"/>
              <a:t>1781 : Le projet grec de Catherine II</a:t>
            </a:r>
          </a:p>
          <a:p>
            <a:r>
              <a:rPr lang="fr-FR" dirty="0"/>
              <a:t>1787-1792 : 7</a:t>
            </a:r>
            <a:r>
              <a:rPr lang="fr-FR" baseline="30000" dirty="0"/>
              <a:t>ème</a:t>
            </a:r>
            <a:r>
              <a:rPr lang="fr-FR" dirty="0"/>
              <a:t> guerre russo-turque ; La Russie alliée à l’Autriche ; Malgré l’intervention diplomatique des Britanniques, nouvelle défaite des Ottomans</a:t>
            </a:r>
          </a:p>
          <a:p>
            <a:r>
              <a:rPr lang="fr-FR" dirty="0"/>
              <a:t>1792 : La paix de </a:t>
            </a:r>
            <a:r>
              <a:rPr lang="fr-FR" dirty="0" err="1"/>
              <a:t>Iassy</a:t>
            </a:r>
            <a:r>
              <a:rPr lang="fr-FR" dirty="0"/>
              <a:t> ; Perte ottomane du </a:t>
            </a:r>
            <a:r>
              <a:rPr lang="fr-FR" dirty="0" err="1"/>
              <a:t>Jedisan</a:t>
            </a:r>
            <a:endParaRPr lang="fr-FR" dirty="0"/>
          </a:p>
          <a:p>
            <a:endParaRPr lang="fr-FR" dirty="0"/>
          </a:p>
          <a:p>
            <a:pPr>
              <a:lnSpc>
                <a:spcPct val="100000"/>
              </a:lnSpc>
            </a:pPr>
            <a:endParaRPr lang="fr-FR" sz="1800" b="1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fr-FR" b="1" strike="noStrike" kern="1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fr-FR" sz="1800" b="0" strike="noStrike" spc="-1" dirty="0"/>
          </a:p>
          <a:p>
            <a:pPr>
              <a:lnSpc>
                <a:spcPct val="100000"/>
              </a:lnSpc>
            </a:pPr>
            <a:endParaRPr lang="fr-FR" sz="1800" b="0" strike="noStrike" spc="-1" dirty="0"/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1444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5785647" cy="64633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1787-1792 : 7</a:t>
            </a:r>
            <a:r>
              <a:rPr lang="fr-FR" b="1" baseline="30000" dirty="0"/>
              <a:t>ème</a:t>
            </a:r>
            <a:r>
              <a:rPr lang="fr-FR" b="1" dirty="0"/>
              <a:t> guerre russo-turque ; La Russie alliée à l’Autriche ; Malgré l’intervention diplomatique des Britanniques, nouvelle défaite des Ottomans</a:t>
            </a:r>
          </a:p>
          <a:p>
            <a:endParaRPr lang="fr-FR" dirty="0"/>
          </a:p>
          <a:p>
            <a:r>
              <a:rPr lang="fr-FR" u="sng" dirty="0"/>
              <a:t>Britanniques entre Français et Russes</a:t>
            </a:r>
          </a:p>
          <a:p>
            <a:r>
              <a:rPr lang="fr-FR" u="sng" dirty="0"/>
              <a:t>Début d’un long dilemme…</a:t>
            </a:r>
          </a:p>
          <a:p>
            <a:endParaRPr lang="fr-FR" dirty="0"/>
          </a:p>
          <a:p>
            <a:r>
              <a:rPr lang="fr-FR" dirty="0"/>
              <a:t>*1770 : Les Britanniques avaient vu d’un bon œil</a:t>
            </a:r>
          </a:p>
          <a:p>
            <a:r>
              <a:rPr lang="fr-FR" dirty="0"/>
              <a:t>L’attaque russe, notamment par mer ; En effet…</a:t>
            </a:r>
          </a:p>
          <a:p>
            <a:endParaRPr lang="fr-FR" dirty="0"/>
          </a:p>
          <a:p>
            <a:r>
              <a:rPr lang="fr-FR" dirty="0"/>
              <a:t>- Malgré leur victoire en 1763</a:t>
            </a:r>
          </a:p>
          <a:p>
            <a:r>
              <a:rPr lang="fr-FR" u="sng" dirty="0"/>
              <a:t>La France reste l’ennemie principale</a:t>
            </a:r>
            <a:r>
              <a:rPr lang="fr-FR" dirty="0"/>
              <a:t> ; Et en Méditerranée</a:t>
            </a:r>
          </a:p>
          <a:p>
            <a:r>
              <a:rPr lang="fr-FR" dirty="0"/>
              <a:t>La flotte russe rivalise avec la flotte française</a:t>
            </a:r>
          </a:p>
          <a:p>
            <a:endParaRPr lang="fr-FR" dirty="0"/>
          </a:p>
          <a:p>
            <a:r>
              <a:rPr lang="fr-FR" dirty="0"/>
              <a:t>- Le soutien à la Russie permettrait</a:t>
            </a:r>
          </a:p>
          <a:p>
            <a:r>
              <a:rPr lang="fr-FR" dirty="0"/>
              <a:t>L’accès direct, via la mer Noire, au bois russe</a:t>
            </a:r>
          </a:p>
          <a:p>
            <a:endParaRPr lang="fr-FR" dirty="0"/>
          </a:p>
          <a:p>
            <a:r>
              <a:rPr lang="fr-FR" dirty="0"/>
              <a:t>*Ainsi…</a:t>
            </a:r>
          </a:p>
          <a:p>
            <a:r>
              <a:rPr lang="fr-FR" dirty="0"/>
              <a:t>1770 : Le premier ministre </a:t>
            </a:r>
            <a:r>
              <a:rPr lang="fr-FR" u="sng" dirty="0"/>
              <a:t>William Pitt l’Ancien</a:t>
            </a:r>
          </a:p>
          <a:p>
            <a:r>
              <a:rPr lang="fr-FR" dirty="0"/>
              <a:t>A favorisé le passage de la flotte russe</a:t>
            </a:r>
          </a:p>
          <a:p>
            <a:endParaRPr lang="fr-FR" dirty="0"/>
          </a:p>
          <a:p>
            <a:r>
              <a:rPr lang="fr-FR" dirty="0"/>
              <a:t>NB : En menaçant au passage Français et Espagnols</a:t>
            </a:r>
          </a:p>
          <a:p>
            <a:r>
              <a:rPr lang="fr-FR" dirty="0"/>
              <a:t>En cas d’obstruction</a:t>
            </a:r>
          </a:p>
        </p:txBody>
      </p:sp>
      <p:pic>
        <p:nvPicPr>
          <p:cNvPr id="7" name="Image 6" descr="Une image contenant carte&#10;&#10;Description générée automatiquement">
            <a:extLst>
              <a:ext uri="{FF2B5EF4-FFF2-40B4-BE49-F238E27FC236}">
                <a16:creationId xmlns:a16="http://schemas.microsoft.com/office/drawing/2014/main" id="{F1B2B039-CDF8-FB44-69A0-7CB5D055D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00" y="137381"/>
            <a:ext cx="5962288" cy="65436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3F564FBB-97CD-AD7F-8462-83CA5CC2A95A}"/>
              </a:ext>
            </a:extLst>
          </p:cNvPr>
          <p:cNvSpPr/>
          <p:nvPr/>
        </p:nvSpPr>
        <p:spPr>
          <a:xfrm>
            <a:off x="10169645" y="392477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3F6CD2F-B28F-F078-C7A7-7DCD957A9E7D}"/>
              </a:ext>
            </a:extLst>
          </p:cNvPr>
          <p:cNvSpPr/>
          <p:nvPr/>
        </p:nvSpPr>
        <p:spPr>
          <a:xfrm>
            <a:off x="10017761" y="421665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6B1BCEB-1319-AA07-4ECB-0445B5F8E5D6}"/>
              </a:ext>
            </a:extLst>
          </p:cNvPr>
          <p:cNvSpPr/>
          <p:nvPr/>
        </p:nvSpPr>
        <p:spPr>
          <a:xfrm>
            <a:off x="10172402" y="5137178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5325A66-8C6F-5447-1D2E-2615606E658B}"/>
              </a:ext>
            </a:extLst>
          </p:cNvPr>
          <p:cNvSpPr/>
          <p:nvPr/>
        </p:nvSpPr>
        <p:spPr>
          <a:xfrm>
            <a:off x="10445515" y="464802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BCBB045-0A81-C6ED-8E78-713F415C410D}"/>
              </a:ext>
            </a:extLst>
          </p:cNvPr>
          <p:cNvSpPr/>
          <p:nvPr/>
        </p:nvSpPr>
        <p:spPr>
          <a:xfrm>
            <a:off x="10056087" y="201131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6B4E291-88A4-2B14-5EBA-C78A5C624116}"/>
              </a:ext>
            </a:extLst>
          </p:cNvPr>
          <p:cNvCxnSpPr>
            <a:cxnSpLocks/>
            <a:stCxn id="36" idx="3"/>
            <a:endCxn id="10" idx="7"/>
          </p:cNvCxnSpPr>
          <p:nvPr/>
        </p:nvCxnSpPr>
        <p:spPr>
          <a:xfrm flipH="1">
            <a:off x="10299286" y="2579236"/>
            <a:ext cx="597614" cy="136980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05314157-8288-E787-DD2D-7248C6410548}"/>
              </a:ext>
            </a:extLst>
          </p:cNvPr>
          <p:cNvCxnSpPr>
            <a:cxnSpLocks/>
            <a:stCxn id="24" idx="3"/>
          </p:cNvCxnSpPr>
          <p:nvPr/>
        </p:nvCxnSpPr>
        <p:spPr>
          <a:xfrm flipH="1">
            <a:off x="8849532" y="2152751"/>
            <a:ext cx="1228798" cy="77642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52FCF51-D69D-8F34-9D79-42ED1CB018B0}"/>
              </a:ext>
            </a:extLst>
          </p:cNvPr>
          <p:cNvCxnSpPr>
            <a:cxnSpLocks/>
          </p:cNvCxnSpPr>
          <p:nvPr/>
        </p:nvCxnSpPr>
        <p:spPr>
          <a:xfrm flipH="1" flipV="1">
            <a:off x="8710047" y="2306951"/>
            <a:ext cx="139485" cy="62222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03AE1B75-EDAB-B398-73CA-C111051E2D9D}"/>
              </a:ext>
            </a:extLst>
          </p:cNvPr>
          <p:cNvCxnSpPr>
            <a:cxnSpLocks/>
          </p:cNvCxnSpPr>
          <p:nvPr/>
        </p:nvCxnSpPr>
        <p:spPr>
          <a:xfrm flipH="1">
            <a:off x="6276814" y="2306951"/>
            <a:ext cx="2433233" cy="190970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1CA62517-1E0F-25C3-5E1B-E33430A15F14}"/>
              </a:ext>
            </a:extLst>
          </p:cNvPr>
          <p:cNvCxnSpPr>
            <a:cxnSpLocks/>
          </p:cNvCxnSpPr>
          <p:nvPr/>
        </p:nvCxnSpPr>
        <p:spPr>
          <a:xfrm>
            <a:off x="6276814" y="4216655"/>
            <a:ext cx="0" cy="108622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44FE60EC-98BA-B4A6-3267-D6679F6261F6}"/>
              </a:ext>
            </a:extLst>
          </p:cNvPr>
          <p:cNvCxnSpPr>
            <a:cxnSpLocks/>
          </p:cNvCxnSpPr>
          <p:nvPr/>
        </p:nvCxnSpPr>
        <p:spPr>
          <a:xfrm>
            <a:off x="6276814" y="5302881"/>
            <a:ext cx="2293749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7E861070-C63F-E470-2837-9115312137F2}"/>
              </a:ext>
            </a:extLst>
          </p:cNvPr>
          <p:cNvCxnSpPr>
            <a:cxnSpLocks/>
          </p:cNvCxnSpPr>
          <p:nvPr/>
        </p:nvCxnSpPr>
        <p:spPr>
          <a:xfrm>
            <a:off x="8570563" y="5302881"/>
            <a:ext cx="1301857" cy="55547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21948EC4-8F2C-8432-D83E-B2ED66330C16}"/>
              </a:ext>
            </a:extLst>
          </p:cNvPr>
          <p:cNvCxnSpPr>
            <a:cxnSpLocks/>
            <a:endCxn id="22" idx="3"/>
          </p:cNvCxnSpPr>
          <p:nvPr/>
        </p:nvCxnSpPr>
        <p:spPr>
          <a:xfrm flipV="1">
            <a:off x="9872420" y="5278614"/>
            <a:ext cx="322225" cy="57974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5E25A712-7043-D48B-D98C-3A8B09FC1A16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D0F4474C-A4D2-AE90-8A18-D0BDE368CD56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E9E26DA-F11F-D846-FEE5-D7A1B8F4763C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F2EE9BC-50EC-57EB-55DB-72C9CDF6AAB2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645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716646" cy="64017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1787-1792 : 7</a:t>
            </a:r>
            <a:r>
              <a:rPr lang="fr-FR" b="1" baseline="30000" dirty="0"/>
              <a:t>ème</a:t>
            </a:r>
            <a:r>
              <a:rPr lang="fr-FR" b="1" dirty="0"/>
              <a:t> guerre russo-turque ; La Russie alliée à l’Autriche ; Malgré l’intervention diplomatique des Britanniques, nouvelle défaite des Ottomans</a:t>
            </a:r>
          </a:p>
          <a:p>
            <a:endParaRPr lang="fr-FR" sz="800" dirty="0"/>
          </a:p>
          <a:p>
            <a:r>
              <a:rPr lang="fr-FR" dirty="0"/>
              <a:t>*1783 : </a:t>
            </a:r>
            <a:r>
              <a:rPr lang="fr-FR" u="sng" dirty="0"/>
              <a:t>William Pitt le Jeune</a:t>
            </a:r>
            <a:r>
              <a:rPr lang="fr-FR" dirty="0"/>
              <a:t>, fils de William Pitt l’Ancien</a:t>
            </a:r>
          </a:p>
          <a:p>
            <a:r>
              <a:rPr lang="fr-FR" dirty="0"/>
              <a:t>1</a:t>
            </a:r>
            <a:r>
              <a:rPr lang="fr-FR" baseline="30000" dirty="0"/>
              <a:t>er</a:t>
            </a:r>
            <a:r>
              <a:rPr lang="fr-FR" dirty="0"/>
              <a:t> ministre de la GB, a deux ennemis…</a:t>
            </a:r>
          </a:p>
          <a:p>
            <a:endParaRPr lang="fr-FR" sz="800" dirty="0"/>
          </a:p>
          <a:p>
            <a:r>
              <a:rPr lang="fr-FR" dirty="0"/>
              <a:t>a) Après la perte des colonies américaines</a:t>
            </a:r>
          </a:p>
          <a:p>
            <a:r>
              <a:rPr lang="fr-FR" u="sng" dirty="0"/>
              <a:t>Les Français toujours</a:t>
            </a:r>
          </a:p>
          <a:p>
            <a:endParaRPr lang="fr-FR" dirty="0"/>
          </a:p>
          <a:p>
            <a:r>
              <a:rPr lang="fr-FR" dirty="0"/>
              <a:t>b) Mais contrairement à son père</a:t>
            </a:r>
          </a:p>
          <a:p>
            <a:r>
              <a:rPr lang="fr-FR" dirty="0"/>
              <a:t>Considérant le maintien de l’Empire ottoman</a:t>
            </a:r>
          </a:p>
          <a:p>
            <a:r>
              <a:rPr lang="fr-FR" i="1" dirty="0"/>
              <a:t>Comme une question de vie ou de mort</a:t>
            </a:r>
          </a:p>
          <a:p>
            <a:r>
              <a:rPr lang="fr-FR" u="sng" dirty="0"/>
              <a:t>Les Russes également</a:t>
            </a:r>
            <a:r>
              <a:rPr lang="fr-FR" dirty="0"/>
              <a:t>…</a:t>
            </a:r>
          </a:p>
          <a:p>
            <a:endParaRPr lang="fr-FR" sz="800" dirty="0"/>
          </a:p>
          <a:p>
            <a:r>
              <a:rPr lang="fr-FR" dirty="0"/>
              <a:t>Mais retournons en Crimée…</a:t>
            </a:r>
          </a:p>
          <a:p>
            <a:endParaRPr lang="fr-FR" sz="800" dirty="0"/>
          </a:p>
          <a:p>
            <a:r>
              <a:rPr lang="fr-FR" sz="1600" dirty="0">
                <a:solidFill>
                  <a:srgbClr val="FF0000"/>
                </a:solidFill>
              </a:rPr>
              <a:t>NB : Préserver les intérêts anglais en Egypte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Pour le commerce des côtes arabes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Notamment Moka au Yémen pour le café</a:t>
            </a:r>
          </a:p>
          <a:p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Et pour la libre-circulation des dépêches vers les Indes</a:t>
            </a:r>
          </a:p>
          <a:p>
            <a:r>
              <a:rPr lang="fr-FR" sz="1600" dirty="0">
                <a:solidFill>
                  <a:srgbClr val="FF0000"/>
                </a:solidFill>
              </a:rPr>
              <a:t>Par la </a:t>
            </a:r>
            <a:r>
              <a:rPr lang="fr-FR" sz="1600" i="1" dirty="0">
                <a:solidFill>
                  <a:srgbClr val="FF0000"/>
                </a:solidFill>
              </a:rPr>
              <a:t>Overland route</a:t>
            </a:r>
          </a:p>
          <a:p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NB : Malgré cela, jusqu’en 1815, les Anglais pratiquent exclusivement la </a:t>
            </a:r>
            <a:r>
              <a:rPr lang="fr-FR" sz="1600" i="1" dirty="0">
                <a:solidFill>
                  <a:srgbClr val="FF0000"/>
                </a:solidFill>
              </a:rPr>
              <a:t>All-</a:t>
            </a:r>
            <a:r>
              <a:rPr lang="fr-FR" sz="1600" i="1" dirty="0" err="1">
                <a:solidFill>
                  <a:srgbClr val="FF0000"/>
                </a:solidFill>
              </a:rPr>
              <a:t>sea</a:t>
            </a:r>
            <a:r>
              <a:rPr lang="fr-FR" sz="1600" i="1" dirty="0">
                <a:solidFill>
                  <a:srgbClr val="FF0000"/>
                </a:solidFill>
              </a:rPr>
              <a:t> route</a:t>
            </a:r>
            <a:r>
              <a:rPr lang="fr-FR" sz="1600" dirty="0">
                <a:solidFill>
                  <a:srgbClr val="FF0000"/>
                </a:solidFill>
              </a:rPr>
              <a:t> par le Cap</a:t>
            </a:r>
          </a:p>
        </p:txBody>
      </p:sp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0726C402-C9E2-AA70-927F-0BA4074BB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00" y="137381"/>
            <a:ext cx="5962288" cy="65436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5033825-645E-0A68-F7DC-55190F655ED6}"/>
              </a:ext>
            </a:extLst>
          </p:cNvPr>
          <p:cNvSpPr/>
          <p:nvPr/>
        </p:nvSpPr>
        <p:spPr>
          <a:xfrm>
            <a:off x="10056087" y="2011315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D845057-F5B6-760B-6C32-A2C55CF51C5C}"/>
              </a:ext>
            </a:extLst>
          </p:cNvPr>
          <p:cNvSpPr/>
          <p:nvPr/>
        </p:nvSpPr>
        <p:spPr>
          <a:xfrm>
            <a:off x="10445515" y="464802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9303736-936B-44D8-2C3A-11A66E4C09D9}"/>
              </a:ext>
            </a:extLst>
          </p:cNvPr>
          <p:cNvSpPr/>
          <p:nvPr/>
        </p:nvSpPr>
        <p:spPr>
          <a:xfrm>
            <a:off x="10488837" y="3898976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7716A93-F272-EA35-9E78-E613B9C68752}"/>
              </a:ext>
            </a:extLst>
          </p:cNvPr>
          <p:cNvCxnSpPr>
            <a:cxnSpLocks/>
            <a:stCxn id="21" idx="5"/>
            <a:endCxn id="12" idx="1"/>
          </p:cNvCxnSpPr>
          <p:nvPr/>
        </p:nvCxnSpPr>
        <p:spPr>
          <a:xfrm>
            <a:off x="9345611" y="3957560"/>
            <a:ext cx="200708" cy="38231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661D7E8E-C34A-451C-DAA9-795FB30E41D0}"/>
              </a:ext>
            </a:extLst>
          </p:cNvPr>
          <p:cNvSpPr/>
          <p:nvPr/>
        </p:nvSpPr>
        <p:spPr>
          <a:xfrm>
            <a:off x="9524076" y="431560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5C99EF6-6D2A-EBDE-5D3C-351BC2208C64}"/>
              </a:ext>
            </a:extLst>
          </p:cNvPr>
          <p:cNvSpPr/>
          <p:nvPr/>
        </p:nvSpPr>
        <p:spPr>
          <a:xfrm>
            <a:off x="10055679" y="4232756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5513880-4B6A-B5B7-D4FA-6B7EEA2DCD4B}"/>
              </a:ext>
            </a:extLst>
          </p:cNvPr>
          <p:cNvCxnSpPr>
            <a:cxnSpLocks/>
            <a:stCxn id="21" idx="5"/>
            <a:endCxn id="13" idx="1"/>
          </p:cNvCxnSpPr>
          <p:nvPr/>
        </p:nvCxnSpPr>
        <p:spPr>
          <a:xfrm>
            <a:off x="9345611" y="3957560"/>
            <a:ext cx="732311" cy="29946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D1851FD7-CE7E-60A9-A48A-9CD7CEFBA5B9}"/>
              </a:ext>
            </a:extLst>
          </p:cNvPr>
          <p:cNvSpPr/>
          <p:nvPr/>
        </p:nvSpPr>
        <p:spPr>
          <a:xfrm>
            <a:off x="10184250" y="388524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3F79EAB-5164-74BC-1814-B9E8F313F64C}"/>
              </a:ext>
            </a:extLst>
          </p:cNvPr>
          <p:cNvCxnSpPr>
            <a:cxnSpLocks/>
            <a:stCxn id="10" idx="2"/>
            <a:endCxn id="15" idx="6"/>
          </p:cNvCxnSpPr>
          <p:nvPr/>
        </p:nvCxnSpPr>
        <p:spPr>
          <a:xfrm flipH="1" flipV="1">
            <a:off x="10336134" y="3968101"/>
            <a:ext cx="152703" cy="1372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1D3A412E-542C-997F-91A8-335F35EC8632}"/>
              </a:ext>
            </a:extLst>
          </p:cNvPr>
          <p:cNvSpPr/>
          <p:nvPr/>
        </p:nvSpPr>
        <p:spPr>
          <a:xfrm>
            <a:off x="7577420" y="3090928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8EFA302-A254-612D-8513-2B8B78517D23}"/>
              </a:ext>
            </a:extLst>
          </p:cNvPr>
          <p:cNvSpPr/>
          <p:nvPr/>
        </p:nvSpPr>
        <p:spPr>
          <a:xfrm>
            <a:off x="7729304" y="3601329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EBCAFE6-0EA0-F652-D825-F1659C512661}"/>
              </a:ext>
            </a:extLst>
          </p:cNvPr>
          <p:cNvSpPr/>
          <p:nvPr/>
        </p:nvSpPr>
        <p:spPr>
          <a:xfrm>
            <a:off x="10888394" y="5990492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080A017-6147-A1BF-43B6-5A2CA23629CC}"/>
              </a:ext>
            </a:extLst>
          </p:cNvPr>
          <p:cNvSpPr/>
          <p:nvPr/>
        </p:nvSpPr>
        <p:spPr>
          <a:xfrm>
            <a:off x="9215970" y="381612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09E7988C-9C87-42B7-A897-45969B3BE7F5}"/>
              </a:ext>
            </a:extLst>
          </p:cNvPr>
          <p:cNvCxnSpPr>
            <a:cxnSpLocks/>
            <a:stCxn id="25" idx="3"/>
          </p:cNvCxnSpPr>
          <p:nvPr/>
        </p:nvCxnSpPr>
        <p:spPr>
          <a:xfrm flipH="1">
            <a:off x="10618478" y="3577062"/>
            <a:ext cx="269916" cy="34618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9FA24F77-1594-3D5E-5CE6-A45210E60574}"/>
              </a:ext>
            </a:extLst>
          </p:cNvPr>
          <p:cNvSpPr/>
          <p:nvPr/>
        </p:nvSpPr>
        <p:spPr>
          <a:xfrm>
            <a:off x="10866151" y="3435626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FE32781-5F52-492B-3982-9CBCE457A5D8}"/>
              </a:ext>
            </a:extLst>
          </p:cNvPr>
          <p:cNvSpPr/>
          <p:nvPr/>
        </p:nvSpPr>
        <p:spPr>
          <a:xfrm>
            <a:off x="10866046" y="399611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55B362-C054-57B3-47DA-90400189842E}"/>
              </a:ext>
            </a:extLst>
          </p:cNvPr>
          <p:cNvSpPr/>
          <p:nvPr/>
        </p:nvSpPr>
        <p:spPr>
          <a:xfrm>
            <a:off x="6096000" y="177008"/>
            <a:ext cx="1002224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1787-92</a:t>
            </a:r>
            <a:endParaRPr lang="fr-FR" sz="18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06814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4401536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1787-1792 : 7</a:t>
            </a:r>
            <a:r>
              <a:rPr lang="fr-FR" b="1" baseline="30000" dirty="0"/>
              <a:t>ème</a:t>
            </a:r>
            <a:r>
              <a:rPr lang="fr-FR" b="1" dirty="0"/>
              <a:t> guerre russo-turque ; La Russie alliée à l’Autriche ; Malgré l’intervention diplomatique des Britanniques, nouvelle défaite des Ottomans</a:t>
            </a:r>
          </a:p>
          <a:p>
            <a:endParaRPr lang="fr-FR" dirty="0"/>
          </a:p>
          <a:p>
            <a:r>
              <a:rPr lang="fr-FR" dirty="0"/>
              <a:t>*1790-91 : A partir d’</a:t>
            </a:r>
            <a:r>
              <a:rPr lang="fr-FR" dirty="0" err="1"/>
              <a:t>Otchakov</a:t>
            </a:r>
            <a:r>
              <a:rPr lang="fr-FR" dirty="0"/>
              <a:t> et la Valachie</a:t>
            </a:r>
          </a:p>
          <a:p>
            <a:r>
              <a:rPr lang="fr-FR" dirty="0"/>
              <a:t>Les Russes s’avancent jusqu’au Dniestr</a:t>
            </a:r>
          </a:p>
          <a:p>
            <a:endParaRPr lang="fr-FR" dirty="0"/>
          </a:p>
          <a:p>
            <a:r>
              <a:rPr lang="fr-FR" dirty="0"/>
              <a:t>*Puis ils s’emparent d’Ismaïl</a:t>
            </a:r>
          </a:p>
          <a:p>
            <a:r>
              <a:rPr lang="fr-FR" dirty="0"/>
              <a:t>A l’ouest des bouches du Danube</a:t>
            </a:r>
          </a:p>
          <a:p>
            <a:endParaRPr lang="fr-FR" dirty="0"/>
          </a:p>
          <a:p>
            <a:r>
              <a:rPr lang="fr-FR" dirty="0"/>
              <a:t>*A Londres, </a:t>
            </a:r>
            <a:r>
              <a:rPr lang="fr-FR" u="sng" dirty="0"/>
              <a:t>William Pitt</a:t>
            </a:r>
            <a:r>
              <a:rPr lang="fr-FR" dirty="0"/>
              <a:t> ne parvient pas</a:t>
            </a:r>
          </a:p>
          <a:p>
            <a:r>
              <a:rPr lang="fr-FR" dirty="0"/>
              <a:t>A convaincre d’intervenir pour aider les Turcs</a:t>
            </a:r>
          </a:p>
          <a:p>
            <a:endParaRPr lang="fr-FR" dirty="0"/>
          </a:p>
          <a:p>
            <a:r>
              <a:rPr lang="fr-FR" u="sng" dirty="0"/>
              <a:t>Edmund Burke</a:t>
            </a:r>
            <a:r>
              <a:rPr lang="fr-FR" dirty="0"/>
              <a:t> le contredit</a:t>
            </a:r>
          </a:p>
          <a:p>
            <a:r>
              <a:rPr lang="fr-FR" dirty="0"/>
              <a:t>- Pas de danger pour l’Empire ottoman</a:t>
            </a:r>
          </a:p>
          <a:p>
            <a:r>
              <a:rPr lang="fr-FR" dirty="0"/>
              <a:t>- Plutôt que soutenir des </a:t>
            </a:r>
            <a:r>
              <a:rPr lang="fr-FR" i="1" dirty="0"/>
              <a:t>hordes asiatiques</a:t>
            </a:r>
          </a:p>
          <a:p>
            <a:r>
              <a:rPr lang="fr-FR" dirty="0"/>
              <a:t>Conserver l’amitié avec la tsarine Catherine II</a:t>
            </a:r>
          </a:p>
          <a:p>
            <a:endParaRPr lang="fr-FR" dirty="0"/>
          </a:p>
          <a:p>
            <a:r>
              <a:rPr lang="fr-FR" dirty="0"/>
              <a:t>*Mais malgré cela…</a:t>
            </a:r>
          </a:p>
        </p:txBody>
      </p:sp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AB6573BE-399D-21D3-6B3B-54C8978038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8" r="29826"/>
          <a:stretch/>
        </p:blipFill>
        <p:spPr>
          <a:xfrm>
            <a:off x="4723469" y="137381"/>
            <a:ext cx="7311319" cy="35357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C4AC79AE-76D5-681C-0484-23445C9D264B}"/>
              </a:ext>
            </a:extLst>
          </p:cNvPr>
          <p:cNvSpPr/>
          <p:nvPr/>
        </p:nvSpPr>
        <p:spPr>
          <a:xfrm>
            <a:off x="7227724" y="160356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6F5CD02-BC7E-6AD4-9D1A-F946024AF295}"/>
              </a:ext>
            </a:extLst>
          </p:cNvPr>
          <p:cNvSpPr/>
          <p:nvPr/>
        </p:nvSpPr>
        <p:spPr>
          <a:xfrm>
            <a:off x="9270918" y="1955353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20242CC-0656-B3E9-A94A-004C50E8C0ED}"/>
              </a:ext>
            </a:extLst>
          </p:cNvPr>
          <p:cNvSpPr/>
          <p:nvPr/>
        </p:nvSpPr>
        <p:spPr>
          <a:xfrm>
            <a:off x="9484380" y="192261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EF927F2-99EC-7312-AFE7-FD4F5CE1E94F}"/>
              </a:ext>
            </a:extLst>
          </p:cNvPr>
          <p:cNvSpPr/>
          <p:nvPr/>
        </p:nvSpPr>
        <p:spPr>
          <a:xfrm>
            <a:off x="10030334" y="39211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ABADCE7-C0EA-624F-EE53-E3F03BF0F371}"/>
              </a:ext>
            </a:extLst>
          </p:cNvPr>
          <p:cNvSpPr/>
          <p:nvPr/>
        </p:nvSpPr>
        <p:spPr>
          <a:xfrm>
            <a:off x="6370956" y="1963266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2017F5D-A165-C661-8542-6BD2705C80D3}"/>
              </a:ext>
            </a:extLst>
          </p:cNvPr>
          <p:cNvSpPr/>
          <p:nvPr/>
        </p:nvSpPr>
        <p:spPr>
          <a:xfrm>
            <a:off x="5944116" y="2732185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8CE9F7D-758F-DD88-CDE9-5FC6495A173B}"/>
              </a:ext>
            </a:extLst>
          </p:cNvPr>
          <p:cNvSpPr/>
          <p:nvPr/>
        </p:nvSpPr>
        <p:spPr>
          <a:xfrm>
            <a:off x="6810396" y="1686416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FD4E86D-5052-36C5-B4DD-C37B647B7D97}"/>
              </a:ext>
            </a:extLst>
          </p:cNvPr>
          <p:cNvCxnSpPr>
            <a:cxnSpLocks/>
            <a:stCxn id="8" idx="3"/>
            <a:endCxn id="11" idx="6"/>
          </p:cNvCxnSpPr>
          <p:nvPr/>
        </p:nvCxnSpPr>
        <p:spPr>
          <a:xfrm flipH="1">
            <a:off x="6522840" y="1827852"/>
            <a:ext cx="309799" cy="21826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A0EBCC3-99E6-8AFD-9622-20F68E9BAF60}"/>
              </a:ext>
            </a:extLst>
          </p:cNvPr>
          <p:cNvCxnSpPr>
            <a:cxnSpLocks/>
            <a:stCxn id="11" idx="3"/>
            <a:endCxn id="2" idx="7"/>
          </p:cNvCxnSpPr>
          <p:nvPr/>
        </p:nvCxnSpPr>
        <p:spPr>
          <a:xfrm flipH="1">
            <a:off x="6073757" y="2104702"/>
            <a:ext cx="319442" cy="6517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C05656AD-D572-C949-F8DF-F2E61AC3F49B}"/>
              </a:ext>
            </a:extLst>
          </p:cNvPr>
          <p:cNvSpPr/>
          <p:nvPr/>
        </p:nvSpPr>
        <p:spPr>
          <a:xfrm>
            <a:off x="5305663" y="160499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B812AD87-37F2-DE5F-8099-61131B8A502B}"/>
              </a:ext>
            </a:extLst>
          </p:cNvPr>
          <p:cNvCxnSpPr>
            <a:cxnSpLocks/>
            <a:stCxn id="8" idx="2"/>
          </p:cNvCxnSpPr>
          <p:nvPr/>
        </p:nvCxnSpPr>
        <p:spPr>
          <a:xfrm flipH="1" flipV="1">
            <a:off x="5457547" y="1710683"/>
            <a:ext cx="1352849" cy="5858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887E08B2-B088-EE31-5F76-1C0A31428EA3}"/>
              </a:ext>
            </a:extLst>
          </p:cNvPr>
          <p:cNvSpPr/>
          <p:nvPr/>
        </p:nvSpPr>
        <p:spPr>
          <a:xfrm>
            <a:off x="8145286" y="267360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231E29CF-E5C9-90ED-600F-17076BA69B93}"/>
              </a:ext>
            </a:extLst>
          </p:cNvPr>
          <p:cNvCxnSpPr>
            <a:cxnSpLocks/>
            <a:stCxn id="23" idx="3"/>
          </p:cNvCxnSpPr>
          <p:nvPr/>
        </p:nvCxnSpPr>
        <p:spPr>
          <a:xfrm flipH="1">
            <a:off x="4723469" y="1746431"/>
            <a:ext cx="604437" cy="153921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A3A36A94-FC63-9DBE-1ED3-67F817CB269E}"/>
              </a:ext>
            </a:extLst>
          </p:cNvPr>
          <p:cNvCxnSpPr>
            <a:cxnSpLocks/>
            <a:stCxn id="5" idx="2"/>
            <a:endCxn id="8" idx="6"/>
          </p:cNvCxnSpPr>
          <p:nvPr/>
        </p:nvCxnSpPr>
        <p:spPr>
          <a:xfrm flipH="1">
            <a:off x="6962280" y="1686417"/>
            <a:ext cx="265444" cy="8285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387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1" y="137381"/>
            <a:ext cx="5785647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1787-1792 : 7</a:t>
            </a:r>
            <a:r>
              <a:rPr lang="fr-FR" b="1" baseline="30000" dirty="0"/>
              <a:t>ème</a:t>
            </a:r>
            <a:r>
              <a:rPr lang="fr-FR" b="1" dirty="0"/>
              <a:t> guerre russo-turque ; La Russie alliée à l’Autriche ; Malgré l’intervention diplomatique des Britanniques, nouvelle défaite des Ottomans</a:t>
            </a:r>
          </a:p>
          <a:p>
            <a:endParaRPr lang="fr-FR" dirty="0"/>
          </a:p>
          <a:p>
            <a:r>
              <a:rPr lang="fr-FR" dirty="0"/>
              <a:t>*1791 : Pour isoler la Russie</a:t>
            </a:r>
          </a:p>
          <a:p>
            <a:r>
              <a:rPr lang="fr-FR" dirty="0"/>
              <a:t>Pitt obtient la défection des Autrichiens ; En effet…</a:t>
            </a:r>
          </a:p>
          <a:p>
            <a:endParaRPr lang="fr-FR" dirty="0"/>
          </a:p>
          <a:p>
            <a:r>
              <a:rPr lang="fr-FR" dirty="0"/>
              <a:t>*Depuis 1790 : L’Autriche de Léopold II en position difficile…</a:t>
            </a:r>
          </a:p>
          <a:p>
            <a:r>
              <a:rPr lang="fr-FR" dirty="0"/>
              <a:t>- Face à une révolte aux Pays-Bas</a:t>
            </a:r>
          </a:p>
          <a:p>
            <a:r>
              <a:rPr lang="fr-FR" dirty="0"/>
              <a:t>- Face aux périls de la monarchie française</a:t>
            </a:r>
          </a:p>
          <a:p>
            <a:r>
              <a:rPr lang="fr-FR" dirty="0"/>
              <a:t>Elle cherche le soutien de la Prusse alliée des Turcs</a:t>
            </a:r>
          </a:p>
          <a:p>
            <a:endParaRPr lang="fr-FR" dirty="0"/>
          </a:p>
          <a:p>
            <a:r>
              <a:rPr lang="fr-FR" dirty="0"/>
              <a:t>*Août 1791</a:t>
            </a:r>
          </a:p>
          <a:p>
            <a:r>
              <a:rPr lang="fr-FR" dirty="0"/>
              <a:t>Paix de </a:t>
            </a:r>
            <a:r>
              <a:rPr lang="fr-FR" dirty="0" err="1"/>
              <a:t>Sistova</a:t>
            </a:r>
            <a:r>
              <a:rPr lang="fr-FR" dirty="0"/>
              <a:t> entre l’Autriche et les Ottomans</a:t>
            </a:r>
          </a:p>
          <a:p>
            <a:r>
              <a:rPr lang="fr-FR" dirty="0"/>
              <a:t>Léopold II renonce à ses conquêtes</a:t>
            </a:r>
          </a:p>
          <a:p>
            <a:r>
              <a:rPr lang="fr-FR" dirty="0"/>
              <a:t>Et abandonne son allié russe</a:t>
            </a:r>
          </a:p>
          <a:p>
            <a:endParaRPr lang="fr-FR" dirty="0"/>
          </a:p>
          <a:p>
            <a:r>
              <a:rPr lang="fr-FR" dirty="0"/>
              <a:t>*Jan. 1792 : La Russie isolée doit signer la paix de </a:t>
            </a:r>
            <a:r>
              <a:rPr lang="fr-FR" dirty="0" err="1"/>
              <a:t>Iassy</a:t>
            </a:r>
            <a:endParaRPr lang="fr-FR" dirty="0"/>
          </a:p>
        </p:txBody>
      </p:sp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F921CE2F-0B34-8F7F-8FDA-20FAFEC17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00" y="137381"/>
            <a:ext cx="5962288" cy="654361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312D8840-C5FF-572E-8226-1748FC97EE2A}"/>
              </a:ext>
            </a:extLst>
          </p:cNvPr>
          <p:cNvSpPr/>
          <p:nvPr/>
        </p:nvSpPr>
        <p:spPr>
          <a:xfrm>
            <a:off x="10056087" y="2011315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0BDC24C-356D-82B2-E952-D3B1C09BD0C9}"/>
              </a:ext>
            </a:extLst>
          </p:cNvPr>
          <p:cNvSpPr/>
          <p:nvPr/>
        </p:nvSpPr>
        <p:spPr>
          <a:xfrm>
            <a:off x="10445515" y="464802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47B7A89-BF51-BF4F-DBC4-0D0FC43C126D}"/>
              </a:ext>
            </a:extLst>
          </p:cNvPr>
          <p:cNvSpPr/>
          <p:nvPr/>
        </p:nvSpPr>
        <p:spPr>
          <a:xfrm>
            <a:off x="10488837" y="3898976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E0F78FA-8B11-CE37-DC25-F3A5F58D97B2}"/>
              </a:ext>
            </a:extLst>
          </p:cNvPr>
          <p:cNvSpPr/>
          <p:nvPr/>
        </p:nvSpPr>
        <p:spPr>
          <a:xfrm>
            <a:off x="9524076" y="431560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353EA19-00E9-E6F6-9084-E0E91D14C438}"/>
              </a:ext>
            </a:extLst>
          </p:cNvPr>
          <p:cNvSpPr/>
          <p:nvPr/>
        </p:nvSpPr>
        <p:spPr>
          <a:xfrm>
            <a:off x="10055679" y="4232756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5FC8D02-3738-866A-DABC-7B0AAC201FCA}"/>
              </a:ext>
            </a:extLst>
          </p:cNvPr>
          <p:cNvSpPr/>
          <p:nvPr/>
        </p:nvSpPr>
        <p:spPr>
          <a:xfrm>
            <a:off x="10184250" y="3885249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F2A1636-9B4E-25EB-AB08-953CBF506281}"/>
              </a:ext>
            </a:extLst>
          </p:cNvPr>
          <p:cNvCxnSpPr>
            <a:cxnSpLocks/>
            <a:stCxn id="9" idx="2"/>
            <a:endCxn id="14" idx="6"/>
          </p:cNvCxnSpPr>
          <p:nvPr/>
        </p:nvCxnSpPr>
        <p:spPr>
          <a:xfrm flipH="1" flipV="1">
            <a:off x="10336134" y="3968101"/>
            <a:ext cx="152703" cy="1372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A587AC2C-145B-3DB8-ECFD-967E3D995024}"/>
              </a:ext>
            </a:extLst>
          </p:cNvPr>
          <p:cNvSpPr/>
          <p:nvPr/>
        </p:nvSpPr>
        <p:spPr>
          <a:xfrm>
            <a:off x="7577420" y="3090928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201994A-286F-D1B3-5F46-E1FBBFF28FBD}"/>
              </a:ext>
            </a:extLst>
          </p:cNvPr>
          <p:cNvSpPr/>
          <p:nvPr/>
        </p:nvSpPr>
        <p:spPr>
          <a:xfrm>
            <a:off x="7729304" y="3601329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0D325BE-F5E5-E733-9288-AA25A42AC898}"/>
              </a:ext>
            </a:extLst>
          </p:cNvPr>
          <p:cNvCxnSpPr>
            <a:cxnSpLocks/>
            <a:stCxn id="19" idx="3"/>
            <a:endCxn id="9" idx="7"/>
          </p:cNvCxnSpPr>
          <p:nvPr/>
        </p:nvCxnSpPr>
        <p:spPr>
          <a:xfrm flipH="1" flipV="1">
            <a:off x="10618478" y="3923243"/>
            <a:ext cx="87808" cy="3431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12775B8A-22F6-D1B6-6C32-CE7B2ABE368E}"/>
              </a:ext>
            </a:extLst>
          </p:cNvPr>
          <p:cNvSpPr/>
          <p:nvPr/>
        </p:nvSpPr>
        <p:spPr>
          <a:xfrm>
            <a:off x="10684043" y="381612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6375E02-BC07-C39E-0364-A23DCE883D57}"/>
              </a:ext>
            </a:extLst>
          </p:cNvPr>
          <p:cNvCxnSpPr>
            <a:cxnSpLocks/>
            <a:stCxn id="22" idx="5"/>
          </p:cNvCxnSpPr>
          <p:nvPr/>
        </p:nvCxnSpPr>
        <p:spPr>
          <a:xfrm>
            <a:off x="9345611" y="3957560"/>
            <a:ext cx="200708" cy="38231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803E92A9-E261-2E88-8617-BBE99BE5B4C7}"/>
              </a:ext>
            </a:extLst>
          </p:cNvPr>
          <p:cNvCxnSpPr>
            <a:cxnSpLocks/>
            <a:stCxn id="22" idx="5"/>
          </p:cNvCxnSpPr>
          <p:nvPr/>
        </p:nvCxnSpPr>
        <p:spPr>
          <a:xfrm>
            <a:off x="9345611" y="3957560"/>
            <a:ext cx="732311" cy="29946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E2FB4606-C4C7-4450-37F7-02FB4258CE3B}"/>
              </a:ext>
            </a:extLst>
          </p:cNvPr>
          <p:cNvSpPr/>
          <p:nvPr/>
        </p:nvSpPr>
        <p:spPr>
          <a:xfrm>
            <a:off x="9215970" y="3816124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96C5BC9-4DCE-64CC-CB6D-BFD8882868B9}"/>
              </a:ext>
            </a:extLst>
          </p:cNvPr>
          <p:cNvSpPr/>
          <p:nvPr/>
        </p:nvSpPr>
        <p:spPr>
          <a:xfrm>
            <a:off x="8940343" y="3090927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98BECC2-B821-277F-3DA5-5B8ECB1D2C79}"/>
              </a:ext>
            </a:extLst>
          </p:cNvPr>
          <p:cNvSpPr/>
          <p:nvPr/>
        </p:nvSpPr>
        <p:spPr>
          <a:xfrm>
            <a:off x="9526961" y="3173235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0A4B0D-6465-767F-5663-333663A04201}"/>
              </a:ext>
            </a:extLst>
          </p:cNvPr>
          <p:cNvSpPr/>
          <p:nvPr/>
        </p:nvSpPr>
        <p:spPr>
          <a:xfrm>
            <a:off x="6096000" y="177008"/>
            <a:ext cx="1002224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1787-92</a:t>
            </a:r>
            <a:endParaRPr lang="fr-FR" sz="1800" b="1" strike="noStrike" spc="-1" dirty="0">
              <a:latin typeface="Arial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1CD85565-29EF-E8CF-ED6E-DC086EB7175D}"/>
              </a:ext>
            </a:extLst>
          </p:cNvPr>
          <p:cNvCxnSpPr>
            <a:cxnSpLocks/>
            <a:stCxn id="9" idx="3"/>
          </p:cNvCxnSpPr>
          <p:nvPr/>
        </p:nvCxnSpPr>
        <p:spPr>
          <a:xfrm flipH="1">
            <a:off x="10445515" y="4040412"/>
            <a:ext cx="65565" cy="19234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B1702F0A-B055-E277-9C31-D5F9D2196291}"/>
              </a:ext>
            </a:extLst>
          </p:cNvPr>
          <p:cNvCxnSpPr>
            <a:cxnSpLocks/>
            <a:stCxn id="14" idx="4"/>
            <a:endCxn id="12" idx="7"/>
          </p:cNvCxnSpPr>
          <p:nvPr/>
        </p:nvCxnSpPr>
        <p:spPr>
          <a:xfrm flipH="1">
            <a:off x="10185320" y="4050952"/>
            <a:ext cx="74872" cy="20607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3FEDFCB5-F01F-0D0C-E49A-D2DF7E56AEF5}"/>
              </a:ext>
            </a:extLst>
          </p:cNvPr>
          <p:cNvSpPr/>
          <p:nvPr/>
        </p:nvSpPr>
        <p:spPr>
          <a:xfrm>
            <a:off x="10335432" y="420031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001A891-4DFB-11A3-B634-C0A30A080C9F}"/>
              </a:ext>
            </a:extLst>
          </p:cNvPr>
          <p:cNvSpPr/>
          <p:nvPr/>
        </p:nvSpPr>
        <p:spPr>
          <a:xfrm>
            <a:off x="10835927" y="4050952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0345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03757" y="137381"/>
            <a:ext cx="5168880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c) En revanche…</a:t>
            </a:r>
          </a:p>
          <a:p>
            <a:r>
              <a:rPr lang="fr-FR" dirty="0"/>
              <a:t>Les Russes occupent la forteresse d’</a:t>
            </a:r>
            <a:r>
              <a:rPr lang="fr-FR" dirty="0" err="1"/>
              <a:t>Otchakov</a:t>
            </a:r>
            <a:endParaRPr lang="fr-FR" dirty="0"/>
          </a:p>
          <a:p>
            <a:endParaRPr lang="fr-FR" dirty="0"/>
          </a:p>
          <a:p>
            <a:r>
              <a:rPr lang="fr-FR" dirty="0"/>
              <a:t>Et ainsi, la Russie contrôle totalement</a:t>
            </a:r>
          </a:p>
          <a:p>
            <a:r>
              <a:rPr lang="fr-FR" dirty="0"/>
              <a:t>Les bouches du Dniepr</a:t>
            </a:r>
          </a:p>
        </p:txBody>
      </p:sp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CD947DED-D192-E846-10DA-CDFE5C660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557" y="3081556"/>
            <a:ext cx="4591878" cy="36390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 5" descr="Une image contenant carte&#10;&#10;Description générée automatiquement">
            <a:extLst>
              <a:ext uri="{FF2B5EF4-FFF2-40B4-BE49-F238E27FC236}">
                <a16:creationId xmlns:a16="http://schemas.microsoft.com/office/drawing/2014/main" id="{BF55831D-030C-52B8-F9C7-807ED11E7B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8" r="29826"/>
          <a:stretch/>
        </p:blipFill>
        <p:spPr>
          <a:xfrm>
            <a:off x="167444" y="3573078"/>
            <a:ext cx="6508631" cy="31475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4DB5E0F3-FF3C-55A3-DB95-4EE6086714B1}"/>
              </a:ext>
            </a:extLst>
          </p:cNvPr>
          <p:cNvSpPr/>
          <p:nvPr/>
        </p:nvSpPr>
        <p:spPr>
          <a:xfrm>
            <a:off x="9604554" y="4528720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960DCF-498E-4A2D-863D-1820933201C7}"/>
              </a:ext>
            </a:extLst>
          </p:cNvPr>
          <p:cNvSpPr/>
          <p:nvPr/>
        </p:nvSpPr>
        <p:spPr>
          <a:xfrm>
            <a:off x="167444" y="3573078"/>
            <a:ext cx="647188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1774</a:t>
            </a:r>
            <a:endParaRPr lang="fr-FR" sz="1800" b="1" strike="noStrike" spc="-1" dirty="0"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AB003D-4E2D-509C-C7C2-98BC267C593A}"/>
              </a:ext>
            </a:extLst>
          </p:cNvPr>
          <p:cNvSpPr/>
          <p:nvPr/>
        </p:nvSpPr>
        <p:spPr>
          <a:xfrm>
            <a:off x="7389901" y="3081556"/>
            <a:ext cx="647188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1792</a:t>
            </a:r>
            <a:endParaRPr lang="fr-FR" sz="1800" b="1" strike="noStrike" spc="-1" dirty="0">
              <a:latin typeface="Arial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739F8FB-A15A-E864-D810-F3D7A210C6EC}"/>
              </a:ext>
            </a:extLst>
          </p:cNvPr>
          <p:cNvSpPr/>
          <p:nvPr/>
        </p:nvSpPr>
        <p:spPr>
          <a:xfrm>
            <a:off x="8985264" y="4725516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62DAC9A-6DAC-B71C-8312-D640921E550C}"/>
              </a:ext>
            </a:extLst>
          </p:cNvPr>
          <p:cNvSpPr/>
          <p:nvPr/>
        </p:nvSpPr>
        <p:spPr>
          <a:xfrm>
            <a:off x="2425956" y="493595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6EC77BF-E042-710B-BC32-9FA408E44EE5}"/>
              </a:ext>
            </a:extLst>
          </p:cNvPr>
          <p:cNvSpPr/>
          <p:nvPr/>
        </p:nvSpPr>
        <p:spPr>
          <a:xfrm>
            <a:off x="3248556" y="5847771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3A6D57D-3919-FE4E-A92F-422A1E60CD4F}"/>
              </a:ext>
            </a:extLst>
          </p:cNvPr>
          <p:cNvSpPr/>
          <p:nvPr/>
        </p:nvSpPr>
        <p:spPr>
          <a:xfrm>
            <a:off x="4161083" y="5146846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23C6C55-2935-8727-D2EC-25A85A25F481}"/>
              </a:ext>
            </a:extLst>
          </p:cNvPr>
          <p:cNvSpPr/>
          <p:nvPr/>
        </p:nvSpPr>
        <p:spPr>
          <a:xfrm>
            <a:off x="4447443" y="514684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2A2A638-686C-E7F1-A834-83029452EF1B}"/>
              </a:ext>
            </a:extLst>
          </p:cNvPr>
          <p:cNvSpPr/>
          <p:nvPr/>
        </p:nvSpPr>
        <p:spPr>
          <a:xfrm>
            <a:off x="4925307" y="376722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9BBDDBA-A4E0-F406-5467-EEAFC86497C6}"/>
              </a:ext>
            </a:extLst>
          </p:cNvPr>
          <p:cNvSpPr/>
          <p:nvPr/>
        </p:nvSpPr>
        <p:spPr>
          <a:xfrm>
            <a:off x="9940514" y="444586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7EC1354-80D8-D669-AAA6-CAD1FF0559F5}"/>
              </a:ext>
            </a:extLst>
          </p:cNvPr>
          <p:cNvSpPr/>
          <p:nvPr/>
        </p:nvSpPr>
        <p:spPr>
          <a:xfrm>
            <a:off x="10767545" y="5558081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B9CFA8D-D387-EA06-EC8A-241F1FB60B06}"/>
              </a:ext>
            </a:extLst>
          </p:cNvPr>
          <p:cNvSpPr/>
          <p:nvPr/>
        </p:nvSpPr>
        <p:spPr>
          <a:xfrm>
            <a:off x="11820753" y="4818232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CC1099-5C9C-32B4-FBB9-880FE24FB57A}"/>
              </a:ext>
            </a:extLst>
          </p:cNvPr>
          <p:cNvSpPr/>
          <p:nvPr/>
        </p:nvSpPr>
        <p:spPr>
          <a:xfrm>
            <a:off x="124804" y="91076"/>
            <a:ext cx="6551272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1792 : La paix de </a:t>
            </a:r>
            <a:r>
              <a:rPr lang="fr-FR" b="1" dirty="0" err="1"/>
              <a:t>Iassy</a:t>
            </a:r>
            <a:r>
              <a:rPr lang="fr-FR" b="1" dirty="0"/>
              <a:t> : La Russie s’avance jusqu’au Dniestr au contact de la Moldavie</a:t>
            </a:r>
          </a:p>
          <a:p>
            <a:endParaRPr lang="fr-FR" dirty="0"/>
          </a:p>
          <a:p>
            <a:r>
              <a:rPr lang="fr-FR" dirty="0"/>
              <a:t>*Jan. 1792 : La paix de </a:t>
            </a:r>
            <a:r>
              <a:rPr lang="fr-FR" dirty="0" err="1"/>
              <a:t>Iassy</a:t>
            </a:r>
            <a:endParaRPr lang="fr-FR" dirty="0"/>
          </a:p>
          <a:p>
            <a:r>
              <a:rPr lang="fr-FR" dirty="0"/>
              <a:t>Trois points…</a:t>
            </a:r>
          </a:p>
          <a:p>
            <a:endParaRPr lang="fr-FR" dirty="0"/>
          </a:p>
          <a:p>
            <a:r>
              <a:rPr lang="fr-FR" dirty="0"/>
              <a:t>a) </a:t>
            </a:r>
            <a:r>
              <a:rPr lang="fr-FR" u="sng" dirty="0"/>
              <a:t>Le sultan Selim III </a:t>
            </a:r>
            <a:r>
              <a:rPr lang="fr-FR" sz="1700" u="sng" dirty="0"/>
              <a:t>(1789-1807) </a:t>
            </a:r>
            <a:r>
              <a:rPr lang="fr-FR" u="sng" dirty="0"/>
              <a:t>reconnaît l’annexion de la Crimée</a:t>
            </a:r>
          </a:p>
          <a:p>
            <a:endParaRPr lang="fr-FR" dirty="0"/>
          </a:p>
          <a:p>
            <a:r>
              <a:rPr lang="fr-FR" dirty="0"/>
              <a:t>b) Pour ses nouvelles conquêtes</a:t>
            </a:r>
          </a:p>
          <a:p>
            <a:r>
              <a:rPr lang="fr-FR" dirty="0"/>
              <a:t>La Russie doit se contenter du </a:t>
            </a:r>
            <a:r>
              <a:rPr lang="fr-FR" dirty="0" err="1"/>
              <a:t>Jedisan</a:t>
            </a:r>
            <a:endParaRPr lang="fr-FR" dirty="0"/>
          </a:p>
          <a:p>
            <a:r>
              <a:rPr lang="fr-FR" sz="1700" dirty="0"/>
              <a:t>Avec une frontière sur le Dniestr, a</a:t>
            </a:r>
            <a:r>
              <a:rPr lang="fr-FR" dirty="0"/>
              <a:t>u contact de la Moldavie</a:t>
            </a:r>
          </a:p>
        </p:txBody>
      </p:sp>
    </p:spTree>
    <p:extLst>
      <p:ext uri="{BB962C8B-B14F-4D97-AF65-F5344CB8AC3E}">
        <p14:creationId xmlns:p14="http://schemas.microsoft.com/office/powerpoint/2010/main" val="2481236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954D25-C3ED-8A03-5169-A1F33200C4F5}"/>
              </a:ext>
            </a:extLst>
          </p:cNvPr>
          <p:cNvSpPr/>
          <p:nvPr/>
        </p:nvSpPr>
        <p:spPr>
          <a:xfrm>
            <a:off x="2097534" y="1480197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Murat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1362-89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C8FBC0-1E7A-124E-EB20-402774F92734}"/>
              </a:ext>
            </a:extLst>
          </p:cNvPr>
          <p:cNvSpPr/>
          <p:nvPr/>
        </p:nvSpPr>
        <p:spPr>
          <a:xfrm>
            <a:off x="2096822" y="984751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Orhan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1326-62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F9780CE5-12F1-8EA1-7B31-CD38061E912A}"/>
              </a:ext>
            </a:extLst>
          </p:cNvPr>
          <p:cNvCxnSpPr>
            <a:cxnSpLocks/>
            <a:stCxn id="8" idx="2"/>
            <a:endCxn id="2" idx="0"/>
          </p:cNvCxnSpPr>
          <p:nvPr/>
        </p:nvCxnSpPr>
        <p:spPr>
          <a:xfrm>
            <a:off x="2632113" y="1375747"/>
            <a:ext cx="712" cy="104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1E49FFF-4F02-4BA8-A201-F2FBFE34D01A}"/>
              </a:ext>
            </a:extLst>
          </p:cNvPr>
          <p:cNvSpPr/>
          <p:nvPr/>
        </p:nvSpPr>
        <p:spPr>
          <a:xfrm>
            <a:off x="4651199" y="1477771"/>
            <a:ext cx="1070581" cy="390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Mustapha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1617-23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3C0E954-CD6A-74E4-050D-1333A412952D}"/>
              </a:ext>
            </a:extLst>
          </p:cNvPr>
          <p:cNvSpPr/>
          <p:nvPr/>
        </p:nvSpPr>
        <p:spPr>
          <a:xfrm>
            <a:off x="591408" y="498853"/>
            <a:ext cx="1360470" cy="8985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OSMANLIS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Beylicat ottoman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1299-1453</a:t>
            </a:r>
            <a:endParaRPr lang="fr-FR" sz="1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Empire ottoman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1453-1922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A4243BE-A59B-0F4E-8FD4-6C754FCA3F65}"/>
              </a:ext>
            </a:extLst>
          </p:cNvPr>
          <p:cNvCxnSpPr>
            <a:cxnSpLocks/>
            <a:stCxn id="28" idx="2"/>
            <a:endCxn id="8" idx="0"/>
          </p:cNvCxnSpPr>
          <p:nvPr/>
        </p:nvCxnSpPr>
        <p:spPr>
          <a:xfrm>
            <a:off x="2632113" y="912489"/>
            <a:ext cx="0" cy="7226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F5A1CA48-96CC-A5B5-E5AB-09BD82BC99ED}"/>
              </a:ext>
            </a:extLst>
          </p:cNvPr>
          <p:cNvSpPr/>
          <p:nvPr/>
        </p:nvSpPr>
        <p:spPr>
          <a:xfrm>
            <a:off x="2096822" y="521493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Osman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1299-1326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CBE4EB1C-DB03-6D99-C4A4-738839009755}"/>
              </a:ext>
            </a:extLst>
          </p:cNvPr>
          <p:cNvCxnSpPr>
            <a:cxnSpLocks/>
            <a:stCxn id="2" idx="2"/>
            <a:endCxn id="31" idx="0"/>
          </p:cNvCxnSpPr>
          <p:nvPr/>
        </p:nvCxnSpPr>
        <p:spPr>
          <a:xfrm flipH="1">
            <a:off x="2613607" y="1871193"/>
            <a:ext cx="19218" cy="11385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2309D3AD-4A00-1404-3E48-E5A2C48A407E}"/>
              </a:ext>
            </a:extLst>
          </p:cNvPr>
          <p:cNvSpPr/>
          <p:nvPr/>
        </p:nvSpPr>
        <p:spPr>
          <a:xfrm>
            <a:off x="2078317" y="1985045"/>
            <a:ext cx="1070579" cy="4595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Bajazet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1389-1402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18FEF42-503A-ABD5-123D-1AFD5C3897D1}"/>
              </a:ext>
            </a:extLst>
          </p:cNvPr>
          <p:cNvSpPr/>
          <p:nvPr/>
        </p:nvSpPr>
        <p:spPr>
          <a:xfrm>
            <a:off x="2077574" y="2555981"/>
            <a:ext cx="1071322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Mehmet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1413-21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6F88021A-0317-7498-A6AD-2EA655714378}"/>
              </a:ext>
            </a:extLst>
          </p:cNvPr>
          <p:cNvCxnSpPr>
            <a:cxnSpLocks/>
            <a:stCxn id="31" idx="2"/>
            <a:endCxn id="33" idx="0"/>
          </p:cNvCxnSpPr>
          <p:nvPr/>
        </p:nvCxnSpPr>
        <p:spPr>
          <a:xfrm flipH="1">
            <a:off x="2613235" y="2444631"/>
            <a:ext cx="372" cy="1113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E5A6927-D9B9-6DAC-DF01-0C76930DC239}"/>
              </a:ext>
            </a:extLst>
          </p:cNvPr>
          <p:cNvSpPr/>
          <p:nvPr/>
        </p:nvSpPr>
        <p:spPr>
          <a:xfrm>
            <a:off x="2096079" y="3115101"/>
            <a:ext cx="1071323" cy="4595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Mourad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1421-51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A4058FFA-88E8-3229-91B9-1586EDB91261}"/>
              </a:ext>
            </a:extLst>
          </p:cNvPr>
          <p:cNvCxnSpPr>
            <a:cxnSpLocks/>
            <a:stCxn id="33" idx="2"/>
            <a:endCxn id="35" idx="0"/>
          </p:cNvCxnSpPr>
          <p:nvPr/>
        </p:nvCxnSpPr>
        <p:spPr>
          <a:xfrm>
            <a:off x="2613235" y="3010651"/>
            <a:ext cx="18506" cy="104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D335346F-6B74-F140-6B94-ACBFC938D302}"/>
              </a:ext>
            </a:extLst>
          </p:cNvPr>
          <p:cNvSpPr/>
          <p:nvPr/>
        </p:nvSpPr>
        <p:spPr>
          <a:xfrm>
            <a:off x="2097906" y="4174583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Bajazet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1481-1512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0706C2C-C481-FF2F-688C-645793A05EF9}"/>
              </a:ext>
            </a:extLst>
          </p:cNvPr>
          <p:cNvSpPr/>
          <p:nvPr/>
        </p:nvSpPr>
        <p:spPr>
          <a:xfrm>
            <a:off x="2097194" y="3679137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Mehmet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1451-81</a:t>
            </a:r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1EC6514F-D1EC-60E9-6CE1-4A1F6EB716D5}"/>
              </a:ext>
            </a:extLst>
          </p:cNvPr>
          <p:cNvCxnSpPr>
            <a:cxnSpLocks/>
            <a:stCxn id="82" idx="2"/>
            <a:endCxn id="81" idx="0"/>
          </p:cNvCxnSpPr>
          <p:nvPr/>
        </p:nvCxnSpPr>
        <p:spPr>
          <a:xfrm>
            <a:off x="2632485" y="4070133"/>
            <a:ext cx="712" cy="104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68A06D0F-595C-D0CC-2ECE-0392BF6235EE}"/>
              </a:ext>
            </a:extLst>
          </p:cNvPr>
          <p:cNvCxnSpPr>
            <a:cxnSpLocks/>
            <a:stCxn id="35" idx="2"/>
            <a:endCxn id="82" idx="0"/>
          </p:cNvCxnSpPr>
          <p:nvPr/>
        </p:nvCxnSpPr>
        <p:spPr>
          <a:xfrm>
            <a:off x="2631741" y="3574687"/>
            <a:ext cx="744" cy="104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412A5A50-B90F-C486-788B-F2719D50D572}"/>
              </a:ext>
            </a:extLst>
          </p:cNvPr>
          <p:cNvCxnSpPr>
            <a:cxnSpLocks/>
            <a:stCxn id="81" idx="2"/>
            <a:endCxn id="86" idx="0"/>
          </p:cNvCxnSpPr>
          <p:nvPr/>
        </p:nvCxnSpPr>
        <p:spPr>
          <a:xfrm flipH="1">
            <a:off x="2633195" y="4565579"/>
            <a:ext cx="2" cy="10812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D107305D-0F1B-3015-EE94-5D4EABEBA233}"/>
              </a:ext>
            </a:extLst>
          </p:cNvPr>
          <p:cNvSpPr/>
          <p:nvPr/>
        </p:nvSpPr>
        <p:spPr>
          <a:xfrm>
            <a:off x="2097905" y="4673701"/>
            <a:ext cx="1070579" cy="4595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Sélim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1512-20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D47914D-9D51-EDDE-338E-02A7AFF90862}"/>
              </a:ext>
            </a:extLst>
          </p:cNvPr>
          <p:cNvSpPr/>
          <p:nvPr/>
        </p:nvSpPr>
        <p:spPr>
          <a:xfrm>
            <a:off x="2097195" y="5233404"/>
            <a:ext cx="1071322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Soliman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1520-66</a:t>
            </a:r>
          </a:p>
        </p:txBody>
      </p: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CAC316E2-2F5B-981E-C54A-32129B00468B}"/>
              </a:ext>
            </a:extLst>
          </p:cNvPr>
          <p:cNvCxnSpPr>
            <a:cxnSpLocks/>
            <a:stCxn id="86" idx="2"/>
            <a:endCxn id="87" idx="0"/>
          </p:cNvCxnSpPr>
          <p:nvPr/>
        </p:nvCxnSpPr>
        <p:spPr>
          <a:xfrm flipH="1">
            <a:off x="2632856" y="5133287"/>
            <a:ext cx="339" cy="10011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AB54DB10-A5BD-A7DF-BE88-6528BAF51278}"/>
              </a:ext>
            </a:extLst>
          </p:cNvPr>
          <p:cNvSpPr/>
          <p:nvPr/>
        </p:nvSpPr>
        <p:spPr>
          <a:xfrm>
            <a:off x="2096451" y="5777509"/>
            <a:ext cx="1071323" cy="4595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Sélim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1566-74</a:t>
            </a:r>
          </a:p>
        </p:txBody>
      </p: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CEB15F88-C400-6B18-0DAD-74C7E7E6DBBA}"/>
              </a:ext>
            </a:extLst>
          </p:cNvPr>
          <p:cNvCxnSpPr>
            <a:cxnSpLocks/>
            <a:stCxn id="87" idx="2"/>
            <a:endCxn id="89" idx="0"/>
          </p:cNvCxnSpPr>
          <p:nvPr/>
        </p:nvCxnSpPr>
        <p:spPr>
          <a:xfrm flipH="1">
            <a:off x="2632113" y="5688074"/>
            <a:ext cx="743" cy="8943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864CC5A2-B2B1-CD14-A7FF-185ED5DD8BFE}"/>
              </a:ext>
            </a:extLst>
          </p:cNvPr>
          <p:cNvSpPr/>
          <p:nvPr/>
        </p:nvSpPr>
        <p:spPr>
          <a:xfrm>
            <a:off x="3458003" y="1480197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Ahmad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1603-17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25236EAD-01DC-CAC1-C992-FDF32916B43C}"/>
              </a:ext>
            </a:extLst>
          </p:cNvPr>
          <p:cNvSpPr/>
          <p:nvPr/>
        </p:nvSpPr>
        <p:spPr>
          <a:xfrm>
            <a:off x="3457291" y="984751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Mehmet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1595-1603</a:t>
            </a:r>
          </a:p>
        </p:txBody>
      </p: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33B88CC6-B347-C688-719B-DC604B365046}"/>
              </a:ext>
            </a:extLst>
          </p:cNvPr>
          <p:cNvCxnSpPr>
            <a:cxnSpLocks/>
            <a:stCxn id="112" idx="2"/>
            <a:endCxn id="111" idx="0"/>
          </p:cNvCxnSpPr>
          <p:nvPr/>
        </p:nvCxnSpPr>
        <p:spPr>
          <a:xfrm>
            <a:off x="3992582" y="1375747"/>
            <a:ext cx="712" cy="1044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id="{225BB6AE-9D27-DA23-17CD-BF1A78CA840F}"/>
              </a:ext>
            </a:extLst>
          </p:cNvPr>
          <p:cNvCxnSpPr>
            <a:cxnSpLocks/>
            <a:stCxn id="115" idx="2"/>
            <a:endCxn id="112" idx="0"/>
          </p:cNvCxnSpPr>
          <p:nvPr/>
        </p:nvCxnSpPr>
        <p:spPr>
          <a:xfrm>
            <a:off x="3992582" y="912489"/>
            <a:ext cx="0" cy="7226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A128D75-71C2-2D01-3B89-2A5CC9EABE22}"/>
              </a:ext>
            </a:extLst>
          </p:cNvPr>
          <p:cNvSpPr/>
          <p:nvPr/>
        </p:nvSpPr>
        <p:spPr>
          <a:xfrm>
            <a:off x="3457291" y="521493"/>
            <a:ext cx="1070581" cy="390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Mourad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1574-95</a:t>
            </a:r>
          </a:p>
        </p:txBody>
      </p:sp>
      <p:cxnSp>
        <p:nvCxnSpPr>
          <p:cNvPr id="116" name="Connecteur droit avec flèche 115">
            <a:extLst>
              <a:ext uri="{FF2B5EF4-FFF2-40B4-BE49-F238E27FC236}">
                <a16:creationId xmlns:a16="http://schemas.microsoft.com/office/drawing/2014/main" id="{B8F9E9DC-D6FC-9866-864C-E353B5137F35}"/>
              </a:ext>
            </a:extLst>
          </p:cNvPr>
          <p:cNvCxnSpPr>
            <a:cxnSpLocks/>
            <a:stCxn id="111" idx="2"/>
            <a:endCxn id="117" idx="0"/>
          </p:cNvCxnSpPr>
          <p:nvPr/>
        </p:nvCxnSpPr>
        <p:spPr>
          <a:xfrm flipH="1">
            <a:off x="3992581" y="1871193"/>
            <a:ext cx="713" cy="19898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id="{AFBB6B47-F0C7-26E0-4D35-DF1DAC531036}"/>
              </a:ext>
            </a:extLst>
          </p:cNvPr>
          <p:cNvSpPr/>
          <p:nvPr/>
        </p:nvSpPr>
        <p:spPr>
          <a:xfrm>
            <a:off x="3457291" y="2070174"/>
            <a:ext cx="1070579" cy="4595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Osman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1618-22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6CB838F7-FEDE-E07B-CE94-BD652A76D865}"/>
              </a:ext>
            </a:extLst>
          </p:cNvPr>
          <p:cNvSpPr/>
          <p:nvPr/>
        </p:nvSpPr>
        <p:spPr>
          <a:xfrm>
            <a:off x="5798241" y="2720413"/>
            <a:ext cx="1085361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Mehmet IV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1648-87</a:t>
            </a:r>
          </a:p>
        </p:txBody>
      </p: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6D433925-AD01-9A08-9232-48F9A4C38798}"/>
              </a:ext>
            </a:extLst>
          </p:cNvPr>
          <p:cNvCxnSpPr>
            <a:cxnSpLocks/>
            <a:stCxn id="141" idx="2"/>
            <a:endCxn id="118" idx="0"/>
          </p:cNvCxnSpPr>
          <p:nvPr/>
        </p:nvCxnSpPr>
        <p:spPr>
          <a:xfrm>
            <a:off x="6331764" y="2535542"/>
            <a:ext cx="9158" cy="18487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32663078-4A26-E850-3CF9-CFC94753C9A1}"/>
              </a:ext>
            </a:extLst>
          </p:cNvPr>
          <p:cNvSpPr/>
          <p:nvPr/>
        </p:nvSpPr>
        <p:spPr>
          <a:xfrm>
            <a:off x="4668987" y="2711364"/>
            <a:ext cx="1071323" cy="4595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Soliman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1687-91</a:t>
            </a:r>
          </a:p>
        </p:txBody>
      </p:sp>
      <p:cxnSp>
        <p:nvCxnSpPr>
          <p:cNvPr id="132" name="Connecteur en angle 71">
            <a:extLst>
              <a:ext uri="{FF2B5EF4-FFF2-40B4-BE49-F238E27FC236}">
                <a16:creationId xmlns:a16="http://schemas.microsoft.com/office/drawing/2014/main" id="{FE25DB55-C3FB-1325-AB32-F40BBAD029A6}"/>
              </a:ext>
            </a:extLst>
          </p:cNvPr>
          <p:cNvCxnSpPr>
            <a:cxnSpLocks/>
            <a:stCxn id="112" idx="2"/>
            <a:endCxn id="11" idx="0"/>
          </p:cNvCxnSpPr>
          <p:nvPr/>
        </p:nvCxnSpPr>
        <p:spPr>
          <a:xfrm rot="16200000" flipH="1">
            <a:off x="4538524" y="829805"/>
            <a:ext cx="102024" cy="1193908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136">
            <a:extLst>
              <a:ext uri="{FF2B5EF4-FFF2-40B4-BE49-F238E27FC236}">
                <a16:creationId xmlns:a16="http://schemas.microsoft.com/office/drawing/2014/main" id="{C65678B2-9EF7-FC10-E6BD-B0B7DC6303CF}"/>
              </a:ext>
            </a:extLst>
          </p:cNvPr>
          <p:cNvSpPr/>
          <p:nvPr/>
        </p:nvSpPr>
        <p:spPr>
          <a:xfrm>
            <a:off x="4669704" y="2083167"/>
            <a:ext cx="1070579" cy="4595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Mourad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1623-40</a:t>
            </a:r>
          </a:p>
        </p:txBody>
      </p:sp>
      <p:cxnSp>
        <p:nvCxnSpPr>
          <p:cNvPr id="138" name="Connecteur en angle 71">
            <a:extLst>
              <a:ext uri="{FF2B5EF4-FFF2-40B4-BE49-F238E27FC236}">
                <a16:creationId xmlns:a16="http://schemas.microsoft.com/office/drawing/2014/main" id="{ED43381F-4BBC-622C-03D5-D4853FC13B69}"/>
              </a:ext>
            </a:extLst>
          </p:cNvPr>
          <p:cNvCxnSpPr>
            <a:cxnSpLocks/>
            <a:stCxn id="111" idx="2"/>
            <a:endCxn id="137" idx="0"/>
          </p:cNvCxnSpPr>
          <p:nvPr/>
        </p:nvCxnSpPr>
        <p:spPr>
          <a:xfrm rot="16200000" flipH="1">
            <a:off x="4493157" y="1371330"/>
            <a:ext cx="211974" cy="121170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BCC12AE-CEBB-DF0D-F671-C1423A6C737D}"/>
              </a:ext>
            </a:extLst>
          </p:cNvPr>
          <p:cNvSpPr/>
          <p:nvPr/>
        </p:nvSpPr>
        <p:spPr>
          <a:xfrm>
            <a:off x="5796474" y="2068931"/>
            <a:ext cx="1070579" cy="4666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Ibrahim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1640-48</a:t>
            </a:r>
          </a:p>
        </p:txBody>
      </p:sp>
      <p:cxnSp>
        <p:nvCxnSpPr>
          <p:cNvPr id="149" name="Connecteur en angle 71">
            <a:extLst>
              <a:ext uri="{FF2B5EF4-FFF2-40B4-BE49-F238E27FC236}">
                <a16:creationId xmlns:a16="http://schemas.microsoft.com/office/drawing/2014/main" id="{93145026-B7D3-B9BC-6A44-F09EF06C1411}"/>
              </a:ext>
            </a:extLst>
          </p:cNvPr>
          <p:cNvCxnSpPr>
            <a:cxnSpLocks/>
            <a:stCxn id="141" idx="2"/>
            <a:endCxn id="120" idx="0"/>
          </p:cNvCxnSpPr>
          <p:nvPr/>
        </p:nvCxnSpPr>
        <p:spPr>
          <a:xfrm rot="5400000">
            <a:off x="5680296" y="2059896"/>
            <a:ext cx="175822" cy="112711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ectangle 155">
            <a:extLst>
              <a:ext uri="{FF2B5EF4-FFF2-40B4-BE49-F238E27FC236}">
                <a16:creationId xmlns:a16="http://schemas.microsoft.com/office/drawing/2014/main" id="{5B5503E0-33C6-CC43-CCE4-BD66FA3081B6}"/>
              </a:ext>
            </a:extLst>
          </p:cNvPr>
          <p:cNvSpPr/>
          <p:nvPr/>
        </p:nvSpPr>
        <p:spPr>
          <a:xfrm>
            <a:off x="6956312" y="2720413"/>
            <a:ext cx="1085361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Ahmad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1691-95</a:t>
            </a:r>
          </a:p>
        </p:txBody>
      </p:sp>
      <p:cxnSp>
        <p:nvCxnSpPr>
          <p:cNvPr id="157" name="Connecteur en angle 71">
            <a:extLst>
              <a:ext uri="{FF2B5EF4-FFF2-40B4-BE49-F238E27FC236}">
                <a16:creationId xmlns:a16="http://schemas.microsoft.com/office/drawing/2014/main" id="{9AB9CD68-F903-39EB-FAF6-78A65D068AA6}"/>
              </a:ext>
            </a:extLst>
          </p:cNvPr>
          <p:cNvCxnSpPr>
            <a:cxnSpLocks/>
            <a:stCxn id="141" idx="2"/>
            <a:endCxn id="156" idx="0"/>
          </p:cNvCxnSpPr>
          <p:nvPr/>
        </p:nvCxnSpPr>
        <p:spPr>
          <a:xfrm rot="16200000" flipH="1">
            <a:off x="6822943" y="2044362"/>
            <a:ext cx="184871" cy="116722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Rectangle 161">
            <a:extLst>
              <a:ext uri="{FF2B5EF4-FFF2-40B4-BE49-F238E27FC236}">
                <a16:creationId xmlns:a16="http://schemas.microsoft.com/office/drawing/2014/main" id="{B35C06E3-06F7-92AD-6ADD-1A868329A5EA}"/>
              </a:ext>
            </a:extLst>
          </p:cNvPr>
          <p:cNvSpPr/>
          <p:nvPr/>
        </p:nvSpPr>
        <p:spPr>
          <a:xfrm>
            <a:off x="5813020" y="3312116"/>
            <a:ext cx="1085361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Mustapha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1695-1703</a:t>
            </a:r>
          </a:p>
        </p:txBody>
      </p:sp>
      <p:cxnSp>
        <p:nvCxnSpPr>
          <p:cNvPr id="163" name="Connecteur droit avec flèche 162">
            <a:extLst>
              <a:ext uri="{FF2B5EF4-FFF2-40B4-BE49-F238E27FC236}">
                <a16:creationId xmlns:a16="http://schemas.microsoft.com/office/drawing/2014/main" id="{7E6B0CA5-01A8-A8E1-F89B-B3406953504F}"/>
              </a:ext>
            </a:extLst>
          </p:cNvPr>
          <p:cNvCxnSpPr>
            <a:cxnSpLocks/>
            <a:stCxn id="118" idx="2"/>
            <a:endCxn id="162" idx="0"/>
          </p:cNvCxnSpPr>
          <p:nvPr/>
        </p:nvCxnSpPr>
        <p:spPr>
          <a:xfrm>
            <a:off x="6340922" y="3175083"/>
            <a:ext cx="14779" cy="1370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Rectangle 166">
            <a:extLst>
              <a:ext uri="{FF2B5EF4-FFF2-40B4-BE49-F238E27FC236}">
                <a16:creationId xmlns:a16="http://schemas.microsoft.com/office/drawing/2014/main" id="{7BCF89FA-1769-261A-767D-30711437219D}"/>
              </a:ext>
            </a:extLst>
          </p:cNvPr>
          <p:cNvSpPr/>
          <p:nvPr/>
        </p:nvSpPr>
        <p:spPr>
          <a:xfrm>
            <a:off x="6987808" y="3312116"/>
            <a:ext cx="1085361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Ahmet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1703-30</a:t>
            </a:r>
          </a:p>
        </p:txBody>
      </p:sp>
      <p:cxnSp>
        <p:nvCxnSpPr>
          <p:cNvPr id="168" name="Connecteur en angle 71">
            <a:extLst>
              <a:ext uri="{FF2B5EF4-FFF2-40B4-BE49-F238E27FC236}">
                <a16:creationId xmlns:a16="http://schemas.microsoft.com/office/drawing/2014/main" id="{A6BEAFF9-D8D1-41D6-0895-B75A7D843D9B}"/>
              </a:ext>
            </a:extLst>
          </p:cNvPr>
          <p:cNvCxnSpPr>
            <a:cxnSpLocks/>
            <a:stCxn id="118" idx="2"/>
            <a:endCxn id="167" idx="0"/>
          </p:cNvCxnSpPr>
          <p:nvPr/>
        </p:nvCxnSpPr>
        <p:spPr>
          <a:xfrm rot="16200000" flipH="1">
            <a:off x="6867189" y="2648815"/>
            <a:ext cx="137033" cy="118956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Rectangle 170">
            <a:extLst>
              <a:ext uri="{FF2B5EF4-FFF2-40B4-BE49-F238E27FC236}">
                <a16:creationId xmlns:a16="http://schemas.microsoft.com/office/drawing/2014/main" id="{2EB7842D-D646-84D1-0FE9-1E3A34719755}"/>
              </a:ext>
            </a:extLst>
          </p:cNvPr>
          <p:cNvSpPr/>
          <p:nvPr/>
        </p:nvSpPr>
        <p:spPr>
          <a:xfrm>
            <a:off x="5813020" y="3982765"/>
            <a:ext cx="1085361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Mahmoud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1730-54</a:t>
            </a:r>
          </a:p>
        </p:txBody>
      </p:sp>
      <p:cxnSp>
        <p:nvCxnSpPr>
          <p:cNvPr id="172" name="Connecteur droit avec flèche 171">
            <a:extLst>
              <a:ext uri="{FF2B5EF4-FFF2-40B4-BE49-F238E27FC236}">
                <a16:creationId xmlns:a16="http://schemas.microsoft.com/office/drawing/2014/main" id="{68A07BEC-1F91-81E6-E63D-8F5ED819BC01}"/>
              </a:ext>
            </a:extLst>
          </p:cNvPr>
          <p:cNvCxnSpPr>
            <a:cxnSpLocks/>
            <a:stCxn id="187" idx="2"/>
            <a:endCxn id="199" idx="0"/>
          </p:cNvCxnSpPr>
          <p:nvPr/>
        </p:nvCxnSpPr>
        <p:spPr>
          <a:xfrm>
            <a:off x="7547992" y="4434807"/>
            <a:ext cx="16752" cy="1913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avec flèche 174">
            <a:extLst>
              <a:ext uri="{FF2B5EF4-FFF2-40B4-BE49-F238E27FC236}">
                <a16:creationId xmlns:a16="http://schemas.microsoft.com/office/drawing/2014/main" id="{E3339444-FFCD-4826-B125-C03C87E37908}"/>
              </a:ext>
            </a:extLst>
          </p:cNvPr>
          <p:cNvCxnSpPr>
            <a:cxnSpLocks/>
            <a:stCxn id="162" idx="2"/>
            <a:endCxn id="171" idx="0"/>
          </p:cNvCxnSpPr>
          <p:nvPr/>
        </p:nvCxnSpPr>
        <p:spPr>
          <a:xfrm>
            <a:off x="6355701" y="3766786"/>
            <a:ext cx="0" cy="21597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Rectangle 179">
            <a:extLst>
              <a:ext uri="{FF2B5EF4-FFF2-40B4-BE49-F238E27FC236}">
                <a16:creationId xmlns:a16="http://schemas.microsoft.com/office/drawing/2014/main" id="{C2BB22CA-7889-A05E-55B1-E4FF0270ED59}"/>
              </a:ext>
            </a:extLst>
          </p:cNvPr>
          <p:cNvSpPr/>
          <p:nvPr/>
        </p:nvSpPr>
        <p:spPr>
          <a:xfrm>
            <a:off x="4651199" y="3982765"/>
            <a:ext cx="1085361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Osman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1754-57</a:t>
            </a:r>
          </a:p>
        </p:txBody>
      </p:sp>
      <p:cxnSp>
        <p:nvCxnSpPr>
          <p:cNvPr id="181" name="Connecteur en angle 71">
            <a:extLst>
              <a:ext uri="{FF2B5EF4-FFF2-40B4-BE49-F238E27FC236}">
                <a16:creationId xmlns:a16="http://schemas.microsoft.com/office/drawing/2014/main" id="{9287B409-05CB-D02D-8159-563C3A5EAD4B}"/>
              </a:ext>
            </a:extLst>
          </p:cNvPr>
          <p:cNvCxnSpPr>
            <a:cxnSpLocks/>
            <a:stCxn id="195" idx="2"/>
            <a:endCxn id="210" idx="0"/>
          </p:cNvCxnSpPr>
          <p:nvPr/>
        </p:nvCxnSpPr>
        <p:spPr>
          <a:xfrm rot="16200000" flipH="1">
            <a:off x="9276364" y="3917575"/>
            <a:ext cx="193431" cy="122789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 en angle 71">
            <a:extLst>
              <a:ext uri="{FF2B5EF4-FFF2-40B4-BE49-F238E27FC236}">
                <a16:creationId xmlns:a16="http://schemas.microsoft.com/office/drawing/2014/main" id="{D236B329-69BC-B206-CBCE-F61DE41E671C}"/>
              </a:ext>
            </a:extLst>
          </p:cNvPr>
          <p:cNvCxnSpPr>
            <a:cxnSpLocks/>
            <a:stCxn id="162" idx="2"/>
            <a:endCxn id="180" idx="0"/>
          </p:cNvCxnSpPr>
          <p:nvPr/>
        </p:nvCxnSpPr>
        <p:spPr>
          <a:xfrm rot="5400000">
            <a:off x="5666802" y="3293865"/>
            <a:ext cx="215979" cy="116182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Rectangle 186">
            <a:extLst>
              <a:ext uri="{FF2B5EF4-FFF2-40B4-BE49-F238E27FC236}">
                <a16:creationId xmlns:a16="http://schemas.microsoft.com/office/drawing/2014/main" id="{DAC8ABAE-B7FE-8FB8-890A-C95EE879151C}"/>
              </a:ext>
            </a:extLst>
          </p:cNvPr>
          <p:cNvSpPr/>
          <p:nvPr/>
        </p:nvSpPr>
        <p:spPr>
          <a:xfrm>
            <a:off x="7005311" y="3980137"/>
            <a:ext cx="1085361" cy="454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Mustapha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1757-74</a:t>
            </a:r>
          </a:p>
        </p:txBody>
      </p:sp>
      <p:cxnSp>
        <p:nvCxnSpPr>
          <p:cNvPr id="188" name="Connecteur droit avec flèche 187">
            <a:extLst>
              <a:ext uri="{FF2B5EF4-FFF2-40B4-BE49-F238E27FC236}">
                <a16:creationId xmlns:a16="http://schemas.microsoft.com/office/drawing/2014/main" id="{2178AE9E-184D-BC14-CD69-B3500A2E23D8}"/>
              </a:ext>
            </a:extLst>
          </p:cNvPr>
          <p:cNvCxnSpPr>
            <a:cxnSpLocks/>
            <a:stCxn id="167" idx="2"/>
            <a:endCxn id="187" idx="0"/>
          </p:cNvCxnSpPr>
          <p:nvPr/>
        </p:nvCxnSpPr>
        <p:spPr>
          <a:xfrm>
            <a:off x="7530489" y="3766786"/>
            <a:ext cx="17503" cy="21335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ectangle 194">
            <a:extLst>
              <a:ext uri="{FF2B5EF4-FFF2-40B4-BE49-F238E27FC236}">
                <a16:creationId xmlns:a16="http://schemas.microsoft.com/office/drawing/2014/main" id="{61662338-7865-A7CD-9B3D-4A9150E916DB}"/>
              </a:ext>
            </a:extLst>
          </p:cNvPr>
          <p:cNvSpPr/>
          <p:nvPr/>
        </p:nvSpPr>
        <p:spPr>
          <a:xfrm>
            <a:off x="8180098" y="3980135"/>
            <a:ext cx="1158071" cy="45467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Abdülhamid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1774-89</a:t>
            </a:r>
          </a:p>
        </p:txBody>
      </p:sp>
      <p:cxnSp>
        <p:nvCxnSpPr>
          <p:cNvPr id="196" name="Connecteur en angle 71">
            <a:extLst>
              <a:ext uri="{FF2B5EF4-FFF2-40B4-BE49-F238E27FC236}">
                <a16:creationId xmlns:a16="http://schemas.microsoft.com/office/drawing/2014/main" id="{67602337-EF1E-CBA4-8C12-9DA711E67A64}"/>
              </a:ext>
            </a:extLst>
          </p:cNvPr>
          <p:cNvCxnSpPr>
            <a:cxnSpLocks/>
            <a:stCxn id="167" idx="2"/>
            <a:endCxn id="195" idx="0"/>
          </p:cNvCxnSpPr>
          <p:nvPr/>
        </p:nvCxnSpPr>
        <p:spPr>
          <a:xfrm rot="16200000" flipH="1">
            <a:off x="8038137" y="3259137"/>
            <a:ext cx="213349" cy="12286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Rectangle 198">
            <a:extLst>
              <a:ext uri="{FF2B5EF4-FFF2-40B4-BE49-F238E27FC236}">
                <a16:creationId xmlns:a16="http://schemas.microsoft.com/office/drawing/2014/main" id="{F1B975BC-84F1-0232-D0DC-FD24777DC73F}"/>
              </a:ext>
            </a:extLst>
          </p:cNvPr>
          <p:cNvSpPr/>
          <p:nvPr/>
        </p:nvSpPr>
        <p:spPr>
          <a:xfrm>
            <a:off x="7022064" y="4626171"/>
            <a:ext cx="1085359" cy="45467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Sélim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1789-1807</a:t>
            </a: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DB1B2A12-5669-8A9F-67EE-5950D59AA3B2}"/>
              </a:ext>
            </a:extLst>
          </p:cNvPr>
          <p:cNvSpPr/>
          <p:nvPr/>
        </p:nvSpPr>
        <p:spPr>
          <a:xfrm>
            <a:off x="8233207" y="4630306"/>
            <a:ext cx="1085357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Mustapha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1807-08</a:t>
            </a:r>
          </a:p>
        </p:txBody>
      </p:sp>
      <p:cxnSp>
        <p:nvCxnSpPr>
          <p:cNvPr id="205" name="Connecteur droit avec flèche 204">
            <a:extLst>
              <a:ext uri="{FF2B5EF4-FFF2-40B4-BE49-F238E27FC236}">
                <a16:creationId xmlns:a16="http://schemas.microsoft.com/office/drawing/2014/main" id="{354CCCCD-F022-13EC-A4C6-A4FC3ABAF18D}"/>
              </a:ext>
            </a:extLst>
          </p:cNvPr>
          <p:cNvCxnSpPr>
            <a:cxnSpLocks/>
            <a:stCxn id="195" idx="2"/>
            <a:endCxn id="204" idx="0"/>
          </p:cNvCxnSpPr>
          <p:nvPr/>
        </p:nvCxnSpPr>
        <p:spPr>
          <a:xfrm>
            <a:off x="8759134" y="4434806"/>
            <a:ext cx="16752" cy="1955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Rectangle 209">
            <a:extLst>
              <a:ext uri="{FF2B5EF4-FFF2-40B4-BE49-F238E27FC236}">
                <a16:creationId xmlns:a16="http://schemas.microsoft.com/office/drawing/2014/main" id="{FB2477EF-3EAA-BB45-1865-A7D4F3EF6DB3}"/>
              </a:ext>
            </a:extLst>
          </p:cNvPr>
          <p:cNvSpPr/>
          <p:nvPr/>
        </p:nvSpPr>
        <p:spPr>
          <a:xfrm>
            <a:off x="9444346" y="4628237"/>
            <a:ext cx="1085357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Mahmoud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1808-39</a:t>
            </a:r>
          </a:p>
        </p:txBody>
      </p:sp>
      <p:cxnSp>
        <p:nvCxnSpPr>
          <p:cNvPr id="213" name="Connecteur en angle 71">
            <a:extLst>
              <a:ext uri="{FF2B5EF4-FFF2-40B4-BE49-F238E27FC236}">
                <a16:creationId xmlns:a16="http://schemas.microsoft.com/office/drawing/2014/main" id="{CB7D701D-B73E-415C-F049-F87DB1367C99}"/>
              </a:ext>
            </a:extLst>
          </p:cNvPr>
          <p:cNvCxnSpPr>
            <a:cxnSpLocks/>
            <a:stCxn id="89" idx="2"/>
            <a:endCxn id="115" idx="0"/>
          </p:cNvCxnSpPr>
          <p:nvPr/>
        </p:nvCxnSpPr>
        <p:spPr>
          <a:xfrm rot="5400000" flipH="1" flipV="1">
            <a:off x="454546" y="2699059"/>
            <a:ext cx="5715602" cy="1360469"/>
          </a:xfrm>
          <a:prstGeom prst="bentConnector5">
            <a:avLst>
              <a:gd name="adj1" fmla="val -1831"/>
              <a:gd name="adj2" fmla="val 50014"/>
              <a:gd name="adj3" fmla="val 101831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Rectangle 218">
            <a:extLst>
              <a:ext uri="{FF2B5EF4-FFF2-40B4-BE49-F238E27FC236}">
                <a16:creationId xmlns:a16="http://schemas.microsoft.com/office/drawing/2014/main" id="{BDD6FB3C-9C81-AF56-3447-ACEE412ED71A}"/>
              </a:ext>
            </a:extLst>
          </p:cNvPr>
          <p:cNvSpPr/>
          <p:nvPr/>
        </p:nvSpPr>
        <p:spPr>
          <a:xfrm>
            <a:off x="9400164" y="5303256"/>
            <a:ext cx="1173723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Abdülmecid</a:t>
            </a:r>
            <a:r>
              <a:rPr lang="fr-FR" sz="1200" dirty="0">
                <a:solidFill>
                  <a:schemeClr val="tx1"/>
                </a:solidFill>
              </a:rPr>
              <a:t>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1839-61</a:t>
            </a:r>
          </a:p>
        </p:txBody>
      </p:sp>
      <p:cxnSp>
        <p:nvCxnSpPr>
          <p:cNvPr id="220" name="Connecteur en angle 71">
            <a:extLst>
              <a:ext uri="{FF2B5EF4-FFF2-40B4-BE49-F238E27FC236}">
                <a16:creationId xmlns:a16="http://schemas.microsoft.com/office/drawing/2014/main" id="{E88910E0-8043-BCBD-D309-3A3F4D9D0C0E}"/>
              </a:ext>
            </a:extLst>
          </p:cNvPr>
          <p:cNvCxnSpPr>
            <a:cxnSpLocks/>
            <a:stCxn id="111" idx="2"/>
            <a:endCxn id="141" idx="0"/>
          </p:cNvCxnSpPr>
          <p:nvPr/>
        </p:nvCxnSpPr>
        <p:spPr>
          <a:xfrm rot="16200000" flipH="1">
            <a:off x="5063660" y="800827"/>
            <a:ext cx="197738" cy="233847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Connecteur droit avec flèche 231">
            <a:extLst>
              <a:ext uri="{FF2B5EF4-FFF2-40B4-BE49-F238E27FC236}">
                <a16:creationId xmlns:a16="http://schemas.microsoft.com/office/drawing/2014/main" id="{3CC733E0-21FE-0F61-32BB-0062AFF3DE81}"/>
              </a:ext>
            </a:extLst>
          </p:cNvPr>
          <p:cNvCxnSpPr>
            <a:cxnSpLocks/>
            <a:stCxn id="210" idx="2"/>
            <a:endCxn id="219" idx="0"/>
          </p:cNvCxnSpPr>
          <p:nvPr/>
        </p:nvCxnSpPr>
        <p:spPr>
          <a:xfrm>
            <a:off x="9987025" y="5078774"/>
            <a:ext cx="1" cy="22448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Rectangle 239">
            <a:extLst>
              <a:ext uri="{FF2B5EF4-FFF2-40B4-BE49-F238E27FC236}">
                <a16:creationId xmlns:a16="http://schemas.microsoft.com/office/drawing/2014/main" id="{99CE25CA-CBB1-2C2F-1129-82BE745563FA}"/>
              </a:ext>
            </a:extLst>
          </p:cNvPr>
          <p:cNvSpPr/>
          <p:nvPr/>
        </p:nvSpPr>
        <p:spPr>
          <a:xfrm>
            <a:off x="8144841" y="5298316"/>
            <a:ext cx="1173723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 err="1">
                <a:solidFill>
                  <a:schemeClr val="tx1"/>
                </a:solidFill>
              </a:rPr>
              <a:t>Abdülaziz</a:t>
            </a:r>
            <a:r>
              <a:rPr lang="fr-FR" sz="1200" dirty="0">
                <a:solidFill>
                  <a:schemeClr val="tx1"/>
                </a:solidFill>
              </a:rPr>
              <a:t>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1861-76</a:t>
            </a:r>
          </a:p>
        </p:txBody>
      </p:sp>
      <p:cxnSp>
        <p:nvCxnSpPr>
          <p:cNvPr id="241" name="Connecteur en angle 71">
            <a:extLst>
              <a:ext uri="{FF2B5EF4-FFF2-40B4-BE49-F238E27FC236}">
                <a16:creationId xmlns:a16="http://schemas.microsoft.com/office/drawing/2014/main" id="{176037E3-CE66-36C6-3FC0-238B09DF858B}"/>
              </a:ext>
            </a:extLst>
          </p:cNvPr>
          <p:cNvCxnSpPr>
            <a:cxnSpLocks/>
            <a:stCxn id="210" idx="2"/>
            <a:endCxn id="240" idx="0"/>
          </p:cNvCxnSpPr>
          <p:nvPr/>
        </p:nvCxnSpPr>
        <p:spPr>
          <a:xfrm rot="5400000">
            <a:off x="9249593" y="4560884"/>
            <a:ext cx="219542" cy="125532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Rectangle 245">
            <a:extLst>
              <a:ext uri="{FF2B5EF4-FFF2-40B4-BE49-F238E27FC236}">
                <a16:creationId xmlns:a16="http://schemas.microsoft.com/office/drawing/2014/main" id="{41DD3889-C259-BE6F-B621-C2EBF5B59CBA}"/>
              </a:ext>
            </a:extLst>
          </p:cNvPr>
          <p:cNvSpPr/>
          <p:nvPr/>
        </p:nvSpPr>
        <p:spPr>
          <a:xfrm>
            <a:off x="9400162" y="5937801"/>
            <a:ext cx="1173723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>
                <a:solidFill>
                  <a:schemeClr val="tx1"/>
                </a:solidFill>
              </a:rPr>
              <a:t>Abdülhamid II</a:t>
            </a:r>
          </a:p>
          <a:p>
            <a:pPr algn="ctr" eaLnBrk="1" hangingPunct="1">
              <a:defRPr/>
            </a:pPr>
            <a:r>
              <a:rPr lang="fr-FR" sz="1200">
                <a:solidFill>
                  <a:schemeClr val="tx1"/>
                </a:solidFill>
              </a:rPr>
              <a:t>1876-1909</a:t>
            </a:r>
            <a:endParaRPr lang="fr-FR" sz="1200" dirty="0">
              <a:solidFill>
                <a:schemeClr val="tx1"/>
              </a:solidFill>
            </a:endParaRPr>
          </a:p>
        </p:txBody>
      </p:sp>
      <p:cxnSp>
        <p:nvCxnSpPr>
          <p:cNvPr id="247" name="Connecteur droit avec flèche 246">
            <a:extLst>
              <a:ext uri="{FF2B5EF4-FFF2-40B4-BE49-F238E27FC236}">
                <a16:creationId xmlns:a16="http://schemas.microsoft.com/office/drawing/2014/main" id="{AC792BD0-6699-9116-881D-B1162D85A556}"/>
              </a:ext>
            </a:extLst>
          </p:cNvPr>
          <p:cNvCxnSpPr>
            <a:cxnSpLocks/>
            <a:stCxn id="219" idx="2"/>
            <a:endCxn id="246" idx="0"/>
          </p:cNvCxnSpPr>
          <p:nvPr/>
        </p:nvCxnSpPr>
        <p:spPr>
          <a:xfrm flipH="1">
            <a:off x="9987024" y="5753793"/>
            <a:ext cx="2" cy="18400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Rectangle 250">
            <a:extLst>
              <a:ext uri="{FF2B5EF4-FFF2-40B4-BE49-F238E27FC236}">
                <a16:creationId xmlns:a16="http://schemas.microsoft.com/office/drawing/2014/main" id="{BA2C5639-0247-BAD1-D6D7-25E308DAEADC}"/>
              </a:ext>
            </a:extLst>
          </p:cNvPr>
          <p:cNvSpPr/>
          <p:nvPr/>
        </p:nvSpPr>
        <p:spPr>
          <a:xfrm>
            <a:off x="10655486" y="5937801"/>
            <a:ext cx="983741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Mourad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1876-76</a:t>
            </a:r>
          </a:p>
        </p:txBody>
      </p:sp>
      <p:cxnSp>
        <p:nvCxnSpPr>
          <p:cNvPr id="252" name="Connecteur en angle 71">
            <a:extLst>
              <a:ext uri="{FF2B5EF4-FFF2-40B4-BE49-F238E27FC236}">
                <a16:creationId xmlns:a16="http://schemas.microsoft.com/office/drawing/2014/main" id="{66D05FC0-DE3F-6BE0-2096-4634E8DB2ED6}"/>
              </a:ext>
            </a:extLst>
          </p:cNvPr>
          <p:cNvCxnSpPr>
            <a:cxnSpLocks/>
            <a:stCxn id="219" idx="2"/>
            <a:endCxn id="251" idx="0"/>
          </p:cNvCxnSpPr>
          <p:nvPr/>
        </p:nvCxnSpPr>
        <p:spPr>
          <a:xfrm rot="16200000" flipH="1">
            <a:off x="10475187" y="5265631"/>
            <a:ext cx="184008" cy="116033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Rectangle 254">
            <a:extLst>
              <a:ext uri="{FF2B5EF4-FFF2-40B4-BE49-F238E27FC236}">
                <a16:creationId xmlns:a16="http://schemas.microsoft.com/office/drawing/2014/main" id="{9ECDB87D-8A93-6079-B52F-96370A60BA09}"/>
              </a:ext>
            </a:extLst>
          </p:cNvPr>
          <p:cNvSpPr/>
          <p:nvPr/>
        </p:nvSpPr>
        <p:spPr>
          <a:xfrm>
            <a:off x="8144838" y="5936379"/>
            <a:ext cx="1173723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Mehmet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1909-18</a:t>
            </a:r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FC5B2E85-0F8F-643A-17A7-8E6E94042681}"/>
              </a:ext>
            </a:extLst>
          </p:cNvPr>
          <p:cNvSpPr/>
          <p:nvPr/>
        </p:nvSpPr>
        <p:spPr>
          <a:xfrm>
            <a:off x="7022064" y="5924124"/>
            <a:ext cx="1018712" cy="45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Mehmet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1918-22</a:t>
            </a:r>
          </a:p>
        </p:txBody>
      </p:sp>
      <p:cxnSp>
        <p:nvCxnSpPr>
          <p:cNvPr id="257" name="Connecteur en angle 71">
            <a:extLst>
              <a:ext uri="{FF2B5EF4-FFF2-40B4-BE49-F238E27FC236}">
                <a16:creationId xmlns:a16="http://schemas.microsoft.com/office/drawing/2014/main" id="{1FF24934-CD3E-5735-8C10-0D5274927C09}"/>
              </a:ext>
            </a:extLst>
          </p:cNvPr>
          <p:cNvCxnSpPr>
            <a:cxnSpLocks/>
            <a:stCxn id="219" idx="2"/>
            <a:endCxn id="255" idx="0"/>
          </p:cNvCxnSpPr>
          <p:nvPr/>
        </p:nvCxnSpPr>
        <p:spPr>
          <a:xfrm rot="5400000">
            <a:off x="9268070" y="5217423"/>
            <a:ext cx="182586" cy="12553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Connecteur en angle 71">
            <a:extLst>
              <a:ext uri="{FF2B5EF4-FFF2-40B4-BE49-F238E27FC236}">
                <a16:creationId xmlns:a16="http://schemas.microsoft.com/office/drawing/2014/main" id="{5F2B3290-95C6-CD8B-BDA4-257E4667F3F7}"/>
              </a:ext>
            </a:extLst>
          </p:cNvPr>
          <p:cNvCxnSpPr>
            <a:cxnSpLocks/>
            <a:stCxn id="219" idx="2"/>
            <a:endCxn id="256" idx="0"/>
          </p:cNvCxnSpPr>
          <p:nvPr/>
        </p:nvCxnSpPr>
        <p:spPr>
          <a:xfrm rot="5400000">
            <a:off x="8674058" y="4611155"/>
            <a:ext cx="170331" cy="245560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965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CD947DED-D192-E846-10DA-CDFE5C660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557" y="3081556"/>
            <a:ext cx="4591878" cy="36390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 5" descr="Une image contenant carte&#10;&#10;Description générée automatiquement">
            <a:extLst>
              <a:ext uri="{FF2B5EF4-FFF2-40B4-BE49-F238E27FC236}">
                <a16:creationId xmlns:a16="http://schemas.microsoft.com/office/drawing/2014/main" id="{BF55831D-030C-52B8-F9C7-807ED11E7B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8" r="29826"/>
          <a:stretch/>
        </p:blipFill>
        <p:spPr>
          <a:xfrm>
            <a:off x="167444" y="3573078"/>
            <a:ext cx="6508631" cy="31475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0DE0C7-8B03-342B-C09C-CFA5B8437718}"/>
              </a:ext>
            </a:extLst>
          </p:cNvPr>
          <p:cNvSpPr/>
          <p:nvPr/>
        </p:nvSpPr>
        <p:spPr>
          <a:xfrm>
            <a:off x="167444" y="137381"/>
            <a:ext cx="6508631" cy="31085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1792 : La paix de </a:t>
            </a:r>
            <a:r>
              <a:rPr lang="fr-FR" b="1" dirty="0" err="1"/>
              <a:t>Iassy</a:t>
            </a:r>
            <a:r>
              <a:rPr lang="fr-FR" b="1" dirty="0"/>
              <a:t> : La Russie s’avance jusqu’au Dniestr au contact de la Moldavie</a:t>
            </a:r>
          </a:p>
          <a:p>
            <a:endParaRPr lang="fr-FR" dirty="0"/>
          </a:p>
          <a:p>
            <a:r>
              <a:rPr lang="fr-FR" dirty="0"/>
              <a:t>NB : 1794 : Sur le site de la forteresse de </a:t>
            </a:r>
            <a:r>
              <a:rPr lang="fr-FR" dirty="0" err="1"/>
              <a:t>Khadjibeï</a:t>
            </a:r>
            <a:endParaRPr lang="fr-FR" dirty="0"/>
          </a:p>
          <a:p>
            <a:r>
              <a:rPr lang="fr-FR" dirty="0"/>
              <a:t>Fondation d’Odessa avec une population grecque</a:t>
            </a:r>
          </a:p>
          <a:p>
            <a:endParaRPr lang="fr-FR" dirty="0"/>
          </a:p>
          <a:p>
            <a:r>
              <a:rPr lang="fr-FR" dirty="0"/>
              <a:t>NB : Des transferts de populations ont lieu</a:t>
            </a:r>
          </a:p>
          <a:p>
            <a:r>
              <a:rPr lang="fr-FR" sz="1700" dirty="0"/>
              <a:t>Des Tatars de Crimée et des Tcherkesses du Caucase</a:t>
            </a:r>
          </a:p>
          <a:p>
            <a:r>
              <a:rPr lang="fr-FR" sz="1700" dirty="0"/>
              <a:t>Expulsés vers l'Empire ottoman : Anatolie, Bas-Danube</a:t>
            </a:r>
          </a:p>
          <a:p>
            <a:endParaRPr lang="fr-FR" dirty="0"/>
          </a:p>
          <a:p>
            <a:r>
              <a:rPr lang="fr-FR" dirty="0"/>
              <a:t>Et remplacés par des Russes, des Ukrainiens et des Grecs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4F7784E-8D44-1038-3E5C-45827700EDE9}"/>
              </a:ext>
            </a:extLst>
          </p:cNvPr>
          <p:cNvSpPr/>
          <p:nvPr/>
        </p:nvSpPr>
        <p:spPr>
          <a:xfrm>
            <a:off x="9142339" y="3847185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DB5E0F3-FF3C-55A3-DB95-4EE6086714B1}"/>
              </a:ext>
            </a:extLst>
          </p:cNvPr>
          <p:cNvSpPr/>
          <p:nvPr/>
        </p:nvSpPr>
        <p:spPr>
          <a:xfrm>
            <a:off x="9604554" y="4528720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960DCF-498E-4A2D-863D-1820933201C7}"/>
              </a:ext>
            </a:extLst>
          </p:cNvPr>
          <p:cNvSpPr/>
          <p:nvPr/>
        </p:nvSpPr>
        <p:spPr>
          <a:xfrm>
            <a:off x="6028887" y="3586500"/>
            <a:ext cx="647188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1774</a:t>
            </a:r>
            <a:endParaRPr lang="fr-FR" sz="1800" b="1" strike="noStrike" spc="-1" dirty="0"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AB003D-4E2D-509C-C7C2-98BC267C593A}"/>
              </a:ext>
            </a:extLst>
          </p:cNvPr>
          <p:cNvSpPr/>
          <p:nvPr/>
        </p:nvSpPr>
        <p:spPr>
          <a:xfrm>
            <a:off x="11325449" y="3081548"/>
            <a:ext cx="647188" cy="367878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1792</a:t>
            </a:r>
            <a:endParaRPr lang="fr-FR" sz="1800" b="1" strike="noStrike" spc="-1" dirty="0">
              <a:latin typeface="Arial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8C0295A-DECA-E519-700B-A05DEEF74895}"/>
              </a:ext>
            </a:extLst>
          </p:cNvPr>
          <p:cNvSpPr/>
          <p:nvPr/>
        </p:nvSpPr>
        <p:spPr>
          <a:xfrm>
            <a:off x="9308382" y="4694423"/>
            <a:ext cx="151884" cy="1657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739F8FB-A15A-E864-D810-F3D7A210C6EC}"/>
              </a:ext>
            </a:extLst>
          </p:cNvPr>
          <p:cNvSpPr/>
          <p:nvPr/>
        </p:nvSpPr>
        <p:spPr>
          <a:xfrm>
            <a:off x="8768288" y="4528719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0E274E8-E60C-40DF-1588-4BB60D479311}"/>
              </a:ext>
            </a:extLst>
          </p:cNvPr>
          <p:cNvSpPr/>
          <p:nvPr/>
        </p:nvSpPr>
        <p:spPr>
          <a:xfrm>
            <a:off x="5390617" y="1608800"/>
            <a:ext cx="151884" cy="165703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62DAC9A-6DAC-B71C-8312-D640921E550C}"/>
              </a:ext>
            </a:extLst>
          </p:cNvPr>
          <p:cNvSpPr/>
          <p:nvPr/>
        </p:nvSpPr>
        <p:spPr>
          <a:xfrm>
            <a:off x="2425956" y="493595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6EC77BF-E042-710B-BC32-9FA408E44EE5}"/>
              </a:ext>
            </a:extLst>
          </p:cNvPr>
          <p:cNvSpPr/>
          <p:nvPr/>
        </p:nvSpPr>
        <p:spPr>
          <a:xfrm>
            <a:off x="3249266" y="5723784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3A6D57D-3919-FE4E-A92F-422A1E60CD4F}"/>
              </a:ext>
            </a:extLst>
          </p:cNvPr>
          <p:cNvSpPr/>
          <p:nvPr/>
        </p:nvSpPr>
        <p:spPr>
          <a:xfrm>
            <a:off x="4161083" y="5146846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23C6C55-2935-8727-D2EC-25A85A25F481}"/>
              </a:ext>
            </a:extLst>
          </p:cNvPr>
          <p:cNvSpPr/>
          <p:nvPr/>
        </p:nvSpPr>
        <p:spPr>
          <a:xfrm>
            <a:off x="4447443" y="5146847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2A2A638-686C-E7F1-A834-83029452EF1B}"/>
              </a:ext>
            </a:extLst>
          </p:cNvPr>
          <p:cNvSpPr/>
          <p:nvPr/>
        </p:nvSpPr>
        <p:spPr>
          <a:xfrm>
            <a:off x="4925307" y="376722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9BBDDBA-A4E0-F406-5467-EEAFC86497C6}"/>
              </a:ext>
            </a:extLst>
          </p:cNvPr>
          <p:cNvSpPr/>
          <p:nvPr/>
        </p:nvSpPr>
        <p:spPr>
          <a:xfrm>
            <a:off x="9940514" y="4445868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7EC1354-80D8-D669-AAA6-CAD1FF0559F5}"/>
              </a:ext>
            </a:extLst>
          </p:cNvPr>
          <p:cNvSpPr/>
          <p:nvPr/>
        </p:nvSpPr>
        <p:spPr>
          <a:xfrm>
            <a:off x="10814040" y="539517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B9CFA8D-D387-EA06-EC8A-241F1FB60B06}"/>
              </a:ext>
            </a:extLst>
          </p:cNvPr>
          <p:cNvSpPr/>
          <p:nvPr/>
        </p:nvSpPr>
        <p:spPr>
          <a:xfrm>
            <a:off x="11820753" y="4818232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7E0309-FFB1-CB1D-A876-93E9D930B05F}"/>
              </a:ext>
            </a:extLst>
          </p:cNvPr>
          <p:cNvSpPr/>
          <p:nvPr/>
        </p:nvSpPr>
        <p:spPr>
          <a:xfrm>
            <a:off x="6819254" y="137381"/>
            <a:ext cx="5205302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*1792 : Retour de la paix…</a:t>
            </a:r>
          </a:p>
          <a:p>
            <a:endParaRPr lang="fr-FR" dirty="0"/>
          </a:p>
          <a:p>
            <a:r>
              <a:rPr lang="fr-FR" dirty="0"/>
              <a:t>Mais la situation révolutionnaire venue de France</a:t>
            </a:r>
          </a:p>
          <a:p>
            <a:r>
              <a:rPr lang="fr-FR" dirty="0"/>
              <a:t>Va - pendant un certain temps - brouiller les cartes…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89F3AB-8B12-3373-1C59-BBB6587FDF42}"/>
              </a:ext>
            </a:extLst>
          </p:cNvPr>
          <p:cNvSpPr/>
          <p:nvPr/>
        </p:nvSpPr>
        <p:spPr>
          <a:xfrm>
            <a:off x="325465" y="3669473"/>
            <a:ext cx="982014" cy="367878"/>
          </a:xfrm>
          <a:prstGeom prst="rect">
            <a:avLst/>
          </a:prstGeom>
          <a:solidFill>
            <a:srgbClr val="89E0FF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Pologne</a:t>
            </a:r>
            <a:endParaRPr lang="fr-FR" sz="1800" b="1" strike="noStrike" spc="-1" dirty="0">
              <a:latin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C858BA-17F3-4851-F639-401BCE4EFB98}"/>
              </a:ext>
            </a:extLst>
          </p:cNvPr>
          <p:cNvSpPr/>
          <p:nvPr/>
        </p:nvSpPr>
        <p:spPr>
          <a:xfrm>
            <a:off x="7563758" y="3301595"/>
            <a:ext cx="982014" cy="367878"/>
          </a:xfrm>
          <a:prstGeom prst="rect">
            <a:avLst/>
          </a:prstGeom>
          <a:solidFill>
            <a:srgbClr val="89E0FF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Pologne</a:t>
            </a:r>
            <a:endParaRPr lang="fr-FR" sz="18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2261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/>
          <p:cNvSpPr/>
          <p:nvPr/>
        </p:nvSpPr>
        <p:spPr>
          <a:xfrm>
            <a:off x="202320" y="11664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1792-1813 : L’Empire ottoman dans la tourmente révolutionnaire entre Français, Russes et Britanniques ;</a:t>
            </a:r>
          </a:p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</a:t>
            </a:r>
            <a:r>
              <a:rPr lang="fr-FR" altLang="fr-FR" sz="1800" b="1" baseline="30000" dirty="0">
                <a:latin typeface="+mn-lt"/>
                <a:cs typeface="Arial" panose="020B0604020202020204" pitchFamily="34" charset="0"/>
              </a:rPr>
              <a:t>ère</a:t>
            </a: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 révolte serbe ; Conquête russe de la Bessarabie</a:t>
            </a:r>
            <a:endParaRPr lang="fr-FR" sz="1800" b="1" strike="noStrike" spc="-1" dirty="0">
              <a:latin typeface="Arial"/>
            </a:endParaRPr>
          </a:p>
          <a:p>
            <a:r>
              <a:rPr lang="fr-FR" dirty="0"/>
              <a:t>1792-1797 : Guerres de la 1</a:t>
            </a:r>
            <a:r>
              <a:rPr lang="fr-FR" baseline="30000" dirty="0"/>
              <a:t>ère</a:t>
            </a:r>
            <a:r>
              <a:rPr lang="fr-FR" dirty="0"/>
              <a:t> Coalition ; Les conquêtes françaises en Italie du nord ; Au sud de l’Adriatique, les Français s’emparent des îles ioniennes et menacent l’Empire ottoman</a:t>
            </a:r>
          </a:p>
          <a:p>
            <a:r>
              <a:rPr lang="fr-FR" dirty="0" err="1"/>
              <a:t>Mai-Juillet</a:t>
            </a:r>
            <a:r>
              <a:rPr lang="fr-FR" dirty="0"/>
              <a:t> 1798 : Pour couper la route des Indes aux Anglais, Bonaparte s’empare de l’Egypte ottomane</a:t>
            </a:r>
          </a:p>
          <a:p>
            <a:r>
              <a:rPr lang="fr-FR" dirty="0"/>
              <a:t>Sept.-Nov. 1798 : La 2</a:t>
            </a:r>
            <a:r>
              <a:rPr lang="fr-FR" baseline="30000" dirty="0"/>
              <a:t>ème</a:t>
            </a:r>
            <a:r>
              <a:rPr lang="fr-FR" dirty="0"/>
              <a:t> coalition : Russie, Autriche, Angleterre et Empire ottoman s’allient contre la France</a:t>
            </a:r>
          </a:p>
          <a:p>
            <a:r>
              <a:rPr lang="fr-FR" dirty="0"/>
              <a:t>Juillet 1798-Août 1799 : L’Egypte française de Bonaparte : libérer et apporter la civilisation</a:t>
            </a:r>
          </a:p>
          <a:p>
            <a:r>
              <a:rPr lang="fr-FR" dirty="0"/>
              <a:t>Oct. 1798-Oct. 1799 : Les coalisés chassent les Français des Îles ioniennes et d’Italie ; Mais la Russie quitte la coalition, sauvant ainsi la France de l’invasion</a:t>
            </a:r>
          </a:p>
          <a:p>
            <a:r>
              <a:rPr lang="fr-FR" dirty="0"/>
              <a:t>1800-1803 : Nouvelle victoire française en Italie et fin de la 2</a:t>
            </a:r>
            <a:r>
              <a:rPr lang="fr-FR" baseline="30000" dirty="0"/>
              <a:t>ème</a:t>
            </a:r>
            <a:r>
              <a:rPr lang="fr-FR" dirty="0"/>
              <a:t> Coalition ; Bref rapprochement entre la France et la Russie ; La paix d’Amiens entre la France et la Grande-Bretagne ne met pas fin à leur hostilité</a:t>
            </a:r>
          </a:p>
          <a:p>
            <a:r>
              <a:rPr lang="fr-FR" dirty="0"/>
              <a:t>1800-1804 : Dans les Balkans, reprise de la pression russe contre l’Empire ottoman</a:t>
            </a:r>
          </a:p>
          <a:p>
            <a:r>
              <a:rPr lang="fr-FR" dirty="0"/>
              <a:t>1804-1805 : La 1</a:t>
            </a:r>
            <a:r>
              <a:rPr lang="fr-FR" baseline="30000" dirty="0"/>
              <a:t>ère</a:t>
            </a:r>
            <a:r>
              <a:rPr lang="fr-FR" dirty="0"/>
              <a:t> révolte serbe</a:t>
            </a:r>
          </a:p>
          <a:p>
            <a:r>
              <a:rPr lang="fr-FR" dirty="0"/>
              <a:t>	1459-1683 : La Serbie ottomane</a:t>
            </a:r>
          </a:p>
          <a:p>
            <a:r>
              <a:rPr lang="fr-FR" dirty="0"/>
              <a:t>	1684-1739 : L’Autriche conquiert la Hongrie mais échoue en Serbie ; Migrations serbes vers le nord du Danube</a:t>
            </a:r>
          </a:p>
          <a:p>
            <a:r>
              <a:rPr lang="fr-FR" dirty="0"/>
              <a:t>	1702-1764 : Sur la frontière, les Autrichiens établissent des confins militaires avec des colons-soldats serbes et 	croates</a:t>
            </a:r>
          </a:p>
          <a:p>
            <a:r>
              <a:rPr lang="fr-FR" dirty="0"/>
              <a:t>	1804-1805 : Au sud de Belgrade, les Serbes autour de Karageorges se révoltent</a:t>
            </a:r>
          </a:p>
          <a:p>
            <a:pPr>
              <a:lnSpc>
                <a:spcPct val="100000"/>
              </a:lnSpc>
            </a:pPr>
            <a:endParaRPr lang="fr-FR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fr-FR" b="1" strike="noStrike" kern="1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fr-FR" sz="1800" b="0" strike="noStrike" spc="-1" dirty="0"/>
          </a:p>
          <a:p>
            <a:pPr>
              <a:lnSpc>
                <a:spcPct val="100000"/>
              </a:lnSpc>
            </a:pPr>
            <a:endParaRPr lang="fr-FR" sz="1800" b="0" strike="noStrike" spc="-1" dirty="0"/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094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/>
          <p:cNvSpPr/>
          <p:nvPr/>
        </p:nvSpPr>
        <p:spPr>
          <a:xfrm>
            <a:off x="202320" y="116640"/>
            <a:ext cx="11786400" cy="660420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dirty="0"/>
              <a:t>1806-1813 : 8</a:t>
            </a:r>
            <a:r>
              <a:rPr lang="fr-FR" baseline="30000" dirty="0"/>
              <a:t>ème</a:t>
            </a:r>
            <a:r>
              <a:rPr lang="fr-FR" dirty="0"/>
              <a:t> guerre russo-turque</a:t>
            </a:r>
          </a:p>
          <a:p>
            <a:r>
              <a:rPr lang="fr-FR" dirty="0"/>
              <a:t>	1806 : Soutien des Russes aux révoltes chrétiennes de l’Empire ottoman : Moldavie, Valachie et Serbie ; Face aux 	Russes alliés aux Britanniques, l’Empire ottoman reçoit l’aide de la France</a:t>
            </a:r>
          </a:p>
          <a:p>
            <a:r>
              <a:rPr lang="fr-FR" dirty="0"/>
              <a:t>	Jan.-Juin 1807 : Dans les Balkans, les Russes envahissent la Moldavie-Valachie et font la jonction avec les 	révoltés serbes ; En Egypte, les Britanniques s’emparent d’Alexandrie</a:t>
            </a:r>
          </a:p>
          <a:p>
            <a:r>
              <a:rPr lang="fr-FR" dirty="0"/>
              <a:t>	Juillet-Août 1807 : Traité de Tilsit et renversement des alliances : France et Russie s’allient contre la Grande-	Bretagne ; Les Russes cèdent les Îles ioniennes aux Français</a:t>
            </a:r>
          </a:p>
          <a:p>
            <a:r>
              <a:rPr lang="fr-FR" dirty="0"/>
              <a:t>	1809-1810 : Alliée à la France, la Russie et les révoltés serbes peuvent reprendre l’offensive contre l’Empire 	ottoman</a:t>
            </a:r>
          </a:p>
          <a:p>
            <a:r>
              <a:rPr lang="fr-FR" dirty="0"/>
              <a:t>	1811 : En Valachie, échec de la contre-offensive de l’armée ottomane qui capitule</a:t>
            </a:r>
          </a:p>
          <a:p>
            <a:r>
              <a:rPr lang="fr-FR" dirty="0"/>
              <a:t>	1807-1811 : En Europe, Napoléon, grand vainqueur et maître des coalisés ; Comme son allié russe, il rêve de 	conquérir l’Empire ottoman ; Empire ottoman définitivement allié à la Grande-Bretagne contre la Russie 	menaçante</a:t>
            </a:r>
          </a:p>
          <a:p>
            <a:r>
              <a:rPr lang="fr-FR" dirty="0"/>
              <a:t>	1812-1813 : Nouveau renversement des alliances : Echec de la campagne française de Russie ; Paix russo-turque 	de Bucarest et annexion russe de la Bessarabie ; Défaite des révoltés serbes</a:t>
            </a:r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fr-FR" dirty="0"/>
          </a:p>
          <a:p>
            <a:pPr>
              <a:lnSpc>
                <a:spcPct val="100000"/>
              </a:lnSpc>
            </a:pPr>
            <a:endParaRPr lang="fr-FR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fr-FR" b="1" strike="noStrike" kern="1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fr-FR" sz="1800" b="0" strike="noStrike" spc="-1" dirty="0"/>
          </a:p>
          <a:p>
            <a:pPr>
              <a:lnSpc>
                <a:spcPct val="100000"/>
              </a:lnSpc>
            </a:pPr>
            <a:endParaRPr lang="fr-FR" sz="1800" b="0" strike="noStrike" spc="-1" dirty="0"/>
          </a:p>
        </p:txBody>
      </p:sp>
      <p:sp>
        <p:nvSpPr>
          <p:cNvPr id="2" name="PlaceHolder 1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1096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835" y="190203"/>
            <a:ext cx="5224134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Rappels généraux…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*Fin XVIIIe siècle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L’Occident à la conquête de l’Orient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Et à ce propos, trois points…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1) Les </a:t>
            </a:r>
            <a:r>
              <a:rPr lang="fr-FR" i="1" spc="-1" dirty="0">
                <a:solidFill>
                  <a:srgbClr val="000000"/>
                </a:solidFill>
                <a:latin typeface="Calibri"/>
              </a:rPr>
              <a:t>prédateurs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 occidentaux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GB, France, Russie, Autriche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Plus tard, les Etats-Unis…</a:t>
            </a:r>
          </a:p>
        </p:txBody>
      </p:sp>
      <p:pic>
        <p:nvPicPr>
          <p:cNvPr id="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9F18201F-8B1C-05CF-06C3-6822066B8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E295D711-770B-52AE-87E8-0AC4CA885088}"/>
              </a:ext>
            </a:extLst>
          </p:cNvPr>
          <p:cNvSpPr/>
          <p:nvPr/>
        </p:nvSpPr>
        <p:spPr>
          <a:xfrm>
            <a:off x="9097421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70334D7-E1C1-804C-7672-55329B995BDD}"/>
              </a:ext>
            </a:extLst>
          </p:cNvPr>
          <p:cNvSpPr/>
          <p:nvPr/>
        </p:nvSpPr>
        <p:spPr>
          <a:xfrm>
            <a:off x="9268005" y="2261039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D05E2D0-2A33-CF5B-CFD1-FF920FAE6C4E}"/>
              </a:ext>
            </a:extLst>
          </p:cNvPr>
          <p:cNvSpPr/>
          <p:nvPr/>
        </p:nvSpPr>
        <p:spPr>
          <a:xfrm>
            <a:off x="9685920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B6C5C64-4344-FB7F-5CED-53044AC2AE4D}"/>
              </a:ext>
            </a:extLst>
          </p:cNvPr>
          <p:cNvSpPr/>
          <p:nvPr/>
        </p:nvSpPr>
        <p:spPr>
          <a:xfrm>
            <a:off x="9473729" y="2785600"/>
            <a:ext cx="144016" cy="122312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B3F3565-DDE7-8D74-2709-104B23EEE510}"/>
              </a:ext>
            </a:extLst>
          </p:cNvPr>
          <p:cNvSpPr/>
          <p:nvPr/>
        </p:nvSpPr>
        <p:spPr>
          <a:xfrm>
            <a:off x="7353162" y="2750650"/>
            <a:ext cx="144016" cy="122312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3A81B910-EDD1-B97A-B9E6-85AFFFCBE3C6}"/>
              </a:ext>
            </a:extLst>
          </p:cNvPr>
          <p:cNvSpPr/>
          <p:nvPr/>
        </p:nvSpPr>
        <p:spPr>
          <a:xfrm>
            <a:off x="8341239" y="3175198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41EFD7A-22C7-5AB7-E9E5-AB114F69BB0F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74F2B93-AFAA-F23A-CBCD-8F2814442B8F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3409749-FAE9-EB99-6DFA-E734E80B753B}"/>
              </a:ext>
            </a:extLst>
          </p:cNvPr>
          <p:cNvSpPr/>
          <p:nvPr/>
        </p:nvSpPr>
        <p:spPr>
          <a:xfrm>
            <a:off x="7333635" y="164099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9DBC9DB-5062-E128-63D1-4325BA8FE42D}"/>
              </a:ext>
            </a:extLst>
          </p:cNvPr>
          <p:cNvSpPr/>
          <p:nvPr/>
        </p:nvSpPr>
        <p:spPr>
          <a:xfrm>
            <a:off x="8155787" y="914597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53BE90E-6525-2AE5-C57C-9FA0249B1CAA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2F765CE-BB27-FDFF-A75B-ABC5A9D35AA1}"/>
              </a:ext>
            </a:extLst>
          </p:cNvPr>
          <p:cNvSpPr/>
          <p:nvPr/>
        </p:nvSpPr>
        <p:spPr>
          <a:xfrm>
            <a:off x="7110570" y="157984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8D6D405-37A8-1B85-79C0-771387920D39}"/>
              </a:ext>
            </a:extLst>
          </p:cNvPr>
          <p:cNvSpPr/>
          <p:nvPr/>
        </p:nvSpPr>
        <p:spPr>
          <a:xfrm>
            <a:off x="7009643" y="201641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DB62DFF-0123-5D2C-7FA8-FBD235CA5586}"/>
              </a:ext>
            </a:extLst>
          </p:cNvPr>
          <p:cNvSpPr/>
          <p:nvPr/>
        </p:nvSpPr>
        <p:spPr>
          <a:xfrm>
            <a:off x="8290503" y="213872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568D3E6-F6BB-AC3A-08AB-F1A4557C1F50}"/>
              </a:ext>
            </a:extLst>
          </p:cNvPr>
          <p:cNvSpPr/>
          <p:nvPr/>
        </p:nvSpPr>
        <p:spPr>
          <a:xfrm>
            <a:off x="7511633" y="156963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497D0EA5-90FB-8108-0F90-006EBE858010}"/>
              </a:ext>
            </a:extLst>
          </p:cNvPr>
          <p:cNvCxnSpPr>
            <a:cxnSpLocks/>
            <a:stCxn id="39" idx="3"/>
          </p:cNvCxnSpPr>
          <p:nvPr/>
        </p:nvCxnSpPr>
        <p:spPr>
          <a:xfrm flipH="1">
            <a:off x="7655649" y="1092915"/>
            <a:ext cx="537842" cy="4767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F43A72C4-3C4D-1CD5-12BC-6B49121ECA28}"/>
              </a:ext>
            </a:extLst>
          </p:cNvPr>
          <p:cNvCxnSpPr>
            <a:cxnSpLocks/>
            <a:stCxn id="39" idx="4"/>
          </p:cNvCxnSpPr>
          <p:nvPr/>
        </p:nvCxnSpPr>
        <p:spPr>
          <a:xfrm>
            <a:off x="8284517" y="1123509"/>
            <a:ext cx="56722" cy="10152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6EA5DAE8-9909-BA67-E37C-E3328E80D5AA}"/>
              </a:ext>
            </a:extLst>
          </p:cNvPr>
          <p:cNvCxnSpPr>
            <a:cxnSpLocks/>
          </p:cNvCxnSpPr>
          <p:nvPr/>
        </p:nvCxnSpPr>
        <p:spPr>
          <a:xfrm>
            <a:off x="8485255" y="3068922"/>
            <a:ext cx="1771150" cy="7756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54D190A0-6BBB-CA2D-1608-5C24FAD8C954}"/>
              </a:ext>
            </a:extLst>
          </p:cNvPr>
          <p:cNvCxnSpPr>
            <a:cxnSpLocks/>
            <a:stCxn id="31" idx="5"/>
          </p:cNvCxnSpPr>
          <p:nvPr/>
        </p:nvCxnSpPr>
        <p:spPr>
          <a:xfrm>
            <a:off x="7476087" y="2855050"/>
            <a:ext cx="770946" cy="15032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FC2F53A1-4076-A9B4-2366-085C44A64DFA}"/>
              </a:ext>
            </a:extLst>
          </p:cNvPr>
          <p:cNvCxnSpPr>
            <a:cxnSpLocks/>
          </p:cNvCxnSpPr>
          <p:nvPr/>
        </p:nvCxnSpPr>
        <p:spPr>
          <a:xfrm flipV="1">
            <a:off x="8227795" y="3903573"/>
            <a:ext cx="1982635" cy="4179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llipse 70">
            <a:extLst>
              <a:ext uri="{FF2B5EF4-FFF2-40B4-BE49-F238E27FC236}">
                <a16:creationId xmlns:a16="http://schemas.microsoft.com/office/drawing/2014/main" id="{EEF603D3-F25B-B644-7D0A-699B0F8BC57D}"/>
              </a:ext>
            </a:extLst>
          </p:cNvPr>
          <p:cNvSpPr/>
          <p:nvPr/>
        </p:nvSpPr>
        <p:spPr>
          <a:xfrm>
            <a:off x="7009643" y="1127759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70FE1D47-70DD-386E-BD8C-E2264DEBDAB2}"/>
              </a:ext>
            </a:extLst>
          </p:cNvPr>
          <p:cNvCxnSpPr>
            <a:cxnSpLocks/>
            <a:stCxn id="41" idx="3"/>
          </p:cNvCxnSpPr>
          <p:nvPr/>
        </p:nvCxnSpPr>
        <p:spPr>
          <a:xfrm flipH="1">
            <a:off x="6486898" y="915863"/>
            <a:ext cx="114599" cy="28002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17A8511F-1C22-B969-D089-F7622373C657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68A2FC01-AA11-B89B-4B2A-53B8A9BCB229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628208" y="383662"/>
            <a:ext cx="935585" cy="3538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230AEBD-F6E6-A237-1391-AA5516B8DF0D}"/>
              </a:ext>
            </a:extLst>
          </p:cNvPr>
          <p:cNvCxnSpPr>
            <a:cxnSpLocks/>
            <a:stCxn id="8" idx="5"/>
            <a:endCxn id="7" idx="0"/>
          </p:cNvCxnSpPr>
          <p:nvPr/>
        </p:nvCxnSpPr>
        <p:spPr>
          <a:xfrm>
            <a:off x="5715879" y="1214303"/>
            <a:ext cx="820979" cy="78069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CE45C789-7318-A70A-4E2A-409BA59D3CDA}"/>
              </a:ext>
            </a:extLst>
          </p:cNvPr>
          <p:cNvSpPr/>
          <p:nvPr/>
        </p:nvSpPr>
        <p:spPr>
          <a:xfrm>
            <a:off x="6464850" y="199500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94BC29C-74FF-AA32-CF56-29280D343667}"/>
              </a:ext>
            </a:extLst>
          </p:cNvPr>
          <p:cNvSpPr/>
          <p:nvPr/>
        </p:nvSpPr>
        <p:spPr>
          <a:xfrm>
            <a:off x="5592954" y="110990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A6E1517-68B7-2441-0FFD-D1602FBF30D6}"/>
              </a:ext>
            </a:extLst>
          </p:cNvPr>
          <p:cNvCxnSpPr>
            <a:cxnSpLocks/>
          </p:cNvCxnSpPr>
          <p:nvPr/>
        </p:nvCxnSpPr>
        <p:spPr>
          <a:xfrm flipH="1">
            <a:off x="5098539" y="737545"/>
            <a:ext cx="529669" cy="2815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B5DC6D3-5755-C1BA-ACCD-A3195FAC5320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5520946" y="842001"/>
            <a:ext cx="144016" cy="26790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131DB5F-306B-5EBF-55DB-818EA2D95BB2}"/>
              </a:ext>
            </a:extLst>
          </p:cNvPr>
          <p:cNvCxnSpPr>
            <a:cxnSpLocks/>
          </p:cNvCxnSpPr>
          <p:nvPr/>
        </p:nvCxnSpPr>
        <p:spPr>
          <a:xfrm>
            <a:off x="6587775" y="2099400"/>
            <a:ext cx="804711" cy="6298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328453E8-5D12-A955-967F-0B42741E3DD6}"/>
              </a:ext>
            </a:extLst>
          </p:cNvPr>
          <p:cNvSpPr/>
          <p:nvPr/>
        </p:nvSpPr>
        <p:spPr>
          <a:xfrm>
            <a:off x="7674151" y="2637294"/>
            <a:ext cx="144016" cy="122312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DF56843-CF13-F670-F34A-BBA90A314E72}"/>
              </a:ext>
            </a:extLst>
          </p:cNvPr>
          <p:cNvSpPr/>
          <p:nvPr/>
        </p:nvSpPr>
        <p:spPr>
          <a:xfrm>
            <a:off x="5982352" y="1504553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FCE3732-A15A-1632-5984-29F4FC259C34}"/>
              </a:ext>
            </a:extLst>
          </p:cNvPr>
          <p:cNvCxnSpPr>
            <a:cxnSpLocks/>
            <a:endCxn id="13" idx="7"/>
          </p:cNvCxnSpPr>
          <p:nvPr/>
        </p:nvCxnSpPr>
        <p:spPr>
          <a:xfrm flipH="1">
            <a:off x="6105277" y="1141592"/>
            <a:ext cx="400963" cy="38087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ECAAEB4-F32A-87A0-50AB-F30E3DBD720F}"/>
              </a:ext>
            </a:extLst>
          </p:cNvPr>
          <p:cNvCxnSpPr>
            <a:cxnSpLocks/>
            <a:stCxn id="71" idx="4"/>
          </p:cNvCxnSpPr>
          <p:nvPr/>
        </p:nvCxnSpPr>
        <p:spPr>
          <a:xfrm>
            <a:off x="7138373" y="1336671"/>
            <a:ext cx="15286" cy="2329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27C732D-8046-76B0-C0FE-BEE0581DEFC9}"/>
              </a:ext>
            </a:extLst>
          </p:cNvPr>
          <p:cNvCxnSpPr>
            <a:cxnSpLocks/>
            <a:stCxn id="45" idx="5"/>
            <a:endCxn id="35" idx="1"/>
          </p:cNvCxnSpPr>
          <p:nvPr/>
        </p:nvCxnSpPr>
        <p:spPr>
          <a:xfrm>
            <a:off x="8413428" y="2243127"/>
            <a:ext cx="148208" cy="32920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549DA0E-22E1-F3CB-FA81-6CA331B7FD3F}"/>
              </a:ext>
            </a:extLst>
          </p:cNvPr>
          <p:cNvCxnSpPr>
            <a:cxnSpLocks/>
            <a:stCxn id="35" idx="6"/>
            <a:endCxn id="30" idx="1"/>
          </p:cNvCxnSpPr>
          <p:nvPr/>
        </p:nvCxnSpPr>
        <p:spPr>
          <a:xfrm>
            <a:off x="8781392" y="2646194"/>
            <a:ext cx="713428" cy="1573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996B2E57-D2E0-91C4-BFDD-640B7E3CB54D}"/>
              </a:ext>
            </a:extLst>
          </p:cNvPr>
          <p:cNvCxnSpPr>
            <a:cxnSpLocks/>
            <a:endCxn id="30" idx="6"/>
          </p:cNvCxnSpPr>
          <p:nvPr/>
        </p:nvCxnSpPr>
        <p:spPr>
          <a:xfrm flipH="1" flipV="1">
            <a:off x="9617745" y="2846756"/>
            <a:ext cx="463955" cy="985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277A76E-FD07-C77A-83DB-804B64A5754D}"/>
              </a:ext>
            </a:extLst>
          </p:cNvPr>
          <p:cNvCxnSpPr>
            <a:cxnSpLocks/>
          </p:cNvCxnSpPr>
          <p:nvPr/>
        </p:nvCxnSpPr>
        <p:spPr>
          <a:xfrm>
            <a:off x="7497178" y="2811806"/>
            <a:ext cx="937341" cy="25711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C37460DA-6ED6-4214-4873-F4CBFE23F64B}"/>
              </a:ext>
            </a:extLst>
          </p:cNvPr>
          <p:cNvSpPr/>
          <p:nvPr/>
        </p:nvSpPr>
        <p:spPr>
          <a:xfrm>
            <a:off x="8752378" y="3318156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C2B0215-B2ED-AB69-FD51-84E4EE96C4AB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481BFA5-1A06-AA92-D039-8B09C6A7D353}"/>
              </a:ext>
            </a:extLst>
          </p:cNvPr>
          <p:cNvCxnSpPr>
            <a:cxnSpLocks/>
            <a:stCxn id="37" idx="0"/>
          </p:cNvCxnSpPr>
          <p:nvPr/>
        </p:nvCxnSpPr>
        <p:spPr>
          <a:xfrm flipV="1">
            <a:off x="10779584" y="3175198"/>
            <a:ext cx="225622" cy="76258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0C0E395E-5DD7-E52E-7201-299C4B91A5CB}"/>
              </a:ext>
            </a:extLst>
          </p:cNvPr>
          <p:cNvCxnSpPr>
            <a:cxnSpLocks/>
          </p:cNvCxnSpPr>
          <p:nvPr/>
        </p:nvCxnSpPr>
        <p:spPr>
          <a:xfrm>
            <a:off x="10379330" y="3980398"/>
            <a:ext cx="328246" cy="6165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74E4F34D-1104-99FF-98DA-517D116FFE25}"/>
              </a:ext>
            </a:extLst>
          </p:cNvPr>
          <p:cNvSpPr/>
          <p:nvPr/>
        </p:nvSpPr>
        <p:spPr>
          <a:xfrm>
            <a:off x="10235314" y="382661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20CC087-9ECB-E852-2B9C-31F800B22DC9}"/>
              </a:ext>
            </a:extLst>
          </p:cNvPr>
          <p:cNvSpPr/>
          <p:nvPr/>
        </p:nvSpPr>
        <p:spPr>
          <a:xfrm>
            <a:off x="11005206" y="300776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9B6B33C8-39C4-9592-AB80-05F401BBEB5E}"/>
              </a:ext>
            </a:extLst>
          </p:cNvPr>
          <p:cNvSpPr/>
          <p:nvPr/>
        </p:nvSpPr>
        <p:spPr>
          <a:xfrm>
            <a:off x="10707576" y="39377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B3BC2F53-978B-7D07-CE18-9F80710B45AE}"/>
              </a:ext>
            </a:extLst>
          </p:cNvPr>
          <p:cNvCxnSpPr>
            <a:cxnSpLocks/>
            <a:stCxn id="25" idx="2"/>
            <a:endCxn id="20" idx="6"/>
          </p:cNvCxnSpPr>
          <p:nvPr/>
        </p:nvCxnSpPr>
        <p:spPr>
          <a:xfrm flipH="1" flipV="1">
            <a:off x="10339160" y="2945335"/>
            <a:ext cx="666046" cy="1235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B2136205-CF3F-A96D-49C6-7FDF26DA5B06}"/>
              </a:ext>
            </a:extLst>
          </p:cNvPr>
          <p:cNvCxnSpPr>
            <a:cxnSpLocks/>
            <a:endCxn id="37" idx="5"/>
          </p:cNvCxnSpPr>
          <p:nvPr/>
        </p:nvCxnSpPr>
        <p:spPr>
          <a:xfrm flipV="1">
            <a:off x="10707576" y="4042179"/>
            <a:ext cx="122925" cy="5547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D8E4D3FC-8410-4A0D-9212-1B9CA69BFEF3}"/>
              </a:ext>
            </a:extLst>
          </p:cNvPr>
          <p:cNvCxnSpPr>
            <a:cxnSpLocks/>
          </p:cNvCxnSpPr>
          <p:nvPr/>
        </p:nvCxnSpPr>
        <p:spPr>
          <a:xfrm flipV="1">
            <a:off x="8975188" y="4596962"/>
            <a:ext cx="1732388" cy="3985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89E7D71B-8E21-E597-F92E-D9C46BDC3150}"/>
              </a:ext>
            </a:extLst>
          </p:cNvPr>
          <p:cNvSpPr/>
          <p:nvPr/>
        </p:nvSpPr>
        <p:spPr>
          <a:xfrm>
            <a:off x="7680346" y="10011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486618D7-3237-AFF7-4E31-B4D4DAE9FD33}"/>
              </a:ext>
            </a:extLst>
          </p:cNvPr>
          <p:cNvCxnSpPr>
            <a:cxnSpLocks/>
            <a:endCxn id="29" idx="6"/>
          </p:cNvCxnSpPr>
          <p:nvPr/>
        </p:nvCxnSpPr>
        <p:spPr>
          <a:xfrm flipH="1">
            <a:off x="7824362" y="1019053"/>
            <a:ext cx="331425" cy="433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29DE7E7C-008F-7940-9FDF-B977BA516074}"/>
              </a:ext>
            </a:extLst>
          </p:cNvPr>
          <p:cNvCxnSpPr>
            <a:cxnSpLocks/>
          </p:cNvCxnSpPr>
          <p:nvPr/>
        </p:nvCxnSpPr>
        <p:spPr>
          <a:xfrm>
            <a:off x="8375543" y="1092915"/>
            <a:ext cx="721878" cy="599032"/>
          </a:xfrm>
          <a:prstGeom prst="straightConnector1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05EB3512-6115-A090-7856-A62A35F4683C}"/>
              </a:ext>
            </a:extLst>
          </p:cNvPr>
          <p:cNvCxnSpPr>
            <a:cxnSpLocks/>
          </p:cNvCxnSpPr>
          <p:nvPr/>
        </p:nvCxnSpPr>
        <p:spPr>
          <a:xfrm>
            <a:off x="7229399" y="1306077"/>
            <a:ext cx="282234" cy="3247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59F97AFA-AB6C-926A-85DF-D72EDCFCA234}"/>
              </a:ext>
            </a:extLst>
          </p:cNvPr>
          <p:cNvSpPr/>
          <p:nvPr/>
        </p:nvSpPr>
        <p:spPr>
          <a:xfrm>
            <a:off x="9078977" y="169194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471C944C-0B41-4887-DB71-7A82EA9A6202}"/>
              </a:ext>
            </a:extLst>
          </p:cNvPr>
          <p:cNvCxnSpPr>
            <a:cxnSpLocks/>
          </p:cNvCxnSpPr>
          <p:nvPr/>
        </p:nvCxnSpPr>
        <p:spPr>
          <a:xfrm>
            <a:off x="7229399" y="2383351"/>
            <a:ext cx="444752" cy="2539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3DF2BB2C-3CA7-1AAE-BDE8-609C5AB1DBB2}"/>
              </a:ext>
            </a:extLst>
          </p:cNvPr>
          <p:cNvCxnSpPr>
            <a:cxnSpLocks/>
          </p:cNvCxnSpPr>
          <p:nvPr/>
        </p:nvCxnSpPr>
        <p:spPr>
          <a:xfrm>
            <a:off x="6486898" y="1223889"/>
            <a:ext cx="651475" cy="115946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3EF4E4A4-35BB-2769-8AB1-C71F92825710}"/>
              </a:ext>
            </a:extLst>
          </p:cNvPr>
          <p:cNvSpPr/>
          <p:nvPr/>
        </p:nvSpPr>
        <p:spPr>
          <a:xfrm>
            <a:off x="11694182" y="155439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47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835" y="190203"/>
            <a:ext cx="5224134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2) Les </a:t>
            </a:r>
            <a:r>
              <a:rPr lang="fr-FR" i="1" spc="-1" dirty="0">
                <a:solidFill>
                  <a:srgbClr val="000000"/>
                </a:solidFill>
                <a:latin typeface="Calibri"/>
              </a:rPr>
              <a:t>proies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 orientales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Et d’est en ouest, les conquêtes…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a) 1765 : L’Inde par la GB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A l’origine des autres ; En effet…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dirty="0"/>
              <a:t>*La conquête relativement aisée du Bengale</a:t>
            </a:r>
          </a:p>
          <a:p>
            <a:r>
              <a:rPr lang="fr-FR" dirty="0"/>
              <a:t>Puis de l’Inde, la plus riche et donc la plus convoitée</a:t>
            </a:r>
            <a:endParaRPr lang="fr-FR" u="sng" dirty="0"/>
          </a:p>
          <a:p>
            <a:r>
              <a:rPr lang="fr-FR" u="sng" dirty="0"/>
              <a:t>Montre à l’Europe tout entière dès 1770</a:t>
            </a:r>
          </a:p>
          <a:p>
            <a:r>
              <a:rPr lang="fr-FR" u="sng" dirty="0"/>
              <a:t>Que la conquête de l’Asie est possible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Puis, ce sera…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b) 1770 : L’Empire ottoman et la Perse par la Russie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c) 1840 : La Chine par la GB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d) 1853 : Le Japon par les EU</a:t>
            </a:r>
          </a:p>
          <a:p>
            <a:pPr marL="342900" indent="-342900">
              <a:buAutoNum type="alphaLcParenR"/>
            </a:pPr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*Enfin…</a:t>
            </a:r>
          </a:p>
        </p:txBody>
      </p:sp>
      <p:pic>
        <p:nvPicPr>
          <p:cNvPr id="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9F18201F-8B1C-05CF-06C3-6822066B8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E295D711-770B-52AE-87E8-0AC4CA885088}"/>
              </a:ext>
            </a:extLst>
          </p:cNvPr>
          <p:cNvSpPr/>
          <p:nvPr/>
        </p:nvSpPr>
        <p:spPr>
          <a:xfrm>
            <a:off x="9097421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70334D7-E1C1-804C-7672-55329B995BDD}"/>
              </a:ext>
            </a:extLst>
          </p:cNvPr>
          <p:cNvSpPr/>
          <p:nvPr/>
        </p:nvSpPr>
        <p:spPr>
          <a:xfrm>
            <a:off x="9268005" y="2261039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D05E2D0-2A33-CF5B-CFD1-FF920FAE6C4E}"/>
              </a:ext>
            </a:extLst>
          </p:cNvPr>
          <p:cNvSpPr/>
          <p:nvPr/>
        </p:nvSpPr>
        <p:spPr>
          <a:xfrm>
            <a:off x="9685920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B6C5C64-4344-FB7F-5CED-53044AC2AE4D}"/>
              </a:ext>
            </a:extLst>
          </p:cNvPr>
          <p:cNvSpPr/>
          <p:nvPr/>
        </p:nvSpPr>
        <p:spPr>
          <a:xfrm>
            <a:off x="9473729" y="2785600"/>
            <a:ext cx="144016" cy="122312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B3F3565-DDE7-8D74-2709-104B23EEE510}"/>
              </a:ext>
            </a:extLst>
          </p:cNvPr>
          <p:cNvSpPr/>
          <p:nvPr/>
        </p:nvSpPr>
        <p:spPr>
          <a:xfrm>
            <a:off x="7353162" y="2750650"/>
            <a:ext cx="144016" cy="122312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3A81B910-EDD1-B97A-B9E6-85AFFFCBE3C6}"/>
              </a:ext>
            </a:extLst>
          </p:cNvPr>
          <p:cNvSpPr/>
          <p:nvPr/>
        </p:nvSpPr>
        <p:spPr>
          <a:xfrm>
            <a:off x="8341239" y="3175198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41EFD7A-22C7-5AB7-E9E5-AB114F69BB0F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74F2B93-AFAA-F23A-CBCD-8F2814442B8F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3409749-FAE9-EB99-6DFA-E734E80B753B}"/>
              </a:ext>
            </a:extLst>
          </p:cNvPr>
          <p:cNvSpPr/>
          <p:nvPr/>
        </p:nvSpPr>
        <p:spPr>
          <a:xfrm>
            <a:off x="7333635" y="164099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9DBC9DB-5062-E128-63D1-4325BA8FE42D}"/>
              </a:ext>
            </a:extLst>
          </p:cNvPr>
          <p:cNvSpPr/>
          <p:nvPr/>
        </p:nvSpPr>
        <p:spPr>
          <a:xfrm>
            <a:off x="8155787" y="91459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53BE90E-6525-2AE5-C57C-9FA0249B1CAA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2F765CE-BB27-FDFF-A75B-ABC5A9D35AA1}"/>
              </a:ext>
            </a:extLst>
          </p:cNvPr>
          <p:cNvSpPr/>
          <p:nvPr/>
        </p:nvSpPr>
        <p:spPr>
          <a:xfrm>
            <a:off x="7110570" y="157984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8D6D405-37A8-1B85-79C0-771387920D39}"/>
              </a:ext>
            </a:extLst>
          </p:cNvPr>
          <p:cNvSpPr/>
          <p:nvPr/>
        </p:nvSpPr>
        <p:spPr>
          <a:xfrm>
            <a:off x="7009643" y="201641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DB62DFF-0123-5D2C-7FA8-FBD235CA5586}"/>
              </a:ext>
            </a:extLst>
          </p:cNvPr>
          <p:cNvSpPr/>
          <p:nvPr/>
        </p:nvSpPr>
        <p:spPr>
          <a:xfrm>
            <a:off x="8290503" y="213872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568D3E6-F6BB-AC3A-08AB-F1A4557C1F50}"/>
              </a:ext>
            </a:extLst>
          </p:cNvPr>
          <p:cNvSpPr/>
          <p:nvPr/>
        </p:nvSpPr>
        <p:spPr>
          <a:xfrm>
            <a:off x="7511633" y="156963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497D0EA5-90FB-8108-0F90-006EBE858010}"/>
              </a:ext>
            </a:extLst>
          </p:cNvPr>
          <p:cNvCxnSpPr>
            <a:cxnSpLocks/>
            <a:stCxn id="39" idx="3"/>
          </p:cNvCxnSpPr>
          <p:nvPr/>
        </p:nvCxnSpPr>
        <p:spPr>
          <a:xfrm flipH="1">
            <a:off x="7655649" y="1092915"/>
            <a:ext cx="537842" cy="4767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F43A72C4-3C4D-1CD5-12BC-6B49121ECA28}"/>
              </a:ext>
            </a:extLst>
          </p:cNvPr>
          <p:cNvCxnSpPr>
            <a:cxnSpLocks/>
            <a:stCxn id="39" idx="4"/>
          </p:cNvCxnSpPr>
          <p:nvPr/>
        </p:nvCxnSpPr>
        <p:spPr>
          <a:xfrm>
            <a:off x="8284517" y="1123509"/>
            <a:ext cx="56722" cy="10152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6EA5DAE8-9909-BA67-E37C-E3328E80D5AA}"/>
              </a:ext>
            </a:extLst>
          </p:cNvPr>
          <p:cNvCxnSpPr>
            <a:cxnSpLocks/>
          </p:cNvCxnSpPr>
          <p:nvPr/>
        </p:nvCxnSpPr>
        <p:spPr>
          <a:xfrm>
            <a:off x="8485255" y="3068922"/>
            <a:ext cx="1771150" cy="7756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54D190A0-6BBB-CA2D-1608-5C24FAD8C954}"/>
              </a:ext>
            </a:extLst>
          </p:cNvPr>
          <p:cNvCxnSpPr>
            <a:cxnSpLocks/>
            <a:stCxn id="31" idx="5"/>
          </p:cNvCxnSpPr>
          <p:nvPr/>
        </p:nvCxnSpPr>
        <p:spPr>
          <a:xfrm>
            <a:off x="7476087" y="2855050"/>
            <a:ext cx="770946" cy="15032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FC2F53A1-4076-A9B4-2366-085C44A64DFA}"/>
              </a:ext>
            </a:extLst>
          </p:cNvPr>
          <p:cNvCxnSpPr>
            <a:cxnSpLocks/>
          </p:cNvCxnSpPr>
          <p:nvPr/>
        </p:nvCxnSpPr>
        <p:spPr>
          <a:xfrm flipV="1">
            <a:off x="8227795" y="3903573"/>
            <a:ext cx="1982635" cy="4179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llipse 70">
            <a:extLst>
              <a:ext uri="{FF2B5EF4-FFF2-40B4-BE49-F238E27FC236}">
                <a16:creationId xmlns:a16="http://schemas.microsoft.com/office/drawing/2014/main" id="{EEF603D3-F25B-B644-7D0A-699B0F8BC57D}"/>
              </a:ext>
            </a:extLst>
          </p:cNvPr>
          <p:cNvSpPr/>
          <p:nvPr/>
        </p:nvSpPr>
        <p:spPr>
          <a:xfrm>
            <a:off x="7009643" y="1127759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70FE1D47-70DD-386E-BD8C-E2264DEBDAB2}"/>
              </a:ext>
            </a:extLst>
          </p:cNvPr>
          <p:cNvCxnSpPr>
            <a:cxnSpLocks/>
            <a:stCxn id="41" idx="3"/>
          </p:cNvCxnSpPr>
          <p:nvPr/>
        </p:nvCxnSpPr>
        <p:spPr>
          <a:xfrm flipH="1">
            <a:off x="6486898" y="915863"/>
            <a:ext cx="114599" cy="28002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17A8511F-1C22-B969-D089-F7622373C657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68A2FC01-AA11-B89B-4B2A-53B8A9BCB229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628208" y="383662"/>
            <a:ext cx="935585" cy="3538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230AEBD-F6E6-A237-1391-AA5516B8DF0D}"/>
              </a:ext>
            </a:extLst>
          </p:cNvPr>
          <p:cNvCxnSpPr>
            <a:cxnSpLocks/>
            <a:stCxn id="8" idx="5"/>
            <a:endCxn id="7" idx="0"/>
          </p:cNvCxnSpPr>
          <p:nvPr/>
        </p:nvCxnSpPr>
        <p:spPr>
          <a:xfrm>
            <a:off x="5715879" y="1214303"/>
            <a:ext cx="820979" cy="78069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CE45C789-7318-A70A-4E2A-409BA59D3CDA}"/>
              </a:ext>
            </a:extLst>
          </p:cNvPr>
          <p:cNvSpPr/>
          <p:nvPr/>
        </p:nvSpPr>
        <p:spPr>
          <a:xfrm>
            <a:off x="6464850" y="199500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94BC29C-74FF-AA32-CF56-29280D343667}"/>
              </a:ext>
            </a:extLst>
          </p:cNvPr>
          <p:cNvSpPr/>
          <p:nvPr/>
        </p:nvSpPr>
        <p:spPr>
          <a:xfrm>
            <a:off x="5592954" y="110990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A6E1517-68B7-2441-0FFD-D1602FBF30D6}"/>
              </a:ext>
            </a:extLst>
          </p:cNvPr>
          <p:cNvCxnSpPr>
            <a:cxnSpLocks/>
          </p:cNvCxnSpPr>
          <p:nvPr/>
        </p:nvCxnSpPr>
        <p:spPr>
          <a:xfrm flipH="1">
            <a:off x="5098539" y="737545"/>
            <a:ext cx="529669" cy="2815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B5DC6D3-5755-C1BA-ACCD-A3195FAC5320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5520946" y="842001"/>
            <a:ext cx="144016" cy="26790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131DB5F-306B-5EBF-55DB-818EA2D95BB2}"/>
              </a:ext>
            </a:extLst>
          </p:cNvPr>
          <p:cNvCxnSpPr>
            <a:cxnSpLocks/>
          </p:cNvCxnSpPr>
          <p:nvPr/>
        </p:nvCxnSpPr>
        <p:spPr>
          <a:xfrm>
            <a:off x="6587775" y="2099400"/>
            <a:ext cx="804711" cy="6298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328453E8-5D12-A955-967F-0B42741E3DD6}"/>
              </a:ext>
            </a:extLst>
          </p:cNvPr>
          <p:cNvSpPr/>
          <p:nvPr/>
        </p:nvSpPr>
        <p:spPr>
          <a:xfrm>
            <a:off x="7674151" y="2637294"/>
            <a:ext cx="144016" cy="122312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DF56843-CF13-F670-F34A-BBA90A314E72}"/>
              </a:ext>
            </a:extLst>
          </p:cNvPr>
          <p:cNvSpPr/>
          <p:nvPr/>
        </p:nvSpPr>
        <p:spPr>
          <a:xfrm>
            <a:off x="5982352" y="1504553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FCE3732-A15A-1632-5984-29F4FC259C34}"/>
              </a:ext>
            </a:extLst>
          </p:cNvPr>
          <p:cNvCxnSpPr>
            <a:cxnSpLocks/>
            <a:endCxn id="13" idx="7"/>
          </p:cNvCxnSpPr>
          <p:nvPr/>
        </p:nvCxnSpPr>
        <p:spPr>
          <a:xfrm flipH="1">
            <a:off x="6105277" y="1141592"/>
            <a:ext cx="400963" cy="38087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ECAAEB4-F32A-87A0-50AB-F30E3DBD720F}"/>
              </a:ext>
            </a:extLst>
          </p:cNvPr>
          <p:cNvCxnSpPr>
            <a:cxnSpLocks/>
            <a:stCxn id="71" idx="4"/>
          </p:cNvCxnSpPr>
          <p:nvPr/>
        </p:nvCxnSpPr>
        <p:spPr>
          <a:xfrm>
            <a:off x="7138373" y="1336671"/>
            <a:ext cx="15286" cy="2329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27C732D-8046-76B0-C0FE-BEE0581DEFC9}"/>
              </a:ext>
            </a:extLst>
          </p:cNvPr>
          <p:cNvCxnSpPr>
            <a:cxnSpLocks/>
            <a:stCxn id="45" idx="5"/>
            <a:endCxn id="35" idx="1"/>
          </p:cNvCxnSpPr>
          <p:nvPr/>
        </p:nvCxnSpPr>
        <p:spPr>
          <a:xfrm>
            <a:off x="8413428" y="2243127"/>
            <a:ext cx="148208" cy="32920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549DA0E-22E1-F3CB-FA81-6CA331B7FD3F}"/>
              </a:ext>
            </a:extLst>
          </p:cNvPr>
          <p:cNvCxnSpPr>
            <a:cxnSpLocks/>
            <a:stCxn id="35" idx="6"/>
            <a:endCxn id="30" idx="1"/>
          </p:cNvCxnSpPr>
          <p:nvPr/>
        </p:nvCxnSpPr>
        <p:spPr>
          <a:xfrm>
            <a:off x="8781392" y="2646194"/>
            <a:ext cx="713428" cy="1573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996B2E57-D2E0-91C4-BFDD-640B7E3CB54D}"/>
              </a:ext>
            </a:extLst>
          </p:cNvPr>
          <p:cNvCxnSpPr>
            <a:cxnSpLocks/>
            <a:endCxn id="30" idx="6"/>
          </p:cNvCxnSpPr>
          <p:nvPr/>
        </p:nvCxnSpPr>
        <p:spPr>
          <a:xfrm flipH="1" flipV="1">
            <a:off x="9617745" y="2846756"/>
            <a:ext cx="463955" cy="985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277A76E-FD07-C77A-83DB-804B64A5754D}"/>
              </a:ext>
            </a:extLst>
          </p:cNvPr>
          <p:cNvCxnSpPr>
            <a:cxnSpLocks/>
          </p:cNvCxnSpPr>
          <p:nvPr/>
        </p:nvCxnSpPr>
        <p:spPr>
          <a:xfrm>
            <a:off x="7497178" y="2811806"/>
            <a:ext cx="937341" cy="25711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C37460DA-6ED6-4214-4873-F4CBFE23F64B}"/>
              </a:ext>
            </a:extLst>
          </p:cNvPr>
          <p:cNvSpPr/>
          <p:nvPr/>
        </p:nvSpPr>
        <p:spPr>
          <a:xfrm>
            <a:off x="8752378" y="3318156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C2B0215-B2ED-AB69-FD51-84E4EE96C4AB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481BFA5-1A06-AA92-D039-8B09C6A7D353}"/>
              </a:ext>
            </a:extLst>
          </p:cNvPr>
          <p:cNvCxnSpPr>
            <a:cxnSpLocks/>
            <a:stCxn id="37" idx="0"/>
          </p:cNvCxnSpPr>
          <p:nvPr/>
        </p:nvCxnSpPr>
        <p:spPr>
          <a:xfrm flipV="1">
            <a:off x="10779584" y="3175198"/>
            <a:ext cx="225622" cy="76258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0C0E395E-5DD7-E52E-7201-299C4B91A5CB}"/>
              </a:ext>
            </a:extLst>
          </p:cNvPr>
          <p:cNvCxnSpPr>
            <a:cxnSpLocks/>
          </p:cNvCxnSpPr>
          <p:nvPr/>
        </p:nvCxnSpPr>
        <p:spPr>
          <a:xfrm>
            <a:off x="10379330" y="3980398"/>
            <a:ext cx="328246" cy="6165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74E4F34D-1104-99FF-98DA-517D116FFE25}"/>
              </a:ext>
            </a:extLst>
          </p:cNvPr>
          <p:cNvSpPr/>
          <p:nvPr/>
        </p:nvSpPr>
        <p:spPr>
          <a:xfrm>
            <a:off x="10235314" y="382661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20CC087-9ECB-E852-2B9C-31F800B22DC9}"/>
              </a:ext>
            </a:extLst>
          </p:cNvPr>
          <p:cNvSpPr/>
          <p:nvPr/>
        </p:nvSpPr>
        <p:spPr>
          <a:xfrm>
            <a:off x="11005206" y="300776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9B6B33C8-39C4-9592-AB80-05F401BBEB5E}"/>
              </a:ext>
            </a:extLst>
          </p:cNvPr>
          <p:cNvSpPr/>
          <p:nvPr/>
        </p:nvSpPr>
        <p:spPr>
          <a:xfrm>
            <a:off x="10707576" y="39377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B3BC2F53-978B-7D07-CE18-9F80710B45AE}"/>
              </a:ext>
            </a:extLst>
          </p:cNvPr>
          <p:cNvCxnSpPr>
            <a:cxnSpLocks/>
            <a:stCxn id="25" idx="2"/>
            <a:endCxn id="20" idx="6"/>
          </p:cNvCxnSpPr>
          <p:nvPr/>
        </p:nvCxnSpPr>
        <p:spPr>
          <a:xfrm flipH="1" flipV="1">
            <a:off x="10339160" y="2945335"/>
            <a:ext cx="666046" cy="1235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B2136205-CF3F-A96D-49C6-7FDF26DA5B06}"/>
              </a:ext>
            </a:extLst>
          </p:cNvPr>
          <p:cNvCxnSpPr>
            <a:cxnSpLocks/>
            <a:endCxn id="37" idx="5"/>
          </p:cNvCxnSpPr>
          <p:nvPr/>
        </p:nvCxnSpPr>
        <p:spPr>
          <a:xfrm flipV="1">
            <a:off x="10707576" y="4042179"/>
            <a:ext cx="122925" cy="5547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D8E4D3FC-8410-4A0D-9212-1B9CA69BFEF3}"/>
              </a:ext>
            </a:extLst>
          </p:cNvPr>
          <p:cNvCxnSpPr>
            <a:cxnSpLocks/>
          </p:cNvCxnSpPr>
          <p:nvPr/>
        </p:nvCxnSpPr>
        <p:spPr>
          <a:xfrm flipV="1">
            <a:off x="8975188" y="4596962"/>
            <a:ext cx="1732388" cy="3985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89E7D71B-8E21-E597-F92E-D9C46BDC3150}"/>
              </a:ext>
            </a:extLst>
          </p:cNvPr>
          <p:cNvSpPr/>
          <p:nvPr/>
        </p:nvSpPr>
        <p:spPr>
          <a:xfrm>
            <a:off x="7680346" y="10011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486618D7-3237-AFF7-4E31-B4D4DAE9FD33}"/>
              </a:ext>
            </a:extLst>
          </p:cNvPr>
          <p:cNvCxnSpPr>
            <a:cxnSpLocks/>
            <a:endCxn id="29" idx="6"/>
          </p:cNvCxnSpPr>
          <p:nvPr/>
        </p:nvCxnSpPr>
        <p:spPr>
          <a:xfrm flipH="1">
            <a:off x="7824362" y="1019053"/>
            <a:ext cx="331425" cy="433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29DE7E7C-008F-7940-9FDF-B977BA516074}"/>
              </a:ext>
            </a:extLst>
          </p:cNvPr>
          <p:cNvCxnSpPr>
            <a:cxnSpLocks/>
          </p:cNvCxnSpPr>
          <p:nvPr/>
        </p:nvCxnSpPr>
        <p:spPr>
          <a:xfrm>
            <a:off x="8375543" y="1092915"/>
            <a:ext cx="721878" cy="599032"/>
          </a:xfrm>
          <a:prstGeom prst="straightConnector1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05EB3512-6115-A090-7856-A62A35F4683C}"/>
              </a:ext>
            </a:extLst>
          </p:cNvPr>
          <p:cNvCxnSpPr>
            <a:cxnSpLocks/>
          </p:cNvCxnSpPr>
          <p:nvPr/>
        </p:nvCxnSpPr>
        <p:spPr>
          <a:xfrm>
            <a:off x="7229399" y="1306077"/>
            <a:ext cx="282234" cy="3247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59F97AFA-AB6C-926A-85DF-D72EDCFCA234}"/>
              </a:ext>
            </a:extLst>
          </p:cNvPr>
          <p:cNvSpPr/>
          <p:nvPr/>
        </p:nvSpPr>
        <p:spPr>
          <a:xfrm>
            <a:off x="9078977" y="169194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471C944C-0B41-4887-DB71-7A82EA9A6202}"/>
              </a:ext>
            </a:extLst>
          </p:cNvPr>
          <p:cNvCxnSpPr>
            <a:cxnSpLocks/>
          </p:cNvCxnSpPr>
          <p:nvPr/>
        </p:nvCxnSpPr>
        <p:spPr>
          <a:xfrm>
            <a:off x="7229399" y="2383351"/>
            <a:ext cx="444752" cy="2539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3DF2BB2C-3CA7-1AAE-BDE8-609C5AB1DBB2}"/>
              </a:ext>
            </a:extLst>
          </p:cNvPr>
          <p:cNvCxnSpPr>
            <a:cxnSpLocks/>
          </p:cNvCxnSpPr>
          <p:nvPr/>
        </p:nvCxnSpPr>
        <p:spPr>
          <a:xfrm>
            <a:off x="6486898" y="1223889"/>
            <a:ext cx="651475" cy="115946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02B846BD-E857-5CEF-3A3E-6BDCE425ADA2}"/>
              </a:ext>
            </a:extLst>
          </p:cNvPr>
          <p:cNvSpPr/>
          <p:nvPr/>
        </p:nvSpPr>
        <p:spPr>
          <a:xfrm>
            <a:off x="11694182" y="1554399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220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835" y="190203"/>
            <a:ext cx="5224134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3) Ces conquêtes créent des </a:t>
            </a:r>
            <a:r>
              <a:rPr lang="fr-FR" i="1" spc="-1" dirty="0">
                <a:solidFill>
                  <a:srgbClr val="000000"/>
                </a:solidFill>
                <a:latin typeface="Calibri"/>
              </a:rPr>
              <a:t>zones de friction</a:t>
            </a:r>
            <a:r>
              <a:rPr lang="fr-FR" spc="-1" dirty="0">
                <a:solidFill>
                  <a:srgbClr val="000000"/>
                </a:solidFill>
                <a:latin typeface="Calibri"/>
              </a:rPr>
              <a:t> ; Avec…</a:t>
            </a:r>
            <a:endParaRPr lang="fr-FR" i="1" spc="-1" dirty="0">
              <a:solidFill>
                <a:srgbClr val="000000"/>
              </a:solidFill>
              <a:latin typeface="Calibri"/>
            </a:endParaRP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- Des rivalités entre les prédateurs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Essentiellement d’abord entre GB et France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Puis entre GB, France et Russie 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- Et l’émergence de nouveaux acteurs régionaux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*Les zones de friction, d’est en ouest…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a) L’Afghanistan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b) Le Caucase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c) Le monde arabe : Arabie et surtout Egypte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d) Les Balkans : Moldavie, Valachie, Serbie, Grèce</a:t>
            </a:r>
          </a:p>
          <a:p>
            <a:endParaRPr lang="fr-FR" spc="-1" dirty="0">
              <a:solidFill>
                <a:srgbClr val="000000"/>
              </a:solidFill>
              <a:latin typeface="Calibri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</a:rPr>
              <a:t>*Restons sur cette dernière…</a:t>
            </a:r>
          </a:p>
        </p:txBody>
      </p:sp>
      <p:pic>
        <p:nvPicPr>
          <p:cNvPr id="6" name="Picture 2" descr="C:\Users\Christophe\Pictures\My Scans\2014-11 (nov.)\scan0001.jpg">
            <a:extLst>
              <a:ext uri="{FF2B5EF4-FFF2-40B4-BE49-F238E27FC236}">
                <a16:creationId xmlns:a16="http://schemas.microsoft.com/office/drawing/2014/main" id="{9F18201F-8B1C-05CF-06C3-6822066B8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36" y="118918"/>
            <a:ext cx="6612693" cy="495951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E295D711-770B-52AE-87E8-0AC4CA885088}"/>
              </a:ext>
            </a:extLst>
          </p:cNvPr>
          <p:cNvSpPr/>
          <p:nvPr/>
        </p:nvSpPr>
        <p:spPr>
          <a:xfrm>
            <a:off x="9097421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70334D7-E1C1-804C-7672-55329B995BDD}"/>
              </a:ext>
            </a:extLst>
          </p:cNvPr>
          <p:cNvSpPr/>
          <p:nvPr/>
        </p:nvSpPr>
        <p:spPr>
          <a:xfrm>
            <a:off x="9268005" y="2261039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D05E2D0-2A33-CF5B-CFD1-FF920FAE6C4E}"/>
              </a:ext>
            </a:extLst>
          </p:cNvPr>
          <p:cNvSpPr/>
          <p:nvPr/>
        </p:nvSpPr>
        <p:spPr>
          <a:xfrm>
            <a:off x="9685920" y="213872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B6C5C64-4344-FB7F-5CED-53044AC2AE4D}"/>
              </a:ext>
            </a:extLst>
          </p:cNvPr>
          <p:cNvSpPr/>
          <p:nvPr/>
        </p:nvSpPr>
        <p:spPr>
          <a:xfrm>
            <a:off x="9473729" y="278560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B3F3565-DDE7-8D74-2709-104B23EEE510}"/>
              </a:ext>
            </a:extLst>
          </p:cNvPr>
          <p:cNvSpPr/>
          <p:nvPr/>
        </p:nvSpPr>
        <p:spPr>
          <a:xfrm>
            <a:off x="7353162" y="275065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3A81B910-EDD1-B97A-B9E6-85AFFFCBE3C6}"/>
              </a:ext>
            </a:extLst>
          </p:cNvPr>
          <p:cNvSpPr/>
          <p:nvPr/>
        </p:nvSpPr>
        <p:spPr>
          <a:xfrm>
            <a:off x="8341239" y="317519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241EFD7A-22C7-5AB7-E9E5-AB114F69BB0F}"/>
              </a:ext>
            </a:extLst>
          </p:cNvPr>
          <p:cNvSpPr/>
          <p:nvPr/>
        </p:nvSpPr>
        <p:spPr>
          <a:xfrm>
            <a:off x="8523932" y="254173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74F2B93-AFAA-F23A-CBCD-8F2814442B8F}"/>
              </a:ext>
            </a:extLst>
          </p:cNvPr>
          <p:cNvSpPr/>
          <p:nvPr/>
        </p:nvSpPr>
        <p:spPr>
          <a:xfrm>
            <a:off x="7353162" y="1929815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3409749-FAE9-EB99-6DFA-E734E80B753B}"/>
              </a:ext>
            </a:extLst>
          </p:cNvPr>
          <p:cNvSpPr/>
          <p:nvPr/>
        </p:nvSpPr>
        <p:spPr>
          <a:xfrm>
            <a:off x="7333635" y="164099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9DBC9DB-5062-E128-63D1-4325BA8FE42D}"/>
              </a:ext>
            </a:extLst>
          </p:cNvPr>
          <p:cNvSpPr/>
          <p:nvPr/>
        </p:nvSpPr>
        <p:spPr>
          <a:xfrm>
            <a:off x="8155787" y="914597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F53BE90E-6525-2AE5-C57C-9FA0249B1CAA}"/>
              </a:ext>
            </a:extLst>
          </p:cNvPr>
          <p:cNvSpPr/>
          <p:nvPr/>
        </p:nvSpPr>
        <p:spPr>
          <a:xfrm>
            <a:off x="6563793" y="737545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2F765CE-BB27-FDFF-A75B-ABC5A9D35AA1}"/>
              </a:ext>
            </a:extLst>
          </p:cNvPr>
          <p:cNvSpPr/>
          <p:nvPr/>
        </p:nvSpPr>
        <p:spPr>
          <a:xfrm>
            <a:off x="7110570" y="157984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8D6D405-37A8-1B85-79C0-771387920D39}"/>
              </a:ext>
            </a:extLst>
          </p:cNvPr>
          <p:cNvSpPr/>
          <p:nvPr/>
        </p:nvSpPr>
        <p:spPr>
          <a:xfrm>
            <a:off x="7009643" y="201641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DB62DFF-0123-5D2C-7FA8-FBD235CA5586}"/>
              </a:ext>
            </a:extLst>
          </p:cNvPr>
          <p:cNvSpPr/>
          <p:nvPr/>
        </p:nvSpPr>
        <p:spPr>
          <a:xfrm>
            <a:off x="8290503" y="213872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568D3E6-F6BB-AC3A-08AB-F1A4557C1F50}"/>
              </a:ext>
            </a:extLst>
          </p:cNvPr>
          <p:cNvSpPr/>
          <p:nvPr/>
        </p:nvSpPr>
        <p:spPr>
          <a:xfrm>
            <a:off x="7511633" y="156963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497D0EA5-90FB-8108-0F90-006EBE858010}"/>
              </a:ext>
            </a:extLst>
          </p:cNvPr>
          <p:cNvCxnSpPr>
            <a:cxnSpLocks/>
            <a:stCxn id="39" idx="3"/>
          </p:cNvCxnSpPr>
          <p:nvPr/>
        </p:nvCxnSpPr>
        <p:spPr>
          <a:xfrm flipH="1">
            <a:off x="7655649" y="1092915"/>
            <a:ext cx="537842" cy="47672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F43A72C4-3C4D-1CD5-12BC-6B49121ECA28}"/>
              </a:ext>
            </a:extLst>
          </p:cNvPr>
          <p:cNvCxnSpPr>
            <a:cxnSpLocks/>
            <a:stCxn id="39" idx="4"/>
          </p:cNvCxnSpPr>
          <p:nvPr/>
        </p:nvCxnSpPr>
        <p:spPr>
          <a:xfrm>
            <a:off x="8284517" y="1123509"/>
            <a:ext cx="56722" cy="10152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6EA5DAE8-9909-BA67-E37C-E3328E80D5AA}"/>
              </a:ext>
            </a:extLst>
          </p:cNvPr>
          <p:cNvCxnSpPr>
            <a:cxnSpLocks/>
          </p:cNvCxnSpPr>
          <p:nvPr/>
        </p:nvCxnSpPr>
        <p:spPr>
          <a:xfrm>
            <a:off x="8485255" y="3068922"/>
            <a:ext cx="1771150" cy="7756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54D190A0-6BBB-CA2D-1608-5C24FAD8C954}"/>
              </a:ext>
            </a:extLst>
          </p:cNvPr>
          <p:cNvCxnSpPr>
            <a:cxnSpLocks/>
            <a:stCxn id="31" idx="5"/>
          </p:cNvCxnSpPr>
          <p:nvPr/>
        </p:nvCxnSpPr>
        <p:spPr>
          <a:xfrm>
            <a:off x="7476087" y="2855050"/>
            <a:ext cx="770946" cy="15032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FC2F53A1-4076-A9B4-2366-085C44A64DFA}"/>
              </a:ext>
            </a:extLst>
          </p:cNvPr>
          <p:cNvCxnSpPr>
            <a:cxnSpLocks/>
          </p:cNvCxnSpPr>
          <p:nvPr/>
        </p:nvCxnSpPr>
        <p:spPr>
          <a:xfrm flipV="1">
            <a:off x="8227795" y="3903573"/>
            <a:ext cx="1982635" cy="41795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llipse 70">
            <a:extLst>
              <a:ext uri="{FF2B5EF4-FFF2-40B4-BE49-F238E27FC236}">
                <a16:creationId xmlns:a16="http://schemas.microsoft.com/office/drawing/2014/main" id="{EEF603D3-F25B-B644-7D0A-699B0F8BC57D}"/>
              </a:ext>
            </a:extLst>
          </p:cNvPr>
          <p:cNvSpPr/>
          <p:nvPr/>
        </p:nvSpPr>
        <p:spPr>
          <a:xfrm>
            <a:off x="7009643" y="1127759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70FE1D47-70DD-386E-BD8C-E2264DEBDAB2}"/>
              </a:ext>
            </a:extLst>
          </p:cNvPr>
          <p:cNvCxnSpPr>
            <a:cxnSpLocks/>
            <a:stCxn id="41" idx="3"/>
          </p:cNvCxnSpPr>
          <p:nvPr/>
        </p:nvCxnSpPr>
        <p:spPr>
          <a:xfrm flipH="1">
            <a:off x="6486898" y="915863"/>
            <a:ext cx="114599" cy="28002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17A8511F-1C22-B969-D089-F7622373C657}"/>
              </a:ext>
            </a:extLst>
          </p:cNvPr>
          <p:cNvSpPr/>
          <p:nvPr/>
        </p:nvSpPr>
        <p:spPr>
          <a:xfrm>
            <a:off x="6563793" y="27920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68A2FC01-AA11-B89B-4B2A-53B8A9BCB229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628208" y="383662"/>
            <a:ext cx="935585" cy="3538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230AEBD-F6E6-A237-1391-AA5516B8DF0D}"/>
              </a:ext>
            </a:extLst>
          </p:cNvPr>
          <p:cNvCxnSpPr>
            <a:cxnSpLocks/>
            <a:stCxn id="8" idx="5"/>
            <a:endCxn id="7" idx="0"/>
          </p:cNvCxnSpPr>
          <p:nvPr/>
        </p:nvCxnSpPr>
        <p:spPr>
          <a:xfrm>
            <a:off x="5715879" y="1214303"/>
            <a:ext cx="820979" cy="78069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CE45C789-7318-A70A-4E2A-409BA59D3CDA}"/>
              </a:ext>
            </a:extLst>
          </p:cNvPr>
          <p:cNvSpPr/>
          <p:nvPr/>
        </p:nvSpPr>
        <p:spPr>
          <a:xfrm>
            <a:off x="6464850" y="199500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94BC29C-74FF-AA32-CF56-29280D343667}"/>
              </a:ext>
            </a:extLst>
          </p:cNvPr>
          <p:cNvSpPr/>
          <p:nvPr/>
        </p:nvSpPr>
        <p:spPr>
          <a:xfrm>
            <a:off x="5592954" y="110990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A6E1517-68B7-2441-0FFD-D1602FBF30D6}"/>
              </a:ext>
            </a:extLst>
          </p:cNvPr>
          <p:cNvCxnSpPr>
            <a:cxnSpLocks/>
          </p:cNvCxnSpPr>
          <p:nvPr/>
        </p:nvCxnSpPr>
        <p:spPr>
          <a:xfrm flipH="1">
            <a:off x="5098539" y="737545"/>
            <a:ext cx="529669" cy="2815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B5DC6D3-5755-C1BA-ACCD-A3195FAC5320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5520946" y="842001"/>
            <a:ext cx="144016" cy="26790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131DB5F-306B-5EBF-55DB-818EA2D95BB2}"/>
              </a:ext>
            </a:extLst>
          </p:cNvPr>
          <p:cNvCxnSpPr>
            <a:cxnSpLocks/>
          </p:cNvCxnSpPr>
          <p:nvPr/>
        </p:nvCxnSpPr>
        <p:spPr>
          <a:xfrm>
            <a:off x="6587775" y="2099400"/>
            <a:ext cx="804711" cy="6298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328453E8-5D12-A955-967F-0B42741E3DD6}"/>
              </a:ext>
            </a:extLst>
          </p:cNvPr>
          <p:cNvSpPr/>
          <p:nvPr/>
        </p:nvSpPr>
        <p:spPr>
          <a:xfrm>
            <a:off x="7674151" y="263729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DF56843-CF13-F670-F34A-BBA90A314E72}"/>
              </a:ext>
            </a:extLst>
          </p:cNvPr>
          <p:cNvSpPr/>
          <p:nvPr/>
        </p:nvSpPr>
        <p:spPr>
          <a:xfrm>
            <a:off x="5982352" y="1504553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FCE3732-A15A-1632-5984-29F4FC259C34}"/>
              </a:ext>
            </a:extLst>
          </p:cNvPr>
          <p:cNvCxnSpPr>
            <a:cxnSpLocks/>
            <a:endCxn id="13" idx="7"/>
          </p:cNvCxnSpPr>
          <p:nvPr/>
        </p:nvCxnSpPr>
        <p:spPr>
          <a:xfrm flipH="1">
            <a:off x="6105277" y="1141592"/>
            <a:ext cx="400963" cy="38087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ECAAEB4-F32A-87A0-50AB-F30E3DBD720F}"/>
              </a:ext>
            </a:extLst>
          </p:cNvPr>
          <p:cNvCxnSpPr>
            <a:cxnSpLocks/>
            <a:stCxn id="71" idx="4"/>
          </p:cNvCxnSpPr>
          <p:nvPr/>
        </p:nvCxnSpPr>
        <p:spPr>
          <a:xfrm>
            <a:off x="7138373" y="1336671"/>
            <a:ext cx="15286" cy="2329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27C732D-8046-76B0-C0FE-BEE0581DEFC9}"/>
              </a:ext>
            </a:extLst>
          </p:cNvPr>
          <p:cNvCxnSpPr>
            <a:cxnSpLocks/>
            <a:stCxn id="45" idx="5"/>
            <a:endCxn id="35" idx="1"/>
          </p:cNvCxnSpPr>
          <p:nvPr/>
        </p:nvCxnSpPr>
        <p:spPr>
          <a:xfrm>
            <a:off x="8413428" y="2243127"/>
            <a:ext cx="148208" cy="32920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549DA0E-22E1-F3CB-FA81-6CA331B7FD3F}"/>
              </a:ext>
            </a:extLst>
          </p:cNvPr>
          <p:cNvCxnSpPr>
            <a:cxnSpLocks/>
            <a:stCxn id="35" idx="6"/>
            <a:endCxn id="30" idx="1"/>
          </p:cNvCxnSpPr>
          <p:nvPr/>
        </p:nvCxnSpPr>
        <p:spPr>
          <a:xfrm>
            <a:off x="8781392" y="2646194"/>
            <a:ext cx="713428" cy="15731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996B2E57-D2E0-91C4-BFDD-640B7E3CB54D}"/>
              </a:ext>
            </a:extLst>
          </p:cNvPr>
          <p:cNvCxnSpPr>
            <a:cxnSpLocks/>
            <a:endCxn id="30" idx="6"/>
          </p:cNvCxnSpPr>
          <p:nvPr/>
        </p:nvCxnSpPr>
        <p:spPr>
          <a:xfrm flipH="1" flipV="1">
            <a:off x="9617745" y="2846756"/>
            <a:ext cx="463955" cy="9857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277A76E-FD07-C77A-83DB-804B64A5754D}"/>
              </a:ext>
            </a:extLst>
          </p:cNvPr>
          <p:cNvCxnSpPr>
            <a:cxnSpLocks/>
          </p:cNvCxnSpPr>
          <p:nvPr/>
        </p:nvCxnSpPr>
        <p:spPr>
          <a:xfrm>
            <a:off x="7497178" y="2811806"/>
            <a:ext cx="937341" cy="25711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C37460DA-6ED6-4214-4873-F4CBFE23F64B}"/>
              </a:ext>
            </a:extLst>
          </p:cNvPr>
          <p:cNvSpPr/>
          <p:nvPr/>
        </p:nvSpPr>
        <p:spPr>
          <a:xfrm>
            <a:off x="8752378" y="331815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C2B0215-B2ED-AB69-FD51-84E4EE96C4AB}"/>
              </a:ext>
            </a:extLst>
          </p:cNvPr>
          <p:cNvSpPr/>
          <p:nvPr/>
        </p:nvSpPr>
        <p:spPr>
          <a:xfrm>
            <a:off x="10081700" y="2840879"/>
            <a:ext cx="257460" cy="2089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481BFA5-1A06-AA92-D039-8B09C6A7D353}"/>
              </a:ext>
            </a:extLst>
          </p:cNvPr>
          <p:cNvCxnSpPr>
            <a:cxnSpLocks/>
            <a:stCxn id="37" idx="0"/>
          </p:cNvCxnSpPr>
          <p:nvPr/>
        </p:nvCxnSpPr>
        <p:spPr>
          <a:xfrm flipV="1">
            <a:off x="10779584" y="3175198"/>
            <a:ext cx="225622" cy="76258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0C0E395E-5DD7-E52E-7201-299C4B91A5CB}"/>
              </a:ext>
            </a:extLst>
          </p:cNvPr>
          <p:cNvCxnSpPr>
            <a:cxnSpLocks/>
          </p:cNvCxnSpPr>
          <p:nvPr/>
        </p:nvCxnSpPr>
        <p:spPr>
          <a:xfrm>
            <a:off x="10379330" y="3980398"/>
            <a:ext cx="328246" cy="6165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74E4F34D-1104-99FF-98DA-517D116FFE25}"/>
              </a:ext>
            </a:extLst>
          </p:cNvPr>
          <p:cNvSpPr/>
          <p:nvPr/>
        </p:nvSpPr>
        <p:spPr>
          <a:xfrm>
            <a:off x="10235314" y="382661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20CC087-9ECB-E852-2B9C-31F800B22DC9}"/>
              </a:ext>
            </a:extLst>
          </p:cNvPr>
          <p:cNvSpPr/>
          <p:nvPr/>
        </p:nvSpPr>
        <p:spPr>
          <a:xfrm>
            <a:off x="11005206" y="300776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9B6B33C8-39C4-9592-AB80-05F401BBEB5E}"/>
              </a:ext>
            </a:extLst>
          </p:cNvPr>
          <p:cNvSpPr/>
          <p:nvPr/>
        </p:nvSpPr>
        <p:spPr>
          <a:xfrm>
            <a:off x="10707576" y="39377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B3BC2F53-978B-7D07-CE18-9F80710B45AE}"/>
              </a:ext>
            </a:extLst>
          </p:cNvPr>
          <p:cNvCxnSpPr>
            <a:cxnSpLocks/>
            <a:stCxn id="25" idx="2"/>
            <a:endCxn id="20" idx="6"/>
          </p:cNvCxnSpPr>
          <p:nvPr/>
        </p:nvCxnSpPr>
        <p:spPr>
          <a:xfrm flipH="1" flipV="1">
            <a:off x="10339160" y="2945335"/>
            <a:ext cx="666046" cy="12358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B2136205-CF3F-A96D-49C6-7FDF26DA5B06}"/>
              </a:ext>
            </a:extLst>
          </p:cNvPr>
          <p:cNvCxnSpPr>
            <a:cxnSpLocks/>
            <a:endCxn id="37" idx="5"/>
          </p:cNvCxnSpPr>
          <p:nvPr/>
        </p:nvCxnSpPr>
        <p:spPr>
          <a:xfrm flipV="1">
            <a:off x="10707576" y="4042179"/>
            <a:ext cx="122925" cy="5547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D8E4D3FC-8410-4A0D-9212-1B9CA69BFEF3}"/>
              </a:ext>
            </a:extLst>
          </p:cNvPr>
          <p:cNvCxnSpPr>
            <a:cxnSpLocks/>
          </p:cNvCxnSpPr>
          <p:nvPr/>
        </p:nvCxnSpPr>
        <p:spPr>
          <a:xfrm flipV="1">
            <a:off x="8975188" y="4596962"/>
            <a:ext cx="1732388" cy="3985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89E7D71B-8E21-E597-F92E-D9C46BDC3150}"/>
              </a:ext>
            </a:extLst>
          </p:cNvPr>
          <p:cNvSpPr/>
          <p:nvPr/>
        </p:nvSpPr>
        <p:spPr>
          <a:xfrm>
            <a:off x="7680346" y="10011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486618D7-3237-AFF7-4E31-B4D4DAE9FD33}"/>
              </a:ext>
            </a:extLst>
          </p:cNvPr>
          <p:cNvCxnSpPr>
            <a:cxnSpLocks/>
            <a:endCxn id="29" idx="6"/>
          </p:cNvCxnSpPr>
          <p:nvPr/>
        </p:nvCxnSpPr>
        <p:spPr>
          <a:xfrm flipH="1">
            <a:off x="7824362" y="1019053"/>
            <a:ext cx="331425" cy="433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29DE7E7C-008F-7940-9FDF-B977BA516074}"/>
              </a:ext>
            </a:extLst>
          </p:cNvPr>
          <p:cNvCxnSpPr>
            <a:cxnSpLocks/>
          </p:cNvCxnSpPr>
          <p:nvPr/>
        </p:nvCxnSpPr>
        <p:spPr>
          <a:xfrm>
            <a:off x="8375543" y="1092915"/>
            <a:ext cx="721878" cy="599032"/>
          </a:xfrm>
          <a:prstGeom prst="straightConnector1">
            <a:avLst/>
          </a:prstGeom>
          <a:ln w="762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05EB3512-6115-A090-7856-A62A35F4683C}"/>
              </a:ext>
            </a:extLst>
          </p:cNvPr>
          <p:cNvCxnSpPr>
            <a:cxnSpLocks/>
          </p:cNvCxnSpPr>
          <p:nvPr/>
        </p:nvCxnSpPr>
        <p:spPr>
          <a:xfrm>
            <a:off x="7229399" y="1306077"/>
            <a:ext cx="282234" cy="32471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59F97AFA-AB6C-926A-85DF-D72EDCFCA234}"/>
              </a:ext>
            </a:extLst>
          </p:cNvPr>
          <p:cNvSpPr/>
          <p:nvPr/>
        </p:nvSpPr>
        <p:spPr>
          <a:xfrm>
            <a:off x="9078977" y="169194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471C944C-0B41-4887-DB71-7A82EA9A6202}"/>
              </a:ext>
            </a:extLst>
          </p:cNvPr>
          <p:cNvCxnSpPr>
            <a:cxnSpLocks/>
          </p:cNvCxnSpPr>
          <p:nvPr/>
        </p:nvCxnSpPr>
        <p:spPr>
          <a:xfrm>
            <a:off x="7229399" y="2383351"/>
            <a:ext cx="444752" cy="2539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3DF2BB2C-3CA7-1AAE-BDE8-609C5AB1DBB2}"/>
              </a:ext>
            </a:extLst>
          </p:cNvPr>
          <p:cNvCxnSpPr>
            <a:cxnSpLocks/>
          </p:cNvCxnSpPr>
          <p:nvPr/>
        </p:nvCxnSpPr>
        <p:spPr>
          <a:xfrm>
            <a:off x="6486898" y="1223889"/>
            <a:ext cx="651475" cy="115946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4F878A1E-BD97-E9AB-A851-F78083FCA8F1}"/>
              </a:ext>
            </a:extLst>
          </p:cNvPr>
          <p:cNvSpPr/>
          <p:nvPr/>
        </p:nvSpPr>
        <p:spPr>
          <a:xfrm>
            <a:off x="11694182" y="155439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317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7212" y="137381"/>
            <a:ext cx="5778639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*Les Balkans</a:t>
            </a:r>
          </a:p>
          <a:p>
            <a:r>
              <a:rPr lang="fr-FR" dirty="0"/>
              <a:t>Rappels des épisodes précédents…</a:t>
            </a:r>
          </a:p>
          <a:p>
            <a:endParaRPr lang="fr-FR" dirty="0"/>
          </a:p>
          <a:p>
            <a:r>
              <a:rPr lang="fr-FR" dirty="0"/>
              <a:t>*1772 : 1</a:t>
            </a:r>
            <a:r>
              <a:rPr lang="fr-FR" baseline="30000" dirty="0"/>
              <a:t>er</a:t>
            </a:r>
            <a:r>
              <a:rPr lang="fr-FR" dirty="0"/>
              <a:t> partage de la Pologne</a:t>
            </a:r>
          </a:p>
          <a:p>
            <a:r>
              <a:rPr lang="fr-FR" dirty="0"/>
              <a:t>Entre Prusse, Russie et Autriche</a:t>
            </a:r>
          </a:p>
          <a:p>
            <a:endParaRPr lang="fr-FR" dirty="0"/>
          </a:p>
          <a:p>
            <a:r>
              <a:rPr lang="fr-FR" dirty="0"/>
              <a:t>*1768 : 6</a:t>
            </a:r>
            <a:r>
              <a:rPr lang="fr-FR" baseline="30000" dirty="0"/>
              <a:t>ème</a:t>
            </a:r>
            <a:r>
              <a:rPr lang="fr-FR" dirty="0"/>
              <a:t> guerre russo-turque</a:t>
            </a:r>
          </a:p>
          <a:p>
            <a:r>
              <a:rPr lang="fr-FR" dirty="0"/>
              <a:t>Et conquête russe du khanat de Crimée</a:t>
            </a:r>
          </a:p>
          <a:p>
            <a:endParaRPr lang="fr-FR" dirty="0"/>
          </a:p>
          <a:p>
            <a:r>
              <a:rPr lang="fr-FR" dirty="0"/>
              <a:t>*1774 : Traité de Kutchuk-Kaïnardji…</a:t>
            </a:r>
          </a:p>
        </p:txBody>
      </p:sp>
      <p:pic>
        <p:nvPicPr>
          <p:cNvPr id="9" name="Image 8" descr="Une image contenant carte&#10;&#10;Description générée automatiquement">
            <a:extLst>
              <a:ext uri="{FF2B5EF4-FFF2-40B4-BE49-F238E27FC236}">
                <a16:creationId xmlns:a16="http://schemas.microsoft.com/office/drawing/2014/main" id="{CF44A95F-E830-4216-7351-DC7396F2B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00" y="137381"/>
            <a:ext cx="5962288" cy="65436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9F265ECC-E19A-4CF2-2057-76CD5F67569F}"/>
              </a:ext>
            </a:extLst>
          </p:cNvPr>
          <p:cNvSpPr/>
          <p:nvPr/>
        </p:nvSpPr>
        <p:spPr>
          <a:xfrm>
            <a:off x="10169645" y="3924770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ECBAEF8-743B-341D-3568-22E47F6ECD13}"/>
              </a:ext>
            </a:extLst>
          </p:cNvPr>
          <p:cNvSpPr/>
          <p:nvPr/>
        </p:nvSpPr>
        <p:spPr>
          <a:xfrm>
            <a:off x="10017761" y="4216655"/>
            <a:ext cx="151884" cy="165703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046009B-A326-861A-DF57-9412C48F7F25}"/>
              </a:ext>
            </a:extLst>
          </p:cNvPr>
          <p:cNvSpPr/>
          <p:nvPr/>
        </p:nvSpPr>
        <p:spPr>
          <a:xfrm>
            <a:off x="10445515" y="4648024"/>
            <a:ext cx="151884" cy="165703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F3ABC2B-E432-6264-02AC-B7805E736058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A83CFA3-6630-9798-5FA7-0B7240E81D6F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8E0EED3-19E4-7E04-FC5D-7E77DEC24EC2}"/>
              </a:ext>
            </a:extLst>
          </p:cNvPr>
          <p:cNvSpPr/>
          <p:nvPr/>
        </p:nvSpPr>
        <p:spPr>
          <a:xfrm>
            <a:off x="10416038" y="4643288"/>
            <a:ext cx="321787" cy="26413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614760E-C50C-30C7-7415-47739C8BD06A}"/>
              </a:ext>
            </a:extLst>
          </p:cNvPr>
          <p:cNvSpPr/>
          <p:nvPr/>
        </p:nvSpPr>
        <p:spPr>
          <a:xfrm>
            <a:off x="10849775" y="2353785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302E8F4-E6C8-3230-ACBC-E7F4878330B0}"/>
              </a:ext>
            </a:extLst>
          </p:cNvPr>
          <p:cNvSpPr/>
          <p:nvPr/>
        </p:nvSpPr>
        <p:spPr>
          <a:xfrm>
            <a:off x="10850669" y="3950602"/>
            <a:ext cx="151884" cy="165703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0FA860F-3A78-A910-E51F-01F8CD85EB19}"/>
              </a:ext>
            </a:extLst>
          </p:cNvPr>
          <p:cNvCxnSpPr>
            <a:cxnSpLocks/>
            <a:stCxn id="16" idx="3"/>
            <a:endCxn id="20" idx="7"/>
          </p:cNvCxnSpPr>
          <p:nvPr/>
        </p:nvCxnSpPr>
        <p:spPr>
          <a:xfrm flipH="1">
            <a:off x="10086267" y="2579236"/>
            <a:ext cx="810633" cy="43377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612420C8-A1FE-AF9F-BE44-F8F1E28DBE5E}"/>
              </a:ext>
            </a:extLst>
          </p:cNvPr>
          <p:cNvSpPr/>
          <p:nvPr/>
        </p:nvSpPr>
        <p:spPr>
          <a:xfrm>
            <a:off x="9086815" y="3688124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E2AE845-8B73-A754-BF3C-7EB79855423B}"/>
              </a:ext>
            </a:extLst>
          </p:cNvPr>
          <p:cNvSpPr/>
          <p:nvPr/>
        </p:nvSpPr>
        <p:spPr>
          <a:xfrm>
            <a:off x="9811605" y="2974329"/>
            <a:ext cx="321787" cy="26413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BDD69657-D92F-D793-E951-FD9A3BB3222A}"/>
              </a:ext>
            </a:extLst>
          </p:cNvPr>
          <p:cNvSpPr/>
          <p:nvPr/>
        </p:nvSpPr>
        <p:spPr>
          <a:xfrm>
            <a:off x="8828738" y="3031133"/>
            <a:ext cx="321787" cy="26413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7C9E0A29-75AE-AAE4-2349-E57F10BF27D5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9150525" y="3106395"/>
            <a:ext cx="661080" cy="5901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CD331368-24A5-C652-C56F-1B49FF00C7FF}"/>
              </a:ext>
            </a:extLst>
          </p:cNvPr>
          <p:cNvCxnSpPr>
            <a:cxnSpLocks/>
            <a:stCxn id="19" idx="7"/>
            <a:endCxn id="20" idx="3"/>
          </p:cNvCxnSpPr>
          <p:nvPr/>
        </p:nvCxnSpPr>
        <p:spPr>
          <a:xfrm flipV="1">
            <a:off x="9361477" y="3199780"/>
            <a:ext cx="497253" cy="52702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59761B3-E9D5-C714-82BE-D065EF5D2127}"/>
              </a:ext>
            </a:extLst>
          </p:cNvPr>
          <p:cNvSpPr/>
          <p:nvPr/>
        </p:nvSpPr>
        <p:spPr>
          <a:xfrm>
            <a:off x="6096000" y="177008"/>
            <a:ext cx="645763" cy="380931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altLang="fr-FR" sz="1800" b="1" dirty="0">
                <a:latin typeface="+mn-lt"/>
                <a:cs typeface="Arial" panose="020B0604020202020204" pitchFamily="34" charset="0"/>
              </a:rPr>
              <a:t>1774</a:t>
            </a:r>
            <a:endParaRPr lang="fr-FR" sz="1800" b="1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284438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3724</Words>
  <Application>Microsoft Office PowerPoint</Application>
  <PresentationFormat>Grand écran</PresentationFormat>
  <Paragraphs>679</Paragraphs>
  <Slides>36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21 novembre 2023 (3/15)  8ème période : 1815-1914 Europe et Russie à la conquête de l’Orient et de l’Asie   1768-1815 : L’Empire ottoman entre réveil des nationalismes et attaques des puissances européennes : Russie, Autriche, Grande-Bretagne et France  Suite…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21 novembre 2023 (3/15)  8ème période : 1815-1914 Europe et Russie à la conquête de l’Orient et de l’Asie   1768-1815 : L’Empire ottoman entre réveil des nationalismes et attaques des puissances européennes : Russie, Autriche, Grande-Bretagne et France  Suite… </dc:title>
  <dc:creator>Christophe JENTA</dc:creator>
  <cp:lastModifiedBy>Christophe JENTA</cp:lastModifiedBy>
  <cp:revision>10</cp:revision>
  <dcterms:created xsi:type="dcterms:W3CDTF">2023-11-21T12:37:33Z</dcterms:created>
  <dcterms:modified xsi:type="dcterms:W3CDTF">2023-12-05T12:46:56Z</dcterms:modified>
</cp:coreProperties>
</file>