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1100" r:id="rId2"/>
    <p:sldId id="11050" r:id="rId3"/>
    <p:sldId id="10975" r:id="rId4"/>
    <p:sldId id="11311" r:id="rId5"/>
    <p:sldId id="11052" r:id="rId6"/>
    <p:sldId id="11316" r:id="rId7"/>
    <p:sldId id="11315" r:id="rId8"/>
    <p:sldId id="11281" r:id="rId9"/>
    <p:sldId id="11053" r:id="rId10"/>
    <p:sldId id="11057" r:id="rId11"/>
    <p:sldId id="10989" r:id="rId12"/>
    <p:sldId id="11338" r:id="rId13"/>
    <p:sldId id="11073" r:id="rId14"/>
    <p:sldId id="11240" r:id="rId15"/>
    <p:sldId id="11051" r:id="rId16"/>
    <p:sldId id="11312" r:id="rId17"/>
    <p:sldId id="10987" r:id="rId18"/>
    <p:sldId id="11313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853A2-20DD-43BA-B07B-705DCCF486F0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99630-7386-430A-B38A-8386332B19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884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52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194661-68E2-5DDC-0C93-C8333CE92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4DB6E67-ED41-CD8A-11F2-ED9C92B16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747897-B46C-E6C5-DBA9-59995C26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AFB08-21E0-9104-F9A5-93415D720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9ED2DC-77BF-A570-FA7E-795478B95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839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F94F7F-60D8-B8E8-567B-D5D786BCE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CD2526-0546-16B5-1FFA-B1B0584AB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E3147B-F5A7-2CB0-8FE4-55F0B10A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751E9-0F33-2E4E-7DD5-113E1FCD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E5FD88-7563-68B7-0990-2FFF8B5D5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96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EA2D39F-0491-A91A-2A10-04470FC36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8BD886-C832-A2E7-86CE-D0A14E429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2A2A9A-7E7C-82D4-7B12-732782B3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0F4CFC-DF06-71C9-FD29-C329491A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A5A4BD-D483-99E1-7FA7-5CEC6548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47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D3038-5178-4C2A-4257-4DAD7FB8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C47EB-9E55-6F47-F751-6881D77DC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684727-CE93-AA34-69BC-DC71A05C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F5AF0F-7B05-7C9D-AEF7-05FEF0AC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3DC185-DA7A-D574-09EB-CDE29856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0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C019F-7250-FE05-0C66-292D78391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51E1C3-B151-5DDF-2F97-693C78F3D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89F851-FE37-1BE8-1D12-EF4675F0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C4CC03-C31E-7EF4-9074-E75D3D0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A162D5-A5FC-9CC3-A4C4-AC9F8BF8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68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46FF3-A20D-8091-27BD-DAEAF8FC6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C9287D-62C4-1F8A-7B08-58C14D1EEF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681182-5A67-B2CA-51E4-5EB70D026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C0C024-C080-572A-F718-3BE19523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DC72E6-D8A0-F93C-3095-157ADEDB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5790FC-F562-D78C-A3E9-219C1224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72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8AB419-1D63-7115-876C-39B4C0F3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0A7262-8105-8B27-A382-E5BE85AC9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B8202E-3CC0-E287-3528-D610E8FF5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7BDED68-5E88-A712-54B0-17B78EA51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0A981E-2FAC-CCB3-1E76-E83040F04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6740C07-3C74-21F2-FEA1-42E556A0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724F4D-9027-23AA-5E6D-B7F824941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FADF1C-AE7C-4994-283E-4D2542A8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05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3926C-6389-B26B-B589-66C33B88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122CB6-BCBD-3B05-7B8F-AB9175D8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58E7CF-CD1F-B7DC-2482-A426EB16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A4AFF9-5C0C-545E-FF70-F66F8D00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7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84113A-8F57-C0A8-9BA5-F2FBFF92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F8D859-D9E6-E42F-E1AE-F1DE62D01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726807-C853-5927-3C52-95E33903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82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1C19F-8B57-D307-5CA3-320226D1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69CFBA-E966-697F-0930-AA711FDBB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08C1CB-8D95-D59D-AE45-3F6D68C0A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F4EE41-DFFB-099D-4547-48B83E3D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01768B-8423-20EE-0CD2-35FA4520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A8E28F-DE96-0029-89A2-6DBBF58B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38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6C89F0-7CB4-BE53-2717-7F35D3F8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C08810D-FE76-8782-2D80-BA437A5B0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967CD5-E82F-302C-64C8-D5A1DA8E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5C83F2-A6CF-1FF6-0775-F61C14FD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D7ED1E-09F9-5FE0-774B-B4951358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723375-96A7-44BC-D840-E999FE3C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74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891C2F-0658-DF5A-7CA2-B645194BD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F3114B-987C-867F-204E-CDFB1178C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AF28F2-DEA9-325E-1B40-D73CB1C71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E02A33-1670-8D2F-0F85-333B7C43C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6AE770-44B0-75D6-1DFD-0D4E01E0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63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"/>
          <p:cNvSpPr/>
          <p:nvPr/>
        </p:nvSpPr>
        <p:spPr>
          <a:xfrm>
            <a:off x="189720" y="177480"/>
            <a:ext cx="2956436" cy="1752872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1792-1815 : </a:t>
            </a:r>
            <a:r>
              <a:rPr lang="fr-FR" altLang="fr-FR" b="1" dirty="0">
                <a:cs typeface="Arial" panose="020B0604020202020204" pitchFamily="34" charset="0"/>
              </a:rPr>
              <a:t>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ntre Français, Russes et Britanniques, l’Empire ottoman dans la tourmente révolutionnaire ; 1</a:t>
            </a:r>
            <a:r>
              <a:rPr lang="fr-FR" altLang="fr-FR" sz="1800" b="1" baseline="30000" dirty="0">
                <a:latin typeface="+mn-lt"/>
                <a:cs typeface="Arial" panose="020B0604020202020204" pitchFamily="34" charset="0"/>
              </a:rPr>
              <a:t>ère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révolte serbe ; Annexion russe de la Bessarabie</a:t>
            </a:r>
            <a:endParaRPr lang="fr-FR" sz="1800" b="1" strike="noStrike" spc="-1" dirty="0">
              <a:latin typeface="Arial"/>
            </a:endParaRP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FB68776E-BBF5-464B-3A43-191A9C1E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34" y="118918"/>
            <a:ext cx="8788496" cy="659137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259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476" y="137381"/>
            <a:ext cx="5600118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 err="1"/>
              <a:t>Mai-Juillet</a:t>
            </a:r>
            <a:r>
              <a:rPr lang="fr-FR" b="1" dirty="0"/>
              <a:t> 1798 : Pour couper la route des Indes aux Anglais, Bonaparte s’empare de l’Egypte ottomane</a:t>
            </a:r>
          </a:p>
          <a:p>
            <a:endParaRPr lang="fr-FR" dirty="0"/>
          </a:p>
          <a:p>
            <a:r>
              <a:rPr lang="fr-FR" dirty="0"/>
              <a:t>*Mai 1798 : Pour couper la route des Indes aux Anglais Talleyrand reprend le projet de Choiseul</a:t>
            </a:r>
          </a:p>
          <a:p>
            <a:r>
              <a:rPr lang="fr-FR" dirty="0"/>
              <a:t>Ministre de Louis XV (1766)</a:t>
            </a:r>
          </a:p>
          <a:p>
            <a:r>
              <a:rPr lang="fr-FR" dirty="0"/>
              <a:t>Il envoie Bonaparte s’emparer de…</a:t>
            </a:r>
          </a:p>
          <a:p>
            <a:endParaRPr lang="fr-FR" dirty="0"/>
          </a:p>
          <a:p>
            <a:r>
              <a:rPr lang="fr-FR" dirty="0"/>
              <a:t>- Juin 1798 : Malte prise à l’ordre de Saint-Jean</a:t>
            </a:r>
          </a:p>
          <a:p>
            <a:r>
              <a:rPr lang="fr-FR" dirty="0"/>
              <a:t>- Juillet 1798 : L’Egypte prise aux Mamelouks </a:t>
            </a:r>
            <a:r>
              <a:rPr lang="fr-FR" i="1" dirty="0"/>
              <a:t>ottomans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5F9CF9D2-EA95-B2F6-6F8F-9612659B5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5" y="3168547"/>
            <a:ext cx="5229439" cy="35520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3EE4F1A6-8ABE-E25D-6274-8C0AAF2E5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73" t="51849" r="2047" b="8931"/>
          <a:stretch/>
        </p:blipFill>
        <p:spPr>
          <a:xfrm>
            <a:off x="5880295" y="137381"/>
            <a:ext cx="6154492" cy="43282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B387A69-CB49-7EB9-B09F-A028ADADA944}"/>
              </a:ext>
            </a:extLst>
          </p:cNvPr>
          <p:cNvSpPr/>
          <p:nvPr/>
        </p:nvSpPr>
        <p:spPr>
          <a:xfrm>
            <a:off x="2439506" y="494458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49C2A7F-8E18-5FFC-8DBB-2538CBD00B42}"/>
              </a:ext>
            </a:extLst>
          </p:cNvPr>
          <p:cNvSpPr/>
          <p:nvPr/>
        </p:nvSpPr>
        <p:spPr>
          <a:xfrm>
            <a:off x="4221811" y="561015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07866A1-5FE4-3C6F-7908-509D1CA00769}"/>
              </a:ext>
            </a:extLst>
          </p:cNvPr>
          <p:cNvSpPr/>
          <p:nvPr/>
        </p:nvSpPr>
        <p:spPr>
          <a:xfrm>
            <a:off x="1649093" y="3889838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9581F9B-8822-2B45-EF19-D74A8C8F0E83}"/>
              </a:ext>
            </a:extLst>
          </p:cNvPr>
          <p:cNvSpPr/>
          <p:nvPr/>
        </p:nvSpPr>
        <p:spPr>
          <a:xfrm>
            <a:off x="3152428" y="4796978"/>
            <a:ext cx="202271" cy="201751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93AD262-CB1F-8275-6BBB-E8D290DD9431}"/>
              </a:ext>
            </a:extLst>
          </p:cNvPr>
          <p:cNvSpPr/>
          <p:nvPr/>
        </p:nvSpPr>
        <p:spPr>
          <a:xfrm>
            <a:off x="8589750" y="209977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64E762F-406C-5F75-662C-C7DD4989ACDD}"/>
              </a:ext>
            </a:extLst>
          </p:cNvPr>
          <p:cNvSpPr/>
          <p:nvPr/>
        </p:nvSpPr>
        <p:spPr>
          <a:xfrm>
            <a:off x="9097026" y="253448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6820E21-8666-8DC9-6FC6-7E732C9D1880}"/>
              </a:ext>
            </a:extLst>
          </p:cNvPr>
          <p:cNvSpPr/>
          <p:nvPr/>
        </p:nvSpPr>
        <p:spPr>
          <a:xfrm>
            <a:off x="4424083" y="572995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D32CF1-41F4-5FEE-E914-B7B2A58F3458}"/>
              </a:ext>
            </a:extLst>
          </p:cNvPr>
          <p:cNvSpPr/>
          <p:nvPr/>
        </p:nvSpPr>
        <p:spPr>
          <a:xfrm>
            <a:off x="4052995" y="428909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B403C64-D190-C048-1D0F-B971A217AF4B}"/>
              </a:ext>
            </a:extLst>
          </p:cNvPr>
          <p:cNvSpPr/>
          <p:nvPr/>
        </p:nvSpPr>
        <p:spPr>
          <a:xfrm>
            <a:off x="2338371" y="4188222"/>
            <a:ext cx="202271" cy="201751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AC36E9A-8FCA-F7D3-5535-24738B3B8728}"/>
              </a:ext>
            </a:extLst>
          </p:cNvPr>
          <p:cNvSpPr/>
          <p:nvPr/>
        </p:nvSpPr>
        <p:spPr>
          <a:xfrm>
            <a:off x="2098270" y="3688087"/>
            <a:ext cx="202271" cy="201751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7B357B3-7C32-3D46-CF97-6BD9E4A9AFB7}"/>
              </a:ext>
            </a:extLst>
          </p:cNvPr>
          <p:cNvCxnSpPr>
            <a:cxnSpLocks/>
            <a:stCxn id="7" idx="5"/>
            <a:endCxn id="5" idx="1"/>
          </p:cNvCxnSpPr>
          <p:nvPr/>
        </p:nvCxnSpPr>
        <p:spPr>
          <a:xfrm>
            <a:off x="1821743" y="4062044"/>
            <a:ext cx="647385" cy="9120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3CAF4F3-4400-68DB-913E-3DCEDFDD82AD}"/>
              </a:ext>
            </a:extLst>
          </p:cNvPr>
          <p:cNvCxnSpPr>
            <a:cxnSpLocks/>
            <a:stCxn id="5" idx="5"/>
            <a:endCxn id="6" idx="2"/>
          </p:cNvCxnSpPr>
          <p:nvPr/>
        </p:nvCxnSpPr>
        <p:spPr>
          <a:xfrm>
            <a:off x="2612156" y="5116789"/>
            <a:ext cx="1609655" cy="5942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79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150" y="182832"/>
            <a:ext cx="5224356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Sept.-Nov. 1798 : La 2</a:t>
            </a:r>
            <a:r>
              <a:rPr lang="fr-FR" b="1" baseline="30000" dirty="0"/>
              <a:t>ème</a:t>
            </a:r>
            <a:r>
              <a:rPr lang="fr-FR" b="1" dirty="0"/>
              <a:t> coalition : Russie, Autriche, Angleterre et Empire ottoman s’allient contre la France</a:t>
            </a:r>
          </a:p>
          <a:p>
            <a:endParaRPr lang="fr-FR" dirty="0"/>
          </a:p>
          <a:p>
            <a:r>
              <a:rPr lang="fr-FR" dirty="0"/>
              <a:t>*Sept. 1798 : Après l’invasion de l’Egypte</a:t>
            </a:r>
          </a:p>
          <a:p>
            <a:r>
              <a:rPr lang="fr-FR" dirty="0"/>
              <a:t>L’Empire ottoman déclare la guerre à la France</a:t>
            </a:r>
          </a:p>
          <a:p>
            <a:endParaRPr lang="fr-FR" dirty="0"/>
          </a:p>
          <a:p>
            <a:r>
              <a:rPr lang="fr-FR" dirty="0"/>
              <a:t>*Nov. 1798 : Après la conquête de l’Italie</a:t>
            </a:r>
          </a:p>
          <a:p>
            <a:r>
              <a:rPr lang="fr-FR" dirty="0"/>
              <a:t>Une 2</a:t>
            </a:r>
            <a:r>
              <a:rPr lang="fr-FR" baseline="30000" dirty="0"/>
              <a:t>ème</a:t>
            </a:r>
            <a:r>
              <a:rPr lang="fr-FR" dirty="0"/>
              <a:t> coalition se met en place</a:t>
            </a:r>
          </a:p>
          <a:p>
            <a:r>
              <a:rPr lang="fr-FR" dirty="0"/>
              <a:t>Russie, Autriche, Angleterre et Empire ottoman</a:t>
            </a:r>
          </a:p>
          <a:p>
            <a:endParaRPr lang="fr-FR" dirty="0"/>
          </a:p>
          <a:p>
            <a:r>
              <a:rPr lang="fr-FR" dirty="0"/>
              <a:t>Deux points…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FE448A15-16F0-42E1-1E57-1AD836D46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02" y="129904"/>
            <a:ext cx="6577434" cy="506462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67AB9B2-A188-67B5-9A07-CF229E517C87}"/>
              </a:ext>
            </a:extLst>
          </p:cNvPr>
          <p:cNvSpPr/>
          <p:nvPr/>
        </p:nvSpPr>
        <p:spPr>
          <a:xfrm>
            <a:off x="7186758" y="2041804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F4CEB7A-089C-4266-0409-03C6FEC26084}"/>
              </a:ext>
            </a:extLst>
          </p:cNvPr>
          <p:cNvSpPr/>
          <p:nvPr/>
        </p:nvSpPr>
        <p:spPr>
          <a:xfrm>
            <a:off x="10066860" y="322724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685A17A-906E-9C8A-F197-ACBFA20E881F}"/>
              </a:ext>
            </a:extLst>
          </p:cNvPr>
          <p:cNvSpPr/>
          <p:nvPr/>
        </p:nvSpPr>
        <p:spPr>
          <a:xfrm>
            <a:off x="9864588" y="34198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FDB119F-933F-2B72-30C8-6C9D794BEF01}"/>
              </a:ext>
            </a:extLst>
          </p:cNvPr>
          <p:cNvSpPr/>
          <p:nvPr/>
        </p:nvSpPr>
        <p:spPr>
          <a:xfrm>
            <a:off x="8658483" y="224355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B904D5E-F855-44F5-B14B-3BFB0D7B1D7C}"/>
              </a:ext>
            </a:extLst>
          </p:cNvPr>
          <p:cNvSpPr/>
          <p:nvPr/>
        </p:nvSpPr>
        <p:spPr>
          <a:xfrm>
            <a:off x="7173923" y="156259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8565A68-24A2-A843-9915-15D1E554B1D2}"/>
              </a:ext>
            </a:extLst>
          </p:cNvPr>
          <p:cNvSpPr/>
          <p:nvPr/>
        </p:nvSpPr>
        <p:spPr>
          <a:xfrm>
            <a:off x="8472055" y="4087854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9A7C008-02F2-AFED-D18F-3DE0327DB1F1}"/>
              </a:ext>
            </a:extLst>
          </p:cNvPr>
          <p:cNvSpPr/>
          <p:nvPr/>
        </p:nvSpPr>
        <p:spPr>
          <a:xfrm>
            <a:off x="9104902" y="3806302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3DBAD82-372B-2434-E7CA-D3267ECC134F}"/>
              </a:ext>
            </a:extLst>
          </p:cNvPr>
          <p:cNvSpPr/>
          <p:nvPr/>
        </p:nvSpPr>
        <p:spPr>
          <a:xfrm>
            <a:off x="10501606" y="4843246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C59B66B-9BBC-EC4C-2122-647F68C2959A}"/>
              </a:ext>
            </a:extLst>
          </p:cNvPr>
          <p:cNvSpPr/>
          <p:nvPr/>
        </p:nvSpPr>
        <p:spPr>
          <a:xfrm>
            <a:off x="8018062" y="2643908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DA4E95E-EA2C-4113-AA90-1398FEEF958E}"/>
              </a:ext>
            </a:extLst>
          </p:cNvPr>
          <p:cNvSpPr/>
          <p:nvPr/>
        </p:nvSpPr>
        <p:spPr>
          <a:xfrm>
            <a:off x="8165648" y="3123586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22CF76D-E361-BBAA-83F7-9CE0FDF36F0C}"/>
              </a:ext>
            </a:extLst>
          </p:cNvPr>
          <p:cNvSpPr/>
          <p:nvPr/>
        </p:nvSpPr>
        <p:spPr>
          <a:xfrm>
            <a:off x="8462399" y="3352186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BF8733F-D878-0BE7-2A6D-A99F1E46DC95}"/>
              </a:ext>
            </a:extLst>
          </p:cNvPr>
          <p:cNvSpPr/>
          <p:nvPr/>
        </p:nvSpPr>
        <p:spPr>
          <a:xfrm>
            <a:off x="7725553" y="1511072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8FAE03E-9D78-D266-7277-319D3193CD63}"/>
              </a:ext>
            </a:extLst>
          </p:cNvPr>
          <p:cNvSpPr/>
          <p:nvPr/>
        </p:nvSpPr>
        <p:spPr>
          <a:xfrm>
            <a:off x="7605942" y="1764348"/>
            <a:ext cx="16726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070D726-901E-1501-4D89-B23F13F1544C}"/>
              </a:ext>
            </a:extLst>
          </p:cNvPr>
          <p:cNvSpPr/>
          <p:nvPr/>
        </p:nvSpPr>
        <p:spPr>
          <a:xfrm>
            <a:off x="7794540" y="2445308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237F163-5949-E2AA-0273-8D03EA87437B}"/>
              </a:ext>
            </a:extLst>
          </p:cNvPr>
          <p:cNvSpPr/>
          <p:nvPr/>
        </p:nvSpPr>
        <p:spPr>
          <a:xfrm>
            <a:off x="7753391" y="2657500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7819A75-0E93-EE86-56AB-452103AC17A6}"/>
              </a:ext>
            </a:extLst>
          </p:cNvPr>
          <p:cNvSpPr/>
          <p:nvPr/>
        </p:nvSpPr>
        <p:spPr>
          <a:xfrm>
            <a:off x="7878174" y="2824175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50D64EF-536A-344D-2069-6D2476580371}"/>
              </a:ext>
            </a:extLst>
          </p:cNvPr>
          <p:cNvSpPr/>
          <p:nvPr/>
        </p:nvSpPr>
        <p:spPr>
          <a:xfrm>
            <a:off x="8249282" y="2643908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5D3A17D-D019-1D54-D2E9-616BEA06230F}"/>
              </a:ext>
            </a:extLst>
          </p:cNvPr>
          <p:cNvSpPr/>
          <p:nvPr/>
        </p:nvSpPr>
        <p:spPr>
          <a:xfrm>
            <a:off x="8693487" y="2952376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6BFC35D-968C-2437-6A1B-EEE461FAEDF0}"/>
              </a:ext>
            </a:extLst>
          </p:cNvPr>
          <p:cNvSpPr/>
          <p:nvPr/>
        </p:nvSpPr>
        <p:spPr>
          <a:xfrm>
            <a:off x="6382718" y="3154192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3BC941B-B9AB-8C86-59C9-B47EE95AB150}"/>
              </a:ext>
            </a:extLst>
          </p:cNvPr>
          <p:cNvSpPr/>
          <p:nvPr/>
        </p:nvSpPr>
        <p:spPr>
          <a:xfrm>
            <a:off x="7216692" y="3433641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2EC9FD43-3D3C-56AA-9AE8-92F50A809FB8}"/>
              </a:ext>
            </a:extLst>
          </p:cNvPr>
          <p:cNvSpPr/>
          <p:nvPr/>
        </p:nvSpPr>
        <p:spPr>
          <a:xfrm>
            <a:off x="6007596" y="3806302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1A96A79-ED97-0B31-68D1-A490F4329D4A}"/>
              </a:ext>
            </a:extLst>
          </p:cNvPr>
          <p:cNvSpPr/>
          <p:nvPr/>
        </p:nvSpPr>
        <p:spPr>
          <a:xfrm>
            <a:off x="8454553" y="1579678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30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150" y="182832"/>
            <a:ext cx="5224356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Sept.-Nov. 1798 : La 2</a:t>
            </a:r>
            <a:r>
              <a:rPr lang="fr-FR" b="1" baseline="30000" dirty="0"/>
              <a:t>ème</a:t>
            </a:r>
            <a:r>
              <a:rPr lang="fr-FR" b="1" dirty="0"/>
              <a:t> coalition : Russie, Autriche, Angleterre et Empire ottoman s’allient contre la France</a:t>
            </a:r>
          </a:p>
          <a:p>
            <a:endParaRPr lang="fr-FR" dirty="0"/>
          </a:p>
          <a:p>
            <a:r>
              <a:rPr lang="fr-FR" dirty="0"/>
              <a:t>a) Une union sacrée de l’islam et de la chrétienté Contre la France impie !</a:t>
            </a:r>
          </a:p>
          <a:p>
            <a:endParaRPr lang="fr-FR" dirty="0"/>
          </a:p>
          <a:p>
            <a:r>
              <a:rPr lang="fr-FR" dirty="0"/>
              <a:t>b) </a:t>
            </a:r>
            <a:r>
              <a:rPr lang="fr-FR" u="sng" dirty="0"/>
              <a:t>Et pour la 1</a:t>
            </a:r>
            <a:r>
              <a:rPr lang="fr-FR" u="sng" baseline="30000" dirty="0"/>
              <a:t>ère</a:t>
            </a:r>
            <a:r>
              <a:rPr lang="fr-FR" u="sng" dirty="0"/>
              <a:t> fois</a:t>
            </a:r>
          </a:p>
          <a:p>
            <a:r>
              <a:rPr lang="fr-FR" u="sng" dirty="0"/>
              <a:t>Une coalition européenne chrétienne se met en place Pour défendre l’intégrité de l’Empire ottoman</a:t>
            </a:r>
          </a:p>
          <a:p>
            <a:endParaRPr lang="fr-FR" dirty="0"/>
          </a:p>
          <a:p>
            <a:r>
              <a:rPr lang="fr-FR" dirty="0"/>
              <a:t>*Durant une même période, deux théâtres du conflit</a:t>
            </a:r>
          </a:p>
          <a:p>
            <a:r>
              <a:rPr lang="fr-FR" dirty="0"/>
              <a:t>L’Egypte et l’Italie-Suisse…</a:t>
            </a:r>
          </a:p>
          <a:p>
            <a:endParaRPr lang="fr-FR" dirty="0"/>
          </a:p>
          <a:p>
            <a:r>
              <a:rPr lang="fr-FR" dirty="0"/>
              <a:t>Commençons par l’Egypte…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FE448A15-16F0-42E1-1E57-1AD836D46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02" y="129904"/>
            <a:ext cx="6577434" cy="506462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67AB9B2-A188-67B5-9A07-CF229E517C87}"/>
              </a:ext>
            </a:extLst>
          </p:cNvPr>
          <p:cNvSpPr/>
          <p:nvPr/>
        </p:nvSpPr>
        <p:spPr>
          <a:xfrm>
            <a:off x="7186758" y="2041804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F4CEB7A-089C-4266-0409-03C6FEC26084}"/>
              </a:ext>
            </a:extLst>
          </p:cNvPr>
          <p:cNvSpPr/>
          <p:nvPr/>
        </p:nvSpPr>
        <p:spPr>
          <a:xfrm>
            <a:off x="10066860" y="322724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685A17A-906E-9C8A-F197-ACBFA20E881F}"/>
              </a:ext>
            </a:extLst>
          </p:cNvPr>
          <p:cNvSpPr/>
          <p:nvPr/>
        </p:nvSpPr>
        <p:spPr>
          <a:xfrm>
            <a:off x="9864588" y="34198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FDB119F-933F-2B72-30C8-6C9D794BEF01}"/>
              </a:ext>
            </a:extLst>
          </p:cNvPr>
          <p:cNvSpPr/>
          <p:nvPr/>
        </p:nvSpPr>
        <p:spPr>
          <a:xfrm>
            <a:off x="8658483" y="224355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B904D5E-F855-44F5-B14B-3BFB0D7B1D7C}"/>
              </a:ext>
            </a:extLst>
          </p:cNvPr>
          <p:cNvSpPr/>
          <p:nvPr/>
        </p:nvSpPr>
        <p:spPr>
          <a:xfrm>
            <a:off x="7173923" y="156259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8565A68-24A2-A843-9915-15D1E554B1D2}"/>
              </a:ext>
            </a:extLst>
          </p:cNvPr>
          <p:cNvSpPr/>
          <p:nvPr/>
        </p:nvSpPr>
        <p:spPr>
          <a:xfrm>
            <a:off x="8472055" y="4087854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9A7C008-02F2-AFED-D18F-3DE0327DB1F1}"/>
              </a:ext>
            </a:extLst>
          </p:cNvPr>
          <p:cNvSpPr/>
          <p:nvPr/>
        </p:nvSpPr>
        <p:spPr>
          <a:xfrm>
            <a:off x="9104902" y="3806302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3DBAD82-372B-2434-E7CA-D3267ECC134F}"/>
              </a:ext>
            </a:extLst>
          </p:cNvPr>
          <p:cNvSpPr/>
          <p:nvPr/>
        </p:nvSpPr>
        <p:spPr>
          <a:xfrm>
            <a:off x="10501606" y="4843246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C59B66B-9BBC-EC4C-2122-647F68C2959A}"/>
              </a:ext>
            </a:extLst>
          </p:cNvPr>
          <p:cNvSpPr/>
          <p:nvPr/>
        </p:nvSpPr>
        <p:spPr>
          <a:xfrm>
            <a:off x="8018062" y="2643908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DA4E95E-EA2C-4113-AA90-1398FEEF958E}"/>
              </a:ext>
            </a:extLst>
          </p:cNvPr>
          <p:cNvSpPr/>
          <p:nvPr/>
        </p:nvSpPr>
        <p:spPr>
          <a:xfrm>
            <a:off x="8165648" y="3123586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22CF76D-E361-BBAA-83F7-9CE0FDF36F0C}"/>
              </a:ext>
            </a:extLst>
          </p:cNvPr>
          <p:cNvSpPr/>
          <p:nvPr/>
        </p:nvSpPr>
        <p:spPr>
          <a:xfrm>
            <a:off x="8462399" y="3352186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BF8733F-D878-0BE7-2A6D-A99F1E46DC95}"/>
              </a:ext>
            </a:extLst>
          </p:cNvPr>
          <p:cNvSpPr/>
          <p:nvPr/>
        </p:nvSpPr>
        <p:spPr>
          <a:xfrm>
            <a:off x="7725553" y="1511072"/>
            <a:ext cx="167268" cy="152400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8FAE03E-9D78-D266-7277-319D3193CD63}"/>
              </a:ext>
            </a:extLst>
          </p:cNvPr>
          <p:cNvSpPr/>
          <p:nvPr/>
        </p:nvSpPr>
        <p:spPr>
          <a:xfrm>
            <a:off x="7605942" y="1764348"/>
            <a:ext cx="16726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070D726-901E-1501-4D89-B23F13F1544C}"/>
              </a:ext>
            </a:extLst>
          </p:cNvPr>
          <p:cNvSpPr/>
          <p:nvPr/>
        </p:nvSpPr>
        <p:spPr>
          <a:xfrm>
            <a:off x="7794540" y="2445308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237F163-5949-E2AA-0273-8D03EA87437B}"/>
              </a:ext>
            </a:extLst>
          </p:cNvPr>
          <p:cNvSpPr/>
          <p:nvPr/>
        </p:nvSpPr>
        <p:spPr>
          <a:xfrm>
            <a:off x="7753391" y="2657500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7819A75-0E93-EE86-56AB-452103AC17A6}"/>
              </a:ext>
            </a:extLst>
          </p:cNvPr>
          <p:cNvSpPr/>
          <p:nvPr/>
        </p:nvSpPr>
        <p:spPr>
          <a:xfrm>
            <a:off x="7878174" y="2824175"/>
            <a:ext cx="16726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50D64EF-536A-344D-2069-6D2476580371}"/>
              </a:ext>
            </a:extLst>
          </p:cNvPr>
          <p:cNvSpPr/>
          <p:nvPr/>
        </p:nvSpPr>
        <p:spPr>
          <a:xfrm>
            <a:off x="8249282" y="2643908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5D3A17D-D019-1D54-D2E9-616BEA06230F}"/>
              </a:ext>
            </a:extLst>
          </p:cNvPr>
          <p:cNvSpPr/>
          <p:nvPr/>
        </p:nvSpPr>
        <p:spPr>
          <a:xfrm>
            <a:off x="8693487" y="2952376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6BFC35D-968C-2437-6A1B-EEE461FAEDF0}"/>
              </a:ext>
            </a:extLst>
          </p:cNvPr>
          <p:cNvSpPr/>
          <p:nvPr/>
        </p:nvSpPr>
        <p:spPr>
          <a:xfrm>
            <a:off x="6382718" y="3154192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3BC941B-B9AB-8C86-59C9-B47EE95AB150}"/>
              </a:ext>
            </a:extLst>
          </p:cNvPr>
          <p:cNvSpPr/>
          <p:nvPr/>
        </p:nvSpPr>
        <p:spPr>
          <a:xfrm>
            <a:off x="7216692" y="3433641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2EC9FD43-3D3C-56AA-9AE8-92F50A809FB8}"/>
              </a:ext>
            </a:extLst>
          </p:cNvPr>
          <p:cNvSpPr/>
          <p:nvPr/>
        </p:nvSpPr>
        <p:spPr>
          <a:xfrm>
            <a:off x="6007596" y="3806302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1A96A79-ED97-0B31-68D1-A490F4329D4A}"/>
              </a:ext>
            </a:extLst>
          </p:cNvPr>
          <p:cNvSpPr/>
          <p:nvPr/>
        </p:nvSpPr>
        <p:spPr>
          <a:xfrm>
            <a:off x="8454553" y="1579678"/>
            <a:ext cx="202272" cy="20175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9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7115785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Juillet 1798-Août 1799 : L’Egypte française de Bonaparte : libérer et apporter la civilisation</a:t>
            </a:r>
          </a:p>
          <a:p>
            <a:endParaRPr lang="fr-FR" dirty="0"/>
          </a:p>
          <a:p>
            <a:r>
              <a:rPr lang="fr-FR" dirty="0"/>
              <a:t>*Juillet 1798 : Bonaparte en Egypte…</a:t>
            </a:r>
          </a:p>
          <a:p>
            <a:endParaRPr lang="fr-FR" dirty="0"/>
          </a:p>
          <a:p>
            <a:r>
              <a:rPr lang="fr-FR" dirty="0"/>
              <a:t>1) Bonaparte remet en cause le pouvoir des Mamelouks…</a:t>
            </a:r>
          </a:p>
          <a:p>
            <a:pPr marL="342900" indent="-342900">
              <a:buAutoNum type="alphaLcParenR"/>
            </a:pPr>
            <a:endParaRPr lang="fr-FR" dirty="0"/>
          </a:p>
          <a:p>
            <a:r>
              <a:rPr lang="fr-FR" i="1" dirty="0"/>
              <a:t>Ce ramassis d’esclaves, achetés dans le Caucase et la Géorgie, tyrannise la plus belle partie du monde</a:t>
            </a:r>
          </a:p>
          <a:p>
            <a:endParaRPr lang="fr-FR" dirty="0"/>
          </a:p>
          <a:p>
            <a:r>
              <a:rPr lang="fr-FR" dirty="0"/>
              <a:t>Ainsi que la souveraineté ottomane…</a:t>
            </a:r>
          </a:p>
        </p:txBody>
      </p:sp>
    </p:spTree>
    <p:extLst>
      <p:ext uri="{BB962C8B-B14F-4D97-AF65-F5344CB8AC3E}">
        <p14:creationId xmlns:p14="http://schemas.microsoft.com/office/powerpoint/2010/main" val="156770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7115785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Juillet 1798-Août 1799 : L’Egypte française de Bonaparte : libérer et apporter la civilisation</a:t>
            </a:r>
          </a:p>
          <a:p>
            <a:endParaRPr lang="fr-FR" dirty="0"/>
          </a:p>
          <a:p>
            <a:r>
              <a:rPr lang="fr-FR" dirty="0"/>
              <a:t>2) Considéré par la propagande ottomane comme un athée pervers Bonaparte se pose au contraire en défenseur de l’Islam…</a:t>
            </a:r>
          </a:p>
          <a:p>
            <a:endParaRPr lang="fr-FR" dirty="0"/>
          </a:p>
          <a:p>
            <a:r>
              <a:rPr lang="fr-FR" dirty="0"/>
              <a:t>a) Contrairement à ses prédécesseurs occidentaux</a:t>
            </a:r>
          </a:p>
          <a:p>
            <a:r>
              <a:rPr lang="fr-FR" dirty="0"/>
              <a:t>Il ne soutient pas les chrétiens mais la majorité musulmane</a:t>
            </a:r>
          </a:p>
          <a:p>
            <a:endParaRPr lang="fr-FR" dirty="0"/>
          </a:p>
          <a:p>
            <a:r>
              <a:rPr lang="fr-FR" i="1" dirty="0"/>
              <a:t>Nous sommes de vrais musulmans</a:t>
            </a:r>
            <a:r>
              <a:rPr lang="fr-FR" dirty="0"/>
              <a:t> (sic)</a:t>
            </a:r>
            <a:r>
              <a:rPr lang="fr-FR" i="1" dirty="0"/>
              <a:t>.</a:t>
            </a:r>
          </a:p>
          <a:p>
            <a:r>
              <a:rPr lang="fr-FR" i="1" dirty="0"/>
              <a:t>N’est-ce pas nous qui avons détruit le pape, (…),</a:t>
            </a:r>
          </a:p>
          <a:p>
            <a:endParaRPr lang="fr-FR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NB : Fév. 1798 : La République romaine ; L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 pape Pie VI est déposé</a:t>
            </a:r>
          </a:p>
          <a:p>
            <a:endParaRPr lang="fr-FR" i="1" dirty="0"/>
          </a:p>
          <a:p>
            <a:r>
              <a:rPr lang="fr-FR" i="1" dirty="0"/>
              <a:t>…Et les Chevaliers de Malte, parce que ces insensés croyaient que Dieu voulait qu’ils fissent la guerre aux musulmans ?</a:t>
            </a:r>
          </a:p>
        </p:txBody>
      </p:sp>
    </p:spTree>
    <p:extLst>
      <p:ext uri="{BB962C8B-B14F-4D97-AF65-F5344CB8AC3E}">
        <p14:creationId xmlns:p14="http://schemas.microsoft.com/office/powerpoint/2010/main" val="3592029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6813431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Juillet 1798-Août 1799 : L’Egypte française de Bonaparte : libérer et apporter la civilisation</a:t>
            </a:r>
          </a:p>
          <a:p>
            <a:endParaRPr lang="fr-FR" dirty="0"/>
          </a:p>
          <a:p>
            <a:r>
              <a:rPr lang="fr-FR" dirty="0"/>
              <a:t>b) Et Bonaparte affirme la primauté religieuse</a:t>
            </a:r>
          </a:p>
          <a:p>
            <a:r>
              <a:rPr lang="fr-FR" dirty="0"/>
              <a:t>De la Mecque et du Caire sur Constantinople</a:t>
            </a:r>
          </a:p>
          <a:p>
            <a:endParaRPr lang="fr-FR" dirty="0"/>
          </a:p>
          <a:p>
            <a:r>
              <a:rPr lang="fr-FR" dirty="0"/>
              <a:t>*Sept. 1798 : </a:t>
            </a:r>
            <a:r>
              <a:rPr lang="fr-FR" i="1" dirty="0"/>
              <a:t>J’espère que le moment ne tardera pas</a:t>
            </a:r>
          </a:p>
          <a:p>
            <a:r>
              <a:rPr lang="fr-FR" i="1" dirty="0"/>
              <a:t>où je pourrai réunir tous les hommes sages et instruits du pays,</a:t>
            </a:r>
          </a:p>
          <a:p>
            <a:r>
              <a:rPr lang="fr-FR" i="1" dirty="0"/>
              <a:t>et établir un régime uniforme, fondé </a:t>
            </a:r>
            <a:r>
              <a:rPr lang="fr-FR" i="1" u="sng" dirty="0"/>
              <a:t>sur les principes de l’Alcoran</a:t>
            </a:r>
          </a:p>
          <a:p>
            <a:r>
              <a:rPr lang="fr-FR" i="1" u="sng" dirty="0"/>
              <a:t>qui sont les seuls vrais et peuvent seuls faire le bonheur des hommes</a:t>
            </a:r>
            <a:r>
              <a:rPr lang="fr-FR" i="1" dirty="0"/>
              <a:t>.</a:t>
            </a:r>
          </a:p>
          <a:p>
            <a:endParaRPr lang="fr-FR" dirty="0"/>
          </a:p>
          <a:p>
            <a:r>
              <a:rPr lang="fr-FR" dirty="0"/>
              <a:t>Il qualifiera plus tard ces propos de </a:t>
            </a:r>
            <a:r>
              <a:rPr lang="fr-FR" i="1" dirty="0"/>
              <a:t>charlatanisme</a:t>
            </a:r>
            <a:r>
              <a:rPr lang="fr-FR" dirty="0"/>
              <a:t>, tout en les justifiant</a:t>
            </a:r>
          </a:p>
          <a:p>
            <a:r>
              <a:rPr lang="fr-FR" i="1" dirty="0"/>
              <a:t>Il faut endormir les cheiks, peureux mais sources de fanatisme</a:t>
            </a:r>
            <a:endParaRPr lang="fr-FR" dirty="0"/>
          </a:p>
          <a:p>
            <a:endParaRPr lang="fr-FR" dirty="0"/>
          </a:p>
          <a:p>
            <a:r>
              <a:rPr lang="fr-FR" dirty="0"/>
              <a:t>Mais malgré ces propos ambitieux (sic)</a:t>
            </a:r>
          </a:p>
          <a:p>
            <a:r>
              <a:rPr lang="fr-FR" dirty="0"/>
              <a:t>L’aventure égyptienne sera un échec…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776C64B-1E26-56EC-AD93-4A9CA37B68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13" r="15558" b="3404"/>
          <a:stretch/>
        </p:blipFill>
        <p:spPr bwMode="auto">
          <a:xfrm>
            <a:off x="7268705" y="182832"/>
            <a:ext cx="4794146" cy="6305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276F04C-2AFA-690F-610C-7AA9A9AD0ED6}"/>
              </a:ext>
            </a:extLst>
          </p:cNvPr>
          <p:cNvSpPr/>
          <p:nvPr/>
        </p:nvSpPr>
        <p:spPr>
          <a:xfrm>
            <a:off x="8554585" y="3588365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A440EE0-B843-D41B-B4FF-F835B3C59F9B}"/>
              </a:ext>
            </a:extLst>
          </p:cNvPr>
          <p:cNvSpPr/>
          <p:nvPr/>
        </p:nvSpPr>
        <p:spPr>
          <a:xfrm>
            <a:off x="7562694" y="2647112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5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7026880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Juillet 1798-Août 1799 : L’Egypte française de Bonaparte : libérer et apporter la civilisation</a:t>
            </a:r>
          </a:p>
          <a:p>
            <a:endParaRPr lang="fr-FR" dirty="0"/>
          </a:p>
          <a:p>
            <a:r>
              <a:rPr lang="fr-FR" dirty="0"/>
              <a:t>*Jan. 1799 : </a:t>
            </a:r>
            <a:r>
              <a:rPr lang="fr-FR" dirty="0" err="1"/>
              <a:t>Djezzar</a:t>
            </a:r>
            <a:r>
              <a:rPr lang="fr-FR" dirty="0"/>
              <a:t>, pacha ottoman de Sidon (Saïda), s’empare d’El-</a:t>
            </a:r>
            <a:r>
              <a:rPr lang="fr-FR" dirty="0" err="1"/>
              <a:t>Arich</a:t>
            </a:r>
            <a:endParaRPr lang="fr-FR" dirty="0"/>
          </a:p>
          <a:p>
            <a:endParaRPr lang="fr-FR" dirty="0"/>
          </a:p>
          <a:p>
            <a:r>
              <a:rPr lang="fr-FR" dirty="0"/>
              <a:t>*Fév.-Mai 1799 : En réaction</a:t>
            </a:r>
          </a:p>
          <a:p>
            <a:r>
              <a:rPr lang="fr-FR" dirty="0"/>
              <a:t>Bonaparte lance une offensive sur la Syrie ottomane</a:t>
            </a:r>
          </a:p>
          <a:p>
            <a:endParaRPr lang="fr-FR" dirty="0"/>
          </a:p>
          <a:p>
            <a:r>
              <a:rPr lang="fr-FR" dirty="0"/>
              <a:t>*Il s’empare d’El-</a:t>
            </a:r>
            <a:r>
              <a:rPr lang="fr-FR" dirty="0" err="1"/>
              <a:t>Arich</a:t>
            </a:r>
            <a:r>
              <a:rPr lang="fr-FR" dirty="0"/>
              <a:t>, de Gaza, de Jaffa</a:t>
            </a:r>
          </a:p>
          <a:p>
            <a:r>
              <a:rPr lang="fr-FR" dirty="0"/>
              <a:t>Mais il échoue devant Saint-Jean d’Acre et retourne au Caire</a:t>
            </a:r>
          </a:p>
          <a:p>
            <a:endParaRPr lang="fr-FR" dirty="0"/>
          </a:p>
          <a:p>
            <a:r>
              <a:rPr lang="fr-FR" dirty="0">
                <a:ea typeface="Times New Roman" panose="02020603050405020304" pitchFamily="18" charset="0"/>
              </a:rPr>
              <a:t>*Août 1799 : Bonaparte rembarque à Alexandrie</a:t>
            </a:r>
          </a:p>
          <a:p>
            <a:r>
              <a:rPr lang="fr-FR" dirty="0">
                <a:ea typeface="Times New Roman" panose="02020603050405020304" pitchFamily="18" charset="0"/>
              </a:rPr>
              <a:t>Il </a:t>
            </a:r>
            <a:r>
              <a:rPr lang="fr-FR" i="1" dirty="0">
                <a:ea typeface="Times New Roman" panose="02020603050405020304" pitchFamily="18" charset="0"/>
              </a:rPr>
              <a:t>abandonne</a:t>
            </a:r>
            <a:r>
              <a:rPr lang="fr-FR" dirty="0">
                <a:ea typeface="Times New Roman" panose="02020603050405020304" pitchFamily="18" charset="0"/>
              </a:rPr>
              <a:t> son corps expéditionnaire au général Kléber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776C64B-1E26-56EC-AD93-4A9CA37B68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13" r="15558" b="3404"/>
          <a:stretch/>
        </p:blipFill>
        <p:spPr bwMode="auto">
          <a:xfrm>
            <a:off x="7268705" y="182832"/>
            <a:ext cx="4794146" cy="6305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276F04C-2AFA-690F-610C-7AA9A9AD0ED6}"/>
              </a:ext>
            </a:extLst>
          </p:cNvPr>
          <p:cNvSpPr/>
          <p:nvPr/>
        </p:nvSpPr>
        <p:spPr>
          <a:xfrm>
            <a:off x="8554585" y="3588365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A440EE0-B843-D41B-B4FF-F835B3C59F9B}"/>
              </a:ext>
            </a:extLst>
          </p:cNvPr>
          <p:cNvSpPr/>
          <p:nvPr/>
        </p:nvSpPr>
        <p:spPr>
          <a:xfrm>
            <a:off x="7562694" y="2647112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8DB8C13-8B54-83CC-472F-63B7FC83B050}"/>
              </a:ext>
            </a:extLst>
          </p:cNvPr>
          <p:cNvSpPr/>
          <p:nvPr/>
        </p:nvSpPr>
        <p:spPr>
          <a:xfrm>
            <a:off x="11279704" y="178797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E93A589-2477-2A9A-9278-A757CD98F8F2}"/>
              </a:ext>
            </a:extLst>
          </p:cNvPr>
          <p:cNvSpPr/>
          <p:nvPr/>
        </p:nvSpPr>
        <p:spPr>
          <a:xfrm>
            <a:off x="11481976" y="102856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1699E0-913B-3F17-D181-C4F4370BCAA7}"/>
              </a:ext>
            </a:extLst>
          </p:cNvPr>
          <p:cNvSpPr/>
          <p:nvPr/>
        </p:nvSpPr>
        <p:spPr>
          <a:xfrm>
            <a:off x="11077432" y="229942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0" name="Image 9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DF58FDF1-BF45-7566-C7F5-10C7D1B78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1" y="4129296"/>
            <a:ext cx="3094116" cy="25913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3F24DCC-A28D-D2BA-969D-D0478FD4BA2B}"/>
              </a:ext>
            </a:extLst>
          </p:cNvPr>
          <p:cNvSpPr/>
          <p:nvPr/>
        </p:nvSpPr>
        <p:spPr>
          <a:xfrm>
            <a:off x="10532408" y="264711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01D0803-134C-D45E-F7C8-2147F4E7AF0B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0532408" y="1028562"/>
            <a:ext cx="101136" cy="1618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09DFD76-1E3B-E425-C898-C15AE9FB5B88}"/>
              </a:ext>
            </a:extLst>
          </p:cNvPr>
          <p:cNvSpPr/>
          <p:nvPr/>
        </p:nvSpPr>
        <p:spPr>
          <a:xfrm>
            <a:off x="3438548" y="4733832"/>
            <a:ext cx="3642936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ea typeface="Times New Roman" panose="02020603050405020304" pitchFamily="18" charset="0"/>
              </a:rPr>
              <a:t>*Gaza selon Bonaparte…</a:t>
            </a:r>
          </a:p>
          <a:p>
            <a:r>
              <a:rPr lang="fr-FR" i="1" dirty="0">
                <a:ea typeface="Times New Roman" panose="02020603050405020304" pitchFamily="18" charset="0"/>
              </a:rPr>
              <a:t>Les citronniers, les forêts d’oliviers, les inégalités de terrain représentent parfaitement le paysage du Languedoc : l’on se croirait être du côté de Béziers.</a:t>
            </a:r>
          </a:p>
        </p:txBody>
      </p:sp>
    </p:spTree>
    <p:extLst>
      <p:ext uri="{BB962C8B-B14F-4D97-AF65-F5344CB8AC3E}">
        <p14:creationId xmlns:p14="http://schemas.microsoft.com/office/powerpoint/2010/main" val="1472440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6670103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Juillet 1798-Août 1799 : L’Egypte française de Bonaparte : libérer et apporter la civilisation</a:t>
            </a:r>
          </a:p>
          <a:p>
            <a:endParaRPr lang="fr-FR" dirty="0"/>
          </a:p>
          <a:p>
            <a:r>
              <a:rPr lang="fr-FR" dirty="0"/>
              <a:t>Epilogue…</a:t>
            </a:r>
          </a:p>
          <a:p>
            <a:endParaRPr lang="fr-FR" dirty="0"/>
          </a:p>
          <a:p>
            <a:r>
              <a:rPr lang="fr-FR" dirty="0"/>
              <a:t>*Sept. 1800 : Les Anglais conquièrent Malte ; Puis…</a:t>
            </a:r>
          </a:p>
          <a:p>
            <a:endParaRPr lang="fr-FR" dirty="0"/>
          </a:p>
          <a:p>
            <a:r>
              <a:rPr lang="fr-FR" dirty="0"/>
              <a:t>*Août 1801 : Ils aident les Ottomans à libérer l’Egypte des Français</a:t>
            </a:r>
          </a:p>
          <a:p>
            <a:endParaRPr lang="fr-FR" dirty="0"/>
          </a:p>
          <a:p>
            <a:r>
              <a:rPr lang="fr-FR" dirty="0"/>
              <a:t>Et parmi les troupes ottomanes</a:t>
            </a:r>
          </a:p>
          <a:p>
            <a:r>
              <a:rPr lang="fr-FR" u="sng" dirty="0"/>
              <a:t>Mehmet Ali</a:t>
            </a:r>
            <a:r>
              <a:rPr lang="fr-FR" dirty="0"/>
              <a:t> et ses Albanais…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C70A9FF-E02B-E0E1-2199-850D1D50C4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13" r="15558" b="3404"/>
          <a:stretch/>
        </p:blipFill>
        <p:spPr bwMode="auto">
          <a:xfrm>
            <a:off x="7268705" y="182832"/>
            <a:ext cx="4794146" cy="6305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635679AD-4197-21AE-D8D8-E6273D31DBAD}"/>
              </a:ext>
            </a:extLst>
          </p:cNvPr>
          <p:cNvSpPr/>
          <p:nvPr/>
        </p:nvSpPr>
        <p:spPr>
          <a:xfrm>
            <a:off x="8554585" y="358836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07CD4EB-2511-B460-A834-30DD0976D04D}"/>
              </a:ext>
            </a:extLst>
          </p:cNvPr>
          <p:cNvSpPr/>
          <p:nvPr/>
        </p:nvSpPr>
        <p:spPr>
          <a:xfrm>
            <a:off x="7562694" y="264711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4B89CAE-FCE9-8DEA-BF18-F7D01A45D6A5}"/>
              </a:ext>
            </a:extLst>
          </p:cNvPr>
          <p:cNvSpPr/>
          <p:nvPr/>
        </p:nvSpPr>
        <p:spPr>
          <a:xfrm>
            <a:off x="11279704" y="178797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BE9A1CF-B3E9-139F-4FF5-F35D91E94C53}"/>
              </a:ext>
            </a:extLst>
          </p:cNvPr>
          <p:cNvSpPr/>
          <p:nvPr/>
        </p:nvSpPr>
        <p:spPr>
          <a:xfrm>
            <a:off x="11481976" y="1028562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5FA398F-918D-4886-7DB1-14A4581F6672}"/>
              </a:ext>
            </a:extLst>
          </p:cNvPr>
          <p:cNvSpPr/>
          <p:nvPr/>
        </p:nvSpPr>
        <p:spPr>
          <a:xfrm>
            <a:off x="11077432" y="229942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6EDDFF6-71FD-ABE3-B063-5B1076545E4F}"/>
              </a:ext>
            </a:extLst>
          </p:cNvPr>
          <p:cNvSpPr/>
          <p:nvPr/>
        </p:nvSpPr>
        <p:spPr>
          <a:xfrm>
            <a:off x="10532408" y="2647112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5F4A923-23C8-CEDE-0D87-0747FB7F2B75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7408190" y="1989730"/>
            <a:ext cx="255640" cy="6573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35BF0BA-EFF2-15CB-FBEB-738FC242A2D4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7764966" y="2848864"/>
            <a:ext cx="819241" cy="7690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463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6553078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Juillet 1798-Août 1799 : L’Egypte française de Bonaparte : libérer et apporter la civilisation</a:t>
            </a:r>
          </a:p>
          <a:p>
            <a:endParaRPr lang="fr-FR" dirty="0"/>
          </a:p>
          <a:p>
            <a:r>
              <a:rPr lang="fr-FR" dirty="0">
                <a:ea typeface="Times New Roman" panose="02020603050405020304" pitchFamily="18" charset="0"/>
              </a:rPr>
              <a:t>*1803 : Les Anglais quittent l’Egypte</a:t>
            </a:r>
          </a:p>
          <a:p>
            <a:r>
              <a:rPr lang="fr-FR" dirty="0">
                <a:ea typeface="Times New Roman" panose="02020603050405020304" pitchFamily="18" charset="0"/>
              </a:rPr>
              <a:t>Les Mamelouks (1250), vassaux des Ottomans</a:t>
            </a:r>
          </a:p>
          <a:p>
            <a:r>
              <a:rPr lang="fr-FR" dirty="0">
                <a:ea typeface="Times New Roman" panose="02020603050405020304" pitchFamily="18" charset="0"/>
              </a:rPr>
              <a:t>Reprennent le pouvoir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Mais le populaire </a:t>
            </a:r>
            <a:r>
              <a:rPr lang="fr-FR" u="sng" dirty="0">
                <a:ea typeface="Times New Roman" panose="02020603050405020304" pitchFamily="18" charset="0"/>
              </a:rPr>
              <a:t>Mehmet Ali</a:t>
            </a:r>
            <a:r>
              <a:rPr lang="fr-FR" dirty="0">
                <a:ea typeface="Times New Roman" panose="02020603050405020304" pitchFamily="18" charset="0"/>
              </a:rPr>
              <a:t> s’opposent à eux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A suivre…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Et maintenant, </a:t>
            </a:r>
            <a:r>
              <a:rPr lang="fr-FR" u="sng" dirty="0">
                <a:ea typeface="Times New Roman" panose="02020603050405020304" pitchFamily="18" charset="0"/>
              </a:rPr>
              <a:t>dans le même temps</a:t>
            </a:r>
          </a:p>
          <a:p>
            <a:r>
              <a:rPr lang="fr-FR" dirty="0">
                <a:ea typeface="Times New Roman" panose="02020603050405020304" pitchFamily="18" charset="0"/>
              </a:rPr>
              <a:t>En </a:t>
            </a:r>
            <a:r>
              <a:rPr lang="fr-FR" dirty="0"/>
              <a:t>Italie</a:t>
            </a:r>
            <a:r>
              <a:rPr lang="fr-FR" dirty="0">
                <a:ea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29143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034721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1792-1797 : Guerre de la 1</a:t>
            </a:r>
            <a:r>
              <a:rPr lang="fr-FR" b="1" baseline="30000" dirty="0"/>
              <a:t>ère</a:t>
            </a:r>
            <a:r>
              <a:rPr lang="fr-FR" b="1" dirty="0"/>
              <a:t> Coalition, les conquêtes françaises : Pays-Bas autrichiens, République batave ; …</a:t>
            </a:r>
          </a:p>
          <a:p>
            <a:endParaRPr lang="fr-FR" dirty="0"/>
          </a:p>
          <a:p>
            <a:r>
              <a:rPr lang="fr-FR" dirty="0"/>
              <a:t>*Jan. 1792 : Dans les Balkans, la paix de </a:t>
            </a:r>
            <a:r>
              <a:rPr lang="fr-FR" dirty="0" err="1"/>
              <a:t>Iassy</a:t>
            </a:r>
            <a:endParaRPr lang="fr-FR" dirty="0"/>
          </a:p>
          <a:p>
            <a:r>
              <a:rPr lang="fr-FR" dirty="0"/>
              <a:t>Entre la Russie et l’Empire ottoman</a:t>
            </a:r>
          </a:p>
          <a:p>
            <a:endParaRPr lang="fr-FR" dirty="0"/>
          </a:p>
          <a:p>
            <a:r>
              <a:rPr lang="fr-FR" dirty="0"/>
              <a:t>*Avril 1792 : En France, le roi Louis XVI</a:t>
            </a:r>
          </a:p>
          <a:p>
            <a:r>
              <a:rPr lang="fr-FR" dirty="0"/>
              <a:t>Déclare la guerre à l’Autriche et à la Prusse coalisées</a:t>
            </a:r>
          </a:p>
          <a:p>
            <a:endParaRPr lang="fr-FR" dirty="0"/>
          </a:p>
          <a:p>
            <a:r>
              <a:rPr lang="fr-FR" dirty="0"/>
              <a:t>*Jan. 1793 : Mort de Louis XVI ; Et…</a:t>
            </a:r>
          </a:p>
          <a:p>
            <a:r>
              <a:rPr lang="fr-FR" dirty="0"/>
              <a:t>*Fév. 1793 : La 1</a:t>
            </a:r>
            <a:r>
              <a:rPr lang="fr-FR" baseline="30000" dirty="0"/>
              <a:t>ère</a:t>
            </a:r>
            <a:r>
              <a:rPr lang="fr-FR" dirty="0"/>
              <a:t> coalition s’élargit…</a:t>
            </a:r>
          </a:p>
          <a:p>
            <a:endParaRPr lang="fr-FR" dirty="0"/>
          </a:p>
          <a:p>
            <a:r>
              <a:rPr lang="fr-FR" dirty="0"/>
              <a:t>*En Europe occidentale</a:t>
            </a:r>
          </a:p>
          <a:p>
            <a:r>
              <a:rPr lang="fr-FR" dirty="0"/>
              <a:t>Se met en place une union </a:t>
            </a:r>
            <a:r>
              <a:rPr lang="fr-FR" i="1" dirty="0"/>
              <a:t>sacrée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Les monarchies entrent en guerre</a:t>
            </a:r>
          </a:p>
          <a:p>
            <a:r>
              <a:rPr lang="fr-FR" dirty="0"/>
              <a:t>Contre la France révolutionnaire…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EF7B2D-8547-ED26-61F2-C1C757DEAF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9" t="16723" r="5981" b="39982"/>
          <a:stretch/>
        </p:blipFill>
        <p:spPr bwMode="auto">
          <a:xfrm>
            <a:off x="5374026" y="146713"/>
            <a:ext cx="6705772" cy="56186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8763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065717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1792-1797 : Guerre de la 1</a:t>
            </a:r>
            <a:r>
              <a:rPr lang="fr-FR" b="1" baseline="30000" dirty="0"/>
              <a:t>ère</a:t>
            </a:r>
            <a:r>
              <a:rPr lang="fr-FR" b="1" dirty="0"/>
              <a:t> Coalition, les conquêtes françaises : Pays-Bas autrichiens, République batave ; …</a:t>
            </a:r>
          </a:p>
          <a:p>
            <a:endParaRPr lang="fr-FR" dirty="0"/>
          </a:p>
          <a:p>
            <a:r>
              <a:rPr lang="fr-FR" dirty="0"/>
              <a:t>*1795 : Vaincues</a:t>
            </a:r>
          </a:p>
          <a:p>
            <a:r>
              <a:rPr lang="fr-FR" dirty="0"/>
              <a:t>Prusse, Provinces-Unies et Espagne signent la paix</a:t>
            </a:r>
          </a:p>
          <a:p>
            <a:endParaRPr lang="fr-FR" dirty="0"/>
          </a:p>
          <a:p>
            <a:r>
              <a:rPr lang="fr-FR" dirty="0"/>
              <a:t>- Les Pays-Bas autrichiens sont annexés par la France</a:t>
            </a:r>
          </a:p>
          <a:p>
            <a:r>
              <a:rPr lang="fr-FR" dirty="0"/>
              <a:t>- Les Provinces-Unies deviennent</a:t>
            </a:r>
          </a:p>
          <a:p>
            <a:r>
              <a:rPr lang="fr-FR" dirty="0"/>
              <a:t>La République batave, </a:t>
            </a:r>
            <a:r>
              <a:rPr lang="fr-FR" i="1" dirty="0"/>
              <a:t>république-sœur</a:t>
            </a:r>
            <a:r>
              <a:rPr lang="fr-FR" dirty="0"/>
              <a:t> de la France</a:t>
            </a:r>
          </a:p>
          <a:p>
            <a:endParaRPr lang="fr-FR" dirty="0"/>
          </a:p>
          <a:p>
            <a:r>
              <a:rPr lang="fr-FR" dirty="0"/>
              <a:t>*1796 : Les Bourbon d’Espagne s’allient à la France</a:t>
            </a:r>
          </a:p>
          <a:p>
            <a:endParaRPr lang="fr-FR" dirty="0"/>
          </a:p>
          <a:p>
            <a:r>
              <a:rPr lang="fr-FR" dirty="0"/>
              <a:t>Mais l’Autriche et la GB continuent la guerre…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1793-95 :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et 3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partages de la Pologne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6600AC-85A0-35FF-C6F0-4AC26721B6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9" t="16723" r="5981" b="39982"/>
          <a:stretch/>
        </p:blipFill>
        <p:spPr bwMode="auto">
          <a:xfrm>
            <a:off x="5374026" y="146713"/>
            <a:ext cx="6705772" cy="56186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7911336-1AD6-5223-BBA7-844DC34A7CF7}"/>
              </a:ext>
            </a:extLst>
          </p:cNvPr>
          <p:cNvSpPr/>
          <p:nvPr/>
        </p:nvSpPr>
        <p:spPr>
          <a:xfrm>
            <a:off x="6975144" y="29560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C41332B-5A24-48AD-0E9C-4E7460AF3738}"/>
              </a:ext>
            </a:extLst>
          </p:cNvPr>
          <p:cNvSpPr/>
          <p:nvPr/>
        </p:nvSpPr>
        <p:spPr>
          <a:xfrm>
            <a:off x="7654487" y="2474785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7D97BF0-263B-EBC9-60DA-CAFCBDB4AEE8}"/>
              </a:ext>
            </a:extLst>
          </p:cNvPr>
          <p:cNvSpPr/>
          <p:nvPr/>
        </p:nvSpPr>
        <p:spPr>
          <a:xfrm>
            <a:off x="7628657" y="189957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D1FE2C0-89DB-FD4A-C1E6-1D050920ECB7}"/>
              </a:ext>
            </a:extLst>
          </p:cNvPr>
          <p:cNvSpPr/>
          <p:nvPr/>
        </p:nvSpPr>
        <p:spPr>
          <a:xfrm>
            <a:off x="9191403" y="189957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C4170A1-3946-7BF1-E21A-6BFAC28593CE}"/>
              </a:ext>
            </a:extLst>
          </p:cNvPr>
          <p:cNvSpPr/>
          <p:nvPr/>
        </p:nvSpPr>
        <p:spPr>
          <a:xfrm>
            <a:off x="5893728" y="501394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BB0E34C-499E-E857-53C8-D5CCE1914531}"/>
              </a:ext>
            </a:extLst>
          </p:cNvPr>
          <p:cNvSpPr/>
          <p:nvPr/>
        </p:nvSpPr>
        <p:spPr>
          <a:xfrm>
            <a:off x="9886244" y="316126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3DA8535-5AAC-9BFB-E52D-611670F382C8}"/>
              </a:ext>
            </a:extLst>
          </p:cNvPr>
          <p:cNvSpPr/>
          <p:nvPr/>
        </p:nvSpPr>
        <p:spPr>
          <a:xfrm>
            <a:off x="6631216" y="2101325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0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7514449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1792-1797 : Guerre de la 1</a:t>
            </a:r>
            <a:r>
              <a:rPr lang="fr-FR" b="1" baseline="30000" dirty="0"/>
              <a:t>ère</a:t>
            </a:r>
            <a:r>
              <a:rPr lang="fr-FR" b="1" dirty="0"/>
              <a:t> Coalition, les conquêtes françaises : Pays-Bas autrichiens, République batave ; …</a:t>
            </a:r>
          </a:p>
          <a:p>
            <a:r>
              <a:rPr lang="fr-FR" b="1" dirty="0"/>
              <a:t>1792-1797 : … En Italie du nord : Milan et la République italienne, Gênes</a:t>
            </a:r>
          </a:p>
          <a:p>
            <a:endParaRPr lang="fr-FR" dirty="0"/>
          </a:p>
          <a:p>
            <a:r>
              <a:rPr lang="fr-FR" u="sng" dirty="0"/>
              <a:t>*1796-97 : Campagne victorieuse d’Italie par le général Bonaparte</a:t>
            </a:r>
          </a:p>
          <a:p>
            <a:r>
              <a:rPr lang="fr-FR" dirty="0"/>
              <a:t>Prises de Gênes, Milan autrichienne, Ravenne papale et Venise</a:t>
            </a:r>
          </a:p>
          <a:p>
            <a:endParaRPr lang="fr-FR" dirty="0"/>
          </a:p>
          <a:p>
            <a:r>
              <a:rPr lang="fr-FR" dirty="0"/>
              <a:t>*Oct. 1797 : Vaincus</a:t>
            </a:r>
          </a:p>
          <a:p>
            <a:r>
              <a:rPr lang="fr-FR" dirty="0"/>
              <a:t>Les Autrichiens doivent signer la paix de Campoformio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7D50D0E-1001-AA5E-0CFA-D4CB7A2FD7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9" t="4067" r="7899" b="2609"/>
          <a:stretch/>
        </p:blipFill>
        <p:spPr bwMode="auto">
          <a:xfrm>
            <a:off x="7826645" y="137381"/>
            <a:ext cx="4171650" cy="65546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B10AF94-9D3A-C0BC-8A6D-D5A5E005D9D3}"/>
              </a:ext>
            </a:extLst>
          </p:cNvPr>
          <p:cNvSpPr/>
          <p:nvPr/>
        </p:nvSpPr>
        <p:spPr>
          <a:xfrm>
            <a:off x="10859514" y="331383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B1AEC01-E3D2-4B1C-A769-F4335813AEE4}"/>
              </a:ext>
            </a:extLst>
          </p:cNvPr>
          <p:cNvSpPr/>
          <p:nvPr/>
        </p:nvSpPr>
        <p:spPr>
          <a:xfrm>
            <a:off x="8739368" y="1089791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AF12D8B-2095-FECD-74CD-024AFA6BC6FF}"/>
              </a:ext>
            </a:extLst>
          </p:cNvPr>
          <p:cNvSpPr/>
          <p:nvPr/>
        </p:nvSpPr>
        <p:spPr>
          <a:xfrm>
            <a:off x="8039362" y="234482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5F54137-E809-0F46-B7B3-E96915BF54B2}"/>
              </a:ext>
            </a:extLst>
          </p:cNvPr>
          <p:cNvSpPr/>
          <p:nvPr/>
        </p:nvSpPr>
        <p:spPr>
          <a:xfrm>
            <a:off x="11516149" y="259061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22001DF-98E3-0B3B-69FC-6B95567AB3F6}"/>
              </a:ext>
            </a:extLst>
          </p:cNvPr>
          <p:cNvSpPr/>
          <p:nvPr/>
        </p:nvSpPr>
        <p:spPr>
          <a:xfrm>
            <a:off x="9811334" y="3616466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24F1BF0-3FEB-307A-3B21-043B4D4ADC74}"/>
              </a:ext>
            </a:extLst>
          </p:cNvPr>
          <p:cNvSpPr/>
          <p:nvPr/>
        </p:nvSpPr>
        <p:spPr>
          <a:xfrm>
            <a:off x="10478614" y="3515590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49FFDA3-8800-99D1-937B-6B7F06FFE310}"/>
              </a:ext>
            </a:extLst>
          </p:cNvPr>
          <p:cNvSpPr/>
          <p:nvPr/>
        </p:nvSpPr>
        <p:spPr>
          <a:xfrm>
            <a:off x="9609062" y="4008953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65EE1B3-591A-E466-E909-DC06F48E0344}"/>
              </a:ext>
            </a:extLst>
          </p:cNvPr>
          <p:cNvSpPr/>
          <p:nvPr/>
        </p:nvSpPr>
        <p:spPr>
          <a:xfrm>
            <a:off x="10579750" y="4006823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5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7399351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Oct. 1797 : Traité de Campoformio : L’Autriche reconnaît la perte de leurs Pays-Bas et la République italienne de Milan ; En échange, elle récupère Venise et sa côte dalmate ; …</a:t>
            </a:r>
          </a:p>
          <a:p>
            <a:endParaRPr lang="fr-FR" dirty="0"/>
          </a:p>
          <a:p>
            <a:r>
              <a:rPr lang="fr-FR" dirty="0"/>
              <a:t>*Oct. 1797 : Traité de Campoformio</a:t>
            </a:r>
          </a:p>
          <a:p>
            <a:endParaRPr lang="fr-FR" dirty="0"/>
          </a:p>
          <a:p>
            <a:r>
              <a:rPr lang="fr-FR" dirty="0"/>
              <a:t>*L’Autriche reconnaît la perte de leurs Pays-Bas</a:t>
            </a:r>
          </a:p>
          <a:p>
            <a:r>
              <a:rPr lang="fr-FR" dirty="0"/>
              <a:t>Et la République cisalpine de Milan</a:t>
            </a:r>
          </a:p>
          <a:p>
            <a:r>
              <a:rPr lang="fr-FR" dirty="0"/>
              <a:t>En échange, elle récupère Venise et sa côte dalmate</a:t>
            </a:r>
          </a:p>
          <a:p>
            <a:endParaRPr lang="fr-FR" dirty="0"/>
          </a:p>
          <a:p>
            <a:r>
              <a:rPr lang="fr-FR" dirty="0"/>
              <a:t>NB : 1802 : La République cisalpine deviendra la République italienne ; Et … 1805 : Le royaume d’Italie</a:t>
            </a:r>
          </a:p>
          <a:p>
            <a:endParaRPr lang="fr-FR" dirty="0"/>
          </a:p>
          <a:p>
            <a:r>
              <a:rPr lang="fr-FR" dirty="0"/>
              <a:t>*1798 : Victorieuse au nord de l’Italie</a:t>
            </a:r>
          </a:p>
          <a:p>
            <a:r>
              <a:rPr lang="fr-FR" dirty="0"/>
              <a:t>La France poursuit, sans Bonaparte, ses conquêtes au sud…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86CB2D-7A28-C6F5-2642-095B689025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9" t="4067" r="7899" b="2609"/>
          <a:stretch/>
        </p:blipFill>
        <p:spPr bwMode="auto">
          <a:xfrm>
            <a:off x="7826645" y="137381"/>
            <a:ext cx="4171650" cy="65546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AAFF9E6-5714-9D60-22CA-4783D65A3A69}"/>
              </a:ext>
            </a:extLst>
          </p:cNvPr>
          <p:cNvSpPr/>
          <p:nvPr/>
        </p:nvSpPr>
        <p:spPr>
          <a:xfrm>
            <a:off x="11525941" y="2538922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B1FB5FC-1308-2489-1122-07EC9CB87A22}"/>
              </a:ext>
            </a:extLst>
          </p:cNvPr>
          <p:cNvSpPr/>
          <p:nvPr/>
        </p:nvSpPr>
        <p:spPr>
          <a:xfrm>
            <a:off x="10478614" y="3515590"/>
            <a:ext cx="202272" cy="201752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B1A54A6-D8AB-1115-B330-E4EB7F034932}"/>
              </a:ext>
            </a:extLst>
          </p:cNvPr>
          <p:cNvSpPr/>
          <p:nvPr/>
        </p:nvSpPr>
        <p:spPr>
          <a:xfrm>
            <a:off x="9811334" y="3616466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802DA03-A2DF-90E6-D7AD-38ED88F9DAE4}"/>
              </a:ext>
            </a:extLst>
          </p:cNvPr>
          <p:cNvSpPr/>
          <p:nvPr/>
        </p:nvSpPr>
        <p:spPr>
          <a:xfrm>
            <a:off x="11044774" y="3742018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3E0A67B-38C1-72F4-3139-EBFD2BBF298D}"/>
              </a:ext>
            </a:extLst>
          </p:cNvPr>
          <p:cNvSpPr/>
          <p:nvPr/>
        </p:nvSpPr>
        <p:spPr>
          <a:xfrm>
            <a:off x="11560945" y="4176098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14D1975-832F-C294-4E67-3B347BA8CEA4}"/>
              </a:ext>
            </a:extLst>
          </p:cNvPr>
          <p:cNvSpPr/>
          <p:nvPr/>
        </p:nvSpPr>
        <p:spPr>
          <a:xfrm>
            <a:off x="8739368" y="1089791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942A0C6-2AD3-72E2-8B88-E201B9529960}"/>
              </a:ext>
            </a:extLst>
          </p:cNvPr>
          <p:cNvSpPr/>
          <p:nvPr/>
        </p:nvSpPr>
        <p:spPr>
          <a:xfrm>
            <a:off x="8039362" y="234482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699646B-09B3-7B8B-F103-C2421D0C55C2}"/>
              </a:ext>
            </a:extLst>
          </p:cNvPr>
          <p:cNvSpPr/>
          <p:nvPr/>
        </p:nvSpPr>
        <p:spPr>
          <a:xfrm>
            <a:off x="10579750" y="4006823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0245A7C-CD05-E14D-9C71-8AF95C980D1E}"/>
              </a:ext>
            </a:extLst>
          </p:cNvPr>
          <p:cNvSpPr/>
          <p:nvPr/>
        </p:nvSpPr>
        <p:spPr>
          <a:xfrm>
            <a:off x="9609062" y="4008953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E35E0FD-8787-285A-7EE0-617DB5C6F111}"/>
              </a:ext>
            </a:extLst>
          </p:cNvPr>
          <p:cNvSpPr/>
          <p:nvPr/>
        </p:nvSpPr>
        <p:spPr>
          <a:xfrm>
            <a:off x="10859514" y="331383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47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7399351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Fév.-Déc. 1798 : Les Français soumettent le reste de l’Italie : République romaine ; Occupation du Piémont ; République parthénopéenne à Naples</a:t>
            </a:r>
          </a:p>
          <a:p>
            <a:endParaRPr lang="fr-FR" dirty="0"/>
          </a:p>
          <a:p>
            <a:r>
              <a:rPr lang="fr-FR" dirty="0"/>
              <a:t>*Fév. 1798 : République Romaine</a:t>
            </a:r>
          </a:p>
          <a:p>
            <a:endParaRPr lang="fr-FR" dirty="0"/>
          </a:p>
          <a:p>
            <a:r>
              <a:rPr lang="fr-FR" dirty="0"/>
              <a:t>*Avril 1798 : République helvétique</a:t>
            </a:r>
          </a:p>
          <a:p>
            <a:endParaRPr lang="fr-FR" dirty="0"/>
          </a:p>
          <a:p>
            <a:r>
              <a:rPr lang="fr-FR" dirty="0"/>
              <a:t>*Déc. 1798 : Occupation du Piémont</a:t>
            </a:r>
          </a:p>
          <a:p>
            <a:endParaRPr lang="fr-FR" dirty="0"/>
          </a:p>
          <a:p>
            <a:r>
              <a:rPr lang="fr-FR" dirty="0"/>
              <a:t>*Déc 1798 : Occupation de Naples ; Et…</a:t>
            </a:r>
          </a:p>
          <a:p>
            <a:r>
              <a:rPr lang="fr-FR" dirty="0"/>
              <a:t>*Jan. 1799 : Fondation de la République parthénopéenne</a:t>
            </a:r>
          </a:p>
          <a:p>
            <a:endParaRPr lang="fr-FR" dirty="0"/>
          </a:p>
          <a:p>
            <a:r>
              <a:rPr lang="fr-FR" dirty="0"/>
              <a:t>NB : Ferdinand IV de Naples se réfugie à Palerme</a:t>
            </a:r>
          </a:p>
          <a:p>
            <a:endParaRPr lang="fr-FR" dirty="0"/>
          </a:p>
          <a:p>
            <a:r>
              <a:rPr lang="fr-FR" dirty="0"/>
              <a:t>*Mais revenons en 1797, au traité de Campoformio…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86CB2D-7A28-C6F5-2642-095B689025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9" t="4067" r="7899" b="2609"/>
          <a:stretch/>
        </p:blipFill>
        <p:spPr bwMode="auto">
          <a:xfrm>
            <a:off x="7826645" y="137381"/>
            <a:ext cx="4171650" cy="65546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AAFF9E6-5714-9D60-22CA-4783D65A3A69}"/>
              </a:ext>
            </a:extLst>
          </p:cNvPr>
          <p:cNvSpPr/>
          <p:nvPr/>
        </p:nvSpPr>
        <p:spPr>
          <a:xfrm>
            <a:off x="11525941" y="2538922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B1FB5FC-1308-2489-1122-07EC9CB87A22}"/>
              </a:ext>
            </a:extLst>
          </p:cNvPr>
          <p:cNvSpPr/>
          <p:nvPr/>
        </p:nvSpPr>
        <p:spPr>
          <a:xfrm>
            <a:off x="10478614" y="3515590"/>
            <a:ext cx="202272" cy="201752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B1A54A6-D8AB-1115-B330-E4EB7F034932}"/>
              </a:ext>
            </a:extLst>
          </p:cNvPr>
          <p:cNvSpPr/>
          <p:nvPr/>
        </p:nvSpPr>
        <p:spPr>
          <a:xfrm>
            <a:off x="9811334" y="3616466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802DA03-A2DF-90E6-D7AD-38ED88F9DAE4}"/>
              </a:ext>
            </a:extLst>
          </p:cNvPr>
          <p:cNvSpPr/>
          <p:nvPr/>
        </p:nvSpPr>
        <p:spPr>
          <a:xfrm>
            <a:off x="11044774" y="3742018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3E0A67B-38C1-72F4-3139-EBFD2BBF298D}"/>
              </a:ext>
            </a:extLst>
          </p:cNvPr>
          <p:cNvSpPr/>
          <p:nvPr/>
        </p:nvSpPr>
        <p:spPr>
          <a:xfrm>
            <a:off x="11560945" y="4176098"/>
            <a:ext cx="167268" cy="152400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14D1975-832F-C294-4E67-3B347BA8CEA4}"/>
              </a:ext>
            </a:extLst>
          </p:cNvPr>
          <p:cNvSpPr/>
          <p:nvPr/>
        </p:nvSpPr>
        <p:spPr>
          <a:xfrm>
            <a:off x="8739368" y="1089791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942A0C6-2AD3-72E2-8B88-E201B9529960}"/>
              </a:ext>
            </a:extLst>
          </p:cNvPr>
          <p:cNvSpPr/>
          <p:nvPr/>
        </p:nvSpPr>
        <p:spPr>
          <a:xfrm>
            <a:off x="8039362" y="234482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B3D09C9-EA50-A44D-AC09-DC03500B01D8}"/>
              </a:ext>
            </a:extLst>
          </p:cNvPr>
          <p:cNvSpPr/>
          <p:nvPr/>
        </p:nvSpPr>
        <p:spPr>
          <a:xfrm>
            <a:off x="10579750" y="4006823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96D3EA5-F0F8-3D28-1707-0BBB298F18B2}"/>
              </a:ext>
            </a:extLst>
          </p:cNvPr>
          <p:cNvSpPr/>
          <p:nvPr/>
        </p:nvSpPr>
        <p:spPr>
          <a:xfrm>
            <a:off x="9345704" y="374201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3A113CE-26DE-3CF0-39D4-67BC0273E700}"/>
              </a:ext>
            </a:extLst>
          </p:cNvPr>
          <p:cNvSpPr/>
          <p:nvPr/>
        </p:nvSpPr>
        <p:spPr>
          <a:xfrm>
            <a:off x="9334021" y="311598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22DC153-5180-0FB5-5390-AF832CA972EC}"/>
              </a:ext>
            </a:extLst>
          </p:cNvPr>
          <p:cNvSpPr/>
          <p:nvPr/>
        </p:nvSpPr>
        <p:spPr>
          <a:xfrm>
            <a:off x="10604301" y="4902067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F351348-154A-50A8-576D-2EA93DD2FC39}"/>
              </a:ext>
            </a:extLst>
          </p:cNvPr>
          <p:cNvSpPr/>
          <p:nvPr/>
        </p:nvSpPr>
        <p:spPr>
          <a:xfrm>
            <a:off x="11128408" y="531882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367E2B1-2690-659B-CA32-73641692FB28}"/>
              </a:ext>
            </a:extLst>
          </p:cNvPr>
          <p:cNvSpPr/>
          <p:nvPr/>
        </p:nvSpPr>
        <p:spPr>
          <a:xfrm>
            <a:off x="9609062" y="4008953"/>
            <a:ext cx="202272" cy="201752"/>
          </a:xfrm>
          <a:prstGeom prst="ellipse">
            <a:avLst/>
          </a:prstGeom>
          <a:solidFill>
            <a:srgbClr val="89E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35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267195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Oct. 1797 : Traité de Campoformio : … Au sud de l’Adriatique, les Français s’emparent des îles ioniennes, au contact de l’Empire ottoman</a:t>
            </a:r>
          </a:p>
          <a:p>
            <a:endParaRPr lang="fr-FR" sz="1800" dirty="0">
              <a:effectLst/>
              <a:ea typeface="Times New Roman" panose="02020603050405020304" pitchFamily="18" charset="0"/>
            </a:endParaRPr>
          </a:p>
          <a:p>
            <a:r>
              <a:rPr lang="fr-FR" dirty="0"/>
              <a:t>*Oct. 1797 : Traité de Campoformio…</a:t>
            </a:r>
          </a:p>
          <a:p>
            <a:endParaRPr lang="fr-FR" dirty="0"/>
          </a:p>
          <a:p>
            <a:r>
              <a:rPr lang="fr-FR" dirty="0"/>
              <a:t>*Au nord de l’Italie</a:t>
            </a:r>
          </a:p>
          <a:p>
            <a:r>
              <a:rPr lang="fr-FR" dirty="0"/>
              <a:t>La France conserve le Milanais</a:t>
            </a:r>
          </a:p>
          <a:p>
            <a:endParaRPr lang="fr-FR" dirty="0"/>
          </a:p>
          <a:p>
            <a:r>
              <a:rPr lang="fr-FR" dirty="0"/>
              <a:t>*Et au sud de l’Adriatique, elle récupère</a:t>
            </a:r>
          </a:p>
          <a:p>
            <a:r>
              <a:rPr lang="fr-FR" dirty="0"/>
              <a:t>Les Îles ioniennes ex-vénitiennes</a:t>
            </a:r>
          </a:p>
          <a:p>
            <a:endParaRPr lang="fr-FR" dirty="0"/>
          </a:p>
          <a:p>
            <a:r>
              <a:rPr lang="fr-FR" dirty="0"/>
              <a:t>Avec la création de trois départements…</a:t>
            </a:r>
          </a:p>
          <a:p>
            <a:r>
              <a:rPr lang="fr-FR" dirty="0"/>
              <a:t>Corcyre (Corfou) ; Ithaque (Céphalonie, Sainte-Maure) Cythère (Zante, </a:t>
            </a:r>
            <a:r>
              <a:rPr lang="fr-FR" dirty="0" err="1"/>
              <a:t>Cerigo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Au contact de l’Empire ottoman tout proche</a:t>
            </a:r>
          </a:p>
          <a:p>
            <a:endParaRPr lang="fr-FR" dirty="0"/>
          </a:p>
          <a:p>
            <a:r>
              <a:rPr lang="fr-FR" i="1" dirty="0"/>
              <a:t>Quid</a:t>
            </a:r>
            <a:r>
              <a:rPr lang="fr-FR" dirty="0"/>
              <a:t> de L’Empire ottoman</a:t>
            </a:r>
          </a:p>
          <a:p>
            <a:r>
              <a:rPr lang="fr-FR" dirty="0"/>
              <a:t>Dans cette histoire </a:t>
            </a:r>
            <a:r>
              <a:rPr lang="fr-FR" i="1" dirty="0"/>
              <a:t>française</a:t>
            </a:r>
            <a:r>
              <a:rPr lang="fr-FR" dirty="0"/>
              <a:t> ?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0BBB27A-42BC-4506-6A0C-9E504033B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62" y="137381"/>
            <a:ext cx="6459026" cy="65832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9B56691-E2B2-28EF-325E-207A84588BB4}"/>
              </a:ext>
            </a:extLst>
          </p:cNvPr>
          <p:cNvSpPr/>
          <p:nvPr/>
        </p:nvSpPr>
        <p:spPr>
          <a:xfrm>
            <a:off x="6502000" y="159802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2A4D872-1B75-5BB0-D713-15021F94BAD2}"/>
              </a:ext>
            </a:extLst>
          </p:cNvPr>
          <p:cNvSpPr/>
          <p:nvPr/>
        </p:nvSpPr>
        <p:spPr>
          <a:xfrm>
            <a:off x="6813633" y="288180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226883E-46EB-5F2E-882D-3B3D6947E23C}"/>
              </a:ext>
            </a:extLst>
          </p:cNvPr>
          <p:cNvSpPr/>
          <p:nvPr/>
        </p:nvSpPr>
        <p:spPr>
          <a:xfrm>
            <a:off x="7056779" y="332812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94A8306-A058-7FEC-A7FE-B830D2E8B860}"/>
              </a:ext>
            </a:extLst>
          </p:cNvPr>
          <p:cNvSpPr/>
          <p:nvPr/>
        </p:nvSpPr>
        <p:spPr>
          <a:xfrm>
            <a:off x="8426465" y="4837819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D1F80B9-33C1-FDD4-981B-4AC4C6E78BFE}"/>
              </a:ext>
            </a:extLst>
          </p:cNvPr>
          <p:cNvSpPr/>
          <p:nvPr/>
        </p:nvSpPr>
        <p:spPr>
          <a:xfrm>
            <a:off x="7040348" y="243716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96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988225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*Au début, relations apaisées…</a:t>
            </a:r>
          </a:p>
          <a:p>
            <a:endParaRPr lang="fr-FR" dirty="0"/>
          </a:p>
          <a:p>
            <a:r>
              <a:rPr lang="fr-FR" dirty="0"/>
              <a:t>*1793 : L’Empire ottoman est le seul Etat européen</a:t>
            </a:r>
          </a:p>
          <a:p>
            <a:r>
              <a:rPr lang="fr-FR" dirty="0"/>
              <a:t>A avoir maintenu des liens diplomatiques</a:t>
            </a:r>
          </a:p>
          <a:p>
            <a:r>
              <a:rPr lang="fr-FR" dirty="0"/>
              <a:t>Avec la France révolutionnaire</a:t>
            </a:r>
          </a:p>
          <a:p>
            <a:endParaRPr lang="fr-FR" u="sng" dirty="0"/>
          </a:p>
          <a:p>
            <a:r>
              <a:rPr lang="fr-FR" u="sng" dirty="0"/>
              <a:t>Sélim III</a:t>
            </a:r>
            <a:r>
              <a:rPr lang="fr-FR" dirty="0"/>
              <a:t>, : </a:t>
            </a:r>
            <a:r>
              <a:rPr lang="fr-FR" i="1" dirty="0"/>
              <a:t>Au moins, une République</a:t>
            </a:r>
          </a:p>
          <a:p>
            <a:r>
              <a:rPr lang="fr-FR" i="1" dirty="0"/>
              <a:t>N’épousera pas une archiduchesse autrichienne…</a:t>
            </a:r>
          </a:p>
          <a:p>
            <a:endParaRPr lang="fr-FR" dirty="0"/>
          </a:p>
          <a:p>
            <a:r>
              <a:rPr lang="fr-FR" dirty="0"/>
              <a:t>*1795 : A Paris</a:t>
            </a:r>
          </a:p>
          <a:p>
            <a:r>
              <a:rPr lang="fr-FR" dirty="0"/>
              <a:t>La Convention loue l’Empire ottoman</a:t>
            </a:r>
          </a:p>
          <a:p>
            <a:r>
              <a:rPr lang="fr-FR" i="1" dirty="0"/>
              <a:t>Un empire sans aristocratie</a:t>
            </a:r>
          </a:p>
          <a:p>
            <a:r>
              <a:rPr lang="fr-FR" dirty="0"/>
              <a:t>Ainsi que la simplicité morale des musulmans…</a:t>
            </a:r>
            <a:endParaRPr lang="fr-FR" i="1" dirty="0"/>
          </a:p>
        </p:txBody>
      </p:sp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CA1CA1A-BCB5-6CC1-2104-A2C1CA932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50" t="11744" r="24721" b="7215"/>
          <a:stretch/>
        </p:blipFill>
        <p:spPr>
          <a:xfrm>
            <a:off x="5300420" y="137381"/>
            <a:ext cx="6734368" cy="62699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53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276179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*Fin 1797 : Après sa victoire, </a:t>
            </a:r>
            <a:r>
              <a:rPr lang="fr-FR" u="sng" dirty="0"/>
              <a:t>Bonaparte</a:t>
            </a:r>
            <a:r>
              <a:rPr lang="fr-FR" dirty="0"/>
              <a:t> est persuadé</a:t>
            </a:r>
          </a:p>
          <a:p>
            <a:r>
              <a:rPr lang="fr-FR" dirty="0"/>
              <a:t>De la fin à moyen terme de l’Empire ottoman</a:t>
            </a:r>
          </a:p>
          <a:p>
            <a:endParaRPr lang="fr-FR" dirty="0"/>
          </a:p>
          <a:p>
            <a:r>
              <a:rPr lang="fr-FR" dirty="0"/>
              <a:t>*De Corfou, Bonaparte envoie des émissaires</a:t>
            </a:r>
          </a:p>
          <a:p>
            <a:r>
              <a:rPr lang="fr-FR" dirty="0"/>
              <a:t>Pour prendre contact en Bosnie et en Morée</a:t>
            </a:r>
          </a:p>
          <a:p>
            <a:endParaRPr lang="fr-FR" dirty="0"/>
          </a:p>
          <a:p>
            <a:r>
              <a:rPr lang="fr-FR" dirty="0"/>
              <a:t>Et avec </a:t>
            </a:r>
            <a:r>
              <a:rPr lang="fr-FR" u="sng" dirty="0"/>
              <a:t>Ali, pacha de </a:t>
            </a:r>
            <a:r>
              <a:rPr lang="fr-FR" u="sng" dirty="0" err="1"/>
              <a:t>Janina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*Mais surtout…</a:t>
            </a:r>
          </a:p>
        </p:txBody>
      </p:sp>
      <p:pic>
        <p:nvPicPr>
          <p:cNvPr id="6" name="Image 5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D1FAEDCF-B793-1689-0308-213D72919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62" y="137381"/>
            <a:ext cx="6459026" cy="65832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ADCFA32-8240-1F77-0663-4DF7ACC869A6}"/>
              </a:ext>
            </a:extLst>
          </p:cNvPr>
          <p:cNvSpPr/>
          <p:nvPr/>
        </p:nvSpPr>
        <p:spPr>
          <a:xfrm>
            <a:off x="6502000" y="1598024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510D285-CCCF-4668-9353-D1DD2E9840B4}"/>
              </a:ext>
            </a:extLst>
          </p:cNvPr>
          <p:cNvSpPr/>
          <p:nvPr/>
        </p:nvSpPr>
        <p:spPr>
          <a:xfrm>
            <a:off x="6813633" y="288180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1B9F8FC-8573-4CAF-AA99-460DE853C0E5}"/>
              </a:ext>
            </a:extLst>
          </p:cNvPr>
          <p:cNvSpPr/>
          <p:nvPr/>
        </p:nvSpPr>
        <p:spPr>
          <a:xfrm>
            <a:off x="7056779" y="3328124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248F758-98E1-936E-A59E-DCA9A68A3347}"/>
              </a:ext>
            </a:extLst>
          </p:cNvPr>
          <p:cNvSpPr/>
          <p:nvPr/>
        </p:nvSpPr>
        <p:spPr>
          <a:xfrm>
            <a:off x="8426465" y="4837819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20EAFE-CFF6-B7EF-99E7-9178C94E24D7}"/>
              </a:ext>
            </a:extLst>
          </p:cNvPr>
          <p:cNvSpPr/>
          <p:nvPr/>
        </p:nvSpPr>
        <p:spPr>
          <a:xfrm>
            <a:off x="7040348" y="2437162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75C5471-353B-82E2-924F-5CAF0EB9D6C6}"/>
              </a:ext>
            </a:extLst>
          </p:cNvPr>
          <p:cNvSpPr/>
          <p:nvPr/>
        </p:nvSpPr>
        <p:spPr>
          <a:xfrm>
            <a:off x="8173879" y="375035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0D17ACC-2115-EF9B-31AC-24374C84ED91}"/>
              </a:ext>
            </a:extLst>
          </p:cNvPr>
          <p:cNvSpPr/>
          <p:nvPr/>
        </p:nvSpPr>
        <p:spPr>
          <a:xfrm>
            <a:off x="7254821" y="159802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72F050D-BAC7-106B-1913-489DF460DA5C}"/>
              </a:ext>
            </a:extLst>
          </p:cNvPr>
          <p:cNvSpPr/>
          <p:nvPr/>
        </p:nvSpPr>
        <p:spPr>
          <a:xfrm>
            <a:off x="6926122" y="10270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B75552C-1FB6-B6A8-A157-AE7AFAEF9437}"/>
              </a:ext>
            </a:extLst>
          </p:cNvPr>
          <p:cNvSpPr/>
          <p:nvPr/>
        </p:nvSpPr>
        <p:spPr>
          <a:xfrm>
            <a:off x="2965782" y="192287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0C6022B-A3D4-511F-12FF-170783E01F5D}"/>
              </a:ext>
            </a:extLst>
          </p:cNvPr>
          <p:cNvSpPr/>
          <p:nvPr/>
        </p:nvSpPr>
        <p:spPr>
          <a:xfrm>
            <a:off x="4535907" y="129448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856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1395</Words>
  <Application>Microsoft Office PowerPoint</Application>
  <PresentationFormat>Grand écran</PresentationFormat>
  <Paragraphs>207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21 novembre 2023 (3/15)  8ème période : 1815-1914 Europe et Russie à la conquête de l’Orient et de l’Asie   1768-1815 : L’Empire ottoman entre réveil des nationalismes et attaques des puissances européennes : Russie, Autriche, Grande-Bretagne et France  Suite… </dc:title>
  <dc:creator>Christophe JENTA</dc:creator>
  <cp:lastModifiedBy>Christophe JENTA</cp:lastModifiedBy>
  <cp:revision>7</cp:revision>
  <dcterms:created xsi:type="dcterms:W3CDTF">2023-11-21T12:37:33Z</dcterms:created>
  <dcterms:modified xsi:type="dcterms:W3CDTF">2023-12-05T12:48:47Z</dcterms:modified>
</cp:coreProperties>
</file>