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1317" r:id="rId2"/>
    <p:sldId id="11035" r:id="rId3"/>
    <p:sldId id="11282" r:id="rId4"/>
    <p:sldId id="11339" r:id="rId5"/>
    <p:sldId id="11058" r:id="rId6"/>
    <p:sldId id="10976" r:id="rId7"/>
    <p:sldId id="11075" r:id="rId8"/>
    <p:sldId id="11242" r:id="rId9"/>
    <p:sldId id="11074" r:id="rId10"/>
    <p:sldId id="11243" r:id="rId11"/>
    <p:sldId id="10979" r:id="rId12"/>
    <p:sldId id="11244" r:id="rId13"/>
    <p:sldId id="11340" r:id="rId14"/>
    <p:sldId id="11056" r:id="rId15"/>
    <p:sldId id="11101" r:id="rId16"/>
    <p:sldId id="11059" r:id="rId17"/>
    <p:sldId id="11341" r:id="rId18"/>
    <p:sldId id="11060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853A2-20DD-43BA-B07B-705DCCF486F0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99630-7386-430A-B38A-8386332B19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88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94661-68E2-5DDC-0C93-C8333CE92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DB6E67-ED41-CD8A-11F2-ED9C92B16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47897-B46C-E6C5-DBA9-59995C26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AFB08-21E0-9104-F9A5-93415D72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ED2DC-77BF-A570-FA7E-795478B9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3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94F7F-60D8-B8E8-567B-D5D786BC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CD2526-0546-16B5-1FFA-B1B0584AB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E3147B-F5A7-2CB0-8FE4-55F0B10A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751E9-0F33-2E4E-7DD5-113E1FCD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E5FD88-7563-68B7-0990-2FFF8B5D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96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A2D39F-0491-A91A-2A10-04470FC36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8BD886-C832-A2E7-86CE-D0A14E429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2A2A9A-7E7C-82D4-7B12-732782B3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F4CFC-DF06-71C9-FD29-C329491A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5A4BD-D483-99E1-7FA7-5CEC6548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7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D3038-5178-4C2A-4257-4DAD7FB8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C47EB-9E55-6F47-F751-6881D77D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84727-CE93-AA34-69BC-DC71A05C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5AF0F-7B05-7C9D-AEF7-05FEF0AC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3DC185-DA7A-D574-09EB-CDE29856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C019F-7250-FE05-0C66-292D7839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1E1C3-B151-5DDF-2F97-693C78F3D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F851-FE37-1BE8-1D12-EF4675F0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4CC03-C31E-7EF4-9074-E75D3D0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A162D5-A5FC-9CC3-A4C4-AC9F8BF8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68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46FF3-A20D-8091-27BD-DAEAF8FC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9287D-62C4-1F8A-7B08-58C14D1EE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681182-5A67-B2CA-51E4-5EB70D026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C0C024-C080-572A-F718-3BE19523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C72E6-D8A0-F93C-3095-157ADEDB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790FC-F562-D78C-A3E9-219C1224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2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AB419-1D63-7115-876C-39B4C0F3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A7262-8105-8B27-A382-E5BE85AC9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B8202E-3CC0-E287-3528-D610E8FF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BDED68-5E88-A712-54B0-17B78EA51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0A981E-2FAC-CCB3-1E76-E83040F04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740C07-3C74-21F2-FEA1-42E556A0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724F4D-9027-23AA-5E6D-B7F82494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FADF1C-AE7C-4994-283E-4D2542A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05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3926C-6389-B26B-B589-66C33B88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122CB6-BCBD-3B05-7B8F-AB9175D8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58E7CF-CD1F-B7DC-2482-A426EB16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A4AFF9-5C0C-545E-FF70-F66F8D0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84113A-8F57-C0A8-9BA5-F2FBFF92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F8D859-D9E6-E42F-E1AE-F1DE62D0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726807-C853-5927-3C52-95E33903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82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1C19F-8B57-D307-5CA3-320226D1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9CFBA-E966-697F-0930-AA711FDB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08C1CB-8D95-D59D-AE45-3F6D68C0A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F4EE41-DFFB-099D-4547-48B83E3D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01768B-8423-20EE-0CD2-35FA4520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A8E28F-DE96-0029-89A2-6DBBF58B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8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C89F0-7CB4-BE53-2717-7F35D3F8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08810D-FE76-8782-2D80-BA437A5B0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967CD5-E82F-302C-64C8-D5A1DA8E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5C83F2-A6CF-1FF6-0775-F61C14FD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D7ED1E-09F9-5FE0-774B-B4951358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723375-96A7-44BC-D840-E999FE3C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4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891C2F-0658-DF5A-7CA2-B645194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F3114B-987C-867F-204E-CDFB1178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F28F2-DEA9-325E-1B40-D73CB1C71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E02A33-1670-8D2F-0F85-333B7C43C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6AE770-44B0-75D6-1DFD-0D4E01E0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6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42" y="137381"/>
            <a:ext cx="516834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1798-Oct. 1799 : Les coalisés chassent les Français des Îles ioniennes et d’Italie ; …</a:t>
            </a:r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r>
              <a:rPr lang="fr-FR" dirty="0"/>
              <a:t>*Fév.-Déc 1798 : Les Français ont conquis</a:t>
            </a:r>
          </a:p>
          <a:p>
            <a:r>
              <a:rPr lang="fr-FR" dirty="0"/>
              <a:t>Rome, Suisse, Piémont, Naples</a:t>
            </a:r>
          </a:p>
          <a:p>
            <a:endParaRPr lang="fr-FR" dirty="0"/>
          </a:p>
          <a:p>
            <a:r>
              <a:rPr lang="fr-FR" dirty="0"/>
              <a:t>*Oct. 1798-Mars 1799</a:t>
            </a:r>
          </a:p>
          <a:p>
            <a:r>
              <a:rPr lang="fr-FR" dirty="0"/>
              <a:t>Les Ottomans d’</a:t>
            </a:r>
            <a:r>
              <a:rPr lang="fr-FR" u="sng" dirty="0"/>
              <a:t>Ali Pacha de </a:t>
            </a:r>
            <a:r>
              <a:rPr lang="fr-FR" u="sng" dirty="0" err="1"/>
              <a:t>Janina</a:t>
            </a:r>
            <a:endParaRPr lang="fr-FR" dirty="0"/>
          </a:p>
          <a:p>
            <a:r>
              <a:rPr lang="fr-FR" dirty="0"/>
              <a:t>Et les Russes de l’amiral </a:t>
            </a:r>
            <a:r>
              <a:rPr lang="fr-FR" u="sng" dirty="0"/>
              <a:t>Fiodor </a:t>
            </a:r>
            <a:r>
              <a:rPr lang="fr-FR" u="sng" dirty="0" err="1"/>
              <a:t>Ouchakov</a:t>
            </a:r>
            <a:r>
              <a:rPr lang="fr-FR" dirty="0"/>
              <a:t> Reconquièrent les Îles ioniennes ; Puis…</a:t>
            </a:r>
          </a:p>
          <a:p>
            <a:endParaRPr lang="fr-FR" dirty="0"/>
          </a:p>
          <a:p>
            <a:r>
              <a:rPr lang="fr-FR" dirty="0"/>
              <a:t>*Mars 1799 : En Italie…</a:t>
            </a:r>
          </a:p>
          <a:p>
            <a:r>
              <a:rPr lang="fr-FR" dirty="0"/>
              <a:t>La flotte russo-turque prend Otrante</a:t>
            </a:r>
          </a:p>
          <a:p>
            <a:endParaRPr lang="fr-FR" dirty="0"/>
          </a:p>
          <a:p>
            <a:r>
              <a:rPr lang="fr-FR" dirty="0"/>
              <a:t>Et avec les Autrichiens, elle assiège Ancône</a:t>
            </a:r>
          </a:p>
          <a:p>
            <a:r>
              <a:rPr lang="fr-FR" dirty="0"/>
              <a:t>Aux mains des républicains </a:t>
            </a:r>
            <a:r>
              <a:rPr lang="fr-FR" i="1" dirty="0"/>
              <a:t>romains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NB : Ancône tombera en nov. 1799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D8A458-710D-3603-D1C3-ABB066334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157BD79-D032-BD24-B6F9-A322CE305E56}"/>
              </a:ext>
            </a:extLst>
          </p:cNvPr>
          <p:cNvCxnSpPr>
            <a:cxnSpLocks/>
          </p:cNvCxnSpPr>
          <p:nvPr/>
        </p:nvCxnSpPr>
        <p:spPr>
          <a:xfrm>
            <a:off x="9732571" y="3895862"/>
            <a:ext cx="0" cy="2681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10CD65CA-DD17-BAFD-CBD6-9C011F97FC1D}"/>
              </a:ext>
            </a:extLst>
          </p:cNvPr>
          <p:cNvSpPr/>
          <p:nvPr/>
        </p:nvSpPr>
        <p:spPr>
          <a:xfrm>
            <a:off x="9656629" y="3730159"/>
            <a:ext cx="151884" cy="16570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BC8B08-7E60-5A00-D84E-415D310149B5}"/>
              </a:ext>
            </a:extLst>
          </p:cNvPr>
          <p:cNvSpPr/>
          <p:nvPr/>
        </p:nvSpPr>
        <p:spPr>
          <a:xfrm>
            <a:off x="8964968" y="4684418"/>
            <a:ext cx="151884" cy="16570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C09EF18-7DD5-BA99-8113-A2B1CFFBBF84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9094609" y="4550924"/>
            <a:ext cx="300537" cy="1577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CE69A10-0CF6-D077-A496-DDA1B43C449D}"/>
              </a:ext>
            </a:extLst>
          </p:cNvPr>
          <p:cNvSpPr/>
          <p:nvPr/>
        </p:nvSpPr>
        <p:spPr>
          <a:xfrm>
            <a:off x="9040910" y="3637978"/>
            <a:ext cx="151884" cy="16570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01CE863-292B-1347-BBEF-9F8A78B7B34C}"/>
              </a:ext>
            </a:extLst>
          </p:cNvPr>
          <p:cNvSpPr/>
          <p:nvPr/>
        </p:nvSpPr>
        <p:spPr>
          <a:xfrm>
            <a:off x="7682463" y="2394795"/>
            <a:ext cx="151884" cy="16570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39D5DDE-A0C8-390F-6CEF-4EB3A178CE99}"/>
              </a:ext>
            </a:extLst>
          </p:cNvPr>
          <p:cNvCxnSpPr>
            <a:cxnSpLocks/>
            <a:endCxn id="14" idx="5"/>
          </p:cNvCxnSpPr>
          <p:nvPr/>
        </p:nvCxnSpPr>
        <p:spPr>
          <a:xfrm flipH="1" flipV="1">
            <a:off x="9170551" y="3779414"/>
            <a:ext cx="384644" cy="3846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A89704C-8C59-5BB0-D455-8F33A18FCEFA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834347" y="2477646"/>
            <a:ext cx="1228806" cy="11845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ADD6303-AF44-329F-96A5-932544EE91A6}"/>
              </a:ext>
            </a:extLst>
          </p:cNvPr>
          <p:cNvSpPr/>
          <p:nvPr/>
        </p:nvSpPr>
        <p:spPr>
          <a:xfrm>
            <a:off x="7950955" y="3423993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F7BC6B-38F1-3A69-712B-A941FBBA3782}"/>
              </a:ext>
            </a:extLst>
          </p:cNvPr>
          <p:cNvSpPr/>
          <p:nvPr/>
        </p:nvSpPr>
        <p:spPr>
          <a:xfrm>
            <a:off x="7465760" y="299374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EC31D2B-23AC-D6C4-BD00-3D8CCFFE3E86}"/>
              </a:ext>
            </a:extLst>
          </p:cNvPr>
          <p:cNvSpPr/>
          <p:nvPr/>
        </p:nvSpPr>
        <p:spPr>
          <a:xfrm>
            <a:off x="6571606" y="110493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81F26CF-1B20-6D4C-A3FD-9A17BF11C205}"/>
              </a:ext>
            </a:extLst>
          </p:cNvPr>
          <p:cNvSpPr/>
          <p:nvPr/>
        </p:nvSpPr>
        <p:spPr>
          <a:xfrm>
            <a:off x="6675365" y="2010030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620BE5-5A02-AA07-9B90-3390E5F96B67}"/>
              </a:ext>
            </a:extLst>
          </p:cNvPr>
          <p:cNvSpPr/>
          <p:nvPr/>
        </p:nvSpPr>
        <p:spPr>
          <a:xfrm>
            <a:off x="6842633" y="1693867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EB6914A-1B56-3349-705F-B77F44EE0149}"/>
              </a:ext>
            </a:extLst>
          </p:cNvPr>
          <p:cNvSpPr/>
          <p:nvPr/>
        </p:nvSpPr>
        <p:spPr>
          <a:xfrm>
            <a:off x="7504619" y="2010030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509CF2-6764-725F-1410-335DFC7C68F8}"/>
              </a:ext>
            </a:extLst>
          </p:cNvPr>
          <p:cNvSpPr/>
          <p:nvPr/>
        </p:nvSpPr>
        <p:spPr>
          <a:xfrm>
            <a:off x="7628401" y="175053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8D7B0AE-BF95-B2EF-8D3B-887DA9B72CD5}"/>
              </a:ext>
            </a:extLst>
          </p:cNvPr>
          <p:cNvSpPr/>
          <p:nvPr/>
        </p:nvSpPr>
        <p:spPr>
          <a:xfrm>
            <a:off x="8250239" y="2162430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0B15294-07B8-66F8-6A57-8A0D34A18E63}"/>
              </a:ext>
            </a:extLst>
          </p:cNvPr>
          <p:cNvSpPr/>
          <p:nvPr/>
        </p:nvSpPr>
        <p:spPr>
          <a:xfrm>
            <a:off x="8538442" y="90318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F4D635-A8E9-7C09-B871-200A9083A5FE}"/>
              </a:ext>
            </a:extLst>
          </p:cNvPr>
          <p:cNvSpPr/>
          <p:nvPr/>
        </p:nvSpPr>
        <p:spPr>
          <a:xfrm>
            <a:off x="7904088" y="1928273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14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155689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La paix d’Amiens entre la France et la Grande-Bretagne ne met pas fin à leur hostilité ; …</a:t>
            </a:r>
          </a:p>
          <a:p>
            <a:endParaRPr lang="fr-FR" dirty="0"/>
          </a:p>
          <a:p>
            <a:r>
              <a:rPr lang="fr-FR" dirty="0"/>
              <a:t>*1802 : Paix d’Amiens</a:t>
            </a:r>
          </a:p>
          <a:p>
            <a:r>
              <a:rPr lang="fr-FR" dirty="0"/>
              <a:t>Entre la France et l’Angleterre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La France re</a:t>
            </a:r>
            <a:r>
              <a:rPr lang="fr-FR" dirty="0">
                <a:ea typeface="Times New Roman" panose="02020603050405020304" pitchFamily="18" charset="0"/>
              </a:rPr>
              <a:t>nonce à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l’Egypte ottomane…</a:t>
            </a:r>
          </a:p>
          <a:p>
            <a:r>
              <a:rPr lang="fr-FR" dirty="0">
                <a:ea typeface="Times New Roman" panose="02020603050405020304" pitchFamily="18" charset="0"/>
              </a:rPr>
              <a:t>NB : Rappel : Evacuée en août 1801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*Malte occupée par les Britanniques</a:t>
            </a:r>
          </a:p>
          <a:p>
            <a:r>
              <a:rPr lang="fr-FR" sz="1700" dirty="0"/>
              <a:t>Doit être rendue à l’ordre de Saint-Jean</a:t>
            </a:r>
          </a:p>
          <a:p>
            <a:endParaRPr lang="fr-FR" sz="1700" dirty="0"/>
          </a:p>
          <a:p>
            <a:r>
              <a:rPr lang="fr-FR" sz="1700" dirty="0"/>
              <a:t>NB : Les Britanniques rendent</a:t>
            </a:r>
          </a:p>
          <a:p>
            <a:r>
              <a:rPr lang="fr-FR" sz="1700" dirty="0"/>
              <a:t>Minorque (1798) à l’Espagne</a:t>
            </a:r>
          </a:p>
          <a:p>
            <a:r>
              <a:rPr lang="fr-FR" sz="1700" dirty="0"/>
              <a:t>Mais ils gardent Gibraltar (1713)</a:t>
            </a:r>
          </a:p>
          <a:p>
            <a:endParaRPr lang="fr-FR" dirty="0"/>
          </a:p>
          <a:p>
            <a:r>
              <a:rPr lang="fr-FR" dirty="0"/>
              <a:t>NB : Avril 1800 : Traité de Constantinople</a:t>
            </a:r>
          </a:p>
          <a:p>
            <a:r>
              <a:rPr lang="fr-FR" dirty="0"/>
              <a:t>Les Îles ioniennes sont devenues la République des Sept-Îles, sous protectorat ottoman mais toujours occupées par les Russes (depuis mars 1799)</a:t>
            </a:r>
          </a:p>
        </p:txBody>
      </p:sp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B59E3F4D-676A-4B67-CDAE-266DFD99B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36" y="129903"/>
            <a:ext cx="7620000" cy="5867400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9BF25559-EBB4-DFAE-9DA2-B92D907F94E0}"/>
              </a:ext>
            </a:extLst>
          </p:cNvPr>
          <p:cNvSpPr/>
          <p:nvPr/>
        </p:nvSpPr>
        <p:spPr>
          <a:xfrm>
            <a:off x="7566809" y="3655419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59C96FB-3331-AAE3-446C-CC9D9C99C1CE}"/>
              </a:ext>
            </a:extLst>
          </p:cNvPr>
          <p:cNvSpPr/>
          <p:nvPr/>
        </p:nvSpPr>
        <p:spPr>
          <a:xfrm>
            <a:off x="6296985" y="175876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AFE4F40-55F5-234C-1F24-30553B294F32}"/>
              </a:ext>
            </a:extLst>
          </p:cNvPr>
          <p:cNvSpPr/>
          <p:nvPr/>
        </p:nvSpPr>
        <p:spPr>
          <a:xfrm>
            <a:off x="6503391" y="227472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2D1F7C5-D1DC-3C9E-CD13-1E088F185790}"/>
              </a:ext>
            </a:extLst>
          </p:cNvPr>
          <p:cNvSpPr/>
          <p:nvPr/>
        </p:nvSpPr>
        <p:spPr>
          <a:xfrm>
            <a:off x="7895062" y="388215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387A171-7FEB-65FF-A81F-5C7D1B1ECA7A}"/>
              </a:ext>
            </a:extLst>
          </p:cNvPr>
          <p:cNvSpPr/>
          <p:nvPr/>
        </p:nvSpPr>
        <p:spPr>
          <a:xfrm>
            <a:off x="9807572" y="37812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F358D76-3CBC-5D7F-23C9-78FE5CC6F38F}"/>
              </a:ext>
            </a:extLst>
          </p:cNvPr>
          <p:cNvSpPr/>
          <p:nvPr/>
        </p:nvSpPr>
        <p:spPr>
          <a:xfrm>
            <a:off x="8137200" y="249788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DEFA068-409D-336D-D688-A08D7557279F}"/>
              </a:ext>
            </a:extLst>
          </p:cNvPr>
          <p:cNvSpPr/>
          <p:nvPr/>
        </p:nvSpPr>
        <p:spPr>
          <a:xfrm>
            <a:off x="9440834" y="405982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172F48-81C3-EB32-900F-97E5DF3A1ECC}"/>
              </a:ext>
            </a:extLst>
          </p:cNvPr>
          <p:cNvSpPr/>
          <p:nvPr/>
        </p:nvSpPr>
        <p:spPr>
          <a:xfrm>
            <a:off x="7678091" y="2967040"/>
            <a:ext cx="181979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DE9A32F-BB2D-C41F-32B6-37B6FD143600}"/>
              </a:ext>
            </a:extLst>
          </p:cNvPr>
          <p:cNvSpPr/>
          <p:nvPr/>
        </p:nvSpPr>
        <p:spPr>
          <a:xfrm>
            <a:off x="5528318" y="347357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384F226-9770-FEFE-CF26-580D651A9E45}"/>
              </a:ext>
            </a:extLst>
          </p:cNvPr>
          <p:cNvSpPr/>
          <p:nvPr/>
        </p:nvSpPr>
        <p:spPr>
          <a:xfrm>
            <a:off x="8097334" y="330345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0A4288F-7E42-3C61-655E-2B84DE32223F}"/>
              </a:ext>
            </a:extLst>
          </p:cNvPr>
          <p:cNvSpPr/>
          <p:nvPr/>
        </p:nvSpPr>
        <p:spPr>
          <a:xfrm>
            <a:off x="7895062" y="1793191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FEAAF52-B49E-41B0-CEEB-1D0CEC75324F}"/>
              </a:ext>
            </a:extLst>
          </p:cNvPr>
          <p:cNvSpPr/>
          <p:nvPr/>
        </p:nvSpPr>
        <p:spPr>
          <a:xfrm>
            <a:off x="7827583" y="477192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4E216D3-EBAF-77D7-2BBC-06064E03B470}"/>
              </a:ext>
            </a:extLst>
          </p:cNvPr>
          <p:cNvSpPr/>
          <p:nvPr/>
        </p:nvSpPr>
        <p:spPr>
          <a:xfrm>
            <a:off x="6538395" y="395599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B33A14C-EB37-BC41-15B2-9AAB3938B287}"/>
              </a:ext>
            </a:extLst>
          </p:cNvPr>
          <p:cNvSpPr/>
          <p:nvPr/>
        </p:nvSpPr>
        <p:spPr>
          <a:xfrm>
            <a:off x="5035305" y="432065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BFCC79A-485B-C2BC-1719-8BFDFCED4A81}"/>
              </a:ext>
            </a:extLst>
          </p:cNvPr>
          <p:cNvSpPr/>
          <p:nvPr/>
        </p:nvSpPr>
        <p:spPr>
          <a:xfrm>
            <a:off x="8692905" y="4459579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0DE7EB4-06BC-D442-7CA3-66E244A72AE8}"/>
              </a:ext>
            </a:extLst>
          </p:cNvPr>
          <p:cNvSpPr/>
          <p:nvPr/>
        </p:nvSpPr>
        <p:spPr>
          <a:xfrm>
            <a:off x="10227237" y="554426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F8CB313-3EF1-8528-12A5-77110AE1B33B}"/>
              </a:ext>
            </a:extLst>
          </p:cNvPr>
          <p:cNvSpPr/>
          <p:nvPr/>
        </p:nvSpPr>
        <p:spPr>
          <a:xfrm>
            <a:off x="10922078" y="4924328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E8D323A-D0BA-A1B7-A28D-7A20BCB27A48}"/>
              </a:ext>
            </a:extLst>
          </p:cNvPr>
          <p:cNvSpPr/>
          <p:nvPr/>
        </p:nvSpPr>
        <p:spPr>
          <a:xfrm>
            <a:off x="6931364" y="2081684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06656F9-198E-673E-7D88-5034E1606F3C}"/>
              </a:ext>
            </a:extLst>
          </p:cNvPr>
          <p:cNvSpPr/>
          <p:nvPr/>
        </p:nvSpPr>
        <p:spPr>
          <a:xfrm>
            <a:off x="7048262" y="305460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C7B1059-C5C2-B4A2-A536-DCA917645CF4}"/>
              </a:ext>
            </a:extLst>
          </p:cNvPr>
          <p:cNvSpPr/>
          <p:nvPr/>
        </p:nvSpPr>
        <p:spPr>
          <a:xfrm>
            <a:off x="7123481" y="275772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1B8AB9E-0532-84BB-B621-CEAD769BAE89}"/>
              </a:ext>
            </a:extLst>
          </p:cNvPr>
          <p:cNvSpPr/>
          <p:nvPr/>
        </p:nvSpPr>
        <p:spPr>
          <a:xfrm>
            <a:off x="7308251" y="300362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DD38D5-D5D4-3C44-EEBA-CBBF220EE580}"/>
              </a:ext>
            </a:extLst>
          </p:cNvPr>
          <p:cNvSpPr/>
          <p:nvPr/>
        </p:nvSpPr>
        <p:spPr>
          <a:xfrm>
            <a:off x="7183648" y="3227257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C412974-8259-24DF-89F6-BD43002FBB33}"/>
              </a:ext>
            </a:extLst>
          </p:cNvPr>
          <p:cNvSpPr/>
          <p:nvPr/>
        </p:nvSpPr>
        <p:spPr>
          <a:xfrm>
            <a:off x="6990849" y="1780843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89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11936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La paix d’Amiens entre la France et la Grande-Bretagne ne met pas fin à leur hostilité ; …</a:t>
            </a:r>
          </a:p>
          <a:p>
            <a:endParaRPr lang="fr-FR" dirty="0"/>
          </a:p>
          <a:p>
            <a:r>
              <a:rPr lang="fr-FR" dirty="0"/>
              <a:t>*1803 : Globalement</a:t>
            </a:r>
          </a:p>
          <a:p>
            <a:r>
              <a:rPr lang="fr-FR" dirty="0"/>
              <a:t>En Orient et en Méditerranée</a:t>
            </a:r>
          </a:p>
          <a:p>
            <a:r>
              <a:rPr lang="fr-FR" dirty="0"/>
              <a:t>Echec de la France</a:t>
            </a:r>
          </a:p>
          <a:p>
            <a:endParaRPr lang="fr-FR" dirty="0"/>
          </a:p>
          <a:p>
            <a:r>
              <a:rPr lang="fr-FR" dirty="0"/>
              <a:t>*1798-99 : En Egypte</a:t>
            </a:r>
          </a:p>
          <a:p>
            <a:r>
              <a:rPr lang="fr-FR" dirty="0"/>
              <a:t>L’expédition française a échoué</a:t>
            </a:r>
          </a:p>
          <a:p>
            <a:endParaRPr lang="fr-FR" dirty="0"/>
          </a:p>
          <a:p>
            <a:r>
              <a:rPr lang="fr-FR" dirty="0"/>
              <a:t>Avec comme conséquence improbable</a:t>
            </a:r>
          </a:p>
          <a:p>
            <a:r>
              <a:rPr lang="fr-FR" dirty="0"/>
              <a:t>L’alliance des Turcs avec les Russes…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EBFFF2-18F2-E73D-29C8-E1B2307C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8" t="9549" r="23290" b="66288"/>
          <a:stretch/>
        </p:blipFill>
        <p:spPr>
          <a:xfrm>
            <a:off x="4436392" y="137381"/>
            <a:ext cx="7598395" cy="5306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82D87FF-CA5E-7F15-5EEC-7D16D832C4C5}"/>
              </a:ext>
            </a:extLst>
          </p:cNvPr>
          <p:cNvSpPr/>
          <p:nvPr/>
        </p:nvSpPr>
        <p:spPr>
          <a:xfrm>
            <a:off x="7019088" y="190784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760F14D-62BD-DF8D-DEC9-EA77AA6E7A46}"/>
              </a:ext>
            </a:extLst>
          </p:cNvPr>
          <p:cNvSpPr/>
          <p:nvPr/>
        </p:nvSpPr>
        <p:spPr>
          <a:xfrm>
            <a:off x="5701732" y="972260"/>
            <a:ext cx="16726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8106722-C124-7A1B-337F-AD91DF8426F4}"/>
              </a:ext>
            </a:extLst>
          </p:cNvPr>
          <p:cNvSpPr/>
          <p:nvPr/>
        </p:nvSpPr>
        <p:spPr>
          <a:xfrm>
            <a:off x="5407265" y="677792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9DC9A00-E963-AFF9-B63E-EE625947447B}"/>
              </a:ext>
            </a:extLst>
          </p:cNvPr>
          <p:cNvSpPr/>
          <p:nvPr/>
        </p:nvSpPr>
        <p:spPr>
          <a:xfrm>
            <a:off x="9527231" y="2364524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88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104823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Début de la 3</a:t>
            </a:r>
            <a:r>
              <a:rPr lang="fr-FR" b="1" baseline="30000" dirty="0"/>
              <a:t>ème</a:t>
            </a:r>
            <a:r>
              <a:rPr lang="fr-FR" b="1" dirty="0"/>
              <a:t> Coalition : Grande-Bretagne, Autriche, Russie</a:t>
            </a:r>
          </a:p>
          <a:p>
            <a:endParaRPr lang="fr-FR" dirty="0"/>
          </a:p>
          <a:p>
            <a:r>
              <a:rPr lang="fr-FR" dirty="0"/>
              <a:t>*Mais Bonaparte conserve</a:t>
            </a:r>
          </a:p>
          <a:p>
            <a:r>
              <a:rPr lang="fr-FR" dirty="0"/>
              <a:t>Ses ambitions de 1800</a:t>
            </a:r>
          </a:p>
          <a:p>
            <a:endParaRPr lang="fr-FR" dirty="0"/>
          </a:p>
          <a:p>
            <a:r>
              <a:rPr lang="fr-FR" dirty="0"/>
              <a:t>- Egypte, Mer Rouge, Oman, Perse, Inde</a:t>
            </a:r>
          </a:p>
          <a:p>
            <a:endParaRPr lang="fr-FR" dirty="0"/>
          </a:p>
          <a:p>
            <a:r>
              <a:rPr lang="fr-FR" dirty="0"/>
              <a:t>- En Afrique, le Cap des Hollandais soumis</a:t>
            </a:r>
          </a:p>
          <a:p>
            <a:r>
              <a:rPr lang="fr-FR" dirty="0"/>
              <a:t>NB : Pris par les Anglais en 1806</a:t>
            </a:r>
          </a:p>
          <a:p>
            <a:endParaRPr lang="fr-FR" dirty="0"/>
          </a:p>
          <a:p>
            <a:r>
              <a:rPr lang="fr-FR" dirty="0"/>
              <a:t>*Justement, pour les Anglais…</a:t>
            </a:r>
          </a:p>
          <a:p>
            <a:endParaRPr lang="fr-FR" dirty="0"/>
          </a:p>
          <a:p>
            <a:r>
              <a:rPr lang="fr-FR" dirty="0"/>
              <a:t>- Ils sont fâchés de</a:t>
            </a:r>
          </a:p>
          <a:p>
            <a:r>
              <a:rPr lang="fr-FR" dirty="0"/>
              <a:t>L’occupation française de la Hollande</a:t>
            </a:r>
          </a:p>
          <a:p>
            <a:endParaRPr lang="fr-FR" dirty="0"/>
          </a:p>
          <a:p>
            <a:r>
              <a:rPr lang="fr-FR" dirty="0"/>
              <a:t>- Ils conservent Malte pour contrecarrer La politique orientale française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AA7A32-45D7-D91C-68DD-7C03E5FB3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8" t="9549" r="23290" b="66288"/>
          <a:stretch/>
        </p:blipFill>
        <p:spPr>
          <a:xfrm>
            <a:off x="4436392" y="137381"/>
            <a:ext cx="7598395" cy="5306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811D59A-F5DF-5323-831A-AF9E9A7356CF}"/>
              </a:ext>
            </a:extLst>
          </p:cNvPr>
          <p:cNvSpPr/>
          <p:nvPr/>
        </p:nvSpPr>
        <p:spPr>
          <a:xfrm>
            <a:off x="7019088" y="1907840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5BC72E-1EBF-245B-BA48-C0B3E1766FBF}"/>
              </a:ext>
            </a:extLst>
          </p:cNvPr>
          <p:cNvSpPr/>
          <p:nvPr/>
        </p:nvSpPr>
        <p:spPr>
          <a:xfrm>
            <a:off x="5701732" y="972260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39ADB3A-483F-8C2E-DE4D-56994A36BC88}"/>
              </a:ext>
            </a:extLst>
          </p:cNvPr>
          <p:cNvSpPr/>
          <p:nvPr/>
        </p:nvSpPr>
        <p:spPr>
          <a:xfrm>
            <a:off x="5407265" y="677792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EFA32C-B2C1-C64C-ECA8-7D0C99CD9243}"/>
              </a:ext>
            </a:extLst>
          </p:cNvPr>
          <p:cNvSpPr/>
          <p:nvPr/>
        </p:nvSpPr>
        <p:spPr>
          <a:xfrm>
            <a:off x="9527231" y="2364524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D796C0A-158D-C77B-EE63-ECB0175F9922}"/>
              </a:ext>
            </a:extLst>
          </p:cNvPr>
          <p:cNvSpPr/>
          <p:nvPr/>
        </p:nvSpPr>
        <p:spPr>
          <a:xfrm>
            <a:off x="7527949" y="2790789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2C507C-A7FF-A078-D8E8-D5065110A70D}"/>
              </a:ext>
            </a:extLst>
          </p:cNvPr>
          <p:cNvSpPr/>
          <p:nvPr/>
        </p:nvSpPr>
        <p:spPr>
          <a:xfrm>
            <a:off x="8235589" y="232333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D428A26-2548-1542-3C5E-B03E34CC91E4}"/>
              </a:ext>
            </a:extLst>
          </p:cNvPr>
          <p:cNvSpPr/>
          <p:nvPr/>
        </p:nvSpPr>
        <p:spPr>
          <a:xfrm>
            <a:off x="7845548" y="1623332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EBFC6B8-7D57-A83C-74DD-8CF2406056BD}"/>
              </a:ext>
            </a:extLst>
          </p:cNvPr>
          <p:cNvSpPr/>
          <p:nvPr/>
        </p:nvSpPr>
        <p:spPr>
          <a:xfrm>
            <a:off x="6435203" y="501746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F30F5BF-AEF2-1F5A-0E38-0CD11C4C7E44}"/>
              </a:ext>
            </a:extLst>
          </p:cNvPr>
          <p:cNvSpPr/>
          <p:nvPr/>
        </p:nvSpPr>
        <p:spPr>
          <a:xfrm>
            <a:off x="9306028" y="2815037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813D110-CBC1-8C6D-59F9-09AE7BF91F54}"/>
              </a:ext>
            </a:extLst>
          </p:cNvPr>
          <p:cNvSpPr/>
          <p:nvPr/>
        </p:nvSpPr>
        <p:spPr>
          <a:xfrm>
            <a:off x="5891781" y="832578"/>
            <a:ext cx="16726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1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12375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Début de la 3</a:t>
            </a:r>
            <a:r>
              <a:rPr lang="fr-FR" b="1" baseline="30000" dirty="0"/>
              <a:t>ème</a:t>
            </a:r>
            <a:r>
              <a:rPr lang="fr-FR" b="1" dirty="0"/>
              <a:t> Coalition : Grande-Bretagne, Autriche, Russie</a:t>
            </a:r>
          </a:p>
          <a:p>
            <a:endParaRPr lang="fr-FR" dirty="0"/>
          </a:p>
          <a:p>
            <a:r>
              <a:rPr lang="fr-FR" dirty="0"/>
              <a:t>*Conséquence…</a:t>
            </a:r>
          </a:p>
          <a:p>
            <a:endParaRPr lang="fr-FR" dirty="0"/>
          </a:p>
          <a:p>
            <a:r>
              <a:rPr lang="fr-FR" dirty="0"/>
              <a:t>- Mai 1803 : La guerre France-GB reprend Et…</a:t>
            </a:r>
          </a:p>
          <a:p>
            <a:endParaRPr lang="fr-FR" sz="1800" dirty="0"/>
          </a:p>
          <a:p>
            <a:r>
              <a:rPr lang="fr-FR" dirty="0"/>
              <a:t>-</a:t>
            </a:r>
            <a:r>
              <a:rPr lang="fr-FR" sz="1800" dirty="0"/>
              <a:t>Avril-Déc. 1805 : </a:t>
            </a:r>
            <a:r>
              <a:rPr lang="fr-FR" dirty="0"/>
              <a:t>Une</a:t>
            </a:r>
            <a:r>
              <a:rPr lang="fr-FR" sz="1800" dirty="0"/>
              <a:t> 3</a:t>
            </a:r>
            <a:r>
              <a:rPr lang="fr-FR" sz="1800" baseline="30000" dirty="0"/>
              <a:t>ème</a:t>
            </a:r>
            <a:r>
              <a:rPr lang="fr-FR" sz="1800" dirty="0"/>
              <a:t> Coalition</a:t>
            </a:r>
          </a:p>
          <a:p>
            <a:r>
              <a:rPr lang="fr-FR" sz="1800" dirty="0"/>
              <a:t>Se met en place : GB, Autriche, Russie</a:t>
            </a:r>
          </a:p>
          <a:p>
            <a:endParaRPr lang="fr-FR" dirty="0"/>
          </a:p>
          <a:p>
            <a:r>
              <a:rPr lang="fr-FR" dirty="0"/>
              <a:t>Mais retournons dans l’Empire ottoman…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8616C3-5DE9-5734-54AF-A2B9B758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8" t="9549" r="23290" b="66288"/>
          <a:stretch/>
        </p:blipFill>
        <p:spPr>
          <a:xfrm>
            <a:off x="4436392" y="137381"/>
            <a:ext cx="7598395" cy="5306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73B6F49-5F1C-A705-EDD2-26736972113A}"/>
              </a:ext>
            </a:extLst>
          </p:cNvPr>
          <p:cNvSpPr/>
          <p:nvPr/>
        </p:nvSpPr>
        <p:spPr>
          <a:xfrm>
            <a:off x="7019088" y="1907840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8D3965F-9F4F-3A89-FCF8-B74252179B0F}"/>
              </a:ext>
            </a:extLst>
          </p:cNvPr>
          <p:cNvSpPr/>
          <p:nvPr/>
        </p:nvSpPr>
        <p:spPr>
          <a:xfrm>
            <a:off x="5701732" y="972260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DF0A923-EA37-EA20-7CA5-EAA147A28EE9}"/>
              </a:ext>
            </a:extLst>
          </p:cNvPr>
          <p:cNvSpPr/>
          <p:nvPr/>
        </p:nvSpPr>
        <p:spPr>
          <a:xfrm>
            <a:off x="5407265" y="677792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1CEEE9E-431E-4D4D-2E5B-9DB96F47B6F8}"/>
              </a:ext>
            </a:extLst>
          </p:cNvPr>
          <p:cNvSpPr/>
          <p:nvPr/>
        </p:nvSpPr>
        <p:spPr>
          <a:xfrm>
            <a:off x="9527231" y="2364524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D47F46-BA7A-D36A-3FE8-530DCE6893CD}"/>
              </a:ext>
            </a:extLst>
          </p:cNvPr>
          <p:cNvSpPr/>
          <p:nvPr/>
        </p:nvSpPr>
        <p:spPr>
          <a:xfrm>
            <a:off x="7527949" y="2790789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1F313E9-FB9E-8F4D-E0B5-73EAFA6BE8CB}"/>
              </a:ext>
            </a:extLst>
          </p:cNvPr>
          <p:cNvSpPr/>
          <p:nvPr/>
        </p:nvSpPr>
        <p:spPr>
          <a:xfrm>
            <a:off x="8235589" y="232333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C7845C8-B49F-0480-BFAE-03BC49A731D2}"/>
              </a:ext>
            </a:extLst>
          </p:cNvPr>
          <p:cNvSpPr/>
          <p:nvPr/>
        </p:nvSpPr>
        <p:spPr>
          <a:xfrm>
            <a:off x="7845548" y="1623332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408D3E5-1658-FECA-9371-89FC175C3807}"/>
              </a:ext>
            </a:extLst>
          </p:cNvPr>
          <p:cNvSpPr/>
          <p:nvPr/>
        </p:nvSpPr>
        <p:spPr>
          <a:xfrm>
            <a:off x="6435203" y="501746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04FF801-2C4A-D58E-1EA6-DA7F9B5FE45A}"/>
              </a:ext>
            </a:extLst>
          </p:cNvPr>
          <p:cNvSpPr/>
          <p:nvPr/>
        </p:nvSpPr>
        <p:spPr>
          <a:xfrm>
            <a:off x="9306028" y="2815037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1C7AB52-0B3D-3C89-0D50-FBF996410236}"/>
              </a:ext>
            </a:extLst>
          </p:cNvPr>
          <p:cNvSpPr/>
          <p:nvPr/>
        </p:nvSpPr>
        <p:spPr>
          <a:xfrm>
            <a:off x="5891781" y="832578"/>
            <a:ext cx="16726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8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15638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1800-1804 : Dans les Balkans, reprise de la pression russe contre l’Empire ottoman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*1800 : Dans les Balkans…</a:t>
            </a:r>
          </a:p>
          <a:p>
            <a:endParaRPr lang="fr-FR" dirty="0"/>
          </a:p>
          <a:p>
            <a:r>
              <a:rPr lang="fr-FR" dirty="0"/>
              <a:t>*Après l’alliance russo-turque</a:t>
            </a:r>
          </a:p>
          <a:p>
            <a:r>
              <a:rPr lang="fr-FR" dirty="0"/>
              <a:t>Contre la France, le long conflit</a:t>
            </a:r>
          </a:p>
          <a:p>
            <a:r>
              <a:rPr lang="fr-FR" dirty="0"/>
              <a:t>Entre Russes et Turcs reprend…</a:t>
            </a:r>
          </a:p>
          <a:p>
            <a:endParaRPr lang="fr-FR" dirty="0"/>
          </a:p>
          <a:p>
            <a:r>
              <a:rPr lang="fr-FR" dirty="0"/>
              <a:t>*En Moldavie et Valachie</a:t>
            </a:r>
          </a:p>
          <a:p>
            <a:r>
              <a:rPr lang="fr-FR" dirty="0"/>
              <a:t>Les traités de 1774 et 1792</a:t>
            </a:r>
          </a:p>
          <a:p>
            <a:r>
              <a:rPr lang="fr-FR" dirty="0"/>
              <a:t>N’ont pas calmé les ambitions russes</a:t>
            </a:r>
          </a:p>
          <a:p>
            <a:endParaRPr lang="fr-FR" dirty="0"/>
          </a:p>
          <a:p>
            <a:r>
              <a:rPr lang="fr-FR" dirty="0"/>
              <a:t>*Mais c’est également de Serbie</a:t>
            </a:r>
          </a:p>
          <a:p>
            <a:r>
              <a:rPr lang="fr-FR" dirty="0"/>
              <a:t>Que viendra une nouvelle contestation</a:t>
            </a:r>
          </a:p>
          <a:p>
            <a:r>
              <a:rPr lang="fr-FR" dirty="0"/>
              <a:t>De la souveraineté ottomane dans les Balkans</a:t>
            </a:r>
          </a:p>
          <a:p>
            <a:endParaRPr lang="fr-FR" dirty="0"/>
          </a:p>
          <a:p>
            <a:r>
              <a:rPr lang="fr-FR" dirty="0"/>
              <a:t>Retour en arrière…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40278134-12EA-EB23-F640-680B69ED9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36" y="129903"/>
            <a:ext cx="7620000" cy="5867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0EEB186-4EDF-3190-E98C-FD6965F9F0DC}"/>
              </a:ext>
            </a:extLst>
          </p:cNvPr>
          <p:cNvSpPr/>
          <p:nvPr/>
        </p:nvSpPr>
        <p:spPr>
          <a:xfrm>
            <a:off x="7566809" y="3655419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FC561F7-CCAC-A93A-9527-CF646B536624}"/>
              </a:ext>
            </a:extLst>
          </p:cNvPr>
          <p:cNvSpPr/>
          <p:nvPr/>
        </p:nvSpPr>
        <p:spPr>
          <a:xfrm>
            <a:off x="6296985" y="175876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113803-CF08-65C1-3AE5-472149B7EEF3}"/>
              </a:ext>
            </a:extLst>
          </p:cNvPr>
          <p:cNvSpPr/>
          <p:nvPr/>
        </p:nvSpPr>
        <p:spPr>
          <a:xfrm>
            <a:off x="6503391" y="227472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1496F9-84E3-1E9B-F544-2F22A2839DE4}"/>
              </a:ext>
            </a:extLst>
          </p:cNvPr>
          <p:cNvSpPr/>
          <p:nvPr/>
        </p:nvSpPr>
        <p:spPr>
          <a:xfrm>
            <a:off x="7895062" y="388215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1E3691C-693D-6958-F3DD-FE732354AC5A}"/>
              </a:ext>
            </a:extLst>
          </p:cNvPr>
          <p:cNvSpPr/>
          <p:nvPr/>
        </p:nvSpPr>
        <p:spPr>
          <a:xfrm>
            <a:off x="9807572" y="3781278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A1FC00F-2729-D9BB-7938-EA38351FE465}"/>
              </a:ext>
            </a:extLst>
          </p:cNvPr>
          <p:cNvSpPr/>
          <p:nvPr/>
        </p:nvSpPr>
        <p:spPr>
          <a:xfrm>
            <a:off x="8137200" y="249788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96CD08-2494-0F44-6EA1-EF68E4793BB3}"/>
              </a:ext>
            </a:extLst>
          </p:cNvPr>
          <p:cNvSpPr/>
          <p:nvPr/>
        </p:nvSpPr>
        <p:spPr>
          <a:xfrm>
            <a:off x="9440834" y="405982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B37821B-CF33-61EF-8D70-C9A58A34BF6D}"/>
              </a:ext>
            </a:extLst>
          </p:cNvPr>
          <p:cNvSpPr/>
          <p:nvPr/>
        </p:nvSpPr>
        <p:spPr>
          <a:xfrm>
            <a:off x="7678091" y="2967040"/>
            <a:ext cx="181979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53269D-B0E8-565C-FFB3-AB1CCCC6A6E5}"/>
              </a:ext>
            </a:extLst>
          </p:cNvPr>
          <p:cNvSpPr/>
          <p:nvPr/>
        </p:nvSpPr>
        <p:spPr>
          <a:xfrm>
            <a:off x="5528318" y="347357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26B482-73B4-8772-F7BD-79B3F5753168}"/>
              </a:ext>
            </a:extLst>
          </p:cNvPr>
          <p:cNvSpPr/>
          <p:nvPr/>
        </p:nvSpPr>
        <p:spPr>
          <a:xfrm>
            <a:off x="8097334" y="330345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6C813D3-1348-4A09-85E8-943C37184A09}"/>
              </a:ext>
            </a:extLst>
          </p:cNvPr>
          <p:cNvSpPr/>
          <p:nvPr/>
        </p:nvSpPr>
        <p:spPr>
          <a:xfrm>
            <a:off x="7895062" y="1793191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590627D-6173-F72A-2DE9-62FBA808656F}"/>
              </a:ext>
            </a:extLst>
          </p:cNvPr>
          <p:cNvSpPr/>
          <p:nvPr/>
        </p:nvSpPr>
        <p:spPr>
          <a:xfrm>
            <a:off x="7827583" y="477192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492367-CC95-372E-6A4E-7243718FF42D}"/>
              </a:ext>
            </a:extLst>
          </p:cNvPr>
          <p:cNvSpPr/>
          <p:nvPr/>
        </p:nvSpPr>
        <p:spPr>
          <a:xfrm>
            <a:off x="6538395" y="3955990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0BCF47-4D16-D51E-412B-0524896E1F69}"/>
              </a:ext>
            </a:extLst>
          </p:cNvPr>
          <p:cNvSpPr/>
          <p:nvPr/>
        </p:nvSpPr>
        <p:spPr>
          <a:xfrm>
            <a:off x="5035305" y="432065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8CC5B89-0890-0ED6-D451-6B9BE4D7E1B9}"/>
              </a:ext>
            </a:extLst>
          </p:cNvPr>
          <p:cNvSpPr/>
          <p:nvPr/>
        </p:nvSpPr>
        <p:spPr>
          <a:xfrm>
            <a:off x="8692905" y="4459579"/>
            <a:ext cx="16726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0E99076-EC28-EC12-E729-07675436F2FD}"/>
              </a:ext>
            </a:extLst>
          </p:cNvPr>
          <p:cNvSpPr/>
          <p:nvPr/>
        </p:nvSpPr>
        <p:spPr>
          <a:xfrm>
            <a:off x="10227237" y="5544260"/>
            <a:ext cx="16726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3EE97ED-EDC0-8A33-93C3-442327517790}"/>
              </a:ext>
            </a:extLst>
          </p:cNvPr>
          <p:cNvSpPr/>
          <p:nvPr/>
        </p:nvSpPr>
        <p:spPr>
          <a:xfrm>
            <a:off x="10922078" y="4924328"/>
            <a:ext cx="16726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C37931-C574-8E99-0790-247C0BB11C67}"/>
              </a:ext>
            </a:extLst>
          </p:cNvPr>
          <p:cNvSpPr/>
          <p:nvPr/>
        </p:nvSpPr>
        <p:spPr>
          <a:xfrm>
            <a:off x="6931364" y="2081684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0DBE310-278C-A5A7-3DD6-7110D4F782BA}"/>
              </a:ext>
            </a:extLst>
          </p:cNvPr>
          <p:cNvSpPr/>
          <p:nvPr/>
        </p:nvSpPr>
        <p:spPr>
          <a:xfrm>
            <a:off x="7048262" y="305460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7A7E08D-B182-E03B-FF53-7FDF3A8563E5}"/>
              </a:ext>
            </a:extLst>
          </p:cNvPr>
          <p:cNvSpPr/>
          <p:nvPr/>
        </p:nvSpPr>
        <p:spPr>
          <a:xfrm>
            <a:off x="7123481" y="275772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1B00611-BF11-F348-C9D3-A2A145A691EE}"/>
              </a:ext>
            </a:extLst>
          </p:cNvPr>
          <p:cNvSpPr/>
          <p:nvPr/>
        </p:nvSpPr>
        <p:spPr>
          <a:xfrm>
            <a:off x="7308251" y="300362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74ED7BD-DC88-6244-CE3C-04B455E72841}"/>
              </a:ext>
            </a:extLst>
          </p:cNvPr>
          <p:cNvSpPr/>
          <p:nvPr/>
        </p:nvSpPr>
        <p:spPr>
          <a:xfrm>
            <a:off x="7183648" y="3227257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D87FCE-3270-3795-3EB8-58B38C86B016}"/>
              </a:ext>
            </a:extLst>
          </p:cNvPr>
          <p:cNvSpPr/>
          <p:nvPr/>
        </p:nvSpPr>
        <p:spPr>
          <a:xfrm>
            <a:off x="6990849" y="1780843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020187C-0DA7-78E8-D138-20B8392FD7C5}"/>
              </a:ext>
            </a:extLst>
          </p:cNvPr>
          <p:cNvSpPr/>
          <p:nvPr/>
        </p:nvSpPr>
        <p:spPr>
          <a:xfrm>
            <a:off x="9283752" y="3156025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780F5E6-23E1-4EDD-988E-8103C108AC33}"/>
              </a:ext>
            </a:extLst>
          </p:cNvPr>
          <p:cNvSpPr/>
          <p:nvPr/>
        </p:nvSpPr>
        <p:spPr>
          <a:xfrm>
            <a:off x="9385214" y="269963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F37896-06A9-E1EB-ADD5-E081C388ABDC}"/>
              </a:ext>
            </a:extLst>
          </p:cNvPr>
          <p:cNvSpPr/>
          <p:nvPr/>
        </p:nvSpPr>
        <p:spPr>
          <a:xfrm>
            <a:off x="8627930" y="338878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65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69494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1804-1805 : Le 1</a:t>
            </a:r>
            <a:r>
              <a:rPr lang="fr-FR" b="1" baseline="30000" dirty="0"/>
              <a:t>er</a:t>
            </a:r>
            <a:r>
              <a:rPr lang="fr-FR" b="1" dirty="0"/>
              <a:t> 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soulèvement</a:t>
            </a:r>
            <a:r>
              <a:rPr lang="fr-FR" b="1" dirty="0"/>
              <a:t> serbe</a:t>
            </a:r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endParaRPr lang="fr-FR" dirty="0"/>
          </a:p>
          <a:p>
            <a:r>
              <a:rPr lang="fr-FR" dirty="0"/>
              <a:t>*1787-92 : 7</a:t>
            </a:r>
            <a:r>
              <a:rPr lang="fr-FR" baseline="30000" dirty="0"/>
              <a:t>ème</a:t>
            </a:r>
            <a:r>
              <a:rPr lang="fr-FR" dirty="0"/>
              <a:t> guerre russo-turque…</a:t>
            </a:r>
          </a:p>
          <a:p>
            <a:endParaRPr lang="fr-FR" dirty="0"/>
          </a:p>
          <a:p>
            <a:r>
              <a:rPr lang="fr-FR" dirty="0"/>
              <a:t>- Oct. 1789 : Les Autrichiens prennent Belgrade aux Turcs</a:t>
            </a:r>
          </a:p>
          <a:p>
            <a:endParaRPr lang="fr-FR" dirty="0"/>
          </a:p>
          <a:p>
            <a:r>
              <a:rPr lang="fr-FR" dirty="0"/>
              <a:t>- Août 1791 : L’Autriche se retire de la guerre</a:t>
            </a:r>
          </a:p>
          <a:p>
            <a:r>
              <a:rPr lang="fr-FR" dirty="0"/>
              <a:t>Et elle signe la paix de </a:t>
            </a:r>
            <a:r>
              <a:rPr lang="fr-FR" dirty="0" err="1"/>
              <a:t>Sistova</a:t>
            </a:r>
            <a:r>
              <a:rPr lang="fr-FR" dirty="0"/>
              <a:t> avec les Ottomans</a:t>
            </a:r>
          </a:p>
          <a:p>
            <a:endParaRPr lang="fr-FR" dirty="0"/>
          </a:p>
          <a:p>
            <a:r>
              <a:rPr lang="fr-FR" dirty="0"/>
              <a:t>*Malgré cet échec</a:t>
            </a:r>
          </a:p>
          <a:p>
            <a:r>
              <a:rPr lang="fr-FR" dirty="0"/>
              <a:t>La guerre de l’Autriche alliée à la Russie contre les Turcs</a:t>
            </a:r>
          </a:p>
          <a:p>
            <a:r>
              <a:rPr lang="fr-FR" dirty="0"/>
              <a:t>A soulevé beaucoup d’espoirs</a:t>
            </a:r>
          </a:p>
          <a:p>
            <a:r>
              <a:rPr lang="fr-FR" dirty="0"/>
              <a:t>Chez les Serbes qui restent mobilisés</a:t>
            </a:r>
          </a:p>
          <a:p>
            <a:endParaRPr lang="fr-FR" dirty="0"/>
          </a:p>
          <a:p>
            <a:r>
              <a:rPr lang="fr-FR" dirty="0"/>
              <a:t>La Serbie, quelques rappels nécessaires…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05535C7E-1A7A-753B-9AC5-EAE52CC67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FD84E6-8AC8-154D-F7CC-44083B0129F0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65A152-3069-33A8-2D49-7F73813D0315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24115B-8101-C889-209F-643C2E047E66}"/>
              </a:ext>
            </a:extLst>
          </p:cNvPr>
          <p:cNvSpPr/>
          <p:nvPr/>
        </p:nvSpPr>
        <p:spPr>
          <a:xfrm>
            <a:off x="10488837" y="389897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802B61-988F-02E2-4315-ADD9A1CB2BE1}"/>
              </a:ext>
            </a:extLst>
          </p:cNvPr>
          <p:cNvSpPr/>
          <p:nvPr/>
        </p:nvSpPr>
        <p:spPr>
          <a:xfrm>
            <a:off x="9524076" y="431560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E2F2F7A-6FDB-E813-FE99-425511534467}"/>
              </a:ext>
            </a:extLst>
          </p:cNvPr>
          <p:cNvSpPr/>
          <p:nvPr/>
        </p:nvSpPr>
        <p:spPr>
          <a:xfrm>
            <a:off x="10055679" y="423275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5E3FC52-6F8B-8F3A-9F1D-D292FB91BA20}"/>
              </a:ext>
            </a:extLst>
          </p:cNvPr>
          <p:cNvSpPr/>
          <p:nvPr/>
        </p:nvSpPr>
        <p:spPr>
          <a:xfrm>
            <a:off x="10184250" y="38852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557E358-1CC2-CB7B-165C-5E5B1AF7CD10}"/>
              </a:ext>
            </a:extLst>
          </p:cNvPr>
          <p:cNvCxnSpPr>
            <a:cxnSpLocks/>
            <a:stCxn id="14" idx="2"/>
            <a:endCxn id="23" idx="6"/>
          </p:cNvCxnSpPr>
          <p:nvPr/>
        </p:nvCxnSpPr>
        <p:spPr>
          <a:xfrm flipH="1" flipV="1">
            <a:off x="10336134" y="3968101"/>
            <a:ext cx="152703" cy="137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DD7FC6E4-2127-4112-F1D5-01005740852E}"/>
              </a:ext>
            </a:extLst>
          </p:cNvPr>
          <p:cNvSpPr/>
          <p:nvPr/>
        </p:nvSpPr>
        <p:spPr>
          <a:xfrm>
            <a:off x="7577420" y="309092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C42E6C1-8675-99B1-C67D-6349C2729B1F}"/>
              </a:ext>
            </a:extLst>
          </p:cNvPr>
          <p:cNvSpPr/>
          <p:nvPr/>
        </p:nvSpPr>
        <p:spPr>
          <a:xfrm>
            <a:off x="7729304" y="360132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77FC60C-B579-D5F5-1D89-8FC0171C7B47}"/>
              </a:ext>
            </a:extLst>
          </p:cNvPr>
          <p:cNvCxnSpPr>
            <a:cxnSpLocks/>
            <a:stCxn id="28" idx="3"/>
            <a:endCxn id="14" idx="7"/>
          </p:cNvCxnSpPr>
          <p:nvPr/>
        </p:nvCxnSpPr>
        <p:spPr>
          <a:xfrm flipH="1" flipV="1">
            <a:off x="10618478" y="3923243"/>
            <a:ext cx="87808" cy="343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2A5ED5B4-BDE0-6D9D-F45C-46AAA5B5D1B5}"/>
              </a:ext>
            </a:extLst>
          </p:cNvPr>
          <p:cNvSpPr/>
          <p:nvPr/>
        </p:nvSpPr>
        <p:spPr>
          <a:xfrm>
            <a:off x="10684043" y="381612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8E39606-3D84-5BD4-0168-9A367B126C7E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9345611" y="3957560"/>
            <a:ext cx="200708" cy="3823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F2AA474-C8BE-9936-179C-3CA5C06C9F69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9345611" y="3957560"/>
            <a:ext cx="732311" cy="2994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568737F-7213-05BC-0DAD-99F552D41FBC}"/>
              </a:ext>
            </a:extLst>
          </p:cNvPr>
          <p:cNvSpPr/>
          <p:nvPr/>
        </p:nvSpPr>
        <p:spPr>
          <a:xfrm>
            <a:off x="9215970" y="381612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8919724-6ECF-3AC2-347A-56F10E99CBDE}"/>
              </a:ext>
            </a:extLst>
          </p:cNvPr>
          <p:cNvSpPr/>
          <p:nvPr/>
        </p:nvSpPr>
        <p:spPr>
          <a:xfrm>
            <a:off x="8940343" y="309092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025F0DC-C23D-F440-6F30-F1BFDCDEED38}"/>
              </a:ext>
            </a:extLst>
          </p:cNvPr>
          <p:cNvSpPr/>
          <p:nvPr/>
        </p:nvSpPr>
        <p:spPr>
          <a:xfrm>
            <a:off x="9526961" y="317323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4D8F1E-A225-A5F5-C8C7-4BBE905BF969}"/>
              </a:ext>
            </a:extLst>
          </p:cNvPr>
          <p:cNvSpPr/>
          <p:nvPr/>
        </p:nvSpPr>
        <p:spPr>
          <a:xfrm>
            <a:off x="6096000" y="177008"/>
            <a:ext cx="1002224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1787-92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CE47413-8A0D-594B-C341-6A0E30F43E17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445515" y="4040412"/>
            <a:ext cx="65565" cy="19234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B70A97A-6864-70CB-DBEC-2E3C8E04650F}"/>
              </a:ext>
            </a:extLst>
          </p:cNvPr>
          <p:cNvCxnSpPr>
            <a:cxnSpLocks/>
            <a:stCxn id="23" idx="4"/>
            <a:endCxn id="22" idx="7"/>
          </p:cNvCxnSpPr>
          <p:nvPr/>
        </p:nvCxnSpPr>
        <p:spPr>
          <a:xfrm flipH="1">
            <a:off x="10185320" y="4050952"/>
            <a:ext cx="74872" cy="2060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3D88B47-9BC8-878F-BF46-70B6FAB00042}"/>
              </a:ext>
            </a:extLst>
          </p:cNvPr>
          <p:cNvSpPr/>
          <p:nvPr/>
        </p:nvSpPr>
        <p:spPr>
          <a:xfrm>
            <a:off x="10335432" y="4200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3E90BED-06B5-F78C-1D17-DD55A57413A7}"/>
              </a:ext>
            </a:extLst>
          </p:cNvPr>
          <p:cNvSpPr/>
          <p:nvPr/>
        </p:nvSpPr>
        <p:spPr>
          <a:xfrm>
            <a:off x="10835927" y="405095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68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71053" y="152636"/>
            <a:ext cx="4227959" cy="4216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1459-1683 : La Serbie ottomane</a:t>
            </a:r>
          </a:p>
          <a:p>
            <a:endParaRPr lang="fr-FR" dirty="0"/>
          </a:p>
          <a:p>
            <a:r>
              <a:rPr lang="fr-FR" dirty="0"/>
              <a:t>Fin XIVe siècle</a:t>
            </a:r>
          </a:p>
          <a:p>
            <a:r>
              <a:rPr lang="fr-FR" dirty="0"/>
              <a:t>Débute la conquête turque des Balkans…</a:t>
            </a:r>
          </a:p>
          <a:p>
            <a:endParaRPr lang="fr-FR" dirty="0"/>
          </a:p>
          <a:p>
            <a:r>
              <a:rPr lang="fr-FR" dirty="0"/>
              <a:t>NB : Avant la prise de Constantinople en 1453</a:t>
            </a:r>
          </a:p>
          <a:p>
            <a:endParaRPr lang="fr-FR" dirty="0"/>
          </a:p>
          <a:p>
            <a:r>
              <a:rPr lang="fr-FR" dirty="0"/>
              <a:t>*1389 : Après la défaite serbe de Kosovo</a:t>
            </a:r>
          </a:p>
          <a:p>
            <a:r>
              <a:rPr lang="fr-FR" dirty="0"/>
              <a:t>Contre les Ottomans et…</a:t>
            </a:r>
          </a:p>
          <a:p>
            <a:endParaRPr lang="fr-FR" dirty="0"/>
          </a:p>
          <a:p>
            <a:r>
              <a:rPr lang="fr-FR" sz="1700" dirty="0"/>
              <a:t>*1459 : L’annexion ottomane</a:t>
            </a:r>
          </a:p>
          <a:p>
            <a:r>
              <a:rPr lang="fr-FR" sz="1700" dirty="0"/>
              <a:t>Et donc la disparition du despotat de Serbie…</a:t>
            </a:r>
          </a:p>
          <a:p>
            <a:endParaRPr lang="fr-FR" dirty="0"/>
          </a:p>
          <a:p>
            <a:r>
              <a:rPr lang="fr-FR" dirty="0"/>
              <a:t>*NB : Belgrade devient hongroise</a:t>
            </a:r>
          </a:p>
        </p:txBody>
      </p:sp>
      <p:pic>
        <p:nvPicPr>
          <p:cNvPr id="7" name="Picture 2" descr="C:\Users\Christophe\Pictures\My Scans\2014-07 (juil.)\scan0016.jpg">
            <a:extLst>
              <a:ext uri="{FF2B5EF4-FFF2-40B4-BE49-F238E27FC236}">
                <a16:creationId xmlns:a16="http://schemas.microsoft.com/office/drawing/2014/main" id="{0D455EC6-6D12-D408-6EF0-2AFA40AE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28724" b="54288"/>
          <a:stretch/>
        </p:blipFill>
        <p:spPr bwMode="auto">
          <a:xfrm>
            <a:off x="4641834" y="188640"/>
            <a:ext cx="7331163" cy="49742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D634A97-7FEA-DDC0-9096-CF5FD1F12520}"/>
              </a:ext>
            </a:extLst>
          </p:cNvPr>
          <p:cNvCxnSpPr>
            <a:cxnSpLocks/>
          </p:cNvCxnSpPr>
          <p:nvPr/>
        </p:nvCxnSpPr>
        <p:spPr>
          <a:xfrm flipH="1" flipV="1">
            <a:off x="6879102" y="2675741"/>
            <a:ext cx="1239958" cy="2898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9A0E1AD4-7A78-E7B8-814A-0515B16F92DA}"/>
              </a:ext>
            </a:extLst>
          </p:cNvPr>
          <p:cNvSpPr/>
          <p:nvPr/>
        </p:nvSpPr>
        <p:spPr>
          <a:xfrm>
            <a:off x="8119060" y="2882748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6A5766B-D53C-2381-4164-91056749F588}"/>
              </a:ext>
            </a:extLst>
          </p:cNvPr>
          <p:cNvCxnSpPr>
            <a:cxnSpLocks/>
          </p:cNvCxnSpPr>
          <p:nvPr/>
        </p:nvCxnSpPr>
        <p:spPr>
          <a:xfrm flipH="1" flipV="1">
            <a:off x="6766560" y="2250831"/>
            <a:ext cx="112542" cy="2954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0D3028A-375C-35B3-55A3-E7F5C63C79FD}"/>
              </a:ext>
            </a:extLst>
          </p:cNvPr>
          <p:cNvSpPr/>
          <p:nvPr/>
        </p:nvSpPr>
        <p:spPr>
          <a:xfrm>
            <a:off x="6803160" y="259289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6238C58-C636-9FA3-AFC8-12A66F323F58}"/>
              </a:ext>
            </a:extLst>
          </p:cNvPr>
          <p:cNvSpPr/>
          <p:nvPr/>
        </p:nvSpPr>
        <p:spPr>
          <a:xfrm>
            <a:off x="8674416" y="3064698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A01CF7-5E89-710C-A336-5F8156B095A8}"/>
              </a:ext>
            </a:extLst>
          </p:cNvPr>
          <p:cNvSpPr/>
          <p:nvPr/>
        </p:nvSpPr>
        <p:spPr>
          <a:xfrm>
            <a:off x="6690618" y="212134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7AD12D-1310-AADD-2709-3D744A22726D}"/>
              </a:ext>
            </a:extLst>
          </p:cNvPr>
          <p:cNvSpPr/>
          <p:nvPr/>
        </p:nvSpPr>
        <p:spPr>
          <a:xfrm>
            <a:off x="6766560" y="199570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90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71053" y="152636"/>
            <a:ext cx="422795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1459-1683 : La Serbie ottomane</a:t>
            </a:r>
          </a:p>
          <a:p>
            <a:endParaRPr lang="fr-FR" dirty="0"/>
          </a:p>
          <a:p>
            <a:r>
              <a:rPr lang="fr-FR" dirty="0"/>
              <a:t>*Dès le XVe siècle</a:t>
            </a:r>
          </a:p>
          <a:p>
            <a:r>
              <a:rPr lang="fr-FR" dirty="0"/>
              <a:t>De nombreux Serbes migrent en Hongrie</a:t>
            </a:r>
          </a:p>
          <a:p>
            <a:r>
              <a:rPr lang="fr-FR" dirty="0"/>
              <a:t>Au-delà de la Save-Danube</a:t>
            </a:r>
          </a:p>
          <a:p>
            <a:endParaRPr lang="fr-FR" dirty="0"/>
          </a:p>
          <a:p>
            <a:r>
              <a:rPr lang="fr-FR" dirty="0"/>
              <a:t>*Conséquence…</a:t>
            </a:r>
          </a:p>
          <a:p>
            <a:r>
              <a:rPr lang="fr-FR" dirty="0"/>
              <a:t>Le centre de gravité des pays serbes</a:t>
            </a:r>
          </a:p>
          <a:p>
            <a:r>
              <a:rPr lang="fr-FR" dirty="0"/>
              <a:t>Se déplace vers le nord…</a:t>
            </a:r>
          </a:p>
        </p:txBody>
      </p:sp>
      <p:pic>
        <p:nvPicPr>
          <p:cNvPr id="4" name="Picture 2" descr="C:\Users\Christophe\Pictures\My Scans\2014-07 (juil.)\scan0016.jpg">
            <a:extLst>
              <a:ext uri="{FF2B5EF4-FFF2-40B4-BE49-F238E27FC236}">
                <a16:creationId xmlns:a16="http://schemas.microsoft.com/office/drawing/2014/main" id="{6EAD807F-A3CC-8EF7-D0E1-7E48CBB73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28724" b="54288"/>
          <a:stretch/>
        </p:blipFill>
        <p:spPr bwMode="auto">
          <a:xfrm>
            <a:off x="4641834" y="188640"/>
            <a:ext cx="7331163" cy="49742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1F1DCF0-85CA-EAAD-F7E5-F48B68352E0E}"/>
              </a:ext>
            </a:extLst>
          </p:cNvPr>
          <p:cNvCxnSpPr>
            <a:cxnSpLocks/>
          </p:cNvCxnSpPr>
          <p:nvPr/>
        </p:nvCxnSpPr>
        <p:spPr>
          <a:xfrm flipH="1" flipV="1">
            <a:off x="6879102" y="2675741"/>
            <a:ext cx="1239958" cy="2898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BBBD46B6-211A-7D44-FAEA-A4E1106A9359}"/>
              </a:ext>
            </a:extLst>
          </p:cNvPr>
          <p:cNvSpPr/>
          <p:nvPr/>
        </p:nvSpPr>
        <p:spPr>
          <a:xfrm>
            <a:off x="8119060" y="2882748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146A99-0424-201C-8366-EA62AD7EE988}"/>
              </a:ext>
            </a:extLst>
          </p:cNvPr>
          <p:cNvCxnSpPr>
            <a:cxnSpLocks/>
          </p:cNvCxnSpPr>
          <p:nvPr/>
        </p:nvCxnSpPr>
        <p:spPr>
          <a:xfrm flipV="1">
            <a:off x="6879102" y="1844298"/>
            <a:ext cx="39342" cy="70195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81B6D327-867B-8C6F-E21B-90DA72AD62BB}"/>
              </a:ext>
            </a:extLst>
          </p:cNvPr>
          <p:cNvSpPr/>
          <p:nvPr/>
        </p:nvSpPr>
        <p:spPr>
          <a:xfrm>
            <a:off x="6803160" y="259289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3DBCF8-A4FC-1062-5225-74443512D591}"/>
              </a:ext>
            </a:extLst>
          </p:cNvPr>
          <p:cNvSpPr/>
          <p:nvPr/>
        </p:nvSpPr>
        <p:spPr>
          <a:xfrm>
            <a:off x="8674416" y="3064698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630DBEE-B485-DE59-E22A-A8FEFAAA2195}"/>
              </a:ext>
            </a:extLst>
          </p:cNvPr>
          <p:cNvSpPr/>
          <p:nvPr/>
        </p:nvSpPr>
        <p:spPr>
          <a:xfrm>
            <a:off x="6690618" y="212134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5DE6CB8-486F-345A-5DAA-D2F8BB3E392C}"/>
              </a:ext>
            </a:extLst>
          </p:cNvPr>
          <p:cNvSpPr/>
          <p:nvPr/>
        </p:nvSpPr>
        <p:spPr>
          <a:xfrm>
            <a:off x="6766560" y="199570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B341A6-3C9A-41E4-D194-85D0D07AD50A}"/>
              </a:ext>
            </a:extLst>
          </p:cNvPr>
          <p:cNvSpPr/>
          <p:nvPr/>
        </p:nvSpPr>
        <p:spPr>
          <a:xfrm>
            <a:off x="6842502" y="168508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48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1459-1683 : La Serbie ottomane</a:t>
            </a:r>
          </a:p>
          <a:p>
            <a:endParaRPr lang="fr-FR" dirty="0"/>
          </a:p>
          <a:p>
            <a:r>
              <a:rPr lang="fr-FR" dirty="0"/>
              <a:t>*1521 : Les Turcs prennent</a:t>
            </a:r>
          </a:p>
          <a:p>
            <a:r>
              <a:rPr lang="fr-FR" dirty="0"/>
              <a:t>Belgrade aux Hongrois ; Puis…</a:t>
            </a:r>
          </a:p>
          <a:p>
            <a:endParaRPr lang="fr-FR" dirty="0"/>
          </a:p>
          <a:p>
            <a:r>
              <a:rPr lang="fr-FR" dirty="0"/>
              <a:t>1526 : Les Turcs s’emparent</a:t>
            </a:r>
          </a:p>
          <a:p>
            <a:r>
              <a:rPr lang="fr-FR" dirty="0"/>
              <a:t>D’une partie de la Hongrie ; Et…</a:t>
            </a:r>
          </a:p>
          <a:p>
            <a:endParaRPr lang="fr-FR" dirty="0"/>
          </a:p>
          <a:p>
            <a:r>
              <a:rPr lang="fr-FR" dirty="0"/>
              <a:t>*1683 : Au siège de Vienne</a:t>
            </a:r>
          </a:p>
          <a:p>
            <a:r>
              <a:rPr lang="fr-FR" dirty="0"/>
              <a:t>Les Turcs sont mis en échec</a:t>
            </a:r>
          </a:p>
          <a:p>
            <a:endParaRPr lang="fr-FR" dirty="0"/>
          </a:p>
          <a:p>
            <a:r>
              <a:rPr lang="fr-FR" dirty="0"/>
              <a:t>Extension maximale</a:t>
            </a:r>
          </a:p>
          <a:p>
            <a:r>
              <a:rPr lang="fr-FR" dirty="0"/>
              <a:t>De la conquête ottomane…</a:t>
            </a:r>
          </a:p>
        </p:txBody>
      </p:sp>
      <p:pic>
        <p:nvPicPr>
          <p:cNvPr id="6" name="Picture 2" descr="C:\Users\Christophe\Pictures\My Scans\2014-07 (juil.)\scan0016.jpg">
            <a:extLst>
              <a:ext uri="{FF2B5EF4-FFF2-40B4-BE49-F238E27FC236}">
                <a16:creationId xmlns:a16="http://schemas.microsoft.com/office/drawing/2014/main" id="{6456B12E-5DC4-D952-9D46-D6E295831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28724" b="54288"/>
          <a:stretch/>
        </p:blipFill>
        <p:spPr bwMode="auto">
          <a:xfrm>
            <a:off x="4641834" y="188640"/>
            <a:ext cx="7331163" cy="49742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1E6A709-7E59-8159-ADCB-C69091A6F331}"/>
              </a:ext>
            </a:extLst>
          </p:cNvPr>
          <p:cNvCxnSpPr>
            <a:cxnSpLocks/>
          </p:cNvCxnSpPr>
          <p:nvPr/>
        </p:nvCxnSpPr>
        <p:spPr>
          <a:xfrm flipH="1" flipV="1">
            <a:off x="6766560" y="2137795"/>
            <a:ext cx="112542" cy="4084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796152A-029B-D2FB-BF4C-5A276D642A38}"/>
              </a:ext>
            </a:extLst>
          </p:cNvPr>
          <p:cNvCxnSpPr>
            <a:cxnSpLocks/>
          </p:cNvCxnSpPr>
          <p:nvPr/>
        </p:nvCxnSpPr>
        <p:spPr>
          <a:xfrm flipH="1" flipV="1">
            <a:off x="6344529" y="1695157"/>
            <a:ext cx="422031" cy="3165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1844D1E-4549-3AA8-E986-DF2FF63A8476}"/>
              </a:ext>
            </a:extLst>
          </p:cNvPr>
          <p:cNvCxnSpPr>
            <a:cxnSpLocks/>
            <a:endCxn id="14" idx="5"/>
          </p:cNvCxnSpPr>
          <p:nvPr/>
        </p:nvCxnSpPr>
        <p:spPr>
          <a:xfrm flipH="1" flipV="1">
            <a:off x="5971906" y="1059711"/>
            <a:ext cx="372623" cy="6354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6AD3045-81B4-9984-789E-CF5CECF0E833}"/>
              </a:ext>
            </a:extLst>
          </p:cNvPr>
          <p:cNvSpPr/>
          <p:nvPr/>
        </p:nvSpPr>
        <p:spPr>
          <a:xfrm>
            <a:off x="6803160" y="259289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971B953-E6F7-0765-EA82-004D1CD37E5B}"/>
              </a:ext>
            </a:extLst>
          </p:cNvPr>
          <p:cNvSpPr/>
          <p:nvPr/>
        </p:nvSpPr>
        <p:spPr>
          <a:xfrm>
            <a:off x="6752970" y="200830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F8A562A-7B4B-8290-0999-F2CE9B8BB7B5}"/>
              </a:ext>
            </a:extLst>
          </p:cNvPr>
          <p:cNvSpPr/>
          <p:nvPr/>
        </p:nvSpPr>
        <p:spPr>
          <a:xfrm>
            <a:off x="5842265" y="91827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B6A0E28-1635-08B1-2C82-01D998734394}"/>
              </a:ext>
            </a:extLst>
          </p:cNvPr>
          <p:cNvCxnSpPr>
            <a:cxnSpLocks/>
          </p:cNvCxnSpPr>
          <p:nvPr/>
        </p:nvCxnSpPr>
        <p:spPr>
          <a:xfrm flipH="1" flipV="1">
            <a:off x="6879102" y="2675741"/>
            <a:ext cx="1239958" cy="2898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6E089CA-73F3-47A6-CBB4-D76C82A2B2F8}"/>
              </a:ext>
            </a:extLst>
          </p:cNvPr>
          <p:cNvSpPr/>
          <p:nvPr/>
        </p:nvSpPr>
        <p:spPr>
          <a:xfrm>
            <a:off x="8119060" y="2882748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951891B-06F6-91AA-46D4-CAE947F21CFE}"/>
              </a:ext>
            </a:extLst>
          </p:cNvPr>
          <p:cNvSpPr/>
          <p:nvPr/>
        </p:nvSpPr>
        <p:spPr>
          <a:xfrm>
            <a:off x="8674416" y="3064698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43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1798-Oct. 1799 : Les coalisés chassent les Français des Îles ioniennes et d’Italie ; …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*</a:t>
            </a:r>
            <a:r>
              <a:rPr lang="fr-FR" dirty="0">
                <a:ea typeface="Times New Roman" panose="02020603050405020304" pitchFamily="18" charset="0"/>
              </a:rPr>
              <a:t>Mars-Juin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1799 : </a:t>
            </a:r>
            <a:r>
              <a:rPr lang="fr-FR" dirty="0">
                <a:ea typeface="Times New Roman" panose="02020603050405020304" pitchFamily="18" charset="0"/>
              </a:rPr>
              <a:t>En Italie, le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s Français…</a:t>
            </a:r>
          </a:p>
          <a:p>
            <a:r>
              <a:rPr lang="fr-FR" dirty="0">
                <a:ea typeface="Times New Roman" panose="02020603050405020304" pitchFamily="18" charset="0"/>
              </a:rPr>
              <a:t>- Assiégés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à Ancône par les Russo-ottomans</a:t>
            </a:r>
          </a:p>
          <a:p>
            <a:r>
              <a:rPr lang="fr-FR" dirty="0">
                <a:ea typeface="Times New Roman" panose="02020603050405020304" pitchFamily="18" charset="0"/>
              </a:rPr>
              <a:t>- Vaincus à Vérone par les Autrichiens</a:t>
            </a:r>
          </a:p>
          <a:p>
            <a:r>
              <a:rPr lang="fr-FR" dirty="0">
                <a:ea typeface="Times New Roman" panose="02020603050405020304" pitchFamily="18" charset="0"/>
              </a:rPr>
              <a:t>- Attaqués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en Suisse par les Austro-Russes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Les Français doivent se replier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*Mai 1799 : Les Français quittent Naples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Et se replient sur Milan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Naples conquise en déc. 1798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237CCA-CA12-0CB0-DF52-934BD1C4D8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37122" r="10637" b="15825"/>
          <a:stretch/>
        </p:blipFill>
        <p:spPr bwMode="auto">
          <a:xfrm>
            <a:off x="6059696" y="148771"/>
            <a:ext cx="6032182" cy="65858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9A96FE8-E8F1-0834-06DC-BE8964D2257A}"/>
              </a:ext>
            </a:extLst>
          </p:cNvPr>
          <p:cNvSpPr/>
          <p:nvPr/>
        </p:nvSpPr>
        <p:spPr>
          <a:xfrm>
            <a:off x="7760064" y="334191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A3A389B-E6F8-9FE2-2F49-C16F68DEC882}"/>
              </a:ext>
            </a:extLst>
          </p:cNvPr>
          <p:cNvSpPr/>
          <p:nvPr/>
        </p:nvSpPr>
        <p:spPr>
          <a:xfrm>
            <a:off x="9642309" y="5067657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26C2425-45A3-CACF-029D-A6F079EC3A54}"/>
              </a:ext>
            </a:extLst>
          </p:cNvPr>
          <p:cNvCxnSpPr>
            <a:cxnSpLocks/>
            <a:endCxn id="25" idx="7"/>
          </p:cNvCxnSpPr>
          <p:nvPr/>
        </p:nvCxnSpPr>
        <p:spPr>
          <a:xfrm flipH="1">
            <a:off x="9760591" y="508000"/>
            <a:ext cx="1639611" cy="2077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2D10EEA8-CFE8-503D-C81B-3D49655E1982}"/>
              </a:ext>
            </a:extLst>
          </p:cNvPr>
          <p:cNvSpPr/>
          <p:nvPr/>
        </p:nvSpPr>
        <p:spPr>
          <a:xfrm>
            <a:off x="7443022" y="593177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16B310C-B9E8-0CC8-D380-D70C35FA2AC3}"/>
              </a:ext>
            </a:extLst>
          </p:cNvPr>
          <p:cNvSpPr/>
          <p:nvPr/>
        </p:nvSpPr>
        <p:spPr>
          <a:xfrm>
            <a:off x="11450044" y="407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850E527-AF2B-4888-7015-C85796A572C6}"/>
              </a:ext>
            </a:extLst>
          </p:cNvPr>
          <p:cNvSpPr/>
          <p:nvPr/>
        </p:nvSpPr>
        <p:spPr>
          <a:xfrm>
            <a:off x="8873515" y="259478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C370ACC-74FF-F864-DE72-A9E3F0DE8002}"/>
              </a:ext>
            </a:extLst>
          </p:cNvPr>
          <p:cNvSpPr/>
          <p:nvPr/>
        </p:nvSpPr>
        <p:spPr>
          <a:xfrm>
            <a:off x="10781680" y="590222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24F9152-0E70-D995-8DDC-934C9154A3F3}"/>
              </a:ext>
            </a:extLst>
          </p:cNvPr>
          <p:cNvSpPr/>
          <p:nvPr/>
        </p:nvSpPr>
        <p:spPr>
          <a:xfrm>
            <a:off x="7861200" y="255570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9011287-79FE-152F-BE98-E5300C326FB1}"/>
              </a:ext>
            </a:extLst>
          </p:cNvPr>
          <p:cNvSpPr/>
          <p:nvPr/>
        </p:nvSpPr>
        <p:spPr>
          <a:xfrm>
            <a:off x="7022480" y="144634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D2B4375-5FF8-8AB4-CA4E-9AB81205A69C}"/>
              </a:ext>
            </a:extLst>
          </p:cNvPr>
          <p:cNvSpPr/>
          <p:nvPr/>
        </p:nvSpPr>
        <p:spPr>
          <a:xfrm>
            <a:off x="7022480" y="2916119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A3F4F39-4588-CE5F-7AA0-96F4D3708852}"/>
              </a:ext>
            </a:extLst>
          </p:cNvPr>
          <p:cNvSpPr/>
          <p:nvPr/>
        </p:nvSpPr>
        <p:spPr>
          <a:xfrm>
            <a:off x="8181839" y="126029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2D7B6AB-7D81-F006-F629-0509FCD2CF20}"/>
              </a:ext>
            </a:extLst>
          </p:cNvPr>
          <p:cNvCxnSpPr>
            <a:cxnSpLocks/>
            <a:endCxn id="21" idx="6"/>
          </p:cNvCxnSpPr>
          <p:nvPr/>
        </p:nvCxnSpPr>
        <p:spPr>
          <a:xfrm flipH="1">
            <a:off x="8384111" y="482601"/>
            <a:ext cx="3016091" cy="8785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78A6132-AFEE-DBAA-F938-2B421A936599}"/>
              </a:ext>
            </a:extLst>
          </p:cNvPr>
          <p:cNvSpPr/>
          <p:nvPr/>
        </p:nvSpPr>
        <p:spPr>
          <a:xfrm>
            <a:off x="9587941" y="2555705"/>
            <a:ext cx="202272" cy="201752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E920BA9-0F4F-E624-06D1-12C7DB3804B8}"/>
              </a:ext>
            </a:extLst>
          </p:cNvPr>
          <p:cNvSpPr/>
          <p:nvPr/>
        </p:nvSpPr>
        <p:spPr>
          <a:xfrm>
            <a:off x="10341718" y="399966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B624898-F7A0-FA70-3DF4-3170F1AC6DD2}"/>
              </a:ext>
            </a:extLst>
          </p:cNvPr>
          <p:cNvCxnSpPr>
            <a:cxnSpLocks/>
            <a:endCxn id="2" idx="5"/>
          </p:cNvCxnSpPr>
          <p:nvPr/>
        </p:nvCxnSpPr>
        <p:spPr>
          <a:xfrm flipH="1" flipV="1">
            <a:off x="10514368" y="4171874"/>
            <a:ext cx="1520420" cy="895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74A203C-8F06-5EBC-EE18-EE4D82B7929B}"/>
              </a:ext>
            </a:extLst>
          </p:cNvPr>
          <p:cNvCxnSpPr>
            <a:cxnSpLocks/>
          </p:cNvCxnSpPr>
          <p:nvPr/>
        </p:nvCxnSpPr>
        <p:spPr>
          <a:xfrm flipH="1" flipV="1">
            <a:off x="8033850" y="2727911"/>
            <a:ext cx="1041937" cy="11311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EF53292-1729-4C92-AB8C-18CF2ACDD52D}"/>
              </a:ext>
            </a:extLst>
          </p:cNvPr>
          <p:cNvCxnSpPr>
            <a:cxnSpLocks/>
          </p:cNvCxnSpPr>
          <p:nvPr/>
        </p:nvCxnSpPr>
        <p:spPr>
          <a:xfrm flipH="1" flipV="1">
            <a:off x="9205993" y="3999668"/>
            <a:ext cx="436316" cy="10679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97F6293-D285-CA75-6AF2-A10D9B4C3C14}"/>
              </a:ext>
            </a:extLst>
          </p:cNvPr>
          <p:cNvCxnSpPr>
            <a:cxnSpLocks/>
          </p:cNvCxnSpPr>
          <p:nvPr/>
        </p:nvCxnSpPr>
        <p:spPr>
          <a:xfrm flipH="1" flipV="1">
            <a:off x="9844581" y="5269409"/>
            <a:ext cx="966721" cy="662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619EE8FE-BCC5-F103-603B-1A73AD55D988}"/>
              </a:ext>
            </a:extLst>
          </p:cNvPr>
          <p:cNvSpPr/>
          <p:nvPr/>
        </p:nvSpPr>
        <p:spPr>
          <a:xfrm>
            <a:off x="9530301" y="3328124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9E76E2E-F2B2-8B3F-03C1-6920A2D828C6}"/>
              </a:ext>
            </a:extLst>
          </p:cNvPr>
          <p:cNvSpPr/>
          <p:nvPr/>
        </p:nvSpPr>
        <p:spPr>
          <a:xfrm>
            <a:off x="10402862" y="284526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9B35B03-0D83-AD31-1414-31D5383DEDDA}"/>
              </a:ext>
            </a:extLst>
          </p:cNvPr>
          <p:cNvSpPr/>
          <p:nvPr/>
        </p:nvSpPr>
        <p:spPr>
          <a:xfrm>
            <a:off x="11652316" y="369388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FB597E2-5F1B-978B-6568-78EDD92CDEB9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9075787" y="2656581"/>
            <a:ext cx="454514" cy="39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3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1798-Oct. 1799 : Les coalisés chassent les Français des Îles ioniennes et d’Italie ; …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*Juin 1799 : Après le départ des Français, le </a:t>
            </a:r>
            <a:r>
              <a:rPr lang="fr-FR" sz="1800" u="sng" dirty="0">
                <a:effectLst/>
                <a:ea typeface="Times New Roman" panose="02020603050405020304" pitchFamily="18" charset="0"/>
              </a:rPr>
              <a:t>cardinal </a:t>
            </a:r>
            <a:r>
              <a:rPr lang="fr-FR" sz="1800" u="sng" dirty="0" err="1">
                <a:effectLst/>
                <a:ea typeface="Times New Roman" panose="02020603050405020304" pitchFamily="18" charset="0"/>
              </a:rPr>
              <a:t>Ruffo</a:t>
            </a:r>
            <a:endParaRPr lang="fr-FR" sz="1800" u="sng" dirty="0"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Au nom de </a:t>
            </a:r>
            <a:r>
              <a:rPr lang="fr-FR" sz="1800" u="sng" dirty="0">
                <a:effectLst/>
                <a:ea typeface="Times New Roman" panose="02020603050405020304" pitchFamily="18" charset="0"/>
              </a:rPr>
              <a:t>Ferdinand </a:t>
            </a:r>
            <a:r>
              <a:rPr lang="fr-FR" u="sng" dirty="0">
                <a:ea typeface="Times New Roman" panose="02020603050405020304" pitchFamily="18" charset="0"/>
              </a:rPr>
              <a:t>IV</a:t>
            </a:r>
            <a:r>
              <a:rPr lang="fr-FR" dirty="0">
                <a:ea typeface="Times New Roman" panose="02020603050405020304" pitchFamily="18" charset="0"/>
              </a:rPr>
              <a:t> réfugié en Sicile, reprend Naples</a:t>
            </a:r>
          </a:p>
          <a:p>
            <a:r>
              <a:rPr lang="fr-FR" dirty="0">
                <a:ea typeface="Times New Roman" panose="02020603050405020304" pitchFamily="18" charset="0"/>
              </a:rPr>
              <a:t>Et i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l met fin violemment à la République parthénopéenne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NB : Aidé par une flotte britannique, </a:t>
            </a:r>
            <a:r>
              <a:rPr lang="fr-FR" sz="1700" dirty="0">
                <a:effectLst/>
                <a:ea typeface="Times New Roman" panose="02020603050405020304" pitchFamily="18" charset="0"/>
              </a:rPr>
              <a:t>commandée par </a:t>
            </a:r>
            <a:r>
              <a:rPr lang="fr-FR" sz="1700" u="sng" dirty="0">
                <a:effectLst/>
                <a:ea typeface="Times New Roman" panose="02020603050405020304" pitchFamily="18" charset="0"/>
              </a:rPr>
              <a:t>Nelson</a:t>
            </a:r>
          </a:p>
          <a:p>
            <a:r>
              <a:rPr lang="fr-FR" dirty="0">
                <a:ea typeface="Times New Roman" panose="02020603050405020304" pitchFamily="18" charset="0"/>
              </a:rPr>
              <a:t>Et qui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débarque des contingents russes et ottomans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Catholiques, protestants, orthodoxes et musulmans </a:t>
            </a:r>
          </a:p>
          <a:p>
            <a:r>
              <a:rPr lang="fr-FR" dirty="0">
                <a:ea typeface="Times New Roman" panose="02020603050405020304" pitchFamily="18" charset="0"/>
              </a:rPr>
              <a:t>Tous unis dans une guerre sainte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(!)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D75B76A-D411-76F4-036C-DC1DD93C7E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37122" r="10637" b="15825"/>
          <a:stretch/>
        </p:blipFill>
        <p:spPr bwMode="auto">
          <a:xfrm>
            <a:off x="6059696" y="148771"/>
            <a:ext cx="6032182" cy="65858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FF3FC73-5EE4-FBF8-CEC7-E915B2914368}"/>
              </a:ext>
            </a:extLst>
          </p:cNvPr>
          <p:cNvSpPr/>
          <p:nvPr/>
        </p:nvSpPr>
        <p:spPr>
          <a:xfrm>
            <a:off x="7760064" y="334191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CE89DF7-7D15-811F-049C-8F0A7FF5863B}"/>
              </a:ext>
            </a:extLst>
          </p:cNvPr>
          <p:cNvSpPr/>
          <p:nvPr/>
        </p:nvSpPr>
        <p:spPr>
          <a:xfrm>
            <a:off x="9642309" y="5067657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67F7A91-CC5D-C475-343E-4172520300CF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9760591" y="508000"/>
            <a:ext cx="1639611" cy="2077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3A82A7E9-ACCA-DDF8-D6B8-A9B5968CDE08}"/>
              </a:ext>
            </a:extLst>
          </p:cNvPr>
          <p:cNvSpPr/>
          <p:nvPr/>
        </p:nvSpPr>
        <p:spPr>
          <a:xfrm>
            <a:off x="7443022" y="593177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E436B5C-A8F2-0545-9018-CBC4EA9A9D29}"/>
              </a:ext>
            </a:extLst>
          </p:cNvPr>
          <p:cNvSpPr/>
          <p:nvPr/>
        </p:nvSpPr>
        <p:spPr>
          <a:xfrm>
            <a:off x="11450044" y="407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444B1BB-F7FF-1720-6A16-D6327433A0BD}"/>
              </a:ext>
            </a:extLst>
          </p:cNvPr>
          <p:cNvSpPr/>
          <p:nvPr/>
        </p:nvSpPr>
        <p:spPr>
          <a:xfrm>
            <a:off x="8873515" y="259478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F10AF74-D34E-D81A-9EF9-0C3115843353}"/>
              </a:ext>
            </a:extLst>
          </p:cNvPr>
          <p:cNvSpPr/>
          <p:nvPr/>
        </p:nvSpPr>
        <p:spPr>
          <a:xfrm>
            <a:off x="10781680" y="590222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D7EEA6A-1A66-9889-87DA-45777F46F6D4}"/>
              </a:ext>
            </a:extLst>
          </p:cNvPr>
          <p:cNvSpPr/>
          <p:nvPr/>
        </p:nvSpPr>
        <p:spPr>
          <a:xfrm>
            <a:off x="7861200" y="2555705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8301D6-D2A4-CFCC-A340-1411E868C80D}"/>
              </a:ext>
            </a:extLst>
          </p:cNvPr>
          <p:cNvSpPr/>
          <p:nvPr/>
        </p:nvSpPr>
        <p:spPr>
          <a:xfrm>
            <a:off x="7022480" y="144634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3780278-5BBD-C56E-EE5C-029B0C7623EC}"/>
              </a:ext>
            </a:extLst>
          </p:cNvPr>
          <p:cNvSpPr/>
          <p:nvPr/>
        </p:nvSpPr>
        <p:spPr>
          <a:xfrm>
            <a:off x="7022480" y="2916119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17C1B7-78D2-04E5-526A-DECD699DC595}"/>
              </a:ext>
            </a:extLst>
          </p:cNvPr>
          <p:cNvSpPr/>
          <p:nvPr/>
        </p:nvSpPr>
        <p:spPr>
          <a:xfrm>
            <a:off x="8181839" y="126029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5CDCAD4-30E9-530B-3FDF-DAFC185376F8}"/>
              </a:ext>
            </a:extLst>
          </p:cNvPr>
          <p:cNvCxnSpPr>
            <a:cxnSpLocks/>
            <a:endCxn id="14" idx="6"/>
          </p:cNvCxnSpPr>
          <p:nvPr/>
        </p:nvCxnSpPr>
        <p:spPr>
          <a:xfrm flipH="1">
            <a:off x="8384111" y="482601"/>
            <a:ext cx="3016091" cy="8785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29CD982A-9743-2964-36AD-208434AE33CC}"/>
              </a:ext>
            </a:extLst>
          </p:cNvPr>
          <p:cNvSpPr/>
          <p:nvPr/>
        </p:nvSpPr>
        <p:spPr>
          <a:xfrm>
            <a:off x="9587941" y="2555705"/>
            <a:ext cx="202272" cy="201752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4986FD9-21B0-8AD7-1FD9-E37D29A8C832}"/>
              </a:ext>
            </a:extLst>
          </p:cNvPr>
          <p:cNvSpPr/>
          <p:nvPr/>
        </p:nvSpPr>
        <p:spPr>
          <a:xfrm>
            <a:off x="10341718" y="399966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0A44D13-471F-C764-990D-0A4E5E2F14D7}"/>
              </a:ext>
            </a:extLst>
          </p:cNvPr>
          <p:cNvCxnSpPr>
            <a:cxnSpLocks/>
            <a:endCxn id="17" idx="5"/>
          </p:cNvCxnSpPr>
          <p:nvPr/>
        </p:nvCxnSpPr>
        <p:spPr>
          <a:xfrm flipH="1" flipV="1">
            <a:off x="10514368" y="4171874"/>
            <a:ext cx="1520420" cy="895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BF2DFF8-2853-D9A3-D748-CCEDCF9147D4}"/>
              </a:ext>
            </a:extLst>
          </p:cNvPr>
          <p:cNvCxnSpPr>
            <a:cxnSpLocks/>
          </p:cNvCxnSpPr>
          <p:nvPr/>
        </p:nvCxnSpPr>
        <p:spPr>
          <a:xfrm flipH="1" flipV="1">
            <a:off x="8033850" y="2727911"/>
            <a:ext cx="1041937" cy="11311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4FC7EA5-F092-3A3A-30D9-AB80CE319971}"/>
              </a:ext>
            </a:extLst>
          </p:cNvPr>
          <p:cNvCxnSpPr>
            <a:cxnSpLocks/>
          </p:cNvCxnSpPr>
          <p:nvPr/>
        </p:nvCxnSpPr>
        <p:spPr>
          <a:xfrm flipH="1" flipV="1">
            <a:off x="9205993" y="3999668"/>
            <a:ext cx="436316" cy="10679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5ABA217-F9A8-A147-DBEB-B063F3A8B9A7}"/>
              </a:ext>
            </a:extLst>
          </p:cNvPr>
          <p:cNvCxnSpPr>
            <a:cxnSpLocks/>
          </p:cNvCxnSpPr>
          <p:nvPr/>
        </p:nvCxnSpPr>
        <p:spPr>
          <a:xfrm flipH="1" flipV="1">
            <a:off x="9844581" y="5269409"/>
            <a:ext cx="966721" cy="662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20B67949-553D-D8B4-0C35-A9960C2CE3D1}"/>
              </a:ext>
            </a:extLst>
          </p:cNvPr>
          <p:cNvSpPr/>
          <p:nvPr/>
        </p:nvSpPr>
        <p:spPr>
          <a:xfrm>
            <a:off x="9530301" y="3328124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8FC77A9-3E1B-149F-5F5B-581D922F27D8}"/>
              </a:ext>
            </a:extLst>
          </p:cNvPr>
          <p:cNvSpPr/>
          <p:nvPr/>
        </p:nvSpPr>
        <p:spPr>
          <a:xfrm>
            <a:off x="10402862" y="284526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04FAF00-2EC8-8284-535C-DBC60585B441}"/>
              </a:ext>
            </a:extLst>
          </p:cNvPr>
          <p:cNvSpPr/>
          <p:nvPr/>
        </p:nvSpPr>
        <p:spPr>
          <a:xfrm>
            <a:off x="11652316" y="369388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CF49646-FE38-D140-533B-8290CC14F8C8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9075787" y="2656581"/>
            <a:ext cx="454514" cy="39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C58FE85-2FCE-27E0-8E25-CB3ABE85EC85}"/>
              </a:ext>
            </a:extLst>
          </p:cNvPr>
          <p:cNvCxnSpPr>
            <a:cxnSpLocks/>
          </p:cNvCxnSpPr>
          <p:nvPr/>
        </p:nvCxnSpPr>
        <p:spPr>
          <a:xfrm flipV="1">
            <a:off x="10816525" y="6103980"/>
            <a:ext cx="66291" cy="6052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6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1798-Oct. 1799 : Les coalisés chassent les Français des Îles ioniennes et d’Italie ; …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/>
              <a:t>*Août-Sept. 1799</a:t>
            </a:r>
          </a:p>
          <a:p>
            <a:r>
              <a:rPr lang="fr-FR" dirty="0"/>
              <a:t>Les Austro-Russes chassent les Français d’Italie</a:t>
            </a:r>
          </a:p>
          <a:p>
            <a:endParaRPr lang="fr-FR" dirty="0"/>
          </a:p>
          <a:p>
            <a:r>
              <a:rPr lang="fr-FR" dirty="0"/>
              <a:t>Rome, Milan, Turin</a:t>
            </a:r>
          </a:p>
          <a:p>
            <a:r>
              <a:rPr lang="fr-FR" dirty="0"/>
              <a:t>Sauf Gênes</a:t>
            </a:r>
          </a:p>
          <a:p>
            <a:endParaRPr lang="fr-FR" dirty="0"/>
          </a:p>
          <a:p>
            <a:r>
              <a:rPr lang="fr-FR" u="sng" dirty="0"/>
              <a:t>Souvorov</a:t>
            </a:r>
            <a:r>
              <a:rPr lang="fr-FR" dirty="0"/>
              <a:t> et Korsakov menacent directement la France</a:t>
            </a:r>
          </a:p>
          <a:p>
            <a:r>
              <a:rPr lang="fr-FR" dirty="0"/>
              <a:t>Mais en Suisse, ils sont arrêtés par </a:t>
            </a:r>
            <a:r>
              <a:rPr lang="fr-FR" u="sng" dirty="0"/>
              <a:t>Masséna</a:t>
            </a:r>
            <a:r>
              <a:rPr lang="fr-FR" dirty="0"/>
              <a:t> à Zurich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5E163E1-26C6-E807-0419-7C9ACDE9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37122" r="10637" b="15825"/>
          <a:stretch/>
        </p:blipFill>
        <p:spPr bwMode="auto">
          <a:xfrm>
            <a:off x="6059696" y="148771"/>
            <a:ext cx="6032182" cy="65858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9C73032C-DF68-0DA0-8A61-C5A7422D90F8}"/>
              </a:ext>
            </a:extLst>
          </p:cNvPr>
          <p:cNvSpPr/>
          <p:nvPr/>
        </p:nvSpPr>
        <p:spPr>
          <a:xfrm>
            <a:off x="7760064" y="334191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D60EFC4-FA18-6BDE-A65B-572C87CB31F1}"/>
              </a:ext>
            </a:extLst>
          </p:cNvPr>
          <p:cNvSpPr/>
          <p:nvPr/>
        </p:nvSpPr>
        <p:spPr>
          <a:xfrm>
            <a:off x="9642309" y="506765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EEB3556-C4FC-DCAB-0E2B-CFFB1891C770}"/>
              </a:ext>
            </a:extLst>
          </p:cNvPr>
          <p:cNvCxnSpPr>
            <a:cxnSpLocks/>
            <a:endCxn id="48" idx="7"/>
          </p:cNvCxnSpPr>
          <p:nvPr/>
        </p:nvCxnSpPr>
        <p:spPr>
          <a:xfrm flipH="1">
            <a:off x="9760591" y="508000"/>
            <a:ext cx="1639611" cy="2077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2C8BB81-870F-49AF-3D00-4D68D061EBEB}"/>
              </a:ext>
            </a:extLst>
          </p:cNvPr>
          <p:cNvSpPr/>
          <p:nvPr/>
        </p:nvSpPr>
        <p:spPr>
          <a:xfrm>
            <a:off x="7443022" y="593177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055CE01-960D-B315-C6FC-96498BDB0564}"/>
              </a:ext>
            </a:extLst>
          </p:cNvPr>
          <p:cNvSpPr/>
          <p:nvPr/>
        </p:nvSpPr>
        <p:spPr>
          <a:xfrm>
            <a:off x="11450044" y="407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D2B61E4-3526-6470-567D-F9158974786F}"/>
              </a:ext>
            </a:extLst>
          </p:cNvPr>
          <p:cNvSpPr/>
          <p:nvPr/>
        </p:nvSpPr>
        <p:spPr>
          <a:xfrm>
            <a:off x="8873515" y="259478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452E7B2-CE6E-9850-94CE-DB901657DD04}"/>
              </a:ext>
            </a:extLst>
          </p:cNvPr>
          <p:cNvSpPr/>
          <p:nvPr/>
        </p:nvSpPr>
        <p:spPr>
          <a:xfrm>
            <a:off x="10781680" y="590222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121765B-EAE0-A7C3-77FA-F1395BF3D179}"/>
              </a:ext>
            </a:extLst>
          </p:cNvPr>
          <p:cNvSpPr/>
          <p:nvPr/>
        </p:nvSpPr>
        <p:spPr>
          <a:xfrm>
            <a:off x="7861200" y="255570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D788693-BE89-F678-D208-A72FA1B56D9C}"/>
              </a:ext>
            </a:extLst>
          </p:cNvPr>
          <p:cNvSpPr/>
          <p:nvPr/>
        </p:nvSpPr>
        <p:spPr>
          <a:xfrm>
            <a:off x="7022480" y="291611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5EEE3F8-B6AF-06CC-4675-DB15BB8A6100}"/>
              </a:ext>
            </a:extLst>
          </p:cNvPr>
          <p:cNvSpPr/>
          <p:nvPr/>
        </p:nvSpPr>
        <p:spPr>
          <a:xfrm>
            <a:off x="8181839" y="126029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1867DBF-6333-10F6-C768-66816E910A85}"/>
              </a:ext>
            </a:extLst>
          </p:cNvPr>
          <p:cNvCxnSpPr>
            <a:cxnSpLocks/>
            <a:endCxn id="46" idx="6"/>
          </p:cNvCxnSpPr>
          <p:nvPr/>
        </p:nvCxnSpPr>
        <p:spPr>
          <a:xfrm flipH="1">
            <a:off x="8384111" y="482601"/>
            <a:ext cx="3016091" cy="8785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44909491-87FD-6091-97AC-5B01EA14BD2F}"/>
              </a:ext>
            </a:extLst>
          </p:cNvPr>
          <p:cNvSpPr/>
          <p:nvPr/>
        </p:nvSpPr>
        <p:spPr>
          <a:xfrm>
            <a:off x="9587941" y="2555705"/>
            <a:ext cx="202272" cy="201752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5BCC922-3F16-11A3-9D92-6486B4508F37}"/>
              </a:ext>
            </a:extLst>
          </p:cNvPr>
          <p:cNvSpPr/>
          <p:nvPr/>
        </p:nvSpPr>
        <p:spPr>
          <a:xfrm>
            <a:off x="10341718" y="399966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50A6BDD-AD04-8EEE-7ABE-58BFA3E88170}"/>
              </a:ext>
            </a:extLst>
          </p:cNvPr>
          <p:cNvCxnSpPr>
            <a:cxnSpLocks/>
            <a:endCxn id="49" idx="5"/>
          </p:cNvCxnSpPr>
          <p:nvPr/>
        </p:nvCxnSpPr>
        <p:spPr>
          <a:xfrm flipH="1" flipV="1">
            <a:off x="10514368" y="4171874"/>
            <a:ext cx="1520420" cy="895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8106546F-8D95-8794-3906-12017404DCCF}"/>
              </a:ext>
            </a:extLst>
          </p:cNvPr>
          <p:cNvCxnSpPr>
            <a:cxnSpLocks/>
          </p:cNvCxnSpPr>
          <p:nvPr/>
        </p:nvCxnSpPr>
        <p:spPr>
          <a:xfrm flipH="1" flipV="1">
            <a:off x="8033850" y="2727911"/>
            <a:ext cx="1041937" cy="11311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4AE6E30-A4AF-A345-8F6A-22C384BD16EF}"/>
              </a:ext>
            </a:extLst>
          </p:cNvPr>
          <p:cNvCxnSpPr>
            <a:cxnSpLocks/>
          </p:cNvCxnSpPr>
          <p:nvPr/>
        </p:nvCxnSpPr>
        <p:spPr>
          <a:xfrm flipH="1" flipV="1">
            <a:off x="9205993" y="3999668"/>
            <a:ext cx="436316" cy="10679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8840AFE-1DB4-9C7C-1832-2D46216B3DF9}"/>
              </a:ext>
            </a:extLst>
          </p:cNvPr>
          <p:cNvCxnSpPr>
            <a:cxnSpLocks/>
          </p:cNvCxnSpPr>
          <p:nvPr/>
        </p:nvCxnSpPr>
        <p:spPr>
          <a:xfrm flipH="1" flipV="1">
            <a:off x="9844581" y="5269409"/>
            <a:ext cx="966721" cy="6623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55A4FBC3-CCE3-8AE1-D4B9-0E9FB9B130B3}"/>
              </a:ext>
            </a:extLst>
          </p:cNvPr>
          <p:cNvSpPr/>
          <p:nvPr/>
        </p:nvSpPr>
        <p:spPr>
          <a:xfrm>
            <a:off x="10402862" y="284526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06F4380-9824-8FDA-2CD3-859DA3F97631}"/>
              </a:ext>
            </a:extLst>
          </p:cNvPr>
          <p:cNvSpPr/>
          <p:nvPr/>
        </p:nvSpPr>
        <p:spPr>
          <a:xfrm>
            <a:off x="11652316" y="369388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DF15BDF-486E-A699-E298-9E282F7DEB34}"/>
              </a:ext>
            </a:extLst>
          </p:cNvPr>
          <p:cNvCxnSpPr>
            <a:cxnSpLocks/>
            <a:endCxn id="40" idx="6"/>
          </p:cNvCxnSpPr>
          <p:nvPr/>
        </p:nvCxnSpPr>
        <p:spPr>
          <a:xfrm flipH="1">
            <a:off x="9075787" y="2656581"/>
            <a:ext cx="454514" cy="39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6BB4168F-A039-C83A-6CF1-33F4FAD9D918}"/>
              </a:ext>
            </a:extLst>
          </p:cNvPr>
          <p:cNvCxnSpPr>
            <a:cxnSpLocks/>
          </p:cNvCxnSpPr>
          <p:nvPr/>
        </p:nvCxnSpPr>
        <p:spPr>
          <a:xfrm flipV="1">
            <a:off x="10816525" y="6103980"/>
            <a:ext cx="66291" cy="6052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6EAB396D-9309-4D34-BE01-D1D2D6A4ACAB}"/>
              </a:ext>
            </a:extLst>
          </p:cNvPr>
          <p:cNvSpPr/>
          <p:nvPr/>
        </p:nvSpPr>
        <p:spPr>
          <a:xfrm>
            <a:off x="7022480" y="144634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4BE1D01-2249-C0A3-05B6-9AB0E4859527}"/>
              </a:ext>
            </a:extLst>
          </p:cNvPr>
          <p:cNvSpPr/>
          <p:nvPr/>
        </p:nvSpPr>
        <p:spPr>
          <a:xfrm>
            <a:off x="7562785" y="164446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0B8700C-3F07-D8A8-E45F-00A4C3FFB6E0}"/>
              </a:ext>
            </a:extLst>
          </p:cNvPr>
          <p:cNvSpPr/>
          <p:nvPr/>
        </p:nvSpPr>
        <p:spPr>
          <a:xfrm>
            <a:off x="7641002" y="119825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28DD202-F8E6-4A56-7D52-C6810FC3D316}"/>
              </a:ext>
            </a:extLst>
          </p:cNvPr>
          <p:cNvCxnSpPr>
            <a:cxnSpLocks/>
          </p:cNvCxnSpPr>
          <p:nvPr/>
        </p:nvCxnSpPr>
        <p:spPr>
          <a:xfrm flipH="1">
            <a:off x="7861200" y="2757457"/>
            <a:ext cx="101136" cy="58445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8E7D98A-705D-41A2-25B0-726801F8D91A}"/>
              </a:ext>
            </a:extLst>
          </p:cNvPr>
          <p:cNvCxnSpPr>
            <a:cxnSpLocks/>
          </p:cNvCxnSpPr>
          <p:nvPr/>
        </p:nvCxnSpPr>
        <p:spPr>
          <a:xfrm flipH="1" flipV="1">
            <a:off x="8063472" y="2656581"/>
            <a:ext cx="810043" cy="39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52F9F7-7A9B-B9B8-9188-F4C6D010E3A1}"/>
              </a:ext>
            </a:extLst>
          </p:cNvPr>
          <p:cNvCxnSpPr>
            <a:cxnSpLocks/>
          </p:cNvCxnSpPr>
          <p:nvPr/>
        </p:nvCxnSpPr>
        <p:spPr>
          <a:xfrm flipH="1" flipV="1">
            <a:off x="7677378" y="1846218"/>
            <a:ext cx="183822" cy="587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BB4F5180-1E0A-B45D-82F5-EE98428433A8}"/>
              </a:ext>
            </a:extLst>
          </p:cNvPr>
          <p:cNvCxnSpPr>
            <a:cxnSpLocks/>
          </p:cNvCxnSpPr>
          <p:nvPr/>
        </p:nvCxnSpPr>
        <p:spPr>
          <a:xfrm flipH="1" flipV="1">
            <a:off x="7843274" y="1341838"/>
            <a:ext cx="338565" cy="193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1A3FA708-FA03-1375-F0C0-B9FE39924D9C}"/>
              </a:ext>
            </a:extLst>
          </p:cNvPr>
          <p:cNvCxnSpPr>
            <a:cxnSpLocks/>
          </p:cNvCxnSpPr>
          <p:nvPr/>
        </p:nvCxnSpPr>
        <p:spPr>
          <a:xfrm flipH="1">
            <a:off x="7147582" y="2711714"/>
            <a:ext cx="617475" cy="2339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77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1798-Oct. 1799 : … Mais la Russie quitte la coalition, sauvant ainsi la France de l’invasion</a:t>
            </a:r>
          </a:p>
          <a:p>
            <a:endParaRPr lang="fr-FR" dirty="0"/>
          </a:p>
          <a:p>
            <a:r>
              <a:rPr lang="fr-FR" dirty="0"/>
              <a:t>*Sept. 1799 : En Hollande par mer, en Suisse</a:t>
            </a:r>
          </a:p>
          <a:p>
            <a:r>
              <a:rPr lang="fr-FR" dirty="0"/>
              <a:t>En Italie et dans l’Adriatique</a:t>
            </a:r>
          </a:p>
          <a:p>
            <a:endParaRPr lang="fr-FR" dirty="0"/>
          </a:p>
          <a:p>
            <a:r>
              <a:rPr lang="fr-FR" dirty="0"/>
              <a:t>Les Russes menacent la France</a:t>
            </a: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Mais…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/>
              <a:t>- Mis en échec face aux Français</a:t>
            </a:r>
          </a:p>
          <a:p>
            <a:r>
              <a:rPr lang="fr-FR" dirty="0"/>
              <a:t>- L’avancée russe inquiète ses alliés autrichiens et anglais…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*Oct. 1799 : </a:t>
            </a:r>
            <a:r>
              <a:rPr lang="fr-FR" dirty="0"/>
              <a:t>Courroucé, </a:t>
            </a:r>
            <a:r>
              <a:rPr lang="fr-FR" u="sng" dirty="0"/>
              <a:t>Paul 1</a:t>
            </a:r>
            <a:r>
              <a:rPr lang="fr-FR" u="sng" baseline="30000" dirty="0"/>
              <a:t>er</a:t>
            </a:r>
            <a:r>
              <a:rPr lang="fr-FR" dirty="0"/>
              <a:t> quitte la 2</a:t>
            </a:r>
            <a:r>
              <a:rPr lang="fr-FR" baseline="30000" dirty="0"/>
              <a:t>ème</a:t>
            </a:r>
            <a:r>
              <a:rPr lang="fr-FR" dirty="0"/>
              <a:t> Coalition</a:t>
            </a:r>
          </a:p>
          <a:p>
            <a:r>
              <a:rPr lang="fr-FR" dirty="0"/>
              <a:t>Sauvant ainsi la France de l’invasion…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1FAD54-06B6-E9F7-098F-FB61D36AA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37122" r="10637" b="15825"/>
          <a:stretch/>
        </p:blipFill>
        <p:spPr bwMode="auto">
          <a:xfrm>
            <a:off x="6059696" y="148771"/>
            <a:ext cx="6032182" cy="65858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F41B80E-4B5E-A2CD-7346-48C8DBCFE2E0}"/>
              </a:ext>
            </a:extLst>
          </p:cNvPr>
          <p:cNvSpPr/>
          <p:nvPr/>
        </p:nvSpPr>
        <p:spPr>
          <a:xfrm>
            <a:off x="7760064" y="334191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90871BE-B13E-6C8B-914B-F419890CDD38}"/>
              </a:ext>
            </a:extLst>
          </p:cNvPr>
          <p:cNvSpPr/>
          <p:nvPr/>
        </p:nvSpPr>
        <p:spPr>
          <a:xfrm>
            <a:off x="9642309" y="506765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D16498D-853E-D3A2-8190-6E3E252A35DE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9760591" y="508000"/>
            <a:ext cx="1639611" cy="2077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49333BF3-09E3-7873-C85A-DEEEA27A21C6}"/>
              </a:ext>
            </a:extLst>
          </p:cNvPr>
          <p:cNvSpPr/>
          <p:nvPr/>
        </p:nvSpPr>
        <p:spPr>
          <a:xfrm>
            <a:off x="7443022" y="593177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2CF4BC-240B-59EA-FBC5-4F58E12A5D7F}"/>
              </a:ext>
            </a:extLst>
          </p:cNvPr>
          <p:cNvSpPr/>
          <p:nvPr/>
        </p:nvSpPr>
        <p:spPr>
          <a:xfrm>
            <a:off x="11450044" y="407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2F33429-C91B-8074-FF26-E03B15411F51}"/>
              </a:ext>
            </a:extLst>
          </p:cNvPr>
          <p:cNvSpPr/>
          <p:nvPr/>
        </p:nvSpPr>
        <p:spPr>
          <a:xfrm>
            <a:off x="8873515" y="259478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6780BE5-2CBD-BC5C-55C2-4303E35C4755}"/>
              </a:ext>
            </a:extLst>
          </p:cNvPr>
          <p:cNvSpPr/>
          <p:nvPr/>
        </p:nvSpPr>
        <p:spPr>
          <a:xfrm>
            <a:off x="10781680" y="590222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E265EFF-6EB1-47F4-1215-6BEDCFEE2B4E}"/>
              </a:ext>
            </a:extLst>
          </p:cNvPr>
          <p:cNvSpPr/>
          <p:nvPr/>
        </p:nvSpPr>
        <p:spPr>
          <a:xfrm>
            <a:off x="7861200" y="255570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E92290B-CAF6-3355-C471-130443C9AB63}"/>
              </a:ext>
            </a:extLst>
          </p:cNvPr>
          <p:cNvSpPr/>
          <p:nvPr/>
        </p:nvSpPr>
        <p:spPr>
          <a:xfrm>
            <a:off x="7022480" y="291611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B0E1F5F-C0DE-2121-22F6-5E5280165AB8}"/>
              </a:ext>
            </a:extLst>
          </p:cNvPr>
          <p:cNvSpPr/>
          <p:nvPr/>
        </p:nvSpPr>
        <p:spPr>
          <a:xfrm>
            <a:off x="8181839" y="126029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8AC103B-296B-4D1A-A237-85BF4CA581E7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8384111" y="482601"/>
            <a:ext cx="3016091" cy="8785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50630737-833B-E6FC-D859-AA490F7B36A9}"/>
              </a:ext>
            </a:extLst>
          </p:cNvPr>
          <p:cNvSpPr/>
          <p:nvPr/>
        </p:nvSpPr>
        <p:spPr>
          <a:xfrm>
            <a:off x="9587941" y="2555705"/>
            <a:ext cx="202272" cy="201752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247A2DC-A41D-BFA9-2787-DC4FC2D5B571}"/>
              </a:ext>
            </a:extLst>
          </p:cNvPr>
          <p:cNvSpPr/>
          <p:nvPr/>
        </p:nvSpPr>
        <p:spPr>
          <a:xfrm>
            <a:off x="10341718" y="399966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F4D2B21-F191-DA4A-CAC9-876677C7068A}"/>
              </a:ext>
            </a:extLst>
          </p:cNvPr>
          <p:cNvCxnSpPr>
            <a:cxnSpLocks/>
            <a:endCxn id="19" idx="5"/>
          </p:cNvCxnSpPr>
          <p:nvPr/>
        </p:nvCxnSpPr>
        <p:spPr>
          <a:xfrm flipH="1" flipV="1">
            <a:off x="10514368" y="4171874"/>
            <a:ext cx="1520420" cy="895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125E314-7F2B-0198-E2BB-629799E99A50}"/>
              </a:ext>
            </a:extLst>
          </p:cNvPr>
          <p:cNvCxnSpPr>
            <a:cxnSpLocks/>
          </p:cNvCxnSpPr>
          <p:nvPr/>
        </p:nvCxnSpPr>
        <p:spPr>
          <a:xfrm flipH="1" flipV="1">
            <a:off x="8033850" y="2727911"/>
            <a:ext cx="1041937" cy="11311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8910D10-64B5-B4C4-E7A3-04B79DF81FD3}"/>
              </a:ext>
            </a:extLst>
          </p:cNvPr>
          <p:cNvCxnSpPr>
            <a:cxnSpLocks/>
          </p:cNvCxnSpPr>
          <p:nvPr/>
        </p:nvCxnSpPr>
        <p:spPr>
          <a:xfrm flipH="1" flipV="1">
            <a:off x="9205993" y="3999668"/>
            <a:ext cx="436316" cy="10679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104265F-CAC0-4219-E09C-8B0700DC5B14}"/>
              </a:ext>
            </a:extLst>
          </p:cNvPr>
          <p:cNvCxnSpPr>
            <a:cxnSpLocks/>
          </p:cNvCxnSpPr>
          <p:nvPr/>
        </p:nvCxnSpPr>
        <p:spPr>
          <a:xfrm flipH="1" flipV="1">
            <a:off x="9844581" y="5269409"/>
            <a:ext cx="966721" cy="6623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5776EE1E-2EAC-3415-96D3-E46FC3FBFA5B}"/>
              </a:ext>
            </a:extLst>
          </p:cNvPr>
          <p:cNvSpPr/>
          <p:nvPr/>
        </p:nvSpPr>
        <p:spPr>
          <a:xfrm>
            <a:off x="10402862" y="284526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706B28F-190C-EB12-96A4-737E7551333C}"/>
              </a:ext>
            </a:extLst>
          </p:cNvPr>
          <p:cNvSpPr/>
          <p:nvPr/>
        </p:nvSpPr>
        <p:spPr>
          <a:xfrm>
            <a:off x="11652316" y="369388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2D88D77-C90A-1C77-20CB-E1DAC186BE7D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9075787" y="2656581"/>
            <a:ext cx="454514" cy="39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537A2BF-AE8A-50F1-146A-E47929991661}"/>
              </a:ext>
            </a:extLst>
          </p:cNvPr>
          <p:cNvCxnSpPr>
            <a:cxnSpLocks/>
          </p:cNvCxnSpPr>
          <p:nvPr/>
        </p:nvCxnSpPr>
        <p:spPr>
          <a:xfrm flipV="1">
            <a:off x="10816525" y="6103980"/>
            <a:ext cx="66291" cy="6052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FF88823A-1E2B-1A16-556E-41CC8172B630}"/>
              </a:ext>
            </a:extLst>
          </p:cNvPr>
          <p:cNvSpPr/>
          <p:nvPr/>
        </p:nvSpPr>
        <p:spPr>
          <a:xfrm>
            <a:off x="7022480" y="144634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CF7B6ED-83C2-B4D9-CBDB-DFFE50DD22EB}"/>
              </a:ext>
            </a:extLst>
          </p:cNvPr>
          <p:cNvSpPr/>
          <p:nvPr/>
        </p:nvSpPr>
        <p:spPr>
          <a:xfrm>
            <a:off x="7562785" y="164446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3935B9A-E0EF-F9DE-62DF-2C87F8F2611D}"/>
              </a:ext>
            </a:extLst>
          </p:cNvPr>
          <p:cNvSpPr/>
          <p:nvPr/>
        </p:nvSpPr>
        <p:spPr>
          <a:xfrm>
            <a:off x="7641002" y="1198258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45BDB68-30EA-D162-5C3F-CB0681298262}"/>
              </a:ext>
            </a:extLst>
          </p:cNvPr>
          <p:cNvCxnSpPr>
            <a:cxnSpLocks/>
          </p:cNvCxnSpPr>
          <p:nvPr/>
        </p:nvCxnSpPr>
        <p:spPr>
          <a:xfrm flipH="1">
            <a:off x="7861200" y="2757457"/>
            <a:ext cx="101136" cy="58445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C672AA5-EF79-D1C8-0A72-D9BEE1D18D4D}"/>
              </a:ext>
            </a:extLst>
          </p:cNvPr>
          <p:cNvCxnSpPr>
            <a:cxnSpLocks/>
          </p:cNvCxnSpPr>
          <p:nvPr/>
        </p:nvCxnSpPr>
        <p:spPr>
          <a:xfrm flipH="1" flipV="1">
            <a:off x="8063472" y="2656581"/>
            <a:ext cx="810043" cy="39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7EA1E2F-20A4-63AE-36D1-46757821A6F5}"/>
              </a:ext>
            </a:extLst>
          </p:cNvPr>
          <p:cNvCxnSpPr>
            <a:cxnSpLocks/>
          </p:cNvCxnSpPr>
          <p:nvPr/>
        </p:nvCxnSpPr>
        <p:spPr>
          <a:xfrm flipH="1" flipV="1">
            <a:off x="7843274" y="1341838"/>
            <a:ext cx="338565" cy="193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993FCF7C-8D88-96B1-CD59-E8E657188773}"/>
              </a:ext>
            </a:extLst>
          </p:cNvPr>
          <p:cNvCxnSpPr>
            <a:cxnSpLocks/>
          </p:cNvCxnSpPr>
          <p:nvPr/>
        </p:nvCxnSpPr>
        <p:spPr>
          <a:xfrm flipH="1">
            <a:off x="7147582" y="2711714"/>
            <a:ext cx="617475" cy="2339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5377149C-608B-5DA9-F527-47B78E02B172}"/>
              </a:ext>
            </a:extLst>
          </p:cNvPr>
          <p:cNvCxnSpPr>
            <a:cxnSpLocks/>
          </p:cNvCxnSpPr>
          <p:nvPr/>
        </p:nvCxnSpPr>
        <p:spPr>
          <a:xfrm flipH="1" flipV="1">
            <a:off x="7677378" y="1846218"/>
            <a:ext cx="183822" cy="587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5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15638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Nouvelle victoire française en Italie et fin de la 2</a:t>
            </a:r>
            <a:r>
              <a:rPr lang="fr-FR" b="1" baseline="30000" dirty="0"/>
              <a:t>ème</a:t>
            </a:r>
            <a:r>
              <a:rPr lang="fr-FR" b="1" dirty="0"/>
              <a:t> Coalition ; …</a:t>
            </a:r>
          </a:p>
          <a:p>
            <a:endParaRPr lang="fr-FR" dirty="0"/>
          </a:p>
          <a:p>
            <a:r>
              <a:rPr lang="fr-FR" dirty="0"/>
              <a:t>*Mai-Juin 1800 : 2</a:t>
            </a:r>
            <a:r>
              <a:rPr lang="fr-FR" baseline="30000" dirty="0"/>
              <a:t>ème</a:t>
            </a:r>
            <a:r>
              <a:rPr lang="fr-FR" dirty="0"/>
              <a:t> campagne d’Italie</a:t>
            </a:r>
          </a:p>
          <a:p>
            <a:r>
              <a:rPr lang="fr-FR" dirty="0"/>
              <a:t>A partir de la Suisse, </a:t>
            </a:r>
            <a:r>
              <a:rPr lang="fr-FR" u="sng" dirty="0"/>
              <a:t>Bonaparte chasse les Autrichiens d’Italie du nord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*Fév. 1801 : Vaincue et épuisée</a:t>
            </a: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L’Autriche de l’empereur </a:t>
            </a:r>
            <a:r>
              <a:rPr lang="fr-FR" sz="1800" u="sng" dirty="0">
                <a:effectLst/>
                <a:ea typeface="Times New Roman" panose="02020603050405020304" pitchFamily="18" charset="0"/>
              </a:rPr>
              <a:t>François II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(1792)</a:t>
            </a: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Doit signer la paix de Lunéville</a:t>
            </a:r>
          </a:p>
          <a:p>
            <a:endParaRPr lang="fr-FR" dirty="0"/>
          </a:p>
          <a:p>
            <a:r>
              <a:rPr lang="fr-FR" dirty="0"/>
              <a:t>Et dans le même temps…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8" name="Image 27" descr="Une image contenant carte&#10;&#10;Description générée automatiquement">
            <a:extLst>
              <a:ext uri="{FF2B5EF4-FFF2-40B4-BE49-F238E27FC236}">
                <a16:creationId xmlns:a16="http://schemas.microsoft.com/office/drawing/2014/main" id="{4824988C-8668-8EE9-25D3-853B412EE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36" y="129903"/>
            <a:ext cx="7620000" cy="5867400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C18732E9-19DE-CB3D-8BB3-06AF589868DF}"/>
              </a:ext>
            </a:extLst>
          </p:cNvPr>
          <p:cNvSpPr/>
          <p:nvPr/>
        </p:nvSpPr>
        <p:spPr>
          <a:xfrm>
            <a:off x="7566809" y="3655419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EB227C9-AAAB-39AC-6D33-B6E226D464C4}"/>
              </a:ext>
            </a:extLst>
          </p:cNvPr>
          <p:cNvSpPr/>
          <p:nvPr/>
        </p:nvSpPr>
        <p:spPr>
          <a:xfrm>
            <a:off x="6296985" y="175876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9933534-76A4-BC41-5824-738DC2B42C2E}"/>
              </a:ext>
            </a:extLst>
          </p:cNvPr>
          <p:cNvSpPr/>
          <p:nvPr/>
        </p:nvSpPr>
        <p:spPr>
          <a:xfrm>
            <a:off x="6503391" y="227472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0035D78-EE55-D174-7D80-C59AAD19908D}"/>
              </a:ext>
            </a:extLst>
          </p:cNvPr>
          <p:cNvSpPr/>
          <p:nvPr/>
        </p:nvSpPr>
        <p:spPr>
          <a:xfrm>
            <a:off x="7895062" y="388215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5282A75-13CF-1985-0A52-75EF8C8DB95D}"/>
              </a:ext>
            </a:extLst>
          </p:cNvPr>
          <p:cNvSpPr/>
          <p:nvPr/>
        </p:nvSpPr>
        <p:spPr>
          <a:xfrm>
            <a:off x="9807572" y="37812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4AE250B-4C62-6F1A-CABA-35EE5474F77E}"/>
              </a:ext>
            </a:extLst>
          </p:cNvPr>
          <p:cNvSpPr/>
          <p:nvPr/>
        </p:nvSpPr>
        <p:spPr>
          <a:xfrm>
            <a:off x="8137200" y="249788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91151AC-FEC3-9E10-841E-55E08D208D81}"/>
              </a:ext>
            </a:extLst>
          </p:cNvPr>
          <p:cNvSpPr/>
          <p:nvPr/>
        </p:nvSpPr>
        <p:spPr>
          <a:xfrm>
            <a:off x="9440834" y="405982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7AE8D81-C753-4E33-3719-E71390B81CED}"/>
              </a:ext>
            </a:extLst>
          </p:cNvPr>
          <p:cNvSpPr/>
          <p:nvPr/>
        </p:nvSpPr>
        <p:spPr>
          <a:xfrm>
            <a:off x="7678091" y="2967040"/>
            <a:ext cx="181979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D3C4C9-FB68-0555-B3CC-844C8B690304}"/>
              </a:ext>
            </a:extLst>
          </p:cNvPr>
          <p:cNvSpPr/>
          <p:nvPr/>
        </p:nvSpPr>
        <p:spPr>
          <a:xfrm>
            <a:off x="5528318" y="347357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C026016-CA80-B5DF-FA7E-33E81204400D}"/>
              </a:ext>
            </a:extLst>
          </p:cNvPr>
          <p:cNvSpPr/>
          <p:nvPr/>
        </p:nvSpPr>
        <p:spPr>
          <a:xfrm>
            <a:off x="8097334" y="3303457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B94E084-6CCA-35B3-E873-274BDAE7B7C1}"/>
              </a:ext>
            </a:extLst>
          </p:cNvPr>
          <p:cNvSpPr/>
          <p:nvPr/>
        </p:nvSpPr>
        <p:spPr>
          <a:xfrm>
            <a:off x="7895062" y="1793191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909B418-8D43-544C-6924-125C88C84AD5}"/>
              </a:ext>
            </a:extLst>
          </p:cNvPr>
          <p:cNvSpPr/>
          <p:nvPr/>
        </p:nvSpPr>
        <p:spPr>
          <a:xfrm>
            <a:off x="7827583" y="4771928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E20D4D6-7724-6F1D-4727-A5AC768DDCBB}"/>
              </a:ext>
            </a:extLst>
          </p:cNvPr>
          <p:cNvSpPr/>
          <p:nvPr/>
        </p:nvSpPr>
        <p:spPr>
          <a:xfrm>
            <a:off x="6538395" y="3955990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400FC3B-A5C1-4AF1-9E1A-02662CFF5E18}"/>
              </a:ext>
            </a:extLst>
          </p:cNvPr>
          <p:cNvSpPr/>
          <p:nvPr/>
        </p:nvSpPr>
        <p:spPr>
          <a:xfrm>
            <a:off x="5035305" y="4320656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A6352D9-5A64-7A71-7611-50B37394EFFE}"/>
              </a:ext>
            </a:extLst>
          </p:cNvPr>
          <p:cNvSpPr/>
          <p:nvPr/>
        </p:nvSpPr>
        <p:spPr>
          <a:xfrm>
            <a:off x="8692905" y="4459579"/>
            <a:ext cx="167268" cy="152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5FECD3C-20CD-7481-A7EF-8A09EB93CF14}"/>
              </a:ext>
            </a:extLst>
          </p:cNvPr>
          <p:cNvSpPr/>
          <p:nvPr/>
        </p:nvSpPr>
        <p:spPr>
          <a:xfrm>
            <a:off x="10227237" y="5544260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A6340CA-3042-89A1-9835-CB508E40770C}"/>
              </a:ext>
            </a:extLst>
          </p:cNvPr>
          <p:cNvSpPr/>
          <p:nvPr/>
        </p:nvSpPr>
        <p:spPr>
          <a:xfrm>
            <a:off x="10922078" y="4924328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0DACFDD-1F6C-B60E-C9DF-26443BD77B48}"/>
              </a:ext>
            </a:extLst>
          </p:cNvPr>
          <p:cNvSpPr/>
          <p:nvPr/>
        </p:nvSpPr>
        <p:spPr>
          <a:xfrm>
            <a:off x="6931364" y="2081684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E88E33B-23A3-7993-36EC-E4EF199C2672}"/>
              </a:ext>
            </a:extLst>
          </p:cNvPr>
          <p:cNvSpPr/>
          <p:nvPr/>
        </p:nvSpPr>
        <p:spPr>
          <a:xfrm>
            <a:off x="7048262" y="3054605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62D8BC5-73B8-52E6-73FB-9546FD93729A}"/>
              </a:ext>
            </a:extLst>
          </p:cNvPr>
          <p:cNvSpPr/>
          <p:nvPr/>
        </p:nvSpPr>
        <p:spPr>
          <a:xfrm>
            <a:off x="7123481" y="2757722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F5F321A-F2EC-6601-5376-050AE11D02CC}"/>
              </a:ext>
            </a:extLst>
          </p:cNvPr>
          <p:cNvSpPr/>
          <p:nvPr/>
        </p:nvSpPr>
        <p:spPr>
          <a:xfrm>
            <a:off x="7308251" y="3003625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0B32D75-16AD-6AB2-0F69-1AFA5434ACB6}"/>
              </a:ext>
            </a:extLst>
          </p:cNvPr>
          <p:cNvSpPr/>
          <p:nvPr/>
        </p:nvSpPr>
        <p:spPr>
          <a:xfrm>
            <a:off x="7183648" y="3227257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39C1612-45DB-6A59-BB9A-ED8C4CC6047A}"/>
              </a:ext>
            </a:extLst>
          </p:cNvPr>
          <p:cNvSpPr/>
          <p:nvPr/>
        </p:nvSpPr>
        <p:spPr>
          <a:xfrm>
            <a:off x="6990849" y="1780843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5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11555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Bref rapprochement entre la France et la Russie ; …</a:t>
            </a:r>
          </a:p>
          <a:p>
            <a:endParaRPr lang="fr-FR" dirty="0"/>
          </a:p>
          <a:p>
            <a:r>
              <a:rPr lang="fr-FR" dirty="0"/>
              <a:t>*1800</a:t>
            </a:r>
          </a:p>
          <a:p>
            <a:r>
              <a:rPr lang="fr-FR" u="sng" dirty="0"/>
              <a:t>Paul 1</a:t>
            </a:r>
            <a:r>
              <a:rPr lang="fr-FR" u="sng" baseline="30000" dirty="0"/>
              <a:t>er</a:t>
            </a:r>
            <a:r>
              <a:rPr lang="fr-FR" dirty="0"/>
              <a:t> qui s’est retiré de la 2</a:t>
            </a:r>
            <a:r>
              <a:rPr lang="fr-FR" baseline="30000" dirty="0"/>
              <a:t>ème</a:t>
            </a:r>
            <a:r>
              <a:rPr lang="fr-FR" dirty="0"/>
              <a:t> coalition</a:t>
            </a:r>
          </a:p>
          <a:p>
            <a:r>
              <a:rPr lang="fr-FR" dirty="0"/>
              <a:t>Se rapproche du 1</a:t>
            </a:r>
            <a:r>
              <a:rPr lang="fr-FR" baseline="30000" dirty="0"/>
              <a:t>er</a:t>
            </a:r>
            <a:r>
              <a:rPr lang="fr-FR" dirty="0"/>
              <a:t> consul Bonaparte…</a:t>
            </a:r>
          </a:p>
          <a:p>
            <a:endParaRPr lang="fr-FR" dirty="0"/>
          </a:p>
          <a:p>
            <a:r>
              <a:rPr lang="fr-FR" dirty="0"/>
              <a:t>Et un projet indien voit le jour</a:t>
            </a:r>
          </a:p>
          <a:p>
            <a:endParaRPr lang="fr-FR" i="1" dirty="0"/>
          </a:p>
          <a:p>
            <a:r>
              <a:rPr lang="fr-FR" i="1" dirty="0"/>
              <a:t>Le projet indien</a:t>
            </a:r>
            <a:r>
              <a:rPr lang="fr-FR" dirty="0"/>
              <a:t>, un projet franco-russe</a:t>
            </a:r>
          </a:p>
          <a:p>
            <a:r>
              <a:rPr lang="fr-FR" dirty="0"/>
              <a:t>Véritable cauchemar pour les Anglais…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3D2B83-F5DD-920E-7453-A2967692E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8" t="9549" r="23290" b="66288"/>
          <a:stretch/>
        </p:blipFill>
        <p:spPr>
          <a:xfrm>
            <a:off x="4436392" y="137381"/>
            <a:ext cx="7598395" cy="5306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8558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077163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Bref rapprochement entre la France et la Russie ; …</a:t>
            </a:r>
          </a:p>
          <a:p>
            <a:endParaRPr lang="fr-FR" dirty="0"/>
          </a:p>
          <a:p>
            <a:r>
              <a:rPr lang="fr-FR" dirty="0"/>
              <a:t>*70 000 Français sous</a:t>
            </a:r>
          </a:p>
          <a:p>
            <a:r>
              <a:rPr lang="fr-FR" dirty="0"/>
              <a:t>Le commandement de Masséna (!)</a:t>
            </a:r>
          </a:p>
          <a:p>
            <a:r>
              <a:rPr lang="fr-FR" dirty="0"/>
              <a:t>Se masseraient en Perse</a:t>
            </a:r>
          </a:p>
          <a:p>
            <a:endParaRPr lang="fr-FR" dirty="0"/>
          </a:p>
          <a:p>
            <a:r>
              <a:rPr lang="fr-FR" dirty="0"/>
              <a:t>*Et à partir d’</a:t>
            </a:r>
            <a:r>
              <a:rPr lang="fr-FR" u="sng" dirty="0" err="1"/>
              <a:t>Astrabad</a:t>
            </a:r>
            <a:r>
              <a:rPr lang="fr-FR" dirty="0"/>
              <a:t> sur la Caspienne</a:t>
            </a:r>
          </a:p>
          <a:p>
            <a:r>
              <a:rPr lang="fr-FR" dirty="0"/>
              <a:t>Puis Herat, Kandahar en Afghanistan</a:t>
            </a:r>
          </a:p>
          <a:p>
            <a:r>
              <a:rPr lang="fr-FR" dirty="0"/>
              <a:t>Ils attaqueraient l’Inde britannique</a:t>
            </a:r>
          </a:p>
          <a:p>
            <a:endParaRPr lang="fr-FR" dirty="0"/>
          </a:p>
          <a:p>
            <a:r>
              <a:rPr lang="fr-FR" dirty="0"/>
              <a:t>*Rejoints par les Russes de Carl von </a:t>
            </a:r>
            <a:r>
              <a:rPr lang="fr-FR" dirty="0" err="1"/>
              <a:t>Knorring</a:t>
            </a:r>
            <a:r>
              <a:rPr lang="fr-FR" dirty="0"/>
              <a:t> venus de </a:t>
            </a:r>
            <a:r>
              <a:rPr lang="fr-FR" u="sng" dirty="0"/>
              <a:t>Géorgie</a:t>
            </a:r>
          </a:p>
          <a:p>
            <a:endParaRPr lang="fr-FR" dirty="0"/>
          </a:p>
          <a:p>
            <a:r>
              <a:rPr lang="fr-FR" dirty="0"/>
              <a:t>*Et les Cosaques du Don venus d’Orenbourg, </a:t>
            </a:r>
            <a:r>
              <a:rPr lang="fr-FR" u="sng" dirty="0"/>
              <a:t>Khiva et Boukhara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3D2B83-F5DD-920E-7453-A2967692E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8" t="9549" r="23290" b="66288"/>
          <a:stretch/>
        </p:blipFill>
        <p:spPr>
          <a:xfrm>
            <a:off x="4436392" y="137381"/>
            <a:ext cx="7598395" cy="53068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0803BD8-756F-BC56-C491-CFF2F74B49CD}"/>
              </a:ext>
            </a:extLst>
          </p:cNvPr>
          <p:cNvSpPr/>
          <p:nvPr/>
        </p:nvSpPr>
        <p:spPr>
          <a:xfrm>
            <a:off x="8033317" y="156854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AA6B6E3-BDCA-1F75-37BE-DCA3ED342E60}"/>
              </a:ext>
            </a:extLst>
          </p:cNvPr>
          <p:cNvSpPr/>
          <p:nvPr/>
        </p:nvSpPr>
        <p:spPr>
          <a:xfrm>
            <a:off x="7594874" y="131292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7B67DD-A646-9DA1-A089-8A9308B2F8AA}"/>
              </a:ext>
            </a:extLst>
          </p:cNvPr>
          <p:cNvSpPr/>
          <p:nvPr/>
        </p:nvSpPr>
        <p:spPr>
          <a:xfrm>
            <a:off x="8579612" y="16165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2CFF57A-EE2C-35E1-F8F8-54F9CEA4D6AC}"/>
              </a:ext>
            </a:extLst>
          </p:cNvPr>
          <p:cNvCxnSpPr>
            <a:cxnSpLocks/>
          </p:cNvCxnSpPr>
          <p:nvPr/>
        </p:nvCxnSpPr>
        <p:spPr>
          <a:xfrm flipV="1">
            <a:off x="7144719" y="1616598"/>
            <a:ext cx="888598" cy="3671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8816F3-B5B7-4685-2604-399B5DBBBF6D}"/>
              </a:ext>
            </a:extLst>
          </p:cNvPr>
          <p:cNvCxnSpPr>
            <a:cxnSpLocks/>
          </p:cNvCxnSpPr>
          <p:nvPr/>
        </p:nvCxnSpPr>
        <p:spPr>
          <a:xfrm>
            <a:off x="5904854" y="1146875"/>
            <a:ext cx="1239865" cy="8369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6581532-7A26-A8B0-1D3A-7E59E29B84EB}"/>
              </a:ext>
            </a:extLst>
          </p:cNvPr>
          <p:cNvCxnSpPr>
            <a:cxnSpLocks/>
          </p:cNvCxnSpPr>
          <p:nvPr/>
        </p:nvCxnSpPr>
        <p:spPr>
          <a:xfrm>
            <a:off x="8235589" y="1770294"/>
            <a:ext cx="706933" cy="64744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EB9472-5856-45BC-AF60-865B77684C4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423688" y="914400"/>
            <a:ext cx="200808" cy="428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D969129-1B7E-2C23-87A2-86B86CE06CB9}"/>
              </a:ext>
            </a:extLst>
          </p:cNvPr>
          <p:cNvCxnSpPr>
            <a:cxnSpLocks/>
            <a:stCxn id="6" idx="6"/>
            <a:endCxn id="3" idx="1"/>
          </p:cNvCxnSpPr>
          <p:nvPr/>
        </p:nvCxnSpPr>
        <p:spPr>
          <a:xfrm>
            <a:off x="7797146" y="1413803"/>
            <a:ext cx="265793" cy="184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0084701-3572-EFF5-8FEE-E539069182BC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8235589" y="1669418"/>
            <a:ext cx="706933" cy="562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D76D8F5-E5E9-56A3-87D2-D44CDF896A63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8752262" y="1788804"/>
            <a:ext cx="190260" cy="442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1CDCBCD-C483-BAB4-DF02-F55A5C18032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423688" y="914400"/>
            <a:ext cx="1185546" cy="7317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70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15568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1800-1803 : … La paix d’Amiens entre la France et la Grande-Bretagne ne met pas fin à leur hostilité ; …</a:t>
            </a:r>
          </a:p>
          <a:p>
            <a:endParaRPr lang="fr-FR" dirty="0"/>
          </a:p>
          <a:p>
            <a:r>
              <a:rPr lang="fr-FR" dirty="0"/>
              <a:t>*Mars 1801 : Paul 1</a:t>
            </a:r>
            <a:r>
              <a:rPr lang="fr-FR" baseline="30000" dirty="0"/>
              <a:t>er</a:t>
            </a:r>
            <a:r>
              <a:rPr lang="fr-FR" dirty="0"/>
              <a:t> est assassiné</a:t>
            </a:r>
          </a:p>
          <a:p>
            <a:endParaRPr lang="fr-FR" dirty="0"/>
          </a:p>
          <a:p>
            <a:r>
              <a:rPr lang="fr-FR" dirty="0"/>
              <a:t>Son fils </a:t>
            </a:r>
            <a:r>
              <a:rPr lang="fr-FR" u="sng" dirty="0"/>
              <a:t>Alexandre</a:t>
            </a:r>
            <a:r>
              <a:rPr lang="fr-FR" dirty="0"/>
              <a:t> prend ses distances Avec </a:t>
            </a:r>
            <a:r>
              <a:rPr lang="fr-FR" u="sng" dirty="0"/>
              <a:t>Bonaparte</a:t>
            </a:r>
            <a:r>
              <a:rPr lang="fr-FR" dirty="0"/>
              <a:t> et abandonne ce projet</a:t>
            </a:r>
          </a:p>
          <a:p>
            <a:endParaRPr lang="fr-FR" dirty="0"/>
          </a:p>
          <a:p>
            <a:r>
              <a:rPr lang="fr-FR" dirty="0"/>
              <a:t>Le moment d’une paix générale est venu…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AD608604-4020-4AD3-504C-8786CB50B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36" y="129903"/>
            <a:ext cx="7620000" cy="5867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E5F8280-43DE-2EE4-EB98-0B3C5D272ABC}"/>
              </a:ext>
            </a:extLst>
          </p:cNvPr>
          <p:cNvSpPr/>
          <p:nvPr/>
        </p:nvSpPr>
        <p:spPr>
          <a:xfrm>
            <a:off x="7566809" y="3655419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2F37EF-55B3-5020-6D2C-B37B1019CA9B}"/>
              </a:ext>
            </a:extLst>
          </p:cNvPr>
          <p:cNvSpPr/>
          <p:nvPr/>
        </p:nvSpPr>
        <p:spPr>
          <a:xfrm>
            <a:off x="6296985" y="175876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6E6C112-4164-1101-9D61-B1E156F47D1C}"/>
              </a:ext>
            </a:extLst>
          </p:cNvPr>
          <p:cNvSpPr/>
          <p:nvPr/>
        </p:nvSpPr>
        <p:spPr>
          <a:xfrm>
            <a:off x="6503391" y="227472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00F8534-4031-E80E-1A3A-CB9FA6252FB4}"/>
              </a:ext>
            </a:extLst>
          </p:cNvPr>
          <p:cNvSpPr/>
          <p:nvPr/>
        </p:nvSpPr>
        <p:spPr>
          <a:xfrm>
            <a:off x="7895062" y="388215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EC09C9E-9A36-09FC-E9F3-D39CF9890CB4}"/>
              </a:ext>
            </a:extLst>
          </p:cNvPr>
          <p:cNvSpPr/>
          <p:nvPr/>
        </p:nvSpPr>
        <p:spPr>
          <a:xfrm>
            <a:off x="9807572" y="37812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97165DE-882D-B0F1-A4D1-D5EF5295752C}"/>
              </a:ext>
            </a:extLst>
          </p:cNvPr>
          <p:cNvSpPr/>
          <p:nvPr/>
        </p:nvSpPr>
        <p:spPr>
          <a:xfrm>
            <a:off x="8137200" y="249788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A09594E-069B-B7F3-E9AE-51980128E99A}"/>
              </a:ext>
            </a:extLst>
          </p:cNvPr>
          <p:cNvSpPr/>
          <p:nvPr/>
        </p:nvSpPr>
        <p:spPr>
          <a:xfrm>
            <a:off x="9440834" y="405982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FD856D-7A22-33CA-DE4D-71F5A2A6FCF2}"/>
              </a:ext>
            </a:extLst>
          </p:cNvPr>
          <p:cNvSpPr/>
          <p:nvPr/>
        </p:nvSpPr>
        <p:spPr>
          <a:xfrm>
            <a:off x="7678091" y="2967040"/>
            <a:ext cx="181979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9778453-DF52-219F-6952-E1DC8DE5C59D}"/>
              </a:ext>
            </a:extLst>
          </p:cNvPr>
          <p:cNvSpPr/>
          <p:nvPr/>
        </p:nvSpPr>
        <p:spPr>
          <a:xfrm>
            <a:off x="5528318" y="347357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C8A75B2-E6FA-819F-2515-2D9E3CCB3E14}"/>
              </a:ext>
            </a:extLst>
          </p:cNvPr>
          <p:cNvSpPr/>
          <p:nvPr/>
        </p:nvSpPr>
        <p:spPr>
          <a:xfrm>
            <a:off x="8097334" y="3303457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EEC2BB0-EFD9-E2D2-EFF8-70D39B8C3802}"/>
              </a:ext>
            </a:extLst>
          </p:cNvPr>
          <p:cNvSpPr/>
          <p:nvPr/>
        </p:nvSpPr>
        <p:spPr>
          <a:xfrm>
            <a:off x="7895062" y="1793191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C8FC615-4C04-6F1F-329D-F43E00EBEB75}"/>
              </a:ext>
            </a:extLst>
          </p:cNvPr>
          <p:cNvSpPr/>
          <p:nvPr/>
        </p:nvSpPr>
        <p:spPr>
          <a:xfrm>
            <a:off x="7827583" y="477192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7962012-F888-9451-1272-61CD53EE5497}"/>
              </a:ext>
            </a:extLst>
          </p:cNvPr>
          <p:cNvSpPr/>
          <p:nvPr/>
        </p:nvSpPr>
        <p:spPr>
          <a:xfrm>
            <a:off x="6538395" y="3955990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22AF64C-E6F0-9322-F0AC-853B2356A6FC}"/>
              </a:ext>
            </a:extLst>
          </p:cNvPr>
          <p:cNvSpPr/>
          <p:nvPr/>
        </p:nvSpPr>
        <p:spPr>
          <a:xfrm>
            <a:off x="5035305" y="432065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A8B6A96-9A73-C732-6ACB-8935E02EDE44}"/>
              </a:ext>
            </a:extLst>
          </p:cNvPr>
          <p:cNvSpPr/>
          <p:nvPr/>
        </p:nvSpPr>
        <p:spPr>
          <a:xfrm>
            <a:off x="8692905" y="4459579"/>
            <a:ext cx="167268" cy="1524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441C3D8-31F4-8779-C7B4-6BD616E24B4E}"/>
              </a:ext>
            </a:extLst>
          </p:cNvPr>
          <p:cNvSpPr/>
          <p:nvPr/>
        </p:nvSpPr>
        <p:spPr>
          <a:xfrm>
            <a:off x="10227237" y="5544260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DF290A8-8912-58B8-1B1A-961E9E22969C}"/>
              </a:ext>
            </a:extLst>
          </p:cNvPr>
          <p:cNvSpPr/>
          <p:nvPr/>
        </p:nvSpPr>
        <p:spPr>
          <a:xfrm>
            <a:off x="10922078" y="4924328"/>
            <a:ext cx="16726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11007E2-1B42-7859-D9AE-1A569505695D}"/>
              </a:ext>
            </a:extLst>
          </p:cNvPr>
          <p:cNvSpPr/>
          <p:nvPr/>
        </p:nvSpPr>
        <p:spPr>
          <a:xfrm>
            <a:off x="6931364" y="2081684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B3992A7-A8A0-DAC0-090D-8E43A99092D3}"/>
              </a:ext>
            </a:extLst>
          </p:cNvPr>
          <p:cNvSpPr/>
          <p:nvPr/>
        </p:nvSpPr>
        <p:spPr>
          <a:xfrm>
            <a:off x="7048262" y="305460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FAE4815-87C6-CCE2-D986-8DF1B8501468}"/>
              </a:ext>
            </a:extLst>
          </p:cNvPr>
          <p:cNvSpPr/>
          <p:nvPr/>
        </p:nvSpPr>
        <p:spPr>
          <a:xfrm>
            <a:off x="7123481" y="275772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4A26E9F-A043-8227-A215-52E953C3FC19}"/>
              </a:ext>
            </a:extLst>
          </p:cNvPr>
          <p:cNvSpPr/>
          <p:nvPr/>
        </p:nvSpPr>
        <p:spPr>
          <a:xfrm>
            <a:off x="7308251" y="3003625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D590FED-CD29-19B3-FBC5-489D6B7786A6}"/>
              </a:ext>
            </a:extLst>
          </p:cNvPr>
          <p:cNvSpPr/>
          <p:nvPr/>
        </p:nvSpPr>
        <p:spPr>
          <a:xfrm>
            <a:off x="7183648" y="3227257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066C5A8-6B3C-0BB3-9724-8D697C2D2AC9}"/>
              </a:ext>
            </a:extLst>
          </p:cNvPr>
          <p:cNvSpPr/>
          <p:nvPr/>
        </p:nvSpPr>
        <p:spPr>
          <a:xfrm>
            <a:off x="6990849" y="1780843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283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1217</Words>
  <Application>Microsoft Office PowerPoint</Application>
  <PresentationFormat>Grand écran</PresentationFormat>
  <Paragraphs>231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21 novembre 2023 (3/15)  8ème période : 1815-1914 Europe et Russie à la conquête de l’Orient et de l’Asie   1768-1815 : L’Empire ottoman entre réveil des nationalismes et attaques des puissances européennes : Russie, Autriche, Grande-Bretagne et France  Suite… </dc:title>
  <dc:creator>Christophe JENTA</dc:creator>
  <cp:lastModifiedBy>Christophe JENTA</cp:lastModifiedBy>
  <cp:revision>8</cp:revision>
  <dcterms:created xsi:type="dcterms:W3CDTF">2023-11-21T12:37:33Z</dcterms:created>
  <dcterms:modified xsi:type="dcterms:W3CDTF">2023-12-05T12:51:32Z</dcterms:modified>
</cp:coreProperties>
</file>