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062" r:id="rId2"/>
    <p:sldId id="11063" r:id="rId3"/>
    <p:sldId id="11318" r:id="rId4"/>
    <p:sldId id="11319" r:id="rId5"/>
    <p:sldId id="11061" r:id="rId6"/>
    <p:sldId id="11250" r:id="rId7"/>
    <p:sldId id="10108" r:id="rId8"/>
    <p:sldId id="10109" r:id="rId9"/>
    <p:sldId id="11320" r:id="rId10"/>
    <p:sldId id="11321" r:id="rId11"/>
    <p:sldId id="11064" r:id="rId12"/>
    <p:sldId id="10110" r:id="rId13"/>
    <p:sldId id="11067" r:id="rId14"/>
    <p:sldId id="11245" r:id="rId15"/>
    <p:sldId id="11069" r:id="rId16"/>
    <p:sldId id="11068" r:id="rId17"/>
    <p:sldId id="11366" r:id="rId18"/>
    <p:sldId id="11076" r:id="rId19"/>
    <p:sldId id="11102" r:id="rId20"/>
    <p:sldId id="11077" r:id="rId21"/>
    <p:sldId id="11034" r:id="rId22"/>
    <p:sldId id="11247" r:id="rId23"/>
    <p:sldId id="11322" r:id="rId24"/>
    <p:sldId id="10980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853A2-20DD-43BA-B07B-705DCCF486F0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99630-7386-430A-B38A-8386332B1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8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4661-68E2-5DDC-0C93-C8333CE92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DB6E67-ED41-CD8A-11F2-ED9C92B1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47897-B46C-E6C5-DBA9-59995C26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AFB08-21E0-9104-F9A5-93415D72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ED2DC-77BF-A570-FA7E-795478B9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3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94F7F-60D8-B8E8-567B-D5D786B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CD2526-0546-16B5-1FFA-B1B0584AB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3147B-F5A7-2CB0-8FE4-55F0B10A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751E9-0F33-2E4E-7DD5-113E1FCD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E5FD88-7563-68B7-0990-2FFF8B5D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6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A2D39F-0491-A91A-2A10-04470FC3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8BD886-C832-A2E7-86CE-D0A14E429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2A2A9A-7E7C-82D4-7B12-732782B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F4CFC-DF06-71C9-FD29-C329491A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5A4BD-D483-99E1-7FA7-5CEC6548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7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D3038-5178-4C2A-4257-4DAD7FB8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C47EB-9E55-6F47-F751-6881D77D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84727-CE93-AA34-69BC-DC71A0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5AF0F-7B05-7C9D-AEF7-05FEF0AC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DC185-DA7A-D574-09EB-CDE29856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C019F-7250-FE05-0C66-292D7839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1E1C3-B151-5DDF-2F97-693C78F3D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F851-FE37-1BE8-1D12-EF4675F0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4CC03-C31E-7EF4-9074-E75D3D0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162D5-A5FC-9CC3-A4C4-AC9F8BF8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6FF3-A20D-8091-27BD-DAEAF8FC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9287D-62C4-1F8A-7B08-58C14D1EE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681182-5A67-B2CA-51E4-5EB70D026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C0C024-C080-572A-F718-3BE19523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C72E6-D8A0-F93C-3095-157ADEDB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790FC-F562-D78C-A3E9-219C1224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2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AB419-1D63-7115-876C-39B4C0F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A7262-8105-8B27-A382-E5BE85AC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B8202E-3CC0-E287-3528-D610E8FF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DED68-5E88-A712-54B0-17B78EA51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0A981E-2FAC-CCB3-1E76-E83040F0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740C07-3C74-21F2-FEA1-42E556A0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724F4D-9027-23AA-5E6D-B7F82494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FADF1C-AE7C-4994-283E-4D2542A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05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3926C-6389-B26B-B589-66C33B88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122CB6-BCBD-3B05-7B8F-AB9175D8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58E7CF-CD1F-B7DC-2482-A426EB1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4AFF9-5C0C-545E-FF70-F66F8D0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84113A-8F57-C0A8-9BA5-F2FBFF92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F8D859-D9E6-E42F-E1AE-F1DE62D0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726807-C853-5927-3C52-95E33903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2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1C19F-8B57-D307-5CA3-320226D1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9CFBA-E966-697F-0930-AA711FDB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08C1CB-8D95-D59D-AE45-3F6D68C0A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F4EE41-DFFB-099D-4547-48B83E3D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1768B-8423-20EE-0CD2-35FA452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8E28F-DE96-0029-89A2-6DBBF58B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8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C89F0-7CB4-BE53-2717-7F35D3F8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08810D-FE76-8782-2D80-BA437A5B0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967CD5-E82F-302C-64C8-D5A1DA8E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5C83F2-A6CF-1FF6-0775-F61C14FD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7ED1E-09F9-5FE0-774B-B4951358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723375-96A7-44BC-D840-E999FE3C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4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891C2F-0658-DF5A-7CA2-B645194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F3114B-987C-867F-204E-CDFB1178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F28F2-DEA9-325E-1B40-D73CB1C71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E02A33-1670-8D2F-0F85-333B7C43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AE770-44B0-75D6-1DFD-0D4E01E0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*1683 : Après cet échec ottoman</a:t>
            </a:r>
          </a:p>
          <a:p>
            <a:r>
              <a:rPr lang="fr-FR" dirty="0"/>
              <a:t>Les Autrichiens lancent leur </a:t>
            </a:r>
            <a:r>
              <a:rPr lang="fr-FR" i="1" dirty="0" err="1"/>
              <a:t>reconquista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*1684-88 : Les Autrichiens reprennent</a:t>
            </a:r>
          </a:p>
          <a:p>
            <a:r>
              <a:rPr lang="fr-FR" dirty="0"/>
              <a:t>Budapest, Belgrade, puis Nis</a:t>
            </a:r>
          </a:p>
          <a:p>
            <a:r>
              <a:rPr lang="fr-FR" dirty="0"/>
              <a:t>Où ils incitent les Serbes à la révolte…</a:t>
            </a:r>
          </a:p>
          <a:p>
            <a:endParaRPr lang="fr-FR" dirty="0"/>
          </a:p>
          <a:p>
            <a:r>
              <a:rPr lang="fr-FR" dirty="0"/>
              <a:t>NB : 1687 : Les Vénitiens conquièrent</a:t>
            </a:r>
          </a:p>
          <a:p>
            <a:r>
              <a:rPr lang="fr-FR" dirty="0"/>
              <a:t>La Morée, Corinthe, Athènes et l’île d’Eubée</a:t>
            </a:r>
          </a:p>
          <a:p>
            <a:endParaRPr lang="fr-FR" dirty="0"/>
          </a:p>
          <a:p>
            <a:r>
              <a:rPr lang="fr-FR" dirty="0"/>
              <a:t>1699 : Ils conserveront la Morée et Corinthe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89326BC-892B-DA49-B85C-E242CE741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/>
        </p:blipFill>
        <p:spPr>
          <a:xfrm>
            <a:off x="4625297" y="152636"/>
            <a:ext cx="7395651" cy="6552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72C0C64-23C0-5089-E3F1-8D71E68C9207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0FB8B1A-9193-0524-C70B-6EF184188872}"/>
              </a:ext>
            </a:extLst>
          </p:cNvPr>
          <p:cNvSpPr/>
          <p:nvPr/>
        </p:nvSpPr>
        <p:spPr>
          <a:xfrm>
            <a:off x="10019170" y="825065"/>
            <a:ext cx="321787" cy="264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BF387D-4104-D063-BF3E-1E7244033AAD}"/>
              </a:ext>
            </a:extLst>
          </p:cNvPr>
          <p:cNvSpPr/>
          <p:nvPr/>
        </p:nvSpPr>
        <p:spPr>
          <a:xfrm>
            <a:off x="6173605" y="1132852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91307AD-E32C-B273-3446-C65A891AA383}"/>
              </a:ext>
            </a:extLst>
          </p:cNvPr>
          <p:cNvSpPr/>
          <p:nvPr/>
        </p:nvSpPr>
        <p:spPr>
          <a:xfrm>
            <a:off x="7891197" y="152636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E9BDCA3-2777-9C65-9FC5-97B89B7230AC}"/>
              </a:ext>
            </a:extLst>
          </p:cNvPr>
          <p:cNvSpPr/>
          <p:nvPr/>
        </p:nvSpPr>
        <p:spPr>
          <a:xfrm>
            <a:off x="5080529" y="2278480"/>
            <a:ext cx="321787" cy="264132"/>
          </a:xfrm>
          <a:prstGeom prst="ellipse">
            <a:avLst/>
          </a:prstGeom>
          <a:solidFill>
            <a:srgbClr val="D6009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BC7210-7429-2A90-9A9E-F0961C1DAB13}"/>
              </a:ext>
            </a:extLst>
          </p:cNvPr>
          <p:cNvSpPr/>
          <p:nvPr/>
        </p:nvSpPr>
        <p:spPr>
          <a:xfrm>
            <a:off x="4919635" y="3858822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511B6B6-D165-FDBE-011E-C270E5746F8E}"/>
              </a:ext>
            </a:extLst>
          </p:cNvPr>
          <p:cNvSpPr/>
          <p:nvPr/>
        </p:nvSpPr>
        <p:spPr>
          <a:xfrm>
            <a:off x="7147829" y="1590230"/>
            <a:ext cx="321787" cy="264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67AFC68-E733-BAEB-D79E-3C57C145C49C}"/>
              </a:ext>
            </a:extLst>
          </p:cNvPr>
          <p:cNvSpPr/>
          <p:nvPr/>
        </p:nvSpPr>
        <p:spPr>
          <a:xfrm>
            <a:off x="7525441" y="2794333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F7D39BF-DC7D-73BE-7FA2-093543C15273}"/>
              </a:ext>
            </a:extLst>
          </p:cNvPr>
          <p:cNvSpPr/>
          <p:nvPr/>
        </p:nvSpPr>
        <p:spPr>
          <a:xfrm>
            <a:off x="7459604" y="1097026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45BC634-1139-708B-8F63-BD2A21EC49B6}"/>
              </a:ext>
            </a:extLst>
          </p:cNvPr>
          <p:cNvCxnSpPr>
            <a:cxnSpLocks/>
            <a:stCxn id="12" idx="5"/>
            <a:endCxn id="16" idx="2"/>
          </p:cNvCxnSpPr>
          <p:nvPr/>
        </p:nvCxnSpPr>
        <p:spPr>
          <a:xfrm>
            <a:off x="6448267" y="1358303"/>
            <a:ext cx="699562" cy="3639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EA64D82-CFFA-9811-932A-DD29464F6F82}"/>
              </a:ext>
            </a:extLst>
          </p:cNvPr>
          <p:cNvSpPr/>
          <p:nvPr/>
        </p:nvSpPr>
        <p:spPr>
          <a:xfrm>
            <a:off x="11243997" y="907401"/>
            <a:ext cx="321787" cy="2641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0D89C8A-A58F-67FB-819E-7F5A3884A95D}"/>
              </a:ext>
            </a:extLst>
          </p:cNvPr>
          <p:cNvSpPr/>
          <p:nvPr/>
        </p:nvSpPr>
        <p:spPr>
          <a:xfrm>
            <a:off x="7016221" y="2251662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E3D78ED-DFD3-4AB7-C5DD-2737B1D8D98B}"/>
              </a:ext>
            </a:extLst>
          </p:cNvPr>
          <p:cNvCxnSpPr>
            <a:cxnSpLocks/>
            <a:stCxn id="16" idx="4"/>
            <a:endCxn id="21" idx="7"/>
          </p:cNvCxnSpPr>
          <p:nvPr/>
        </p:nvCxnSpPr>
        <p:spPr>
          <a:xfrm flipH="1">
            <a:off x="7145862" y="1854362"/>
            <a:ext cx="162861" cy="4215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F6E3490-1D2E-CAFF-12CB-3B5C725F4262}"/>
              </a:ext>
            </a:extLst>
          </p:cNvPr>
          <p:cNvCxnSpPr>
            <a:cxnSpLocks/>
            <a:stCxn id="14" idx="5"/>
            <a:endCxn id="6" idx="1"/>
          </p:cNvCxnSpPr>
          <p:nvPr/>
        </p:nvCxnSpPr>
        <p:spPr>
          <a:xfrm>
            <a:off x="5355191" y="2503931"/>
            <a:ext cx="1848382" cy="2255087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9EEBC5F-EBCF-4E2E-761E-A7183F9DC705}"/>
              </a:ext>
            </a:extLst>
          </p:cNvPr>
          <p:cNvCxnSpPr>
            <a:cxnSpLocks/>
            <a:stCxn id="21" idx="5"/>
            <a:endCxn id="17" idx="1"/>
          </p:cNvCxnSpPr>
          <p:nvPr/>
        </p:nvCxnSpPr>
        <p:spPr>
          <a:xfrm>
            <a:off x="7145862" y="2393098"/>
            <a:ext cx="401822" cy="4255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0D731D4-5787-C99C-DD81-C70F3D8CBC10}"/>
              </a:ext>
            </a:extLst>
          </p:cNvPr>
          <p:cNvSpPr/>
          <p:nvPr/>
        </p:nvSpPr>
        <p:spPr>
          <a:xfrm>
            <a:off x="8474218" y="1936228"/>
            <a:ext cx="151884" cy="16570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637373B-F7B7-DF0E-8397-6CA5704CFF80}"/>
              </a:ext>
            </a:extLst>
          </p:cNvPr>
          <p:cNvSpPr/>
          <p:nvPr/>
        </p:nvSpPr>
        <p:spPr>
          <a:xfrm>
            <a:off x="9538436" y="4096663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F83AB63-8B14-CB2D-79F1-A0C67C3BB7D6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7C4B95-4506-73C5-DFE4-D94353A2112E}"/>
              </a:ext>
            </a:extLst>
          </p:cNvPr>
          <p:cNvCxnSpPr>
            <a:cxnSpLocks/>
            <a:stCxn id="17" idx="5"/>
            <a:endCxn id="27" idx="1"/>
          </p:cNvCxnSpPr>
          <p:nvPr/>
        </p:nvCxnSpPr>
        <p:spPr>
          <a:xfrm>
            <a:off x="7655082" y="2935769"/>
            <a:ext cx="410242" cy="8116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7298D877-250C-49EE-235D-A58DD84A2013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0242A8D-6D96-91E2-9012-DA071819DEA8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A9F4B4-BEFA-06E1-1449-AFEB30E83767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D535704-A7AB-7B68-645D-69232C5F70A7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8E9FD3A-4602-5659-729C-06D7EC4115B0}"/>
              </a:ext>
            </a:extLst>
          </p:cNvPr>
          <p:cNvSpPr/>
          <p:nvPr/>
        </p:nvSpPr>
        <p:spPr>
          <a:xfrm>
            <a:off x="8155583" y="6024875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25C329C-D3B6-C7F6-169E-5C740A78B6E6}"/>
              </a:ext>
            </a:extLst>
          </p:cNvPr>
          <p:cNvSpPr/>
          <p:nvPr/>
        </p:nvSpPr>
        <p:spPr>
          <a:xfrm>
            <a:off x="8459351" y="5664825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047BD92-87C1-433F-1B2C-66A84C36E283}"/>
              </a:ext>
            </a:extLst>
          </p:cNvPr>
          <p:cNvSpPr/>
          <p:nvPr/>
        </p:nvSpPr>
        <p:spPr>
          <a:xfrm>
            <a:off x="8743359" y="5747676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8118079-C581-389F-A847-B4401180ED19}"/>
              </a:ext>
            </a:extLst>
          </p:cNvPr>
          <p:cNvSpPr/>
          <p:nvPr/>
        </p:nvSpPr>
        <p:spPr>
          <a:xfrm>
            <a:off x="8972984" y="5743101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EF05C25-7767-B13C-59D6-CAC6F51E6796}"/>
              </a:ext>
            </a:extLst>
          </p:cNvPr>
          <p:cNvCxnSpPr>
            <a:cxnSpLocks/>
            <a:endCxn id="36" idx="3"/>
          </p:cNvCxnSpPr>
          <p:nvPr/>
        </p:nvCxnSpPr>
        <p:spPr>
          <a:xfrm flipV="1">
            <a:off x="8895243" y="5884537"/>
            <a:ext cx="99984" cy="689684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7C1D716-7E3D-2826-0AB5-B2CD6C56EE2B}"/>
              </a:ext>
            </a:extLst>
          </p:cNvPr>
          <p:cNvCxnSpPr>
            <a:cxnSpLocks/>
          </p:cNvCxnSpPr>
          <p:nvPr/>
        </p:nvCxnSpPr>
        <p:spPr>
          <a:xfrm>
            <a:off x="8155583" y="6502412"/>
            <a:ext cx="866883" cy="71809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1D0323E-CC84-22A2-C42C-D6A779DEB453}"/>
              </a:ext>
            </a:extLst>
          </p:cNvPr>
          <p:cNvCxnSpPr>
            <a:cxnSpLocks/>
          </p:cNvCxnSpPr>
          <p:nvPr/>
        </p:nvCxnSpPr>
        <p:spPr>
          <a:xfrm flipV="1">
            <a:off x="7677325" y="5556711"/>
            <a:ext cx="236115" cy="337021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E1ED972-0B34-9285-8EB5-09DF1D9668A2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8020838" y="5556711"/>
            <a:ext cx="438513" cy="190966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458BFD13-2527-3373-9A4E-50A8D3CF004D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1CD3AE-26AF-C42A-3926-FB3C1C23FF6F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19016F3-1467-516D-0296-F5ACD8D45FAD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1BE23A3-9B79-D021-6284-24B715A9F83B}"/>
              </a:ext>
            </a:extLst>
          </p:cNvPr>
          <p:cNvSpPr/>
          <p:nvPr/>
        </p:nvSpPr>
        <p:spPr>
          <a:xfrm>
            <a:off x="11549347" y="152636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7A77338-24C1-DDE0-81C0-D4BE49173DBD}"/>
              </a:ext>
            </a:extLst>
          </p:cNvPr>
          <p:cNvSpPr/>
          <p:nvPr/>
        </p:nvSpPr>
        <p:spPr>
          <a:xfrm>
            <a:off x="7181330" y="473475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5163A4-3882-5783-3F51-0F41C278B8F2}"/>
              </a:ext>
            </a:extLst>
          </p:cNvPr>
          <p:cNvSpPr/>
          <p:nvPr/>
        </p:nvSpPr>
        <p:spPr>
          <a:xfrm>
            <a:off x="6388197" y="3206039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3A89460-516B-2914-D1AE-0837EA6CB814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7278827" y="4917626"/>
            <a:ext cx="336929" cy="861744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EA5924-733D-2B5F-BA2C-FF0293D0DCDE}"/>
              </a:ext>
            </a:extLst>
          </p:cNvPr>
          <p:cNvCxnSpPr>
            <a:cxnSpLocks/>
            <a:stCxn id="42" idx="5"/>
          </p:cNvCxnSpPr>
          <p:nvPr/>
        </p:nvCxnSpPr>
        <p:spPr>
          <a:xfrm>
            <a:off x="7821339" y="6050240"/>
            <a:ext cx="334244" cy="452172"/>
          </a:xfrm>
          <a:prstGeom prst="straightConnector1">
            <a:avLst/>
          </a:prstGeom>
          <a:ln w="762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FA43E5E-CD03-4943-A20B-8F04E7D59826}"/>
              </a:ext>
            </a:extLst>
          </p:cNvPr>
          <p:cNvSpPr/>
          <p:nvPr/>
        </p:nvSpPr>
        <p:spPr>
          <a:xfrm>
            <a:off x="9385395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ACDBCE6-509F-CFA6-0F95-7FB1B9563CA6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92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55871" y="152636"/>
            <a:ext cx="440258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1702-1764 : Sur la frontière, les Autrichiens établissent des confins militaires avec des colons-soldats serbes et croates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c) Beaucoup de Serbes quittent même</a:t>
            </a:r>
          </a:p>
          <a:p>
            <a:r>
              <a:rPr lang="fr-FR" dirty="0"/>
              <a:t>La </a:t>
            </a:r>
            <a:r>
              <a:rPr lang="fr-FR" i="1" dirty="0"/>
              <a:t>Voïvodine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Pour s’installer le long</a:t>
            </a:r>
          </a:p>
          <a:p>
            <a:r>
              <a:rPr lang="fr-FR" dirty="0"/>
              <a:t>De la frontière austro-ottomane</a:t>
            </a:r>
          </a:p>
          <a:p>
            <a:endParaRPr lang="fr-FR" dirty="0"/>
          </a:p>
          <a:p>
            <a:r>
              <a:rPr lang="fr-FR" dirty="0"/>
              <a:t>Les confins militaires…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1CC8FE55-3E62-5129-5BF0-62300DAF0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8245FB7-CB16-AA91-A002-CB67BB2EEA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290685-8445-3E97-E7BA-5461FBDA1486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12F020-B897-A193-CAE4-D9ACDE775FD9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759380D-E57A-7737-7F8F-5B40E67AA338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8B98B93-0F56-8E8D-2C97-E83B74FF643F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FC6C797-0472-137D-1010-B26105E0DCE2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D38B343-3F09-C133-C402-4026F7AB53AB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7F9ED2-F39C-399C-8FB4-79F9A70F4909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2E3BC10-B7B8-CEB2-9FB7-50CD0D62FB9A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C33BC4-D6E5-E25D-787C-AE6DE23304EA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7CEABFA-D1D2-9608-CE3B-B4B5DA31FB06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DFCC2D1-5A17-090E-BEDA-8E5B35CBC88C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2A075DD-11AF-A77F-A4F1-F573D70812A9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6" name="Ellipse 1055">
            <a:extLst>
              <a:ext uri="{FF2B5EF4-FFF2-40B4-BE49-F238E27FC236}">
                <a16:creationId xmlns:a16="http://schemas.microsoft.com/office/drawing/2014/main" id="{B2AC7181-EAD4-4F50-EFAE-D03C1880742E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9E68FE91-A3FA-9D14-CBD4-23A7E4EA57DC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5266AA11-F24C-6156-7C5B-76585AF39644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6470CBD6-1641-92FD-FF01-643465661887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0" name="Ellipse 1069">
            <a:extLst>
              <a:ext uri="{FF2B5EF4-FFF2-40B4-BE49-F238E27FC236}">
                <a16:creationId xmlns:a16="http://schemas.microsoft.com/office/drawing/2014/main" id="{C73BFCF0-3757-BC4A-3FBB-C258CF321AD5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Ellipse 1071">
            <a:extLst>
              <a:ext uri="{FF2B5EF4-FFF2-40B4-BE49-F238E27FC236}">
                <a16:creationId xmlns:a16="http://schemas.microsoft.com/office/drawing/2014/main" id="{7956645B-C21B-3C02-04AD-39A3FF421DB5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Ellipse 1080">
            <a:extLst>
              <a:ext uri="{FF2B5EF4-FFF2-40B4-BE49-F238E27FC236}">
                <a16:creationId xmlns:a16="http://schemas.microsoft.com/office/drawing/2014/main" id="{47B4161A-77E4-1E87-4AF5-0665B1C29974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8EEEC65D-E611-B0A5-2DFD-0A83A304D8E8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Ellipse 1082">
            <a:extLst>
              <a:ext uri="{FF2B5EF4-FFF2-40B4-BE49-F238E27FC236}">
                <a16:creationId xmlns:a16="http://schemas.microsoft.com/office/drawing/2014/main" id="{75B6B4E0-9A25-4B25-DEAB-8D0A2F7847D4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Ellipse 1084">
            <a:extLst>
              <a:ext uri="{FF2B5EF4-FFF2-40B4-BE49-F238E27FC236}">
                <a16:creationId xmlns:a16="http://schemas.microsoft.com/office/drawing/2014/main" id="{9561E7FF-3D69-5A8D-E710-4E7EA7AF449E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E0E9B70A-A48F-8C92-F6EF-0D86E0E5F5C1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B6CD6C09-8712-2805-7B1A-C54D4803F444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Ellipse 1092">
            <a:extLst>
              <a:ext uri="{FF2B5EF4-FFF2-40B4-BE49-F238E27FC236}">
                <a16:creationId xmlns:a16="http://schemas.microsoft.com/office/drawing/2014/main" id="{E1B9E233-5852-11A3-FC8A-D1921AE0C427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33FC8BA0-C1E9-846F-A896-F9F579684E8B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C81CCC7C-2F88-4ADF-67AA-B8CC6F682491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E790D4FD-1ECB-AA56-C9CA-8D792D7AA874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7" name="Ellipse 1096">
            <a:extLst>
              <a:ext uri="{FF2B5EF4-FFF2-40B4-BE49-F238E27FC236}">
                <a16:creationId xmlns:a16="http://schemas.microsoft.com/office/drawing/2014/main" id="{633B5A1F-38A4-298A-63F1-24064FA3B932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9" name="Ellipse 1098">
            <a:extLst>
              <a:ext uri="{FF2B5EF4-FFF2-40B4-BE49-F238E27FC236}">
                <a16:creationId xmlns:a16="http://schemas.microsoft.com/office/drawing/2014/main" id="{8C522A18-9C14-898D-59F0-0A0E0418D7A5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37A33B8-4ACB-0C6C-1BB0-B2002035B5DB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EEBF947-3BB3-5FCC-790D-2722F7410772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6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71053" y="152636"/>
            <a:ext cx="428740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1702-1764 : Sur la frontière, les Autrichiens établissent des confins militaires avec des colons-soldats serbes et croates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Les confins militaires…</a:t>
            </a:r>
          </a:p>
          <a:p>
            <a:r>
              <a:rPr lang="fr-FR" dirty="0"/>
              <a:t>*Au XVIIIe siècle</a:t>
            </a:r>
          </a:p>
          <a:p>
            <a:r>
              <a:rPr lang="fr-FR" dirty="0"/>
              <a:t>Pour défendre cette frontière</a:t>
            </a:r>
          </a:p>
          <a:p>
            <a:r>
              <a:rPr lang="fr-FR" dirty="0"/>
              <a:t>L’Autriche met en place les confins militaires</a:t>
            </a:r>
          </a:p>
          <a:p>
            <a:endParaRPr lang="fr-FR" dirty="0"/>
          </a:p>
          <a:p>
            <a:r>
              <a:rPr lang="fr-FR" dirty="0"/>
              <a:t>- En Allemand, les </a:t>
            </a:r>
            <a:r>
              <a:rPr lang="de-DE" i="1" dirty="0"/>
              <a:t>Militärgrenze</a:t>
            </a:r>
            <a:endParaRPr lang="fr-FR" i="1" dirty="0"/>
          </a:p>
          <a:p>
            <a:r>
              <a:rPr lang="fr-FR" dirty="0"/>
              <a:t>En Serbe, la </a:t>
            </a:r>
            <a:r>
              <a:rPr lang="hr-BA" i="1" dirty="0"/>
              <a:t>Vojna Krajina</a:t>
            </a:r>
            <a:endParaRPr lang="fr-FR" dirty="0"/>
          </a:p>
          <a:p>
            <a:endParaRPr lang="fr-FR" dirty="0"/>
          </a:p>
          <a:p>
            <a:r>
              <a:rPr lang="fr-FR" dirty="0"/>
              <a:t>- Des colons croates et surtout serbes Implantés avec terres et cheptels</a:t>
            </a:r>
          </a:p>
          <a:p>
            <a:endParaRPr lang="fr-FR" dirty="0"/>
          </a:p>
          <a:p>
            <a:r>
              <a:rPr lang="fr-FR" dirty="0"/>
              <a:t>- En échange d’un service militaire</a:t>
            </a:r>
          </a:p>
          <a:p>
            <a:r>
              <a:rPr lang="fr-FR" dirty="0"/>
              <a:t>Une semaine sur trois</a:t>
            </a:r>
          </a:p>
          <a:p>
            <a:endParaRPr lang="fr-FR" dirty="0"/>
          </a:p>
          <a:p>
            <a:r>
              <a:rPr lang="fr-FR" dirty="0"/>
              <a:t>NB : Serbes émigrés de l’Empire ottoman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F92C71FA-4A0C-57AD-ADA4-77E84D79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505D633-E79C-E71D-19A5-2C44AC46F359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C90FB41-EA37-BB6E-5A60-9DCB62BC401D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A0EB85C-799E-EAC6-E4D8-6B8989AC6885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341A721-E4F7-4F40-BCC8-6195596572DB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A50B1BC-D231-A188-4F74-4AFA6B073E44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E9F3EA-D6D3-BD2D-C924-F3A84A7D5D75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46E5C42-A553-D50C-3DF1-875857176ACB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1" name="Ellipse 1060">
            <a:extLst>
              <a:ext uri="{FF2B5EF4-FFF2-40B4-BE49-F238E27FC236}">
                <a16:creationId xmlns:a16="http://schemas.microsoft.com/office/drawing/2014/main" id="{ED224C78-65D3-18FA-B84B-8A07BEF4F6DD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2" name="Ellipse 1061">
            <a:extLst>
              <a:ext uri="{FF2B5EF4-FFF2-40B4-BE49-F238E27FC236}">
                <a16:creationId xmlns:a16="http://schemas.microsoft.com/office/drawing/2014/main" id="{D11FBAF7-04D6-B400-80B6-C02CDA2BC278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3" name="Ellipse 1062">
            <a:extLst>
              <a:ext uri="{FF2B5EF4-FFF2-40B4-BE49-F238E27FC236}">
                <a16:creationId xmlns:a16="http://schemas.microsoft.com/office/drawing/2014/main" id="{C9E5B1B0-8176-6673-CB7E-B281C620446C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4" name="Ellipse 1063">
            <a:extLst>
              <a:ext uri="{FF2B5EF4-FFF2-40B4-BE49-F238E27FC236}">
                <a16:creationId xmlns:a16="http://schemas.microsoft.com/office/drawing/2014/main" id="{A2EAC513-5001-C645-8D34-5B189CFAF103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5" name="Ellipse 1064">
            <a:extLst>
              <a:ext uri="{FF2B5EF4-FFF2-40B4-BE49-F238E27FC236}">
                <a16:creationId xmlns:a16="http://schemas.microsoft.com/office/drawing/2014/main" id="{A531D3A4-38E0-B08D-658D-3F4BEEC81D89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6" name="Ellipse 1065">
            <a:extLst>
              <a:ext uri="{FF2B5EF4-FFF2-40B4-BE49-F238E27FC236}">
                <a16:creationId xmlns:a16="http://schemas.microsoft.com/office/drawing/2014/main" id="{400E6E54-E45C-45B2-E035-45C9E996F534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7" name="Ellipse 1066">
            <a:extLst>
              <a:ext uri="{FF2B5EF4-FFF2-40B4-BE49-F238E27FC236}">
                <a16:creationId xmlns:a16="http://schemas.microsoft.com/office/drawing/2014/main" id="{036F6761-CD87-1938-45F1-C0205E99DBC8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8" name="Ellipse 1067">
            <a:extLst>
              <a:ext uri="{FF2B5EF4-FFF2-40B4-BE49-F238E27FC236}">
                <a16:creationId xmlns:a16="http://schemas.microsoft.com/office/drawing/2014/main" id="{55FC0618-AA9F-C882-15B7-AE820A3444AB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9" name="Ellipse 1068">
            <a:extLst>
              <a:ext uri="{FF2B5EF4-FFF2-40B4-BE49-F238E27FC236}">
                <a16:creationId xmlns:a16="http://schemas.microsoft.com/office/drawing/2014/main" id="{287DAA0F-F80A-FD32-70B0-CAE332BDB8FB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0" name="Ellipse 1069">
            <a:extLst>
              <a:ext uri="{FF2B5EF4-FFF2-40B4-BE49-F238E27FC236}">
                <a16:creationId xmlns:a16="http://schemas.microsoft.com/office/drawing/2014/main" id="{F96919CD-F8DE-6761-909F-98ED45113752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1" name="Ellipse 1070">
            <a:extLst>
              <a:ext uri="{FF2B5EF4-FFF2-40B4-BE49-F238E27FC236}">
                <a16:creationId xmlns:a16="http://schemas.microsoft.com/office/drawing/2014/main" id="{98652660-FF57-1033-4482-DBDBC93A50B0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Ellipse 1071">
            <a:extLst>
              <a:ext uri="{FF2B5EF4-FFF2-40B4-BE49-F238E27FC236}">
                <a16:creationId xmlns:a16="http://schemas.microsoft.com/office/drawing/2014/main" id="{A3B11AC3-209A-D5E8-70BB-61BE1215226F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3" name="Ellipse 1072">
            <a:extLst>
              <a:ext uri="{FF2B5EF4-FFF2-40B4-BE49-F238E27FC236}">
                <a16:creationId xmlns:a16="http://schemas.microsoft.com/office/drawing/2014/main" id="{F2FA5DA9-E081-CBB2-8397-E1F8C69D8BD8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4" name="Ellipse 1073">
            <a:extLst>
              <a:ext uri="{FF2B5EF4-FFF2-40B4-BE49-F238E27FC236}">
                <a16:creationId xmlns:a16="http://schemas.microsoft.com/office/drawing/2014/main" id="{C8611ED2-FB52-446E-E09E-284CCE45B5F6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5" name="Ellipse 1074">
            <a:extLst>
              <a:ext uri="{FF2B5EF4-FFF2-40B4-BE49-F238E27FC236}">
                <a16:creationId xmlns:a16="http://schemas.microsoft.com/office/drawing/2014/main" id="{EF6324E0-3CF6-2450-0AAF-6D99F81905FE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6" name="Ellipse 1075">
            <a:extLst>
              <a:ext uri="{FF2B5EF4-FFF2-40B4-BE49-F238E27FC236}">
                <a16:creationId xmlns:a16="http://schemas.microsoft.com/office/drawing/2014/main" id="{BC6F0AFF-2146-29A9-7791-753B2DF564C5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7" name="Ellipse 1076">
            <a:extLst>
              <a:ext uri="{FF2B5EF4-FFF2-40B4-BE49-F238E27FC236}">
                <a16:creationId xmlns:a16="http://schemas.microsoft.com/office/drawing/2014/main" id="{D3E82F71-BFA3-E922-9BFF-D28DF1F77BAB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8" name="Ellipse 1077">
            <a:extLst>
              <a:ext uri="{FF2B5EF4-FFF2-40B4-BE49-F238E27FC236}">
                <a16:creationId xmlns:a16="http://schemas.microsoft.com/office/drawing/2014/main" id="{D728985C-D7FD-4BAB-7CE4-F6E92234576D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0" name="Ellipse 1079">
            <a:extLst>
              <a:ext uri="{FF2B5EF4-FFF2-40B4-BE49-F238E27FC236}">
                <a16:creationId xmlns:a16="http://schemas.microsoft.com/office/drawing/2014/main" id="{EF40AF28-AB55-89CD-6275-43E5D8E957FA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4" name="Ellipse 1083">
            <a:extLst>
              <a:ext uri="{FF2B5EF4-FFF2-40B4-BE49-F238E27FC236}">
                <a16:creationId xmlns:a16="http://schemas.microsoft.com/office/drawing/2014/main" id="{52E8F30F-6DE5-EF54-531E-BBB2F34E5D1B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6" name="Ellipse 1085">
            <a:extLst>
              <a:ext uri="{FF2B5EF4-FFF2-40B4-BE49-F238E27FC236}">
                <a16:creationId xmlns:a16="http://schemas.microsoft.com/office/drawing/2014/main" id="{1539DAAA-537E-7FAB-E21D-67E1E71EFFF1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7" name="Ellipse 1086">
            <a:extLst>
              <a:ext uri="{FF2B5EF4-FFF2-40B4-BE49-F238E27FC236}">
                <a16:creationId xmlns:a16="http://schemas.microsoft.com/office/drawing/2014/main" id="{A5AFADC6-337C-9510-59B9-E46C2337BB52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8" name="Ellipse 1087">
            <a:extLst>
              <a:ext uri="{FF2B5EF4-FFF2-40B4-BE49-F238E27FC236}">
                <a16:creationId xmlns:a16="http://schemas.microsoft.com/office/drawing/2014/main" id="{97A6A1F8-1265-7137-F0B8-17F2297BCC69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9" name="Ellipse 1088">
            <a:extLst>
              <a:ext uri="{FF2B5EF4-FFF2-40B4-BE49-F238E27FC236}">
                <a16:creationId xmlns:a16="http://schemas.microsoft.com/office/drawing/2014/main" id="{0BC1F09D-6B3A-441D-0645-739AA1786994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0" name="Ellipse 1089">
            <a:extLst>
              <a:ext uri="{FF2B5EF4-FFF2-40B4-BE49-F238E27FC236}">
                <a16:creationId xmlns:a16="http://schemas.microsoft.com/office/drawing/2014/main" id="{69722C10-EDB8-197D-8396-222D9D8449EF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E299914C-D503-BCBD-88B4-E5932D11818A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23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71053" y="152636"/>
            <a:ext cx="428740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1702-1764 : Sur la frontière, les Autrichiens établissent des confins militaires avec des colons-soldats serbes et croates</a:t>
            </a:r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i="1" dirty="0"/>
              <a:t>Krajina</a:t>
            </a:r>
            <a:r>
              <a:rPr lang="fr-FR" dirty="0"/>
              <a:t> divisée en quatre </a:t>
            </a:r>
            <a:r>
              <a:rPr lang="fr-FR" i="1" dirty="0"/>
              <a:t>généralats</a:t>
            </a:r>
          </a:p>
          <a:p>
            <a:r>
              <a:rPr lang="fr-FR" dirty="0"/>
              <a:t>D’ouest en est</a:t>
            </a:r>
          </a:p>
          <a:p>
            <a:endParaRPr lang="fr-FR" dirty="0"/>
          </a:p>
          <a:p>
            <a:r>
              <a:rPr lang="fr-FR" dirty="0"/>
              <a:t>- 1737-1878 : </a:t>
            </a:r>
            <a:r>
              <a:rPr lang="fr-FR" i="1" dirty="0"/>
              <a:t>Krajina</a:t>
            </a:r>
            <a:r>
              <a:rPr lang="fr-FR" dirty="0"/>
              <a:t> croate, et serbe</a:t>
            </a:r>
          </a:p>
          <a:p>
            <a:endParaRPr lang="fr-FR" dirty="0"/>
          </a:p>
          <a:p>
            <a:r>
              <a:rPr lang="fr-FR" dirty="0"/>
              <a:t>- 1702-1878 : Slavonie serbe, et croate</a:t>
            </a:r>
          </a:p>
          <a:p>
            <a:endParaRPr lang="fr-FR" dirty="0"/>
          </a:p>
          <a:p>
            <a:r>
              <a:rPr lang="fr-FR" dirty="0"/>
              <a:t>- 1742-1872 : Banat serbe</a:t>
            </a:r>
          </a:p>
          <a:p>
            <a:endParaRPr lang="fr-FR" dirty="0"/>
          </a:p>
          <a:p>
            <a:r>
              <a:rPr lang="fr-FR" dirty="0"/>
              <a:t>- 1764-1851 : Transylvanie hongroise</a:t>
            </a:r>
          </a:p>
          <a:p>
            <a:endParaRPr lang="fr-FR" dirty="0"/>
          </a:p>
          <a:p>
            <a:r>
              <a:rPr lang="fr-FR" dirty="0"/>
              <a:t>Mais revenons à la fin du XVIIIe siècle…-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0386F5-4CFF-1EDB-BA85-B6E606C30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E2CE1F7-6F74-BD65-3B5B-487535B0D458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96DA700-E380-7A62-6459-290775179748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ECC9F7C-037C-1AB2-9573-484F189BC8C0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44C5774-E1A1-24A6-7B28-E7BC8C5C7F09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DA28D3D-0C5E-C85E-9F5C-21E4AE4A281D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B21E64-7F20-B880-1ABF-F132C5300564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0DC4DD5-2F2C-2550-76D5-2443373EAB06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E094FA8-74EC-3E0E-2DE0-C6D8EFC21FA5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1" name="Ellipse 1060">
            <a:extLst>
              <a:ext uri="{FF2B5EF4-FFF2-40B4-BE49-F238E27FC236}">
                <a16:creationId xmlns:a16="http://schemas.microsoft.com/office/drawing/2014/main" id="{9074B21D-BB19-48B6-8E4D-2F5266917775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2" name="Ellipse 1061">
            <a:extLst>
              <a:ext uri="{FF2B5EF4-FFF2-40B4-BE49-F238E27FC236}">
                <a16:creationId xmlns:a16="http://schemas.microsoft.com/office/drawing/2014/main" id="{B4CE3481-8FF2-DF91-DB62-D45426E3E3B0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5" name="Ellipse 1064">
            <a:extLst>
              <a:ext uri="{FF2B5EF4-FFF2-40B4-BE49-F238E27FC236}">
                <a16:creationId xmlns:a16="http://schemas.microsoft.com/office/drawing/2014/main" id="{D49EE4BA-9CF6-291F-D815-BBB0B8806C55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7" name="Ellipse 1066">
            <a:extLst>
              <a:ext uri="{FF2B5EF4-FFF2-40B4-BE49-F238E27FC236}">
                <a16:creationId xmlns:a16="http://schemas.microsoft.com/office/drawing/2014/main" id="{0BF1FC29-B744-BC01-5DD5-1576FF307577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1" name="Ellipse 1070">
            <a:extLst>
              <a:ext uri="{FF2B5EF4-FFF2-40B4-BE49-F238E27FC236}">
                <a16:creationId xmlns:a16="http://schemas.microsoft.com/office/drawing/2014/main" id="{09E0B766-D54F-183E-5A30-0F7973A1C9BE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5" name="Ellipse 1074">
            <a:extLst>
              <a:ext uri="{FF2B5EF4-FFF2-40B4-BE49-F238E27FC236}">
                <a16:creationId xmlns:a16="http://schemas.microsoft.com/office/drawing/2014/main" id="{012375CF-2F6A-87B2-1857-DAEB122B5EC0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6" name="Ellipse 1075">
            <a:extLst>
              <a:ext uri="{FF2B5EF4-FFF2-40B4-BE49-F238E27FC236}">
                <a16:creationId xmlns:a16="http://schemas.microsoft.com/office/drawing/2014/main" id="{A7498AFB-082F-FF73-1551-5B614FCE02F3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7" name="Ellipse 1076">
            <a:extLst>
              <a:ext uri="{FF2B5EF4-FFF2-40B4-BE49-F238E27FC236}">
                <a16:creationId xmlns:a16="http://schemas.microsoft.com/office/drawing/2014/main" id="{B15116CB-A99F-98E6-3F78-89422EED15B2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8" name="Ellipse 1077">
            <a:extLst>
              <a:ext uri="{FF2B5EF4-FFF2-40B4-BE49-F238E27FC236}">
                <a16:creationId xmlns:a16="http://schemas.microsoft.com/office/drawing/2014/main" id="{50155309-D337-20D6-D0E6-22A3A90262B8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Ellipse 1080">
            <a:extLst>
              <a:ext uri="{FF2B5EF4-FFF2-40B4-BE49-F238E27FC236}">
                <a16:creationId xmlns:a16="http://schemas.microsoft.com/office/drawing/2014/main" id="{791E889A-50D5-2E4B-89C7-192DA75F17BA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95A2011A-710C-586A-7FFB-5C36311548BF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Ellipse 1082">
            <a:extLst>
              <a:ext uri="{FF2B5EF4-FFF2-40B4-BE49-F238E27FC236}">
                <a16:creationId xmlns:a16="http://schemas.microsoft.com/office/drawing/2014/main" id="{77313FE9-659B-956F-1E57-08B01E538C99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4" name="Ellipse 1083">
            <a:extLst>
              <a:ext uri="{FF2B5EF4-FFF2-40B4-BE49-F238E27FC236}">
                <a16:creationId xmlns:a16="http://schemas.microsoft.com/office/drawing/2014/main" id="{B971A42A-CECF-A718-230F-990FAAE477BC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Ellipse 1084">
            <a:extLst>
              <a:ext uri="{FF2B5EF4-FFF2-40B4-BE49-F238E27FC236}">
                <a16:creationId xmlns:a16="http://schemas.microsoft.com/office/drawing/2014/main" id="{3F56ADF2-284E-3BFC-C821-41C425C305C4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6" name="Ellipse 1085">
            <a:extLst>
              <a:ext uri="{FF2B5EF4-FFF2-40B4-BE49-F238E27FC236}">
                <a16:creationId xmlns:a16="http://schemas.microsoft.com/office/drawing/2014/main" id="{A35E9F7D-B875-064F-D64F-C75A9EC7BC39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7" name="Ellipse 1086">
            <a:extLst>
              <a:ext uri="{FF2B5EF4-FFF2-40B4-BE49-F238E27FC236}">
                <a16:creationId xmlns:a16="http://schemas.microsoft.com/office/drawing/2014/main" id="{0E83459D-7CEF-CE87-3E42-BD3E2FBD8533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8" name="Ellipse 1087">
            <a:extLst>
              <a:ext uri="{FF2B5EF4-FFF2-40B4-BE49-F238E27FC236}">
                <a16:creationId xmlns:a16="http://schemas.microsoft.com/office/drawing/2014/main" id="{CB0872B0-F893-456E-A818-DA236FB7B7EA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9" name="Ellipse 1088">
            <a:extLst>
              <a:ext uri="{FF2B5EF4-FFF2-40B4-BE49-F238E27FC236}">
                <a16:creationId xmlns:a16="http://schemas.microsoft.com/office/drawing/2014/main" id="{DC73EBCB-6A71-F407-7FF7-7BAFD60D9DEC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0" name="Ellipse 1089">
            <a:extLst>
              <a:ext uri="{FF2B5EF4-FFF2-40B4-BE49-F238E27FC236}">
                <a16:creationId xmlns:a16="http://schemas.microsoft.com/office/drawing/2014/main" id="{DBC58AC5-1009-6D2A-A947-066C19DE2C2C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DC610D29-12AD-80F7-10AA-D2F07FE37A30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C9B71500-C957-7996-7CEA-62AC58D6B182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Ellipse 1092">
            <a:extLst>
              <a:ext uri="{FF2B5EF4-FFF2-40B4-BE49-F238E27FC236}">
                <a16:creationId xmlns:a16="http://schemas.microsoft.com/office/drawing/2014/main" id="{0286D0BE-911A-27E5-E6C7-1793B9BB8E4C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14D40F73-BC11-16D0-8A64-DF2212B7A96B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0E2ED14A-8D97-EB5C-F1A8-B947F08D0BEC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10F82C4B-D250-8A66-D66D-2508CC88B4AF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8" name="Ellipse 1097">
            <a:extLst>
              <a:ext uri="{FF2B5EF4-FFF2-40B4-BE49-F238E27FC236}">
                <a16:creationId xmlns:a16="http://schemas.microsoft.com/office/drawing/2014/main" id="{0F088850-C86F-3C36-EB39-8D6E8A4F2672}"/>
              </a:ext>
            </a:extLst>
          </p:cNvPr>
          <p:cNvSpPr/>
          <p:nvPr/>
        </p:nvSpPr>
        <p:spPr>
          <a:xfrm>
            <a:off x="7159659" y="2485232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9" name="Ellipse 1098">
            <a:extLst>
              <a:ext uri="{FF2B5EF4-FFF2-40B4-BE49-F238E27FC236}">
                <a16:creationId xmlns:a16="http://schemas.microsoft.com/office/drawing/2014/main" id="{1A94AA78-AC3F-ABB2-B060-8DF84D8BC797}"/>
              </a:ext>
            </a:extLst>
          </p:cNvPr>
          <p:cNvSpPr/>
          <p:nvPr/>
        </p:nvSpPr>
        <p:spPr>
          <a:xfrm>
            <a:off x="7846955" y="2514116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0" name="Ellipse 1099">
            <a:extLst>
              <a:ext uri="{FF2B5EF4-FFF2-40B4-BE49-F238E27FC236}">
                <a16:creationId xmlns:a16="http://schemas.microsoft.com/office/drawing/2014/main" id="{87BD2762-C20C-F81D-9F98-25D6B971D3E7}"/>
              </a:ext>
            </a:extLst>
          </p:cNvPr>
          <p:cNvSpPr/>
          <p:nvPr/>
        </p:nvSpPr>
        <p:spPr>
          <a:xfrm>
            <a:off x="8910990" y="2044778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13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14320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1804-1805 : Au sud de Belgrade, les Serbes autour de Karageorges se révoltent contre les Turcs</a:t>
            </a:r>
          </a:p>
          <a:p>
            <a:endParaRPr lang="fr-FR" dirty="0"/>
          </a:p>
          <a:p>
            <a:r>
              <a:rPr lang="fr-FR" dirty="0"/>
              <a:t>*1787-91 : La guerre austro-turque a soulevé beaucoup d’espoirs chez les Serbes qui restent mobilisés</a:t>
            </a:r>
          </a:p>
          <a:p>
            <a:endParaRPr lang="fr-FR" dirty="0"/>
          </a:p>
          <a:p>
            <a:r>
              <a:rPr lang="fr-FR" dirty="0"/>
              <a:t>*1796 : Face au mécontentement serbe</a:t>
            </a:r>
          </a:p>
          <a:p>
            <a:r>
              <a:rPr lang="fr-FR" u="sng" dirty="0"/>
              <a:t>Sélim III</a:t>
            </a:r>
            <a:r>
              <a:rPr lang="fr-FR" dirty="0"/>
              <a:t> retire les janissaires de Belgrade</a:t>
            </a:r>
          </a:p>
          <a:p>
            <a:endParaRPr lang="fr-FR" dirty="0"/>
          </a:p>
          <a:p>
            <a:r>
              <a:rPr lang="fr-FR" dirty="0"/>
              <a:t>*1799 </a:t>
            </a:r>
            <a:r>
              <a:rPr lang="fr-FR"/>
              <a:t>: Mais face </a:t>
            </a:r>
            <a:r>
              <a:rPr lang="fr-FR" dirty="0"/>
              <a:t>aux difficultés dues notamment</a:t>
            </a:r>
          </a:p>
          <a:p>
            <a:r>
              <a:rPr lang="fr-FR" dirty="0"/>
              <a:t>A la guerre en Egypte contre les Français</a:t>
            </a:r>
          </a:p>
          <a:p>
            <a:r>
              <a:rPr lang="fr-FR" dirty="0"/>
              <a:t>Sélim III rétablit les janissaires à Belgrade</a:t>
            </a:r>
          </a:p>
          <a:p>
            <a:endParaRPr lang="fr-FR" dirty="0"/>
          </a:p>
          <a:p>
            <a:r>
              <a:rPr lang="fr-FR" dirty="0"/>
              <a:t>Et ils font régner la terreur…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89CC8C-E1E1-EFE4-C461-D421BEDE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140F95E-06F1-1FB2-E01C-E01940991F3F}"/>
              </a:ext>
            </a:extLst>
          </p:cNvPr>
          <p:cNvSpPr/>
          <p:nvPr/>
        </p:nvSpPr>
        <p:spPr>
          <a:xfrm>
            <a:off x="9791858" y="2252870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5DE6F2-A5BE-D0F3-2DD2-D84C5CD27846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34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5870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1804-1805 : Au sud de Belgrade, les Serbes autour de Karageorges se révoltent contre les Turcs</a:t>
            </a:r>
          </a:p>
          <a:p>
            <a:endParaRPr lang="fr-FR" dirty="0"/>
          </a:p>
          <a:p>
            <a:r>
              <a:rPr lang="fr-FR" dirty="0"/>
              <a:t>*Jan. 1804 : Les janissaires de Belgrade</a:t>
            </a:r>
          </a:p>
          <a:p>
            <a:r>
              <a:rPr lang="fr-FR" dirty="0"/>
              <a:t>Massacrent 72 </a:t>
            </a:r>
            <a:r>
              <a:rPr lang="fr-FR" i="1" dirty="0" err="1"/>
              <a:t>knez</a:t>
            </a:r>
            <a:r>
              <a:rPr lang="fr-FR" dirty="0"/>
              <a:t>, notables serbes</a:t>
            </a:r>
          </a:p>
          <a:p>
            <a:endParaRPr lang="fr-FR" dirty="0"/>
          </a:p>
          <a:p>
            <a:r>
              <a:rPr lang="fr-FR" dirty="0"/>
              <a:t>*Fév. 1804 : A </a:t>
            </a:r>
            <a:r>
              <a:rPr lang="fr-FR" dirty="0" err="1"/>
              <a:t>Orasac</a:t>
            </a:r>
            <a:endParaRPr lang="fr-FR" dirty="0"/>
          </a:p>
          <a:p>
            <a:r>
              <a:rPr lang="fr-FR" dirty="0"/>
              <a:t>Dans la </a:t>
            </a:r>
            <a:r>
              <a:rPr lang="fr-FR" dirty="0" err="1"/>
              <a:t>Choumadia</a:t>
            </a:r>
            <a:r>
              <a:rPr lang="fr-FR" dirty="0"/>
              <a:t> au sud de Belgrade</a:t>
            </a:r>
          </a:p>
          <a:p>
            <a:endParaRPr lang="fr-FR" dirty="0"/>
          </a:p>
          <a:p>
            <a:r>
              <a:rPr lang="fr-FR" dirty="0"/>
              <a:t>Début du soulèvement serbe autour de son chef </a:t>
            </a:r>
            <a:r>
              <a:rPr lang="fr-FR" u="sng" dirty="0"/>
              <a:t>Georges </a:t>
            </a:r>
            <a:r>
              <a:rPr lang="fr-FR" u="sng" dirty="0" err="1"/>
              <a:t>Petrović</a:t>
            </a:r>
            <a:r>
              <a:rPr lang="fr-FR" dirty="0"/>
              <a:t>, ou </a:t>
            </a:r>
            <a:r>
              <a:rPr lang="fr-FR" u="sng" dirty="0"/>
              <a:t>Karageorges</a:t>
            </a:r>
          </a:p>
          <a:p>
            <a:endParaRPr lang="fr-FR" dirty="0"/>
          </a:p>
          <a:p>
            <a:r>
              <a:rPr lang="fr-FR" dirty="0"/>
              <a:t>Juillet 1804 : D’abord, révolte anti-janissaire</a:t>
            </a:r>
          </a:p>
          <a:p>
            <a:r>
              <a:rPr lang="fr-FR" dirty="0"/>
              <a:t>Soutenue par Sélim III</a:t>
            </a:r>
          </a:p>
          <a:p>
            <a:r>
              <a:rPr lang="fr-FR" dirty="0"/>
              <a:t>La révolte serbe devient anti-ottomane…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89CC8C-E1E1-EFE4-C461-D421BEDE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140F95E-06F1-1FB2-E01C-E01940991F3F}"/>
              </a:ext>
            </a:extLst>
          </p:cNvPr>
          <p:cNvSpPr/>
          <p:nvPr/>
        </p:nvSpPr>
        <p:spPr>
          <a:xfrm>
            <a:off x="9791858" y="2252870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FFD69A2-985A-C42F-80B3-64E1A2AFB2F2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42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5089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1804-1805 : Au sud de Belgrade, les Serbes autour de Karageorges se révoltent contre les Turcs</a:t>
            </a:r>
          </a:p>
          <a:p>
            <a:endParaRPr lang="fr-FR" dirty="0"/>
          </a:p>
          <a:p>
            <a:r>
              <a:rPr lang="fr-FR" dirty="0"/>
              <a:t>*1804 : Les Serbes cherchent d’abord</a:t>
            </a:r>
          </a:p>
          <a:p>
            <a:r>
              <a:rPr lang="fr-FR" dirty="0"/>
              <a:t>Le soutien de l’Autriche ; Mais celle-ci s’y refuse</a:t>
            </a:r>
          </a:p>
          <a:p>
            <a:endParaRPr lang="fr-FR" dirty="0"/>
          </a:p>
          <a:p>
            <a:r>
              <a:rPr lang="fr-FR" dirty="0"/>
              <a:t>*En revanche</a:t>
            </a:r>
          </a:p>
          <a:p>
            <a:r>
              <a:rPr lang="fr-FR" dirty="0"/>
              <a:t>Une délégation obtient le soutien de la Russie ; Et…</a:t>
            </a:r>
          </a:p>
          <a:p>
            <a:endParaRPr lang="fr-FR" dirty="0"/>
          </a:p>
          <a:p>
            <a:r>
              <a:rPr lang="fr-FR" dirty="0"/>
              <a:t>*1806 : Début de la 8</a:t>
            </a:r>
            <a:r>
              <a:rPr lang="fr-FR" baseline="30000" dirty="0"/>
              <a:t>ème</a:t>
            </a:r>
            <a:r>
              <a:rPr lang="fr-FR" dirty="0"/>
              <a:t> guerre russo-turque…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Avril 1800 : Traité de Constantinople</a:t>
            </a:r>
          </a:p>
          <a:p>
            <a:r>
              <a:rPr lang="fr-FR" dirty="0">
                <a:solidFill>
                  <a:srgbClr val="FF0000"/>
                </a:solidFill>
              </a:rPr>
              <a:t>Les Russes occupent les Îles ioniennes ottomanes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E8DBBA-DB14-2DE1-DC6F-3A9270842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C4B6D5A-CC3F-CDCF-C6C6-CF0021A02097}"/>
              </a:ext>
            </a:extLst>
          </p:cNvPr>
          <p:cNvSpPr/>
          <p:nvPr/>
        </p:nvSpPr>
        <p:spPr>
          <a:xfrm>
            <a:off x="9791858" y="2252870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0E26069-9201-6E07-9B8E-9703AFC2FB52}"/>
              </a:ext>
            </a:extLst>
          </p:cNvPr>
          <p:cNvSpPr/>
          <p:nvPr/>
        </p:nvSpPr>
        <p:spPr>
          <a:xfrm>
            <a:off x="9639974" y="431523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C26B06-8AA8-EFF3-9DEB-1F7029C4B0A7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8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50892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1806-1811 : En marge des guerres napoléoniennes, la 8</a:t>
            </a:r>
            <a:r>
              <a:rPr lang="fr-FR" b="1" baseline="30000" dirty="0"/>
              <a:t>ème</a:t>
            </a:r>
            <a:r>
              <a:rPr lang="fr-FR" b="1" dirty="0"/>
              <a:t> guerre russo-turque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C3791B-33F0-0EB1-03DD-D65192C0D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265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50892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1806 : Soutien des Russes aux révoltes chrétiennes de l’Empire ottoman : Moldavie, Valachie et Serbie ; …</a:t>
            </a:r>
          </a:p>
          <a:p>
            <a:endParaRPr lang="fr-FR" dirty="0"/>
          </a:p>
          <a:p>
            <a:r>
              <a:rPr lang="fr-FR" dirty="0"/>
              <a:t>*1806 : La 8</a:t>
            </a:r>
            <a:r>
              <a:rPr lang="fr-FR" baseline="30000" dirty="0"/>
              <a:t>ème</a:t>
            </a:r>
            <a:r>
              <a:rPr lang="fr-FR" dirty="0"/>
              <a:t> guerre russo-turque</a:t>
            </a:r>
          </a:p>
          <a:p>
            <a:r>
              <a:rPr lang="fr-FR" dirty="0"/>
              <a:t>Deux litiges…</a:t>
            </a:r>
          </a:p>
          <a:p>
            <a:endParaRPr lang="fr-FR" dirty="0"/>
          </a:p>
          <a:p>
            <a:r>
              <a:rPr lang="fr-FR" dirty="0"/>
              <a:t>a) Depuis 1804 : Révolte serbe de Karageorges</a:t>
            </a:r>
          </a:p>
          <a:p>
            <a:r>
              <a:rPr lang="fr-FR" dirty="0"/>
              <a:t>Soutenue financièrement par la Russie</a:t>
            </a:r>
          </a:p>
          <a:p>
            <a:endParaRPr lang="fr-FR" dirty="0"/>
          </a:p>
          <a:p>
            <a:r>
              <a:rPr lang="fr-FR" dirty="0"/>
              <a:t>b) Mais également, en Moldavie-Valachie</a:t>
            </a:r>
          </a:p>
          <a:p>
            <a:r>
              <a:rPr lang="fr-FR" dirty="0"/>
              <a:t>La présence russe croissante favorise</a:t>
            </a:r>
          </a:p>
          <a:p>
            <a:r>
              <a:rPr lang="fr-FR" dirty="0"/>
              <a:t>L’esprit de révolte des hospodars…</a:t>
            </a:r>
          </a:p>
          <a:p>
            <a:endParaRPr lang="fr-FR" dirty="0"/>
          </a:p>
          <a:p>
            <a:r>
              <a:rPr lang="fr-FR" dirty="0"/>
              <a:t>*Et c’est dans ce contexte</a:t>
            </a:r>
          </a:p>
          <a:p>
            <a:r>
              <a:rPr lang="fr-FR" dirty="0"/>
              <a:t>Que l’Empire ottoman va rétablir</a:t>
            </a:r>
          </a:p>
          <a:p>
            <a:r>
              <a:rPr lang="fr-FR" dirty="0"/>
              <a:t>Son alliance avec la France…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BE8BC1-3D27-2A1E-15B3-C2CD35A7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FA89A73-5901-47B5-1CC1-1B2D8059B169}"/>
              </a:ext>
            </a:extLst>
          </p:cNvPr>
          <p:cNvSpPr/>
          <p:nvPr/>
        </p:nvSpPr>
        <p:spPr>
          <a:xfrm>
            <a:off x="9791858" y="2252870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298E27-4A73-2387-5819-26BB4824E55C}"/>
              </a:ext>
            </a:extLst>
          </p:cNvPr>
          <p:cNvSpPr/>
          <p:nvPr/>
        </p:nvSpPr>
        <p:spPr>
          <a:xfrm>
            <a:off x="10977277" y="208716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06F7F7A-E1E5-C88B-D16F-B14FBC0767C3}"/>
              </a:ext>
            </a:extLst>
          </p:cNvPr>
          <p:cNvSpPr/>
          <p:nvPr/>
        </p:nvSpPr>
        <p:spPr>
          <a:xfrm>
            <a:off x="11237649" y="133138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E3A4E31-D5B7-A6EA-55A0-001FA7985472}"/>
              </a:ext>
            </a:extLst>
          </p:cNvPr>
          <p:cNvSpPr/>
          <p:nvPr/>
        </p:nvSpPr>
        <p:spPr>
          <a:xfrm>
            <a:off x="11646449" y="301018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5C30865-06CD-F785-8FA0-D1B22480B396}"/>
              </a:ext>
            </a:extLst>
          </p:cNvPr>
          <p:cNvSpPr/>
          <p:nvPr/>
        </p:nvSpPr>
        <p:spPr>
          <a:xfrm>
            <a:off x="9639974" y="431523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530AE6B-BA0F-18EB-A99A-AC395D367053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11375B4-AC82-9579-4EC0-613CEC2FC645}"/>
              </a:ext>
            </a:extLst>
          </p:cNvPr>
          <p:cNvSpPr/>
          <p:nvPr/>
        </p:nvSpPr>
        <p:spPr>
          <a:xfrm>
            <a:off x="5306745" y="4401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22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50892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 : … Vainqueur de la 3</a:t>
            </a:r>
            <a:r>
              <a:rPr lang="fr-FR" b="1" baseline="30000" dirty="0"/>
              <a:t>ème</a:t>
            </a:r>
            <a:r>
              <a:rPr lang="fr-FR" b="1" dirty="0"/>
              <a:t> Coalition, Napoléon maître de l’Italie et de l’Adriatique : Venise, côte dalmate jusqu’à </a:t>
            </a:r>
            <a:r>
              <a:rPr lang="fr-FR" b="1" dirty="0" err="1"/>
              <a:t>Cattaro</a:t>
            </a:r>
            <a:r>
              <a:rPr lang="fr-FR" b="1" dirty="0"/>
              <a:t> et royaume de Naples ; …</a:t>
            </a:r>
          </a:p>
          <a:p>
            <a:endParaRPr lang="fr-FR" dirty="0"/>
          </a:p>
          <a:p>
            <a:r>
              <a:rPr lang="fr-FR" dirty="0"/>
              <a:t>*La France dans les Balkans</a:t>
            </a:r>
          </a:p>
          <a:p>
            <a:r>
              <a:rPr lang="fr-FR" dirty="0"/>
              <a:t>Le retour…</a:t>
            </a:r>
          </a:p>
          <a:p>
            <a:endParaRPr lang="fr-FR" dirty="0"/>
          </a:p>
          <a:p>
            <a:r>
              <a:rPr lang="fr-FR" dirty="0"/>
              <a:t>*Avril-Déc. 1805 : La </a:t>
            </a:r>
            <a:r>
              <a:rPr lang="fr-FR" sz="1700" dirty="0"/>
              <a:t>3</a:t>
            </a:r>
            <a:r>
              <a:rPr lang="fr-FR" sz="1700" baseline="30000" dirty="0"/>
              <a:t>ème</a:t>
            </a:r>
            <a:r>
              <a:rPr lang="fr-FR" sz="1700" dirty="0"/>
              <a:t> Coalition</a:t>
            </a:r>
          </a:p>
          <a:p>
            <a:r>
              <a:rPr lang="fr-FR" sz="1700" dirty="0"/>
              <a:t>GB, Autriche, Russie</a:t>
            </a:r>
          </a:p>
          <a:p>
            <a:r>
              <a:rPr lang="fr-FR" dirty="0"/>
              <a:t>La France vainqueure retrouve</a:t>
            </a:r>
          </a:p>
          <a:p>
            <a:r>
              <a:rPr lang="fr-FR" dirty="0"/>
              <a:t>Toute sa puissance en Europe du Sud</a:t>
            </a:r>
          </a:p>
          <a:p>
            <a:endParaRPr lang="fr-FR" dirty="0"/>
          </a:p>
          <a:p>
            <a:r>
              <a:rPr lang="fr-FR" dirty="0"/>
              <a:t>a) Déc. 1805 : Traité de Presbourg</a:t>
            </a:r>
          </a:p>
          <a:p>
            <a:r>
              <a:rPr lang="fr-FR" dirty="0"/>
              <a:t>Le royaume d’Italie de Napoléon prend à l’Autriche</a:t>
            </a:r>
          </a:p>
          <a:p>
            <a:r>
              <a:rPr lang="fr-FR" dirty="0"/>
              <a:t>Venise, l’Istrie, la Dalmatie et </a:t>
            </a:r>
            <a:r>
              <a:rPr lang="fr-FR" dirty="0" err="1"/>
              <a:t>Cattaro</a:t>
            </a:r>
            <a:r>
              <a:rPr lang="fr-FR" dirty="0"/>
              <a:t> (Kotor)</a:t>
            </a:r>
          </a:p>
          <a:p>
            <a:endParaRPr lang="fr-FR" dirty="0"/>
          </a:p>
          <a:p>
            <a:r>
              <a:rPr lang="fr-FR" dirty="0"/>
              <a:t>NB : Vénitiennes jusqu’en 1797</a:t>
            </a:r>
          </a:p>
          <a:p>
            <a:endParaRPr lang="fr-FR" dirty="0"/>
          </a:p>
          <a:p>
            <a:r>
              <a:rPr lang="fr-FR" dirty="0"/>
              <a:t>NB : L’Autriche conserve Trieste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BCDCC7-A7BF-BF2E-DE0F-CD7570D12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D2DBD2F-4C92-3D95-01D9-05E4BF59EE96}"/>
              </a:ext>
            </a:extLst>
          </p:cNvPr>
          <p:cNvSpPr/>
          <p:nvPr/>
        </p:nvSpPr>
        <p:spPr>
          <a:xfrm>
            <a:off x="9090420" y="283925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7856DB-06A7-8465-B696-A1452CE15671}"/>
              </a:ext>
            </a:extLst>
          </p:cNvPr>
          <p:cNvSpPr/>
          <p:nvPr/>
        </p:nvSpPr>
        <p:spPr>
          <a:xfrm>
            <a:off x="9639974" y="431523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2A890CF-7031-8F26-3909-C68BD3BB5231}"/>
              </a:ext>
            </a:extLst>
          </p:cNvPr>
          <p:cNvSpPr/>
          <p:nvPr/>
        </p:nvSpPr>
        <p:spPr>
          <a:xfrm>
            <a:off x="6762366" y="158029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BC22D2B-AFB8-21F5-84E7-BCE988E015CC}"/>
              </a:ext>
            </a:extLst>
          </p:cNvPr>
          <p:cNvSpPr/>
          <p:nvPr/>
        </p:nvSpPr>
        <p:spPr>
          <a:xfrm>
            <a:off x="8222402" y="217001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E407024-9658-E5B6-24AD-B60E9A43AC4E}"/>
              </a:ext>
            </a:extLst>
          </p:cNvPr>
          <p:cNvSpPr/>
          <p:nvPr/>
        </p:nvSpPr>
        <p:spPr>
          <a:xfrm>
            <a:off x="7934996" y="178734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23329A7-7FB2-6817-E9C9-3A52B3662910}"/>
              </a:ext>
            </a:extLst>
          </p:cNvPr>
          <p:cNvSpPr/>
          <p:nvPr/>
        </p:nvSpPr>
        <p:spPr>
          <a:xfrm>
            <a:off x="7628475" y="167983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97BB3D-78AF-94BC-7A4F-A86FE97B3BF2}"/>
              </a:ext>
            </a:extLst>
          </p:cNvPr>
          <p:cNvSpPr/>
          <p:nvPr/>
        </p:nvSpPr>
        <p:spPr>
          <a:xfrm>
            <a:off x="7811877" y="172524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19C575-1341-06E3-23D7-FE9DA3C36A90}"/>
              </a:ext>
            </a:extLst>
          </p:cNvPr>
          <p:cNvSpPr/>
          <p:nvPr/>
        </p:nvSpPr>
        <p:spPr>
          <a:xfrm>
            <a:off x="8588830" y="89290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16895EE-45F7-44B3-DC0F-C0E06071D428}"/>
              </a:ext>
            </a:extLst>
          </p:cNvPr>
          <p:cNvSpPr/>
          <p:nvPr/>
        </p:nvSpPr>
        <p:spPr>
          <a:xfrm>
            <a:off x="7682703" y="131493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BFD2D4-0835-637F-5702-84B7ADD01288}"/>
              </a:ext>
            </a:extLst>
          </p:cNvPr>
          <p:cNvSpPr/>
          <p:nvPr/>
        </p:nvSpPr>
        <p:spPr>
          <a:xfrm>
            <a:off x="8050415" y="15969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365F76-CE08-EF5E-066A-61BDE7879F9E}"/>
              </a:ext>
            </a:extLst>
          </p:cNvPr>
          <p:cNvSpPr/>
          <p:nvPr/>
        </p:nvSpPr>
        <p:spPr>
          <a:xfrm>
            <a:off x="8401887" y="176268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6DF23E7-370E-C000-97D5-0EF318C4BF9F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84B3FB-E104-BAF9-53FD-147695582508}"/>
              </a:ext>
            </a:extLst>
          </p:cNvPr>
          <p:cNvSpPr/>
          <p:nvPr/>
        </p:nvSpPr>
        <p:spPr>
          <a:xfrm>
            <a:off x="5306745" y="4401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88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50892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 : … Vainqueur de la 3</a:t>
            </a:r>
            <a:r>
              <a:rPr lang="fr-FR" b="1" baseline="30000" dirty="0"/>
              <a:t>ème</a:t>
            </a:r>
            <a:r>
              <a:rPr lang="fr-FR" b="1" dirty="0"/>
              <a:t> Coalition, Napoléon maître de l’Italie et de l’Adriatique : Venise, côte dalmate jusqu’à </a:t>
            </a:r>
            <a:r>
              <a:rPr lang="fr-FR" b="1" dirty="0" err="1"/>
              <a:t>Cattaro</a:t>
            </a:r>
            <a:r>
              <a:rPr lang="fr-FR" b="1" dirty="0"/>
              <a:t> et royaume de Naples ; …</a:t>
            </a:r>
          </a:p>
          <a:p>
            <a:endParaRPr lang="fr-FR" dirty="0"/>
          </a:p>
          <a:p>
            <a:r>
              <a:rPr lang="fr-FR" dirty="0"/>
              <a:t>b) Mars 1806</a:t>
            </a:r>
          </a:p>
          <a:p>
            <a:r>
              <a:rPr lang="fr-FR" dirty="0"/>
              <a:t>Le royaume de Naples échoit à Joseph Bonaparte</a:t>
            </a:r>
          </a:p>
          <a:p>
            <a:r>
              <a:rPr lang="fr-FR" dirty="0"/>
              <a:t>NB : 1808 : A Joachim Murat</a:t>
            </a:r>
          </a:p>
          <a:p>
            <a:endParaRPr lang="fr-FR" dirty="0"/>
          </a:p>
          <a:p>
            <a:r>
              <a:rPr lang="fr-FR" dirty="0"/>
              <a:t>c) Mai 1806</a:t>
            </a:r>
          </a:p>
          <a:p>
            <a:r>
              <a:rPr lang="fr-FR" dirty="0"/>
              <a:t>La république de Raguse, vassale des Ottomans Assiégée par les Russes et les Monténégrins</a:t>
            </a:r>
          </a:p>
          <a:p>
            <a:r>
              <a:rPr lang="fr-FR" dirty="0"/>
              <a:t>Est sauvée par les Français qui l’occupent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1808 : Raguse sera annexée à l’Italie ; Puis… 1810 : Aux Provinces illyriennes françaises</a:t>
            </a:r>
          </a:p>
          <a:p>
            <a:endParaRPr lang="fr-FR" dirty="0"/>
          </a:p>
          <a:p>
            <a:r>
              <a:rPr lang="fr-FR" dirty="0"/>
              <a:t>*1806 : Napoléon…</a:t>
            </a:r>
          </a:p>
          <a:p>
            <a:r>
              <a:rPr lang="fr-FR" dirty="0"/>
              <a:t>Maître de l’Italie et de l ’Adriatique</a:t>
            </a:r>
          </a:p>
          <a:p>
            <a:r>
              <a:rPr lang="fr-FR" dirty="0"/>
              <a:t>Relance l’alliance ottomane contre la Russie…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BCDCC7-A7BF-BF2E-DE0F-CD7570D12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5446642" y="137381"/>
            <a:ext cx="6588145" cy="48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E0C64A7-BC2A-B117-D19D-94BD0123AD6F}"/>
              </a:ext>
            </a:extLst>
          </p:cNvPr>
          <p:cNvSpPr/>
          <p:nvPr/>
        </p:nvSpPr>
        <p:spPr>
          <a:xfrm>
            <a:off x="6762366" y="158029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8A5A3F4-E836-D698-1FBC-7565C3C49D0D}"/>
              </a:ext>
            </a:extLst>
          </p:cNvPr>
          <p:cNvSpPr/>
          <p:nvPr/>
        </p:nvSpPr>
        <p:spPr>
          <a:xfrm>
            <a:off x="8222402" y="21700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72BFDD3-A69F-7B3F-DBB3-FBDBECCA59F3}"/>
              </a:ext>
            </a:extLst>
          </p:cNvPr>
          <p:cNvSpPr/>
          <p:nvPr/>
        </p:nvSpPr>
        <p:spPr>
          <a:xfrm>
            <a:off x="9090420" y="28392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31316C-3BD1-EF00-6031-B7EC6962117F}"/>
              </a:ext>
            </a:extLst>
          </p:cNvPr>
          <p:cNvSpPr/>
          <p:nvPr/>
        </p:nvSpPr>
        <p:spPr>
          <a:xfrm>
            <a:off x="8938536" y="275640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63BEAA-8314-799C-888B-6E6EDF4BA07C}"/>
              </a:ext>
            </a:extLst>
          </p:cNvPr>
          <p:cNvSpPr/>
          <p:nvPr/>
        </p:nvSpPr>
        <p:spPr>
          <a:xfrm>
            <a:off x="7934996" y="178734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4ADBEF1-3222-03CC-307F-0F8E2B9405C0}"/>
              </a:ext>
            </a:extLst>
          </p:cNvPr>
          <p:cNvSpPr/>
          <p:nvPr/>
        </p:nvSpPr>
        <p:spPr>
          <a:xfrm>
            <a:off x="7871041" y="3323382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068933A-BB9B-734D-EF3F-18E5D521CD07}"/>
              </a:ext>
            </a:extLst>
          </p:cNvPr>
          <p:cNvSpPr/>
          <p:nvPr/>
        </p:nvSpPr>
        <p:spPr>
          <a:xfrm>
            <a:off x="9639974" y="431523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BA3331-39CB-2AB6-936B-8FCCA67F781F}"/>
              </a:ext>
            </a:extLst>
          </p:cNvPr>
          <p:cNvSpPr/>
          <p:nvPr/>
        </p:nvSpPr>
        <p:spPr>
          <a:xfrm>
            <a:off x="7628475" y="167983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054E5F6-85B1-D565-B905-A71C875A3EB4}"/>
              </a:ext>
            </a:extLst>
          </p:cNvPr>
          <p:cNvSpPr/>
          <p:nvPr/>
        </p:nvSpPr>
        <p:spPr>
          <a:xfrm>
            <a:off x="7811877" y="172524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352DC4E-CD0E-2B2F-F142-AB337ED32FF0}"/>
              </a:ext>
            </a:extLst>
          </p:cNvPr>
          <p:cNvSpPr/>
          <p:nvPr/>
        </p:nvSpPr>
        <p:spPr>
          <a:xfrm>
            <a:off x="8588830" y="89290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3909DFF-5F2B-7FB6-240A-3A74BC427F6F}"/>
              </a:ext>
            </a:extLst>
          </p:cNvPr>
          <p:cNvSpPr/>
          <p:nvPr/>
        </p:nvSpPr>
        <p:spPr>
          <a:xfrm>
            <a:off x="7682703" y="131493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A7A6CFA-9BFB-AAC4-A3EF-2D27FDC91FE2}"/>
              </a:ext>
            </a:extLst>
          </p:cNvPr>
          <p:cNvSpPr/>
          <p:nvPr/>
        </p:nvSpPr>
        <p:spPr>
          <a:xfrm>
            <a:off x="8050415" y="15969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F0BFCD5-FEA3-DF1F-B1A4-4BCF4A7280CF}"/>
              </a:ext>
            </a:extLst>
          </p:cNvPr>
          <p:cNvSpPr/>
          <p:nvPr/>
        </p:nvSpPr>
        <p:spPr>
          <a:xfrm>
            <a:off x="8401887" y="176268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D5BD0C-0E97-8A2E-98EF-8F9483D79C8D}"/>
              </a:ext>
            </a:extLst>
          </p:cNvPr>
          <p:cNvSpPr/>
          <p:nvPr/>
        </p:nvSpPr>
        <p:spPr>
          <a:xfrm>
            <a:off x="7552533" y="483465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22BB94-F15A-8EF0-1F5B-8736E77E4509}"/>
              </a:ext>
            </a:extLst>
          </p:cNvPr>
          <p:cNvSpPr/>
          <p:nvPr/>
        </p:nvSpPr>
        <p:spPr>
          <a:xfrm>
            <a:off x="5306745" y="4401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34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*1690-99 : Contre-offensive turque</a:t>
            </a:r>
          </a:p>
          <a:p>
            <a:r>
              <a:rPr lang="fr-FR" dirty="0"/>
              <a:t>Les Turcs reprennent</a:t>
            </a:r>
          </a:p>
          <a:p>
            <a:r>
              <a:rPr lang="fr-FR" dirty="0"/>
              <a:t>Nis, Belgrade et le Banat</a:t>
            </a:r>
          </a:p>
          <a:p>
            <a:endParaRPr lang="fr-FR" dirty="0"/>
          </a:p>
          <a:p>
            <a:r>
              <a:rPr lang="fr-FR" dirty="0"/>
              <a:t>*En Serbie </a:t>
            </a:r>
            <a:r>
              <a:rPr lang="fr-FR" i="1" dirty="0"/>
              <a:t>ottomane</a:t>
            </a:r>
          </a:p>
          <a:p>
            <a:r>
              <a:rPr lang="fr-FR" dirty="0"/>
              <a:t>Les Autrichiens reculent…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CD1C3B1D-C88D-7AE2-1375-64143DD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44" b="33734"/>
          <a:stretch/>
        </p:blipFill>
        <p:spPr>
          <a:xfrm>
            <a:off x="4593673" y="152635"/>
            <a:ext cx="7427274" cy="6552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66F21D-3126-37BF-2E3C-83512D02C1F4}"/>
              </a:ext>
            </a:extLst>
          </p:cNvPr>
          <p:cNvSpPr/>
          <p:nvPr/>
        </p:nvSpPr>
        <p:spPr>
          <a:xfrm>
            <a:off x="10019170" y="825065"/>
            <a:ext cx="321787" cy="264132"/>
          </a:xfrm>
          <a:prstGeom prst="ellipse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E155AA-DD08-5AAD-8ECA-BB44D8CBD13B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AAFC18-EAAC-FCFC-5769-3085FCA8B546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B9353-8884-8204-D6D9-87F922D95CF5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1AA802-4AEA-6D26-5F25-8C3CD374391A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EE005A6-B610-E381-DB19-5EC5D4496096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D12CDBD-6AEA-68CE-C1B8-3677B258D3F0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31215D3-56BD-9441-B99C-A01D235032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8E06582-C816-6674-F643-9A0B056C02FD}"/>
              </a:ext>
            </a:extLst>
          </p:cNvPr>
          <p:cNvSpPr/>
          <p:nvPr/>
        </p:nvSpPr>
        <p:spPr>
          <a:xfrm>
            <a:off x="7181330" y="473475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B4B5B2-A59A-FEE7-1141-D22FF41C0CCD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29C8798-A595-FE10-5507-161868BB145C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CDAF78F-A688-AEA7-DDF2-E874AF2C0513}"/>
              </a:ext>
            </a:extLst>
          </p:cNvPr>
          <p:cNvSpPr/>
          <p:nvPr/>
        </p:nvSpPr>
        <p:spPr>
          <a:xfrm>
            <a:off x="5080529" y="2278480"/>
            <a:ext cx="321787" cy="264132"/>
          </a:xfrm>
          <a:prstGeom prst="ellipse">
            <a:avLst/>
          </a:prstGeom>
          <a:solidFill>
            <a:srgbClr val="D6009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1FC032-8A43-A014-A83A-E73805EC3149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FFDF0C8-EDCF-DE03-9A5E-916A33FEF27D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783F83-50C9-B02B-7F5F-838416C77EB2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C751B6C-4E73-1972-20EF-359712F6DDA7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F025C9D-D865-9D63-9C70-D0D031423F79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95B522F-3CBA-F71F-5840-C1C87812406A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F1EDDF0-4CE2-A361-97D1-761BBCEDA9ED}"/>
              </a:ext>
            </a:extLst>
          </p:cNvPr>
          <p:cNvSpPr/>
          <p:nvPr/>
        </p:nvSpPr>
        <p:spPr>
          <a:xfrm>
            <a:off x="8459351" y="5664825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8EB3096-49C3-57D2-074D-E20C22A677F8}"/>
              </a:ext>
            </a:extLst>
          </p:cNvPr>
          <p:cNvSpPr/>
          <p:nvPr/>
        </p:nvSpPr>
        <p:spPr>
          <a:xfrm>
            <a:off x="7891197" y="152636"/>
            <a:ext cx="321787" cy="264132"/>
          </a:xfrm>
          <a:prstGeom prst="ellipse">
            <a:avLst/>
          </a:prstGeom>
          <a:solidFill>
            <a:srgbClr val="FF99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7355520-C0F3-48F4-A83F-27435516210D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3CF4A33-4827-8A08-8082-8FA45CC88AC5}"/>
              </a:ext>
            </a:extLst>
          </p:cNvPr>
          <p:cNvSpPr/>
          <p:nvPr/>
        </p:nvSpPr>
        <p:spPr>
          <a:xfrm>
            <a:off x="7525441" y="2794333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35677C1-D162-7C49-0931-A5C01258E6F3}"/>
              </a:ext>
            </a:extLst>
          </p:cNvPr>
          <p:cNvCxnSpPr>
            <a:cxnSpLocks/>
            <a:stCxn id="63" idx="1"/>
            <a:endCxn id="64" idx="5"/>
          </p:cNvCxnSpPr>
          <p:nvPr/>
        </p:nvCxnSpPr>
        <p:spPr>
          <a:xfrm flipH="1" flipV="1">
            <a:off x="7655082" y="2935769"/>
            <a:ext cx="410242" cy="811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9C9203C7-039E-491D-8AA4-2DF8F3C2CB68}"/>
              </a:ext>
            </a:extLst>
          </p:cNvPr>
          <p:cNvCxnSpPr>
            <a:cxnSpLocks/>
            <a:stCxn id="46" idx="2"/>
            <a:endCxn id="63" idx="6"/>
          </p:cNvCxnSpPr>
          <p:nvPr/>
        </p:nvCxnSpPr>
        <p:spPr>
          <a:xfrm flipH="1" flipV="1">
            <a:off x="8194965" y="3806034"/>
            <a:ext cx="1985099" cy="4986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1DDA62FB-66B5-FD1F-5B5C-B07DA9F42363}"/>
              </a:ext>
            </a:extLst>
          </p:cNvPr>
          <p:cNvSpPr/>
          <p:nvPr/>
        </p:nvSpPr>
        <p:spPr>
          <a:xfrm>
            <a:off x="7815255" y="2495271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81FA5B8-8BD3-E367-237F-B4FDDBE2A2E9}"/>
              </a:ext>
            </a:extLst>
          </p:cNvPr>
          <p:cNvCxnSpPr>
            <a:cxnSpLocks/>
          </p:cNvCxnSpPr>
          <p:nvPr/>
        </p:nvCxnSpPr>
        <p:spPr>
          <a:xfrm flipV="1">
            <a:off x="7677325" y="2660974"/>
            <a:ext cx="137930" cy="133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272B5A4D-1FC7-BCB0-4D81-324336CC70CB}"/>
              </a:ext>
            </a:extLst>
          </p:cNvPr>
          <p:cNvSpPr/>
          <p:nvPr/>
        </p:nvSpPr>
        <p:spPr>
          <a:xfrm>
            <a:off x="9385395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64408B6-643E-E8B5-5700-E25B6DBE72BB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63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3" y="137381"/>
            <a:ext cx="351364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 : … Face aux Russes alliés aux Britanniques, l’Empire ottoman reçoit l’aide de la France ; …</a:t>
            </a:r>
          </a:p>
          <a:p>
            <a:endParaRPr lang="fr-FR" dirty="0"/>
          </a:p>
          <a:p>
            <a:r>
              <a:rPr lang="fr-FR" dirty="0"/>
              <a:t>*Mai 1806 : Napoléon envoie à Istanbul son diplomate </a:t>
            </a:r>
            <a:r>
              <a:rPr lang="fr-FR" u="sng" dirty="0" err="1"/>
              <a:t>Sébastiani</a:t>
            </a:r>
            <a:r>
              <a:rPr lang="fr-FR" u="sng" dirty="0"/>
              <a:t> </a:t>
            </a:r>
            <a:r>
              <a:rPr lang="fr-FR" dirty="0"/>
              <a:t>Qui obtient de Sélim III l’alliance des Turcs contre les Russes</a:t>
            </a:r>
          </a:p>
          <a:p>
            <a:endParaRPr lang="fr-FR" dirty="0"/>
          </a:p>
          <a:p>
            <a:r>
              <a:rPr lang="fr-FR" dirty="0"/>
              <a:t>*Août 1806 : En Moldavie-Valachie</a:t>
            </a:r>
          </a:p>
          <a:p>
            <a:r>
              <a:rPr lang="fr-FR" dirty="0"/>
              <a:t>Les hospodars </a:t>
            </a:r>
            <a:r>
              <a:rPr lang="fr-FR" u="sng" dirty="0"/>
              <a:t>Alexandre </a:t>
            </a:r>
            <a:r>
              <a:rPr lang="fr-FR" u="sng" dirty="0" err="1"/>
              <a:t>Mourousi</a:t>
            </a:r>
            <a:r>
              <a:rPr lang="fr-FR" dirty="0"/>
              <a:t> et </a:t>
            </a:r>
            <a:r>
              <a:rPr lang="fr-FR" u="sng" dirty="0"/>
              <a:t>Constantin </a:t>
            </a:r>
            <a:r>
              <a:rPr lang="fr-FR" u="sng" dirty="0" err="1"/>
              <a:t>Ypsilántis</a:t>
            </a:r>
            <a:r>
              <a:rPr lang="fr-FR" dirty="0"/>
              <a:t> pro-russes sont destitués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EBEA96-5DF7-8647-B597-8E1020EC5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3808318" y="137381"/>
            <a:ext cx="8226470" cy="60513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A7093C5-3BA8-B541-8D2A-73E0D969CB98}"/>
              </a:ext>
            </a:extLst>
          </p:cNvPr>
          <p:cNvSpPr/>
          <p:nvPr/>
        </p:nvSpPr>
        <p:spPr>
          <a:xfrm>
            <a:off x="10696998" y="255945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635B36-11CB-F31D-4B04-686DB9EA9890}"/>
              </a:ext>
            </a:extLst>
          </p:cNvPr>
          <p:cNvSpPr/>
          <p:nvPr/>
        </p:nvSpPr>
        <p:spPr>
          <a:xfrm>
            <a:off x="11719824" y="3768664"/>
            <a:ext cx="279794" cy="2898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D67E49C-44C9-9ECB-D662-D2C27673519E}"/>
              </a:ext>
            </a:extLst>
          </p:cNvPr>
          <p:cNvSpPr/>
          <p:nvPr/>
        </p:nvSpPr>
        <p:spPr>
          <a:xfrm>
            <a:off x="9077266" y="54051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334AFFC-C3B5-DB6B-C9C1-41885447F763}"/>
              </a:ext>
            </a:extLst>
          </p:cNvPr>
          <p:cNvSpPr/>
          <p:nvPr/>
        </p:nvSpPr>
        <p:spPr>
          <a:xfrm>
            <a:off x="5466858" y="2045822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DF46BF8-7691-0BC0-C25B-B377EBCF5D30}"/>
              </a:ext>
            </a:extLst>
          </p:cNvPr>
          <p:cNvSpPr/>
          <p:nvPr/>
        </p:nvSpPr>
        <p:spPr>
          <a:xfrm>
            <a:off x="8433418" y="357085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5875AC-8298-E0CC-23B2-BAE2E8604627}"/>
              </a:ext>
            </a:extLst>
          </p:cNvPr>
          <p:cNvSpPr/>
          <p:nvPr/>
        </p:nvSpPr>
        <p:spPr>
          <a:xfrm>
            <a:off x="8220011" y="345751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C3596DC-5074-78B6-A82A-07048C0D3D64}"/>
              </a:ext>
            </a:extLst>
          </p:cNvPr>
          <p:cNvSpPr/>
          <p:nvPr/>
        </p:nvSpPr>
        <p:spPr>
          <a:xfrm>
            <a:off x="7664496" y="29973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DA27A99-1D5B-23BA-8ADB-29AA66AA4F97}"/>
              </a:ext>
            </a:extLst>
          </p:cNvPr>
          <p:cNvSpPr/>
          <p:nvPr/>
        </p:nvSpPr>
        <p:spPr>
          <a:xfrm>
            <a:off x="6914438" y="4196746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E39C350-F33A-9173-BE50-C565F270015E}"/>
              </a:ext>
            </a:extLst>
          </p:cNvPr>
          <p:cNvSpPr/>
          <p:nvPr/>
        </p:nvSpPr>
        <p:spPr>
          <a:xfrm>
            <a:off x="6957658" y="22528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0737B4-9152-BC86-6836-D1200E8388BC}"/>
              </a:ext>
            </a:extLst>
          </p:cNvPr>
          <p:cNvSpPr/>
          <p:nvPr/>
        </p:nvSpPr>
        <p:spPr>
          <a:xfrm>
            <a:off x="6631396" y="20458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712F86A-C7A7-76AC-64DD-EACF15045B3B}"/>
              </a:ext>
            </a:extLst>
          </p:cNvPr>
          <p:cNvSpPr/>
          <p:nvPr/>
        </p:nvSpPr>
        <p:spPr>
          <a:xfrm>
            <a:off x="7699832" y="11124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8D228EE-36BD-0BE8-4C29-FF2CF3F3CFD6}"/>
              </a:ext>
            </a:extLst>
          </p:cNvPr>
          <p:cNvSpPr/>
          <p:nvPr/>
        </p:nvSpPr>
        <p:spPr>
          <a:xfrm>
            <a:off x="6838496" y="210791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C5D5620-C723-FA5A-0106-12A18CAE8E36}"/>
              </a:ext>
            </a:extLst>
          </p:cNvPr>
          <p:cNvSpPr/>
          <p:nvPr/>
        </p:nvSpPr>
        <p:spPr>
          <a:xfrm>
            <a:off x="6762554" y="163846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9CF6DD-3F2D-4941-74FD-56A7906775A3}"/>
              </a:ext>
            </a:extLst>
          </p:cNvPr>
          <p:cNvSpPr/>
          <p:nvPr/>
        </p:nvSpPr>
        <p:spPr>
          <a:xfrm>
            <a:off x="7586773" y="22496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DA40AA3-8030-6FA8-9223-9BC13818F51D}"/>
              </a:ext>
            </a:extLst>
          </p:cNvPr>
          <p:cNvSpPr/>
          <p:nvPr/>
        </p:nvSpPr>
        <p:spPr>
          <a:xfrm>
            <a:off x="7142264" y="198070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23B750D-FB2C-3C99-7101-5C93DEC7F76E}"/>
              </a:ext>
            </a:extLst>
          </p:cNvPr>
          <p:cNvSpPr/>
          <p:nvPr/>
        </p:nvSpPr>
        <p:spPr>
          <a:xfrm>
            <a:off x="11066374" y="163846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FF3D6B-2DDE-78FF-FBD1-BC144F35C159}"/>
              </a:ext>
            </a:extLst>
          </p:cNvPr>
          <p:cNvSpPr/>
          <p:nvPr/>
        </p:nvSpPr>
        <p:spPr>
          <a:xfrm>
            <a:off x="6411594" y="602306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718353-5893-74B4-86CC-63657A4C0AE6}"/>
              </a:ext>
            </a:extLst>
          </p:cNvPr>
          <p:cNvSpPr/>
          <p:nvPr/>
        </p:nvSpPr>
        <p:spPr>
          <a:xfrm>
            <a:off x="3755287" y="582869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21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3508369" cy="5047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1806 : … La 4</a:t>
            </a:r>
            <a:r>
              <a:rPr lang="fr-FR" sz="1700" b="1" baseline="30000" dirty="0"/>
              <a:t>ème</a:t>
            </a:r>
            <a:r>
              <a:rPr lang="fr-FR" sz="1700" b="1" dirty="0"/>
              <a:t> Coalition : Grande-Bretagne, Prusse et Russie ; …</a:t>
            </a:r>
          </a:p>
          <a:p>
            <a:endParaRPr lang="fr-FR" dirty="0"/>
          </a:p>
          <a:p>
            <a:r>
              <a:rPr lang="fr-FR" dirty="0"/>
              <a:t>*Oct. 1806 (-Juillet 1807)</a:t>
            </a:r>
          </a:p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Coalition contre la France</a:t>
            </a:r>
          </a:p>
          <a:p>
            <a:r>
              <a:rPr lang="fr-FR" dirty="0"/>
              <a:t>GB, Prusse et Russie</a:t>
            </a:r>
          </a:p>
          <a:p>
            <a:endParaRPr lang="fr-FR" dirty="0"/>
          </a:p>
          <a:p>
            <a:r>
              <a:rPr lang="fr-FR" dirty="0"/>
              <a:t>Les Russes obtiennent le libre-passage à travers les Détroits</a:t>
            </a:r>
          </a:p>
          <a:p>
            <a:endParaRPr lang="fr-FR" dirty="0"/>
          </a:p>
          <a:p>
            <a:r>
              <a:rPr lang="fr-FR" dirty="0"/>
              <a:t>Puis </a:t>
            </a:r>
            <a:r>
              <a:rPr lang="fr-FR" u="sng" dirty="0"/>
              <a:t>Sélim III</a:t>
            </a:r>
            <a:r>
              <a:rPr lang="fr-FR" dirty="0"/>
              <a:t> se ravise</a:t>
            </a:r>
          </a:p>
          <a:p>
            <a:r>
              <a:rPr lang="fr-FR" dirty="0"/>
              <a:t>En réaction, les Russes occupent</a:t>
            </a:r>
          </a:p>
          <a:p>
            <a:r>
              <a:rPr lang="fr-FR" dirty="0"/>
              <a:t>La Moldavie et la Valachie</a:t>
            </a:r>
          </a:p>
          <a:p>
            <a:endParaRPr lang="fr-FR" dirty="0"/>
          </a:p>
          <a:p>
            <a:r>
              <a:rPr lang="fr-FR" dirty="0"/>
              <a:t>*Nov. 1806 : A Constantinople</a:t>
            </a:r>
          </a:p>
          <a:p>
            <a:r>
              <a:rPr lang="fr-FR" dirty="0"/>
              <a:t>Le Français </a:t>
            </a:r>
            <a:r>
              <a:rPr lang="fr-FR" u="sng" dirty="0" err="1"/>
              <a:t>Sébastiani</a:t>
            </a:r>
            <a:r>
              <a:rPr lang="fr-FR" dirty="0"/>
              <a:t> convainc</a:t>
            </a:r>
          </a:p>
          <a:p>
            <a:r>
              <a:rPr lang="fr-FR" dirty="0"/>
              <a:t>Le sultan Selim III de déclarer</a:t>
            </a:r>
          </a:p>
          <a:p>
            <a:r>
              <a:rPr lang="fr-FR" dirty="0"/>
              <a:t>La guerre à la Russie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23046A-01E0-C41A-5C79-87BF95DAE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3808318" y="137381"/>
            <a:ext cx="8226470" cy="60513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970C5BE-0E92-E9DC-65A0-D54D0F7F7808}"/>
              </a:ext>
            </a:extLst>
          </p:cNvPr>
          <p:cNvSpPr/>
          <p:nvPr/>
        </p:nvSpPr>
        <p:spPr>
          <a:xfrm>
            <a:off x="10696998" y="255945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8DE291-EC8E-5B17-EE7F-3E8944347A1E}"/>
              </a:ext>
            </a:extLst>
          </p:cNvPr>
          <p:cNvSpPr/>
          <p:nvPr/>
        </p:nvSpPr>
        <p:spPr>
          <a:xfrm>
            <a:off x="11719824" y="3768664"/>
            <a:ext cx="279794" cy="289899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1C853C-4E9B-E2FF-AD0F-1298A7D7DFEC}"/>
              </a:ext>
            </a:extLst>
          </p:cNvPr>
          <p:cNvSpPr/>
          <p:nvPr/>
        </p:nvSpPr>
        <p:spPr>
          <a:xfrm>
            <a:off x="9077266" y="54051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A9899D0-2C5E-E021-4701-379D43106C3B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233621" y="185022"/>
            <a:ext cx="486203" cy="1312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EAA06F9-2D84-6FF2-8C04-B63BF0937295}"/>
              </a:ext>
            </a:extLst>
          </p:cNvPr>
          <p:cNvSpPr/>
          <p:nvPr/>
        </p:nvSpPr>
        <p:spPr>
          <a:xfrm>
            <a:off x="11103980" y="147275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DC87925-983A-B578-B57A-4E2287CA0DF0}"/>
              </a:ext>
            </a:extLst>
          </p:cNvPr>
          <p:cNvCxnSpPr>
            <a:cxnSpLocks/>
          </p:cNvCxnSpPr>
          <p:nvPr/>
        </p:nvCxnSpPr>
        <p:spPr>
          <a:xfrm flipH="1">
            <a:off x="10958732" y="1638462"/>
            <a:ext cx="145248" cy="573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D812885-FB7E-AE73-4570-525A2CDAFB40}"/>
              </a:ext>
            </a:extLst>
          </p:cNvPr>
          <p:cNvSpPr/>
          <p:nvPr/>
        </p:nvSpPr>
        <p:spPr>
          <a:xfrm>
            <a:off x="5466858" y="2045822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66A1005-AA35-7DD6-EAAB-CFA574C952B9}"/>
              </a:ext>
            </a:extLst>
          </p:cNvPr>
          <p:cNvSpPr/>
          <p:nvPr/>
        </p:nvSpPr>
        <p:spPr>
          <a:xfrm>
            <a:off x="8433418" y="357085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B83442B-9FAA-5B3A-105D-174E43C43410}"/>
              </a:ext>
            </a:extLst>
          </p:cNvPr>
          <p:cNvSpPr/>
          <p:nvPr/>
        </p:nvSpPr>
        <p:spPr>
          <a:xfrm>
            <a:off x="8220011" y="345751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CD87B55-2916-915F-26A7-A89D8258EADE}"/>
              </a:ext>
            </a:extLst>
          </p:cNvPr>
          <p:cNvSpPr/>
          <p:nvPr/>
        </p:nvSpPr>
        <p:spPr>
          <a:xfrm>
            <a:off x="7664496" y="29973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3265B2F-80B5-BC08-3D7F-84B3A2C3F771}"/>
              </a:ext>
            </a:extLst>
          </p:cNvPr>
          <p:cNvSpPr/>
          <p:nvPr/>
        </p:nvSpPr>
        <p:spPr>
          <a:xfrm>
            <a:off x="6914438" y="4196746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C0AA660-D9AE-6EF6-0F02-451A8EA8D027}"/>
              </a:ext>
            </a:extLst>
          </p:cNvPr>
          <p:cNvSpPr/>
          <p:nvPr/>
        </p:nvSpPr>
        <p:spPr>
          <a:xfrm>
            <a:off x="6957658" y="22528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1E39525-B416-936F-98F0-B90DE6EF704E}"/>
              </a:ext>
            </a:extLst>
          </p:cNvPr>
          <p:cNvSpPr/>
          <p:nvPr/>
        </p:nvSpPr>
        <p:spPr>
          <a:xfrm>
            <a:off x="6631396" y="20458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B2BB887-1C7B-CC1D-9015-8B5331BF67AE}"/>
              </a:ext>
            </a:extLst>
          </p:cNvPr>
          <p:cNvSpPr/>
          <p:nvPr/>
        </p:nvSpPr>
        <p:spPr>
          <a:xfrm>
            <a:off x="7699832" y="11124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59FDB4-C5CA-5D30-A376-CB5F3A3FFC9D}"/>
              </a:ext>
            </a:extLst>
          </p:cNvPr>
          <p:cNvSpPr/>
          <p:nvPr/>
        </p:nvSpPr>
        <p:spPr>
          <a:xfrm>
            <a:off x="6838496" y="210791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5476F44-41A3-5F8F-C0E9-F5DA1AA5E114}"/>
              </a:ext>
            </a:extLst>
          </p:cNvPr>
          <p:cNvSpPr/>
          <p:nvPr/>
        </p:nvSpPr>
        <p:spPr>
          <a:xfrm>
            <a:off x="6762554" y="163846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A85EA51-D8AF-D7BD-65A8-C5901E9E3006}"/>
              </a:ext>
            </a:extLst>
          </p:cNvPr>
          <p:cNvSpPr/>
          <p:nvPr/>
        </p:nvSpPr>
        <p:spPr>
          <a:xfrm>
            <a:off x="7586773" y="22496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F3A800F-9AB9-D1AE-6C94-FB8484047E0C}"/>
              </a:ext>
            </a:extLst>
          </p:cNvPr>
          <p:cNvSpPr/>
          <p:nvPr/>
        </p:nvSpPr>
        <p:spPr>
          <a:xfrm>
            <a:off x="7142264" y="198070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ED01496-1848-34DB-5064-35DAA9946DD3}"/>
              </a:ext>
            </a:extLst>
          </p:cNvPr>
          <p:cNvSpPr/>
          <p:nvPr/>
        </p:nvSpPr>
        <p:spPr>
          <a:xfrm>
            <a:off x="6411594" y="602306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B63884-E9B3-FE46-6CB3-D077502CB6CC}"/>
              </a:ext>
            </a:extLst>
          </p:cNvPr>
          <p:cNvSpPr/>
          <p:nvPr/>
        </p:nvSpPr>
        <p:spPr>
          <a:xfrm>
            <a:off x="3755287" y="582869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514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349922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 : … Face aux Russes alliés aux Britanniques, l’Empire ottoman reçoit l’aide de la France</a:t>
            </a:r>
          </a:p>
          <a:p>
            <a:endParaRPr lang="fr-FR" dirty="0"/>
          </a:p>
          <a:p>
            <a:r>
              <a:rPr lang="fr-FR" dirty="0"/>
              <a:t>*Nov. 1806 : Ce qui provoque</a:t>
            </a:r>
          </a:p>
          <a:p>
            <a:r>
              <a:rPr lang="fr-FR" dirty="0"/>
              <a:t>Une réaction des Britanniques Alliés des Russes contre la France…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Les Anglais qui ne s’opposent plus à l’avancée russe…</a:t>
            </a:r>
          </a:p>
          <a:p>
            <a:endParaRPr lang="fr-FR" dirty="0"/>
          </a:p>
          <a:p>
            <a:r>
              <a:rPr lang="fr-FR" dirty="0"/>
              <a:t>Et dans le même temps</a:t>
            </a:r>
          </a:p>
          <a:p>
            <a:r>
              <a:rPr lang="fr-FR" dirty="0"/>
              <a:t>Côté serbe…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61FC00-974E-85B7-8162-06191F5BA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3808318" y="137381"/>
            <a:ext cx="8226470" cy="60513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B197BA8-331F-6CBB-E465-72E0B67B880E}"/>
              </a:ext>
            </a:extLst>
          </p:cNvPr>
          <p:cNvSpPr/>
          <p:nvPr/>
        </p:nvSpPr>
        <p:spPr>
          <a:xfrm>
            <a:off x="5466858" y="2045822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E15BC9-ED89-1A74-0B42-FBED36845327}"/>
              </a:ext>
            </a:extLst>
          </p:cNvPr>
          <p:cNvSpPr/>
          <p:nvPr/>
        </p:nvSpPr>
        <p:spPr>
          <a:xfrm>
            <a:off x="8433418" y="357085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D67C3A-9FD5-85EB-3160-92ABCA195E8D}"/>
              </a:ext>
            </a:extLst>
          </p:cNvPr>
          <p:cNvSpPr/>
          <p:nvPr/>
        </p:nvSpPr>
        <p:spPr>
          <a:xfrm>
            <a:off x="8220011" y="345751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EBE1AC-D793-F781-DC8F-54FDAE179C4D}"/>
              </a:ext>
            </a:extLst>
          </p:cNvPr>
          <p:cNvSpPr/>
          <p:nvPr/>
        </p:nvSpPr>
        <p:spPr>
          <a:xfrm>
            <a:off x="10696998" y="255945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E00C47-91EE-C5BA-4F5C-5CFEB7BE4704}"/>
              </a:ext>
            </a:extLst>
          </p:cNvPr>
          <p:cNvSpPr/>
          <p:nvPr/>
        </p:nvSpPr>
        <p:spPr>
          <a:xfrm>
            <a:off x="7664496" y="29973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1E885E-94B2-05DE-A3A2-2862F38265CB}"/>
              </a:ext>
            </a:extLst>
          </p:cNvPr>
          <p:cNvSpPr/>
          <p:nvPr/>
        </p:nvSpPr>
        <p:spPr>
          <a:xfrm>
            <a:off x="6914438" y="4196746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FC6F132-6821-E9CA-96D9-D8DB35C72765}"/>
              </a:ext>
            </a:extLst>
          </p:cNvPr>
          <p:cNvSpPr/>
          <p:nvPr/>
        </p:nvSpPr>
        <p:spPr>
          <a:xfrm>
            <a:off x="11719824" y="3768664"/>
            <a:ext cx="279794" cy="289899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8BA0F29-1377-BB63-16C4-DC783480BDC9}"/>
              </a:ext>
            </a:extLst>
          </p:cNvPr>
          <p:cNvSpPr/>
          <p:nvPr/>
        </p:nvSpPr>
        <p:spPr>
          <a:xfrm>
            <a:off x="6957658" y="22528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8531FFD-041C-FE40-311A-8DF7D83CCFD0}"/>
              </a:ext>
            </a:extLst>
          </p:cNvPr>
          <p:cNvSpPr/>
          <p:nvPr/>
        </p:nvSpPr>
        <p:spPr>
          <a:xfrm>
            <a:off x="9077266" y="54051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7311E35-C547-2701-1FC6-0670A4C59298}"/>
              </a:ext>
            </a:extLst>
          </p:cNvPr>
          <p:cNvCxnSpPr>
            <a:cxnSpLocks/>
            <a:stCxn id="12" idx="3"/>
            <a:endCxn id="21" idx="7"/>
          </p:cNvCxnSpPr>
          <p:nvPr/>
        </p:nvCxnSpPr>
        <p:spPr>
          <a:xfrm flipH="1">
            <a:off x="11233621" y="727819"/>
            <a:ext cx="400890" cy="7692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D76435E-EADD-D51E-4407-A656380C7BD2}"/>
              </a:ext>
            </a:extLst>
          </p:cNvPr>
          <p:cNvSpPr/>
          <p:nvPr/>
        </p:nvSpPr>
        <p:spPr>
          <a:xfrm>
            <a:off x="11103980" y="147275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96DC317-CB2A-2859-A103-C7D7C4A2C5B2}"/>
              </a:ext>
            </a:extLst>
          </p:cNvPr>
          <p:cNvCxnSpPr>
            <a:cxnSpLocks/>
          </p:cNvCxnSpPr>
          <p:nvPr/>
        </p:nvCxnSpPr>
        <p:spPr>
          <a:xfrm flipH="1">
            <a:off x="10958732" y="1638462"/>
            <a:ext cx="145248" cy="573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ECB86077-31C6-C24A-075D-225A999DC655}"/>
              </a:ext>
            </a:extLst>
          </p:cNvPr>
          <p:cNvSpPr/>
          <p:nvPr/>
        </p:nvSpPr>
        <p:spPr>
          <a:xfrm>
            <a:off x="6631396" y="20458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AF096F-9174-91D2-DFB9-2395460B381E}"/>
              </a:ext>
            </a:extLst>
          </p:cNvPr>
          <p:cNvSpPr/>
          <p:nvPr/>
        </p:nvSpPr>
        <p:spPr>
          <a:xfrm>
            <a:off x="11612268" y="58638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BBC004-CE28-5DC6-9BA4-2B4B55B8114B}"/>
              </a:ext>
            </a:extLst>
          </p:cNvPr>
          <p:cNvSpPr/>
          <p:nvPr/>
        </p:nvSpPr>
        <p:spPr>
          <a:xfrm>
            <a:off x="7699832" y="11124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BE68172-97CB-39EC-AACA-69644B1EAFB6}"/>
              </a:ext>
            </a:extLst>
          </p:cNvPr>
          <p:cNvSpPr/>
          <p:nvPr/>
        </p:nvSpPr>
        <p:spPr>
          <a:xfrm>
            <a:off x="6838496" y="210791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425327F-B4F3-41D4-AEE7-0EA93C92DE93}"/>
              </a:ext>
            </a:extLst>
          </p:cNvPr>
          <p:cNvSpPr/>
          <p:nvPr/>
        </p:nvSpPr>
        <p:spPr>
          <a:xfrm>
            <a:off x="6762554" y="163846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52F2A2D-892D-FA3A-2F1D-35F62DF6E4C0}"/>
              </a:ext>
            </a:extLst>
          </p:cNvPr>
          <p:cNvSpPr/>
          <p:nvPr/>
        </p:nvSpPr>
        <p:spPr>
          <a:xfrm>
            <a:off x="7586773" y="22496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3003DC-BDBD-8917-8880-F7171153D4A3}"/>
              </a:ext>
            </a:extLst>
          </p:cNvPr>
          <p:cNvSpPr/>
          <p:nvPr/>
        </p:nvSpPr>
        <p:spPr>
          <a:xfrm>
            <a:off x="7142264" y="198070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96391B9-5181-3F3C-CE97-60D77093C055}"/>
              </a:ext>
            </a:extLst>
          </p:cNvPr>
          <p:cNvSpPr/>
          <p:nvPr/>
        </p:nvSpPr>
        <p:spPr>
          <a:xfrm>
            <a:off x="6411594" y="602306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A720FF-6798-95D0-C513-C81C6BCE5D6F}"/>
              </a:ext>
            </a:extLst>
          </p:cNvPr>
          <p:cNvSpPr/>
          <p:nvPr/>
        </p:nvSpPr>
        <p:spPr>
          <a:xfrm>
            <a:off x="3755287" y="582869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78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3499223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1806 : … Face aux Russes alliés aux Britanniques, l’Empire ottoman reçoit l’aide de la France</a:t>
            </a:r>
          </a:p>
          <a:p>
            <a:endParaRPr lang="fr-FR" dirty="0"/>
          </a:p>
          <a:p>
            <a:r>
              <a:rPr lang="fr-FR" dirty="0"/>
              <a:t>*Oct. 1804 : Une délégation serbe Obtient le soutien de la Russie</a:t>
            </a:r>
          </a:p>
          <a:p>
            <a:endParaRPr lang="fr-FR" dirty="0"/>
          </a:p>
          <a:p>
            <a:r>
              <a:rPr lang="fr-FR" dirty="0"/>
              <a:t>Les Serbes lancent leurs offensives</a:t>
            </a:r>
          </a:p>
          <a:p>
            <a:r>
              <a:rPr lang="fr-FR" dirty="0"/>
              <a:t>Contre les Ottomans</a:t>
            </a:r>
          </a:p>
          <a:p>
            <a:endParaRPr lang="fr-FR" dirty="0"/>
          </a:p>
          <a:p>
            <a:r>
              <a:rPr lang="fr-FR" dirty="0"/>
              <a:t>*Août 1806 : Bataille de </a:t>
            </a:r>
            <a:r>
              <a:rPr lang="fr-FR" dirty="0" err="1"/>
              <a:t>Mišar</a:t>
            </a:r>
            <a:endParaRPr lang="fr-FR" dirty="0"/>
          </a:p>
          <a:p>
            <a:r>
              <a:rPr lang="fr-FR" dirty="0"/>
              <a:t>Les Serbes vainquent les Ottomans</a:t>
            </a:r>
          </a:p>
          <a:p>
            <a:endParaRPr lang="fr-FR" dirty="0"/>
          </a:p>
          <a:p>
            <a:r>
              <a:rPr lang="fr-FR" dirty="0"/>
              <a:t>*Nov. 1806 : Les Serbes de Karageorges s’emparent de Belgrade</a:t>
            </a:r>
          </a:p>
          <a:p>
            <a:endParaRPr lang="fr-FR" dirty="0"/>
          </a:p>
          <a:p>
            <a:r>
              <a:rPr lang="fr-FR" dirty="0"/>
              <a:t>*Déc. 1806 : Poussés par les Russes</a:t>
            </a:r>
          </a:p>
          <a:p>
            <a:r>
              <a:rPr lang="fr-FR" dirty="0"/>
              <a:t>Les Serbes refusent l’autonomie</a:t>
            </a:r>
          </a:p>
          <a:p>
            <a:r>
              <a:rPr lang="fr-FR" dirty="0"/>
              <a:t>En échange de la paix avec les Turcs</a:t>
            </a:r>
          </a:p>
          <a:p>
            <a:r>
              <a:rPr lang="fr-FR" dirty="0"/>
              <a:t>La </a:t>
            </a:r>
            <a:r>
              <a:rPr lang="fr-FR" i="1" dirty="0"/>
              <a:t>paix d’</a:t>
            </a:r>
            <a:r>
              <a:rPr lang="fr-FR" i="1" dirty="0" err="1"/>
              <a:t>Icko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Petar </a:t>
            </a:r>
            <a:r>
              <a:rPr lang="fr-FR" dirty="0" err="1"/>
              <a:t>Icko</a:t>
            </a:r>
            <a:r>
              <a:rPr lang="fr-FR" dirty="0"/>
              <a:t>, négociateur serbe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61FC00-974E-85B7-8162-06191F5BA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3808318" y="137381"/>
            <a:ext cx="8226470" cy="60513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B197BA8-331F-6CBB-E465-72E0B67B880E}"/>
              </a:ext>
            </a:extLst>
          </p:cNvPr>
          <p:cNvSpPr/>
          <p:nvPr/>
        </p:nvSpPr>
        <p:spPr>
          <a:xfrm>
            <a:off x="5466858" y="2045822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E15BC9-ED89-1A74-0B42-FBED36845327}"/>
              </a:ext>
            </a:extLst>
          </p:cNvPr>
          <p:cNvSpPr/>
          <p:nvPr/>
        </p:nvSpPr>
        <p:spPr>
          <a:xfrm>
            <a:off x="8433418" y="357085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D67C3A-9FD5-85EB-3160-92ABCA195E8D}"/>
              </a:ext>
            </a:extLst>
          </p:cNvPr>
          <p:cNvSpPr/>
          <p:nvPr/>
        </p:nvSpPr>
        <p:spPr>
          <a:xfrm>
            <a:off x="8220011" y="345751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EBE1AC-D793-F781-DC8F-54FDAE179C4D}"/>
              </a:ext>
            </a:extLst>
          </p:cNvPr>
          <p:cNvSpPr/>
          <p:nvPr/>
        </p:nvSpPr>
        <p:spPr>
          <a:xfrm>
            <a:off x="10696998" y="255945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E00C47-91EE-C5BA-4F5C-5CFEB7BE4704}"/>
              </a:ext>
            </a:extLst>
          </p:cNvPr>
          <p:cNvSpPr/>
          <p:nvPr/>
        </p:nvSpPr>
        <p:spPr>
          <a:xfrm>
            <a:off x="7664496" y="29973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1E885E-94B2-05DE-A3A2-2862F38265CB}"/>
              </a:ext>
            </a:extLst>
          </p:cNvPr>
          <p:cNvSpPr/>
          <p:nvPr/>
        </p:nvSpPr>
        <p:spPr>
          <a:xfrm>
            <a:off x="6914438" y="4196746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FC6F132-6821-E9CA-96D9-D8DB35C72765}"/>
              </a:ext>
            </a:extLst>
          </p:cNvPr>
          <p:cNvSpPr/>
          <p:nvPr/>
        </p:nvSpPr>
        <p:spPr>
          <a:xfrm>
            <a:off x="11719824" y="3768664"/>
            <a:ext cx="279794" cy="289899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8BA0F29-1377-BB63-16C4-DC783480BDC9}"/>
              </a:ext>
            </a:extLst>
          </p:cNvPr>
          <p:cNvSpPr/>
          <p:nvPr/>
        </p:nvSpPr>
        <p:spPr>
          <a:xfrm>
            <a:off x="6957658" y="22528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8531FFD-041C-FE40-311A-8DF7D83CCFD0}"/>
              </a:ext>
            </a:extLst>
          </p:cNvPr>
          <p:cNvSpPr/>
          <p:nvPr/>
        </p:nvSpPr>
        <p:spPr>
          <a:xfrm>
            <a:off x="9077266" y="54051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7311E35-C547-2701-1FC6-0670A4C59298}"/>
              </a:ext>
            </a:extLst>
          </p:cNvPr>
          <p:cNvCxnSpPr>
            <a:cxnSpLocks/>
            <a:stCxn id="12" idx="3"/>
            <a:endCxn id="21" idx="7"/>
          </p:cNvCxnSpPr>
          <p:nvPr/>
        </p:nvCxnSpPr>
        <p:spPr>
          <a:xfrm flipH="1">
            <a:off x="11233621" y="727819"/>
            <a:ext cx="400890" cy="7692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D76435E-EADD-D51E-4407-A656380C7BD2}"/>
              </a:ext>
            </a:extLst>
          </p:cNvPr>
          <p:cNvSpPr/>
          <p:nvPr/>
        </p:nvSpPr>
        <p:spPr>
          <a:xfrm>
            <a:off x="11103980" y="147275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96DC317-CB2A-2859-A103-C7D7C4A2C5B2}"/>
              </a:ext>
            </a:extLst>
          </p:cNvPr>
          <p:cNvCxnSpPr>
            <a:cxnSpLocks/>
          </p:cNvCxnSpPr>
          <p:nvPr/>
        </p:nvCxnSpPr>
        <p:spPr>
          <a:xfrm flipH="1">
            <a:off x="10958732" y="1638462"/>
            <a:ext cx="145248" cy="573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1CA9414-2F45-A582-E850-873D11930B23}"/>
              </a:ext>
            </a:extLst>
          </p:cNvPr>
          <p:cNvCxnSpPr>
            <a:cxnSpLocks/>
            <a:stCxn id="40" idx="1"/>
            <a:endCxn id="41" idx="5"/>
          </p:cNvCxnSpPr>
          <p:nvPr/>
        </p:nvCxnSpPr>
        <p:spPr>
          <a:xfrm flipH="1" flipV="1">
            <a:off x="9144596" y="2772752"/>
            <a:ext cx="151019" cy="1743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A13649C6-D26B-2AEF-42BC-B94898387261}"/>
              </a:ext>
            </a:extLst>
          </p:cNvPr>
          <p:cNvSpPr/>
          <p:nvPr/>
        </p:nvSpPr>
        <p:spPr>
          <a:xfrm>
            <a:off x="9273372" y="292286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5F1E75E-F01B-E930-78D5-654F0136759F}"/>
              </a:ext>
            </a:extLst>
          </p:cNvPr>
          <p:cNvSpPr/>
          <p:nvPr/>
        </p:nvSpPr>
        <p:spPr>
          <a:xfrm>
            <a:off x="9014955" y="263131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CB86077-31C6-C24A-075D-225A999DC655}"/>
              </a:ext>
            </a:extLst>
          </p:cNvPr>
          <p:cNvSpPr/>
          <p:nvPr/>
        </p:nvSpPr>
        <p:spPr>
          <a:xfrm>
            <a:off x="6631396" y="20458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AF096F-9174-91D2-DFB9-2395460B381E}"/>
              </a:ext>
            </a:extLst>
          </p:cNvPr>
          <p:cNvSpPr/>
          <p:nvPr/>
        </p:nvSpPr>
        <p:spPr>
          <a:xfrm>
            <a:off x="11612268" y="58638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BBC004-CE28-5DC6-9BA4-2B4B55B8114B}"/>
              </a:ext>
            </a:extLst>
          </p:cNvPr>
          <p:cNvSpPr/>
          <p:nvPr/>
        </p:nvSpPr>
        <p:spPr>
          <a:xfrm>
            <a:off x="7699832" y="11124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BE68172-97CB-39EC-AACA-69644B1EAFB6}"/>
              </a:ext>
            </a:extLst>
          </p:cNvPr>
          <p:cNvSpPr/>
          <p:nvPr/>
        </p:nvSpPr>
        <p:spPr>
          <a:xfrm>
            <a:off x="6838496" y="2107919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425327F-B4F3-41D4-AEE7-0EA93C92DE93}"/>
              </a:ext>
            </a:extLst>
          </p:cNvPr>
          <p:cNvSpPr/>
          <p:nvPr/>
        </p:nvSpPr>
        <p:spPr>
          <a:xfrm>
            <a:off x="6762554" y="163846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52F2A2D-892D-FA3A-2F1D-35F62DF6E4C0}"/>
              </a:ext>
            </a:extLst>
          </p:cNvPr>
          <p:cNvSpPr/>
          <p:nvPr/>
        </p:nvSpPr>
        <p:spPr>
          <a:xfrm>
            <a:off x="7586773" y="224968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3003DC-BDBD-8917-8880-F7171153D4A3}"/>
              </a:ext>
            </a:extLst>
          </p:cNvPr>
          <p:cNvSpPr/>
          <p:nvPr/>
        </p:nvSpPr>
        <p:spPr>
          <a:xfrm>
            <a:off x="7142264" y="1980706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1C567D5-0A7B-FFF6-9520-E43F4E936C2E}"/>
              </a:ext>
            </a:extLst>
          </p:cNvPr>
          <p:cNvSpPr/>
          <p:nvPr/>
        </p:nvSpPr>
        <p:spPr>
          <a:xfrm>
            <a:off x="6411594" y="602306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69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Jan.-Juin 1807 : Dans les Balkans, les Russes envahissent la Moldavie-Valachie et font la jonction avec les révoltés serbes ; En Egypte, pour casser l’alliance franco-turque, les Britanniques s’emparent d’Alexandrie</a:t>
            </a:r>
          </a:p>
          <a:p>
            <a:endParaRPr lang="fr-FR" dirty="0"/>
          </a:p>
          <a:p>
            <a:r>
              <a:rPr lang="fr-FR" dirty="0"/>
              <a:t>*Nov. 1806 : 8</a:t>
            </a:r>
            <a:r>
              <a:rPr lang="fr-FR" baseline="30000" dirty="0"/>
              <a:t>ème</a:t>
            </a:r>
            <a:r>
              <a:rPr lang="fr-FR" dirty="0"/>
              <a:t> guerre russo-turque…</a:t>
            </a:r>
          </a:p>
          <a:p>
            <a:endParaRPr lang="fr-FR" dirty="0"/>
          </a:p>
          <a:p>
            <a:r>
              <a:rPr lang="fr-FR" dirty="0"/>
              <a:t>*Jan. 1807 : Les Russes s’emparent de Bucarest</a:t>
            </a:r>
          </a:p>
          <a:p>
            <a:r>
              <a:rPr lang="fr-FR" dirty="0"/>
              <a:t>NB : Armée de Russes, Grecs, Valaques et Moldaves</a:t>
            </a:r>
          </a:p>
          <a:p>
            <a:r>
              <a:rPr lang="fr-FR" dirty="0"/>
              <a:t>Dirigée par l’ex-hospodar </a:t>
            </a:r>
            <a:r>
              <a:rPr lang="fr-FR" u="sng" dirty="0"/>
              <a:t>Constantin </a:t>
            </a:r>
            <a:r>
              <a:rPr lang="fr-FR" u="sng" dirty="0" err="1"/>
              <a:t>Ypsilantis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*Fév. 1807 : Dans le but de casser l’alliance franco-turque</a:t>
            </a:r>
          </a:p>
          <a:p>
            <a:r>
              <a:rPr lang="fr-FR" dirty="0"/>
              <a:t>La flotte anglaise de </a:t>
            </a:r>
            <a:r>
              <a:rPr lang="fr-FR" u="sng" dirty="0" err="1"/>
              <a:t>Duckworth</a:t>
            </a:r>
            <a:r>
              <a:rPr lang="fr-FR" dirty="0"/>
              <a:t> menace Constantinople Mais mise en échec, elle doit se replier</a:t>
            </a:r>
          </a:p>
          <a:p>
            <a:endParaRPr lang="fr-FR" dirty="0"/>
          </a:p>
          <a:p>
            <a:r>
              <a:rPr lang="fr-FR" dirty="0"/>
              <a:t>NB : Mars 1807 : Les Anglais s’emparent d’Alexandrie</a:t>
            </a:r>
          </a:p>
          <a:p>
            <a:r>
              <a:rPr lang="fr-FR" dirty="0"/>
              <a:t>Maintenir le pouvoir des Mamelouks contre les Ottomans</a:t>
            </a:r>
          </a:p>
          <a:p>
            <a:endParaRPr lang="fr-FR" dirty="0"/>
          </a:p>
          <a:p>
            <a:r>
              <a:rPr lang="fr-FR" dirty="0"/>
              <a:t>Mais ils sont refoulés par le pacha </a:t>
            </a:r>
            <a:r>
              <a:rPr lang="fr-FR" u="sng" dirty="0"/>
              <a:t>Mehmet Ali</a:t>
            </a:r>
            <a:r>
              <a:rPr lang="fr-FR" dirty="0"/>
              <a:t>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C9E1BB-0506-0926-2706-D26B52E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0CC130-BF93-FD6F-19DE-E66C9AE1E709}"/>
              </a:ext>
            </a:extLst>
          </p:cNvPr>
          <p:cNvCxnSpPr>
            <a:cxnSpLocks/>
            <a:stCxn id="6" idx="1"/>
            <a:endCxn id="7" idx="5"/>
          </p:cNvCxnSpPr>
          <p:nvPr/>
        </p:nvCxnSpPr>
        <p:spPr>
          <a:xfrm flipH="1" flipV="1">
            <a:off x="9920124" y="2039824"/>
            <a:ext cx="151019" cy="118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86C5EAE-2556-42E7-F5E8-74AAB27ED5C3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4E9A0B-13D1-C1C7-6D72-E7DED47BD3A4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6C0C04-BF43-771D-700F-871F66EF1F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1C277C3-9FEC-CB81-B2A8-FBC3F5603E6F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A91FEB9-B475-D59C-3BFC-B43413B32258}"/>
              </a:ext>
            </a:extLst>
          </p:cNvPr>
          <p:cNvCxnSpPr>
            <a:cxnSpLocks/>
            <a:stCxn id="18" idx="7"/>
            <a:endCxn id="25" idx="2"/>
          </p:cNvCxnSpPr>
          <p:nvPr/>
        </p:nvCxnSpPr>
        <p:spPr>
          <a:xfrm flipV="1">
            <a:off x="11159138" y="2944260"/>
            <a:ext cx="588342" cy="426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42D42F4-4C67-FE84-C139-14D2C1D2B512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8FFC9CD-A136-95C0-9497-BBDB47F64171}"/>
              </a:ext>
            </a:extLst>
          </p:cNvPr>
          <p:cNvSpPr/>
          <p:nvPr/>
        </p:nvSpPr>
        <p:spPr>
          <a:xfrm>
            <a:off x="11029497" y="334614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47A212-0657-BA4F-F01F-60457B6088C9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DF08036-EBC7-0091-C17A-2DD2CC18FF0A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4C031C-409F-43E7-B881-29F4823CCFE1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6D0BFB4-9DB8-316E-4279-3D85C50E5114}"/>
              </a:ext>
            </a:extLst>
          </p:cNvPr>
          <p:cNvCxnSpPr>
            <a:cxnSpLocks/>
            <a:stCxn id="20" idx="4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9DF6B974-58B1-820D-C59C-46C5B62077F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EA338-A086-307C-FA66-C33DD6F0A9CD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08D48F9-EBB8-5F46-29B3-3162CFB39B80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3110085-A6A8-5F22-6372-D7C8B1CED718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A0A5AE6-9C61-E937-7074-B8FBF5D625F7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408D9EC-CBA6-D0EB-A18C-B40646C28957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8635D4F-C7C3-8DA4-0368-24C07FA2D303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F094E8C-6124-D781-3E3C-945E5B7B9A1B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4508985-CE2C-013C-89C0-50C853727A7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914BD19-D162-D17F-18F0-0F6B559AE6F7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3E49389-2735-796E-DD91-8916408DE4AE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0BB148-627C-6DE4-7B44-CC69D329BCBB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06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*Les Autrichiens reculent également</a:t>
            </a:r>
          </a:p>
          <a:p>
            <a:r>
              <a:rPr lang="fr-FR" dirty="0"/>
              <a:t>Au Kosovo, entraînant avec eux…</a:t>
            </a:r>
          </a:p>
          <a:p>
            <a:endParaRPr lang="fr-FR" dirty="0"/>
          </a:p>
          <a:p>
            <a:r>
              <a:rPr lang="fr-FR" dirty="0"/>
              <a:t>Le patriarche de Peć </a:t>
            </a:r>
            <a:r>
              <a:rPr lang="fr-FR" u="sng" dirty="0" err="1"/>
              <a:t>Arsenije</a:t>
            </a:r>
            <a:r>
              <a:rPr lang="fr-FR" u="sng" dirty="0"/>
              <a:t> III </a:t>
            </a:r>
            <a:r>
              <a:rPr lang="fr-FR" u="sng" dirty="0" err="1"/>
              <a:t>Crnojević</a:t>
            </a:r>
            <a:endParaRPr lang="fr-FR" u="sng" dirty="0"/>
          </a:p>
          <a:p>
            <a:r>
              <a:rPr lang="fr-FR" dirty="0"/>
              <a:t>Et 37 000 familles serbes</a:t>
            </a:r>
          </a:p>
          <a:p>
            <a:r>
              <a:rPr lang="fr-FR" dirty="0"/>
              <a:t>Qui s’installent à Karlowitz, en </a:t>
            </a:r>
            <a:r>
              <a:rPr lang="fr-FR" dirty="0" err="1"/>
              <a:t>Sirmie</a:t>
            </a:r>
            <a:endParaRPr lang="fr-FR" dirty="0"/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i="1" dirty="0" err="1"/>
              <a:t>Velika</a:t>
            </a:r>
            <a:r>
              <a:rPr lang="fr-FR" i="1" dirty="0"/>
              <a:t> </a:t>
            </a:r>
            <a:r>
              <a:rPr lang="fr-FR" i="1" dirty="0" err="1"/>
              <a:t>Seoba</a:t>
            </a:r>
            <a:r>
              <a:rPr lang="fr-FR" dirty="0"/>
              <a:t>, Grande Migration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CD1C3B1D-C88D-7AE2-1375-64143DD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44" b="33734"/>
          <a:stretch/>
        </p:blipFill>
        <p:spPr>
          <a:xfrm>
            <a:off x="4593673" y="152635"/>
            <a:ext cx="7427274" cy="6552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66F21D-3126-37BF-2E3C-83512D02C1F4}"/>
              </a:ext>
            </a:extLst>
          </p:cNvPr>
          <p:cNvSpPr/>
          <p:nvPr/>
        </p:nvSpPr>
        <p:spPr>
          <a:xfrm>
            <a:off x="10019170" y="825065"/>
            <a:ext cx="321787" cy="264132"/>
          </a:xfrm>
          <a:prstGeom prst="ellipse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E155AA-DD08-5AAD-8ECA-BB44D8CBD13B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AAFC18-EAAC-FCFC-5769-3085FCA8B546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B9353-8884-8204-D6D9-87F922D95CF5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1AA802-4AEA-6D26-5F25-8C3CD374391A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EE005A6-B610-E381-DB19-5EC5D4496096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D12CDBD-6AEA-68CE-C1B8-3677B258D3F0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31215D3-56BD-9441-B99C-A01D235032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8E06582-C816-6674-F643-9A0B056C02FD}"/>
              </a:ext>
            </a:extLst>
          </p:cNvPr>
          <p:cNvSpPr/>
          <p:nvPr/>
        </p:nvSpPr>
        <p:spPr>
          <a:xfrm>
            <a:off x="7181330" y="473475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B4B5B2-A59A-FEE7-1141-D22FF41C0CCD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29C8798-A595-FE10-5507-161868BB145C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CDAF78F-A688-AEA7-DDF2-E874AF2C0513}"/>
              </a:ext>
            </a:extLst>
          </p:cNvPr>
          <p:cNvSpPr/>
          <p:nvPr/>
        </p:nvSpPr>
        <p:spPr>
          <a:xfrm>
            <a:off x="5080529" y="2278480"/>
            <a:ext cx="321787" cy="264132"/>
          </a:xfrm>
          <a:prstGeom prst="ellipse">
            <a:avLst/>
          </a:prstGeom>
          <a:solidFill>
            <a:srgbClr val="D6009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1FC032-8A43-A014-A83A-E73805EC3149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FFDF0C8-EDCF-DE03-9A5E-916A33FEF27D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783F83-50C9-B02B-7F5F-838416C77EB2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C751B6C-4E73-1972-20EF-359712F6DDA7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F025C9D-D865-9D63-9C70-D0D031423F79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95B522F-3CBA-F71F-5840-C1C87812406A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F1EDDF0-4CE2-A361-97D1-761BBCEDA9ED}"/>
              </a:ext>
            </a:extLst>
          </p:cNvPr>
          <p:cNvSpPr/>
          <p:nvPr/>
        </p:nvSpPr>
        <p:spPr>
          <a:xfrm>
            <a:off x="8459351" y="5664825"/>
            <a:ext cx="151884" cy="165703"/>
          </a:xfrm>
          <a:prstGeom prst="ellipse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8EB3096-49C3-57D2-074D-E20C22A677F8}"/>
              </a:ext>
            </a:extLst>
          </p:cNvPr>
          <p:cNvSpPr/>
          <p:nvPr/>
        </p:nvSpPr>
        <p:spPr>
          <a:xfrm>
            <a:off x="7891197" y="152636"/>
            <a:ext cx="321787" cy="264132"/>
          </a:xfrm>
          <a:prstGeom prst="ellipse">
            <a:avLst/>
          </a:prstGeom>
          <a:solidFill>
            <a:srgbClr val="FF99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7355520-C0F3-48F4-A83F-27435516210D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3CF4A33-4827-8A08-8082-8FA45CC88AC5}"/>
              </a:ext>
            </a:extLst>
          </p:cNvPr>
          <p:cNvSpPr/>
          <p:nvPr/>
        </p:nvSpPr>
        <p:spPr>
          <a:xfrm>
            <a:off x="7525441" y="2794333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35677C1-D162-7C49-0931-A5C01258E6F3}"/>
              </a:ext>
            </a:extLst>
          </p:cNvPr>
          <p:cNvCxnSpPr>
            <a:cxnSpLocks/>
            <a:stCxn id="63" idx="1"/>
            <a:endCxn id="64" idx="5"/>
          </p:cNvCxnSpPr>
          <p:nvPr/>
        </p:nvCxnSpPr>
        <p:spPr>
          <a:xfrm flipH="1" flipV="1">
            <a:off x="7655082" y="2935769"/>
            <a:ext cx="410242" cy="811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9C9203C7-039E-491D-8AA4-2DF8F3C2CB68}"/>
              </a:ext>
            </a:extLst>
          </p:cNvPr>
          <p:cNvCxnSpPr>
            <a:cxnSpLocks/>
            <a:stCxn id="46" idx="2"/>
            <a:endCxn id="63" idx="6"/>
          </p:cNvCxnSpPr>
          <p:nvPr/>
        </p:nvCxnSpPr>
        <p:spPr>
          <a:xfrm flipH="1" flipV="1">
            <a:off x="8194965" y="3806034"/>
            <a:ext cx="1985099" cy="4986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1DDA62FB-66B5-FD1F-5B5C-B07DA9F42363}"/>
              </a:ext>
            </a:extLst>
          </p:cNvPr>
          <p:cNvSpPr/>
          <p:nvPr/>
        </p:nvSpPr>
        <p:spPr>
          <a:xfrm>
            <a:off x="7815255" y="2495271"/>
            <a:ext cx="151884" cy="1657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7BF72F3-0A03-522C-858A-644AD512291E}"/>
              </a:ext>
            </a:extLst>
          </p:cNvPr>
          <p:cNvCxnSpPr>
            <a:cxnSpLocks/>
            <a:endCxn id="12" idx="4"/>
          </p:cNvCxnSpPr>
          <p:nvPr/>
        </p:nvCxnSpPr>
        <p:spPr>
          <a:xfrm flipH="1" flipV="1">
            <a:off x="7427116" y="2725973"/>
            <a:ext cx="147938" cy="9664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88C1B5BE-08A3-CC88-07B4-56DBF05AB09F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81FA5B8-8BD3-E367-237F-B4FDDBE2A2E9}"/>
              </a:ext>
            </a:extLst>
          </p:cNvPr>
          <p:cNvCxnSpPr>
            <a:cxnSpLocks/>
          </p:cNvCxnSpPr>
          <p:nvPr/>
        </p:nvCxnSpPr>
        <p:spPr>
          <a:xfrm flipV="1">
            <a:off x="7677325" y="2660974"/>
            <a:ext cx="137930" cy="133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A8D0DC5C-97FF-0439-B011-2E9DA8528667}"/>
              </a:ext>
            </a:extLst>
          </p:cNvPr>
          <p:cNvSpPr/>
          <p:nvPr/>
        </p:nvSpPr>
        <p:spPr>
          <a:xfrm>
            <a:off x="7351174" y="2560270"/>
            <a:ext cx="151884" cy="1657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66284FA-C7B0-78F2-F44F-5DEFBF21E336}"/>
              </a:ext>
            </a:extLst>
          </p:cNvPr>
          <p:cNvCxnSpPr>
            <a:cxnSpLocks/>
            <a:endCxn id="77" idx="6"/>
          </p:cNvCxnSpPr>
          <p:nvPr/>
        </p:nvCxnSpPr>
        <p:spPr>
          <a:xfrm flipH="1" flipV="1">
            <a:off x="7650996" y="3775308"/>
            <a:ext cx="316143" cy="307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CE5125FF-411B-6213-0BDC-1D1126955DF5}"/>
              </a:ext>
            </a:extLst>
          </p:cNvPr>
          <p:cNvSpPr/>
          <p:nvPr/>
        </p:nvSpPr>
        <p:spPr>
          <a:xfrm>
            <a:off x="9385395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63334A9-1003-97FA-E47B-191D556CB5B8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63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*1699 : Traité de Karlowitz</a:t>
            </a:r>
          </a:p>
          <a:p>
            <a:r>
              <a:rPr lang="fr-FR" dirty="0"/>
              <a:t>L’Autriche vainqueure récupère</a:t>
            </a:r>
          </a:p>
          <a:p>
            <a:r>
              <a:rPr lang="fr-FR" dirty="0"/>
              <a:t>La Hongrie et la Transylvanie</a:t>
            </a:r>
          </a:p>
          <a:p>
            <a:endParaRPr lang="fr-FR" dirty="0"/>
          </a:p>
          <a:p>
            <a:r>
              <a:rPr lang="fr-FR" dirty="0"/>
              <a:t>Mais pas le Banat, Belgrade</a:t>
            </a:r>
          </a:p>
          <a:p>
            <a:r>
              <a:rPr lang="fr-FR" dirty="0"/>
              <a:t>Et la Serbie-Kosovo</a:t>
            </a:r>
          </a:p>
          <a:p>
            <a:r>
              <a:rPr lang="fr-FR" dirty="0"/>
              <a:t>Qui restent ottomans…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CD1C3B1D-C88D-7AE2-1375-64143DD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44" b="33734"/>
          <a:stretch/>
        </p:blipFill>
        <p:spPr>
          <a:xfrm>
            <a:off x="4593673" y="152635"/>
            <a:ext cx="7427274" cy="65527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66F21D-3126-37BF-2E3C-83512D02C1F4}"/>
              </a:ext>
            </a:extLst>
          </p:cNvPr>
          <p:cNvSpPr/>
          <p:nvPr/>
        </p:nvSpPr>
        <p:spPr>
          <a:xfrm>
            <a:off x="10019170" y="825065"/>
            <a:ext cx="321787" cy="264132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E155AA-DD08-5AAD-8ECA-BB44D8CBD13B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AAFC18-EAAC-FCFC-5769-3085FCA8B546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B9353-8884-8204-D6D9-87F922D95CF5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1AA802-4AEA-6D26-5F25-8C3CD374391A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EE005A6-B610-E381-DB19-5EC5D4496096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D12CDBD-6AEA-68CE-C1B8-3677B258D3F0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31215D3-56BD-9441-B99C-A01D235032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8E06582-C816-6674-F643-9A0B056C02FD}"/>
              </a:ext>
            </a:extLst>
          </p:cNvPr>
          <p:cNvSpPr/>
          <p:nvPr/>
        </p:nvSpPr>
        <p:spPr>
          <a:xfrm>
            <a:off x="7181330" y="473475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B4B5B2-A59A-FEE7-1141-D22FF41C0CCD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29C8798-A595-FE10-5507-161868BB145C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CDAF78F-A688-AEA7-DDF2-E874AF2C0513}"/>
              </a:ext>
            </a:extLst>
          </p:cNvPr>
          <p:cNvSpPr/>
          <p:nvPr/>
        </p:nvSpPr>
        <p:spPr>
          <a:xfrm>
            <a:off x="5080529" y="2278480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1FC032-8A43-A014-A83A-E73805EC3149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FFDF0C8-EDCF-DE03-9A5E-916A33FEF27D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783F83-50C9-B02B-7F5F-838416C77EB2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C751B6C-4E73-1972-20EF-359712F6DDA7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F025C9D-D865-9D63-9C70-D0D031423F79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95B522F-3CBA-F71F-5840-C1C87812406A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F1EDDF0-4CE2-A361-97D1-761BBCEDA9ED}"/>
              </a:ext>
            </a:extLst>
          </p:cNvPr>
          <p:cNvSpPr/>
          <p:nvPr/>
        </p:nvSpPr>
        <p:spPr>
          <a:xfrm>
            <a:off x="8459351" y="5664825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8EB3096-49C3-57D2-074D-E20C22A677F8}"/>
              </a:ext>
            </a:extLst>
          </p:cNvPr>
          <p:cNvSpPr/>
          <p:nvPr/>
        </p:nvSpPr>
        <p:spPr>
          <a:xfrm>
            <a:off x="7891197" y="152636"/>
            <a:ext cx="321787" cy="264132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7355520-C0F3-48F4-A83F-27435516210D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3CF4A33-4827-8A08-8082-8FA45CC88AC5}"/>
              </a:ext>
            </a:extLst>
          </p:cNvPr>
          <p:cNvSpPr/>
          <p:nvPr/>
        </p:nvSpPr>
        <p:spPr>
          <a:xfrm>
            <a:off x="7525441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DDA62FB-66B5-FD1F-5B5C-B07DA9F42363}"/>
              </a:ext>
            </a:extLst>
          </p:cNvPr>
          <p:cNvSpPr/>
          <p:nvPr/>
        </p:nvSpPr>
        <p:spPr>
          <a:xfrm>
            <a:off x="7815255" y="249527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8C1B5BE-08A3-CC88-07B4-56DBF05AB09F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8D0DC5C-97FF-0439-B011-2E9DA8528667}"/>
              </a:ext>
            </a:extLst>
          </p:cNvPr>
          <p:cNvSpPr/>
          <p:nvPr/>
        </p:nvSpPr>
        <p:spPr>
          <a:xfrm>
            <a:off x="7351174" y="25602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4A60599-0B00-EB19-737D-995D2FFF15BB}"/>
              </a:ext>
            </a:extLst>
          </p:cNvPr>
          <p:cNvSpPr/>
          <p:nvPr/>
        </p:nvSpPr>
        <p:spPr>
          <a:xfrm>
            <a:off x="9385395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CEB6D7-CA5F-26E0-0649-D5EC9093ED61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95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4478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*1716 : Nouvelle guerre austro-turque</a:t>
            </a:r>
          </a:p>
          <a:p>
            <a:r>
              <a:rPr lang="fr-FR" dirty="0"/>
              <a:t>Et nouvelle défaite des Ottomans</a:t>
            </a:r>
          </a:p>
          <a:p>
            <a:endParaRPr lang="fr-FR" dirty="0"/>
          </a:p>
          <a:p>
            <a:r>
              <a:rPr lang="fr-FR" dirty="0"/>
              <a:t>*1718 : Traité de Passarowitz</a:t>
            </a:r>
          </a:p>
          <a:p>
            <a:endParaRPr lang="fr-FR" dirty="0"/>
          </a:p>
          <a:p>
            <a:r>
              <a:rPr lang="fr-FR" dirty="0"/>
              <a:t>Les Autrichiens récupèrent</a:t>
            </a:r>
          </a:p>
          <a:p>
            <a:r>
              <a:rPr lang="fr-FR" dirty="0"/>
              <a:t>Le Banat, Belgrade, le nord de la Serbie</a:t>
            </a:r>
          </a:p>
          <a:p>
            <a:r>
              <a:rPr lang="fr-FR" dirty="0"/>
              <a:t>Et l’Olténie valaque</a:t>
            </a:r>
          </a:p>
          <a:p>
            <a:endParaRPr lang="fr-FR" dirty="0"/>
          </a:p>
          <a:p>
            <a:r>
              <a:rPr lang="fr-FR" sz="1700" dirty="0"/>
              <a:t>NB : Les Vénitiens rendent</a:t>
            </a:r>
          </a:p>
          <a:p>
            <a:r>
              <a:rPr lang="fr-FR" sz="1700" dirty="0"/>
              <a:t>Corinthe et la Morée aux Turcs</a:t>
            </a:r>
          </a:p>
          <a:p>
            <a:r>
              <a:rPr lang="fr-FR" sz="1700" dirty="0"/>
              <a:t>Mais ils conservent les Îles ioniennes</a:t>
            </a:r>
          </a:p>
        </p:txBody>
      </p:sp>
      <p:pic>
        <p:nvPicPr>
          <p:cNvPr id="1060" name="Image 1059" descr="Une image contenant carte&#10;&#10;Description générée automatiquement">
            <a:extLst>
              <a:ext uri="{FF2B5EF4-FFF2-40B4-BE49-F238E27FC236}">
                <a16:creationId xmlns:a16="http://schemas.microsoft.com/office/drawing/2014/main" id="{F8C88441-1E62-D98C-327A-EF0D0DC3B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70" name="Ellipse 1069">
            <a:extLst>
              <a:ext uri="{FF2B5EF4-FFF2-40B4-BE49-F238E27FC236}">
                <a16:creationId xmlns:a16="http://schemas.microsoft.com/office/drawing/2014/main" id="{566B0A18-5D5F-4116-FF7A-D8C70E158981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Ellipse 1071">
            <a:extLst>
              <a:ext uri="{FF2B5EF4-FFF2-40B4-BE49-F238E27FC236}">
                <a16:creationId xmlns:a16="http://schemas.microsoft.com/office/drawing/2014/main" id="{5934CF45-5A8F-3EC6-925C-01674D4DE65B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9" name="Ellipse 1078">
            <a:extLst>
              <a:ext uri="{FF2B5EF4-FFF2-40B4-BE49-F238E27FC236}">
                <a16:creationId xmlns:a16="http://schemas.microsoft.com/office/drawing/2014/main" id="{F45CB6A5-3A65-7AB8-BC2D-EEDEE45E50AD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Ellipse 1080">
            <a:extLst>
              <a:ext uri="{FF2B5EF4-FFF2-40B4-BE49-F238E27FC236}">
                <a16:creationId xmlns:a16="http://schemas.microsoft.com/office/drawing/2014/main" id="{B8C74F5F-A4EE-4671-4FEB-9EAA5454018F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9DE6BCAB-CE53-D96F-787D-933522FE21CE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Ellipse 1082">
            <a:extLst>
              <a:ext uri="{FF2B5EF4-FFF2-40B4-BE49-F238E27FC236}">
                <a16:creationId xmlns:a16="http://schemas.microsoft.com/office/drawing/2014/main" id="{33A69379-078C-5576-8F88-0E97647F83CA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Ellipse 1084">
            <a:extLst>
              <a:ext uri="{FF2B5EF4-FFF2-40B4-BE49-F238E27FC236}">
                <a16:creationId xmlns:a16="http://schemas.microsoft.com/office/drawing/2014/main" id="{07117E54-FC51-11A8-9441-C4B7677FB4F1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9A3B7101-56D5-75E4-3FA3-FC73A94C391C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AF490057-86C4-EB64-79B9-F709E8C1C6F1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1238771C-EAB7-DD23-3FF9-ECA7A8FB1295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45705549-AB21-99CD-D693-10515A13AC7B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B448E9C1-AF8D-929B-B9A4-535460E2DB46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7" name="Ellipse 1096">
            <a:extLst>
              <a:ext uri="{FF2B5EF4-FFF2-40B4-BE49-F238E27FC236}">
                <a16:creationId xmlns:a16="http://schemas.microsoft.com/office/drawing/2014/main" id="{7C0CA2CB-2098-F598-FD89-D2B6C249F830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1" name="Ellipse 1100">
            <a:extLst>
              <a:ext uri="{FF2B5EF4-FFF2-40B4-BE49-F238E27FC236}">
                <a16:creationId xmlns:a16="http://schemas.microsoft.com/office/drawing/2014/main" id="{16DF73BE-F635-E605-3BE7-27208EF228BF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5" name="Ellipse 1104">
            <a:extLst>
              <a:ext uri="{FF2B5EF4-FFF2-40B4-BE49-F238E27FC236}">
                <a16:creationId xmlns:a16="http://schemas.microsoft.com/office/drawing/2014/main" id="{57A17EC2-EEE2-02A3-8FB1-C1F81205A6B9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6" name="Ellipse 1105">
            <a:extLst>
              <a:ext uri="{FF2B5EF4-FFF2-40B4-BE49-F238E27FC236}">
                <a16:creationId xmlns:a16="http://schemas.microsoft.com/office/drawing/2014/main" id="{0DBA5CAA-86B3-98CE-08AD-F511EF34128D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7" name="Ellipse 1106">
            <a:extLst>
              <a:ext uri="{FF2B5EF4-FFF2-40B4-BE49-F238E27FC236}">
                <a16:creationId xmlns:a16="http://schemas.microsoft.com/office/drawing/2014/main" id="{A2E388AF-D26B-9267-2EAC-D4C36FF92E0F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8" name="Ellipse 1107">
            <a:extLst>
              <a:ext uri="{FF2B5EF4-FFF2-40B4-BE49-F238E27FC236}">
                <a16:creationId xmlns:a16="http://schemas.microsoft.com/office/drawing/2014/main" id="{D265E30E-A398-44CF-E792-F44720FEF061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9" name="Ellipse 1108">
            <a:extLst>
              <a:ext uri="{FF2B5EF4-FFF2-40B4-BE49-F238E27FC236}">
                <a16:creationId xmlns:a16="http://schemas.microsoft.com/office/drawing/2014/main" id="{1902EC53-1F43-75EF-4E5F-C32DE54DBC80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1" name="Ellipse 1110">
            <a:extLst>
              <a:ext uri="{FF2B5EF4-FFF2-40B4-BE49-F238E27FC236}">
                <a16:creationId xmlns:a16="http://schemas.microsoft.com/office/drawing/2014/main" id="{E59FA714-5056-8114-624C-78A3D6E26F95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2" name="Ellipse 1111">
            <a:extLst>
              <a:ext uri="{FF2B5EF4-FFF2-40B4-BE49-F238E27FC236}">
                <a16:creationId xmlns:a16="http://schemas.microsoft.com/office/drawing/2014/main" id="{13226D9D-F71D-BF90-F942-688C9457B641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5" name="Ellipse 1114">
            <a:extLst>
              <a:ext uri="{FF2B5EF4-FFF2-40B4-BE49-F238E27FC236}">
                <a16:creationId xmlns:a16="http://schemas.microsoft.com/office/drawing/2014/main" id="{945A70CD-1838-2F49-29B8-8F17FB05A45D}"/>
              </a:ext>
            </a:extLst>
          </p:cNvPr>
          <p:cNvSpPr/>
          <p:nvPr/>
        </p:nvSpPr>
        <p:spPr>
          <a:xfrm>
            <a:off x="9385395" y="27943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6" name="Ellipse 1115">
            <a:extLst>
              <a:ext uri="{FF2B5EF4-FFF2-40B4-BE49-F238E27FC236}">
                <a16:creationId xmlns:a16="http://schemas.microsoft.com/office/drawing/2014/main" id="{E83531DE-B570-CE82-2F4D-8FAEFB96724B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7" name="Ellipse 1116">
            <a:extLst>
              <a:ext uri="{FF2B5EF4-FFF2-40B4-BE49-F238E27FC236}">
                <a16:creationId xmlns:a16="http://schemas.microsoft.com/office/drawing/2014/main" id="{2358B277-B813-7A43-7685-1ADEE1446EEA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8" name="Ellipse 1117">
            <a:extLst>
              <a:ext uri="{FF2B5EF4-FFF2-40B4-BE49-F238E27FC236}">
                <a16:creationId xmlns:a16="http://schemas.microsoft.com/office/drawing/2014/main" id="{B973AB58-9AD8-5971-D09A-F773413CD735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6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04362" y="100082"/>
            <a:ext cx="4359862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*1718-35 : Autour de Belgrade</a:t>
            </a:r>
          </a:p>
          <a:p>
            <a:r>
              <a:rPr lang="fr-FR" dirty="0"/>
              <a:t>Une Serbie </a:t>
            </a:r>
            <a:r>
              <a:rPr lang="fr-FR" i="1" dirty="0"/>
              <a:t>autrichienne</a:t>
            </a:r>
            <a:r>
              <a:rPr lang="fr-FR" dirty="0"/>
              <a:t> apparaît…</a:t>
            </a:r>
          </a:p>
          <a:p>
            <a:endParaRPr lang="fr-FR" dirty="0"/>
          </a:p>
          <a:p>
            <a:r>
              <a:rPr lang="fr-FR" dirty="0"/>
              <a:t>*Mais la volonté de la hiérarchie catholique</a:t>
            </a:r>
          </a:p>
          <a:p>
            <a:r>
              <a:rPr lang="fr-FR" dirty="0"/>
              <a:t>Pour créer une Eglise </a:t>
            </a:r>
            <a:r>
              <a:rPr lang="fr-FR" i="1" dirty="0"/>
              <a:t>uniate</a:t>
            </a:r>
            <a:r>
              <a:rPr lang="fr-FR" dirty="0"/>
              <a:t>…</a:t>
            </a:r>
          </a:p>
          <a:p>
            <a:r>
              <a:rPr lang="fr-FR" dirty="0"/>
              <a:t>NB : Eglise orthodoxe d’obédience romaine</a:t>
            </a:r>
          </a:p>
          <a:p>
            <a:endParaRPr lang="fr-FR" dirty="0"/>
          </a:p>
          <a:p>
            <a:r>
              <a:rPr lang="fr-FR" dirty="0"/>
              <a:t>Pousse de nombreux Serbes orthodoxes</a:t>
            </a:r>
          </a:p>
          <a:p>
            <a:r>
              <a:rPr lang="fr-FR" dirty="0"/>
              <a:t>A se tourner vers la Russie ; Ainsi…</a:t>
            </a:r>
          </a:p>
          <a:p>
            <a:endParaRPr lang="fr-FR" dirty="0"/>
          </a:p>
          <a:p>
            <a:r>
              <a:rPr lang="fr-FR" dirty="0"/>
              <a:t>*1726 : Lycée russe à Karlowitz</a:t>
            </a:r>
          </a:p>
          <a:p>
            <a:r>
              <a:rPr lang="fr-FR" dirty="0"/>
              <a:t>Etudiants serbes à Kiev</a:t>
            </a:r>
          </a:p>
          <a:p>
            <a:endParaRPr lang="fr-FR" dirty="0"/>
          </a:p>
          <a:p>
            <a:r>
              <a:rPr lang="fr-FR" dirty="0"/>
              <a:t>NB : 1790 : Lycée serbe à Karlowitz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3CC38A8-D1AE-5D32-78EE-6262AA22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FDE048D-95E4-7421-16F7-7A0DF9589498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AE533F8-5C65-BD0D-03D0-F97466A178DD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8605FF-E2E2-318B-F315-F8434B3305DE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0779CB7-C29D-87E2-632A-57537AFD865C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D4AE015-90C4-7298-90A3-27CE4D2C73E5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F051AFA-1DD3-AF73-C8E4-FA69286571BC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8BE8638-2B6A-5D14-79BA-B2D327B6BA31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DDBEBDC-2D86-0CBE-B0C7-5AEFF2D1385B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C99CD9D-A35E-E805-5FEF-B155BCF36837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0CDEE9-8282-093B-5D42-E28A02E6613D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D6C300A-FAF4-C592-8D12-C97BB633F097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C222E4D-5350-7A56-D702-23EFBEEA04FC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3922C15-1D96-5CA4-D598-614EBF87A7AE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CB76613-DA79-521A-3594-F06D453FC740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174FDB5-4144-6AB7-231D-F2184677B771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FC551D6-4F28-FF12-6742-8F429666F186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61B1CD0-8AC0-B461-1B67-C6C58C24F193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D0C0D37-101E-052D-0260-344745123AB3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9B4B542-C711-9556-3455-0EAB67BEF6A5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B91C63E-6499-90C3-22EF-F23DC52C9072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33CB8E7-2804-1ADB-3256-0BC2A7032779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6" name="Ellipse 1055">
            <a:extLst>
              <a:ext uri="{FF2B5EF4-FFF2-40B4-BE49-F238E27FC236}">
                <a16:creationId xmlns:a16="http://schemas.microsoft.com/office/drawing/2014/main" id="{76C92BB0-5E24-A647-22A0-F3827E6EB02E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7" name="Ellipse 1056">
            <a:extLst>
              <a:ext uri="{FF2B5EF4-FFF2-40B4-BE49-F238E27FC236}">
                <a16:creationId xmlns:a16="http://schemas.microsoft.com/office/drawing/2014/main" id="{24410ABE-C96E-4383-2B3C-1CAF52BFA619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F369F77C-A792-E486-9F3A-7638F33F811F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74AC7003-F0F0-85C3-F673-F4B45901F2C8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23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171053" y="152636"/>
            <a:ext cx="4227959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1684-1739 : L’Autriche conquiert la Hongrie mais échoue en Serbie ; Migrations serbes vers le nord du Danube</a:t>
            </a:r>
          </a:p>
          <a:p>
            <a:endParaRPr lang="fr-FR" dirty="0"/>
          </a:p>
          <a:p>
            <a:r>
              <a:rPr lang="fr-FR" dirty="0"/>
              <a:t>*1735-39 : Nouvelle guerre austro-turque</a:t>
            </a:r>
          </a:p>
          <a:p>
            <a:r>
              <a:rPr lang="fr-FR" dirty="0"/>
              <a:t>Et défaite de l’Autriche…</a:t>
            </a:r>
          </a:p>
          <a:p>
            <a:endParaRPr lang="fr-FR" dirty="0"/>
          </a:p>
          <a:p>
            <a:r>
              <a:rPr lang="fr-FR" dirty="0"/>
              <a:t>*Sept. 1739 : Paix de Belgrade</a:t>
            </a:r>
          </a:p>
          <a:p>
            <a:endParaRPr lang="fr-FR" dirty="0"/>
          </a:p>
          <a:p>
            <a:r>
              <a:rPr lang="fr-FR" dirty="0"/>
              <a:t>*Les Autrichiens rendent…</a:t>
            </a:r>
          </a:p>
          <a:p>
            <a:r>
              <a:rPr lang="fr-FR" dirty="0"/>
              <a:t>- l’Olténie à la Valachie</a:t>
            </a:r>
          </a:p>
          <a:p>
            <a:r>
              <a:rPr lang="fr-FR" dirty="0"/>
              <a:t>- </a:t>
            </a:r>
            <a:r>
              <a:rPr lang="fr-FR" u="sng" dirty="0"/>
              <a:t>Belgrade et le nord de la Serbie aux Turcs</a:t>
            </a:r>
          </a:p>
          <a:p>
            <a:r>
              <a:rPr lang="fr-FR" dirty="0"/>
              <a:t>NB : Nouvelles migrations serbes…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  <a:p>
            <a:r>
              <a:rPr lang="fr-FR" dirty="0"/>
              <a:t>Les Autrichiens conservent le Banat</a:t>
            </a:r>
          </a:p>
          <a:p>
            <a:endParaRPr lang="fr-FR" dirty="0"/>
          </a:p>
          <a:p>
            <a:r>
              <a:rPr lang="fr-FR" dirty="0"/>
              <a:t>*La frontière est fixée d’ouest en est </a:t>
            </a:r>
          </a:p>
          <a:p>
            <a:r>
              <a:rPr lang="fr-FR" dirty="0"/>
              <a:t>En Croatie, sur la Una-Save </a:t>
            </a:r>
          </a:p>
          <a:p>
            <a:r>
              <a:rPr lang="fr-FR" dirty="0"/>
              <a:t>Puis le Danube, la Transylvanie</a:t>
            </a:r>
          </a:p>
          <a:p>
            <a:r>
              <a:rPr lang="fr-FR" dirty="0"/>
              <a:t>La Bucovine (1775) jusqu’au Dniestr</a:t>
            </a:r>
          </a:p>
        </p:txBody>
      </p:sp>
      <p:pic>
        <p:nvPicPr>
          <p:cNvPr id="1061" name="Image 1060" descr="Une image contenant carte&#10;&#10;Description générée automatiquement">
            <a:extLst>
              <a:ext uri="{FF2B5EF4-FFF2-40B4-BE49-F238E27FC236}">
                <a16:creationId xmlns:a16="http://schemas.microsoft.com/office/drawing/2014/main" id="{6E31C9CF-4916-3D9B-2C4A-6F785C244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62" name="Ellipse 1061">
            <a:extLst>
              <a:ext uri="{FF2B5EF4-FFF2-40B4-BE49-F238E27FC236}">
                <a16:creationId xmlns:a16="http://schemas.microsoft.com/office/drawing/2014/main" id="{B13B7780-E8C1-2306-497D-594F30D563D5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3" name="Ellipse 1062">
            <a:extLst>
              <a:ext uri="{FF2B5EF4-FFF2-40B4-BE49-F238E27FC236}">
                <a16:creationId xmlns:a16="http://schemas.microsoft.com/office/drawing/2014/main" id="{041938BB-7DFF-7471-127B-B847C742EC62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4" name="Ellipse 1063">
            <a:extLst>
              <a:ext uri="{FF2B5EF4-FFF2-40B4-BE49-F238E27FC236}">
                <a16:creationId xmlns:a16="http://schemas.microsoft.com/office/drawing/2014/main" id="{0EECC5BF-1F34-97C8-AEAE-18E325995F7B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5" name="Ellipse 1064">
            <a:extLst>
              <a:ext uri="{FF2B5EF4-FFF2-40B4-BE49-F238E27FC236}">
                <a16:creationId xmlns:a16="http://schemas.microsoft.com/office/drawing/2014/main" id="{4A4C564C-A2FD-66C1-18B6-11EFF870454E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6" name="Ellipse 1065">
            <a:extLst>
              <a:ext uri="{FF2B5EF4-FFF2-40B4-BE49-F238E27FC236}">
                <a16:creationId xmlns:a16="http://schemas.microsoft.com/office/drawing/2014/main" id="{9646C698-0F6A-AA52-F432-C6CD3BE92E5A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7" name="Ellipse 1066">
            <a:extLst>
              <a:ext uri="{FF2B5EF4-FFF2-40B4-BE49-F238E27FC236}">
                <a16:creationId xmlns:a16="http://schemas.microsoft.com/office/drawing/2014/main" id="{DC7043A5-C148-4BFD-2CA4-E71BF5B997D1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8" name="Ellipse 1067">
            <a:extLst>
              <a:ext uri="{FF2B5EF4-FFF2-40B4-BE49-F238E27FC236}">
                <a16:creationId xmlns:a16="http://schemas.microsoft.com/office/drawing/2014/main" id="{C7D1286D-23E8-8840-B4E4-00032ADFF776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9" name="Ellipse 1068">
            <a:extLst>
              <a:ext uri="{FF2B5EF4-FFF2-40B4-BE49-F238E27FC236}">
                <a16:creationId xmlns:a16="http://schemas.microsoft.com/office/drawing/2014/main" id="{705EB4D3-3855-0434-B66A-4FD88166AB69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1" name="Ellipse 1070">
            <a:extLst>
              <a:ext uri="{FF2B5EF4-FFF2-40B4-BE49-F238E27FC236}">
                <a16:creationId xmlns:a16="http://schemas.microsoft.com/office/drawing/2014/main" id="{E2D3448A-6DB8-A29D-C1EA-C33DE4976A5F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4" name="Ellipse 1073">
            <a:extLst>
              <a:ext uri="{FF2B5EF4-FFF2-40B4-BE49-F238E27FC236}">
                <a16:creationId xmlns:a16="http://schemas.microsoft.com/office/drawing/2014/main" id="{05B71DCA-9AFF-6AEB-1A67-0D6DBF56F626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5" name="Ellipse 1074">
            <a:extLst>
              <a:ext uri="{FF2B5EF4-FFF2-40B4-BE49-F238E27FC236}">
                <a16:creationId xmlns:a16="http://schemas.microsoft.com/office/drawing/2014/main" id="{58EA4C65-A0CC-D14E-474A-83351AFD7B46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6" name="Ellipse 1075">
            <a:extLst>
              <a:ext uri="{FF2B5EF4-FFF2-40B4-BE49-F238E27FC236}">
                <a16:creationId xmlns:a16="http://schemas.microsoft.com/office/drawing/2014/main" id="{594DDD5C-25FA-4340-4131-A7C13422A7BE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7" name="Ellipse 1076">
            <a:extLst>
              <a:ext uri="{FF2B5EF4-FFF2-40B4-BE49-F238E27FC236}">
                <a16:creationId xmlns:a16="http://schemas.microsoft.com/office/drawing/2014/main" id="{41544E14-66AA-B995-8BEA-AD13538B2780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8" name="Ellipse 1077">
            <a:extLst>
              <a:ext uri="{FF2B5EF4-FFF2-40B4-BE49-F238E27FC236}">
                <a16:creationId xmlns:a16="http://schemas.microsoft.com/office/drawing/2014/main" id="{000B7639-2735-CC09-6428-DF536E92C0CA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4" name="Ellipse 1083">
            <a:extLst>
              <a:ext uri="{FF2B5EF4-FFF2-40B4-BE49-F238E27FC236}">
                <a16:creationId xmlns:a16="http://schemas.microsoft.com/office/drawing/2014/main" id="{90D3182B-0FC8-BBE6-3C27-E5DBA213F15B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6" name="Ellipse 1085">
            <a:extLst>
              <a:ext uri="{FF2B5EF4-FFF2-40B4-BE49-F238E27FC236}">
                <a16:creationId xmlns:a16="http://schemas.microsoft.com/office/drawing/2014/main" id="{6F985589-4DBE-157F-EB7E-F1D681B9F584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7" name="Ellipse 1086">
            <a:extLst>
              <a:ext uri="{FF2B5EF4-FFF2-40B4-BE49-F238E27FC236}">
                <a16:creationId xmlns:a16="http://schemas.microsoft.com/office/drawing/2014/main" id="{FEE7B3C6-6CE1-9E60-40F0-C08D9BAE4826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8" name="Ellipse 1087">
            <a:extLst>
              <a:ext uri="{FF2B5EF4-FFF2-40B4-BE49-F238E27FC236}">
                <a16:creationId xmlns:a16="http://schemas.microsoft.com/office/drawing/2014/main" id="{5886DB89-C590-5EB2-0692-36F6A28C97AB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9" name="Ellipse 1088">
            <a:extLst>
              <a:ext uri="{FF2B5EF4-FFF2-40B4-BE49-F238E27FC236}">
                <a16:creationId xmlns:a16="http://schemas.microsoft.com/office/drawing/2014/main" id="{80D3394A-F677-041F-44BE-807784490814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3" name="Ellipse 1102">
            <a:extLst>
              <a:ext uri="{FF2B5EF4-FFF2-40B4-BE49-F238E27FC236}">
                <a16:creationId xmlns:a16="http://schemas.microsoft.com/office/drawing/2014/main" id="{E11E7500-CBB1-43F4-AEDC-0DD75B7C93C3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C8C5BF-4D13-632D-82A9-465C4931AAC6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0FF67F-2577-CF2C-FA90-1D398B46F838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96D6305-34CC-04D7-44C7-2ED4FD474606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9D4B30C-E8BA-553E-7845-73BE5C0DD1FC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978A47-9868-8E00-130A-867F638D681D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937FF3-5FE3-4076-004A-471F59AA61F9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3D860A-0693-232A-C343-DC40F37E541E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85FEFA-5946-BE67-A861-AA019B4175B4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1C5FF7E-9128-2635-0F60-B3210CB3E551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66C25D-39BB-A6AF-B5C2-9CF0AF87B7C1}"/>
              </a:ext>
            </a:extLst>
          </p:cNvPr>
          <p:cNvSpPr/>
          <p:nvPr/>
        </p:nvSpPr>
        <p:spPr>
          <a:xfrm>
            <a:off x="3714332" y="4906978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FF1E89-81B3-D7B5-6567-D48D5A75B414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DE27588-9E5A-73CC-8D1C-2EBD7F000E66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C348FC-1781-BFB9-7728-C73994A4F04E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DA61490-DB1F-A37C-974F-BB1577E477A9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80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55871" y="152636"/>
            <a:ext cx="440258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1702-1764 : Sur la frontière, les Autrichiens établissent des confins militaires avec des colons-soldats serbes et croates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*Bilan…</a:t>
            </a:r>
          </a:p>
          <a:p>
            <a:endParaRPr lang="fr-FR" dirty="0"/>
          </a:p>
          <a:p>
            <a:r>
              <a:rPr lang="fr-FR" dirty="0"/>
              <a:t>*1684-1739 : Ce long conflit austro-turc</a:t>
            </a:r>
          </a:p>
          <a:p>
            <a:r>
              <a:rPr lang="fr-FR" dirty="0"/>
              <a:t>A eu trois conséquences…</a:t>
            </a:r>
          </a:p>
          <a:p>
            <a:endParaRPr lang="fr-FR" dirty="0"/>
          </a:p>
          <a:p>
            <a:r>
              <a:rPr lang="fr-FR" dirty="0"/>
              <a:t>a) De nouvelles migrations serbes</a:t>
            </a:r>
          </a:p>
          <a:p>
            <a:r>
              <a:rPr lang="fr-FR" dirty="0"/>
              <a:t>Vers le nord en </a:t>
            </a:r>
            <a:r>
              <a:rPr lang="fr-FR" dirty="0" err="1"/>
              <a:t>Sirmie</a:t>
            </a:r>
            <a:r>
              <a:rPr lang="fr-FR" dirty="0"/>
              <a:t>-Banat, future </a:t>
            </a:r>
            <a:r>
              <a:rPr lang="fr-FR" i="1" dirty="0"/>
              <a:t>Voïvodine</a:t>
            </a:r>
          </a:p>
          <a:p>
            <a:endParaRPr lang="fr-FR" dirty="0"/>
          </a:p>
          <a:p>
            <a:r>
              <a:rPr lang="fr-FR" dirty="0"/>
              <a:t>Karlowitz et son métropolite réfugié</a:t>
            </a:r>
          </a:p>
          <a:p>
            <a:r>
              <a:rPr lang="fr-FR" dirty="0"/>
              <a:t>Capitale des Serbes </a:t>
            </a:r>
            <a:r>
              <a:rPr lang="fr-FR" i="1" dirty="0"/>
              <a:t>autrichiens</a:t>
            </a:r>
          </a:p>
          <a:p>
            <a:endParaRPr lang="fr-FR" i="1" dirty="0"/>
          </a:p>
          <a:p>
            <a:r>
              <a:rPr lang="fr-FR" dirty="0"/>
              <a:t>En revanche…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1CC8FE55-3E62-5129-5BF0-62300DAF0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8245FB7-CB16-AA91-A002-CB67BB2EEA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290685-8445-3E97-E7BA-5461FBDA1486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12F020-B897-A193-CAE4-D9ACDE775FD9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759380D-E57A-7737-7F8F-5B40E67AA338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8B98B93-0F56-8E8D-2C97-E83B74FF643F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FC6C797-0472-137D-1010-B26105E0DCE2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D38B343-3F09-C133-C402-4026F7AB53AB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7F9ED2-F39C-399C-8FB4-79F9A70F4909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2E3BC10-B7B8-CEB2-9FB7-50CD0D62FB9A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C33BC4-D6E5-E25D-787C-AE6DE23304EA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7CEABFA-D1D2-9608-CE3B-B4B5DA31FB06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DFCC2D1-5A17-090E-BEDA-8E5B35CBC88C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2A075DD-11AF-A77F-A4F1-F573D70812A9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6" name="Ellipse 1055">
            <a:extLst>
              <a:ext uri="{FF2B5EF4-FFF2-40B4-BE49-F238E27FC236}">
                <a16:creationId xmlns:a16="http://schemas.microsoft.com/office/drawing/2014/main" id="{B2AC7181-EAD4-4F50-EFAE-D03C1880742E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9E68FE91-A3FA-9D14-CBD4-23A7E4EA57DC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5266AA11-F24C-6156-7C5B-76585AF39644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6470CBD6-1641-92FD-FF01-643465661887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0" name="Ellipse 1069">
            <a:extLst>
              <a:ext uri="{FF2B5EF4-FFF2-40B4-BE49-F238E27FC236}">
                <a16:creationId xmlns:a16="http://schemas.microsoft.com/office/drawing/2014/main" id="{C73BFCF0-3757-BC4A-3FBB-C258CF321AD5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Ellipse 1071">
            <a:extLst>
              <a:ext uri="{FF2B5EF4-FFF2-40B4-BE49-F238E27FC236}">
                <a16:creationId xmlns:a16="http://schemas.microsoft.com/office/drawing/2014/main" id="{7956645B-C21B-3C02-04AD-39A3FF421DB5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Ellipse 1080">
            <a:extLst>
              <a:ext uri="{FF2B5EF4-FFF2-40B4-BE49-F238E27FC236}">
                <a16:creationId xmlns:a16="http://schemas.microsoft.com/office/drawing/2014/main" id="{47B4161A-77E4-1E87-4AF5-0665B1C29974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8EEEC65D-E611-B0A5-2DFD-0A83A304D8E8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Ellipse 1082">
            <a:extLst>
              <a:ext uri="{FF2B5EF4-FFF2-40B4-BE49-F238E27FC236}">
                <a16:creationId xmlns:a16="http://schemas.microsoft.com/office/drawing/2014/main" id="{75B6B4E0-9A25-4B25-DEAB-8D0A2F7847D4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Ellipse 1084">
            <a:extLst>
              <a:ext uri="{FF2B5EF4-FFF2-40B4-BE49-F238E27FC236}">
                <a16:creationId xmlns:a16="http://schemas.microsoft.com/office/drawing/2014/main" id="{9561E7FF-3D69-5A8D-E710-4E7EA7AF449E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E0E9B70A-A48F-8C92-F6EF-0D86E0E5F5C1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B6CD6C09-8712-2805-7B1A-C54D4803F444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Ellipse 1092">
            <a:extLst>
              <a:ext uri="{FF2B5EF4-FFF2-40B4-BE49-F238E27FC236}">
                <a16:creationId xmlns:a16="http://schemas.microsoft.com/office/drawing/2014/main" id="{E1B9E233-5852-11A3-FC8A-D1921AE0C427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33FC8BA0-C1E9-846F-A896-F9F579684E8B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C81CCC7C-2F88-4ADF-67AA-B8CC6F682491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E790D4FD-1ECB-AA56-C9CA-8D792D7AA874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7" name="Ellipse 1096">
            <a:extLst>
              <a:ext uri="{FF2B5EF4-FFF2-40B4-BE49-F238E27FC236}">
                <a16:creationId xmlns:a16="http://schemas.microsoft.com/office/drawing/2014/main" id="{633B5A1F-38A4-298A-63F1-24064FA3B932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9" name="Ellipse 1098">
            <a:extLst>
              <a:ext uri="{FF2B5EF4-FFF2-40B4-BE49-F238E27FC236}">
                <a16:creationId xmlns:a16="http://schemas.microsoft.com/office/drawing/2014/main" id="{8C522A18-9C14-898D-59F0-0A0E0418D7A5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0" name="Ellipse 1099">
            <a:extLst>
              <a:ext uri="{FF2B5EF4-FFF2-40B4-BE49-F238E27FC236}">
                <a16:creationId xmlns:a16="http://schemas.microsoft.com/office/drawing/2014/main" id="{0529708F-8B38-F22A-5E0F-E6D44041AAC2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1" name="Ellipse 1100">
            <a:extLst>
              <a:ext uri="{FF2B5EF4-FFF2-40B4-BE49-F238E27FC236}">
                <a16:creationId xmlns:a16="http://schemas.microsoft.com/office/drawing/2014/main" id="{6C1050DA-2E22-1416-19E4-548E6FCFAC72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33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69BC0-FCAD-EBD6-5AD0-AF2FDF320B9D}"/>
              </a:ext>
            </a:extLst>
          </p:cNvPr>
          <p:cNvSpPr/>
          <p:nvPr/>
        </p:nvSpPr>
        <p:spPr>
          <a:xfrm>
            <a:off x="55871" y="152636"/>
            <a:ext cx="440258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1702-1764 : Sur la frontière, les Autrichiens établissent des confins militaires avec des colons-soldats serbes et croates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b) Après le départ des Serbes</a:t>
            </a:r>
          </a:p>
          <a:p>
            <a:r>
              <a:rPr lang="fr-FR" dirty="0"/>
              <a:t>NB : Et d’Albanais catholiques</a:t>
            </a:r>
          </a:p>
          <a:p>
            <a:endParaRPr lang="fr-FR" dirty="0"/>
          </a:p>
          <a:p>
            <a:r>
              <a:rPr lang="fr-FR" dirty="0"/>
              <a:t>De Nis et du Kosovo</a:t>
            </a:r>
          </a:p>
          <a:p>
            <a:r>
              <a:rPr lang="fr-FR" dirty="0"/>
              <a:t>Région devenue la </a:t>
            </a:r>
            <a:r>
              <a:rPr lang="fr-FR" i="1" dirty="0"/>
              <a:t>Vieille-Serbie</a:t>
            </a:r>
          </a:p>
          <a:p>
            <a:endParaRPr lang="fr-FR" dirty="0"/>
          </a:p>
          <a:p>
            <a:r>
              <a:rPr lang="fr-FR" dirty="0"/>
              <a:t>Des populations albanaises s’y installent</a:t>
            </a:r>
          </a:p>
          <a:p>
            <a:r>
              <a:rPr lang="fr-FR" dirty="0"/>
              <a:t>NB : Et des Serbes qui deviennent musulmans !</a:t>
            </a:r>
          </a:p>
          <a:p>
            <a:endParaRPr lang="fr-FR" dirty="0"/>
          </a:p>
          <a:p>
            <a:r>
              <a:rPr lang="fr-FR" dirty="0"/>
              <a:t>NB : 1756 : Le patriarcat de Peć</a:t>
            </a:r>
          </a:p>
          <a:p>
            <a:r>
              <a:rPr lang="fr-FR" dirty="0"/>
              <a:t>Devient un simple métropolite grec</a:t>
            </a:r>
          </a:p>
          <a:p>
            <a:r>
              <a:rPr lang="fr-FR" dirty="0"/>
              <a:t>Aux ordres du patriarche de Constantinople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1CC8FE55-3E62-5129-5BF0-62300DAF0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25" b="-79"/>
          <a:stretch/>
        </p:blipFill>
        <p:spPr>
          <a:xfrm>
            <a:off x="4593673" y="166536"/>
            <a:ext cx="7427274" cy="6524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78245FB7-CB16-AA91-A002-CB67BB2EEA10}"/>
              </a:ext>
            </a:extLst>
          </p:cNvPr>
          <p:cNvSpPr/>
          <p:nvPr/>
        </p:nvSpPr>
        <p:spPr>
          <a:xfrm>
            <a:off x="6362466" y="315161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290685-8445-3E97-E7BA-5461FBDA1486}"/>
              </a:ext>
            </a:extLst>
          </p:cNvPr>
          <p:cNvSpPr/>
          <p:nvPr/>
        </p:nvSpPr>
        <p:spPr>
          <a:xfrm>
            <a:off x="8155426" y="607450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12F020-B897-A193-CAE4-D9ACDE775FD9}"/>
              </a:ext>
            </a:extLst>
          </p:cNvPr>
          <p:cNvSpPr/>
          <p:nvPr/>
        </p:nvSpPr>
        <p:spPr>
          <a:xfrm>
            <a:off x="7813160" y="246956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759380D-E57A-7737-7F8F-5B40E67AA338}"/>
              </a:ext>
            </a:extLst>
          </p:cNvPr>
          <p:cNvSpPr/>
          <p:nvPr/>
        </p:nvSpPr>
        <p:spPr>
          <a:xfrm>
            <a:off x="7585008" y="279240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8B98B93-0F56-8E8D-2C97-E83B74FF643F}"/>
              </a:ext>
            </a:extLst>
          </p:cNvPr>
          <p:cNvSpPr/>
          <p:nvPr/>
        </p:nvSpPr>
        <p:spPr>
          <a:xfrm>
            <a:off x="7096378" y="1494696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FC6C797-0472-137D-1010-B26105E0DCE2}"/>
              </a:ext>
            </a:extLst>
          </p:cNvPr>
          <p:cNvSpPr/>
          <p:nvPr/>
        </p:nvSpPr>
        <p:spPr>
          <a:xfrm>
            <a:off x="6201572" y="1089197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D38B343-3F09-C133-C402-4026F7AB53AB}"/>
              </a:ext>
            </a:extLst>
          </p:cNvPr>
          <p:cNvSpPr/>
          <p:nvPr/>
        </p:nvSpPr>
        <p:spPr>
          <a:xfrm>
            <a:off x="8572611" y="173619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7F9ED2-F39C-399C-8FB4-79F9A70F4909}"/>
              </a:ext>
            </a:extLst>
          </p:cNvPr>
          <p:cNvSpPr/>
          <p:nvPr/>
        </p:nvSpPr>
        <p:spPr>
          <a:xfrm>
            <a:off x="6064762" y="228026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2E3BC10-B7B8-CEB2-9FB7-50CD0D62FB9A}"/>
              </a:ext>
            </a:extLst>
          </p:cNvPr>
          <p:cNvSpPr/>
          <p:nvPr/>
        </p:nvSpPr>
        <p:spPr>
          <a:xfrm>
            <a:off x="10180064" y="4172609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C33BC4-D6E5-E25D-787C-AE6DE23304EA}"/>
              </a:ext>
            </a:extLst>
          </p:cNvPr>
          <p:cNvSpPr/>
          <p:nvPr/>
        </p:nvSpPr>
        <p:spPr>
          <a:xfrm>
            <a:off x="8496669" y="572474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7CEABFA-D1D2-9608-CE3B-B4B5DA31FB06}"/>
              </a:ext>
            </a:extLst>
          </p:cNvPr>
          <p:cNvSpPr/>
          <p:nvPr/>
        </p:nvSpPr>
        <p:spPr>
          <a:xfrm>
            <a:off x="7615756" y="5696518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DFCC2D1-5A17-090E-BEDA-8E5B35CBC88C}"/>
              </a:ext>
            </a:extLst>
          </p:cNvPr>
          <p:cNvSpPr/>
          <p:nvPr/>
        </p:nvSpPr>
        <p:spPr>
          <a:xfrm>
            <a:off x="7691698" y="5908804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2A075DD-11AF-A77F-A4F1-F573D70812A9}"/>
              </a:ext>
            </a:extLst>
          </p:cNvPr>
          <p:cNvSpPr/>
          <p:nvPr/>
        </p:nvSpPr>
        <p:spPr>
          <a:xfrm>
            <a:off x="7618136" y="546394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6" name="Ellipse 1055">
            <a:extLst>
              <a:ext uri="{FF2B5EF4-FFF2-40B4-BE49-F238E27FC236}">
                <a16:creationId xmlns:a16="http://schemas.microsoft.com/office/drawing/2014/main" id="{B2AC7181-EAD4-4F50-EFAE-D03C1880742E}"/>
              </a:ext>
            </a:extLst>
          </p:cNvPr>
          <p:cNvSpPr/>
          <p:nvPr/>
        </p:nvSpPr>
        <p:spPr>
          <a:xfrm>
            <a:off x="7333214" y="5072681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9E68FE91-A3FA-9D14-CBD4-23A7E4EA57DC}"/>
              </a:ext>
            </a:extLst>
          </p:cNvPr>
          <p:cNvSpPr/>
          <p:nvPr/>
        </p:nvSpPr>
        <p:spPr>
          <a:xfrm>
            <a:off x="5001724" y="2218729"/>
            <a:ext cx="321787" cy="264132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5266AA11-F24C-6156-7C5B-76585AF39644}"/>
              </a:ext>
            </a:extLst>
          </p:cNvPr>
          <p:cNvSpPr/>
          <p:nvPr/>
        </p:nvSpPr>
        <p:spPr>
          <a:xfrm>
            <a:off x="8518912" y="300025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6470CBD6-1641-92FD-FF01-643465661887}"/>
              </a:ext>
            </a:extLst>
          </p:cNvPr>
          <p:cNvSpPr/>
          <p:nvPr/>
        </p:nvSpPr>
        <p:spPr>
          <a:xfrm>
            <a:off x="5553459" y="2500440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0" name="Ellipse 1069">
            <a:extLst>
              <a:ext uri="{FF2B5EF4-FFF2-40B4-BE49-F238E27FC236}">
                <a16:creationId xmlns:a16="http://schemas.microsoft.com/office/drawing/2014/main" id="{C73BFCF0-3757-BC4A-3FBB-C258CF321AD5}"/>
              </a:ext>
            </a:extLst>
          </p:cNvPr>
          <p:cNvSpPr/>
          <p:nvPr/>
        </p:nvSpPr>
        <p:spPr>
          <a:xfrm>
            <a:off x="7071887" y="3858822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2" name="Ellipse 1071">
            <a:extLst>
              <a:ext uri="{FF2B5EF4-FFF2-40B4-BE49-F238E27FC236}">
                <a16:creationId xmlns:a16="http://schemas.microsoft.com/office/drawing/2014/main" id="{7956645B-C21B-3C02-04AD-39A3FF421DB5}"/>
              </a:ext>
            </a:extLst>
          </p:cNvPr>
          <p:cNvSpPr/>
          <p:nvPr/>
        </p:nvSpPr>
        <p:spPr>
          <a:xfrm>
            <a:off x="6258556" y="3312993"/>
            <a:ext cx="151884" cy="165703"/>
          </a:xfrm>
          <a:prstGeom prst="ellipse">
            <a:avLst/>
          </a:prstGeom>
          <a:solidFill>
            <a:srgbClr val="D600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Ellipse 1080">
            <a:extLst>
              <a:ext uri="{FF2B5EF4-FFF2-40B4-BE49-F238E27FC236}">
                <a16:creationId xmlns:a16="http://schemas.microsoft.com/office/drawing/2014/main" id="{47B4161A-77E4-1E87-4AF5-0665B1C29974}"/>
              </a:ext>
            </a:extLst>
          </p:cNvPr>
          <p:cNvSpPr/>
          <p:nvPr/>
        </p:nvSpPr>
        <p:spPr>
          <a:xfrm>
            <a:off x="9567672" y="17361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2" name="Ellipse 1081">
            <a:extLst>
              <a:ext uri="{FF2B5EF4-FFF2-40B4-BE49-F238E27FC236}">
                <a16:creationId xmlns:a16="http://schemas.microsoft.com/office/drawing/2014/main" id="{8EEEC65D-E611-B0A5-2DFD-0A83A304D8E8}"/>
              </a:ext>
            </a:extLst>
          </p:cNvPr>
          <p:cNvSpPr/>
          <p:nvPr/>
        </p:nvSpPr>
        <p:spPr>
          <a:xfrm>
            <a:off x="7809308" y="308310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3" name="Ellipse 1082">
            <a:extLst>
              <a:ext uri="{FF2B5EF4-FFF2-40B4-BE49-F238E27FC236}">
                <a16:creationId xmlns:a16="http://schemas.microsoft.com/office/drawing/2014/main" id="{75B6B4E0-9A25-4B25-DEAB-8D0A2F7847D4}"/>
              </a:ext>
            </a:extLst>
          </p:cNvPr>
          <p:cNvSpPr/>
          <p:nvPr/>
        </p:nvSpPr>
        <p:spPr>
          <a:xfrm>
            <a:off x="6064762" y="272180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5" name="Ellipse 1084">
            <a:extLst>
              <a:ext uri="{FF2B5EF4-FFF2-40B4-BE49-F238E27FC236}">
                <a16:creationId xmlns:a16="http://schemas.microsoft.com/office/drawing/2014/main" id="{9561E7FF-3D69-5A8D-E710-4E7EA7AF449E}"/>
              </a:ext>
            </a:extLst>
          </p:cNvPr>
          <p:cNvSpPr/>
          <p:nvPr/>
        </p:nvSpPr>
        <p:spPr>
          <a:xfrm>
            <a:off x="6809250" y="2552418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E0E9B70A-A48F-8C92-F6EF-0D86E0E5F5C1}"/>
              </a:ext>
            </a:extLst>
          </p:cNvPr>
          <p:cNvSpPr/>
          <p:nvPr/>
        </p:nvSpPr>
        <p:spPr>
          <a:xfrm>
            <a:off x="7975917" y="2804660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B6CD6C09-8712-2805-7B1A-C54D4803F444}"/>
              </a:ext>
            </a:extLst>
          </p:cNvPr>
          <p:cNvSpPr/>
          <p:nvPr/>
        </p:nvSpPr>
        <p:spPr>
          <a:xfrm>
            <a:off x="8379667" y="2563331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Ellipse 1092">
            <a:extLst>
              <a:ext uri="{FF2B5EF4-FFF2-40B4-BE49-F238E27FC236}">
                <a16:creationId xmlns:a16="http://schemas.microsoft.com/office/drawing/2014/main" id="{E1B9E233-5852-11A3-FC8A-D1921AE0C427}"/>
              </a:ext>
            </a:extLst>
          </p:cNvPr>
          <p:cNvSpPr/>
          <p:nvPr/>
        </p:nvSpPr>
        <p:spPr>
          <a:xfrm>
            <a:off x="9267022" y="2267943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4" name="Ellipse 1093">
            <a:extLst>
              <a:ext uri="{FF2B5EF4-FFF2-40B4-BE49-F238E27FC236}">
                <a16:creationId xmlns:a16="http://schemas.microsoft.com/office/drawing/2014/main" id="{33FC8BA0-C1E9-846F-A896-F9F579684E8B}"/>
              </a:ext>
            </a:extLst>
          </p:cNvPr>
          <p:cNvSpPr/>
          <p:nvPr/>
        </p:nvSpPr>
        <p:spPr>
          <a:xfrm>
            <a:off x="8733504" y="1411844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5" name="Ellipse 1094">
            <a:extLst>
              <a:ext uri="{FF2B5EF4-FFF2-40B4-BE49-F238E27FC236}">
                <a16:creationId xmlns:a16="http://schemas.microsoft.com/office/drawing/2014/main" id="{C81CCC7C-2F88-4ADF-67AA-B8CC6F682491}"/>
              </a:ext>
            </a:extLst>
          </p:cNvPr>
          <p:cNvSpPr/>
          <p:nvPr/>
        </p:nvSpPr>
        <p:spPr>
          <a:xfrm>
            <a:off x="9025246" y="1109132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E790D4FD-1ECB-AA56-C9CA-8D792D7AA874}"/>
              </a:ext>
            </a:extLst>
          </p:cNvPr>
          <p:cNvSpPr/>
          <p:nvPr/>
        </p:nvSpPr>
        <p:spPr>
          <a:xfrm>
            <a:off x="9081314" y="936479"/>
            <a:ext cx="151884" cy="1657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7" name="Ellipse 1096">
            <a:extLst>
              <a:ext uri="{FF2B5EF4-FFF2-40B4-BE49-F238E27FC236}">
                <a16:creationId xmlns:a16="http://schemas.microsoft.com/office/drawing/2014/main" id="{633B5A1F-38A4-298A-63F1-24064FA3B932}"/>
              </a:ext>
            </a:extLst>
          </p:cNvPr>
          <p:cNvSpPr/>
          <p:nvPr/>
        </p:nvSpPr>
        <p:spPr>
          <a:xfrm>
            <a:off x="9354399" y="28875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9" name="Ellipse 1098">
            <a:extLst>
              <a:ext uri="{FF2B5EF4-FFF2-40B4-BE49-F238E27FC236}">
                <a16:creationId xmlns:a16="http://schemas.microsoft.com/office/drawing/2014/main" id="{8C522A18-9C14-898D-59F0-0A0E0418D7A5}"/>
              </a:ext>
            </a:extLst>
          </p:cNvPr>
          <p:cNvSpPr/>
          <p:nvPr/>
        </p:nvSpPr>
        <p:spPr>
          <a:xfrm>
            <a:off x="7409156" y="25443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184F61-29A2-9A09-D589-92612E654EC3}"/>
              </a:ext>
            </a:extLst>
          </p:cNvPr>
          <p:cNvSpPr/>
          <p:nvPr/>
        </p:nvSpPr>
        <p:spPr>
          <a:xfrm>
            <a:off x="8043081" y="372318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75A741D-0599-1B7A-CDD9-897520D1FC98}"/>
              </a:ext>
            </a:extLst>
          </p:cNvPr>
          <p:cNvSpPr/>
          <p:nvPr/>
        </p:nvSpPr>
        <p:spPr>
          <a:xfrm>
            <a:off x="7499112" y="369245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4677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1720</Words>
  <Application>Microsoft Office PowerPoint</Application>
  <PresentationFormat>Grand écran</PresentationFormat>
  <Paragraphs>307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21 novembre 2023 (3/15)  8ème période : 1815-1914 Europe et Russie à la conquête de l’Orient et de l’Asie   1768-1815 : L’Empire ottoman entre réveil des nationalismes et attaques des puissances européennes : Russie, Autriche, Grande-Bretagne et France  Suite… </dc:title>
  <dc:creator>Christophe JENTA</dc:creator>
  <cp:lastModifiedBy>Christophe JENTA</cp:lastModifiedBy>
  <cp:revision>5</cp:revision>
  <dcterms:created xsi:type="dcterms:W3CDTF">2023-11-21T12:37:33Z</dcterms:created>
  <dcterms:modified xsi:type="dcterms:W3CDTF">2023-12-05T12:58:37Z</dcterms:modified>
</cp:coreProperties>
</file>