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11257" r:id="rId2"/>
    <p:sldId id="11331" r:id="rId3"/>
    <p:sldId id="11411" r:id="rId4"/>
    <p:sldId id="11547" r:id="rId5"/>
    <p:sldId id="11548" r:id="rId6"/>
    <p:sldId id="11549" r:id="rId7"/>
    <p:sldId id="11144" r:id="rId8"/>
    <p:sldId id="11403" r:id="rId9"/>
    <p:sldId id="11289" r:id="rId10"/>
    <p:sldId id="11290" r:id="rId11"/>
    <p:sldId id="11396" r:id="rId12"/>
    <p:sldId id="11291" r:id="rId13"/>
    <p:sldId id="11293" r:id="rId14"/>
    <p:sldId id="11397" r:id="rId15"/>
    <p:sldId id="11442" r:id="rId16"/>
    <p:sldId id="11018" r:id="rId17"/>
    <p:sldId id="11013" r:id="rId18"/>
    <p:sldId id="11292" r:id="rId19"/>
    <p:sldId id="11398" r:id="rId20"/>
    <p:sldId id="11294" r:id="rId21"/>
    <p:sldId id="11443" r:id="rId22"/>
    <p:sldId id="11295" r:id="rId23"/>
    <p:sldId id="11444" r:id="rId24"/>
    <p:sldId id="11400" r:id="rId25"/>
    <p:sldId id="11446" r:id="rId26"/>
    <p:sldId id="11401" r:id="rId27"/>
    <p:sldId id="11297" r:id="rId28"/>
    <p:sldId id="11421" r:id="rId29"/>
    <p:sldId id="11299" r:id="rId30"/>
    <p:sldId id="11402" r:id="rId31"/>
    <p:sldId id="11300" r:id="rId32"/>
    <p:sldId id="11404" r:id="rId33"/>
    <p:sldId id="11307" r:id="rId34"/>
    <p:sldId id="11348" r:id="rId35"/>
    <p:sldId id="11347" r:id="rId36"/>
    <p:sldId id="11349" r:id="rId37"/>
    <p:sldId id="11353" r:id="rId38"/>
    <p:sldId id="11352" r:id="rId39"/>
    <p:sldId id="11406" r:id="rId40"/>
    <p:sldId id="11354" r:id="rId41"/>
    <p:sldId id="11422" r:id="rId42"/>
    <p:sldId id="11356" r:id="rId43"/>
    <p:sldId id="11355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088AC-07FE-46A7-BFC2-B32C76D203EB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5B1DE-0D65-4987-9766-F02109761A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16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44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38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763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13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2337F-F1F7-BF37-86E9-C79BCBBD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F62928-C64E-97A8-2658-44EE57257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5074F4-4927-7D67-4AA3-5CB90903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2557B1-CE15-F291-1055-D23EE5DE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95D0AA-C0B1-E20F-7979-5E9EA8C8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35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BA39B-67CE-80A6-4607-BE6B8D78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714BEE-B47D-E7CC-A801-DE9F86CA3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DE7FBB-A1D9-8BD5-0506-88DA8DD9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CF65F9-E5D7-D4F7-87E5-2C133340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59150D-0B29-1B80-85B4-A1147952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589EA19-C8DC-7FF1-3DAD-2F16CE5BF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B0DEA6-4DB0-F988-F4CD-DF076FF96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15AD29-F69B-B19E-C2B7-5A7ACB01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8AFA34-3859-DE5C-0C3F-4AD00329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FFEC4-2A03-242D-CACC-3B39E6B9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22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E2E9B-228B-84B7-B08C-BB1A79DD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50634B-CB8A-63C4-F0F7-E582A02E4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69044D-630C-9F72-21C9-716DCA76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524541-FBA4-115F-62F5-17A0F4B1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ED8CB4-451B-FA1A-0DD3-23743574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48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2F3C4-397B-A201-7D26-EC75FB96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96FE98-FF56-B0B7-041D-8921BBDE5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29AEAA-FFC6-F8C0-0EB1-F37024C5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8886E-8D4F-25E5-DF60-71036A7E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B9BC68-E093-9AD5-51F0-C80E6BCF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65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1326E-4B5B-9688-45AC-499087A5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59E138-178B-8DC3-C206-77F389345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E4588A-7CBC-CA7A-F949-78FB69DFA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459D2D-375D-7080-7570-7E513B6F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031B21-B8F8-99BD-2B05-79E04B7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26502C-F628-7644-15E6-9D61C152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15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58994B-5A0C-0036-49BD-117A39A9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DDDC1F-53A7-21A0-1C8F-43D096813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DE0CC0-4C47-0CAE-7D94-0B81FAEB9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0C41C0-E138-00EC-DF76-810DD0940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2ECAA5-9DB1-6717-C5A4-8D02F0DF5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758E4F-D603-5261-345E-FA9B4640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6C36F7-1121-E96A-B2CB-433C230A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8F9217-E409-32D4-9ABC-2D6BCAA8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37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8B0B3-06DC-AD9B-FF6C-BAB0F92A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3CE6594-8B9F-BB0E-1973-F3FCD71F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95A493-6AFF-735D-026B-C27B7FC9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AF9C45-810F-6E35-98DB-10B3D060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81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ED86EA-59E2-B1DB-D79B-0CF4E5BF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B18A8A-C300-EA40-3B34-EA1FB2DD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A305C3-80F7-41E2-4185-1F5F011D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64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78099-2A40-2EC3-3650-D2961011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8D9A2-E85C-786E-D86D-4EFE21DB9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07B3BD-F0FD-FC0D-D6EE-B89DB9A31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8B6F67-F75D-5F83-5A9C-8A19E527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EA3DB3-EECC-703C-2EF3-B097F8C1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7C3FDF-10B2-718E-136B-25585A50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99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CF158-4554-1940-362B-EF1079B6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FF3792-CD17-A586-86C9-54403DCEC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322DDB-1240-A2D8-7496-92DD35B8C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79D099-1793-D5B6-E559-6F713608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25EF83-3E3B-A8A7-64E9-98A901CF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192FB2-2DDC-5109-AE0A-660B2E50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80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E7B100-F738-CDB7-1BAB-B9035ECF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E7D597-9E44-564B-4C09-DCCEE30A4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96F52F-3CBD-4467-E43E-425C2F446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3E645-9384-4702-84E8-D3890EE8EF31}" type="datetimeFigureOut">
              <a:rPr lang="fr-FR" smtClean="0"/>
              <a:t>16/01/2024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300907-359F-40D3-A780-9C68301D5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F0AC88-DBED-5148-4415-D0E4FDFA6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5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5 décembre 2023 (4/15)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1815-1841 : L’Europe du congrès de Vienne</a:t>
            </a: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Sécessions dans l’Empire ottoman</a:t>
            </a: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Egypte, Arabie, Grèce, Serbie, Moldavie, Valachie, Algérie</a:t>
            </a:r>
            <a:br>
              <a:rPr lang="fr-FR" sz="2800" b="1" strike="noStrike" spc="-1" dirty="0">
                <a:latin typeface="+mn-lt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723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655307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1801-1811 : En Egypte, le pacha ottoman Mehmet Ali élimine le pouvoir des Mamelouks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*1801 : Après le départ des Français</a:t>
            </a:r>
          </a:p>
          <a:p>
            <a:r>
              <a:rPr lang="fr-FR" dirty="0">
                <a:ea typeface="Times New Roman" panose="02020603050405020304" pitchFamily="18" charset="0"/>
              </a:rPr>
              <a:t>Les Mamelouks (1250), vassaux tributaires des Ottomans (1517)</a:t>
            </a:r>
          </a:p>
          <a:p>
            <a:r>
              <a:rPr lang="fr-FR" dirty="0">
                <a:ea typeface="Times New Roman" panose="02020603050405020304" pitchFamily="18" charset="0"/>
              </a:rPr>
              <a:t>Reprennent le pouvoir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Ce qui provoque chez le peuple</a:t>
            </a:r>
          </a:p>
          <a:p>
            <a:r>
              <a:rPr lang="fr-FR" dirty="0">
                <a:ea typeface="Times New Roman" panose="02020603050405020304" pitchFamily="18" charset="0"/>
              </a:rPr>
              <a:t>Un rejet et une révolte…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*Mai 1805 : Le peuple du Caire </a:t>
            </a:r>
            <a:r>
              <a:rPr lang="fr-FR" u="sng" dirty="0">
                <a:ea typeface="Times New Roman" panose="02020603050405020304" pitchFamily="18" charset="0"/>
              </a:rPr>
              <a:t>élit</a:t>
            </a:r>
            <a:r>
              <a:rPr lang="fr-FR" dirty="0">
                <a:ea typeface="Times New Roman" panose="02020603050405020304" pitchFamily="18" charset="0"/>
              </a:rPr>
              <a:t> Mehmet Ali, pacha ; Et…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*Juillet 1805 : Le sultan </a:t>
            </a:r>
            <a:r>
              <a:rPr lang="fr-FR" u="sng" dirty="0">
                <a:ea typeface="Times New Roman" panose="02020603050405020304" pitchFamily="18" charset="0"/>
              </a:rPr>
              <a:t>Sélim III</a:t>
            </a:r>
            <a:r>
              <a:rPr lang="fr-FR" dirty="0">
                <a:ea typeface="Times New Roman" panose="02020603050405020304" pitchFamily="18" charset="0"/>
              </a:rPr>
              <a:t> doit reconnaître son autorité…</a:t>
            </a:r>
          </a:p>
        </p:txBody>
      </p:sp>
    </p:spTree>
    <p:extLst>
      <p:ext uri="{BB962C8B-B14F-4D97-AF65-F5344CB8AC3E}">
        <p14:creationId xmlns:p14="http://schemas.microsoft.com/office/powerpoint/2010/main" val="3229259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26719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1801-1811 : En Egypte, le pacha ottoman Mehmet Ali élimine le pouvoir des Mamelouks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*Juillet 1805 : Mehmet Ali se pose</a:t>
            </a:r>
          </a:p>
          <a:p>
            <a:r>
              <a:rPr lang="fr-FR" dirty="0">
                <a:ea typeface="Times New Roman" panose="02020603050405020304" pitchFamily="18" charset="0"/>
              </a:rPr>
              <a:t>En défenseur du peuple égyptien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Objectif : S’opposer au pouvoir central des Ottomans</a:t>
            </a:r>
          </a:p>
          <a:p>
            <a:r>
              <a:rPr lang="fr-FR" dirty="0">
                <a:ea typeface="Times New Roman" panose="02020603050405020304" pitchFamily="18" charset="0"/>
              </a:rPr>
              <a:t>Mais avant cela, éliminer le pouvoir de ses vassaux</a:t>
            </a:r>
          </a:p>
          <a:p>
            <a:r>
              <a:rPr lang="fr-FR" dirty="0">
                <a:ea typeface="Times New Roman" panose="02020603050405020304" pitchFamily="18" charset="0"/>
              </a:rPr>
              <a:t>Les Mamelouks…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*Mars 1811 : Au Caire…</a:t>
            </a:r>
          </a:p>
          <a:p>
            <a:r>
              <a:rPr lang="fr-FR" dirty="0">
                <a:ea typeface="Times New Roman" panose="02020603050405020304" pitchFamily="18" charset="0"/>
              </a:rPr>
              <a:t>Mehmet Ali </a:t>
            </a:r>
            <a:r>
              <a:rPr lang="fr-FR" dirty="0"/>
              <a:t>invite les dirigeants mamelouks à un festin</a:t>
            </a:r>
          </a:p>
          <a:p>
            <a:r>
              <a:rPr lang="fr-FR" dirty="0"/>
              <a:t>Lors du repas, les Mamelouks</a:t>
            </a:r>
          </a:p>
          <a:p>
            <a:r>
              <a:rPr lang="fr-FR" dirty="0"/>
              <a:t>Sont emprisonnés et massacrés</a:t>
            </a:r>
          </a:p>
          <a:p>
            <a:endParaRPr lang="fr-FR" dirty="0"/>
          </a:p>
          <a:p>
            <a:r>
              <a:rPr lang="fr-FR" dirty="0"/>
              <a:t>1811 : Mehmet Ali, seul maître de l'Égypte</a:t>
            </a:r>
          </a:p>
        </p:txBody>
      </p:sp>
    </p:spTree>
    <p:extLst>
      <p:ext uri="{BB962C8B-B14F-4D97-AF65-F5344CB8AC3E}">
        <p14:creationId xmlns:p14="http://schemas.microsoft.com/office/powerpoint/2010/main" val="125427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32179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1801-1810 : En Egypte, le pacha ottoman Mehmet Ali élimine le pouvoir des Mamelouks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*1811 : </a:t>
            </a:r>
            <a:r>
              <a:rPr lang="fr-FR" dirty="0"/>
              <a:t>Mehmet Ali, maître de l'Égypte</a:t>
            </a:r>
          </a:p>
          <a:p>
            <a:r>
              <a:rPr lang="fr-FR" dirty="0">
                <a:ea typeface="Times New Roman" panose="02020603050405020304" pitchFamily="18" charset="0"/>
              </a:rPr>
              <a:t>Mais toujours aux ordres de la Porte…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*Oct. 1811 : Au service des Ottomans</a:t>
            </a:r>
          </a:p>
          <a:p>
            <a:r>
              <a:rPr lang="fr-FR" dirty="0">
                <a:ea typeface="Times New Roman" panose="02020603050405020304" pitchFamily="18" charset="0"/>
              </a:rPr>
              <a:t>Mehmet Ali envoie</a:t>
            </a:r>
          </a:p>
          <a:p>
            <a:r>
              <a:rPr lang="fr-FR" dirty="0">
                <a:ea typeface="Times New Roman" panose="02020603050405020304" pitchFamily="18" charset="0"/>
              </a:rPr>
              <a:t>Une armée de 8 000 hommes en Arabie</a:t>
            </a:r>
          </a:p>
          <a:p>
            <a:r>
              <a:rPr lang="fr-FR" dirty="0">
                <a:ea typeface="Times New Roman" panose="02020603050405020304" pitchFamily="18" charset="0"/>
              </a:rPr>
              <a:t>Menée par son fils </a:t>
            </a:r>
            <a:r>
              <a:rPr lang="fr-FR" dirty="0" err="1">
                <a:ea typeface="Times New Roman" panose="02020603050405020304" pitchFamily="18" charset="0"/>
              </a:rPr>
              <a:t>Toussoun</a:t>
            </a:r>
            <a:endParaRPr lang="fr-FR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Pour mâter la révolte des Saoud wahhabites…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*L’Arabie, le wahhabisme, les Saoud</a:t>
            </a:r>
          </a:p>
          <a:p>
            <a:r>
              <a:rPr lang="fr-FR" dirty="0">
                <a:ea typeface="Times New Roman" panose="02020603050405020304" pitchFamily="18" charset="0"/>
              </a:rPr>
              <a:t>Retour au XVIIIe siècle…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4B8861-87CD-1CF9-1DC0-BC71E4CF5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5894747" y="-1136323"/>
            <a:ext cx="4824928" cy="73666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C5E94AB-25AB-6AD8-4BD2-C1BCB9E6037A}"/>
              </a:ext>
            </a:extLst>
          </p:cNvPr>
          <p:cNvSpPr/>
          <p:nvPr/>
        </p:nvSpPr>
        <p:spPr>
          <a:xfrm>
            <a:off x="6783092" y="230084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04D461F-AA92-0B9B-5BF4-918054281D6E}"/>
              </a:ext>
            </a:extLst>
          </p:cNvPr>
          <p:cNvCxnSpPr>
            <a:cxnSpLocks/>
            <a:stCxn id="3" idx="5"/>
            <a:endCxn id="7" idx="1"/>
          </p:cNvCxnSpPr>
          <p:nvPr/>
        </p:nvCxnSpPr>
        <p:spPr>
          <a:xfrm>
            <a:off x="6919788" y="2435026"/>
            <a:ext cx="891563" cy="93839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D06F594D-C455-EBDB-AD29-7513FC616204}"/>
              </a:ext>
            </a:extLst>
          </p:cNvPr>
          <p:cNvSpPr/>
          <p:nvPr/>
        </p:nvSpPr>
        <p:spPr>
          <a:xfrm>
            <a:off x="7787898" y="3350398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8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270" y="134529"/>
            <a:ext cx="4607713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1744-1765 : En Arabie, dans le </a:t>
            </a:r>
            <a:r>
              <a:rPr lang="fr-FR" b="1" dirty="0" err="1"/>
              <a:t>Nejd</a:t>
            </a:r>
            <a:r>
              <a:rPr lang="fr-FR" b="1" dirty="0"/>
              <a:t>, naissances du Wahhabisme et du 1</a:t>
            </a:r>
            <a:r>
              <a:rPr lang="fr-FR" b="1" baseline="30000" dirty="0"/>
              <a:t>er</a:t>
            </a:r>
            <a:r>
              <a:rPr lang="fr-FR" b="1" dirty="0"/>
              <a:t> Etat saoudien</a:t>
            </a:r>
          </a:p>
          <a:p>
            <a:endParaRPr lang="fr-FR" dirty="0"/>
          </a:p>
          <a:p>
            <a:r>
              <a:rPr lang="fr-FR" dirty="0"/>
              <a:t>*Au XVIIIe siècle, au centre-est de l’Arabie</a:t>
            </a:r>
          </a:p>
          <a:p>
            <a:r>
              <a:rPr lang="fr-FR" dirty="0"/>
              <a:t>Le </a:t>
            </a:r>
            <a:r>
              <a:rPr lang="fr-FR" dirty="0" err="1"/>
              <a:t>Nejd</a:t>
            </a:r>
            <a:r>
              <a:rPr lang="fr-FR" dirty="0"/>
              <a:t>, délaissé, monde tribal et belliqueux</a:t>
            </a:r>
          </a:p>
          <a:p>
            <a:endParaRPr lang="fr-FR" dirty="0"/>
          </a:p>
          <a:p>
            <a:r>
              <a:rPr lang="fr-FR" dirty="0"/>
              <a:t>*1740 : Au </a:t>
            </a:r>
            <a:r>
              <a:rPr lang="fr-FR" dirty="0" err="1"/>
              <a:t>Nejd</a:t>
            </a:r>
            <a:endParaRPr lang="fr-FR" dirty="0"/>
          </a:p>
          <a:p>
            <a:r>
              <a:rPr lang="fr-FR" dirty="0"/>
              <a:t>Un prédicateur, Ibn </a:t>
            </a:r>
            <a:r>
              <a:rPr lang="fr-FR" dirty="0" err="1"/>
              <a:t>Abdelwahhab</a:t>
            </a:r>
            <a:r>
              <a:rPr lang="fr-FR" dirty="0"/>
              <a:t> (1704-92)</a:t>
            </a:r>
          </a:p>
          <a:p>
            <a:r>
              <a:rPr lang="fr-FR" dirty="0"/>
              <a:t>Fonde le </a:t>
            </a:r>
            <a:r>
              <a:rPr lang="fr-FR" i="1" dirty="0"/>
              <a:t>wahhabisme</a:t>
            </a:r>
            <a:r>
              <a:rPr lang="fr-FR" dirty="0"/>
              <a:t>…</a:t>
            </a:r>
            <a:endParaRPr lang="fr-FR" i="1" dirty="0"/>
          </a:p>
        </p:txBody>
      </p:sp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DDAE0C2-EFF5-67DA-7B3B-1E5423C7A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1" y="134529"/>
            <a:ext cx="7144269" cy="66263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DF26AC5-FACF-6409-B515-00247E08F3A7}"/>
              </a:ext>
            </a:extLst>
          </p:cNvPr>
          <p:cNvSpPr/>
          <p:nvPr/>
        </p:nvSpPr>
        <p:spPr>
          <a:xfrm>
            <a:off x="8121112" y="3006670"/>
            <a:ext cx="228018" cy="2005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90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270" y="134529"/>
            <a:ext cx="4607713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1744-1765 : En Arabie, dans le </a:t>
            </a:r>
            <a:r>
              <a:rPr lang="fr-FR" b="1" dirty="0" err="1"/>
              <a:t>Nejd</a:t>
            </a:r>
            <a:r>
              <a:rPr lang="fr-FR" b="1" dirty="0"/>
              <a:t>, naissances du Wahhabisme et du 1</a:t>
            </a:r>
            <a:r>
              <a:rPr lang="fr-FR" b="1" baseline="30000" dirty="0"/>
              <a:t>er</a:t>
            </a:r>
            <a:r>
              <a:rPr lang="fr-FR" b="1" dirty="0"/>
              <a:t> Etat saoudien</a:t>
            </a:r>
          </a:p>
          <a:p>
            <a:endParaRPr lang="fr-FR" dirty="0"/>
          </a:p>
          <a:p>
            <a:r>
              <a:rPr lang="fr-FR" dirty="0"/>
              <a:t>*1740 : Le wahhabisme prône…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- Le retour à la pureté de la foi</a:t>
            </a:r>
          </a:p>
          <a:p>
            <a:endParaRPr lang="fr-FR" dirty="0"/>
          </a:p>
          <a:p>
            <a:r>
              <a:rPr lang="fr-FR" dirty="0"/>
              <a:t>- Et notamment, le retour au principe</a:t>
            </a:r>
          </a:p>
          <a:p>
            <a:r>
              <a:rPr lang="fr-FR" dirty="0"/>
              <a:t>De l’unité de Dieu : les </a:t>
            </a:r>
            <a:r>
              <a:rPr lang="fr-FR" i="1" dirty="0"/>
              <a:t>unitariens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03CEECD-5F42-9B46-B121-0190B53F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36" t="22043" r="33664" b="44971"/>
          <a:stretch/>
        </p:blipFill>
        <p:spPr>
          <a:xfrm>
            <a:off x="4916393" y="134528"/>
            <a:ext cx="7156338" cy="6157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CC5BF2A-AA33-D24D-DF3B-280233431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671" r="84541"/>
          <a:stretch/>
        </p:blipFill>
        <p:spPr>
          <a:xfrm>
            <a:off x="4875201" y="3611103"/>
            <a:ext cx="2018324" cy="2681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032493A-1653-2BEA-C5EE-B07992023157}"/>
              </a:ext>
            </a:extLst>
          </p:cNvPr>
          <p:cNvSpPr/>
          <p:nvPr/>
        </p:nvSpPr>
        <p:spPr>
          <a:xfrm>
            <a:off x="8899399" y="3328712"/>
            <a:ext cx="228018" cy="2005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32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270" y="134529"/>
            <a:ext cx="4607713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1744-1765 : En Arabie, dans le </a:t>
            </a:r>
            <a:r>
              <a:rPr lang="fr-FR" b="1" dirty="0" err="1"/>
              <a:t>Nejd</a:t>
            </a:r>
            <a:r>
              <a:rPr lang="fr-FR" b="1" dirty="0"/>
              <a:t>, naissances du Wahhabisme et du 1</a:t>
            </a:r>
            <a:r>
              <a:rPr lang="fr-FR" b="1" baseline="30000" dirty="0"/>
              <a:t>er</a:t>
            </a:r>
            <a:r>
              <a:rPr lang="fr-FR" b="1" dirty="0"/>
              <a:t> Etat saoudien</a:t>
            </a:r>
          </a:p>
          <a:p>
            <a:endParaRPr lang="fr-FR" dirty="0"/>
          </a:p>
          <a:p>
            <a:r>
              <a:rPr lang="fr-FR" dirty="0"/>
              <a:t>*1740 : En conséquence</a:t>
            </a:r>
          </a:p>
          <a:p>
            <a:r>
              <a:rPr lang="fr-FR" dirty="0"/>
              <a:t>Le wahhabisme rejette…</a:t>
            </a:r>
          </a:p>
          <a:p>
            <a:endParaRPr lang="fr-FR" dirty="0"/>
          </a:p>
          <a:p>
            <a:r>
              <a:rPr lang="fr-FR" dirty="0"/>
              <a:t>- Le chiisme dans son ensemble</a:t>
            </a:r>
          </a:p>
          <a:p>
            <a:endParaRPr lang="fr-FR" dirty="0"/>
          </a:p>
          <a:p>
            <a:r>
              <a:rPr lang="fr-FR" dirty="0"/>
              <a:t>- Le soufisme, son culte des saints</a:t>
            </a:r>
          </a:p>
          <a:p>
            <a:r>
              <a:rPr lang="fr-FR" dirty="0"/>
              <a:t>Et ses mausolées</a:t>
            </a:r>
          </a:p>
          <a:p>
            <a:endParaRPr lang="fr-FR" dirty="0"/>
          </a:p>
          <a:p>
            <a:r>
              <a:rPr lang="fr-FR" dirty="0"/>
              <a:t>- Mais aussi les </a:t>
            </a:r>
            <a:r>
              <a:rPr lang="fr-FR" i="1" dirty="0"/>
              <a:t>innovations</a:t>
            </a:r>
            <a:r>
              <a:rPr lang="fr-FR" dirty="0"/>
              <a:t> du sunnisme</a:t>
            </a:r>
          </a:p>
          <a:p>
            <a:r>
              <a:rPr lang="fr-FR" dirty="0"/>
              <a:t>Tout en se rattachant à l’Ecole hanbalite</a:t>
            </a:r>
          </a:p>
          <a:p>
            <a:r>
              <a:rPr lang="fr-FR" dirty="0"/>
              <a:t>La plus intransigeante des quatre écoles du sunnisme</a:t>
            </a:r>
          </a:p>
          <a:p>
            <a:endParaRPr lang="fr-FR" dirty="0"/>
          </a:p>
          <a:p>
            <a:r>
              <a:rPr lang="fr-FR" sz="1700" dirty="0"/>
              <a:t>NB : </a:t>
            </a:r>
            <a:r>
              <a:rPr lang="fr-FR" sz="1600" dirty="0"/>
              <a:t>Ibn </a:t>
            </a:r>
            <a:r>
              <a:rPr lang="fr-FR" sz="1600" dirty="0" err="1"/>
              <a:t>Abdelwahhab</a:t>
            </a:r>
            <a:r>
              <a:rPr lang="fr-FR" sz="1700" dirty="0"/>
              <a:t> s’inspire d’Ibn </a:t>
            </a:r>
            <a:r>
              <a:rPr lang="fr-FR" sz="1700" dirty="0" err="1"/>
              <a:t>Taymiyya</a:t>
            </a:r>
            <a:endParaRPr lang="fr-FR" sz="1700" dirty="0"/>
          </a:p>
          <a:p>
            <a:r>
              <a:rPr lang="fr-FR" sz="1700" dirty="0"/>
              <a:t>Prédicateur de l’armée mamelouke (1263-1328)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03CEECD-5F42-9B46-B121-0190B53F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36" t="22043" r="33664" b="44971"/>
          <a:stretch/>
        </p:blipFill>
        <p:spPr>
          <a:xfrm>
            <a:off x="4916393" y="134528"/>
            <a:ext cx="7156338" cy="6157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CC5BF2A-AA33-D24D-DF3B-280233431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671" r="84541"/>
          <a:stretch/>
        </p:blipFill>
        <p:spPr>
          <a:xfrm>
            <a:off x="4875201" y="3611103"/>
            <a:ext cx="2018324" cy="26812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032493A-1653-2BEA-C5EE-B07992023157}"/>
              </a:ext>
            </a:extLst>
          </p:cNvPr>
          <p:cNvSpPr/>
          <p:nvPr/>
        </p:nvSpPr>
        <p:spPr>
          <a:xfrm>
            <a:off x="8899399" y="3328712"/>
            <a:ext cx="228018" cy="2005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469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270" y="134529"/>
            <a:ext cx="5367130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1744-1765 : En Arabie, dans le </a:t>
            </a:r>
            <a:r>
              <a:rPr lang="fr-FR" b="1" dirty="0" err="1"/>
              <a:t>Nejd</a:t>
            </a:r>
            <a:r>
              <a:rPr lang="fr-FR" b="1" dirty="0"/>
              <a:t>, naissances du Wahhabisme et du 1</a:t>
            </a:r>
            <a:r>
              <a:rPr lang="fr-FR" b="1" baseline="30000" dirty="0"/>
              <a:t>er</a:t>
            </a:r>
            <a:r>
              <a:rPr lang="fr-FR" b="1" dirty="0"/>
              <a:t> Etat saoudien</a:t>
            </a:r>
          </a:p>
          <a:p>
            <a:endParaRPr lang="fr-FR" dirty="0"/>
          </a:p>
          <a:p>
            <a:r>
              <a:rPr lang="fr-FR" dirty="0"/>
              <a:t>*1744 : Ibn </a:t>
            </a:r>
            <a:r>
              <a:rPr lang="fr-FR" dirty="0" err="1"/>
              <a:t>Abdelwahhab</a:t>
            </a:r>
            <a:r>
              <a:rPr lang="fr-FR" dirty="0"/>
              <a:t> convertit</a:t>
            </a:r>
          </a:p>
          <a:p>
            <a:r>
              <a:rPr lang="fr-FR" dirty="0"/>
              <a:t>Muhammad Ibn Saoud, chef tribal du </a:t>
            </a:r>
            <a:r>
              <a:rPr lang="fr-FR" dirty="0" err="1"/>
              <a:t>Nejd</a:t>
            </a:r>
            <a:endParaRPr lang="fr-FR" dirty="0"/>
          </a:p>
          <a:p>
            <a:r>
              <a:rPr lang="fr-FR" dirty="0"/>
              <a:t>Capitale, </a:t>
            </a:r>
            <a:r>
              <a:rPr lang="fr-FR" dirty="0" err="1"/>
              <a:t>Dariya</a:t>
            </a:r>
            <a:r>
              <a:rPr lang="fr-FR" dirty="0"/>
              <a:t>, Ryad</a:t>
            </a:r>
          </a:p>
          <a:p>
            <a:endParaRPr lang="fr-FR" dirty="0"/>
          </a:p>
          <a:p>
            <a:r>
              <a:rPr lang="fr-FR" dirty="0"/>
              <a:t>*Ibn </a:t>
            </a:r>
            <a:r>
              <a:rPr lang="fr-FR" dirty="0" err="1"/>
              <a:t>Abdelwahhab</a:t>
            </a:r>
            <a:r>
              <a:rPr lang="fr-FR" dirty="0"/>
              <a:t> et Saoud signent un pacte</a:t>
            </a:r>
          </a:p>
          <a:p>
            <a:r>
              <a:rPr lang="fr-FR" dirty="0"/>
              <a:t>Pour unifier les clans d’Arabie et y répandre le wahhabisme</a:t>
            </a:r>
          </a:p>
          <a:p>
            <a:endParaRPr lang="fr-FR" dirty="0"/>
          </a:p>
          <a:p>
            <a:r>
              <a:rPr lang="fr-FR" dirty="0"/>
              <a:t>*Mais également, les wahhabites rejettent</a:t>
            </a:r>
          </a:p>
          <a:p>
            <a:r>
              <a:rPr lang="fr-FR" dirty="0"/>
              <a:t>L’autorité du sultan-calife ottoman</a:t>
            </a:r>
          </a:p>
          <a:p>
            <a:endParaRPr lang="fr-FR" dirty="0"/>
          </a:p>
          <a:p>
            <a:r>
              <a:rPr lang="fr-FR" dirty="0"/>
              <a:t>*1745 : Saoud prend le contrôle de la région de </a:t>
            </a:r>
            <a:r>
              <a:rPr lang="fr-FR" dirty="0" err="1"/>
              <a:t>Dariya</a:t>
            </a:r>
            <a:endParaRPr lang="fr-FR" dirty="0"/>
          </a:p>
          <a:p>
            <a:endParaRPr lang="fr-FR" dirty="0"/>
          </a:p>
          <a:p>
            <a:r>
              <a:rPr lang="fr-FR" dirty="0"/>
              <a:t>Naissance du 1</a:t>
            </a:r>
            <a:r>
              <a:rPr lang="fr-FR" baseline="30000" dirty="0"/>
              <a:t>er</a:t>
            </a:r>
            <a:r>
              <a:rPr lang="fr-FR" dirty="0"/>
              <a:t> Etat saoudien…</a:t>
            </a:r>
          </a:p>
        </p:txBody>
      </p:sp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DDAE0C2-EFF5-67DA-7B3B-1E5423C7A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16" y="134529"/>
            <a:ext cx="6455314" cy="59873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DF26AC5-FACF-6409-B515-00247E08F3A7}"/>
              </a:ext>
            </a:extLst>
          </p:cNvPr>
          <p:cNvSpPr/>
          <p:nvPr/>
        </p:nvSpPr>
        <p:spPr>
          <a:xfrm>
            <a:off x="8524068" y="2712202"/>
            <a:ext cx="228018" cy="2005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323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4" y="134529"/>
            <a:ext cx="6158574" cy="28315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1765-1805 : Du Golfe persique à la mer Rouge, les Saoudiens wahhabites conquièrent le centre de l’Arabie : Qatar, Hasa, Hedjaz et les villes saintes, Médine et la Mecque</a:t>
            </a:r>
          </a:p>
          <a:p>
            <a:endParaRPr lang="fr-FR" sz="800" dirty="0"/>
          </a:p>
          <a:p>
            <a:r>
              <a:rPr lang="fr-FR" dirty="0"/>
              <a:t>*1765 : A sa mort, son fils Abdelaziz lui succède</a:t>
            </a:r>
          </a:p>
          <a:p>
            <a:r>
              <a:rPr lang="fr-FR" dirty="0"/>
              <a:t>Abdelaziz soumet l’ensemble du </a:t>
            </a:r>
            <a:r>
              <a:rPr lang="fr-FR" dirty="0" err="1"/>
              <a:t>Nejd</a:t>
            </a:r>
            <a:endParaRPr lang="fr-FR" dirty="0"/>
          </a:p>
          <a:p>
            <a:endParaRPr lang="fr-FR" sz="800" dirty="0"/>
          </a:p>
          <a:p>
            <a:r>
              <a:rPr lang="fr-FR" dirty="0"/>
              <a:t>*Puis, sur la côte est, Abdelaziz soumet…</a:t>
            </a:r>
          </a:p>
          <a:p>
            <a:r>
              <a:rPr lang="fr-FR" dirty="0"/>
              <a:t>- 1773 : Le Qatar sunnite des Al-Thani</a:t>
            </a:r>
          </a:p>
          <a:p>
            <a:r>
              <a:rPr lang="fr-FR" dirty="0"/>
              <a:t>Le Bahreïn des Al-Khalifa</a:t>
            </a:r>
          </a:p>
          <a:p>
            <a:r>
              <a:rPr lang="fr-FR" dirty="0"/>
              <a:t>- 1793 : Plus au nord, le Hasa chiite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36CB0A4-47E8-34F1-F7F7-2C1982F60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26143" r="41503" b="15128"/>
          <a:stretch/>
        </p:blipFill>
        <p:spPr bwMode="auto">
          <a:xfrm>
            <a:off x="6416299" y="104433"/>
            <a:ext cx="5682938" cy="65802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175434E-E8D7-71B3-340F-C2875CA1314D}"/>
              </a:ext>
            </a:extLst>
          </p:cNvPr>
          <p:cNvSpPr/>
          <p:nvPr/>
        </p:nvSpPr>
        <p:spPr>
          <a:xfrm>
            <a:off x="9960244" y="4482133"/>
            <a:ext cx="228018" cy="20057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B811FF7-280C-3734-1D08-0DA648D0A52C}"/>
              </a:ext>
            </a:extLst>
          </p:cNvPr>
          <p:cNvSpPr/>
          <p:nvPr/>
        </p:nvSpPr>
        <p:spPr>
          <a:xfrm>
            <a:off x="10467232" y="4377671"/>
            <a:ext cx="228018" cy="2005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479ACD7-28FE-5538-CA0D-45156E0A6627}"/>
              </a:ext>
            </a:extLst>
          </p:cNvPr>
          <p:cNvSpPr/>
          <p:nvPr/>
        </p:nvSpPr>
        <p:spPr>
          <a:xfrm>
            <a:off x="10074253" y="4177096"/>
            <a:ext cx="228018" cy="2005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C3BC5-3D65-2103-EC7C-9EA668A7D8AB}"/>
              </a:ext>
            </a:extLst>
          </p:cNvPr>
          <p:cNvSpPr/>
          <p:nvPr/>
        </p:nvSpPr>
        <p:spPr>
          <a:xfrm>
            <a:off x="755166" y="3430771"/>
            <a:ext cx="983529" cy="38851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Abdelaziz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1765-1803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C12345-6D34-198A-5106-2E0A6245257D}"/>
              </a:ext>
            </a:extLst>
          </p:cNvPr>
          <p:cNvSpPr/>
          <p:nvPr/>
        </p:nvSpPr>
        <p:spPr>
          <a:xfrm>
            <a:off x="741493" y="3884003"/>
            <a:ext cx="1013432" cy="3885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Saoud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1803-14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6DF819-6971-2A46-18FB-8D84BCF37FCE}"/>
              </a:ext>
            </a:extLst>
          </p:cNvPr>
          <p:cNvSpPr/>
          <p:nvPr/>
        </p:nvSpPr>
        <p:spPr>
          <a:xfrm>
            <a:off x="755165" y="2958105"/>
            <a:ext cx="999759" cy="38851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1745-65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B6AEE0-3D47-1AB1-EDDD-B1CEAD892956}"/>
              </a:ext>
            </a:extLst>
          </p:cNvPr>
          <p:cNvSpPr/>
          <p:nvPr/>
        </p:nvSpPr>
        <p:spPr>
          <a:xfrm>
            <a:off x="757722" y="4356669"/>
            <a:ext cx="980973" cy="3885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Abdallah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1814-18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5EB27AC-214B-1334-5C1D-368801CCA7BF}"/>
              </a:ext>
            </a:extLst>
          </p:cNvPr>
          <p:cNvCxnSpPr>
            <a:cxnSpLocks/>
            <a:stCxn id="25" idx="2"/>
            <a:endCxn id="18" idx="0"/>
          </p:cNvCxnSpPr>
          <p:nvPr/>
        </p:nvCxnSpPr>
        <p:spPr>
          <a:xfrm flipH="1">
            <a:off x="1246931" y="3346616"/>
            <a:ext cx="8114" cy="8415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BD5F3234-273D-5E37-DA8C-B9BBCA7B21B3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>
          <a:xfrm>
            <a:off x="1246931" y="3819282"/>
            <a:ext cx="1278" cy="6472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50384C13-C2DA-F468-E4F6-25E423A60A31}"/>
              </a:ext>
            </a:extLst>
          </p:cNvPr>
          <p:cNvCxnSpPr>
            <a:cxnSpLocks/>
            <a:stCxn id="19" idx="2"/>
            <a:endCxn id="45" idx="0"/>
          </p:cNvCxnSpPr>
          <p:nvPr/>
        </p:nvCxnSpPr>
        <p:spPr>
          <a:xfrm>
            <a:off x="1248209" y="4272514"/>
            <a:ext cx="0" cy="8415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B9B66D3-28BC-748D-973A-B05A702B27F7}"/>
              </a:ext>
            </a:extLst>
          </p:cNvPr>
          <p:cNvSpPr/>
          <p:nvPr/>
        </p:nvSpPr>
        <p:spPr>
          <a:xfrm>
            <a:off x="1806659" y="3430771"/>
            <a:ext cx="1013432" cy="388511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Abdullah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4626ED0B-B86F-4172-0BA7-3BBD639522C0}"/>
              </a:ext>
            </a:extLst>
          </p:cNvPr>
          <p:cNvCxnSpPr>
            <a:cxnSpLocks/>
            <a:stCxn id="25" idx="2"/>
            <a:endCxn id="17" idx="0"/>
          </p:cNvCxnSpPr>
          <p:nvPr/>
        </p:nvCxnSpPr>
        <p:spPr>
          <a:xfrm rot="16200000" flipH="1">
            <a:off x="1742133" y="2859528"/>
            <a:ext cx="84155" cy="105833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C711-70EC-E947-4535-21856DD4F48B}"/>
              </a:ext>
            </a:extLst>
          </p:cNvPr>
          <p:cNvSpPr/>
          <p:nvPr/>
        </p:nvSpPr>
        <p:spPr>
          <a:xfrm>
            <a:off x="1806659" y="3878255"/>
            <a:ext cx="1013432" cy="388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Turki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1824-34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9549691-D9E7-AC54-4F29-60766441F112}"/>
              </a:ext>
            </a:extLst>
          </p:cNvPr>
          <p:cNvCxnSpPr>
            <a:cxnSpLocks/>
            <a:stCxn id="17" idx="2"/>
            <a:endCxn id="27" idx="0"/>
          </p:cNvCxnSpPr>
          <p:nvPr/>
        </p:nvCxnSpPr>
        <p:spPr>
          <a:xfrm>
            <a:off x="2313375" y="3819282"/>
            <a:ext cx="0" cy="5897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6C50227-B1BF-75B2-3F1D-FB05B69FEEB2}"/>
              </a:ext>
            </a:extLst>
          </p:cNvPr>
          <p:cNvSpPr/>
          <p:nvPr/>
        </p:nvSpPr>
        <p:spPr>
          <a:xfrm>
            <a:off x="1806659" y="4356669"/>
            <a:ext cx="1013432" cy="3885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Faisal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1834-65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A1AEA9F-F5F5-A04C-D347-F287A12F96F3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>
            <a:off x="2313375" y="4266766"/>
            <a:ext cx="0" cy="8990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A9EC8E7-2B42-16BB-6C9D-F7DAFF1FFCBB}"/>
              </a:ext>
            </a:extLst>
          </p:cNvPr>
          <p:cNvSpPr/>
          <p:nvPr/>
        </p:nvSpPr>
        <p:spPr>
          <a:xfrm>
            <a:off x="1806659" y="4878555"/>
            <a:ext cx="1013432" cy="400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 </a:t>
            </a:r>
            <a:r>
              <a:rPr lang="fr-FR" sz="1200" dirty="0" err="1">
                <a:solidFill>
                  <a:schemeClr val="tx1"/>
                </a:solidFill>
              </a:rPr>
              <a:t>Rahm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1875-91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BF4F7B5-37A4-96CC-2AE4-6BBC4959956E}"/>
              </a:ext>
            </a:extLst>
          </p:cNvPr>
          <p:cNvCxnSpPr>
            <a:cxnSpLocks/>
            <a:stCxn id="32" idx="2"/>
            <a:endCxn id="39" idx="0"/>
          </p:cNvCxnSpPr>
          <p:nvPr/>
        </p:nvCxnSpPr>
        <p:spPr>
          <a:xfrm>
            <a:off x="2313375" y="4745181"/>
            <a:ext cx="0" cy="13337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6731399B-D19A-4D4F-7F4D-330AFC879111}"/>
              </a:ext>
            </a:extLst>
          </p:cNvPr>
          <p:cNvSpPr/>
          <p:nvPr/>
        </p:nvSpPr>
        <p:spPr>
          <a:xfrm>
            <a:off x="726287" y="4874663"/>
            <a:ext cx="1013432" cy="3885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Abdullah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1865-89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E17AE7-82EE-A82A-FEE3-7E94B1C1564F}"/>
              </a:ext>
            </a:extLst>
          </p:cNvPr>
          <p:cNvSpPr/>
          <p:nvPr/>
        </p:nvSpPr>
        <p:spPr>
          <a:xfrm>
            <a:off x="2887031" y="4890162"/>
            <a:ext cx="1013432" cy="3885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Saoud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1871-75</a:t>
            </a:r>
          </a:p>
        </p:txBody>
      </p:sp>
      <p:cxnSp>
        <p:nvCxnSpPr>
          <p:cNvPr id="49" name="Connecteur : en angle 48">
            <a:extLst>
              <a:ext uri="{FF2B5EF4-FFF2-40B4-BE49-F238E27FC236}">
                <a16:creationId xmlns:a16="http://schemas.microsoft.com/office/drawing/2014/main" id="{650847BA-A5AF-71B5-2E92-B0B5665B1EFB}"/>
              </a:ext>
            </a:extLst>
          </p:cNvPr>
          <p:cNvCxnSpPr>
            <a:cxnSpLocks/>
            <a:stCxn id="32" idx="2"/>
            <a:endCxn id="47" idx="0"/>
          </p:cNvCxnSpPr>
          <p:nvPr/>
        </p:nvCxnSpPr>
        <p:spPr>
          <a:xfrm rot="5400000">
            <a:off x="1708448" y="4269736"/>
            <a:ext cx="129482" cy="10803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 : en angle 52">
            <a:extLst>
              <a:ext uri="{FF2B5EF4-FFF2-40B4-BE49-F238E27FC236}">
                <a16:creationId xmlns:a16="http://schemas.microsoft.com/office/drawing/2014/main" id="{3756A300-6E27-CD0C-90A9-69231B803950}"/>
              </a:ext>
            </a:extLst>
          </p:cNvPr>
          <p:cNvCxnSpPr>
            <a:cxnSpLocks/>
            <a:stCxn id="32" idx="2"/>
            <a:endCxn id="48" idx="0"/>
          </p:cNvCxnSpPr>
          <p:nvPr/>
        </p:nvCxnSpPr>
        <p:spPr>
          <a:xfrm rot="16200000" flipH="1">
            <a:off x="2781071" y="4277485"/>
            <a:ext cx="144981" cy="10803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18954FF-9157-82E7-9909-874973984D24}"/>
              </a:ext>
            </a:extLst>
          </p:cNvPr>
          <p:cNvSpPr/>
          <p:nvPr/>
        </p:nvSpPr>
        <p:spPr>
          <a:xfrm>
            <a:off x="1791584" y="5357193"/>
            <a:ext cx="1013432" cy="4001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Abdulaziz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1902-53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539B8D2-ADC1-F652-70D0-7BA664F063C7}"/>
              </a:ext>
            </a:extLst>
          </p:cNvPr>
          <p:cNvSpPr/>
          <p:nvPr/>
        </p:nvSpPr>
        <p:spPr>
          <a:xfrm>
            <a:off x="1806659" y="5861838"/>
            <a:ext cx="1013432" cy="4001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Khalid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1975-82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EADA487E-F13B-5659-4105-30FBA4DC7E80}"/>
              </a:ext>
            </a:extLst>
          </p:cNvPr>
          <p:cNvCxnSpPr>
            <a:cxnSpLocks/>
            <a:stCxn id="62" idx="2"/>
            <a:endCxn id="63" idx="0"/>
          </p:cNvCxnSpPr>
          <p:nvPr/>
        </p:nvCxnSpPr>
        <p:spPr>
          <a:xfrm>
            <a:off x="2298300" y="5757312"/>
            <a:ext cx="15075" cy="10452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C7720895-60DD-8966-1CF7-8901AEC86B59}"/>
              </a:ext>
            </a:extLst>
          </p:cNvPr>
          <p:cNvSpPr/>
          <p:nvPr/>
        </p:nvSpPr>
        <p:spPr>
          <a:xfrm>
            <a:off x="948161" y="5857946"/>
            <a:ext cx="791557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Faisal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1964-75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E78598-4391-84C4-CE04-9DBA286BA5FB}"/>
              </a:ext>
            </a:extLst>
          </p:cNvPr>
          <p:cNvSpPr/>
          <p:nvPr/>
        </p:nvSpPr>
        <p:spPr>
          <a:xfrm>
            <a:off x="2887031" y="5873445"/>
            <a:ext cx="736732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Fahad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1982-2005</a:t>
            </a:r>
          </a:p>
        </p:txBody>
      </p:sp>
      <p:cxnSp>
        <p:nvCxnSpPr>
          <p:cNvPr id="67" name="Connecteur : en angle 66">
            <a:extLst>
              <a:ext uri="{FF2B5EF4-FFF2-40B4-BE49-F238E27FC236}">
                <a16:creationId xmlns:a16="http://schemas.microsoft.com/office/drawing/2014/main" id="{693E12A4-DD6C-F981-56D7-557CCB5802D9}"/>
              </a:ext>
            </a:extLst>
          </p:cNvPr>
          <p:cNvCxnSpPr>
            <a:cxnSpLocks/>
            <a:stCxn id="62" idx="2"/>
            <a:endCxn id="65" idx="0"/>
          </p:cNvCxnSpPr>
          <p:nvPr/>
        </p:nvCxnSpPr>
        <p:spPr>
          <a:xfrm rot="5400000">
            <a:off x="1770803" y="5330449"/>
            <a:ext cx="100634" cy="9543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09A11EEE-32FF-A0D8-07FC-9B103FA741B4}"/>
              </a:ext>
            </a:extLst>
          </p:cNvPr>
          <p:cNvCxnSpPr>
            <a:cxnSpLocks/>
            <a:stCxn id="62" idx="2"/>
            <a:endCxn id="66" idx="0"/>
          </p:cNvCxnSpPr>
          <p:nvPr/>
        </p:nvCxnSpPr>
        <p:spPr>
          <a:xfrm rot="16200000" flipH="1">
            <a:off x="2718782" y="5336829"/>
            <a:ext cx="116133" cy="9570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96087B28-2173-7372-C4AA-1BD4D2401AFE}"/>
              </a:ext>
            </a:extLst>
          </p:cNvPr>
          <p:cNvCxnSpPr>
            <a:cxnSpLocks/>
            <a:stCxn id="39" idx="2"/>
            <a:endCxn id="62" idx="0"/>
          </p:cNvCxnSpPr>
          <p:nvPr/>
        </p:nvCxnSpPr>
        <p:spPr>
          <a:xfrm flipH="1">
            <a:off x="2298300" y="5278674"/>
            <a:ext cx="15075" cy="7851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CFD7EAB-A68F-5AE2-E14C-5CDAE35B72F8}"/>
              </a:ext>
            </a:extLst>
          </p:cNvPr>
          <p:cNvSpPr/>
          <p:nvPr/>
        </p:nvSpPr>
        <p:spPr>
          <a:xfrm>
            <a:off x="95820" y="5857946"/>
            <a:ext cx="791557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Saoud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1953-64</a:t>
            </a:r>
          </a:p>
        </p:txBody>
      </p: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A31A828E-C684-53D3-F23D-29CB0B24750C}"/>
              </a:ext>
            </a:extLst>
          </p:cNvPr>
          <p:cNvCxnSpPr>
            <a:cxnSpLocks/>
            <a:stCxn id="62" idx="2"/>
            <a:endCxn id="81" idx="0"/>
          </p:cNvCxnSpPr>
          <p:nvPr/>
        </p:nvCxnSpPr>
        <p:spPr>
          <a:xfrm rot="5400000">
            <a:off x="1344633" y="4904279"/>
            <a:ext cx="100634" cy="180670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B7CA63A2-30BB-C193-329E-C6C6A85F5F12}"/>
              </a:ext>
            </a:extLst>
          </p:cNvPr>
          <p:cNvSpPr/>
          <p:nvPr/>
        </p:nvSpPr>
        <p:spPr>
          <a:xfrm>
            <a:off x="3681121" y="5857946"/>
            <a:ext cx="736732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Abdullah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2005-15</a:t>
            </a:r>
          </a:p>
        </p:txBody>
      </p:sp>
      <p:cxnSp>
        <p:nvCxnSpPr>
          <p:cNvPr id="89" name="Connecteur : en angle 88">
            <a:extLst>
              <a:ext uri="{FF2B5EF4-FFF2-40B4-BE49-F238E27FC236}">
                <a16:creationId xmlns:a16="http://schemas.microsoft.com/office/drawing/2014/main" id="{8EA507B2-208C-14B6-CFA1-FC91DCBDD5BC}"/>
              </a:ext>
            </a:extLst>
          </p:cNvPr>
          <p:cNvCxnSpPr>
            <a:cxnSpLocks/>
            <a:stCxn id="62" idx="2"/>
            <a:endCxn id="85" idx="0"/>
          </p:cNvCxnSpPr>
          <p:nvPr/>
        </p:nvCxnSpPr>
        <p:spPr>
          <a:xfrm rot="16200000" flipH="1">
            <a:off x="3123576" y="4932035"/>
            <a:ext cx="100634" cy="17511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DCB48039-548F-C2BC-ADD7-3CA7677121CD}"/>
              </a:ext>
            </a:extLst>
          </p:cNvPr>
          <p:cNvSpPr/>
          <p:nvPr/>
        </p:nvSpPr>
        <p:spPr>
          <a:xfrm>
            <a:off x="4491974" y="5857946"/>
            <a:ext cx="736732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Salman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2015</a:t>
            </a:r>
          </a:p>
        </p:txBody>
      </p:sp>
      <p:cxnSp>
        <p:nvCxnSpPr>
          <p:cNvPr id="96" name="Connecteur : en angle 95">
            <a:extLst>
              <a:ext uri="{FF2B5EF4-FFF2-40B4-BE49-F238E27FC236}">
                <a16:creationId xmlns:a16="http://schemas.microsoft.com/office/drawing/2014/main" id="{F0E4521C-241C-FC9F-3F45-37F67CE6E6B8}"/>
              </a:ext>
            </a:extLst>
          </p:cNvPr>
          <p:cNvCxnSpPr>
            <a:cxnSpLocks/>
            <a:stCxn id="62" idx="2"/>
            <a:endCxn id="95" idx="0"/>
          </p:cNvCxnSpPr>
          <p:nvPr/>
        </p:nvCxnSpPr>
        <p:spPr>
          <a:xfrm rot="16200000" flipH="1">
            <a:off x="3529003" y="4526609"/>
            <a:ext cx="100634" cy="25620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7EA56DEE-119F-021D-4921-6AFAFD222183}"/>
              </a:ext>
            </a:extLst>
          </p:cNvPr>
          <p:cNvSpPr/>
          <p:nvPr/>
        </p:nvSpPr>
        <p:spPr>
          <a:xfrm>
            <a:off x="4389651" y="6316569"/>
            <a:ext cx="1027425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ben Salmane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6DD63E83-3B36-97F0-07ED-C3A6B3D279A1}"/>
              </a:ext>
            </a:extLst>
          </p:cNvPr>
          <p:cNvCxnSpPr>
            <a:cxnSpLocks/>
            <a:stCxn id="95" idx="2"/>
            <a:endCxn id="99" idx="0"/>
          </p:cNvCxnSpPr>
          <p:nvPr/>
        </p:nvCxnSpPr>
        <p:spPr>
          <a:xfrm>
            <a:off x="4860340" y="6246458"/>
            <a:ext cx="43024" cy="7011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53BF0B6-0832-DCBB-810E-7989F1C9D2D3}"/>
              </a:ext>
            </a:extLst>
          </p:cNvPr>
          <p:cNvSpPr/>
          <p:nvPr/>
        </p:nvSpPr>
        <p:spPr>
          <a:xfrm>
            <a:off x="4028366" y="3346616"/>
            <a:ext cx="1385590" cy="193626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AL SAOUD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er</a:t>
            </a:r>
            <a:r>
              <a:rPr lang="fr-FR" sz="1200" b="1" dirty="0">
                <a:solidFill>
                  <a:schemeClr val="tx1"/>
                </a:solidFill>
              </a:rPr>
              <a:t> Etat saoudien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1745-1818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Etat saoudien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1824-1891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3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Etat saoudien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1902-32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Royaume d’Arabie saoudite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105179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4" y="134529"/>
            <a:ext cx="4401744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1765-1805 : Du Golfe persique à la mer Rouge, les Saoudiens wahhabites conquièrent le centre de l’Arabie : Qatar, Hasa, Hedjaz et les villes saintes, Médine et la Mecque</a:t>
            </a:r>
          </a:p>
          <a:p>
            <a:endParaRPr lang="fr-FR" dirty="0"/>
          </a:p>
          <a:p>
            <a:r>
              <a:rPr lang="fr-FR" dirty="0"/>
              <a:t>*1802 : Au nord, raid vers l’Irak ottoman</a:t>
            </a:r>
          </a:p>
          <a:p>
            <a:r>
              <a:rPr lang="fr-FR" dirty="0"/>
              <a:t>A Karbala, destruction des lieux saints chiites</a:t>
            </a:r>
          </a:p>
          <a:p>
            <a:endParaRPr lang="fr-FR" dirty="0"/>
          </a:p>
          <a:p>
            <a:r>
              <a:rPr lang="fr-FR" dirty="0">
                <a:ea typeface="Times New Roman" panose="02020603050405020304" pitchFamily="18" charset="0"/>
              </a:rPr>
              <a:t>NB : 1806-12 : Les Ottomans en guerre contre la Russie, impuissants face à ce nouveau danger</a:t>
            </a:r>
          </a:p>
          <a:p>
            <a:endParaRPr lang="fr-FR" dirty="0"/>
          </a:p>
          <a:p>
            <a:r>
              <a:rPr lang="fr-FR" dirty="0"/>
              <a:t>*1803 : Mort d’</a:t>
            </a:r>
            <a:r>
              <a:rPr lang="fr-FR" dirty="0" err="1"/>
              <a:t>Abdulaziz</a:t>
            </a:r>
            <a:endParaRPr lang="fr-FR" dirty="0"/>
          </a:p>
          <a:p>
            <a:r>
              <a:rPr lang="fr-FR" dirty="0"/>
              <a:t>Son fils Saoud lui succède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5894747" y="-1136323"/>
            <a:ext cx="4824928" cy="73666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1D9119B-2022-D6D4-B611-D32E173523E5}"/>
              </a:ext>
            </a:extLst>
          </p:cNvPr>
          <p:cNvSpPr/>
          <p:nvPr/>
        </p:nvSpPr>
        <p:spPr>
          <a:xfrm>
            <a:off x="8766875" y="314615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67AB133-FD16-C0D5-46DB-5DFE5F097487}"/>
              </a:ext>
            </a:extLst>
          </p:cNvPr>
          <p:cNvSpPr/>
          <p:nvPr/>
        </p:nvSpPr>
        <p:spPr>
          <a:xfrm>
            <a:off x="9415221" y="306755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DC873EF-EBFD-EBD4-8B69-4E5C6AA6F91A}"/>
              </a:ext>
            </a:extLst>
          </p:cNvPr>
          <p:cNvSpPr/>
          <p:nvPr/>
        </p:nvSpPr>
        <p:spPr>
          <a:xfrm>
            <a:off x="9120753" y="279348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8E1C66-DAF8-E410-1272-B93C9F37D23F}"/>
              </a:ext>
            </a:extLst>
          </p:cNvPr>
          <p:cNvSpPr/>
          <p:nvPr/>
        </p:nvSpPr>
        <p:spPr>
          <a:xfrm>
            <a:off x="8567981" y="1922992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BF4C44-3D9B-4D09-0C30-319ED9B674B3}"/>
              </a:ext>
            </a:extLst>
          </p:cNvPr>
          <p:cNvSpPr/>
          <p:nvPr/>
        </p:nvSpPr>
        <p:spPr>
          <a:xfrm>
            <a:off x="6767594" y="226127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AB25079-BF1E-CC8F-F58A-67E762E53F39}"/>
              </a:ext>
            </a:extLst>
          </p:cNvPr>
          <p:cNvSpPr/>
          <p:nvPr/>
        </p:nvSpPr>
        <p:spPr>
          <a:xfrm>
            <a:off x="6439546" y="49188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53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4" y="134529"/>
            <a:ext cx="440174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1765-1805 : Du Golfe persique à la mer Rouge, les Saoudiens wahhabites conquièrent le centre de l’Arabie : Qatar, Hasa, Hedjaz et les villes saintes, Médine et la Mecque</a:t>
            </a:r>
          </a:p>
          <a:p>
            <a:endParaRPr lang="fr-FR" dirty="0"/>
          </a:p>
          <a:p>
            <a:r>
              <a:rPr lang="fr-FR" dirty="0"/>
              <a:t>*1803-05 : A l’ouest</a:t>
            </a:r>
          </a:p>
          <a:p>
            <a:r>
              <a:rPr lang="fr-FR" dirty="0"/>
              <a:t>Les Wahhabites conquièrent le Hedjaz</a:t>
            </a:r>
          </a:p>
          <a:p>
            <a:r>
              <a:rPr lang="fr-FR" dirty="0"/>
              <a:t>Ils s’emparent de la Mecque et de Médine</a:t>
            </a:r>
          </a:p>
          <a:p>
            <a:endParaRPr lang="fr-FR" dirty="0"/>
          </a:p>
          <a:p>
            <a:r>
              <a:rPr lang="fr-FR" dirty="0"/>
              <a:t>Contestant ainsi</a:t>
            </a:r>
          </a:p>
          <a:p>
            <a:r>
              <a:rPr lang="fr-FR" dirty="0"/>
              <a:t>Le pouvoir protecteur du sultan ottoman</a:t>
            </a:r>
          </a:p>
          <a:p>
            <a:endParaRPr lang="fr-FR" dirty="0"/>
          </a:p>
          <a:p>
            <a:r>
              <a:rPr lang="fr-FR" dirty="0"/>
              <a:t>*1807 : Le sultan </a:t>
            </a:r>
            <a:r>
              <a:rPr lang="fr-FR" u="sng" dirty="0"/>
              <a:t>Mahmoud II</a:t>
            </a:r>
            <a:r>
              <a:rPr lang="fr-FR" dirty="0"/>
              <a:t>, impuissant</a:t>
            </a:r>
          </a:p>
          <a:p>
            <a:r>
              <a:rPr lang="fr-FR" dirty="0"/>
              <a:t>Doit se résoudre à demander</a:t>
            </a:r>
          </a:p>
          <a:p>
            <a:r>
              <a:rPr lang="fr-FR" dirty="0"/>
              <a:t>Au </a:t>
            </a:r>
            <a:r>
              <a:rPr lang="fr-FR" u="sng" dirty="0"/>
              <a:t>pacha d’Egypte</a:t>
            </a:r>
            <a:r>
              <a:rPr lang="fr-FR" dirty="0"/>
              <a:t> d’intervenir…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5894747" y="-1136323"/>
            <a:ext cx="4824928" cy="73666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1D9119B-2022-D6D4-B611-D32E173523E5}"/>
              </a:ext>
            </a:extLst>
          </p:cNvPr>
          <p:cNvSpPr/>
          <p:nvPr/>
        </p:nvSpPr>
        <p:spPr>
          <a:xfrm>
            <a:off x="8766875" y="314615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67AB133-FD16-C0D5-46DB-5DFE5F097487}"/>
              </a:ext>
            </a:extLst>
          </p:cNvPr>
          <p:cNvSpPr/>
          <p:nvPr/>
        </p:nvSpPr>
        <p:spPr>
          <a:xfrm>
            <a:off x="9415221" y="306755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DC873EF-EBFD-EBD4-8B69-4E5C6AA6F91A}"/>
              </a:ext>
            </a:extLst>
          </p:cNvPr>
          <p:cNvSpPr/>
          <p:nvPr/>
        </p:nvSpPr>
        <p:spPr>
          <a:xfrm>
            <a:off x="9120753" y="279348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E2331B-3574-48CD-4E2A-4B92CF58FC91}"/>
              </a:ext>
            </a:extLst>
          </p:cNvPr>
          <p:cNvSpPr/>
          <p:nvPr/>
        </p:nvSpPr>
        <p:spPr>
          <a:xfrm>
            <a:off x="7836977" y="357872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8EF2106-775E-1996-5A88-D1945BC6E3AC}"/>
              </a:ext>
            </a:extLst>
          </p:cNvPr>
          <p:cNvSpPr/>
          <p:nvPr/>
        </p:nvSpPr>
        <p:spPr>
          <a:xfrm>
            <a:off x="7917051" y="322475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BF4C44-3D9B-4D09-0C30-319ED9B674B3}"/>
              </a:ext>
            </a:extLst>
          </p:cNvPr>
          <p:cNvSpPr/>
          <p:nvPr/>
        </p:nvSpPr>
        <p:spPr>
          <a:xfrm>
            <a:off x="6767594" y="226127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AB25079-BF1E-CC8F-F58A-67E762E53F39}"/>
              </a:ext>
            </a:extLst>
          </p:cNvPr>
          <p:cNvSpPr/>
          <p:nvPr/>
        </p:nvSpPr>
        <p:spPr>
          <a:xfrm>
            <a:off x="6439546" y="49188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28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cs typeface="Arial" panose="020B0604020202020204" pitchFamily="34" charset="0"/>
              </a:rPr>
              <a:t> période : 1815-1914 : </a:t>
            </a:r>
            <a:r>
              <a:rPr lang="fr-FR" sz="1800" b="1" kern="0" dirty="0">
                <a:effectLst/>
                <a:ea typeface="Times New Roman" panose="02020603050405020304" pitchFamily="18" charset="0"/>
              </a:rPr>
              <a:t>Europe et Russie à la conquête de l’Orient et de l’Asie</a:t>
            </a:r>
          </a:p>
          <a:p>
            <a:pPr algn="ctr">
              <a:lnSpc>
                <a:spcPct val="100000"/>
              </a:lnSpc>
            </a:pPr>
            <a:endParaRPr lang="fr-FR" b="1" kern="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1815-1841 : L’Europe du congrès de Vienne et la question d’Orient</a:t>
            </a:r>
          </a:p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Sécessions dans l’Empire ottoman : Egypte, Arabie, Grèce, Serbie, Moldavie, Valachie, Algérie</a:t>
            </a:r>
          </a:p>
          <a:p>
            <a:pPr algn="ctr">
              <a:lnSpc>
                <a:spcPct val="100000"/>
              </a:lnSpc>
            </a:pPr>
            <a:endParaRPr lang="fr-FR" sz="1800" b="1" kern="1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fr-FR" sz="1800" b="1" strike="noStrike" spc="-1" dirty="0">
                <a:cs typeface="Calibri" panose="020F0502020204030204" pitchFamily="34" charset="0"/>
              </a:rPr>
              <a:t>1801-1822 : Mehmet Ali, pacha d’Egypte et conquérant de l’Arabie et du Soudan ; En Arabie, échec du 1</a:t>
            </a:r>
            <a:r>
              <a:rPr lang="fr-FR" sz="1800" b="1" strike="noStrike" spc="-1" baseline="30000" dirty="0">
                <a:cs typeface="Calibri" panose="020F0502020204030204" pitchFamily="34" charset="0"/>
              </a:rPr>
              <a:t>er</a:t>
            </a:r>
            <a:r>
              <a:rPr lang="fr-FR" sz="1800" b="1" strike="noStrike" spc="-1" dirty="0">
                <a:cs typeface="Calibri" panose="020F0502020204030204" pitchFamily="34" charset="0"/>
              </a:rPr>
              <a:t> Etat des Saoud wahhabites</a:t>
            </a:r>
          </a:p>
          <a:p>
            <a:r>
              <a:rPr lang="fr-FR" dirty="0"/>
              <a:t>1801-1811 : En Egypte, le pacha ottoman Mehmet Ali élimine le pouvoir des Mamelouks</a:t>
            </a:r>
          </a:p>
          <a:p>
            <a:r>
              <a:rPr lang="fr-FR" dirty="0"/>
              <a:t>1744-1765 : En Arabie, dans le </a:t>
            </a:r>
            <a:r>
              <a:rPr lang="fr-FR" dirty="0" err="1"/>
              <a:t>Nejd</a:t>
            </a:r>
            <a:r>
              <a:rPr lang="fr-FR" dirty="0"/>
              <a:t>, naissances du Wahhabisme et du 1</a:t>
            </a:r>
            <a:r>
              <a:rPr lang="fr-FR" baseline="30000" dirty="0"/>
              <a:t>er</a:t>
            </a:r>
            <a:r>
              <a:rPr lang="fr-FR" dirty="0"/>
              <a:t> Etat saoudien</a:t>
            </a:r>
          </a:p>
          <a:p>
            <a:r>
              <a:rPr lang="fr-FR" dirty="0"/>
              <a:t>1765-1805 : Du Golfe persique à la mer Rouge, les Saoudiens wahhabites conquièrent le centre de l’Arabie : Qatar, Hasa, Hedjaz et les villes saintes, Médine et la Mecque</a:t>
            </a:r>
          </a:p>
          <a:p>
            <a:r>
              <a:rPr lang="fr-FR" dirty="0"/>
              <a:t>1811-1818 : Au service du sultan ottoman Mahmoud II, Mehmet Ali et ses fils, </a:t>
            </a:r>
            <a:r>
              <a:rPr lang="fr-FR" dirty="0" err="1"/>
              <a:t>Toussoun</a:t>
            </a:r>
            <a:r>
              <a:rPr lang="fr-FR" dirty="0"/>
              <a:t> et Ibrahim, reconquiert l’Arabie ; Fin du 1</a:t>
            </a:r>
            <a:r>
              <a:rPr lang="fr-FR" baseline="30000" dirty="0"/>
              <a:t>er</a:t>
            </a:r>
            <a:r>
              <a:rPr lang="fr-FR" dirty="0"/>
              <a:t> Etat saoudien</a:t>
            </a:r>
          </a:p>
          <a:p>
            <a:r>
              <a:rPr lang="fr-FR" dirty="0"/>
              <a:t>1811-1823 : Mehmet Ali lance la modernisation de l’Egypte</a:t>
            </a:r>
          </a:p>
          <a:p>
            <a:r>
              <a:rPr lang="fr-FR" dirty="0"/>
              <a:t>1820-1822 : Ismaïl, fils de Mehmet Ali, conquiert le Soudan et fonde Khartoum</a:t>
            </a:r>
          </a:p>
          <a:p>
            <a:r>
              <a:rPr lang="fr-FR" sz="1800" dirty="0"/>
              <a:t>1824 : Au</a:t>
            </a:r>
            <a:r>
              <a:rPr lang="fr-FR" sz="1800" dirty="0">
                <a:ea typeface="Times New Roman" panose="02020603050405020304" pitchFamily="18" charset="0"/>
              </a:rPr>
              <a:t> Soudan conquis, les Egyptiens fondent Khartoum ; </a:t>
            </a:r>
            <a:r>
              <a:rPr lang="fr-FR" dirty="0">
                <a:ea typeface="Times New Roman" panose="02020603050405020304" pitchFamily="18" charset="0"/>
              </a:rPr>
              <a:t>En Arabie, à </a:t>
            </a:r>
            <a:r>
              <a:rPr lang="fr-FR" dirty="0" err="1">
                <a:ea typeface="Times New Roman" panose="02020603050405020304" pitchFamily="18" charset="0"/>
              </a:rPr>
              <a:t>Dariya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dirty="0" err="1">
                <a:ea typeface="Times New Roman" panose="02020603050405020304" pitchFamily="18" charset="0"/>
              </a:rPr>
              <a:t>Turki</a:t>
            </a:r>
            <a:r>
              <a:rPr lang="fr-FR" dirty="0">
                <a:ea typeface="Times New Roman" panose="02020603050405020304" pitchFamily="18" charset="0"/>
              </a:rPr>
              <a:t> Al-Saoud fonde le 2</a:t>
            </a:r>
            <a:r>
              <a:rPr lang="fr-FR" baseline="30000" dirty="0">
                <a:ea typeface="Times New Roman" panose="02020603050405020304" pitchFamily="18" charset="0"/>
              </a:rPr>
              <a:t>ème</a:t>
            </a:r>
            <a:r>
              <a:rPr lang="fr-FR" dirty="0">
                <a:ea typeface="Times New Roman" panose="02020603050405020304" pitchFamily="18" charset="0"/>
              </a:rPr>
              <a:t> Etat saoudien </a:t>
            </a:r>
            <a:r>
              <a:rPr lang="fr-FR" sz="1800" dirty="0">
                <a:ea typeface="Times New Roman" panose="02020603050405020304" pitchFamily="18" charset="0"/>
              </a:rPr>
              <a:t>; </a:t>
            </a:r>
            <a:r>
              <a:rPr lang="fr-FR" dirty="0">
                <a:ea typeface="Times New Roman" panose="02020603050405020304" pitchFamily="18" charset="0"/>
              </a:rPr>
              <a:t>En Grèce, dans le Péloponnèse révolté, le sultan Mahmoud fait appel à Mehmet Ali, pacha d’Egypte</a:t>
            </a:r>
            <a:endParaRPr lang="fr-FR" sz="1800" dirty="0">
              <a:ea typeface="Times New Roman" panose="02020603050405020304" pitchFamily="18" charset="0"/>
            </a:endParaRPr>
          </a:p>
          <a:p>
            <a:endParaRPr lang="fr-FR" sz="180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76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4" y="134529"/>
            <a:ext cx="440174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1811-1818 : Au service du sultan ottoman Mahmoud II, Mehmet Ali et ses fils, </a:t>
            </a:r>
            <a:r>
              <a:rPr lang="fr-FR" b="1" dirty="0" err="1"/>
              <a:t>Toussoun</a:t>
            </a:r>
            <a:r>
              <a:rPr lang="fr-FR" b="1" dirty="0"/>
              <a:t> et Ibrahim, reconquiert l’Arabie ; Fin du 1</a:t>
            </a:r>
            <a:r>
              <a:rPr lang="fr-FR" b="1" baseline="30000" dirty="0"/>
              <a:t>er</a:t>
            </a:r>
            <a:r>
              <a:rPr lang="fr-FR" b="1" dirty="0"/>
              <a:t> Etat saoudien</a:t>
            </a:r>
          </a:p>
          <a:p>
            <a:endParaRPr lang="fr-FR" dirty="0"/>
          </a:p>
          <a:p>
            <a:r>
              <a:rPr lang="fr-FR" dirty="0">
                <a:ea typeface="Times New Roman" panose="02020603050405020304" pitchFamily="18" charset="0"/>
              </a:rPr>
              <a:t>*1810 : Dernier long raid</a:t>
            </a:r>
          </a:p>
          <a:p>
            <a:r>
              <a:rPr lang="fr-FR" dirty="0">
                <a:ea typeface="Times New Roman" panose="02020603050405020304" pitchFamily="18" charset="0"/>
              </a:rPr>
              <a:t>Des wahhabites sur Damas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*Oct. 1811 : Une armée de 8 000 hommes</a:t>
            </a:r>
          </a:p>
          <a:p>
            <a:r>
              <a:rPr lang="fr-FR" dirty="0">
                <a:ea typeface="Times New Roman" panose="02020603050405020304" pitchFamily="18" charset="0"/>
              </a:rPr>
              <a:t>Menée par </a:t>
            </a:r>
            <a:r>
              <a:rPr lang="fr-FR" dirty="0" err="1">
                <a:ea typeface="Times New Roman" panose="02020603050405020304" pitchFamily="18" charset="0"/>
              </a:rPr>
              <a:t>Toussoun</a:t>
            </a:r>
            <a:r>
              <a:rPr lang="fr-FR" dirty="0">
                <a:ea typeface="Times New Roman" panose="02020603050405020304" pitchFamily="18" charset="0"/>
              </a:rPr>
              <a:t>, fils de Mehmet</a:t>
            </a:r>
          </a:p>
          <a:p>
            <a:r>
              <a:rPr lang="fr-FR" dirty="0">
                <a:ea typeface="Times New Roman" panose="02020603050405020304" pitchFamily="18" charset="0"/>
              </a:rPr>
              <a:t>Débarque à </a:t>
            </a:r>
            <a:r>
              <a:rPr lang="fr-FR" dirty="0" err="1">
                <a:ea typeface="Times New Roman" panose="02020603050405020304" pitchFamily="18" charset="0"/>
              </a:rPr>
              <a:t>Yanbu</a:t>
            </a:r>
            <a:r>
              <a:rPr lang="fr-FR" dirty="0">
                <a:ea typeface="Times New Roman" panose="02020603050405020304" pitchFamily="18" charset="0"/>
              </a:rPr>
              <a:t>, le port de Médine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5894747" y="-1136323"/>
            <a:ext cx="4824928" cy="73666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1D9119B-2022-D6D4-B611-D32E173523E5}"/>
              </a:ext>
            </a:extLst>
          </p:cNvPr>
          <p:cNvSpPr/>
          <p:nvPr/>
        </p:nvSpPr>
        <p:spPr>
          <a:xfrm>
            <a:off x="8766875" y="314615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67AB133-FD16-C0D5-46DB-5DFE5F097487}"/>
              </a:ext>
            </a:extLst>
          </p:cNvPr>
          <p:cNvSpPr/>
          <p:nvPr/>
        </p:nvSpPr>
        <p:spPr>
          <a:xfrm>
            <a:off x="9415221" y="306755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DC873EF-EBFD-EBD4-8B69-4E5C6AA6F91A}"/>
              </a:ext>
            </a:extLst>
          </p:cNvPr>
          <p:cNvSpPr/>
          <p:nvPr/>
        </p:nvSpPr>
        <p:spPr>
          <a:xfrm>
            <a:off x="9120753" y="279348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E2331B-3574-48CD-4E2A-4B92CF58FC91}"/>
              </a:ext>
            </a:extLst>
          </p:cNvPr>
          <p:cNvSpPr/>
          <p:nvPr/>
        </p:nvSpPr>
        <p:spPr>
          <a:xfrm>
            <a:off x="7836977" y="357872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8EF2106-775E-1996-5A88-D1945BC6E3AC}"/>
              </a:ext>
            </a:extLst>
          </p:cNvPr>
          <p:cNvSpPr/>
          <p:nvPr/>
        </p:nvSpPr>
        <p:spPr>
          <a:xfrm>
            <a:off x="7917051" y="322475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2F2F56-07C7-79F4-A3CC-47F4D72FD92E}"/>
              </a:ext>
            </a:extLst>
          </p:cNvPr>
          <p:cNvSpPr/>
          <p:nvPr/>
        </p:nvSpPr>
        <p:spPr>
          <a:xfrm>
            <a:off x="6767594" y="226127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7D0E34-BEDF-A1ED-BCC3-F2447AAD7CE1}"/>
              </a:ext>
            </a:extLst>
          </p:cNvPr>
          <p:cNvSpPr/>
          <p:nvPr/>
        </p:nvSpPr>
        <p:spPr>
          <a:xfrm>
            <a:off x="6439546" y="49188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8D6F792-96B9-176D-F5AB-2443356393DC}"/>
              </a:ext>
            </a:extLst>
          </p:cNvPr>
          <p:cNvSpPr/>
          <p:nvPr/>
        </p:nvSpPr>
        <p:spPr>
          <a:xfrm>
            <a:off x="7681994" y="3244539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CDB6A2C-2544-DC30-D17F-D23AF268D637}"/>
              </a:ext>
            </a:extLst>
          </p:cNvPr>
          <p:cNvCxnSpPr>
            <a:cxnSpLocks/>
            <a:stCxn id="10" idx="5"/>
            <a:endCxn id="12" idx="1"/>
          </p:cNvCxnSpPr>
          <p:nvPr/>
        </p:nvCxnSpPr>
        <p:spPr>
          <a:xfrm>
            <a:off x="6904290" y="2395460"/>
            <a:ext cx="801157" cy="8721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8868294-A167-46E5-A498-F944BAE61515}"/>
              </a:ext>
            </a:extLst>
          </p:cNvPr>
          <p:cNvSpPr/>
          <p:nvPr/>
        </p:nvSpPr>
        <p:spPr>
          <a:xfrm>
            <a:off x="7521845" y="181371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820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4" y="134529"/>
            <a:ext cx="440174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1811-1818 : Au service du sultan ottoman Mahmoud II, Mehmet Ali et ses fils, </a:t>
            </a:r>
            <a:r>
              <a:rPr lang="fr-FR" b="1" dirty="0" err="1"/>
              <a:t>Toussoun</a:t>
            </a:r>
            <a:r>
              <a:rPr lang="fr-FR" b="1" dirty="0"/>
              <a:t> et Ibrahim, reconquiert l’Arabie ; Fin du 1</a:t>
            </a:r>
            <a:r>
              <a:rPr lang="fr-FR" b="1" baseline="30000" dirty="0"/>
              <a:t>er</a:t>
            </a:r>
            <a:r>
              <a:rPr lang="fr-FR" b="1" dirty="0"/>
              <a:t> Etat saoudien</a:t>
            </a:r>
          </a:p>
          <a:p>
            <a:endParaRPr lang="fr-FR" dirty="0"/>
          </a:p>
          <a:p>
            <a:r>
              <a:rPr lang="fr-FR" dirty="0"/>
              <a:t>*1812-13</a:t>
            </a:r>
          </a:p>
          <a:p>
            <a:r>
              <a:rPr lang="fr-FR" dirty="0" err="1"/>
              <a:t>Toussoun</a:t>
            </a:r>
            <a:r>
              <a:rPr lang="fr-FR" dirty="0"/>
              <a:t> reconquiert difficilement le Hedjaz Médine et la Mecque</a:t>
            </a:r>
          </a:p>
          <a:p>
            <a:endParaRPr lang="fr-FR" dirty="0"/>
          </a:p>
          <a:p>
            <a:r>
              <a:rPr lang="fr-FR" dirty="0"/>
              <a:t>NB : Son féroce lieutenant est même surnommé </a:t>
            </a:r>
            <a:r>
              <a:rPr lang="fr-FR" i="1" dirty="0"/>
              <a:t>Bonaparte</a:t>
            </a:r>
            <a:r>
              <a:rPr lang="fr-FR" dirty="0"/>
              <a:t> !</a:t>
            </a:r>
          </a:p>
          <a:p>
            <a:endParaRPr lang="fr-FR" dirty="0"/>
          </a:p>
          <a:p>
            <a:r>
              <a:rPr lang="fr-FR" dirty="0"/>
              <a:t>Et Saoud parvient à se replier sur </a:t>
            </a:r>
            <a:r>
              <a:rPr lang="fr-FR" dirty="0" err="1"/>
              <a:t>Dariya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*1814 : Mort de Saoud</a:t>
            </a:r>
          </a:p>
          <a:p>
            <a:r>
              <a:rPr lang="fr-FR" dirty="0"/>
              <a:t>Son fils Abdallah lui succède…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5894747" y="-1136323"/>
            <a:ext cx="4824928" cy="73666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1D9119B-2022-D6D4-B611-D32E173523E5}"/>
              </a:ext>
            </a:extLst>
          </p:cNvPr>
          <p:cNvSpPr/>
          <p:nvPr/>
        </p:nvSpPr>
        <p:spPr>
          <a:xfrm>
            <a:off x="8766875" y="314615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67AB133-FD16-C0D5-46DB-5DFE5F097487}"/>
              </a:ext>
            </a:extLst>
          </p:cNvPr>
          <p:cNvSpPr/>
          <p:nvPr/>
        </p:nvSpPr>
        <p:spPr>
          <a:xfrm>
            <a:off x="9415221" y="306755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DC873EF-EBFD-EBD4-8B69-4E5C6AA6F91A}"/>
              </a:ext>
            </a:extLst>
          </p:cNvPr>
          <p:cNvSpPr/>
          <p:nvPr/>
        </p:nvSpPr>
        <p:spPr>
          <a:xfrm>
            <a:off x="9120753" y="279348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E2331B-3574-48CD-4E2A-4B92CF58FC91}"/>
              </a:ext>
            </a:extLst>
          </p:cNvPr>
          <p:cNvSpPr/>
          <p:nvPr/>
        </p:nvSpPr>
        <p:spPr>
          <a:xfrm>
            <a:off x="7836977" y="357872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8EF2106-775E-1996-5A88-D1945BC6E3AC}"/>
              </a:ext>
            </a:extLst>
          </p:cNvPr>
          <p:cNvSpPr/>
          <p:nvPr/>
        </p:nvSpPr>
        <p:spPr>
          <a:xfrm>
            <a:off x="7917051" y="322475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2F2F56-07C7-79F4-A3CC-47F4D72FD92E}"/>
              </a:ext>
            </a:extLst>
          </p:cNvPr>
          <p:cNvSpPr/>
          <p:nvPr/>
        </p:nvSpPr>
        <p:spPr>
          <a:xfrm>
            <a:off x="6767594" y="226127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7D0E34-BEDF-A1ED-BCC3-F2447AAD7CE1}"/>
              </a:ext>
            </a:extLst>
          </p:cNvPr>
          <p:cNvSpPr/>
          <p:nvPr/>
        </p:nvSpPr>
        <p:spPr>
          <a:xfrm>
            <a:off x="6439546" y="49188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8D6F792-96B9-176D-F5AB-2443356393DC}"/>
              </a:ext>
            </a:extLst>
          </p:cNvPr>
          <p:cNvSpPr/>
          <p:nvPr/>
        </p:nvSpPr>
        <p:spPr>
          <a:xfrm>
            <a:off x="7681994" y="3244539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CDB6A2C-2544-DC30-D17F-D23AF268D637}"/>
              </a:ext>
            </a:extLst>
          </p:cNvPr>
          <p:cNvCxnSpPr>
            <a:cxnSpLocks/>
            <a:stCxn id="10" idx="5"/>
            <a:endCxn id="12" idx="1"/>
          </p:cNvCxnSpPr>
          <p:nvPr/>
        </p:nvCxnSpPr>
        <p:spPr>
          <a:xfrm>
            <a:off x="6904290" y="2395460"/>
            <a:ext cx="801157" cy="8721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8868294-A167-46E5-A498-F944BAE61515}"/>
              </a:ext>
            </a:extLst>
          </p:cNvPr>
          <p:cNvSpPr/>
          <p:nvPr/>
        </p:nvSpPr>
        <p:spPr>
          <a:xfrm>
            <a:off x="7521845" y="181371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64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4" y="134529"/>
            <a:ext cx="4401744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1811-1818 : Au service du sultan ottoman Mahmoud II, </a:t>
            </a:r>
            <a:r>
              <a:rPr lang="fr-FR" b="1" dirty="0" err="1"/>
              <a:t>Toussoun</a:t>
            </a:r>
            <a:r>
              <a:rPr lang="fr-FR" b="1" dirty="0"/>
              <a:t> et Ibrahim, fils de Mehmet, reconquièrent l’Arabie ; Fin du 1</a:t>
            </a:r>
            <a:r>
              <a:rPr lang="fr-FR" b="1" baseline="30000" dirty="0"/>
              <a:t>er</a:t>
            </a:r>
            <a:r>
              <a:rPr lang="fr-FR" b="1" dirty="0"/>
              <a:t> Etat saoudien</a:t>
            </a:r>
          </a:p>
          <a:p>
            <a:endParaRPr lang="fr-FR" dirty="0"/>
          </a:p>
          <a:p>
            <a:r>
              <a:rPr lang="fr-FR" dirty="0"/>
              <a:t>*1816 : A la mort de </a:t>
            </a:r>
            <a:r>
              <a:rPr lang="fr-FR" dirty="0" err="1"/>
              <a:t>Toussoun</a:t>
            </a:r>
            <a:endParaRPr lang="fr-FR" dirty="0"/>
          </a:p>
          <a:p>
            <a:r>
              <a:rPr lang="fr-FR" dirty="0"/>
              <a:t>Son frère </a:t>
            </a:r>
            <a:r>
              <a:rPr lang="fr-FR" u="sng" dirty="0"/>
              <a:t>Ibrahim</a:t>
            </a:r>
            <a:r>
              <a:rPr lang="fr-FR" dirty="0"/>
              <a:t> le remplace</a:t>
            </a:r>
          </a:p>
          <a:p>
            <a:r>
              <a:rPr lang="fr-FR" dirty="0"/>
              <a:t>Pour la Porte, liquider l’Etat wahhabite…</a:t>
            </a:r>
          </a:p>
          <a:p>
            <a:endParaRPr lang="fr-FR" dirty="0"/>
          </a:p>
          <a:p>
            <a:r>
              <a:rPr lang="fr-FR" dirty="0"/>
              <a:t>*1818 : Ibrahim prend et détruit </a:t>
            </a:r>
            <a:r>
              <a:rPr lang="fr-FR" dirty="0" err="1"/>
              <a:t>Dariya</a:t>
            </a:r>
            <a:endParaRPr lang="fr-FR" dirty="0"/>
          </a:p>
          <a:p>
            <a:endParaRPr lang="fr-FR" dirty="0"/>
          </a:p>
          <a:p>
            <a:r>
              <a:rPr lang="fr-FR" dirty="0"/>
              <a:t>- Mahmoud II nomme Ibrahim, pacha d’Arabie</a:t>
            </a:r>
          </a:p>
          <a:p>
            <a:endParaRPr lang="fr-FR" dirty="0"/>
          </a:p>
          <a:p>
            <a:r>
              <a:rPr lang="fr-FR" dirty="0"/>
              <a:t>- A </a:t>
            </a:r>
            <a:r>
              <a:rPr lang="fr-FR" dirty="0" err="1"/>
              <a:t>Dariya</a:t>
            </a:r>
            <a:r>
              <a:rPr lang="fr-FR" dirty="0"/>
              <a:t>, l’imam Suleyman</a:t>
            </a:r>
          </a:p>
          <a:p>
            <a:r>
              <a:rPr lang="fr-FR" dirty="0"/>
              <a:t>Petit-fils et successeur d’</a:t>
            </a:r>
            <a:r>
              <a:rPr lang="fr-FR" dirty="0" err="1"/>
              <a:t>Abdelwahhab</a:t>
            </a:r>
            <a:endParaRPr lang="fr-FR" dirty="0"/>
          </a:p>
          <a:p>
            <a:r>
              <a:rPr lang="fr-FR" dirty="0"/>
              <a:t>Est fusillé</a:t>
            </a:r>
          </a:p>
          <a:p>
            <a:endParaRPr lang="fr-FR" dirty="0"/>
          </a:p>
          <a:p>
            <a:r>
              <a:rPr lang="fr-FR" dirty="0"/>
              <a:t>- Abdallah est envoyé à Constantinople</a:t>
            </a:r>
          </a:p>
          <a:p>
            <a:r>
              <a:rPr lang="fr-FR" dirty="0"/>
              <a:t>Et décapité</a:t>
            </a:r>
          </a:p>
          <a:p>
            <a:endParaRPr lang="fr-FR" dirty="0"/>
          </a:p>
          <a:p>
            <a:r>
              <a:rPr lang="fr-FR" dirty="0"/>
              <a:t>*1818 : Fin du 1</a:t>
            </a:r>
            <a:r>
              <a:rPr lang="fr-FR" baseline="30000" dirty="0"/>
              <a:t>er</a:t>
            </a:r>
            <a:r>
              <a:rPr lang="fr-FR" dirty="0"/>
              <a:t> Etat saoudien…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5894747" y="-1136323"/>
            <a:ext cx="4824928" cy="73666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1D9119B-2022-D6D4-B611-D32E173523E5}"/>
              </a:ext>
            </a:extLst>
          </p:cNvPr>
          <p:cNvSpPr/>
          <p:nvPr/>
        </p:nvSpPr>
        <p:spPr>
          <a:xfrm>
            <a:off x="8766875" y="314615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67AB133-FD16-C0D5-46DB-5DFE5F097487}"/>
              </a:ext>
            </a:extLst>
          </p:cNvPr>
          <p:cNvSpPr/>
          <p:nvPr/>
        </p:nvSpPr>
        <p:spPr>
          <a:xfrm>
            <a:off x="9293818" y="3067554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DC873EF-EBFD-EBD4-8B69-4E5C6AA6F91A}"/>
              </a:ext>
            </a:extLst>
          </p:cNvPr>
          <p:cNvSpPr/>
          <p:nvPr/>
        </p:nvSpPr>
        <p:spPr>
          <a:xfrm>
            <a:off x="9120753" y="2793481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E2331B-3574-48CD-4E2A-4B92CF58FC91}"/>
              </a:ext>
            </a:extLst>
          </p:cNvPr>
          <p:cNvSpPr/>
          <p:nvPr/>
        </p:nvSpPr>
        <p:spPr>
          <a:xfrm>
            <a:off x="7836977" y="3578727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8EF2106-775E-1996-5A88-D1945BC6E3AC}"/>
              </a:ext>
            </a:extLst>
          </p:cNvPr>
          <p:cNvSpPr/>
          <p:nvPr/>
        </p:nvSpPr>
        <p:spPr>
          <a:xfrm>
            <a:off x="7917051" y="3224757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2F2F56-07C7-79F4-A3CC-47F4D72FD92E}"/>
              </a:ext>
            </a:extLst>
          </p:cNvPr>
          <p:cNvSpPr/>
          <p:nvPr/>
        </p:nvSpPr>
        <p:spPr>
          <a:xfrm>
            <a:off x="6767594" y="226127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7D0E34-BEDF-A1ED-BCC3-F2447AAD7CE1}"/>
              </a:ext>
            </a:extLst>
          </p:cNvPr>
          <p:cNvSpPr/>
          <p:nvPr/>
        </p:nvSpPr>
        <p:spPr>
          <a:xfrm>
            <a:off x="6439546" y="49188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8D6F792-96B9-176D-F5AB-2443356393DC}"/>
              </a:ext>
            </a:extLst>
          </p:cNvPr>
          <p:cNvSpPr/>
          <p:nvPr/>
        </p:nvSpPr>
        <p:spPr>
          <a:xfrm>
            <a:off x="7681994" y="3244539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389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3" y="134529"/>
            <a:ext cx="5843088" cy="366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</a:t>
            </a:r>
            <a:r>
              <a:rPr lang="fr-FR" sz="1700" baseline="30000" dirty="0"/>
              <a:t>er</a:t>
            </a:r>
            <a:r>
              <a:rPr lang="fr-FR" sz="1700" dirty="0"/>
              <a:t> bilan…</a:t>
            </a:r>
          </a:p>
          <a:p>
            <a:endParaRPr lang="fr-FR" sz="1700" dirty="0"/>
          </a:p>
          <a:p>
            <a:r>
              <a:rPr lang="fr-FR" sz="1700" dirty="0"/>
              <a:t>*1820 : A</a:t>
            </a:r>
            <a:r>
              <a:rPr lang="fr-FR" dirty="0"/>
              <a:t>vec l’Arabie des Saoud et l’Egypte de Mehmet Ali</a:t>
            </a:r>
          </a:p>
          <a:p>
            <a:r>
              <a:rPr lang="fr-FR" dirty="0"/>
              <a:t>Les deux 1</a:t>
            </a:r>
            <a:r>
              <a:rPr lang="fr-FR" baseline="30000" dirty="0"/>
              <a:t>ères</a:t>
            </a:r>
            <a:r>
              <a:rPr lang="fr-FR" dirty="0"/>
              <a:t> expériences de renouveau arabe…</a:t>
            </a:r>
          </a:p>
          <a:p>
            <a:endParaRPr lang="fr-FR" dirty="0"/>
          </a:p>
          <a:p>
            <a:r>
              <a:rPr lang="fr-FR" dirty="0"/>
              <a:t>1) </a:t>
            </a:r>
            <a:r>
              <a:rPr lang="fr-FR" dirty="0">
                <a:ea typeface="Times New Roman" panose="02020603050405020304" pitchFamily="18" charset="0"/>
              </a:rPr>
              <a:t>1820 : </a:t>
            </a:r>
            <a:r>
              <a:rPr lang="fr-FR" dirty="0"/>
              <a:t>Celle des Saoud wahhabites, puritaine et agressive</a:t>
            </a:r>
          </a:p>
          <a:p>
            <a:r>
              <a:rPr lang="fr-FR" dirty="0"/>
              <a:t>A échoué… provisoirement !</a:t>
            </a:r>
          </a:p>
          <a:p>
            <a:endParaRPr lang="fr-FR" dirty="0"/>
          </a:p>
          <a:p>
            <a:r>
              <a:rPr lang="fr-FR" dirty="0"/>
              <a:t>*Mais malgré son échec</a:t>
            </a:r>
          </a:p>
          <a:p>
            <a:r>
              <a:rPr lang="fr-FR" dirty="0"/>
              <a:t>Elle a terni le titre ottoman de gardien des deux Lieux saints</a:t>
            </a:r>
          </a:p>
          <a:p>
            <a:endParaRPr lang="fr-FR" dirty="0"/>
          </a:p>
          <a:p>
            <a:r>
              <a:rPr lang="fr-FR" dirty="0"/>
              <a:t>*Et une fragilité ottomane sans précédent est apparue</a:t>
            </a:r>
          </a:p>
          <a:p>
            <a:r>
              <a:rPr lang="fr-FR" dirty="0"/>
              <a:t>En Arabie, mais aussi en Irak et en Syrie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7117842" y="-887312"/>
            <a:ext cx="3879532" cy="5923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02F2F56-07C7-79F4-A3CC-47F4D72FD92E}"/>
              </a:ext>
            </a:extLst>
          </p:cNvPr>
          <p:cNvSpPr/>
          <p:nvPr/>
        </p:nvSpPr>
        <p:spPr>
          <a:xfrm>
            <a:off x="7847309" y="1796330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7D0E34-BEDF-A1ED-BCC3-F2447AAD7CE1}"/>
              </a:ext>
            </a:extLst>
          </p:cNvPr>
          <p:cNvSpPr/>
          <p:nvPr/>
        </p:nvSpPr>
        <p:spPr>
          <a:xfrm>
            <a:off x="7524427" y="414398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CD2EAC-BD73-0C6C-4DD8-44B1C3B3DE80}"/>
              </a:ext>
            </a:extLst>
          </p:cNvPr>
          <p:cNvSpPr/>
          <p:nvPr/>
        </p:nvSpPr>
        <p:spPr>
          <a:xfrm>
            <a:off x="9425553" y="253766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B3E8AFD-42F1-2837-52E8-CC81175A116F}"/>
              </a:ext>
            </a:extLst>
          </p:cNvPr>
          <p:cNvSpPr/>
          <p:nvPr/>
        </p:nvSpPr>
        <p:spPr>
          <a:xfrm>
            <a:off x="8400082" y="1481198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46067C7-1699-9046-3F6B-1D812F879574}"/>
              </a:ext>
            </a:extLst>
          </p:cNvPr>
          <p:cNvSpPr/>
          <p:nvPr/>
        </p:nvSpPr>
        <p:spPr>
          <a:xfrm>
            <a:off x="9265404" y="1508139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5769E4E-3620-F12B-B4CB-5DA5A923621F}"/>
              </a:ext>
            </a:extLst>
          </p:cNvPr>
          <p:cNvSpPr/>
          <p:nvPr/>
        </p:nvSpPr>
        <p:spPr>
          <a:xfrm>
            <a:off x="8679052" y="2860548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868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3" y="134529"/>
            <a:ext cx="584308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2) En revanche…</a:t>
            </a:r>
          </a:p>
          <a:p>
            <a:r>
              <a:rPr lang="fr-FR" dirty="0"/>
              <a:t>Celle de l’Egypte de </a:t>
            </a:r>
            <a:r>
              <a:rPr lang="fr-FR" u="sng" dirty="0"/>
              <a:t>Mehmet Ali</a:t>
            </a:r>
            <a:r>
              <a:rPr lang="fr-FR" dirty="0"/>
              <a:t> va s’affirmer durablement…</a:t>
            </a:r>
          </a:p>
          <a:p>
            <a:endParaRPr lang="fr-FR" dirty="0"/>
          </a:p>
          <a:p>
            <a:r>
              <a:rPr lang="fr-FR" dirty="0"/>
              <a:t>*Trois points…</a:t>
            </a:r>
          </a:p>
          <a:p>
            <a:endParaRPr lang="fr-FR" dirty="0"/>
          </a:p>
          <a:p>
            <a:r>
              <a:rPr lang="fr-FR" dirty="0"/>
              <a:t>a) 1820 : Grâce à son succès en Arabie</a:t>
            </a:r>
          </a:p>
          <a:p>
            <a:r>
              <a:rPr lang="fr-FR" dirty="0"/>
              <a:t>L’Egypte s’affirme en tant que véritable puissance</a:t>
            </a:r>
          </a:p>
          <a:p>
            <a:endParaRPr lang="fr-FR" dirty="0"/>
          </a:p>
          <a:p>
            <a:r>
              <a:rPr lang="fr-FR" dirty="0"/>
              <a:t>*Et à partir de là, chaque sollicitation ottomane</a:t>
            </a:r>
          </a:p>
          <a:p>
            <a:r>
              <a:rPr lang="fr-FR" dirty="0"/>
              <a:t>En direction du Caire, sera une humiliation pour la Porte</a:t>
            </a:r>
          </a:p>
          <a:p>
            <a:endParaRPr lang="fr-FR" dirty="0"/>
          </a:p>
          <a:p>
            <a:r>
              <a:rPr lang="fr-FR" dirty="0"/>
              <a:t>*Et aura pour conséquence</a:t>
            </a:r>
          </a:p>
          <a:p>
            <a:r>
              <a:rPr lang="fr-FR" dirty="0"/>
              <a:t>Une autonomie accrue de l’Egypte…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7117842" y="-887312"/>
            <a:ext cx="3879532" cy="5923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02F2F56-07C7-79F4-A3CC-47F4D72FD92E}"/>
              </a:ext>
            </a:extLst>
          </p:cNvPr>
          <p:cNvSpPr/>
          <p:nvPr/>
        </p:nvSpPr>
        <p:spPr>
          <a:xfrm>
            <a:off x="7847309" y="179633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7D0E34-BEDF-A1ED-BCC3-F2447AAD7CE1}"/>
              </a:ext>
            </a:extLst>
          </p:cNvPr>
          <p:cNvSpPr/>
          <p:nvPr/>
        </p:nvSpPr>
        <p:spPr>
          <a:xfrm>
            <a:off x="7524427" y="414398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401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3" y="134529"/>
            <a:ext cx="584308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ea typeface="Times New Roman" panose="02020603050405020304" pitchFamily="18" charset="0"/>
              </a:rPr>
              <a:t>b) 1820 : Après la déroute ottomane en Arabie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Mehmet Ali</a:t>
            </a:r>
            <a:r>
              <a:rPr lang="fr-FR" dirty="0">
                <a:ea typeface="Times New Roman" panose="02020603050405020304" pitchFamily="18" charset="0"/>
              </a:rPr>
              <a:t> se pose en tant que</a:t>
            </a:r>
          </a:p>
          <a:p>
            <a:r>
              <a:rPr lang="fr-FR" dirty="0">
                <a:ea typeface="Times New Roman" panose="02020603050405020304" pitchFamily="18" charset="0"/>
              </a:rPr>
              <a:t>Défenseur de l’islam et des Arabes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à ce titre</a:t>
            </a:r>
          </a:p>
          <a:p>
            <a:r>
              <a:rPr lang="fr-FR" dirty="0">
                <a:ea typeface="Times New Roman" panose="02020603050405020304" pitchFamily="18" charset="0"/>
              </a:rPr>
              <a:t>Il s’accorde le droit de fonder un nouvel empire</a:t>
            </a:r>
          </a:p>
          <a:p>
            <a:r>
              <a:rPr lang="fr-FR" dirty="0">
                <a:ea typeface="Times New Roman" panose="02020603050405020304" pitchFamily="18" charset="0"/>
              </a:rPr>
              <a:t>Qui doit succéder à celui des Turcs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i="1" dirty="0"/>
              <a:t>Je suis bien conscient que l'Empire ottoman va chaque jour vers sa destruction […]. Sur ses ruines, je vais fonder un vaste royaume […] jusqu'à l'Euphrate et le Tigre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3CB9B7-9E9E-E72A-EEC5-9EF3C17F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/>
          </a:blip>
          <a:srcRect l="3518" t="4068" r="50000" b="44407"/>
          <a:stretch/>
        </p:blipFill>
        <p:spPr>
          <a:xfrm rot="16200000">
            <a:off x="7117842" y="-887312"/>
            <a:ext cx="3879532" cy="5923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02F2F56-07C7-79F4-A3CC-47F4D72FD92E}"/>
              </a:ext>
            </a:extLst>
          </p:cNvPr>
          <p:cNvSpPr/>
          <p:nvPr/>
        </p:nvSpPr>
        <p:spPr>
          <a:xfrm>
            <a:off x="7847309" y="179633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7D0E34-BEDF-A1ED-BCC3-F2447AAD7CE1}"/>
              </a:ext>
            </a:extLst>
          </p:cNvPr>
          <p:cNvSpPr/>
          <p:nvPr/>
        </p:nvSpPr>
        <p:spPr>
          <a:xfrm>
            <a:off x="7524427" y="414398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98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938788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ea typeface="Times New Roman" panose="02020603050405020304" pitchFamily="18" charset="0"/>
              </a:rPr>
              <a:t>c) </a:t>
            </a:r>
            <a:r>
              <a:rPr lang="fr-FR" dirty="0"/>
              <a:t>Contrairement à l’Etat saoudien </a:t>
            </a:r>
            <a:r>
              <a:rPr lang="fr-FR" i="1" dirty="0"/>
              <a:t>réactionnaire</a:t>
            </a:r>
          </a:p>
          <a:p>
            <a:r>
              <a:rPr lang="fr-FR" dirty="0">
                <a:ea typeface="Times New Roman" panose="02020603050405020304" pitchFamily="18" charset="0"/>
              </a:rPr>
              <a:t>Et comme Bonaparte en 1798, son modèle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u="sng" dirty="0">
                <a:ea typeface="Times New Roman" panose="02020603050405020304" pitchFamily="18" charset="0"/>
              </a:rPr>
              <a:t>Mehmet Ali</a:t>
            </a:r>
            <a:r>
              <a:rPr lang="fr-FR" dirty="0">
                <a:ea typeface="Times New Roman" panose="02020603050405020304" pitchFamily="18" charset="0"/>
              </a:rPr>
              <a:t> s’affirme en tant que</a:t>
            </a:r>
          </a:p>
          <a:p>
            <a:r>
              <a:rPr lang="fr-FR" dirty="0">
                <a:ea typeface="Times New Roman" panose="02020603050405020304" pitchFamily="18" charset="0"/>
              </a:rPr>
              <a:t>Propagateur de la </a:t>
            </a:r>
            <a:r>
              <a:rPr lang="fr-FR" i="1" dirty="0">
                <a:ea typeface="Times New Roman" panose="02020603050405020304" pitchFamily="18" charset="0"/>
              </a:rPr>
              <a:t>civilisation</a:t>
            </a:r>
            <a:r>
              <a:rPr lang="fr-FR" dirty="0">
                <a:ea typeface="Times New Roman" panose="02020603050405020304" pitchFamily="18" charset="0"/>
              </a:rPr>
              <a:t> et de la </a:t>
            </a:r>
            <a:r>
              <a:rPr lang="fr-FR" i="1" dirty="0">
                <a:ea typeface="Times New Roman" panose="02020603050405020304" pitchFamily="18" charset="0"/>
              </a:rPr>
              <a:t>modernité</a:t>
            </a:r>
            <a:r>
              <a:rPr lang="fr-FR" dirty="0">
                <a:ea typeface="Times New Roman" panose="02020603050405020304" pitchFamily="18" charset="0"/>
              </a:rPr>
              <a:t> en Egypte</a:t>
            </a:r>
          </a:p>
          <a:p>
            <a:endParaRPr lang="fr-FR" dirty="0"/>
          </a:p>
          <a:p>
            <a:r>
              <a:rPr lang="fr-FR" dirty="0"/>
              <a:t>Et en 1820, la </a:t>
            </a:r>
            <a:r>
              <a:rPr lang="fr-FR" i="1" dirty="0"/>
              <a:t>Nahda</a:t>
            </a:r>
            <a:r>
              <a:rPr lang="fr-FR" dirty="0"/>
              <a:t>, Renaissance, qui naît en Egypte</a:t>
            </a:r>
          </a:p>
          <a:p>
            <a:r>
              <a:rPr lang="fr-FR" dirty="0"/>
              <a:t>Est à ses tout débuts prometteurs</a:t>
            </a:r>
          </a:p>
          <a:p>
            <a:endParaRPr lang="fr-FR" dirty="0"/>
          </a:p>
          <a:p>
            <a:r>
              <a:rPr lang="fr-FR" dirty="0"/>
              <a:t>*Retour au récit...</a:t>
            </a:r>
          </a:p>
        </p:txBody>
      </p:sp>
      <p:pic>
        <p:nvPicPr>
          <p:cNvPr id="5" name="Image 4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4E4EF52-C0A2-7824-FE0D-EAD51961A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7" y="171877"/>
            <a:ext cx="5777601" cy="6514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DE003B2-8F5E-377F-C86D-C5C14BCFFE62}"/>
              </a:ext>
            </a:extLst>
          </p:cNvPr>
          <p:cNvSpPr/>
          <p:nvPr/>
        </p:nvSpPr>
        <p:spPr>
          <a:xfrm>
            <a:off x="8571601" y="137787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102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93878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1811-1823 : Mehmet Ali lance la modernisation de l’Egypte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*1820 : </a:t>
            </a:r>
            <a:r>
              <a:rPr lang="fr-FR" u="sng" dirty="0">
                <a:ea typeface="Times New Roman" panose="02020603050405020304" pitchFamily="18" charset="0"/>
              </a:rPr>
              <a:t>Mehmet Ali</a:t>
            </a:r>
            <a:r>
              <a:rPr lang="fr-FR" dirty="0">
                <a:ea typeface="Times New Roman" panose="02020603050405020304" pitchFamily="18" charset="0"/>
              </a:rPr>
              <a:t> modernise son armée</a:t>
            </a:r>
          </a:p>
          <a:p>
            <a:r>
              <a:rPr lang="fr-FR" dirty="0">
                <a:ea typeface="Times New Roman" panose="02020603050405020304" pitchFamily="18" charset="0"/>
              </a:rPr>
              <a:t>Pour cela, il s’appuie sur…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a) Des conseillers européens, des Français essentiellement…</a:t>
            </a:r>
          </a:p>
          <a:p>
            <a:r>
              <a:rPr lang="fr-FR" dirty="0">
                <a:ea typeface="Times New Roman" panose="02020603050405020304" pitchFamily="18" charset="0"/>
              </a:rPr>
              <a:t>Des saint-simoniens et d</a:t>
            </a:r>
            <a:r>
              <a:rPr lang="fr-FR" dirty="0"/>
              <a:t>es </a:t>
            </a:r>
            <a:r>
              <a:rPr lang="fr-FR" i="1" dirty="0"/>
              <a:t>demi-soldes</a:t>
            </a:r>
          </a:p>
          <a:p>
            <a:r>
              <a:rPr lang="fr-FR" dirty="0"/>
              <a:t>Comme </a:t>
            </a:r>
            <a:r>
              <a:rPr lang="fr-FR" u="sng" dirty="0"/>
              <a:t>Joseph Sève</a:t>
            </a:r>
            <a:r>
              <a:rPr lang="fr-FR" dirty="0"/>
              <a:t>, </a:t>
            </a:r>
            <a:r>
              <a:rPr lang="fr-FR" i="1" dirty="0"/>
              <a:t>Soliman </a:t>
            </a:r>
            <a:r>
              <a:rPr lang="fr-FR" dirty="0"/>
              <a:t>Pacha</a:t>
            </a:r>
          </a:p>
          <a:p>
            <a:r>
              <a:rPr lang="fr-FR" dirty="0"/>
              <a:t>Instructeur en chef de l'armée égyptienne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b) Et sur des militaires ottomans et caucasiens</a:t>
            </a:r>
          </a:p>
          <a:p>
            <a:r>
              <a:rPr lang="fr-FR" dirty="0">
                <a:ea typeface="Times New Roman" panose="02020603050405020304" pitchFamily="18" charset="0"/>
              </a:rPr>
              <a:t>Les </a:t>
            </a:r>
            <a:r>
              <a:rPr lang="fr-FR" i="1" dirty="0">
                <a:ea typeface="Times New Roman" panose="02020603050405020304" pitchFamily="18" charset="0"/>
              </a:rPr>
              <a:t>Turco-Circassiens</a:t>
            </a:r>
          </a:p>
        </p:txBody>
      </p:sp>
      <p:pic>
        <p:nvPicPr>
          <p:cNvPr id="5" name="Image 4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4E4EF52-C0A2-7824-FE0D-EAD51961A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7" y="171877"/>
            <a:ext cx="5777601" cy="6514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E932AD5-0F06-0603-AEB2-F33664A493E8}"/>
              </a:ext>
            </a:extLst>
          </p:cNvPr>
          <p:cNvSpPr/>
          <p:nvPr/>
        </p:nvSpPr>
        <p:spPr>
          <a:xfrm>
            <a:off x="8571601" y="137787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343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93878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1811-1823 : Mehmet Ali lance la modernisation de l’Egypte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*1820 : </a:t>
            </a:r>
            <a:r>
              <a:rPr lang="fr-FR" u="sng" dirty="0">
                <a:ea typeface="Times New Roman" panose="02020603050405020304" pitchFamily="18" charset="0"/>
              </a:rPr>
              <a:t>Mehmet Ali</a:t>
            </a:r>
            <a:r>
              <a:rPr lang="fr-FR" dirty="0">
                <a:ea typeface="Times New Roman" panose="02020603050405020304" pitchFamily="18" charset="0"/>
              </a:rPr>
              <a:t> se dote d’une flotte de guerre</a:t>
            </a:r>
          </a:p>
          <a:p>
            <a:r>
              <a:rPr lang="fr-FR" dirty="0">
                <a:ea typeface="Times New Roman" panose="02020603050405020304" pitchFamily="18" charset="0"/>
              </a:rPr>
              <a:t>Par des achats ou des constructions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*1823 : Il instaure la conscription</a:t>
            </a:r>
          </a:p>
          <a:p>
            <a:r>
              <a:rPr lang="fr-FR" dirty="0">
                <a:ea typeface="Times New Roman" panose="02020603050405020304" pitchFamily="18" charset="0"/>
              </a:rPr>
              <a:t>Gonflement rapide des effectifs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Et avec cette armée </a:t>
            </a:r>
            <a:r>
              <a:rPr lang="fr-FR" i="1" dirty="0">
                <a:ea typeface="Times New Roman" panose="02020603050405020304" pitchFamily="18" charset="0"/>
              </a:rPr>
              <a:t>nationale</a:t>
            </a:r>
          </a:p>
          <a:p>
            <a:r>
              <a:rPr lang="fr-FR" dirty="0">
                <a:ea typeface="Times New Roman" panose="02020603050405020304" pitchFamily="18" charset="0"/>
              </a:rPr>
              <a:t>Une relation inédite s’établit</a:t>
            </a:r>
          </a:p>
          <a:p>
            <a:r>
              <a:rPr lang="fr-FR" dirty="0">
                <a:ea typeface="Times New Roman" panose="02020603050405020304" pitchFamily="18" charset="0"/>
              </a:rPr>
              <a:t>Entre le nouvel Etat et la population…</a:t>
            </a:r>
          </a:p>
        </p:txBody>
      </p:sp>
      <p:pic>
        <p:nvPicPr>
          <p:cNvPr id="5" name="Image 4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4E4EF52-C0A2-7824-FE0D-EAD51961A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7" y="171877"/>
            <a:ext cx="5777601" cy="6514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E932AD5-0F06-0603-AEB2-F33664A493E8}"/>
              </a:ext>
            </a:extLst>
          </p:cNvPr>
          <p:cNvSpPr/>
          <p:nvPr/>
        </p:nvSpPr>
        <p:spPr>
          <a:xfrm>
            <a:off x="8571601" y="137787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972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938788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1820-1822 : Ismaïl, fils de Mehmet Ali, conquiert le Soudan et fonde Khartoum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*1820 : Pour se procurer de nouvelles ressources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Mehmet Ali</a:t>
            </a:r>
            <a:r>
              <a:rPr lang="fr-FR" dirty="0">
                <a:ea typeface="Times New Roman" panose="02020603050405020304" pitchFamily="18" charset="0"/>
              </a:rPr>
              <a:t> entreprend la conquête du Soudan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Objectifs : Se procurer</a:t>
            </a:r>
          </a:p>
          <a:p>
            <a:r>
              <a:rPr lang="fr-FR" dirty="0">
                <a:ea typeface="Times New Roman" panose="02020603050405020304" pitchFamily="18" charset="0"/>
              </a:rPr>
              <a:t>- De l’ivoire pour le marché européen</a:t>
            </a:r>
          </a:p>
          <a:p>
            <a:r>
              <a:rPr lang="fr-FR" dirty="0">
                <a:ea typeface="Times New Roman" panose="02020603050405020304" pitchFamily="18" charset="0"/>
              </a:rPr>
              <a:t>- Et des esclaves noirs pour renflouer son armée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*1821-22 : Son fils Ismaïl remonte le Nil</a:t>
            </a:r>
          </a:p>
          <a:p>
            <a:r>
              <a:rPr lang="fr-FR" dirty="0">
                <a:ea typeface="Times New Roman" panose="02020603050405020304" pitchFamily="18" charset="0"/>
              </a:rPr>
              <a:t>Et il conquiert le royaume </a:t>
            </a:r>
            <a:r>
              <a:rPr lang="fr-FR" dirty="0" err="1">
                <a:ea typeface="Times New Roman" panose="02020603050405020304" pitchFamily="18" charset="0"/>
              </a:rPr>
              <a:t>Funj</a:t>
            </a:r>
            <a:endParaRPr lang="fr-FR" dirty="0">
              <a:ea typeface="Times New Roman" panose="02020603050405020304" pitchFamily="18" charset="0"/>
            </a:endParaRPr>
          </a:p>
        </p:txBody>
      </p:sp>
      <p:pic>
        <p:nvPicPr>
          <p:cNvPr id="5" name="Image 4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4E4EF52-C0A2-7824-FE0D-EAD51961A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7" y="171877"/>
            <a:ext cx="5777601" cy="6514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57470EA-D447-FB68-1051-ECF884E06B36}"/>
              </a:ext>
            </a:extLst>
          </p:cNvPr>
          <p:cNvSpPr/>
          <p:nvPr/>
        </p:nvSpPr>
        <p:spPr>
          <a:xfrm>
            <a:off x="8571601" y="137787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89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800" b="1" dirty="0"/>
              <a:t>1812-1830 : La question des Balkans, les 1</a:t>
            </a:r>
            <a:r>
              <a:rPr lang="fr-FR" sz="1800" b="1" baseline="30000" dirty="0"/>
              <a:t>ères</a:t>
            </a:r>
            <a:r>
              <a:rPr lang="fr-FR" sz="1800" b="1" dirty="0"/>
              <a:t> guerres d’indépendance : </a:t>
            </a:r>
            <a:r>
              <a:rPr lang="fr-FR" b="1" dirty="0"/>
              <a:t>La guerre d’indépendance de la Grèce et l’autonomie des principautés danubiennes : Serbie, Moldavie et Valachie</a:t>
            </a:r>
            <a:r>
              <a:rPr lang="fr-FR" sz="1800" b="1" dirty="0"/>
              <a:t> </a:t>
            </a:r>
            <a:endParaRPr lang="fr-FR" sz="1800" b="1" dirty="0">
              <a:ea typeface="Times New Roman" panose="02020603050405020304" pitchFamily="18" charset="0"/>
            </a:endParaRPr>
          </a:p>
          <a:p>
            <a:r>
              <a:rPr lang="fr-FR" dirty="0"/>
              <a:t>1812-1813 : Après la paix de Bucarest, les Ottomans reprennent Belgrade ; Défaite des révoltés serbes de Karageorges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1814-1816 : 2</a:t>
            </a:r>
            <a:r>
              <a:rPr lang="fr-FR" baseline="30000" dirty="0"/>
              <a:t>ème</a:t>
            </a:r>
            <a:r>
              <a:rPr lang="fr-FR" dirty="0"/>
              <a:t> soulèvement serbe ; Par la négociation, son chef Milos Obrenovic devient </a:t>
            </a:r>
            <a:r>
              <a:rPr lang="fr-FR" i="1" dirty="0" err="1"/>
              <a:t>knez</a:t>
            </a:r>
            <a:r>
              <a:rPr lang="fr-FR" dirty="0"/>
              <a:t> suprême et obtient une large autonomie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1814 : A Odessa, en Russie, des Grecs fondent une société secrète, l’Hétairie : avec le soutien de la Russie, provoquer une révolte de l’ensemble des orthodoxes des Balkans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1814-1817 : En Serbie, Milos Obrenovic refuse l’insurrection </a:t>
            </a:r>
            <a:r>
              <a:rPr lang="fr-FR" dirty="0" err="1"/>
              <a:t>hétairiste</a:t>
            </a:r>
            <a:r>
              <a:rPr lang="fr-FR" dirty="0"/>
              <a:t> et fait mettre à mort Karageorges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1818-1820 : Après son échec serbe, l’Hétairie, dirigée par le phanariote Alexandre Ypsilanti, oriente son action vers les principautés danubiennes et la Grèce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1821 : Echec du 1</a:t>
            </a:r>
            <a:r>
              <a:rPr lang="fr-FR" baseline="30000" dirty="0"/>
              <a:t>er</a:t>
            </a:r>
            <a:r>
              <a:rPr lang="fr-FR" dirty="0"/>
              <a:t> soulèvement roumain autour des </a:t>
            </a:r>
            <a:r>
              <a:rPr lang="fr-FR" dirty="0" err="1"/>
              <a:t>hétairistes</a:t>
            </a:r>
            <a:r>
              <a:rPr lang="fr-FR" dirty="0"/>
              <a:t> d’Alexandre Ypsilanti et du chef valaque, Tudor </a:t>
            </a:r>
            <a:r>
              <a:rPr lang="fr-FR" dirty="0" err="1"/>
              <a:t>Vladimirescu</a:t>
            </a:r>
            <a:endParaRPr lang="fr-FR" dirty="0"/>
          </a:p>
          <a:p>
            <a:endParaRPr lang="fr-FR" dirty="0"/>
          </a:p>
          <a:p>
            <a:r>
              <a:rPr lang="fr-FR" dirty="0"/>
              <a:t>1820-1822 : En Epire, échec d’Ali, pacha de </a:t>
            </a:r>
            <a:r>
              <a:rPr lang="fr-FR" dirty="0" err="1"/>
              <a:t>Janina</a:t>
            </a:r>
            <a:endParaRPr lang="fr-FR" dirty="0"/>
          </a:p>
          <a:p>
            <a:r>
              <a:rPr lang="fr-FR" dirty="0"/>
              <a:t>1821-1823 : Soutenus par les </a:t>
            </a:r>
            <a:r>
              <a:rPr lang="fr-FR" dirty="0" err="1"/>
              <a:t>hétairistes</a:t>
            </a:r>
            <a:r>
              <a:rPr lang="fr-FR" dirty="0"/>
              <a:t>, soulèvement des Grecs du sud : Péloponnèse, Missolonghi et Athènes, îles des Cyclades ; Massacres des musulmans du Péloponnèse et des chrétiens de Constantinople et de l’île de Chios ; Chez les insurgés grecs, guerre civile entre les </a:t>
            </a:r>
            <a:r>
              <a:rPr lang="fr-FR" i="1" dirty="0"/>
              <a:t>militaires</a:t>
            </a:r>
            <a:r>
              <a:rPr lang="fr-FR" dirty="0"/>
              <a:t> de 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Kolokotronis et les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politiques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de Mavrocordato</a:t>
            </a:r>
            <a:endParaRPr lang="fr-FR" dirty="0"/>
          </a:p>
          <a:p>
            <a:r>
              <a:rPr lang="fr-FR" dirty="0"/>
              <a:t>1821-1825 : En Europe, le philhellénisme romantique, chrétien ou libéral invente la Grèce berceau de l’Europe et soutient sa révolte ; Dans un 1</a:t>
            </a:r>
            <a:r>
              <a:rPr lang="fr-FR" baseline="30000" dirty="0"/>
              <a:t>er</a:t>
            </a:r>
            <a:r>
              <a:rPr lang="fr-FR" dirty="0"/>
              <a:t> temps, les puissances européennes légitimistes soutiennent l’Empire ottoman contre la révolte grecque, puis la Grande-Bretagne se rallie au philhellénisme de son opinion publique, tout en s’inquiétant que cela ne profite à terme à la Russie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813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938788" cy="340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1824 : Au</a:t>
            </a:r>
            <a:r>
              <a:rPr lang="fr-FR" sz="1700" b="1" dirty="0">
                <a:ea typeface="Times New Roman" panose="02020603050405020304" pitchFamily="18" charset="0"/>
              </a:rPr>
              <a:t> Soudan conquis, les Egyptiens fondent Khartoum ; 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</a:t>
            </a:r>
            <a:r>
              <a:rPr lang="fr-FR" baseline="30000" dirty="0">
                <a:ea typeface="Times New Roman" panose="02020603050405020304" pitchFamily="18" charset="0"/>
              </a:rPr>
              <a:t>er</a:t>
            </a:r>
            <a:r>
              <a:rPr lang="fr-FR" dirty="0">
                <a:ea typeface="Times New Roman" panose="02020603050405020304" pitchFamily="18" charset="0"/>
              </a:rPr>
              <a:t> épilogue…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*1824 : Une date</a:t>
            </a:r>
          </a:p>
          <a:p>
            <a:r>
              <a:rPr lang="fr-FR" dirty="0">
                <a:ea typeface="Times New Roman" panose="02020603050405020304" pitchFamily="18" charset="0"/>
              </a:rPr>
              <a:t>Et pour Mehmet Ali et ses fils</a:t>
            </a:r>
          </a:p>
          <a:p>
            <a:r>
              <a:rPr lang="fr-FR" dirty="0">
                <a:ea typeface="Times New Roman" panose="02020603050405020304" pitchFamily="18" charset="0"/>
              </a:rPr>
              <a:t>Trois événements, lointains et liés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a) 1824 : Au Soudan, au confluent du Nil bleu et du Nil blanc</a:t>
            </a:r>
          </a:p>
          <a:p>
            <a:r>
              <a:rPr lang="fr-FR" dirty="0">
                <a:ea typeface="Times New Roman" panose="02020603050405020304" pitchFamily="18" charset="0"/>
              </a:rPr>
              <a:t>Les Egyptiens fondent Khartoum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 revoir…</a:t>
            </a:r>
          </a:p>
        </p:txBody>
      </p:sp>
      <p:pic>
        <p:nvPicPr>
          <p:cNvPr id="5" name="Image 4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4E4EF52-C0A2-7824-FE0D-EAD51961A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7" y="171877"/>
            <a:ext cx="5777601" cy="6514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211CCAA-0A3B-B8CB-DFE2-A4D74E231F11}"/>
              </a:ext>
            </a:extLst>
          </p:cNvPr>
          <p:cNvSpPr/>
          <p:nvPr/>
        </p:nvSpPr>
        <p:spPr>
          <a:xfrm>
            <a:off x="8571601" y="137787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C1FB750-82CB-973D-D681-0CFAD9AB32A8}"/>
              </a:ext>
            </a:extLst>
          </p:cNvPr>
          <p:cNvSpPr/>
          <p:nvPr/>
        </p:nvSpPr>
        <p:spPr>
          <a:xfrm>
            <a:off x="8930049" y="327179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708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938788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1824 : … </a:t>
            </a:r>
            <a:r>
              <a:rPr lang="fr-FR" b="1" dirty="0">
                <a:ea typeface="Times New Roman" panose="02020603050405020304" pitchFamily="18" charset="0"/>
              </a:rPr>
              <a:t>En Arabie, à </a:t>
            </a:r>
            <a:r>
              <a:rPr lang="fr-FR" b="1" dirty="0" err="1">
                <a:ea typeface="Times New Roman" panose="02020603050405020304" pitchFamily="18" charset="0"/>
              </a:rPr>
              <a:t>Dariya</a:t>
            </a:r>
            <a:r>
              <a:rPr lang="fr-FR" b="1" dirty="0">
                <a:ea typeface="Times New Roman" panose="02020603050405020304" pitchFamily="18" charset="0"/>
              </a:rPr>
              <a:t>, </a:t>
            </a:r>
            <a:r>
              <a:rPr lang="fr-FR" b="1" dirty="0" err="1">
                <a:ea typeface="Times New Roman" panose="02020603050405020304" pitchFamily="18" charset="0"/>
              </a:rPr>
              <a:t>Turki</a:t>
            </a:r>
            <a:r>
              <a:rPr lang="fr-FR" b="1" dirty="0">
                <a:ea typeface="Times New Roman" panose="02020603050405020304" pitchFamily="18" charset="0"/>
              </a:rPr>
              <a:t> Al-Saoud fonde le 2</a:t>
            </a:r>
            <a:r>
              <a:rPr lang="fr-FR" b="1" baseline="30000" dirty="0">
                <a:ea typeface="Times New Roman" panose="02020603050405020304" pitchFamily="18" charset="0"/>
              </a:rPr>
              <a:t>ème</a:t>
            </a:r>
            <a:r>
              <a:rPr lang="fr-FR" b="1" dirty="0">
                <a:ea typeface="Times New Roman" panose="02020603050405020304" pitchFamily="18" charset="0"/>
              </a:rPr>
              <a:t> Etat saoudien </a:t>
            </a:r>
            <a:r>
              <a:rPr lang="fr-FR" sz="1800" b="1" dirty="0">
                <a:ea typeface="Times New Roman" panose="02020603050405020304" pitchFamily="18" charset="0"/>
              </a:rPr>
              <a:t>; 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b) 1824 : En Arabie, à </a:t>
            </a:r>
            <a:r>
              <a:rPr lang="fr-FR" dirty="0" err="1">
                <a:ea typeface="Times New Roman" panose="02020603050405020304" pitchFamily="18" charset="0"/>
              </a:rPr>
              <a:t>Dariya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 err="1">
                <a:ea typeface="Times New Roman" panose="02020603050405020304" pitchFamily="18" charset="0"/>
              </a:rPr>
              <a:t>Turki</a:t>
            </a:r>
            <a:r>
              <a:rPr lang="fr-FR" dirty="0">
                <a:ea typeface="Times New Roman" panose="02020603050405020304" pitchFamily="18" charset="0"/>
              </a:rPr>
              <a:t> Al-Saoud fonde le 2</a:t>
            </a:r>
            <a:r>
              <a:rPr lang="fr-FR" baseline="30000" dirty="0">
                <a:ea typeface="Times New Roman" panose="02020603050405020304" pitchFamily="18" charset="0"/>
              </a:rPr>
              <a:t>ème</a:t>
            </a:r>
            <a:r>
              <a:rPr lang="fr-FR" dirty="0">
                <a:ea typeface="Times New Roman" panose="02020603050405020304" pitchFamily="18" charset="0"/>
              </a:rPr>
              <a:t> Etat saoudien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 revoir…</a:t>
            </a:r>
          </a:p>
        </p:txBody>
      </p:sp>
      <p:pic>
        <p:nvPicPr>
          <p:cNvPr id="5" name="Image 4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4E4EF52-C0A2-7824-FE0D-EAD51961A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87" y="171877"/>
            <a:ext cx="5777601" cy="6514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211CCAA-0A3B-B8CB-DFE2-A4D74E231F11}"/>
              </a:ext>
            </a:extLst>
          </p:cNvPr>
          <p:cNvSpPr/>
          <p:nvPr/>
        </p:nvSpPr>
        <p:spPr>
          <a:xfrm>
            <a:off x="8571601" y="137787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D13CB7A-D077-9C77-BA09-92B30BD5351A}"/>
              </a:ext>
            </a:extLst>
          </p:cNvPr>
          <p:cNvSpPr/>
          <p:nvPr/>
        </p:nvSpPr>
        <p:spPr>
          <a:xfrm>
            <a:off x="8930049" y="3271796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FB790E9-4BAF-EA7B-529D-91C31DD9C382}"/>
              </a:ext>
            </a:extLst>
          </p:cNvPr>
          <p:cNvSpPr/>
          <p:nvPr/>
        </p:nvSpPr>
        <p:spPr>
          <a:xfrm>
            <a:off x="10523791" y="1905438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02EB2-45C4-65CC-2D47-F1A801DACF7A}"/>
              </a:ext>
            </a:extLst>
          </p:cNvPr>
          <p:cNvSpPr/>
          <p:nvPr/>
        </p:nvSpPr>
        <p:spPr>
          <a:xfrm>
            <a:off x="1260370" y="3513154"/>
            <a:ext cx="983529" cy="3885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Abdelaziz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1765-1803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4B14D-E106-BC19-79BE-30E0F3A9F6ED}"/>
              </a:ext>
            </a:extLst>
          </p:cNvPr>
          <p:cNvSpPr/>
          <p:nvPr/>
        </p:nvSpPr>
        <p:spPr>
          <a:xfrm>
            <a:off x="1246697" y="3966386"/>
            <a:ext cx="1013432" cy="3885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Saoud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1803-14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E05EE2-9598-26A3-318A-E19E2E139EC9}"/>
              </a:ext>
            </a:extLst>
          </p:cNvPr>
          <p:cNvSpPr/>
          <p:nvPr/>
        </p:nvSpPr>
        <p:spPr>
          <a:xfrm>
            <a:off x="1260369" y="3040488"/>
            <a:ext cx="999759" cy="3885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Muhammad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1745-65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8DABC-630B-CB40-4656-135E8547BDC6}"/>
              </a:ext>
            </a:extLst>
          </p:cNvPr>
          <p:cNvSpPr/>
          <p:nvPr/>
        </p:nvSpPr>
        <p:spPr>
          <a:xfrm>
            <a:off x="3401021" y="2926660"/>
            <a:ext cx="1385590" cy="192424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AL SAOUD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1</a:t>
            </a:r>
            <a:r>
              <a:rPr lang="fr-FR" sz="1200" b="1" baseline="30000" dirty="0">
                <a:solidFill>
                  <a:schemeClr val="tx1"/>
                </a:solidFill>
              </a:rPr>
              <a:t>er</a:t>
            </a:r>
            <a:r>
              <a:rPr lang="fr-FR" sz="1200" b="1" dirty="0">
                <a:solidFill>
                  <a:schemeClr val="tx1"/>
                </a:solidFill>
              </a:rPr>
              <a:t> Etat saoudien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1745-1818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2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Etat saoudien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1824-1891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3</a:t>
            </a:r>
            <a:r>
              <a:rPr lang="fr-FR" sz="1200" b="1" baseline="30000" dirty="0">
                <a:solidFill>
                  <a:schemeClr val="tx1"/>
                </a:solidFill>
              </a:rPr>
              <a:t>ème</a:t>
            </a:r>
            <a:r>
              <a:rPr lang="fr-FR" sz="1200" b="1" dirty="0">
                <a:solidFill>
                  <a:schemeClr val="tx1"/>
                </a:solidFill>
              </a:rPr>
              <a:t> Etat saoudien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1902-32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Royaume d’Arabie saoudite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1932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0587BB-8EF9-E9A6-028B-AD5C8624A9B4}"/>
              </a:ext>
            </a:extLst>
          </p:cNvPr>
          <p:cNvSpPr/>
          <p:nvPr/>
        </p:nvSpPr>
        <p:spPr>
          <a:xfrm>
            <a:off x="1262926" y="4439052"/>
            <a:ext cx="980973" cy="3885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Abdallah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1814-18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70D5F10-729A-E24D-7C48-3C0E01D9D75D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flipH="1">
            <a:off x="1752135" y="3428999"/>
            <a:ext cx="8114" cy="8415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E1ABF07-9071-58CE-3914-CC3F207E075B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752135" y="3901665"/>
            <a:ext cx="1278" cy="6472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F885182-932F-1625-712B-74FC961833EA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>
            <a:off x="1753413" y="4354897"/>
            <a:ext cx="0" cy="8415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FEAF6F1-65B3-C93D-9210-2698D8B99B9E}"/>
              </a:ext>
            </a:extLst>
          </p:cNvPr>
          <p:cNvSpPr/>
          <p:nvPr/>
        </p:nvSpPr>
        <p:spPr>
          <a:xfrm>
            <a:off x="2311863" y="3513154"/>
            <a:ext cx="1013432" cy="388511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Abdullah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548DAB07-30BA-AAC4-653C-D992E716403A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 rot="16200000" flipH="1">
            <a:off x="2247337" y="2941911"/>
            <a:ext cx="84155" cy="105833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3C9ECA6-1CE3-9D58-253D-9BE8A44F6542}"/>
              </a:ext>
            </a:extLst>
          </p:cNvPr>
          <p:cNvSpPr/>
          <p:nvPr/>
        </p:nvSpPr>
        <p:spPr>
          <a:xfrm>
            <a:off x="2311863" y="3960638"/>
            <a:ext cx="1013432" cy="38851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Turki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1824-34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AD8DFA8-BE42-602C-67AF-896C2FD055E2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2818579" y="3901665"/>
            <a:ext cx="0" cy="5897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723B4BF-30F5-E29D-78A6-7B6B6CF8CD6A}"/>
              </a:ext>
            </a:extLst>
          </p:cNvPr>
          <p:cNvSpPr/>
          <p:nvPr/>
        </p:nvSpPr>
        <p:spPr>
          <a:xfrm>
            <a:off x="2311863" y="4439052"/>
            <a:ext cx="1013432" cy="3885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Faisal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1834-65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1EAB190-C207-5483-6432-C081952B53A0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2818579" y="4349149"/>
            <a:ext cx="0" cy="8990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E3560-7556-EBC4-4F2E-9F4CEAE9BBC2}"/>
              </a:ext>
            </a:extLst>
          </p:cNvPr>
          <p:cNvSpPr/>
          <p:nvPr/>
        </p:nvSpPr>
        <p:spPr>
          <a:xfrm>
            <a:off x="2311863" y="4960938"/>
            <a:ext cx="1013432" cy="400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 </a:t>
            </a:r>
            <a:r>
              <a:rPr lang="fr-FR" sz="1200" dirty="0" err="1">
                <a:solidFill>
                  <a:schemeClr val="tx1"/>
                </a:solidFill>
              </a:rPr>
              <a:t>Rahm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1875-91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E58A5DC-B3C5-E585-4DB6-26D9509FB3B9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>
            <a:off x="2818579" y="4827564"/>
            <a:ext cx="0" cy="13337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63D04CC-4F8D-7288-FD85-72519701F6ED}"/>
              </a:ext>
            </a:extLst>
          </p:cNvPr>
          <p:cNvSpPr/>
          <p:nvPr/>
        </p:nvSpPr>
        <p:spPr>
          <a:xfrm>
            <a:off x="1231491" y="4957046"/>
            <a:ext cx="1013432" cy="3885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Abdullah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1865-89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CB5823-2162-A179-3EAC-E2F2D4A82E3D}"/>
              </a:ext>
            </a:extLst>
          </p:cNvPr>
          <p:cNvSpPr/>
          <p:nvPr/>
        </p:nvSpPr>
        <p:spPr>
          <a:xfrm>
            <a:off x="3392235" y="4972545"/>
            <a:ext cx="1013432" cy="3885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Saoud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1871-75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808F9EDD-A4DF-1959-E981-AAE00B9096A5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 rot="5400000">
            <a:off x="2213652" y="4352119"/>
            <a:ext cx="129482" cy="10803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539E74CC-3407-9607-661F-F7E3F7A61738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 rot="16200000" flipH="1">
            <a:off x="3286275" y="4359868"/>
            <a:ext cx="144981" cy="10803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952C8FE-D789-F09E-2127-2233521A04BD}"/>
              </a:ext>
            </a:extLst>
          </p:cNvPr>
          <p:cNvSpPr/>
          <p:nvPr/>
        </p:nvSpPr>
        <p:spPr>
          <a:xfrm>
            <a:off x="2296788" y="5439576"/>
            <a:ext cx="1013432" cy="4001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Abdulaziz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1902-53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33B8EE-33D2-D370-E558-C11C052E7406}"/>
              </a:ext>
            </a:extLst>
          </p:cNvPr>
          <p:cNvSpPr/>
          <p:nvPr/>
        </p:nvSpPr>
        <p:spPr>
          <a:xfrm>
            <a:off x="2311863" y="5944221"/>
            <a:ext cx="1013432" cy="400119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Khalid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1975-82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F34CCF5-3C7F-80D2-5479-7472DEAFD1DE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>
            <a:off x="2803504" y="5839695"/>
            <a:ext cx="15075" cy="10452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341B115-4A35-1712-9382-1C8141CAE5AE}"/>
              </a:ext>
            </a:extLst>
          </p:cNvPr>
          <p:cNvSpPr/>
          <p:nvPr/>
        </p:nvSpPr>
        <p:spPr>
          <a:xfrm>
            <a:off x="1453365" y="5940329"/>
            <a:ext cx="791557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Faisal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1964-75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FC131E-8BB2-6046-406C-4E48534AEC0F}"/>
              </a:ext>
            </a:extLst>
          </p:cNvPr>
          <p:cNvSpPr/>
          <p:nvPr/>
        </p:nvSpPr>
        <p:spPr>
          <a:xfrm>
            <a:off x="3392235" y="5955828"/>
            <a:ext cx="736732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Fahad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1982-2005</a:t>
            </a:r>
          </a:p>
        </p:txBody>
      </p: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F53E2EA9-03DF-A647-21D5-117B84C98B29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rot="5400000">
            <a:off x="2276007" y="5412832"/>
            <a:ext cx="100634" cy="9543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71C5D5D5-A8F1-2E5A-F6FC-13B861045FAC}"/>
              </a:ext>
            </a:extLst>
          </p:cNvPr>
          <p:cNvCxnSpPr>
            <a:cxnSpLocks/>
            <a:stCxn id="27" idx="2"/>
            <a:endCxn id="31" idx="0"/>
          </p:cNvCxnSpPr>
          <p:nvPr/>
        </p:nvCxnSpPr>
        <p:spPr>
          <a:xfrm rot="16200000" flipH="1">
            <a:off x="3223986" y="5419212"/>
            <a:ext cx="116133" cy="9570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DB5A135-B78B-A26A-9057-9FCD88F7A73E}"/>
              </a:ext>
            </a:extLst>
          </p:cNvPr>
          <p:cNvCxnSpPr>
            <a:cxnSpLocks/>
            <a:stCxn id="21" idx="2"/>
            <a:endCxn id="27" idx="0"/>
          </p:cNvCxnSpPr>
          <p:nvPr/>
        </p:nvCxnSpPr>
        <p:spPr>
          <a:xfrm flipH="1">
            <a:off x="2803504" y="5361057"/>
            <a:ext cx="15075" cy="7851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D2E72CA-1E22-7B2F-9F98-AF2A075FB979}"/>
              </a:ext>
            </a:extLst>
          </p:cNvPr>
          <p:cNvSpPr/>
          <p:nvPr/>
        </p:nvSpPr>
        <p:spPr>
          <a:xfrm>
            <a:off x="601024" y="5940329"/>
            <a:ext cx="791557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Saoud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1953-64</a:t>
            </a:r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4EB778BD-5E6E-4132-C034-B2383F76C63F}"/>
              </a:ext>
            </a:extLst>
          </p:cNvPr>
          <p:cNvCxnSpPr>
            <a:cxnSpLocks/>
            <a:stCxn id="27" idx="2"/>
            <a:endCxn id="35" idx="0"/>
          </p:cNvCxnSpPr>
          <p:nvPr/>
        </p:nvCxnSpPr>
        <p:spPr>
          <a:xfrm rot="5400000">
            <a:off x="1849837" y="4986662"/>
            <a:ext cx="100634" cy="180670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A9BFB11-B2DF-4FE9-D987-E38239DCA4DB}"/>
              </a:ext>
            </a:extLst>
          </p:cNvPr>
          <p:cNvSpPr/>
          <p:nvPr/>
        </p:nvSpPr>
        <p:spPr>
          <a:xfrm>
            <a:off x="4186325" y="5940329"/>
            <a:ext cx="736732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Abdullah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2005-15</a:t>
            </a:r>
          </a:p>
        </p:txBody>
      </p:sp>
      <p:cxnSp>
        <p:nvCxnSpPr>
          <p:cNvPr id="38" name="Connecteur : en angle 37">
            <a:extLst>
              <a:ext uri="{FF2B5EF4-FFF2-40B4-BE49-F238E27FC236}">
                <a16:creationId xmlns:a16="http://schemas.microsoft.com/office/drawing/2014/main" id="{E2CB5A0E-E39B-FC4A-B794-1D30A7C84EF8}"/>
              </a:ext>
            </a:extLst>
          </p:cNvPr>
          <p:cNvCxnSpPr>
            <a:cxnSpLocks/>
            <a:stCxn id="27" idx="2"/>
            <a:endCxn id="37" idx="0"/>
          </p:cNvCxnSpPr>
          <p:nvPr/>
        </p:nvCxnSpPr>
        <p:spPr>
          <a:xfrm rot="16200000" flipH="1">
            <a:off x="3628780" y="5014418"/>
            <a:ext cx="100634" cy="17511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67EDA51-B1DE-271F-1CE3-400E88E1D45D}"/>
              </a:ext>
            </a:extLst>
          </p:cNvPr>
          <p:cNvSpPr/>
          <p:nvPr/>
        </p:nvSpPr>
        <p:spPr>
          <a:xfrm>
            <a:off x="4997178" y="5940329"/>
            <a:ext cx="736732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Salman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2015</a:t>
            </a:r>
          </a:p>
        </p:txBody>
      </p: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BD19B7FB-28DA-BC8C-E743-4811FF0FAC98}"/>
              </a:ext>
            </a:extLst>
          </p:cNvPr>
          <p:cNvCxnSpPr>
            <a:cxnSpLocks/>
            <a:stCxn id="27" idx="2"/>
            <a:endCxn id="39" idx="0"/>
          </p:cNvCxnSpPr>
          <p:nvPr/>
        </p:nvCxnSpPr>
        <p:spPr>
          <a:xfrm rot="16200000" flipH="1">
            <a:off x="4034207" y="4608992"/>
            <a:ext cx="100634" cy="25620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153A2A0-6A7A-AC3E-63F2-C44EBC93F5B3}"/>
              </a:ext>
            </a:extLst>
          </p:cNvPr>
          <p:cNvSpPr/>
          <p:nvPr/>
        </p:nvSpPr>
        <p:spPr>
          <a:xfrm>
            <a:off x="4894855" y="6398952"/>
            <a:ext cx="1027425" cy="3885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Mohammed ben Salmane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904EFA2-361C-F53B-A2FF-4E9B8CAF96ED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>
            <a:off x="5365544" y="6328841"/>
            <a:ext cx="43024" cy="7011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331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17988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1824 : </a:t>
            </a:r>
            <a:r>
              <a:rPr lang="fr-FR" b="1" dirty="0">
                <a:ea typeface="Times New Roman" panose="02020603050405020304" pitchFamily="18" charset="0"/>
              </a:rPr>
              <a:t>… En Grèce, dans le Péloponnèse révolté, le sultan Mahmoud II fait appel à Mehmet Ali, pacha d’Egypte</a:t>
            </a:r>
            <a:endParaRPr lang="fr-FR" sz="1800" b="1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c) 1824 : En Grèce, dans le Péloponnèse</a:t>
            </a:r>
          </a:p>
          <a:p>
            <a:r>
              <a:rPr lang="fr-FR" dirty="0">
                <a:ea typeface="Times New Roman" panose="02020603050405020304" pitchFamily="18" charset="0"/>
              </a:rPr>
              <a:t>Le sultan </a:t>
            </a:r>
            <a:r>
              <a:rPr lang="fr-FR" u="sng" dirty="0">
                <a:ea typeface="Times New Roman" panose="02020603050405020304" pitchFamily="18" charset="0"/>
              </a:rPr>
              <a:t>Mahmoud II</a:t>
            </a:r>
            <a:r>
              <a:rPr lang="fr-FR" dirty="0">
                <a:ea typeface="Times New Roman" panose="02020603050405020304" pitchFamily="18" charset="0"/>
              </a:rPr>
              <a:t> fait appel à </a:t>
            </a:r>
            <a:r>
              <a:rPr lang="fr-FR" u="sng" dirty="0">
                <a:ea typeface="Times New Roman" panose="02020603050405020304" pitchFamily="18" charset="0"/>
              </a:rPr>
              <a:t>Mehmet Ali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*Pour prix de son intervention, Mehmet exige…</a:t>
            </a:r>
          </a:p>
          <a:p>
            <a:r>
              <a:rPr lang="fr-FR" dirty="0">
                <a:ea typeface="Times New Roman" panose="02020603050405020304" pitchFamily="18" charset="0"/>
              </a:rPr>
              <a:t>- L’intégration de la Crète dans son pachalik d’Egypte</a:t>
            </a:r>
          </a:p>
          <a:p>
            <a:r>
              <a:rPr lang="fr-FR" dirty="0">
                <a:ea typeface="Times New Roman" panose="02020603050405020304" pitchFamily="18" charset="0"/>
              </a:rPr>
              <a:t>- Et la nomination de son fils </a:t>
            </a:r>
            <a:r>
              <a:rPr lang="fr-FR" u="sng" dirty="0">
                <a:ea typeface="Times New Roman" panose="02020603050405020304" pitchFamily="18" charset="0"/>
              </a:rPr>
              <a:t>Ibrahim</a:t>
            </a:r>
            <a:r>
              <a:rPr lang="fr-FR" dirty="0">
                <a:ea typeface="Times New Roman" panose="02020603050405020304" pitchFamily="18" charset="0"/>
              </a:rPr>
              <a:t>, pacha d’Arabie</a:t>
            </a:r>
            <a:endParaRPr lang="fr-FR" u="sng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Comme pacha du Péloponnèse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*Retour en Europe</a:t>
            </a:r>
          </a:p>
          <a:p>
            <a:r>
              <a:rPr lang="fr-FR" dirty="0">
                <a:ea typeface="Times New Roman" panose="02020603050405020304" pitchFamily="18" charset="0"/>
              </a:rPr>
              <a:t>Et dans les Balkans, toujours ottomans…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B526448C-3AF0-F477-F84B-A1CF0F67A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11161" r="2839" b="10338"/>
          <a:stretch/>
        </p:blipFill>
        <p:spPr bwMode="auto">
          <a:xfrm>
            <a:off x="5467703" y="177481"/>
            <a:ext cx="6534577" cy="54755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A25708E-96A7-6823-0C4E-331C26D02E26}"/>
              </a:ext>
            </a:extLst>
          </p:cNvPr>
          <p:cNvSpPr/>
          <p:nvPr/>
        </p:nvSpPr>
        <p:spPr>
          <a:xfrm>
            <a:off x="7378654" y="2680390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C04A07-1AB9-76C6-5632-FF54DB1BF605}"/>
              </a:ext>
            </a:extLst>
          </p:cNvPr>
          <p:cNvSpPr/>
          <p:nvPr/>
        </p:nvSpPr>
        <p:spPr>
          <a:xfrm>
            <a:off x="7284541" y="2195049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D248441-3D2B-E233-F19E-3BE9100EE7CE}"/>
              </a:ext>
            </a:extLst>
          </p:cNvPr>
          <p:cNvSpPr/>
          <p:nvPr/>
        </p:nvSpPr>
        <p:spPr>
          <a:xfrm>
            <a:off x="7752774" y="291524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49C1EF-B867-97D5-06F8-618009567D2B}"/>
              </a:ext>
            </a:extLst>
          </p:cNvPr>
          <p:cNvSpPr/>
          <p:nvPr/>
        </p:nvSpPr>
        <p:spPr>
          <a:xfrm>
            <a:off x="7124392" y="2437719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710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786747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1812-1830 : Dans les Balkans, les 1</a:t>
            </a:r>
            <a:r>
              <a:rPr lang="fr-FR" sz="1800" b="1" baseline="30000" dirty="0"/>
              <a:t>ères</a:t>
            </a:r>
            <a:r>
              <a:rPr lang="fr-FR" sz="1800" b="1" dirty="0"/>
              <a:t> guerres d’indépendance : Création d’un Etat grec ; Autonomies de la Serbie, la Moldavie et la Valachie </a:t>
            </a:r>
            <a:endParaRPr lang="fr-FR" sz="1800" b="1" dirty="0">
              <a:ea typeface="Times New Roman" panose="02020603050405020304" pitchFamily="18" charset="0"/>
            </a:endParaRP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B526448C-3AF0-F477-F84B-A1CF0F67A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11161" r="2839" b="10338"/>
          <a:stretch/>
        </p:blipFill>
        <p:spPr bwMode="auto">
          <a:xfrm>
            <a:off x="5130149" y="177480"/>
            <a:ext cx="6872131" cy="575837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A25708E-96A7-6823-0C4E-331C26D02E26}"/>
              </a:ext>
            </a:extLst>
          </p:cNvPr>
          <p:cNvSpPr/>
          <p:nvPr/>
        </p:nvSpPr>
        <p:spPr>
          <a:xfrm>
            <a:off x="7130258" y="2772724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C04A07-1AB9-76C6-5632-FF54DB1BF605}"/>
              </a:ext>
            </a:extLst>
          </p:cNvPr>
          <p:cNvSpPr/>
          <p:nvPr/>
        </p:nvSpPr>
        <p:spPr>
          <a:xfrm>
            <a:off x="7290407" y="3429000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D248441-3D2B-E233-F19E-3BE9100EE7CE}"/>
              </a:ext>
            </a:extLst>
          </p:cNvPr>
          <p:cNvSpPr/>
          <p:nvPr/>
        </p:nvSpPr>
        <p:spPr>
          <a:xfrm>
            <a:off x="7690780" y="301343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F530FF-9139-1361-61C1-F98563F05F16}"/>
              </a:ext>
            </a:extLst>
          </p:cNvPr>
          <p:cNvSpPr/>
          <p:nvPr/>
        </p:nvSpPr>
        <p:spPr>
          <a:xfrm>
            <a:off x="7015058" y="2273651"/>
            <a:ext cx="160149" cy="1572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49C1EF-B867-97D5-06F8-618009567D2B}"/>
              </a:ext>
            </a:extLst>
          </p:cNvPr>
          <p:cNvSpPr/>
          <p:nvPr/>
        </p:nvSpPr>
        <p:spPr>
          <a:xfrm>
            <a:off x="6854909" y="252318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67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4" y="98924"/>
            <a:ext cx="5006132" cy="53399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*Les Balkans, trois rappels importants…</a:t>
            </a:r>
          </a:p>
          <a:p>
            <a:endParaRPr lang="fr-FR" dirty="0"/>
          </a:p>
          <a:p>
            <a:r>
              <a:rPr lang="fr-FR" dirty="0"/>
              <a:t>a) Au nord de la mer Noire</a:t>
            </a:r>
          </a:p>
          <a:p>
            <a:r>
              <a:rPr lang="fr-FR" dirty="0"/>
              <a:t>Expansion russe</a:t>
            </a:r>
          </a:p>
          <a:p>
            <a:endParaRPr lang="fr-FR" dirty="0"/>
          </a:p>
          <a:p>
            <a:r>
              <a:rPr lang="fr-FR" dirty="0"/>
              <a:t>Rappel de quelques dates…</a:t>
            </a:r>
          </a:p>
          <a:p>
            <a:endParaRPr lang="fr-FR" dirty="0"/>
          </a:p>
          <a:p>
            <a:r>
              <a:rPr lang="fr-FR" dirty="0"/>
              <a:t>1) 1774 : Conquête russe de la Crimée jusqu’au Bug</a:t>
            </a:r>
          </a:p>
          <a:p>
            <a:r>
              <a:rPr lang="fr-FR" dirty="0"/>
              <a:t>*1783 : Annexion de la Crimée</a:t>
            </a:r>
          </a:p>
          <a:p>
            <a:endParaRPr lang="fr-FR" dirty="0"/>
          </a:p>
          <a:p>
            <a:r>
              <a:rPr lang="fr-FR" sz="1700" dirty="0"/>
              <a:t>2) 1792 : Conquête russe du </a:t>
            </a:r>
            <a:r>
              <a:rPr lang="fr-FR" sz="1700" dirty="0" err="1"/>
              <a:t>Jedisan</a:t>
            </a:r>
            <a:r>
              <a:rPr lang="fr-FR" sz="1700" dirty="0"/>
              <a:t> jusqu’au Dniestr</a:t>
            </a:r>
          </a:p>
          <a:p>
            <a:r>
              <a:rPr lang="fr-FR" dirty="0"/>
              <a:t>*1794 : Fondation d’Odessa</a:t>
            </a:r>
          </a:p>
          <a:p>
            <a:endParaRPr lang="fr-FR" dirty="0"/>
          </a:p>
          <a:p>
            <a:r>
              <a:rPr lang="fr-FR" dirty="0"/>
              <a:t>3) 1806-12 : Conquête russe du </a:t>
            </a:r>
            <a:r>
              <a:rPr lang="fr-FR" dirty="0" err="1"/>
              <a:t>Boudjak</a:t>
            </a:r>
            <a:endParaRPr lang="fr-FR" dirty="0"/>
          </a:p>
          <a:p>
            <a:r>
              <a:rPr lang="fr-FR" dirty="0"/>
              <a:t>Et de la Bessarabie jusqu’au Prut-Danube</a:t>
            </a:r>
          </a:p>
          <a:p>
            <a:endParaRPr lang="fr-FR" dirty="0"/>
          </a:p>
          <a:p>
            <a:r>
              <a:rPr lang="fr-FR" dirty="0"/>
              <a:t>La Russie contrôle</a:t>
            </a:r>
          </a:p>
          <a:p>
            <a:r>
              <a:rPr lang="fr-FR" dirty="0"/>
              <a:t>Le nord de la mer Noire jusqu’au Danube</a:t>
            </a:r>
          </a:p>
          <a:p>
            <a:r>
              <a:rPr lang="fr-FR" dirty="0"/>
              <a:t>Au contact de la Moldavie…</a:t>
            </a:r>
          </a:p>
        </p:txBody>
      </p:sp>
      <p:pic>
        <p:nvPicPr>
          <p:cNvPr id="9" name="Image 8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48EA9C85-FD85-1BEA-7B67-B7B038750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37" y="137381"/>
            <a:ext cx="6715852" cy="51237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6976598-36A6-2C26-39EC-1A28630C7B0F}"/>
              </a:ext>
            </a:extLst>
          </p:cNvPr>
          <p:cNvSpPr/>
          <p:nvPr/>
        </p:nvSpPr>
        <p:spPr>
          <a:xfrm>
            <a:off x="8313172" y="269924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BD28DF1-33E2-A0C9-4BA5-14CCF52B6FC6}"/>
              </a:ext>
            </a:extLst>
          </p:cNvPr>
          <p:cNvSpPr/>
          <p:nvPr/>
        </p:nvSpPr>
        <p:spPr>
          <a:xfrm>
            <a:off x="9181076" y="2309249"/>
            <a:ext cx="303886" cy="23494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D60C3DB-ECF4-1C68-C54F-5AA44C6A09C3}"/>
              </a:ext>
            </a:extLst>
          </p:cNvPr>
          <p:cNvSpPr/>
          <p:nvPr/>
        </p:nvSpPr>
        <p:spPr>
          <a:xfrm>
            <a:off x="8089360" y="2965448"/>
            <a:ext cx="303886" cy="23494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9362059-6088-5926-5BE6-AA3571E491F1}"/>
              </a:ext>
            </a:extLst>
          </p:cNvPr>
          <p:cNvSpPr/>
          <p:nvPr/>
        </p:nvSpPr>
        <p:spPr>
          <a:xfrm>
            <a:off x="7785474" y="3643575"/>
            <a:ext cx="303886" cy="23494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25BEDFA-E022-47AA-5E6F-94881601A4C7}"/>
              </a:ext>
            </a:extLst>
          </p:cNvPr>
          <p:cNvSpPr/>
          <p:nvPr/>
        </p:nvSpPr>
        <p:spPr>
          <a:xfrm>
            <a:off x="6559537" y="2464299"/>
            <a:ext cx="303886" cy="23494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3186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4" y="98924"/>
            <a:ext cx="5941196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b) Dans les Balkans</a:t>
            </a:r>
          </a:p>
          <a:p>
            <a:r>
              <a:rPr lang="fr-FR" dirty="0"/>
              <a:t>Echecs des 1</a:t>
            </a:r>
            <a:r>
              <a:rPr lang="fr-FR" baseline="30000" dirty="0"/>
              <a:t>ères</a:t>
            </a:r>
            <a:r>
              <a:rPr lang="fr-FR" dirty="0"/>
              <a:t> révoltes…</a:t>
            </a:r>
          </a:p>
          <a:p>
            <a:endParaRPr lang="fr-FR" dirty="0"/>
          </a:p>
          <a:p>
            <a:r>
              <a:rPr lang="fr-FR" dirty="0"/>
              <a:t>*1770 : Flotte russe en mer Egée</a:t>
            </a:r>
          </a:p>
          <a:p>
            <a:r>
              <a:rPr lang="fr-FR" dirty="0"/>
              <a:t>Echec de la 1</a:t>
            </a:r>
            <a:r>
              <a:rPr lang="fr-FR" baseline="30000" dirty="0"/>
              <a:t>ère</a:t>
            </a:r>
            <a:r>
              <a:rPr lang="fr-FR" dirty="0"/>
              <a:t> révolte du Péloponnèse grec…</a:t>
            </a:r>
          </a:p>
          <a:p>
            <a:endParaRPr lang="fr-FR" dirty="0"/>
          </a:p>
          <a:p>
            <a:r>
              <a:rPr lang="fr-FR" dirty="0"/>
              <a:t>*1813 : Après le retrait des forces russes (1806-12)</a:t>
            </a:r>
          </a:p>
          <a:p>
            <a:r>
              <a:rPr lang="fr-FR" dirty="0"/>
              <a:t>Occupation ottomane de la Moldavie-Valachie</a:t>
            </a:r>
          </a:p>
          <a:p>
            <a:r>
              <a:rPr lang="fr-FR" dirty="0"/>
              <a:t>Et échec de la révolte serbe…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D3D58E-A139-6702-9E5F-6B2D5983B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70" y="98924"/>
            <a:ext cx="5789226" cy="6660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D0B8DAC-A78C-18A1-BB35-DA02863B0BF4}"/>
              </a:ext>
            </a:extLst>
          </p:cNvPr>
          <p:cNvSpPr/>
          <p:nvPr/>
        </p:nvSpPr>
        <p:spPr>
          <a:xfrm>
            <a:off x="10905642" y="387457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127641-6D19-2412-53E8-06B103F0197A}"/>
              </a:ext>
            </a:extLst>
          </p:cNvPr>
          <p:cNvSpPr/>
          <p:nvPr/>
        </p:nvSpPr>
        <p:spPr>
          <a:xfrm>
            <a:off x="11262102" y="423103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6916AFC-35B7-14F9-BE9C-E9C070CE40AB}"/>
              </a:ext>
            </a:extLst>
          </p:cNvPr>
          <p:cNvSpPr/>
          <p:nvPr/>
        </p:nvSpPr>
        <p:spPr>
          <a:xfrm>
            <a:off x="10825567" y="356202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557026-F21A-7946-08AC-069C3D337A78}"/>
              </a:ext>
            </a:extLst>
          </p:cNvPr>
          <p:cNvSpPr/>
          <p:nvPr/>
        </p:nvSpPr>
        <p:spPr>
          <a:xfrm>
            <a:off x="11422251" y="395317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E71B5E5-9FFF-1D67-E3C6-54AE1BDE8DB0}"/>
              </a:ext>
            </a:extLst>
          </p:cNvPr>
          <p:cNvSpPr/>
          <p:nvPr/>
        </p:nvSpPr>
        <p:spPr>
          <a:xfrm>
            <a:off x="11657398" y="387457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87E7C22-AA17-CA14-6C86-386D5B0B289F}"/>
              </a:ext>
            </a:extLst>
          </p:cNvPr>
          <p:cNvSpPr/>
          <p:nvPr/>
        </p:nvSpPr>
        <p:spPr>
          <a:xfrm>
            <a:off x="11732396" y="415243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9EF36A1-6A25-97F5-D21B-2763903605CC}"/>
              </a:ext>
            </a:extLst>
          </p:cNvPr>
          <p:cNvSpPr/>
          <p:nvPr/>
        </p:nvSpPr>
        <p:spPr>
          <a:xfrm>
            <a:off x="10451025" y="463120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3F8AB3-89A3-9C2D-68A0-F384C1E0B661}"/>
              </a:ext>
            </a:extLst>
          </p:cNvPr>
          <p:cNvSpPr/>
          <p:nvPr/>
        </p:nvSpPr>
        <p:spPr>
          <a:xfrm>
            <a:off x="10752812" y="57290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42BFF65-FD54-98F8-897A-58C8896CACC4}"/>
              </a:ext>
            </a:extLst>
          </p:cNvPr>
          <p:cNvSpPr/>
          <p:nvPr/>
        </p:nvSpPr>
        <p:spPr>
          <a:xfrm>
            <a:off x="11422250" y="4967004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030052D-7646-16CE-1409-5C2475EA23B2}"/>
              </a:ext>
            </a:extLst>
          </p:cNvPr>
          <p:cNvSpPr/>
          <p:nvPr/>
        </p:nvSpPr>
        <p:spPr>
          <a:xfrm>
            <a:off x="11037376" y="414296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E3F7D05-BB40-5CA4-E51C-C0963501ECF4}"/>
              </a:ext>
            </a:extLst>
          </p:cNvPr>
          <p:cNvSpPr/>
          <p:nvPr/>
        </p:nvSpPr>
        <p:spPr>
          <a:xfrm>
            <a:off x="10876369" y="4489241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389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4" y="98924"/>
            <a:ext cx="594119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c) 1815 : La Porte, gouvernement ottoman</a:t>
            </a:r>
          </a:p>
          <a:p>
            <a:r>
              <a:rPr lang="fr-FR" dirty="0"/>
              <a:t>Parvient à maintenir son pouvoir sur son empire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endParaRPr lang="fr-FR" dirty="0"/>
          </a:p>
          <a:p>
            <a:r>
              <a:rPr lang="fr-FR" dirty="0"/>
              <a:t>- Malgré le retrait de son armée au nord du Danube</a:t>
            </a:r>
          </a:p>
          <a:p>
            <a:r>
              <a:rPr lang="fr-FR" dirty="0"/>
              <a:t>La Russie maintient sa pression</a:t>
            </a:r>
          </a:p>
          <a:p>
            <a:endParaRPr lang="fr-FR" dirty="0"/>
          </a:p>
          <a:p>
            <a:r>
              <a:rPr lang="fr-FR" dirty="0"/>
              <a:t>- Dans les Balkans, la révolte gronde..</a:t>
            </a:r>
          </a:p>
          <a:p>
            <a:r>
              <a:rPr lang="fr-FR" dirty="0"/>
              <a:t>En Moldavie et en Valachie</a:t>
            </a:r>
          </a:p>
          <a:p>
            <a:r>
              <a:rPr lang="fr-FR" dirty="0"/>
              <a:t>Dans le Péloponnèse à nouveau</a:t>
            </a:r>
          </a:p>
          <a:p>
            <a:endParaRPr lang="fr-FR" dirty="0"/>
          </a:p>
          <a:p>
            <a:r>
              <a:rPr lang="fr-FR" dirty="0"/>
              <a:t>Et en Serbie toujours…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D3D58E-A139-6702-9E5F-6B2D5983B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70" y="98924"/>
            <a:ext cx="5789226" cy="6660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D0B8DAC-A78C-18A1-BB35-DA02863B0BF4}"/>
              </a:ext>
            </a:extLst>
          </p:cNvPr>
          <p:cNvSpPr/>
          <p:nvPr/>
        </p:nvSpPr>
        <p:spPr>
          <a:xfrm>
            <a:off x="10905642" y="387457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127641-6D19-2412-53E8-06B103F0197A}"/>
              </a:ext>
            </a:extLst>
          </p:cNvPr>
          <p:cNvSpPr/>
          <p:nvPr/>
        </p:nvSpPr>
        <p:spPr>
          <a:xfrm>
            <a:off x="11262102" y="423103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6916AFC-35B7-14F9-BE9C-E9C070CE40AB}"/>
              </a:ext>
            </a:extLst>
          </p:cNvPr>
          <p:cNvSpPr/>
          <p:nvPr/>
        </p:nvSpPr>
        <p:spPr>
          <a:xfrm>
            <a:off x="10825567" y="356202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557026-F21A-7946-08AC-069C3D337A78}"/>
              </a:ext>
            </a:extLst>
          </p:cNvPr>
          <p:cNvSpPr/>
          <p:nvPr/>
        </p:nvSpPr>
        <p:spPr>
          <a:xfrm>
            <a:off x="11422251" y="395317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E71B5E5-9FFF-1D67-E3C6-54AE1BDE8DB0}"/>
              </a:ext>
            </a:extLst>
          </p:cNvPr>
          <p:cNvSpPr/>
          <p:nvPr/>
        </p:nvSpPr>
        <p:spPr>
          <a:xfrm>
            <a:off x="11657398" y="387457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87E7C22-AA17-CA14-6C86-386D5B0B289F}"/>
              </a:ext>
            </a:extLst>
          </p:cNvPr>
          <p:cNvSpPr/>
          <p:nvPr/>
        </p:nvSpPr>
        <p:spPr>
          <a:xfrm>
            <a:off x="11732396" y="415243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9EF36A1-6A25-97F5-D21B-2763903605CC}"/>
              </a:ext>
            </a:extLst>
          </p:cNvPr>
          <p:cNvSpPr/>
          <p:nvPr/>
        </p:nvSpPr>
        <p:spPr>
          <a:xfrm>
            <a:off x="10451025" y="463120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3F8AB3-89A3-9C2D-68A0-F384C1E0B661}"/>
              </a:ext>
            </a:extLst>
          </p:cNvPr>
          <p:cNvSpPr/>
          <p:nvPr/>
        </p:nvSpPr>
        <p:spPr>
          <a:xfrm>
            <a:off x="10752812" y="57290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57143A1-52D4-248C-55A2-4609C3F45728}"/>
              </a:ext>
            </a:extLst>
          </p:cNvPr>
          <p:cNvSpPr/>
          <p:nvPr/>
        </p:nvSpPr>
        <p:spPr>
          <a:xfrm>
            <a:off x="11422250" y="49670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762E7D6-2318-7A88-21B6-35B8490184CB}"/>
              </a:ext>
            </a:extLst>
          </p:cNvPr>
          <p:cNvSpPr/>
          <p:nvPr/>
        </p:nvSpPr>
        <p:spPr>
          <a:xfrm>
            <a:off x="10876369" y="4489241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0C57330-4D37-01DB-A10F-5B928ECF2FD1}"/>
              </a:ext>
            </a:extLst>
          </p:cNvPr>
          <p:cNvSpPr/>
          <p:nvPr/>
        </p:nvSpPr>
        <p:spPr>
          <a:xfrm>
            <a:off x="11037376" y="414296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798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09246"/>
            <a:ext cx="5642809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1812-1813 : Après la paix de Bucarest, les Ottomans reprennent Belgrade ; Défaite des révoltés serbes de Karageorges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*Jan. 1813 : Malgré le retrait russe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Serbes réclament une large autonomie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continuent leur lutte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Pour la Porte, régler rapidement le problème serbe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Pendant que le tsar guerroie encore contre Napoléon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*Oct. 1813 : Les Turcs reprennent Belgrade</a:t>
            </a:r>
          </a:p>
          <a:p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Karageorges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s’enfuit en Autriche où il est arrêté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Puis envoyé en Russie…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025F704-9B95-7520-E021-7C239AF59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22666" r="41114" b="62568"/>
          <a:stretch/>
        </p:blipFill>
        <p:spPr>
          <a:xfrm>
            <a:off x="5904719" y="109246"/>
            <a:ext cx="6130070" cy="3455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7697816-FCFC-7789-C01A-DFA0A8A4E9DA}"/>
              </a:ext>
            </a:extLst>
          </p:cNvPr>
          <p:cNvSpPr/>
          <p:nvPr/>
        </p:nvSpPr>
        <p:spPr>
          <a:xfrm>
            <a:off x="8066293" y="77233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893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09246"/>
            <a:ext cx="566477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1812-1813 : Après la paix de Bucarest, les Ottomans reprennent Belgrade ; Défaite des révoltés serbes de Karageorges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*Oct.-Nov. 1813 : Avec le nouveau pacha </a:t>
            </a:r>
            <a:r>
              <a:rPr lang="fr-FR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Kûrchid</a:t>
            </a:r>
            <a:endParaRPr lang="fr-FR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Belgrade retrouve ses troupes ottomanes ; Et…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Les paysans serbes, leurs </a:t>
            </a:r>
            <a:r>
              <a:rPr lang="fr-F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sipahis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seigneurs-propriétaires musulmans…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*Mais le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Etat serbe, malgré sa courte durée (1804-13)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Avait créé des situations qui vont survivre à son échec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Grâce notamment à l’apport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éclairé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Des Serbes de la Voïvodine hongroise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Qui redevient un pôle de résistance</a:t>
            </a:r>
          </a:p>
        </p:txBody>
      </p:sp>
      <p:pic>
        <p:nvPicPr>
          <p:cNvPr id="25" name="Image 2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BFBC4A9-5CB5-5680-CF8E-A05D19208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22666" r="41114" b="62568"/>
          <a:stretch/>
        </p:blipFill>
        <p:spPr>
          <a:xfrm>
            <a:off x="5904719" y="109246"/>
            <a:ext cx="6130070" cy="3455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8245769-DBC8-CFB5-1E26-0A38C08BADB2}"/>
              </a:ext>
            </a:extLst>
          </p:cNvPr>
          <p:cNvSpPr/>
          <p:nvPr/>
        </p:nvSpPr>
        <p:spPr>
          <a:xfrm>
            <a:off x="8066293" y="77233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882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09246"/>
            <a:ext cx="566477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1814-1816 : Second soulèvement serbe ; Par la négociation, son chef Milos Obrenovic devient </a:t>
            </a:r>
            <a:r>
              <a:rPr lang="fr-FR" b="1" i="1" dirty="0" err="1"/>
              <a:t>knez</a:t>
            </a:r>
            <a:r>
              <a:rPr lang="fr-FR" b="1" dirty="0"/>
              <a:t> suprême et obtient une large autonomie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*Fin 1814 :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soulèvements des villages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de leurs </a:t>
            </a:r>
            <a:r>
              <a:rPr lang="fr-F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knez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chefs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Août 1814 : Au Congrès de Vienne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Echec d’une délégation serbe auprès du tsar Alexandre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*Avril 1815 : A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Takovo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comme en fév. 1804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</a:t>
            </a:r>
            <a:r>
              <a:rPr lang="fr-F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knez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réunis déclarent la guerre aux Turcs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Autour de leur nouveau chef,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Milos Obrenovic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*Début du 2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nd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soulèvement serbe…</a:t>
            </a:r>
          </a:p>
        </p:txBody>
      </p:sp>
      <p:pic>
        <p:nvPicPr>
          <p:cNvPr id="25" name="Image 2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BFBC4A9-5CB5-5680-CF8E-A05D19208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22666" r="41114" b="62568"/>
          <a:stretch/>
        </p:blipFill>
        <p:spPr>
          <a:xfrm>
            <a:off x="5904719" y="109246"/>
            <a:ext cx="6130070" cy="3455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38D205F4-1387-BC11-6179-5F11C507DA18}"/>
              </a:ext>
            </a:extLst>
          </p:cNvPr>
          <p:cNvSpPr/>
          <p:nvPr/>
        </p:nvSpPr>
        <p:spPr>
          <a:xfrm>
            <a:off x="8066293" y="77233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67029A1-226B-762A-B139-0CA84CA6B436}"/>
              </a:ext>
            </a:extLst>
          </p:cNvPr>
          <p:cNvSpPr/>
          <p:nvPr/>
        </p:nvSpPr>
        <p:spPr>
          <a:xfrm>
            <a:off x="7794714" y="167972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62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dirty="0"/>
              <a:t>Avril 1826-Juillet 1827 : Pour empêcher une Grèce indépendante sous seul protectorat russe, la Grande-Bretagne s’accorde avec la Russie pour créer un Etat grec autonome ; En parallèle, la Russie oblige l’Empire ottoman à accorder l’autonomie aux principautés danubiennes ; Et pour limiter le poids de la Russie, la Grande-Bretagne s’allie à la France</a:t>
            </a:r>
          </a:p>
          <a:p>
            <a:r>
              <a:rPr lang="fr-FR" dirty="0"/>
              <a:t>Juin-Oct. 1827 : Les Turcs reprennent Athènes et prépare une reconquête du Péloponnèse ; Encouragé, Mahmoud II refuse l’Etat grec mais à Navarin, u</a:t>
            </a:r>
            <a:r>
              <a:rPr lang="fr-FR" dirty="0">
                <a:ea typeface="Times New Roman" panose="02020603050405020304" pitchFamily="18" charset="0"/>
              </a:rPr>
              <a:t>ne flotte </a:t>
            </a:r>
            <a:r>
              <a:rPr lang="fr-FR" dirty="0" err="1">
                <a:ea typeface="Times New Roman" panose="02020603050405020304" pitchFamily="18" charset="0"/>
              </a:rPr>
              <a:t>anglo</a:t>
            </a:r>
            <a:r>
              <a:rPr lang="fr-FR" dirty="0">
                <a:ea typeface="Times New Roman" panose="02020603050405020304" pitchFamily="18" charset="0"/>
              </a:rPr>
              <a:t>-franco-russe détruit la flotte égyptienne d’Ibrahim Pacha</a:t>
            </a:r>
            <a:endParaRPr lang="fr-FR" dirty="0"/>
          </a:p>
          <a:p>
            <a:r>
              <a:rPr lang="fr-FR" dirty="0"/>
              <a:t>Oct. 1827-Avril 1828 : Mahmoud II refuse à nouveau l’Etat grec, l’autonomie des principautés danubiennes et appelle à la guerre sainte</a:t>
            </a:r>
          </a:p>
          <a:p>
            <a:r>
              <a:rPr lang="fr-FR" dirty="0"/>
              <a:t>Avril 1828-Août 1829 : Défaites ottomanes : 9</a:t>
            </a:r>
            <a:r>
              <a:rPr lang="fr-FR" baseline="30000" dirty="0"/>
              <a:t>ème</a:t>
            </a:r>
            <a:r>
              <a:rPr lang="fr-FR" dirty="0"/>
              <a:t> guerre russo-turque, invasion russe jusqu’en Andrinople ; Les Egyptiens doivent évacuer le Péloponnèse, conquis par les Français</a:t>
            </a:r>
          </a:p>
          <a:p>
            <a:r>
              <a:rPr lang="fr-FR" dirty="0"/>
              <a:t>Sept. 1829 : Paix d’Andrinople ; Moldavie et Valachie deviennent des protectorats russes Fév. 1830 : Traité de Londres : naissance d’une Grèce indépendante, vassale de l’Empire ottoman</a:t>
            </a:r>
          </a:p>
          <a:p>
            <a:r>
              <a:rPr lang="fr-FR" dirty="0"/>
              <a:t>1817-1830 : Autonomie croissante de la Serbie ; Milos Obrenovic devient prince héréditaire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516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09246"/>
            <a:ext cx="566477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1814-1816 : Second soulèvement serbe ; Par la négociation, son chef Milos Obrenovic devient </a:t>
            </a:r>
            <a:r>
              <a:rPr lang="fr-FR" b="1" i="1" dirty="0" err="1"/>
              <a:t>knez</a:t>
            </a:r>
            <a:r>
              <a:rPr lang="fr-FR" b="1" dirty="0"/>
              <a:t> suprême et obtient une large autonomie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*Juillet 1815 : Les insurgés serbes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Maîtres du pachalik de Belgrade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Mais nouvelle contre-offensive ottomane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A partir de la Bosnie menée par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Kûrchid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Pacha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Et de Nis menée par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Marachli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Ali…</a:t>
            </a:r>
          </a:p>
        </p:txBody>
      </p:sp>
      <p:pic>
        <p:nvPicPr>
          <p:cNvPr id="25" name="Image 2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D6A2175-0DDF-7C40-E2F8-CF1943CFE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22666" r="41114" b="62568"/>
          <a:stretch/>
        </p:blipFill>
        <p:spPr>
          <a:xfrm>
            <a:off x="5904719" y="109246"/>
            <a:ext cx="6130070" cy="3455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72F5A5A-A986-B6E4-864D-50E038130643}"/>
              </a:ext>
            </a:extLst>
          </p:cNvPr>
          <p:cNvSpPr/>
          <p:nvPr/>
        </p:nvSpPr>
        <p:spPr>
          <a:xfrm>
            <a:off x="9417804" y="274327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0156507-4380-8A04-7505-F2D8F246E9B5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8539566" y="1634846"/>
            <a:ext cx="901691" cy="11314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6C427A3A-3748-4042-CDEB-61CC646CFCDF}"/>
              </a:ext>
            </a:extLst>
          </p:cNvPr>
          <p:cNvSpPr/>
          <p:nvPr/>
        </p:nvSpPr>
        <p:spPr>
          <a:xfrm>
            <a:off x="6271073" y="161182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B958C1D-12CE-DAFF-64B9-478EB3E9F5D6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6407769" y="1239864"/>
            <a:ext cx="1015919" cy="3949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2166EC4-E6DA-8CC4-BB35-F2A27E695BA2}"/>
              </a:ext>
            </a:extLst>
          </p:cNvPr>
          <p:cNvSpPr/>
          <p:nvPr/>
        </p:nvSpPr>
        <p:spPr>
          <a:xfrm>
            <a:off x="8066293" y="77233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37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09246"/>
            <a:ext cx="5664770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1814-1816 : Second soulèvement serbe ; Par la négociation, son chef Milos Obrenovic devient </a:t>
            </a:r>
            <a:r>
              <a:rPr lang="fr-FR" b="1" i="1" dirty="0" err="1"/>
              <a:t>knez</a:t>
            </a:r>
            <a:r>
              <a:rPr lang="fr-FR" b="1" dirty="0"/>
              <a:t> suprême et obtient une large autonomie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*Août 1815 :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Obrenovic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Après le refus du soutien de l’Autriche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Doit négocier avec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Marachli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Ali…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*Obrenovic obtient le retour de la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paix d’</a:t>
            </a:r>
            <a:r>
              <a:rPr lang="fr-F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Icko</a:t>
            </a:r>
            <a:endParaRPr lang="fr-FR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Déc. 1806 : Pour Obrenovic, rejetée par les Serbes sur les mauvais conseils de la Russie…</a:t>
            </a:r>
          </a:p>
        </p:txBody>
      </p:sp>
      <p:pic>
        <p:nvPicPr>
          <p:cNvPr id="25" name="Image 2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D6A2175-0DDF-7C40-E2F8-CF1943CFE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22666" r="41114" b="62568"/>
          <a:stretch/>
        </p:blipFill>
        <p:spPr>
          <a:xfrm>
            <a:off x="5904719" y="109246"/>
            <a:ext cx="6130070" cy="3455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72F5A5A-A986-B6E4-864D-50E038130643}"/>
              </a:ext>
            </a:extLst>
          </p:cNvPr>
          <p:cNvSpPr/>
          <p:nvPr/>
        </p:nvSpPr>
        <p:spPr>
          <a:xfrm>
            <a:off x="9417804" y="2743276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0156507-4380-8A04-7505-F2D8F246E9B5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8539566" y="1634846"/>
            <a:ext cx="901691" cy="11314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6C427A3A-3748-4042-CDEB-61CC646CFCDF}"/>
              </a:ext>
            </a:extLst>
          </p:cNvPr>
          <p:cNvSpPr/>
          <p:nvPr/>
        </p:nvSpPr>
        <p:spPr>
          <a:xfrm>
            <a:off x="6271073" y="1611824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B958C1D-12CE-DAFF-64B9-478EB3E9F5D6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6407769" y="1239864"/>
            <a:ext cx="1015919" cy="3949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D935207D-AC4B-26A5-BA33-542869B38093}"/>
              </a:ext>
            </a:extLst>
          </p:cNvPr>
          <p:cNvSpPr/>
          <p:nvPr/>
        </p:nvSpPr>
        <p:spPr>
          <a:xfrm>
            <a:off x="8066293" y="77233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690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09246"/>
            <a:ext cx="5664770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1814-1816 : Second soulèvement serbe ; Par la négociation, son chef Milos Obrenovic devient </a:t>
            </a:r>
            <a:r>
              <a:rPr lang="fr-FR" b="1" i="1" dirty="0" err="1"/>
              <a:t>knez</a:t>
            </a:r>
            <a:r>
              <a:rPr lang="fr-FR" b="1" dirty="0"/>
              <a:t> suprême et obtient une large autonomie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*Nov. 1815 : La Serbie obtient une large autonomie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à coups de bakchichs, Obrenovic est nommé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Par le sultan Mahmoud II, </a:t>
            </a:r>
            <a:r>
              <a:rPr lang="fr-F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Knez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 suprême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des Serbes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1816 :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Knez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suprême non-mentionné ensuite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Dans les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firmans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(édits) de Mahmoud II…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*1816-39 : Par son long règne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Obrenovic parviendra à consolider la Serbie autonome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*Mais entretemps, dans le reste des Balkans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La situation est redevenue instable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*Retour en 1814, à Vienne…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ABC4BF1-1E15-5A9C-D402-77F1DAD13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22666" r="41114" b="62568"/>
          <a:stretch/>
        </p:blipFill>
        <p:spPr>
          <a:xfrm>
            <a:off x="5904719" y="109246"/>
            <a:ext cx="6130070" cy="3455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998324F-3464-3486-B429-DBC24BE309A8}"/>
              </a:ext>
            </a:extLst>
          </p:cNvPr>
          <p:cNvSpPr/>
          <p:nvPr/>
        </p:nvSpPr>
        <p:spPr>
          <a:xfrm>
            <a:off x="8066293" y="77233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355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09246"/>
            <a:ext cx="5871110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1814 : A Odessa, en Russie, des Grecs fondent une société secrète, l’Hétairie : avec le soutien de la Russie, provoquer une révolte de l’ensemble des orthodoxes des Balkans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*Sept. 1814 : Au Congrès de Vienne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 tsar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Alexandre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réaffirme que…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La Russie est la protectrice naturelle des populations orthodoxes sous domination ottomane, au même titre que l’Autriche et la France étaient celles des chrétiens catholiques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*Conséquences…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Dans les Balkans, retour de nombreux agents russes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A Odessa russe (1794)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Un mysticisme politico-orthodoxe se développe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Dans la population grecque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chez les réfugiés serbes et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roumains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018A04F-1B92-88C5-E927-A08254025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70" y="98924"/>
            <a:ext cx="5789226" cy="6660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D9960807-984E-9924-B2C6-6ECB8BE9EA28}"/>
              </a:ext>
            </a:extLst>
          </p:cNvPr>
          <p:cNvSpPr/>
          <p:nvPr/>
        </p:nvSpPr>
        <p:spPr>
          <a:xfrm>
            <a:off x="10905642" y="387457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DEE15BC-733E-B416-C942-3A0D32B853FC}"/>
              </a:ext>
            </a:extLst>
          </p:cNvPr>
          <p:cNvSpPr/>
          <p:nvPr/>
        </p:nvSpPr>
        <p:spPr>
          <a:xfrm>
            <a:off x="11262102" y="423103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DA7EC34-BE4E-B332-7011-E4CE03C15DE7}"/>
              </a:ext>
            </a:extLst>
          </p:cNvPr>
          <p:cNvSpPr/>
          <p:nvPr/>
        </p:nvSpPr>
        <p:spPr>
          <a:xfrm>
            <a:off x="10825567" y="356202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40FD1BE-41B6-3231-C3F9-E9DB97792E84}"/>
              </a:ext>
            </a:extLst>
          </p:cNvPr>
          <p:cNvSpPr/>
          <p:nvPr/>
        </p:nvSpPr>
        <p:spPr>
          <a:xfrm>
            <a:off x="9608950" y="401460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B8C46E9-096C-79B7-D67C-262621BB33D9}"/>
              </a:ext>
            </a:extLst>
          </p:cNvPr>
          <p:cNvSpPr/>
          <p:nvPr/>
        </p:nvSpPr>
        <p:spPr>
          <a:xfrm>
            <a:off x="11657398" y="387457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C0D057A-A5BE-2BFA-61E9-AFB48FE99D22}"/>
              </a:ext>
            </a:extLst>
          </p:cNvPr>
          <p:cNvSpPr/>
          <p:nvPr/>
        </p:nvSpPr>
        <p:spPr>
          <a:xfrm>
            <a:off x="11732396" y="415243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09D663B-C6A4-A178-F48C-17BC3B576754}"/>
              </a:ext>
            </a:extLst>
          </p:cNvPr>
          <p:cNvSpPr/>
          <p:nvPr/>
        </p:nvSpPr>
        <p:spPr>
          <a:xfrm>
            <a:off x="10451025" y="4631207"/>
            <a:ext cx="160149" cy="1572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149C84B-3844-04AD-29EF-FCFCC826A7E9}"/>
              </a:ext>
            </a:extLst>
          </p:cNvPr>
          <p:cNvSpPr/>
          <p:nvPr/>
        </p:nvSpPr>
        <p:spPr>
          <a:xfrm>
            <a:off x="10752812" y="5729004"/>
            <a:ext cx="160149" cy="1572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7900768-D597-5F4B-A608-C1962E49D373}"/>
              </a:ext>
            </a:extLst>
          </p:cNvPr>
          <p:cNvSpPr/>
          <p:nvPr/>
        </p:nvSpPr>
        <p:spPr>
          <a:xfrm>
            <a:off x="11422250" y="4967004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52E2AA1-3B65-DB1E-6C38-A1C2264DF5CC}"/>
              </a:ext>
            </a:extLst>
          </p:cNvPr>
          <p:cNvSpPr/>
          <p:nvPr/>
        </p:nvSpPr>
        <p:spPr>
          <a:xfrm>
            <a:off x="10876369" y="4489241"/>
            <a:ext cx="160149" cy="1572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E4DB4A4-EC66-DF4C-5A37-F49CB85C2BAC}"/>
              </a:ext>
            </a:extLst>
          </p:cNvPr>
          <p:cNvSpPr/>
          <p:nvPr/>
        </p:nvSpPr>
        <p:spPr>
          <a:xfrm>
            <a:off x="11037376" y="4142960"/>
            <a:ext cx="160149" cy="1572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50253EF-94FC-2154-C516-C6FD621604DE}"/>
              </a:ext>
            </a:extLst>
          </p:cNvPr>
          <p:cNvSpPr/>
          <p:nvPr/>
        </p:nvSpPr>
        <p:spPr>
          <a:xfrm>
            <a:off x="11422251" y="395317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78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1830-1841 : La naissance de la question arabe : </a:t>
            </a:r>
            <a:r>
              <a:rPr lang="fr-FR" sz="1800" b="1" dirty="0">
                <a:effectLst/>
                <a:ea typeface="Times New Roman" panose="02020603050405020304" pitchFamily="18" charset="0"/>
              </a:rPr>
              <a:t>Conquête de l’Algérie par la France</a:t>
            </a:r>
            <a:r>
              <a:rPr lang="fr-FR" b="1" dirty="0"/>
              <a:t> ; Les guerres turco-égyptiennes : l’Egypte devient une vice-royauté autonome</a:t>
            </a:r>
          </a:p>
          <a:p>
            <a:endParaRPr lang="fr-FR" b="1" dirty="0"/>
          </a:p>
          <a:p>
            <a:r>
              <a:rPr lang="fr-FR" b="1" dirty="0"/>
              <a:t>1830-1839 : 1</a:t>
            </a:r>
            <a:r>
              <a:rPr lang="fr-FR" b="1" baseline="30000" dirty="0"/>
              <a:t>ère</a:t>
            </a:r>
            <a:r>
              <a:rPr lang="fr-FR" b="1" dirty="0"/>
              <a:t> conquête restreinte de l’Algérie par la France</a:t>
            </a:r>
          </a:p>
          <a:p>
            <a:r>
              <a:rPr lang="fr-FR" dirty="0"/>
              <a:t>1830-1833 : La prise des ports : Alger, Oran, Bône et Bougie</a:t>
            </a:r>
          </a:p>
          <a:p>
            <a:r>
              <a:rPr lang="fr-FR" dirty="0"/>
              <a:t>1837-1839 : 1</a:t>
            </a:r>
            <a:r>
              <a:rPr lang="fr-FR" baseline="30000" dirty="0"/>
              <a:t>ères</a:t>
            </a:r>
            <a:r>
              <a:rPr lang="fr-FR" dirty="0"/>
              <a:t> conquêtes de l’intérieur ; Traité de la Tafna avec l’émir Abdel-Kader et création d’un royaume arabe, vassal de la France ; Mais le conflit avec la France reprend</a:t>
            </a:r>
          </a:p>
          <a:p>
            <a:endParaRPr lang="fr-FR" dirty="0"/>
          </a:p>
          <a:p>
            <a:r>
              <a:rPr lang="fr-FR" b="1" dirty="0"/>
              <a:t>1831-1833 : 1</a:t>
            </a:r>
            <a:r>
              <a:rPr lang="fr-FR" b="1" baseline="30000" dirty="0"/>
              <a:t>ère</a:t>
            </a:r>
            <a:r>
              <a:rPr lang="fr-FR" b="1" dirty="0"/>
              <a:t> guerre turco-égyptienne</a:t>
            </a:r>
          </a:p>
          <a:p>
            <a:r>
              <a:rPr lang="fr-FR" dirty="0"/>
              <a:t>Oct. 1831-Déc. 1832 : L’armée égyptienne d’Ibrahim, fils de Mehmet Ali, conquiert la Syrie ottomane et pénètre en Anatolie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/>
              <a:t>Jan. 1833 : Après leur victoire de Konya, les Egyptiens d’Ibrahim Pacha traversent l’Anatolie, arrivent à Kütahya et menacent directement Constantinople et la dynastie ottomane</a:t>
            </a:r>
            <a:endParaRPr lang="fr-FR" sz="1800" dirty="0">
              <a:ea typeface="Times New Roman" panose="02020603050405020304" pitchFamily="18" charset="0"/>
            </a:endParaRPr>
          </a:p>
          <a:p>
            <a:r>
              <a:rPr lang="fr-FR" dirty="0"/>
              <a:t>Fév.-Mai 1833 : Pour protéger les Ottomans, intervention militaire de la Russie et traité de Kütahya : Ibrahim se retire d’Anatolie en échange de la Syrie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Juillet 1833 : </a:t>
            </a:r>
            <a:r>
              <a:rPr lang="fr-FR" dirty="0">
                <a:ea typeface="Times New Roman" panose="02020603050405020304" pitchFamily="18" charset="0"/>
              </a:rPr>
              <a:t>Traité d’assistance mutuelle d’Unkiar-Skelessi : En échange d’un contrôle </a:t>
            </a:r>
            <a:r>
              <a:rPr lang="fr-FR" dirty="0" err="1">
                <a:ea typeface="Times New Roman" panose="02020603050405020304" pitchFamily="18" charset="0"/>
              </a:rPr>
              <a:t>russo</a:t>
            </a:r>
            <a:r>
              <a:rPr lang="fr-FR" dirty="0">
                <a:ea typeface="Times New Roman" panose="02020603050405020304" pitchFamily="18" charset="0"/>
              </a:rPr>
              <a:t>-ottoman des Détroits, la Russie apporte sa protection à l’Empire ottoman contre l’Egypte ; Face à l’ingérence russe et la menace égyptienne, la Grande-Bretagne, alliée à la France, réaffirme son soutien à l’Empire ottoman</a:t>
            </a:r>
          </a:p>
          <a:p>
            <a:endParaRPr lang="fr-FR" dirty="0"/>
          </a:p>
          <a:p>
            <a:r>
              <a:rPr lang="fr-FR" b="1" dirty="0">
                <a:ea typeface="Times New Roman" panose="02020603050405020304" pitchFamily="18" charset="0"/>
              </a:rPr>
              <a:t>1833-1838 : En Syrie et en Palestine, la politique moderniste d’Ibrahim provoque des révoltes populaires</a:t>
            </a:r>
            <a:endParaRPr lang="fr-FR" b="1" dirty="0"/>
          </a:p>
          <a:p>
            <a:endParaRPr lang="fr-FR" sz="1800" b="1" dirty="0"/>
          </a:p>
          <a:p>
            <a:endParaRPr lang="fr-FR" sz="1800" b="1" dirty="0">
              <a:ea typeface="Times New Roman" panose="02020603050405020304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992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1839-1841 : La 2</a:t>
            </a:r>
            <a:r>
              <a:rPr lang="fr-FR" b="1" baseline="30000" dirty="0"/>
              <a:t>nde</a:t>
            </a:r>
            <a:r>
              <a:rPr lang="fr-FR" b="1" dirty="0"/>
              <a:t> guerre turco-égyptienne</a:t>
            </a:r>
          </a:p>
          <a:p>
            <a:r>
              <a:rPr lang="fr-FR" dirty="0"/>
              <a:t>Avril-Juillet 1839 : Les Ottomans échouent à reconquérir la Syrie ; Vainqueur, Mehmet Ali </a:t>
            </a:r>
            <a:r>
              <a:rPr lang="fr-FR" dirty="0">
                <a:ea typeface="Times New Roman" panose="02020603050405020304" pitchFamily="18" charset="0"/>
              </a:rPr>
              <a:t>réclame le gouvernement de l’Egypte et de la Syrie à titre héréditaire</a:t>
            </a:r>
          </a:p>
          <a:p>
            <a:r>
              <a:rPr lang="fr-FR" dirty="0"/>
              <a:t>1839-1840 : France et Grande-Bretagne se posent en médiateur pour empêcher une intervention russe ; Mais la France, en difficulté en Algérie, soutient la cause égyptienne ; La Grande-Bretagne se rapproche de la Russie et soutient l’Empire ottoman contre l’Egypte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Juillet-Nov. 1840 : Contre le soutien de la France à l’Egypte, Grande-Bretagne, Russie et Autriche s’unissent et chassent les Egyptiens de Syrie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Nov. 1840-Fév. 1841 : Vaincu, Mehmet Ali renonce à la Crète, l’Arabie et la Syrie ; Il conserve l’Egypte et les conquêtes soudanaises à titre héréditaire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Juin 1841 : La convention de Londres : Protection de Constantinople sous garantie internationale ; Les Détroits fermés à tout navire de guerre</a:t>
            </a:r>
          </a:p>
          <a:p>
            <a:endParaRPr lang="fr-FR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fr-FR" dirty="0"/>
              <a:t>1841 : La question d’Orient, le devenir de l’Empire ottoman et de son intégrité, e</a:t>
            </a:r>
            <a:r>
              <a:rPr lang="fr-FR" dirty="0">
                <a:ea typeface="Times New Roman" panose="02020603050405020304" pitchFamily="18" charset="0"/>
              </a:rPr>
              <a:t>st devenue essentielle dans l’agenda diplomatique européen ; </a:t>
            </a:r>
            <a:r>
              <a:rPr lang="fr-FR" dirty="0"/>
              <a:t>Au Proche Orient, la Grande-Bretagne a atteint ses objectifs : L’Empire ottoman sous protectorat britannique ; L’Egypte neutralisée ; La France et la Russie écartées du Levant ; La Grande-Bretagne, seule puissance européenne en Méditerranée, peut contrôler la route directe des Indes, l’</a:t>
            </a:r>
            <a:r>
              <a:rPr lang="fr-FR" i="1" dirty="0"/>
              <a:t>Overland Route</a:t>
            </a:r>
            <a:endParaRPr lang="fr-FR" dirty="0"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fr-FR" dirty="0"/>
          </a:p>
          <a:p>
            <a:endParaRPr lang="fr-FR" sz="1800" b="1" dirty="0"/>
          </a:p>
          <a:p>
            <a:endParaRPr lang="fr-FR" sz="1800" b="1" dirty="0">
              <a:ea typeface="Times New Roman" panose="02020603050405020304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43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/>
          <p:cNvSpPr/>
          <p:nvPr/>
        </p:nvSpPr>
        <p:spPr>
          <a:xfrm>
            <a:off x="189719" y="177480"/>
            <a:ext cx="3889911" cy="119887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1801-1822 : Mehmet Ali, pacha d’Egypte et conquérant de l’Arabie et du Soudan ; En Arabie, échec du 1</a:t>
            </a:r>
            <a:r>
              <a:rPr lang="fr-FR" sz="1800" b="1" strike="noStrike" spc="-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Etat des Saoud wahhabites</a:t>
            </a:r>
          </a:p>
        </p:txBody>
      </p:sp>
      <p:pic>
        <p:nvPicPr>
          <p:cNvPr id="3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71398F80-F2A4-C1B1-E79D-6F0E24F01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11161" r="2839" b="10338"/>
          <a:stretch/>
        </p:blipFill>
        <p:spPr bwMode="auto">
          <a:xfrm>
            <a:off x="4262511" y="177480"/>
            <a:ext cx="7739769" cy="64853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8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6553078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1801-1811 : En Egypte, le pacha ottoman Mehmet Ali élimine le pouvoir des Mamelouks</a:t>
            </a:r>
          </a:p>
          <a:p>
            <a:endParaRPr lang="fr-FR" dirty="0"/>
          </a:p>
          <a:p>
            <a:r>
              <a:rPr lang="fr-FR" dirty="0"/>
              <a:t>*Commençons par le monde arabe</a:t>
            </a:r>
          </a:p>
          <a:p>
            <a:r>
              <a:rPr lang="fr-FR" dirty="0"/>
              <a:t>Et notamment l’Egypte</a:t>
            </a:r>
          </a:p>
          <a:p>
            <a:r>
              <a:rPr lang="fr-FR" dirty="0"/>
              <a:t>Avec un personnage incontournable : </a:t>
            </a:r>
            <a:r>
              <a:rPr lang="fr-FR" u="sng" dirty="0"/>
              <a:t>Mehmet Ali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Rappel…</a:t>
            </a:r>
          </a:p>
          <a:p>
            <a:r>
              <a:rPr lang="fr-FR" dirty="0"/>
              <a:t>*Mars-Août 1801 : Les Britanniques aident les Ottomans</a:t>
            </a:r>
          </a:p>
          <a:p>
            <a:r>
              <a:rPr lang="fr-FR" dirty="0"/>
              <a:t>A libérer l’Egypte aux mains des Français</a:t>
            </a:r>
          </a:p>
          <a:p>
            <a:endParaRPr lang="fr-FR" dirty="0"/>
          </a:p>
          <a:p>
            <a:r>
              <a:rPr lang="fr-FR" dirty="0"/>
              <a:t>Parmi les troupes ottomanes</a:t>
            </a:r>
          </a:p>
          <a:p>
            <a:r>
              <a:rPr lang="fr-FR" dirty="0"/>
              <a:t>Mehmet Ali et ses Albanais...</a:t>
            </a:r>
          </a:p>
          <a:p>
            <a:endParaRPr lang="fr-FR" dirty="0"/>
          </a:p>
          <a:p>
            <a:r>
              <a:rPr lang="fr-FR" dirty="0"/>
              <a:t>NB : Mehmet Ali, Albanais de Macédoine</a:t>
            </a:r>
          </a:p>
        </p:txBody>
      </p:sp>
    </p:spTree>
    <p:extLst>
      <p:ext uri="{BB962C8B-B14F-4D97-AF65-F5344CB8AC3E}">
        <p14:creationId xmlns:p14="http://schemas.microsoft.com/office/powerpoint/2010/main" val="162547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6553078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1801-1811 : En Egypte, le pacha ottoman Mehmet Ali élimine le pouvoir des Mamelouks</a:t>
            </a:r>
          </a:p>
          <a:p>
            <a:endParaRPr lang="fr-FR" dirty="0"/>
          </a:p>
          <a:p>
            <a:r>
              <a:rPr lang="fr-FR" dirty="0">
                <a:ea typeface="Times New Roman" panose="02020603050405020304" pitchFamily="18" charset="0"/>
              </a:rPr>
              <a:t>*1803 : Les Anglais quittent l’Egypte</a:t>
            </a:r>
          </a:p>
          <a:p>
            <a:endParaRPr lang="fr-FR" dirty="0"/>
          </a:p>
          <a:p>
            <a:r>
              <a:rPr lang="fr-FR" dirty="0"/>
              <a:t>*1806 : L’Empire ottoman s’allie à la France</a:t>
            </a:r>
          </a:p>
          <a:p>
            <a:r>
              <a:rPr lang="fr-FR" dirty="0"/>
              <a:t>*Mars 1807 : Les Anglais s’emparent d’Alexandrie ; Et…</a:t>
            </a:r>
          </a:p>
          <a:p>
            <a:r>
              <a:rPr lang="fr-FR" dirty="0"/>
              <a:t>*Sept. 1807 : </a:t>
            </a:r>
            <a:r>
              <a:rPr lang="fr-FR" u="sng" dirty="0"/>
              <a:t>Mehmet Ali</a:t>
            </a:r>
            <a:r>
              <a:rPr lang="fr-FR" dirty="0"/>
              <a:t> parvient à les chasser</a:t>
            </a:r>
          </a:p>
          <a:p>
            <a:endParaRPr lang="fr-FR" dirty="0"/>
          </a:p>
          <a:p>
            <a:r>
              <a:rPr lang="fr-FR" dirty="0"/>
              <a:t>Mais entretemps…</a:t>
            </a:r>
          </a:p>
          <a:p>
            <a:endParaRPr lang="fr-FR" dirty="0"/>
          </a:p>
          <a:p>
            <a:r>
              <a:rPr lang="fr-FR" dirty="0"/>
              <a:t>*Juillet 1807 : La France s’est alliée à la Russie contre la GB</a:t>
            </a:r>
          </a:p>
          <a:p>
            <a:r>
              <a:rPr lang="fr-FR" dirty="0"/>
              <a:t>Et conséquence indirecte…</a:t>
            </a:r>
          </a:p>
          <a:p>
            <a:endParaRPr lang="fr-FR" dirty="0"/>
          </a:p>
          <a:p>
            <a:r>
              <a:rPr lang="fr-FR" dirty="0"/>
              <a:t>*1809 : L’Empire ottoman </a:t>
            </a:r>
            <a:r>
              <a:rPr lang="fr-FR" u="sng" dirty="0"/>
              <a:t>définitivement</a:t>
            </a:r>
            <a:r>
              <a:rPr lang="fr-FR" dirty="0"/>
              <a:t> allié à la GB</a:t>
            </a:r>
          </a:p>
          <a:p>
            <a:r>
              <a:rPr lang="fr-FR" dirty="0"/>
              <a:t>Et, pour le moment, l’Egypte également</a:t>
            </a:r>
          </a:p>
          <a:p>
            <a:endParaRPr lang="fr-FR" dirty="0"/>
          </a:p>
          <a:p>
            <a:r>
              <a:rPr lang="fr-FR" dirty="0">
                <a:ea typeface="Times New Roman" panose="02020603050405020304" pitchFamily="18" charset="0"/>
              </a:rPr>
              <a:t>*Mais revenons à 1801…</a:t>
            </a:r>
          </a:p>
        </p:txBody>
      </p:sp>
    </p:spTree>
    <p:extLst>
      <p:ext uri="{BB962C8B-B14F-4D97-AF65-F5344CB8AC3E}">
        <p14:creationId xmlns:p14="http://schemas.microsoft.com/office/powerpoint/2010/main" val="38903655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4001</Words>
  <Application>Microsoft Office PowerPoint</Application>
  <PresentationFormat>Grand écran</PresentationFormat>
  <Paragraphs>582</Paragraphs>
  <Slides>43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5 décembre 2023 (4/15)  8ème période : 1815-1914 Europe et Russie à la conquête de l’Orient et de l’Asie   1815-1841 : L’Europe du congrès de Vienne Sécessions dans l’Empire ottoman Egypte, Arabie, Grèce, Serbie, Moldavie, Valachie, Algérie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5 décembre 2023 (4/15)  8ème période : 1815-1914 Europe et Russie à la conquête de l’Orient et de l’Asie   1815-1841 : L’Europe du congrès de Vienne Sécessions dans l’Empire ottoman Egypte, Arabie, Grèce, Serbie, Moldavie, Valachie, Algérie  </dc:title>
  <dc:creator>Christophe JENTA</dc:creator>
  <cp:lastModifiedBy>Christophe JENTA</cp:lastModifiedBy>
  <cp:revision>6</cp:revision>
  <dcterms:created xsi:type="dcterms:W3CDTF">2023-12-05T13:00:02Z</dcterms:created>
  <dcterms:modified xsi:type="dcterms:W3CDTF">2024-01-16T12:54:23Z</dcterms:modified>
</cp:coreProperties>
</file>