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359" r:id="rId2"/>
    <p:sldId id="11420" r:id="rId3"/>
    <p:sldId id="11424" r:id="rId4"/>
    <p:sldId id="11357" r:id="rId5"/>
    <p:sldId id="11425" r:id="rId6"/>
    <p:sldId id="11358" r:id="rId7"/>
    <p:sldId id="11368" r:id="rId8"/>
    <p:sldId id="11360" r:id="rId9"/>
    <p:sldId id="11369" r:id="rId10"/>
    <p:sldId id="11426" r:id="rId11"/>
    <p:sldId id="11361" r:id="rId12"/>
    <p:sldId id="11371" r:id="rId13"/>
    <p:sldId id="11372" r:id="rId14"/>
    <p:sldId id="1142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88AC-07FE-46A7-BFC2-B32C76D203EB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5B1DE-0D65-4987-9766-F02109761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6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2337F-F1F7-BF37-86E9-C79BCBBDE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F62928-C64E-97A8-2658-44EE57257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074F4-4927-7D67-4AA3-5CB90903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2557B1-CE15-F291-1055-D23EE5D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5D0AA-C0B1-E20F-7979-5E9EA8C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5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BA39B-67CE-80A6-4607-BE6B8D78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714BEE-B47D-E7CC-A801-DE9F86CA3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E7FBB-A1D9-8BD5-0506-88DA8DD9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F65F9-E5D7-D4F7-87E5-2C133340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9150D-0B29-1B80-85B4-A1147952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89EA19-C8DC-7FF1-3DAD-2F16CE5BF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B0DEA6-4DB0-F988-F4CD-DF076FF96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15AD29-F69B-B19E-C2B7-5A7ACB01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8AFA34-3859-DE5C-0C3F-4AD00329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FFEC4-2A03-242D-CACC-3B39E6B9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E2E9B-228B-84B7-B08C-BB1A79DD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0634B-CB8A-63C4-F0F7-E582A02E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9044D-630C-9F72-21C9-716DCA76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524541-FBA4-115F-62F5-17A0F4B1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D8CB4-451B-FA1A-0DD3-23743574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4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2F3C4-397B-A201-7D26-EC75FB96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96FE98-FF56-B0B7-041D-8921BBDE5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9AEAA-FFC6-F8C0-0EB1-F37024C5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8886E-8D4F-25E5-DF60-71036A7E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9BC68-E093-9AD5-51F0-C80E6BCF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5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1326E-4B5B-9688-45AC-499087A5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9E138-178B-8DC3-C206-77F389345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E4588A-7CBC-CA7A-F949-78FB69DF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59D2D-375D-7080-7570-7E513B6F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31B21-B8F8-99BD-2B05-79E04B79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26502C-F628-7644-15E6-9D61C152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1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8994B-5A0C-0036-49BD-117A39A9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DDDC1F-53A7-21A0-1C8F-43D09681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E0CC0-4C47-0CAE-7D94-0B81FAEB9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0C41C0-E138-00EC-DF76-810DD0940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2ECAA5-9DB1-6717-C5A4-8D02F0DF5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758E4F-D603-5261-345E-FA9B4640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6C36F7-1121-E96A-B2CB-433C230A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8F9217-E409-32D4-9ABC-2D6BCAA8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8B0B3-06DC-AD9B-FF6C-BAB0F92A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CE6594-8B9F-BB0E-1973-F3FCD71F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5A493-6AFF-735D-026B-C27B7FC9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AF9C45-810F-6E35-98DB-10B3D060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1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ED86EA-59E2-B1DB-D79B-0CF4E5BF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B18A8A-C300-EA40-3B34-EA1FB2DD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305C3-80F7-41E2-4185-1F5F011D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4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78099-2A40-2EC3-3650-D296101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8D9A2-E85C-786E-D86D-4EFE21DB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07B3BD-F0FD-FC0D-D6EE-B89DB9A31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B6F67-F75D-5F83-5A9C-8A19E527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EA3DB3-EECC-703C-2EF3-B097F8C1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7C3FDF-10B2-718E-136B-25585A50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CF158-4554-1940-362B-EF1079B6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FF3792-CD17-A586-86C9-54403DCEC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322DDB-1240-A2D8-7496-92DD35B8C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79D099-1793-D5B6-E559-6F713608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25EF83-3E3B-A8A7-64E9-98A901CF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192FB2-2DDC-5109-AE0A-660B2E5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80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E7B100-F738-CDB7-1BAB-B9035ECF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E7D597-9E44-564B-4C09-DCCEE30A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96F52F-3CBD-4467-E43E-425C2F446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E645-9384-4702-84E8-D3890EE8EF31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00907-359F-40D3-A780-9C68301D5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0AC88-DBED-5148-4415-D0E4FDFA6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1" y="109246"/>
            <a:ext cx="594610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1814 : A Odessa, en Russie, des Grecs fondent une société secrète, l’Hétairie : avec le soutien de la Russie, provoquer une révolte de l’ensemble des orthodoxes des Balkans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*Sept. 1814 : A Odessa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Trois marchands grecs fondent une société secrète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La Société des Amis, la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Philiki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Hetairia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l’Hétairie…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80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3" y="98924"/>
            <a:ext cx="4985637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1821 : Echec du 1</a:t>
            </a:r>
            <a:r>
              <a:rPr lang="fr-FR" b="1" baseline="30000" dirty="0"/>
              <a:t>er</a:t>
            </a:r>
            <a:r>
              <a:rPr lang="fr-FR" b="1" dirty="0"/>
              <a:t> soulèvement roumain autour des </a:t>
            </a:r>
            <a:r>
              <a:rPr lang="fr-FR" b="1" dirty="0" err="1"/>
              <a:t>hétairistes</a:t>
            </a:r>
            <a:r>
              <a:rPr lang="fr-FR" b="1" dirty="0"/>
              <a:t> d’Alexandre Ypsilanti et du chef valaque, Tudor </a:t>
            </a:r>
            <a:r>
              <a:rPr lang="fr-FR" b="1" dirty="0" err="1"/>
              <a:t>Vladimirescu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b) A l’ouest de la Valachie, en Olténie</a:t>
            </a:r>
          </a:p>
          <a:p>
            <a:r>
              <a:rPr lang="fr-FR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lance une révolte paysanne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Contre les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mauvais boyards tyrans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NB : Ambiguïté…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La révolte anti-ottomane des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hétairistes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et des boyards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hellénophones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La révolte sociale des paysans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roumanophones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de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enfin…</a:t>
            </a:r>
          </a:p>
        </p:txBody>
      </p:sp>
      <p:pic>
        <p:nvPicPr>
          <p:cNvPr id="10" name="Image 9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7E27D91D-C968-B5C8-BD9D-CE8F87992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6" y="137381"/>
            <a:ext cx="6708902" cy="471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C574D38-DEF6-4034-B13C-7576481B501F}"/>
              </a:ext>
            </a:extLst>
          </p:cNvPr>
          <p:cNvSpPr/>
          <p:nvPr/>
        </p:nvSpPr>
        <p:spPr>
          <a:xfrm>
            <a:off x="9036629" y="390446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742F8EB-1E46-D3D3-4CB3-3455DCFDB386}"/>
              </a:ext>
            </a:extLst>
          </p:cNvPr>
          <p:cNvSpPr/>
          <p:nvPr/>
        </p:nvSpPr>
        <p:spPr>
          <a:xfrm>
            <a:off x="7605159" y="404533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BB86D50-9E8E-0C52-F541-C938689C40ED}"/>
              </a:ext>
            </a:extLst>
          </p:cNvPr>
          <p:cNvSpPr/>
          <p:nvPr/>
        </p:nvSpPr>
        <p:spPr>
          <a:xfrm>
            <a:off x="10234058" y="3126137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3FCD550-6B97-83F7-9EB6-EDED2E1E5470}"/>
              </a:ext>
            </a:extLst>
          </p:cNvPr>
          <p:cNvSpPr/>
          <p:nvPr/>
        </p:nvSpPr>
        <p:spPr>
          <a:xfrm>
            <a:off x="8947893" y="4402494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BBAD7F8-3C83-B5BE-C1BC-7888F753BBFD}"/>
              </a:ext>
            </a:extLst>
          </p:cNvPr>
          <p:cNvSpPr/>
          <p:nvPr/>
        </p:nvSpPr>
        <p:spPr>
          <a:xfrm>
            <a:off x="8296401" y="4481095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98924"/>
            <a:ext cx="5008525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1821 : Echec du 1</a:t>
            </a:r>
            <a:r>
              <a:rPr lang="fr-FR" b="1" baseline="30000" dirty="0"/>
              <a:t>er</a:t>
            </a:r>
            <a:r>
              <a:rPr lang="fr-FR" b="1" dirty="0"/>
              <a:t> soulèvement roumain autour des </a:t>
            </a:r>
            <a:r>
              <a:rPr lang="fr-FR" b="1" dirty="0" err="1"/>
              <a:t>hétairistes</a:t>
            </a:r>
            <a:r>
              <a:rPr lang="fr-FR" b="1" dirty="0"/>
              <a:t> d’Alexandre Ypsilanti et du chef valaque, Tudor </a:t>
            </a:r>
            <a:r>
              <a:rPr lang="fr-FR" b="1" dirty="0" err="1"/>
              <a:t>Vladimirescu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c) Fév. 1821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Alexandre Ypsilanti, entre en Moldavie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Avec 20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hétairistes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(!)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*A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Jassy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il appelle tous les chrétiens ottomans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 la révolte, et se dit soutenu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Par les forces russes en attente !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*Devant le peu d’écho chez les Moldaves anti-grecs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Ypsilanti lève sur place une armée gréco-serbe et bulgare, qui massacre de nombreux commerçants turcs…</a:t>
            </a:r>
          </a:p>
        </p:txBody>
      </p:sp>
      <p:pic>
        <p:nvPicPr>
          <p:cNvPr id="8" name="Image 7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DCA67CF5-EEE9-9DC1-5F9E-BFB82877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6" y="137381"/>
            <a:ext cx="6708902" cy="471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271EB52-8D02-E8F6-999F-6FB7876186A7}"/>
              </a:ext>
            </a:extLst>
          </p:cNvPr>
          <p:cNvSpPr/>
          <p:nvPr/>
        </p:nvSpPr>
        <p:spPr>
          <a:xfrm>
            <a:off x="9036629" y="3904465"/>
            <a:ext cx="160149" cy="157203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27877C7-690C-83F7-31FB-23F6AEA7B8DA}"/>
              </a:ext>
            </a:extLst>
          </p:cNvPr>
          <p:cNvSpPr/>
          <p:nvPr/>
        </p:nvSpPr>
        <p:spPr>
          <a:xfrm>
            <a:off x="7605159" y="4045339"/>
            <a:ext cx="160149" cy="157203"/>
          </a:xfrm>
          <a:prstGeom prst="ellipse">
            <a:avLst/>
          </a:prstGeom>
          <a:solidFill>
            <a:srgbClr val="C092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E0F8AB5-C070-DE3D-75F7-09A2B4D4AA49}"/>
              </a:ext>
            </a:extLst>
          </p:cNvPr>
          <p:cNvSpPr/>
          <p:nvPr/>
        </p:nvSpPr>
        <p:spPr>
          <a:xfrm>
            <a:off x="9972801" y="142796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881CDA4-9A56-289C-35C9-2452964CEFBE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10132950" y="1427965"/>
            <a:ext cx="1777683" cy="701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C1CE5E2C-6742-AEB6-4AC2-4F1B2228C99F}"/>
              </a:ext>
            </a:extLst>
          </p:cNvPr>
          <p:cNvSpPr/>
          <p:nvPr/>
        </p:nvSpPr>
        <p:spPr>
          <a:xfrm>
            <a:off x="11887180" y="210638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500BFB9-C915-BE2C-444D-AC9BA041F506}"/>
              </a:ext>
            </a:extLst>
          </p:cNvPr>
          <p:cNvSpPr/>
          <p:nvPr/>
        </p:nvSpPr>
        <p:spPr>
          <a:xfrm>
            <a:off x="8947893" y="4402494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FC4038D-CB4F-10C7-B2E1-623BC8E17481}"/>
              </a:ext>
            </a:extLst>
          </p:cNvPr>
          <p:cNvSpPr/>
          <p:nvPr/>
        </p:nvSpPr>
        <p:spPr>
          <a:xfrm>
            <a:off x="8296401" y="4481095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B1A68A2-28B7-0F31-142B-E638E4A8EE43}"/>
              </a:ext>
            </a:extLst>
          </p:cNvPr>
          <p:cNvSpPr/>
          <p:nvPr/>
        </p:nvSpPr>
        <p:spPr>
          <a:xfrm>
            <a:off x="10234058" y="3126137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9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4" y="98924"/>
            <a:ext cx="5024203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1821 : Echec du 1</a:t>
            </a:r>
            <a:r>
              <a:rPr lang="fr-FR" b="1" baseline="30000" dirty="0"/>
              <a:t>er</a:t>
            </a:r>
            <a:r>
              <a:rPr lang="fr-FR" b="1" dirty="0"/>
              <a:t> soulèvement roumain autour des </a:t>
            </a:r>
            <a:r>
              <a:rPr lang="fr-FR" b="1" dirty="0" err="1"/>
              <a:t>hétairistes</a:t>
            </a:r>
            <a:r>
              <a:rPr lang="fr-FR" b="1" dirty="0"/>
              <a:t> d’Alexandre Ypsilanti et du chef valaque, Tudor </a:t>
            </a:r>
            <a:r>
              <a:rPr lang="fr-FR" b="1" dirty="0" err="1"/>
              <a:t>Vladimirescu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*Mars 1821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L’armée de </a:t>
            </a:r>
            <a:r>
              <a:rPr lang="fr-FR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entre dans Bucarest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L’armée des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hétairistes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entre en Valachie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*Mais dans le même temps, à </a:t>
            </a:r>
            <a:r>
              <a:rPr lang="fr-FR" dirty="0"/>
              <a:t>Ljubljana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Le tsar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Alexandre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soutient la légitimité ottomane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NB : Jan-Mai 1821 : A </a:t>
            </a:r>
            <a:r>
              <a:rPr lang="fr-FR" dirty="0"/>
              <a:t>Ljubljana</a:t>
            </a:r>
          </a:p>
          <a:p>
            <a:r>
              <a:rPr lang="fr-FR" dirty="0"/>
              <a:t>Conférence de la Sainte Alliance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*Alexandre rejette cette guerre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révolutionnaire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 Bucarest, départ visible du consul russe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Pas de grand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arché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c’est l’effondrement…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*Avril 1821 :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Ypsilanti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arrive à Bucarest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Il y rencontre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8" name="Image 7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DCA67CF5-EEE9-9DC1-5F9E-BFB82877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6" y="137381"/>
            <a:ext cx="6708902" cy="471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2E5BC884-C56F-2714-7BAF-100AC580BB0E}"/>
              </a:ext>
            </a:extLst>
          </p:cNvPr>
          <p:cNvSpPr/>
          <p:nvPr/>
        </p:nvSpPr>
        <p:spPr>
          <a:xfrm>
            <a:off x="9036629" y="390446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F5EB90B-8651-0B4E-62B4-7DEC9FC953ED}"/>
              </a:ext>
            </a:extLst>
          </p:cNvPr>
          <p:cNvSpPr/>
          <p:nvPr/>
        </p:nvSpPr>
        <p:spPr>
          <a:xfrm>
            <a:off x="9972801" y="142796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BD357B2-FFE3-FB64-AC2B-20A94B390A0E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10132950" y="1427965"/>
            <a:ext cx="1777683" cy="701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D5855F90-8E96-5A8E-4A6C-59336CDCDC46}"/>
              </a:ext>
            </a:extLst>
          </p:cNvPr>
          <p:cNvSpPr/>
          <p:nvPr/>
        </p:nvSpPr>
        <p:spPr>
          <a:xfrm>
            <a:off x="11887180" y="210638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F53EC4D-9A8C-E80B-DCA0-E49869781E52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10052876" y="1585168"/>
            <a:ext cx="134858" cy="13683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06841F2-09C1-D95A-1FEB-48CC9E4900D6}"/>
              </a:ext>
            </a:extLst>
          </p:cNvPr>
          <p:cNvSpPr/>
          <p:nvPr/>
        </p:nvSpPr>
        <p:spPr>
          <a:xfrm>
            <a:off x="10132950" y="301453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9D63F69-701A-74BC-887C-04E755538B7C}"/>
              </a:ext>
            </a:extLst>
          </p:cNvPr>
          <p:cNvCxnSpPr>
            <a:cxnSpLocks/>
            <a:stCxn id="25" idx="3"/>
            <a:endCxn id="16" idx="7"/>
          </p:cNvCxnSpPr>
          <p:nvPr/>
        </p:nvCxnSpPr>
        <p:spPr>
          <a:xfrm flipH="1">
            <a:off x="9173325" y="3148715"/>
            <a:ext cx="983078" cy="7787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9F416E08-FEAD-D138-F59C-0DD27C1A0CF3}"/>
              </a:ext>
            </a:extLst>
          </p:cNvPr>
          <p:cNvSpPr/>
          <p:nvPr/>
        </p:nvSpPr>
        <p:spPr>
          <a:xfrm>
            <a:off x="8947893" y="4402494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F24CDA9-00AA-8589-4015-A90791F66DA8}"/>
              </a:ext>
            </a:extLst>
          </p:cNvPr>
          <p:cNvSpPr/>
          <p:nvPr/>
        </p:nvSpPr>
        <p:spPr>
          <a:xfrm>
            <a:off x="8296401" y="4481095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2D4EC64-3D23-C507-4322-75617BE4F7B6}"/>
              </a:ext>
            </a:extLst>
          </p:cNvPr>
          <p:cNvSpPr/>
          <p:nvPr/>
        </p:nvSpPr>
        <p:spPr>
          <a:xfrm>
            <a:off x="10234058" y="3126137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5FC2ADB-571A-554B-96A8-50C1E8E32C70}"/>
              </a:ext>
            </a:extLst>
          </p:cNvPr>
          <p:cNvCxnSpPr>
            <a:cxnSpLocks/>
          </p:cNvCxnSpPr>
          <p:nvPr/>
        </p:nvCxnSpPr>
        <p:spPr>
          <a:xfrm flipV="1">
            <a:off x="7765308" y="3983067"/>
            <a:ext cx="1271321" cy="14087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7B58DB87-F0C5-1AA4-4E3B-70706882B813}"/>
              </a:ext>
            </a:extLst>
          </p:cNvPr>
          <p:cNvSpPr/>
          <p:nvPr/>
        </p:nvSpPr>
        <p:spPr>
          <a:xfrm>
            <a:off x="7605159" y="4045339"/>
            <a:ext cx="160149" cy="157203"/>
          </a:xfrm>
          <a:prstGeom prst="ellipse">
            <a:avLst/>
          </a:prstGeom>
          <a:solidFill>
            <a:srgbClr val="C092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37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4" y="98924"/>
            <a:ext cx="5024203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1821 : Echec du 1</a:t>
            </a:r>
            <a:r>
              <a:rPr lang="fr-FR" b="1" baseline="30000" dirty="0"/>
              <a:t>er</a:t>
            </a:r>
            <a:r>
              <a:rPr lang="fr-FR" b="1" dirty="0"/>
              <a:t> soulèvement roumain autour des </a:t>
            </a:r>
            <a:r>
              <a:rPr lang="fr-FR" b="1" dirty="0" err="1"/>
              <a:t>hétairistes</a:t>
            </a:r>
            <a:r>
              <a:rPr lang="fr-FR" b="1" dirty="0"/>
              <a:t> d’Alexandre Ypsilanti et du chef valaque, Tudor </a:t>
            </a:r>
            <a:r>
              <a:rPr lang="fr-FR" b="1" dirty="0" err="1"/>
              <a:t>Vladimirescu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*Avril 1821 : Une rencontre orageuse…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*Pour </a:t>
            </a:r>
            <a:r>
              <a:rPr lang="fr-FR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endParaRPr lang="fr-FR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Ypsilanti, avec et en fait sans le soutien russe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 mis en danger les populations chrétiennes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*Mais pour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Ypsilanti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rien n’est perdu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Il faut replacer la révolte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roumaine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Dans le plan (sic) général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hétairiste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C’est-à-dire la grande révolte des Balkans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pour cela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Aller soutenir la révolte grecque au Péloponnèse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Qui vient de commencer…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*En désaccord avec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Ypsilanti se retire sur Tirgoviste</a:t>
            </a:r>
          </a:p>
        </p:txBody>
      </p:sp>
      <p:pic>
        <p:nvPicPr>
          <p:cNvPr id="8" name="Image 7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DCA67CF5-EEE9-9DC1-5F9E-BFB82877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6" y="137381"/>
            <a:ext cx="6708902" cy="471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3795611-E4F8-6D78-B1E4-A3939A52A08E}"/>
              </a:ext>
            </a:extLst>
          </p:cNvPr>
          <p:cNvSpPr/>
          <p:nvPr/>
        </p:nvSpPr>
        <p:spPr>
          <a:xfrm>
            <a:off x="9036629" y="390446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7F99DAC-E55E-A7BF-14AA-67E18B2145D6}"/>
              </a:ext>
            </a:extLst>
          </p:cNvPr>
          <p:cNvSpPr/>
          <p:nvPr/>
        </p:nvSpPr>
        <p:spPr>
          <a:xfrm>
            <a:off x="9972801" y="142796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96B7D4B-822B-2670-5FD5-EEC01E495E91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0132950" y="1427965"/>
            <a:ext cx="1777683" cy="701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C62B8232-054B-FAD8-9D9B-8F1A387C939B}"/>
              </a:ext>
            </a:extLst>
          </p:cNvPr>
          <p:cNvSpPr/>
          <p:nvPr/>
        </p:nvSpPr>
        <p:spPr>
          <a:xfrm>
            <a:off x="11887180" y="210638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2D25B5B-FD80-C117-3296-CFAC951BE56A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10052876" y="1585168"/>
            <a:ext cx="134858" cy="13683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2E8FC26F-5D9B-6300-500E-E87C2043888A}"/>
              </a:ext>
            </a:extLst>
          </p:cNvPr>
          <p:cNvSpPr/>
          <p:nvPr/>
        </p:nvSpPr>
        <p:spPr>
          <a:xfrm>
            <a:off x="10132950" y="301453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32F3A0D-8485-3364-69CC-DC7F3F1D7B85}"/>
              </a:ext>
            </a:extLst>
          </p:cNvPr>
          <p:cNvCxnSpPr>
            <a:cxnSpLocks/>
            <a:stCxn id="17" idx="3"/>
            <a:endCxn id="7" idx="7"/>
          </p:cNvCxnSpPr>
          <p:nvPr/>
        </p:nvCxnSpPr>
        <p:spPr>
          <a:xfrm flipH="1">
            <a:off x="9173325" y="3148715"/>
            <a:ext cx="983078" cy="7787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3A72308A-8516-6EAF-E4F7-773B81640F43}"/>
              </a:ext>
            </a:extLst>
          </p:cNvPr>
          <p:cNvSpPr/>
          <p:nvPr/>
        </p:nvSpPr>
        <p:spPr>
          <a:xfrm>
            <a:off x="8947893" y="4402494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4505287-AF95-9A4E-67FE-2E1BF523B218}"/>
              </a:ext>
            </a:extLst>
          </p:cNvPr>
          <p:cNvSpPr/>
          <p:nvPr/>
        </p:nvSpPr>
        <p:spPr>
          <a:xfrm>
            <a:off x="8296401" y="4481095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347E405-52A4-499D-7711-AE5BAA072EAD}"/>
              </a:ext>
            </a:extLst>
          </p:cNvPr>
          <p:cNvSpPr/>
          <p:nvPr/>
        </p:nvSpPr>
        <p:spPr>
          <a:xfrm>
            <a:off x="10234058" y="3126137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9316C6A-614C-2F29-F140-B7C36AE16389}"/>
              </a:ext>
            </a:extLst>
          </p:cNvPr>
          <p:cNvCxnSpPr>
            <a:cxnSpLocks/>
          </p:cNvCxnSpPr>
          <p:nvPr/>
        </p:nvCxnSpPr>
        <p:spPr>
          <a:xfrm flipV="1">
            <a:off x="7765308" y="3983067"/>
            <a:ext cx="1271321" cy="14087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93BC48DE-8C42-87B3-5838-8133EB0B7A07}"/>
              </a:ext>
            </a:extLst>
          </p:cNvPr>
          <p:cNvSpPr/>
          <p:nvPr/>
        </p:nvSpPr>
        <p:spPr>
          <a:xfrm>
            <a:off x="7605159" y="4045339"/>
            <a:ext cx="160149" cy="157203"/>
          </a:xfrm>
          <a:prstGeom prst="ellipse">
            <a:avLst/>
          </a:prstGeom>
          <a:solidFill>
            <a:srgbClr val="C092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99D9020-1360-7FC1-F95B-4E4F43A9F1D1}"/>
              </a:ext>
            </a:extLst>
          </p:cNvPr>
          <p:cNvSpPr/>
          <p:nvPr/>
        </p:nvSpPr>
        <p:spPr>
          <a:xfrm>
            <a:off x="8618815" y="346871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CA58C5E-3423-94B8-97C8-3BBAA0E405FF}"/>
              </a:ext>
            </a:extLst>
          </p:cNvPr>
          <p:cNvCxnSpPr>
            <a:cxnSpLocks/>
            <a:stCxn id="7" idx="1"/>
            <a:endCxn id="26" idx="5"/>
          </p:cNvCxnSpPr>
          <p:nvPr/>
        </p:nvCxnSpPr>
        <p:spPr>
          <a:xfrm flipH="1" flipV="1">
            <a:off x="8755511" y="3602891"/>
            <a:ext cx="304571" cy="324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3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4" y="98924"/>
            <a:ext cx="4957408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1821 : Echec du 1</a:t>
            </a:r>
            <a:r>
              <a:rPr lang="fr-FR" b="1" baseline="30000" dirty="0"/>
              <a:t>er</a:t>
            </a:r>
            <a:r>
              <a:rPr lang="fr-FR" b="1" dirty="0"/>
              <a:t> soulèvement roumain autour des </a:t>
            </a:r>
            <a:r>
              <a:rPr lang="fr-FR" b="1" dirty="0" err="1"/>
              <a:t>hétairistes</a:t>
            </a:r>
            <a:r>
              <a:rPr lang="fr-FR" b="1" dirty="0"/>
              <a:t> d’Alexandre Ypsilanti et du chef valaque, Tudor </a:t>
            </a:r>
            <a:r>
              <a:rPr lang="fr-FR" b="1" dirty="0" err="1"/>
              <a:t>Vladimirescu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Epilogue…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a) Mai 1821 : Les Ottomans entrent dans Bucarest</a:t>
            </a:r>
          </a:p>
          <a:p>
            <a:r>
              <a:rPr lang="fr-FR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négocie puis se retire en Olténie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b) Juin 1821 :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Ypsilanti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le fait arrêter pour trahison</a:t>
            </a:r>
          </a:p>
          <a:p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est exécuté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c) A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Dragasani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L’armée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hétairiste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est vaincue par les Ottomans 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Ypsilanti s’enfuit à Vienne ; Mort en 1828…</a:t>
            </a:r>
          </a:p>
        </p:txBody>
      </p:sp>
      <p:pic>
        <p:nvPicPr>
          <p:cNvPr id="32" name="Image 3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7197B60A-075C-2000-D84D-B4DEAD0D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6" y="137381"/>
            <a:ext cx="6708902" cy="471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0FDFBC84-DEF0-E6AA-153B-F318EDD28192}"/>
              </a:ext>
            </a:extLst>
          </p:cNvPr>
          <p:cNvSpPr/>
          <p:nvPr/>
        </p:nvSpPr>
        <p:spPr>
          <a:xfrm>
            <a:off x="9036629" y="390446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242F5D4-0C86-2888-1EF2-9D552B23DA46}"/>
              </a:ext>
            </a:extLst>
          </p:cNvPr>
          <p:cNvSpPr/>
          <p:nvPr/>
        </p:nvSpPr>
        <p:spPr>
          <a:xfrm>
            <a:off x="9972801" y="142796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AA60204-DB6F-98F5-E0B6-A748AD3CFB14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0132950" y="1427965"/>
            <a:ext cx="1777683" cy="701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6728590-B306-BEA9-5181-2787D42B9848}"/>
              </a:ext>
            </a:extLst>
          </p:cNvPr>
          <p:cNvSpPr/>
          <p:nvPr/>
        </p:nvSpPr>
        <p:spPr>
          <a:xfrm>
            <a:off x="11887180" y="210638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D3374CF-6421-988E-70B2-EA37BBFC95D3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10052876" y="1585168"/>
            <a:ext cx="134858" cy="13683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B21DDC41-27A8-FE56-CE4F-6CC40B9595DE}"/>
              </a:ext>
            </a:extLst>
          </p:cNvPr>
          <p:cNvSpPr/>
          <p:nvPr/>
        </p:nvSpPr>
        <p:spPr>
          <a:xfrm>
            <a:off x="10132950" y="301453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5B2326C-78AF-48F5-466E-B5F6B4D988C6}"/>
              </a:ext>
            </a:extLst>
          </p:cNvPr>
          <p:cNvCxnSpPr>
            <a:cxnSpLocks/>
            <a:stCxn id="38" idx="3"/>
            <a:endCxn id="33" idx="7"/>
          </p:cNvCxnSpPr>
          <p:nvPr/>
        </p:nvCxnSpPr>
        <p:spPr>
          <a:xfrm flipH="1">
            <a:off x="9173325" y="3148715"/>
            <a:ext cx="983078" cy="7787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2C4642C5-614B-50D6-F594-0083ED2ADC37}"/>
              </a:ext>
            </a:extLst>
          </p:cNvPr>
          <p:cNvSpPr/>
          <p:nvPr/>
        </p:nvSpPr>
        <p:spPr>
          <a:xfrm>
            <a:off x="8947893" y="4402494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5458C09-F3EE-3DC4-9AF4-70BA9358E128}"/>
              </a:ext>
            </a:extLst>
          </p:cNvPr>
          <p:cNvSpPr/>
          <p:nvPr/>
        </p:nvSpPr>
        <p:spPr>
          <a:xfrm>
            <a:off x="8296401" y="4481095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575165B-05CF-5FF9-7DB5-95E9AC919761}"/>
              </a:ext>
            </a:extLst>
          </p:cNvPr>
          <p:cNvSpPr/>
          <p:nvPr/>
        </p:nvSpPr>
        <p:spPr>
          <a:xfrm>
            <a:off x="10234058" y="3126137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4D09845-3EBC-5C9A-CEFD-39DC9103B04E}"/>
              </a:ext>
            </a:extLst>
          </p:cNvPr>
          <p:cNvCxnSpPr>
            <a:cxnSpLocks/>
            <a:stCxn id="33" idx="2"/>
            <a:endCxn id="44" idx="6"/>
          </p:cNvCxnSpPr>
          <p:nvPr/>
        </p:nvCxnSpPr>
        <p:spPr>
          <a:xfrm flipH="1">
            <a:off x="7765308" y="3983067"/>
            <a:ext cx="1271321" cy="14087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801A7A02-7A63-8C67-7A66-1CF01937DD3F}"/>
              </a:ext>
            </a:extLst>
          </p:cNvPr>
          <p:cNvSpPr/>
          <p:nvPr/>
        </p:nvSpPr>
        <p:spPr>
          <a:xfrm>
            <a:off x="7605159" y="404533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882C710-A83A-241A-0BD8-A0CC8F2D33DD}"/>
              </a:ext>
            </a:extLst>
          </p:cNvPr>
          <p:cNvSpPr/>
          <p:nvPr/>
        </p:nvSpPr>
        <p:spPr>
          <a:xfrm>
            <a:off x="8618815" y="346871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FDC3405-5DF7-D2CE-43E9-248BCC1C4FAE}"/>
              </a:ext>
            </a:extLst>
          </p:cNvPr>
          <p:cNvCxnSpPr>
            <a:cxnSpLocks/>
            <a:endCxn id="58" idx="6"/>
          </p:cNvCxnSpPr>
          <p:nvPr/>
        </p:nvCxnSpPr>
        <p:spPr>
          <a:xfrm flipH="1">
            <a:off x="8082278" y="3508011"/>
            <a:ext cx="477175" cy="162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34CC204-4DB5-4F64-FC40-18F93F51B0EC}"/>
              </a:ext>
            </a:extLst>
          </p:cNvPr>
          <p:cNvCxnSpPr>
            <a:cxnSpLocks/>
          </p:cNvCxnSpPr>
          <p:nvPr/>
        </p:nvCxnSpPr>
        <p:spPr>
          <a:xfrm flipV="1">
            <a:off x="9036629" y="4061668"/>
            <a:ext cx="71413" cy="340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015CE9B5-E378-2AAF-5BD3-E51FAE703904}"/>
              </a:ext>
            </a:extLst>
          </p:cNvPr>
          <p:cNvCxnSpPr>
            <a:cxnSpLocks/>
            <a:stCxn id="33" idx="0"/>
            <a:endCxn id="45" idx="6"/>
          </p:cNvCxnSpPr>
          <p:nvPr/>
        </p:nvCxnSpPr>
        <p:spPr>
          <a:xfrm flipH="1" flipV="1">
            <a:off x="8778964" y="3547312"/>
            <a:ext cx="337740" cy="3571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4DD9AE9A-7204-EED1-653E-7F08593C311B}"/>
              </a:ext>
            </a:extLst>
          </p:cNvPr>
          <p:cNvSpPr/>
          <p:nvPr/>
        </p:nvSpPr>
        <p:spPr>
          <a:xfrm>
            <a:off x="7922129" y="344568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9479193-9B60-1ADD-E204-DDA459C1D490}"/>
              </a:ext>
            </a:extLst>
          </p:cNvPr>
          <p:cNvCxnSpPr>
            <a:cxnSpLocks/>
            <a:stCxn id="33" idx="1"/>
            <a:endCxn id="58" idx="5"/>
          </p:cNvCxnSpPr>
          <p:nvPr/>
        </p:nvCxnSpPr>
        <p:spPr>
          <a:xfrm flipH="1" flipV="1">
            <a:off x="8058825" y="3579869"/>
            <a:ext cx="1001257" cy="347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6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0" y="109246"/>
            <a:ext cx="6015761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1814 : A Odessa, en Russie, des Grecs fondent une société secrète, l’Hétairie : avec le soutien de la Russie, provoquer une révolte de l’ensemble des orthodoxes des Balkans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*Pour l’Hétairie, deux objectifs…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- 1</a:t>
            </a:r>
            <a:r>
              <a:rPr lang="fr-FR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er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temps : Provoquer une révolte générale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Des chrétiens des Balkans, c’est-à-dire…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a) L’élite des Grecs orthodoxes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NB : Les Grecs jouent un rôle important dans l’Empire ottoman</a:t>
            </a:r>
          </a:p>
          <a:p>
            <a:r>
              <a:rPr lang="fr-FR" sz="1800" i="1" dirty="0">
                <a:solidFill>
                  <a:srgbClr val="000000"/>
                </a:solidFill>
                <a:ea typeface="Times New Roman" panose="02020603050405020304" pitchFamily="18" charset="0"/>
              </a:rPr>
              <a:t>Drogman</a:t>
            </a:r>
            <a:r>
              <a:rPr lang="fr-FR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(traducteurs), marine de guerre et de commerce</a:t>
            </a:r>
          </a:p>
          <a:p>
            <a:r>
              <a:rPr lang="fr-FR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Surtout depuis la disparition de Venise et de Raguse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NB : L’Hétairie est composée à moitié de marchands grecs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Ce qui facilitera la diffusion des idées…</a:t>
            </a:r>
            <a:endParaRPr lang="fr-FR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b) Et la masse des paysans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Orthodoxes mais majoritairement non-grecs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31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1" y="109246"/>
            <a:ext cx="587111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1814 : A Odessa, en Russie, des Grecs fondent une société secrète, l’Hétairie : avec le soutien de la Russie, provoquer une révolte de l’ensemble des orthodoxes des Balkans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- 2</a:t>
            </a:r>
            <a:r>
              <a:rPr lang="fr-FR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ème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temps : Cette révolte provoquerait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Une intervention décisive des armées russes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*D’ailleurs, pour faciliter leur propagande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Les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hétairistes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se donnent comme chef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Un mystérieux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arché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qui serait en fait le tsar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Alexandre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!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33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1" y="109246"/>
            <a:ext cx="6112064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1814 : A Odessa, en Russie, des Grecs fondent une société secrète, l’Hétairie : avec le soutien de la Russie, provoquer une révolte de l’ensemble des orthodoxes des Balkans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*1815-16 : L’Hétairie est rejointe par des personnalités…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A Odessa, le serbe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Karageorges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réfugié depuis fin 1813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Au Péloponnèse grec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Le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klephte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chef de brigands, </a:t>
            </a:r>
            <a:r>
              <a:rPr lang="fr-FR" u="sng" dirty="0" err="1"/>
              <a:t>Theódoros</a:t>
            </a:r>
            <a:r>
              <a:rPr lang="fr-FR" u="sng" dirty="0"/>
              <a:t> </a:t>
            </a:r>
            <a:r>
              <a:rPr lang="fr-FR" u="sng" dirty="0" err="1"/>
              <a:t>Kolokotrónis</a:t>
            </a:r>
            <a:endParaRPr lang="fr-FR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Germanos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évêque de Patras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Et en Moldavie-Valachie, des boyards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des phanariotes comme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Alexandre Ypsilanti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NB : *Fils de l’hospodar Constantin Ypsilanti, destitué en août 1806 par les Ottomans car pro-russe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*Et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ami du tsar Alexandre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613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0" y="109246"/>
            <a:ext cx="5938789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1814-1817 : En Serbie, Milos Obrenovic refuse l’insurrection </a:t>
            </a:r>
            <a:r>
              <a:rPr lang="fr-FR" b="1" dirty="0" err="1"/>
              <a:t>hétairiste</a:t>
            </a:r>
            <a:r>
              <a:rPr lang="fr-FR" b="1" dirty="0"/>
              <a:t> et fait mettre à mort Karageorges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*1817 : Pour lancer la révolte générale contre les Turcs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L’Hétairie choisit comme base la Serbie d’Obrenovic 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NB : Rappel : Autonome depuis nov. 1815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*Juin 1817 : A Smederevo, à l’est de Belgrade</a:t>
            </a:r>
          </a:p>
          <a:p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Karageorges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traverse le Danube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envoie un message à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Obrenovic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4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1" y="109246"/>
            <a:ext cx="5871110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1814-1817 : En Serbie, Milos Obrenovic refuse l’insurrection </a:t>
            </a:r>
            <a:r>
              <a:rPr lang="fr-FR" b="1" dirty="0" err="1"/>
              <a:t>hétairiste</a:t>
            </a:r>
            <a:r>
              <a:rPr lang="fr-FR" b="1" dirty="0"/>
              <a:t> et fait mettre à mort Karageorges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*Mais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Obrenovic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reste prudent…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Méfiant envers la Russie depuis l’abandon de 1812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Méfiant envers les capacités de l’Hétairie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Soucieux avant tout de la Serbie, plus que des Balkans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*Juin 1817 : Il fait mettre à mort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Karageorges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Point de départ de la vendetta serbe du XIXe siècle…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65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4" y="98924"/>
            <a:ext cx="5938789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1818-1820 : Après son échec serbe, l’Hétairie, dirigée par le phanariote Alexandre Ypsilanti, oriente son action vers les principautés danubiennes et la Grèce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*1818 : Après l’échec serbe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L’Hétairie consolide son organisation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Elle établit un centre secret à Istanbul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Et elle divise les Balkans en 12 régions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Dirigées par 12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apôtres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Qui s’appuient sur les consuls de Russie, presque tous grecs…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00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4" y="98924"/>
            <a:ext cx="5938789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1818-1820 : Après son échec serbe, l’Hétairie, dirigée par le phanariote Alexandre Ypsilanti, oriente son action vers les principautés danubiennes et la Grèce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1820 : Le phanariote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Alexandre Ypsilanti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Devient chef de l’Hétairie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*Délaissant la Serbie, l’Hétairie oriente son action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Vers la Grèce et les principautés danubiennes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Plus proches de la Russie et plus favorables au soulèvement…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*En Valachie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Ypsilanti entre en contact avec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Tudor </a:t>
            </a:r>
            <a:r>
              <a:rPr lang="fr-FR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Vladimirescu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Un riche paysan d’Olténie…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018A04F-1B92-88C5-E927-A08254025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0" y="98924"/>
            <a:ext cx="5789226" cy="6660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9960807-984E-9924-B2C6-6ECB8BE9EA28}"/>
              </a:ext>
            </a:extLst>
          </p:cNvPr>
          <p:cNvSpPr/>
          <p:nvPr/>
        </p:nvSpPr>
        <p:spPr>
          <a:xfrm>
            <a:off x="10905642" y="387457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DEE15BC-733E-B416-C942-3A0D32B853FC}"/>
              </a:ext>
            </a:extLst>
          </p:cNvPr>
          <p:cNvSpPr/>
          <p:nvPr/>
        </p:nvSpPr>
        <p:spPr>
          <a:xfrm>
            <a:off x="11262102" y="423103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DA7EC34-BE4E-B332-7011-E4CE03C15DE7}"/>
              </a:ext>
            </a:extLst>
          </p:cNvPr>
          <p:cNvSpPr/>
          <p:nvPr/>
        </p:nvSpPr>
        <p:spPr>
          <a:xfrm>
            <a:off x="10825567" y="356202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40FD1BE-41B6-3231-C3F9-E9DB97792E84}"/>
              </a:ext>
            </a:extLst>
          </p:cNvPr>
          <p:cNvSpPr/>
          <p:nvPr/>
        </p:nvSpPr>
        <p:spPr>
          <a:xfrm>
            <a:off x="11422251" y="395317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8C46E9-096C-79B7-D67C-262621BB33D9}"/>
              </a:ext>
            </a:extLst>
          </p:cNvPr>
          <p:cNvSpPr/>
          <p:nvPr/>
        </p:nvSpPr>
        <p:spPr>
          <a:xfrm>
            <a:off x="11657398" y="387457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0D057A-A5BE-2BFA-61E9-AFB48FE99D22}"/>
              </a:ext>
            </a:extLst>
          </p:cNvPr>
          <p:cNvSpPr/>
          <p:nvPr/>
        </p:nvSpPr>
        <p:spPr>
          <a:xfrm>
            <a:off x="11732396" y="415243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9D663B-C6A4-A178-F48C-17BC3B576754}"/>
              </a:ext>
            </a:extLst>
          </p:cNvPr>
          <p:cNvSpPr/>
          <p:nvPr/>
        </p:nvSpPr>
        <p:spPr>
          <a:xfrm>
            <a:off x="10451025" y="4631207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149C84B-3844-04AD-29EF-FCFCC826A7E9}"/>
              </a:ext>
            </a:extLst>
          </p:cNvPr>
          <p:cNvSpPr/>
          <p:nvPr/>
        </p:nvSpPr>
        <p:spPr>
          <a:xfrm>
            <a:off x="10752812" y="5729004"/>
            <a:ext cx="160149" cy="1572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900768-D597-5F4B-A608-C1962E49D373}"/>
              </a:ext>
            </a:extLst>
          </p:cNvPr>
          <p:cNvSpPr/>
          <p:nvPr/>
        </p:nvSpPr>
        <p:spPr>
          <a:xfrm>
            <a:off x="11422250" y="496700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2E2AA1-3B65-DB1E-6C38-A1C2264DF5CC}"/>
              </a:ext>
            </a:extLst>
          </p:cNvPr>
          <p:cNvSpPr/>
          <p:nvPr/>
        </p:nvSpPr>
        <p:spPr>
          <a:xfrm>
            <a:off x="10876369" y="448924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4DB4A4-EC66-DF4C-5A37-F49CB85C2BAC}"/>
              </a:ext>
            </a:extLst>
          </p:cNvPr>
          <p:cNvSpPr/>
          <p:nvPr/>
        </p:nvSpPr>
        <p:spPr>
          <a:xfrm>
            <a:off x="11037376" y="414296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3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33" y="98924"/>
            <a:ext cx="4985637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1821 : Echec du 1</a:t>
            </a:r>
            <a:r>
              <a:rPr lang="fr-FR" b="1" baseline="30000" dirty="0"/>
              <a:t>er</a:t>
            </a:r>
            <a:r>
              <a:rPr lang="fr-FR" b="1" dirty="0"/>
              <a:t> soulèvement roumain autour des </a:t>
            </a:r>
            <a:r>
              <a:rPr lang="fr-FR" b="1" dirty="0" err="1"/>
              <a:t>hétairistes</a:t>
            </a:r>
            <a:r>
              <a:rPr lang="fr-FR" b="1" dirty="0"/>
              <a:t> d’Alexandre Ypsilanti et du chef valaque, Tudor </a:t>
            </a:r>
            <a:r>
              <a:rPr lang="fr-FR" b="1" dirty="0" err="1"/>
              <a:t>Vladimirescu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*Jan. 1821 : Début du 1</a:t>
            </a:r>
            <a:r>
              <a:rPr lang="fr-FR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er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soulèvement roumain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En trois temps…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a) En Valachie, à Bucarest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L’hospodar Alexandre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Sutu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meurt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Les boyards le remplacent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Par un Comité de gouvernement qui réclame…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L’abolition des monopoles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La fin des </a:t>
            </a:r>
            <a:r>
              <a:rPr lang="fr-FR" i="1" dirty="0"/>
              <a:t>raïa, 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territoires militaires ottomans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De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Braïla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Giurgiu et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Turnu</a:t>
            </a:r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- La nomination de princes autochtones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*Et pendant ce temps…</a:t>
            </a:r>
          </a:p>
        </p:txBody>
      </p:sp>
      <p:pic>
        <p:nvPicPr>
          <p:cNvPr id="10" name="Image 9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7E27D91D-C968-B5C8-BD9D-CE8F87992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6" y="137381"/>
            <a:ext cx="6708902" cy="471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C574D38-DEF6-4034-B13C-7576481B501F}"/>
              </a:ext>
            </a:extLst>
          </p:cNvPr>
          <p:cNvSpPr/>
          <p:nvPr/>
        </p:nvSpPr>
        <p:spPr>
          <a:xfrm>
            <a:off x="9036629" y="390446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BB86D50-9E8E-0C52-F541-C938689C40ED}"/>
              </a:ext>
            </a:extLst>
          </p:cNvPr>
          <p:cNvSpPr/>
          <p:nvPr/>
        </p:nvSpPr>
        <p:spPr>
          <a:xfrm>
            <a:off x="10234058" y="3126137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3FCD550-6B97-83F7-9EB6-EDED2E1E5470}"/>
              </a:ext>
            </a:extLst>
          </p:cNvPr>
          <p:cNvSpPr/>
          <p:nvPr/>
        </p:nvSpPr>
        <p:spPr>
          <a:xfrm>
            <a:off x="8947893" y="4402494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BBAD7F8-3C83-B5BE-C1BC-7888F753BBFD}"/>
              </a:ext>
            </a:extLst>
          </p:cNvPr>
          <p:cNvSpPr/>
          <p:nvPr/>
        </p:nvSpPr>
        <p:spPr>
          <a:xfrm>
            <a:off x="8296401" y="4481095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C9B9B67-AEE0-2E75-4B98-A1B947397C67}"/>
              </a:ext>
            </a:extLst>
          </p:cNvPr>
          <p:cNvSpPr/>
          <p:nvPr/>
        </p:nvSpPr>
        <p:spPr>
          <a:xfrm>
            <a:off x="2790521" y="4323892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81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1146</Words>
  <Application>Microsoft Office PowerPoint</Application>
  <PresentationFormat>Grand écran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5 décembre 2023 (4/15)  8ème période : 1815-1914 Europe et Russie à la conquête de l’Orient et de l’Asie   1815-1841 : L’Europe du congrès de Vienne Sécessions dans l’Empire ottoman Egypte, Arabie, Grèce, Serbie, Moldavie, Valachie, Algérie  </dc:title>
  <dc:creator>Christophe JENTA</dc:creator>
  <cp:lastModifiedBy>Christophe JENTA</cp:lastModifiedBy>
  <cp:revision>3</cp:revision>
  <dcterms:created xsi:type="dcterms:W3CDTF">2023-12-05T13:00:02Z</dcterms:created>
  <dcterms:modified xsi:type="dcterms:W3CDTF">2023-12-19T13:19:56Z</dcterms:modified>
</cp:coreProperties>
</file>