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11494" r:id="rId2"/>
    <p:sldId id="11497" r:id="rId3"/>
    <p:sldId id="11526" r:id="rId4"/>
    <p:sldId id="11527" r:id="rId5"/>
    <p:sldId id="11370" r:id="rId6"/>
    <p:sldId id="11373" r:id="rId7"/>
    <p:sldId id="11376" r:id="rId8"/>
    <p:sldId id="11375" r:id="rId9"/>
    <p:sldId id="11428" r:id="rId10"/>
    <p:sldId id="11377" r:id="rId11"/>
    <p:sldId id="11532" r:id="rId12"/>
    <p:sldId id="11534" r:id="rId13"/>
    <p:sldId id="11535" r:id="rId14"/>
    <p:sldId id="11495" r:id="rId15"/>
    <p:sldId id="11530" r:id="rId16"/>
    <p:sldId id="11409" r:id="rId17"/>
    <p:sldId id="11531" r:id="rId18"/>
    <p:sldId id="11429" r:id="rId19"/>
    <p:sldId id="11379" r:id="rId20"/>
    <p:sldId id="11430" r:id="rId21"/>
    <p:sldId id="11378" r:id="rId22"/>
    <p:sldId id="11408" r:id="rId23"/>
    <p:sldId id="11431" r:id="rId24"/>
    <p:sldId id="11496" r:id="rId25"/>
    <p:sldId id="11414" r:id="rId26"/>
    <p:sldId id="11432" r:id="rId27"/>
    <p:sldId id="11415" r:id="rId28"/>
    <p:sldId id="11447" r:id="rId29"/>
    <p:sldId id="11498" r:id="rId30"/>
    <p:sldId id="11382" r:id="rId31"/>
    <p:sldId id="11501" r:id="rId32"/>
    <p:sldId id="11381" r:id="rId33"/>
    <p:sldId id="11546" r:id="rId34"/>
    <p:sldId id="11500" r:id="rId35"/>
    <p:sldId id="11529" r:id="rId36"/>
    <p:sldId id="11433" r:id="rId37"/>
    <p:sldId id="10167" r:id="rId38"/>
    <p:sldId id="11537" r:id="rId39"/>
    <p:sldId id="11538" r:id="rId40"/>
    <p:sldId id="11506" r:id="rId41"/>
    <p:sldId id="11499" r:id="rId42"/>
    <p:sldId id="11416" r:id="rId43"/>
    <p:sldId id="11417" r:id="rId44"/>
    <p:sldId id="11504" r:id="rId45"/>
    <p:sldId id="11544" r:id="rId46"/>
    <p:sldId id="11383" r:id="rId47"/>
    <p:sldId id="11536" r:id="rId48"/>
    <p:sldId id="11410" r:id="rId49"/>
    <p:sldId id="11502" r:id="rId50"/>
    <p:sldId id="11384" r:id="rId51"/>
    <p:sldId id="11540" r:id="rId52"/>
    <p:sldId id="11539" r:id="rId53"/>
    <p:sldId id="11343" r:id="rId54"/>
    <p:sldId id="11386" r:id="rId55"/>
    <p:sldId id="11505" r:id="rId56"/>
    <p:sldId id="11507" r:id="rId57"/>
    <p:sldId id="11387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4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088AC-07FE-46A7-BFC2-B32C76D203EB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5B1DE-0D65-4987-9766-F02109761A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16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41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85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657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23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73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42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44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59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2337F-F1F7-BF37-86E9-C79BCBBD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F62928-C64E-97A8-2658-44EE57257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5074F4-4927-7D67-4AA3-5CB90903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2557B1-CE15-F291-1055-D23EE5DE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95D0AA-C0B1-E20F-7979-5E9EA8C8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35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BA39B-67CE-80A6-4607-BE6B8D78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714BEE-B47D-E7CC-A801-DE9F86CA3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DE7FBB-A1D9-8BD5-0506-88DA8DD9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CF65F9-E5D7-D4F7-87E5-2C133340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59150D-0B29-1B80-85B4-A1147952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589EA19-C8DC-7FF1-3DAD-2F16CE5BF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B0DEA6-4DB0-F988-F4CD-DF076FF96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15AD29-F69B-B19E-C2B7-5A7ACB01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8AFA34-3859-DE5C-0C3F-4AD00329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FFEC4-2A03-242D-CACC-3B39E6B9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22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E2E9B-228B-84B7-B08C-BB1A79DD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50634B-CB8A-63C4-F0F7-E582A02E4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69044D-630C-9F72-21C9-716DCA76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524541-FBA4-115F-62F5-17A0F4B1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ED8CB4-451B-FA1A-0DD3-23743574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48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2F3C4-397B-A201-7D26-EC75FB96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96FE98-FF56-B0B7-041D-8921BBDE5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29AEAA-FFC6-F8C0-0EB1-F37024C5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8886E-8D4F-25E5-DF60-71036A7E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B9BC68-E093-9AD5-51F0-C80E6BCF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65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1326E-4B5B-9688-45AC-499087A5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59E138-178B-8DC3-C206-77F389345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E4588A-7CBC-CA7A-F949-78FB69DFA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459D2D-375D-7080-7570-7E513B6F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031B21-B8F8-99BD-2B05-79E04B7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26502C-F628-7644-15E6-9D61C152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15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58994B-5A0C-0036-49BD-117A39A9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DDDC1F-53A7-21A0-1C8F-43D096813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DE0CC0-4C47-0CAE-7D94-0B81FAEB9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0C41C0-E138-00EC-DF76-810DD0940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2ECAA5-9DB1-6717-C5A4-8D02F0DF5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758E4F-D603-5261-345E-FA9B4640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6C36F7-1121-E96A-B2CB-433C230A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8F9217-E409-32D4-9ABC-2D6BCAA8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37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8B0B3-06DC-AD9B-FF6C-BAB0F92A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3CE6594-8B9F-BB0E-1973-F3FCD71F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95A493-6AFF-735D-026B-C27B7FC9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AF9C45-810F-6E35-98DB-10B3D060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81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ED86EA-59E2-B1DB-D79B-0CF4E5BF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B18A8A-C300-EA40-3B34-EA1FB2DD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A305C3-80F7-41E2-4185-1F5F011DC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64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78099-2A40-2EC3-3650-D2961011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8D9A2-E85C-786E-D86D-4EFE21DB9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07B3BD-F0FD-FC0D-D6EE-B89DB9A31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8B6F67-F75D-5F83-5A9C-8A19E527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EA3DB3-EECC-703C-2EF3-B097F8C1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7C3FDF-10B2-718E-136B-25585A50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99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CF158-4554-1940-362B-EF1079B6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FF3792-CD17-A586-86C9-54403DCEC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322DDB-1240-A2D8-7496-92DD35B8C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79D099-1793-D5B6-E559-6F713608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25EF83-3E3B-A8A7-64E9-98A901CF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192FB2-2DDC-5109-AE0A-660B2E50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80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E7B100-F738-CDB7-1BAB-B9035ECF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E7D597-9E44-564B-4C09-DCCEE30A4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96F52F-3CBD-4467-E43E-425C2F446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3E645-9384-4702-84E8-D3890EE8EF31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300907-359F-40D3-A780-9C68301D5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F0AC88-DBED-5148-4415-D0E4FDFA6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F6DB6-EDAE-46E9-97D5-7AED167DE9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5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19 décembre 2023 (5/15)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1815-1841 : L’Europe du congrès de Vienne et la question d’Orient</a:t>
            </a: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Sécessions dans l’Empire ottoman : Egypte, Arabie, Grèce, Serbie, Moldavie, Valachie, Algérie</a:t>
            </a: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dirty="0">
                <a:latin typeface="+mn-lt"/>
                <a:cs typeface="Arial" panose="020B0604020202020204" pitchFamily="34" charset="0"/>
              </a:rPr>
            </a:br>
            <a:r>
              <a:rPr lang="fr-FR" altLang="fr-FR" sz="2800" dirty="0">
                <a:latin typeface="+mn-lt"/>
                <a:cs typeface="Arial" panose="020B0604020202020204" pitchFamily="34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3791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1" y="157806"/>
            <a:ext cx="5397523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Soutenus par les </a:t>
            </a:r>
            <a:r>
              <a:rPr lang="fr-FR" b="1" dirty="0" err="1"/>
              <a:t>hétairistes</a:t>
            </a:r>
            <a:r>
              <a:rPr lang="fr-FR" b="1" dirty="0"/>
              <a:t>, soulèvement des Grecs du sud : Péloponnèse, Missolonghi et Athènes, îles des Cyclades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*Mars-Mai 1821 :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combats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Cinq zones sont concernées…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a) En Grèce du nord, Epire et Thessalie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révoltes trop proches de la capitale Constantinople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Sont rapidement mâtées…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9663C34-A280-C510-E894-90790F2D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6EAC696E-AB38-3A16-20E7-460CA586831B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57FA36C-115B-FC4A-93F4-0FD1215F4072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301013D-FD5B-B89F-6E5B-75475EB34082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D35DD38-87B6-3266-95FA-BD1B7C243F2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9F044CD-854C-A655-9A48-6A1131B57EBF}"/>
              </a:ext>
            </a:extLst>
          </p:cNvPr>
          <p:cNvSpPr/>
          <p:nvPr/>
        </p:nvSpPr>
        <p:spPr>
          <a:xfrm>
            <a:off x="8702610" y="2997730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9D091D0-460E-DCCE-6318-EF131C688FBB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6ABDC57-A207-5B7C-7E8D-5C1D1D7BA121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30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1" y="157806"/>
            <a:ext cx="5397523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Soutenus par les </a:t>
            </a:r>
            <a:r>
              <a:rPr lang="fr-FR" b="1" dirty="0" err="1"/>
              <a:t>hétairistes</a:t>
            </a:r>
            <a:r>
              <a:rPr lang="fr-FR" b="1" dirty="0"/>
              <a:t>, soulèvement des Grecs du sud : Péloponnèse, Missolonghi et Athènes, îles des Cyclades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b) Dans le Péloponnèse…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Patras est très vite reconquise par les Turcs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*En revanche…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Deux régions passent aux mains des insurgés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L’Achaïe au nord et le Magne au sud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Ainsi que le port de Navarin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Et au centre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insurgés assiègent la capitale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Tripolizza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9663C34-A280-C510-E894-90790F2D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4759939-61DF-90B6-550D-0479D2084484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FA5FAD-14D4-2191-2E0D-7C3515F6D5AD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D6F4B6E-295A-FF44-0FE6-E8B589CFD700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42F6512-C445-E7BB-BA8E-D6A6D8B45363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661BFAC-9862-9F55-84B5-8324C653F3B8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589AC91-7454-F085-7ACF-F5E5D4EF5EB5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E373241-3AF7-4BFB-8D72-EEE396AFA048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4E79B5D5-13E4-90DC-7F7C-CDAA5F30F057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A278A36-BE8F-D57A-4038-15FA1DBE1DF8}"/>
              </a:ext>
            </a:extLst>
          </p:cNvPr>
          <p:cNvSpPr/>
          <p:nvPr/>
        </p:nvSpPr>
        <p:spPr>
          <a:xfrm>
            <a:off x="8702610" y="2997730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03CE3B8-F7F4-294C-1C57-C00AE85A3E0B}"/>
              </a:ext>
            </a:extLst>
          </p:cNvPr>
          <p:cNvCxnSpPr>
            <a:cxnSpLocks/>
            <a:stCxn id="29" idx="2"/>
            <a:endCxn id="10" idx="6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CE5F4484-AC2E-B77F-F6DE-5EAEB464E745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47340C2-16E9-5126-CEBA-BACDF194718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F1691E5-A13B-DDD2-963A-EEFA2C0E4885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802CDEFC-7E7A-D23B-5E2E-DFF66FD4E4D7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2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1" y="157806"/>
            <a:ext cx="5397523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Soutenus par les </a:t>
            </a:r>
            <a:r>
              <a:rPr lang="fr-FR" b="1" dirty="0" err="1"/>
              <a:t>hétairistes</a:t>
            </a:r>
            <a:r>
              <a:rPr lang="fr-FR" b="1" dirty="0"/>
              <a:t>, soulèvement des Grecs du sud : Péloponnèse, Missolonghi et Athènes, îles des Cyclades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c) Enfin, sur le continent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Au nord du Péloponnèse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Missolonghi à l’ouest sur la mer Ionienne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Athènes à l’est, se soulèvent et se libèrent…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9663C34-A280-C510-E894-90790F2D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4759939-61DF-90B6-550D-0479D2084484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FA5FAD-14D4-2191-2E0D-7C3515F6D5AD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A657C5-6728-B111-6B9E-98268F76DC49}"/>
              </a:ext>
            </a:extLst>
          </p:cNvPr>
          <p:cNvSpPr/>
          <p:nvPr/>
        </p:nvSpPr>
        <p:spPr>
          <a:xfrm>
            <a:off x="8702610" y="2997730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3E90026-7A74-7E39-6D2D-CEBFB7213202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D6F4B6E-295A-FF44-0FE6-E8B589CFD700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01C656D-A85F-8E0E-5A70-53B571DD7974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2DB22F4-C5F9-15FE-76EA-21AFF3B4DCDE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42F6512-C445-E7BB-BA8E-D6A6D8B45363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661BFAC-9862-9F55-84B5-8324C653F3B8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589AC91-7454-F085-7ACF-F5E5D4EF5EB5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E373241-3AF7-4BFB-8D72-EEE396AFA048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A2D28D0-5B4B-91D3-1A74-E8763C5DE363}"/>
              </a:ext>
            </a:extLst>
          </p:cNvPr>
          <p:cNvCxnSpPr>
            <a:cxnSpLocks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0636131-3F1A-4549-46C7-2398DC9BE187}"/>
              </a:ext>
            </a:extLst>
          </p:cNvPr>
          <p:cNvCxnSpPr>
            <a:cxnSpLocks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A32EFC8-05FC-774A-92C7-B34D956D756F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A37F44AE-1D4A-5E37-0DA7-57E26822547D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7D9E52E-B6E5-77BC-7DF4-539926B4DAFD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49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1" y="157806"/>
            <a:ext cx="5397523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Soutenus par les </a:t>
            </a:r>
            <a:r>
              <a:rPr lang="fr-FR" b="1" dirty="0" err="1"/>
              <a:t>hétairistes</a:t>
            </a:r>
            <a:r>
              <a:rPr lang="fr-FR" b="1" dirty="0"/>
              <a:t>, soulèvement des Grecs du sud : Péloponnèse, Missolonghi et Athènes, îles des Cyclades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d) Les îles des Cyclades se soulèvent…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Au nord : Andros, Tinos, Mykonos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Au sud : Naxos, Paros, Milos et Anafi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A l’est : Samos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… Rendant difficile le ravitaillement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Des troupes turques du Péloponnèse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Par le port de Nauplie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enfin…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e) Juillet 1821 : La Crète se soulève...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9663C34-A280-C510-E894-90790F2D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4759939-61DF-90B6-550D-0479D2084484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FA5FAD-14D4-2191-2E0D-7C3515F6D5AD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A657C5-6728-B111-6B9E-98268F76DC49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3E90026-7A74-7E39-6D2D-CEBFB7213202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D6F4B6E-295A-FF44-0FE6-E8B589CFD700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01C656D-A85F-8E0E-5A70-53B571DD7974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2DB22F4-C5F9-15FE-76EA-21AFF3B4DCDE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8DB6FCA-C677-A8C8-7E60-86A3BA31FE86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DC9FD6-A2AC-C0C3-C9C1-263022CA1942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C092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AC63D2-FB18-4954-E411-AF91D2C9CE60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C092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42F6512-C445-E7BB-BA8E-D6A6D8B45363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661BFAC-9862-9F55-84B5-8324C653F3B8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589AC91-7454-F085-7ACF-F5E5D4EF5EB5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E373241-3AF7-4BFB-8D72-EEE396AFA048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7625FEF1-0B03-CC46-EEF0-42C682F297AD}"/>
              </a:ext>
            </a:extLst>
          </p:cNvPr>
          <p:cNvSpPr/>
          <p:nvPr/>
        </p:nvSpPr>
        <p:spPr>
          <a:xfrm>
            <a:off x="2377886" y="3233534"/>
            <a:ext cx="272578" cy="23580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1BE05A9-920A-4B1E-CE5B-08E046642DBA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4A59DC-FC46-45C7-49E2-E14793CD3B7E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CF40831-FC21-781F-FCB6-622DA7220283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C092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49C3C0B-15B5-BE8C-C380-ABAC8430DBAF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C092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1B0E86E-C478-062F-3BA7-8DAB16D2E1A5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01B6FD6-EC8E-2148-3714-004EDCCD9813}"/>
              </a:ext>
            </a:extLst>
          </p:cNvPr>
          <p:cNvCxnSpPr>
            <a:cxnSpLocks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AE1CDE3-4A32-1F42-C1EF-515CA2AE672B}"/>
              </a:ext>
            </a:extLst>
          </p:cNvPr>
          <p:cNvCxnSpPr>
            <a:cxnSpLocks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90D964B-A90B-E24C-99BC-B4B1DC6669C5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AE6DAAB5-07B2-674B-3A75-23C744C40E00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4F1A541-62F8-AC39-3F34-0EE856992BD3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BFBC67A-3C5A-7973-6269-011B1861FDBE}"/>
              </a:ext>
            </a:extLst>
          </p:cNvPr>
          <p:cNvSpPr/>
          <p:nvPr/>
        </p:nvSpPr>
        <p:spPr>
          <a:xfrm>
            <a:off x="1792669" y="2201665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EB8CFCF-84C3-4A92-B3D2-FD64D10150D5}"/>
              </a:ext>
            </a:extLst>
          </p:cNvPr>
          <p:cNvSpPr/>
          <p:nvPr/>
        </p:nvSpPr>
        <p:spPr>
          <a:xfrm>
            <a:off x="3502270" y="155986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D773FE9-43E9-3DAB-1827-0BF67A2DF370}"/>
              </a:ext>
            </a:extLst>
          </p:cNvPr>
          <p:cNvSpPr/>
          <p:nvPr/>
        </p:nvSpPr>
        <p:spPr>
          <a:xfrm>
            <a:off x="3774960" y="1923828"/>
            <a:ext cx="160149" cy="157203"/>
          </a:xfrm>
          <a:prstGeom prst="ellipse">
            <a:avLst/>
          </a:prstGeom>
          <a:solidFill>
            <a:srgbClr val="C092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A2184AE-7271-DF06-08FC-281C081EB743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8831505" y="3204179"/>
            <a:ext cx="471878" cy="6161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D68EA5D0-5204-7B43-B415-79D9280E14A4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4C48B2A-0525-0C32-714D-305A708741F4}"/>
              </a:ext>
            </a:extLst>
          </p:cNvPr>
          <p:cNvSpPr/>
          <p:nvPr/>
        </p:nvSpPr>
        <p:spPr>
          <a:xfrm>
            <a:off x="3694885" y="4401153"/>
            <a:ext cx="160149" cy="1572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76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1" y="157806"/>
            <a:ext cx="538202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… Massacres des musulmans du Péloponnèse et des chrétiens de Constantinople et de l’île de Chios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*Mars-Avril 1821 :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combats et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massacres…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*1821 : Dans les zones révoltées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40 000 musulmans sont massacrés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*Grands propriétaires de </a:t>
            </a:r>
            <a:r>
              <a:rPr lang="fr-F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tchiftliks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(grands domaines), titulaires de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timars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(fiefs à titre viager), fonctionnaires,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ulémas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(théologiens), commerçants désarmés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*10 % de la population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hellénophones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pour la plupart…</a:t>
            </a:r>
          </a:p>
        </p:txBody>
      </p:sp>
      <p:pic>
        <p:nvPicPr>
          <p:cNvPr id="7" name="Image 6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4480B368-89CE-87A5-3F8C-78F6D6049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CAFB90D-D3CE-ABC1-4134-64EFCD87A15C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0A22EA6-B6FF-C1BC-B769-69A3F754B8E9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0B1E49C-4CC0-765C-6193-DB3DBD0C9429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901CF4E-6A58-76BE-810A-897BD0485C34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43E8509-34E2-45DF-4A65-5AA7E3450DD0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503128A-784A-69E6-0CD0-FC79BD920AC6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EB4013B-56E8-4ED8-5770-D5F1105B1BE0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8FB9473-6D35-F86E-F2AE-DA3005B544D7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E32506-4848-6ADE-EAC4-A27715FB37D5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85BA9F8-1AE5-14AB-B183-58D3D83608AA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16A2402-0DAC-1175-9E12-DE9322A3F602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5B35998-0D57-84BF-1587-E20A7ABC30B4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B6C12C1-5A5C-AD54-0AB5-A37C86F4D9A7}"/>
              </a:ext>
            </a:extLst>
          </p:cNvPr>
          <p:cNvCxnSpPr>
            <a:cxnSpLocks/>
            <a:endCxn id="22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FA11231-AABA-6083-098A-77198B346593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FB364871-062D-98FE-4846-63EE899468D1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74AC96C-A359-8144-F7ED-550BFA12D02B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C84EF3A-F145-5E47-FFE0-1EB26E4A186E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D64190E-6972-729B-8F01-98B9E301A0F3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766CAE3-5FA5-E8BF-1492-35B3659E9DB3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6C7EC3E-9B5E-9F5F-0907-3105EF606FFC}"/>
              </a:ext>
            </a:extLst>
          </p:cNvPr>
          <p:cNvCxnSpPr>
            <a:cxnSpLocks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D28D7A5-B30B-1F24-8FD9-A1D6779DEE66}"/>
              </a:ext>
            </a:extLst>
          </p:cNvPr>
          <p:cNvCxnSpPr>
            <a:cxnSpLocks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0000A60-3DDF-A197-E9DD-2955971D13B9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48328DC1-C2A2-BBC9-3AC7-9D7A5336ED3F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1018598-89D5-B700-F905-16D43988F71E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62308E5-D9BE-C835-AD5A-8D9042C33AB7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43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1" y="157806"/>
            <a:ext cx="5382025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… Massacres des musulmans du Péloponnèse et des chrétiens de Constantinople et de l’île de Chios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*Ainsi…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Pour les insurgés…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Le soulèvement est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une libération des orthodoxes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Seul le critère religieux est choisi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Et en commettant l’irréparable contre les musulmans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On interdit tout retour en arrière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*Deux conséquences immédiates…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a) En Grèce du sud, après ces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massacres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musulmans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hellénophones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restent loyalistes</a:t>
            </a:r>
          </a:p>
        </p:txBody>
      </p:sp>
      <p:pic>
        <p:nvPicPr>
          <p:cNvPr id="32" name="Image 3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F610C8D1-303D-EB12-CF07-EF599CB43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A4F96301-2A2A-B43A-C5A2-25BE2F9D4F3E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B3A0D7F-7E82-2E97-61D9-366BEF78058F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B71D686-36C6-FF48-4295-E13444EBDC05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1F46553-8CA8-C234-A339-2DEBC5B68665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E6244DB-3308-4695-A862-D8FC32E4AD7D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6D3ADDB-1478-4872-0FE9-C42264A2B297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6C7F30A-F5A8-D71E-6009-4A34C154A15A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4E2ABE7-33D6-3BCB-57E0-27C21630810E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89EBDDB-274C-697A-3965-C028DFEFD968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806E372-EEAF-1980-E205-E97215AD7534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4477089-9BB3-3C7C-0A51-90C14887E786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84F8972-74EC-5DF0-253F-A2BC0D35B62A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2728683-63C6-A280-C603-3E8532E1FE93}"/>
              </a:ext>
            </a:extLst>
          </p:cNvPr>
          <p:cNvCxnSpPr>
            <a:cxnSpLocks/>
            <a:endCxn id="43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C7B7CBFC-4BF4-FFF6-B597-3F68AAA18592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C9EBE610-CE42-BB74-5967-495A84A0D632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D0C27E0-75E5-97EC-59D5-74F0C50C858A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2135651-EFB5-DEF6-01E2-4872CF20D35B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0A0EBB6-8672-56B3-6E34-1D0553BC555B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AC8F577-B6E8-6279-02D9-E980F72AD7E7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1133853-A1F7-9A42-2F04-810E4BF317D7}"/>
              </a:ext>
            </a:extLst>
          </p:cNvPr>
          <p:cNvCxnSpPr>
            <a:cxnSpLocks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FE684AF-93BE-8775-5BB2-A04240A4E1E5}"/>
              </a:ext>
            </a:extLst>
          </p:cNvPr>
          <p:cNvCxnSpPr>
            <a:cxnSpLocks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D16EAB94-DEB3-CC81-B10F-DE1D2BA28B6F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366BDB3B-33B2-4753-882C-6C258E3FCC23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35D1C23-0541-8727-FCF8-F3C5167D53D0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FAC1E9A-E50B-A3E9-4F46-DB331291CDC4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5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18054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… Massacres des musulmans du Péloponnèse et des chrétiens de Constantinople et de l’île de Chios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b) Et ailleurs, en réaction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Des chrétiens sont massacrés…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 Constantinople</a:t>
            </a:r>
          </a:p>
          <a:p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Le patriarche grec Grégoire V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Garant de la bonne conduite de ses sujets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Est pendu par les janissaires</a:t>
            </a:r>
            <a:endParaRPr lang="fr-FR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Il avait pourtant condamné l’insurrection…</a:t>
            </a:r>
          </a:p>
        </p:txBody>
      </p:sp>
    </p:spTree>
    <p:extLst>
      <p:ext uri="{BB962C8B-B14F-4D97-AF65-F5344CB8AC3E}">
        <p14:creationId xmlns:p14="http://schemas.microsoft.com/office/powerpoint/2010/main" val="868394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259" y="133800"/>
            <a:ext cx="5615786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… Massacres des musulmans du Péloponnèse et des chrétiens de Constantinople et de l’île de Chios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*Mars 1822 : Malgré son refus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La riche île commerçante de Chios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Est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libérée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par des insurgés venus de Samos 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*Avril 1822 : Chios reconquise par les Ottomans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25 000 Grecs y sont massacrés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45 000 sont réduits en esclavage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*Mais pendant ce temps, le conflit ne s’est pas arrêté</a:t>
            </a: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Face à cette insurrection dispersée</a:t>
            </a: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Les Ottomans sont en difficulté et les insurgés ont progressé…</a:t>
            </a:r>
          </a:p>
        </p:txBody>
      </p:sp>
      <p:pic>
        <p:nvPicPr>
          <p:cNvPr id="25" name="Image 2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FF42ABF1-D8EA-AF33-D2F9-27CC3D739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E675ABC9-4C34-13A7-6DF3-B9E484EF7FF6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B8E3988-437B-C121-6AA4-0EA579865274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262C5F3-7406-379B-CC4A-703ACFD39D2E}"/>
              </a:ext>
            </a:extLst>
          </p:cNvPr>
          <p:cNvCxnSpPr>
            <a:cxnSpLocks/>
          </p:cNvCxnSpPr>
          <p:nvPr/>
        </p:nvCxnSpPr>
        <p:spPr>
          <a:xfrm flipH="1" flipV="1">
            <a:off x="11594913" y="2242335"/>
            <a:ext cx="322526" cy="6416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F2458240-5F32-2E24-26C3-1E01DCD37663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5118A2E-A42C-FB2E-9979-5FC0DB0E69CD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DE7F204D-72E6-E445-D29C-8F7335A7389A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E79CACE-F1D5-B6B0-7567-13581CBB6010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00226B1-CD5F-F1C2-1C8F-000FA191901C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7B845AE4-75E8-1EE8-2FAB-EBF584F4C481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6D03A400-660C-C397-FCDF-41C30F9A54DD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A85649CE-03A7-7737-DF3C-7CDDEB1F4ADC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03E9E36B-E7EA-6669-F0B2-12D11C073D5F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DB1F75-0A77-6D56-F22C-0E433711F029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107AA10-3A08-E9A1-72E7-00BE933843FE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EBFBAC5-377B-BE71-BBCF-887C19F5473A}"/>
              </a:ext>
            </a:extLst>
          </p:cNvPr>
          <p:cNvCxnSpPr>
            <a:cxnSpLocks/>
            <a:endCxn id="91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13BE2BD5-E66B-9216-D0C7-1A7DD3144E8A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77534DEB-8652-E454-EC13-EA8D09FF6911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7117B8E-590F-9F40-C871-2BB52B62DA89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8C906B0-23D8-3CF0-B26E-E69DEAA86135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0FC3ED6F-99CE-88CA-6F99-ADB7CC31FB1C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20D260FB-5F03-B727-31A0-46A9BD41F494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E0C200F8-BA95-C4F7-B819-05EF680BAAA3}"/>
              </a:ext>
            </a:extLst>
          </p:cNvPr>
          <p:cNvCxnSpPr>
            <a:cxnSpLocks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C2DE29A-2052-4413-0149-B927C561BEE2}"/>
              </a:ext>
            </a:extLst>
          </p:cNvPr>
          <p:cNvCxnSpPr>
            <a:cxnSpLocks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33A9920A-B20C-B121-F176-DB5BE93EFA2F}"/>
              </a:ext>
            </a:extLst>
          </p:cNvPr>
          <p:cNvCxnSpPr>
            <a:cxnSpLocks/>
            <a:stCxn id="103" idx="2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D6AB718C-46FE-2051-4EE4-651D8FE0528D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CC91165C-9C0B-3F14-3A21-78A331028DA0}"/>
              </a:ext>
            </a:extLst>
          </p:cNvPr>
          <p:cNvCxnSpPr>
            <a:cxnSpLocks/>
          </p:cNvCxnSpPr>
          <p:nvPr/>
        </p:nvCxnSpPr>
        <p:spPr>
          <a:xfrm>
            <a:off x="11480719" y="157806"/>
            <a:ext cx="51693" cy="18858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40BB0410-075C-A40A-C8F3-5300340744B8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5478A8D-A695-3F74-73D5-5A7C7C418716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29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42165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… Chez les insurgés grecs, guerre civile entre les </a:t>
            </a:r>
            <a:r>
              <a:rPr lang="fr-FR" b="1" i="1" dirty="0"/>
              <a:t>militaires</a:t>
            </a:r>
            <a:r>
              <a:rPr lang="fr-FR" b="1" dirty="0"/>
              <a:t> de 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Kolokotronis et les 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politiques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 de Mavrocordato</a:t>
            </a:r>
            <a:endParaRPr lang="fr-FR" b="1" dirty="0"/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*Oct. 1821 : Au Péloponnèse, après des mois de siège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Grecs prennent enfin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Tripolizza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*Déc. 1821 : A Epidaure…</a:t>
            </a: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L’</a:t>
            </a:r>
            <a:r>
              <a:rPr lang="fr-FR" sz="17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hétairiste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fr-FR" sz="17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Démétrios Ypsilanti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 réunit une 1</a:t>
            </a:r>
            <a:r>
              <a:rPr lang="fr-FR" sz="17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ère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 assemblée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Objectif : Créer un Etat centralisé et constitutionnel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Un directoire de cinq membres est mis en place…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*Jan. 1822 : L’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hétairiste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Alexandre Mavrocordato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Proclame l’indépendance de la Grèce</a:t>
            </a:r>
          </a:p>
        </p:txBody>
      </p:sp>
      <p:pic>
        <p:nvPicPr>
          <p:cNvPr id="11" name="Image 10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E8A0A1F-4A4C-EAB3-2A6B-F6CA0FA97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D4DC6247-B9A0-33E6-C268-F31F8DFAF25F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9436266-0BFF-44C5-04C4-61EAD67DFF3E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338EAE73-FDB3-FCD5-1808-072ED0D8677A}"/>
              </a:ext>
            </a:extLst>
          </p:cNvPr>
          <p:cNvCxnSpPr>
            <a:cxnSpLocks/>
          </p:cNvCxnSpPr>
          <p:nvPr/>
        </p:nvCxnSpPr>
        <p:spPr>
          <a:xfrm flipH="1" flipV="1">
            <a:off x="11594913" y="2242335"/>
            <a:ext cx="322526" cy="6416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008C268B-53BA-BB69-2C23-2D605E9F46B2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2F1B8DD-8038-D06C-F214-D035B62F3D7D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43C7ECA-1368-34F1-A8D1-6E034E40FCC9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34BCC18-627F-4DCF-02BF-AD2B2A7F4514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253596F-8AF5-1ADE-8DCB-654108B329CB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BC2CD95-533B-9341-4DDF-8A68473408CD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20A7067-4E28-B1AC-0B4E-C76F076D4C43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2B82DD1-464E-9CA9-2C72-01FA68C0E9B3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C378577-64F0-8276-9C8A-88D57EC3875C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686368D-CD2A-1A69-0411-65F47CCA500F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24DDBBE-D936-818F-B39B-29DCEB0459BE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D49E813-71A3-1082-2832-149802070148}"/>
              </a:ext>
            </a:extLst>
          </p:cNvPr>
          <p:cNvCxnSpPr>
            <a:cxnSpLocks/>
            <a:endCxn id="49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B615645-19DA-A0CB-F87F-253E14558A54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07B3768B-41E1-F3E9-3428-ECB9A0BD7574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DD1C43A-996C-D1D0-91FB-D94E27A9B0C2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525291D-78E5-28F5-2402-69C09E3541AF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64048FE-264B-B45F-0FE7-4C296DA3F04E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E5799F5-C26E-903D-9840-EFBF5CF3A130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39DB6C6F-3786-E9F4-3ABC-DDB9F2464744}"/>
              </a:ext>
            </a:extLst>
          </p:cNvPr>
          <p:cNvCxnSpPr>
            <a:cxnSpLocks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47C4E7E7-391E-BD29-100E-E394B0AF3FA6}"/>
              </a:ext>
            </a:extLst>
          </p:cNvPr>
          <p:cNvCxnSpPr>
            <a:cxnSpLocks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23990697-90FB-B3A9-C3BC-1695D8FE8C29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9FCDA1DE-8155-29AE-2C20-CD95775F0E6A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91E025D-8C58-B305-4501-CDBDB100BDAF}"/>
              </a:ext>
            </a:extLst>
          </p:cNvPr>
          <p:cNvCxnSpPr>
            <a:cxnSpLocks/>
          </p:cNvCxnSpPr>
          <p:nvPr/>
        </p:nvCxnSpPr>
        <p:spPr>
          <a:xfrm>
            <a:off x="11480719" y="157806"/>
            <a:ext cx="51693" cy="18858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ECF191AA-C155-7BD7-82BF-13BDB7EC4644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DF04A38-A3D7-15AB-3ECE-0A9940D8E9D7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FCE24E6-93C5-EED3-F2B5-12348C5A81DB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68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36317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… Chez les insurgés grecs, guerre civile entre les </a:t>
            </a:r>
            <a:r>
              <a:rPr lang="fr-FR" b="1" i="1" dirty="0"/>
              <a:t>militaires</a:t>
            </a:r>
            <a:r>
              <a:rPr lang="fr-FR" b="1" dirty="0"/>
              <a:t> de 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Kolokotronis et les 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politiques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 de Mavrocordato</a:t>
            </a:r>
            <a:endParaRPr lang="fr-FR" b="1" dirty="0"/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Et enfin…</a:t>
            </a:r>
          </a:p>
          <a:p>
            <a:endParaRPr lang="fr-FR" sz="17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*Déc. 1822 : Dans le Péloponnèse, le chef </a:t>
            </a:r>
            <a:r>
              <a:rPr lang="fr-FR" sz="1700" i="1" dirty="0">
                <a:solidFill>
                  <a:srgbClr val="000000"/>
                </a:solidFill>
                <a:ea typeface="Times New Roman" panose="02020603050405020304" pitchFamily="18" charset="0"/>
              </a:rPr>
              <a:t>klephte 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(brigand) </a:t>
            </a:r>
            <a:r>
              <a:rPr lang="fr-FR" sz="17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Théodoros Kolokotronis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 s’empare du port de Nauplie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*Début 1823 : Les insurgés sont maîtres du Péloponnèse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d’une grande partie des îles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*Mais très vite en leur sein, deux camps s’affrontent…</a:t>
            </a:r>
          </a:p>
        </p:txBody>
      </p:sp>
      <p:pic>
        <p:nvPicPr>
          <p:cNvPr id="14" name="Image 1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33AF60D1-C414-CBD4-2826-ACD11073C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79E8F6BC-43ED-F59D-78A9-7AC66B6621C5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3B275FA-3C1C-89F9-EFEE-CC132D228EF4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A1FDFB3-9AF0-9ED8-AD0E-9263B54702FA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4EC54E27-A799-FD20-EFF0-F1AE0C3080AA}"/>
              </a:ext>
            </a:extLst>
          </p:cNvPr>
          <p:cNvCxnSpPr>
            <a:cxnSpLocks/>
          </p:cNvCxnSpPr>
          <p:nvPr/>
        </p:nvCxnSpPr>
        <p:spPr>
          <a:xfrm flipH="1" flipV="1">
            <a:off x="11594913" y="2242335"/>
            <a:ext cx="322526" cy="6416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BB7C9A7-1CAE-274E-E93E-9DC50803344F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D961989-2381-10CC-8898-AB04E239431C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05D762A-51ED-4969-F6F0-C62557321DE9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CF7C682-4501-BF9D-E74A-76AAE30DFB16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C2F34CF-77F3-5749-7D2E-74CEA09C679E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AE5E5DB-F143-22E1-1F8A-15D97FA9BC9F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6BA29B2-E4CB-209E-BDB1-48C91852B637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1E97A07-DB6A-7948-12E9-F4E060B9521A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1DE0252-1A83-EEF0-880C-F323782D2FE2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4E3EA3D-BC1C-C1FA-D208-1E11C1AFA9EA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039BB14-8A63-242C-C47E-12D71FF13074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B454E3C-C9C9-F294-C3F3-8A0F9D01FD4A}"/>
              </a:ext>
            </a:extLst>
          </p:cNvPr>
          <p:cNvCxnSpPr>
            <a:cxnSpLocks/>
            <a:endCxn id="52" idx="7"/>
          </p:cNvCxnSpPr>
          <p:nvPr/>
        </p:nvCxnSpPr>
        <p:spPr>
          <a:xfrm flipH="1">
            <a:off x="7229077" y="157806"/>
            <a:ext cx="616641" cy="6140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1F29E16-6E28-D4B7-45DD-B628A6027729}"/>
              </a:ext>
            </a:extLst>
          </p:cNvPr>
          <p:cNvCxnSpPr>
            <a:cxnSpLocks/>
            <a:endCxn id="53" idx="1"/>
          </p:cNvCxnSpPr>
          <p:nvPr/>
        </p:nvCxnSpPr>
        <p:spPr>
          <a:xfrm>
            <a:off x="7925792" y="157806"/>
            <a:ext cx="442701" cy="69263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31CC63F3-ADA3-9B57-FBC2-A0C573D38B87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867F3EA-C1D1-0284-1604-B155509EBBF1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6F4FCF4-6BCD-8F2F-8C84-0DF9B7183A92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597FFD6-56C1-9A4D-FDD0-E8AC23BF1CAA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07930F66-F5D0-D6D6-1680-524DDD2CF07B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02D95929-02C3-1DA8-535E-6B1856005A78}"/>
              </a:ext>
            </a:extLst>
          </p:cNvPr>
          <p:cNvCxnSpPr>
            <a:cxnSpLocks/>
          </p:cNvCxnSpPr>
          <p:nvPr/>
        </p:nvCxnSpPr>
        <p:spPr>
          <a:xfrm>
            <a:off x="7925792" y="2846406"/>
            <a:ext cx="465155" cy="252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5650998-955C-90E0-60EF-21FDADF03DB8}"/>
              </a:ext>
            </a:extLst>
          </p:cNvPr>
          <p:cNvCxnSpPr>
            <a:cxnSpLocks/>
          </p:cNvCxnSpPr>
          <p:nvPr/>
        </p:nvCxnSpPr>
        <p:spPr>
          <a:xfrm flipV="1">
            <a:off x="8432070" y="3233535"/>
            <a:ext cx="15498" cy="537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6C3D7033-B3C7-F1EA-69DD-001235014AF8}"/>
              </a:ext>
            </a:extLst>
          </p:cNvPr>
          <p:cNvCxnSpPr>
            <a:cxnSpLocks/>
            <a:stCxn id="64" idx="2"/>
          </p:cNvCxnSpPr>
          <p:nvPr/>
        </p:nvCxnSpPr>
        <p:spPr>
          <a:xfrm flipH="1">
            <a:off x="7845718" y="2083067"/>
            <a:ext cx="1603439" cy="2378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3670996D-D8AA-0B14-5DA0-600E4578879C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7093CF8-2C89-C3C8-BAAF-E0D7A79F784D}"/>
              </a:ext>
            </a:extLst>
          </p:cNvPr>
          <p:cNvCxnSpPr>
            <a:cxnSpLocks/>
          </p:cNvCxnSpPr>
          <p:nvPr/>
        </p:nvCxnSpPr>
        <p:spPr>
          <a:xfrm>
            <a:off x="11480719" y="157806"/>
            <a:ext cx="51693" cy="188586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218345BF-5984-635A-3D46-985B4AD58CAD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7509F060-844F-99CE-3DFB-0D0F33320E51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AF4CD8A-E428-1F00-A060-4E71167E6AF3}"/>
              </a:ext>
            </a:extLst>
          </p:cNvPr>
          <p:cNvSpPr/>
          <p:nvPr/>
        </p:nvSpPr>
        <p:spPr>
          <a:xfrm>
            <a:off x="4939789" y="2068293"/>
            <a:ext cx="272578" cy="2358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607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1820-1830 : La question des Balkans : La guerre d’indépendance de la Grèce et autonomie des principautés danubiennes : Serbie, Moldavie et Valachie</a:t>
            </a:r>
          </a:p>
          <a:p>
            <a:r>
              <a:rPr lang="fr-FR" dirty="0"/>
              <a:t>1820-1822 : En Epire, échec d’Ali, pacha de </a:t>
            </a:r>
            <a:r>
              <a:rPr lang="fr-FR" dirty="0" err="1"/>
              <a:t>Janina</a:t>
            </a:r>
            <a:endParaRPr lang="fr-FR" dirty="0"/>
          </a:p>
          <a:p>
            <a:r>
              <a:rPr lang="fr-FR" dirty="0"/>
              <a:t>1821-1823 : Soutenus par les </a:t>
            </a:r>
            <a:r>
              <a:rPr lang="fr-FR" dirty="0" err="1"/>
              <a:t>hétairistes</a:t>
            </a:r>
            <a:r>
              <a:rPr lang="fr-FR" dirty="0"/>
              <a:t>, soulèvement des Grecs du sud : Péloponnèse, Missolonghi et Athènes, îles des Cyclades ; Massacres des musulmans du Péloponnèse et des chrétiens de Constantinople et de l’île de Chios ; Chez les insurgés grecs, guerre civile entre les </a:t>
            </a:r>
            <a:r>
              <a:rPr lang="fr-FR" i="1" dirty="0"/>
              <a:t>militaires</a:t>
            </a:r>
            <a:r>
              <a:rPr lang="fr-FR" dirty="0"/>
              <a:t> de 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Kolokotronis et les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politiques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de Mavrocordato</a:t>
            </a:r>
            <a:endParaRPr lang="fr-FR" dirty="0"/>
          </a:p>
          <a:p>
            <a:r>
              <a:rPr lang="fr-FR" dirty="0"/>
              <a:t>1821-1825 : En Europe, le philhellénisme romantique, chrétien ou libéral invente la Grèce berceau de l’Europe et soutient sa révolte ; Dans un 1</a:t>
            </a:r>
            <a:r>
              <a:rPr lang="fr-FR" baseline="30000" dirty="0"/>
              <a:t>er</a:t>
            </a:r>
            <a:r>
              <a:rPr lang="fr-FR" dirty="0"/>
              <a:t> temps, les puissances européennes légitimistes soutiennent l’Empire ottoman contre la révolte grecque, puis la Grande-Bretagne se rallie au philhellénisme de son opinion publique, tout en s’inquiétant que cela ne profite à terme à la Russie</a:t>
            </a:r>
          </a:p>
          <a:p>
            <a:r>
              <a:rPr lang="fr-FR" dirty="0"/>
              <a:t>Avril 1826-Juillet 1827 : Pour empêcher une Grèce indépendante sous seul protectorat russe, la Grande-Bretagne s’accorde avec la Russie pour créer un Etat grec autonome ; En parallèle, la Russie oblige l’Empire ottoman à accorder l’autonomie aux principautés danubiennes ; Et pour limiter le poids de la Russie, la Grande-Bretagne s’allie à la France</a:t>
            </a:r>
          </a:p>
          <a:p>
            <a:r>
              <a:rPr lang="fr-FR" dirty="0"/>
              <a:t>Juin-Oct. 1827 : Les Turcs reprennent Athènes et prépare une reconquête du Péloponnèse ; Encouragé, Mahmoud II refuse l’Etat grec mais à Navarin, u</a:t>
            </a:r>
            <a:r>
              <a:rPr lang="fr-FR" dirty="0">
                <a:ea typeface="Times New Roman" panose="02020603050405020304" pitchFamily="18" charset="0"/>
              </a:rPr>
              <a:t>ne flotte </a:t>
            </a:r>
            <a:r>
              <a:rPr lang="fr-FR" dirty="0" err="1">
                <a:ea typeface="Times New Roman" panose="02020603050405020304" pitchFamily="18" charset="0"/>
              </a:rPr>
              <a:t>anglo</a:t>
            </a:r>
            <a:r>
              <a:rPr lang="fr-FR" dirty="0">
                <a:ea typeface="Times New Roman" panose="02020603050405020304" pitchFamily="18" charset="0"/>
              </a:rPr>
              <a:t>-franco-russe détruit la flotte égyptienne d’Ibrahim Pacha</a:t>
            </a:r>
            <a:endParaRPr lang="fr-FR" dirty="0"/>
          </a:p>
          <a:p>
            <a:r>
              <a:rPr lang="fr-FR" dirty="0"/>
              <a:t>Oct. 1827-Avril 1828 : Mahmoud II refuse à nouveau l’Etat grec, l’autonomie des principautés danubiennes et appelle à la guerre sainte</a:t>
            </a:r>
          </a:p>
          <a:p>
            <a:r>
              <a:rPr lang="fr-FR" dirty="0"/>
              <a:t>Avril 1828-Août 1829 : Défaites ottomanes : 9</a:t>
            </a:r>
            <a:r>
              <a:rPr lang="fr-FR" baseline="30000" dirty="0"/>
              <a:t>ème</a:t>
            </a:r>
            <a:r>
              <a:rPr lang="fr-FR" dirty="0"/>
              <a:t> guerre russo-turque, invasion russe jusqu’en Andrinople ; Les Egyptiens doivent évacuer le Péloponnèse, conquis par les Français</a:t>
            </a:r>
          </a:p>
          <a:p>
            <a:r>
              <a:rPr lang="fr-FR" dirty="0"/>
              <a:t>Sept. 1829 : Paix d’Andrinople ; Moldavie et Valachie deviennent des protectorats russes Fév. 1830 : Traité de Londres : naissance d’une Grèce indépendante, vassale de l’Empire ottoman</a:t>
            </a:r>
          </a:p>
          <a:p>
            <a:r>
              <a:rPr lang="fr-FR" dirty="0"/>
              <a:t>1817-1830 : Autonomie croissante de la Serbie ; Milos Obrenovic devient prince héréditaire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062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260175"/>
            <a:ext cx="5475047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1821-1823 : … Chez les insurgés grecs, guerre civile entre les </a:t>
            </a:r>
            <a:r>
              <a:rPr lang="fr-FR" b="1" i="1" dirty="0"/>
              <a:t>militaires</a:t>
            </a:r>
            <a:r>
              <a:rPr lang="fr-FR" b="1" dirty="0"/>
              <a:t> de 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Kolokotronis et les 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politiques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 de Mavrocordato</a:t>
            </a:r>
            <a:endParaRPr lang="fr-FR" b="1" dirty="0"/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*1823 : A Nauplie et dans le Péloponnèse</a:t>
            </a:r>
          </a:p>
          <a:p>
            <a:r>
              <a:rPr lang="fr-FR" sz="18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Kolokotronis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et ses guérilleros sont partisans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D’une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dictature militaire</a:t>
            </a:r>
          </a:p>
          <a:p>
            <a:endParaRPr lang="fr-FR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*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Pour cela, ils s’opposent…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Aux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politiques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du gouvernement libéral de </a:t>
            </a:r>
            <a:r>
              <a:rPr lang="fr-FR" sz="17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Mavrocordato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Qui s’appuient sur la Grèce continentale et les îles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*1823-24 : Une guerre civile entre Grecs s’installe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à terme, elle profitera aux Ottomans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Mais en attendant…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*Les Ottomans sont toujours en difficulté militaire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ils doivent faire appel aux Egyptiens…</a:t>
            </a:r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C0D72DF0-C12E-310F-7895-46B1CA19A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4BCACA65-FC0F-6AE2-F8EE-6A7873032FBA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E6E21A9-4413-920A-4E6C-13FF81FA0D20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7D5394B-1F22-F70F-720E-90AD18F6CDF1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F93317B-1877-5908-EADF-0D3726F8D3BB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59E6B09-8B8B-2D52-3288-FEBB036DE07C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C905CD9-2A86-8CF3-F96F-C57D794DDDDD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067EA5D-B5DB-14E9-850B-DA5EADE21EEF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66B136B-7439-60BC-A50C-A67B1DA2A5F4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8511291-623B-B91D-27D3-93DABC1407ED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39A80A8-DCCE-4299-AA8C-2BC221A25E0F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0E81DB5-0114-2DC0-E464-DCFAF3AF91D8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0C7FA0C-0617-4EB9-71A5-5B4DDB355F88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B038CEE-38D5-A6F8-F318-A678AF459FC1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4AB97F2-7A9B-7444-AE52-1571C620AB15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3319319-0821-9D63-037F-CBA3ED332843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A6BB2FC-B11A-B16A-B0EB-871BA57B984F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DF2DAC6-8FA9-1D86-3EF5-6C6AB103F1D1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B364F4F-25ED-66E2-9D9D-5010C4DE6359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8359638-17C8-8DB8-588C-A5CC467D5F66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D6B32E6-331A-5AD2-9938-BF70E4F4789F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742CEED-59E1-B0FB-A4A1-A3779BDBF019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2BE2DC38-C0B7-79F5-C7DA-4F1F66DB3907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9B769D1-A342-E9A8-F8BB-1BBD9F6EF5B0}"/>
              </a:ext>
            </a:extLst>
          </p:cNvPr>
          <p:cNvSpPr/>
          <p:nvPr/>
        </p:nvSpPr>
        <p:spPr>
          <a:xfrm>
            <a:off x="4968103" y="309315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968939E-5AAC-6BE5-81AC-02D236F1416A}"/>
              </a:ext>
            </a:extLst>
          </p:cNvPr>
          <p:cNvSpPr/>
          <p:nvPr/>
        </p:nvSpPr>
        <p:spPr>
          <a:xfrm>
            <a:off x="4205728" y="147027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604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31085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1822-1826 : </a:t>
            </a:r>
            <a:r>
              <a:rPr lang="fr-FR" sz="1700" b="1" dirty="0">
                <a:ea typeface="Times New Roman" panose="02020603050405020304" pitchFamily="18" charset="0"/>
              </a:rPr>
              <a:t>Face à la révolte grecque, le sultan Mahmoud II doit faire appel à Mehmet Ali, pacha d’Egypte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*1822 : Face à la révolte en Grèce continentale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Mahmoud II</a:t>
            </a:r>
            <a:r>
              <a:rPr lang="fr-FR" dirty="0">
                <a:ea typeface="Times New Roman" panose="02020603050405020304" pitchFamily="18" charset="0"/>
              </a:rPr>
              <a:t> fait à appel à </a:t>
            </a:r>
            <a:r>
              <a:rPr lang="fr-FR" u="sng" dirty="0">
                <a:ea typeface="Times New Roman" panose="02020603050405020304" pitchFamily="18" charset="0"/>
              </a:rPr>
              <a:t>Mehmet Ali</a:t>
            </a:r>
            <a:r>
              <a:rPr lang="fr-FR" dirty="0">
                <a:ea typeface="Times New Roman" panose="02020603050405020304" pitchFamily="18" charset="0"/>
              </a:rPr>
              <a:t>, pacha d’Egypte</a:t>
            </a:r>
          </a:p>
          <a:p>
            <a:r>
              <a:rPr lang="fr-FR" dirty="0">
                <a:ea typeface="Times New Roman" panose="02020603050405020304" pitchFamily="18" charset="0"/>
              </a:rPr>
              <a:t>Pour intervenir en Crète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*Pour prix de son intervention, Mehmet Ali exige…</a:t>
            </a:r>
          </a:p>
          <a:p>
            <a:r>
              <a:rPr lang="fr-FR" dirty="0">
                <a:ea typeface="Times New Roman" panose="02020603050405020304" pitchFamily="18" charset="0"/>
              </a:rPr>
              <a:t>- L’intégration de la Crète dans son pachalik d’Egypte</a:t>
            </a:r>
          </a:p>
          <a:p>
            <a:r>
              <a:rPr lang="fr-FR" dirty="0">
                <a:ea typeface="Times New Roman" panose="02020603050405020304" pitchFamily="18" charset="0"/>
              </a:rPr>
              <a:t>- La nomination de son fils </a:t>
            </a:r>
            <a:r>
              <a:rPr lang="fr-FR" u="sng" dirty="0">
                <a:ea typeface="Times New Roman" panose="02020603050405020304" pitchFamily="18" charset="0"/>
              </a:rPr>
              <a:t>Ibrahim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sz="1700" dirty="0">
                <a:ea typeface="Times New Roman" panose="02020603050405020304" pitchFamily="18" charset="0"/>
              </a:rPr>
              <a:t>pacha d’Arabie (1818)</a:t>
            </a:r>
          </a:p>
          <a:p>
            <a:r>
              <a:rPr lang="fr-FR" dirty="0">
                <a:ea typeface="Times New Roman" panose="02020603050405020304" pitchFamily="18" charset="0"/>
              </a:rPr>
              <a:t>Comme pacha du Péloponnèse…</a:t>
            </a:r>
          </a:p>
        </p:txBody>
      </p:sp>
      <p:pic>
        <p:nvPicPr>
          <p:cNvPr id="15" name="Image 1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153B3C8A-3D4B-F3BE-F890-F9D0A71B1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13AEF8F-AF10-A04C-29A8-330BE3786B27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2C0F513A-23B9-88B3-84DE-F0B4CDA16475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8BE663D-6F2A-12FE-330F-3F19093F8BF6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39956DE-B2F1-C8AA-5AB5-49201284BFE0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D275BAC-DA14-C0A5-E217-5E01D3F78477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3D2CBC1-E1AF-8F76-5402-30588A104609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A384283-DBB5-4663-D048-BC8A38C29D54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F76598FB-D59F-ACA5-834B-0861448FD7F6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D10EA90F-1420-9E38-19FB-9A027DA19ED8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327529C4-A5B1-665E-8B8D-5B09A6CBC7E3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F1E2129-2311-6AA4-761E-8A3F41674804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4994720B-2DDB-4EA0-AE88-0F0A4DA6C17C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4D23AA6-1A36-B52C-48F3-AA214DA7E18A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E302AC0-DB9A-A445-80F4-0FB7F4768DF4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DBB889C-B962-FCF3-3A8B-07207E95D0CF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BEA6A95-4D80-EF97-8252-23E9437E670D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99AC9E4-62EC-953B-5FEB-2B269BCB6DA1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52C53E0-45C0-8D85-74DE-CFEBEFA7D63D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983E139B-0A66-7171-1450-5051787100C0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0CCF2E3-92FB-D5FD-78C7-3B3252BC669E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5D642E43-B34B-F1E6-B1C1-F28456CFB16F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1A0ED25-9451-4BD0-73E6-B61193550429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6E94BC9-132A-98CD-734C-ACE5A95F5043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139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1822-1826 : </a:t>
            </a:r>
            <a:r>
              <a:rPr lang="fr-FR" b="1" dirty="0">
                <a:ea typeface="Times New Roman" panose="02020603050405020304" pitchFamily="18" charset="0"/>
              </a:rPr>
              <a:t>… Les Ottomans et les Egyptiens d’Ibrahim pacha, fils de Mehmet Ali, reconquièrent une partie du Péloponnèse, Missolonghi et assiègent Athènes</a:t>
            </a:r>
            <a:endParaRPr lang="fr-FR" sz="1800" b="1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*Mai 1822-Avril 1824</a:t>
            </a:r>
          </a:p>
          <a:p>
            <a:r>
              <a:rPr lang="fr-FR" dirty="0">
                <a:ea typeface="Times New Roman" panose="02020603050405020304" pitchFamily="18" charset="0"/>
              </a:rPr>
              <a:t>L’armée égyptienne reconquiert la Crète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*Fév. 1825 : Nouvel appel à l’Egypte…</a:t>
            </a:r>
          </a:p>
          <a:p>
            <a:r>
              <a:rPr lang="fr-FR" dirty="0">
                <a:ea typeface="Times New Roman" panose="02020603050405020304" pitchFamily="18" charset="0"/>
              </a:rPr>
              <a:t>Les Egyptiens menés par </a:t>
            </a:r>
            <a:r>
              <a:rPr lang="fr-FR" u="sng" dirty="0">
                <a:ea typeface="Times New Roman" panose="02020603050405020304" pitchFamily="18" charset="0"/>
              </a:rPr>
              <a:t>Ibrahim Pacha</a:t>
            </a:r>
          </a:p>
          <a:p>
            <a:r>
              <a:rPr lang="fr-FR" dirty="0">
                <a:ea typeface="Times New Roman" panose="02020603050405020304" pitchFamily="18" charset="0"/>
              </a:rPr>
              <a:t>Débarquent dans le Péloponnèse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*Mai 1825 : Ils s’emparent du port de Navarin</a:t>
            </a:r>
          </a:p>
          <a:p>
            <a:r>
              <a:rPr lang="fr-FR" dirty="0">
                <a:ea typeface="Times New Roman" panose="02020603050405020304" pitchFamily="18" charset="0"/>
              </a:rPr>
              <a:t>*Juin 1825 : Ils reconquièrent </a:t>
            </a:r>
            <a:r>
              <a:rPr lang="fr-FR" dirty="0" err="1">
                <a:ea typeface="Times New Roman" panose="02020603050405020304" pitchFamily="18" charset="0"/>
              </a:rPr>
              <a:t>Tripolizza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Et une partie le Péloponnèse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l’année suivante…</a:t>
            </a:r>
          </a:p>
        </p:txBody>
      </p:sp>
      <p:pic>
        <p:nvPicPr>
          <p:cNvPr id="17" name="Image 16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A87ED9E-0156-7FE6-9DD0-EC810F84F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8A3BBE20-89D1-C735-C5E2-3F9B5DD62185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D71684A-AF0A-0418-B199-2E3646BC702D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2F5DEA2-1155-570C-2D31-17D5A52F34C1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37D6A90B-E07B-562F-5822-2007A9364CE0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5BD9C6E-B3D2-438B-0ED6-5B8FC21C1C1F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D6EAFF2-9E3A-CC23-A650-0A1FE566F1FB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7DA0AF4-1219-97AC-54FF-7F4CFF3A6687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209E0B6-5B63-068B-F2B5-72333AAC62CF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03C30FC-E98F-9A74-70C7-0E4AC24F2509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4BD51E9-6AC4-4313-1BBF-29CA0D752CF3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7BB3B1D-DA6C-011F-88CB-CCDEE330766A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5706772-E1A7-AA1F-6012-3A62203E9A26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EE479FF-99A4-9320-BF7B-C6F0D6B917B6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402E9DC4-B6F1-2798-590D-1016BCF45429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B1B78FC-4AC0-D6B2-8AA8-E361A3AADDBC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B51B316-1CFC-D66D-0B5F-027ADE203BF2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4E28992-DD4A-BA73-7671-AA0FB727DDB5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E32797E-2C3F-5909-3453-023628AEDFB9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1D645B6-3438-2FE2-0FFF-DBE1A28082E7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856015D-08BD-169B-8FCB-8D3C38017C11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0B314E5-5050-291B-CAAD-6C39595F7335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4318AFA-75F0-B57F-C1DA-EF95261A2601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8363C91-220E-A3CE-54E6-6CE69C17BD52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D3B317B-4A9B-B430-89E7-BBBF23D891FF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61A1E4E6-AB04-AB17-B626-B97AF966D426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793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1822-1826 : </a:t>
            </a:r>
            <a:r>
              <a:rPr lang="fr-FR" b="1" dirty="0">
                <a:ea typeface="Times New Roman" panose="02020603050405020304" pitchFamily="18" charset="0"/>
              </a:rPr>
              <a:t>… Les Ottomans et les Egyptiens d’Ibrahim pacha, fils de Mehmet Ali, reconquièrent une partie du Péloponnèse, Missolonghi et assiègent Athènes</a:t>
            </a:r>
            <a:endParaRPr lang="fr-FR" sz="1800" b="1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*1826 : Au nord…</a:t>
            </a:r>
          </a:p>
          <a:p>
            <a:r>
              <a:rPr lang="fr-FR" dirty="0">
                <a:ea typeface="Times New Roman" panose="02020603050405020304" pitchFamily="18" charset="0"/>
              </a:rPr>
              <a:t>Grâce à la reconquête égyptienne dans le Péloponnèse Les armées ottomanes peuvent lancer</a:t>
            </a:r>
          </a:p>
          <a:p>
            <a:r>
              <a:rPr lang="fr-FR" dirty="0">
                <a:ea typeface="Times New Roman" panose="02020603050405020304" pitchFamily="18" charset="0"/>
              </a:rPr>
              <a:t>Leurs offensives victorieuses…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*Avril-Juillet 1826 : Les Ottomans</a:t>
            </a:r>
          </a:p>
          <a:p>
            <a:r>
              <a:rPr lang="fr-FR" dirty="0">
                <a:ea typeface="Times New Roman" panose="02020603050405020304" pitchFamily="18" charset="0"/>
              </a:rPr>
              <a:t>Reprennent Missolonghi et ils assiègent Athènes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>
                <a:ea typeface="Times New Roman" panose="02020603050405020304" pitchFamily="18" charset="0"/>
              </a:rPr>
              <a:t>NB : Juin 1826</a:t>
            </a:r>
          </a:p>
          <a:p>
            <a:r>
              <a:rPr lang="fr-FR" sz="1800" dirty="0">
                <a:ea typeface="Times New Roman" panose="02020603050405020304" pitchFamily="18" charset="0"/>
              </a:rPr>
              <a:t>A Constantinople et dans l’Empire ottoman, les 120 000 janissaires, refusant la modernisation de l’armée, sont massacrés</a:t>
            </a:r>
          </a:p>
          <a:p>
            <a:r>
              <a:rPr lang="fr-FR" sz="1800" dirty="0">
                <a:ea typeface="Times New Roman" panose="02020603050405020304" pitchFamily="18" charset="0"/>
              </a:rPr>
              <a:t>L’armée ottomane, affaiblie et en pleine réorganisation, est parvenue néanmoins à lancer son offensive</a:t>
            </a:r>
          </a:p>
          <a:p>
            <a:endParaRPr lang="fr-FR" sz="1800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*Mais…</a:t>
            </a:r>
          </a:p>
        </p:txBody>
      </p:sp>
      <p:pic>
        <p:nvPicPr>
          <p:cNvPr id="59" name="Image 58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71D022AA-C4EC-8AE3-998D-BE7D7615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3" name="Ellipse 102">
            <a:extLst>
              <a:ext uri="{FF2B5EF4-FFF2-40B4-BE49-F238E27FC236}">
                <a16:creationId xmlns:a16="http://schemas.microsoft.com/office/drawing/2014/main" id="{E671AE0D-5048-D654-A299-6DF3561D1EDB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93979279-04A2-EBBF-DD84-358302DCF062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4558FFDF-5D81-EC5C-ECF1-12D0DFE90527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D4685EEC-3834-39C1-C0A7-FA81A68FFCA8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57ED062-45A5-1853-0CC1-25BA7D7CEA4B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C1D07078-CC1F-C6AC-EC62-F37952EADA9E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B284026F-7CBC-B340-6D50-56DAC8F6C1FF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FAEBFDFE-11DA-D0A7-B4DC-14A64811F467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04431D8-1930-583F-5571-2B2656388E2F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56D139F-373F-99D5-8D50-DA64367F45B6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EFEE59B-8D28-B201-0C99-BA86A4D489BC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D1EF3192-21F8-8F71-E86F-9034013EC9E9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D551DBD-201A-CAEE-96F7-E304439A82D8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CF081B54-124E-B97B-56D4-D197DF97F5AD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E553B733-AAB0-B34B-EB1C-FA98967B3A4E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E0957397-75BF-97FD-D76E-E1A26C1C2062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86605648-50E3-4039-4134-942520514984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42F19C4A-942B-2E31-97CC-59AAA1B9D998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84A1AF3C-0C3B-561E-1145-17CCF043789D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95E6FB07-D4C6-1C70-8545-300DACEB93D5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C5C9E377-8110-029E-FEC1-D85B76DB8F25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176BFC08-4191-6450-2D67-1C5F56ADD21E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EAF629C1-1AC0-8EE8-6D56-95DB7496C124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4D72BC5B-4D14-1978-58F5-31CEB28F2D0F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477EE068-DE04-2E58-B5B2-1516C58153B6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F9F51347-8D80-8AB8-5678-89BCE8920757}"/>
              </a:ext>
            </a:extLst>
          </p:cNvPr>
          <p:cNvCxnSpPr>
            <a:cxnSpLocks/>
          </p:cNvCxnSpPr>
          <p:nvPr/>
        </p:nvCxnSpPr>
        <p:spPr>
          <a:xfrm>
            <a:off x="7172456" y="906018"/>
            <a:ext cx="433039" cy="11791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49009429-901F-B7BF-ADBD-665850BFF328}"/>
              </a:ext>
            </a:extLst>
          </p:cNvPr>
          <p:cNvCxnSpPr>
            <a:cxnSpLocks/>
          </p:cNvCxnSpPr>
          <p:nvPr/>
        </p:nvCxnSpPr>
        <p:spPr>
          <a:xfrm>
            <a:off x="9529232" y="2161668"/>
            <a:ext cx="44547" cy="3967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235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1822-1826 : </a:t>
            </a:r>
            <a:r>
              <a:rPr lang="fr-FR" b="1" dirty="0">
                <a:ea typeface="Times New Roman" panose="02020603050405020304" pitchFamily="18" charset="0"/>
              </a:rPr>
              <a:t>… Les Ottomans et les Egyptiens d’Ibrahim pacha, fils de Mehmet Ali, reconquièrent une partie du Péloponnèse, Missolonghi et assiègent Athènes</a:t>
            </a:r>
            <a:endParaRPr lang="fr-FR" sz="1800" b="1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*1826 : Dans le Péloponnèse et les îles</a:t>
            </a:r>
          </a:p>
          <a:p>
            <a:r>
              <a:rPr lang="fr-FR" dirty="0">
                <a:ea typeface="Times New Roman" panose="02020603050405020304" pitchFamily="18" charset="0"/>
              </a:rPr>
              <a:t>Et malgré ses reculs, la révolte grecque résiste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Contrairement aux provinces danubiennes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*1826 : La situation est bloquée</a:t>
            </a:r>
          </a:p>
          <a:p>
            <a:r>
              <a:rPr lang="fr-FR" dirty="0">
                <a:ea typeface="Times New Roman" panose="02020603050405020304" pitchFamily="18" charset="0"/>
              </a:rPr>
              <a:t>De plus, en mer, la piraterie explose</a:t>
            </a:r>
          </a:p>
          <a:p>
            <a:r>
              <a:rPr lang="fr-FR" dirty="0">
                <a:ea typeface="Times New Roman" panose="02020603050405020304" pitchFamily="18" charset="0"/>
              </a:rPr>
              <a:t>Ce qui nuit au commerce international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*Les puissances européennes doivent intervenir…</a:t>
            </a:r>
          </a:p>
        </p:txBody>
      </p:sp>
      <p:pic>
        <p:nvPicPr>
          <p:cNvPr id="84" name="Image 8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E01B9248-3462-531A-1352-71B43467B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AE2E1A6D-C311-7B2A-39A5-87A9CCDCBDEE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81BCF922-2BF4-F2F8-56EC-B0A6B6AA0581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A1DDAA83-3F32-0A80-2FA1-20F2DA789AFC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F99F08C9-8941-2333-2247-7B0A0E404D52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EE890717-7EB6-ADFA-06B9-FAD2CD427A4E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11F8F45-BA0F-1FB7-20F1-96443D6DA00B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25702F0-7CF7-EC13-A097-37D4B0E93E77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2A20B42-2026-4925-CF79-FE1414237C04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F8C3CE84-F1C2-A7E2-1E76-1D17CA660676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4E114D2-1F2B-3526-1077-AA0E65FBE0B9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34ABEAB-814E-9755-EF53-5DFB7833983F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1E299185-923B-91DA-A8C9-ADB9DE4815CE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70DA87E1-62DE-24BD-9999-99B973F921AF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DD66B283-7F99-FB57-0793-9ED9D1B13529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4886B500-EF75-B666-E060-0C8400133576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FC104A86-D9CF-1DA4-40E6-5BEC753CE0DE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B4686CB8-A35F-CBD8-9544-513F8B472C73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9107D56D-B3DF-6649-AD6F-D79FF012B83F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BFDBDA7-89DB-AAC0-A7B3-A0EFB48C1BF2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B6144CF-99D8-4C17-7B3C-1480C389FB79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10516C0-4A39-8486-736C-3E0D503EB3EA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E46B5A9-9215-20AF-8CC3-EFB2E2B0949C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13A74677-4C4C-37FE-36AF-58F4FF568D05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CAE80C6-2DA1-7B62-3181-395E7F5BC3ED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ABD35400-A9B1-0CB4-FEF5-B08435509F65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10F52496-BD40-048D-1CFF-B12EA1FE233B}"/>
              </a:ext>
            </a:extLst>
          </p:cNvPr>
          <p:cNvCxnSpPr>
            <a:cxnSpLocks/>
          </p:cNvCxnSpPr>
          <p:nvPr/>
        </p:nvCxnSpPr>
        <p:spPr>
          <a:xfrm>
            <a:off x="7172456" y="906018"/>
            <a:ext cx="433039" cy="11791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09EB99B7-F5F9-E20C-7AE6-D8CA908D901C}"/>
              </a:ext>
            </a:extLst>
          </p:cNvPr>
          <p:cNvCxnSpPr>
            <a:cxnSpLocks/>
          </p:cNvCxnSpPr>
          <p:nvPr/>
        </p:nvCxnSpPr>
        <p:spPr>
          <a:xfrm>
            <a:off x="9529232" y="2161668"/>
            <a:ext cx="44547" cy="3967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79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4985268" cy="42165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En Europe, le philhellénisme romantique, chrétien ou libéral invente la Grèce berceau de l’Europe et soutient sa révolte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*1821 : L’Europe réagit…</a:t>
            </a:r>
          </a:p>
          <a:p>
            <a:r>
              <a:rPr lang="fr-FR" dirty="0">
                <a:ea typeface="Times New Roman" panose="02020603050405020304" pitchFamily="18" charset="0"/>
              </a:rPr>
              <a:t>Mais différences entre opinions et gouvernements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1) Les opinions…</a:t>
            </a:r>
          </a:p>
          <a:p>
            <a:r>
              <a:rPr lang="fr-FR" dirty="0">
                <a:ea typeface="Times New Roman" panose="02020603050405020304" pitchFamily="18" charset="0"/>
              </a:rPr>
              <a:t>1821 : Elles sont sensibles à la cause grecque</a:t>
            </a:r>
          </a:p>
          <a:p>
            <a:r>
              <a:rPr lang="fr-FR" sz="1600" dirty="0">
                <a:ea typeface="Times New Roman" panose="02020603050405020304" pitchFamily="18" charset="0"/>
              </a:rPr>
              <a:t>NB : Contrairement à celle des principautés danubiennes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*Le </a:t>
            </a:r>
            <a:r>
              <a:rPr lang="fr-FR" i="1" dirty="0">
                <a:ea typeface="Times New Roman" panose="02020603050405020304" pitchFamily="18" charset="0"/>
              </a:rPr>
              <a:t>philhellénisme</a:t>
            </a:r>
            <a:r>
              <a:rPr lang="fr-FR" dirty="0">
                <a:ea typeface="Times New Roman" panose="02020603050405020304" pitchFamily="18" charset="0"/>
              </a:rPr>
              <a:t>, 1</a:t>
            </a:r>
            <a:r>
              <a:rPr lang="fr-FR" baseline="30000" dirty="0">
                <a:ea typeface="Times New Roman" panose="02020603050405020304" pitchFamily="18" charset="0"/>
              </a:rPr>
              <a:t>er</a:t>
            </a:r>
            <a:r>
              <a:rPr lang="fr-FR" dirty="0">
                <a:ea typeface="Times New Roman" panose="02020603050405020304" pitchFamily="18" charset="0"/>
              </a:rPr>
              <a:t> mouvement d’opinion publique en Europe, se développe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Et ce, d’une manière contradictoire…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2730E18-EF70-3D86-5DC5-BE092AEA11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5388471" y="32037"/>
            <a:ext cx="6542388" cy="67939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09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4979069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En Europe, le philhellénisme romantique, chrétien ou libéral invente la Grèce berceau de l’Europe et soutient sa révolte ; 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a) Le Romantisme…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*Contrairement à la Révolution</a:t>
            </a:r>
          </a:p>
          <a:p>
            <a:r>
              <a:rPr lang="fr-FR" dirty="0">
                <a:ea typeface="Times New Roman" panose="02020603050405020304" pitchFamily="18" charset="0"/>
              </a:rPr>
              <a:t>Qui cherchait ses idéaux dans</a:t>
            </a:r>
          </a:p>
          <a:p>
            <a:r>
              <a:rPr lang="fr-FR" dirty="0">
                <a:ea typeface="Times New Roman" panose="02020603050405020304" pitchFamily="18" charset="0"/>
              </a:rPr>
              <a:t>La Rome antique et son civisme…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*Le Romantisme se tourne vers la Grèce</a:t>
            </a:r>
          </a:p>
          <a:p>
            <a:r>
              <a:rPr lang="fr-FR" dirty="0">
                <a:ea typeface="Times New Roman" panose="02020603050405020304" pitchFamily="18" charset="0"/>
              </a:rPr>
              <a:t>Ses arts et ses héros : </a:t>
            </a:r>
            <a:r>
              <a:rPr lang="fr-FR" u="sng" dirty="0">
                <a:ea typeface="Times New Roman" panose="02020603050405020304" pitchFamily="18" charset="0"/>
              </a:rPr>
              <a:t>Byron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u="sng" dirty="0">
                <a:ea typeface="Times New Roman" panose="02020603050405020304" pitchFamily="18" charset="0"/>
              </a:rPr>
              <a:t>Goethe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u="sng" dirty="0">
                <a:ea typeface="Times New Roman" panose="02020603050405020304" pitchFamily="18" charset="0"/>
              </a:rPr>
              <a:t>Hugo</a:t>
            </a:r>
          </a:p>
          <a:p>
            <a:r>
              <a:rPr lang="fr-FR" i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Invention de la Grèce éternelle, berceau de l’Europe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1812 : Le poète Byron écrit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Childe Harold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1824 : Delacroix peint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Le massacre de Chios 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(1822)</a:t>
            </a:r>
            <a:endParaRPr lang="fr-FR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Commis par des Noirs égyptiens, comme ceux des Noirs d’Haïti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1829 : Victor Hugo écrit le poème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L’Enfant grec</a:t>
            </a:r>
          </a:p>
        </p:txBody>
      </p:sp>
    </p:spTree>
    <p:extLst>
      <p:ext uri="{BB962C8B-B14F-4D97-AF65-F5344CB8AC3E}">
        <p14:creationId xmlns:p14="http://schemas.microsoft.com/office/powerpoint/2010/main" val="3942876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06161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En Europe, le philhellénisme romantique, chrétien ou libéral invente la Grèce berceau de l’Europe et soutient sa révolte ; 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b) Les chrétiens de la Sainte Alliance</a:t>
            </a:r>
          </a:p>
          <a:p>
            <a:r>
              <a:rPr lang="fr-FR" dirty="0">
                <a:ea typeface="Times New Roman" panose="02020603050405020304" pitchFamily="18" charset="0"/>
              </a:rPr>
              <a:t>Contre l’oppression turque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Chateaubriand</a:t>
            </a:r>
            <a:r>
              <a:rPr lang="fr-FR" dirty="0">
                <a:ea typeface="Times New Roman" panose="02020603050405020304" pitchFamily="18" charset="0"/>
              </a:rPr>
              <a:t>, ministre de Louis XVIII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Charles X de France</a:t>
            </a:r>
            <a:r>
              <a:rPr lang="fr-FR" dirty="0">
                <a:ea typeface="Times New Roman" panose="02020603050405020304" pitchFamily="18" charset="0"/>
              </a:rPr>
              <a:t> (1824)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Louis 1</a:t>
            </a:r>
            <a:r>
              <a:rPr lang="fr-FR" u="sng" baseline="30000" dirty="0">
                <a:ea typeface="Times New Roman" panose="02020603050405020304" pitchFamily="18" charset="0"/>
              </a:rPr>
              <a:t>er</a:t>
            </a:r>
            <a:r>
              <a:rPr lang="fr-FR" u="sng" dirty="0">
                <a:ea typeface="Times New Roman" panose="02020603050405020304" pitchFamily="18" charset="0"/>
              </a:rPr>
              <a:t> de Bavière</a:t>
            </a:r>
            <a:r>
              <a:rPr lang="fr-FR" dirty="0">
                <a:ea typeface="Times New Roman" panose="02020603050405020304" pitchFamily="18" charset="0"/>
              </a:rPr>
              <a:t> (1825)</a:t>
            </a:r>
            <a:endParaRPr lang="fr-FR" u="sng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c) Le Romantisme libéral contre les tyrannies (!)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Rumeur d’un </a:t>
            </a:r>
            <a:r>
              <a:rPr lang="fr-FR" i="1" dirty="0">
                <a:ea typeface="Times New Roman" panose="02020603050405020304" pitchFamily="18" charset="0"/>
              </a:rPr>
              <a:t>grand remplacement</a:t>
            </a:r>
          </a:p>
          <a:p>
            <a:r>
              <a:rPr lang="fr-FR" dirty="0">
                <a:ea typeface="Times New Roman" panose="02020603050405020304" pitchFamily="18" charset="0"/>
              </a:rPr>
              <a:t>Des Chrétiens grecs déportés en Egypte</a:t>
            </a:r>
          </a:p>
          <a:p>
            <a:r>
              <a:rPr lang="fr-FR" dirty="0">
                <a:ea typeface="Times New Roman" panose="02020603050405020304" pitchFamily="18" charset="0"/>
              </a:rPr>
              <a:t>Remplacés par des Noirs du Soudan (!!)</a:t>
            </a:r>
          </a:p>
        </p:txBody>
      </p:sp>
    </p:spTree>
    <p:extLst>
      <p:ext uri="{BB962C8B-B14F-4D97-AF65-F5344CB8AC3E}">
        <p14:creationId xmlns:p14="http://schemas.microsoft.com/office/powerpoint/2010/main" val="1285786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821025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Dans un 1</a:t>
            </a:r>
            <a:r>
              <a:rPr lang="fr-FR" b="1" baseline="30000" dirty="0"/>
              <a:t>er</a:t>
            </a:r>
            <a:r>
              <a:rPr lang="fr-FR" b="1" dirty="0"/>
              <a:t> temps, les puissances européennes légitimistes soutiennent l’Empire ottoman contre la révolte grecque,…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2) Les gouvernements : Russie, GB, Autriche et France</a:t>
            </a:r>
          </a:p>
          <a:p>
            <a:r>
              <a:rPr lang="fr-FR" dirty="0">
                <a:ea typeface="Times New Roman" panose="02020603050405020304" pitchFamily="18" charset="0"/>
              </a:rPr>
              <a:t>Au début, l’opposition à l’émancipation grecque est totale</a:t>
            </a:r>
          </a:p>
          <a:p>
            <a:r>
              <a:rPr lang="fr-FR" dirty="0">
                <a:ea typeface="Times New Roman" panose="02020603050405020304" pitchFamily="18" charset="0"/>
              </a:rPr>
              <a:t>Trois dates…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a) Jan.-Mai 1821 : Congrès de la Sainte Alliance à Laibach</a:t>
            </a:r>
          </a:p>
          <a:p>
            <a:r>
              <a:rPr lang="fr-FR" dirty="0">
                <a:ea typeface="Times New Roman" panose="02020603050405020304" pitchFamily="18" charset="0"/>
              </a:rPr>
              <a:t>Le tsar </a:t>
            </a:r>
            <a:r>
              <a:rPr lang="fr-FR" u="sng" dirty="0">
                <a:ea typeface="Times New Roman" panose="02020603050405020304" pitchFamily="18" charset="0"/>
              </a:rPr>
              <a:t>Alexandre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i="1" dirty="0">
                <a:ea typeface="Times New Roman" panose="02020603050405020304" pitchFamily="18" charset="0"/>
              </a:rPr>
              <a:t>légitimiste</a:t>
            </a:r>
            <a:r>
              <a:rPr lang="fr-FR" dirty="0">
                <a:ea typeface="Times New Roman" panose="02020603050405020304" pitchFamily="18" charset="0"/>
              </a:rPr>
              <a:t>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- Il n’a pas soutenu la révolte </a:t>
            </a:r>
            <a:r>
              <a:rPr lang="fr-FR" i="1" dirty="0">
                <a:ea typeface="Times New Roman" panose="02020603050405020304" pitchFamily="18" charset="0"/>
              </a:rPr>
              <a:t>roumaine</a:t>
            </a:r>
          </a:p>
          <a:p>
            <a:r>
              <a:rPr lang="fr-FR" dirty="0">
                <a:ea typeface="Times New Roman" panose="02020603050405020304" pitchFamily="18" charset="0"/>
              </a:rPr>
              <a:t>Il ne soutient pas la révolte grecque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- En revanche, Alexandre s’oppose à l’occupation militaire ottomane des principautés danubiennes</a:t>
            </a:r>
          </a:p>
          <a:p>
            <a:r>
              <a:rPr lang="fr-FR" dirty="0">
                <a:ea typeface="Times New Roman" panose="02020603050405020304" pitchFamily="18" charset="0"/>
              </a:rPr>
              <a:t>Et aux massacres de chrétiens dans l’Empire ottoman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- De plus, les guerres perturbent le commerce du blé russe…</a:t>
            </a:r>
          </a:p>
        </p:txBody>
      </p:sp>
    </p:spTree>
    <p:extLst>
      <p:ext uri="{BB962C8B-B14F-4D97-AF65-F5344CB8AC3E}">
        <p14:creationId xmlns:p14="http://schemas.microsoft.com/office/powerpoint/2010/main" val="1138356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652889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Dans un 1</a:t>
            </a:r>
            <a:r>
              <a:rPr lang="fr-FR" b="1" baseline="30000" dirty="0"/>
              <a:t>er</a:t>
            </a:r>
            <a:r>
              <a:rPr lang="fr-FR" b="1" dirty="0"/>
              <a:t> temps, les puissances européennes légitimistes soutiennent l’Empire ottoman contre la révolte grecque,…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b) Juin 1821 : Après le début des soulèvements (Danube, Grèce)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Alexandre</a:t>
            </a:r>
            <a:r>
              <a:rPr lang="fr-FR" dirty="0">
                <a:ea typeface="Times New Roman" panose="02020603050405020304" pitchFamily="18" charset="0"/>
              </a:rPr>
              <a:t> envoie une remontrance à la Porte…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Evacuation des troupes ottomanes de Bucarest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Et arrêt des massacres de chrétiens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il concentre ses troupes aux frontières…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*Effrayée par une intrusion russe en Méditerranée</a:t>
            </a:r>
          </a:p>
          <a:p>
            <a:r>
              <a:rPr lang="fr-FR" dirty="0">
                <a:ea typeface="Times New Roman" panose="02020603050405020304" pitchFamily="18" charset="0"/>
              </a:rPr>
              <a:t>La GB de </a:t>
            </a:r>
            <a:r>
              <a:rPr lang="fr-FR" u="sng" dirty="0">
                <a:ea typeface="Times New Roman" panose="02020603050405020304" pitchFamily="18" charset="0"/>
              </a:rPr>
              <a:t>Castlereagh</a:t>
            </a:r>
            <a:r>
              <a:rPr lang="fr-FR" dirty="0">
                <a:ea typeface="Times New Roman" panose="02020603050405020304" pitchFamily="18" charset="0"/>
              </a:rPr>
              <a:t>, soutenue par l’Autriche de </a:t>
            </a:r>
            <a:r>
              <a:rPr lang="fr-FR" u="sng" dirty="0">
                <a:ea typeface="Times New Roman" panose="02020603050405020304" pitchFamily="18" charset="0"/>
              </a:rPr>
              <a:t>Metternich</a:t>
            </a:r>
            <a:r>
              <a:rPr lang="fr-FR" dirty="0">
                <a:ea typeface="Times New Roman" panose="02020603050405020304" pitchFamily="18" charset="0"/>
              </a:rPr>
              <a:t>, réagit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*Isolé, le tsar Alexandre doit renoncer…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L ’équilibre européen de Metternich et Castlereagh</a:t>
            </a:r>
          </a:p>
          <a:p>
            <a:r>
              <a:rPr lang="fr-FR" dirty="0">
                <a:ea typeface="Times New Roman" panose="02020603050405020304" pitchFamily="18" charset="0"/>
              </a:rPr>
              <a:t>Thèse de doctorat de Henry Kissinger (1950)</a:t>
            </a:r>
          </a:p>
        </p:txBody>
      </p:sp>
    </p:spTree>
    <p:extLst>
      <p:ext uri="{BB962C8B-B14F-4D97-AF65-F5344CB8AC3E}">
        <p14:creationId xmlns:p14="http://schemas.microsoft.com/office/powerpoint/2010/main" val="64755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1830-1841 : La naissance de la question arabe : </a:t>
            </a:r>
            <a:r>
              <a:rPr lang="fr-FR" sz="1800" b="1" dirty="0">
                <a:effectLst/>
                <a:ea typeface="Times New Roman" panose="02020603050405020304" pitchFamily="18" charset="0"/>
              </a:rPr>
              <a:t>Conquête de l’Algérie par la France</a:t>
            </a:r>
            <a:r>
              <a:rPr lang="fr-FR" b="1" dirty="0"/>
              <a:t> ; Les guerres turco-égyptiennes : l’Egypte devient une vice-royauté autonome</a:t>
            </a:r>
          </a:p>
          <a:p>
            <a:endParaRPr lang="fr-FR" b="1" dirty="0"/>
          </a:p>
          <a:p>
            <a:r>
              <a:rPr lang="fr-FR" b="1" dirty="0"/>
              <a:t>1830-1839 : 1</a:t>
            </a:r>
            <a:r>
              <a:rPr lang="fr-FR" b="1" baseline="30000" dirty="0"/>
              <a:t>ère</a:t>
            </a:r>
            <a:r>
              <a:rPr lang="fr-FR" b="1" dirty="0"/>
              <a:t> conquête restreinte de l’Algérie par la France</a:t>
            </a:r>
          </a:p>
          <a:p>
            <a:r>
              <a:rPr lang="fr-FR" dirty="0"/>
              <a:t>1830-1833 : La prise des ports : Alger, Oran, Bône et Bougie</a:t>
            </a:r>
          </a:p>
          <a:p>
            <a:r>
              <a:rPr lang="fr-FR" dirty="0"/>
              <a:t>1837-1839 : 1</a:t>
            </a:r>
            <a:r>
              <a:rPr lang="fr-FR" baseline="30000" dirty="0"/>
              <a:t>ères</a:t>
            </a:r>
            <a:r>
              <a:rPr lang="fr-FR" dirty="0"/>
              <a:t> conquêtes de l’intérieur ; Traité de la Tafna avec l’émir Abdel-Kader et création d’un royaume arabe, vassal de la France ; Mais le conflit avec la France reprend</a:t>
            </a:r>
          </a:p>
          <a:p>
            <a:endParaRPr lang="fr-FR" dirty="0"/>
          </a:p>
          <a:p>
            <a:r>
              <a:rPr lang="fr-FR" b="1" dirty="0"/>
              <a:t>1831-1833 : 1</a:t>
            </a:r>
            <a:r>
              <a:rPr lang="fr-FR" b="1" baseline="30000" dirty="0"/>
              <a:t>ère</a:t>
            </a:r>
            <a:r>
              <a:rPr lang="fr-FR" b="1" dirty="0"/>
              <a:t> guerre turco-égyptienne</a:t>
            </a:r>
          </a:p>
          <a:p>
            <a:r>
              <a:rPr lang="fr-FR" dirty="0"/>
              <a:t>Oct. 1831-Déc. 1832 : L’armée égyptienne d’Ibrahim, fils de Mehmet Ali, conquiert la Syrie ottomane et pénètre en Anatolie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/>
              <a:t>Jan. 1833 : Après leur victoire de Konya, les Egyptiens d’Ibrahim Pacha traversent l’Anatolie, arrivent à Kütahya et menacent directement Constantinople et la dynastie ottomane</a:t>
            </a:r>
            <a:endParaRPr lang="fr-FR" sz="1800" dirty="0">
              <a:ea typeface="Times New Roman" panose="02020603050405020304" pitchFamily="18" charset="0"/>
            </a:endParaRPr>
          </a:p>
          <a:p>
            <a:r>
              <a:rPr lang="fr-FR" dirty="0"/>
              <a:t>Fév.-Mai 1833 : Pour protéger les Ottomans, intervention militaire de la Russie et traité de Kütahya : Ibrahim se retire d’Anatolie en échange de la Syrie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Juillet 1833 : </a:t>
            </a:r>
            <a:r>
              <a:rPr lang="fr-FR" dirty="0">
                <a:ea typeface="Times New Roman" panose="02020603050405020304" pitchFamily="18" charset="0"/>
              </a:rPr>
              <a:t>Traité d’assistance mutuelle d’Unkiar-Skelessi : En échange d’un contrôle </a:t>
            </a:r>
            <a:r>
              <a:rPr lang="fr-FR" dirty="0" err="1">
                <a:ea typeface="Times New Roman" panose="02020603050405020304" pitchFamily="18" charset="0"/>
              </a:rPr>
              <a:t>russo</a:t>
            </a:r>
            <a:r>
              <a:rPr lang="fr-FR" dirty="0">
                <a:ea typeface="Times New Roman" panose="02020603050405020304" pitchFamily="18" charset="0"/>
              </a:rPr>
              <a:t>-ottoman des Détroits, la Russie apporte sa protection à l’Empire ottoman contre l’Egypte ; Face à l’ingérence russe et la menace égyptienne, la Grande-Bretagne, alliée à la France, réaffirme son soutien à l’Empire ottoman</a:t>
            </a:r>
          </a:p>
          <a:p>
            <a:endParaRPr lang="fr-FR" dirty="0"/>
          </a:p>
          <a:p>
            <a:r>
              <a:rPr lang="fr-FR" b="1" dirty="0">
                <a:ea typeface="Times New Roman" panose="02020603050405020304" pitchFamily="18" charset="0"/>
              </a:rPr>
              <a:t>1833-1838 : En Syrie et en Palestine, la politique moderniste d’Ibrahim provoque des révoltes populaires</a:t>
            </a:r>
            <a:endParaRPr lang="fr-FR" b="1" dirty="0"/>
          </a:p>
          <a:p>
            <a:endParaRPr lang="fr-FR" sz="1800" b="1" dirty="0"/>
          </a:p>
          <a:p>
            <a:endParaRPr lang="fr-FR" sz="1800" b="1" dirty="0">
              <a:ea typeface="Times New Roman" panose="02020603050405020304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898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94985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Dans un 1</a:t>
            </a:r>
            <a:r>
              <a:rPr lang="fr-FR" b="1" baseline="30000" dirty="0"/>
              <a:t>er</a:t>
            </a:r>
            <a:r>
              <a:rPr lang="fr-FR" b="1" dirty="0"/>
              <a:t> temps, les puissances européennes légitimistes soutiennent l’Empire ottoman contre la révolte grecque,…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c) Oct. 1822 : Nouveau </a:t>
            </a:r>
            <a:r>
              <a:rPr lang="fr-FR" u="sng" dirty="0">
                <a:ea typeface="Times New Roman" panose="02020603050405020304" pitchFamily="18" charset="0"/>
              </a:rPr>
              <a:t>congrès de la Sainte Alliance à Vérone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*L’autrichien </a:t>
            </a:r>
            <a:r>
              <a:rPr lang="fr-FR" u="sng" dirty="0">
                <a:ea typeface="Times New Roman" panose="02020603050405020304" pitchFamily="18" charset="0"/>
              </a:rPr>
              <a:t>Metternich</a:t>
            </a:r>
            <a:r>
              <a:rPr lang="fr-FR" dirty="0">
                <a:ea typeface="Times New Roman" panose="02020603050405020304" pitchFamily="18" charset="0"/>
              </a:rPr>
              <a:t> et le britannique </a:t>
            </a:r>
            <a:r>
              <a:rPr lang="fr-FR" u="sng" dirty="0">
                <a:ea typeface="Times New Roman" panose="02020603050405020304" pitchFamily="18" charset="0"/>
              </a:rPr>
              <a:t>Wellington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i="1" dirty="0">
                <a:ea typeface="Times New Roman" panose="02020603050405020304" pitchFamily="18" charset="0"/>
              </a:rPr>
              <a:t>légitimistes</a:t>
            </a:r>
            <a:r>
              <a:rPr lang="fr-FR" dirty="0">
                <a:ea typeface="Times New Roman" panose="02020603050405020304" pitchFamily="18" charset="0"/>
              </a:rPr>
              <a:t>, ne soutiennent toujours pas les Grecs révoltés…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Pour Metternich…</a:t>
            </a:r>
          </a:p>
          <a:p>
            <a:r>
              <a:rPr lang="fr-FR" i="1" dirty="0">
                <a:ea typeface="Times New Roman" panose="02020603050405020304" pitchFamily="18" charset="0"/>
              </a:rPr>
              <a:t>La révolte des Grecs (…) a  puisé ses origines dans les menées de la faction désorganisatrice qui menace tous les trônes et toutes les institutions.</a:t>
            </a:r>
            <a:endParaRPr lang="fr-FR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57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94985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Dans un 1</a:t>
            </a:r>
            <a:r>
              <a:rPr lang="fr-FR" b="1" baseline="30000" dirty="0"/>
              <a:t>er</a:t>
            </a:r>
            <a:r>
              <a:rPr lang="fr-FR" b="1" dirty="0"/>
              <a:t> temps, les puissances européennes légitimistes soutiennent l’Empire ottoman contre la révolte grecque,…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*1822-25 : Le tsar Alexandre va continuer…</a:t>
            </a:r>
          </a:p>
          <a:p>
            <a:r>
              <a:rPr lang="fr-FR" dirty="0">
                <a:ea typeface="Times New Roman" panose="02020603050405020304" pitchFamily="18" charset="0"/>
              </a:rPr>
              <a:t>A défendre la souveraineté ottomane</a:t>
            </a:r>
          </a:p>
          <a:p>
            <a:r>
              <a:rPr lang="fr-FR" dirty="0">
                <a:ea typeface="Times New Roman" panose="02020603050405020304" pitchFamily="18" charset="0"/>
              </a:rPr>
              <a:t>Et à s’opposer à l’indépendance grecque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*Mais au sein des puissances</a:t>
            </a:r>
          </a:p>
          <a:p>
            <a:r>
              <a:rPr lang="fr-FR" dirty="0">
                <a:ea typeface="Times New Roman" panose="02020603050405020304" pitchFamily="18" charset="0"/>
              </a:rPr>
              <a:t>Deux évolutions vont apparaître…</a:t>
            </a:r>
          </a:p>
        </p:txBody>
      </p:sp>
    </p:spTree>
    <p:extLst>
      <p:ext uri="{BB962C8B-B14F-4D97-AF65-F5344CB8AC3E}">
        <p14:creationId xmlns:p14="http://schemas.microsoft.com/office/powerpoint/2010/main" val="1089387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661712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puis la Grande-Bretagne se rallie au philhellénisme de son opinion publique,…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1) En GB d’abord…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*Au départ…</a:t>
            </a:r>
          </a:p>
          <a:p>
            <a:r>
              <a:rPr lang="fr-FR" dirty="0">
                <a:ea typeface="Times New Roman" panose="02020603050405020304" pitchFamily="18" charset="0"/>
              </a:rPr>
              <a:t>1821 : La GB soutient l’intégrité de l’Empire ottoman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Mais…</a:t>
            </a:r>
          </a:p>
        </p:txBody>
      </p:sp>
    </p:spTree>
    <p:extLst>
      <p:ext uri="{BB962C8B-B14F-4D97-AF65-F5344CB8AC3E}">
        <p14:creationId xmlns:p14="http://schemas.microsoft.com/office/powerpoint/2010/main" val="2520805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6603053" cy="53091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puis la Grande-Bretagne se rallie au philhellénisme de son opinion publique,…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a) A Londres, une forte opinion philhellène se développe</a:t>
            </a:r>
          </a:p>
          <a:p>
            <a:r>
              <a:rPr lang="fr-FR" dirty="0">
                <a:ea typeface="Times New Roman" panose="02020603050405020304" pitchFamily="18" charset="0"/>
              </a:rPr>
              <a:t>Plus qu’ailleurs…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*De jeunes romantiques s’engagent et partent en Grèce</a:t>
            </a:r>
          </a:p>
          <a:p>
            <a:r>
              <a:rPr lang="fr-FR" dirty="0">
                <a:ea typeface="Times New Roman" panose="02020603050405020304" pitchFamily="18" charset="0"/>
              </a:rPr>
              <a:t>Pour faire leur tour, mais en tant que combattant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Jan.-Avril 1824 : A Missolonghi</a:t>
            </a:r>
          </a:p>
          <a:p>
            <a:r>
              <a:rPr lang="fr-FR" dirty="0">
                <a:ea typeface="Times New Roman" panose="02020603050405020304" pitchFamily="18" charset="0"/>
              </a:rPr>
              <a:t>L’engagement et la mort de </a:t>
            </a:r>
            <a:r>
              <a:rPr lang="fr-FR" u="sng" dirty="0">
                <a:ea typeface="Times New Roman" panose="02020603050405020304" pitchFamily="18" charset="0"/>
              </a:rPr>
              <a:t>Byron</a:t>
            </a:r>
            <a:r>
              <a:rPr lang="fr-FR" dirty="0">
                <a:ea typeface="Times New Roman" panose="02020603050405020304" pitchFamily="18" charset="0"/>
              </a:rPr>
              <a:t> ont fait une forte impression…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*Partis pour rencontrer les </a:t>
            </a:r>
            <a:r>
              <a:rPr lang="fr-FR" i="1" dirty="0">
                <a:ea typeface="Times New Roman" panose="02020603050405020304" pitchFamily="18" charset="0"/>
              </a:rPr>
              <a:t>nouveaux Périclès</a:t>
            </a:r>
            <a:r>
              <a:rPr lang="fr-FR" dirty="0">
                <a:ea typeface="Times New Roman" panose="02020603050405020304" pitchFamily="18" charset="0"/>
              </a:rPr>
              <a:t>, héros et stratèges</a:t>
            </a:r>
          </a:p>
          <a:p>
            <a:r>
              <a:rPr lang="fr-FR" dirty="0">
                <a:ea typeface="Times New Roman" panose="02020603050405020304" pitchFamily="18" charset="0"/>
              </a:rPr>
              <a:t>Ils y découvrent des bandes de brigands et des massacres sans nom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*Certains reviennent ; D’autres non (refus des gouvernements)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Pour eux : mort, mendicité, ou engagement chez Mehmet Ali, en Egypte</a:t>
            </a:r>
          </a:p>
          <a:p>
            <a:endParaRPr lang="fr-FR" sz="1700" dirty="0">
              <a:ea typeface="Times New Roman" panose="02020603050405020304" pitchFamily="18" charset="0"/>
            </a:endParaRPr>
          </a:p>
          <a:p>
            <a:r>
              <a:rPr lang="fr-FR" sz="1700" dirty="0">
                <a:ea typeface="Times New Roman" panose="02020603050405020304" pitchFamily="18" charset="0"/>
              </a:rPr>
              <a:t>NB : Comme en Syrie, après 2011… </a:t>
            </a:r>
          </a:p>
        </p:txBody>
      </p:sp>
    </p:spTree>
    <p:extLst>
      <p:ext uri="{BB962C8B-B14F-4D97-AF65-F5344CB8AC3E}">
        <p14:creationId xmlns:p14="http://schemas.microsoft.com/office/powerpoint/2010/main" val="3243647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24221" cy="49859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puis la Grande-Bretagne se rallie au philhellénisme de son opinion publique,…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b) Dans les îles ioniennes britanniques </a:t>
            </a:r>
            <a:r>
              <a:rPr lang="fr-FR" u="sng" dirty="0">
                <a:ea typeface="Times New Roman" panose="02020603050405020304" pitchFamily="18" charset="0"/>
              </a:rPr>
              <a:t>proches</a:t>
            </a:r>
          </a:p>
          <a:p>
            <a:r>
              <a:rPr lang="fr-FR" dirty="0">
                <a:ea typeface="Times New Roman" panose="02020603050405020304" pitchFamily="18" charset="0"/>
              </a:rPr>
              <a:t>Les insurgés grecs sollicitent fortement l’aide de la GB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700" dirty="0">
                <a:ea typeface="Times New Roman" panose="02020603050405020304" pitchFamily="18" charset="0"/>
              </a:rPr>
              <a:t>*Car pour les Grecs et d’autres peuples révoltés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La GB apparaît comme la grande puissance libérale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Qui soutient </a:t>
            </a:r>
            <a:r>
              <a:rPr lang="fr-FR" sz="1700" i="1" dirty="0">
                <a:ea typeface="Times New Roman" panose="02020603050405020304" pitchFamily="18" charset="0"/>
              </a:rPr>
              <a:t>le principe des nationalités</a:t>
            </a:r>
          </a:p>
          <a:p>
            <a:endParaRPr lang="fr-FR" sz="1700" dirty="0">
              <a:ea typeface="Times New Roman" panose="02020603050405020304" pitchFamily="18" charset="0"/>
            </a:endParaRPr>
          </a:p>
          <a:p>
            <a:r>
              <a:rPr lang="fr-FR" sz="1700" dirty="0">
                <a:ea typeface="Times New Roman" panose="02020603050405020304" pitchFamily="18" charset="0"/>
              </a:rPr>
              <a:t>Contre </a:t>
            </a:r>
            <a:r>
              <a:rPr lang="fr-FR" sz="1700" i="1" dirty="0">
                <a:ea typeface="Times New Roman" panose="02020603050405020304" pitchFamily="18" charset="0"/>
              </a:rPr>
              <a:t>le principe de légitimité</a:t>
            </a:r>
            <a:r>
              <a:rPr lang="fr-FR" sz="1700" dirty="0">
                <a:ea typeface="Times New Roman" panose="02020603050405020304" pitchFamily="18" charset="0"/>
              </a:rPr>
              <a:t> soutenu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Par les autres puissances conservatrices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1825 : Elle a été la 1</a:t>
            </a:r>
            <a:r>
              <a:rPr lang="fr-FR" baseline="30000" dirty="0">
                <a:ea typeface="Times New Roman" panose="02020603050405020304" pitchFamily="18" charset="0"/>
              </a:rPr>
              <a:t>ère</a:t>
            </a:r>
            <a:r>
              <a:rPr lang="fr-FR" dirty="0">
                <a:ea typeface="Times New Roman" panose="02020603050405020304" pitchFamily="18" charset="0"/>
              </a:rPr>
              <a:t> à reconnaître</a:t>
            </a:r>
          </a:p>
          <a:p>
            <a:r>
              <a:rPr lang="fr-FR" dirty="0">
                <a:ea typeface="Times New Roman" panose="02020603050405020304" pitchFamily="18" charset="0"/>
              </a:rPr>
              <a:t>Les nouveaux Etats américains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800" dirty="0">
                <a:ea typeface="Times New Roman" panose="02020603050405020304" pitchFamily="18" charset="0"/>
              </a:rPr>
              <a:t>NB : En un sens</a:t>
            </a:r>
          </a:p>
          <a:p>
            <a:r>
              <a:rPr lang="fr-FR" dirty="0">
                <a:ea typeface="Times New Roman" panose="02020603050405020304" pitchFamily="18" charset="0"/>
              </a:rPr>
              <a:t>El</a:t>
            </a:r>
            <a:r>
              <a:rPr lang="fr-FR" sz="1800" dirty="0">
                <a:ea typeface="Times New Roman" panose="02020603050405020304" pitchFamily="18" charset="0"/>
              </a:rPr>
              <a:t>le a remplacé la France révolutionnaire (!)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D622AC7-340B-F08B-6093-1AFF14C19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E548B3E-74D0-E0F6-1234-9B0E6D43FAF3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059C039-9F8F-3CA4-439E-AA1A14B05E7D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9BF55B1-414C-FAB3-3176-D5C1197D161D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38840C03-CA32-15A0-7B7B-345913CCC65C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A38C6B8-AC91-B7A9-F782-94766517CA9B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C4C26CD-9AB0-DF0F-3E5A-0D433E1E5A0E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065AF0D-9848-3A3A-CC73-2FAED836F20A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6FD35AD-09FE-F9D6-CFF8-2BD3EA572761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1FAE99-2724-AFA4-2FBD-15540CBFBBCF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4DDDDDB-7D5A-9A4A-2499-59AC3A37B1C3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E16B118-068D-0380-19FE-2370B97B1E1B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7518B95-CD4F-82EF-E345-D2EADFE46FB3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590A61A-B7BF-FDF3-4D90-0898E41EBF2F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EC9263E-7CD0-85A9-452F-055ACA951C9D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4158ED3-9D69-CF8D-9612-D8080329744C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C8C6A04-E2C9-6E00-19EA-4E5F405BB013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9E41F02-2435-5094-C56D-25AC5C98071E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66F77E9-4B3F-15AD-4E41-D8308D610761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759231A-414C-EECF-8E30-28AE96122AF7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8E71681-A0B6-3AC9-97DF-E9CD476DDCA1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D9C89F-8743-111E-BC1C-D538D1BEB9B8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BD4B990-D5DF-AF2C-78B3-10EFBDBD38E1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D9F8C5E-B4FE-5C59-459D-36C72AE47E66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488D227-A842-9541-6183-CF8A68428F37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E2F0EA8-510D-54DD-7161-CC0640B720FB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571ADF3-3808-A67A-212C-ECDBF8B85F93}"/>
              </a:ext>
            </a:extLst>
          </p:cNvPr>
          <p:cNvCxnSpPr>
            <a:cxnSpLocks/>
          </p:cNvCxnSpPr>
          <p:nvPr/>
        </p:nvCxnSpPr>
        <p:spPr>
          <a:xfrm>
            <a:off x="7172456" y="906018"/>
            <a:ext cx="433039" cy="11791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041D956-DF6F-6F66-30AA-00865F62E20C}"/>
              </a:ext>
            </a:extLst>
          </p:cNvPr>
          <p:cNvCxnSpPr>
            <a:cxnSpLocks/>
          </p:cNvCxnSpPr>
          <p:nvPr/>
        </p:nvCxnSpPr>
        <p:spPr>
          <a:xfrm>
            <a:off x="9529232" y="2161668"/>
            <a:ext cx="44547" cy="3967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9CEB8FCC-FC99-83FD-BA58-8692B738F57B}"/>
              </a:ext>
            </a:extLst>
          </p:cNvPr>
          <p:cNvSpPr/>
          <p:nvPr/>
        </p:nvSpPr>
        <p:spPr>
          <a:xfrm>
            <a:off x="6165838" y="67021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4F6BBBF-6350-30EE-4529-F4F119914725}"/>
              </a:ext>
            </a:extLst>
          </p:cNvPr>
          <p:cNvSpPr/>
          <p:nvPr/>
        </p:nvSpPr>
        <p:spPr>
          <a:xfrm>
            <a:off x="6852158" y="1716188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98CFB31-BCE2-9B00-F1F7-55D6313A63FA}"/>
              </a:ext>
            </a:extLst>
          </p:cNvPr>
          <p:cNvSpPr/>
          <p:nvPr/>
        </p:nvSpPr>
        <p:spPr>
          <a:xfrm>
            <a:off x="6763738" y="224233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C2187E5-6AAF-6D04-3AD0-E6A6E0A760E4}"/>
              </a:ext>
            </a:extLst>
          </p:cNvPr>
          <p:cNvSpPr/>
          <p:nvPr/>
        </p:nvSpPr>
        <p:spPr>
          <a:xfrm>
            <a:off x="6932232" y="273200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491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16280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puis la Grande-Bretagne se rallie au philhellénisme de son opinion publique,…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c) Pour la GB, et les autres puissances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La révolte grecque, au cœur de l’Empire ottoman</a:t>
            </a:r>
          </a:p>
          <a:p>
            <a:r>
              <a:rPr lang="fr-FR" dirty="0">
                <a:ea typeface="Times New Roman" panose="02020603050405020304" pitchFamily="18" charset="0"/>
              </a:rPr>
              <a:t>Est </a:t>
            </a:r>
            <a:r>
              <a:rPr lang="fr-FR" i="1" dirty="0">
                <a:ea typeface="Times New Roman" panose="02020603050405020304" pitchFamily="18" charset="0"/>
              </a:rPr>
              <a:t>une complication orientale</a:t>
            </a:r>
          </a:p>
          <a:p>
            <a:r>
              <a:rPr lang="fr-FR" dirty="0">
                <a:ea typeface="Times New Roman" panose="02020603050405020304" pitchFamily="18" charset="0"/>
              </a:rPr>
              <a:t>Remettant en cause le repos précaire de l’Europe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*Malgré cela, elle est prête à apporter son soutien</a:t>
            </a:r>
          </a:p>
          <a:p>
            <a:r>
              <a:rPr lang="fr-FR" dirty="0">
                <a:ea typeface="Times New Roman" panose="02020603050405020304" pitchFamily="18" charset="0"/>
              </a:rPr>
              <a:t>Mais elle craint qu’à terme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*Une Grèce </a:t>
            </a:r>
            <a:r>
              <a:rPr lang="fr-FR" u="sng" dirty="0">
                <a:ea typeface="Times New Roman" panose="02020603050405020304" pitchFamily="18" charset="0"/>
              </a:rPr>
              <a:t>totalement indépendante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Ne devienne un protectorat russe</a:t>
            </a:r>
          </a:p>
          <a:p>
            <a:r>
              <a:rPr lang="fr-FR" dirty="0">
                <a:ea typeface="Times New Roman" panose="02020603050405020304" pitchFamily="18" charset="0"/>
              </a:rPr>
              <a:t>Et menace directement la route des Indes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d) 1823 : Finalement, elle choisit de soutenir</a:t>
            </a:r>
          </a:p>
          <a:p>
            <a:r>
              <a:rPr lang="fr-FR" dirty="0">
                <a:ea typeface="Times New Roman" panose="02020603050405020304" pitchFamily="18" charset="0"/>
              </a:rPr>
              <a:t>La GB prête 2,4 millions de £ aux </a:t>
            </a:r>
            <a:r>
              <a:rPr lang="fr-FR" i="1" dirty="0">
                <a:ea typeface="Times New Roman" panose="02020603050405020304" pitchFamily="18" charset="0"/>
              </a:rPr>
              <a:t>belligérants</a:t>
            </a:r>
            <a:r>
              <a:rPr lang="fr-FR" dirty="0">
                <a:ea typeface="Times New Roman" panose="02020603050405020304" pitchFamily="18" charset="0"/>
              </a:rPr>
              <a:t> grecs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Le 1</a:t>
            </a:r>
            <a:r>
              <a:rPr lang="fr-FR" baseline="30000" dirty="0">
                <a:ea typeface="Times New Roman" panose="02020603050405020304" pitchFamily="18" charset="0"/>
              </a:rPr>
              <a:t>er</a:t>
            </a:r>
            <a:r>
              <a:rPr lang="fr-FR" dirty="0">
                <a:ea typeface="Times New Roman" panose="02020603050405020304" pitchFamily="18" charset="0"/>
              </a:rPr>
              <a:t> endettement grec ; Avant d’autres…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7269BF3A-6B1E-000B-A960-B605A27B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C11D88F-BED1-B2DE-78A0-C84D602B565A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0902C9A-DE6F-9EE0-EB3E-65231B3C3B7C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8066C7-1AB7-54E3-6EB6-9D39B80BF415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51D2ABD-E5A8-B2BE-0061-2601557AC8A8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2AADE6D-F1EE-FD9A-68A1-CD2027CB5CE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3747B8D-C52F-1366-0946-06D11875E221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80E80DB-1680-0977-2BF1-64FEEDB40547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41EB57-70A1-9D73-8CCF-1F7096B6F238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2AA74AA-F232-B6D9-F437-D370DABBBDC0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3506C66-4140-DBEC-2513-028F6F9B01C5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83F7345-FD97-98E7-8624-F75BC13BF82B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6C1EF2E-E608-AEEF-7DB6-3B8832FDC03F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BD16FC8-3691-D8BB-5C14-DADC5F4B3E7F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7DC2A84-817D-679E-2AF3-AFFA455A52C8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B3D5F7E-6F38-476B-7D20-AF76A4BF75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BFC3311-BAF5-ADA6-46B9-7F607FF50688}"/>
              </a:ext>
            </a:extLst>
          </p:cNvPr>
          <p:cNvCxnSpPr>
            <a:cxnSpLocks/>
            <a:stCxn id="15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6EE824-534F-F2DA-50B2-C9D8C06FF1C4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AB41454-FC18-7ACD-52DF-5E6E1EF7C732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8B0DFAD-B19B-7E8E-9CD9-490984EEDB9A}"/>
              </a:ext>
            </a:extLst>
          </p:cNvPr>
          <p:cNvCxnSpPr>
            <a:cxnSpLocks/>
            <a:stCxn id="9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53466EC-245D-E489-DB81-321ECDE1EAB9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81478C8F-55F1-8AA8-E5C7-5EBFFF91DE5B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C4E0795-FF54-4D20-D94E-4E87C39D92E8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E6248D7-2B77-3201-BEC9-DAA8A17EA436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2886018-CDF1-1748-26E2-9947BA2F75A2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16C254E-47B7-B3D2-1844-4BF5FEB90FDF}"/>
              </a:ext>
            </a:extLst>
          </p:cNvPr>
          <p:cNvCxnSpPr>
            <a:cxnSpLocks/>
            <a:stCxn id="32" idx="5"/>
            <a:endCxn id="31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D3C38CDF-5730-1A5A-88E0-A5F406B6A8BC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DE07039-0875-10F5-5ED9-EB284C75288C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36297DF-3821-319F-B259-2D514844011A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035FE4A-9F2D-D1A5-BF70-19E34D4850F5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F907D4B-D7B3-97C4-16D0-6CFCC02EE4F7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B4B06140-BAF1-E3BA-88C2-FA452F7DC5B0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476493E-949E-622D-E8B1-C82EE6BA829B}"/>
              </a:ext>
            </a:extLst>
          </p:cNvPr>
          <p:cNvCxnSpPr>
            <a:cxnSpLocks/>
            <a:endCxn id="36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5DB6797-AA93-472C-08CA-7D63EC236985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534812F-4A4E-524D-EBFF-53979FD20C0E}"/>
              </a:ext>
            </a:extLst>
          </p:cNvPr>
          <p:cNvCxnSpPr>
            <a:cxnSpLocks/>
            <a:stCxn id="19" idx="5"/>
            <a:endCxn id="12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291C957-59A5-BCFA-3627-405EBCA487BD}"/>
              </a:ext>
            </a:extLst>
          </p:cNvPr>
          <p:cNvCxnSpPr>
            <a:cxnSpLocks/>
            <a:stCxn id="12" idx="6"/>
            <a:endCxn id="7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93375B0-09FB-21CC-5CDE-3B0EEFE2D861}"/>
              </a:ext>
            </a:extLst>
          </p:cNvPr>
          <p:cNvCxnSpPr>
            <a:cxnSpLocks/>
            <a:endCxn id="7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22A7154-33C4-EB9E-6DF1-2D22DDCE53B2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EC4F31BE-C175-B5DB-2270-77F63EF0EFD2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2C03ABC-AF99-4B8A-1F60-42D52962E35F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3D32E84-BAEE-066E-B2E5-428196529CF7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36C4C53-0765-CA6B-F57D-6236E990CE23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03524E31-966A-5E6A-1A4D-4F497269A7FB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FA9F43B-E904-86A8-7AEE-6D104C937127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1FB1003-EA4F-FEB1-8FE2-C0DB9C46AA4A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E283BCE-7013-F500-D8FD-2604D77404E2}"/>
              </a:ext>
            </a:extLst>
          </p:cNvPr>
          <p:cNvCxnSpPr>
            <a:cxnSpLocks/>
            <a:stCxn id="48" idx="2"/>
            <a:endCxn id="44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BE5FADF7-0C99-674B-DFF7-76835A5778DD}"/>
              </a:ext>
            </a:extLst>
          </p:cNvPr>
          <p:cNvCxnSpPr>
            <a:cxnSpLocks/>
            <a:endCxn id="49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0CF10ED-23C4-8E8A-D7A7-A0DB2651E202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182FAFA9-1488-BB2D-5135-1317F036DC6E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CE8FBE6-F6E1-7C6C-DCD1-C3A42D32422C}"/>
              </a:ext>
            </a:extLst>
          </p:cNvPr>
          <p:cNvCxnSpPr>
            <a:cxnSpLocks/>
            <a:endCxn id="53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8DFD6AA-AF98-BE6E-F547-B5AFF930141A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33D2F123-94E6-12F1-45DE-40348AF55156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0DC11DBC-F427-8B91-95F6-125F11D54954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B21FC20-022F-45ED-3AE8-3D669FB8347E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07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629997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tout en s’inquiétant que cela ne profite à terme à la Russie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2) Autre évolution, en Russie…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*Déc. 1825 : Mort du tsar </a:t>
            </a:r>
            <a:r>
              <a:rPr lang="fr-FR" u="sng" dirty="0">
                <a:ea typeface="Times New Roman" panose="02020603050405020304" pitchFamily="18" charset="0"/>
              </a:rPr>
              <a:t>Alexandre</a:t>
            </a:r>
          </a:p>
          <a:p>
            <a:r>
              <a:rPr lang="fr-FR" dirty="0">
                <a:ea typeface="Times New Roman" panose="02020603050405020304" pitchFamily="18" charset="0"/>
              </a:rPr>
              <a:t>Son frère </a:t>
            </a:r>
            <a:r>
              <a:rPr lang="fr-FR" u="sng" dirty="0">
                <a:ea typeface="Times New Roman" panose="02020603050405020304" pitchFamily="18" charset="0"/>
              </a:rPr>
              <a:t>Nicolas 1</a:t>
            </a:r>
            <a:r>
              <a:rPr lang="fr-FR" u="sng" baseline="30000" dirty="0">
                <a:ea typeface="Times New Roman" panose="02020603050405020304" pitchFamily="18" charset="0"/>
              </a:rPr>
              <a:t>er</a:t>
            </a:r>
            <a:r>
              <a:rPr lang="fr-FR" dirty="0">
                <a:ea typeface="Times New Roman" panose="02020603050405020304" pitchFamily="18" charset="0"/>
              </a:rPr>
              <a:t> lui succède…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8CCF57-C376-9A83-4576-95D81B65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6072727" y="44940"/>
            <a:ext cx="5871038" cy="60967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2728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915B39-CB0A-8EDB-2D6E-289A9C200BBC}"/>
              </a:ext>
            </a:extLst>
          </p:cNvPr>
          <p:cNvSpPr/>
          <p:nvPr/>
        </p:nvSpPr>
        <p:spPr>
          <a:xfrm>
            <a:off x="2760522" y="2135593"/>
            <a:ext cx="1070581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Fédor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1676-82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6543B4-70CA-8AC2-EBFF-E10082CD1C9C}"/>
              </a:ext>
            </a:extLst>
          </p:cNvPr>
          <p:cNvSpPr/>
          <p:nvPr/>
        </p:nvSpPr>
        <p:spPr>
          <a:xfrm>
            <a:off x="5154548" y="3414818"/>
            <a:ext cx="1070582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1727-30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E5ACD7D-3E40-BD61-0F95-2C928F98C361}"/>
              </a:ext>
            </a:extLst>
          </p:cNvPr>
          <p:cNvCxnSpPr>
            <a:cxnSpLocks/>
            <a:stCxn id="17" idx="2"/>
            <a:endCxn id="3" idx="0"/>
          </p:cNvCxnSpPr>
          <p:nvPr/>
        </p:nvCxnSpPr>
        <p:spPr>
          <a:xfrm flipH="1">
            <a:off x="5689839" y="3306210"/>
            <a:ext cx="1" cy="1086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2536D40-429F-D5DA-1F2E-6CE5EE53A4C1}"/>
              </a:ext>
            </a:extLst>
          </p:cNvPr>
          <p:cNvSpPr/>
          <p:nvPr/>
        </p:nvSpPr>
        <p:spPr>
          <a:xfrm>
            <a:off x="2760522" y="1592444"/>
            <a:ext cx="1070581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1645-76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48B2CDB-E3BC-9828-A5E8-20CE10E83A9B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3295813" y="1983440"/>
            <a:ext cx="0" cy="1521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D0D0A09-A9B0-0E63-F47A-58222A629AC1}"/>
              </a:ext>
            </a:extLst>
          </p:cNvPr>
          <p:cNvSpPr/>
          <p:nvPr/>
        </p:nvSpPr>
        <p:spPr>
          <a:xfrm>
            <a:off x="6312621" y="2178389"/>
            <a:ext cx="1070581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Catherine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1725-27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667629-9FA1-718A-6580-08605A9C13DC}"/>
              </a:ext>
            </a:extLst>
          </p:cNvPr>
          <p:cNvSpPr/>
          <p:nvPr/>
        </p:nvSpPr>
        <p:spPr>
          <a:xfrm>
            <a:off x="4009272" y="2135592"/>
            <a:ext cx="1070581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Ivan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1682-96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4701BF1-6F08-3226-45AB-51D070D744A2}"/>
              </a:ext>
            </a:extLst>
          </p:cNvPr>
          <p:cNvCxnSpPr>
            <a:cxnSpLocks/>
            <a:stCxn id="11" idx="1"/>
            <a:endCxn id="15" idx="3"/>
          </p:cNvCxnSpPr>
          <p:nvPr/>
        </p:nvCxnSpPr>
        <p:spPr>
          <a:xfrm flipH="1">
            <a:off x="6225131" y="2408182"/>
            <a:ext cx="8749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71">
            <a:extLst>
              <a:ext uri="{FF2B5EF4-FFF2-40B4-BE49-F238E27FC236}">
                <a16:creationId xmlns:a16="http://schemas.microsoft.com/office/drawing/2014/main" id="{48B19DD9-762B-5072-62D7-D9F3E9AD7908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 rot="16200000" flipH="1">
            <a:off x="4421276" y="857977"/>
            <a:ext cx="143102" cy="239402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6006F1-412E-ED7E-E6A9-5E9710C708B9}"/>
              </a:ext>
            </a:extLst>
          </p:cNvPr>
          <p:cNvSpPr/>
          <p:nvPr/>
        </p:nvSpPr>
        <p:spPr>
          <a:xfrm>
            <a:off x="5154550" y="2126542"/>
            <a:ext cx="1070581" cy="56327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Empereur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1682-1725</a:t>
            </a:r>
          </a:p>
        </p:txBody>
      </p:sp>
      <p:cxnSp>
        <p:nvCxnSpPr>
          <p:cNvPr id="16" name="Connecteur en angle 71">
            <a:extLst>
              <a:ext uri="{FF2B5EF4-FFF2-40B4-BE49-F238E27FC236}">
                <a16:creationId xmlns:a16="http://schemas.microsoft.com/office/drawing/2014/main" id="{27AE84F1-A80D-DB5B-3E55-88237BE2D447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16200000" flipH="1">
            <a:off x="3844112" y="1435141"/>
            <a:ext cx="152152" cy="12487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9051950-FDF9-74FD-6208-666C974A99E4}"/>
              </a:ext>
            </a:extLst>
          </p:cNvPr>
          <p:cNvSpPr/>
          <p:nvPr/>
        </p:nvSpPr>
        <p:spPr>
          <a:xfrm>
            <a:off x="5154549" y="2853419"/>
            <a:ext cx="1070581" cy="45279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Alexis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515C123-E14D-B575-FDEB-0E78EC26FFDB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 flipH="1">
            <a:off x="5689840" y="2689821"/>
            <a:ext cx="1" cy="1635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B224E81-BBA2-228D-9EAF-38635BD8915A}"/>
              </a:ext>
            </a:extLst>
          </p:cNvPr>
          <p:cNvSpPr/>
          <p:nvPr/>
        </p:nvSpPr>
        <p:spPr>
          <a:xfrm>
            <a:off x="2760521" y="447686"/>
            <a:ext cx="1070581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ROMANOV Russie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1613-1762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373BBBE-21ED-54AD-610B-78D65DBC3F11}"/>
              </a:ext>
            </a:extLst>
          </p:cNvPr>
          <p:cNvCxnSpPr>
            <a:cxnSpLocks/>
            <a:stCxn id="21" idx="2"/>
            <a:endCxn id="8" idx="0"/>
          </p:cNvCxnSpPr>
          <p:nvPr/>
        </p:nvCxnSpPr>
        <p:spPr>
          <a:xfrm>
            <a:off x="3295812" y="1487994"/>
            <a:ext cx="1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3992619-0C70-DF34-1C20-63B7A5009272}"/>
              </a:ext>
            </a:extLst>
          </p:cNvPr>
          <p:cNvSpPr/>
          <p:nvPr/>
        </p:nvSpPr>
        <p:spPr>
          <a:xfrm>
            <a:off x="2760521" y="1096998"/>
            <a:ext cx="1070581" cy="390996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Michel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1613-45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520BD7-D6DA-26FB-62E1-BFFFB6171564}"/>
              </a:ext>
            </a:extLst>
          </p:cNvPr>
          <p:cNvSpPr/>
          <p:nvPr/>
        </p:nvSpPr>
        <p:spPr>
          <a:xfrm>
            <a:off x="4009271" y="2855673"/>
            <a:ext cx="1070582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1730-40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4999172-F295-2684-06BE-E20EE7972509}"/>
              </a:ext>
            </a:extLst>
          </p:cNvPr>
          <p:cNvCxnSpPr>
            <a:cxnSpLocks/>
            <a:stCxn id="12" idx="2"/>
            <a:endCxn id="22" idx="0"/>
          </p:cNvCxnSpPr>
          <p:nvPr/>
        </p:nvCxnSpPr>
        <p:spPr>
          <a:xfrm flipH="1">
            <a:off x="4544562" y="2526588"/>
            <a:ext cx="1" cy="3290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40FFD60-4B32-2162-1358-A59850D6FFCC}"/>
              </a:ext>
            </a:extLst>
          </p:cNvPr>
          <p:cNvSpPr/>
          <p:nvPr/>
        </p:nvSpPr>
        <p:spPr>
          <a:xfrm>
            <a:off x="2688398" y="2853074"/>
            <a:ext cx="1070582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Catherine</a:t>
            </a:r>
          </a:p>
        </p:txBody>
      </p:sp>
      <p:cxnSp>
        <p:nvCxnSpPr>
          <p:cNvPr id="25" name="Connecteur en angle 71">
            <a:extLst>
              <a:ext uri="{FF2B5EF4-FFF2-40B4-BE49-F238E27FC236}">
                <a16:creationId xmlns:a16="http://schemas.microsoft.com/office/drawing/2014/main" id="{70F34CEF-3292-F757-8078-6A95C47DB6FB}"/>
              </a:ext>
            </a:extLst>
          </p:cNvPr>
          <p:cNvCxnSpPr>
            <a:cxnSpLocks/>
            <a:stCxn id="12" idx="2"/>
            <a:endCxn id="24" idx="0"/>
          </p:cNvCxnSpPr>
          <p:nvPr/>
        </p:nvCxnSpPr>
        <p:spPr>
          <a:xfrm rot="5400000">
            <a:off x="3720883" y="2029394"/>
            <a:ext cx="326486" cy="13208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4AF1E15-8B9F-66EA-BF55-10614606D2BA}"/>
              </a:ext>
            </a:extLst>
          </p:cNvPr>
          <p:cNvSpPr/>
          <p:nvPr/>
        </p:nvSpPr>
        <p:spPr>
          <a:xfrm>
            <a:off x="2688398" y="3434552"/>
            <a:ext cx="1070582" cy="45467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Anne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F5B9F96-F9C0-A963-A75A-B2C1A14E7526}"/>
              </a:ext>
            </a:extLst>
          </p:cNvPr>
          <p:cNvCxnSpPr>
            <a:cxnSpLocks/>
            <a:stCxn id="24" idx="2"/>
            <a:endCxn id="26" idx="0"/>
          </p:cNvCxnSpPr>
          <p:nvPr/>
        </p:nvCxnSpPr>
        <p:spPr>
          <a:xfrm>
            <a:off x="3223689" y="3312660"/>
            <a:ext cx="0" cy="1218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5528C-D2EA-5169-0E2B-BE5F1872A2CF}"/>
              </a:ext>
            </a:extLst>
          </p:cNvPr>
          <p:cNvSpPr/>
          <p:nvPr/>
        </p:nvSpPr>
        <p:spPr>
          <a:xfrm>
            <a:off x="2688398" y="4030700"/>
            <a:ext cx="1070582" cy="4595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Ivan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1740-41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055E5E6-4A19-EEC9-C6D9-E7F455E549EF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3223689" y="3889222"/>
            <a:ext cx="0" cy="1414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DA4A1-B87B-E22E-B7C3-D4737D852B65}"/>
              </a:ext>
            </a:extLst>
          </p:cNvPr>
          <p:cNvSpPr/>
          <p:nvPr/>
        </p:nvSpPr>
        <p:spPr>
          <a:xfrm>
            <a:off x="6312621" y="2853419"/>
            <a:ext cx="1070581" cy="45053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1741-62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07A7100B-D029-FEF7-0278-3BBEAB26F043}"/>
              </a:ext>
            </a:extLst>
          </p:cNvPr>
          <p:cNvCxnSpPr>
            <a:cxnSpLocks/>
            <a:stCxn id="11" idx="2"/>
            <a:endCxn id="30" idx="0"/>
          </p:cNvCxnSpPr>
          <p:nvPr/>
        </p:nvCxnSpPr>
        <p:spPr>
          <a:xfrm>
            <a:off x="6847912" y="2637975"/>
            <a:ext cx="0" cy="2154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71">
            <a:extLst>
              <a:ext uri="{FF2B5EF4-FFF2-40B4-BE49-F238E27FC236}">
                <a16:creationId xmlns:a16="http://schemas.microsoft.com/office/drawing/2014/main" id="{EAA07B47-97F6-8E52-5640-C63C2B69DE4F}"/>
              </a:ext>
            </a:extLst>
          </p:cNvPr>
          <p:cNvCxnSpPr>
            <a:cxnSpLocks/>
            <a:stCxn id="15" idx="2"/>
            <a:endCxn id="30" idx="0"/>
          </p:cNvCxnSpPr>
          <p:nvPr/>
        </p:nvCxnSpPr>
        <p:spPr>
          <a:xfrm rot="16200000" flipH="1">
            <a:off x="6187077" y="2192584"/>
            <a:ext cx="163598" cy="11580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767B63C-DEC4-B050-EC72-13393442FE2D}"/>
              </a:ext>
            </a:extLst>
          </p:cNvPr>
          <p:cNvSpPr/>
          <p:nvPr/>
        </p:nvSpPr>
        <p:spPr>
          <a:xfrm>
            <a:off x="7470692" y="2847305"/>
            <a:ext cx="1070581" cy="45053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Anne</a:t>
            </a:r>
          </a:p>
        </p:txBody>
      </p:sp>
      <p:cxnSp>
        <p:nvCxnSpPr>
          <p:cNvPr id="34" name="Connecteur en angle 71">
            <a:extLst>
              <a:ext uri="{FF2B5EF4-FFF2-40B4-BE49-F238E27FC236}">
                <a16:creationId xmlns:a16="http://schemas.microsoft.com/office/drawing/2014/main" id="{85EB8CCD-A2EA-D189-2A5F-AE6DED7D4677}"/>
              </a:ext>
            </a:extLst>
          </p:cNvPr>
          <p:cNvCxnSpPr>
            <a:cxnSpLocks/>
            <a:stCxn id="15" idx="2"/>
            <a:endCxn id="33" idx="0"/>
          </p:cNvCxnSpPr>
          <p:nvPr/>
        </p:nvCxnSpPr>
        <p:spPr>
          <a:xfrm rot="16200000" flipH="1">
            <a:off x="6769170" y="1610492"/>
            <a:ext cx="157484" cy="231614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A565E5B-0ADE-C2A4-BC48-C85A79578C7D}"/>
              </a:ext>
            </a:extLst>
          </p:cNvPr>
          <p:cNvSpPr/>
          <p:nvPr/>
        </p:nvSpPr>
        <p:spPr>
          <a:xfrm>
            <a:off x="7470691" y="3414818"/>
            <a:ext cx="1070581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1762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1F72526-ABFA-FAD4-BFD7-3D1C791F1D3B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 flipH="1">
            <a:off x="8005982" y="3297842"/>
            <a:ext cx="1" cy="1169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3272A50-DC84-53B5-B683-9177EB2C370C}"/>
              </a:ext>
            </a:extLst>
          </p:cNvPr>
          <p:cNvSpPr/>
          <p:nvPr/>
        </p:nvSpPr>
        <p:spPr>
          <a:xfrm>
            <a:off x="6326125" y="3414817"/>
            <a:ext cx="1070581" cy="4505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Catherine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1762-96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459F442-F381-316E-CEE4-61E97592D949}"/>
              </a:ext>
            </a:extLst>
          </p:cNvPr>
          <p:cNvCxnSpPr>
            <a:cxnSpLocks/>
            <a:stCxn id="35" idx="1"/>
            <a:endCxn id="37" idx="3"/>
          </p:cNvCxnSpPr>
          <p:nvPr/>
        </p:nvCxnSpPr>
        <p:spPr>
          <a:xfrm flipH="1" flipV="1">
            <a:off x="7396706" y="3640086"/>
            <a:ext cx="7398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1D798FA1-7F80-59C5-6B43-3C516A0A0CE5}"/>
              </a:ext>
            </a:extLst>
          </p:cNvPr>
          <p:cNvSpPr/>
          <p:nvPr/>
        </p:nvSpPr>
        <p:spPr>
          <a:xfrm>
            <a:off x="7470692" y="3982331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Paul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1796-1801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858F4E3-524A-2653-6C74-6758477A6572}"/>
              </a:ext>
            </a:extLst>
          </p:cNvPr>
          <p:cNvCxnSpPr>
            <a:cxnSpLocks/>
            <a:stCxn id="35" idx="2"/>
            <a:endCxn id="39" idx="0"/>
          </p:cNvCxnSpPr>
          <p:nvPr/>
        </p:nvCxnSpPr>
        <p:spPr>
          <a:xfrm flipH="1">
            <a:off x="8005981" y="3865355"/>
            <a:ext cx="1" cy="1169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0184D12-1A7F-F951-D4DF-605CD3451837}"/>
              </a:ext>
            </a:extLst>
          </p:cNvPr>
          <p:cNvSpPr/>
          <p:nvPr/>
        </p:nvSpPr>
        <p:spPr>
          <a:xfrm>
            <a:off x="7470691" y="4555350"/>
            <a:ext cx="1070577" cy="45053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1801-25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DE587DF-1E3E-B653-22A4-A6232F85C84F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 flipH="1">
            <a:off x="8005980" y="4432868"/>
            <a:ext cx="1" cy="1224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C5E12529-110F-6A2E-9F43-72E356D61B99}"/>
              </a:ext>
            </a:extLst>
          </p:cNvPr>
          <p:cNvSpPr/>
          <p:nvPr/>
        </p:nvSpPr>
        <p:spPr>
          <a:xfrm>
            <a:off x="6312621" y="4555350"/>
            <a:ext cx="1070577" cy="45053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Nicolas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1825-55</a:t>
            </a:r>
          </a:p>
        </p:txBody>
      </p:sp>
      <p:cxnSp>
        <p:nvCxnSpPr>
          <p:cNvPr id="44" name="Connecteur en angle 71">
            <a:extLst>
              <a:ext uri="{FF2B5EF4-FFF2-40B4-BE49-F238E27FC236}">
                <a16:creationId xmlns:a16="http://schemas.microsoft.com/office/drawing/2014/main" id="{4DC2E8C7-9F8F-0211-ED55-8752578DD80B}"/>
              </a:ext>
            </a:extLst>
          </p:cNvPr>
          <p:cNvCxnSpPr>
            <a:cxnSpLocks/>
            <a:stCxn id="39" idx="2"/>
            <a:endCxn id="43" idx="0"/>
          </p:cNvCxnSpPr>
          <p:nvPr/>
        </p:nvCxnSpPr>
        <p:spPr>
          <a:xfrm rot="5400000">
            <a:off x="7365705" y="3915074"/>
            <a:ext cx="122482" cy="11580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E37ABA9-9E25-D488-DDEA-60F00391EDA6}"/>
              </a:ext>
            </a:extLst>
          </p:cNvPr>
          <p:cNvSpPr/>
          <p:nvPr/>
        </p:nvSpPr>
        <p:spPr>
          <a:xfrm>
            <a:off x="6312620" y="5114677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Alexandre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1855-81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CA1CAF3-0377-3410-8419-125C995C0197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 flipH="1">
            <a:off x="6847909" y="5005887"/>
            <a:ext cx="1" cy="108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36F87CD-5326-8F41-B613-8E656CA2CD8C}"/>
              </a:ext>
            </a:extLst>
          </p:cNvPr>
          <p:cNvSpPr/>
          <p:nvPr/>
        </p:nvSpPr>
        <p:spPr>
          <a:xfrm>
            <a:off x="6326129" y="5674004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Alexandre 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1881-94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E9709F22-D8A2-9D6E-2BFD-A189A33FA0CF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>
            <a:off x="6847909" y="5565214"/>
            <a:ext cx="13509" cy="108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71">
            <a:extLst>
              <a:ext uri="{FF2B5EF4-FFF2-40B4-BE49-F238E27FC236}">
                <a16:creationId xmlns:a16="http://schemas.microsoft.com/office/drawing/2014/main" id="{BA89EDC2-AFB9-B9DA-E990-5FDF09184509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 rot="16200000" flipH="1">
            <a:off x="7375210" y="3351559"/>
            <a:ext cx="116977" cy="114456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BC2A7D5A-9232-D405-06F9-E4E709CF3229}"/>
              </a:ext>
            </a:extLst>
          </p:cNvPr>
          <p:cNvSpPr/>
          <p:nvPr/>
        </p:nvSpPr>
        <p:spPr>
          <a:xfrm>
            <a:off x="8628761" y="2799048"/>
            <a:ext cx="1070581" cy="5380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Charles-Frédéric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1702-39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66DC626-3A3C-7D92-E141-D37EE185DE61}"/>
              </a:ext>
            </a:extLst>
          </p:cNvPr>
          <p:cNvCxnSpPr>
            <a:cxnSpLocks/>
            <a:stCxn id="33" idx="3"/>
            <a:endCxn id="50" idx="1"/>
          </p:cNvCxnSpPr>
          <p:nvPr/>
        </p:nvCxnSpPr>
        <p:spPr>
          <a:xfrm flipV="1">
            <a:off x="8541273" y="3068049"/>
            <a:ext cx="87488" cy="4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71">
            <a:extLst>
              <a:ext uri="{FF2B5EF4-FFF2-40B4-BE49-F238E27FC236}">
                <a16:creationId xmlns:a16="http://schemas.microsoft.com/office/drawing/2014/main" id="{4BEA22EE-24A7-99C5-8A2B-2BBA8E5618DB}"/>
              </a:ext>
            </a:extLst>
          </p:cNvPr>
          <p:cNvCxnSpPr>
            <a:cxnSpLocks/>
            <a:stCxn id="50" idx="2"/>
            <a:endCxn id="35" idx="0"/>
          </p:cNvCxnSpPr>
          <p:nvPr/>
        </p:nvCxnSpPr>
        <p:spPr>
          <a:xfrm rot="5400000">
            <a:off x="8546133" y="2796898"/>
            <a:ext cx="77769" cy="1158070"/>
          </a:xfrm>
          <a:prstGeom prst="bentConnector3">
            <a:avLst>
              <a:gd name="adj1" fmla="val 3880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F9927B2-8EB9-EF92-F58C-BEC0CB90DC62}"/>
              </a:ext>
            </a:extLst>
          </p:cNvPr>
          <p:cNvSpPr/>
          <p:nvPr/>
        </p:nvSpPr>
        <p:spPr>
          <a:xfrm>
            <a:off x="7433698" y="648509"/>
            <a:ext cx="1099249" cy="112340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OLDENBOURG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Holstein-</a:t>
            </a:r>
            <a:r>
              <a:rPr lang="fr-FR" sz="1200" b="1" dirty="0" err="1">
                <a:solidFill>
                  <a:schemeClr val="tx1"/>
                </a:solidFill>
              </a:rPr>
              <a:t>Gottorp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1544-1773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 Russie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1762-1917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FA2FF6-AAA8-D7F9-EF9F-459EB8111FB6}"/>
              </a:ext>
            </a:extLst>
          </p:cNvPr>
          <p:cNvSpPr/>
          <p:nvPr/>
        </p:nvSpPr>
        <p:spPr>
          <a:xfrm>
            <a:off x="6326129" y="6233330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Nicolas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1894-1917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D7561CC-4B11-5369-8024-C2F1C9D2DDCB}"/>
              </a:ext>
            </a:extLst>
          </p:cNvPr>
          <p:cNvCxnSpPr>
            <a:cxnSpLocks/>
            <a:stCxn id="47" idx="2"/>
            <a:endCxn id="54" idx="0"/>
          </p:cNvCxnSpPr>
          <p:nvPr/>
        </p:nvCxnSpPr>
        <p:spPr>
          <a:xfrm>
            <a:off x="6861418" y="6124541"/>
            <a:ext cx="0" cy="1087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A6E950E-0B88-4D78-2C7F-68A40AA677BD}"/>
              </a:ext>
            </a:extLst>
          </p:cNvPr>
          <p:cNvSpPr/>
          <p:nvPr/>
        </p:nvSpPr>
        <p:spPr>
          <a:xfrm>
            <a:off x="8628761" y="2257743"/>
            <a:ext cx="1070581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1695-1702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364D2D8-9873-C659-5061-1AC5A149F773}"/>
              </a:ext>
            </a:extLst>
          </p:cNvPr>
          <p:cNvCxnSpPr>
            <a:cxnSpLocks/>
            <a:stCxn id="56" idx="2"/>
            <a:endCxn id="50" idx="0"/>
          </p:cNvCxnSpPr>
          <p:nvPr/>
        </p:nvCxnSpPr>
        <p:spPr>
          <a:xfrm>
            <a:off x="9164052" y="2708280"/>
            <a:ext cx="0" cy="907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53D64FA-C50E-4717-098B-41FA41310F12}"/>
              </a:ext>
            </a:extLst>
          </p:cNvPr>
          <p:cNvSpPr/>
          <p:nvPr/>
        </p:nvSpPr>
        <p:spPr>
          <a:xfrm>
            <a:off x="8628761" y="1604761"/>
            <a:ext cx="1070581" cy="56327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Christian-Albert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1659-95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4E9CB6F9-91D0-C968-0756-87C6B67FFB38}"/>
              </a:ext>
            </a:extLst>
          </p:cNvPr>
          <p:cNvCxnSpPr>
            <a:cxnSpLocks/>
            <a:stCxn id="58" idx="2"/>
            <a:endCxn id="56" idx="0"/>
          </p:cNvCxnSpPr>
          <p:nvPr/>
        </p:nvCxnSpPr>
        <p:spPr>
          <a:xfrm>
            <a:off x="9164052" y="2168039"/>
            <a:ext cx="0" cy="897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32CD06E-85F4-BDD3-25CB-DD4B91101762}"/>
              </a:ext>
            </a:extLst>
          </p:cNvPr>
          <p:cNvSpPr/>
          <p:nvPr/>
        </p:nvSpPr>
        <p:spPr>
          <a:xfrm>
            <a:off x="8628761" y="1126635"/>
            <a:ext cx="1070581" cy="367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1616-59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205620E-D2C4-7F6D-D0BC-B8ED1660A434}"/>
              </a:ext>
            </a:extLst>
          </p:cNvPr>
          <p:cNvCxnSpPr>
            <a:cxnSpLocks/>
            <a:stCxn id="60" idx="2"/>
            <a:endCxn id="58" idx="0"/>
          </p:cNvCxnSpPr>
          <p:nvPr/>
        </p:nvCxnSpPr>
        <p:spPr>
          <a:xfrm>
            <a:off x="9164052" y="1494389"/>
            <a:ext cx="0" cy="1103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6E7870A-6390-1C67-E878-777FDF0E6116}"/>
              </a:ext>
            </a:extLst>
          </p:cNvPr>
          <p:cNvSpPr/>
          <p:nvPr/>
        </p:nvSpPr>
        <p:spPr>
          <a:xfrm>
            <a:off x="8628761" y="648509"/>
            <a:ext cx="1070581" cy="367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Jean-Adolphe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1587-1616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3D1E2553-27BB-4BF4-A34E-0A2CD6E2E407}"/>
              </a:ext>
            </a:extLst>
          </p:cNvPr>
          <p:cNvCxnSpPr>
            <a:cxnSpLocks/>
            <a:stCxn id="62" idx="2"/>
            <a:endCxn id="60" idx="0"/>
          </p:cNvCxnSpPr>
          <p:nvPr/>
        </p:nvCxnSpPr>
        <p:spPr>
          <a:xfrm>
            <a:off x="9164052" y="1016263"/>
            <a:ext cx="0" cy="1103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04F7101-5D28-CAE3-A6A9-F03D2F39552C}"/>
              </a:ext>
            </a:extLst>
          </p:cNvPr>
          <p:cNvSpPr/>
          <p:nvPr/>
        </p:nvSpPr>
        <p:spPr>
          <a:xfrm>
            <a:off x="3831102" y="3423867"/>
            <a:ext cx="1222348" cy="4595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/>
              <a:t>t </a:t>
            </a:r>
            <a:r>
              <a:rPr lang="fr-FR" sz="1200" dirty="0">
                <a:solidFill>
                  <a:schemeClr val="tx1"/>
                </a:solidFill>
              </a:rPr>
              <a:t>Antoine-Ulrich Brunswick</a:t>
            </a:r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ED1595AB-CD2E-D407-2B28-573183CE6885}"/>
              </a:ext>
            </a:extLst>
          </p:cNvPr>
          <p:cNvCxnSpPr>
            <a:cxnSpLocks/>
            <a:stCxn id="26" idx="3"/>
            <a:endCxn id="64" idx="1"/>
          </p:cNvCxnSpPr>
          <p:nvPr/>
        </p:nvCxnSpPr>
        <p:spPr>
          <a:xfrm flipV="1">
            <a:off x="3758980" y="3653660"/>
            <a:ext cx="72122" cy="8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en angle 71">
            <a:extLst>
              <a:ext uri="{FF2B5EF4-FFF2-40B4-BE49-F238E27FC236}">
                <a16:creationId xmlns:a16="http://schemas.microsoft.com/office/drawing/2014/main" id="{33018709-9845-1CC6-570A-95A9D795F508}"/>
              </a:ext>
            </a:extLst>
          </p:cNvPr>
          <p:cNvCxnSpPr>
            <a:cxnSpLocks/>
            <a:stCxn id="64" idx="2"/>
            <a:endCxn id="28" idx="0"/>
          </p:cNvCxnSpPr>
          <p:nvPr/>
        </p:nvCxnSpPr>
        <p:spPr>
          <a:xfrm rot="5400000">
            <a:off x="3759360" y="3347783"/>
            <a:ext cx="147247" cy="121858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780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629997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tout en s’inquiétant que cela ne profite à terme à la Russie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*1826 : Par rapport à son frère</a:t>
            </a:r>
          </a:p>
          <a:p>
            <a:r>
              <a:rPr lang="fr-FR" dirty="0">
                <a:ea typeface="Times New Roman" panose="02020603050405020304" pitchFamily="18" charset="0"/>
              </a:rPr>
              <a:t>Le nouveau tsar Nicolas est plus conservateur</a:t>
            </a:r>
          </a:p>
          <a:p>
            <a:r>
              <a:rPr lang="fr-FR" dirty="0">
                <a:ea typeface="Times New Roman" panose="02020603050405020304" pitchFamily="18" charset="0"/>
              </a:rPr>
              <a:t>Et donc encore moins favorable aux insurgés grecs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*En revanche, son principal objectif est avant tout</a:t>
            </a:r>
          </a:p>
          <a:p>
            <a:r>
              <a:rPr lang="fr-FR" dirty="0">
                <a:ea typeface="Times New Roman" panose="02020603050405020304" pitchFamily="18" charset="0"/>
              </a:rPr>
              <a:t>De défendre les intérêts russes sur le Danube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*Par conséquent…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8CCF57-C376-9A83-4576-95D81B65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6072727" y="44940"/>
            <a:ext cx="5871038" cy="60967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4771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629997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1821-1825 : … tout en s’inquiétant que cela ne profite à terme à la Russie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*Contre l’Empire ottoman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Il veut imposer un véritable protectorat</a:t>
            </a:r>
          </a:p>
          <a:p>
            <a:r>
              <a:rPr lang="fr-FR" dirty="0">
                <a:ea typeface="Times New Roman" panose="02020603050405020304" pitchFamily="18" charset="0"/>
              </a:rPr>
              <a:t>Sur la Moldavie et la Valachie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u="sng" dirty="0">
                <a:ea typeface="Times New Roman" panose="02020603050405020304" pitchFamily="18" charset="0"/>
              </a:rPr>
              <a:t>*Mais il se montre prêt à coopérer sur la question grecque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tout cela, bien-sûr, en maintenant</a:t>
            </a:r>
          </a:p>
          <a:p>
            <a:r>
              <a:rPr lang="fr-FR" dirty="0">
                <a:ea typeface="Times New Roman" panose="02020603050405020304" pitchFamily="18" charset="0"/>
              </a:rPr>
              <a:t>Une souveraineté ottomane, même fictive…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8CCF57-C376-9A83-4576-95D81B65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6072727" y="44940"/>
            <a:ext cx="5871038" cy="60967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428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b="1" dirty="0"/>
              <a:t>1839-1841 : La 2</a:t>
            </a:r>
            <a:r>
              <a:rPr lang="fr-FR" b="1" baseline="30000" dirty="0"/>
              <a:t>nde</a:t>
            </a:r>
            <a:r>
              <a:rPr lang="fr-FR" b="1" dirty="0"/>
              <a:t> guerre turco-égyptienne</a:t>
            </a:r>
          </a:p>
          <a:p>
            <a:r>
              <a:rPr lang="fr-FR" dirty="0"/>
              <a:t>Avril-Juillet 1839 : Les Ottomans échouent à reconquérir la Syrie ; Vainqueur, Mehmet Ali </a:t>
            </a:r>
            <a:r>
              <a:rPr lang="fr-FR" dirty="0">
                <a:ea typeface="Times New Roman" panose="02020603050405020304" pitchFamily="18" charset="0"/>
              </a:rPr>
              <a:t>réclame le gouvernement de l’Egypte et de la Syrie à titre héréditaire</a:t>
            </a:r>
          </a:p>
          <a:p>
            <a:r>
              <a:rPr lang="fr-FR" dirty="0"/>
              <a:t>1839-1840 : France et Grande-Bretagne se posent en médiateur pour empêcher une intervention russe ; Mais la France, en difficulté en Algérie, soutient la cause égyptienne ; La Grande-Bretagne se rapproche de la Russie et soutient l’Empire ottoman contre l’Egypte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Juillet-Nov. 1840 : Contre le soutien de la France à l’Egypte, Grande-Bretagne, Russie et Autriche s’unissent et chassent les Egyptiens de Syrie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Nov. 1840-Fév. 1841 : Vaincu, Mehmet Ali renonce à la Crète, l’Arabie et la Syrie ; Il conserve l’Egypte et les conquêtes soudanaises à titre héréditaire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/>
              <a:t>Juin 1841 : La convention de Londres : Protection de Constantinople sous garantie internationale ; Les Détroits fermés à tout navire de guerre</a:t>
            </a:r>
          </a:p>
          <a:p>
            <a:endParaRPr lang="fr-FR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fr-FR" dirty="0"/>
              <a:t>1841 : La question d’Orient, le devenir de l’Empire ottoman et de son intégrité, e</a:t>
            </a:r>
            <a:r>
              <a:rPr lang="fr-FR" dirty="0">
                <a:ea typeface="Times New Roman" panose="02020603050405020304" pitchFamily="18" charset="0"/>
              </a:rPr>
              <a:t>st devenue essentielle dans l’agenda diplomatique européen ; </a:t>
            </a:r>
            <a:r>
              <a:rPr lang="fr-FR" dirty="0"/>
              <a:t>Au Proche Orient, la Grande-Bretagne a atteint ses objectifs : L’Empire ottoman sous protectorat britannique ; L’Egypte neutralisée ; La France et la Russie écartées du Levant ; La Grande-Bretagne, seule puissance européenne en Méditerranée, peut contrôler la route directe des Indes, l’</a:t>
            </a:r>
            <a:r>
              <a:rPr lang="fr-FR" i="1" dirty="0"/>
              <a:t>Overland Route</a:t>
            </a:r>
            <a:endParaRPr lang="fr-FR" dirty="0"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fr-FR" dirty="0"/>
          </a:p>
          <a:p>
            <a:endParaRPr lang="fr-FR" sz="1800" b="1" dirty="0"/>
          </a:p>
          <a:p>
            <a:endParaRPr lang="fr-FR" sz="1800" b="1" dirty="0">
              <a:ea typeface="Times New Roman" panose="02020603050405020304" pitchFamily="18" charset="0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723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637391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Pour empêcher une Grèce indépendante sous seul protectorat russe, la Grande-Bretagne s’accorde avec la Russie pour créer un Etat grec autonome ; … 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*Le </a:t>
            </a:r>
            <a:r>
              <a:rPr lang="fr-FR" i="1" dirty="0" err="1">
                <a:ea typeface="Times New Roman" panose="02020603050405020304" pitchFamily="18" charset="0"/>
              </a:rPr>
              <a:t>Foreign</a:t>
            </a:r>
            <a:r>
              <a:rPr lang="fr-FR" i="1" dirty="0">
                <a:ea typeface="Times New Roman" panose="02020603050405020304" pitchFamily="18" charset="0"/>
              </a:rPr>
              <a:t> </a:t>
            </a:r>
            <a:r>
              <a:rPr lang="fr-FR" i="1" dirty="0" err="1">
                <a:ea typeface="Times New Roman" panose="02020603050405020304" pitchFamily="18" charset="0"/>
              </a:rPr>
              <a:t>Secretary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u="sng" dirty="0">
                <a:ea typeface="Times New Roman" panose="02020603050405020304" pitchFamily="18" charset="0"/>
              </a:rPr>
              <a:t>George Canning</a:t>
            </a:r>
            <a:r>
              <a:rPr lang="fr-FR" dirty="0">
                <a:ea typeface="Times New Roman" panose="02020603050405020304" pitchFamily="18" charset="0"/>
              </a:rPr>
              <a:t> (sept. 1822-août 1827)</a:t>
            </a:r>
            <a:endParaRPr lang="fr-FR" u="sng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Voit là le moyen d’écarter les Russes de Méditerranée orientale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*1826 : L’affaire grecque s’internationalise</a:t>
            </a:r>
          </a:p>
          <a:p>
            <a:r>
              <a:rPr lang="fr-FR" dirty="0">
                <a:ea typeface="Times New Roman" panose="02020603050405020304" pitchFamily="18" charset="0"/>
              </a:rPr>
              <a:t>Et elle devient un enjeu de rivalité</a:t>
            </a:r>
          </a:p>
          <a:p>
            <a:r>
              <a:rPr lang="fr-FR" dirty="0">
                <a:ea typeface="Times New Roman" panose="02020603050405020304" pitchFamily="18" charset="0"/>
              </a:rPr>
              <a:t>Un </a:t>
            </a:r>
            <a:r>
              <a:rPr lang="fr-FR" i="1" dirty="0">
                <a:ea typeface="Times New Roman" panose="02020603050405020304" pitchFamily="18" charset="0"/>
              </a:rPr>
              <a:t>deal</a:t>
            </a:r>
            <a:r>
              <a:rPr lang="fr-FR" dirty="0">
                <a:ea typeface="Times New Roman" panose="02020603050405020304" pitchFamily="18" charset="0"/>
              </a:rPr>
              <a:t> entre les puissances européennes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*Grèce pour la GB</a:t>
            </a:r>
          </a:p>
          <a:p>
            <a:r>
              <a:rPr lang="fr-FR" dirty="0">
                <a:ea typeface="Times New Roman" panose="02020603050405020304" pitchFamily="18" charset="0"/>
              </a:rPr>
              <a:t>*Et provinces danubiennes pour la Russie…</a:t>
            </a:r>
          </a:p>
        </p:txBody>
      </p:sp>
    </p:spTree>
    <p:extLst>
      <p:ext uri="{BB962C8B-B14F-4D97-AF65-F5344CB8AC3E}">
        <p14:creationId xmlns:p14="http://schemas.microsoft.com/office/powerpoint/2010/main" val="3310212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701232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Pour empêcher une Grèce indépendante sous seul protectorat russe, la Grande-Bretagne s’accorde avec la Russie pour créer un Etat grec autonome ; … 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*Avril 1826 : A Saint-Pétersbourg</a:t>
            </a:r>
          </a:p>
          <a:p>
            <a:r>
              <a:rPr lang="fr-FR" dirty="0">
                <a:ea typeface="Times New Roman" panose="02020603050405020304" pitchFamily="18" charset="0"/>
              </a:rPr>
              <a:t>Au couronnement du nouveau tsar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</a:t>
            </a:r>
            <a:r>
              <a:rPr lang="fr-FR" u="sng" dirty="0">
                <a:ea typeface="Times New Roman" panose="02020603050405020304" pitchFamily="18" charset="0"/>
              </a:rPr>
              <a:t>Wellington</a:t>
            </a:r>
            <a:r>
              <a:rPr lang="fr-FR" dirty="0">
                <a:ea typeface="Times New Roman" panose="02020603050405020304" pitchFamily="18" charset="0"/>
              </a:rPr>
              <a:t> obtient de </a:t>
            </a:r>
            <a:r>
              <a:rPr lang="fr-FR" u="sng" dirty="0">
                <a:ea typeface="Times New Roman" panose="02020603050405020304" pitchFamily="18" charset="0"/>
              </a:rPr>
              <a:t>Nicolas 1</a:t>
            </a:r>
            <a:r>
              <a:rPr lang="fr-FR" u="sng" baseline="30000" dirty="0">
                <a:ea typeface="Times New Roman" panose="02020603050405020304" pitchFamily="18" charset="0"/>
              </a:rPr>
              <a:t>er</a:t>
            </a:r>
            <a:r>
              <a:rPr lang="fr-FR" dirty="0">
                <a:ea typeface="Times New Roman" panose="02020603050405020304" pitchFamily="18" charset="0"/>
              </a:rPr>
              <a:t> </a:t>
            </a:r>
          </a:p>
          <a:p>
            <a:r>
              <a:rPr lang="fr-FR" dirty="0">
                <a:ea typeface="Times New Roman" panose="02020603050405020304" pitchFamily="18" charset="0"/>
              </a:rPr>
              <a:t>La création d’une médiation russo-britannique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- Pour établir un Etat grec autonome</a:t>
            </a:r>
          </a:p>
          <a:p>
            <a:r>
              <a:rPr lang="fr-FR" dirty="0">
                <a:ea typeface="Times New Roman" panose="02020603050405020304" pitchFamily="18" charset="0"/>
              </a:rPr>
              <a:t>Au sein de l’Empire ottoman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700" dirty="0">
                <a:ea typeface="Times New Roman" panose="02020603050405020304" pitchFamily="18" charset="0"/>
              </a:rPr>
              <a:t>- Et pour prévenir de nouveaux massacres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Des séparations de population…</a:t>
            </a:r>
          </a:p>
          <a:p>
            <a:endParaRPr lang="fr-FR" i="1" dirty="0">
              <a:ea typeface="Times New Roman" panose="02020603050405020304" pitchFamily="18" charset="0"/>
            </a:endParaRPr>
          </a:p>
          <a:p>
            <a:r>
              <a:rPr lang="fr-FR" i="1" dirty="0">
                <a:ea typeface="Times New Roman" panose="02020603050405020304" pitchFamily="18" charset="0"/>
              </a:rPr>
              <a:t>Afin d’effectuer une séparation complète des populations, (…) les Grecs achèteraient les propriétés des Turcs.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299E46-D28B-88D0-6CCE-151ECEE06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6072727" y="44940"/>
            <a:ext cx="5871038" cy="60967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4362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1" y="157806"/>
            <a:ext cx="5960629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Pour empêcher une Grèce indépendante sous seul protectorat russe, la Grande-Bretagne s’accorde avec la Russie pour créer un Etat grec autonome ; … 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*Avril 1826 : Colère de l’autrichien </a:t>
            </a:r>
            <a:r>
              <a:rPr lang="fr-FR" u="sng" dirty="0">
                <a:ea typeface="Times New Roman" panose="02020603050405020304" pitchFamily="18" charset="0"/>
              </a:rPr>
              <a:t>Metternich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Cette médiation </a:t>
            </a:r>
            <a:r>
              <a:rPr lang="fr-FR" i="1" dirty="0">
                <a:ea typeface="Times New Roman" panose="02020603050405020304" pitchFamily="18" charset="0"/>
              </a:rPr>
              <a:t>établirait en faveur de tous les factieux</a:t>
            </a:r>
          </a:p>
          <a:p>
            <a:r>
              <a:rPr lang="fr-FR" i="1" dirty="0">
                <a:ea typeface="Times New Roman" panose="02020603050405020304" pitchFamily="18" charset="0"/>
              </a:rPr>
              <a:t>le droit de recourir à des puissances étrangères</a:t>
            </a:r>
          </a:p>
          <a:p>
            <a:r>
              <a:rPr lang="fr-FR" i="1" dirty="0">
                <a:ea typeface="Times New Roman" panose="02020603050405020304" pitchFamily="18" charset="0"/>
              </a:rPr>
              <a:t>pour arriver à leur émancipation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*La GB est satisfaite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sz="1700" dirty="0">
                <a:ea typeface="Times New Roman" panose="02020603050405020304" pitchFamily="18" charset="0"/>
              </a:rPr>
              <a:t>*Et avec l’accord tacite de la GB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La Russie peut relancer sa politique agressive contre les Turcs…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B1311B-10FE-6B00-D17D-3D9A06F74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6420245" y="51495"/>
            <a:ext cx="5530074" cy="57426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0809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127330" cy="5863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… En parallèle, la Russie oblige l’Empire ottoman à accorder l’autonomie aux principautés danubiennes ; 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*Face à la pression russe et l’abandon britannique </a:t>
            </a:r>
            <a:r>
              <a:rPr lang="fr-FR" u="sng" dirty="0">
                <a:ea typeface="Times New Roman" panose="02020603050405020304" pitchFamily="18" charset="0"/>
              </a:rPr>
              <a:t>Mahmoud II</a:t>
            </a:r>
            <a:r>
              <a:rPr lang="fr-FR" dirty="0">
                <a:ea typeface="Times New Roman" panose="02020603050405020304" pitchFamily="18" charset="0"/>
              </a:rPr>
              <a:t> doit s’incliner…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*Oct. 1826 : Par la convention d’</a:t>
            </a:r>
            <a:r>
              <a:rPr lang="fr-FR" dirty="0" err="1">
                <a:ea typeface="Times New Roman" panose="02020603050405020304" pitchFamily="18" charset="0"/>
              </a:rPr>
              <a:t>Akkerman</a:t>
            </a:r>
            <a:r>
              <a:rPr lang="fr-FR" dirty="0">
                <a:ea typeface="Times New Roman" panose="02020603050405020304" pitchFamily="18" charset="0"/>
              </a:rPr>
              <a:t>…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a) Russie et Empire ottoman accordent une large autonomie aux deux principautés danubiennes</a:t>
            </a:r>
          </a:p>
          <a:p>
            <a:endParaRPr lang="fr-FR" sz="1800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b) Leurs princes,</a:t>
            </a:r>
            <a:r>
              <a:rPr lang="fr-FR" sz="1800" dirty="0">
                <a:solidFill>
                  <a:srgbClr val="000000"/>
                </a:solidFill>
              </a:rPr>
              <a:t> autochtones depuis 1822</a:t>
            </a:r>
          </a:p>
          <a:p>
            <a:r>
              <a:rPr lang="fr-FR" dirty="0">
                <a:solidFill>
                  <a:srgbClr val="000000"/>
                </a:solidFill>
              </a:rPr>
              <a:t>Sont élus par les </a:t>
            </a:r>
            <a:r>
              <a:rPr lang="fr-FR" i="1" dirty="0">
                <a:solidFill>
                  <a:srgbClr val="000000"/>
                </a:solidFill>
              </a:rPr>
              <a:t>boyards</a:t>
            </a:r>
            <a:r>
              <a:rPr lang="fr-FR" sz="1800" dirty="0">
                <a:solidFill>
                  <a:srgbClr val="000000"/>
                </a:solidFill>
              </a:rPr>
              <a:t> pour une durée de 7 ans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sz="1700" dirty="0">
                <a:solidFill>
                  <a:srgbClr val="000000"/>
                </a:solidFill>
              </a:rPr>
              <a:t>NB : 1822</a:t>
            </a:r>
          </a:p>
          <a:p>
            <a:r>
              <a:rPr lang="fr-FR" sz="1700" dirty="0">
                <a:solidFill>
                  <a:srgbClr val="000000"/>
                </a:solidFill>
              </a:rPr>
              <a:t>Exclusion des Grecs des fonctions civiles et religieuses</a:t>
            </a:r>
          </a:p>
          <a:p>
            <a:r>
              <a:rPr lang="fr-FR" sz="1700" u="sng" dirty="0">
                <a:solidFill>
                  <a:srgbClr val="000000"/>
                </a:solidFill>
              </a:rPr>
              <a:t>Fin du régime phanariote, depuis 1711…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c) Mais également</a:t>
            </a:r>
          </a:p>
          <a:p>
            <a:r>
              <a:rPr lang="fr-FR" dirty="0">
                <a:solidFill>
                  <a:srgbClr val="000000"/>
                </a:solidFill>
              </a:rPr>
              <a:t>Fin des monopoles commerciaux ottomans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299E46-D28B-88D0-6CCE-151ECEE06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5541447" y="34923"/>
            <a:ext cx="6392297" cy="66380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052145D-FBBB-37DD-9A55-E9950FC09DD9}"/>
              </a:ext>
            </a:extLst>
          </p:cNvPr>
          <p:cNvSpPr/>
          <p:nvPr/>
        </p:nvSpPr>
        <p:spPr>
          <a:xfrm>
            <a:off x="10887304" y="4174844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15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4994567" cy="37702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… Et pour limiter le poids de la Russie, la Grande-Bretagne s’allie à la France</a:t>
            </a:r>
          </a:p>
          <a:p>
            <a:endParaRPr lang="fr-FR" b="1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*1826 : </a:t>
            </a:r>
            <a:r>
              <a:rPr lang="fr-FR" sz="1800" dirty="0">
                <a:ea typeface="Times New Roman" panose="02020603050405020304" pitchFamily="18" charset="0"/>
              </a:rPr>
              <a:t>Face à une Russie à nouveau menaçante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u="sng" dirty="0">
                <a:ea typeface="Times New Roman" panose="02020603050405020304" pitchFamily="18" charset="0"/>
              </a:rPr>
              <a:t>Canning</a:t>
            </a:r>
            <a:r>
              <a:rPr lang="fr-FR" dirty="0">
                <a:ea typeface="Times New Roman" panose="02020603050405020304" pitchFamily="18" charset="0"/>
              </a:rPr>
              <a:t> finit tout de même par s’inquiéter…</a:t>
            </a:r>
          </a:p>
          <a:p>
            <a:endParaRPr lang="fr-FR" sz="1700" dirty="0">
              <a:ea typeface="Times New Roman" panose="02020603050405020304" pitchFamily="18" charset="0"/>
            </a:endParaRPr>
          </a:p>
          <a:p>
            <a:r>
              <a:rPr lang="fr-FR" sz="1600" b="1" dirty="0">
                <a:ea typeface="Times New Roman" panose="02020603050405020304" pitchFamily="18" charset="0"/>
              </a:rPr>
              <a:t>*Pour la GB, une politique d’équilibriste…</a:t>
            </a:r>
          </a:p>
          <a:p>
            <a:endParaRPr lang="fr-FR" sz="1600" b="1" dirty="0">
              <a:ea typeface="Times New Roman" panose="02020603050405020304" pitchFamily="18" charset="0"/>
            </a:endParaRPr>
          </a:p>
          <a:p>
            <a:r>
              <a:rPr lang="fr-FR" sz="1600" b="1" dirty="0">
                <a:ea typeface="Times New Roman" panose="02020603050405020304" pitchFamily="18" charset="0"/>
              </a:rPr>
              <a:t>Contre l’ingérence russe sur le Danube qu’elle a permise</a:t>
            </a:r>
          </a:p>
          <a:p>
            <a:r>
              <a:rPr lang="fr-FR" sz="1600" b="1" dirty="0">
                <a:ea typeface="Times New Roman" panose="02020603050405020304" pitchFamily="18" charset="0"/>
              </a:rPr>
              <a:t>La GB doit réaffirmer son soutien à l’Empire ottoman</a:t>
            </a:r>
          </a:p>
          <a:p>
            <a:endParaRPr lang="fr-FR" sz="1700" b="1" dirty="0">
              <a:ea typeface="Times New Roman" panose="02020603050405020304" pitchFamily="18" charset="0"/>
            </a:endParaRPr>
          </a:p>
          <a:p>
            <a:r>
              <a:rPr lang="fr-FR" sz="1700" b="1" dirty="0">
                <a:ea typeface="Times New Roman" panose="02020603050405020304" pitchFamily="18" charset="0"/>
              </a:rPr>
              <a:t>Et pour éviter une autre ingérence russe en Grèce</a:t>
            </a:r>
          </a:p>
          <a:p>
            <a:r>
              <a:rPr lang="fr-FR" sz="1700" b="1" dirty="0">
                <a:ea typeface="Times New Roman" panose="02020603050405020304" pitchFamily="18" charset="0"/>
              </a:rPr>
              <a:t>Ne pas rester seule et trouver</a:t>
            </a:r>
          </a:p>
          <a:p>
            <a:r>
              <a:rPr lang="fr-FR" sz="1700" b="1" dirty="0">
                <a:ea typeface="Times New Roman" panose="02020603050405020304" pitchFamily="18" charset="0"/>
              </a:rPr>
              <a:t>Un allié crédible en Méditerranée : Ce sera la France…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299E46-D28B-88D0-6CCE-151ECEE06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5388471" y="32037"/>
            <a:ext cx="6542388" cy="67939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7519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4994567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… Et pour limiter le poids de la Russie, la Grande-Bretagne s’allie à la France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*1826 : Canning persuade </a:t>
            </a:r>
            <a:r>
              <a:rPr lang="fr-FR" u="sng" dirty="0">
                <a:ea typeface="Times New Roman" panose="02020603050405020304" pitchFamily="18" charset="0"/>
              </a:rPr>
              <a:t>Charles X</a:t>
            </a:r>
            <a:r>
              <a:rPr lang="fr-FR" dirty="0">
                <a:ea typeface="Times New Roman" panose="02020603050405020304" pitchFamily="18" charset="0"/>
              </a:rPr>
              <a:t> de France</a:t>
            </a:r>
          </a:p>
          <a:p>
            <a:r>
              <a:rPr lang="fr-FR" dirty="0">
                <a:ea typeface="Times New Roman" panose="02020603050405020304" pitchFamily="18" charset="0"/>
              </a:rPr>
              <a:t>De se joindre à lui </a:t>
            </a:r>
          </a:p>
          <a:p>
            <a:endParaRPr lang="fr-FR" sz="1700" dirty="0">
              <a:ea typeface="Times New Roman" panose="02020603050405020304" pitchFamily="18" charset="0"/>
            </a:endParaRPr>
          </a:p>
          <a:p>
            <a:r>
              <a:rPr lang="fr-FR" sz="1700" dirty="0">
                <a:ea typeface="Times New Roman" panose="02020603050405020304" pitchFamily="18" charset="0"/>
              </a:rPr>
              <a:t>NB : Depuis 1820 et l’expédition d’Espagne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Retour de la France…</a:t>
            </a:r>
          </a:p>
          <a:p>
            <a:endParaRPr lang="fr-FR" sz="1700" dirty="0">
              <a:ea typeface="Times New Roman" panose="02020603050405020304" pitchFamily="18" charset="0"/>
            </a:endParaRPr>
          </a:p>
          <a:p>
            <a:r>
              <a:rPr lang="fr-FR" sz="1700" dirty="0">
                <a:ea typeface="Times New Roman" panose="02020603050405020304" pitchFamily="18" charset="0"/>
              </a:rPr>
              <a:t>*Et à partir de…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1827 : Le sort de la Grèce va se jouer à Londres…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299E46-D28B-88D0-6CCE-151ECEE06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5388471" y="32037"/>
            <a:ext cx="6542388" cy="67939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830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4994567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… Et pour limiter le poids de la Russie, la Grande-Bretagne s’allie à la France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*Juillet 1827</a:t>
            </a:r>
          </a:p>
          <a:p>
            <a:r>
              <a:rPr lang="fr-FR" dirty="0">
                <a:ea typeface="Times New Roman" panose="02020603050405020304" pitchFamily="18" charset="0"/>
              </a:rPr>
              <a:t>Traité de Londres : Russie, GB et France</a:t>
            </a:r>
          </a:p>
          <a:p>
            <a:r>
              <a:rPr lang="fr-FR" dirty="0">
                <a:ea typeface="Times New Roman" panose="02020603050405020304" pitchFamily="18" charset="0"/>
              </a:rPr>
              <a:t>Pour la pacification de la Grèce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i="1" dirty="0">
                <a:ea typeface="Times New Roman" panose="02020603050405020304" pitchFamily="18" charset="0"/>
              </a:rPr>
              <a:t>Faire cesser les entraves au commerce (…)</a:t>
            </a:r>
          </a:p>
          <a:p>
            <a:endParaRPr lang="fr-FR" i="1" dirty="0">
              <a:ea typeface="Times New Roman" panose="02020603050405020304" pitchFamily="18" charset="0"/>
            </a:endParaRPr>
          </a:p>
          <a:p>
            <a:r>
              <a:rPr lang="fr-FR" i="1" dirty="0">
                <a:ea typeface="Times New Roman" panose="02020603050405020304" pitchFamily="18" charset="0"/>
              </a:rPr>
              <a:t>Faire cesser l’effusion de sang autant par un sentiment d’humanité, que par intérêt du repos de l’Europe.</a:t>
            </a:r>
            <a:endParaRPr lang="fr-FR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*Ainsi…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B4C8149-C926-DDD2-36CE-E966A67BC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5388471" y="32037"/>
            <a:ext cx="6542388" cy="67939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2803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4994567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1826-Juillet 1827 : … Et pour limiter le poids de la Russie, la Grande-Bretagne s’allie à la France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a) Création d’un Etat grec autonome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b) Imposer un armistice gréco-turc</a:t>
            </a:r>
          </a:p>
          <a:p>
            <a:r>
              <a:rPr lang="fr-FR" dirty="0">
                <a:ea typeface="Times New Roman" panose="02020603050405020304" pitchFamily="18" charset="0"/>
              </a:rPr>
              <a:t>Et l’envoi d’un corps expéditionnaire français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pour cela…</a:t>
            </a:r>
          </a:p>
          <a:p>
            <a:r>
              <a:rPr lang="fr-FR" dirty="0">
                <a:ea typeface="Times New Roman" panose="02020603050405020304" pitchFamily="18" charset="0"/>
              </a:rPr>
              <a:t>Obtenir le retrait des Egyptiens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pour cela…</a:t>
            </a:r>
          </a:p>
          <a:p>
            <a:r>
              <a:rPr lang="fr-FR" dirty="0">
                <a:ea typeface="Times New Roman" panose="02020603050405020304" pitchFamily="18" charset="0"/>
              </a:rPr>
              <a:t>Organiser un blocus du Péloponnèse</a:t>
            </a:r>
          </a:p>
          <a:p>
            <a:r>
              <a:rPr lang="fr-FR" dirty="0">
                <a:ea typeface="Times New Roman" panose="02020603050405020304" pitchFamily="18" charset="0"/>
              </a:rPr>
              <a:t>En y envoyant une flotte </a:t>
            </a:r>
            <a:r>
              <a:rPr lang="fr-FR" dirty="0" err="1">
                <a:ea typeface="Times New Roman" panose="02020603050405020304" pitchFamily="18" charset="0"/>
              </a:rPr>
              <a:t>anglo</a:t>
            </a:r>
            <a:r>
              <a:rPr lang="fr-FR" dirty="0">
                <a:ea typeface="Times New Roman" panose="02020603050405020304" pitchFamily="18" charset="0"/>
              </a:rPr>
              <a:t>-franco-russe…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Les </a:t>
            </a:r>
            <a:r>
              <a:rPr lang="fr-FR" i="1" dirty="0">
                <a:ea typeface="Times New Roman" panose="02020603050405020304" pitchFamily="18" charset="0"/>
              </a:rPr>
              <a:t>Casques bleus</a:t>
            </a:r>
            <a:r>
              <a:rPr lang="fr-FR" dirty="0">
                <a:ea typeface="Times New Roman" panose="02020603050405020304" pitchFamily="18" charset="0"/>
              </a:rPr>
              <a:t> avant l’heure…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*Retour en Grèce…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B4C8149-C926-DDD2-36CE-E966A67BC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918" r="17241" b="62505"/>
          <a:stretch/>
        </p:blipFill>
        <p:spPr>
          <a:xfrm rot="16200000">
            <a:off x="5388471" y="32037"/>
            <a:ext cx="6542388" cy="67939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294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Juin-Oct. 1827 : Les Turcs reprennent Athènes et prépare une reconquête du Péloponnèse ; Encouragé, Mahmoud II refuse l’Etat grec mais à Navarin, u</a:t>
            </a:r>
            <a:r>
              <a:rPr lang="fr-FR" b="1" dirty="0">
                <a:ea typeface="Times New Roman" panose="02020603050405020304" pitchFamily="18" charset="0"/>
              </a:rPr>
              <a:t>ne flotte </a:t>
            </a:r>
            <a:r>
              <a:rPr lang="fr-FR" b="1" dirty="0" err="1">
                <a:ea typeface="Times New Roman" panose="02020603050405020304" pitchFamily="18" charset="0"/>
              </a:rPr>
              <a:t>anglo</a:t>
            </a:r>
            <a:r>
              <a:rPr lang="fr-FR" b="1" dirty="0">
                <a:ea typeface="Times New Roman" panose="02020603050405020304" pitchFamily="18" charset="0"/>
              </a:rPr>
              <a:t>-franco-russe détruit la flotte égyptienne d’Ibrahim Pacha</a:t>
            </a:r>
            <a:endParaRPr lang="fr-FR" b="1" dirty="0"/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*Juin 1827 : Les Ottomans ont pris Athènes</a:t>
            </a:r>
          </a:p>
          <a:p>
            <a:r>
              <a:rPr lang="fr-FR" dirty="0">
                <a:ea typeface="Times New Roman" panose="02020603050405020304" pitchFamily="18" charset="0"/>
              </a:rPr>
              <a:t>Seuls les Grecs du Péloponnèse peuvent encore résister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*Juillet 1827 : Traité de Londres</a:t>
            </a:r>
          </a:p>
          <a:p>
            <a:r>
              <a:rPr lang="fr-FR" dirty="0">
                <a:ea typeface="Times New Roman" panose="02020603050405020304" pitchFamily="18" charset="0"/>
              </a:rPr>
              <a:t>Armistice et retrait des Egyptiens</a:t>
            </a:r>
          </a:p>
          <a:p>
            <a:r>
              <a:rPr lang="fr-FR" dirty="0">
                <a:ea typeface="Times New Roman" panose="02020603050405020304" pitchFamily="18" charset="0"/>
              </a:rPr>
              <a:t>Les Grecs l’acceptent mais Mahmoud II le rejette…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*En effet, dans le Péloponnèse</a:t>
            </a:r>
          </a:p>
          <a:p>
            <a:r>
              <a:rPr lang="fr-FR" dirty="0">
                <a:ea typeface="Times New Roman" panose="02020603050405020304" pitchFamily="18" charset="0"/>
              </a:rPr>
              <a:t>La flotte turco-égyptienne d’</a:t>
            </a:r>
            <a:r>
              <a:rPr lang="fr-FR" u="sng" dirty="0">
                <a:ea typeface="Times New Roman" panose="02020603050405020304" pitchFamily="18" charset="0"/>
              </a:rPr>
              <a:t>Ibrahim pacha</a:t>
            </a:r>
          </a:p>
          <a:p>
            <a:r>
              <a:rPr lang="fr-FR" dirty="0">
                <a:ea typeface="Times New Roman" panose="02020603050405020304" pitchFamily="18" charset="0"/>
              </a:rPr>
              <a:t>Mouille dans le port de Navarin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Et se prépare à l’attaque décisive</a:t>
            </a:r>
          </a:p>
          <a:p>
            <a:r>
              <a:rPr lang="fr-FR" dirty="0">
                <a:ea typeface="Times New Roman" panose="02020603050405020304" pitchFamily="18" charset="0"/>
              </a:rPr>
              <a:t>Contre les dernières places fortes grecques…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NB : Comme en 1948 avec Israël-Palestine</a:t>
            </a:r>
          </a:p>
        </p:txBody>
      </p:sp>
      <p:pic>
        <p:nvPicPr>
          <p:cNvPr id="88" name="Image 87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FFD24D27-4EC3-7301-7B50-73439A764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9" name="Ellipse 88">
            <a:extLst>
              <a:ext uri="{FF2B5EF4-FFF2-40B4-BE49-F238E27FC236}">
                <a16:creationId xmlns:a16="http://schemas.microsoft.com/office/drawing/2014/main" id="{ABE862CC-423E-191E-D5FC-C09EF17A6334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48EC02C-E8DC-4CDA-4AE6-F9849CAEF248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5044222-DA74-CA96-C3E5-7E824D214BA2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E1CEBFA2-7C3E-008B-2295-B5E3F2632C67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546A7A7-1285-ADC6-B2B1-113658ECF329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2AD593B-0307-7739-A4E8-4FD937840A90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DDC1EA2-B709-920E-6AD8-C6F99EBB9C89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6B9AD11-24B5-398D-B951-ECC71B10FEED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24ED1BB-A8EC-0491-3EB1-2CF02FB0A97E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3946D82-E57D-F6DD-2B01-9EEF73270D17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75D8149B-49CC-0A1A-33A6-D5C81B657EB9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C993512-3962-E934-D7F4-37C69A39FE58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A183965D-2903-5049-673B-00673253FFE4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0595A136-4888-9027-77F0-D35D4FBC6A4F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1B7E281-77B5-B6A1-533B-B507ECDD4428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27BF6C8-07DC-E0CA-72EC-3808AE8160C1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3B7FFE8-B0B6-D965-253E-7F7799BB4509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D3AE30E-7140-F99D-923D-4CA97A508B96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CA9430D1-75B3-8E7C-7255-9BAB5D40B604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D09DEDDD-D563-5C02-D7AF-D223BDEDAB75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3FD28D74-8000-E5CC-335C-C5ED9CAA2E4D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B4221C82-A3B7-91F1-7660-66724E4A895C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5AFD0B59-538C-EBEF-2BC6-FB7EAAA085E4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E9F24F88-C248-A3A6-7304-192EF0CCB447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B8C71129-CB9B-C516-1616-22696DC38DFE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89FCFAFF-515D-45FE-568C-E0D402E3C2B1}"/>
              </a:ext>
            </a:extLst>
          </p:cNvPr>
          <p:cNvCxnSpPr>
            <a:cxnSpLocks/>
          </p:cNvCxnSpPr>
          <p:nvPr/>
        </p:nvCxnSpPr>
        <p:spPr>
          <a:xfrm>
            <a:off x="7172456" y="906018"/>
            <a:ext cx="433039" cy="11791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4516EE18-9CBD-2AE6-8360-991D5CE55B72}"/>
              </a:ext>
            </a:extLst>
          </p:cNvPr>
          <p:cNvCxnSpPr>
            <a:cxnSpLocks/>
          </p:cNvCxnSpPr>
          <p:nvPr/>
        </p:nvCxnSpPr>
        <p:spPr>
          <a:xfrm>
            <a:off x="9529232" y="2161668"/>
            <a:ext cx="44547" cy="3967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755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Juin-Oct. 1827 : Mahmoud II refuse l’Etat grec ; Les Turcs reprennent Athènes mais à Navarin, u</a:t>
            </a:r>
            <a:r>
              <a:rPr lang="fr-FR" b="1" dirty="0">
                <a:ea typeface="Times New Roman" panose="02020603050405020304" pitchFamily="18" charset="0"/>
              </a:rPr>
              <a:t>ne flotte </a:t>
            </a:r>
            <a:r>
              <a:rPr lang="fr-FR" b="1" dirty="0" err="1">
                <a:ea typeface="Times New Roman" panose="02020603050405020304" pitchFamily="18" charset="0"/>
              </a:rPr>
              <a:t>anglo</a:t>
            </a:r>
            <a:r>
              <a:rPr lang="fr-FR" b="1" dirty="0">
                <a:ea typeface="Times New Roman" panose="02020603050405020304" pitchFamily="18" charset="0"/>
              </a:rPr>
              <a:t>-franco-russe détruit la flotte égyptienne d’Ibrahim pacha</a:t>
            </a:r>
            <a:endParaRPr lang="fr-FR" b="1" dirty="0"/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*Sept. 1827 : La flotte alliée se présente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Ibrahim Pacha</a:t>
            </a:r>
            <a:r>
              <a:rPr lang="fr-FR" dirty="0">
                <a:ea typeface="Times New Roman" panose="02020603050405020304" pitchFamily="18" charset="0"/>
              </a:rPr>
              <a:t> suspend ses opérations terrestres</a:t>
            </a:r>
          </a:p>
          <a:p>
            <a:r>
              <a:rPr lang="fr-FR" dirty="0">
                <a:ea typeface="Times New Roman" panose="02020603050405020304" pitchFamily="18" charset="0"/>
              </a:rPr>
              <a:t>Mais finalement pas les Grecs, sur mer…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*Oct. 1827</a:t>
            </a:r>
          </a:p>
          <a:p>
            <a:r>
              <a:rPr lang="fr-FR" dirty="0">
                <a:ea typeface="Times New Roman" panose="02020603050405020304" pitchFamily="18" charset="0"/>
              </a:rPr>
              <a:t>Les alliés somment les Egyptiens de se retirer</a:t>
            </a:r>
          </a:p>
          <a:p>
            <a:r>
              <a:rPr lang="fr-FR" dirty="0">
                <a:ea typeface="Times New Roman" panose="02020603050405020304" pitchFamily="18" charset="0"/>
              </a:rPr>
              <a:t>Des coups de feu éclatent</a:t>
            </a:r>
          </a:p>
          <a:p>
            <a:r>
              <a:rPr lang="fr-FR" dirty="0">
                <a:ea typeface="Times New Roman" panose="02020603050405020304" pitchFamily="18" charset="0"/>
              </a:rPr>
              <a:t>Canonnade et la flotte d’Ibrahim est détruite…</a:t>
            </a:r>
          </a:p>
        </p:txBody>
      </p:sp>
      <p:pic>
        <p:nvPicPr>
          <p:cNvPr id="58" name="Image 57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D8534744-6B13-F3F4-95C9-8BBCCD4E8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50168788-EE2E-7448-2079-7F0855FF20C2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926B51A-3116-7F73-AC96-90C70493F1B7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4361A28-4E33-F5C4-4574-7864CAADF863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22E89E01-54E1-AB61-04F1-3FAAE2684A9B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7FABC2E-53B1-B1C9-E0E6-0E08B7C9EB47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C2BC47B-0B3D-7DBE-D521-375174615CFC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85AFB6C7-B19E-199C-4229-ED42C10B7009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50AF53E-0B16-8FC3-7C29-4E53D29417AE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2F60E7B-68B4-941E-A2A7-0FB0192CF33B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846A93C7-2C73-2791-BE91-929E6DC62D55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A1FE755-2A34-726C-045E-9A47FFA44ECA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40A9843-5F94-75B6-DE67-A733E328F283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EF3E747-EE5F-0D00-7E22-2347CEC27431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A580DEF-4B9C-D153-D3E0-A282A62AC637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CAA3C112-78E1-ECBC-CE1F-CB87D958FDD0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DAB8D73-8603-C998-986C-D02643AEADD6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270D126-42DC-2444-9B80-0F4221F8B3AC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513A821-14E4-CDB2-A8FB-EC8B7B9D17D8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C8587E0-CDB8-8D40-E8CD-DE5371F186B3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38714C40-4161-5834-FCDF-DDAAD106B65B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293C9D46-0859-5645-CF02-1532A5225E71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A0D4D84-EE00-5A3A-0ABD-F84E4DC2DC3D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3C94CD1-FD51-F5A8-5D78-174E50102225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2515E9A-91CD-434F-6A67-16D2AAD30C91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71F7501-84DD-44CF-A0D7-86C93F45AC9D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32FE3F6A-1869-0B69-1DEC-83AA30B57746}"/>
              </a:ext>
            </a:extLst>
          </p:cNvPr>
          <p:cNvCxnSpPr>
            <a:cxnSpLocks/>
          </p:cNvCxnSpPr>
          <p:nvPr/>
        </p:nvCxnSpPr>
        <p:spPr>
          <a:xfrm>
            <a:off x="7172456" y="906018"/>
            <a:ext cx="433039" cy="11791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8586CC8-CA53-8F56-26C6-781DE6520C28}"/>
              </a:ext>
            </a:extLst>
          </p:cNvPr>
          <p:cNvCxnSpPr>
            <a:cxnSpLocks/>
          </p:cNvCxnSpPr>
          <p:nvPr/>
        </p:nvCxnSpPr>
        <p:spPr>
          <a:xfrm>
            <a:off x="9529232" y="2161668"/>
            <a:ext cx="44547" cy="3967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12058E6-ACEB-DF8A-97A2-7C305D483040}"/>
              </a:ext>
            </a:extLst>
          </p:cNvPr>
          <p:cNvCxnSpPr>
            <a:cxnSpLocks/>
          </p:cNvCxnSpPr>
          <p:nvPr/>
        </p:nvCxnSpPr>
        <p:spPr>
          <a:xfrm flipV="1">
            <a:off x="6096000" y="3877174"/>
            <a:ext cx="1566116" cy="5641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03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34" y="98924"/>
            <a:ext cx="595446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Rappel des épisodes précédents…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*1821 : Dans les Balkans…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*Nov. 1815 : Ambiguïté de la situation serbe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Sans l’aide des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hétairistes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grecs</a:t>
            </a:r>
          </a:p>
          <a:p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Obrenovic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a obtenu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seul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une certaine autonomie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*Jan.-Juin 1821 : Echec rapide et total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 la révolte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roumaine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autour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Du paysan valaque </a:t>
            </a:r>
            <a:r>
              <a:rPr lang="fr-FR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Vladimirescu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et de l’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hétairiste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Ypsilanti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Mais dans le même temps…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*Mars 1821 : Dans le Péloponnèse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Initié par les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hétairistes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début du soulèvement grec…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856DC3-7D4C-549B-9886-F7E89D036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70" y="98924"/>
            <a:ext cx="5789226" cy="6660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165CA8C-A9FA-BFC5-413A-D509A1B5B83B}"/>
              </a:ext>
            </a:extLst>
          </p:cNvPr>
          <p:cNvSpPr/>
          <p:nvPr/>
        </p:nvSpPr>
        <p:spPr>
          <a:xfrm>
            <a:off x="10905642" y="387457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1C82CA9-E447-A9EF-C40A-77923CBA90A6}"/>
              </a:ext>
            </a:extLst>
          </p:cNvPr>
          <p:cNvSpPr/>
          <p:nvPr/>
        </p:nvSpPr>
        <p:spPr>
          <a:xfrm>
            <a:off x="11262102" y="423103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9233C58-0A08-BFF2-4A33-B2E9F58B546E}"/>
              </a:ext>
            </a:extLst>
          </p:cNvPr>
          <p:cNvSpPr/>
          <p:nvPr/>
        </p:nvSpPr>
        <p:spPr>
          <a:xfrm>
            <a:off x="10825567" y="356202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E92918E-B880-3680-1EF2-1549B2E0212C}"/>
              </a:ext>
            </a:extLst>
          </p:cNvPr>
          <p:cNvSpPr/>
          <p:nvPr/>
        </p:nvSpPr>
        <p:spPr>
          <a:xfrm>
            <a:off x="11422251" y="395317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3159368-8BEE-0974-18E9-5D899E41C67B}"/>
              </a:ext>
            </a:extLst>
          </p:cNvPr>
          <p:cNvSpPr/>
          <p:nvPr/>
        </p:nvSpPr>
        <p:spPr>
          <a:xfrm>
            <a:off x="11657398" y="387457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5A6C73E-6453-0D5D-BFD7-FB25AC173D46}"/>
              </a:ext>
            </a:extLst>
          </p:cNvPr>
          <p:cNvSpPr/>
          <p:nvPr/>
        </p:nvSpPr>
        <p:spPr>
          <a:xfrm>
            <a:off x="11732396" y="4152435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5263667-9086-20F8-F98E-7170DA1EB8CC}"/>
              </a:ext>
            </a:extLst>
          </p:cNvPr>
          <p:cNvSpPr/>
          <p:nvPr/>
        </p:nvSpPr>
        <p:spPr>
          <a:xfrm>
            <a:off x="10451025" y="463120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2BF97E0-151F-3F57-8AA8-EB8A0F72A99E}"/>
              </a:ext>
            </a:extLst>
          </p:cNvPr>
          <p:cNvSpPr/>
          <p:nvPr/>
        </p:nvSpPr>
        <p:spPr>
          <a:xfrm>
            <a:off x="10752812" y="57290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C05C4C3-A7DB-F642-453D-86D1E0157732}"/>
              </a:ext>
            </a:extLst>
          </p:cNvPr>
          <p:cNvSpPr/>
          <p:nvPr/>
        </p:nvSpPr>
        <p:spPr>
          <a:xfrm>
            <a:off x="11422250" y="4967004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C78DE0D-B237-91E6-E6F3-3C730114798A}"/>
              </a:ext>
            </a:extLst>
          </p:cNvPr>
          <p:cNvSpPr/>
          <p:nvPr/>
        </p:nvSpPr>
        <p:spPr>
          <a:xfrm>
            <a:off x="10876369" y="4489241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4B91C7-1539-4D96-1D17-CBA8F67FDDEC}"/>
              </a:ext>
            </a:extLst>
          </p:cNvPr>
          <p:cNvSpPr/>
          <p:nvPr/>
        </p:nvSpPr>
        <p:spPr>
          <a:xfrm>
            <a:off x="11037376" y="414296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197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1827-Avril 1828 : Mahmoud II refuse à nouveau l’Etat grec, l’autonomie des principautés danubiennes et appelle à la guerre sainte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*Oct. 1827 : </a:t>
            </a:r>
            <a:r>
              <a:rPr lang="fr-FR" u="sng" dirty="0">
                <a:ea typeface="Times New Roman" panose="02020603050405020304" pitchFamily="18" charset="0"/>
              </a:rPr>
              <a:t>Ibrahim Pacha</a:t>
            </a:r>
            <a:r>
              <a:rPr lang="fr-FR" dirty="0">
                <a:ea typeface="Times New Roman" panose="02020603050405020304" pitchFamily="18" charset="0"/>
              </a:rPr>
              <a:t> a perdu 6 000 hommes</a:t>
            </a:r>
          </a:p>
          <a:p>
            <a:r>
              <a:rPr lang="fr-FR" dirty="0">
                <a:ea typeface="Times New Roman" panose="02020603050405020304" pitchFamily="18" charset="0"/>
              </a:rPr>
              <a:t>Presque tous grecs, et maghrébins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*Pour </a:t>
            </a:r>
            <a:r>
              <a:rPr lang="fr-FR" u="sng" dirty="0">
                <a:ea typeface="Times New Roman" panose="02020603050405020304" pitchFamily="18" charset="0"/>
              </a:rPr>
              <a:t>George IV d’Angleterre</a:t>
            </a:r>
            <a:r>
              <a:rPr lang="fr-FR" dirty="0">
                <a:ea typeface="Times New Roman" panose="02020603050405020304" pitchFamily="18" charset="0"/>
              </a:rPr>
              <a:t> (1820)</a:t>
            </a:r>
          </a:p>
          <a:p>
            <a:r>
              <a:rPr lang="fr-FR" i="1" dirty="0">
                <a:ea typeface="Times New Roman" panose="02020603050405020304" pitchFamily="18" charset="0"/>
              </a:rPr>
              <a:t>A horrible </a:t>
            </a:r>
            <a:r>
              <a:rPr lang="fr-FR" i="1" dirty="0" err="1">
                <a:ea typeface="Times New Roman" panose="02020603050405020304" pitchFamily="18" charset="0"/>
              </a:rPr>
              <a:t>mistake</a:t>
            </a:r>
            <a:r>
              <a:rPr lang="fr-FR" dirty="0">
                <a:ea typeface="Times New Roman" panose="02020603050405020304" pitchFamily="18" charset="0"/>
              </a:rPr>
              <a:t>, un malentendu déplorable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*Jan. 1828 : A Londres</a:t>
            </a:r>
          </a:p>
          <a:p>
            <a:r>
              <a:rPr lang="fr-FR" dirty="0">
                <a:ea typeface="Times New Roman" panose="02020603050405020304" pitchFamily="18" charset="0"/>
              </a:rPr>
              <a:t>Le nouveau gouvernement de </a:t>
            </a:r>
            <a:r>
              <a:rPr lang="fr-FR" u="sng" dirty="0">
                <a:ea typeface="Times New Roman" panose="02020603050405020304" pitchFamily="18" charset="0"/>
              </a:rPr>
              <a:t>Wellington</a:t>
            </a:r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Condamne la politique précédente</a:t>
            </a:r>
          </a:p>
          <a:p>
            <a:endParaRPr lang="fr-FR" u="sng" dirty="0">
              <a:ea typeface="Times New Roman" panose="02020603050405020304" pitchFamily="18" charset="0"/>
            </a:endParaRPr>
          </a:p>
          <a:p>
            <a:r>
              <a:rPr lang="fr-FR" u="sng" dirty="0">
                <a:ea typeface="Times New Roman" panose="02020603050405020304" pitchFamily="18" charset="0"/>
              </a:rPr>
              <a:t>*Mahmoud II</a:t>
            </a:r>
            <a:r>
              <a:rPr lang="fr-FR" dirty="0">
                <a:ea typeface="Times New Roman" panose="02020603050405020304" pitchFamily="18" charset="0"/>
              </a:rPr>
              <a:t>, encouragé</a:t>
            </a:r>
          </a:p>
          <a:p>
            <a:r>
              <a:rPr lang="fr-FR" dirty="0">
                <a:ea typeface="Times New Roman" panose="02020603050405020304" pitchFamily="18" charset="0"/>
              </a:rPr>
              <a:t>Réagit et tente d’empêcher l’inéluctable…</a:t>
            </a:r>
          </a:p>
        </p:txBody>
      </p:sp>
      <p:pic>
        <p:nvPicPr>
          <p:cNvPr id="62" name="Image 6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2AC28C16-1F17-2A2E-4B3F-4915CF2E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A5659311-C249-6279-D1DC-0D534D0F96B2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AF0FDA52-60FA-5403-92B2-FA23B3B27667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6AB83075-88DF-5732-9628-87137AC9B2EA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67F28761-1F0A-58F4-7A3B-CB3D00BAC0F9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70E38978-EC61-8FB8-4013-4A7637E66B7F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6D1FFBD-1D41-5379-169E-F1B8474ADFDB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8D6CB76-A87D-648A-9770-B5EC26E611F3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55C973B-A717-1B8D-643D-1FFAB328CDE1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375B7C8-644D-7332-D2AE-8A88A2CF3E50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44E43E5-9184-D469-3D3B-A32838D5E60B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A3DE1C71-5E7A-80FC-80DD-13D30A41ED26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2404358-F503-B189-7203-D67776A1E34E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320E73B-8ADC-89E8-08AD-9F3F1B8BAD06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62CAC1B-D337-E288-C5DE-6F2012BDA890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62456D6-973D-EE96-7BB9-CBA01BA3D714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D89B636-82F9-C5CB-528A-F6F0C205EF96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625DEB7-AE13-392D-9454-7F5644E7EB4B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C827FCE-333A-DCCD-0C60-95B80B8324AE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E54529F-9E62-B213-7A74-4BA64C7AA3BE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CDF7580-35A7-A121-669F-61341083A8AE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D8A829ED-CB7D-CFCF-3068-B42985530D8A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C33504E-0DB4-3295-D561-EF55B4A0647F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E514803-A39B-3761-CA0D-5EC78F073316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ED2BE8F-692B-1DF5-F39E-9CA7209243AA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42C6F4D1-4ADB-2A66-7EC2-EBD05ADCF19F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FB32749-191E-258B-EE88-5BD9F991092F}"/>
              </a:ext>
            </a:extLst>
          </p:cNvPr>
          <p:cNvCxnSpPr>
            <a:cxnSpLocks/>
          </p:cNvCxnSpPr>
          <p:nvPr/>
        </p:nvCxnSpPr>
        <p:spPr>
          <a:xfrm>
            <a:off x="7172456" y="906018"/>
            <a:ext cx="433039" cy="11791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D7504701-A424-C214-A2AB-64510555FFAE}"/>
              </a:ext>
            </a:extLst>
          </p:cNvPr>
          <p:cNvCxnSpPr>
            <a:cxnSpLocks/>
          </p:cNvCxnSpPr>
          <p:nvPr/>
        </p:nvCxnSpPr>
        <p:spPr>
          <a:xfrm>
            <a:off x="9529232" y="2161668"/>
            <a:ext cx="44547" cy="3967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91305BDF-09C6-3F2D-21FE-27A63C932F61}"/>
              </a:ext>
            </a:extLst>
          </p:cNvPr>
          <p:cNvCxnSpPr>
            <a:cxnSpLocks/>
          </p:cNvCxnSpPr>
          <p:nvPr/>
        </p:nvCxnSpPr>
        <p:spPr>
          <a:xfrm flipV="1">
            <a:off x="6096000" y="3877174"/>
            <a:ext cx="1566116" cy="5641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468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Oct. 1827-Avril 1828 : Mahmoud II refuse à nouveau l’Etat grec, l’autonomie des principautés danubiennes et appelle à la guerre sainte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*Nov. 1827 : </a:t>
            </a:r>
            <a:r>
              <a:rPr lang="fr-FR" u="sng" dirty="0">
                <a:ea typeface="Times New Roman" panose="02020603050405020304" pitchFamily="18" charset="0"/>
              </a:rPr>
              <a:t>Mahmoud II</a:t>
            </a:r>
            <a:r>
              <a:rPr lang="fr-FR" dirty="0">
                <a:ea typeface="Times New Roman" panose="02020603050405020304" pitchFamily="18" charset="0"/>
              </a:rPr>
              <a:t> réagit…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- Il réclame des compensations financières</a:t>
            </a:r>
          </a:p>
          <a:p>
            <a:r>
              <a:rPr lang="fr-FR" dirty="0">
                <a:ea typeface="Times New Roman" panose="02020603050405020304" pitchFamily="18" charset="0"/>
              </a:rPr>
              <a:t>- Il refuse à nouveau l’Etat grec</a:t>
            </a:r>
          </a:p>
          <a:p>
            <a:r>
              <a:rPr lang="fr-FR" dirty="0">
                <a:ea typeface="Times New Roman" panose="02020603050405020304" pitchFamily="18" charset="0"/>
              </a:rPr>
              <a:t>- Il dénonce la Convention d’</a:t>
            </a:r>
            <a:r>
              <a:rPr lang="fr-FR" dirty="0" err="1">
                <a:ea typeface="Times New Roman" panose="02020603050405020304" pitchFamily="18" charset="0"/>
              </a:rPr>
              <a:t>Akkerman</a:t>
            </a:r>
            <a:r>
              <a:rPr lang="fr-FR" dirty="0">
                <a:ea typeface="Times New Roman" panose="02020603050405020304" pitchFamily="18" charset="0"/>
              </a:rPr>
              <a:t> pour l’autonomie des principautés danubiennes</a:t>
            </a:r>
          </a:p>
          <a:p>
            <a:r>
              <a:rPr lang="fr-FR" dirty="0">
                <a:ea typeface="Times New Roman" panose="02020603050405020304" pitchFamily="18" charset="0"/>
              </a:rPr>
              <a:t>- Et il proclame la </a:t>
            </a:r>
            <a:r>
              <a:rPr lang="fr-FR" i="1" dirty="0">
                <a:ea typeface="Times New Roman" panose="02020603050405020304" pitchFamily="18" charset="0"/>
              </a:rPr>
              <a:t>guerre sainte</a:t>
            </a:r>
          </a:p>
          <a:p>
            <a:endParaRPr lang="fr-FR" i="1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*Avril 1828 : </a:t>
            </a:r>
            <a:r>
              <a:rPr lang="fr-FR" u="sng" dirty="0">
                <a:ea typeface="Times New Roman" panose="02020603050405020304" pitchFamily="18" charset="0"/>
              </a:rPr>
              <a:t>Nicolas 1</a:t>
            </a:r>
            <a:r>
              <a:rPr lang="fr-FR" u="sng" baseline="30000" dirty="0">
                <a:ea typeface="Times New Roman" panose="02020603050405020304" pitchFamily="18" charset="0"/>
              </a:rPr>
              <a:t>er</a:t>
            </a:r>
            <a:r>
              <a:rPr lang="fr-FR" dirty="0">
                <a:ea typeface="Times New Roman" panose="02020603050405020304" pitchFamily="18" charset="0"/>
              </a:rPr>
              <a:t> lui déclare la guerre…</a:t>
            </a:r>
          </a:p>
        </p:txBody>
      </p:sp>
      <p:pic>
        <p:nvPicPr>
          <p:cNvPr id="62" name="Image 6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2AC28C16-1F17-2A2E-4B3F-4915CF2E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A5659311-C249-6279-D1DC-0D534D0F96B2}"/>
              </a:ext>
            </a:extLst>
          </p:cNvPr>
          <p:cNvSpPr/>
          <p:nvPr/>
        </p:nvSpPr>
        <p:spPr>
          <a:xfrm>
            <a:off x="9869837" y="5277173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AF0FDA52-60FA-5403-92B2-FA23B3B27667}"/>
              </a:ext>
            </a:extLst>
          </p:cNvPr>
          <p:cNvCxnSpPr>
            <a:cxnSpLocks/>
          </p:cNvCxnSpPr>
          <p:nvPr/>
        </p:nvCxnSpPr>
        <p:spPr>
          <a:xfrm flipH="1">
            <a:off x="10029986" y="5222929"/>
            <a:ext cx="2004802" cy="132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6AB83075-88DF-5732-9628-87137AC9B2EA}"/>
              </a:ext>
            </a:extLst>
          </p:cNvPr>
          <p:cNvCxnSpPr>
            <a:cxnSpLocks/>
          </p:cNvCxnSpPr>
          <p:nvPr/>
        </p:nvCxnSpPr>
        <p:spPr>
          <a:xfrm flipH="1" flipV="1">
            <a:off x="7812244" y="3906704"/>
            <a:ext cx="2081046" cy="13934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67F28761-1F0A-58F4-7A3B-CB3D00BAC0F9}"/>
              </a:ext>
            </a:extLst>
          </p:cNvPr>
          <p:cNvSpPr/>
          <p:nvPr/>
        </p:nvSpPr>
        <p:spPr>
          <a:xfrm>
            <a:off x="11909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70E38978-EC61-8FB8-4013-4A7637E66B7F}"/>
              </a:ext>
            </a:extLst>
          </p:cNvPr>
          <p:cNvSpPr/>
          <p:nvPr/>
        </p:nvSpPr>
        <p:spPr>
          <a:xfrm>
            <a:off x="11452338" y="204367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6D1FFBD-1D41-5379-169E-F1B8474ADFDB}"/>
              </a:ext>
            </a:extLst>
          </p:cNvPr>
          <p:cNvSpPr/>
          <p:nvPr/>
        </p:nvSpPr>
        <p:spPr>
          <a:xfrm>
            <a:off x="7765643" y="2689203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8D6CB76-A87D-648A-9770-B5EC26E611F3}"/>
              </a:ext>
            </a:extLst>
          </p:cNvPr>
          <p:cNvSpPr/>
          <p:nvPr/>
        </p:nvSpPr>
        <p:spPr>
          <a:xfrm>
            <a:off x="8351995" y="3771501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55C973B-A717-1B8D-643D-1FFAB328CDE1}"/>
              </a:ext>
            </a:extLst>
          </p:cNvPr>
          <p:cNvSpPr/>
          <p:nvPr/>
        </p:nvSpPr>
        <p:spPr>
          <a:xfrm>
            <a:off x="8598845" y="3002907"/>
            <a:ext cx="272578" cy="235805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375B7C8-644D-7332-D2AE-8A88A2CF3E50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144E43E5-9184-D469-3D3B-A32838D5E60B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A3DE1C71-5E7A-80FC-80DD-13D30A41ED26}"/>
              </a:ext>
            </a:extLst>
          </p:cNvPr>
          <p:cNvSpPr/>
          <p:nvPr/>
        </p:nvSpPr>
        <p:spPr>
          <a:xfrm>
            <a:off x="7525420" y="20851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2404358-F503-B189-7203-D67776A1E34E}"/>
              </a:ext>
            </a:extLst>
          </p:cNvPr>
          <p:cNvSpPr/>
          <p:nvPr/>
        </p:nvSpPr>
        <p:spPr>
          <a:xfrm>
            <a:off x="9493704" y="2558463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320E73B-8ADC-89E8-08AD-9F3F1B8BAD06}"/>
              </a:ext>
            </a:extLst>
          </p:cNvPr>
          <p:cNvSpPr/>
          <p:nvPr/>
        </p:nvSpPr>
        <p:spPr>
          <a:xfrm>
            <a:off x="10950737" y="347502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62CAC1B-D337-E288-C5DE-6F2012BDA890}"/>
              </a:ext>
            </a:extLst>
          </p:cNvPr>
          <p:cNvSpPr/>
          <p:nvPr/>
        </p:nvSpPr>
        <p:spPr>
          <a:xfrm>
            <a:off x="10113316" y="387379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62456D6-973D-EE96-7BB9-CBA01BA3D714}"/>
              </a:ext>
            </a:extLst>
          </p:cNvPr>
          <p:cNvSpPr/>
          <p:nvPr/>
        </p:nvSpPr>
        <p:spPr>
          <a:xfrm>
            <a:off x="7092381" y="74881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D89B636-82F9-C5CB-528A-F6F0C205EF96}"/>
              </a:ext>
            </a:extLst>
          </p:cNvPr>
          <p:cNvSpPr/>
          <p:nvPr/>
        </p:nvSpPr>
        <p:spPr>
          <a:xfrm>
            <a:off x="8345040" y="827416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625DEB7-AE13-392D-9454-7F5644E7EB4B}"/>
              </a:ext>
            </a:extLst>
          </p:cNvPr>
          <p:cNvSpPr/>
          <p:nvPr/>
        </p:nvSpPr>
        <p:spPr>
          <a:xfrm>
            <a:off x="10427888" y="263706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C827FCE-333A-DCCD-0C60-95B80B8324AE}"/>
              </a:ext>
            </a:extLst>
          </p:cNvPr>
          <p:cNvSpPr/>
          <p:nvPr/>
        </p:nvSpPr>
        <p:spPr>
          <a:xfrm>
            <a:off x="10645685" y="2919128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E54529F-9E62-B213-7A74-4BA64C7AA3BE}"/>
              </a:ext>
            </a:extLst>
          </p:cNvPr>
          <p:cNvSpPr/>
          <p:nvPr/>
        </p:nvSpPr>
        <p:spPr>
          <a:xfrm>
            <a:off x="11320570" y="424395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CDF7580-35A7-A121-669F-61341083A8AE}"/>
              </a:ext>
            </a:extLst>
          </p:cNvPr>
          <p:cNvSpPr/>
          <p:nvPr/>
        </p:nvSpPr>
        <p:spPr>
          <a:xfrm>
            <a:off x="10725759" y="3553622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D8A829ED-CB7D-CFCF-3068-B42985530D8A}"/>
              </a:ext>
            </a:extLst>
          </p:cNvPr>
          <p:cNvSpPr/>
          <p:nvPr/>
        </p:nvSpPr>
        <p:spPr>
          <a:xfrm>
            <a:off x="10960457" y="3076331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C33504E-0DB4-3295-D561-EF55B4A0647F}"/>
              </a:ext>
            </a:extLst>
          </p:cNvPr>
          <p:cNvSpPr/>
          <p:nvPr/>
        </p:nvSpPr>
        <p:spPr>
          <a:xfrm>
            <a:off x="9449157" y="2004465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E514803-A39B-3761-CA0D-5EC78F073316}"/>
              </a:ext>
            </a:extLst>
          </p:cNvPr>
          <p:cNvSpPr/>
          <p:nvPr/>
        </p:nvSpPr>
        <p:spPr>
          <a:xfrm>
            <a:off x="9031338" y="2997730"/>
            <a:ext cx="160149" cy="1572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ED2BE8F-692B-1DF5-F39E-9CA7209243AA}"/>
              </a:ext>
            </a:extLst>
          </p:cNvPr>
          <p:cNvSpPr/>
          <p:nvPr/>
        </p:nvSpPr>
        <p:spPr>
          <a:xfrm>
            <a:off x="7715053" y="374174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42C6F4D1-4ADB-2A66-7EC2-EBD05ADCF19F}"/>
              </a:ext>
            </a:extLst>
          </p:cNvPr>
          <p:cNvCxnSpPr>
            <a:cxnSpLocks/>
          </p:cNvCxnSpPr>
          <p:nvPr/>
        </p:nvCxnSpPr>
        <p:spPr>
          <a:xfrm flipV="1">
            <a:off x="7845718" y="3154934"/>
            <a:ext cx="521776" cy="6175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FB32749-191E-258B-EE88-5BD9F991092F}"/>
              </a:ext>
            </a:extLst>
          </p:cNvPr>
          <p:cNvCxnSpPr>
            <a:cxnSpLocks/>
          </p:cNvCxnSpPr>
          <p:nvPr/>
        </p:nvCxnSpPr>
        <p:spPr>
          <a:xfrm>
            <a:off x="7172456" y="906018"/>
            <a:ext cx="433039" cy="11791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D7504701-A424-C214-A2AB-64510555FFAE}"/>
              </a:ext>
            </a:extLst>
          </p:cNvPr>
          <p:cNvCxnSpPr>
            <a:cxnSpLocks/>
          </p:cNvCxnSpPr>
          <p:nvPr/>
        </p:nvCxnSpPr>
        <p:spPr>
          <a:xfrm>
            <a:off x="9529232" y="2161668"/>
            <a:ext cx="44547" cy="39679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91305BDF-09C6-3F2D-21FE-27A63C932F61}"/>
              </a:ext>
            </a:extLst>
          </p:cNvPr>
          <p:cNvCxnSpPr>
            <a:cxnSpLocks/>
          </p:cNvCxnSpPr>
          <p:nvPr/>
        </p:nvCxnSpPr>
        <p:spPr>
          <a:xfrm flipV="1">
            <a:off x="6096000" y="3877174"/>
            <a:ext cx="1566116" cy="5641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841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624358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1828-Août 1829 : Défaites ottomanes : 9</a:t>
            </a:r>
            <a:r>
              <a:rPr lang="fr-FR" b="1" baseline="30000" dirty="0"/>
              <a:t>ème</a:t>
            </a:r>
            <a:r>
              <a:rPr lang="fr-FR" b="1" dirty="0"/>
              <a:t> guerre russo-turque, invasion russe jusqu’en Andrinople ; Les Egyptiens doivent évacuer le Péloponnèse, conquis par les Français</a:t>
            </a:r>
          </a:p>
          <a:p>
            <a:endParaRPr lang="fr-FR" dirty="0"/>
          </a:p>
          <a:p>
            <a:r>
              <a:rPr lang="fr-FR" dirty="0"/>
              <a:t>*Avril 1828 : Les troupes russes franchissent le Danube</a:t>
            </a:r>
          </a:p>
          <a:p>
            <a:endParaRPr lang="fr-FR" dirty="0"/>
          </a:p>
          <a:p>
            <a:r>
              <a:rPr lang="fr-FR" dirty="0"/>
              <a:t>*Sept. 1828 : Les Russes prennent Varna sur la mer Noire</a:t>
            </a:r>
          </a:p>
          <a:p>
            <a:r>
              <a:rPr lang="fr-FR" dirty="0"/>
              <a:t>Mais ils sont arrêtés à Silistra et </a:t>
            </a:r>
            <a:r>
              <a:rPr lang="fr-FR" dirty="0" err="1"/>
              <a:t>Choumen</a:t>
            </a:r>
            <a:r>
              <a:rPr lang="fr-FR" dirty="0"/>
              <a:t> au sud du Danube</a:t>
            </a:r>
          </a:p>
          <a:p>
            <a:endParaRPr lang="fr-FR" dirty="0"/>
          </a:p>
          <a:p>
            <a:r>
              <a:rPr lang="fr-FR" dirty="0"/>
              <a:t>*Sept.-Oct. 1828 : Face à la menace russe</a:t>
            </a:r>
          </a:p>
          <a:p>
            <a:r>
              <a:rPr lang="fr-FR" u="sng" dirty="0"/>
              <a:t>Ibrahim</a:t>
            </a:r>
            <a:r>
              <a:rPr lang="fr-FR" dirty="0"/>
              <a:t> acceptent le retrait </a:t>
            </a:r>
            <a:r>
              <a:rPr lang="fr-FR" u="sng" dirty="0"/>
              <a:t>égyptien</a:t>
            </a:r>
            <a:r>
              <a:rPr lang="fr-FR" dirty="0"/>
              <a:t> du Péloponnèse</a:t>
            </a:r>
          </a:p>
          <a:p>
            <a:r>
              <a:rPr lang="fr-FR" dirty="0"/>
              <a:t>Après cela, l’expédition française de Morée peut débarquer…</a:t>
            </a:r>
          </a:p>
          <a:p>
            <a:endParaRPr lang="fr-FR" dirty="0"/>
          </a:p>
          <a:p>
            <a:r>
              <a:rPr lang="fr-FR" dirty="0"/>
              <a:t>Et..</a:t>
            </a:r>
          </a:p>
          <a:p>
            <a:r>
              <a:rPr lang="fr-FR" dirty="0"/>
              <a:t>*Oct. 1828 : A Navarin, puis à Patras</a:t>
            </a:r>
          </a:p>
          <a:p>
            <a:r>
              <a:rPr lang="fr-FR" dirty="0"/>
              <a:t>Les Français aident les insurgés grecs à chasser</a:t>
            </a:r>
          </a:p>
          <a:p>
            <a:r>
              <a:rPr lang="fr-FR" dirty="0"/>
              <a:t>Les derniers Ottomans du Péloponnèse…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57CAAA-F08A-BC6A-B38B-B3E84A36A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3641" r="42932" b="64246"/>
          <a:stretch/>
        </p:blipFill>
        <p:spPr>
          <a:xfrm rot="16200000">
            <a:off x="6140728" y="717373"/>
            <a:ext cx="6475469" cy="53563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863010D-CF15-779B-49A3-50D74CDC7CB6}"/>
              </a:ext>
            </a:extLst>
          </p:cNvPr>
          <p:cNvSpPr/>
          <p:nvPr/>
        </p:nvSpPr>
        <p:spPr>
          <a:xfrm>
            <a:off x="9801003" y="23764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1DE3493-DF34-B282-DD70-818AD383C8FF}"/>
              </a:ext>
            </a:extLst>
          </p:cNvPr>
          <p:cNvSpPr/>
          <p:nvPr/>
        </p:nvSpPr>
        <p:spPr>
          <a:xfrm>
            <a:off x="10092852" y="2612208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65F72D2-CD6A-6802-DCEE-0862ACFFC888}"/>
              </a:ext>
            </a:extLst>
          </p:cNvPr>
          <p:cNvSpPr/>
          <p:nvPr/>
        </p:nvSpPr>
        <p:spPr>
          <a:xfrm>
            <a:off x="9793356" y="253360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9C59F6C-44EA-809A-523C-C184F6E27A5D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9937699" y="1758462"/>
            <a:ext cx="444258" cy="640964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BA31035-D4F8-ED0B-DB49-ACAB083ED7BF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10092852" y="2222695"/>
            <a:ext cx="80075" cy="389513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8315AF1-260C-DC83-726A-1ECF12E483D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8121741" y="5364904"/>
            <a:ext cx="3287157" cy="92335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A93BBDF-A8F9-E818-F72D-73E662E70193}"/>
              </a:ext>
            </a:extLst>
          </p:cNvPr>
          <p:cNvSpPr/>
          <p:nvPr/>
        </p:nvSpPr>
        <p:spPr>
          <a:xfrm>
            <a:off x="7985045" y="523072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998EF03-B5D2-51A8-B29A-972DA28D7F3B}"/>
              </a:ext>
            </a:extLst>
          </p:cNvPr>
          <p:cNvSpPr/>
          <p:nvPr/>
        </p:nvSpPr>
        <p:spPr>
          <a:xfrm>
            <a:off x="7961592" y="444076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E3AC15D-6557-B25E-4D18-74F0BCDB1419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6822831" y="5309325"/>
            <a:ext cx="1162214" cy="786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BDCFC72-C7E0-B304-B09A-553C623FD338}"/>
              </a:ext>
            </a:extLst>
          </p:cNvPr>
          <p:cNvCxnSpPr>
            <a:cxnSpLocks/>
          </p:cNvCxnSpPr>
          <p:nvPr/>
        </p:nvCxnSpPr>
        <p:spPr>
          <a:xfrm flipH="1" flipV="1">
            <a:off x="8041667" y="4597963"/>
            <a:ext cx="23453" cy="6327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2884AC5C-1084-208B-CB38-BB12B866A4DF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10253001" y="2376404"/>
            <a:ext cx="790137" cy="314406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2274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624358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 1828-Août 1829 : Défaites ottomanes : 9</a:t>
            </a:r>
            <a:r>
              <a:rPr lang="fr-FR" b="1" baseline="30000" dirty="0"/>
              <a:t>ème</a:t>
            </a:r>
            <a:r>
              <a:rPr lang="fr-FR" b="1" dirty="0"/>
              <a:t> guerre russo-turque, invasion russe jusqu’en Andrinople ; Les Egyptiens doivent évacuer le Péloponnèse, conquis par les Français</a:t>
            </a:r>
          </a:p>
          <a:p>
            <a:endParaRPr lang="fr-FR" dirty="0"/>
          </a:p>
          <a:p>
            <a:r>
              <a:rPr lang="fr-FR" dirty="0"/>
              <a:t>*Juin 1829 : Les troupes russes</a:t>
            </a:r>
          </a:p>
          <a:p>
            <a:r>
              <a:rPr lang="fr-FR" dirty="0"/>
              <a:t>Contournent par l’est les verrous ottomans</a:t>
            </a:r>
          </a:p>
          <a:p>
            <a:r>
              <a:rPr lang="fr-FR" dirty="0"/>
              <a:t>Et traversent la chaîne des Balkans</a:t>
            </a:r>
          </a:p>
          <a:p>
            <a:endParaRPr lang="fr-FR" dirty="0"/>
          </a:p>
          <a:p>
            <a:r>
              <a:rPr lang="fr-FR" dirty="0"/>
              <a:t>*Juillet-Août 1829</a:t>
            </a:r>
          </a:p>
          <a:p>
            <a:r>
              <a:rPr lang="fr-FR" dirty="0"/>
              <a:t>Les Russes s’emparent de Bourgas, puis d’Andrinople</a:t>
            </a:r>
          </a:p>
          <a:p>
            <a:r>
              <a:rPr lang="fr-FR" dirty="0"/>
              <a:t>Et menacent directement Constantinople</a:t>
            </a:r>
          </a:p>
          <a:p>
            <a:endParaRPr lang="fr-FR" dirty="0"/>
          </a:p>
          <a:p>
            <a:r>
              <a:rPr lang="fr-FR" dirty="0"/>
              <a:t>NB : Depuis 970 et le prince de Kiev Sviatoslav</a:t>
            </a:r>
          </a:p>
          <a:p>
            <a:r>
              <a:rPr lang="fr-FR" dirty="0"/>
              <a:t>Jamais les Russes n’étaient descendus aussi loin…</a:t>
            </a:r>
          </a:p>
          <a:p>
            <a:endParaRPr lang="fr-FR" dirty="0"/>
          </a:p>
          <a:p>
            <a:r>
              <a:rPr lang="fr-FR" dirty="0"/>
              <a:t>*Mahmoud II doit accepter la paix…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57CAAA-F08A-BC6A-B38B-B3E84A36A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0" t="23641" r="42932" b="64246"/>
          <a:stretch/>
        </p:blipFill>
        <p:spPr>
          <a:xfrm rot="16200000">
            <a:off x="6140728" y="717373"/>
            <a:ext cx="6475469" cy="53563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237E812-62D3-9B78-F26D-7F7B468F5425}"/>
              </a:ext>
            </a:extLst>
          </p:cNvPr>
          <p:cNvCxnSpPr>
            <a:cxnSpLocks/>
          </p:cNvCxnSpPr>
          <p:nvPr/>
        </p:nvCxnSpPr>
        <p:spPr>
          <a:xfrm>
            <a:off x="8121741" y="5364904"/>
            <a:ext cx="3287157" cy="92335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0CF69F2-D29C-05BC-6D76-F332F0A31126}"/>
              </a:ext>
            </a:extLst>
          </p:cNvPr>
          <p:cNvCxnSpPr>
            <a:cxnSpLocks/>
          </p:cNvCxnSpPr>
          <p:nvPr/>
        </p:nvCxnSpPr>
        <p:spPr>
          <a:xfrm>
            <a:off x="8121741" y="5364904"/>
            <a:ext cx="3287157" cy="92335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92461641-83A1-3897-6C4A-9A12576F9060}"/>
              </a:ext>
            </a:extLst>
          </p:cNvPr>
          <p:cNvSpPr/>
          <p:nvPr/>
        </p:nvSpPr>
        <p:spPr>
          <a:xfrm>
            <a:off x="7985045" y="523072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2986F77-DCCF-DB7C-AB44-BAF3258C0A65}"/>
              </a:ext>
            </a:extLst>
          </p:cNvPr>
          <p:cNvSpPr/>
          <p:nvPr/>
        </p:nvSpPr>
        <p:spPr>
          <a:xfrm>
            <a:off x="7961592" y="444076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88393DC-31C4-B9C3-B689-3541E232B9E7}"/>
              </a:ext>
            </a:extLst>
          </p:cNvPr>
          <p:cNvCxnSpPr>
            <a:cxnSpLocks/>
            <a:stCxn id="37" idx="0"/>
            <a:endCxn id="38" idx="4"/>
          </p:cNvCxnSpPr>
          <p:nvPr/>
        </p:nvCxnSpPr>
        <p:spPr>
          <a:xfrm flipH="1" flipV="1">
            <a:off x="8041667" y="4597963"/>
            <a:ext cx="23453" cy="6327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129CFF9-C13F-2360-1F55-E04CAF083C54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6822831" y="5309325"/>
            <a:ext cx="1162214" cy="786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4E80EE82-C0FA-08CF-5823-6295130E852F}"/>
              </a:ext>
            </a:extLst>
          </p:cNvPr>
          <p:cNvSpPr/>
          <p:nvPr/>
        </p:nvSpPr>
        <p:spPr>
          <a:xfrm>
            <a:off x="9801003" y="23764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4BAE435-AD7A-318A-74EB-1E09522C58E3}"/>
              </a:ext>
            </a:extLst>
          </p:cNvPr>
          <p:cNvSpPr/>
          <p:nvPr/>
        </p:nvSpPr>
        <p:spPr>
          <a:xfrm>
            <a:off x="10092852" y="2612208"/>
            <a:ext cx="160149" cy="157203"/>
          </a:xfrm>
          <a:prstGeom prst="ellipse">
            <a:avLst/>
          </a:prstGeom>
          <a:solidFill>
            <a:srgbClr val="FF00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F62CC8A-F7DA-7148-EBBF-C300B0A3368D}"/>
              </a:ext>
            </a:extLst>
          </p:cNvPr>
          <p:cNvSpPr/>
          <p:nvPr/>
        </p:nvSpPr>
        <p:spPr>
          <a:xfrm>
            <a:off x="9793356" y="2533607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E88FC3E-8ECF-65DF-9849-F4E49FEAE51C}"/>
              </a:ext>
            </a:extLst>
          </p:cNvPr>
          <p:cNvCxnSpPr>
            <a:cxnSpLocks/>
            <a:endCxn id="43" idx="7"/>
          </p:cNvCxnSpPr>
          <p:nvPr/>
        </p:nvCxnSpPr>
        <p:spPr>
          <a:xfrm flipH="1">
            <a:off x="9937699" y="1758462"/>
            <a:ext cx="444258" cy="640964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E595E7C-CDC9-4287-1D9F-870876E9011B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10092852" y="2222695"/>
            <a:ext cx="80075" cy="389513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EFBEAAA-395E-9CF2-ADE9-FF93688B64D7}"/>
              </a:ext>
            </a:extLst>
          </p:cNvPr>
          <p:cNvCxnSpPr>
            <a:cxnSpLocks/>
            <a:endCxn id="44" idx="6"/>
          </p:cNvCxnSpPr>
          <p:nvPr/>
        </p:nvCxnSpPr>
        <p:spPr>
          <a:xfrm flipH="1">
            <a:off x="10253001" y="2376404"/>
            <a:ext cx="790137" cy="314406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67FFED54-FBCD-DD89-CFD5-0CFA823F5859}"/>
              </a:ext>
            </a:extLst>
          </p:cNvPr>
          <p:cNvCxnSpPr>
            <a:cxnSpLocks/>
          </p:cNvCxnSpPr>
          <p:nvPr/>
        </p:nvCxnSpPr>
        <p:spPr>
          <a:xfrm flipH="1">
            <a:off x="9844630" y="2219201"/>
            <a:ext cx="244223" cy="792690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1656E324-361C-956F-9835-D8FBC0CC7F8E}"/>
              </a:ext>
            </a:extLst>
          </p:cNvPr>
          <p:cNvSpPr/>
          <p:nvPr/>
        </p:nvSpPr>
        <p:spPr>
          <a:xfrm>
            <a:off x="9730193" y="301314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0E1B6DD5-312E-C91D-96DD-3F68484F72B3}"/>
              </a:ext>
            </a:extLst>
          </p:cNvPr>
          <p:cNvSpPr/>
          <p:nvPr/>
        </p:nvSpPr>
        <p:spPr>
          <a:xfrm>
            <a:off x="9698881" y="326425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DA16E99-C33A-17D0-A342-049AD6330A99}"/>
              </a:ext>
            </a:extLst>
          </p:cNvPr>
          <p:cNvSpPr/>
          <p:nvPr/>
        </p:nvSpPr>
        <p:spPr>
          <a:xfrm>
            <a:off x="10229455" y="342145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973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06594"/>
            <a:ext cx="5891938" cy="1877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Sept. 1829 : Paix d’Andrinople ; Moldavie et Valachie deviennent des protectorats russes</a:t>
            </a:r>
          </a:p>
          <a:p>
            <a:r>
              <a:rPr lang="fr-FR" dirty="0"/>
              <a:t>*Sept. 1829 : Paix d’Andrinople</a:t>
            </a:r>
          </a:p>
          <a:p>
            <a:r>
              <a:rPr lang="fr-FR" dirty="0">
                <a:solidFill>
                  <a:srgbClr val="000000"/>
                </a:solidFill>
              </a:rPr>
              <a:t>Moldavie et Valachie deviennent </a:t>
            </a:r>
            <a:r>
              <a:rPr lang="fr-FR" u="sng" dirty="0">
                <a:solidFill>
                  <a:srgbClr val="000000"/>
                </a:solidFill>
              </a:rPr>
              <a:t>deux protectorats russes</a:t>
            </a:r>
          </a:p>
          <a:p>
            <a:endParaRPr lang="fr-FR" sz="800" dirty="0"/>
          </a:p>
          <a:p>
            <a:r>
              <a:rPr lang="fr-FR" dirty="0"/>
              <a:t>NB : Toujours tributaires de l’Empire ottoman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NB : Occupation militaire russe jusqu’en mars 1834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EC64DC1-93D7-A8D6-8C19-A7A54B26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4" y="2081298"/>
            <a:ext cx="10998631" cy="46393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5DD4CF-EC2C-339A-B032-322071F0269B}"/>
              </a:ext>
            </a:extLst>
          </p:cNvPr>
          <p:cNvSpPr/>
          <p:nvPr/>
        </p:nvSpPr>
        <p:spPr>
          <a:xfrm>
            <a:off x="6142853" y="106594"/>
            <a:ext cx="5891939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*La Russie obtient les bouches du Danube</a:t>
            </a:r>
          </a:p>
          <a:p>
            <a:r>
              <a:rPr lang="fr-FR" dirty="0"/>
              <a:t>Et toute la côte nord de la mer Noire jusqu’à Poti, à l’est</a:t>
            </a:r>
          </a:p>
          <a:p>
            <a:endParaRPr lang="fr-FR" dirty="0"/>
          </a:p>
          <a:p>
            <a:r>
              <a:rPr lang="fr-FR" dirty="0"/>
              <a:t>*La Valachie récupère les derniers </a:t>
            </a:r>
            <a:r>
              <a:rPr lang="fr-FR" i="1" dirty="0"/>
              <a:t>raïa</a:t>
            </a:r>
            <a:r>
              <a:rPr lang="fr-FR" dirty="0"/>
              <a:t> danubiens, territoires militaires : </a:t>
            </a:r>
            <a:r>
              <a:rPr lang="fr-FR" dirty="0" err="1"/>
              <a:t>Turnu</a:t>
            </a:r>
            <a:r>
              <a:rPr lang="fr-FR" dirty="0"/>
              <a:t>, Giurgiu et </a:t>
            </a:r>
            <a:r>
              <a:rPr lang="fr-FR" dirty="0" err="1"/>
              <a:t>Braïla</a:t>
            </a:r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FE83BF0-8398-2D3D-5C7F-40A201B7A3B7}"/>
              </a:ext>
            </a:extLst>
          </p:cNvPr>
          <p:cNvSpPr/>
          <p:nvPr/>
        </p:nvSpPr>
        <p:spPr>
          <a:xfrm>
            <a:off x="2173338" y="456527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94CB77F-6BED-5347-1E96-467B56771441}"/>
              </a:ext>
            </a:extLst>
          </p:cNvPr>
          <p:cNvSpPr/>
          <p:nvPr/>
        </p:nvSpPr>
        <p:spPr>
          <a:xfrm>
            <a:off x="1585510" y="4722476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C2F7E5-8B9A-D643-6C8D-502864E4D731}"/>
              </a:ext>
            </a:extLst>
          </p:cNvPr>
          <p:cNvSpPr/>
          <p:nvPr/>
        </p:nvSpPr>
        <p:spPr>
          <a:xfrm>
            <a:off x="807182" y="559333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120EFB-EC41-5666-B0EE-8C2C398180B2}"/>
              </a:ext>
            </a:extLst>
          </p:cNvPr>
          <p:cNvSpPr/>
          <p:nvPr/>
        </p:nvSpPr>
        <p:spPr>
          <a:xfrm>
            <a:off x="9136321" y="464387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9D6875-4341-3F50-5FDF-C051AC768ECF}"/>
              </a:ext>
            </a:extLst>
          </p:cNvPr>
          <p:cNvSpPr/>
          <p:nvPr/>
        </p:nvSpPr>
        <p:spPr>
          <a:xfrm>
            <a:off x="11304743" y="558596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332AC1-15F1-D3E5-C6EF-828AB633F47B}"/>
              </a:ext>
            </a:extLst>
          </p:cNvPr>
          <p:cNvSpPr/>
          <p:nvPr/>
        </p:nvSpPr>
        <p:spPr>
          <a:xfrm>
            <a:off x="8133267" y="462017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0AD670F-25BA-39B9-8038-5D280C05344C}"/>
              </a:ext>
            </a:extLst>
          </p:cNvPr>
          <p:cNvSpPr/>
          <p:nvPr/>
        </p:nvSpPr>
        <p:spPr>
          <a:xfrm>
            <a:off x="7973118" y="49596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019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EC64DC1-93D7-A8D6-8C19-A7A54B26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4" y="2081298"/>
            <a:ext cx="10998631" cy="46393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31538" y="49973"/>
            <a:ext cx="5891938" cy="20467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NB : 1828 La Russie, </a:t>
            </a:r>
            <a:r>
              <a:rPr lang="fr-FR" sz="1700" u="sng" dirty="0"/>
              <a:t>déjà</a:t>
            </a:r>
            <a:r>
              <a:rPr lang="fr-FR" sz="1700" dirty="0"/>
              <a:t> maître de…</a:t>
            </a:r>
          </a:p>
          <a:p>
            <a:r>
              <a:rPr lang="fr-FR" sz="1700" dirty="0"/>
              <a:t>- La Géorgie orientale perse (1801)</a:t>
            </a:r>
          </a:p>
          <a:p>
            <a:r>
              <a:rPr lang="fr-FR" sz="1700" dirty="0"/>
              <a:t>- L’</a:t>
            </a:r>
            <a:r>
              <a:rPr lang="fr-FR" sz="1700" dirty="0" err="1"/>
              <a:t>Iméréthie</a:t>
            </a:r>
            <a:r>
              <a:rPr lang="fr-FR" sz="1700" dirty="0"/>
              <a:t>, Géorgie occidentale ottomane (1810)</a:t>
            </a:r>
          </a:p>
          <a:p>
            <a:r>
              <a:rPr lang="fr-FR" sz="1700" dirty="0"/>
              <a:t>- L’Azerbaïdjan perse et la côte caspienne jusqu’à </a:t>
            </a:r>
            <a:r>
              <a:rPr lang="fr-FR" sz="1700" dirty="0" err="1"/>
              <a:t>Lankaran</a:t>
            </a:r>
            <a:r>
              <a:rPr lang="fr-FR" sz="1700" dirty="0"/>
              <a:t> (1813)</a:t>
            </a:r>
          </a:p>
          <a:p>
            <a:endParaRPr lang="fr-FR" sz="800" dirty="0"/>
          </a:p>
          <a:p>
            <a:r>
              <a:rPr lang="fr-FR" sz="1700" dirty="0"/>
              <a:t>*Fév. 1828 : Traité </a:t>
            </a:r>
            <a:r>
              <a:rPr lang="fr-FR" sz="1700" dirty="0" err="1"/>
              <a:t>russo</a:t>
            </a:r>
            <a:r>
              <a:rPr lang="fr-FR" sz="1700" dirty="0"/>
              <a:t>-perse de </a:t>
            </a:r>
            <a:r>
              <a:rPr lang="fr-FR" sz="1700" dirty="0" err="1"/>
              <a:t>Turkmantchaï</a:t>
            </a:r>
            <a:endParaRPr lang="fr-FR" sz="1700" dirty="0"/>
          </a:p>
          <a:p>
            <a:r>
              <a:rPr lang="fr-FR" sz="1700" dirty="0"/>
              <a:t>Elle acquiert également l’Arménie perse</a:t>
            </a:r>
          </a:p>
          <a:p>
            <a:r>
              <a:rPr lang="fr-FR" sz="1700" dirty="0"/>
              <a:t>Frontières actuelles Arménie-Azerbaïdjan-Iran ; A revoir…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DD4CF-EC2C-339A-B032-322071F0269B}"/>
              </a:ext>
            </a:extLst>
          </p:cNvPr>
          <p:cNvSpPr/>
          <p:nvPr/>
        </p:nvSpPr>
        <p:spPr>
          <a:xfrm>
            <a:off x="6131012" y="80750"/>
            <a:ext cx="589193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*1829 : Un vaste ensemble russe apparaît…</a:t>
            </a:r>
          </a:p>
          <a:p>
            <a:r>
              <a:rPr lang="fr-FR" dirty="0"/>
              <a:t>Mer noire-Caucase-mer Caspienne</a:t>
            </a:r>
          </a:p>
          <a:p>
            <a:endParaRPr lang="fr-FR" sz="800" dirty="0"/>
          </a:p>
          <a:p>
            <a:r>
              <a:rPr lang="fr-FR" sz="1700" dirty="0"/>
              <a:t>*Et pour la Grèce, la Russie oblige la Porte</a:t>
            </a:r>
          </a:p>
          <a:p>
            <a:r>
              <a:rPr lang="fr-FR" sz="1700" dirty="0"/>
              <a:t>A négocier avec les autres puissances</a:t>
            </a:r>
          </a:p>
          <a:p>
            <a:endParaRPr lang="fr-FR" sz="1700" dirty="0"/>
          </a:p>
          <a:p>
            <a:r>
              <a:rPr lang="fr-FR" sz="1700" dirty="0"/>
              <a:t>*1830 : Le 2</a:t>
            </a:r>
            <a:r>
              <a:rPr lang="fr-FR" sz="1700" baseline="30000" dirty="0"/>
              <a:t>ème</a:t>
            </a:r>
            <a:r>
              <a:rPr lang="fr-FR" sz="1700" dirty="0"/>
              <a:t> traité de Londres…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FE83BF0-8398-2D3D-5C7F-40A201B7A3B7}"/>
              </a:ext>
            </a:extLst>
          </p:cNvPr>
          <p:cNvSpPr/>
          <p:nvPr/>
        </p:nvSpPr>
        <p:spPr>
          <a:xfrm>
            <a:off x="2173338" y="456527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D4B10D-6118-D9CC-0CDC-48635EBE9116}"/>
              </a:ext>
            </a:extLst>
          </p:cNvPr>
          <p:cNvSpPr/>
          <p:nvPr/>
        </p:nvSpPr>
        <p:spPr>
          <a:xfrm>
            <a:off x="9216396" y="523410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120EFB-EC41-5666-B0EE-8C2C398180B2}"/>
              </a:ext>
            </a:extLst>
          </p:cNvPr>
          <p:cNvSpPr/>
          <p:nvPr/>
        </p:nvSpPr>
        <p:spPr>
          <a:xfrm>
            <a:off x="9136321" y="464387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9D6875-4341-3F50-5FDF-C051AC768ECF}"/>
              </a:ext>
            </a:extLst>
          </p:cNvPr>
          <p:cNvSpPr/>
          <p:nvPr/>
        </p:nvSpPr>
        <p:spPr>
          <a:xfrm>
            <a:off x="11304743" y="5585966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332AC1-15F1-D3E5-C6EF-828AB633F47B}"/>
              </a:ext>
            </a:extLst>
          </p:cNvPr>
          <p:cNvSpPr/>
          <p:nvPr/>
        </p:nvSpPr>
        <p:spPr>
          <a:xfrm>
            <a:off x="8133267" y="4620177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86A9D1-EAE9-1429-05CF-D3A52A822D21}"/>
              </a:ext>
            </a:extLst>
          </p:cNvPr>
          <p:cNvSpPr/>
          <p:nvPr/>
        </p:nvSpPr>
        <p:spPr>
          <a:xfrm>
            <a:off x="7973118" y="4959604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7407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42217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Fév. 1830 : Traité de Londres : naissance d’une Grèce indépendante, vassale de l’Empire ottoman</a:t>
            </a:r>
          </a:p>
          <a:p>
            <a:endParaRPr lang="fr-FR" dirty="0"/>
          </a:p>
          <a:p>
            <a:r>
              <a:rPr lang="fr-FR" dirty="0"/>
              <a:t>*Fév. 1830 : Traité de Londres</a:t>
            </a:r>
          </a:p>
          <a:p>
            <a:endParaRPr lang="fr-FR" dirty="0"/>
          </a:p>
          <a:p>
            <a:r>
              <a:rPr lang="fr-FR" dirty="0"/>
              <a:t>*Cinq points…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/>
              <a:t>a) Création d’un Etat grec </a:t>
            </a:r>
            <a:r>
              <a:rPr lang="fr-FR" u="sng" dirty="0"/>
              <a:t>indépendant</a:t>
            </a:r>
            <a:endParaRPr lang="fr-FR" dirty="0"/>
          </a:p>
          <a:p>
            <a:r>
              <a:rPr lang="fr-FR" dirty="0"/>
              <a:t>NB : Toujours tributaire de l’Empire ottoman</a:t>
            </a:r>
          </a:p>
          <a:p>
            <a:r>
              <a:rPr lang="fr-FR" dirty="0"/>
              <a:t>Limité par une frontière, d’Arta à l’ouest à </a:t>
            </a:r>
            <a:r>
              <a:rPr lang="fr-FR" dirty="0" err="1"/>
              <a:t>Volos</a:t>
            </a:r>
            <a:r>
              <a:rPr lang="fr-FR" dirty="0"/>
              <a:t> à l’est</a:t>
            </a:r>
          </a:p>
          <a:p>
            <a:endParaRPr lang="fr-FR" dirty="0"/>
          </a:p>
          <a:p>
            <a:r>
              <a:rPr lang="fr-FR" dirty="0"/>
              <a:t>b) La séparation des populations devient une réalité</a:t>
            </a:r>
          </a:p>
          <a:p>
            <a:r>
              <a:rPr lang="fr-FR" dirty="0"/>
              <a:t>Comme en Yougoslavie, un véritable </a:t>
            </a:r>
            <a:r>
              <a:rPr lang="fr-FR" i="1" dirty="0"/>
              <a:t>nettoyage ethnique</a:t>
            </a:r>
          </a:p>
          <a:p>
            <a:endParaRPr lang="fr-FR" dirty="0"/>
          </a:p>
          <a:p>
            <a:r>
              <a:rPr lang="fr-FR" i="1" dirty="0"/>
              <a:t>La Porte ottomane accordera à ceux de ses sujets grecs, qui désireraient quitter le territoire turc, un délai d’un an pour vendre leur propriété et sortir librement du pays.</a:t>
            </a:r>
          </a:p>
          <a:p>
            <a:endParaRPr lang="fr-FR" i="1" dirty="0"/>
          </a:p>
          <a:p>
            <a:r>
              <a:rPr lang="fr-FR" i="1" dirty="0"/>
              <a:t>Le gouvernement grec laissera la même liberté aux habitants de la Grèce qui voudraient se transporter sur le territoire turc.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F353792-821A-2F31-C86F-3A741B9E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7770E98-75C3-FC74-B251-08080C9A42C5}"/>
              </a:ext>
            </a:extLst>
          </p:cNvPr>
          <p:cNvSpPr/>
          <p:nvPr/>
        </p:nvSpPr>
        <p:spPr>
          <a:xfrm>
            <a:off x="7180768" y="1283229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99A32D2-9E67-167B-73C4-053ACAF5F6EE}"/>
              </a:ext>
            </a:extLst>
          </p:cNvPr>
          <p:cNvSpPr/>
          <p:nvPr/>
        </p:nvSpPr>
        <p:spPr>
          <a:xfrm>
            <a:off x="8877265" y="100564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300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422178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Fév. 1830 : Traité de Londres : naissance d’une Grèce indépendante, vassale de l’Empire ottoman</a:t>
            </a:r>
          </a:p>
          <a:p>
            <a:endParaRPr lang="fr-FR" dirty="0"/>
          </a:p>
          <a:p>
            <a:r>
              <a:rPr lang="fr-FR" dirty="0"/>
              <a:t>c) La Crète n’est pas incluse dans la Grèce</a:t>
            </a:r>
          </a:p>
          <a:p>
            <a:r>
              <a:rPr lang="fr-FR" dirty="0"/>
              <a:t>Elle est accordée par Mahmoud II à Mehmet Ali</a:t>
            </a:r>
          </a:p>
          <a:p>
            <a:endParaRPr lang="fr-FR" dirty="0"/>
          </a:p>
          <a:p>
            <a:r>
              <a:rPr lang="fr-FR" dirty="0"/>
              <a:t>d) Pour la Grèce, reste à trouver un roi</a:t>
            </a:r>
          </a:p>
          <a:p>
            <a:r>
              <a:rPr lang="fr-FR" dirty="0"/>
              <a:t>A revoir…</a:t>
            </a:r>
          </a:p>
          <a:p>
            <a:endParaRPr lang="fr-FR" dirty="0"/>
          </a:p>
          <a:p>
            <a:r>
              <a:rPr lang="fr-FR" dirty="0"/>
              <a:t>e) Et enfin, la Serbie y est également mentionnée…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F353792-821A-2F31-C86F-3A741B9E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7770E98-75C3-FC74-B251-08080C9A42C5}"/>
              </a:ext>
            </a:extLst>
          </p:cNvPr>
          <p:cNvSpPr/>
          <p:nvPr/>
        </p:nvSpPr>
        <p:spPr>
          <a:xfrm>
            <a:off x="7180768" y="1283229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99A32D2-9E67-167B-73C4-053ACAF5F6EE}"/>
              </a:ext>
            </a:extLst>
          </p:cNvPr>
          <p:cNvSpPr/>
          <p:nvPr/>
        </p:nvSpPr>
        <p:spPr>
          <a:xfrm>
            <a:off x="8877265" y="1005643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D8DC5A5-F615-8779-4321-EF5BF4931E2B}"/>
              </a:ext>
            </a:extLst>
          </p:cNvPr>
          <p:cNvSpPr/>
          <p:nvPr/>
        </p:nvSpPr>
        <p:spPr>
          <a:xfrm>
            <a:off x="9767950" y="5217944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341" y="157806"/>
            <a:ext cx="556253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1820-1822 : En Epire, échec d’Ali, pacha de </a:t>
            </a:r>
            <a:r>
              <a:rPr lang="fr-FR" b="1" dirty="0" err="1"/>
              <a:t>Janina</a:t>
            </a:r>
            <a:endParaRPr lang="fr-FR" b="1" dirty="0"/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*1820-30 : La révolte grecque, plusieurs épisodes…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Commençons par le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avec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Ali Pacha de </a:t>
            </a:r>
            <a:r>
              <a:rPr lang="fr-FR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Janina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*1808 : Le nouveau sultan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Mahmoud II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Veut réorganiser son empire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notamment recentraliser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En diminuant le pouvoir et l’autonomie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pachaliks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provinces ottomanes, et de leurs pachas…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Depuis 1805 : Echec de cette politique en Egypte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Avec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Mehmet Ali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D1E73A30-5A0F-03AF-89D8-F6379257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60" y="157806"/>
            <a:ext cx="6206528" cy="6429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26B3859-BC49-4C36-6BC8-24F1D3C8FBC4}"/>
              </a:ext>
            </a:extLst>
          </p:cNvPr>
          <p:cNvSpPr/>
          <p:nvPr/>
        </p:nvSpPr>
        <p:spPr>
          <a:xfrm>
            <a:off x="7183747" y="740103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87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40668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1820-1822 : En Epire, échec d’Ali, pacha de </a:t>
            </a:r>
            <a:r>
              <a:rPr lang="fr-FR" b="1" dirty="0" err="1"/>
              <a:t>Janina</a:t>
            </a:r>
            <a:endParaRPr lang="fr-FR" b="1" dirty="0"/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*1819 :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Mahmoud II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retire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Veli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fils d’Ali Pacha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Du pachalik de Morée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*Se sentant soutenu par les Britanniques, maîtres de Corfou proche, Ali Pacha réagit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NB : Nov. 1809 : Il reçoit Lord Byron, faisant son </a:t>
            </a:r>
            <a:r>
              <a:rPr lang="fr-FR" i="1" dirty="0">
                <a:solidFill>
                  <a:srgbClr val="FF0000"/>
                </a:solidFill>
                <a:ea typeface="Times New Roman" panose="02020603050405020304" pitchFamily="18" charset="0"/>
              </a:rPr>
              <a:t>tour</a:t>
            </a:r>
          </a:p>
          <a:p>
            <a:endParaRPr lang="fr-FR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*Fév. 1820 : Ali Pacha envoie des assassins à Istanbul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Démasqué, il est convoqué par la Porte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*Mars 1820 : Il refuse, entre en guerre ouverte</a:t>
            </a:r>
            <a:endParaRPr lang="fr-FR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Et tout en se rapprochant des Grecs de l’Hétairie…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D1E73A30-5A0F-03AF-89D8-F6379257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26B3859-BC49-4C36-6BC8-24F1D3C8FBC4}"/>
              </a:ext>
            </a:extLst>
          </p:cNvPr>
          <p:cNvSpPr/>
          <p:nvPr/>
        </p:nvSpPr>
        <p:spPr>
          <a:xfrm>
            <a:off x="7099341" y="754170"/>
            <a:ext cx="160149" cy="1572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80FC959-A207-BA12-E1CF-30651A90A320}"/>
              </a:ext>
            </a:extLst>
          </p:cNvPr>
          <p:cNvSpPr/>
          <p:nvPr/>
        </p:nvSpPr>
        <p:spPr>
          <a:xfrm>
            <a:off x="6169318" y="754169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A07787D-9DE9-DDD7-6921-120A58FE1DD5}"/>
              </a:ext>
            </a:extLst>
          </p:cNvPr>
          <p:cNvSpPr/>
          <p:nvPr/>
        </p:nvSpPr>
        <p:spPr>
          <a:xfrm>
            <a:off x="8702610" y="299773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C567289-0CAD-482C-6B4A-BEC36085E457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674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1820-1822 : En Epire, échec d’Ali, pacha de </a:t>
            </a:r>
            <a:r>
              <a:rPr lang="fr-FR" b="1" dirty="0" err="1"/>
              <a:t>Janina</a:t>
            </a:r>
            <a:endParaRPr lang="fr-FR" b="1" dirty="0"/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*1820 :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Ali Pacha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lève une armée de 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40 000 hommes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Albanais musulmans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et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Grecs, Valaques orthodoxes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*Mais au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choc, son armée se débande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*Sept. 1820 : Assiégé dans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Janina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pendant 17 mois…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*Fév. 1822 : Le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Lion de </a:t>
            </a:r>
            <a:r>
              <a:rPr lang="fr-FR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Janina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est vaincu et exécuté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Dans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Le Comte de Monte-Cristo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(1844) d’Alexandre Dumas, Monte-Cristo, Dantès, fait témoigner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Haydée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fille d’Ali Pacha contre l’officier Fernand Mondego, comte de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Morcerf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qui a épousé Mercédès, ex-fiancée de Dantès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*Et pendant ce temps…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D1E73A30-5A0F-03AF-89D8-F6379257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2AD239D-48F6-FFE5-2A0B-8F9B0335EFFA}"/>
              </a:ext>
            </a:extLst>
          </p:cNvPr>
          <p:cNvSpPr/>
          <p:nvPr/>
        </p:nvSpPr>
        <p:spPr>
          <a:xfrm>
            <a:off x="7099341" y="75417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701CCEF-C356-6DC9-A654-81BC056C8B35}"/>
              </a:ext>
            </a:extLst>
          </p:cNvPr>
          <p:cNvCxnSpPr>
            <a:cxnSpLocks/>
          </p:cNvCxnSpPr>
          <p:nvPr/>
        </p:nvCxnSpPr>
        <p:spPr>
          <a:xfrm flipH="1">
            <a:off x="7259490" y="157806"/>
            <a:ext cx="426079" cy="5963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DE7C42C-6C26-CCAE-D750-A5BA451AFF0D}"/>
              </a:ext>
            </a:extLst>
          </p:cNvPr>
          <p:cNvSpPr/>
          <p:nvPr/>
        </p:nvSpPr>
        <p:spPr>
          <a:xfrm>
            <a:off x="8702610" y="2997730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28DE46E-6C2A-F3A9-3DD7-F7723EE9600A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03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372" y="157806"/>
            <a:ext cx="5465328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1820-1822 : En Epire, échec d’Ali, pacha de </a:t>
            </a:r>
            <a:r>
              <a:rPr lang="fr-FR" b="1" dirty="0" err="1"/>
              <a:t>Janina</a:t>
            </a:r>
            <a:endParaRPr lang="fr-FR" b="1" dirty="0"/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*Mars 1821 : Informé par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Ali Pacha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lui-même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Des liens entre lui et l’Hétairie</a:t>
            </a:r>
            <a:endParaRPr lang="fr-FR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Mahmoud II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convoque les notables du Péloponnèse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Qui, comme Ali Pacha, refusent ; Et…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*25 mars 1821 : Près de Patras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En suivant les instructions d’Ypsilanti, chef de l’Hétairie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L’évêque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Germanos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déclenche le soulèvement grec…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D1E73A30-5A0F-03AF-89D8-F6379257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42" y="157806"/>
            <a:ext cx="6315046" cy="65423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2AD239D-48F6-FFE5-2A0B-8F9B0335EFFA}"/>
              </a:ext>
            </a:extLst>
          </p:cNvPr>
          <p:cNvSpPr/>
          <p:nvPr/>
        </p:nvSpPr>
        <p:spPr>
          <a:xfrm>
            <a:off x="7099341" y="754170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29ABD7-5C2B-43AC-07B8-6FAF1AAB42E5}"/>
              </a:ext>
            </a:extLst>
          </p:cNvPr>
          <p:cNvSpPr/>
          <p:nvPr/>
        </p:nvSpPr>
        <p:spPr>
          <a:xfrm>
            <a:off x="7685569" y="2242335"/>
            <a:ext cx="160149" cy="1572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B893EE-AAB7-5EC7-1530-86D0C5A1518D}"/>
              </a:ext>
            </a:extLst>
          </p:cNvPr>
          <p:cNvSpPr/>
          <p:nvPr/>
        </p:nvSpPr>
        <p:spPr>
          <a:xfrm>
            <a:off x="8702610" y="2997730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82ABC82-0740-35E6-6F53-52EC17809877}"/>
              </a:ext>
            </a:extLst>
          </p:cNvPr>
          <p:cNvSpPr/>
          <p:nvPr/>
        </p:nvSpPr>
        <p:spPr>
          <a:xfrm>
            <a:off x="8367494" y="3076332"/>
            <a:ext cx="160149" cy="1572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3342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5353</Words>
  <Application>Microsoft Office PowerPoint</Application>
  <PresentationFormat>Grand écran</PresentationFormat>
  <Paragraphs>783</Paragraphs>
  <Slides>57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19 décembre 2023 (5/15)  8ème période : 1815-1914 Europe et Russie à la conquête de l’Orient et de l’Asie   1815-1841 : L’Europe du congrès de Vienne et la question d’Orient Sécessions dans l’Empire ottoman : Egypte, Arabie, Grèce, Serbie, Moldavie, Valachie, Algérie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5 décembre 2023 (4/15)  8ème période : 1815-1914 Europe et Russie à la conquête de l’Orient et de l’Asie   1815-1841 : L’Europe du congrès de Vienne Sécessions dans l’Empire ottoman Egypte, Arabie, Grèce, Serbie, Moldavie, Valachie, Algérie  </dc:title>
  <dc:creator>Christophe JENTA</dc:creator>
  <cp:lastModifiedBy>Christophe JENTA</cp:lastModifiedBy>
  <cp:revision>15</cp:revision>
  <dcterms:created xsi:type="dcterms:W3CDTF">2023-12-05T13:00:02Z</dcterms:created>
  <dcterms:modified xsi:type="dcterms:W3CDTF">2023-12-19T13:42:00Z</dcterms:modified>
</cp:coreProperties>
</file>