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1388" r:id="rId2"/>
    <p:sldId id="11389" r:id="rId3"/>
    <p:sldId id="11390" r:id="rId4"/>
    <p:sldId id="11481" r:id="rId5"/>
    <p:sldId id="11480" r:id="rId6"/>
    <p:sldId id="11541" r:id="rId7"/>
    <p:sldId id="11483" r:id="rId8"/>
    <p:sldId id="11482" r:id="rId9"/>
    <p:sldId id="11542" r:id="rId10"/>
    <p:sldId id="11484" r:id="rId11"/>
    <p:sldId id="11449" r:id="rId12"/>
    <p:sldId id="868" r:id="rId13"/>
    <p:sldId id="11454" r:id="rId14"/>
    <p:sldId id="11509" r:id="rId15"/>
    <p:sldId id="11452" r:id="rId16"/>
    <p:sldId id="11456" r:id="rId17"/>
    <p:sldId id="11513" r:id="rId18"/>
    <p:sldId id="11508" r:id="rId19"/>
    <p:sldId id="11543" r:id="rId20"/>
    <p:sldId id="11455" r:id="rId21"/>
    <p:sldId id="11493" r:id="rId22"/>
    <p:sldId id="11517" r:id="rId23"/>
    <p:sldId id="856" r:id="rId24"/>
    <p:sldId id="11458" r:id="rId25"/>
    <p:sldId id="1152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88AC-07FE-46A7-BFC2-B32C76D203EB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5B1DE-0D65-4987-9766-F02109761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16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2337F-F1F7-BF37-86E9-C79BCBBDE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F62928-C64E-97A8-2658-44EE57257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074F4-4927-7D67-4AA3-5CB90903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2557B1-CE15-F291-1055-D23EE5D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95D0AA-C0B1-E20F-7979-5E9EA8C8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5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BA39B-67CE-80A6-4607-BE6B8D78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714BEE-B47D-E7CC-A801-DE9F86CA3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E7FBB-A1D9-8BD5-0506-88DA8DD9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F65F9-E5D7-D4F7-87E5-2C133340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9150D-0B29-1B80-85B4-A1147952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89EA19-C8DC-7FF1-3DAD-2F16CE5BF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B0DEA6-4DB0-F988-F4CD-DF076FF96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15AD29-F69B-B19E-C2B7-5A7ACB01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8AFA34-3859-DE5C-0C3F-4AD00329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FFEC4-2A03-242D-CACC-3B39E6B9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2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E2E9B-228B-84B7-B08C-BB1A79DD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50634B-CB8A-63C4-F0F7-E582A02E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9044D-630C-9F72-21C9-716DCA76D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524541-FBA4-115F-62F5-17A0F4B1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ED8CB4-451B-FA1A-0DD3-23743574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4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2F3C4-397B-A201-7D26-EC75FB96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96FE98-FF56-B0B7-041D-8921BBDE5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9AEAA-FFC6-F8C0-0EB1-F37024C5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8886E-8D4F-25E5-DF60-71036A7E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9BC68-E093-9AD5-51F0-C80E6BCF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5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1326E-4B5B-9688-45AC-499087A5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59E138-178B-8DC3-C206-77F389345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E4588A-7CBC-CA7A-F949-78FB69DF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59D2D-375D-7080-7570-7E513B6F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31B21-B8F8-99BD-2B05-79E04B79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26502C-F628-7644-15E6-9D61C152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1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8994B-5A0C-0036-49BD-117A39A9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DDDC1F-53A7-21A0-1C8F-43D09681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E0CC0-4C47-0CAE-7D94-0B81FAEB9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0C41C0-E138-00EC-DF76-810DD0940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52ECAA5-9DB1-6717-C5A4-8D02F0DF5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758E4F-D603-5261-345E-FA9B4640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6C36F7-1121-E96A-B2CB-433C230A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8F9217-E409-32D4-9ABC-2D6BCAA8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37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8B0B3-06DC-AD9B-FF6C-BAB0F92A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CE6594-8B9F-BB0E-1973-F3FCD71F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5A493-6AFF-735D-026B-C27B7FC9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AF9C45-810F-6E35-98DB-10B3D060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1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ED86EA-59E2-B1DB-D79B-0CF4E5BF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B18A8A-C300-EA40-3B34-EA1FB2DD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A305C3-80F7-41E2-4185-1F5F011D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64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78099-2A40-2EC3-3650-D296101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8D9A2-E85C-786E-D86D-4EFE21DB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07B3BD-F0FD-FC0D-D6EE-B89DB9A31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B6F67-F75D-5F83-5A9C-8A19E527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EA3DB3-EECC-703C-2EF3-B097F8C1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7C3FDF-10B2-718E-136B-25585A50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9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CF158-4554-1940-362B-EF1079B6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FF3792-CD17-A586-86C9-54403DCEC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322DDB-1240-A2D8-7496-92DD35B8C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79D099-1793-D5B6-E559-6F713608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25EF83-3E3B-A8A7-64E9-98A901CF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192FB2-2DDC-5109-AE0A-660B2E50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80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E7B100-F738-CDB7-1BAB-B9035ECF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E7D597-9E44-564B-4C09-DCCEE30A4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96F52F-3CBD-4467-E43E-425C2F446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E645-9384-4702-84E8-D3890EE8EF31}" type="datetimeFigureOut">
              <a:rPr lang="fr-FR" smtClean="0"/>
              <a:t>16/01/2024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00907-359F-40D3-A780-9C68301D5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F0AC88-DBED-5148-4415-D0E4FDFA6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6DB6-EDAE-46E9-97D5-7AED167DE9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5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6194602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1817-1830 : Autonomie croissante de la Serbie ; Milos Obrenovic en devient le prince héréditaire</a:t>
            </a: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*La Serbie…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*Nov. 1815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Elle obtient à coups de 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bakchichs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, une large autonomie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Et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Milos Obrenovic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nommé par le sultan Mahmoud II</a:t>
            </a:r>
          </a:p>
          <a:p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Knez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suprême des Serbes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*Juin 1817 : Obrenovic fait mettre à mort Karageorges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Face aux événements roumains, puis grecs</a:t>
            </a:r>
          </a:p>
          <a:p>
            <a:r>
              <a:rPr lang="fr-FR" dirty="0"/>
              <a:t>Obrenovic reste prudent</a:t>
            </a:r>
          </a:p>
          <a:p>
            <a:endParaRPr lang="fr-FR" dirty="0"/>
          </a:p>
          <a:p>
            <a:r>
              <a:rPr lang="fr-FR" dirty="0"/>
              <a:t>*Oct. 1826 : Convention d’</a:t>
            </a:r>
            <a:r>
              <a:rPr lang="fr-FR" dirty="0" err="1"/>
              <a:t>Akkerman</a:t>
            </a:r>
            <a:endParaRPr lang="fr-FR" dirty="0"/>
          </a:p>
          <a:p>
            <a:r>
              <a:rPr lang="fr-FR" dirty="0"/>
              <a:t>Serbie, Moldavie et Valachie autonomes</a:t>
            </a:r>
          </a:p>
          <a:p>
            <a:endParaRPr lang="fr-FR" dirty="0"/>
          </a:p>
          <a:p>
            <a:r>
              <a:rPr lang="fr-FR" dirty="0"/>
              <a:t>*Fin 1827 : Convention rejetée par Mahmoud II</a:t>
            </a:r>
          </a:p>
          <a:p>
            <a:r>
              <a:rPr lang="fr-FR" dirty="0"/>
              <a:t>Obrenovic reste encore prudent…</a:t>
            </a:r>
          </a:p>
          <a:p>
            <a:endParaRPr lang="fr-FR" dirty="0"/>
          </a:p>
          <a:p>
            <a:r>
              <a:rPr lang="fr-FR" dirty="0"/>
              <a:t>Sept. 1829 : Traité d’Andrinople</a:t>
            </a:r>
          </a:p>
          <a:p>
            <a:r>
              <a:rPr lang="fr-FR" dirty="0"/>
              <a:t>La Porte tergiverse ; Et finalement…</a:t>
            </a:r>
          </a:p>
        </p:txBody>
      </p:sp>
      <p:pic>
        <p:nvPicPr>
          <p:cNvPr id="3" name="Image 2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25B5F2B-BDA8-3E01-9826-C33E9D24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145667"/>
            <a:ext cx="5448008" cy="65666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D8114DE-C85B-F1C8-A755-8806EA1E94E8}"/>
              </a:ext>
            </a:extLst>
          </p:cNvPr>
          <p:cNvSpPr/>
          <p:nvPr/>
        </p:nvSpPr>
        <p:spPr>
          <a:xfrm>
            <a:off x="8731983" y="20996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30499C-EA8C-45B9-300D-04AD5B091B88}"/>
              </a:ext>
            </a:extLst>
          </p:cNvPr>
          <p:cNvSpPr/>
          <p:nvPr/>
        </p:nvSpPr>
        <p:spPr>
          <a:xfrm>
            <a:off x="8378197" y="24806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7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*1830 : Au sein de cet Empire ottoman sur la défensive</a:t>
            </a:r>
          </a:p>
          <a:p>
            <a:r>
              <a:rPr lang="fr-FR" dirty="0">
                <a:solidFill>
                  <a:srgbClr val="000000"/>
                </a:solidFill>
              </a:rPr>
              <a:t>Une nouvelle phase de conflits débute…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*Elle n’a plus pour cadre, provisoirement, les Balkans</a:t>
            </a:r>
          </a:p>
          <a:p>
            <a:r>
              <a:rPr lang="fr-FR" dirty="0">
                <a:solidFill>
                  <a:srgbClr val="000000"/>
                </a:solidFill>
              </a:rPr>
              <a:t>Mais le monde arabe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*Avec deux 1</a:t>
            </a:r>
            <a:r>
              <a:rPr lang="fr-FR" baseline="30000" dirty="0">
                <a:solidFill>
                  <a:srgbClr val="000000"/>
                </a:solidFill>
              </a:rPr>
              <a:t>ers</a:t>
            </a:r>
            <a:r>
              <a:rPr lang="fr-FR" dirty="0">
                <a:solidFill>
                  <a:srgbClr val="000000"/>
                </a:solidFill>
              </a:rPr>
              <a:t> enjeux qui vont se mêler…</a:t>
            </a:r>
          </a:p>
          <a:p>
            <a:r>
              <a:rPr lang="fr-FR" dirty="0">
                <a:solidFill>
                  <a:srgbClr val="000000"/>
                </a:solidFill>
              </a:rPr>
              <a:t>- L’Algérie conquise par la France</a:t>
            </a:r>
          </a:p>
          <a:p>
            <a:r>
              <a:rPr lang="fr-FR" dirty="0">
                <a:solidFill>
                  <a:srgbClr val="000000"/>
                </a:solidFill>
              </a:rPr>
              <a:t>- L’Egypte conquérante de la Syrie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*Commençons par la 1</a:t>
            </a:r>
            <a:r>
              <a:rPr lang="fr-FR" baseline="30000" dirty="0">
                <a:solidFill>
                  <a:srgbClr val="000000"/>
                </a:solidFill>
              </a:rPr>
              <a:t>ère</a:t>
            </a:r>
            <a:r>
              <a:rPr lang="fr-FR" dirty="0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51D475E-4D7F-8F16-E8F3-80273DCD408D}"/>
              </a:ext>
            </a:extLst>
          </p:cNvPr>
          <p:cNvSpPr/>
          <p:nvPr/>
        </p:nvSpPr>
        <p:spPr>
          <a:xfrm>
            <a:off x="7513766" y="536105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0CBACE-BAD2-4C66-B31F-F9299B6523CC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D8F410-2CA1-344E-48DA-879452AA3296}"/>
              </a:ext>
            </a:extLst>
          </p:cNvPr>
          <p:cNvSpPr/>
          <p:nvPr/>
        </p:nvSpPr>
        <p:spPr>
          <a:xfrm>
            <a:off x="8739937" y="600928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0EDD51-0F3E-84A4-6636-19DA2B45A8B7}"/>
              </a:ext>
            </a:extLst>
          </p:cNvPr>
          <p:cNvSpPr/>
          <p:nvPr/>
        </p:nvSpPr>
        <p:spPr>
          <a:xfrm>
            <a:off x="8388246" y="543965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8A40B60-2490-5229-BB7E-9264AB9452EE}"/>
              </a:ext>
            </a:extLst>
          </p:cNvPr>
          <p:cNvSpPr/>
          <p:nvPr/>
        </p:nvSpPr>
        <p:spPr>
          <a:xfrm>
            <a:off x="10126595" y="559686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A062154-98BF-6CFA-2F44-0F37B9C0F615}"/>
              </a:ext>
            </a:extLst>
          </p:cNvPr>
          <p:cNvSpPr/>
          <p:nvPr/>
        </p:nvSpPr>
        <p:spPr>
          <a:xfrm>
            <a:off x="10109294" y="395049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C497272-1B9F-F823-34A1-2CD91BBE6ADF}"/>
              </a:ext>
            </a:extLst>
          </p:cNvPr>
          <p:cNvSpPr/>
          <p:nvPr/>
        </p:nvSpPr>
        <p:spPr>
          <a:xfrm>
            <a:off x="10098401" y="42046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DC1CCD-F03D-EF8D-B983-B17AF199A4BD}"/>
              </a:ext>
            </a:extLst>
          </p:cNvPr>
          <p:cNvSpPr/>
          <p:nvPr/>
        </p:nvSpPr>
        <p:spPr>
          <a:xfrm>
            <a:off x="9517363" y="42676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77924D7-0725-ABDD-DC8D-ACB03180BCE2}"/>
              </a:ext>
            </a:extLst>
          </p:cNvPr>
          <p:cNvSpPr/>
          <p:nvPr/>
        </p:nvSpPr>
        <p:spPr>
          <a:xfrm>
            <a:off x="9865160" y="528245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1AE25F5-C697-A587-1D2C-8CAC1F2F0655}"/>
              </a:ext>
            </a:extLst>
          </p:cNvPr>
          <p:cNvSpPr/>
          <p:nvPr/>
        </p:nvSpPr>
        <p:spPr>
          <a:xfrm>
            <a:off x="7673915" y="361097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1F8DF59-98F8-40FC-8AE9-57AA56373EC0}"/>
              </a:ext>
            </a:extLst>
          </p:cNvPr>
          <p:cNvSpPr/>
          <p:nvPr/>
        </p:nvSpPr>
        <p:spPr>
          <a:xfrm>
            <a:off x="11693988" y="559685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59795C7-7D8C-E6AF-5648-EB8754FA9441}"/>
              </a:ext>
            </a:extLst>
          </p:cNvPr>
          <p:cNvCxnSpPr>
            <a:cxnSpLocks/>
            <a:stCxn id="15" idx="7"/>
            <a:endCxn id="6" idx="3"/>
          </p:cNvCxnSpPr>
          <p:nvPr/>
        </p:nvCxnSpPr>
        <p:spPr>
          <a:xfrm flipV="1">
            <a:off x="11080572" y="5731040"/>
            <a:ext cx="636869" cy="4584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1E88585-0B40-0EA6-1890-6828E866E2BE}"/>
              </a:ext>
            </a:extLst>
          </p:cNvPr>
          <p:cNvCxnSpPr>
            <a:cxnSpLocks/>
            <a:stCxn id="3" idx="4"/>
            <a:endCxn id="7" idx="0"/>
          </p:cNvCxnSpPr>
          <p:nvPr/>
        </p:nvCxnSpPr>
        <p:spPr>
          <a:xfrm flipH="1">
            <a:off x="7593841" y="3768175"/>
            <a:ext cx="160149" cy="15928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2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4786747" cy="12003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1830-1841 : La naissance de la question arabe : </a:t>
            </a:r>
            <a:r>
              <a:rPr lang="fr-FR" sz="1800" b="1" dirty="0">
                <a:effectLst/>
                <a:ea typeface="Times New Roman" panose="02020603050405020304" pitchFamily="18" charset="0"/>
              </a:rPr>
              <a:t>Conquête de l’Algérie par la France</a:t>
            </a:r>
            <a:r>
              <a:rPr lang="fr-FR" b="1" dirty="0"/>
              <a:t> ; Les guerres turco-égyptiennes : l’Egypte devient une vice-royauté autonome</a:t>
            </a:r>
          </a:p>
        </p:txBody>
      </p:sp>
      <p:pic>
        <p:nvPicPr>
          <p:cNvPr id="2" name="Picture 2" descr="C:\Users\Christophe\Pictures\My Scans\2016-01 (janv.)\scan0030.jpg">
            <a:extLst>
              <a:ext uri="{FF2B5EF4-FFF2-40B4-BE49-F238E27FC236}">
                <a16:creationId xmlns:a16="http://schemas.microsoft.com/office/drawing/2014/main" id="{B526448C-3AF0-F477-F84B-A1CF0F67A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11161" r="2839" b="10338"/>
          <a:stretch/>
        </p:blipFill>
        <p:spPr bwMode="auto">
          <a:xfrm>
            <a:off x="5130149" y="177480"/>
            <a:ext cx="6872131" cy="57583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A25708E-96A7-6823-0C4E-331C26D02E26}"/>
              </a:ext>
            </a:extLst>
          </p:cNvPr>
          <p:cNvSpPr/>
          <p:nvPr/>
        </p:nvSpPr>
        <p:spPr>
          <a:xfrm>
            <a:off x="7130258" y="2772724"/>
            <a:ext cx="160149" cy="157203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5C04A07-1AB9-76C6-5632-FF54DB1BF605}"/>
              </a:ext>
            </a:extLst>
          </p:cNvPr>
          <p:cNvSpPr/>
          <p:nvPr/>
        </p:nvSpPr>
        <p:spPr>
          <a:xfrm>
            <a:off x="7290407" y="3429000"/>
            <a:ext cx="160149" cy="157203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D248441-3D2B-E233-F19E-3BE9100EE7CE}"/>
              </a:ext>
            </a:extLst>
          </p:cNvPr>
          <p:cNvSpPr/>
          <p:nvPr/>
        </p:nvSpPr>
        <p:spPr>
          <a:xfrm>
            <a:off x="7690780" y="301343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6F530FF-9139-1361-61C1-F98563F05F16}"/>
              </a:ext>
            </a:extLst>
          </p:cNvPr>
          <p:cNvSpPr/>
          <p:nvPr/>
        </p:nvSpPr>
        <p:spPr>
          <a:xfrm>
            <a:off x="7015058" y="227365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449C1EF-B867-97D5-06F8-618009567D2B}"/>
              </a:ext>
            </a:extLst>
          </p:cNvPr>
          <p:cNvSpPr/>
          <p:nvPr/>
        </p:nvSpPr>
        <p:spPr>
          <a:xfrm>
            <a:off x="6854909" y="25231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6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094" y="138665"/>
            <a:ext cx="6108225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1830-1839 : Conquête restreinte de l’Algérie par la France</a:t>
            </a:r>
          </a:p>
          <a:p>
            <a:endParaRPr lang="fr-FR" dirty="0"/>
          </a:p>
          <a:p>
            <a:r>
              <a:rPr lang="fr-FR" dirty="0"/>
              <a:t>*29 avril 1827 : A Alger, le dey </a:t>
            </a:r>
            <a:r>
              <a:rPr lang="fr-FR" u="sng" dirty="0"/>
              <a:t>Hussein</a:t>
            </a:r>
            <a:r>
              <a:rPr lang="fr-FR" dirty="0"/>
              <a:t> s’emporte</a:t>
            </a:r>
          </a:p>
          <a:p>
            <a:r>
              <a:rPr lang="fr-FR" dirty="0"/>
              <a:t>Contre le consul français </a:t>
            </a:r>
            <a:r>
              <a:rPr lang="fr-FR" u="sng" dirty="0"/>
              <a:t>Pierre </a:t>
            </a:r>
            <a:r>
              <a:rPr lang="fr-FR" u="sng" dirty="0" err="1"/>
              <a:t>Deval</a:t>
            </a:r>
            <a:endParaRPr lang="fr-FR" u="sng" dirty="0"/>
          </a:p>
          <a:p>
            <a:r>
              <a:rPr lang="fr-FR" dirty="0"/>
              <a:t>A propos d’un contentieux financier</a:t>
            </a:r>
          </a:p>
          <a:p>
            <a:endParaRPr lang="fr-FR" dirty="0"/>
          </a:p>
          <a:p>
            <a:r>
              <a:rPr lang="fr-FR" dirty="0"/>
              <a:t>NB : 1790-1800</a:t>
            </a:r>
          </a:p>
          <a:p>
            <a:r>
              <a:rPr lang="fr-FR" dirty="0"/>
              <a:t>Du blé algérien fourni à la France en déficit céréalier</a:t>
            </a:r>
          </a:p>
          <a:p>
            <a:r>
              <a:rPr lang="fr-FR" dirty="0"/>
              <a:t>Par des marchands juifs algériens, les </a:t>
            </a:r>
            <a:r>
              <a:rPr lang="fr-FR" dirty="0" err="1"/>
              <a:t>Bachri-Busnach</a:t>
            </a:r>
            <a:endParaRPr lang="fr-FR" dirty="0"/>
          </a:p>
          <a:p>
            <a:r>
              <a:rPr lang="fr-FR" dirty="0"/>
              <a:t>Et jamais payé…</a:t>
            </a:r>
          </a:p>
          <a:p>
            <a:endParaRPr lang="fr-FR" dirty="0"/>
          </a:p>
          <a:p>
            <a:r>
              <a:rPr lang="fr-FR" dirty="0"/>
              <a:t>*Après </a:t>
            </a:r>
            <a:r>
              <a:rPr lang="fr-FR" i="1" dirty="0"/>
              <a:t>le coup d’éventail</a:t>
            </a:r>
          </a:p>
          <a:p>
            <a:r>
              <a:rPr lang="fr-FR" dirty="0"/>
              <a:t>L’affaire s’envenime : Blocus du port d’Alger</a:t>
            </a:r>
          </a:p>
          <a:p>
            <a:endParaRPr lang="fr-FR" dirty="0"/>
          </a:p>
          <a:p>
            <a:r>
              <a:rPr lang="fr-FR" dirty="0"/>
              <a:t>*1828 : Finalement, la France</a:t>
            </a:r>
          </a:p>
          <a:p>
            <a:r>
              <a:rPr lang="fr-FR" dirty="0"/>
              <a:t>Envisage une expédition </a:t>
            </a:r>
            <a:r>
              <a:rPr lang="fr-FR" i="1" dirty="0"/>
              <a:t>punitive</a:t>
            </a:r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NB : Rappel</a:t>
            </a:r>
          </a:p>
          <a:p>
            <a:r>
              <a:rPr lang="fr-FR" dirty="0"/>
              <a:t>Oct. 1827 : Affaire de Navarin…</a:t>
            </a:r>
          </a:p>
        </p:txBody>
      </p:sp>
    </p:spTree>
    <p:extLst>
      <p:ext uri="{BB962C8B-B14F-4D97-AF65-F5344CB8AC3E}">
        <p14:creationId xmlns:p14="http://schemas.microsoft.com/office/powerpoint/2010/main" val="90743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094" y="138665"/>
            <a:ext cx="6914137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1830-1837 : 1</a:t>
            </a:r>
            <a:r>
              <a:rPr lang="fr-FR" b="1" baseline="30000" dirty="0"/>
              <a:t>ère</a:t>
            </a:r>
            <a:r>
              <a:rPr lang="fr-FR" b="1" dirty="0"/>
              <a:t> conquête restreinte de l’Algérie par la France</a:t>
            </a:r>
          </a:p>
          <a:p>
            <a:endParaRPr lang="fr-FR" dirty="0"/>
          </a:p>
          <a:p>
            <a:r>
              <a:rPr lang="fr-FR" dirty="0"/>
              <a:t>*Pour le roi de France </a:t>
            </a:r>
            <a:r>
              <a:rPr lang="fr-FR" u="sng" dirty="0"/>
              <a:t>Charles X</a:t>
            </a:r>
            <a:r>
              <a:rPr lang="fr-FR" dirty="0"/>
              <a:t>, deux objectifs …</a:t>
            </a:r>
          </a:p>
          <a:p>
            <a:endParaRPr lang="fr-FR" dirty="0"/>
          </a:p>
          <a:p>
            <a:r>
              <a:rPr lang="fr-FR" dirty="0"/>
              <a:t>a) Renforcer sa position intérieure fragile</a:t>
            </a:r>
          </a:p>
          <a:p>
            <a:r>
              <a:rPr lang="fr-FR" dirty="0"/>
              <a:t>Par un succès militaire extérieur</a:t>
            </a:r>
          </a:p>
          <a:p>
            <a:endParaRPr lang="fr-FR" dirty="0"/>
          </a:p>
          <a:p>
            <a:r>
              <a:rPr lang="fr-FR" dirty="0"/>
              <a:t>b) Et à l’extérieur…</a:t>
            </a:r>
          </a:p>
          <a:p>
            <a:endParaRPr lang="fr-FR" dirty="0"/>
          </a:p>
          <a:p>
            <a:r>
              <a:rPr lang="fr-FR" dirty="0"/>
              <a:t>- 1815 : En Europe, la France vaincue est mise à l’écart</a:t>
            </a:r>
          </a:p>
          <a:p>
            <a:endParaRPr lang="fr-FR" dirty="0"/>
          </a:p>
          <a:p>
            <a:r>
              <a:rPr lang="fr-FR" dirty="0"/>
              <a:t>Mais après les succès d’Espagne (1820) et de Grèce (1827)</a:t>
            </a:r>
          </a:p>
          <a:p>
            <a:r>
              <a:rPr lang="fr-FR" dirty="0"/>
              <a:t>Elle réoriente sa politique étrangère vers </a:t>
            </a:r>
            <a:r>
              <a:rPr lang="fr-FR" i="1" dirty="0"/>
              <a:t>l’espace méditerranéen</a:t>
            </a:r>
            <a:r>
              <a:rPr lang="fr-FR" dirty="0"/>
              <a:t>…</a:t>
            </a:r>
          </a:p>
          <a:p>
            <a:endParaRPr lang="fr-FR" dirty="0"/>
          </a:p>
          <a:p>
            <a:r>
              <a:rPr lang="fr-FR" dirty="0"/>
              <a:t>*Deux orientations…</a:t>
            </a:r>
          </a:p>
        </p:txBody>
      </p:sp>
    </p:spTree>
    <p:extLst>
      <p:ext uri="{BB962C8B-B14F-4D97-AF65-F5344CB8AC3E}">
        <p14:creationId xmlns:p14="http://schemas.microsoft.com/office/powerpoint/2010/main" val="323332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094" y="138665"/>
            <a:ext cx="6914137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1830-1833 : La prise des ports : Alger, Oran, Bône et Bougie</a:t>
            </a:r>
          </a:p>
          <a:p>
            <a:endParaRPr lang="fr-FR" dirty="0"/>
          </a:p>
          <a:p>
            <a:r>
              <a:rPr lang="fr-FR" dirty="0"/>
              <a:t>*1828 : Une expédition en Algérie</a:t>
            </a:r>
          </a:p>
          <a:p>
            <a:r>
              <a:rPr lang="fr-FR" dirty="0"/>
              <a:t>Mais aussi soutien affirmé à l’Egypte de </a:t>
            </a:r>
            <a:r>
              <a:rPr lang="fr-FR" u="sng" dirty="0"/>
              <a:t>Mehmet Ali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NB : En souvenir de Bonaparte en Egypte</a:t>
            </a:r>
          </a:p>
          <a:p>
            <a:r>
              <a:rPr lang="fr-FR" dirty="0">
                <a:ea typeface="Times New Roman" panose="02020603050405020304" pitchFamily="18" charset="0"/>
              </a:rPr>
              <a:t>La cause arabe reçoit un large écho dans l’opinion française</a:t>
            </a:r>
          </a:p>
          <a:p>
            <a:endParaRPr lang="fr-FR" dirty="0"/>
          </a:p>
          <a:p>
            <a:r>
              <a:rPr lang="fr-FR" dirty="0"/>
              <a:t>NB : 1836 : Obélisque de Louxor dressé sur la place de la Concorde à Paris, cadeau égyptien</a:t>
            </a:r>
          </a:p>
          <a:p>
            <a:endParaRPr lang="fr-FR" dirty="0"/>
          </a:p>
          <a:p>
            <a:r>
              <a:rPr lang="fr-FR" dirty="0"/>
              <a:t>*1830 : Charles X tente de lier les deux</a:t>
            </a:r>
          </a:p>
          <a:p>
            <a:r>
              <a:rPr lang="fr-FR" dirty="0"/>
              <a:t>- Négociations avec Mehmet Ali pour une intervention contre Alger</a:t>
            </a:r>
          </a:p>
          <a:p>
            <a:r>
              <a:rPr lang="fr-FR" dirty="0"/>
              <a:t>- Mais celui-ci cherche d’abord à reconstituer sa flotte détruite à Navarin</a:t>
            </a:r>
          </a:p>
          <a:p>
            <a:r>
              <a:rPr lang="fr-FR" dirty="0"/>
              <a:t>Et il est plus intéressé par la Syrie</a:t>
            </a:r>
          </a:p>
          <a:p>
            <a:endParaRPr lang="fr-FR" dirty="0"/>
          </a:p>
          <a:p>
            <a:r>
              <a:rPr lang="fr-FR" dirty="0"/>
              <a:t>*Mais revenons à l’Algérie…</a:t>
            </a:r>
          </a:p>
        </p:txBody>
      </p:sp>
    </p:spTree>
    <p:extLst>
      <p:ext uri="{BB962C8B-B14F-4D97-AF65-F5344CB8AC3E}">
        <p14:creationId xmlns:p14="http://schemas.microsoft.com/office/powerpoint/2010/main" val="14709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ophe\Pictures\My Scans\2016-01 (janv.)\scan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138665"/>
            <a:ext cx="7635560" cy="51927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94" y="138665"/>
            <a:ext cx="4170937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1830-1833 : La prise des ports : Alger, Oran, Bône et Bougie</a:t>
            </a:r>
          </a:p>
          <a:p>
            <a:endParaRPr lang="fr-FR" dirty="0"/>
          </a:p>
          <a:p>
            <a:r>
              <a:rPr lang="fr-FR" dirty="0"/>
              <a:t>*Juin 1830 : Un corps expéditionnaire</a:t>
            </a:r>
          </a:p>
          <a:p>
            <a:r>
              <a:rPr lang="fr-FR" dirty="0"/>
              <a:t>Débarque à Sidi-</a:t>
            </a:r>
            <a:r>
              <a:rPr lang="fr-FR" dirty="0" err="1"/>
              <a:t>Ferruch</a:t>
            </a:r>
            <a:r>
              <a:rPr lang="fr-FR" dirty="0"/>
              <a:t> et s’empare d’Alger</a:t>
            </a:r>
          </a:p>
          <a:p>
            <a:endParaRPr lang="fr-FR" dirty="0"/>
          </a:p>
          <a:p>
            <a:r>
              <a:rPr lang="fr-FR" dirty="0"/>
              <a:t>*1831-33 : Conquête des ports</a:t>
            </a:r>
          </a:p>
          <a:p>
            <a:r>
              <a:rPr lang="fr-FR" dirty="0"/>
              <a:t>D’Oran, Bône et Bougie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D47FECE-DADC-1DA9-5D65-CA4DD9DF1674}"/>
              </a:ext>
            </a:extLst>
          </p:cNvPr>
          <p:cNvSpPr/>
          <p:nvPr/>
        </p:nvSpPr>
        <p:spPr>
          <a:xfrm>
            <a:off x="8252126" y="76034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2FFD2F5-79F0-97AC-7391-34DA993166FB}"/>
              </a:ext>
            </a:extLst>
          </p:cNvPr>
          <p:cNvSpPr/>
          <p:nvPr/>
        </p:nvSpPr>
        <p:spPr>
          <a:xfrm>
            <a:off x="5935851" y="144798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22E0F2-ED5F-3F57-F7F9-32C9B3CA2A18}"/>
              </a:ext>
            </a:extLst>
          </p:cNvPr>
          <p:cNvSpPr/>
          <p:nvPr/>
        </p:nvSpPr>
        <p:spPr>
          <a:xfrm>
            <a:off x="9432082" y="76034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AD8BA7-E9E6-801D-7943-E18999F0FAEA}"/>
              </a:ext>
            </a:extLst>
          </p:cNvPr>
          <p:cNvSpPr/>
          <p:nvPr/>
        </p:nvSpPr>
        <p:spPr>
          <a:xfrm>
            <a:off x="11214387" y="73211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3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ophe\Pictures\My Scans\2016-01 (janv.)\scan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138665"/>
            <a:ext cx="7635560" cy="51927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94" y="138665"/>
            <a:ext cx="4170937" cy="3400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1837-1839 : 1</a:t>
            </a:r>
            <a:r>
              <a:rPr lang="fr-FR" sz="1700" b="1" baseline="30000" dirty="0"/>
              <a:t>ères</a:t>
            </a:r>
            <a:r>
              <a:rPr lang="fr-FR" sz="1700" b="1" dirty="0"/>
              <a:t> conquêtes de l’intérieur ; … </a:t>
            </a:r>
          </a:p>
          <a:p>
            <a:endParaRPr lang="fr-FR" dirty="0"/>
          </a:p>
          <a:p>
            <a:r>
              <a:rPr lang="fr-FR" dirty="0"/>
              <a:t>*Mais entretemps, en France…</a:t>
            </a:r>
          </a:p>
          <a:p>
            <a:endParaRPr lang="fr-FR" dirty="0"/>
          </a:p>
          <a:p>
            <a:r>
              <a:rPr lang="fr-FR" dirty="0"/>
              <a:t>*Juillet 1830 : Révolution et…</a:t>
            </a:r>
          </a:p>
          <a:p>
            <a:r>
              <a:rPr lang="fr-FR" u="sng" dirty="0"/>
              <a:t>Louis-Philippe 1</a:t>
            </a:r>
            <a:r>
              <a:rPr lang="fr-FR" u="sng" baseline="30000" dirty="0"/>
              <a:t>er</a:t>
            </a:r>
            <a:r>
              <a:rPr lang="fr-FR" dirty="0"/>
              <a:t>, roi des Français</a:t>
            </a:r>
          </a:p>
          <a:p>
            <a:endParaRPr lang="fr-FR" dirty="0"/>
          </a:p>
          <a:p>
            <a:r>
              <a:rPr lang="fr-FR" dirty="0"/>
              <a:t>*Ex-général révolutionnaire jusqu’en 1793</a:t>
            </a:r>
          </a:p>
          <a:p>
            <a:r>
              <a:rPr lang="fr-FR" dirty="0"/>
              <a:t>Fils du régicide </a:t>
            </a:r>
            <a:r>
              <a:rPr lang="fr-FR" i="1" dirty="0"/>
              <a:t>Philippe Egalité</a:t>
            </a:r>
          </a:p>
          <a:p>
            <a:endParaRPr lang="fr-FR" dirty="0"/>
          </a:p>
          <a:p>
            <a:r>
              <a:rPr lang="fr-FR" dirty="0"/>
              <a:t>*Il veut comme en Egypte en 1798</a:t>
            </a:r>
          </a:p>
          <a:p>
            <a:r>
              <a:rPr lang="fr-FR" i="1" dirty="0"/>
              <a:t>Faire du Bonaparte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D47FECE-DADC-1DA9-5D65-CA4DD9DF1674}"/>
              </a:ext>
            </a:extLst>
          </p:cNvPr>
          <p:cNvSpPr/>
          <p:nvPr/>
        </p:nvSpPr>
        <p:spPr>
          <a:xfrm>
            <a:off x="8252126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2FFD2F5-79F0-97AC-7391-34DA993166FB}"/>
              </a:ext>
            </a:extLst>
          </p:cNvPr>
          <p:cNvSpPr/>
          <p:nvPr/>
        </p:nvSpPr>
        <p:spPr>
          <a:xfrm>
            <a:off x="5935851" y="1447981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22E0F2-ED5F-3F57-F7F9-32C9B3CA2A18}"/>
              </a:ext>
            </a:extLst>
          </p:cNvPr>
          <p:cNvSpPr/>
          <p:nvPr/>
        </p:nvSpPr>
        <p:spPr>
          <a:xfrm>
            <a:off x="9432082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AD8BA7-E9E6-801D-7943-E18999F0FAEA}"/>
              </a:ext>
            </a:extLst>
          </p:cNvPr>
          <p:cNvSpPr/>
          <p:nvPr/>
        </p:nvSpPr>
        <p:spPr>
          <a:xfrm>
            <a:off x="11214387" y="73211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0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ophe\Pictures\My Scans\2016-01 (janv.)\scan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138665"/>
            <a:ext cx="7635560" cy="51927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94" y="138665"/>
            <a:ext cx="4170937" cy="34009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1837-1839 : 1</a:t>
            </a:r>
            <a:r>
              <a:rPr lang="fr-FR" sz="1700" b="1" baseline="30000" dirty="0"/>
              <a:t>ères</a:t>
            </a:r>
            <a:r>
              <a:rPr lang="fr-FR" sz="1700" b="1" dirty="0"/>
              <a:t> conquêtes de l’intérieur ; … </a:t>
            </a:r>
          </a:p>
          <a:p>
            <a:endParaRPr lang="fr-FR" dirty="0"/>
          </a:p>
          <a:p>
            <a:r>
              <a:rPr lang="fr-FR" dirty="0"/>
              <a:t>*Et comme Mehmet Ali, </a:t>
            </a:r>
            <a:r>
              <a:rPr lang="fr-FR" sz="1700" dirty="0"/>
              <a:t>autre </a:t>
            </a:r>
            <a:r>
              <a:rPr lang="fr-FR" sz="1700" i="1" dirty="0"/>
              <a:t>bonapartiste</a:t>
            </a:r>
          </a:p>
          <a:p>
            <a:r>
              <a:rPr lang="fr-FR" dirty="0"/>
              <a:t>Libérer les </a:t>
            </a:r>
            <a:r>
              <a:rPr lang="fr-FR" i="1" dirty="0"/>
              <a:t>Arabes</a:t>
            </a:r>
            <a:r>
              <a:rPr lang="fr-FR" dirty="0"/>
              <a:t> du joug turc</a:t>
            </a:r>
          </a:p>
          <a:p>
            <a:endParaRPr lang="fr-FR" dirty="0"/>
          </a:p>
          <a:p>
            <a:r>
              <a:rPr lang="fr-FR" dirty="0"/>
              <a:t>*Concrètement, il s’agit…</a:t>
            </a:r>
          </a:p>
          <a:p>
            <a:endParaRPr lang="fr-FR" dirty="0"/>
          </a:p>
          <a:p>
            <a:r>
              <a:rPr lang="fr-FR" dirty="0"/>
              <a:t>a) Comme l’ancien souverain ottoman</a:t>
            </a:r>
          </a:p>
          <a:p>
            <a:r>
              <a:rPr lang="fr-FR" dirty="0"/>
              <a:t>De tenir les ports de la côte</a:t>
            </a:r>
          </a:p>
          <a:p>
            <a:endParaRPr lang="fr-FR" dirty="0"/>
          </a:p>
          <a:p>
            <a:r>
              <a:rPr lang="fr-FR" dirty="0"/>
              <a:t>b) Et de laisser l’intérieur</a:t>
            </a:r>
          </a:p>
          <a:p>
            <a:r>
              <a:rPr lang="fr-FR" dirty="0"/>
              <a:t>A des pouvoirs locaux vassaux…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D47FECE-DADC-1DA9-5D65-CA4DD9DF1674}"/>
              </a:ext>
            </a:extLst>
          </p:cNvPr>
          <p:cNvSpPr/>
          <p:nvPr/>
        </p:nvSpPr>
        <p:spPr>
          <a:xfrm>
            <a:off x="8252126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2FFD2F5-79F0-97AC-7391-34DA993166FB}"/>
              </a:ext>
            </a:extLst>
          </p:cNvPr>
          <p:cNvSpPr/>
          <p:nvPr/>
        </p:nvSpPr>
        <p:spPr>
          <a:xfrm>
            <a:off x="5935851" y="1447981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22E0F2-ED5F-3F57-F7F9-32C9B3CA2A18}"/>
              </a:ext>
            </a:extLst>
          </p:cNvPr>
          <p:cNvSpPr/>
          <p:nvPr/>
        </p:nvSpPr>
        <p:spPr>
          <a:xfrm>
            <a:off x="9432082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AD8BA7-E9E6-801D-7943-E18999F0FAEA}"/>
              </a:ext>
            </a:extLst>
          </p:cNvPr>
          <p:cNvSpPr/>
          <p:nvPr/>
        </p:nvSpPr>
        <p:spPr>
          <a:xfrm>
            <a:off x="11214387" y="73211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2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ophe\Pictures\My Scans\2016-01 (janv.)\scan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138665"/>
            <a:ext cx="7635560" cy="51927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94" y="138665"/>
            <a:ext cx="4170937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… Traité de la Tafna avec l’émir Abdel-Kader et création d’un royaume arabe, vassal de la France ; Mais le conflit avec la France reprend</a:t>
            </a:r>
          </a:p>
          <a:p>
            <a:endParaRPr lang="fr-FR" dirty="0"/>
          </a:p>
          <a:p>
            <a:r>
              <a:rPr lang="fr-FR" dirty="0"/>
              <a:t>*Oct. 1837 : A Constantine</a:t>
            </a:r>
          </a:p>
          <a:p>
            <a:r>
              <a:rPr lang="fr-FR" dirty="0"/>
              <a:t>Le dernier bey </a:t>
            </a:r>
            <a:r>
              <a:rPr lang="fr-FR" u="sng" dirty="0"/>
              <a:t>ottoman</a:t>
            </a:r>
            <a:r>
              <a:rPr lang="fr-FR" dirty="0"/>
              <a:t> </a:t>
            </a:r>
            <a:r>
              <a:rPr lang="fr-FR" u="sng" dirty="0"/>
              <a:t>Ahmed</a:t>
            </a:r>
            <a:r>
              <a:rPr lang="fr-FR" dirty="0"/>
              <a:t> refuse</a:t>
            </a:r>
          </a:p>
          <a:p>
            <a:r>
              <a:rPr lang="fr-FR" dirty="0"/>
              <a:t>Les Français prennent la ville</a:t>
            </a:r>
          </a:p>
          <a:p>
            <a:endParaRPr lang="fr-FR" dirty="0"/>
          </a:p>
          <a:p>
            <a:r>
              <a:rPr lang="fr-FR" dirty="0"/>
              <a:t>*En revanche, quelques mois plus tôt…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D47FECE-DADC-1DA9-5D65-CA4DD9DF1674}"/>
              </a:ext>
            </a:extLst>
          </p:cNvPr>
          <p:cNvSpPr/>
          <p:nvPr/>
        </p:nvSpPr>
        <p:spPr>
          <a:xfrm>
            <a:off x="8252126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2FFD2F5-79F0-97AC-7391-34DA993166FB}"/>
              </a:ext>
            </a:extLst>
          </p:cNvPr>
          <p:cNvSpPr/>
          <p:nvPr/>
        </p:nvSpPr>
        <p:spPr>
          <a:xfrm>
            <a:off x="5935851" y="1447981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22E0F2-ED5F-3F57-F7F9-32C9B3CA2A18}"/>
              </a:ext>
            </a:extLst>
          </p:cNvPr>
          <p:cNvSpPr/>
          <p:nvPr/>
        </p:nvSpPr>
        <p:spPr>
          <a:xfrm>
            <a:off x="9432082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AD8BA7-E9E6-801D-7943-E18999F0FAEA}"/>
              </a:ext>
            </a:extLst>
          </p:cNvPr>
          <p:cNvSpPr/>
          <p:nvPr/>
        </p:nvSpPr>
        <p:spPr>
          <a:xfrm>
            <a:off x="11214387" y="73211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C0EFFC7-40D0-E0DB-5F2C-9C92D5113591}"/>
              </a:ext>
            </a:extLst>
          </p:cNvPr>
          <p:cNvSpPr/>
          <p:nvPr/>
        </p:nvSpPr>
        <p:spPr>
          <a:xfrm>
            <a:off x="10458773" y="1119933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8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ophe\Pictures\My Scans\2016-01 (janv.)\scan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138665"/>
            <a:ext cx="7635560" cy="51927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2094" y="138665"/>
            <a:ext cx="4170937" cy="5062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… Traité de la Tafna avec l’émir Abdel-Kader et création d’un royaume arabe, vassal de la France ; Mais le conflit avec la France reprend</a:t>
            </a:r>
          </a:p>
          <a:p>
            <a:endParaRPr lang="fr-FR" dirty="0"/>
          </a:p>
          <a:p>
            <a:r>
              <a:rPr lang="fr-FR" dirty="0"/>
              <a:t>*Mai 1837 : Est signé le traité de la Tafna</a:t>
            </a:r>
          </a:p>
          <a:p>
            <a:r>
              <a:rPr lang="fr-FR" dirty="0"/>
              <a:t>Avec l’émir </a:t>
            </a:r>
            <a:r>
              <a:rPr lang="fr-FR" u="sng" dirty="0"/>
              <a:t>Abdel-Kader</a:t>
            </a:r>
          </a:p>
          <a:p>
            <a:r>
              <a:rPr lang="fr-FR" dirty="0"/>
              <a:t>En résistance contre la France depuis 1832</a:t>
            </a:r>
          </a:p>
          <a:p>
            <a:endParaRPr lang="fr-FR" dirty="0"/>
          </a:p>
          <a:p>
            <a:r>
              <a:rPr lang="fr-FR" dirty="0"/>
              <a:t>*Abdel-Kader obtient à l’ouest les 2/3</a:t>
            </a:r>
          </a:p>
          <a:p>
            <a:r>
              <a:rPr lang="fr-FR" dirty="0"/>
              <a:t>De l’ancienne Régence ; Capitale : Mascara</a:t>
            </a:r>
          </a:p>
          <a:p>
            <a:r>
              <a:rPr lang="fr-FR" u="sng" dirty="0"/>
              <a:t>Un Etat arabe vassal de la France</a:t>
            </a:r>
          </a:p>
          <a:p>
            <a:endParaRPr lang="fr-FR" dirty="0"/>
          </a:p>
          <a:p>
            <a:r>
              <a:rPr lang="fr-FR" dirty="0"/>
              <a:t>Mais…</a:t>
            </a:r>
          </a:p>
          <a:p>
            <a:r>
              <a:rPr lang="fr-FR" sz="1700" dirty="0"/>
              <a:t>- 1839 : Le conflit avec Abdel-Kader reprend</a:t>
            </a:r>
            <a:endParaRPr lang="fr-FR" dirty="0"/>
          </a:p>
          <a:p>
            <a:r>
              <a:rPr lang="fr-FR" dirty="0"/>
              <a:t>A suivre…</a:t>
            </a:r>
          </a:p>
          <a:p>
            <a:endParaRPr lang="fr-FR" dirty="0"/>
          </a:p>
          <a:p>
            <a:r>
              <a:rPr lang="fr-FR" dirty="0"/>
              <a:t>- Et réactions en Europe…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D47FECE-DADC-1DA9-5D65-CA4DD9DF1674}"/>
              </a:ext>
            </a:extLst>
          </p:cNvPr>
          <p:cNvSpPr/>
          <p:nvPr/>
        </p:nvSpPr>
        <p:spPr>
          <a:xfrm>
            <a:off x="8252126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2FFD2F5-79F0-97AC-7391-34DA993166FB}"/>
              </a:ext>
            </a:extLst>
          </p:cNvPr>
          <p:cNvSpPr/>
          <p:nvPr/>
        </p:nvSpPr>
        <p:spPr>
          <a:xfrm>
            <a:off x="5935851" y="1447981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22E0F2-ED5F-3F57-F7F9-32C9B3CA2A18}"/>
              </a:ext>
            </a:extLst>
          </p:cNvPr>
          <p:cNvSpPr/>
          <p:nvPr/>
        </p:nvSpPr>
        <p:spPr>
          <a:xfrm>
            <a:off x="9432082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AD8BA7-E9E6-801D-7943-E18999F0FAEA}"/>
              </a:ext>
            </a:extLst>
          </p:cNvPr>
          <p:cNvSpPr/>
          <p:nvPr/>
        </p:nvSpPr>
        <p:spPr>
          <a:xfrm>
            <a:off x="11214387" y="73211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C0EFFC7-40D0-E0DB-5F2C-9C92D5113591}"/>
              </a:ext>
            </a:extLst>
          </p:cNvPr>
          <p:cNvSpPr/>
          <p:nvPr/>
        </p:nvSpPr>
        <p:spPr>
          <a:xfrm>
            <a:off x="10458773" y="111993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8B0C81-1386-7592-8FB8-882D655B6096}"/>
              </a:ext>
            </a:extLst>
          </p:cNvPr>
          <p:cNvSpPr/>
          <p:nvPr/>
        </p:nvSpPr>
        <p:spPr>
          <a:xfrm>
            <a:off x="6364638" y="172178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6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6228090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1817-1830 : Autonomie croissante de la Serbie ; Milos Obrenovic en devient le prince héréditaire</a:t>
            </a: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*Déc. 1830 : Le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khatt</a:t>
            </a:r>
            <a:r>
              <a:rPr lang="fr-FR" i="1" dirty="0">
                <a:solidFill>
                  <a:srgbClr val="000000"/>
                </a:solidFill>
                <a:ea typeface="Times New Roman" panose="02020603050405020304" pitchFamily="18" charset="0"/>
              </a:rPr>
              <a:t>-i </a:t>
            </a:r>
            <a:r>
              <a:rPr lang="fr-FR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cherif</a:t>
            </a:r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 (décret)</a:t>
            </a: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De Mahmoud II pour la Serbie</a:t>
            </a:r>
          </a:p>
          <a:p>
            <a:r>
              <a:rPr lang="fr-FR" dirty="0">
                <a:solidFill>
                  <a:srgbClr val="000000"/>
                </a:solidFill>
              </a:rPr>
              <a:t>Quatre points…</a:t>
            </a:r>
          </a:p>
          <a:p>
            <a:endParaRPr lang="fr-FR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ea typeface="Times New Roman" panose="02020603050405020304" pitchFamily="18" charset="0"/>
              </a:rPr>
              <a:t>a) </a:t>
            </a:r>
            <a:r>
              <a:rPr lang="fr-FR" u="sng" dirty="0">
                <a:solidFill>
                  <a:srgbClr val="000000"/>
                </a:solidFill>
                <a:ea typeface="Times New Roman" panose="02020603050405020304" pitchFamily="18" charset="0"/>
              </a:rPr>
              <a:t>Milos Obrenovic</a:t>
            </a:r>
          </a:p>
          <a:p>
            <a:r>
              <a:rPr lang="fr-FR" dirty="0">
                <a:solidFill>
                  <a:srgbClr val="000000"/>
                </a:solidFill>
              </a:rPr>
              <a:t>Prince héréditaire de Serbie, Etat tributaire ottoman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b) Une garnison turque </a:t>
            </a:r>
          </a:p>
          <a:p>
            <a:r>
              <a:rPr lang="fr-FR" dirty="0">
                <a:solidFill>
                  <a:srgbClr val="000000"/>
                </a:solidFill>
              </a:rPr>
              <a:t>Mais plus de propriétaires ottomans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c) Dans les campagnes, expulsion des </a:t>
            </a:r>
            <a:r>
              <a:rPr lang="fr-FR" i="1" dirty="0" err="1">
                <a:solidFill>
                  <a:srgbClr val="000000"/>
                </a:solidFill>
              </a:rPr>
              <a:t>sipahis</a:t>
            </a:r>
            <a:r>
              <a:rPr lang="fr-FR" dirty="0">
                <a:solidFill>
                  <a:srgbClr val="000000"/>
                </a:solidFill>
              </a:rPr>
              <a:t> ottomans</a:t>
            </a:r>
          </a:p>
          <a:p>
            <a:r>
              <a:rPr lang="fr-FR" dirty="0">
                <a:solidFill>
                  <a:srgbClr val="000000"/>
                </a:solidFill>
              </a:rPr>
              <a:t>Et leurs fiefs, les </a:t>
            </a:r>
            <a:r>
              <a:rPr lang="fr-FR" i="1" dirty="0">
                <a:solidFill>
                  <a:srgbClr val="000000"/>
                </a:solidFill>
              </a:rPr>
              <a:t>timar</a:t>
            </a:r>
            <a:r>
              <a:rPr lang="fr-FR" dirty="0">
                <a:solidFill>
                  <a:srgbClr val="000000"/>
                </a:solidFill>
              </a:rPr>
              <a:t>, deviennent propriétés personnelles d’Obrenovic !</a:t>
            </a:r>
          </a:p>
          <a:p>
            <a:endParaRPr lang="fr-FR" i="1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d) Les Serbes obtiennent…</a:t>
            </a:r>
          </a:p>
          <a:p>
            <a:r>
              <a:rPr lang="fr-FR" dirty="0">
                <a:solidFill>
                  <a:srgbClr val="000000"/>
                </a:solidFill>
              </a:rPr>
              <a:t>Les frontières de l’ancien pachalik de Belgrade</a:t>
            </a:r>
          </a:p>
          <a:p>
            <a:r>
              <a:rPr lang="fr-FR" u="sng" dirty="0">
                <a:solidFill>
                  <a:srgbClr val="000000"/>
                </a:solidFill>
              </a:rPr>
              <a:t>Plus le sandjak de </a:t>
            </a:r>
            <a:r>
              <a:rPr lang="fr-FR" u="sng" dirty="0" err="1">
                <a:solidFill>
                  <a:srgbClr val="000000"/>
                </a:solidFill>
              </a:rPr>
              <a:t>Novi</a:t>
            </a:r>
            <a:r>
              <a:rPr lang="fr-FR" u="sng" dirty="0">
                <a:solidFill>
                  <a:srgbClr val="000000"/>
                </a:solidFill>
              </a:rPr>
              <a:t> </a:t>
            </a:r>
            <a:r>
              <a:rPr lang="fr-FR" u="sng" dirty="0" err="1">
                <a:solidFill>
                  <a:srgbClr val="000000"/>
                </a:solidFill>
              </a:rPr>
              <a:t>Pazar</a:t>
            </a:r>
            <a:endParaRPr lang="fr-FR" u="sng" dirty="0">
              <a:solidFill>
                <a:srgbClr val="000000"/>
              </a:solidFill>
            </a:endParaRPr>
          </a:p>
          <a:p>
            <a:endParaRPr lang="fr-FR" u="sng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*Frontières qui resteront inchangées jusqu’en 1878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C05253B-7190-FB52-FA1D-3AB407C99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145667"/>
            <a:ext cx="5448008" cy="65666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6D717A6-13AE-E106-66F2-5920EFBB6B28}"/>
              </a:ext>
            </a:extLst>
          </p:cNvPr>
          <p:cNvSpPr/>
          <p:nvPr/>
        </p:nvSpPr>
        <p:spPr>
          <a:xfrm>
            <a:off x="8731983" y="20996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8BC2CDF-C4A9-C3FF-0AC5-7AFFD191C675}"/>
              </a:ext>
            </a:extLst>
          </p:cNvPr>
          <p:cNvSpPr/>
          <p:nvPr/>
        </p:nvSpPr>
        <p:spPr>
          <a:xfrm>
            <a:off x="8378197" y="24806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2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094" y="138665"/>
            <a:ext cx="4170937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/>
              <a:t>*1830 : Le tsar Nicolas 1</a:t>
            </a:r>
            <a:r>
              <a:rPr lang="fr-FR" sz="1700" baseline="30000" dirty="0"/>
              <a:t>er</a:t>
            </a:r>
            <a:endParaRPr lang="fr-FR" sz="1700" dirty="0"/>
          </a:p>
          <a:p>
            <a:r>
              <a:rPr lang="fr-FR" sz="1700" dirty="0"/>
              <a:t>Ne s’est pas opposé à la conquête de l’Algérie</a:t>
            </a:r>
          </a:p>
          <a:p>
            <a:endParaRPr lang="fr-FR" dirty="0"/>
          </a:p>
          <a:p>
            <a:r>
              <a:rPr lang="fr-FR" dirty="0"/>
              <a:t>NB : Les Russes partagent avec les Français</a:t>
            </a:r>
          </a:p>
          <a:p>
            <a:r>
              <a:rPr lang="fr-FR" dirty="0"/>
              <a:t>Leur expérience de </a:t>
            </a:r>
            <a:r>
              <a:rPr lang="fr-FR" i="1" dirty="0"/>
              <a:t>guérilla</a:t>
            </a:r>
            <a:r>
              <a:rPr lang="fr-FR" dirty="0"/>
              <a:t> contre</a:t>
            </a:r>
          </a:p>
          <a:p>
            <a:r>
              <a:rPr lang="fr-FR" dirty="0"/>
              <a:t>Les musulmans montagnards du Caucase…</a:t>
            </a:r>
          </a:p>
          <a:p>
            <a:endParaRPr lang="fr-FR" dirty="0"/>
          </a:p>
          <a:p>
            <a:r>
              <a:rPr lang="fr-FR" dirty="0"/>
              <a:t>NB : De 1817 à 1864 !</a:t>
            </a:r>
          </a:p>
          <a:p>
            <a:endParaRPr lang="fr-FR" dirty="0"/>
          </a:p>
          <a:p>
            <a:r>
              <a:rPr lang="fr-FR" dirty="0"/>
              <a:t>*En revanche</a:t>
            </a:r>
          </a:p>
          <a:p>
            <a:r>
              <a:rPr lang="fr-FR" dirty="0"/>
              <a:t>Inquiétudes des Britanniques…</a:t>
            </a:r>
          </a:p>
        </p:txBody>
      </p:sp>
      <p:pic>
        <p:nvPicPr>
          <p:cNvPr id="3" name="Picture 2" descr="C:\Users\Christophe\Pictures\My Scans\2016-01 (janv.)\scan0022.jpg">
            <a:extLst>
              <a:ext uri="{FF2B5EF4-FFF2-40B4-BE49-F238E27FC236}">
                <a16:creationId xmlns:a16="http://schemas.microsoft.com/office/drawing/2014/main" id="{F948B5CB-E898-A2C6-2981-84081F463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46" y="138665"/>
            <a:ext cx="7635560" cy="51927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426B8CE-E626-CC62-F54A-423F10242725}"/>
              </a:ext>
            </a:extLst>
          </p:cNvPr>
          <p:cNvSpPr/>
          <p:nvPr/>
        </p:nvSpPr>
        <p:spPr>
          <a:xfrm>
            <a:off x="8252126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522818F-0111-DE82-5D7A-47D2A7CD9AFA}"/>
              </a:ext>
            </a:extLst>
          </p:cNvPr>
          <p:cNvSpPr/>
          <p:nvPr/>
        </p:nvSpPr>
        <p:spPr>
          <a:xfrm>
            <a:off x="5935851" y="1447981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D614AC6-85D7-9558-5E4B-DA957B7B84B4}"/>
              </a:ext>
            </a:extLst>
          </p:cNvPr>
          <p:cNvSpPr/>
          <p:nvPr/>
        </p:nvSpPr>
        <p:spPr>
          <a:xfrm>
            <a:off x="9432082" y="7603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A7BD1D-5BEB-58AB-411D-E9851D7AE104}"/>
              </a:ext>
            </a:extLst>
          </p:cNvPr>
          <p:cNvSpPr/>
          <p:nvPr/>
        </p:nvSpPr>
        <p:spPr>
          <a:xfrm>
            <a:off x="11214387" y="73211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4D0FAD9-D44E-632F-8C18-14A8F5501FCA}"/>
              </a:ext>
            </a:extLst>
          </p:cNvPr>
          <p:cNvSpPr/>
          <p:nvPr/>
        </p:nvSpPr>
        <p:spPr>
          <a:xfrm>
            <a:off x="10458773" y="1119933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233BF2D-12A5-CDB7-0671-C9D2A7A0FA90}"/>
              </a:ext>
            </a:extLst>
          </p:cNvPr>
          <p:cNvSpPr/>
          <p:nvPr/>
        </p:nvSpPr>
        <p:spPr>
          <a:xfrm>
            <a:off x="6364638" y="172178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59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3/AtHistEur1840.jpg/640px-AtHistEur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F1672C-D4C3-9B9F-DF1D-3C58B3AB34AE}"/>
              </a:ext>
            </a:extLst>
          </p:cNvPr>
          <p:cNvSpPr/>
          <p:nvPr/>
        </p:nvSpPr>
        <p:spPr>
          <a:xfrm>
            <a:off x="122094" y="138665"/>
            <a:ext cx="5798259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*1830 : Depuis l’affaire grecque (1827)</a:t>
            </a:r>
          </a:p>
          <a:p>
            <a:r>
              <a:rPr lang="fr-FR" dirty="0"/>
              <a:t>Et soucieuse de la stabilité du continent (Belgique, Pologne)</a:t>
            </a:r>
          </a:p>
          <a:p>
            <a:endParaRPr lang="fr-FR" u="sng" dirty="0"/>
          </a:p>
          <a:p>
            <a:r>
              <a:rPr lang="fr-FR" u="sng" dirty="0"/>
              <a:t>La GB s’est rapprochée de la France</a:t>
            </a:r>
          </a:p>
          <a:p>
            <a:r>
              <a:rPr lang="fr-FR" dirty="0">
                <a:ea typeface="Times New Roman" panose="02020603050405020304" pitchFamily="18" charset="0"/>
              </a:rPr>
              <a:t>NB : Au détriment des trois autres puissances conservatrices</a:t>
            </a:r>
          </a:p>
          <a:p>
            <a:r>
              <a:rPr lang="fr-FR" dirty="0">
                <a:ea typeface="Times New Roman" panose="02020603050405020304" pitchFamily="18" charset="0"/>
              </a:rPr>
              <a:t>Russie, Autriche et Prusse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sz="1800" dirty="0">
                <a:ea typeface="Times New Roman" panose="02020603050405020304" pitchFamily="18" charset="0"/>
              </a:rPr>
              <a:t>*1830 : </a:t>
            </a:r>
            <a:r>
              <a:rPr lang="fr-FR" u="sng" dirty="0">
                <a:ea typeface="Times New Roman" panose="02020603050405020304" pitchFamily="18" charset="0"/>
              </a:rPr>
              <a:t>François G</a:t>
            </a:r>
            <a:r>
              <a:rPr lang="fr-FR" sz="1800" u="sng" dirty="0">
                <a:ea typeface="Times New Roman" panose="02020603050405020304" pitchFamily="18" charset="0"/>
              </a:rPr>
              <a:t>uizot</a:t>
            </a:r>
            <a:r>
              <a:rPr lang="fr-FR" sz="1800" dirty="0">
                <a:ea typeface="Times New Roman" panose="02020603050405020304" pitchFamily="18" charset="0"/>
              </a:rPr>
              <a:t>, ministre de Louis-Philippe</a:t>
            </a:r>
          </a:p>
          <a:p>
            <a:r>
              <a:rPr lang="fr-FR" dirty="0">
                <a:ea typeface="Times New Roman" panose="02020603050405020304" pitchFamily="18" charset="0"/>
              </a:rPr>
              <a:t>P</a:t>
            </a:r>
            <a:r>
              <a:rPr lang="fr-FR" sz="1800" dirty="0">
                <a:ea typeface="Times New Roman" panose="02020603050405020304" pitchFamily="18" charset="0"/>
              </a:rPr>
              <a:t>arle pour la 1</a:t>
            </a:r>
            <a:r>
              <a:rPr lang="fr-FR" sz="1800" baseline="30000" dirty="0">
                <a:ea typeface="Times New Roman" panose="02020603050405020304" pitchFamily="18" charset="0"/>
              </a:rPr>
              <a:t>ère</a:t>
            </a:r>
            <a:r>
              <a:rPr lang="fr-FR" sz="1800" dirty="0">
                <a:ea typeface="Times New Roman" panose="02020603050405020304" pitchFamily="18" charset="0"/>
              </a:rPr>
              <a:t> fois de </a:t>
            </a:r>
            <a:r>
              <a:rPr lang="fr-FR" sz="1800" i="1" dirty="0">
                <a:ea typeface="Times New Roman" panose="02020603050405020304" pitchFamily="18" charset="0"/>
              </a:rPr>
              <a:t>l’Entente cordiale</a:t>
            </a:r>
            <a:r>
              <a:rPr lang="fr-FR" sz="1800" dirty="0">
                <a:ea typeface="Times New Roman" panose="02020603050405020304" pitchFamily="18" charset="0"/>
              </a:rPr>
              <a:t> avec la GB</a:t>
            </a:r>
          </a:p>
          <a:p>
            <a:endParaRPr lang="fr-FR" dirty="0"/>
          </a:p>
          <a:p>
            <a:r>
              <a:rPr lang="fr-FR" dirty="0"/>
              <a:t>Mais…</a:t>
            </a:r>
          </a:p>
          <a:p>
            <a:r>
              <a:rPr lang="fr-FR" dirty="0"/>
              <a:t>*Soucieux de l’intégrité ottomane</a:t>
            </a:r>
          </a:p>
          <a:p>
            <a:r>
              <a:rPr lang="fr-FR" dirty="0"/>
              <a:t>Le britannique </a:t>
            </a:r>
            <a:r>
              <a:rPr lang="fr-FR" u="sng" dirty="0"/>
              <a:t>Palmerston</a:t>
            </a:r>
            <a:r>
              <a:rPr lang="fr-FR" dirty="0"/>
              <a:t> émet des réserves sur l’Algérie…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18CEFC1-5234-4BF1-6D28-FAF087C74977}"/>
              </a:ext>
            </a:extLst>
          </p:cNvPr>
          <p:cNvSpPr/>
          <p:nvPr/>
        </p:nvSpPr>
        <p:spPr>
          <a:xfrm>
            <a:off x="7036229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D49B2B6-8144-5FE4-75B8-B11613AA00A6}"/>
              </a:ext>
            </a:extLst>
          </p:cNvPr>
          <p:cNvSpPr/>
          <p:nvPr/>
        </p:nvSpPr>
        <p:spPr>
          <a:xfrm>
            <a:off x="7591585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48853C5-0D0B-0746-2E09-F2B119C7906A}"/>
              </a:ext>
            </a:extLst>
          </p:cNvPr>
          <p:cNvSpPr/>
          <p:nvPr/>
        </p:nvSpPr>
        <p:spPr>
          <a:xfrm>
            <a:off x="7847306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50080A4-AAAB-F8EB-0F29-A0DF37C6215E}"/>
              </a:ext>
            </a:extLst>
          </p:cNvPr>
          <p:cNvSpPr/>
          <p:nvPr/>
        </p:nvSpPr>
        <p:spPr>
          <a:xfrm>
            <a:off x="8066866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8E3CAB1-AC5A-32DD-ABE4-A50DC1F89941}"/>
              </a:ext>
            </a:extLst>
          </p:cNvPr>
          <p:cNvSpPr/>
          <p:nvPr/>
        </p:nvSpPr>
        <p:spPr>
          <a:xfrm>
            <a:off x="6520911" y="522734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428DB27-DD1B-F651-B58A-8FA5AAE6A05B}"/>
              </a:ext>
            </a:extLst>
          </p:cNvPr>
          <p:cNvSpPr/>
          <p:nvPr/>
        </p:nvSpPr>
        <p:spPr>
          <a:xfrm>
            <a:off x="8419665" y="538454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84DC6E0-ECF6-C4D0-013A-57B0D10CDE51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8C30583-19EF-F818-03E7-681804347635}"/>
              </a:ext>
            </a:extLst>
          </p:cNvPr>
          <p:cNvSpPr/>
          <p:nvPr/>
        </p:nvSpPr>
        <p:spPr>
          <a:xfrm>
            <a:off x="10126595" y="559686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3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7/73/AtHistEur1840.jpg/640px-AtHistEur1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F1672C-D4C3-9B9F-DF1D-3C58B3AB34AE}"/>
              </a:ext>
            </a:extLst>
          </p:cNvPr>
          <p:cNvSpPr/>
          <p:nvPr/>
        </p:nvSpPr>
        <p:spPr>
          <a:xfrm>
            <a:off x="122094" y="138665"/>
            <a:ext cx="579825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*Les Français le rassurent…</a:t>
            </a:r>
          </a:p>
          <a:p>
            <a:r>
              <a:rPr lang="fr-FR" dirty="0"/>
              <a:t>- Ce n’est pas une conquête (sic)</a:t>
            </a:r>
          </a:p>
          <a:p>
            <a:r>
              <a:rPr lang="fr-FR" dirty="0"/>
              <a:t>- Les ports algériens ne contrôlent pas</a:t>
            </a:r>
          </a:p>
          <a:p>
            <a:r>
              <a:rPr lang="fr-FR" dirty="0"/>
              <a:t>Les accès méditerranéens comme Tanger et Tunis</a:t>
            </a:r>
          </a:p>
          <a:p>
            <a:endParaRPr lang="fr-FR" dirty="0"/>
          </a:p>
          <a:p>
            <a:r>
              <a:rPr lang="fr-FR" dirty="0"/>
              <a:t>*En revanche…</a:t>
            </a:r>
          </a:p>
          <a:p>
            <a:r>
              <a:rPr lang="fr-FR" dirty="0"/>
              <a:t>Palmerston redoute les liaisons entre…</a:t>
            </a:r>
          </a:p>
          <a:p>
            <a:r>
              <a:rPr lang="fr-FR" dirty="0"/>
              <a:t>- Les ambitions françaises en Algérie</a:t>
            </a:r>
          </a:p>
          <a:p>
            <a:r>
              <a:rPr lang="fr-FR" dirty="0"/>
              <a:t>- Et celles de l’égyptien </a:t>
            </a:r>
            <a:r>
              <a:rPr lang="fr-FR" u="sng" dirty="0"/>
              <a:t>Mehmet Ali</a:t>
            </a:r>
            <a:r>
              <a:rPr lang="fr-FR" dirty="0"/>
              <a:t> en Syrie…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18CEFC1-5234-4BF1-6D28-FAF087C74977}"/>
              </a:ext>
            </a:extLst>
          </p:cNvPr>
          <p:cNvSpPr/>
          <p:nvPr/>
        </p:nvSpPr>
        <p:spPr>
          <a:xfrm>
            <a:off x="7036229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D49B2B6-8144-5FE4-75B8-B11613AA00A6}"/>
              </a:ext>
            </a:extLst>
          </p:cNvPr>
          <p:cNvSpPr/>
          <p:nvPr/>
        </p:nvSpPr>
        <p:spPr>
          <a:xfrm>
            <a:off x="7591585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48853C5-0D0B-0746-2E09-F2B119C7906A}"/>
              </a:ext>
            </a:extLst>
          </p:cNvPr>
          <p:cNvSpPr/>
          <p:nvPr/>
        </p:nvSpPr>
        <p:spPr>
          <a:xfrm>
            <a:off x="7847306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50080A4-AAAB-F8EB-0F29-A0DF37C6215E}"/>
              </a:ext>
            </a:extLst>
          </p:cNvPr>
          <p:cNvSpPr/>
          <p:nvPr/>
        </p:nvSpPr>
        <p:spPr>
          <a:xfrm>
            <a:off x="8066866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8E3CAB1-AC5A-32DD-ABE4-A50DC1F89941}"/>
              </a:ext>
            </a:extLst>
          </p:cNvPr>
          <p:cNvSpPr/>
          <p:nvPr/>
        </p:nvSpPr>
        <p:spPr>
          <a:xfrm>
            <a:off x="6520911" y="522734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428DB27-DD1B-F651-B58A-8FA5AAE6A05B}"/>
              </a:ext>
            </a:extLst>
          </p:cNvPr>
          <p:cNvSpPr/>
          <p:nvPr/>
        </p:nvSpPr>
        <p:spPr>
          <a:xfrm>
            <a:off x="8419665" y="538454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84DC6E0-ECF6-C4D0-013A-57B0D10CDE51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1E1465-5BF5-18B1-E9C5-257EC1D1F777}"/>
              </a:ext>
            </a:extLst>
          </p:cNvPr>
          <p:cNvSpPr/>
          <p:nvPr/>
        </p:nvSpPr>
        <p:spPr>
          <a:xfrm>
            <a:off x="11693988" y="5596859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3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F1672C-D4C3-9B9F-DF1D-3C58B3AB34AE}"/>
              </a:ext>
            </a:extLst>
          </p:cNvPr>
          <p:cNvSpPr/>
          <p:nvPr/>
        </p:nvSpPr>
        <p:spPr>
          <a:xfrm>
            <a:off x="122094" y="138665"/>
            <a:ext cx="5798259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*En Egypte…</a:t>
            </a:r>
          </a:p>
          <a:p>
            <a:r>
              <a:rPr lang="fr-FR" u="sng" dirty="0"/>
              <a:t>Mehmet Ali</a:t>
            </a:r>
            <a:r>
              <a:rPr lang="fr-FR" dirty="0"/>
              <a:t> essaie de rassurer les Britanniques…</a:t>
            </a:r>
          </a:p>
          <a:p>
            <a:endParaRPr lang="fr-FR" dirty="0"/>
          </a:p>
          <a:p>
            <a:r>
              <a:rPr lang="fr-FR" dirty="0"/>
              <a:t>*Il se pose en successeur de l’Empire ottoman déclinant</a:t>
            </a:r>
          </a:p>
          <a:p>
            <a:r>
              <a:rPr lang="fr-FR" dirty="0"/>
              <a:t>Il a pour lui l’opinion publique musulmane</a:t>
            </a:r>
          </a:p>
          <a:p>
            <a:endParaRPr lang="fr-FR" dirty="0"/>
          </a:p>
          <a:p>
            <a:r>
              <a:rPr lang="fr-FR" dirty="0"/>
              <a:t>*Et il peut ainsi construire une barrière efficace</a:t>
            </a:r>
          </a:p>
          <a:p>
            <a:r>
              <a:rPr lang="fr-FR" dirty="0"/>
              <a:t>A l’expansion russe vers le sud</a:t>
            </a:r>
          </a:p>
          <a:p>
            <a:r>
              <a:rPr lang="fr-FR" dirty="0"/>
              <a:t>NB : La GB n’est pas rassurée..</a:t>
            </a:r>
          </a:p>
          <a:p>
            <a:endParaRPr lang="fr-FR" dirty="0"/>
          </a:p>
          <a:p>
            <a:r>
              <a:rPr lang="fr-FR" dirty="0"/>
              <a:t>*1831 : L’Egypte revient sur le devant de la scène</a:t>
            </a: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objectif de Mehmet Ali : La Syrie</a:t>
            </a:r>
          </a:p>
          <a:p>
            <a:r>
              <a:rPr lang="fr-FR" dirty="0"/>
              <a:t>Et ce sera la 1</a:t>
            </a:r>
            <a:r>
              <a:rPr lang="fr-FR" baseline="30000" dirty="0"/>
              <a:t>ère</a:t>
            </a:r>
            <a:r>
              <a:rPr lang="fr-FR" dirty="0"/>
              <a:t> guerre turco-égyptienne…</a:t>
            </a:r>
          </a:p>
        </p:txBody>
      </p:sp>
      <p:pic>
        <p:nvPicPr>
          <p:cNvPr id="2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2CF85483-A110-F2BD-C099-E234BC95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2B136FC-953A-6737-B8EA-54D227FDDB02}"/>
              </a:ext>
            </a:extLst>
          </p:cNvPr>
          <p:cNvSpPr/>
          <p:nvPr/>
        </p:nvSpPr>
        <p:spPr>
          <a:xfrm>
            <a:off x="7036229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6BAC45-EA77-45F1-5155-9D17FB2FFFE7}"/>
              </a:ext>
            </a:extLst>
          </p:cNvPr>
          <p:cNvSpPr/>
          <p:nvPr/>
        </p:nvSpPr>
        <p:spPr>
          <a:xfrm>
            <a:off x="7591585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B7F8DAD-B697-A2FC-50E9-5DDED3BC88CA}"/>
              </a:ext>
            </a:extLst>
          </p:cNvPr>
          <p:cNvSpPr/>
          <p:nvPr/>
        </p:nvSpPr>
        <p:spPr>
          <a:xfrm>
            <a:off x="7847306" y="530594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4932FF7-E137-1728-717F-3B102DE701B2}"/>
              </a:ext>
            </a:extLst>
          </p:cNvPr>
          <p:cNvSpPr/>
          <p:nvPr/>
        </p:nvSpPr>
        <p:spPr>
          <a:xfrm>
            <a:off x="8066866" y="538455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2A3C888-8C17-6955-137E-15BC056335AB}"/>
              </a:ext>
            </a:extLst>
          </p:cNvPr>
          <p:cNvSpPr/>
          <p:nvPr/>
        </p:nvSpPr>
        <p:spPr>
          <a:xfrm>
            <a:off x="6520911" y="522734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43502D0-3A85-46C4-8C52-041C2580D586}"/>
              </a:ext>
            </a:extLst>
          </p:cNvPr>
          <p:cNvSpPr/>
          <p:nvPr/>
        </p:nvSpPr>
        <p:spPr>
          <a:xfrm>
            <a:off x="8419665" y="5384549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8E7E213-1C75-0EF2-26F8-024B2335BE0A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EE8384-5122-3919-47A6-D84247F9B629}"/>
              </a:ext>
            </a:extLst>
          </p:cNvPr>
          <p:cNvSpPr/>
          <p:nvPr/>
        </p:nvSpPr>
        <p:spPr>
          <a:xfrm>
            <a:off x="10126595" y="559686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9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967028" cy="4339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1831-1833 : 1</a:t>
            </a:r>
            <a:r>
              <a:rPr lang="fr-FR" b="1" baseline="30000" dirty="0"/>
              <a:t>ère</a:t>
            </a:r>
            <a:r>
              <a:rPr lang="fr-FR" b="1" dirty="0"/>
              <a:t> guerre turco-égyptienne</a:t>
            </a:r>
          </a:p>
          <a:p>
            <a:endParaRPr lang="fr-FR" b="1" dirty="0"/>
          </a:p>
          <a:p>
            <a:r>
              <a:rPr lang="fr-FR" b="1" dirty="0"/>
              <a:t>Oct. 1831-Déc. 1832 : L’armée égyptienne d’Ibrahim, fils de Mehmet Ali, conquiert la Syrie ottomane et pénètre en Anatolie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*Oct. 1831 : Invoquant des manquements du pacha d’Acre envers sa personne, </a:t>
            </a:r>
            <a:r>
              <a:rPr lang="fr-FR" u="sng" dirty="0">
                <a:ea typeface="Times New Roman" panose="02020603050405020304" pitchFamily="18" charset="0"/>
              </a:rPr>
              <a:t>Mehmet Ali</a:t>
            </a:r>
            <a:r>
              <a:rPr lang="fr-FR" dirty="0">
                <a:ea typeface="Times New Roman" panose="02020603050405020304" pitchFamily="18" charset="0"/>
              </a:rPr>
              <a:t> envoie son fils </a:t>
            </a:r>
            <a:r>
              <a:rPr lang="fr-FR" u="sng" dirty="0">
                <a:ea typeface="Times New Roman" panose="02020603050405020304" pitchFamily="18" charset="0"/>
              </a:rPr>
              <a:t>Ibrahim</a:t>
            </a:r>
          </a:p>
          <a:p>
            <a:r>
              <a:rPr lang="fr-FR" dirty="0">
                <a:ea typeface="Times New Roman" panose="02020603050405020304" pitchFamily="18" charset="0"/>
              </a:rPr>
              <a:t>Faire la conquête de la Palestine, puis de la Syrie</a:t>
            </a:r>
          </a:p>
          <a:p>
            <a:endParaRPr lang="fr-FR" sz="800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*Mai-août 1832 : Ibrahim s’empare d’Acre et de Damas</a:t>
            </a:r>
          </a:p>
          <a:p>
            <a:r>
              <a:rPr lang="fr-FR" dirty="0">
                <a:ea typeface="Times New Roman" panose="02020603050405020304" pitchFamily="18" charset="0"/>
              </a:rPr>
              <a:t>Puis de Homs, Alep et Antioche</a:t>
            </a:r>
          </a:p>
          <a:p>
            <a:endParaRPr lang="fr-FR" sz="1700" dirty="0">
              <a:ea typeface="Times New Roman" panose="02020603050405020304" pitchFamily="18" charset="0"/>
            </a:endParaRPr>
          </a:p>
          <a:p>
            <a:r>
              <a:rPr lang="fr-FR" sz="1700" dirty="0">
                <a:ea typeface="Times New Roman" panose="02020603050405020304" pitchFamily="18" charset="0"/>
              </a:rPr>
              <a:t>NB : Soutenu par </a:t>
            </a:r>
            <a:r>
              <a:rPr lang="fr-FR" sz="1700" u="sng" dirty="0">
                <a:ea typeface="Times New Roman" panose="02020603050405020304" pitchFamily="18" charset="0"/>
              </a:rPr>
              <a:t>Bachir II </a:t>
            </a:r>
            <a:r>
              <a:rPr lang="fr-FR" sz="1700" u="sng" dirty="0" err="1">
                <a:ea typeface="Times New Roman" panose="02020603050405020304" pitchFamily="18" charset="0"/>
              </a:rPr>
              <a:t>Chihab</a:t>
            </a:r>
            <a:r>
              <a:rPr lang="fr-FR" sz="1700" dirty="0">
                <a:ea typeface="Times New Roman" panose="02020603050405020304" pitchFamily="18" charset="0"/>
              </a:rPr>
              <a:t>, émir de la Montagne libanaise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*Sept. 1832 : Ibrahim pénètre en Anatolie…</a:t>
            </a:r>
            <a:endParaRPr lang="fr-FR" sz="800" dirty="0">
              <a:ea typeface="Times New Roman" panose="02020603050405020304" pitchFamily="18" charset="0"/>
            </a:endParaRPr>
          </a:p>
        </p:txBody>
      </p:sp>
      <p:pic>
        <p:nvPicPr>
          <p:cNvPr id="5" name="Image 4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44E4EF52-C0A2-7824-FE0D-EAD51961A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-1" r="15966" b="43398"/>
          <a:stretch/>
        </p:blipFill>
        <p:spPr>
          <a:xfrm>
            <a:off x="6240881" y="137380"/>
            <a:ext cx="5793907" cy="5342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07F7B28D-90C1-71E1-2F9A-324A02CF6BAA}"/>
              </a:ext>
            </a:extLst>
          </p:cNvPr>
          <p:cNvSpPr/>
          <p:nvPr/>
        </p:nvSpPr>
        <p:spPr>
          <a:xfrm>
            <a:off x="8479648" y="194994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C3DF34A-FB9B-05DF-EF81-B671B7AEC720}"/>
              </a:ext>
            </a:extLst>
          </p:cNvPr>
          <p:cNvSpPr/>
          <p:nvPr/>
        </p:nvSpPr>
        <p:spPr>
          <a:xfrm>
            <a:off x="8977685" y="474413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F307533-A7BA-F74B-AF44-DF00F4B06595}"/>
              </a:ext>
            </a:extLst>
          </p:cNvPr>
          <p:cNvSpPr/>
          <p:nvPr/>
        </p:nvSpPr>
        <p:spPr>
          <a:xfrm>
            <a:off x="10117487" y="3510366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F4A39E3-49C6-D26C-B298-484CB0622A3F}"/>
              </a:ext>
            </a:extLst>
          </p:cNvPr>
          <p:cNvSpPr/>
          <p:nvPr/>
        </p:nvSpPr>
        <p:spPr>
          <a:xfrm>
            <a:off x="9254475" y="122067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768FF83-8FE6-8CF2-33C7-93B0DCB25A91}"/>
              </a:ext>
            </a:extLst>
          </p:cNvPr>
          <p:cNvSpPr/>
          <p:nvPr/>
        </p:nvSpPr>
        <p:spPr>
          <a:xfrm>
            <a:off x="7177299" y="90130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2BB4B99-3751-5A4F-BF91-86829479A482}"/>
              </a:ext>
            </a:extLst>
          </p:cNvPr>
          <p:cNvSpPr/>
          <p:nvPr/>
        </p:nvSpPr>
        <p:spPr>
          <a:xfrm>
            <a:off x="8977685" y="129976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AB1C5A3-8F42-A557-80BD-35D106CBA69D}"/>
              </a:ext>
            </a:extLst>
          </p:cNvPr>
          <p:cNvSpPr/>
          <p:nvPr/>
        </p:nvSpPr>
        <p:spPr>
          <a:xfrm>
            <a:off x="9254475" y="901301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8FE488E-6148-B62A-53EC-FB6F09D4CB89}"/>
              </a:ext>
            </a:extLst>
          </p:cNvPr>
          <p:cNvSpPr/>
          <p:nvPr/>
        </p:nvSpPr>
        <p:spPr>
          <a:xfrm>
            <a:off x="9212549" y="5649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F50E7DF-13B0-7C4B-C0DE-494F3B1B53C3}"/>
              </a:ext>
            </a:extLst>
          </p:cNvPr>
          <p:cNvSpPr/>
          <p:nvPr/>
        </p:nvSpPr>
        <p:spPr>
          <a:xfrm>
            <a:off x="9067668" y="63997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B4D33A7-3D78-E559-1246-3803B0BD6803}"/>
              </a:ext>
            </a:extLst>
          </p:cNvPr>
          <p:cNvCxnSpPr>
            <a:cxnSpLocks/>
            <a:stCxn id="27" idx="7"/>
            <a:endCxn id="22" idx="2"/>
          </p:cNvCxnSpPr>
          <p:nvPr/>
        </p:nvCxnSpPr>
        <p:spPr>
          <a:xfrm flipV="1">
            <a:off x="8229279" y="1378369"/>
            <a:ext cx="748406" cy="3018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A403B2AA-B035-870A-A05D-41080FEF30A5}"/>
              </a:ext>
            </a:extLst>
          </p:cNvPr>
          <p:cNvSpPr/>
          <p:nvPr/>
        </p:nvSpPr>
        <p:spPr>
          <a:xfrm>
            <a:off x="8092583" y="165720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7BD0720-6F28-BADF-C65D-D41ACCD790F0}"/>
              </a:ext>
            </a:extLst>
          </p:cNvPr>
          <p:cNvCxnSpPr>
            <a:cxnSpLocks/>
          </p:cNvCxnSpPr>
          <p:nvPr/>
        </p:nvCxnSpPr>
        <p:spPr>
          <a:xfrm flipH="1" flipV="1">
            <a:off x="9489339" y="564958"/>
            <a:ext cx="41926" cy="73431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1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938788" cy="2569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Oct. 1831-Déc. 1832 : L’armée égyptienne d’Ibrahim, fils de Mehmet Ali, conquiert la Syrie ottomane et pénètre en Anatolie</a:t>
            </a:r>
            <a:endParaRPr lang="fr-FR" b="1" dirty="0">
              <a:ea typeface="Times New Roman" panose="02020603050405020304" pitchFamily="18" charset="0"/>
            </a:endParaRP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*Déc 1832 : A Konya, </a:t>
            </a:r>
            <a:r>
              <a:rPr lang="fr-FR" u="sng" dirty="0">
                <a:ea typeface="Times New Roman" panose="02020603050405020304" pitchFamily="18" charset="0"/>
              </a:rPr>
              <a:t>Ibrahim</a:t>
            </a:r>
            <a:r>
              <a:rPr lang="fr-FR" dirty="0">
                <a:ea typeface="Times New Roman" panose="02020603050405020304" pitchFamily="18" charset="0"/>
              </a:rPr>
              <a:t> vainc les Ottomans</a:t>
            </a:r>
          </a:p>
          <a:p>
            <a:r>
              <a:rPr lang="fr-FR" sz="1700" dirty="0">
                <a:ea typeface="Times New Roman" panose="02020603050405020304" pitchFamily="18" charset="0"/>
              </a:rPr>
              <a:t>NB : Impréparation de la nouvelle armée de conscrits </a:t>
            </a:r>
            <a:r>
              <a:rPr lang="fr-FR" sz="1700" i="1" dirty="0">
                <a:ea typeface="Times New Roman" panose="02020603050405020304" pitchFamily="18" charset="0"/>
              </a:rPr>
              <a:t>anatoliens</a:t>
            </a:r>
          </a:p>
          <a:p>
            <a:endParaRPr lang="fr-FR" dirty="0">
              <a:ea typeface="Times New Roman" panose="02020603050405020304" pitchFamily="18" charset="0"/>
            </a:endParaRPr>
          </a:p>
          <a:p>
            <a:r>
              <a:rPr lang="fr-FR" dirty="0">
                <a:ea typeface="Times New Roman" panose="02020603050405020304" pitchFamily="18" charset="0"/>
              </a:rPr>
              <a:t>*La route de Constantinople est ouverte</a:t>
            </a:r>
          </a:p>
          <a:p>
            <a:r>
              <a:rPr lang="fr-FR" dirty="0">
                <a:ea typeface="Times New Roman" panose="02020603050405020304" pitchFamily="18" charset="0"/>
              </a:rPr>
              <a:t>L’avenir même de la dynastie ottomane est en jeu…</a:t>
            </a:r>
          </a:p>
        </p:txBody>
      </p:sp>
      <p:pic>
        <p:nvPicPr>
          <p:cNvPr id="5" name="Image 4" descr="Une image contenant carte, texte, atlas, diagramme&#10;&#10;Description générée automatiquement">
            <a:extLst>
              <a:ext uri="{FF2B5EF4-FFF2-40B4-BE49-F238E27FC236}">
                <a16:creationId xmlns:a16="http://schemas.microsoft.com/office/drawing/2014/main" id="{44E4EF52-C0A2-7824-FE0D-EAD51961A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-1" r="15966" b="43398"/>
          <a:stretch/>
        </p:blipFill>
        <p:spPr>
          <a:xfrm>
            <a:off x="6240881" y="137380"/>
            <a:ext cx="5793907" cy="53427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211CCAA-0A3B-B8CB-DFE2-A4D74E231F11}"/>
              </a:ext>
            </a:extLst>
          </p:cNvPr>
          <p:cNvSpPr/>
          <p:nvPr/>
        </p:nvSpPr>
        <p:spPr>
          <a:xfrm>
            <a:off x="8479648" y="194994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C1FB750-82CB-973D-D681-0CFAD9AB32A8}"/>
              </a:ext>
            </a:extLst>
          </p:cNvPr>
          <p:cNvSpPr/>
          <p:nvPr/>
        </p:nvSpPr>
        <p:spPr>
          <a:xfrm>
            <a:off x="8977685" y="4744135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042D2D6-3E69-0ED1-18C2-37F1E8F956DE}"/>
              </a:ext>
            </a:extLst>
          </p:cNvPr>
          <p:cNvSpPr/>
          <p:nvPr/>
        </p:nvSpPr>
        <p:spPr>
          <a:xfrm>
            <a:off x="10117487" y="3510366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FFE3230-DD28-AF2E-6530-0C88C59D481E}"/>
              </a:ext>
            </a:extLst>
          </p:cNvPr>
          <p:cNvSpPr/>
          <p:nvPr/>
        </p:nvSpPr>
        <p:spPr>
          <a:xfrm>
            <a:off x="9254475" y="1220674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2F5F6AA-4C04-713F-CBE6-B972C460F4B9}"/>
              </a:ext>
            </a:extLst>
          </p:cNvPr>
          <p:cNvSpPr/>
          <p:nvPr/>
        </p:nvSpPr>
        <p:spPr>
          <a:xfrm>
            <a:off x="7177299" y="90130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1673B26-9E21-4783-2171-236D0627FDAB}"/>
              </a:ext>
            </a:extLst>
          </p:cNvPr>
          <p:cNvSpPr/>
          <p:nvPr/>
        </p:nvSpPr>
        <p:spPr>
          <a:xfrm>
            <a:off x="8399573" y="324172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5D2AE99-D95D-C8E2-F7FB-68C5D5F4FAAE}"/>
              </a:ext>
            </a:extLst>
          </p:cNvPr>
          <p:cNvSpPr/>
          <p:nvPr/>
        </p:nvSpPr>
        <p:spPr>
          <a:xfrm>
            <a:off x="8977685" y="1299767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49F1389-87D2-10B8-F19C-F1AF30B4CE07}"/>
              </a:ext>
            </a:extLst>
          </p:cNvPr>
          <p:cNvSpPr/>
          <p:nvPr/>
        </p:nvSpPr>
        <p:spPr>
          <a:xfrm>
            <a:off x="9254475" y="901301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80D7A2C-0170-20BA-83F2-E411FD471FC1}"/>
              </a:ext>
            </a:extLst>
          </p:cNvPr>
          <p:cNvSpPr/>
          <p:nvPr/>
        </p:nvSpPr>
        <p:spPr>
          <a:xfrm>
            <a:off x="9212549" y="56495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2C7D0AC-A59D-A8DC-F5FA-5560B5D87ED9}"/>
              </a:ext>
            </a:extLst>
          </p:cNvPr>
          <p:cNvSpPr/>
          <p:nvPr/>
        </p:nvSpPr>
        <p:spPr>
          <a:xfrm>
            <a:off x="9067668" y="639972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0D7E9AC-9D7E-3020-2F8A-B3CEAEF3B54B}"/>
              </a:ext>
            </a:extLst>
          </p:cNvPr>
          <p:cNvCxnSpPr>
            <a:cxnSpLocks/>
            <a:stCxn id="19" idx="7"/>
            <a:endCxn id="3" idx="2"/>
          </p:cNvCxnSpPr>
          <p:nvPr/>
        </p:nvCxnSpPr>
        <p:spPr>
          <a:xfrm flipV="1">
            <a:off x="8229279" y="1378369"/>
            <a:ext cx="748406" cy="301861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BC6C06D-2E3B-DBB2-3E4F-547337A996A2}"/>
              </a:ext>
            </a:extLst>
          </p:cNvPr>
          <p:cNvSpPr/>
          <p:nvPr/>
        </p:nvSpPr>
        <p:spPr>
          <a:xfrm>
            <a:off x="8092583" y="1657208"/>
            <a:ext cx="160149" cy="1572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8AA7AD2-7477-0B61-EF18-5626A48D520E}"/>
              </a:ext>
            </a:extLst>
          </p:cNvPr>
          <p:cNvCxnSpPr>
            <a:cxnSpLocks/>
          </p:cNvCxnSpPr>
          <p:nvPr/>
        </p:nvCxnSpPr>
        <p:spPr>
          <a:xfrm flipH="1" flipV="1">
            <a:off x="9489339" y="564958"/>
            <a:ext cx="41926" cy="73431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7FD9C83-5EC0-460E-611D-DDDA4EB0085F}"/>
              </a:ext>
            </a:extLst>
          </p:cNvPr>
          <p:cNvCxnSpPr>
            <a:cxnSpLocks/>
            <a:stCxn id="12" idx="1"/>
            <a:endCxn id="14" idx="5"/>
          </p:cNvCxnSpPr>
          <p:nvPr/>
        </p:nvCxnSpPr>
        <p:spPr>
          <a:xfrm flipH="1" flipV="1">
            <a:off x="8536269" y="458353"/>
            <a:ext cx="699733" cy="129627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5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6228090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/>
              <a:t>1817-1830 : Autonomie croissante de la Serbie ; Milos Obrenovic en devient le prince héréditaire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*Bilan…</a:t>
            </a:r>
          </a:p>
          <a:p>
            <a:r>
              <a:rPr lang="fr-FR" dirty="0">
                <a:solidFill>
                  <a:srgbClr val="000000"/>
                </a:solidFill>
              </a:rPr>
              <a:t>- 1815 : Le </a:t>
            </a:r>
            <a:r>
              <a:rPr lang="fr-FR" i="1" dirty="0" err="1">
                <a:solidFill>
                  <a:srgbClr val="000000"/>
                </a:solidFill>
              </a:rPr>
              <a:t>knez</a:t>
            </a:r>
            <a:r>
              <a:rPr lang="fr-FR" dirty="0">
                <a:solidFill>
                  <a:srgbClr val="000000"/>
                </a:solidFill>
              </a:rPr>
              <a:t> Obrenovic, simple auxiliaire du pacha</a:t>
            </a:r>
          </a:p>
          <a:p>
            <a:r>
              <a:rPr lang="fr-FR" dirty="0">
                <a:solidFill>
                  <a:srgbClr val="000000"/>
                </a:solidFill>
              </a:rPr>
              <a:t>- 1830 : Le pacha, représentant passif du sultan</a:t>
            </a:r>
          </a:p>
          <a:p>
            <a:r>
              <a:rPr lang="fr-FR" dirty="0">
                <a:solidFill>
                  <a:srgbClr val="000000"/>
                </a:solidFill>
              </a:rPr>
              <a:t>Face au </a:t>
            </a:r>
            <a:r>
              <a:rPr lang="fr-FR" i="1" dirty="0" err="1">
                <a:solidFill>
                  <a:srgbClr val="000000"/>
                </a:solidFill>
              </a:rPr>
              <a:t>knez</a:t>
            </a:r>
            <a:r>
              <a:rPr lang="fr-FR" dirty="0">
                <a:solidFill>
                  <a:srgbClr val="000000"/>
                </a:solidFill>
              </a:rPr>
              <a:t>, maître absolu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*Mais les anciens abus conservés</a:t>
            </a:r>
          </a:p>
          <a:p>
            <a:r>
              <a:rPr lang="fr-FR" dirty="0">
                <a:solidFill>
                  <a:srgbClr val="000000"/>
                </a:solidFill>
              </a:rPr>
              <a:t>Et </a:t>
            </a:r>
            <a:r>
              <a:rPr lang="fr-FR" u="sng" dirty="0">
                <a:solidFill>
                  <a:srgbClr val="000000"/>
                </a:solidFill>
              </a:rPr>
              <a:t>Obrenovic</a:t>
            </a:r>
            <a:r>
              <a:rPr lang="fr-FR" dirty="0">
                <a:solidFill>
                  <a:srgbClr val="000000"/>
                </a:solidFill>
              </a:rPr>
              <a:t> confond</a:t>
            </a:r>
          </a:p>
          <a:p>
            <a:r>
              <a:rPr lang="fr-FR" dirty="0">
                <a:solidFill>
                  <a:srgbClr val="000000"/>
                </a:solidFill>
              </a:rPr>
              <a:t>Les caisses de l’Etat avec sa bourse personnelle !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1830 : Avec l’arrivée de nombreux Serbes du Banat</a:t>
            </a:r>
          </a:p>
          <a:p>
            <a:r>
              <a:rPr lang="fr-FR" dirty="0">
                <a:solidFill>
                  <a:srgbClr val="000000"/>
                </a:solidFill>
              </a:rPr>
              <a:t>La Serbie devient un Etat moderne</a:t>
            </a:r>
          </a:p>
          <a:p>
            <a:r>
              <a:rPr lang="fr-FR" dirty="0">
                <a:solidFill>
                  <a:srgbClr val="000000"/>
                </a:solidFill>
              </a:rPr>
              <a:t>Et Milos Obrenovic devient Milos </a:t>
            </a:r>
            <a:r>
              <a:rPr lang="fr-FR" i="1" dirty="0" err="1">
                <a:solidFill>
                  <a:srgbClr val="000000"/>
                </a:solidFill>
              </a:rPr>
              <a:t>Veliki</a:t>
            </a:r>
            <a:r>
              <a:rPr lang="fr-FR" dirty="0">
                <a:solidFill>
                  <a:srgbClr val="000000"/>
                </a:solidFill>
              </a:rPr>
              <a:t>, le Grand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*A revoir…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F79AC302-05CB-FB11-C858-A34CA57C9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145667"/>
            <a:ext cx="5448008" cy="65666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C99A68C-1669-89A2-AD8B-5B926C4A43FB}"/>
              </a:ext>
            </a:extLst>
          </p:cNvPr>
          <p:cNvSpPr/>
          <p:nvPr/>
        </p:nvSpPr>
        <p:spPr>
          <a:xfrm>
            <a:off x="8731983" y="20996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8D81A64-D2AE-6340-1D1C-2F273B87C60A}"/>
              </a:ext>
            </a:extLst>
          </p:cNvPr>
          <p:cNvSpPr/>
          <p:nvPr/>
        </p:nvSpPr>
        <p:spPr>
          <a:xfrm>
            <a:off x="8378197" y="2480658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0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*1830 : Bilan dans l’Empire ottoman…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*Sur la carte, son intégrité est préservée</a:t>
            </a:r>
          </a:p>
          <a:p>
            <a:r>
              <a:rPr lang="fr-FR" dirty="0">
                <a:solidFill>
                  <a:srgbClr val="000000"/>
                </a:solidFill>
              </a:rPr>
              <a:t>NB : Le système tributaire permet de conserver</a:t>
            </a:r>
          </a:p>
          <a:p>
            <a:r>
              <a:rPr lang="fr-FR" dirty="0">
                <a:solidFill>
                  <a:srgbClr val="000000"/>
                </a:solidFill>
              </a:rPr>
              <a:t>Une souveraineté fictive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*Dans les faits, certaines régions ont déjà fait sécession</a:t>
            </a:r>
          </a:p>
          <a:p>
            <a:r>
              <a:rPr lang="fr-FR" dirty="0">
                <a:solidFill>
                  <a:srgbClr val="000000"/>
                </a:solidFill>
              </a:rPr>
              <a:t>Ou sont en voie de le faire…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*Deux zones sont concernées</a:t>
            </a:r>
          </a:p>
          <a:p>
            <a:r>
              <a:rPr lang="fr-FR" dirty="0">
                <a:solidFill>
                  <a:srgbClr val="000000"/>
                </a:solidFill>
              </a:rPr>
              <a:t>Les Balkans</a:t>
            </a:r>
          </a:p>
          <a:p>
            <a:r>
              <a:rPr lang="fr-FR" dirty="0">
                <a:solidFill>
                  <a:srgbClr val="000000"/>
                </a:solidFill>
              </a:rPr>
              <a:t>Et nouveau, l’Afrique du Nord… 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4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1) 1830 : Dans les Balkans…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*Après un demi-siècle de conflits</a:t>
            </a:r>
          </a:p>
          <a:p>
            <a:r>
              <a:rPr lang="fr-FR" dirty="0">
                <a:solidFill>
                  <a:srgbClr val="000000"/>
                </a:solidFill>
              </a:rPr>
              <a:t>Un </a:t>
            </a:r>
            <a:r>
              <a:rPr lang="fr-FR" i="1" dirty="0">
                <a:solidFill>
                  <a:srgbClr val="000000"/>
                </a:solidFill>
              </a:rPr>
              <a:t>statu quo</a:t>
            </a:r>
            <a:r>
              <a:rPr lang="fr-FR" dirty="0">
                <a:solidFill>
                  <a:srgbClr val="000000"/>
                </a:solidFill>
              </a:rPr>
              <a:t> semble enfin s’imposer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*France, GB et Russie ont réussi à y créer</a:t>
            </a:r>
          </a:p>
          <a:p>
            <a:r>
              <a:rPr lang="fr-FR" dirty="0">
                <a:solidFill>
                  <a:srgbClr val="000000"/>
                </a:solidFill>
              </a:rPr>
              <a:t>Leurs zones d’influence…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- Indépendance de la Grèce</a:t>
            </a:r>
          </a:p>
          <a:p>
            <a:r>
              <a:rPr lang="fr-FR" dirty="0">
                <a:solidFill>
                  <a:srgbClr val="000000"/>
                </a:solidFill>
              </a:rPr>
              <a:t>Sous protectorat franco-britannique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- Large autonomie de la Serbie</a:t>
            </a:r>
          </a:p>
          <a:p>
            <a:r>
              <a:rPr lang="fr-FR" dirty="0">
                <a:solidFill>
                  <a:srgbClr val="000000"/>
                </a:solidFill>
              </a:rPr>
              <a:t>Protégée par l’Autriche et la Russie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- Moldavie et Valachie, protectorats russes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*En revanche…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6D06E8B-61C4-43DF-F042-01CFAF3C1B02}"/>
              </a:ext>
            </a:extLst>
          </p:cNvPr>
          <p:cNvSpPr/>
          <p:nvPr/>
        </p:nvSpPr>
        <p:spPr>
          <a:xfrm>
            <a:off x="9865160" y="528245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69DAC8-600F-0C27-403B-72E7FD0BF3EB}"/>
              </a:ext>
            </a:extLst>
          </p:cNvPr>
          <p:cNvSpPr/>
          <p:nvPr/>
        </p:nvSpPr>
        <p:spPr>
          <a:xfrm>
            <a:off x="10109294" y="3950496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75852C9-A91C-D850-4ECC-BF8CA8A02DBD}"/>
              </a:ext>
            </a:extLst>
          </p:cNvPr>
          <p:cNvSpPr/>
          <p:nvPr/>
        </p:nvSpPr>
        <p:spPr>
          <a:xfrm>
            <a:off x="10098401" y="420464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EA6C7DD-3AC0-9657-5B47-3D0F80A0C6AA}"/>
              </a:ext>
            </a:extLst>
          </p:cNvPr>
          <p:cNvSpPr/>
          <p:nvPr/>
        </p:nvSpPr>
        <p:spPr>
          <a:xfrm>
            <a:off x="9517363" y="42676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4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2) Dans la zone musulmane d’Afrique du Nord</a:t>
            </a:r>
          </a:p>
          <a:p>
            <a:r>
              <a:rPr lang="fr-FR" dirty="0">
                <a:solidFill>
                  <a:srgbClr val="000000"/>
                </a:solidFill>
              </a:rPr>
              <a:t>La situation devient instable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*Trois régions sont concernées…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6D06E8B-61C4-43DF-F042-01CFAF3C1B02}"/>
              </a:ext>
            </a:extLst>
          </p:cNvPr>
          <p:cNvSpPr/>
          <p:nvPr/>
        </p:nvSpPr>
        <p:spPr>
          <a:xfrm>
            <a:off x="9865160" y="528245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69DAC8-600F-0C27-403B-72E7FD0BF3EB}"/>
              </a:ext>
            </a:extLst>
          </p:cNvPr>
          <p:cNvSpPr/>
          <p:nvPr/>
        </p:nvSpPr>
        <p:spPr>
          <a:xfrm>
            <a:off x="10109294" y="395049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75852C9-A91C-D850-4ECC-BF8CA8A02DBD}"/>
              </a:ext>
            </a:extLst>
          </p:cNvPr>
          <p:cNvSpPr/>
          <p:nvPr/>
        </p:nvSpPr>
        <p:spPr>
          <a:xfrm>
            <a:off x="10098401" y="42046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EA6C7DD-3AC0-9657-5B47-3D0F80A0C6AA}"/>
              </a:ext>
            </a:extLst>
          </p:cNvPr>
          <p:cNvSpPr/>
          <p:nvPr/>
        </p:nvSpPr>
        <p:spPr>
          <a:xfrm>
            <a:off x="9517363" y="42676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97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a) A l’est, la puissante Egypte de </a:t>
            </a:r>
            <a:r>
              <a:rPr lang="fr-FR" u="sng" dirty="0">
                <a:solidFill>
                  <a:srgbClr val="000000"/>
                </a:solidFill>
              </a:rPr>
              <a:t>Mehmet Ali</a:t>
            </a:r>
            <a:r>
              <a:rPr lang="fr-FR" dirty="0">
                <a:solidFill>
                  <a:srgbClr val="000000"/>
                </a:solidFill>
              </a:rPr>
              <a:t>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*1820 : Maître de l’Arabie et du Soudan</a:t>
            </a:r>
          </a:p>
          <a:p>
            <a:r>
              <a:rPr lang="fr-FR" dirty="0">
                <a:solidFill>
                  <a:srgbClr val="000000"/>
                </a:solidFill>
              </a:rPr>
              <a:t>Elle se veut le fer de lance de la </a:t>
            </a:r>
            <a:r>
              <a:rPr lang="fr-FR" i="1" dirty="0">
                <a:solidFill>
                  <a:srgbClr val="000000"/>
                </a:solidFill>
              </a:rPr>
              <a:t>nation arabe</a:t>
            </a:r>
            <a:r>
              <a:rPr lang="fr-FR" dirty="0">
                <a:solidFill>
                  <a:srgbClr val="000000"/>
                </a:solidFill>
              </a:rPr>
              <a:t> renaissante</a:t>
            </a:r>
          </a:p>
          <a:p>
            <a:r>
              <a:rPr lang="fr-FR" dirty="0">
                <a:solidFill>
                  <a:srgbClr val="000000"/>
                </a:solidFill>
              </a:rPr>
              <a:t>Et pour cela, elle remet en cause la </a:t>
            </a:r>
            <a:r>
              <a:rPr lang="fr-FR" i="1" dirty="0">
                <a:solidFill>
                  <a:srgbClr val="000000"/>
                </a:solidFill>
              </a:rPr>
              <a:t>suzeraineté turque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*1830 : Mehmet Ali n’ayant pas pu obtenir</a:t>
            </a:r>
          </a:p>
          <a:p>
            <a:r>
              <a:rPr lang="fr-FR" dirty="0">
                <a:solidFill>
                  <a:srgbClr val="000000"/>
                </a:solidFill>
              </a:rPr>
              <a:t>Le Péloponnèse pour son fils </a:t>
            </a:r>
            <a:r>
              <a:rPr lang="fr-FR" u="sng" dirty="0">
                <a:solidFill>
                  <a:srgbClr val="000000"/>
                </a:solidFill>
              </a:rPr>
              <a:t>Ibrahim</a:t>
            </a:r>
          </a:p>
          <a:p>
            <a:r>
              <a:rPr lang="fr-FR" dirty="0">
                <a:solidFill>
                  <a:srgbClr val="000000"/>
                </a:solidFill>
              </a:rPr>
              <a:t>Il obtient le rattachement de la Crète à l’Egypte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/>
              <a:t>Mais en compensation de ses pertes à Navarin</a:t>
            </a:r>
          </a:p>
          <a:p>
            <a:r>
              <a:rPr lang="fr-FR" dirty="0">
                <a:solidFill>
                  <a:srgbClr val="000000"/>
                </a:solidFill>
              </a:rPr>
              <a:t>Il </a:t>
            </a:r>
            <a:r>
              <a:rPr lang="fr-FR" dirty="0"/>
              <a:t>réclame également la Syrie</a:t>
            </a: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</a:rPr>
              <a:t>*Refus de Mahmoud II…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61835C4-CC81-AE3F-BF00-13F7CC15E7D0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6D06E8B-61C4-43DF-F042-01CFAF3C1B02}"/>
              </a:ext>
            </a:extLst>
          </p:cNvPr>
          <p:cNvSpPr/>
          <p:nvPr/>
        </p:nvSpPr>
        <p:spPr>
          <a:xfrm>
            <a:off x="10126595" y="5596860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C69DAC8-600F-0C27-403B-72E7FD0BF3EB}"/>
              </a:ext>
            </a:extLst>
          </p:cNvPr>
          <p:cNvSpPr/>
          <p:nvPr/>
        </p:nvSpPr>
        <p:spPr>
          <a:xfrm>
            <a:off x="10109294" y="395049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75852C9-A91C-D850-4ECC-BF8CA8A02DBD}"/>
              </a:ext>
            </a:extLst>
          </p:cNvPr>
          <p:cNvSpPr/>
          <p:nvPr/>
        </p:nvSpPr>
        <p:spPr>
          <a:xfrm>
            <a:off x="10098401" y="42046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EA6C7DD-3AC0-9657-5B47-3D0F80A0C6AA}"/>
              </a:ext>
            </a:extLst>
          </p:cNvPr>
          <p:cNvSpPr/>
          <p:nvPr/>
        </p:nvSpPr>
        <p:spPr>
          <a:xfrm>
            <a:off x="9517363" y="42676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65827B6-222C-DAC4-A7BA-49D6862AE450}"/>
              </a:ext>
            </a:extLst>
          </p:cNvPr>
          <p:cNvSpPr/>
          <p:nvPr/>
        </p:nvSpPr>
        <p:spPr>
          <a:xfrm>
            <a:off x="9865160" y="528245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7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b) A l’ouest…</a:t>
            </a:r>
          </a:p>
          <a:p>
            <a:r>
              <a:rPr lang="fr-FR" dirty="0">
                <a:solidFill>
                  <a:srgbClr val="000000"/>
                </a:solidFill>
              </a:rPr>
              <a:t>En Tunisie et Tripolitaine </a:t>
            </a:r>
            <a:r>
              <a:rPr lang="fr-FR" i="1" dirty="0">
                <a:solidFill>
                  <a:srgbClr val="000000"/>
                </a:solidFill>
              </a:rPr>
              <a:t>arabes</a:t>
            </a:r>
            <a:r>
              <a:rPr lang="fr-FR" dirty="0">
                <a:solidFill>
                  <a:srgbClr val="000000"/>
                </a:solidFill>
              </a:rPr>
              <a:t>…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*Ce sont des provinces ottomanes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*Mais depuis 1705-11</a:t>
            </a:r>
          </a:p>
          <a:p>
            <a:r>
              <a:rPr lang="fr-FR" dirty="0">
                <a:solidFill>
                  <a:srgbClr val="000000"/>
                </a:solidFill>
              </a:rPr>
              <a:t>Les beys-pachas de Tripoli et de Tunis</a:t>
            </a:r>
          </a:p>
          <a:p>
            <a:r>
              <a:rPr lang="fr-FR" dirty="0">
                <a:solidFill>
                  <a:srgbClr val="000000"/>
                </a:solidFill>
              </a:rPr>
              <a:t>Tentent de s’émanciper…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30CBACE-BAD2-4C66-B31F-F9299B6523CC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D8F410-2CA1-344E-48DA-879452AA3296}"/>
              </a:ext>
            </a:extLst>
          </p:cNvPr>
          <p:cNvSpPr/>
          <p:nvPr/>
        </p:nvSpPr>
        <p:spPr>
          <a:xfrm>
            <a:off x="8739937" y="6009284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0EDD51-0F3E-84A4-6636-19DA2B45A8B7}"/>
              </a:ext>
            </a:extLst>
          </p:cNvPr>
          <p:cNvSpPr/>
          <p:nvPr/>
        </p:nvSpPr>
        <p:spPr>
          <a:xfrm>
            <a:off x="8388246" y="5439657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8A40B60-2490-5229-BB7E-9264AB9452EE}"/>
              </a:ext>
            </a:extLst>
          </p:cNvPr>
          <p:cNvSpPr/>
          <p:nvPr/>
        </p:nvSpPr>
        <p:spPr>
          <a:xfrm>
            <a:off x="10126595" y="559686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A062154-98BF-6CFA-2F44-0F37B9C0F615}"/>
              </a:ext>
            </a:extLst>
          </p:cNvPr>
          <p:cNvSpPr/>
          <p:nvPr/>
        </p:nvSpPr>
        <p:spPr>
          <a:xfrm>
            <a:off x="10109294" y="395049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C497272-1B9F-F823-34A1-2CD91BBE6ADF}"/>
              </a:ext>
            </a:extLst>
          </p:cNvPr>
          <p:cNvSpPr/>
          <p:nvPr/>
        </p:nvSpPr>
        <p:spPr>
          <a:xfrm>
            <a:off x="10098401" y="42046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DC1CCD-F03D-EF8D-B983-B17AF199A4BD}"/>
              </a:ext>
            </a:extLst>
          </p:cNvPr>
          <p:cNvSpPr/>
          <p:nvPr/>
        </p:nvSpPr>
        <p:spPr>
          <a:xfrm>
            <a:off x="9517363" y="42676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94D016B-57DE-DA5B-C1AD-5FF56E91D2C9}"/>
              </a:ext>
            </a:extLst>
          </p:cNvPr>
          <p:cNvSpPr/>
          <p:nvPr/>
        </p:nvSpPr>
        <p:spPr>
          <a:xfrm>
            <a:off x="9865160" y="528245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75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12" y="137381"/>
            <a:ext cx="5778639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c) Enfin, plus à l’ouest</a:t>
            </a:r>
          </a:p>
          <a:p>
            <a:r>
              <a:rPr lang="fr-FR" dirty="0">
                <a:solidFill>
                  <a:srgbClr val="000000"/>
                </a:solidFill>
              </a:rPr>
              <a:t>La Régence d’Alger est plus puissante et plus autonome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*Les deys, </a:t>
            </a:r>
            <a:r>
              <a:rPr lang="fr-FR" u="sng" dirty="0">
                <a:solidFill>
                  <a:srgbClr val="000000"/>
                </a:solidFill>
              </a:rPr>
              <a:t>vassaux</a:t>
            </a:r>
            <a:r>
              <a:rPr lang="fr-FR" dirty="0">
                <a:solidFill>
                  <a:srgbClr val="000000"/>
                </a:solidFill>
              </a:rPr>
              <a:t> des Ottomans, contrôlent… </a:t>
            </a:r>
          </a:p>
          <a:p>
            <a:r>
              <a:rPr lang="fr-FR" dirty="0">
                <a:solidFill>
                  <a:srgbClr val="000000"/>
                </a:solidFill>
              </a:rPr>
              <a:t>- Les trois beylicats d’Oran, Médéa et Constantine</a:t>
            </a:r>
          </a:p>
          <a:p>
            <a:r>
              <a:rPr lang="fr-FR" dirty="0">
                <a:solidFill>
                  <a:srgbClr val="000000"/>
                </a:solidFill>
              </a:rPr>
              <a:t>- Et les ports de la côte qui pratiquent la </a:t>
            </a:r>
            <a:r>
              <a:rPr lang="fr-FR" i="1" dirty="0">
                <a:solidFill>
                  <a:srgbClr val="000000"/>
                </a:solidFill>
              </a:rPr>
              <a:t>course</a:t>
            </a:r>
            <a:r>
              <a:rPr lang="fr-FR" dirty="0">
                <a:solidFill>
                  <a:srgbClr val="000000"/>
                </a:solidFill>
              </a:rPr>
              <a:t>, en déclin…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NB : 1819 : La GB et la France imposent au dey d’Alger</a:t>
            </a:r>
          </a:p>
          <a:p>
            <a:r>
              <a:rPr lang="fr-FR" dirty="0">
                <a:solidFill>
                  <a:srgbClr val="000000"/>
                </a:solidFill>
              </a:rPr>
              <a:t>La fin de l’esclavage des Européens</a:t>
            </a:r>
          </a:p>
        </p:txBody>
      </p:sp>
      <p:pic>
        <p:nvPicPr>
          <p:cNvPr id="5" name="Picture 2" descr="http://upload.wikimedia.org/wikipedia/commons/thumb/7/73/AtHistEur1840.jpg/640px-AtHistEur1840.jpg">
            <a:extLst>
              <a:ext uri="{FF2B5EF4-FFF2-40B4-BE49-F238E27FC236}">
                <a16:creationId xmlns:a16="http://schemas.microsoft.com/office/drawing/2014/main" id="{D5A93F07-E7B8-104C-A01E-5D4A15D0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1"/>
            <a:ext cx="5928524" cy="6586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51D475E-4D7F-8F16-E8F3-80273DCD408D}"/>
              </a:ext>
            </a:extLst>
          </p:cNvPr>
          <p:cNvSpPr/>
          <p:nvPr/>
        </p:nvSpPr>
        <p:spPr>
          <a:xfrm>
            <a:off x="7513766" y="5361055"/>
            <a:ext cx="160149" cy="15720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30CBACE-BAD2-4C66-B31F-F9299B6523CC}"/>
              </a:ext>
            </a:extLst>
          </p:cNvPr>
          <p:cNvSpPr/>
          <p:nvPr/>
        </p:nvSpPr>
        <p:spPr>
          <a:xfrm>
            <a:off x="10943876" y="61664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6D8F410-2CA1-344E-48DA-879452AA3296}"/>
              </a:ext>
            </a:extLst>
          </p:cNvPr>
          <p:cNvSpPr/>
          <p:nvPr/>
        </p:nvSpPr>
        <p:spPr>
          <a:xfrm>
            <a:off x="8739937" y="600928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0EDD51-0F3E-84A4-6636-19DA2B45A8B7}"/>
              </a:ext>
            </a:extLst>
          </p:cNvPr>
          <p:cNvSpPr/>
          <p:nvPr/>
        </p:nvSpPr>
        <p:spPr>
          <a:xfrm>
            <a:off x="8388246" y="543965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8A40B60-2490-5229-BB7E-9264AB9452EE}"/>
              </a:ext>
            </a:extLst>
          </p:cNvPr>
          <p:cNvSpPr/>
          <p:nvPr/>
        </p:nvSpPr>
        <p:spPr>
          <a:xfrm>
            <a:off x="10126595" y="5596860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A062154-98BF-6CFA-2F44-0F37B9C0F615}"/>
              </a:ext>
            </a:extLst>
          </p:cNvPr>
          <p:cNvSpPr/>
          <p:nvPr/>
        </p:nvSpPr>
        <p:spPr>
          <a:xfrm>
            <a:off x="10109294" y="3950496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C497272-1B9F-F823-34A1-2CD91BBE6ADF}"/>
              </a:ext>
            </a:extLst>
          </p:cNvPr>
          <p:cNvSpPr/>
          <p:nvPr/>
        </p:nvSpPr>
        <p:spPr>
          <a:xfrm>
            <a:off x="10098401" y="420464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5DC1CCD-F03D-EF8D-B983-B17AF199A4BD}"/>
              </a:ext>
            </a:extLst>
          </p:cNvPr>
          <p:cNvSpPr/>
          <p:nvPr/>
        </p:nvSpPr>
        <p:spPr>
          <a:xfrm>
            <a:off x="9517363" y="4267687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94D016B-57DE-DA5B-C1AD-5FF56E91D2C9}"/>
              </a:ext>
            </a:extLst>
          </p:cNvPr>
          <p:cNvSpPr/>
          <p:nvPr/>
        </p:nvSpPr>
        <p:spPr>
          <a:xfrm>
            <a:off x="9865160" y="5282454"/>
            <a:ext cx="160149" cy="15720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205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1710</Words>
  <Application>Microsoft Office PowerPoint</Application>
  <PresentationFormat>Grand écran</PresentationFormat>
  <Paragraphs>302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5 décembre 2023 (4/15)  8ème période : 1815-1914 Europe et Russie à la conquête de l’Orient et de l’Asie   1815-1841 : L’Europe du congrès de Vienne Sécessions dans l’Empire ottoman Egypte, Arabie, Grèce, Serbie, Moldavie, Valachie, Algérie  </dc:title>
  <dc:creator>Christophe JENTA</dc:creator>
  <cp:lastModifiedBy>Christophe JENTA</cp:lastModifiedBy>
  <cp:revision>7</cp:revision>
  <dcterms:created xsi:type="dcterms:W3CDTF">2023-12-05T13:00:02Z</dcterms:created>
  <dcterms:modified xsi:type="dcterms:W3CDTF">2024-01-16T12:50:10Z</dcterms:modified>
</cp:coreProperties>
</file>