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11547" r:id="rId2"/>
    <p:sldId id="11607" r:id="rId3"/>
    <p:sldId id="11608" r:id="rId4"/>
    <p:sldId id="11609" r:id="rId5"/>
    <p:sldId id="11610" r:id="rId6"/>
    <p:sldId id="11611" r:id="rId7"/>
    <p:sldId id="11612" r:id="rId8"/>
    <p:sldId id="11613" r:id="rId9"/>
    <p:sldId id="11614" r:id="rId10"/>
    <p:sldId id="11615" r:id="rId11"/>
    <p:sldId id="11616" r:id="rId12"/>
    <p:sldId id="11462" r:id="rId13"/>
    <p:sldId id="11515" r:id="rId14"/>
    <p:sldId id="11510" r:id="rId15"/>
    <p:sldId id="11490" r:id="rId16"/>
    <p:sldId id="11512" r:id="rId17"/>
    <p:sldId id="11668" r:id="rId18"/>
    <p:sldId id="11528" r:id="rId19"/>
    <p:sldId id="11467" r:id="rId20"/>
    <p:sldId id="11464" r:id="rId21"/>
    <p:sldId id="11486" r:id="rId22"/>
    <p:sldId id="11669" r:id="rId23"/>
    <p:sldId id="11465" r:id="rId24"/>
    <p:sldId id="11670" r:id="rId25"/>
    <p:sldId id="11516" r:id="rId26"/>
    <p:sldId id="11466" r:id="rId27"/>
    <p:sldId id="11469" r:id="rId28"/>
    <p:sldId id="11491" r:id="rId29"/>
    <p:sldId id="11518" r:id="rId30"/>
    <p:sldId id="11519" r:id="rId31"/>
    <p:sldId id="11468" r:id="rId32"/>
    <p:sldId id="11521" r:id="rId33"/>
    <p:sldId id="11487" r:id="rId34"/>
    <p:sldId id="11472" r:id="rId35"/>
    <p:sldId id="11523" r:id="rId36"/>
    <p:sldId id="11524" r:id="rId37"/>
    <p:sldId id="11492" r:id="rId38"/>
    <p:sldId id="11473" r:id="rId39"/>
    <p:sldId id="11522" r:id="rId40"/>
    <p:sldId id="11474" r:id="rId41"/>
    <p:sldId id="11470" r:id="rId42"/>
    <p:sldId id="11525" r:id="rId4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4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062C7-5DC0-4400-AD1F-EB384CAD55AD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4DB2F-4B76-4CEB-9946-6B1E6F1785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28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8EEF5-CB38-4A89-B626-937F0418F16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624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8EEF5-CB38-4A89-B626-937F0418F16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46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A6894C-E4A7-ECE4-D353-710968EA7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5D96B6-1F06-2C81-1BCD-19AE16498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9FA1BF-92B6-5296-95BC-1ADFA973B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CE1A-EA3F-4901-B4C6-36B3683D6B4C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C40CCA-002C-8B0C-A4DD-54EF080E4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A94D14-953E-4AB9-E542-2167EE298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B41A-0194-4A83-868B-2A90998BA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0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A3EA01-191E-00A7-145D-1E546DEB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65139B-68FF-0746-AE1B-378E242B8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EA722F-8CAE-635E-9F89-1454B554D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CE1A-EA3F-4901-B4C6-36B3683D6B4C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87019B-FABE-DE93-A085-57C50D46A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BA85F3-3729-8769-47E0-6A84DC91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B41A-0194-4A83-868B-2A90998BA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8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665C868-5AAE-29FB-3469-09ACC50B8B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B48C8F5-156D-F736-D13C-0C1CA3E49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B94CB7-0075-34FF-23AA-A71FC8CFE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CE1A-EA3F-4901-B4C6-36B3683D6B4C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2F659C-6BE7-5597-4F42-89B8D050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05F4BB-9EA6-6CCC-73FB-621A0733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B41A-0194-4A83-868B-2A90998BA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21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3A89DC-92EB-1001-72A2-3752800C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3FEECE-5E57-A6E4-6C61-122DBC0CB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DB6C51-C308-9F3F-B340-ED1E20D5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CE1A-EA3F-4901-B4C6-36B3683D6B4C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0EA8E7-942B-BD7E-2B66-B822D713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39129D-DFBF-7D96-94A7-5FCDE52D1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B41A-0194-4A83-868B-2A90998BA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87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38D18B-7AE2-0CB7-02F7-AFD5A1AC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07F6B1-7946-428D-BB9A-D522AB180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175144-1E56-B21D-F9EF-B2D2DB26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CE1A-EA3F-4901-B4C6-36B3683D6B4C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4EB326-D867-1B18-5EFA-E75830F2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FC3C75-2CC5-790F-C2FA-1DE3CE34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B41A-0194-4A83-868B-2A90998BA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98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F48B7-E71B-D343-67B2-3AD46956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134D3E-9707-4D29-941F-8E69D2A23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5C05DE-9DFD-F00E-DF19-D0FFC64D1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74BFE2-63BE-1BAB-3FF1-500BE10B2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CE1A-EA3F-4901-B4C6-36B3683D6B4C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9552B1-4381-CBE8-6C39-FEE539410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850108-528E-1366-7317-2D498AAA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B41A-0194-4A83-868B-2A90998BA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38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43B13-0398-EC62-DE0E-D9E5B9B0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7E9D18-4AB7-E26A-C448-3B74471B2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7DDAF1-452A-EC85-DBCD-3C1C70E99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708EC41-47A6-6C72-19B4-E52731148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9FD7036-3622-FA3C-C23D-58FE6AEF3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4E560C-11C1-F05A-EEFE-A5AD5166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CE1A-EA3F-4901-B4C6-36B3683D6B4C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FFF2BD8-C903-A6D3-E66B-263B8A5B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BAE5722-AC54-7487-CC6E-3F9639BC8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B41A-0194-4A83-868B-2A90998BA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39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04A0C-7E8B-8D27-1DD5-2A135669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3005F42-FA23-4898-E1E9-AAE5CF27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CE1A-EA3F-4901-B4C6-36B3683D6B4C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B35B8B-8B79-BDF2-513A-E270DBB3C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92BC19-49CD-BE39-7ED8-7F0C7A4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B41A-0194-4A83-868B-2A90998BA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62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B260C1B-8ACB-0005-729A-9FA532EA1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CE1A-EA3F-4901-B4C6-36B3683D6B4C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35FB2F-0E9C-F47E-795A-9A2FC4FA7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C76F6A-9962-DB08-B75A-23FE9E3B9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B41A-0194-4A83-868B-2A90998BA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73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2279F0-7420-F41B-6354-13CEBE6E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194A34-47F8-50C8-6EBC-749BB2317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568E95-EA0D-BB59-364D-6355E82AB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DA7076-7083-4BD9-A20A-5802125C1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CE1A-EA3F-4901-B4C6-36B3683D6B4C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41B519-B771-08F6-DE50-316BD6BE6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B53585-F6D1-0CA1-15CC-D7A679E0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B41A-0194-4A83-868B-2A90998BA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89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7957C-9B4C-B854-3176-78E61DA57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3DBA5E1-20D7-925E-BB41-B27F97E87B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5A56D4-5BF0-9983-6EDC-7CEA774BD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E8C804-DDE6-E5FE-D364-809254290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CE1A-EA3F-4901-B4C6-36B3683D6B4C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B03DA2-8C9E-1E34-AC25-47FA7C2F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B1857C-7529-B8AA-71D2-EDFC0416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B41A-0194-4A83-868B-2A90998BA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96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C890DD0-13D6-40CA-74AC-292F1AE9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57FAA8-D9D3-3CB6-C71B-B242CCD43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BA30B5-3131-801A-92A9-A2FFE6055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7CE1A-EA3F-4901-B4C6-36B3683D6B4C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333148-060B-597B-0645-B68772A96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F83211-D04D-2B02-762A-D5B7AC919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1B41A-0194-4A83-868B-2A90998BA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36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8181" y="136525"/>
            <a:ext cx="11555638" cy="6584950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LE PARTAGE DU MONDE, de</a:t>
            </a:r>
            <a:r>
              <a:rPr lang="fr-FR" sz="2800" b="1" dirty="0">
                <a:latin typeface="+mn-lt"/>
                <a:cs typeface="Arial" panose="020B0604020202020204" pitchFamily="34" charset="0"/>
              </a:rPr>
              <a:t> l’an 200 av. JC à nos jours</a:t>
            </a: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sz="2800" b="1" dirty="0">
                <a:latin typeface="+mn-lt"/>
                <a:cs typeface="Arial" panose="020B0604020202020204" pitchFamily="34" charset="0"/>
              </a:rPr>
              <a:t>Esquisse d’une histoire géopolitique universelle</a:t>
            </a: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Mardi 16 janvier 2024 (6/15)</a:t>
            </a: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8</a:t>
            </a:r>
            <a:r>
              <a:rPr lang="fr-FR" altLang="fr-FR" sz="2800" b="1" baseline="30000" dirty="0">
                <a:latin typeface="+mn-lt"/>
                <a:cs typeface="Arial" panose="020B0604020202020204" pitchFamily="34" charset="0"/>
              </a:rPr>
              <a:t>ème</a:t>
            </a: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 période : 1815-1914</a:t>
            </a: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sz="2800" b="1" kern="0" dirty="0">
                <a:effectLst/>
                <a:latin typeface="+mn-lt"/>
                <a:ea typeface="Times New Roman" panose="02020603050405020304" pitchFamily="18" charset="0"/>
              </a:rPr>
              <a:t>Europe et Russie à la conquête de l’Orient et de l’Asie </a:t>
            </a:r>
            <a:br>
              <a:rPr lang="fr-FR" sz="2800" b="1" kern="0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fr-FR" sz="2800" b="1" kern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r-FR" altLang="fr-FR" sz="2800" dirty="0">
                <a:latin typeface="+mn-lt"/>
                <a:cs typeface="Arial" panose="020B0604020202020204" pitchFamily="34" charset="0"/>
              </a:rPr>
              <a:t>1815-1841 : L’Europe du congrès de Vienne et la question d’Orient</a:t>
            </a:r>
            <a:br>
              <a:rPr lang="fr-FR" altLang="fr-FR" sz="2800" dirty="0">
                <a:latin typeface="+mn-lt"/>
                <a:cs typeface="Arial" panose="020B0604020202020204" pitchFamily="34" charset="0"/>
              </a:rPr>
            </a:br>
            <a:r>
              <a:rPr lang="fr-FR" altLang="fr-FR" sz="2800" dirty="0">
                <a:latin typeface="+mn-lt"/>
                <a:cs typeface="Arial" panose="020B0604020202020204" pitchFamily="34" charset="0"/>
              </a:rPr>
              <a:t>Sécessions dans l’Empire ottoman : Egypte, Arabie, Grèce, Serbie, Moldavie, Valachie, Algérie</a:t>
            </a:r>
            <a:br>
              <a:rPr lang="fr-FR" altLang="fr-FR" sz="2800" dirty="0">
                <a:latin typeface="+mn-lt"/>
                <a:cs typeface="Arial" panose="020B0604020202020204" pitchFamily="34" charset="0"/>
              </a:rPr>
            </a:br>
            <a:br>
              <a:rPr lang="fr-FR" altLang="fr-FR" sz="2800" dirty="0">
                <a:latin typeface="+mn-lt"/>
                <a:cs typeface="Arial" panose="020B0604020202020204" pitchFamily="34" charset="0"/>
              </a:rPr>
            </a:br>
            <a:r>
              <a:rPr lang="fr-FR" altLang="fr-FR" sz="2800" dirty="0">
                <a:latin typeface="+mn-lt"/>
                <a:cs typeface="Arial" panose="020B0604020202020204" pitchFamily="34" charset="0"/>
              </a:rPr>
              <a:t>Suite et fin…</a:t>
            </a:r>
            <a:endParaRPr lang="fr-FR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37F5875-360E-43A1-992C-7EA96009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FF-24FF-499B-80B5-AC5D693AFF68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6750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Juillet 1833 : </a:t>
            </a:r>
            <a:r>
              <a:rPr lang="fr-FR" b="1" dirty="0">
                <a:ea typeface="Times New Roman" panose="02020603050405020304" pitchFamily="18" charset="0"/>
              </a:rPr>
              <a:t>… Face à l’ingérence russe et la menace égyptienne, la Grande-Bretagne, alliée à la France, réaffirme son soutien à l’Empire ottoman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*Juillet 1833 : Face à ce </a:t>
            </a:r>
            <a:r>
              <a:rPr lang="fr-FR" i="1" dirty="0">
                <a:ea typeface="Times New Roman" panose="02020603050405020304" pitchFamily="18" charset="0"/>
              </a:rPr>
              <a:t>protectorat</a:t>
            </a:r>
            <a:r>
              <a:rPr lang="fr-FR" dirty="0">
                <a:ea typeface="Times New Roman" panose="02020603050405020304" pitchFamily="18" charset="0"/>
              </a:rPr>
              <a:t> russe des Turcs</a:t>
            </a:r>
          </a:p>
          <a:p>
            <a:r>
              <a:rPr lang="fr-FR" dirty="0">
                <a:ea typeface="Times New Roman" panose="02020603050405020304" pitchFamily="18" charset="0"/>
              </a:rPr>
              <a:t>La GB s’inquiète…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*Trois points…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b="1" dirty="0">
                <a:ea typeface="Times New Roman" panose="02020603050405020304" pitchFamily="18" charset="0"/>
              </a:rPr>
              <a:t>a) En tenant les Détroits…</a:t>
            </a:r>
          </a:p>
          <a:p>
            <a:r>
              <a:rPr lang="fr-FR" b="1" dirty="0">
                <a:ea typeface="Times New Roman" panose="02020603050405020304" pitchFamily="18" charset="0"/>
              </a:rPr>
              <a:t>La Russie devient invulnérable à toute attaque</a:t>
            </a:r>
          </a:p>
          <a:p>
            <a:r>
              <a:rPr lang="fr-FR" b="1" dirty="0">
                <a:ea typeface="Times New Roman" panose="02020603050405020304" pitchFamily="18" charset="0"/>
              </a:rPr>
              <a:t>Tout en menaçant directement la Méditerranée orientale…</a:t>
            </a:r>
          </a:p>
        </p:txBody>
      </p:sp>
      <p:pic>
        <p:nvPicPr>
          <p:cNvPr id="3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0FB743AD-B524-7627-2523-36CA8D956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E6544925-C173-46E2-4E36-21DEA7B98DD4}"/>
              </a:ext>
            </a:extLst>
          </p:cNvPr>
          <p:cNvSpPr/>
          <p:nvPr/>
        </p:nvSpPr>
        <p:spPr>
          <a:xfrm>
            <a:off x="10522840" y="488067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38195FD1-AA21-BF15-9BDE-5DF8940A00CA}"/>
              </a:ext>
            </a:extLst>
          </p:cNvPr>
          <p:cNvSpPr/>
          <p:nvPr/>
        </p:nvSpPr>
        <p:spPr>
          <a:xfrm>
            <a:off x="11531987" y="511517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B9D918B-AAAF-06DC-77F5-100269ED4936}"/>
              </a:ext>
            </a:extLst>
          </p:cNvPr>
          <p:cNvSpPr/>
          <p:nvPr/>
        </p:nvSpPr>
        <p:spPr>
          <a:xfrm>
            <a:off x="11612062" y="5653007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032F91C-442E-1703-114D-1267DF0CCA76}"/>
              </a:ext>
            </a:extLst>
          </p:cNvPr>
          <p:cNvSpPr/>
          <p:nvPr/>
        </p:nvSpPr>
        <p:spPr>
          <a:xfrm>
            <a:off x="10961133" y="5081042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4482E424-CAC2-60C1-6123-D8266D2ACEB9}"/>
              </a:ext>
            </a:extLst>
          </p:cNvPr>
          <p:cNvCxnSpPr>
            <a:cxnSpLocks/>
            <a:endCxn id="25" idx="6"/>
          </p:cNvCxnSpPr>
          <p:nvPr/>
        </p:nvCxnSpPr>
        <p:spPr>
          <a:xfrm flipH="1" flipV="1">
            <a:off x="10682989" y="4959276"/>
            <a:ext cx="243229" cy="14198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6270C6ED-1CE0-6809-5279-8972E470BE03}"/>
              </a:ext>
            </a:extLst>
          </p:cNvPr>
          <p:cNvSpPr/>
          <p:nvPr/>
        </p:nvSpPr>
        <p:spPr>
          <a:xfrm>
            <a:off x="10591247" y="4723471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8C084F45-5062-F1D1-9C67-3A1E2D47E4D5}"/>
              </a:ext>
            </a:extLst>
          </p:cNvPr>
          <p:cNvCxnSpPr>
            <a:cxnSpLocks/>
            <a:stCxn id="35" idx="3"/>
          </p:cNvCxnSpPr>
          <p:nvPr/>
        </p:nvCxnSpPr>
        <p:spPr>
          <a:xfrm flipH="1">
            <a:off x="10726499" y="4205741"/>
            <a:ext cx="143098" cy="51773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80350C53-D643-EB75-B85C-808B54D5CA16}"/>
              </a:ext>
            </a:extLst>
          </p:cNvPr>
          <p:cNvSpPr/>
          <p:nvPr/>
        </p:nvSpPr>
        <p:spPr>
          <a:xfrm>
            <a:off x="10846144" y="4071560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BE8EAD24-3004-8C50-6480-48E9049A4C4B}"/>
              </a:ext>
            </a:extLst>
          </p:cNvPr>
          <p:cNvSpPr/>
          <p:nvPr/>
        </p:nvSpPr>
        <p:spPr>
          <a:xfrm>
            <a:off x="10961132" y="609052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7B8B5D00-4726-FF02-0A95-2958CB8237C4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11121281" y="5731609"/>
            <a:ext cx="490781" cy="358915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E066B8BC-88AD-75D5-D5CF-9BD2F88761FE}"/>
              </a:ext>
            </a:extLst>
          </p:cNvPr>
          <p:cNvCxnSpPr>
            <a:cxnSpLocks/>
            <a:stCxn id="29" idx="0"/>
            <a:endCxn id="26" idx="4"/>
          </p:cNvCxnSpPr>
          <p:nvPr/>
        </p:nvCxnSpPr>
        <p:spPr>
          <a:xfrm flipH="1" flipV="1">
            <a:off x="11612062" y="5272377"/>
            <a:ext cx="80075" cy="38063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D49121FF-2F69-F259-F94A-607A0BECA673}"/>
              </a:ext>
            </a:extLst>
          </p:cNvPr>
          <p:cNvCxnSpPr>
            <a:cxnSpLocks/>
            <a:endCxn id="30" idx="6"/>
          </p:cNvCxnSpPr>
          <p:nvPr/>
        </p:nvCxnSpPr>
        <p:spPr>
          <a:xfrm flipH="1">
            <a:off x="11121282" y="5159643"/>
            <a:ext cx="410705" cy="1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>
            <a:extLst>
              <a:ext uri="{FF2B5EF4-FFF2-40B4-BE49-F238E27FC236}">
                <a16:creationId xmlns:a16="http://schemas.microsoft.com/office/drawing/2014/main" id="{2F240007-7A52-67B2-6476-0B64A7CB1760}"/>
              </a:ext>
            </a:extLst>
          </p:cNvPr>
          <p:cNvSpPr/>
          <p:nvPr/>
        </p:nvSpPr>
        <p:spPr>
          <a:xfrm>
            <a:off x="10383324" y="4660086"/>
            <a:ext cx="160149" cy="157203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B236FFE5-A3E9-FD1F-AD50-316B15B924DA}"/>
              </a:ext>
            </a:extLst>
          </p:cNvPr>
          <p:cNvSpPr/>
          <p:nvPr/>
        </p:nvSpPr>
        <p:spPr>
          <a:xfrm>
            <a:off x="8900113" y="557440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CFB4920A-D87C-CB81-0CE9-23443278902C}"/>
              </a:ext>
            </a:extLst>
          </p:cNvPr>
          <p:cNvSpPr/>
          <p:nvPr/>
        </p:nvSpPr>
        <p:spPr>
          <a:xfrm>
            <a:off x="9586323" y="5159643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214FDA6-9997-F525-3B7E-B3153EC222D0}"/>
              </a:ext>
            </a:extLst>
          </p:cNvPr>
          <p:cNvSpPr/>
          <p:nvPr/>
        </p:nvSpPr>
        <p:spPr>
          <a:xfrm>
            <a:off x="10258730" y="4817289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ACF24A6-56A1-D6B9-1941-96F2DA62FE1A}"/>
              </a:ext>
            </a:extLst>
          </p:cNvPr>
          <p:cNvSpPr/>
          <p:nvPr/>
        </p:nvSpPr>
        <p:spPr>
          <a:xfrm>
            <a:off x="10139909" y="5574405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076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39549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ea typeface="Times New Roman" panose="02020603050405020304" pitchFamily="18" charset="0"/>
              </a:rPr>
              <a:t>b) 1833 : Pour la GB, comme en 1826 avec la Grèce</a:t>
            </a:r>
          </a:p>
          <a:p>
            <a:r>
              <a:rPr lang="fr-FR" b="1" dirty="0">
                <a:ea typeface="Times New Roman" panose="02020603050405020304" pitchFamily="18" charset="0"/>
              </a:rPr>
              <a:t>Une nouvelle politique d’équilibriste…</a:t>
            </a:r>
          </a:p>
          <a:p>
            <a:endParaRPr lang="fr-FR" b="1" dirty="0">
              <a:ea typeface="Times New Roman" panose="02020603050405020304" pitchFamily="18" charset="0"/>
            </a:endParaRPr>
          </a:p>
          <a:p>
            <a:r>
              <a:rPr lang="fr-FR" b="1" dirty="0">
                <a:ea typeface="Times New Roman" panose="02020603050405020304" pitchFamily="18" charset="0"/>
              </a:rPr>
              <a:t>Contre l’ingérence russe et l’agression égyptienne</a:t>
            </a:r>
          </a:p>
          <a:p>
            <a:r>
              <a:rPr lang="fr-FR" b="1" dirty="0">
                <a:ea typeface="Times New Roman" panose="02020603050405020304" pitchFamily="18" charset="0"/>
              </a:rPr>
              <a:t>La GB doit réaffirmer son soutien à l’Empire ottoman</a:t>
            </a:r>
          </a:p>
          <a:p>
            <a:endParaRPr lang="fr-FR" b="1" dirty="0">
              <a:ea typeface="Times New Roman" panose="02020603050405020304" pitchFamily="18" charset="0"/>
            </a:endParaRPr>
          </a:p>
          <a:p>
            <a:r>
              <a:rPr lang="fr-FR" b="1" dirty="0">
                <a:ea typeface="Times New Roman" panose="02020603050405020304" pitchFamily="18" charset="0"/>
              </a:rPr>
              <a:t>Tout en restant alliée, pour l’instant</a:t>
            </a:r>
          </a:p>
          <a:p>
            <a:r>
              <a:rPr lang="fr-FR" b="1" dirty="0">
                <a:ea typeface="Times New Roman" panose="02020603050405020304" pitchFamily="18" charset="0"/>
              </a:rPr>
              <a:t>A la France pro-égyptienne</a:t>
            </a:r>
          </a:p>
          <a:p>
            <a:endParaRPr lang="fr-FR" sz="1700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c) Concrètement</a:t>
            </a:r>
          </a:p>
          <a:p>
            <a:r>
              <a:rPr lang="fr-FR" dirty="0">
                <a:ea typeface="Times New Roman" panose="02020603050405020304" pitchFamily="18" charset="0"/>
              </a:rPr>
              <a:t>La GB met sa flotte à disposition de la Porte</a:t>
            </a:r>
          </a:p>
          <a:p>
            <a:r>
              <a:rPr lang="fr-FR" dirty="0">
                <a:ea typeface="Times New Roman" panose="02020603050405020304" pitchFamily="18" charset="0"/>
              </a:rPr>
              <a:t>En cas d’une nouvelle attaque égyptienne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Et la situation se stabilise…</a:t>
            </a:r>
          </a:p>
        </p:txBody>
      </p:sp>
      <p:pic>
        <p:nvPicPr>
          <p:cNvPr id="3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0FB743AD-B524-7627-2523-36CA8D956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E6544925-C173-46E2-4E36-21DEA7B98DD4}"/>
              </a:ext>
            </a:extLst>
          </p:cNvPr>
          <p:cNvSpPr/>
          <p:nvPr/>
        </p:nvSpPr>
        <p:spPr>
          <a:xfrm>
            <a:off x="10522840" y="488067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38195FD1-AA21-BF15-9BDE-5DF8940A00CA}"/>
              </a:ext>
            </a:extLst>
          </p:cNvPr>
          <p:cNvSpPr/>
          <p:nvPr/>
        </p:nvSpPr>
        <p:spPr>
          <a:xfrm>
            <a:off x="11531987" y="511517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B9D918B-AAAF-06DC-77F5-100269ED4936}"/>
              </a:ext>
            </a:extLst>
          </p:cNvPr>
          <p:cNvSpPr/>
          <p:nvPr/>
        </p:nvSpPr>
        <p:spPr>
          <a:xfrm>
            <a:off x="11612062" y="5653007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032F91C-442E-1703-114D-1267DF0CCA76}"/>
              </a:ext>
            </a:extLst>
          </p:cNvPr>
          <p:cNvSpPr/>
          <p:nvPr/>
        </p:nvSpPr>
        <p:spPr>
          <a:xfrm>
            <a:off x="10961133" y="5081042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4482E424-CAC2-60C1-6123-D8266D2ACEB9}"/>
              </a:ext>
            </a:extLst>
          </p:cNvPr>
          <p:cNvCxnSpPr>
            <a:cxnSpLocks/>
            <a:endCxn id="25" idx="6"/>
          </p:cNvCxnSpPr>
          <p:nvPr/>
        </p:nvCxnSpPr>
        <p:spPr>
          <a:xfrm flipH="1" flipV="1">
            <a:off x="10682989" y="4959276"/>
            <a:ext cx="243229" cy="14198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6270C6ED-1CE0-6809-5279-8972E470BE03}"/>
              </a:ext>
            </a:extLst>
          </p:cNvPr>
          <p:cNvSpPr/>
          <p:nvPr/>
        </p:nvSpPr>
        <p:spPr>
          <a:xfrm>
            <a:off x="10591247" y="4723471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8C084F45-5062-F1D1-9C67-3A1E2D47E4D5}"/>
              </a:ext>
            </a:extLst>
          </p:cNvPr>
          <p:cNvCxnSpPr>
            <a:cxnSpLocks/>
            <a:stCxn id="35" idx="3"/>
          </p:cNvCxnSpPr>
          <p:nvPr/>
        </p:nvCxnSpPr>
        <p:spPr>
          <a:xfrm flipH="1">
            <a:off x="10726499" y="4205741"/>
            <a:ext cx="143098" cy="51773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80350C53-D643-EB75-B85C-808B54D5CA16}"/>
              </a:ext>
            </a:extLst>
          </p:cNvPr>
          <p:cNvSpPr/>
          <p:nvPr/>
        </p:nvSpPr>
        <p:spPr>
          <a:xfrm>
            <a:off x="10846144" y="4071560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BE8EAD24-3004-8C50-6480-48E9049A4C4B}"/>
              </a:ext>
            </a:extLst>
          </p:cNvPr>
          <p:cNvSpPr/>
          <p:nvPr/>
        </p:nvSpPr>
        <p:spPr>
          <a:xfrm>
            <a:off x="10961132" y="609052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7B8B5D00-4726-FF02-0A95-2958CB8237C4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11121281" y="5731609"/>
            <a:ext cx="490781" cy="358915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E066B8BC-88AD-75D5-D5CF-9BD2F88761FE}"/>
              </a:ext>
            </a:extLst>
          </p:cNvPr>
          <p:cNvCxnSpPr>
            <a:cxnSpLocks/>
            <a:stCxn id="29" idx="0"/>
            <a:endCxn id="26" idx="4"/>
          </p:cNvCxnSpPr>
          <p:nvPr/>
        </p:nvCxnSpPr>
        <p:spPr>
          <a:xfrm flipH="1" flipV="1">
            <a:off x="11612062" y="5272377"/>
            <a:ext cx="80075" cy="38063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D49121FF-2F69-F259-F94A-607A0BECA673}"/>
              </a:ext>
            </a:extLst>
          </p:cNvPr>
          <p:cNvCxnSpPr>
            <a:cxnSpLocks/>
            <a:endCxn id="30" idx="6"/>
          </p:cNvCxnSpPr>
          <p:nvPr/>
        </p:nvCxnSpPr>
        <p:spPr>
          <a:xfrm flipH="1">
            <a:off x="11121282" y="5159643"/>
            <a:ext cx="410705" cy="1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>
            <a:extLst>
              <a:ext uri="{FF2B5EF4-FFF2-40B4-BE49-F238E27FC236}">
                <a16:creationId xmlns:a16="http://schemas.microsoft.com/office/drawing/2014/main" id="{2F240007-7A52-67B2-6476-0B64A7CB1760}"/>
              </a:ext>
            </a:extLst>
          </p:cNvPr>
          <p:cNvSpPr/>
          <p:nvPr/>
        </p:nvSpPr>
        <p:spPr>
          <a:xfrm>
            <a:off x="10383324" y="4660086"/>
            <a:ext cx="160149" cy="157203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B236FFE5-A3E9-FD1F-AD50-316B15B924DA}"/>
              </a:ext>
            </a:extLst>
          </p:cNvPr>
          <p:cNvSpPr/>
          <p:nvPr/>
        </p:nvSpPr>
        <p:spPr>
          <a:xfrm>
            <a:off x="8900113" y="557440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CFB4920A-D87C-CB81-0CE9-23443278902C}"/>
              </a:ext>
            </a:extLst>
          </p:cNvPr>
          <p:cNvSpPr/>
          <p:nvPr/>
        </p:nvSpPr>
        <p:spPr>
          <a:xfrm>
            <a:off x="9586323" y="5159643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3D75B2B0-42F6-1238-26F7-AF9DA882CF7E}"/>
              </a:ext>
            </a:extLst>
          </p:cNvPr>
          <p:cNvCxnSpPr>
            <a:cxnSpLocks/>
          </p:cNvCxnSpPr>
          <p:nvPr/>
        </p:nvCxnSpPr>
        <p:spPr>
          <a:xfrm flipV="1">
            <a:off x="9891123" y="4951470"/>
            <a:ext cx="391060" cy="7801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1214FDA6-9997-F525-3B7E-B3153EC222D0}"/>
              </a:ext>
            </a:extLst>
          </p:cNvPr>
          <p:cNvSpPr/>
          <p:nvPr/>
        </p:nvSpPr>
        <p:spPr>
          <a:xfrm>
            <a:off x="10258730" y="4817289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ACF24A6-56A1-D6B9-1941-96F2DA62FE1A}"/>
              </a:ext>
            </a:extLst>
          </p:cNvPr>
          <p:cNvSpPr/>
          <p:nvPr/>
        </p:nvSpPr>
        <p:spPr>
          <a:xfrm>
            <a:off x="10139909" y="5574405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02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42473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ea typeface="Times New Roman" panose="02020603050405020304" pitchFamily="18" charset="0"/>
              </a:rPr>
              <a:t>*Mai 1833 : Après le traité de </a:t>
            </a:r>
            <a:r>
              <a:rPr lang="fr-FR" dirty="0"/>
              <a:t>Kütahya</a:t>
            </a:r>
          </a:p>
          <a:p>
            <a:r>
              <a:rPr lang="fr-FR" u="sng" dirty="0">
                <a:ea typeface="Times New Roman" panose="02020603050405020304" pitchFamily="18" charset="0"/>
              </a:rPr>
              <a:t>Ibrahim</a:t>
            </a:r>
            <a:r>
              <a:rPr lang="fr-FR" dirty="0">
                <a:ea typeface="Times New Roman" panose="02020603050405020304" pitchFamily="18" charset="0"/>
              </a:rPr>
              <a:t> évacue l’Anatolie jusqu’à Adana</a:t>
            </a:r>
          </a:p>
          <a:p>
            <a:r>
              <a:rPr lang="fr-FR" dirty="0">
                <a:ea typeface="Times New Roman" panose="02020603050405020304" pitchFamily="18" charset="0"/>
              </a:rPr>
              <a:t>Et il obtient la Grande Syrie (Syrie, Palestine) en tant que pacha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Ce qui permet de maintenir</a:t>
            </a:r>
          </a:p>
          <a:p>
            <a:r>
              <a:rPr lang="fr-FR" dirty="0">
                <a:ea typeface="Times New Roman" panose="02020603050405020304" pitchFamily="18" charset="0"/>
              </a:rPr>
              <a:t>Une fiction de légitimité ottomane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*Pas de solutions extrêmes :</a:t>
            </a:r>
          </a:p>
          <a:p>
            <a:r>
              <a:rPr lang="fr-FR" dirty="0">
                <a:ea typeface="Times New Roman" panose="02020603050405020304" pitchFamily="18" charset="0"/>
              </a:rPr>
              <a:t>Pas de fin des Ottomans </a:t>
            </a:r>
            <a:r>
              <a:rPr lang="fr-FR" u="sng" dirty="0">
                <a:ea typeface="Times New Roman" panose="02020603050405020304" pitchFamily="18" charset="0"/>
              </a:rPr>
              <a:t>et</a:t>
            </a:r>
            <a:r>
              <a:rPr lang="fr-FR" dirty="0">
                <a:ea typeface="Times New Roman" panose="02020603050405020304" pitchFamily="18" charset="0"/>
              </a:rPr>
              <a:t> pas d’Empire arabe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*Mais une solution bancale</a:t>
            </a:r>
          </a:p>
          <a:p>
            <a:r>
              <a:rPr lang="fr-FR" dirty="0">
                <a:ea typeface="Times New Roman" panose="02020603050405020304" pitchFamily="18" charset="0"/>
              </a:rPr>
              <a:t>NB : 1832 : Le terme </a:t>
            </a:r>
            <a:r>
              <a:rPr lang="fr-FR" i="1" dirty="0">
                <a:ea typeface="Times New Roman" panose="02020603050405020304" pitchFamily="18" charset="0"/>
              </a:rPr>
              <a:t>question d’Orient</a:t>
            </a:r>
            <a:r>
              <a:rPr lang="fr-FR" dirty="0">
                <a:ea typeface="Times New Roman" panose="02020603050405020304" pitchFamily="18" charset="0"/>
              </a:rPr>
              <a:t> apparaît…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*En effet…</a:t>
            </a:r>
          </a:p>
        </p:txBody>
      </p:sp>
      <p:pic>
        <p:nvPicPr>
          <p:cNvPr id="3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0FB743AD-B524-7627-2523-36CA8D956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3E192457-3345-DA82-F8EA-A3411612A65C}"/>
              </a:ext>
            </a:extLst>
          </p:cNvPr>
          <p:cNvSpPr/>
          <p:nvPr/>
        </p:nvSpPr>
        <p:spPr>
          <a:xfrm>
            <a:off x="10522840" y="488067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6A6AE37-96F5-A05C-7327-895B2BDD3F61}"/>
              </a:ext>
            </a:extLst>
          </p:cNvPr>
          <p:cNvSpPr/>
          <p:nvPr/>
        </p:nvSpPr>
        <p:spPr>
          <a:xfrm>
            <a:off x="11612062" y="5653007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DEC5D2F-E5DC-3467-B9B0-C537D827299D}"/>
              </a:ext>
            </a:extLst>
          </p:cNvPr>
          <p:cNvSpPr/>
          <p:nvPr/>
        </p:nvSpPr>
        <p:spPr>
          <a:xfrm>
            <a:off x="11286596" y="5081041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4991B37-167D-3EED-1DBA-148C45C8EE6B}"/>
              </a:ext>
            </a:extLst>
          </p:cNvPr>
          <p:cNvCxnSpPr>
            <a:cxnSpLocks/>
            <a:stCxn id="2" idx="6"/>
          </p:cNvCxnSpPr>
          <p:nvPr/>
        </p:nvCxnSpPr>
        <p:spPr>
          <a:xfrm>
            <a:off x="10682989" y="4959276"/>
            <a:ext cx="603607" cy="14198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42B77FF1-FE5C-A7F2-155D-C44BE5D1E141}"/>
              </a:ext>
            </a:extLst>
          </p:cNvPr>
          <p:cNvSpPr/>
          <p:nvPr/>
        </p:nvSpPr>
        <p:spPr>
          <a:xfrm>
            <a:off x="10591247" y="4723471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3C23BE0-C436-412E-95E3-A9E3F1D6F78B}"/>
              </a:ext>
            </a:extLst>
          </p:cNvPr>
          <p:cNvCxnSpPr>
            <a:cxnSpLocks/>
            <a:stCxn id="16" idx="3"/>
          </p:cNvCxnSpPr>
          <p:nvPr/>
        </p:nvCxnSpPr>
        <p:spPr>
          <a:xfrm flipH="1">
            <a:off x="10726499" y="4205741"/>
            <a:ext cx="143098" cy="51773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BEF7675F-C5B3-B83B-D0F3-3291B3F4DA1F}"/>
              </a:ext>
            </a:extLst>
          </p:cNvPr>
          <p:cNvSpPr/>
          <p:nvPr/>
        </p:nvSpPr>
        <p:spPr>
          <a:xfrm>
            <a:off x="10846144" y="4071560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4722E83-AE5A-92A5-B1C8-D3B6C0D80D5C}"/>
              </a:ext>
            </a:extLst>
          </p:cNvPr>
          <p:cNvSpPr/>
          <p:nvPr/>
        </p:nvSpPr>
        <p:spPr>
          <a:xfrm>
            <a:off x="10961132" y="609052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2B8D811B-EAA7-AEF1-719D-545DF7DF44A8}"/>
              </a:ext>
            </a:extLst>
          </p:cNvPr>
          <p:cNvSpPr/>
          <p:nvPr/>
        </p:nvSpPr>
        <p:spPr>
          <a:xfrm>
            <a:off x="10383324" y="4660086"/>
            <a:ext cx="160149" cy="157203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ABC2A6A1-FB5E-B585-D5E9-198D5E84EDFE}"/>
              </a:ext>
            </a:extLst>
          </p:cNvPr>
          <p:cNvSpPr/>
          <p:nvPr/>
        </p:nvSpPr>
        <p:spPr>
          <a:xfrm>
            <a:off x="9586323" y="5159643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7173123-A0FB-6559-E28E-C19585AC5404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9891123" y="4951470"/>
            <a:ext cx="391060" cy="7801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A67C7DB3-0068-1466-08E3-AF7584D772D3}"/>
              </a:ext>
            </a:extLst>
          </p:cNvPr>
          <p:cNvSpPr/>
          <p:nvPr/>
        </p:nvSpPr>
        <p:spPr>
          <a:xfrm>
            <a:off x="10258730" y="4817289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88BB933-2961-E498-F56A-6CF8979AF3A0}"/>
              </a:ext>
            </a:extLst>
          </p:cNvPr>
          <p:cNvSpPr/>
          <p:nvPr/>
        </p:nvSpPr>
        <p:spPr>
          <a:xfrm>
            <a:off x="8900113" y="557440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D10E3B2-F83A-1F6E-A038-876ABC550720}"/>
              </a:ext>
            </a:extLst>
          </p:cNvPr>
          <p:cNvSpPr/>
          <p:nvPr/>
        </p:nvSpPr>
        <p:spPr>
          <a:xfrm>
            <a:off x="10139909" y="5574405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915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ea typeface="Times New Roman" panose="02020603050405020304" pitchFamily="18" charset="0"/>
              </a:rPr>
              <a:t>*Dès 1833…</a:t>
            </a:r>
          </a:p>
          <a:p>
            <a:r>
              <a:rPr lang="fr-FR" u="sng" dirty="0">
                <a:ea typeface="Times New Roman" panose="02020603050405020304" pitchFamily="18" charset="0"/>
              </a:rPr>
              <a:t>Mahmoud II</a:t>
            </a:r>
            <a:r>
              <a:rPr lang="fr-FR" dirty="0">
                <a:ea typeface="Times New Roman" panose="02020603050405020304" pitchFamily="18" charset="0"/>
              </a:rPr>
              <a:t> veut effacer </a:t>
            </a:r>
            <a:r>
              <a:rPr lang="fr-FR" i="1" dirty="0">
                <a:ea typeface="Times New Roman" panose="02020603050405020304" pitchFamily="18" charset="0"/>
              </a:rPr>
              <a:t>la honte de </a:t>
            </a:r>
            <a:r>
              <a:rPr lang="fr-FR" i="1" dirty="0"/>
              <a:t>Kütahya</a:t>
            </a:r>
            <a:endParaRPr lang="fr-FR" dirty="0">
              <a:ea typeface="Times New Roman" panose="02020603050405020304" pitchFamily="18" charset="0"/>
            </a:endParaRP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*La reprise du conflit turco-égyptien</a:t>
            </a:r>
          </a:p>
          <a:p>
            <a:r>
              <a:rPr lang="fr-FR" dirty="0">
                <a:ea typeface="Times New Roman" panose="02020603050405020304" pitchFamily="18" charset="0"/>
              </a:rPr>
              <a:t>Apparaît à court ou moyen terme inévitable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*Et cette fois-ci, contrairement à la Grèce en 1827</a:t>
            </a:r>
          </a:p>
          <a:p>
            <a:r>
              <a:rPr lang="fr-FR" dirty="0">
                <a:ea typeface="Times New Roman" panose="02020603050405020304" pitchFamily="18" charset="0"/>
              </a:rPr>
              <a:t>La France va se retrouver isolée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*Reprenons le récit…</a:t>
            </a:r>
          </a:p>
        </p:txBody>
      </p:sp>
      <p:pic>
        <p:nvPicPr>
          <p:cNvPr id="3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0FB743AD-B524-7627-2523-36CA8D956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E6A6AE37-96F5-A05C-7327-895B2BDD3F61}"/>
              </a:ext>
            </a:extLst>
          </p:cNvPr>
          <p:cNvSpPr/>
          <p:nvPr/>
        </p:nvSpPr>
        <p:spPr>
          <a:xfrm>
            <a:off x="11612062" y="5653007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DEC5D2F-E5DC-3467-B9B0-C537D827299D}"/>
              </a:ext>
            </a:extLst>
          </p:cNvPr>
          <p:cNvSpPr/>
          <p:nvPr/>
        </p:nvSpPr>
        <p:spPr>
          <a:xfrm>
            <a:off x="11286596" y="5081041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2B77FF1-FE5C-A7F2-155D-C44BE5D1E141}"/>
              </a:ext>
            </a:extLst>
          </p:cNvPr>
          <p:cNvSpPr/>
          <p:nvPr/>
        </p:nvSpPr>
        <p:spPr>
          <a:xfrm>
            <a:off x="10591247" y="4723471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3C23BE0-C436-412E-95E3-A9E3F1D6F78B}"/>
              </a:ext>
            </a:extLst>
          </p:cNvPr>
          <p:cNvCxnSpPr>
            <a:cxnSpLocks/>
            <a:stCxn id="16" idx="3"/>
          </p:cNvCxnSpPr>
          <p:nvPr/>
        </p:nvCxnSpPr>
        <p:spPr>
          <a:xfrm flipH="1">
            <a:off x="10726499" y="4205741"/>
            <a:ext cx="143098" cy="51773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BEF7675F-C5B3-B83B-D0F3-3291B3F4DA1F}"/>
              </a:ext>
            </a:extLst>
          </p:cNvPr>
          <p:cNvSpPr/>
          <p:nvPr/>
        </p:nvSpPr>
        <p:spPr>
          <a:xfrm>
            <a:off x="10846144" y="4071560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4722E83-AE5A-92A5-B1C8-D3B6C0D80D5C}"/>
              </a:ext>
            </a:extLst>
          </p:cNvPr>
          <p:cNvSpPr/>
          <p:nvPr/>
        </p:nvSpPr>
        <p:spPr>
          <a:xfrm>
            <a:off x="10961132" y="609052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2B8D811B-EAA7-AEF1-719D-545DF7DF44A8}"/>
              </a:ext>
            </a:extLst>
          </p:cNvPr>
          <p:cNvSpPr/>
          <p:nvPr/>
        </p:nvSpPr>
        <p:spPr>
          <a:xfrm>
            <a:off x="10383324" y="4660086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ABC2A6A1-FB5E-B585-D5E9-198D5E84EDFE}"/>
              </a:ext>
            </a:extLst>
          </p:cNvPr>
          <p:cNvSpPr/>
          <p:nvPr/>
        </p:nvSpPr>
        <p:spPr>
          <a:xfrm>
            <a:off x="9586323" y="5159643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7173123-A0FB-6559-E28E-C19585AC5404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9891123" y="4951470"/>
            <a:ext cx="391060" cy="7801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A67C7DB3-0068-1466-08E3-AF7584D772D3}"/>
              </a:ext>
            </a:extLst>
          </p:cNvPr>
          <p:cNvSpPr/>
          <p:nvPr/>
        </p:nvSpPr>
        <p:spPr>
          <a:xfrm>
            <a:off x="10258730" y="4817289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88BB933-2961-E498-F56A-6CF8979AF3A0}"/>
              </a:ext>
            </a:extLst>
          </p:cNvPr>
          <p:cNvSpPr/>
          <p:nvPr/>
        </p:nvSpPr>
        <p:spPr>
          <a:xfrm>
            <a:off x="8900113" y="557440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50461BA-4421-77E5-FDC1-1FFD39E4BD45}"/>
              </a:ext>
            </a:extLst>
          </p:cNvPr>
          <p:cNvSpPr/>
          <p:nvPr/>
        </p:nvSpPr>
        <p:spPr>
          <a:xfrm>
            <a:off x="10139909" y="5574405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991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ea typeface="Times New Roman" panose="02020603050405020304" pitchFamily="18" charset="0"/>
              </a:rPr>
              <a:t>1833-1838 : En Syrie et en Palestine, la politique moderniste d’Ibrahim provoque des révoltes populaires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*1833 : En Syrie…</a:t>
            </a:r>
          </a:p>
          <a:p>
            <a:r>
              <a:rPr lang="fr-FR" u="sng" dirty="0">
                <a:ea typeface="Times New Roman" panose="02020603050405020304" pitchFamily="18" charset="0"/>
              </a:rPr>
              <a:t>Ibrahim Pacha</a:t>
            </a:r>
            <a:r>
              <a:rPr lang="fr-FR" dirty="0">
                <a:ea typeface="Times New Roman" panose="02020603050405020304" pitchFamily="18" charset="0"/>
              </a:rPr>
              <a:t> y opère une refonte de l’administration</a:t>
            </a:r>
          </a:p>
          <a:p>
            <a:r>
              <a:rPr lang="fr-FR" dirty="0">
                <a:ea typeface="Times New Roman" panose="02020603050405020304" pitchFamily="18" charset="0"/>
              </a:rPr>
              <a:t>Avec promotion des chrétiens au sein de conseils locaux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*Mais, appliquant les méthodes de son père</a:t>
            </a:r>
          </a:p>
          <a:p>
            <a:r>
              <a:rPr lang="fr-FR" dirty="0">
                <a:ea typeface="Times New Roman" panose="02020603050405020304" pitchFamily="18" charset="0"/>
              </a:rPr>
              <a:t>Ibrahim impose la conscription et augmente les impôts</a:t>
            </a:r>
          </a:p>
          <a:p>
            <a:r>
              <a:rPr lang="fr-FR" dirty="0">
                <a:ea typeface="Times New Roman" panose="02020603050405020304" pitchFamily="18" charset="0"/>
              </a:rPr>
              <a:t>Ce qui déclenche rapidement des révoltes populaires…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*1834 : En Palestine</a:t>
            </a:r>
          </a:p>
          <a:p>
            <a:r>
              <a:rPr lang="fr-FR" dirty="0">
                <a:ea typeface="Times New Roman" panose="02020603050405020304" pitchFamily="18" charset="0"/>
              </a:rPr>
              <a:t>*1837-38 : Dans la Montagne druze au sud de Damas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Et…</a:t>
            </a:r>
          </a:p>
          <a:p>
            <a:r>
              <a:rPr lang="fr-FR" dirty="0">
                <a:ea typeface="Times New Roman" panose="02020603050405020304" pitchFamily="18" charset="0"/>
              </a:rPr>
              <a:t>*1839 : La guerre avec Constantinople reprend…</a:t>
            </a:r>
          </a:p>
        </p:txBody>
      </p:sp>
      <p:pic>
        <p:nvPicPr>
          <p:cNvPr id="7" name="Image 6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86042ECD-D0E1-B266-E013-B17FEAB58F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148" r="42832" b="74550"/>
          <a:stretch/>
        </p:blipFill>
        <p:spPr>
          <a:xfrm>
            <a:off x="6032179" y="116631"/>
            <a:ext cx="5992346" cy="50001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9666CC6A-9248-C1D0-B5EB-0AB76127D1F4}"/>
              </a:ext>
            </a:extLst>
          </p:cNvPr>
          <p:cNvSpPr/>
          <p:nvPr/>
        </p:nvSpPr>
        <p:spPr>
          <a:xfrm>
            <a:off x="10879270" y="2459494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AF577D4-CC88-75A6-7FE7-E10B0DED9732}"/>
              </a:ext>
            </a:extLst>
          </p:cNvPr>
          <p:cNvSpPr/>
          <p:nvPr/>
        </p:nvSpPr>
        <p:spPr>
          <a:xfrm>
            <a:off x="10959344" y="2782375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0E52D4C-B179-65D5-6F44-04A02D2FCFD5}"/>
              </a:ext>
            </a:extLst>
          </p:cNvPr>
          <p:cNvSpPr/>
          <p:nvPr/>
        </p:nvSpPr>
        <p:spPr>
          <a:xfrm>
            <a:off x="9251947" y="3911168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2E26275-B78D-33D4-2AFD-12B38F423922}"/>
              </a:ext>
            </a:extLst>
          </p:cNvPr>
          <p:cNvSpPr/>
          <p:nvPr/>
        </p:nvSpPr>
        <p:spPr>
          <a:xfrm>
            <a:off x="6630150" y="181631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C0AC58A-03FB-E76E-4B99-7483B28E15FE}"/>
              </a:ext>
            </a:extLst>
          </p:cNvPr>
          <p:cNvSpPr/>
          <p:nvPr/>
        </p:nvSpPr>
        <p:spPr>
          <a:xfrm>
            <a:off x="10316164" y="883833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AC43FC62-690B-0463-7A26-94CAD8A1D0B6}"/>
              </a:ext>
            </a:extLst>
          </p:cNvPr>
          <p:cNvSpPr/>
          <p:nvPr/>
        </p:nvSpPr>
        <p:spPr>
          <a:xfrm>
            <a:off x="10476313" y="2843095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428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1839-1841 : La 2</a:t>
            </a:r>
            <a:r>
              <a:rPr lang="fr-FR" b="1" baseline="30000" dirty="0"/>
              <a:t>nde</a:t>
            </a:r>
            <a:r>
              <a:rPr lang="fr-FR" b="1" dirty="0"/>
              <a:t> guerre turco-égyptienne</a:t>
            </a:r>
          </a:p>
          <a:p>
            <a:endParaRPr lang="fr-FR" b="1" dirty="0"/>
          </a:p>
          <a:p>
            <a:r>
              <a:rPr lang="fr-FR" b="1" dirty="0"/>
              <a:t>Avril-Juillet 1839 : Les Ottomans échouent à reconquérir la Syrie ; 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*Avril 1839</a:t>
            </a:r>
          </a:p>
          <a:p>
            <a:r>
              <a:rPr lang="fr-FR" dirty="0">
                <a:ea typeface="Times New Roman" panose="02020603050405020304" pitchFamily="18" charset="0"/>
              </a:rPr>
              <a:t>Malgré les conseils de prudence des Européens</a:t>
            </a:r>
          </a:p>
          <a:p>
            <a:r>
              <a:rPr lang="fr-FR" u="sng" dirty="0">
                <a:ea typeface="Times New Roman" panose="02020603050405020304" pitchFamily="18" charset="0"/>
              </a:rPr>
              <a:t>Mahmoud II</a:t>
            </a:r>
            <a:r>
              <a:rPr lang="fr-FR" dirty="0">
                <a:ea typeface="Times New Roman" panose="02020603050405020304" pitchFamily="18" charset="0"/>
              </a:rPr>
              <a:t> prend l’initiative d’une reconquête de la Syrie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Mais…</a:t>
            </a:r>
          </a:p>
        </p:txBody>
      </p:sp>
      <p:pic>
        <p:nvPicPr>
          <p:cNvPr id="21" name="Image 20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F2E9059C-3AF3-859A-05C5-920030D619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148" r="42832" b="74550"/>
          <a:stretch/>
        </p:blipFill>
        <p:spPr>
          <a:xfrm>
            <a:off x="6032179" y="116631"/>
            <a:ext cx="5992346" cy="50001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9066481C-97B2-4BA7-1D59-A79AA80B90CA}"/>
              </a:ext>
            </a:extLst>
          </p:cNvPr>
          <p:cNvSpPr/>
          <p:nvPr/>
        </p:nvSpPr>
        <p:spPr>
          <a:xfrm>
            <a:off x="10879270" y="245949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C8FBDE9-49F9-0E1F-535E-6D14663C3DF5}"/>
              </a:ext>
            </a:extLst>
          </p:cNvPr>
          <p:cNvSpPr/>
          <p:nvPr/>
        </p:nvSpPr>
        <p:spPr>
          <a:xfrm>
            <a:off x="9251947" y="3911168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3A6ADC7-AFF6-B5C6-CAEC-1E81436C1BB6}"/>
              </a:ext>
            </a:extLst>
          </p:cNvPr>
          <p:cNvSpPr/>
          <p:nvPr/>
        </p:nvSpPr>
        <p:spPr>
          <a:xfrm>
            <a:off x="6630150" y="181631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66A97E4-19C4-CDBA-16E6-E904E857F515}"/>
              </a:ext>
            </a:extLst>
          </p:cNvPr>
          <p:cNvSpPr/>
          <p:nvPr/>
        </p:nvSpPr>
        <p:spPr>
          <a:xfrm>
            <a:off x="10316164" y="883833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782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227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Avril-Juillet 1839 : Les Ottomans échouent à reconquérir la Syrie ; 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*Juin 1839 : Malgré ses difficultés en Syrie</a:t>
            </a:r>
          </a:p>
          <a:p>
            <a:r>
              <a:rPr lang="fr-FR" u="sng" dirty="0">
                <a:ea typeface="Times New Roman" panose="02020603050405020304" pitchFamily="18" charset="0"/>
              </a:rPr>
              <a:t>Ibrahim Pacha</a:t>
            </a:r>
            <a:r>
              <a:rPr lang="fr-FR" dirty="0">
                <a:ea typeface="Times New Roman" panose="02020603050405020304" pitchFamily="18" charset="0"/>
              </a:rPr>
              <a:t> vainc l’armée ottomane à </a:t>
            </a:r>
            <a:r>
              <a:rPr lang="fr-FR" dirty="0" err="1">
                <a:ea typeface="Times New Roman" panose="02020603050405020304" pitchFamily="18" charset="0"/>
              </a:rPr>
              <a:t>Nézib</a:t>
            </a:r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Au nord d’Alep, sur le haut Euphrate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Et également…</a:t>
            </a:r>
          </a:p>
        </p:txBody>
      </p:sp>
      <p:pic>
        <p:nvPicPr>
          <p:cNvPr id="16" name="Image 15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85B9DA4F-3091-605E-7F7D-A6BA56CFBC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148" r="42832" b="74550"/>
          <a:stretch/>
        </p:blipFill>
        <p:spPr>
          <a:xfrm>
            <a:off x="6032179" y="116631"/>
            <a:ext cx="5992346" cy="50001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45CAD3F6-92EA-6A82-D31B-67E6CDFD1765}"/>
              </a:ext>
            </a:extLst>
          </p:cNvPr>
          <p:cNvSpPr/>
          <p:nvPr/>
        </p:nvSpPr>
        <p:spPr>
          <a:xfrm>
            <a:off x="10879270" y="245949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D84EEB8-6D8D-FABF-0AEF-B658CC06F485}"/>
              </a:ext>
            </a:extLst>
          </p:cNvPr>
          <p:cNvSpPr/>
          <p:nvPr/>
        </p:nvSpPr>
        <p:spPr>
          <a:xfrm>
            <a:off x="9251947" y="3911168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5CE3461-3E7D-1520-A8C5-73C566C83B7E}"/>
              </a:ext>
            </a:extLst>
          </p:cNvPr>
          <p:cNvSpPr/>
          <p:nvPr/>
        </p:nvSpPr>
        <p:spPr>
          <a:xfrm>
            <a:off x="6630150" y="181631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E80A8F1-09E8-A55E-F99A-D0119BEB67B8}"/>
              </a:ext>
            </a:extLst>
          </p:cNvPr>
          <p:cNvSpPr/>
          <p:nvPr/>
        </p:nvSpPr>
        <p:spPr>
          <a:xfrm>
            <a:off x="10316164" y="883833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ACA8D57-C2C4-ACA6-417B-C0ADAF8B79F2}"/>
              </a:ext>
            </a:extLst>
          </p:cNvPr>
          <p:cNvCxnSpPr>
            <a:cxnSpLocks/>
            <a:stCxn id="19" idx="0"/>
            <a:endCxn id="25" idx="4"/>
          </p:cNvCxnSpPr>
          <p:nvPr/>
        </p:nvCxnSpPr>
        <p:spPr>
          <a:xfrm flipV="1">
            <a:off x="10959345" y="883833"/>
            <a:ext cx="247177" cy="1575661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6F365B80-B943-590E-35DA-36ADFEAFACEB}"/>
              </a:ext>
            </a:extLst>
          </p:cNvPr>
          <p:cNvSpPr/>
          <p:nvPr/>
        </p:nvSpPr>
        <p:spPr>
          <a:xfrm>
            <a:off x="11126447" y="726630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7884C326-9214-5FEA-B8B4-06FC9A114028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9412096" y="542441"/>
            <a:ext cx="1737804" cy="20721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A5EA408-6616-C05D-BA70-CEE379BAB583}"/>
              </a:ext>
            </a:extLst>
          </p:cNvPr>
          <p:cNvCxnSpPr>
            <a:cxnSpLocks/>
          </p:cNvCxnSpPr>
          <p:nvPr/>
        </p:nvCxnSpPr>
        <p:spPr>
          <a:xfrm>
            <a:off x="8632556" y="116631"/>
            <a:ext cx="779540" cy="42581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>
            <a:extLst>
              <a:ext uri="{FF2B5EF4-FFF2-40B4-BE49-F238E27FC236}">
                <a16:creationId xmlns:a16="http://schemas.microsoft.com/office/drawing/2014/main" id="{2FF5AA36-AA29-F1A5-D188-6E29ADC49EA7}"/>
              </a:ext>
            </a:extLst>
          </p:cNvPr>
          <p:cNvSpPr/>
          <p:nvPr/>
        </p:nvSpPr>
        <p:spPr>
          <a:xfrm>
            <a:off x="8632556" y="3423571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071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31085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Avril-Juillet 1839 : Les Ottomans échouent à reconquérir la Syrie ; 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*Juillet 1839 : Mort de </a:t>
            </a:r>
            <a:r>
              <a:rPr lang="fr-FR" u="sng" dirty="0">
                <a:ea typeface="Times New Roman" panose="02020603050405020304" pitchFamily="18" charset="0"/>
              </a:rPr>
              <a:t>Mahmoud II</a:t>
            </a:r>
          </a:p>
          <a:p>
            <a:r>
              <a:rPr lang="fr-FR" dirty="0">
                <a:ea typeface="Times New Roman" panose="02020603050405020304" pitchFamily="18" charset="0"/>
              </a:rPr>
              <a:t>Son fils </a:t>
            </a:r>
            <a:r>
              <a:rPr lang="fr-FR" sz="1800" u="sng" dirty="0" err="1">
                <a:solidFill>
                  <a:schemeClr val="tx1"/>
                </a:solidFill>
              </a:rPr>
              <a:t>Abdülmecid</a:t>
            </a:r>
            <a:r>
              <a:rPr lang="fr-FR" dirty="0">
                <a:ea typeface="Times New Roman" panose="02020603050405020304" pitchFamily="18" charset="0"/>
              </a:rPr>
              <a:t>, 16 ans, lui succède ; Et…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u="sng" dirty="0">
                <a:ea typeface="Times New Roman" panose="02020603050405020304" pitchFamily="18" charset="0"/>
              </a:rPr>
              <a:t>La flotte ottomane trahit le nouveau sultan</a:t>
            </a:r>
          </a:p>
          <a:p>
            <a:r>
              <a:rPr lang="fr-FR" dirty="0">
                <a:ea typeface="Times New Roman" panose="02020603050405020304" pitchFamily="18" charset="0"/>
              </a:rPr>
              <a:t>Et vient mouiller à Alexandrie…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*1839 : Comme en 1833, la victoire de l’Egypte</a:t>
            </a:r>
          </a:p>
          <a:p>
            <a:r>
              <a:rPr lang="fr-FR" dirty="0">
                <a:ea typeface="Times New Roman" panose="02020603050405020304" pitchFamily="18" charset="0"/>
              </a:rPr>
              <a:t>Et la fin des Ottomans semblent à nouveau proches…</a:t>
            </a:r>
          </a:p>
        </p:txBody>
      </p:sp>
      <p:pic>
        <p:nvPicPr>
          <p:cNvPr id="16" name="Image 15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85B9DA4F-3091-605E-7F7D-A6BA56CFBC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148" r="42832" b="74550"/>
          <a:stretch/>
        </p:blipFill>
        <p:spPr>
          <a:xfrm>
            <a:off x="6032179" y="116631"/>
            <a:ext cx="5992346" cy="50001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45CAD3F6-92EA-6A82-D31B-67E6CDFD1765}"/>
              </a:ext>
            </a:extLst>
          </p:cNvPr>
          <p:cNvSpPr/>
          <p:nvPr/>
        </p:nvSpPr>
        <p:spPr>
          <a:xfrm>
            <a:off x="10879270" y="245949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D84EEB8-6D8D-FABF-0AEF-B658CC06F485}"/>
              </a:ext>
            </a:extLst>
          </p:cNvPr>
          <p:cNvSpPr/>
          <p:nvPr/>
        </p:nvSpPr>
        <p:spPr>
          <a:xfrm>
            <a:off x="9251947" y="3911168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5CE3461-3E7D-1520-A8C5-73C566C83B7E}"/>
              </a:ext>
            </a:extLst>
          </p:cNvPr>
          <p:cNvSpPr/>
          <p:nvPr/>
        </p:nvSpPr>
        <p:spPr>
          <a:xfrm>
            <a:off x="6630150" y="181631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E80A8F1-09E8-A55E-F99A-D0119BEB67B8}"/>
              </a:ext>
            </a:extLst>
          </p:cNvPr>
          <p:cNvSpPr/>
          <p:nvPr/>
        </p:nvSpPr>
        <p:spPr>
          <a:xfrm>
            <a:off x="10316164" y="883833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ACA8D57-C2C4-ACA6-417B-C0ADAF8B79F2}"/>
              </a:ext>
            </a:extLst>
          </p:cNvPr>
          <p:cNvCxnSpPr>
            <a:cxnSpLocks/>
            <a:stCxn id="19" idx="0"/>
            <a:endCxn id="25" idx="4"/>
          </p:cNvCxnSpPr>
          <p:nvPr/>
        </p:nvCxnSpPr>
        <p:spPr>
          <a:xfrm flipV="1">
            <a:off x="10959345" y="883833"/>
            <a:ext cx="247177" cy="1575661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6F365B80-B943-590E-35DA-36ADFEAFACEB}"/>
              </a:ext>
            </a:extLst>
          </p:cNvPr>
          <p:cNvSpPr/>
          <p:nvPr/>
        </p:nvSpPr>
        <p:spPr>
          <a:xfrm>
            <a:off x="11126447" y="726630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7884C326-9214-5FEA-B8B4-06FC9A114028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9412096" y="542441"/>
            <a:ext cx="1737804" cy="20721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A5EA408-6616-C05D-BA70-CEE379BAB583}"/>
              </a:ext>
            </a:extLst>
          </p:cNvPr>
          <p:cNvCxnSpPr>
            <a:cxnSpLocks/>
          </p:cNvCxnSpPr>
          <p:nvPr/>
        </p:nvCxnSpPr>
        <p:spPr>
          <a:xfrm>
            <a:off x="8632556" y="116631"/>
            <a:ext cx="779540" cy="42581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>
            <a:extLst>
              <a:ext uri="{FF2B5EF4-FFF2-40B4-BE49-F238E27FC236}">
                <a16:creationId xmlns:a16="http://schemas.microsoft.com/office/drawing/2014/main" id="{2FF5AA36-AA29-F1A5-D188-6E29ADC49EA7}"/>
              </a:ext>
            </a:extLst>
          </p:cNvPr>
          <p:cNvSpPr/>
          <p:nvPr/>
        </p:nvSpPr>
        <p:spPr>
          <a:xfrm>
            <a:off x="8632556" y="3423571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E7F3F167-C1FB-781F-67A1-8469676574AE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6549320" y="318025"/>
            <a:ext cx="2106689" cy="312856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788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954D25-C3ED-8A03-5169-A1F33200C4F5}"/>
              </a:ext>
            </a:extLst>
          </p:cNvPr>
          <p:cNvSpPr/>
          <p:nvPr/>
        </p:nvSpPr>
        <p:spPr>
          <a:xfrm>
            <a:off x="2097534" y="1480197"/>
            <a:ext cx="1070581" cy="390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Murat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endParaRPr lang="fr-FR" sz="1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1362-89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C8FBC0-1E7A-124E-EB20-402774F92734}"/>
              </a:ext>
            </a:extLst>
          </p:cNvPr>
          <p:cNvSpPr/>
          <p:nvPr/>
        </p:nvSpPr>
        <p:spPr>
          <a:xfrm>
            <a:off x="2096822" y="984751"/>
            <a:ext cx="1070581" cy="390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Orhan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1326-62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9780CE5-12F1-8EA1-7B31-CD38061E912A}"/>
              </a:ext>
            </a:extLst>
          </p:cNvPr>
          <p:cNvCxnSpPr>
            <a:cxnSpLocks/>
            <a:stCxn id="8" idx="2"/>
            <a:endCxn id="2" idx="0"/>
          </p:cNvCxnSpPr>
          <p:nvPr/>
        </p:nvCxnSpPr>
        <p:spPr>
          <a:xfrm>
            <a:off x="2632113" y="1375747"/>
            <a:ext cx="712" cy="1044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1E49FFF-4F02-4BA8-A201-F2FBFE34D01A}"/>
              </a:ext>
            </a:extLst>
          </p:cNvPr>
          <p:cNvSpPr/>
          <p:nvPr/>
        </p:nvSpPr>
        <p:spPr>
          <a:xfrm>
            <a:off x="4651199" y="1477771"/>
            <a:ext cx="1070581" cy="390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Mustapha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1617-23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C0E954-CD6A-74E4-050D-1333A412952D}"/>
              </a:ext>
            </a:extLst>
          </p:cNvPr>
          <p:cNvSpPr/>
          <p:nvPr/>
        </p:nvSpPr>
        <p:spPr>
          <a:xfrm>
            <a:off x="591408" y="498853"/>
            <a:ext cx="1360470" cy="898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OSMANLIS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Beylicat ottoman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1299-1453</a:t>
            </a:r>
            <a:endParaRPr lang="fr-FR" sz="1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Empire ottoman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1453-1922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6A4243BE-A59B-0F4E-8FD4-6C754FCA3F65}"/>
              </a:ext>
            </a:extLst>
          </p:cNvPr>
          <p:cNvCxnSpPr>
            <a:cxnSpLocks/>
            <a:stCxn id="28" idx="2"/>
            <a:endCxn id="8" idx="0"/>
          </p:cNvCxnSpPr>
          <p:nvPr/>
        </p:nvCxnSpPr>
        <p:spPr>
          <a:xfrm>
            <a:off x="2632113" y="912489"/>
            <a:ext cx="0" cy="722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5A1CA48-96CC-A5B5-E5AB-09BD82BC99ED}"/>
              </a:ext>
            </a:extLst>
          </p:cNvPr>
          <p:cNvSpPr/>
          <p:nvPr/>
        </p:nvSpPr>
        <p:spPr>
          <a:xfrm>
            <a:off x="2096822" y="521493"/>
            <a:ext cx="1070581" cy="390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Osman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1299-1326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CBE4EB1C-DB03-6D99-C4A4-738839009755}"/>
              </a:ext>
            </a:extLst>
          </p:cNvPr>
          <p:cNvCxnSpPr>
            <a:cxnSpLocks/>
            <a:stCxn id="2" idx="2"/>
            <a:endCxn id="31" idx="0"/>
          </p:cNvCxnSpPr>
          <p:nvPr/>
        </p:nvCxnSpPr>
        <p:spPr>
          <a:xfrm flipH="1">
            <a:off x="2613607" y="1871193"/>
            <a:ext cx="19218" cy="11385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309D3AD-4A00-1404-3E48-E5A2C48A407E}"/>
              </a:ext>
            </a:extLst>
          </p:cNvPr>
          <p:cNvSpPr/>
          <p:nvPr/>
        </p:nvSpPr>
        <p:spPr>
          <a:xfrm>
            <a:off x="2078317" y="1985045"/>
            <a:ext cx="1070579" cy="4595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Bajazet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1389-1402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18FEF42-503A-ABD5-123D-1AFD5C3897D1}"/>
              </a:ext>
            </a:extLst>
          </p:cNvPr>
          <p:cNvSpPr/>
          <p:nvPr/>
        </p:nvSpPr>
        <p:spPr>
          <a:xfrm>
            <a:off x="2077574" y="2555981"/>
            <a:ext cx="1071322" cy="4546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Mehmet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1413-21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6F88021A-0317-7498-A6AD-2EA655714378}"/>
              </a:ext>
            </a:extLst>
          </p:cNvPr>
          <p:cNvCxnSpPr>
            <a:cxnSpLocks/>
            <a:stCxn id="31" idx="2"/>
            <a:endCxn id="33" idx="0"/>
          </p:cNvCxnSpPr>
          <p:nvPr/>
        </p:nvCxnSpPr>
        <p:spPr>
          <a:xfrm flipH="1">
            <a:off x="2613235" y="2444631"/>
            <a:ext cx="372" cy="1113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3E5A6927-D9B9-6DAC-DF01-0C76930DC239}"/>
              </a:ext>
            </a:extLst>
          </p:cNvPr>
          <p:cNvSpPr/>
          <p:nvPr/>
        </p:nvSpPr>
        <p:spPr>
          <a:xfrm>
            <a:off x="2096079" y="3115101"/>
            <a:ext cx="1071323" cy="4595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Mourad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1421-51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A4058FFA-88E8-3229-91B9-1586EDB91261}"/>
              </a:ext>
            </a:extLst>
          </p:cNvPr>
          <p:cNvCxnSpPr>
            <a:cxnSpLocks/>
            <a:stCxn id="33" idx="2"/>
            <a:endCxn id="35" idx="0"/>
          </p:cNvCxnSpPr>
          <p:nvPr/>
        </p:nvCxnSpPr>
        <p:spPr>
          <a:xfrm>
            <a:off x="2613235" y="3010651"/>
            <a:ext cx="18506" cy="1044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D335346F-6B74-F140-6B94-ACBFC938D302}"/>
              </a:ext>
            </a:extLst>
          </p:cNvPr>
          <p:cNvSpPr/>
          <p:nvPr/>
        </p:nvSpPr>
        <p:spPr>
          <a:xfrm>
            <a:off x="2097906" y="4174583"/>
            <a:ext cx="1070581" cy="390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Bajazet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1481-1512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0706C2C-C481-FF2F-688C-645793A05EF9}"/>
              </a:ext>
            </a:extLst>
          </p:cNvPr>
          <p:cNvSpPr/>
          <p:nvPr/>
        </p:nvSpPr>
        <p:spPr>
          <a:xfrm>
            <a:off x="2097194" y="3679137"/>
            <a:ext cx="1070581" cy="390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Mehmet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1451-81</a:t>
            </a:r>
          </a:p>
        </p:txBody>
      </p: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id="{1EC6514F-D1EC-60E9-6CE1-4A1F6EB716D5}"/>
              </a:ext>
            </a:extLst>
          </p:cNvPr>
          <p:cNvCxnSpPr>
            <a:cxnSpLocks/>
            <a:stCxn id="82" idx="2"/>
            <a:endCxn id="81" idx="0"/>
          </p:cNvCxnSpPr>
          <p:nvPr/>
        </p:nvCxnSpPr>
        <p:spPr>
          <a:xfrm>
            <a:off x="2632485" y="4070133"/>
            <a:ext cx="712" cy="1044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68A06D0F-595C-D0CC-2ECE-0392BF6235EE}"/>
              </a:ext>
            </a:extLst>
          </p:cNvPr>
          <p:cNvCxnSpPr>
            <a:cxnSpLocks/>
            <a:stCxn id="35" idx="2"/>
            <a:endCxn id="82" idx="0"/>
          </p:cNvCxnSpPr>
          <p:nvPr/>
        </p:nvCxnSpPr>
        <p:spPr>
          <a:xfrm>
            <a:off x="2631741" y="3574687"/>
            <a:ext cx="744" cy="1044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412A5A50-B90F-C486-788B-F2719D50D572}"/>
              </a:ext>
            </a:extLst>
          </p:cNvPr>
          <p:cNvCxnSpPr>
            <a:cxnSpLocks/>
            <a:stCxn id="81" idx="2"/>
            <a:endCxn id="86" idx="0"/>
          </p:cNvCxnSpPr>
          <p:nvPr/>
        </p:nvCxnSpPr>
        <p:spPr>
          <a:xfrm flipH="1">
            <a:off x="2633195" y="4565579"/>
            <a:ext cx="2" cy="10812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D107305D-0F1B-3015-EE94-5D4EABEBA233}"/>
              </a:ext>
            </a:extLst>
          </p:cNvPr>
          <p:cNvSpPr/>
          <p:nvPr/>
        </p:nvSpPr>
        <p:spPr>
          <a:xfrm>
            <a:off x="2097905" y="4673701"/>
            <a:ext cx="1070579" cy="4595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Sélim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1512-20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D47914D-9D51-EDDE-338E-02A7AFF90862}"/>
              </a:ext>
            </a:extLst>
          </p:cNvPr>
          <p:cNvSpPr/>
          <p:nvPr/>
        </p:nvSpPr>
        <p:spPr>
          <a:xfrm>
            <a:off x="2097195" y="5233404"/>
            <a:ext cx="1071322" cy="4546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Soliman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1520-66</a:t>
            </a:r>
          </a:p>
        </p:txBody>
      </p: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CAC316E2-2F5B-981E-C54A-32129B00468B}"/>
              </a:ext>
            </a:extLst>
          </p:cNvPr>
          <p:cNvCxnSpPr>
            <a:cxnSpLocks/>
            <a:stCxn id="86" idx="2"/>
            <a:endCxn id="87" idx="0"/>
          </p:cNvCxnSpPr>
          <p:nvPr/>
        </p:nvCxnSpPr>
        <p:spPr>
          <a:xfrm flipH="1">
            <a:off x="2632856" y="5133287"/>
            <a:ext cx="339" cy="10011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AB54DB10-A5BD-A7DF-BE88-6528BAF51278}"/>
              </a:ext>
            </a:extLst>
          </p:cNvPr>
          <p:cNvSpPr/>
          <p:nvPr/>
        </p:nvSpPr>
        <p:spPr>
          <a:xfrm>
            <a:off x="2096451" y="5777509"/>
            <a:ext cx="1071323" cy="4595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Sélim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1566-74</a:t>
            </a:r>
          </a:p>
        </p:txBody>
      </p: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CEB15F88-C400-6B18-0DAD-74C7E7E6DBBA}"/>
              </a:ext>
            </a:extLst>
          </p:cNvPr>
          <p:cNvCxnSpPr>
            <a:cxnSpLocks/>
            <a:stCxn id="87" idx="2"/>
            <a:endCxn id="89" idx="0"/>
          </p:cNvCxnSpPr>
          <p:nvPr/>
        </p:nvCxnSpPr>
        <p:spPr>
          <a:xfrm flipH="1">
            <a:off x="2632113" y="5688074"/>
            <a:ext cx="743" cy="894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64CC5A2-B2B1-CD14-A7FF-185ED5DD8BFE}"/>
              </a:ext>
            </a:extLst>
          </p:cNvPr>
          <p:cNvSpPr/>
          <p:nvPr/>
        </p:nvSpPr>
        <p:spPr>
          <a:xfrm>
            <a:off x="3458003" y="1480197"/>
            <a:ext cx="1070581" cy="390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Ahmad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1603-17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5236EAD-01DC-CAC1-C992-FDF32916B43C}"/>
              </a:ext>
            </a:extLst>
          </p:cNvPr>
          <p:cNvSpPr/>
          <p:nvPr/>
        </p:nvSpPr>
        <p:spPr>
          <a:xfrm>
            <a:off x="3457291" y="984751"/>
            <a:ext cx="1070581" cy="390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Mehmet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1595-1603</a:t>
            </a:r>
          </a:p>
        </p:txBody>
      </p:sp>
      <p:cxnSp>
        <p:nvCxnSpPr>
          <p:cNvPr id="113" name="Connecteur droit avec flèche 112">
            <a:extLst>
              <a:ext uri="{FF2B5EF4-FFF2-40B4-BE49-F238E27FC236}">
                <a16:creationId xmlns:a16="http://schemas.microsoft.com/office/drawing/2014/main" id="{33B88CC6-B347-C688-719B-DC604B365046}"/>
              </a:ext>
            </a:extLst>
          </p:cNvPr>
          <p:cNvCxnSpPr>
            <a:cxnSpLocks/>
            <a:stCxn id="112" idx="2"/>
            <a:endCxn id="111" idx="0"/>
          </p:cNvCxnSpPr>
          <p:nvPr/>
        </p:nvCxnSpPr>
        <p:spPr>
          <a:xfrm>
            <a:off x="3992582" y="1375747"/>
            <a:ext cx="712" cy="1044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avec flèche 113">
            <a:extLst>
              <a:ext uri="{FF2B5EF4-FFF2-40B4-BE49-F238E27FC236}">
                <a16:creationId xmlns:a16="http://schemas.microsoft.com/office/drawing/2014/main" id="{225BB6AE-9D27-DA23-17CD-BF1A78CA840F}"/>
              </a:ext>
            </a:extLst>
          </p:cNvPr>
          <p:cNvCxnSpPr>
            <a:cxnSpLocks/>
            <a:stCxn id="115" idx="2"/>
            <a:endCxn id="112" idx="0"/>
          </p:cNvCxnSpPr>
          <p:nvPr/>
        </p:nvCxnSpPr>
        <p:spPr>
          <a:xfrm>
            <a:off x="3992582" y="912489"/>
            <a:ext cx="0" cy="722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A128D75-71C2-2D01-3B89-2A5CC9EABE22}"/>
              </a:ext>
            </a:extLst>
          </p:cNvPr>
          <p:cNvSpPr/>
          <p:nvPr/>
        </p:nvSpPr>
        <p:spPr>
          <a:xfrm>
            <a:off x="3457291" y="521493"/>
            <a:ext cx="1070581" cy="390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Mourad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1574-95</a:t>
            </a:r>
          </a:p>
        </p:txBody>
      </p: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id="{B8F9E9DC-D6FC-9866-864C-E353B5137F35}"/>
              </a:ext>
            </a:extLst>
          </p:cNvPr>
          <p:cNvCxnSpPr>
            <a:cxnSpLocks/>
            <a:stCxn id="111" idx="2"/>
            <a:endCxn id="117" idx="0"/>
          </p:cNvCxnSpPr>
          <p:nvPr/>
        </p:nvCxnSpPr>
        <p:spPr>
          <a:xfrm flipH="1">
            <a:off x="3992581" y="1871193"/>
            <a:ext cx="713" cy="19898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FBB6B47-F0C7-26E0-4D35-DF1DAC531036}"/>
              </a:ext>
            </a:extLst>
          </p:cNvPr>
          <p:cNvSpPr/>
          <p:nvPr/>
        </p:nvSpPr>
        <p:spPr>
          <a:xfrm>
            <a:off x="3457291" y="2070174"/>
            <a:ext cx="1070579" cy="4595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Osman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1618-22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CB838F7-FEDE-E07B-CE94-BD652A76D865}"/>
              </a:ext>
            </a:extLst>
          </p:cNvPr>
          <p:cNvSpPr/>
          <p:nvPr/>
        </p:nvSpPr>
        <p:spPr>
          <a:xfrm>
            <a:off x="5798241" y="2720413"/>
            <a:ext cx="1085361" cy="4546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Mehmet IV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1648-87</a:t>
            </a:r>
          </a:p>
        </p:txBody>
      </p:sp>
      <p:cxnSp>
        <p:nvCxnSpPr>
          <p:cNvPr id="119" name="Connecteur droit avec flèche 118">
            <a:extLst>
              <a:ext uri="{FF2B5EF4-FFF2-40B4-BE49-F238E27FC236}">
                <a16:creationId xmlns:a16="http://schemas.microsoft.com/office/drawing/2014/main" id="{6D433925-AD01-9A08-9232-48F9A4C38798}"/>
              </a:ext>
            </a:extLst>
          </p:cNvPr>
          <p:cNvCxnSpPr>
            <a:cxnSpLocks/>
            <a:stCxn id="141" idx="2"/>
            <a:endCxn id="118" idx="0"/>
          </p:cNvCxnSpPr>
          <p:nvPr/>
        </p:nvCxnSpPr>
        <p:spPr>
          <a:xfrm>
            <a:off x="6331764" y="2535542"/>
            <a:ext cx="9158" cy="18487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2663078-4A26-E850-3CF9-CFC94753C9A1}"/>
              </a:ext>
            </a:extLst>
          </p:cNvPr>
          <p:cNvSpPr/>
          <p:nvPr/>
        </p:nvSpPr>
        <p:spPr>
          <a:xfrm>
            <a:off x="4668987" y="2711364"/>
            <a:ext cx="1071323" cy="4595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Soliman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1687-91</a:t>
            </a:r>
          </a:p>
        </p:txBody>
      </p:sp>
      <p:cxnSp>
        <p:nvCxnSpPr>
          <p:cNvPr id="132" name="Connecteur en angle 71">
            <a:extLst>
              <a:ext uri="{FF2B5EF4-FFF2-40B4-BE49-F238E27FC236}">
                <a16:creationId xmlns:a16="http://schemas.microsoft.com/office/drawing/2014/main" id="{FE25DB55-C3FB-1325-AB32-F40BBAD029A6}"/>
              </a:ext>
            </a:extLst>
          </p:cNvPr>
          <p:cNvCxnSpPr>
            <a:cxnSpLocks/>
            <a:stCxn id="112" idx="2"/>
            <a:endCxn id="11" idx="0"/>
          </p:cNvCxnSpPr>
          <p:nvPr/>
        </p:nvCxnSpPr>
        <p:spPr>
          <a:xfrm rot="16200000" flipH="1">
            <a:off x="4538524" y="829805"/>
            <a:ext cx="102024" cy="119390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65678B2-9EF7-FC10-E6BD-B0B7DC6303CF}"/>
              </a:ext>
            </a:extLst>
          </p:cNvPr>
          <p:cNvSpPr/>
          <p:nvPr/>
        </p:nvSpPr>
        <p:spPr>
          <a:xfrm>
            <a:off x="4669704" y="2083167"/>
            <a:ext cx="1070579" cy="4595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Mourad IV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1623-40</a:t>
            </a:r>
          </a:p>
        </p:txBody>
      </p:sp>
      <p:cxnSp>
        <p:nvCxnSpPr>
          <p:cNvPr id="138" name="Connecteur en angle 71">
            <a:extLst>
              <a:ext uri="{FF2B5EF4-FFF2-40B4-BE49-F238E27FC236}">
                <a16:creationId xmlns:a16="http://schemas.microsoft.com/office/drawing/2014/main" id="{ED43381F-4BBC-622C-03D5-D4853FC13B69}"/>
              </a:ext>
            </a:extLst>
          </p:cNvPr>
          <p:cNvCxnSpPr>
            <a:cxnSpLocks/>
            <a:stCxn id="111" idx="2"/>
            <a:endCxn id="137" idx="0"/>
          </p:cNvCxnSpPr>
          <p:nvPr/>
        </p:nvCxnSpPr>
        <p:spPr>
          <a:xfrm rot="16200000" flipH="1">
            <a:off x="4493157" y="1371330"/>
            <a:ext cx="211974" cy="121170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BCC12AE-CEBB-DF0D-F671-C1423A6C737D}"/>
              </a:ext>
            </a:extLst>
          </p:cNvPr>
          <p:cNvSpPr/>
          <p:nvPr/>
        </p:nvSpPr>
        <p:spPr>
          <a:xfrm>
            <a:off x="5796474" y="2068931"/>
            <a:ext cx="1070579" cy="4666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Ibrahim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1640-48</a:t>
            </a:r>
          </a:p>
        </p:txBody>
      </p:sp>
      <p:cxnSp>
        <p:nvCxnSpPr>
          <p:cNvPr id="149" name="Connecteur en angle 71">
            <a:extLst>
              <a:ext uri="{FF2B5EF4-FFF2-40B4-BE49-F238E27FC236}">
                <a16:creationId xmlns:a16="http://schemas.microsoft.com/office/drawing/2014/main" id="{93145026-B7D3-B9BC-6A44-F09EF06C1411}"/>
              </a:ext>
            </a:extLst>
          </p:cNvPr>
          <p:cNvCxnSpPr>
            <a:cxnSpLocks/>
            <a:stCxn id="141" idx="2"/>
            <a:endCxn id="120" idx="0"/>
          </p:cNvCxnSpPr>
          <p:nvPr/>
        </p:nvCxnSpPr>
        <p:spPr>
          <a:xfrm rot="5400000">
            <a:off x="5680296" y="2059896"/>
            <a:ext cx="175822" cy="112711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5B5503E0-33C6-CC43-CCE4-BD66FA3081B6}"/>
              </a:ext>
            </a:extLst>
          </p:cNvPr>
          <p:cNvSpPr/>
          <p:nvPr/>
        </p:nvSpPr>
        <p:spPr>
          <a:xfrm>
            <a:off x="6956312" y="2720413"/>
            <a:ext cx="1085361" cy="4546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Ahmad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1691-95</a:t>
            </a:r>
          </a:p>
        </p:txBody>
      </p:sp>
      <p:cxnSp>
        <p:nvCxnSpPr>
          <p:cNvPr id="157" name="Connecteur en angle 71">
            <a:extLst>
              <a:ext uri="{FF2B5EF4-FFF2-40B4-BE49-F238E27FC236}">
                <a16:creationId xmlns:a16="http://schemas.microsoft.com/office/drawing/2014/main" id="{9AB9CD68-F903-39EB-FAF6-78A65D068AA6}"/>
              </a:ext>
            </a:extLst>
          </p:cNvPr>
          <p:cNvCxnSpPr>
            <a:cxnSpLocks/>
            <a:stCxn id="141" idx="2"/>
            <a:endCxn id="156" idx="0"/>
          </p:cNvCxnSpPr>
          <p:nvPr/>
        </p:nvCxnSpPr>
        <p:spPr>
          <a:xfrm rot="16200000" flipH="1">
            <a:off x="6822943" y="2044362"/>
            <a:ext cx="184871" cy="116722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>
            <a:extLst>
              <a:ext uri="{FF2B5EF4-FFF2-40B4-BE49-F238E27FC236}">
                <a16:creationId xmlns:a16="http://schemas.microsoft.com/office/drawing/2014/main" id="{B35C06E3-06F7-92AD-6ADD-1A868329A5EA}"/>
              </a:ext>
            </a:extLst>
          </p:cNvPr>
          <p:cNvSpPr/>
          <p:nvPr/>
        </p:nvSpPr>
        <p:spPr>
          <a:xfrm>
            <a:off x="5813020" y="3312116"/>
            <a:ext cx="1085361" cy="4546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Mustapha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1695-1703</a:t>
            </a:r>
          </a:p>
        </p:txBody>
      </p:sp>
      <p:cxnSp>
        <p:nvCxnSpPr>
          <p:cNvPr id="163" name="Connecteur droit avec flèche 162">
            <a:extLst>
              <a:ext uri="{FF2B5EF4-FFF2-40B4-BE49-F238E27FC236}">
                <a16:creationId xmlns:a16="http://schemas.microsoft.com/office/drawing/2014/main" id="{7E6B0CA5-01A8-A8E1-F89B-B3406953504F}"/>
              </a:ext>
            </a:extLst>
          </p:cNvPr>
          <p:cNvCxnSpPr>
            <a:cxnSpLocks/>
            <a:stCxn id="118" idx="2"/>
            <a:endCxn id="162" idx="0"/>
          </p:cNvCxnSpPr>
          <p:nvPr/>
        </p:nvCxnSpPr>
        <p:spPr>
          <a:xfrm>
            <a:off x="6340922" y="3175083"/>
            <a:ext cx="14779" cy="1370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BCF89FA-1769-261A-767D-30711437219D}"/>
              </a:ext>
            </a:extLst>
          </p:cNvPr>
          <p:cNvSpPr/>
          <p:nvPr/>
        </p:nvSpPr>
        <p:spPr>
          <a:xfrm>
            <a:off x="6987808" y="3312116"/>
            <a:ext cx="1085361" cy="4546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Ahmet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1703-30</a:t>
            </a:r>
          </a:p>
        </p:txBody>
      </p:sp>
      <p:cxnSp>
        <p:nvCxnSpPr>
          <p:cNvPr id="168" name="Connecteur en angle 71">
            <a:extLst>
              <a:ext uri="{FF2B5EF4-FFF2-40B4-BE49-F238E27FC236}">
                <a16:creationId xmlns:a16="http://schemas.microsoft.com/office/drawing/2014/main" id="{A6BEAFF9-D8D1-41D6-0895-B75A7D843D9B}"/>
              </a:ext>
            </a:extLst>
          </p:cNvPr>
          <p:cNvCxnSpPr>
            <a:cxnSpLocks/>
            <a:stCxn id="118" idx="2"/>
            <a:endCxn id="167" idx="0"/>
          </p:cNvCxnSpPr>
          <p:nvPr/>
        </p:nvCxnSpPr>
        <p:spPr>
          <a:xfrm rot="16200000" flipH="1">
            <a:off x="6867189" y="2648815"/>
            <a:ext cx="137033" cy="118956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EB7842D-D646-84D1-0FE9-1E3A34719755}"/>
              </a:ext>
            </a:extLst>
          </p:cNvPr>
          <p:cNvSpPr/>
          <p:nvPr/>
        </p:nvSpPr>
        <p:spPr>
          <a:xfrm>
            <a:off x="5813020" y="3982765"/>
            <a:ext cx="1085361" cy="4546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Mahmoud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1730-54</a:t>
            </a:r>
          </a:p>
        </p:txBody>
      </p:sp>
      <p:cxnSp>
        <p:nvCxnSpPr>
          <p:cNvPr id="172" name="Connecteur droit avec flèche 171">
            <a:extLst>
              <a:ext uri="{FF2B5EF4-FFF2-40B4-BE49-F238E27FC236}">
                <a16:creationId xmlns:a16="http://schemas.microsoft.com/office/drawing/2014/main" id="{68A07BEC-1F91-81E6-E63D-8F5ED819BC01}"/>
              </a:ext>
            </a:extLst>
          </p:cNvPr>
          <p:cNvCxnSpPr>
            <a:cxnSpLocks/>
            <a:stCxn id="187" idx="2"/>
            <a:endCxn id="199" idx="0"/>
          </p:cNvCxnSpPr>
          <p:nvPr/>
        </p:nvCxnSpPr>
        <p:spPr>
          <a:xfrm>
            <a:off x="7547992" y="4434807"/>
            <a:ext cx="16752" cy="19136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avec flèche 174">
            <a:extLst>
              <a:ext uri="{FF2B5EF4-FFF2-40B4-BE49-F238E27FC236}">
                <a16:creationId xmlns:a16="http://schemas.microsoft.com/office/drawing/2014/main" id="{E3339444-FFCD-4826-B125-C03C87E37908}"/>
              </a:ext>
            </a:extLst>
          </p:cNvPr>
          <p:cNvCxnSpPr>
            <a:cxnSpLocks/>
            <a:stCxn id="162" idx="2"/>
            <a:endCxn id="171" idx="0"/>
          </p:cNvCxnSpPr>
          <p:nvPr/>
        </p:nvCxnSpPr>
        <p:spPr>
          <a:xfrm>
            <a:off x="6355701" y="3766786"/>
            <a:ext cx="0" cy="21597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>
            <a:extLst>
              <a:ext uri="{FF2B5EF4-FFF2-40B4-BE49-F238E27FC236}">
                <a16:creationId xmlns:a16="http://schemas.microsoft.com/office/drawing/2014/main" id="{C2BB22CA-7889-A05E-55B1-E4FF0270ED59}"/>
              </a:ext>
            </a:extLst>
          </p:cNvPr>
          <p:cNvSpPr/>
          <p:nvPr/>
        </p:nvSpPr>
        <p:spPr>
          <a:xfrm>
            <a:off x="4651199" y="3982765"/>
            <a:ext cx="1085361" cy="4546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Osman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1754-57</a:t>
            </a:r>
          </a:p>
        </p:txBody>
      </p:sp>
      <p:cxnSp>
        <p:nvCxnSpPr>
          <p:cNvPr id="181" name="Connecteur en angle 71">
            <a:extLst>
              <a:ext uri="{FF2B5EF4-FFF2-40B4-BE49-F238E27FC236}">
                <a16:creationId xmlns:a16="http://schemas.microsoft.com/office/drawing/2014/main" id="{9287B409-05CB-D02D-8159-563C3A5EAD4B}"/>
              </a:ext>
            </a:extLst>
          </p:cNvPr>
          <p:cNvCxnSpPr>
            <a:cxnSpLocks/>
            <a:stCxn id="195" idx="2"/>
            <a:endCxn id="210" idx="0"/>
          </p:cNvCxnSpPr>
          <p:nvPr/>
        </p:nvCxnSpPr>
        <p:spPr>
          <a:xfrm rot="16200000" flipH="1">
            <a:off x="9276364" y="3917575"/>
            <a:ext cx="193431" cy="122789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en angle 71">
            <a:extLst>
              <a:ext uri="{FF2B5EF4-FFF2-40B4-BE49-F238E27FC236}">
                <a16:creationId xmlns:a16="http://schemas.microsoft.com/office/drawing/2014/main" id="{D236B329-69BC-B206-CBCE-F61DE41E671C}"/>
              </a:ext>
            </a:extLst>
          </p:cNvPr>
          <p:cNvCxnSpPr>
            <a:cxnSpLocks/>
            <a:stCxn id="162" idx="2"/>
            <a:endCxn id="180" idx="0"/>
          </p:cNvCxnSpPr>
          <p:nvPr/>
        </p:nvCxnSpPr>
        <p:spPr>
          <a:xfrm rot="5400000">
            <a:off x="5666802" y="3293865"/>
            <a:ext cx="215979" cy="116182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186">
            <a:extLst>
              <a:ext uri="{FF2B5EF4-FFF2-40B4-BE49-F238E27FC236}">
                <a16:creationId xmlns:a16="http://schemas.microsoft.com/office/drawing/2014/main" id="{DAC8ABAE-B7FE-8FB8-890A-C95EE879151C}"/>
              </a:ext>
            </a:extLst>
          </p:cNvPr>
          <p:cNvSpPr/>
          <p:nvPr/>
        </p:nvSpPr>
        <p:spPr>
          <a:xfrm>
            <a:off x="7005311" y="3980137"/>
            <a:ext cx="1085361" cy="4546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Mustapha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1757-74</a:t>
            </a:r>
          </a:p>
        </p:txBody>
      </p:sp>
      <p:cxnSp>
        <p:nvCxnSpPr>
          <p:cNvPr id="188" name="Connecteur droit avec flèche 187">
            <a:extLst>
              <a:ext uri="{FF2B5EF4-FFF2-40B4-BE49-F238E27FC236}">
                <a16:creationId xmlns:a16="http://schemas.microsoft.com/office/drawing/2014/main" id="{2178AE9E-184D-BC14-CD69-B3500A2E23D8}"/>
              </a:ext>
            </a:extLst>
          </p:cNvPr>
          <p:cNvCxnSpPr>
            <a:cxnSpLocks/>
            <a:stCxn id="167" idx="2"/>
            <a:endCxn id="187" idx="0"/>
          </p:cNvCxnSpPr>
          <p:nvPr/>
        </p:nvCxnSpPr>
        <p:spPr>
          <a:xfrm>
            <a:off x="7530489" y="3766786"/>
            <a:ext cx="17503" cy="21335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1662338-7865-A7CD-9B3D-4A9150E916DB}"/>
              </a:ext>
            </a:extLst>
          </p:cNvPr>
          <p:cNvSpPr/>
          <p:nvPr/>
        </p:nvSpPr>
        <p:spPr>
          <a:xfrm>
            <a:off x="8180098" y="3980135"/>
            <a:ext cx="1158071" cy="454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Abdülhamid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1774-89</a:t>
            </a:r>
          </a:p>
        </p:txBody>
      </p:sp>
      <p:cxnSp>
        <p:nvCxnSpPr>
          <p:cNvPr id="196" name="Connecteur en angle 71">
            <a:extLst>
              <a:ext uri="{FF2B5EF4-FFF2-40B4-BE49-F238E27FC236}">
                <a16:creationId xmlns:a16="http://schemas.microsoft.com/office/drawing/2014/main" id="{67602337-EF1E-CBA4-8C12-9DA711E67A64}"/>
              </a:ext>
            </a:extLst>
          </p:cNvPr>
          <p:cNvCxnSpPr>
            <a:cxnSpLocks/>
            <a:stCxn id="167" idx="2"/>
            <a:endCxn id="195" idx="0"/>
          </p:cNvCxnSpPr>
          <p:nvPr/>
        </p:nvCxnSpPr>
        <p:spPr>
          <a:xfrm rot="16200000" flipH="1">
            <a:off x="8038137" y="3259137"/>
            <a:ext cx="213349" cy="122864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 198">
            <a:extLst>
              <a:ext uri="{FF2B5EF4-FFF2-40B4-BE49-F238E27FC236}">
                <a16:creationId xmlns:a16="http://schemas.microsoft.com/office/drawing/2014/main" id="{F1B975BC-84F1-0232-D0DC-FD24777DC73F}"/>
              </a:ext>
            </a:extLst>
          </p:cNvPr>
          <p:cNvSpPr/>
          <p:nvPr/>
        </p:nvSpPr>
        <p:spPr>
          <a:xfrm>
            <a:off x="7022064" y="4626171"/>
            <a:ext cx="1085359" cy="454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Sélim III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1789-1807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DB1B2A12-5669-8A9F-67EE-5950D59AA3B2}"/>
              </a:ext>
            </a:extLst>
          </p:cNvPr>
          <p:cNvSpPr/>
          <p:nvPr/>
        </p:nvSpPr>
        <p:spPr>
          <a:xfrm>
            <a:off x="8233207" y="4630306"/>
            <a:ext cx="1085357" cy="4505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Mustapha IV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1807-08</a:t>
            </a:r>
          </a:p>
        </p:txBody>
      </p:sp>
      <p:cxnSp>
        <p:nvCxnSpPr>
          <p:cNvPr id="205" name="Connecteur droit avec flèche 204">
            <a:extLst>
              <a:ext uri="{FF2B5EF4-FFF2-40B4-BE49-F238E27FC236}">
                <a16:creationId xmlns:a16="http://schemas.microsoft.com/office/drawing/2014/main" id="{354CCCCD-F022-13EC-A4C6-A4FC3ABAF18D}"/>
              </a:ext>
            </a:extLst>
          </p:cNvPr>
          <p:cNvCxnSpPr>
            <a:cxnSpLocks/>
            <a:stCxn id="195" idx="2"/>
            <a:endCxn id="204" idx="0"/>
          </p:cNvCxnSpPr>
          <p:nvPr/>
        </p:nvCxnSpPr>
        <p:spPr>
          <a:xfrm>
            <a:off x="8759134" y="4434806"/>
            <a:ext cx="16752" cy="1955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>
            <a:extLst>
              <a:ext uri="{FF2B5EF4-FFF2-40B4-BE49-F238E27FC236}">
                <a16:creationId xmlns:a16="http://schemas.microsoft.com/office/drawing/2014/main" id="{FB2477EF-3EAA-BB45-1865-A7D4F3EF6DB3}"/>
              </a:ext>
            </a:extLst>
          </p:cNvPr>
          <p:cNvSpPr/>
          <p:nvPr/>
        </p:nvSpPr>
        <p:spPr>
          <a:xfrm>
            <a:off x="9444346" y="4628237"/>
            <a:ext cx="1085357" cy="45053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Mahmoud II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1808-39</a:t>
            </a:r>
          </a:p>
        </p:txBody>
      </p:sp>
      <p:cxnSp>
        <p:nvCxnSpPr>
          <p:cNvPr id="213" name="Connecteur en angle 71">
            <a:extLst>
              <a:ext uri="{FF2B5EF4-FFF2-40B4-BE49-F238E27FC236}">
                <a16:creationId xmlns:a16="http://schemas.microsoft.com/office/drawing/2014/main" id="{CB7D701D-B73E-415C-F049-F87DB1367C99}"/>
              </a:ext>
            </a:extLst>
          </p:cNvPr>
          <p:cNvCxnSpPr>
            <a:cxnSpLocks/>
            <a:stCxn id="89" idx="2"/>
            <a:endCxn id="115" idx="0"/>
          </p:cNvCxnSpPr>
          <p:nvPr/>
        </p:nvCxnSpPr>
        <p:spPr>
          <a:xfrm rot="5400000" flipH="1" flipV="1">
            <a:off x="454546" y="2699059"/>
            <a:ext cx="5715602" cy="1360469"/>
          </a:xfrm>
          <a:prstGeom prst="bentConnector5">
            <a:avLst>
              <a:gd name="adj1" fmla="val -1831"/>
              <a:gd name="adj2" fmla="val 50014"/>
              <a:gd name="adj3" fmla="val 101831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 218">
            <a:extLst>
              <a:ext uri="{FF2B5EF4-FFF2-40B4-BE49-F238E27FC236}">
                <a16:creationId xmlns:a16="http://schemas.microsoft.com/office/drawing/2014/main" id="{BDD6FB3C-9C81-AF56-3447-ACEE412ED71A}"/>
              </a:ext>
            </a:extLst>
          </p:cNvPr>
          <p:cNvSpPr/>
          <p:nvPr/>
        </p:nvSpPr>
        <p:spPr>
          <a:xfrm>
            <a:off x="9400164" y="5303256"/>
            <a:ext cx="1173723" cy="45053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Abdülmecid</a:t>
            </a:r>
            <a:r>
              <a:rPr lang="fr-FR" sz="1200" dirty="0">
                <a:solidFill>
                  <a:schemeClr val="tx1"/>
                </a:solidFill>
              </a:rPr>
              <a:t>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1839-61</a:t>
            </a:r>
          </a:p>
        </p:txBody>
      </p:sp>
      <p:cxnSp>
        <p:nvCxnSpPr>
          <p:cNvPr id="220" name="Connecteur en angle 71">
            <a:extLst>
              <a:ext uri="{FF2B5EF4-FFF2-40B4-BE49-F238E27FC236}">
                <a16:creationId xmlns:a16="http://schemas.microsoft.com/office/drawing/2014/main" id="{E88910E0-8043-BCBD-D309-3A3F4D9D0C0E}"/>
              </a:ext>
            </a:extLst>
          </p:cNvPr>
          <p:cNvCxnSpPr>
            <a:cxnSpLocks/>
            <a:stCxn id="111" idx="2"/>
            <a:endCxn id="141" idx="0"/>
          </p:cNvCxnSpPr>
          <p:nvPr/>
        </p:nvCxnSpPr>
        <p:spPr>
          <a:xfrm rot="16200000" flipH="1">
            <a:off x="5063660" y="800827"/>
            <a:ext cx="197738" cy="233847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avec flèche 231">
            <a:extLst>
              <a:ext uri="{FF2B5EF4-FFF2-40B4-BE49-F238E27FC236}">
                <a16:creationId xmlns:a16="http://schemas.microsoft.com/office/drawing/2014/main" id="{3CC733E0-21FE-0F61-32BB-0062AFF3DE81}"/>
              </a:ext>
            </a:extLst>
          </p:cNvPr>
          <p:cNvCxnSpPr>
            <a:cxnSpLocks/>
            <a:stCxn id="210" idx="2"/>
            <a:endCxn id="219" idx="0"/>
          </p:cNvCxnSpPr>
          <p:nvPr/>
        </p:nvCxnSpPr>
        <p:spPr>
          <a:xfrm>
            <a:off x="9987025" y="5078774"/>
            <a:ext cx="1" cy="22448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Rectangle 239">
            <a:extLst>
              <a:ext uri="{FF2B5EF4-FFF2-40B4-BE49-F238E27FC236}">
                <a16:creationId xmlns:a16="http://schemas.microsoft.com/office/drawing/2014/main" id="{99CE25CA-CBB1-2C2F-1129-82BE745563FA}"/>
              </a:ext>
            </a:extLst>
          </p:cNvPr>
          <p:cNvSpPr/>
          <p:nvPr/>
        </p:nvSpPr>
        <p:spPr>
          <a:xfrm>
            <a:off x="8144841" y="5298316"/>
            <a:ext cx="1173723" cy="4505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 err="1">
                <a:solidFill>
                  <a:schemeClr val="tx1"/>
                </a:solidFill>
              </a:rPr>
              <a:t>Abdülaziz</a:t>
            </a:r>
            <a:r>
              <a:rPr lang="fr-FR" sz="1200" dirty="0">
                <a:solidFill>
                  <a:schemeClr val="tx1"/>
                </a:solidFill>
              </a:rPr>
              <a:t> 1</a:t>
            </a:r>
            <a:r>
              <a:rPr lang="fr-FR" sz="1200" baseline="30000" dirty="0">
                <a:solidFill>
                  <a:schemeClr val="tx1"/>
                </a:solidFill>
              </a:rPr>
              <a:t>er</a:t>
            </a:r>
            <a:r>
              <a:rPr lang="fr-FR" sz="1200" dirty="0">
                <a:solidFill>
                  <a:schemeClr val="tx1"/>
                </a:solidFill>
              </a:rPr>
              <a:t>  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1861-76</a:t>
            </a:r>
          </a:p>
        </p:txBody>
      </p:sp>
      <p:cxnSp>
        <p:nvCxnSpPr>
          <p:cNvPr id="241" name="Connecteur en angle 71">
            <a:extLst>
              <a:ext uri="{FF2B5EF4-FFF2-40B4-BE49-F238E27FC236}">
                <a16:creationId xmlns:a16="http://schemas.microsoft.com/office/drawing/2014/main" id="{176037E3-CE66-36C6-3FC0-238B09DF858B}"/>
              </a:ext>
            </a:extLst>
          </p:cNvPr>
          <p:cNvCxnSpPr>
            <a:cxnSpLocks/>
            <a:stCxn id="210" idx="2"/>
            <a:endCxn id="240" idx="0"/>
          </p:cNvCxnSpPr>
          <p:nvPr/>
        </p:nvCxnSpPr>
        <p:spPr>
          <a:xfrm rot="5400000">
            <a:off x="9249593" y="4560884"/>
            <a:ext cx="219542" cy="125532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Rectangle 245">
            <a:extLst>
              <a:ext uri="{FF2B5EF4-FFF2-40B4-BE49-F238E27FC236}">
                <a16:creationId xmlns:a16="http://schemas.microsoft.com/office/drawing/2014/main" id="{41DD3889-C259-BE6F-B621-C2EBF5B59CBA}"/>
              </a:ext>
            </a:extLst>
          </p:cNvPr>
          <p:cNvSpPr/>
          <p:nvPr/>
        </p:nvSpPr>
        <p:spPr>
          <a:xfrm>
            <a:off x="9400162" y="5937801"/>
            <a:ext cx="1173723" cy="4505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>
                <a:solidFill>
                  <a:schemeClr val="tx1"/>
                </a:solidFill>
              </a:rPr>
              <a:t>Abdülhamid II</a:t>
            </a:r>
          </a:p>
          <a:p>
            <a:pPr algn="ctr" eaLnBrk="1" hangingPunct="1">
              <a:defRPr/>
            </a:pPr>
            <a:r>
              <a:rPr lang="fr-FR" sz="1200">
                <a:solidFill>
                  <a:schemeClr val="tx1"/>
                </a:solidFill>
              </a:rPr>
              <a:t>1876-1909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247" name="Connecteur droit avec flèche 246">
            <a:extLst>
              <a:ext uri="{FF2B5EF4-FFF2-40B4-BE49-F238E27FC236}">
                <a16:creationId xmlns:a16="http://schemas.microsoft.com/office/drawing/2014/main" id="{AC792BD0-6699-9116-881D-B1162D85A556}"/>
              </a:ext>
            </a:extLst>
          </p:cNvPr>
          <p:cNvCxnSpPr>
            <a:cxnSpLocks/>
            <a:stCxn id="219" idx="2"/>
            <a:endCxn id="246" idx="0"/>
          </p:cNvCxnSpPr>
          <p:nvPr/>
        </p:nvCxnSpPr>
        <p:spPr>
          <a:xfrm flipH="1">
            <a:off x="9987024" y="5753793"/>
            <a:ext cx="2" cy="18400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Rectangle 250">
            <a:extLst>
              <a:ext uri="{FF2B5EF4-FFF2-40B4-BE49-F238E27FC236}">
                <a16:creationId xmlns:a16="http://schemas.microsoft.com/office/drawing/2014/main" id="{BA2C5639-0247-BAD1-D6D7-25E308DAEADC}"/>
              </a:ext>
            </a:extLst>
          </p:cNvPr>
          <p:cNvSpPr/>
          <p:nvPr/>
        </p:nvSpPr>
        <p:spPr>
          <a:xfrm>
            <a:off x="10655486" y="5937801"/>
            <a:ext cx="983741" cy="4505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Mourad 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1876-76</a:t>
            </a:r>
          </a:p>
        </p:txBody>
      </p:sp>
      <p:cxnSp>
        <p:nvCxnSpPr>
          <p:cNvPr id="252" name="Connecteur en angle 71">
            <a:extLst>
              <a:ext uri="{FF2B5EF4-FFF2-40B4-BE49-F238E27FC236}">
                <a16:creationId xmlns:a16="http://schemas.microsoft.com/office/drawing/2014/main" id="{66D05FC0-DE3F-6BE0-2096-4634E8DB2ED6}"/>
              </a:ext>
            </a:extLst>
          </p:cNvPr>
          <p:cNvCxnSpPr>
            <a:cxnSpLocks/>
            <a:stCxn id="219" idx="2"/>
            <a:endCxn id="251" idx="0"/>
          </p:cNvCxnSpPr>
          <p:nvPr/>
        </p:nvCxnSpPr>
        <p:spPr>
          <a:xfrm rot="16200000" flipH="1">
            <a:off x="10475187" y="5265631"/>
            <a:ext cx="184008" cy="116033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Rectangle 254">
            <a:extLst>
              <a:ext uri="{FF2B5EF4-FFF2-40B4-BE49-F238E27FC236}">
                <a16:creationId xmlns:a16="http://schemas.microsoft.com/office/drawing/2014/main" id="{9ECDB87D-8A93-6079-B52F-96370A60BA09}"/>
              </a:ext>
            </a:extLst>
          </p:cNvPr>
          <p:cNvSpPr/>
          <p:nvPr/>
        </p:nvSpPr>
        <p:spPr>
          <a:xfrm>
            <a:off x="8144838" y="5936379"/>
            <a:ext cx="1173723" cy="4505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Mehmet V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1909-18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FC5B2E85-0F8F-643A-17A7-8E6E94042681}"/>
              </a:ext>
            </a:extLst>
          </p:cNvPr>
          <p:cNvSpPr/>
          <p:nvPr/>
        </p:nvSpPr>
        <p:spPr>
          <a:xfrm>
            <a:off x="7022064" y="5924124"/>
            <a:ext cx="1018712" cy="4505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Mehmet VI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chemeClr val="tx1"/>
                </a:solidFill>
              </a:rPr>
              <a:t>1918-22</a:t>
            </a:r>
          </a:p>
        </p:txBody>
      </p:sp>
      <p:cxnSp>
        <p:nvCxnSpPr>
          <p:cNvPr id="257" name="Connecteur en angle 71">
            <a:extLst>
              <a:ext uri="{FF2B5EF4-FFF2-40B4-BE49-F238E27FC236}">
                <a16:creationId xmlns:a16="http://schemas.microsoft.com/office/drawing/2014/main" id="{1FF24934-CD3E-5735-8C10-0D5274927C09}"/>
              </a:ext>
            </a:extLst>
          </p:cNvPr>
          <p:cNvCxnSpPr>
            <a:cxnSpLocks/>
            <a:stCxn id="219" idx="2"/>
            <a:endCxn id="255" idx="0"/>
          </p:cNvCxnSpPr>
          <p:nvPr/>
        </p:nvCxnSpPr>
        <p:spPr>
          <a:xfrm rot="5400000">
            <a:off x="9268070" y="5217423"/>
            <a:ext cx="182586" cy="125532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cteur en angle 71">
            <a:extLst>
              <a:ext uri="{FF2B5EF4-FFF2-40B4-BE49-F238E27FC236}">
                <a16:creationId xmlns:a16="http://schemas.microsoft.com/office/drawing/2014/main" id="{5F2B3290-95C6-CD8B-BDA4-257E4667F3F7}"/>
              </a:ext>
            </a:extLst>
          </p:cNvPr>
          <p:cNvCxnSpPr>
            <a:cxnSpLocks/>
            <a:stCxn id="219" idx="2"/>
            <a:endCxn id="256" idx="0"/>
          </p:cNvCxnSpPr>
          <p:nvPr/>
        </p:nvCxnSpPr>
        <p:spPr>
          <a:xfrm rot="5400000">
            <a:off x="8674058" y="4611155"/>
            <a:ext cx="170331" cy="245560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430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800" b="1" dirty="0"/>
              <a:t>Avril-Juillet 1839 </a:t>
            </a:r>
            <a:r>
              <a:rPr lang="fr-FR" b="1" dirty="0"/>
              <a:t>: … Vainqueur, Mehmet Ali </a:t>
            </a:r>
            <a:r>
              <a:rPr lang="fr-FR" b="1" dirty="0">
                <a:ea typeface="Times New Roman" panose="02020603050405020304" pitchFamily="18" charset="0"/>
              </a:rPr>
              <a:t>réclame le gouvernement de l’Egypte et de la Syrie à titre héréditaire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*Juillet 1839 : Fort de la victoire de son fils </a:t>
            </a:r>
            <a:r>
              <a:rPr lang="fr-FR" u="sng" dirty="0">
                <a:ea typeface="Times New Roman" panose="02020603050405020304" pitchFamily="18" charset="0"/>
              </a:rPr>
              <a:t>Ibrahim</a:t>
            </a:r>
            <a:r>
              <a:rPr lang="fr-FR" dirty="0">
                <a:ea typeface="Times New Roman" panose="02020603050405020304" pitchFamily="18" charset="0"/>
              </a:rPr>
              <a:t>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u="sng" dirty="0">
                <a:ea typeface="Times New Roman" panose="02020603050405020304" pitchFamily="18" charset="0"/>
              </a:rPr>
              <a:t>Mehmet Ali</a:t>
            </a:r>
            <a:r>
              <a:rPr lang="fr-FR" dirty="0">
                <a:ea typeface="Times New Roman" panose="02020603050405020304" pitchFamily="18" charset="0"/>
              </a:rPr>
              <a:t> réclame le gouvernement</a:t>
            </a:r>
          </a:p>
          <a:p>
            <a:r>
              <a:rPr lang="fr-FR" dirty="0">
                <a:ea typeface="Times New Roman" panose="02020603050405020304" pitchFamily="18" charset="0"/>
              </a:rPr>
              <a:t>De l’Egypte et de la Syrie à titre héréditaire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*Et encore une fois, face à cette nouvelle crise</a:t>
            </a:r>
          </a:p>
          <a:p>
            <a:r>
              <a:rPr lang="fr-FR" dirty="0">
                <a:ea typeface="Times New Roman" panose="02020603050405020304" pitchFamily="18" charset="0"/>
              </a:rPr>
              <a:t>Les puissances européennes interviennent…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87F338E8-7FB1-54D4-CA8A-1CB5CAB6B7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148" r="42832" b="74550"/>
          <a:stretch/>
        </p:blipFill>
        <p:spPr>
          <a:xfrm>
            <a:off x="6032179" y="116631"/>
            <a:ext cx="5992346" cy="50001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82F8C133-DD56-EE59-3B18-0E7868BC784E}"/>
              </a:ext>
            </a:extLst>
          </p:cNvPr>
          <p:cNvSpPr/>
          <p:nvPr/>
        </p:nvSpPr>
        <p:spPr>
          <a:xfrm>
            <a:off x="10879270" y="245949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306D71D-3BDC-7722-248D-EACCA44EE038}"/>
              </a:ext>
            </a:extLst>
          </p:cNvPr>
          <p:cNvSpPr/>
          <p:nvPr/>
        </p:nvSpPr>
        <p:spPr>
          <a:xfrm>
            <a:off x="9251947" y="3911168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5D6D854-2D6B-3B03-39B2-873C5A59DD77}"/>
              </a:ext>
            </a:extLst>
          </p:cNvPr>
          <p:cNvSpPr/>
          <p:nvPr/>
        </p:nvSpPr>
        <p:spPr>
          <a:xfrm>
            <a:off x="6630150" y="181631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EB7D13F-7618-0A68-A464-B368924946D2}"/>
              </a:ext>
            </a:extLst>
          </p:cNvPr>
          <p:cNvSpPr/>
          <p:nvPr/>
        </p:nvSpPr>
        <p:spPr>
          <a:xfrm>
            <a:off x="10316164" y="883833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B019BA5-DAD2-D875-D5B8-0C7BBAE7CEDB}"/>
              </a:ext>
            </a:extLst>
          </p:cNvPr>
          <p:cNvCxnSpPr>
            <a:cxnSpLocks/>
            <a:stCxn id="5" idx="0"/>
            <a:endCxn id="15" idx="4"/>
          </p:cNvCxnSpPr>
          <p:nvPr/>
        </p:nvCxnSpPr>
        <p:spPr>
          <a:xfrm flipV="1">
            <a:off x="10959345" y="883833"/>
            <a:ext cx="247177" cy="1575661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6BD9AE95-27EF-F59A-51B0-ADF264F31A71}"/>
              </a:ext>
            </a:extLst>
          </p:cNvPr>
          <p:cNvSpPr/>
          <p:nvPr/>
        </p:nvSpPr>
        <p:spPr>
          <a:xfrm>
            <a:off x="11126447" y="726630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8598E11-539B-173B-CFC7-009F7A699587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9412096" y="542441"/>
            <a:ext cx="1737804" cy="20721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97339DDF-C642-B392-361D-9BA31CB9915A}"/>
              </a:ext>
            </a:extLst>
          </p:cNvPr>
          <p:cNvCxnSpPr>
            <a:cxnSpLocks/>
          </p:cNvCxnSpPr>
          <p:nvPr/>
        </p:nvCxnSpPr>
        <p:spPr>
          <a:xfrm>
            <a:off x="8632556" y="116631"/>
            <a:ext cx="779540" cy="42581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72F02B8C-246B-3CCF-5E7A-033981D40539}"/>
              </a:ext>
            </a:extLst>
          </p:cNvPr>
          <p:cNvSpPr/>
          <p:nvPr/>
        </p:nvSpPr>
        <p:spPr>
          <a:xfrm>
            <a:off x="8632556" y="3423571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3DF5955E-2B62-7B98-C814-A5FBB7D08942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6549320" y="318025"/>
            <a:ext cx="2106689" cy="312856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1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re 2"/>
          <p:cNvSpPr/>
          <p:nvPr/>
        </p:nvSpPr>
        <p:spPr>
          <a:xfrm>
            <a:off x="202800" y="137160"/>
            <a:ext cx="11786400" cy="66042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1830-1841 : La naissance de la question arabe : </a:t>
            </a:r>
            <a:r>
              <a:rPr lang="fr-FR" sz="1800" b="1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Conquête de l’Algérie par la France</a:t>
            </a:r>
            <a:r>
              <a:rPr lang="fr-FR" b="1" i="1" dirty="0">
                <a:solidFill>
                  <a:srgbClr val="FF0000"/>
                </a:solidFill>
              </a:rPr>
              <a:t> ; Les guerres turco-égyptiennes : l’Egypte devient une vice-royauté autonome</a:t>
            </a:r>
          </a:p>
          <a:p>
            <a:endParaRPr lang="fr-FR" b="1" i="1" dirty="0">
              <a:solidFill>
                <a:srgbClr val="FF0000"/>
              </a:solidFill>
            </a:endParaRPr>
          </a:p>
          <a:p>
            <a:r>
              <a:rPr lang="fr-FR" b="1" i="1" dirty="0">
                <a:solidFill>
                  <a:srgbClr val="FF0000"/>
                </a:solidFill>
              </a:rPr>
              <a:t>1830-1839 : 1</a:t>
            </a:r>
            <a:r>
              <a:rPr lang="fr-FR" b="1" i="1" baseline="30000" dirty="0">
                <a:solidFill>
                  <a:srgbClr val="FF0000"/>
                </a:solidFill>
              </a:rPr>
              <a:t>ère</a:t>
            </a:r>
            <a:r>
              <a:rPr lang="fr-FR" b="1" i="1" dirty="0">
                <a:solidFill>
                  <a:srgbClr val="FF0000"/>
                </a:solidFill>
              </a:rPr>
              <a:t> conquête restreinte de l’Algérie par la France</a:t>
            </a:r>
          </a:p>
          <a:p>
            <a:r>
              <a:rPr lang="fr-FR" i="1" dirty="0">
                <a:solidFill>
                  <a:srgbClr val="FF0000"/>
                </a:solidFill>
              </a:rPr>
              <a:t>1830-1833 : La prise des ports : Alger, Oran, Bône et Bougie</a:t>
            </a:r>
          </a:p>
          <a:p>
            <a:r>
              <a:rPr lang="fr-FR" i="1" dirty="0">
                <a:solidFill>
                  <a:srgbClr val="FF0000"/>
                </a:solidFill>
              </a:rPr>
              <a:t>1837-1839 : 1</a:t>
            </a:r>
            <a:r>
              <a:rPr lang="fr-FR" i="1" baseline="30000" dirty="0">
                <a:solidFill>
                  <a:srgbClr val="FF0000"/>
                </a:solidFill>
              </a:rPr>
              <a:t>ères</a:t>
            </a:r>
            <a:r>
              <a:rPr lang="fr-FR" i="1" dirty="0">
                <a:solidFill>
                  <a:srgbClr val="FF0000"/>
                </a:solidFill>
              </a:rPr>
              <a:t> conquêtes de l’intérieur ; Traité de la Tafna avec l’émir Abdel-Kader et création d’un royaume arabe, vassal de la France ; Mais le conflit avec la France reprend</a:t>
            </a:r>
          </a:p>
          <a:p>
            <a:endParaRPr lang="fr-FR" i="1" dirty="0">
              <a:solidFill>
                <a:srgbClr val="FF0000"/>
              </a:solidFill>
            </a:endParaRPr>
          </a:p>
          <a:p>
            <a:r>
              <a:rPr lang="fr-FR" b="1" i="1" dirty="0">
                <a:solidFill>
                  <a:srgbClr val="FF0000"/>
                </a:solidFill>
              </a:rPr>
              <a:t>1831-1833 : 1</a:t>
            </a:r>
            <a:r>
              <a:rPr lang="fr-FR" b="1" i="1" baseline="30000" dirty="0">
                <a:solidFill>
                  <a:srgbClr val="FF0000"/>
                </a:solidFill>
              </a:rPr>
              <a:t>ère</a:t>
            </a:r>
            <a:r>
              <a:rPr lang="fr-FR" b="1" i="1" dirty="0">
                <a:solidFill>
                  <a:srgbClr val="FF0000"/>
                </a:solidFill>
              </a:rPr>
              <a:t> guerre turco-égyptienne</a:t>
            </a:r>
          </a:p>
          <a:p>
            <a:r>
              <a:rPr lang="fr-FR" i="1" dirty="0">
                <a:solidFill>
                  <a:srgbClr val="FF0000"/>
                </a:solidFill>
              </a:rPr>
              <a:t>Oct. 1831-Déc. 1832 : L’armée égyptienne d’Ibrahim, fils de Mehmet Ali, conquiert la Syrie ottomane et pénètre en Anatolie</a:t>
            </a:r>
            <a:endParaRPr lang="fr-FR" i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fr-FR" sz="1800" i="1" dirty="0">
                <a:solidFill>
                  <a:srgbClr val="FF0000"/>
                </a:solidFill>
              </a:rPr>
              <a:t>Jan. 1833 : Après leur victoire de Konya, les Egyptiens d’Ibrahim Pacha traversent l’Anatolie, arrivent à Kütahya et menacent directement Constantinople et la dynastie ottomane</a:t>
            </a:r>
            <a:endParaRPr lang="fr-FR" sz="1800" i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fr-FR" dirty="0"/>
              <a:t>Fév.-Mai 1833 : Pour protéger les Ottomans, intervention militaire de la Russie et traité de Kütahya : Ibrahim se retire d’Anatolie en échange de la Syrie</a:t>
            </a:r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/>
              <a:t>Juillet 1833 : </a:t>
            </a:r>
            <a:r>
              <a:rPr lang="fr-FR" dirty="0">
                <a:ea typeface="Times New Roman" panose="02020603050405020304" pitchFamily="18" charset="0"/>
              </a:rPr>
              <a:t>Traité d’assistance mutuelle d’Unkiar-Skelessi : En échange d’un contrôle </a:t>
            </a:r>
            <a:r>
              <a:rPr lang="fr-FR" dirty="0" err="1">
                <a:ea typeface="Times New Roman" panose="02020603050405020304" pitchFamily="18" charset="0"/>
              </a:rPr>
              <a:t>russo</a:t>
            </a:r>
            <a:r>
              <a:rPr lang="fr-FR" dirty="0">
                <a:ea typeface="Times New Roman" panose="02020603050405020304" pitchFamily="18" charset="0"/>
              </a:rPr>
              <a:t>-ottoman des Détroits, la Russie apporte sa protection à l’Empire ottoman contre l’Egypte pour une durée de 8 ans ; Face à l’ingérence russe et la menace égyptienne, la Grande-Bretagne, alliée à la France, réaffirme son soutien à l’Empire ottoman</a:t>
            </a:r>
            <a:endParaRPr lang="fr-FR" sz="1800" b="1" dirty="0"/>
          </a:p>
          <a:p>
            <a:endParaRPr lang="fr-FR" sz="1800" b="1" dirty="0">
              <a:ea typeface="Times New Roman" panose="02020603050405020304" pitchFamily="18" charset="0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fr-FR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kern="1200" spc="-1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896438-8A0B-4EA3-9B45-871AE853AD8F}" type="slidenum">
              <a:rPr lang="fr-FR" smtClean="0"/>
              <a:p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5857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45089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1839-1840 : France et Grande-Bretagne se posent en médiateur pour empêcher une intervention russe ; …</a:t>
            </a:r>
            <a:endParaRPr lang="fr-FR" b="1" dirty="0">
              <a:ea typeface="Times New Roman" panose="02020603050405020304" pitchFamily="18" charset="0"/>
            </a:endParaRP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*Juin 1839 : Après la défaite turque, pour empêcher</a:t>
            </a:r>
          </a:p>
          <a:p>
            <a:r>
              <a:rPr lang="fr-FR" dirty="0">
                <a:ea typeface="Times New Roman" panose="02020603050405020304" pitchFamily="18" charset="0"/>
              </a:rPr>
              <a:t>L’aide russe aux Ottomans contre les Egyptiens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Français et Britanniques, </a:t>
            </a:r>
            <a:r>
              <a:rPr lang="fr-FR" u="sng" dirty="0">
                <a:ea typeface="Times New Roman" panose="02020603050405020304" pitchFamily="18" charset="0"/>
              </a:rPr>
              <a:t>alliés</a:t>
            </a:r>
            <a:r>
              <a:rPr lang="fr-FR" dirty="0">
                <a:ea typeface="Times New Roman" panose="02020603050405020304" pitchFamily="18" charset="0"/>
              </a:rPr>
              <a:t>, proposent leur aide</a:t>
            </a:r>
          </a:p>
          <a:p>
            <a:r>
              <a:rPr lang="fr-FR" sz="1700" dirty="0">
                <a:ea typeface="Times New Roman" panose="02020603050405020304" pitchFamily="18" charset="0"/>
              </a:rPr>
              <a:t>Ils envoient à nouveau des escadres à l’entrée des Dardanelles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*Contrairement à 1833, une médiation franco-russe</a:t>
            </a:r>
          </a:p>
          <a:p>
            <a:r>
              <a:rPr lang="fr-FR" dirty="0">
                <a:ea typeface="Times New Roman" panose="02020603050405020304" pitchFamily="18" charset="0"/>
              </a:rPr>
              <a:t>Entre Egyptiens et Ottomans, semble possible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Mais le tsar </a:t>
            </a:r>
            <a:r>
              <a:rPr lang="fr-FR" u="sng" dirty="0">
                <a:ea typeface="Times New Roman" panose="02020603050405020304" pitchFamily="18" charset="0"/>
              </a:rPr>
              <a:t>Nicolas</a:t>
            </a:r>
            <a:r>
              <a:rPr lang="fr-FR" dirty="0">
                <a:ea typeface="Times New Roman" panose="02020603050405020304" pitchFamily="18" charset="0"/>
              </a:rPr>
              <a:t> n’a aucune confiance en </a:t>
            </a:r>
            <a:r>
              <a:rPr lang="fr-FR" u="sng" dirty="0">
                <a:ea typeface="Times New Roman" panose="02020603050405020304" pitchFamily="18" charset="0"/>
              </a:rPr>
              <a:t>Louis-Philippe</a:t>
            </a:r>
          </a:p>
          <a:p>
            <a:r>
              <a:rPr lang="fr-FR" dirty="0">
                <a:ea typeface="Times New Roman" panose="02020603050405020304" pitchFamily="18" charset="0"/>
              </a:rPr>
              <a:t>Qui reste pour lui </a:t>
            </a:r>
            <a:r>
              <a:rPr lang="fr-FR" i="1" dirty="0">
                <a:ea typeface="Times New Roman" panose="02020603050405020304" pitchFamily="18" charset="0"/>
              </a:rPr>
              <a:t>un roi des barricades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*De plus…</a:t>
            </a:r>
          </a:p>
        </p:txBody>
      </p:sp>
      <p:pic>
        <p:nvPicPr>
          <p:cNvPr id="2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217F63F1-B74F-1EB1-BDAA-6ECD5C6A1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A40C7520-F8A1-CCEA-4617-4EC966F90198}"/>
              </a:ext>
            </a:extLst>
          </p:cNvPr>
          <p:cNvSpPr/>
          <p:nvPr/>
        </p:nvSpPr>
        <p:spPr>
          <a:xfrm>
            <a:off x="11612062" y="5653007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C6099AE-2DE5-E6CF-963E-4F6DDC526E46}"/>
              </a:ext>
            </a:extLst>
          </p:cNvPr>
          <p:cNvSpPr/>
          <p:nvPr/>
        </p:nvSpPr>
        <p:spPr>
          <a:xfrm>
            <a:off x="11692136" y="5081041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4DE8E09-0686-32D6-D242-79DAFDF52448}"/>
              </a:ext>
            </a:extLst>
          </p:cNvPr>
          <p:cNvSpPr/>
          <p:nvPr/>
        </p:nvSpPr>
        <p:spPr>
          <a:xfrm>
            <a:off x="10846144" y="4071560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6BA147A-341A-136D-C118-0A676C7275C0}"/>
              </a:ext>
            </a:extLst>
          </p:cNvPr>
          <p:cNvSpPr/>
          <p:nvPr/>
        </p:nvSpPr>
        <p:spPr>
          <a:xfrm>
            <a:off x="10961132" y="609052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87CE588-4684-9008-328A-FC30356B54AC}"/>
              </a:ext>
            </a:extLst>
          </p:cNvPr>
          <p:cNvSpPr/>
          <p:nvPr/>
        </p:nvSpPr>
        <p:spPr>
          <a:xfrm>
            <a:off x="10383324" y="4660086"/>
            <a:ext cx="160149" cy="157203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D7A8608-4BDB-48ED-C8B6-6AB1DF4D3186}"/>
              </a:ext>
            </a:extLst>
          </p:cNvPr>
          <p:cNvSpPr/>
          <p:nvPr/>
        </p:nvSpPr>
        <p:spPr>
          <a:xfrm>
            <a:off x="9586323" y="5159643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3B25722-2EBC-EE55-DE61-18D936598B5F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9891123" y="4951470"/>
            <a:ext cx="391060" cy="7801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469491F6-D4A4-FE99-8AB1-0AECEC7B4F69}"/>
              </a:ext>
            </a:extLst>
          </p:cNvPr>
          <p:cNvSpPr/>
          <p:nvPr/>
        </p:nvSpPr>
        <p:spPr>
          <a:xfrm>
            <a:off x="10258730" y="4817289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DAD0EED-2AAD-3162-C41D-EB427E3990EE}"/>
              </a:ext>
            </a:extLst>
          </p:cNvPr>
          <p:cNvSpPr/>
          <p:nvPr/>
        </p:nvSpPr>
        <p:spPr>
          <a:xfrm>
            <a:off x="8900113" y="557440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70306747-8D27-84FC-C1E3-47A9F0559794}"/>
              </a:ext>
            </a:extLst>
          </p:cNvPr>
          <p:cNvCxnSpPr>
            <a:cxnSpLocks/>
            <a:endCxn id="11" idx="4"/>
          </p:cNvCxnSpPr>
          <p:nvPr/>
        </p:nvCxnSpPr>
        <p:spPr>
          <a:xfrm flipV="1">
            <a:off x="11692136" y="5238244"/>
            <a:ext cx="80075" cy="414763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D9D0118A-8CB8-E870-FCD3-F5B7016BEF6C}"/>
              </a:ext>
            </a:extLst>
          </p:cNvPr>
          <p:cNvCxnSpPr>
            <a:cxnSpLocks/>
            <a:stCxn id="16" idx="6"/>
            <a:endCxn id="11" idx="1"/>
          </p:cNvCxnSpPr>
          <p:nvPr/>
        </p:nvCxnSpPr>
        <p:spPr>
          <a:xfrm>
            <a:off x="10543473" y="4738688"/>
            <a:ext cx="1172116" cy="36537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22AB39EB-CE9A-F61C-E656-CB5EC3552E87}"/>
              </a:ext>
            </a:extLst>
          </p:cNvPr>
          <p:cNvSpPr/>
          <p:nvPr/>
        </p:nvSpPr>
        <p:spPr>
          <a:xfrm>
            <a:off x="7735157" y="3650032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0CE1A2F-4E17-A638-8BE2-67975BDDAE79}"/>
              </a:ext>
            </a:extLst>
          </p:cNvPr>
          <p:cNvSpPr/>
          <p:nvPr/>
        </p:nvSpPr>
        <p:spPr>
          <a:xfrm>
            <a:off x="7573928" y="3123090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68AC8CEB-6ABD-B641-4400-2890824832BC}"/>
              </a:ext>
            </a:extLst>
          </p:cNvPr>
          <p:cNvSpPr/>
          <p:nvPr/>
        </p:nvSpPr>
        <p:spPr>
          <a:xfrm>
            <a:off x="10139909" y="5574405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881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55707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1839-1840 : … Mais la France, en difficulté en Algérie, soutient la cause égyptienne ; La Grande-Bretagne se rapproche de la Russie et soutient l’Empire ottoman contre l’Egypte</a:t>
            </a:r>
            <a:endParaRPr lang="fr-FR" b="1" dirty="0">
              <a:ea typeface="Times New Roman" panose="02020603050405020304" pitchFamily="18" charset="0"/>
            </a:endParaRP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*Juin 1839 : Comme en 1826 et 1833</a:t>
            </a:r>
          </a:p>
          <a:p>
            <a:r>
              <a:rPr lang="fr-FR" dirty="0">
                <a:ea typeface="Times New Roman" panose="02020603050405020304" pitchFamily="18" charset="0"/>
              </a:rPr>
              <a:t>Pour la GB, toujours une politique d’équilibriste</a:t>
            </a:r>
          </a:p>
          <a:p>
            <a:r>
              <a:rPr lang="fr-FR" dirty="0">
                <a:ea typeface="Times New Roman" panose="02020603050405020304" pitchFamily="18" charset="0"/>
              </a:rPr>
              <a:t>Avec en plus un dilemme concernant la France…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*En trois points…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a) </a:t>
            </a:r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une victoire de l’Egypte…</a:t>
            </a:r>
          </a:p>
          <a:p>
            <a:r>
              <a:rPr lang="fr-FR" dirty="0">
                <a:ea typeface="Times New Roman" panose="02020603050405020304" pitchFamily="18" charset="0"/>
              </a:rPr>
              <a:t>La GB redoute que l’Empire ottoman en recul et affaibli</a:t>
            </a:r>
          </a:p>
          <a:p>
            <a:r>
              <a:rPr lang="fr-FR" dirty="0">
                <a:ea typeface="Times New Roman" panose="02020603050405020304" pitchFamily="18" charset="0"/>
              </a:rPr>
              <a:t>Ne devienne définitivement un protectorat des tsars</a:t>
            </a:r>
          </a:p>
          <a:p>
            <a:r>
              <a:rPr lang="fr-FR" dirty="0">
                <a:ea typeface="Times New Roman" panose="02020603050405020304" pitchFamily="18" charset="0"/>
              </a:rPr>
              <a:t>Ce qui renforcerait la position russe en Méditerranée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Et en même temps…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sz="1600" dirty="0">
                <a:solidFill>
                  <a:srgbClr val="FF0000"/>
                </a:solidFill>
                <a:ea typeface="Times New Roman" panose="02020603050405020304" pitchFamily="18" charset="0"/>
              </a:rPr>
              <a:t>NB : La GB pousse la Porte à reprendre en main la Cyrénaïque et la Tripolitaine des pachas </a:t>
            </a:r>
            <a:r>
              <a:rPr lang="fr-FR" sz="16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Karamanli</a:t>
            </a:r>
            <a:r>
              <a:rPr lang="fr-FR" sz="1600" dirty="0">
                <a:solidFill>
                  <a:srgbClr val="FF0000"/>
                </a:solidFill>
                <a:ea typeface="Times New Roman" panose="02020603050405020304" pitchFamily="18" charset="0"/>
              </a:rPr>
              <a:t> ; A revoir…</a:t>
            </a:r>
          </a:p>
        </p:txBody>
      </p:sp>
      <p:pic>
        <p:nvPicPr>
          <p:cNvPr id="2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2D1E60D2-8B11-F2C8-E416-865CC15CE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54BFCCBC-EB8B-095D-E8F1-BD05FFD6BD66}"/>
              </a:ext>
            </a:extLst>
          </p:cNvPr>
          <p:cNvSpPr/>
          <p:nvPr/>
        </p:nvSpPr>
        <p:spPr>
          <a:xfrm>
            <a:off x="11612062" y="5653007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3748EC0-622E-2ECE-8F71-C94FDC9594D9}"/>
              </a:ext>
            </a:extLst>
          </p:cNvPr>
          <p:cNvSpPr/>
          <p:nvPr/>
        </p:nvSpPr>
        <p:spPr>
          <a:xfrm>
            <a:off x="11692136" y="5081041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619B2A4-6038-26E8-1361-029D76F11F88}"/>
              </a:ext>
            </a:extLst>
          </p:cNvPr>
          <p:cNvSpPr/>
          <p:nvPr/>
        </p:nvSpPr>
        <p:spPr>
          <a:xfrm>
            <a:off x="10846144" y="4071560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D4BF5AC-C894-BBF4-E0C9-4867F7463108}"/>
              </a:ext>
            </a:extLst>
          </p:cNvPr>
          <p:cNvSpPr/>
          <p:nvPr/>
        </p:nvSpPr>
        <p:spPr>
          <a:xfrm>
            <a:off x="10961132" y="609052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801257B-EFA3-4B74-9413-D6C2E33C2B22}"/>
              </a:ext>
            </a:extLst>
          </p:cNvPr>
          <p:cNvSpPr/>
          <p:nvPr/>
        </p:nvSpPr>
        <p:spPr>
          <a:xfrm>
            <a:off x="10383324" y="4660086"/>
            <a:ext cx="160149" cy="157203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1EB2D1C-637B-8C0F-052C-449B9FA9D91F}"/>
              </a:ext>
            </a:extLst>
          </p:cNvPr>
          <p:cNvSpPr/>
          <p:nvPr/>
        </p:nvSpPr>
        <p:spPr>
          <a:xfrm>
            <a:off x="9586323" y="5159643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948478C-44A2-CFB5-668C-F41445503294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9891123" y="4951470"/>
            <a:ext cx="391060" cy="7801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A7E13758-36C4-8D47-7610-147897BB44DB}"/>
              </a:ext>
            </a:extLst>
          </p:cNvPr>
          <p:cNvSpPr/>
          <p:nvPr/>
        </p:nvSpPr>
        <p:spPr>
          <a:xfrm>
            <a:off x="10258730" y="4817289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DE8D07D-2D9E-3514-C6EB-EBDCCA56E45F}"/>
              </a:ext>
            </a:extLst>
          </p:cNvPr>
          <p:cNvSpPr/>
          <p:nvPr/>
        </p:nvSpPr>
        <p:spPr>
          <a:xfrm>
            <a:off x="8900113" y="557440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9EA94535-2247-C809-24E7-AFF071080D75}"/>
              </a:ext>
            </a:extLst>
          </p:cNvPr>
          <p:cNvCxnSpPr>
            <a:cxnSpLocks/>
            <a:endCxn id="11" idx="4"/>
          </p:cNvCxnSpPr>
          <p:nvPr/>
        </p:nvCxnSpPr>
        <p:spPr>
          <a:xfrm flipV="1">
            <a:off x="11692136" y="5238244"/>
            <a:ext cx="80075" cy="414763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016FA7C0-2EB0-379D-3984-7F16A577B6FD}"/>
              </a:ext>
            </a:extLst>
          </p:cNvPr>
          <p:cNvCxnSpPr>
            <a:cxnSpLocks/>
            <a:stCxn id="14" idx="6"/>
            <a:endCxn id="11" idx="1"/>
          </p:cNvCxnSpPr>
          <p:nvPr/>
        </p:nvCxnSpPr>
        <p:spPr>
          <a:xfrm>
            <a:off x="10543473" y="4738688"/>
            <a:ext cx="1172116" cy="36537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FB506D90-C048-A98B-ECA7-D9CECD3A31AA}"/>
              </a:ext>
            </a:extLst>
          </p:cNvPr>
          <p:cNvSpPr/>
          <p:nvPr/>
        </p:nvSpPr>
        <p:spPr>
          <a:xfrm>
            <a:off x="7735157" y="3650032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3D3B2E5-3C14-141E-9610-502174D72317}"/>
              </a:ext>
            </a:extLst>
          </p:cNvPr>
          <p:cNvSpPr/>
          <p:nvPr/>
        </p:nvSpPr>
        <p:spPr>
          <a:xfrm>
            <a:off x="7573928" y="3123090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9D2696D1-212C-D50A-DE9C-619CBE9FC577}"/>
              </a:ext>
            </a:extLst>
          </p:cNvPr>
          <p:cNvSpPr/>
          <p:nvPr/>
        </p:nvSpPr>
        <p:spPr>
          <a:xfrm>
            <a:off x="10139909" y="5574405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904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47397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1839-1840 : … Mais la France, en difficulté en Algérie, soutient la cause égyptienne ; La Grande-Bretagne se rapproche de la Russie et soutient l’Empire ottoman contre l’Egypte</a:t>
            </a:r>
            <a:endParaRPr lang="fr-FR" b="1" dirty="0">
              <a:ea typeface="Times New Roman" panose="02020603050405020304" pitchFamily="18" charset="0"/>
            </a:endParaRP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b) Plus qu’en 1833…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1839 : Avec la poursuite de la conquête de l’Algérie</a:t>
            </a:r>
          </a:p>
          <a:p>
            <a:r>
              <a:rPr lang="fr-FR" dirty="0">
                <a:ea typeface="Times New Roman" panose="02020603050405020304" pitchFamily="18" charset="0"/>
              </a:rPr>
              <a:t>La GB redoute que la victoire de l’Egypte</a:t>
            </a:r>
          </a:p>
          <a:p>
            <a:r>
              <a:rPr lang="fr-FR" dirty="0">
                <a:ea typeface="Times New Roman" panose="02020603050405020304" pitchFamily="18" charset="0"/>
              </a:rPr>
              <a:t>Ne renforce </a:t>
            </a:r>
            <a:r>
              <a:rPr lang="fr-FR" u="sng" dirty="0">
                <a:ea typeface="Times New Roman" panose="02020603050405020304" pitchFamily="18" charset="0"/>
              </a:rPr>
              <a:t>également</a:t>
            </a:r>
            <a:r>
              <a:rPr lang="fr-FR" dirty="0">
                <a:ea typeface="Times New Roman" panose="02020603050405020304" pitchFamily="18" charset="0"/>
              </a:rPr>
              <a:t> son </a:t>
            </a:r>
            <a:r>
              <a:rPr lang="fr-FR" i="1" dirty="0">
                <a:ea typeface="Times New Roman" panose="02020603050405020304" pitchFamily="18" charset="0"/>
              </a:rPr>
              <a:t>allié</a:t>
            </a:r>
            <a:r>
              <a:rPr lang="fr-FR" dirty="0">
                <a:ea typeface="Times New Roman" panose="02020603050405020304" pitchFamily="18" charset="0"/>
              </a:rPr>
              <a:t> français en Méditerranée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sz="1600" dirty="0">
                <a:solidFill>
                  <a:srgbClr val="FF0000"/>
                </a:solidFill>
                <a:ea typeface="Times New Roman" panose="02020603050405020304" pitchFamily="18" charset="0"/>
              </a:rPr>
              <a:t>NB : Outre l’Algérie, Louis-Philippe soutient l’autonomie naissante de la Régence de Tunis d’Ahmed Bey ; A revoir…</a:t>
            </a:r>
            <a:endParaRPr lang="fr-FR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*Donc, pour ces deux raisons</a:t>
            </a:r>
          </a:p>
          <a:p>
            <a:r>
              <a:rPr lang="fr-FR" dirty="0">
                <a:ea typeface="Times New Roman" panose="02020603050405020304" pitchFamily="18" charset="0"/>
              </a:rPr>
              <a:t>Soutien total des Britanniques à l’Empire ottoman</a:t>
            </a:r>
          </a:p>
          <a:p>
            <a:r>
              <a:rPr lang="fr-FR" dirty="0">
                <a:ea typeface="Times New Roman" panose="02020603050405020304" pitchFamily="18" charset="0"/>
              </a:rPr>
              <a:t>Surtout que…</a:t>
            </a:r>
          </a:p>
        </p:txBody>
      </p:sp>
      <p:pic>
        <p:nvPicPr>
          <p:cNvPr id="2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2D1E60D2-8B11-F2C8-E416-865CC15CE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54BFCCBC-EB8B-095D-E8F1-BD05FFD6BD66}"/>
              </a:ext>
            </a:extLst>
          </p:cNvPr>
          <p:cNvSpPr/>
          <p:nvPr/>
        </p:nvSpPr>
        <p:spPr>
          <a:xfrm>
            <a:off x="11612062" y="5653007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3748EC0-622E-2ECE-8F71-C94FDC9594D9}"/>
              </a:ext>
            </a:extLst>
          </p:cNvPr>
          <p:cNvSpPr/>
          <p:nvPr/>
        </p:nvSpPr>
        <p:spPr>
          <a:xfrm>
            <a:off x="11692136" y="5081041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619B2A4-6038-26E8-1361-029D76F11F88}"/>
              </a:ext>
            </a:extLst>
          </p:cNvPr>
          <p:cNvSpPr/>
          <p:nvPr/>
        </p:nvSpPr>
        <p:spPr>
          <a:xfrm>
            <a:off x="10846144" y="4071560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D4BF5AC-C894-BBF4-E0C9-4867F7463108}"/>
              </a:ext>
            </a:extLst>
          </p:cNvPr>
          <p:cNvSpPr/>
          <p:nvPr/>
        </p:nvSpPr>
        <p:spPr>
          <a:xfrm>
            <a:off x="10961132" y="609052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801257B-EFA3-4B74-9413-D6C2E33C2B22}"/>
              </a:ext>
            </a:extLst>
          </p:cNvPr>
          <p:cNvSpPr/>
          <p:nvPr/>
        </p:nvSpPr>
        <p:spPr>
          <a:xfrm>
            <a:off x="10383324" y="4660086"/>
            <a:ext cx="160149" cy="157203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1EB2D1C-637B-8C0F-052C-449B9FA9D91F}"/>
              </a:ext>
            </a:extLst>
          </p:cNvPr>
          <p:cNvSpPr/>
          <p:nvPr/>
        </p:nvSpPr>
        <p:spPr>
          <a:xfrm>
            <a:off x="9586323" y="5159643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948478C-44A2-CFB5-668C-F41445503294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9891123" y="4951470"/>
            <a:ext cx="391060" cy="7801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A7E13758-36C4-8D47-7610-147897BB44DB}"/>
              </a:ext>
            </a:extLst>
          </p:cNvPr>
          <p:cNvSpPr/>
          <p:nvPr/>
        </p:nvSpPr>
        <p:spPr>
          <a:xfrm>
            <a:off x="10258730" y="4817289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DE8D07D-2D9E-3514-C6EB-EBDCCA56E45F}"/>
              </a:ext>
            </a:extLst>
          </p:cNvPr>
          <p:cNvSpPr/>
          <p:nvPr/>
        </p:nvSpPr>
        <p:spPr>
          <a:xfrm>
            <a:off x="8900113" y="557440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9EA94535-2247-C809-24E7-AFF071080D75}"/>
              </a:ext>
            </a:extLst>
          </p:cNvPr>
          <p:cNvCxnSpPr>
            <a:cxnSpLocks/>
            <a:endCxn id="11" idx="4"/>
          </p:cNvCxnSpPr>
          <p:nvPr/>
        </p:nvCxnSpPr>
        <p:spPr>
          <a:xfrm flipV="1">
            <a:off x="11692136" y="5238244"/>
            <a:ext cx="80075" cy="414763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016FA7C0-2EB0-379D-3984-7F16A577B6FD}"/>
              </a:ext>
            </a:extLst>
          </p:cNvPr>
          <p:cNvCxnSpPr>
            <a:cxnSpLocks/>
            <a:stCxn id="14" idx="6"/>
            <a:endCxn id="11" idx="1"/>
          </p:cNvCxnSpPr>
          <p:nvPr/>
        </p:nvCxnSpPr>
        <p:spPr>
          <a:xfrm>
            <a:off x="10543473" y="4738688"/>
            <a:ext cx="1172116" cy="36537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FB506D90-C048-A98B-ECA7-D9CECD3A31AA}"/>
              </a:ext>
            </a:extLst>
          </p:cNvPr>
          <p:cNvSpPr/>
          <p:nvPr/>
        </p:nvSpPr>
        <p:spPr>
          <a:xfrm>
            <a:off x="7735157" y="3650032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3D3B2E5-3C14-141E-9610-502174D72317}"/>
              </a:ext>
            </a:extLst>
          </p:cNvPr>
          <p:cNvSpPr/>
          <p:nvPr/>
        </p:nvSpPr>
        <p:spPr>
          <a:xfrm>
            <a:off x="7573928" y="3123090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9D2696D1-212C-D50A-DE9C-619CBE9FC577}"/>
              </a:ext>
            </a:extLst>
          </p:cNvPr>
          <p:cNvSpPr/>
          <p:nvPr/>
        </p:nvSpPr>
        <p:spPr>
          <a:xfrm>
            <a:off x="10139909" y="5574405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51600FC-98F9-A412-590A-22C9FC34D0EC}"/>
              </a:ext>
            </a:extLst>
          </p:cNvPr>
          <p:cNvSpPr/>
          <p:nvPr/>
        </p:nvSpPr>
        <p:spPr>
          <a:xfrm>
            <a:off x="7036229" y="5384550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2771636-C6AE-C666-9E6D-DD19D3156366}"/>
              </a:ext>
            </a:extLst>
          </p:cNvPr>
          <p:cNvSpPr/>
          <p:nvPr/>
        </p:nvSpPr>
        <p:spPr>
          <a:xfrm>
            <a:off x="7591585" y="5305948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0719B25-C3AF-B6A6-8FE5-E1BB041C74B2}"/>
              </a:ext>
            </a:extLst>
          </p:cNvPr>
          <p:cNvSpPr/>
          <p:nvPr/>
        </p:nvSpPr>
        <p:spPr>
          <a:xfrm>
            <a:off x="7847306" y="5305948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E6C6A68-43E6-7353-992A-08FC65555E76}"/>
              </a:ext>
            </a:extLst>
          </p:cNvPr>
          <p:cNvSpPr/>
          <p:nvPr/>
        </p:nvSpPr>
        <p:spPr>
          <a:xfrm>
            <a:off x="8066866" y="5384550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74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1839-1840 : … Mais la France, en difficulté en Algérie, soutient la cause égyptienne ; La Grande-Bretagne se rapproche de la Russie et soutient l’Empire ottoman contre l’Egypte</a:t>
            </a:r>
            <a:endParaRPr lang="fr-FR" b="1" dirty="0">
              <a:ea typeface="Times New Roman" panose="02020603050405020304" pitchFamily="18" charset="0"/>
            </a:endParaRPr>
          </a:p>
          <a:p>
            <a:endParaRPr lang="fr-FR" b="1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c) En soutenant l’Empire ottoman contre l’Egypte</a:t>
            </a:r>
          </a:p>
          <a:p>
            <a:r>
              <a:rPr lang="fr-FR" dirty="0">
                <a:ea typeface="Times New Roman" panose="02020603050405020304" pitchFamily="18" charset="0"/>
              </a:rPr>
              <a:t>La GB veut préserver </a:t>
            </a:r>
            <a:r>
              <a:rPr lang="fr-FR" u="sng" dirty="0">
                <a:ea typeface="Times New Roman" panose="02020603050405020304" pitchFamily="18" charset="0"/>
              </a:rPr>
              <a:t>également</a:t>
            </a:r>
          </a:p>
          <a:p>
            <a:r>
              <a:rPr lang="fr-FR" dirty="0">
                <a:ea typeface="Times New Roman" panose="02020603050405020304" pitchFamily="18" charset="0"/>
              </a:rPr>
              <a:t>Son hégémonie économique naissante en Orient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*Car entretemps…</a:t>
            </a:r>
          </a:p>
        </p:txBody>
      </p:sp>
      <p:pic>
        <p:nvPicPr>
          <p:cNvPr id="2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BA4939DD-83B2-736C-D71D-5474B012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326157D7-5C44-9070-1EC1-9AA7DE470F8D}"/>
              </a:ext>
            </a:extLst>
          </p:cNvPr>
          <p:cNvSpPr/>
          <p:nvPr/>
        </p:nvSpPr>
        <p:spPr>
          <a:xfrm>
            <a:off x="11612062" y="5653007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D92CD5C-32EC-A5A4-9DBB-F2518428E0A0}"/>
              </a:ext>
            </a:extLst>
          </p:cNvPr>
          <p:cNvSpPr/>
          <p:nvPr/>
        </p:nvSpPr>
        <p:spPr>
          <a:xfrm>
            <a:off x="11692136" y="5081041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4923D2A-2F19-F544-9DD9-D69515A00F71}"/>
              </a:ext>
            </a:extLst>
          </p:cNvPr>
          <p:cNvSpPr/>
          <p:nvPr/>
        </p:nvSpPr>
        <p:spPr>
          <a:xfrm>
            <a:off x="10846144" y="4071560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94EC81E-6E48-6E13-DA7A-B05035B1E412}"/>
              </a:ext>
            </a:extLst>
          </p:cNvPr>
          <p:cNvSpPr/>
          <p:nvPr/>
        </p:nvSpPr>
        <p:spPr>
          <a:xfrm>
            <a:off x="10961132" y="6090524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3A39B08-5967-DBCD-7784-5A17BC4FD049}"/>
              </a:ext>
            </a:extLst>
          </p:cNvPr>
          <p:cNvSpPr/>
          <p:nvPr/>
        </p:nvSpPr>
        <p:spPr>
          <a:xfrm>
            <a:off x="10383324" y="4660086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FA125FE-129C-0834-E7E6-8B153ECA7F77}"/>
              </a:ext>
            </a:extLst>
          </p:cNvPr>
          <p:cNvSpPr/>
          <p:nvPr/>
        </p:nvSpPr>
        <p:spPr>
          <a:xfrm>
            <a:off x="9586323" y="5159643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75B1A97-6CC3-FEE8-C42D-DBC669CC5249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9891123" y="4951470"/>
            <a:ext cx="391060" cy="7801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EF701091-1075-4285-C5B9-3DB9FC14C4DD}"/>
              </a:ext>
            </a:extLst>
          </p:cNvPr>
          <p:cNvSpPr/>
          <p:nvPr/>
        </p:nvSpPr>
        <p:spPr>
          <a:xfrm>
            <a:off x="10258730" y="4817289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3FFED8B-BFF3-65C2-891F-8DCC03496C2F}"/>
              </a:ext>
            </a:extLst>
          </p:cNvPr>
          <p:cNvSpPr/>
          <p:nvPr/>
        </p:nvSpPr>
        <p:spPr>
          <a:xfrm>
            <a:off x="8900113" y="557440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58B36775-6102-3443-B9E9-70D5C4E58AFB}"/>
              </a:ext>
            </a:extLst>
          </p:cNvPr>
          <p:cNvCxnSpPr>
            <a:cxnSpLocks/>
            <a:endCxn id="11" idx="4"/>
          </p:cNvCxnSpPr>
          <p:nvPr/>
        </p:nvCxnSpPr>
        <p:spPr>
          <a:xfrm flipV="1">
            <a:off x="11692136" y="5238244"/>
            <a:ext cx="80075" cy="414763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0B323B72-8C3A-6E31-3D2E-04FC41D27876}"/>
              </a:ext>
            </a:extLst>
          </p:cNvPr>
          <p:cNvCxnSpPr>
            <a:cxnSpLocks/>
            <a:stCxn id="14" idx="6"/>
            <a:endCxn id="11" idx="1"/>
          </p:cNvCxnSpPr>
          <p:nvPr/>
        </p:nvCxnSpPr>
        <p:spPr>
          <a:xfrm>
            <a:off x="10543473" y="4738688"/>
            <a:ext cx="1172116" cy="36537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5BDE3A44-347E-DB1F-A0AB-F8FB1C056DA6}"/>
              </a:ext>
            </a:extLst>
          </p:cNvPr>
          <p:cNvSpPr/>
          <p:nvPr/>
        </p:nvSpPr>
        <p:spPr>
          <a:xfrm>
            <a:off x="7735157" y="3650032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F28140CE-896C-BF68-38FC-CC15246E0DE3}"/>
              </a:ext>
            </a:extLst>
          </p:cNvPr>
          <p:cNvSpPr/>
          <p:nvPr/>
        </p:nvSpPr>
        <p:spPr>
          <a:xfrm>
            <a:off x="7573928" y="3123090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0028B390-3B57-7322-0AC3-12F5D14AE49D}"/>
              </a:ext>
            </a:extLst>
          </p:cNvPr>
          <p:cNvSpPr/>
          <p:nvPr/>
        </p:nvSpPr>
        <p:spPr>
          <a:xfrm>
            <a:off x="10139909" y="5574405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911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4801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1839-1840 : … Mais la France, en difficulté en Algérie, soutient la cause égyptienne ; La Grande-Bretagne se rapproche de la Russie et soutient l’Empire ottoman contre l’Egypte</a:t>
            </a:r>
            <a:endParaRPr lang="fr-FR" b="1" dirty="0">
              <a:ea typeface="Times New Roman" panose="02020603050405020304" pitchFamily="18" charset="0"/>
            </a:endParaRP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*1838 : Traité de Balta Liman</a:t>
            </a:r>
          </a:p>
          <a:p>
            <a:r>
              <a:rPr lang="fr-FR" dirty="0">
                <a:ea typeface="Times New Roman" panose="02020603050405020304" pitchFamily="18" charset="0"/>
              </a:rPr>
              <a:t>La GB a imposé le libre-échange à Mahmoud II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*Elle a obtenu un droit de douane limité à 5 %</a:t>
            </a:r>
          </a:p>
          <a:p>
            <a:r>
              <a:rPr lang="fr-FR" dirty="0">
                <a:ea typeface="Times New Roman" panose="02020603050405020304" pitchFamily="18" charset="0"/>
              </a:rPr>
              <a:t>Et surtout la suppression des taxes intérieures</a:t>
            </a:r>
          </a:p>
          <a:p>
            <a:r>
              <a:rPr lang="fr-FR" dirty="0">
                <a:ea typeface="Times New Roman" panose="02020603050405020304" pitchFamily="18" charset="0"/>
              </a:rPr>
              <a:t>Et des monopoles d’Etat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*Ce qui permet à la GB, ayant une avance industrielle</a:t>
            </a:r>
          </a:p>
          <a:p>
            <a:r>
              <a:rPr lang="fr-FR" dirty="0">
                <a:ea typeface="Times New Roman" panose="02020603050405020304" pitchFamily="18" charset="0"/>
              </a:rPr>
              <a:t>D’inonder l’Empire ottoman de ses produits </a:t>
            </a:r>
          </a:p>
          <a:p>
            <a:r>
              <a:rPr lang="fr-FR" dirty="0">
                <a:ea typeface="Times New Roman" panose="02020603050405020304" pitchFamily="18" charset="0"/>
              </a:rPr>
              <a:t>Au détriment des productions locales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Or…</a:t>
            </a:r>
          </a:p>
        </p:txBody>
      </p:sp>
      <p:pic>
        <p:nvPicPr>
          <p:cNvPr id="2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BA4939DD-83B2-736C-D71D-5474B012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326157D7-5C44-9070-1EC1-9AA7DE470F8D}"/>
              </a:ext>
            </a:extLst>
          </p:cNvPr>
          <p:cNvSpPr/>
          <p:nvPr/>
        </p:nvSpPr>
        <p:spPr>
          <a:xfrm>
            <a:off x="11612062" y="5653007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D92CD5C-32EC-A5A4-9DBB-F2518428E0A0}"/>
              </a:ext>
            </a:extLst>
          </p:cNvPr>
          <p:cNvSpPr/>
          <p:nvPr/>
        </p:nvSpPr>
        <p:spPr>
          <a:xfrm>
            <a:off x="11692136" y="5081041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4923D2A-2F19-F544-9DD9-D69515A00F71}"/>
              </a:ext>
            </a:extLst>
          </p:cNvPr>
          <p:cNvSpPr/>
          <p:nvPr/>
        </p:nvSpPr>
        <p:spPr>
          <a:xfrm>
            <a:off x="10846144" y="4071560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94EC81E-6E48-6E13-DA7A-B05035B1E412}"/>
              </a:ext>
            </a:extLst>
          </p:cNvPr>
          <p:cNvSpPr/>
          <p:nvPr/>
        </p:nvSpPr>
        <p:spPr>
          <a:xfrm>
            <a:off x="10961132" y="6090524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3A39B08-5967-DBCD-7784-5A17BC4FD049}"/>
              </a:ext>
            </a:extLst>
          </p:cNvPr>
          <p:cNvSpPr/>
          <p:nvPr/>
        </p:nvSpPr>
        <p:spPr>
          <a:xfrm>
            <a:off x="10383324" y="4660086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FA125FE-129C-0834-E7E6-8B153ECA7F77}"/>
              </a:ext>
            </a:extLst>
          </p:cNvPr>
          <p:cNvSpPr/>
          <p:nvPr/>
        </p:nvSpPr>
        <p:spPr>
          <a:xfrm>
            <a:off x="9586323" y="5159643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75B1A97-6CC3-FEE8-C42D-DBC669CC5249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9891123" y="4951470"/>
            <a:ext cx="391060" cy="7801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EF701091-1075-4285-C5B9-3DB9FC14C4DD}"/>
              </a:ext>
            </a:extLst>
          </p:cNvPr>
          <p:cNvSpPr/>
          <p:nvPr/>
        </p:nvSpPr>
        <p:spPr>
          <a:xfrm>
            <a:off x="10258730" y="4817289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3FFED8B-BFF3-65C2-891F-8DCC03496C2F}"/>
              </a:ext>
            </a:extLst>
          </p:cNvPr>
          <p:cNvSpPr/>
          <p:nvPr/>
        </p:nvSpPr>
        <p:spPr>
          <a:xfrm>
            <a:off x="8900113" y="557440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58B36775-6102-3443-B9E9-70D5C4E58AFB}"/>
              </a:ext>
            </a:extLst>
          </p:cNvPr>
          <p:cNvCxnSpPr>
            <a:cxnSpLocks/>
            <a:endCxn id="11" idx="4"/>
          </p:cNvCxnSpPr>
          <p:nvPr/>
        </p:nvCxnSpPr>
        <p:spPr>
          <a:xfrm flipV="1">
            <a:off x="11692136" y="5238244"/>
            <a:ext cx="80075" cy="414763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0B323B72-8C3A-6E31-3D2E-04FC41D27876}"/>
              </a:ext>
            </a:extLst>
          </p:cNvPr>
          <p:cNvCxnSpPr>
            <a:cxnSpLocks/>
            <a:stCxn id="14" idx="6"/>
            <a:endCxn id="11" idx="1"/>
          </p:cNvCxnSpPr>
          <p:nvPr/>
        </p:nvCxnSpPr>
        <p:spPr>
          <a:xfrm>
            <a:off x="10543473" y="4738688"/>
            <a:ext cx="1172116" cy="36537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5BDE3A44-347E-DB1F-A0AB-F8FB1C056DA6}"/>
              </a:ext>
            </a:extLst>
          </p:cNvPr>
          <p:cNvSpPr/>
          <p:nvPr/>
        </p:nvSpPr>
        <p:spPr>
          <a:xfrm>
            <a:off x="7735157" y="3650032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F28140CE-896C-BF68-38FC-CC15246E0DE3}"/>
              </a:ext>
            </a:extLst>
          </p:cNvPr>
          <p:cNvSpPr/>
          <p:nvPr/>
        </p:nvSpPr>
        <p:spPr>
          <a:xfrm>
            <a:off x="7573928" y="3123090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0028B390-3B57-7322-0AC3-12F5D14AE49D}"/>
              </a:ext>
            </a:extLst>
          </p:cNvPr>
          <p:cNvSpPr/>
          <p:nvPr/>
        </p:nvSpPr>
        <p:spPr>
          <a:xfrm>
            <a:off x="10139909" y="5574405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735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1839-1840 : … Mais la France, en difficulté en Algérie, soutient la cause égyptienne ; La Grande-Bretagne se rapproche de la Russie et soutient l’Empire ottoman contre l’Egypte</a:t>
            </a:r>
            <a:endParaRPr lang="fr-FR" b="1" dirty="0">
              <a:ea typeface="Times New Roman" panose="02020603050405020304" pitchFamily="18" charset="0"/>
            </a:endParaRP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</a:t>
            </a:r>
            <a:r>
              <a:rPr lang="fr-FR" u="sng" dirty="0">
                <a:ea typeface="Times New Roman" panose="02020603050405020304" pitchFamily="18" charset="0"/>
              </a:rPr>
              <a:t>Mehmet Ali</a:t>
            </a:r>
            <a:r>
              <a:rPr lang="fr-FR" dirty="0">
                <a:ea typeface="Times New Roman" panose="02020603050405020304" pitchFamily="18" charset="0"/>
              </a:rPr>
              <a:t>, pacha ottoman, rejette ce traité</a:t>
            </a:r>
          </a:p>
          <a:p>
            <a:r>
              <a:rPr lang="fr-FR" dirty="0">
                <a:ea typeface="Times New Roman" panose="02020603050405020304" pitchFamily="18" charset="0"/>
              </a:rPr>
              <a:t>Pour financer la modernisation de l’Egypte…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a) Il taxe lourdement les entrées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b) Et il impose un monopole d’Etat</a:t>
            </a:r>
          </a:p>
          <a:p>
            <a:r>
              <a:rPr lang="fr-FR" dirty="0">
                <a:ea typeface="Times New Roman" panose="02020603050405020304" pitchFamily="18" charset="0"/>
              </a:rPr>
              <a:t>Sur la production et les échanges…</a:t>
            </a:r>
          </a:p>
        </p:txBody>
      </p:sp>
      <p:pic>
        <p:nvPicPr>
          <p:cNvPr id="5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128587EC-13EB-7142-562C-B9A7A66A1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B09F11FA-FEA8-A655-F66C-977A77037449}"/>
              </a:ext>
            </a:extLst>
          </p:cNvPr>
          <p:cNvSpPr/>
          <p:nvPr/>
        </p:nvSpPr>
        <p:spPr>
          <a:xfrm>
            <a:off x="11612062" y="5653007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8AC268D-93BB-705E-6CE7-1096E4518B81}"/>
              </a:ext>
            </a:extLst>
          </p:cNvPr>
          <p:cNvSpPr/>
          <p:nvPr/>
        </p:nvSpPr>
        <p:spPr>
          <a:xfrm>
            <a:off x="11692136" y="5081041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E94F4F4-0E8A-94EB-D077-5489871E8F1C}"/>
              </a:ext>
            </a:extLst>
          </p:cNvPr>
          <p:cNvSpPr/>
          <p:nvPr/>
        </p:nvSpPr>
        <p:spPr>
          <a:xfrm>
            <a:off x="10846144" y="4071560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4EC0456-91E0-CA54-2E3F-FF436D12A812}"/>
              </a:ext>
            </a:extLst>
          </p:cNvPr>
          <p:cNvSpPr/>
          <p:nvPr/>
        </p:nvSpPr>
        <p:spPr>
          <a:xfrm>
            <a:off x="10961132" y="6090524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E6328E6-EB41-3C84-1AFF-9C1C188B370F}"/>
              </a:ext>
            </a:extLst>
          </p:cNvPr>
          <p:cNvSpPr/>
          <p:nvPr/>
        </p:nvSpPr>
        <p:spPr>
          <a:xfrm>
            <a:off x="10383324" y="4660086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CBD1AC8-247C-3224-B022-AC7C059393B4}"/>
              </a:ext>
            </a:extLst>
          </p:cNvPr>
          <p:cNvSpPr/>
          <p:nvPr/>
        </p:nvSpPr>
        <p:spPr>
          <a:xfrm>
            <a:off x="9586323" y="5159643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67FFD0F1-4D73-50A6-F80C-BA2AC8CDE4FA}"/>
              </a:ext>
            </a:extLst>
          </p:cNvPr>
          <p:cNvCxnSpPr>
            <a:cxnSpLocks/>
            <a:endCxn id="20" idx="3"/>
          </p:cNvCxnSpPr>
          <p:nvPr/>
        </p:nvCxnSpPr>
        <p:spPr>
          <a:xfrm flipV="1">
            <a:off x="9891123" y="4951470"/>
            <a:ext cx="391060" cy="7801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88DC6CAE-4771-680E-6D34-6472D2BC58BD}"/>
              </a:ext>
            </a:extLst>
          </p:cNvPr>
          <p:cNvSpPr/>
          <p:nvPr/>
        </p:nvSpPr>
        <p:spPr>
          <a:xfrm>
            <a:off x="10258730" y="4817289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BE83278-9EAF-7B18-23ED-EF1D6A8428CC}"/>
              </a:ext>
            </a:extLst>
          </p:cNvPr>
          <p:cNvSpPr/>
          <p:nvPr/>
        </p:nvSpPr>
        <p:spPr>
          <a:xfrm>
            <a:off x="8900113" y="557440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8FCDD0F-D78F-3354-2ABA-F1B9AA63CF91}"/>
              </a:ext>
            </a:extLst>
          </p:cNvPr>
          <p:cNvCxnSpPr>
            <a:cxnSpLocks/>
            <a:endCxn id="12" idx="4"/>
          </p:cNvCxnSpPr>
          <p:nvPr/>
        </p:nvCxnSpPr>
        <p:spPr>
          <a:xfrm flipV="1">
            <a:off x="11692136" y="5238244"/>
            <a:ext cx="80075" cy="414763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34A745CA-614D-E0C0-4A2F-D62B8C84A6BA}"/>
              </a:ext>
            </a:extLst>
          </p:cNvPr>
          <p:cNvCxnSpPr>
            <a:cxnSpLocks/>
            <a:stCxn id="15" idx="6"/>
            <a:endCxn id="12" idx="1"/>
          </p:cNvCxnSpPr>
          <p:nvPr/>
        </p:nvCxnSpPr>
        <p:spPr>
          <a:xfrm>
            <a:off x="10543473" y="4738688"/>
            <a:ext cx="1172116" cy="36537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D76AC0CD-A306-B65C-F465-2ACD8578B90C}"/>
              </a:ext>
            </a:extLst>
          </p:cNvPr>
          <p:cNvSpPr/>
          <p:nvPr/>
        </p:nvSpPr>
        <p:spPr>
          <a:xfrm>
            <a:off x="7735157" y="3650032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2FB14AE5-3D82-8B6A-AC5E-F44D20767742}"/>
              </a:ext>
            </a:extLst>
          </p:cNvPr>
          <p:cNvSpPr/>
          <p:nvPr/>
        </p:nvSpPr>
        <p:spPr>
          <a:xfrm>
            <a:off x="7573928" y="3123090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9CBBDA5-8B6E-9273-41BA-CE1B52935AA5}"/>
              </a:ext>
            </a:extLst>
          </p:cNvPr>
          <p:cNvSpPr/>
          <p:nvPr/>
        </p:nvSpPr>
        <p:spPr>
          <a:xfrm>
            <a:off x="10139909" y="5574405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336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61863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1839-1840 : … Mais la France, en difficulté en Algérie, soutient la cause égyptienne ; La Grande-Bretagne se rapproche de la Russie et soutient l’Empire ottoman contre l’Egypte</a:t>
            </a:r>
            <a:endParaRPr lang="fr-FR" b="1" dirty="0">
              <a:ea typeface="Times New Roman" panose="02020603050405020304" pitchFamily="18" charset="0"/>
            </a:endParaRP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*Conséquence : Renversement des alliances…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b="1" dirty="0">
                <a:ea typeface="Times New Roman" panose="02020603050405020304" pitchFamily="18" charset="0"/>
              </a:rPr>
              <a:t>1840 : La GB n’hésite pas à s’allier</a:t>
            </a:r>
          </a:p>
          <a:p>
            <a:r>
              <a:rPr lang="fr-FR" b="1" dirty="0">
                <a:ea typeface="Times New Roman" panose="02020603050405020304" pitchFamily="18" charset="0"/>
              </a:rPr>
              <a:t>A la Russie, l’Autriche et la Prusse</a:t>
            </a:r>
          </a:p>
          <a:p>
            <a:r>
              <a:rPr lang="fr-FR" b="1" dirty="0">
                <a:ea typeface="Times New Roman" panose="02020603050405020304" pitchFamily="18" charset="0"/>
              </a:rPr>
              <a:t>Contre la France et l’Egypte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NB : Pour </a:t>
            </a:r>
            <a:r>
              <a:rPr lang="fr-FR" u="sng" dirty="0">
                <a:ea typeface="Times New Roman" panose="02020603050405020304" pitchFamily="18" charset="0"/>
              </a:rPr>
              <a:t>Palmerston</a:t>
            </a:r>
          </a:p>
          <a:p>
            <a:r>
              <a:rPr lang="fr-FR" i="1" dirty="0" err="1">
                <a:ea typeface="Times New Roman" panose="02020603050405020304" pitchFamily="18" charset="0"/>
              </a:rPr>
              <a:t>We</a:t>
            </a:r>
            <a:r>
              <a:rPr lang="fr-FR" i="1" dirty="0">
                <a:ea typeface="Times New Roman" panose="02020603050405020304" pitchFamily="18" charset="0"/>
              </a:rPr>
              <a:t> have not </a:t>
            </a:r>
            <a:r>
              <a:rPr lang="fr-FR" i="1" dirty="0" err="1">
                <a:ea typeface="Times New Roman" panose="02020603050405020304" pitchFamily="18" charset="0"/>
              </a:rPr>
              <a:t>eternal</a:t>
            </a:r>
            <a:r>
              <a:rPr lang="fr-FR" i="1" dirty="0">
                <a:ea typeface="Times New Roman" panose="02020603050405020304" pitchFamily="18" charset="0"/>
              </a:rPr>
              <a:t> allies</a:t>
            </a:r>
            <a:br>
              <a:rPr lang="fr-FR" i="1" dirty="0">
                <a:ea typeface="Times New Roman" panose="02020603050405020304" pitchFamily="18" charset="0"/>
              </a:rPr>
            </a:br>
            <a:r>
              <a:rPr lang="fr-FR" i="1" dirty="0" err="1">
                <a:ea typeface="Times New Roman" panose="02020603050405020304" pitchFamily="18" charset="0"/>
              </a:rPr>
              <a:t>We</a:t>
            </a:r>
            <a:r>
              <a:rPr lang="fr-FR" i="1" dirty="0">
                <a:ea typeface="Times New Roman" panose="02020603050405020304" pitchFamily="18" charset="0"/>
              </a:rPr>
              <a:t> have not </a:t>
            </a:r>
            <a:r>
              <a:rPr lang="fr-FR" i="1" dirty="0" err="1">
                <a:ea typeface="Times New Roman" panose="02020603050405020304" pitchFamily="18" charset="0"/>
              </a:rPr>
              <a:t>perpetual</a:t>
            </a:r>
            <a:r>
              <a:rPr lang="fr-FR" i="1" dirty="0">
                <a:ea typeface="Times New Roman" panose="02020603050405020304" pitchFamily="18" charset="0"/>
              </a:rPr>
              <a:t> </a:t>
            </a:r>
            <a:r>
              <a:rPr lang="fr-FR" i="1" dirty="0" err="1">
                <a:ea typeface="Times New Roman" panose="02020603050405020304" pitchFamily="18" charset="0"/>
              </a:rPr>
              <a:t>enemies</a:t>
            </a:r>
            <a:endParaRPr lang="fr-FR" i="1" dirty="0">
              <a:ea typeface="Times New Roman" panose="02020603050405020304" pitchFamily="18" charset="0"/>
            </a:endParaRPr>
          </a:p>
          <a:p>
            <a:r>
              <a:rPr lang="fr-FR" i="1" dirty="0" err="1">
                <a:ea typeface="Times New Roman" panose="02020603050405020304" pitchFamily="18" charset="0"/>
              </a:rPr>
              <a:t>Only</a:t>
            </a:r>
            <a:r>
              <a:rPr lang="fr-FR" i="1" dirty="0">
                <a:ea typeface="Times New Roman" panose="02020603050405020304" pitchFamily="18" charset="0"/>
              </a:rPr>
              <a:t> </a:t>
            </a:r>
            <a:r>
              <a:rPr lang="fr-FR" i="1" dirty="0" err="1">
                <a:ea typeface="Times New Roman" panose="02020603050405020304" pitchFamily="18" charset="0"/>
              </a:rPr>
              <a:t>our</a:t>
            </a:r>
            <a:r>
              <a:rPr lang="fr-FR" i="1" dirty="0">
                <a:ea typeface="Times New Roman" panose="02020603050405020304" pitchFamily="18" charset="0"/>
              </a:rPr>
              <a:t> </a:t>
            </a:r>
            <a:r>
              <a:rPr lang="fr-FR" i="1" dirty="0" err="1">
                <a:ea typeface="Times New Roman" panose="02020603050405020304" pitchFamily="18" charset="0"/>
              </a:rPr>
              <a:t>interests</a:t>
            </a:r>
            <a:r>
              <a:rPr lang="fr-FR" i="1" dirty="0">
                <a:ea typeface="Times New Roman" panose="02020603050405020304" pitchFamily="18" charset="0"/>
              </a:rPr>
              <a:t> are </a:t>
            </a:r>
            <a:r>
              <a:rPr lang="fr-FR" i="1" dirty="0" err="1">
                <a:ea typeface="Times New Roman" panose="02020603050405020304" pitchFamily="18" charset="0"/>
              </a:rPr>
              <a:t>eternal</a:t>
            </a:r>
            <a:r>
              <a:rPr lang="fr-FR" i="1" dirty="0">
                <a:ea typeface="Times New Roman" panose="02020603050405020304" pitchFamily="18" charset="0"/>
              </a:rPr>
              <a:t> and </a:t>
            </a:r>
            <a:r>
              <a:rPr lang="fr-FR" i="1" dirty="0" err="1">
                <a:ea typeface="Times New Roman" panose="02020603050405020304" pitchFamily="18" charset="0"/>
              </a:rPr>
              <a:t>perpetual</a:t>
            </a:r>
            <a:endParaRPr lang="fr-FR" i="1" dirty="0">
              <a:ea typeface="Times New Roman" panose="02020603050405020304" pitchFamily="18" charset="0"/>
            </a:endParaRP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*Mars 1840 : A Paris, </a:t>
            </a:r>
            <a:r>
              <a:rPr lang="fr-FR" u="sng" dirty="0">
                <a:ea typeface="Times New Roman" panose="02020603050405020304" pitchFamily="18" charset="0"/>
              </a:rPr>
              <a:t>Adolphe Thiers</a:t>
            </a:r>
            <a:r>
              <a:rPr lang="fr-FR" dirty="0">
                <a:ea typeface="Times New Roman" panose="02020603050405020304" pitchFamily="18" charset="0"/>
              </a:rPr>
              <a:t>, 1</a:t>
            </a:r>
            <a:r>
              <a:rPr lang="fr-FR" baseline="30000" dirty="0">
                <a:ea typeface="Times New Roman" panose="02020603050405020304" pitchFamily="18" charset="0"/>
              </a:rPr>
              <a:t>er</a:t>
            </a:r>
            <a:r>
              <a:rPr lang="fr-FR" dirty="0">
                <a:ea typeface="Times New Roman" panose="02020603050405020304" pitchFamily="18" charset="0"/>
              </a:rPr>
              <a:t> ministre, résiste</a:t>
            </a:r>
          </a:p>
          <a:p>
            <a:r>
              <a:rPr lang="fr-FR" dirty="0">
                <a:ea typeface="Times New Roman" panose="02020603050405020304" pitchFamily="18" charset="0"/>
              </a:rPr>
              <a:t>Il veut s’imposer en médiateur entre la Porte et Mehmet Ali</a:t>
            </a:r>
          </a:p>
          <a:p>
            <a:r>
              <a:rPr lang="fr-FR" dirty="0">
                <a:ea typeface="Times New Roman" panose="02020603050405020304" pitchFamily="18" charset="0"/>
              </a:rPr>
              <a:t>Pour soutenir les revendications égyptiennes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*Palmerston réagit et parvient à reconstituer</a:t>
            </a:r>
          </a:p>
          <a:p>
            <a:r>
              <a:rPr lang="fr-FR" dirty="0">
                <a:ea typeface="Times New Roman" panose="02020603050405020304" pitchFamily="18" charset="0"/>
              </a:rPr>
              <a:t>Contre la France une coalition comme en 1814 !</a:t>
            </a:r>
          </a:p>
        </p:txBody>
      </p:sp>
      <p:pic>
        <p:nvPicPr>
          <p:cNvPr id="11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123687AD-E09B-2E85-AA97-3ACA50ED9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D21C7D31-8A11-6895-507D-23775883B79D}"/>
              </a:ext>
            </a:extLst>
          </p:cNvPr>
          <p:cNvSpPr/>
          <p:nvPr/>
        </p:nvSpPr>
        <p:spPr>
          <a:xfrm>
            <a:off x="11612062" y="5653007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F62536D-1D3D-3C5D-E4B3-1C842848BB58}"/>
              </a:ext>
            </a:extLst>
          </p:cNvPr>
          <p:cNvSpPr/>
          <p:nvPr/>
        </p:nvSpPr>
        <p:spPr>
          <a:xfrm>
            <a:off x="11692136" y="5081041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5AF79CD-E074-1F6C-EE02-6CC85C12F6A4}"/>
              </a:ext>
            </a:extLst>
          </p:cNvPr>
          <p:cNvSpPr/>
          <p:nvPr/>
        </p:nvSpPr>
        <p:spPr>
          <a:xfrm>
            <a:off x="10846144" y="4071560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DB2ABA6-7C72-DF23-D087-D80B0EFBB535}"/>
              </a:ext>
            </a:extLst>
          </p:cNvPr>
          <p:cNvSpPr/>
          <p:nvPr/>
        </p:nvSpPr>
        <p:spPr>
          <a:xfrm>
            <a:off x="10961132" y="609052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377876E-4635-38A7-2E1C-9D96241A5E76}"/>
              </a:ext>
            </a:extLst>
          </p:cNvPr>
          <p:cNvSpPr/>
          <p:nvPr/>
        </p:nvSpPr>
        <p:spPr>
          <a:xfrm>
            <a:off x="10383324" y="4660086"/>
            <a:ext cx="160149" cy="157203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E4E1669-072D-0AB6-FDF4-A320667EBA0A}"/>
              </a:ext>
            </a:extLst>
          </p:cNvPr>
          <p:cNvSpPr/>
          <p:nvPr/>
        </p:nvSpPr>
        <p:spPr>
          <a:xfrm>
            <a:off x="9586323" y="5159643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A24CFA3-AB06-DCC1-DE18-BFEE44B4307F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9891123" y="4951470"/>
            <a:ext cx="391060" cy="7801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F5A4F983-5650-F4FA-E562-93102A90A1C0}"/>
              </a:ext>
            </a:extLst>
          </p:cNvPr>
          <p:cNvSpPr/>
          <p:nvPr/>
        </p:nvSpPr>
        <p:spPr>
          <a:xfrm>
            <a:off x="10258730" y="4817289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FEC9625-5D73-2850-C29A-8104649C2722}"/>
              </a:ext>
            </a:extLst>
          </p:cNvPr>
          <p:cNvSpPr/>
          <p:nvPr/>
        </p:nvSpPr>
        <p:spPr>
          <a:xfrm>
            <a:off x="8900113" y="557440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48B8D35D-C3DD-0822-22CC-24CF508FC94B}"/>
              </a:ext>
            </a:extLst>
          </p:cNvPr>
          <p:cNvCxnSpPr>
            <a:cxnSpLocks/>
            <a:endCxn id="13" idx="4"/>
          </p:cNvCxnSpPr>
          <p:nvPr/>
        </p:nvCxnSpPr>
        <p:spPr>
          <a:xfrm flipV="1">
            <a:off x="11692136" y="5238244"/>
            <a:ext cx="80075" cy="414763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C188A04F-B811-A3EE-A821-DD7DAC0085CF}"/>
              </a:ext>
            </a:extLst>
          </p:cNvPr>
          <p:cNvCxnSpPr>
            <a:cxnSpLocks/>
            <a:stCxn id="16" idx="6"/>
            <a:endCxn id="13" idx="1"/>
          </p:cNvCxnSpPr>
          <p:nvPr/>
        </p:nvCxnSpPr>
        <p:spPr>
          <a:xfrm>
            <a:off x="10543473" y="4738688"/>
            <a:ext cx="1172116" cy="36537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A4A58B87-094C-D1AF-C542-2F3688DB6BF4}"/>
              </a:ext>
            </a:extLst>
          </p:cNvPr>
          <p:cNvSpPr/>
          <p:nvPr/>
        </p:nvSpPr>
        <p:spPr>
          <a:xfrm>
            <a:off x="7735157" y="3650032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F48E52C-D1C0-9098-895B-AFBACE8F8A54}"/>
              </a:ext>
            </a:extLst>
          </p:cNvPr>
          <p:cNvSpPr/>
          <p:nvPr/>
        </p:nvSpPr>
        <p:spPr>
          <a:xfrm>
            <a:off x="7573928" y="3123090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6E28B676-6DD3-9E54-D5AB-00E9901D8ED7}"/>
              </a:ext>
            </a:extLst>
          </p:cNvPr>
          <p:cNvSpPr/>
          <p:nvPr/>
        </p:nvSpPr>
        <p:spPr>
          <a:xfrm>
            <a:off x="10122034" y="2040711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3FC38E70-E45D-1799-4698-575098C21FB0}"/>
              </a:ext>
            </a:extLst>
          </p:cNvPr>
          <p:cNvSpPr/>
          <p:nvPr/>
        </p:nvSpPr>
        <p:spPr>
          <a:xfrm>
            <a:off x="9075220" y="3809781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D04FF70A-0DDF-A893-541B-C821CB9FCBA0}"/>
              </a:ext>
            </a:extLst>
          </p:cNvPr>
          <p:cNvSpPr/>
          <p:nvPr/>
        </p:nvSpPr>
        <p:spPr>
          <a:xfrm>
            <a:off x="8820038" y="3165091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6A4A5DA9-A168-1CEB-04D4-55EA77F29DA2}"/>
              </a:ext>
            </a:extLst>
          </p:cNvPr>
          <p:cNvSpPr/>
          <p:nvPr/>
        </p:nvSpPr>
        <p:spPr>
          <a:xfrm>
            <a:off x="10139909" y="5574405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410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61863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Juillet-Nov. 1840 : Contre le soutien de la France à l’Egypte, Grande-Bretagne, Russie et Autriche s’unissent et chassent les Egyptiens de Syrie</a:t>
            </a:r>
            <a:endParaRPr lang="fr-FR" b="1" dirty="0">
              <a:ea typeface="Times New Roman" panose="02020603050405020304" pitchFamily="18" charset="0"/>
            </a:endParaRP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*Juillet 1840 : Traité de Londres</a:t>
            </a:r>
          </a:p>
          <a:p>
            <a:r>
              <a:rPr lang="fr-FR" dirty="0">
                <a:ea typeface="Times New Roman" panose="02020603050405020304" pitchFamily="18" charset="0"/>
              </a:rPr>
              <a:t>GB, Russie, Autriche et Prusse, </a:t>
            </a:r>
            <a:r>
              <a:rPr lang="fr-FR" u="sng" dirty="0">
                <a:ea typeface="Times New Roman" panose="02020603050405020304" pitchFamily="18" charset="0"/>
              </a:rPr>
              <a:t>sans la France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a) Les quatre puissances demandent à Mehmet Ali</a:t>
            </a:r>
          </a:p>
          <a:p>
            <a:r>
              <a:rPr lang="fr-FR" dirty="0">
                <a:ea typeface="Times New Roman" panose="02020603050405020304" pitchFamily="18" charset="0"/>
              </a:rPr>
              <a:t>De rendre la Syrie et la flotte ottomane…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b) En échange, ils lui font deux propositions…</a:t>
            </a:r>
          </a:p>
          <a:p>
            <a:r>
              <a:rPr lang="fr-FR" dirty="0">
                <a:ea typeface="Times New Roman" panose="02020603050405020304" pitchFamily="18" charset="0"/>
              </a:rPr>
              <a:t>- L’Egypte à titre héréditaire</a:t>
            </a:r>
          </a:p>
          <a:p>
            <a:r>
              <a:rPr lang="fr-FR" dirty="0">
                <a:ea typeface="Times New Roman" panose="02020603050405020304" pitchFamily="18" charset="0"/>
              </a:rPr>
              <a:t>- Le pachalik d’Acre (Palestine) à titre viager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c) Avec un ultimatum…</a:t>
            </a:r>
          </a:p>
          <a:p>
            <a:r>
              <a:rPr lang="fr-FR" dirty="0">
                <a:ea typeface="Times New Roman" panose="02020603050405020304" pitchFamily="18" charset="0"/>
              </a:rPr>
              <a:t>20 jours pour accepter la 1</a:t>
            </a:r>
            <a:r>
              <a:rPr lang="fr-FR" baseline="30000" dirty="0">
                <a:ea typeface="Times New Roman" panose="02020603050405020304" pitchFamily="18" charset="0"/>
              </a:rPr>
              <a:t>ère</a:t>
            </a:r>
            <a:r>
              <a:rPr lang="fr-FR" dirty="0">
                <a:ea typeface="Times New Roman" panose="02020603050405020304" pitchFamily="18" charset="0"/>
              </a:rPr>
              <a:t> proposition, 10 j. pour la 2</a:t>
            </a:r>
            <a:r>
              <a:rPr lang="fr-FR" baseline="30000" dirty="0">
                <a:ea typeface="Times New Roman" panose="02020603050405020304" pitchFamily="18" charset="0"/>
              </a:rPr>
              <a:t>nde</a:t>
            </a:r>
            <a:r>
              <a:rPr lang="fr-FR" dirty="0">
                <a:ea typeface="Times New Roman" panose="02020603050405020304" pitchFamily="18" charset="0"/>
              </a:rPr>
              <a:t> !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NB : La France humiliée…</a:t>
            </a:r>
          </a:p>
          <a:p>
            <a:r>
              <a:rPr lang="fr-FR" dirty="0">
                <a:ea typeface="Times New Roman" panose="02020603050405020304" pitchFamily="18" charset="0"/>
              </a:rPr>
              <a:t>Son opinion réagit</a:t>
            </a:r>
          </a:p>
          <a:p>
            <a:r>
              <a:rPr lang="fr-FR" dirty="0">
                <a:ea typeface="Times New Roman" panose="02020603050405020304" pitchFamily="18" charset="0"/>
              </a:rPr>
              <a:t>Il faut reconquérir la rive gauche du Rhin !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Ce qui déclenche une contre-réaction en Allemagne…</a:t>
            </a:r>
          </a:p>
        </p:txBody>
      </p:sp>
      <p:pic>
        <p:nvPicPr>
          <p:cNvPr id="2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B439B979-2578-2AB1-49CC-EA7B6169A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F8596F4B-3924-854D-49A1-4863F8F56205}"/>
              </a:ext>
            </a:extLst>
          </p:cNvPr>
          <p:cNvSpPr/>
          <p:nvPr/>
        </p:nvSpPr>
        <p:spPr>
          <a:xfrm>
            <a:off x="11612062" y="5653007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704B7FA-3433-28EF-2172-4F930EA498F2}"/>
              </a:ext>
            </a:extLst>
          </p:cNvPr>
          <p:cNvSpPr/>
          <p:nvPr/>
        </p:nvSpPr>
        <p:spPr>
          <a:xfrm>
            <a:off x="10846144" y="4071560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2986AE1-E239-5BBE-0005-C6CE6E3C74B0}"/>
              </a:ext>
            </a:extLst>
          </p:cNvPr>
          <p:cNvSpPr/>
          <p:nvPr/>
        </p:nvSpPr>
        <p:spPr>
          <a:xfrm>
            <a:off x="10961132" y="6090524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E20A7E4-F4EC-5F17-8BC9-B9B49BDD75BA}"/>
              </a:ext>
            </a:extLst>
          </p:cNvPr>
          <p:cNvSpPr/>
          <p:nvPr/>
        </p:nvSpPr>
        <p:spPr>
          <a:xfrm>
            <a:off x="10383324" y="4660086"/>
            <a:ext cx="160149" cy="157203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A69A8E4-2371-6407-DAF7-3DEBDEAEC667}"/>
              </a:ext>
            </a:extLst>
          </p:cNvPr>
          <p:cNvSpPr/>
          <p:nvPr/>
        </p:nvSpPr>
        <p:spPr>
          <a:xfrm>
            <a:off x="9586323" y="5159643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C88D76F5-46B9-FE8E-BC94-4EF9BC4D0082}"/>
              </a:ext>
            </a:extLst>
          </p:cNvPr>
          <p:cNvCxnSpPr>
            <a:cxnSpLocks/>
            <a:endCxn id="22" idx="3"/>
          </p:cNvCxnSpPr>
          <p:nvPr/>
        </p:nvCxnSpPr>
        <p:spPr>
          <a:xfrm flipV="1">
            <a:off x="9891123" y="4951470"/>
            <a:ext cx="391060" cy="7801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EA2F8545-887C-E112-8438-CE0AB52CF3B6}"/>
              </a:ext>
            </a:extLst>
          </p:cNvPr>
          <p:cNvSpPr/>
          <p:nvPr/>
        </p:nvSpPr>
        <p:spPr>
          <a:xfrm>
            <a:off x="10258730" y="4817289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CFA90388-0DCA-408B-D714-D88E5D7534F3}"/>
              </a:ext>
            </a:extLst>
          </p:cNvPr>
          <p:cNvSpPr/>
          <p:nvPr/>
        </p:nvSpPr>
        <p:spPr>
          <a:xfrm>
            <a:off x="8900113" y="557440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8A3398DA-85AD-77FF-54B3-1F55C19020AD}"/>
              </a:ext>
            </a:extLst>
          </p:cNvPr>
          <p:cNvSpPr/>
          <p:nvPr/>
        </p:nvSpPr>
        <p:spPr>
          <a:xfrm>
            <a:off x="7735157" y="3650032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754BE29-8903-550B-7A58-0512B04A62BE}"/>
              </a:ext>
            </a:extLst>
          </p:cNvPr>
          <p:cNvSpPr/>
          <p:nvPr/>
        </p:nvSpPr>
        <p:spPr>
          <a:xfrm>
            <a:off x="7573928" y="3123090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5159DDCC-CB9D-9536-D8B9-7855336563F5}"/>
              </a:ext>
            </a:extLst>
          </p:cNvPr>
          <p:cNvSpPr/>
          <p:nvPr/>
        </p:nvSpPr>
        <p:spPr>
          <a:xfrm>
            <a:off x="10122034" y="2040711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15207B3A-D6FE-975F-1C20-FC7A6C517807}"/>
              </a:ext>
            </a:extLst>
          </p:cNvPr>
          <p:cNvSpPr/>
          <p:nvPr/>
        </p:nvSpPr>
        <p:spPr>
          <a:xfrm>
            <a:off x="9075220" y="3809781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12288DE5-D79D-9628-ECCB-FA60A5E4B6A0}"/>
              </a:ext>
            </a:extLst>
          </p:cNvPr>
          <p:cNvSpPr/>
          <p:nvPr/>
        </p:nvSpPr>
        <p:spPr>
          <a:xfrm>
            <a:off x="8820038" y="3165091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C75B48D2-3730-7DA3-B243-9AFD618F179B}"/>
              </a:ext>
            </a:extLst>
          </p:cNvPr>
          <p:cNvSpPr/>
          <p:nvPr/>
        </p:nvSpPr>
        <p:spPr>
          <a:xfrm>
            <a:off x="11391168" y="5731608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75409EB6-8008-E118-4C95-86AFDE33FF18}"/>
              </a:ext>
            </a:extLst>
          </p:cNvPr>
          <p:cNvSpPr/>
          <p:nvPr/>
        </p:nvSpPr>
        <p:spPr>
          <a:xfrm>
            <a:off x="10139909" y="5574405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82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6899751" cy="38472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Juillet-Nov. 1840 : Contre le soutien de la France à l’Egypte, Grande-Bretagne, Russie et Autriche s’unissent et chassent les Egyptiens de Syrie</a:t>
            </a:r>
            <a:endParaRPr lang="fr-FR" sz="1700" b="1" dirty="0">
              <a:ea typeface="Times New Roman" panose="02020603050405020304" pitchFamily="18" charset="0"/>
            </a:endParaRP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*Juillet 1840 : </a:t>
            </a:r>
            <a:r>
              <a:rPr lang="fr-FR" u="sng" dirty="0">
                <a:ea typeface="Times New Roman" panose="02020603050405020304" pitchFamily="18" charset="0"/>
              </a:rPr>
              <a:t>Palmerston</a:t>
            </a:r>
            <a:r>
              <a:rPr lang="fr-FR" dirty="0">
                <a:ea typeface="Times New Roman" panose="02020603050405020304" pitchFamily="18" charset="0"/>
              </a:rPr>
              <a:t> menace la France de </a:t>
            </a:r>
            <a:r>
              <a:rPr lang="fr-FR" u="sng" dirty="0">
                <a:ea typeface="Times New Roman" panose="02020603050405020304" pitchFamily="18" charset="0"/>
              </a:rPr>
              <a:t>Thiers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i="1" dirty="0">
                <a:ea typeface="Times New Roman" panose="02020603050405020304" pitchFamily="18" charset="0"/>
              </a:rPr>
              <a:t>Le plus amicalement et le moins agressivement possible…</a:t>
            </a:r>
          </a:p>
          <a:p>
            <a:r>
              <a:rPr lang="fr-FR" sz="1700" i="1" dirty="0">
                <a:ea typeface="Times New Roman" panose="02020603050405020304" pitchFamily="18" charset="0"/>
              </a:rPr>
              <a:t>Si la France jette le gant, nous ne refuserons pas de le relever ; et que si elle commence la guerre, elle perdra certainement ses vaisseaux, ses colonies et son commerce, bien avant la fin du conflit ;</a:t>
            </a:r>
          </a:p>
          <a:p>
            <a:r>
              <a:rPr lang="fr-FR" sz="1700" i="1" dirty="0">
                <a:ea typeface="Times New Roman" panose="02020603050405020304" pitchFamily="18" charset="0"/>
              </a:rPr>
              <a:t>que son armée à Alger ne lui donnera plus de soucis,</a:t>
            </a:r>
          </a:p>
          <a:p>
            <a:r>
              <a:rPr lang="fr-FR" sz="1700" dirty="0">
                <a:ea typeface="Times New Roman" panose="02020603050405020304" pitchFamily="18" charset="0"/>
              </a:rPr>
              <a:t>NB : 1839 : Reprise de la guerre avec Abdel-Kader</a:t>
            </a:r>
          </a:p>
          <a:p>
            <a:r>
              <a:rPr lang="fr-FR" sz="1700" i="1" dirty="0">
                <a:ea typeface="Times New Roman" panose="02020603050405020304" pitchFamily="18" charset="0"/>
              </a:rPr>
              <a:t>et que </a:t>
            </a:r>
            <a:r>
              <a:rPr lang="fr-FR" sz="1700" i="1" u="sng" dirty="0">
                <a:ea typeface="Times New Roman" panose="02020603050405020304" pitchFamily="18" charset="0"/>
              </a:rPr>
              <a:t>Mohamed Ali</a:t>
            </a:r>
            <a:r>
              <a:rPr lang="fr-FR" sz="1700" i="1" dirty="0">
                <a:ea typeface="Times New Roman" panose="02020603050405020304" pitchFamily="18" charset="0"/>
              </a:rPr>
              <a:t> sera tout simplement balancé dans le Nil !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NB : La jeune reine </a:t>
            </a:r>
            <a:r>
              <a:rPr lang="fr-FR" u="sng" dirty="0">
                <a:ea typeface="Times New Roman" panose="02020603050405020304" pitchFamily="18" charset="0"/>
              </a:rPr>
              <a:t>Victoria</a:t>
            </a:r>
            <a:r>
              <a:rPr lang="fr-FR" dirty="0">
                <a:ea typeface="Times New Roman" panose="02020603050405020304" pitchFamily="18" charset="0"/>
              </a:rPr>
              <a:t> (1837) est choquée par le ton agressif…</a:t>
            </a:r>
          </a:p>
        </p:txBody>
      </p:sp>
    </p:spTree>
    <p:extLst>
      <p:ext uri="{BB962C8B-B14F-4D97-AF65-F5344CB8AC3E}">
        <p14:creationId xmlns:p14="http://schemas.microsoft.com/office/powerpoint/2010/main" val="2400649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Juillet-Nov. 1840 : Contre le soutien de la France à l’Egypte, Grande-Bretagne, Russie et Autriche s’unissent et chassent les Egyptiens de Syrie</a:t>
            </a:r>
            <a:endParaRPr lang="fr-FR" b="1" dirty="0">
              <a:ea typeface="Times New Roman" panose="02020603050405020304" pitchFamily="18" charset="0"/>
            </a:endParaRP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*Juillet 1840 : Malgré les menaces à l’Egypte et à la France</a:t>
            </a:r>
          </a:p>
          <a:p>
            <a:r>
              <a:rPr lang="fr-FR" u="sng" dirty="0">
                <a:ea typeface="Times New Roman" panose="02020603050405020304" pitchFamily="18" charset="0"/>
              </a:rPr>
              <a:t>Mehmet Ali</a:t>
            </a:r>
            <a:r>
              <a:rPr lang="fr-FR" dirty="0">
                <a:ea typeface="Times New Roman" panose="02020603050405020304" pitchFamily="18" charset="0"/>
              </a:rPr>
              <a:t>, soutenu par </a:t>
            </a:r>
            <a:r>
              <a:rPr lang="fr-FR" u="sng" dirty="0">
                <a:ea typeface="Times New Roman" panose="02020603050405020304" pitchFamily="18" charset="0"/>
              </a:rPr>
              <a:t>Thiers</a:t>
            </a:r>
            <a:r>
              <a:rPr lang="fr-FR" dirty="0">
                <a:ea typeface="Times New Roman" panose="02020603050405020304" pitchFamily="18" charset="0"/>
              </a:rPr>
              <a:t>, refuse en bloc…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*Août 1840 : Grâce à des agents britanniques…</a:t>
            </a:r>
          </a:p>
          <a:p>
            <a:r>
              <a:rPr lang="fr-FR" dirty="0">
                <a:ea typeface="Times New Roman" panose="02020603050405020304" pitchFamily="18" charset="0"/>
              </a:rPr>
              <a:t>Nouvelles révoltes en Syrie-Palestine contre les Egyptiens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*Anglais, Russes et Autrichiens vont en profiter…</a:t>
            </a:r>
          </a:p>
        </p:txBody>
      </p:sp>
      <p:pic>
        <p:nvPicPr>
          <p:cNvPr id="11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090E45B8-7447-7EB0-78B1-EEA85AF57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CC980D4B-FC5C-D163-6CCF-960880D0CDB7}"/>
              </a:ext>
            </a:extLst>
          </p:cNvPr>
          <p:cNvSpPr/>
          <p:nvPr/>
        </p:nvSpPr>
        <p:spPr>
          <a:xfrm>
            <a:off x="11612062" y="5653007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6DFE5AC-B9C1-C725-E19F-22FF390CB030}"/>
              </a:ext>
            </a:extLst>
          </p:cNvPr>
          <p:cNvSpPr/>
          <p:nvPr/>
        </p:nvSpPr>
        <p:spPr>
          <a:xfrm>
            <a:off x="10846144" y="4071560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C63256F-41A1-DA4B-9272-5D96B57A219E}"/>
              </a:ext>
            </a:extLst>
          </p:cNvPr>
          <p:cNvSpPr/>
          <p:nvPr/>
        </p:nvSpPr>
        <p:spPr>
          <a:xfrm>
            <a:off x="10961132" y="6090524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AEF004C-0B15-CDB6-086B-D8781C0F5299}"/>
              </a:ext>
            </a:extLst>
          </p:cNvPr>
          <p:cNvSpPr/>
          <p:nvPr/>
        </p:nvSpPr>
        <p:spPr>
          <a:xfrm>
            <a:off x="10383324" y="4660086"/>
            <a:ext cx="160149" cy="157203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051275F-1B01-1440-2109-7337883219D7}"/>
              </a:ext>
            </a:extLst>
          </p:cNvPr>
          <p:cNvSpPr/>
          <p:nvPr/>
        </p:nvSpPr>
        <p:spPr>
          <a:xfrm>
            <a:off x="9586323" y="5159643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F621936-2376-E92C-04B1-B891C15A78EC}"/>
              </a:ext>
            </a:extLst>
          </p:cNvPr>
          <p:cNvCxnSpPr>
            <a:cxnSpLocks/>
            <a:endCxn id="20" idx="3"/>
          </p:cNvCxnSpPr>
          <p:nvPr/>
        </p:nvCxnSpPr>
        <p:spPr>
          <a:xfrm flipV="1">
            <a:off x="9891123" y="4951470"/>
            <a:ext cx="391060" cy="7801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95A32F33-76E7-D196-D13D-242CE698F366}"/>
              </a:ext>
            </a:extLst>
          </p:cNvPr>
          <p:cNvSpPr/>
          <p:nvPr/>
        </p:nvSpPr>
        <p:spPr>
          <a:xfrm>
            <a:off x="10258730" y="4817289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54CD7C3-B686-9CEA-8736-72FB15556522}"/>
              </a:ext>
            </a:extLst>
          </p:cNvPr>
          <p:cNvSpPr/>
          <p:nvPr/>
        </p:nvSpPr>
        <p:spPr>
          <a:xfrm>
            <a:off x="8900113" y="5574405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A73A44D-8525-FB87-FB0A-32E11418FB3A}"/>
              </a:ext>
            </a:extLst>
          </p:cNvPr>
          <p:cNvSpPr/>
          <p:nvPr/>
        </p:nvSpPr>
        <p:spPr>
          <a:xfrm>
            <a:off x="7735157" y="3650032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4ECA7E4-6A22-4027-543A-6D3BB276F5DA}"/>
              </a:ext>
            </a:extLst>
          </p:cNvPr>
          <p:cNvSpPr/>
          <p:nvPr/>
        </p:nvSpPr>
        <p:spPr>
          <a:xfrm>
            <a:off x="7573928" y="3123090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E4939AE-4D7C-1E6E-3288-53EFBE8CD9D9}"/>
              </a:ext>
            </a:extLst>
          </p:cNvPr>
          <p:cNvSpPr/>
          <p:nvPr/>
        </p:nvSpPr>
        <p:spPr>
          <a:xfrm>
            <a:off x="10122034" y="2040711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812A89FA-2A96-B312-A708-DA6911715B33}"/>
              </a:ext>
            </a:extLst>
          </p:cNvPr>
          <p:cNvSpPr/>
          <p:nvPr/>
        </p:nvSpPr>
        <p:spPr>
          <a:xfrm>
            <a:off x="9075220" y="3809781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111A1B2B-F4BD-6458-0ADA-13513DF931D0}"/>
              </a:ext>
            </a:extLst>
          </p:cNvPr>
          <p:cNvSpPr/>
          <p:nvPr/>
        </p:nvSpPr>
        <p:spPr>
          <a:xfrm>
            <a:off x="8820038" y="3165091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9D106B86-44D9-3DFF-BE3A-2B2FE9F50A43}"/>
              </a:ext>
            </a:extLst>
          </p:cNvPr>
          <p:cNvSpPr/>
          <p:nvPr/>
        </p:nvSpPr>
        <p:spPr>
          <a:xfrm>
            <a:off x="11391168" y="5731608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3E7B8B6A-43DE-0A3B-50F3-3CFE586F23FD}"/>
              </a:ext>
            </a:extLst>
          </p:cNvPr>
          <p:cNvSpPr/>
          <p:nvPr/>
        </p:nvSpPr>
        <p:spPr>
          <a:xfrm>
            <a:off x="10139909" y="5574405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74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re 2"/>
          <p:cNvSpPr/>
          <p:nvPr/>
        </p:nvSpPr>
        <p:spPr>
          <a:xfrm>
            <a:off x="202800" y="137160"/>
            <a:ext cx="11786400" cy="66042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fr-FR" b="1" dirty="0">
                <a:ea typeface="Times New Roman" panose="02020603050405020304" pitchFamily="18" charset="0"/>
              </a:rPr>
              <a:t>1833-1838 : En Syrie et en Palestine, la politique moderniste d’Ibrahim provoque des révoltes populaires</a:t>
            </a:r>
            <a:endParaRPr lang="fr-FR" b="1" dirty="0"/>
          </a:p>
          <a:p>
            <a:endParaRPr lang="fr-FR" b="1" dirty="0"/>
          </a:p>
          <a:p>
            <a:r>
              <a:rPr lang="fr-FR" b="1" dirty="0"/>
              <a:t>1839-1841 : La 2</a:t>
            </a:r>
            <a:r>
              <a:rPr lang="fr-FR" b="1" baseline="30000" dirty="0"/>
              <a:t>nde</a:t>
            </a:r>
            <a:r>
              <a:rPr lang="fr-FR" b="1" dirty="0"/>
              <a:t> guerre turco-égyptienne</a:t>
            </a:r>
          </a:p>
          <a:p>
            <a:r>
              <a:rPr lang="fr-FR" dirty="0"/>
              <a:t>Avril-Juillet 1839 : Les Ottomans échouent à reconquérir la Syrie ; Vainqueur, Mehmet Ali </a:t>
            </a:r>
            <a:r>
              <a:rPr lang="fr-FR" dirty="0">
                <a:ea typeface="Times New Roman" panose="02020603050405020304" pitchFamily="18" charset="0"/>
              </a:rPr>
              <a:t>réclame le gouvernement de l’Egypte et de la Syrie à titre héréditaire</a:t>
            </a:r>
          </a:p>
          <a:p>
            <a:r>
              <a:rPr lang="fr-FR" dirty="0"/>
              <a:t>1839-1840 : France et Grande-Bretagne se posent en médiateur pour empêcher une intervention russe ; Mais la France, en difficulté en Algérie, soutient la cause égyptienne ; La Grande-Bretagne se rapproche de la Russie et soutient l’Empire ottoman contre l’Egypte</a:t>
            </a:r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/>
              <a:t>Juillet-Nov. 1840 : Contre le soutien de la France à l’Egypte, Grande-Bretagne, Russie et Autriche s’unissent et chassent les Egyptiens de Syrie</a:t>
            </a:r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/>
              <a:t>Nov. 1840-Fév. 1841 : Vaincu, Mehmet Ali renonce à la Crète, l’Arabie et la Syrie ; Il conserve l’Egypte et les conquêtes soudanaises à titre héréditaire</a:t>
            </a:r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/>
              <a:t>Juin 1841 : La convention de Londres : Protection de Constantinople sous garantie internationale ; Les Détroits fermés à tout navire de guerre</a:t>
            </a:r>
          </a:p>
          <a:p>
            <a:endParaRPr lang="fr-FR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fr-FR" dirty="0"/>
              <a:t>1841 : La question d’Orient, le devenir de l’Empire ottoman et de son intégrité, e</a:t>
            </a:r>
            <a:r>
              <a:rPr lang="fr-FR" dirty="0">
                <a:ea typeface="Times New Roman" panose="02020603050405020304" pitchFamily="18" charset="0"/>
              </a:rPr>
              <a:t>st devenue essentielle dans l’agenda diplomatique européen ; </a:t>
            </a:r>
            <a:r>
              <a:rPr lang="fr-FR" dirty="0"/>
              <a:t>Au Proche Orient, la Grande-Bretagne a atteint ses objectifs : L’Empire ottoman sous protectorat britannique ; L’Egypte neutralisée ; La Russie maître de la mer Noire, mais comme la France, écartée provisoirement du Levant ; La Grande-Bretagne, seule puissance européenne en Méditerranée, peut contrôler la route directe de l’Inde, conquise depuis 1818</a:t>
            </a:r>
            <a:endParaRPr lang="fr-FR" dirty="0">
              <a:ea typeface="Times New Roman" panose="02020603050405020304" pitchFamily="18" charset="0"/>
            </a:endParaRPr>
          </a:p>
          <a:p>
            <a:endParaRPr lang="fr-FR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fr-FR" dirty="0"/>
          </a:p>
          <a:p>
            <a:endParaRPr lang="fr-FR" sz="1800" b="1" dirty="0"/>
          </a:p>
          <a:p>
            <a:endParaRPr lang="fr-FR" sz="1800" b="1" dirty="0">
              <a:ea typeface="Times New Roman" panose="02020603050405020304" pitchFamily="18" charset="0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fr-FR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kern="1200" spc="-1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896438-8A0B-4EA3-9B45-871AE853AD8F}" type="slidenum">
              <a:rPr lang="fr-FR" smtClean="0"/>
              <a:p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7858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Juillet-Nov. 1840 : Contre le soutien de la France à l’Egypte, Grande-Bretagne, Russie et Autriche s’unissent et chassent les Egyptiens de Syrie</a:t>
            </a:r>
            <a:endParaRPr lang="fr-FR" b="1" dirty="0">
              <a:ea typeface="Times New Roman" panose="02020603050405020304" pitchFamily="18" charset="0"/>
            </a:endParaRP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</a:t>
            </a:r>
            <a:r>
              <a:rPr lang="fr-FR" dirty="0" err="1">
                <a:ea typeface="Times New Roman" panose="02020603050405020304" pitchFamily="18" charset="0"/>
              </a:rPr>
              <a:t>Oct</a:t>
            </a:r>
            <a:r>
              <a:rPr lang="fr-FR" dirty="0">
                <a:ea typeface="Times New Roman" panose="02020603050405020304" pitchFamily="18" charset="0"/>
              </a:rPr>
              <a:t>-Nov. 1840 : Une expédition austro-britannique Bombarde et prend Beyrouth et Acre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*Et la flotte britannique de l’amiral </a:t>
            </a:r>
            <a:r>
              <a:rPr lang="fr-FR" u="sng" dirty="0">
                <a:ea typeface="Times New Roman" panose="02020603050405020304" pitchFamily="18" charset="0"/>
              </a:rPr>
              <a:t>Charles Napier</a:t>
            </a:r>
          </a:p>
          <a:p>
            <a:r>
              <a:rPr lang="fr-FR" dirty="0">
                <a:ea typeface="Times New Roman" panose="02020603050405020304" pitchFamily="18" charset="0"/>
              </a:rPr>
              <a:t>Menace directement Alexandrie…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90168A1A-A9E1-23C6-D1F2-197455A0B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148" r="42832" b="74550"/>
          <a:stretch/>
        </p:blipFill>
        <p:spPr>
          <a:xfrm>
            <a:off x="6032179" y="116631"/>
            <a:ext cx="5992346" cy="50001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16691DA3-C068-883A-751F-7980FD33A139}"/>
              </a:ext>
            </a:extLst>
          </p:cNvPr>
          <p:cNvSpPr/>
          <p:nvPr/>
        </p:nvSpPr>
        <p:spPr>
          <a:xfrm>
            <a:off x="10879270" y="245949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1ECC685-22F9-774D-32D5-9EC48E33BA0C}"/>
              </a:ext>
            </a:extLst>
          </p:cNvPr>
          <p:cNvSpPr/>
          <p:nvPr/>
        </p:nvSpPr>
        <p:spPr>
          <a:xfrm>
            <a:off x="9251947" y="3911168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AFF2D93-6429-1827-6F75-DFA1A535AC7A}"/>
              </a:ext>
            </a:extLst>
          </p:cNvPr>
          <p:cNvSpPr/>
          <p:nvPr/>
        </p:nvSpPr>
        <p:spPr>
          <a:xfrm>
            <a:off x="6630150" y="181631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1A5264D-CDC8-5A35-EB51-2B93EEC631A5}"/>
              </a:ext>
            </a:extLst>
          </p:cNvPr>
          <p:cNvSpPr/>
          <p:nvPr/>
        </p:nvSpPr>
        <p:spPr>
          <a:xfrm>
            <a:off x="10316164" y="883833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2491843-581D-1BDF-A85B-33CF109C088D}"/>
              </a:ext>
            </a:extLst>
          </p:cNvPr>
          <p:cNvSpPr/>
          <p:nvPr/>
        </p:nvSpPr>
        <p:spPr>
          <a:xfrm>
            <a:off x="10599505" y="2183471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C0EFC30-82E9-81A5-971D-451AECB49094}"/>
              </a:ext>
            </a:extLst>
          </p:cNvPr>
          <p:cNvSpPr/>
          <p:nvPr/>
        </p:nvSpPr>
        <p:spPr>
          <a:xfrm>
            <a:off x="8632556" y="3423571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7FC49A2E-FA7F-6D1F-D4F2-03F34BB54E43}"/>
              </a:ext>
            </a:extLst>
          </p:cNvPr>
          <p:cNvCxnSpPr>
            <a:cxnSpLocks/>
          </p:cNvCxnSpPr>
          <p:nvPr/>
        </p:nvCxnSpPr>
        <p:spPr>
          <a:xfrm>
            <a:off x="6096000" y="2183471"/>
            <a:ext cx="2524060" cy="12067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74C3AAD1-B23C-B03F-2206-51786C6A010F}"/>
              </a:ext>
            </a:extLst>
          </p:cNvPr>
          <p:cNvSpPr/>
          <p:nvPr/>
        </p:nvSpPr>
        <p:spPr>
          <a:xfrm>
            <a:off x="10403407" y="2616697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6C3183FB-63C8-1EC0-499D-9490B63ADE6A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6096000" y="2169215"/>
            <a:ext cx="4503505" cy="928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D6A2BDE4-168C-05C7-8BDA-D800144B3D5E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8792705" y="2210227"/>
            <a:ext cx="1634155" cy="4294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540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Nov. 1840-Fév. 1841 : Vaincu, Mehmet Ali renonce à la Crète, l’Arabie et la Syrie ; Il conserve l’Egypte et les conquêtes soudanaises à titre héréditaire</a:t>
            </a:r>
            <a:endParaRPr lang="fr-FR" b="1" dirty="0">
              <a:ea typeface="Times New Roman" panose="02020603050405020304" pitchFamily="18" charset="0"/>
            </a:endParaRP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*Nov. 1840 : A Alexandrie, </a:t>
            </a:r>
            <a:r>
              <a:rPr lang="fr-FR" u="sng" dirty="0">
                <a:ea typeface="Times New Roman" panose="02020603050405020304" pitchFamily="18" charset="0"/>
              </a:rPr>
              <a:t>Mehmet Ali</a:t>
            </a:r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Négocie directement avec </a:t>
            </a:r>
            <a:r>
              <a:rPr lang="fr-FR" u="sng" dirty="0">
                <a:ea typeface="Times New Roman" panose="02020603050405020304" pitchFamily="18" charset="0"/>
              </a:rPr>
              <a:t>Charles Napier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*Nov. 1840-Jan. 1841 : Mehmet Ali restitue la flotte turque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Et il évacue la Syrie, la Crète et l’Arabie…</a:t>
            </a:r>
          </a:p>
        </p:txBody>
      </p:sp>
      <p:pic>
        <p:nvPicPr>
          <p:cNvPr id="33" name="Image 32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23168559-AB3C-3416-F972-931A73BDF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40" y="106830"/>
            <a:ext cx="5892984" cy="66443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4" name="Ellipse 33">
            <a:extLst>
              <a:ext uri="{FF2B5EF4-FFF2-40B4-BE49-F238E27FC236}">
                <a16:creationId xmlns:a16="http://schemas.microsoft.com/office/drawing/2014/main" id="{5004FDEC-4BA0-ECE9-6E92-1E9967375AFD}"/>
              </a:ext>
            </a:extLst>
          </p:cNvPr>
          <p:cNvSpPr/>
          <p:nvPr/>
        </p:nvSpPr>
        <p:spPr>
          <a:xfrm>
            <a:off x="8557140" y="1345514"/>
            <a:ext cx="160149" cy="157203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8E6C93C4-F041-505D-5B9E-A0CD4317DA5E}"/>
              </a:ext>
            </a:extLst>
          </p:cNvPr>
          <p:cNvSpPr/>
          <p:nvPr/>
        </p:nvSpPr>
        <p:spPr>
          <a:xfrm>
            <a:off x="7669483" y="622332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85DE37F0-7CFA-84ED-7797-BAF17C1D8D45}"/>
              </a:ext>
            </a:extLst>
          </p:cNvPr>
          <p:cNvSpPr/>
          <p:nvPr/>
        </p:nvSpPr>
        <p:spPr>
          <a:xfrm>
            <a:off x="8917883" y="3350398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17C76A06-86F0-9AC7-036C-2D76F5A7C8BB}"/>
              </a:ext>
            </a:extLst>
          </p:cNvPr>
          <p:cNvSpPr/>
          <p:nvPr/>
        </p:nvSpPr>
        <p:spPr>
          <a:xfrm>
            <a:off x="9065125" y="779535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560016DF-420E-6CA8-769D-DF846FEDD2EA}"/>
              </a:ext>
            </a:extLst>
          </p:cNvPr>
          <p:cNvSpPr/>
          <p:nvPr/>
        </p:nvSpPr>
        <p:spPr>
          <a:xfrm>
            <a:off x="9728174" y="2490890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340F4002-BDE1-33D1-B97B-A01AD5F393CE}"/>
              </a:ext>
            </a:extLst>
          </p:cNvPr>
          <p:cNvCxnSpPr>
            <a:cxnSpLocks/>
            <a:endCxn id="34" idx="5"/>
          </p:cNvCxnSpPr>
          <p:nvPr/>
        </p:nvCxnSpPr>
        <p:spPr>
          <a:xfrm flipH="1" flipV="1">
            <a:off x="8693836" y="1479695"/>
            <a:ext cx="1034338" cy="1011195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3688200A-49B3-3FF4-A0A3-0016DD0DA7FD}"/>
              </a:ext>
            </a:extLst>
          </p:cNvPr>
          <p:cNvCxnSpPr>
            <a:cxnSpLocks/>
            <a:stCxn id="37" idx="3"/>
            <a:endCxn id="34" idx="0"/>
          </p:cNvCxnSpPr>
          <p:nvPr/>
        </p:nvCxnSpPr>
        <p:spPr>
          <a:xfrm flipH="1">
            <a:off x="8637215" y="913716"/>
            <a:ext cx="451363" cy="43179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F8890B0F-008C-A8E4-8779-F2D589C8CAF1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7829632" y="779535"/>
            <a:ext cx="750961" cy="589001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554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Nov. 1840-Fév. 1841 : Vaincu, Mehmet Ali renonce à la Crète, l’Arabie et la Syrie ; Il conserve l’Egypte et les conquêtes soudanaises à titre héréditaire</a:t>
            </a:r>
            <a:endParaRPr lang="fr-FR" b="1" dirty="0">
              <a:ea typeface="Times New Roman" panose="02020603050405020304" pitchFamily="18" charset="0"/>
            </a:endParaRP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*Fév. 1841 : Le sultan </a:t>
            </a:r>
            <a:r>
              <a:rPr lang="fr-FR" u="sng" dirty="0" err="1">
                <a:ea typeface="Times New Roman" panose="02020603050405020304" pitchFamily="18" charset="0"/>
              </a:rPr>
              <a:t>Abdül-Mejdid</a:t>
            </a:r>
            <a:r>
              <a:rPr lang="fr-FR" dirty="0">
                <a:ea typeface="Times New Roman" panose="02020603050405020304" pitchFamily="18" charset="0"/>
              </a:rPr>
              <a:t> confie à </a:t>
            </a:r>
            <a:r>
              <a:rPr lang="fr-FR" u="sng" dirty="0">
                <a:ea typeface="Times New Roman" panose="02020603050405020304" pitchFamily="18" charset="0"/>
              </a:rPr>
              <a:t>Mehmet Ali</a:t>
            </a:r>
          </a:p>
          <a:p>
            <a:r>
              <a:rPr lang="fr-FR" dirty="0">
                <a:ea typeface="Times New Roman" panose="02020603050405020304" pitchFamily="18" charset="0"/>
              </a:rPr>
              <a:t>L’Egypte à titre héréditaire</a:t>
            </a:r>
          </a:p>
          <a:p>
            <a:r>
              <a:rPr lang="fr-FR" dirty="0">
                <a:ea typeface="Times New Roman" panose="02020603050405020304" pitchFamily="18" charset="0"/>
              </a:rPr>
              <a:t>Ainsi que ses conquêtes au Soudan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NB : Ennuyeux pour la GB…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NB : Oct. 1840 : A Paris</a:t>
            </a:r>
          </a:p>
          <a:p>
            <a:r>
              <a:rPr lang="fr-FR" u="sng" dirty="0">
                <a:ea typeface="Times New Roman" panose="02020603050405020304" pitchFamily="18" charset="0"/>
              </a:rPr>
              <a:t>Thiers</a:t>
            </a:r>
            <a:r>
              <a:rPr lang="fr-FR" dirty="0">
                <a:ea typeface="Times New Roman" panose="02020603050405020304" pitchFamily="18" charset="0"/>
              </a:rPr>
              <a:t> est remplacé par </a:t>
            </a:r>
            <a:r>
              <a:rPr lang="fr-FR" u="sng" dirty="0">
                <a:ea typeface="Times New Roman" panose="02020603050405020304" pitchFamily="18" charset="0"/>
              </a:rPr>
              <a:t>François Guizot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*Reste le problème des Détroits, problème depuis 1833…</a:t>
            </a:r>
          </a:p>
        </p:txBody>
      </p:sp>
      <p:pic>
        <p:nvPicPr>
          <p:cNvPr id="33" name="Image 32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23168559-AB3C-3416-F972-931A73BDF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40" y="106830"/>
            <a:ext cx="5892984" cy="66443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4" name="Ellipse 33">
            <a:extLst>
              <a:ext uri="{FF2B5EF4-FFF2-40B4-BE49-F238E27FC236}">
                <a16:creationId xmlns:a16="http://schemas.microsoft.com/office/drawing/2014/main" id="{5004FDEC-4BA0-ECE9-6E92-1E9967375AFD}"/>
              </a:ext>
            </a:extLst>
          </p:cNvPr>
          <p:cNvSpPr/>
          <p:nvPr/>
        </p:nvSpPr>
        <p:spPr>
          <a:xfrm>
            <a:off x="8557140" y="1345514"/>
            <a:ext cx="160149" cy="157203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8E6C93C4-F041-505D-5B9E-A0CD4317DA5E}"/>
              </a:ext>
            </a:extLst>
          </p:cNvPr>
          <p:cNvSpPr/>
          <p:nvPr/>
        </p:nvSpPr>
        <p:spPr>
          <a:xfrm>
            <a:off x="7669483" y="622332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85DE37F0-7CFA-84ED-7797-BAF17C1D8D45}"/>
              </a:ext>
            </a:extLst>
          </p:cNvPr>
          <p:cNvSpPr/>
          <p:nvPr/>
        </p:nvSpPr>
        <p:spPr>
          <a:xfrm>
            <a:off x="8917883" y="3350398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17C76A06-86F0-9AC7-036C-2D76F5A7C8BB}"/>
              </a:ext>
            </a:extLst>
          </p:cNvPr>
          <p:cNvSpPr/>
          <p:nvPr/>
        </p:nvSpPr>
        <p:spPr>
          <a:xfrm>
            <a:off x="9065125" y="779535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560016DF-420E-6CA8-769D-DF846FEDD2EA}"/>
              </a:ext>
            </a:extLst>
          </p:cNvPr>
          <p:cNvSpPr/>
          <p:nvPr/>
        </p:nvSpPr>
        <p:spPr>
          <a:xfrm>
            <a:off x="9728174" y="2490890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340F4002-BDE1-33D1-B97B-A01AD5F393CE}"/>
              </a:ext>
            </a:extLst>
          </p:cNvPr>
          <p:cNvCxnSpPr>
            <a:cxnSpLocks/>
            <a:endCxn id="34" idx="5"/>
          </p:cNvCxnSpPr>
          <p:nvPr/>
        </p:nvCxnSpPr>
        <p:spPr>
          <a:xfrm flipH="1" flipV="1">
            <a:off x="8693836" y="1479695"/>
            <a:ext cx="1034338" cy="1011195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3688200A-49B3-3FF4-A0A3-0016DD0DA7FD}"/>
              </a:ext>
            </a:extLst>
          </p:cNvPr>
          <p:cNvCxnSpPr>
            <a:cxnSpLocks/>
            <a:stCxn id="37" idx="3"/>
            <a:endCxn id="34" idx="0"/>
          </p:cNvCxnSpPr>
          <p:nvPr/>
        </p:nvCxnSpPr>
        <p:spPr>
          <a:xfrm flipH="1">
            <a:off x="8637215" y="913716"/>
            <a:ext cx="451363" cy="43179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F8890B0F-008C-A8E4-8779-F2D589C8CAF1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7829632" y="779535"/>
            <a:ext cx="750961" cy="589001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856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4801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Juin 1841 : La convention de Londres : Protection de Constantinople sous garantie internationale ; Les Détroits fermés à tout navire de guerre </a:t>
            </a:r>
            <a:endParaRPr lang="fr-FR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*Juillet 1841 : Le traité d’Unkiar-Skelessi étant caduque</a:t>
            </a:r>
          </a:p>
          <a:p>
            <a:r>
              <a:rPr lang="fr-FR" dirty="0">
                <a:ea typeface="Times New Roman" panose="02020603050405020304" pitchFamily="18" charset="0"/>
              </a:rPr>
              <a:t>Les cinq puissances signent la Convention de Londres</a:t>
            </a:r>
          </a:p>
          <a:p>
            <a:r>
              <a:rPr lang="fr-FR" dirty="0">
                <a:ea typeface="Times New Roman" panose="02020603050405020304" pitchFamily="18" charset="0"/>
              </a:rPr>
              <a:t>- GB, Russie, Autriche et Prusse</a:t>
            </a:r>
          </a:p>
          <a:p>
            <a:r>
              <a:rPr lang="fr-FR" dirty="0">
                <a:ea typeface="Times New Roman" panose="02020603050405020304" pitchFamily="18" charset="0"/>
              </a:rPr>
              <a:t>- Et la France, réhabilitée…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*La Porte obtient que la sécurité de Constantinople</a:t>
            </a:r>
          </a:p>
          <a:p>
            <a:r>
              <a:rPr lang="fr-FR" dirty="0">
                <a:ea typeface="Times New Roman" panose="02020603050405020304" pitchFamily="18" charset="0"/>
              </a:rPr>
              <a:t>Fasse l’objet d’une garantie internationale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*Et les Détroits fermés à tout navire de guerre</a:t>
            </a:r>
          </a:p>
          <a:p>
            <a:r>
              <a:rPr lang="fr-FR" dirty="0">
                <a:ea typeface="Times New Roman" panose="02020603050405020304" pitchFamily="18" charset="0"/>
              </a:rPr>
              <a:t>En temps de guerre, sauf pour des navires alliés aux Turcs</a:t>
            </a:r>
          </a:p>
          <a:p>
            <a:r>
              <a:rPr lang="fr-FR" u="sng" dirty="0">
                <a:ea typeface="Times New Roman" panose="02020603050405020304" pitchFamily="18" charset="0"/>
              </a:rPr>
              <a:t>Et fermeture complète en temps de paix…</a:t>
            </a:r>
            <a:endParaRPr lang="fr-FR" dirty="0">
              <a:ea typeface="Times New Roman" panose="02020603050405020304" pitchFamily="18" charset="0"/>
            </a:endParaRP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Bilan…</a:t>
            </a:r>
          </a:p>
        </p:txBody>
      </p:sp>
      <p:pic>
        <p:nvPicPr>
          <p:cNvPr id="2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432993E8-C454-F4C8-9806-27979D77D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D26F6D62-83E9-8C3B-CEE0-9C4D1C4DDB98}"/>
              </a:ext>
            </a:extLst>
          </p:cNvPr>
          <p:cNvSpPr/>
          <p:nvPr/>
        </p:nvSpPr>
        <p:spPr>
          <a:xfrm>
            <a:off x="11612062" y="5653007"/>
            <a:ext cx="160149" cy="157203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B4B8128-4830-71E2-8955-DEA241DA1770}"/>
              </a:ext>
            </a:extLst>
          </p:cNvPr>
          <p:cNvSpPr/>
          <p:nvPr/>
        </p:nvSpPr>
        <p:spPr>
          <a:xfrm>
            <a:off x="10961132" y="609052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1288C08-11C6-7852-4F0E-7877C8CF7A73}"/>
              </a:ext>
            </a:extLst>
          </p:cNvPr>
          <p:cNvSpPr/>
          <p:nvPr/>
        </p:nvSpPr>
        <p:spPr>
          <a:xfrm>
            <a:off x="10483455" y="4717094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2BA4E8D-5A43-E184-FCB5-ECD80D4B9FC0}"/>
              </a:ext>
            </a:extLst>
          </p:cNvPr>
          <p:cNvSpPr/>
          <p:nvPr/>
        </p:nvSpPr>
        <p:spPr>
          <a:xfrm>
            <a:off x="10258730" y="4817289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E2C9B0A-724E-DA08-E195-FC062746C55D}"/>
              </a:ext>
            </a:extLst>
          </p:cNvPr>
          <p:cNvSpPr/>
          <p:nvPr/>
        </p:nvSpPr>
        <p:spPr>
          <a:xfrm>
            <a:off x="7735157" y="3650032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4E20F50-7497-61CB-380F-E3357A111AD0}"/>
              </a:ext>
            </a:extLst>
          </p:cNvPr>
          <p:cNvSpPr/>
          <p:nvPr/>
        </p:nvSpPr>
        <p:spPr>
          <a:xfrm>
            <a:off x="7573928" y="3123090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49CA077-B9E8-76E9-3439-63536855E71C}"/>
              </a:ext>
            </a:extLst>
          </p:cNvPr>
          <p:cNvSpPr/>
          <p:nvPr/>
        </p:nvSpPr>
        <p:spPr>
          <a:xfrm>
            <a:off x="10122034" y="2040711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D72DAE5-9FA1-AD29-7EE3-2B25DD8B7F34}"/>
              </a:ext>
            </a:extLst>
          </p:cNvPr>
          <p:cNvSpPr/>
          <p:nvPr/>
        </p:nvSpPr>
        <p:spPr>
          <a:xfrm>
            <a:off x="9075220" y="3809781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7D928EC-130A-89C1-1BEA-4C42F9B0AD1F}"/>
              </a:ext>
            </a:extLst>
          </p:cNvPr>
          <p:cNvSpPr/>
          <p:nvPr/>
        </p:nvSpPr>
        <p:spPr>
          <a:xfrm>
            <a:off x="8820038" y="3165091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AEB479EF-2D3E-D533-35A3-7DAEA9DA1059}"/>
              </a:ext>
            </a:extLst>
          </p:cNvPr>
          <p:cNvSpPr/>
          <p:nvPr/>
        </p:nvSpPr>
        <p:spPr>
          <a:xfrm>
            <a:off x="10139909" y="5574405"/>
            <a:ext cx="160149" cy="157203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AFB8552-789D-DA34-A447-C1C1844F9AA9}"/>
              </a:ext>
            </a:extLst>
          </p:cNvPr>
          <p:cNvSpPr/>
          <p:nvPr/>
        </p:nvSpPr>
        <p:spPr>
          <a:xfrm>
            <a:off x="10323306" y="4660086"/>
            <a:ext cx="160149" cy="157203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702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4801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1841 : La question d’Orient, le devenir de l’Empire ottoman et de son intégrité, e</a:t>
            </a:r>
            <a:r>
              <a:rPr lang="fr-FR" b="1" dirty="0">
                <a:ea typeface="Times New Roman" panose="02020603050405020304" pitchFamily="18" charset="0"/>
              </a:rPr>
              <a:t>st devenue essentielle dans l’agenda diplomatique européen ; 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Bilan en deux points essentiels…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1) 1820-40 : La </a:t>
            </a:r>
            <a:r>
              <a:rPr lang="fr-FR" i="1" dirty="0">
                <a:ea typeface="Times New Roman" panose="02020603050405020304" pitchFamily="18" charset="0"/>
              </a:rPr>
              <a:t>question d’Orient</a:t>
            </a:r>
            <a:r>
              <a:rPr lang="fr-FR" dirty="0">
                <a:ea typeface="Times New Roman" panose="02020603050405020304" pitchFamily="18" charset="0"/>
              </a:rPr>
              <a:t> (1832) ; C’est-à-dire…</a:t>
            </a:r>
          </a:p>
          <a:p>
            <a:r>
              <a:rPr lang="fr-FR" dirty="0">
                <a:ea typeface="Times New Roman" panose="02020603050405020304" pitchFamily="18" charset="0"/>
              </a:rPr>
              <a:t>Le devenir de l’Empire ottoman et de son intégrité</a:t>
            </a:r>
          </a:p>
          <a:p>
            <a:r>
              <a:rPr lang="fr-FR" dirty="0">
                <a:ea typeface="Times New Roman" panose="02020603050405020304" pitchFamily="18" charset="0"/>
              </a:rPr>
              <a:t>Est devenue essentielle dans l’agenda diplomatique européen…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*1820-40 : Elle s’est déclinée en deux phases…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a) 1820-30 : La question des Balkans</a:t>
            </a:r>
          </a:p>
          <a:p>
            <a:r>
              <a:rPr lang="fr-FR" dirty="0">
                <a:ea typeface="Times New Roman" panose="02020603050405020304" pitchFamily="18" charset="0"/>
              </a:rPr>
              <a:t>- Avec l’autonomie de la zone danubienne</a:t>
            </a:r>
          </a:p>
          <a:p>
            <a:r>
              <a:rPr lang="fr-FR" dirty="0">
                <a:ea typeface="Times New Roman" panose="02020603050405020304" pitchFamily="18" charset="0"/>
              </a:rPr>
              <a:t>Serbie, Moldavie et Valachie</a:t>
            </a:r>
          </a:p>
          <a:p>
            <a:r>
              <a:rPr lang="fr-FR" dirty="0">
                <a:ea typeface="Times New Roman" panose="02020603050405020304" pitchFamily="18" charset="0"/>
              </a:rPr>
              <a:t>- Et </a:t>
            </a:r>
            <a:r>
              <a:rPr lang="fr-FR" i="1" dirty="0">
                <a:ea typeface="Times New Roman" panose="02020603050405020304" pitchFamily="18" charset="0"/>
              </a:rPr>
              <a:t>l’invention</a:t>
            </a:r>
            <a:r>
              <a:rPr lang="fr-FR" dirty="0">
                <a:ea typeface="Times New Roman" panose="02020603050405020304" pitchFamily="18" charset="0"/>
              </a:rPr>
              <a:t> de la Grèce…</a:t>
            </a:r>
          </a:p>
        </p:txBody>
      </p:sp>
      <p:pic>
        <p:nvPicPr>
          <p:cNvPr id="2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696425A0-CAD3-7E9C-842C-C6E212685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E46AA8B2-3DBC-D908-E616-2F6FC8466315}"/>
              </a:ext>
            </a:extLst>
          </p:cNvPr>
          <p:cNvSpPr/>
          <p:nvPr/>
        </p:nvSpPr>
        <p:spPr>
          <a:xfrm>
            <a:off x="10171534" y="3964791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EA6DDA1-B007-9F54-1158-4E6916507B5B}"/>
              </a:ext>
            </a:extLst>
          </p:cNvPr>
          <p:cNvSpPr/>
          <p:nvPr/>
        </p:nvSpPr>
        <p:spPr>
          <a:xfrm>
            <a:off x="9385187" y="4336723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D487E45-15D6-B698-3DF7-299D6EC406C4}"/>
              </a:ext>
            </a:extLst>
          </p:cNvPr>
          <p:cNvSpPr/>
          <p:nvPr/>
        </p:nvSpPr>
        <p:spPr>
          <a:xfrm>
            <a:off x="10041959" y="4258121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62A1BF5-BD54-6ED5-BA13-D4FBBD53FAD7}"/>
              </a:ext>
            </a:extLst>
          </p:cNvPr>
          <p:cNvSpPr/>
          <p:nvPr/>
        </p:nvSpPr>
        <p:spPr>
          <a:xfrm>
            <a:off x="9783448" y="5264439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D213FC8-FDE2-7603-E0E5-78985F935B24}"/>
              </a:ext>
            </a:extLst>
          </p:cNvPr>
          <p:cNvSpPr/>
          <p:nvPr/>
        </p:nvSpPr>
        <p:spPr>
          <a:xfrm>
            <a:off x="10323306" y="4660086"/>
            <a:ext cx="160149" cy="157203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823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3693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1841 : La question d’Orient, le devenir de l’Empire ottoman et de son intégrité, e</a:t>
            </a:r>
            <a:r>
              <a:rPr lang="fr-FR" b="1" dirty="0">
                <a:ea typeface="Times New Roman" panose="02020603050405020304" pitchFamily="18" charset="0"/>
              </a:rPr>
              <a:t>st devenue essentielle dans l’agenda diplomatique européen ; 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b) 1830-40 : La question </a:t>
            </a:r>
            <a:r>
              <a:rPr lang="fr-FR" i="1" dirty="0">
                <a:ea typeface="Times New Roman" panose="02020603050405020304" pitchFamily="18" charset="0"/>
              </a:rPr>
              <a:t>arabe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*A travers la conquête française de l’Algérie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*Et surtout à travers la tentative de Mehmet Ali</a:t>
            </a:r>
          </a:p>
          <a:p>
            <a:r>
              <a:rPr lang="fr-FR" dirty="0">
                <a:ea typeface="Times New Roman" panose="02020603050405020304" pitchFamily="18" charset="0"/>
              </a:rPr>
              <a:t>De recréer un grand Etat arabe unifié autour de l’Egypte 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*Tentative qui sera perçue par les futurs idéologues arabes</a:t>
            </a:r>
          </a:p>
          <a:p>
            <a:r>
              <a:rPr lang="fr-FR" dirty="0">
                <a:ea typeface="Times New Roman" panose="02020603050405020304" pitchFamily="18" charset="0"/>
              </a:rPr>
              <a:t>Comme une occasion manquée…</a:t>
            </a:r>
          </a:p>
        </p:txBody>
      </p:sp>
      <p:pic>
        <p:nvPicPr>
          <p:cNvPr id="2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696425A0-CAD3-7E9C-842C-C6E212685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EEE826FA-FEDD-EA40-36C8-55EDBC97D81B}"/>
              </a:ext>
            </a:extLst>
          </p:cNvPr>
          <p:cNvSpPr/>
          <p:nvPr/>
        </p:nvSpPr>
        <p:spPr>
          <a:xfrm>
            <a:off x="10961132" y="6090524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AF1549A-6766-A9D4-BA0B-9927EF9509B1}"/>
              </a:ext>
            </a:extLst>
          </p:cNvPr>
          <p:cNvSpPr/>
          <p:nvPr/>
        </p:nvSpPr>
        <p:spPr>
          <a:xfrm>
            <a:off x="10171534" y="3964791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A1786AB-FEE3-D0A4-7C3D-C83ECB46BD4E}"/>
              </a:ext>
            </a:extLst>
          </p:cNvPr>
          <p:cNvSpPr/>
          <p:nvPr/>
        </p:nvSpPr>
        <p:spPr>
          <a:xfrm>
            <a:off x="9385187" y="4336723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4C65A5C-5F41-3955-45AF-601CECDB0D8D}"/>
              </a:ext>
            </a:extLst>
          </p:cNvPr>
          <p:cNvSpPr/>
          <p:nvPr/>
        </p:nvSpPr>
        <p:spPr>
          <a:xfrm>
            <a:off x="10041959" y="4258121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C6E0329-8B0B-2BB6-9CCF-D96A01C787D1}"/>
              </a:ext>
            </a:extLst>
          </p:cNvPr>
          <p:cNvSpPr/>
          <p:nvPr/>
        </p:nvSpPr>
        <p:spPr>
          <a:xfrm>
            <a:off x="9783448" y="5264439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514EAB7-F025-564F-4F1B-3F3988652247}"/>
              </a:ext>
            </a:extLst>
          </p:cNvPr>
          <p:cNvSpPr/>
          <p:nvPr/>
        </p:nvSpPr>
        <p:spPr>
          <a:xfrm>
            <a:off x="10323306" y="4660086"/>
            <a:ext cx="160149" cy="157203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2BA6543-7CBF-8B97-25D9-782D2F5F4A43}"/>
              </a:ext>
            </a:extLst>
          </p:cNvPr>
          <p:cNvSpPr/>
          <p:nvPr/>
        </p:nvSpPr>
        <p:spPr>
          <a:xfrm>
            <a:off x="7591585" y="5305948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549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602" y="87530"/>
            <a:ext cx="5209135" cy="4201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1841 : … Au Proche Orient, la Grande-Bretagne a atteint ses objectifs : L’Empire ottoman sous protectorat britannique ; L’Egypte neutralisée ; 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2) Autre élément essentiel…</a:t>
            </a:r>
          </a:p>
          <a:p>
            <a:r>
              <a:rPr lang="fr-FR" dirty="0">
                <a:ea typeface="Times New Roman" panose="02020603050405020304" pitchFamily="18" charset="0"/>
              </a:rPr>
              <a:t>1841 : La GB de </a:t>
            </a:r>
            <a:r>
              <a:rPr lang="fr-FR" u="sng" dirty="0">
                <a:ea typeface="Times New Roman" panose="02020603050405020304" pitchFamily="18" charset="0"/>
              </a:rPr>
              <a:t>Palmerston</a:t>
            </a:r>
            <a:r>
              <a:rPr lang="fr-FR" dirty="0">
                <a:ea typeface="Times New Roman" panose="02020603050405020304" pitchFamily="18" charset="0"/>
              </a:rPr>
              <a:t> a atteint ses objectifs…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a) L’Empire ottoman et l’Egypte…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*Plutôt qu’une Egypte soumise à un Empire ottoman affaibli, les deux susceptibles de passer sous contrôle russe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*Mieux vaut </a:t>
            </a:r>
            <a:r>
              <a:rPr lang="fr-FR" u="sng" dirty="0">
                <a:ea typeface="Times New Roman" panose="02020603050405020304" pitchFamily="18" charset="0"/>
              </a:rPr>
              <a:t>un Empire ottoman sous protection</a:t>
            </a:r>
            <a:r>
              <a:rPr lang="fr-FR" dirty="0">
                <a:ea typeface="Times New Roman" panose="02020603050405020304" pitchFamily="18" charset="0"/>
              </a:rPr>
              <a:t> ; Et… </a:t>
            </a:r>
            <a:r>
              <a:rPr lang="fr-FR" u="sng" dirty="0">
                <a:ea typeface="Times New Roman" panose="02020603050405020304" pitchFamily="18" charset="0"/>
              </a:rPr>
              <a:t>Une Egypte vainqueure, autonome mais contrôlable</a:t>
            </a:r>
          </a:p>
        </p:txBody>
      </p:sp>
      <p:pic>
        <p:nvPicPr>
          <p:cNvPr id="5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81ED0A4B-AB6E-5DD0-2770-82F493CE5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36" y="118918"/>
            <a:ext cx="6612693" cy="495951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9E78F5F8-9940-A56A-9225-01DEC891114B}"/>
              </a:ext>
            </a:extLst>
          </p:cNvPr>
          <p:cNvSpPr/>
          <p:nvPr/>
        </p:nvSpPr>
        <p:spPr>
          <a:xfrm>
            <a:off x="9097421" y="2138727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EAE2152-130F-83B0-1676-1008F6DE8356}"/>
              </a:ext>
            </a:extLst>
          </p:cNvPr>
          <p:cNvSpPr/>
          <p:nvPr/>
        </p:nvSpPr>
        <p:spPr>
          <a:xfrm>
            <a:off x="9268005" y="2261039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9C621BA-B3CB-A0A6-5E47-A28B4F77316C}"/>
              </a:ext>
            </a:extLst>
          </p:cNvPr>
          <p:cNvSpPr/>
          <p:nvPr/>
        </p:nvSpPr>
        <p:spPr>
          <a:xfrm>
            <a:off x="9685920" y="2138727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7295BCD-59FF-D463-DB1A-7B9FE31E709F}"/>
              </a:ext>
            </a:extLst>
          </p:cNvPr>
          <p:cNvSpPr/>
          <p:nvPr/>
        </p:nvSpPr>
        <p:spPr>
          <a:xfrm>
            <a:off x="9473729" y="2785600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7B8C365-2A02-63AB-5765-76A664AD0729}"/>
              </a:ext>
            </a:extLst>
          </p:cNvPr>
          <p:cNvSpPr/>
          <p:nvPr/>
        </p:nvSpPr>
        <p:spPr>
          <a:xfrm>
            <a:off x="7353162" y="2750650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55289CE-C4D9-23FD-46CA-20248CC22EBD}"/>
              </a:ext>
            </a:extLst>
          </p:cNvPr>
          <p:cNvSpPr/>
          <p:nvPr/>
        </p:nvSpPr>
        <p:spPr>
          <a:xfrm>
            <a:off x="8341239" y="3175198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58B264D-F5AE-CC6A-87F2-6F98E0240223}"/>
              </a:ext>
            </a:extLst>
          </p:cNvPr>
          <p:cNvSpPr/>
          <p:nvPr/>
        </p:nvSpPr>
        <p:spPr>
          <a:xfrm>
            <a:off x="8523932" y="2541738"/>
            <a:ext cx="257460" cy="2089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10704B7-124D-7969-769C-E943B225C4D7}"/>
              </a:ext>
            </a:extLst>
          </p:cNvPr>
          <p:cNvSpPr/>
          <p:nvPr/>
        </p:nvSpPr>
        <p:spPr>
          <a:xfrm>
            <a:off x="7353162" y="1929815"/>
            <a:ext cx="257460" cy="2089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58CD5DF-3D74-B9AB-EDDF-529798D2624B}"/>
              </a:ext>
            </a:extLst>
          </p:cNvPr>
          <p:cNvSpPr/>
          <p:nvPr/>
        </p:nvSpPr>
        <p:spPr>
          <a:xfrm>
            <a:off x="7333635" y="1640999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D2BB518-F938-D571-38B1-B8846F8BC920}"/>
              </a:ext>
            </a:extLst>
          </p:cNvPr>
          <p:cNvSpPr/>
          <p:nvPr/>
        </p:nvSpPr>
        <p:spPr>
          <a:xfrm>
            <a:off x="8155787" y="914597"/>
            <a:ext cx="257460" cy="2089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6F8E5AF-5ACA-3D24-6EC0-52F3B8DAACB4}"/>
              </a:ext>
            </a:extLst>
          </p:cNvPr>
          <p:cNvSpPr/>
          <p:nvPr/>
        </p:nvSpPr>
        <p:spPr>
          <a:xfrm>
            <a:off x="6563793" y="737545"/>
            <a:ext cx="257460" cy="2089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A85BE574-8004-44FD-A03E-0D38F9F7A5C8}"/>
              </a:ext>
            </a:extLst>
          </p:cNvPr>
          <p:cNvSpPr/>
          <p:nvPr/>
        </p:nvSpPr>
        <p:spPr>
          <a:xfrm>
            <a:off x="7110570" y="1579843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3A1097F-9D9C-D97F-DEC6-8274FAD33AB6}"/>
              </a:ext>
            </a:extLst>
          </p:cNvPr>
          <p:cNvSpPr/>
          <p:nvPr/>
        </p:nvSpPr>
        <p:spPr>
          <a:xfrm>
            <a:off x="7009643" y="2016415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29A5094F-DCF3-29BD-86F9-FC47F3C99D84}"/>
              </a:ext>
            </a:extLst>
          </p:cNvPr>
          <p:cNvSpPr/>
          <p:nvPr/>
        </p:nvSpPr>
        <p:spPr>
          <a:xfrm>
            <a:off x="8290503" y="2138727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0E552941-F382-43CD-1A1B-AA674AC04A47}"/>
              </a:ext>
            </a:extLst>
          </p:cNvPr>
          <p:cNvSpPr/>
          <p:nvPr/>
        </p:nvSpPr>
        <p:spPr>
          <a:xfrm>
            <a:off x="7511633" y="1569635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31964F3C-4C6E-7A60-37A4-0C5E3AA3E6EB}"/>
              </a:ext>
            </a:extLst>
          </p:cNvPr>
          <p:cNvCxnSpPr>
            <a:cxnSpLocks/>
            <a:stCxn id="22" idx="3"/>
          </p:cNvCxnSpPr>
          <p:nvPr/>
        </p:nvCxnSpPr>
        <p:spPr>
          <a:xfrm flipH="1">
            <a:off x="7655649" y="1092915"/>
            <a:ext cx="537842" cy="4767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89FEB9C7-1C12-CCAE-BA6D-6C79CB17DA96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8284517" y="1123509"/>
            <a:ext cx="56722" cy="101521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E958FB29-9256-4DFB-DB2E-6E8609E0140E}"/>
              </a:ext>
            </a:extLst>
          </p:cNvPr>
          <p:cNvCxnSpPr>
            <a:cxnSpLocks/>
          </p:cNvCxnSpPr>
          <p:nvPr/>
        </p:nvCxnSpPr>
        <p:spPr>
          <a:xfrm>
            <a:off x="8485255" y="3068922"/>
            <a:ext cx="1771150" cy="77560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1E2BD426-9779-455F-D13C-D03BA30A23E5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7476087" y="2855050"/>
            <a:ext cx="770946" cy="150325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C932957D-CC45-C0B7-1927-0DBD434BFABD}"/>
              </a:ext>
            </a:extLst>
          </p:cNvPr>
          <p:cNvCxnSpPr>
            <a:cxnSpLocks/>
          </p:cNvCxnSpPr>
          <p:nvPr/>
        </p:nvCxnSpPr>
        <p:spPr>
          <a:xfrm flipV="1">
            <a:off x="8227795" y="3903573"/>
            <a:ext cx="1982635" cy="41795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EC04C167-941A-DC63-E729-5CEC703203DE}"/>
              </a:ext>
            </a:extLst>
          </p:cNvPr>
          <p:cNvSpPr/>
          <p:nvPr/>
        </p:nvSpPr>
        <p:spPr>
          <a:xfrm>
            <a:off x="7009643" y="1127759"/>
            <a:ext cx="257460" cy="2089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FEA04B18-6172-45FF-DEEE-161057913678}"/>
              </a:ext>
            </a:extLst>
          </p:cNvPr>
          <p:cNvCxnSpPr>
            <a:cxnSpLocks/>
            <a:stCxn id="24" idx="3"/>
          </p:cNvCxnSpPr>
          <p:nvPr/>
        </p:nvCxnSpPr>
        <p:spPr>
          <a:xfrm flipH="1">
            <a:off x="6486898" y="915863"/>
            <a:ext cx="114599" cy="28002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>
            <a:extLst>
              <a:ext uri="{FF2B5EF4-FFF2-40B4-BE49-F238E27FC236}">
                <a16:creationId xmlns:a16="http://schemas.microsoft.com/office/drawing/2014/main" id="{F7D439B6-D58E-FD81-C661-591C098C3131}"/>
              </a:ext>
            </a:extLst>
          </p:cNvPr>
          <p:cNvSpPr/>
          <p:nvPr/>
        </p:nvSpPr>
        <p:spPr>
          <a:xfrm>
            <a:off x="6563793" y="279206"/>
            <a:ext cx="257460" cy="2089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B81D2DA9-C502-06C8-3E06-AB826AAC5CD6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5628208" y="383662"/>
            <a:ext cx="935585" cy="35388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2E29F705-42C4-DDBC-339D-E7B15D07A5BF}"/>
              </a:ext>
            </a:extLst>
          </p:cNvPr>
          <p:cNvCxnSpPr>
            <a:cxnSpLocks/>
            <a:stCxn id="43" idx="5"/>
            <a:endCxn id="42" idx="0"/>
          </p:cNvCxnSpPr>
          <p:nvPr/>
        </p:nvCxnSpPr>
        <p:spPr>
          <a:xfrm>
            <a:off x="5715879" y="1214303"/>
            <a:ext cx="820979" cy="78069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>
            <a:extLst>
              <a:ext uri="{FF2B5EF4-FFF2-40B4-BE49-F238E27FC236}">
                <a16:creationId xmlns:a16="http://schemas.microsoft.com/office/drawing/2014/main" id="{8B1DF486-C69E-8118-6F2C-7F9C1FFE6497}"/>
              </a:ext>
            </a:extLst>
          </p:cNvPr>
          <p:cNvSpPr/>
          <p:nvPr/>
        </p:nvSpPr>
        <p:spPr>
          <a:xfrm>
            <a:off x="6464850" y="199500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29DD1A1C-CECA-9F02-9E4F-2C96D1465B27}"/>
              </a:ext>
            </a:extLst>
          </p:cNvPr>
          <p:cNvSpPr/>
          <p:nvPr/>
        </p:nvSpPr>
        <p:spPr>
          <a:xfrm>
            <a:off x="5592954" y="1109903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EA2455DF-B9F4-6D2B-7C05-2BD270B5FB32}"/>
              </a:ext>
            </a:extLst>
          </p:cNvPr>
          <p:cNvCxnSpPr>
            <a:cxnSpLocks/>
          </p:cNvCxnSpPr>
          <p:nvPr/>
        </p:nvCxnSpPr>
        <p:spPr>
          <a:xfrm flipH="1">
            <a:off x="5098539" y="737545"/>
            <a:ext cx="529669" cy="28150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CC60A8F5-4A68-E2CF-14CF-411A797F8975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5520946" y="842001"/>
            <a:ext cx="144016" cy="2679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61ECBBAB-AB7C-B0C1-C3C0-AEA265C15BA0}"/>
              </a:ext>
            </a:extLst>
          </p:cNvPr>
          <p:cNvCxnSpPr>
            <a:cxnSpLocks/>
          </p:cNvCxnSpPr>
          <p:nvPr/>
        </p:nvCxnSpPr>
        <p:spPr>
          <a:xfrm>
            <a:off x="6587775" y="2099400"/>
            <a:ext cx="804711" cy="62983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>
            <a:extLst>
              <a:ext uri="{FF2B5EF4-FFF2-40B4-BE49-F238E27FC236}">
                <a16:creationId xmlns:a16="http://schemas.microsoft.com/office/drawing/2014/main" id="{B0E374FF-40B1-040B-8F78-00494B91A3B3}"/>
              </a:ext>
            </a:extLst>
          </p:cNvPr>
          <p:cNvSpPr/>
          <p:nvPr/>
        </p:nvSpPr>
        <p:spPr>
          <a:xfrm>
            <a:off x="5982352" y="1504553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97C59634-13EE-DBCB-9704-565F690F9208}"/>
              </a:ext>
            </a:extLst>
          </p:cNvPr>
          <p:cNvCxnSpPr>
            <a:cxnSpLocks/>
            <a:endCxn id="48" idx="7"/>
          </p:cNvCxnSpPr>
          <p:nvPr/>
        </p:nvCxnSpPr>
        <p:spPr>
          <a:xfrm flipH="1">
            <a:off x="6105277" y="1141592"/>
            <a:ext cx="400963" cy="38087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E7D3CDA4-76FB-9740-6799-9366F64ECF9E}"/>
              </a:ext>
            </a:extLst>
          </p:cNvPr>
          <p:cNvCxnSpPr>
            <a:cxnSpLocks/>
            <a:stCxn id="37" idx="4"/>
          </p:cNvCxnSpPr>
          <p:nvPr/>
        </p:nvCxnSpPr>
        <p:spPr>
          <a:xfrm>
            <a:off x="7138373" y="1336671"/>
            <a:ext cx="15286" cy="23296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76F1F8BE-5A3E-AE29-8635-513DEE52E828}"/>
              </a:ext>
            </a:extLst>
          </p:cNvPr>
          <p:cNvCxnSpPr>
            <a:cxnSpLocks/>
            <a:stCxn id="29" idx="5"/>
            <a:endCxn id="19" idx="1"/>
          </p:cNvCxnSpPr>
          <p:nvPr/>
        </p:nvCxnSpPr>
        <p:spPr>
          <a:xfrm>
            <a:off x="8413428" y="2243127"/>
            <a:ext cx="148208" cy="32920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AE714A76-AAD9-847B-3786-DF412EB84E9F}"/>
              </a:ext>
            </a:extLst>
          </p:cNvPr>
          <p:cNvCxnSpPr>
            <a:cxnSpLocks/>
            <a:stCxn id="19" idx="6"/>
            <a:endCxn id="14" idx="1"/>
          </p:cNvCxnSpPr>
          <p:nvPr/>
        </p:nvCxnSpPr>
        <p:spPr>
          <a:xfrm>
            <a:off x="8781392" y="2646194"/>
            <a:ext cx="713428" cy="15731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B6566E8F-CD04-884D-5AD0-4B19E0838F54}"/>
              </a:ext>
            </a:extLst>
          </p:cNvPr>
          <p:cNvCxnSpPr>
            <a:cxnSpLocks/>
            <a:endCxn id="14" idx="6"/>
          </p:cNvCxnSpPr>
          <p:nvPr/>
        </p:nvCxnSpPr>
        <p:spPr>
          <a:xfrm flipH="1" flipV="1">
            <a:off x="9617745" y="2846756"/>
            <a:ext cx="463955" cy="9857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85A3AD70-4748-FE28-A136-8F23C33BA23D}"/>
              </a:ext>
            </a:extLst>
          </p:cNvPr>
          <p:cNvCxnSpPr>
            <a:cxnSpLocks/>
          </p:cNvCxnSpPr>
          <p:nvPr/>
        </p:nvCxnSpPr>
        <p:spPr>
          <a:xfrm>
            <a:off x="7497178" y="2811806"/>
            <a:ext cx="937341" cy="2571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e 54">
            <a:extLst>
              <a:ext uri="{FF2B5EF4-FFF2-40B4-BE49-F238E27FC236}">
                <a16:creationId xmlns:a16="http://schemas.microsoft.com/office/drawing/2014/main" id="{8E2B97E6-58D2-538C-7D4B-1D51D5AC5ACC}"/>
              </a:ext>
            </a:extLst>
          </p:cNvPr>
          <p:cNvSpPr/>
          <p:nvPr/>
        </p:nvSpPr>
        <p:spPr>
          <a:xfrm>
            <a:off x="8752378" y="3318156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6413F8D-44F1-6926-0587-045110411D51}"/>
              </a:ext>
            </a:extLst>
          </p:cNvPr>
          <p:cNvSpPr/>
          <p:nvPr/>
        </p:nvSpPr>
        <p:spPr>
          <a:xfrm>
            <a:off x="10081700" y="2840879"/>
            <a:ext cx="257460" cy="2089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D65F8D66-120E-33F3-8B05-33527FBE8070}"/>
              </a:ext>
            </a:extLst>
          </p:cNvPr>
          <p:cNvCxnSpPr>
            <a:cxnSpLocks/>
            <a:stCxn id="61" idx="0"/>
          </p:cNvCxnSpPr>
          <p:nvPr/>
        </p:nvCxnSpPr>
        <p:spPr>
          <a:xfrm flipV="1">
            <a:off x="10779584" y="3175198"/>
            <a:ext cx="225622" cy="76258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E2227886-9238-A79B-BC93-3CF92E859BF9}"/>
              </a:ext>
            </a:extLst>
          </p:cNvPr>
          <p:cNvCxnSpPr>
            <a:cxnSpLocks/>
          </p:cNvCxnSpPr>
          <p:nvPr/>
        </p:nvCxnSpPr>
        <p:spPr>
          <a:xfrm>
            <a:off x="10379330" y="3980398"/>
            <a:ext cx="328246" cy="61656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>
            <a:extLst>
              <a:ext uri="{FF2B5EF4-FFF2-40B4-BE49-F238E27FC236}">
                <a16:creationId xmlns:a16="http://schemas.microsoft.com/office/drawing/2014/main" id="{3F23A726-2DD2-0775-2ABC-2D8164CD9E4E}"/>
              </a:ext>
            </a:extLst>
          </p:cNvPr>
          <p:cNvSpPr/>
          <p:nvPr/>
        </p:nvSpPr>
        <p:spPr>
          <a:xfrm>
            <a:off x="10235314" y="3826618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20ED2C17-0579-B945-31A6-48514ED48283}"/>
              </a:ext>
            </a:extLst>
          </p:cNvPr>
          <p:cNvSpPr/>
          <p:nvPr/>
        </p:nvSpPr>
        <p:spPr>
          <a:xfrm>
            <a:off x="11005206" y="3007766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93AFFCCD-7753-C495-98FE-943E0EFD1C4E}"/>
              </a:ext>
            </a:extLst>
          </p:cNvPr>
          <p:cNvSpPr/>
          <p:nvPr/>
        </p:nvSpPr>
        <p:spPr>
          <a:xfrm>
            <a:off x="10707576" y="3937779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A86CB61D-07D2-DA0C-17E0-94E37BB00F62}"/>
              </a:ext>
            </a:extLst>
          </p:cNvPr>
          <p:cNvCxnSpPr>
            <a:cxnSpLocks/>
            <a:stCxn id="60" idx="2"/>
            <a:endCxn id="56" idx="6"/>
          </p:cNvCxnSpPr>
          <p:nvPr/>
        </p:nvCxnSpPr>
        <p:spPr>
          <a:xfrm flipH="1" flipV="1">
            <a:off x="10339160" y="2945335"/>
            <a:ext cx="666046" cy="1235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2EB066A0-883D-A824-DCC3-E66B6FCFB8F0}"/>
              </a:ext>
            </a:extLst>
          </p:cNvPr>
          <p:cNvCxnSpPr>
            <a:cxnSpLocks/>
            <a:endCxn id="61" idx="5"/>
          </p:cNvCxnSpPr>
          <p:nvPr/>
        </p:nvCxnSpPr>
        <p:spPr>
          <a:xfrm flipV="1">
            <a:off x="10707576" y="4042179"/>
            <a:ext cx="122925" cy="55478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ED544525-4E26-EDAF-C5B9-E6D76FB89EB8}"/>
              </a:ext>
            </a:extLst>
          </p:cNvPr>
          <p:cNvCxnSpPr>
            <a:cxnSpLocks/>
          </p:cNvCxnSpPr>
          <p:nvPr/>
        </p:nvCxnSpPr>
        <p:spPr>
          <a:xfrm flipV="1">
            <a:off x="8975188" y="4596962"/>
            <a:ext cx="1732388" cy="39854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lipse 64">
            <a:extLst>
              <a:ext uri="{FF2B5EF4-FFF2-40B4-BE49-F238E27FC236}">
                <a16:creationId xmlns:a16="http://schemas.microsoft.com/office/drawing/2014/main" id="{E8CA5469-6E04-906C-EE52-039963956EA3}"/>
              </a:ext>
            </a:extLst>
          </p:cNvPr>
          <p:cNvSpPr/>
          <p:nvPr/>
        </p:nvSpPr>
        <p:spPr>
          <a:xfrm>
            <a:off x="7680346" y="1001197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437EC4A0-9754-223A-3CC7-049FECC52E1A}"/>
              </a:ext>
            </a:extLst>
          </p:cNvPr>
          <p:cNvCxnSpPr>
            <a:cxnSpLocks/>
            <a:endCxn id="65" idx="6"/>
          </p:cNvCxnSpPr>
          <p:nvPr/>
        </p:nvCxnSpPr>
        <p:spPr>
          <a:xfrm flipH="1">
            <a:off x="7824362" y="1019053"/>
            <a:ext cx="331425" cy="433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727244C1-9C6C-C9C3-EB15-B20F4267D5BA}"/>
              </a:ext>
            </a:extLst>
          </p:cNvPr>
          <p:cNvCxnSpPr>
            <a:cxnSpLocks/>
          </p:cNvCxnSpPr>
          <p:nvPr/>
        </p:nvCxnSpPr>
        <p:spPr>
          <a:xfrm>
            <a:off x="8375543" y="1092915"/>
            <a:ext cx="721878" cy="599032"/>
          </a:xfrm>
          <a:prstGeom prst="straightConnector1">
            <a:avLst/>
          </a:prstGeom>
          <a:ln w="762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3C204E27-BF15-FBBE-955E-F0DFA2EC8C41}"/>
              </a:ext>
            </a:extLst>
          </p:cNvPr>
          <p:cNvCxnSpPr>
            <a:cxnSpLocks/>
          </p:cNvCxnSpPr>
          <p:nvPr/>
        </p:nvCxnSpPr>
        <p:spPr>
          <a:xfrm>
            <a:off x="7229399" y="1306077"/>
            <a:ext cx="282234" cy="32471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Ellipse 68">
            <a:extLst>
              <a:ext uri="{FF2B5EF4-FFF2-40B4-BE49-F238E27FC236}">
                <a16:creationId xmlns:a16="http://schemas.microsoft.com/office/drawing/2014/main" id="{E1EE80A4-C781-41F6-6DAA-1646D95E2442}"/>
              </a:ext>
            </a:extLst>
          </p:cNvPr>
          <p:cNvSpPr/>
          <p:nvPr/>
        </p:nvSpPr>
        <p:spPr>
          <a:xfrm>
            <a:off x="9078977" y="1691947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4EDCC9DA-1976-64A9-F3D7-E7A3C5182814}"/>
              </a:ext>
            </a:extLst>
          </p:cNvPr>
          <p:cNvSpPr/>
          <p:nvPr/>
        </p:nvSpPr>
        <p:spPr>
          <a:xfrm>
            <a:off x="11694182" y="1554399"/>
            <a:ext cx="257460" cy="2089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835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602" y="87530"/>
            <a:ext cx="5209135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1841 : … La Russie maître de la mer Noire, mais comme la France, écartée provisoirement du Levant ; 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b) La France…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*Rivale éternelle, elle est écartée du Levant</a:t>
            </a:r>
          </a:p>
          <a:p>
            <a:r>
              <a:rPr lang="fr-FR" dirty="0">
                <a:ea typeface="Times New Roman" panose="02020603050405020304" pitchFamily="18" charset="0"/>
              </a:rPr>
              <a:t>Ce qui peut susciter des rancunes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*Heureusement…</a:t>
            </a:r>
          </a:p>
          <a:p>
            <a:r>
              <a:rPr lang="fr-FR" u="sng" dirty="0">
                <a:ea typeface="Times New Roman" panose="02020603050405020304" pitchFamily="18" charset="0"/>
              </a:rPr>
              <a:t>Guizot</a:t>
            </a:r>
            <a:r>
              <a:rPr lang="fr-FR" dirty="0">
                <a:ea typeface="Times New Roman" panose="02020603050405020304" pitchFamily="18" charset="0"/>
              </a:rPr>
              <a:t>, </a:t>
            </a:r>
            <a:r>
              <a:rPr lang="fr-FR" i="1" dirty="0">
                <a:ea typeface="Times New Roman" panose="02020603050405020304" pitchFamily="18" charset="0"/>
              </a:rPr>
              <a:t>anglophile</a:t>
            </a:r>
            <a:r>
              <a:rPr lang="fr-FR" dirty="0">
                <a:ea typeface="Times New Roman" panose="02020603050405020304" pitchFamily="18" charset="0"/>
              </a:rPr>
              <a:t>, restaure l’Entente cordiale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*Et de plus</a:t>
            </a:r>
          </a:p>
          <a:p>
            <a:r>
              <a:rPr lang="fr-FR" dirty="0">
                <a:ea typeface="Times New Roman" panose="02020603050405020304" pitchFamily="18" charset="0"/>
              </a:rPr>
              <a:t>La France peut se concentrer sur l’Algérie…</a:t>
            </a:r>
          </a:p>
        </p:txBody>
      </p:sp>
      <p:pic>
        <p:nvPicPr>
          <p:cNvPr id="5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81ED0A4B-AB6E-5DD0-2770-82F493CE5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36" y="118918"/>
            <a:ext cx="6612693" cy="495951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9E78F5F8-9940-A56A-9225-01DEC891114B}"/>
              </a:ext>
            </a:extLst>
          </p:cNvPr>
          <p:cNvSpPr/>
          <p:nvPr/>
        </p:nvSpPr>
        <p:spPr>
          <a:xfrm>
            <a:off x="9097421" y="2138727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EAE2152-130F-83B0-1676-1008F6DE8356}"/>
              </a:ext>
            </a:extLst>
          </p:cNvPr>
          <p:cNvSpPr/>
          <p:nvPr/>
        </p:nvSpPr>
        <p:spPr>
          <a:xfrm>
            <a:off x="9268005" y="2261039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9C621BA-B3CB-A0A6-5E47-A28B4F77316C}"/>
              </a:ext>
            </a:extLst>
          </p:cNvPr>
          <p:cNvSpPr/>
          <p:nvPr/>
        </p:nvSpPr>
        <p:spPr>
          <a:xfrm>
            <a:off x="9685920" y="2138727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7295BCD-59FF-D463-DB1A-7B9FE31E709F}"/>
              </a:ext>
            </a:extLst>
          </p:cNvPr>
          <p:cNvSpPr/>
          <p:nvPr/>
        </p:nvSpPr>
        <p:spPr>
          <a:xfrm>
            <a:off x="9473729" y="2785600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7B8C365-2A02-63AB-5765-76A664AD0729}"/>
              </a:ext>
            </a:extLst>
          </p:cNvPr>
          <p:cNvSpPr/>
          <p:nvPr/>
        </p:nvSpPr>
        <p:spPr>
          <a:xfrm>
            <a:off x="7353162" y="2750650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55289CE-C4D9-23FD-46CA-20248CC22EBD}"/>
              </a:ext>
            </a:extLst>
          </p:cNvPr>
          <p:cNvSpPr/>
          <p:nvPr/>
        </p:nvSpPr>
        <p:spPr>
          <a:xfrm>
            <a:off x="8341239" y="3175198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58B264D-F5AE-CC6A-87F2-6F98E0240223}"/>
              </a:ext>
            </a:extLst>
          </p:cNvPr>
          <p:cNvSpPr/>
          <p:nvPr/>
        </p:nvSpPr>
        <p:spPr>
          <a:xfrm>
            <a:off x="8523932" y="2541738"/>
            <a:ext cx="257460" cy="2089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10704B7-124D-7969-769C-E943B225C4D7}"/>
              </a:ext>
            </a:extLst>
          </p:cNvPr>
          <p:cNvSpPr/>
          <p:nvPr/>
        </p:nvSpPr>
        <p:spPr>
          <a:xfrm>
            <a:off x="7353162" y="1929815"/>
            <a:ext cx="257460" cy="2089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58CD5DF-3D74-B9AB-EDDF-529798D2624B}"/>
              </a:ext>
            </a:extLst>
          </p:cNvPr>
          <p:cNvSpPr/>
          <p:nvPr/>
        </p:nvSpPr>
        <p:spPr>
          <a:xfrm>
            <a:off x="7333635" y="1640999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D2BB518-F938-D571-38B1-B8846F8BC920}"/>
              </a:ext>
            </a:extLst>
          </p:cNvPr>
          <p:cNvSpPr/>
          <p:nvPr/>
        </p:nvSpPr>
        <p:spPr>
          <a:xfrm>
            <a:off x="8155787" y="914597"/>
            <a:ext cx="257460" cy="2089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6F8E5AF-5ACA-3D24-6EC0-52F3B8DAACB4}"/>
              </a:ext>
            </a:extLst>
          </p:cNvPr>
          <p:cNvSpPr/>
          <p:nvPr/>
        </p:nvSpPr>
        <p:spPr>
          <a:xfrm>
            <a:off x="6563793" y="737545"/>
            <a:ext cx="257460" cy="2089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A85BE574-8004-44FD-A03E-0D38F9F7A5C8}"/>
              </a:ext>
            </a:extLst>
          </p:cNvPr>
          <p:cNvSpPr/>
          <p:nvPr/>
        </p:nvSpPr>
        <p:spPr>
          <a:xfrm>
            <a:off x="7110570" y="1579843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3A1097F-9D9C-D97F-DEC6-8274FAD33AB6}"/>
              </a:ext>
            </a:extLst>
          </p:cNvPr>
          <p:cNvSpPr/>
          <p:nvPr/>
        </p:nvSpPr>
        <p:spPr>
          <a:xfrm>
            <a:off x="7009643" y="2016415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29A5094F-DCF3-29BD-86F9-FC47F3C99D84}"/>
              </a:ext>
            </a:extLst>
          </p:cNvPr>
          <p:cNvSpPr/>
          <p:nvPr/>
        </p:nvSpPr>
        <p:spPr>
          <a:xfrm>
            <a:off x="8290503" y="2138727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0E552941-F382-43CD-1A1B-AA674AC04A47}"/>
              </a:ext>
            </a:extLst>
          </p:cNvPr>
          <p:cNvSpPr/>
          <p:nvPr/>
        </p:nvSpPr>
        <p:spPr>
          <a:xfrm>
            <a:off x="7511633" y="1569635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31964F3C-4C6E-7A60-37A4-0C5E3AA3E6EB}"/>
              </a:ext>
            </a:extLst>
          </p:cNvPr>
          <p:cNvCxnSpPr>
            <a:cxnSpLocks/>
            <a:stCxn id="22" idx="3"/>
          </p:cNvCxnSpPr>
          <p:nvPr/>
        </p:nvCxnSpPr>
        <p:spPr>
          <a:xfrm flipH="1">
            <a:off x="7655649" y="1092915"/>
            <a:ext cx="537842" cy="4767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89FEB9C7-1C12-CCAE-BA6D-6C79CB17DA96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8284517" y="1123509"/>
            <a:ext cx="56722" cy="101521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E958FB29-9256-4DFB-DB2E-6E8609E0140E}"/>
              </a:ext>
            </a:extLst>
          </p:cNvPr>
          <p:cNvCxnSpPr>
            <a:cxnSpLocks/>
          </p:cNvCxnSpPr>
          <p:nvPr/>
        </p:nvCxnSpPr>
        <p:spPr>
          <a:xfrm>
            <a:off x="8485255" y="3068922"/>
            <a:ext cx="1771150" cy="77560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1E2BD426-9779-455F-D13C-D03BA30A23E5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7476087" y="2855050"/>
            <a:ext cx="770946" cy="150325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C932957D-CC45-C0B7-1927-0DBD434BFABD}"/>
              </a:ext>
            </a:extLst>
          </p:cNvPr>
          <p:cNvCxnSpPr>
            <a:cxnSpLocks/>
          </p:cNvCxnSpPr>
          <p:nvPr/>
        </p:nvCxnSpPr>
        <p:spPr>
          <a:xfrm flipV="1">
            <a:off x="8227795" y="3903573"/>
            <a:ext cx="1982635" cy="41795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EC04C167-941A-DC63-E729-5CEC703203DE}"/>
              </a:ext>
            </a:extLst>
          </p:cNvPr>
          <p:cNvSpPr/>
          <p:nvPr/>
        </p:nvSpPr>
        <p:spPr>
          <a:xfrm>
            <a:off x="7009643" y="1127759"/>
            <a:ext cx="257460" cy="2089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FEA04B18-6172-45FF-DEEE-161057913678}"/>
              </a:ext>
            </a:extLst>
          </p:cNvPr>
          <p:cNvCxnSpPr>
            <a:cxnSpLocks/>
            <a:stCxn id="24" idx="3"/>
          </p:cNvCxnSpPr>
          <p:nvPr/>
        </p:nvCxnSpPr>
        <p:spPr>
          <a:xfrm flipH="1">
            <a:off x="6486898" y="915863"/>
            <a:ext cx="114599" cy="28002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>
            <a:extLst>
              <a:ext uri="{FF2B5EF4-FFF2-40B4-BE49-F238E27FC236}">
                <a16:creationId xmlns:a16="http://schemas.microsoft.com/office/drawing/2014/main" id="{F7D439B6-D58E-FD81-C661-591C098C3131}"/>
              </a:ext>
            </a:extLst>
          </p:cNvPr>
          <p:cNvSpPr/>
          <p:nvPr/>
        </p:nvSpPr>
        <p:spPr>
          <a:xfrm>
            <a:off x="6563793" y="279206"/>
            <a:ext cx="257460" cy="2089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B81D2DA9-C502-06C8-3E06-AB826AAC5CD6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5628208" y="383662"/>
            <a:ext cx="935585" cy="35388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2E29F705-42C4-DDBC-339D-E7B15D07A5BF}"/>
              </a:ext>
            </a:extLst>
          </p:cNvPr>
          <p:cNvCxnSpPr>
            <a:cxnSpLocks/>
            <a:stCxn id="43" idx="5"/>
            <a:endCxn id="42" idx="0"/>
          </p:cNvCxnSpPr>
          <p:nvPr/>
        </p:nvCxnSpPr>
        <p:spPr>
          <a:xfrm>
            <a:off x="5715879" y="1214303"/>
            <a:ext cx="820979" cy="78069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>
            <a:extLst>
              <a:ext uri="{FF2B5EF4-FFF2-40B4-BE49-F238E27FC236}">
                <a16:creationId xmlns:a16="http://schemas.microsoft.com/office/drawing/2014/main" id="{8B1DF486-C69E-8118-6F2C-7F9C1FFE6497}"/>
              </a:ext>
            </a:extLst>
          </p:cNvPr>
          <p:cNvSpPr/>
          <p:nvPr/>
        </p:nvSpPr>
        <p:spPr>
          <a:xfrm>
            <a:off x="6464850" y="199500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29DD1A1C-CECA-9F02-9E4F-2C96D1465B27}"/>
              </a:ext>
            </a:extLst>
          </p:cNvPr>
          <p:cNvSpPr/>
          <p:nvPr/>
        </p:nvSpPr>
        <p:spPr>
          <a:xfrm>
            <a:off x="5592954" y="1109903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EA2455DF-B9F4-6D2B-7C05-2BD270B5FB32}"/>
              </a:ext>
            </a:extLst>
          </p:cNvPr>
          <p:cNvCxnSpPr>
            <a:cxnSpLocks/>
          </p:cNvCxnSpPr>
          <p:nvPr/>
        </p:nvCxnSpPr>
        <p:spPr>
          <a:xfrm flipH="1">
            <a:off x="5098539" y="737545"/>
            <a:ext cx="529669" cy="28150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CC60A8F5-4A68-E2CF-14CF-411A797F8975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5520946" y="842001"/>
            <a:ext cx="144016" cy="2679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61ECBBAB-AB7C-B0C1-C3C0-AEA265C15BA0}"/>
              </a:ext>
            </a:extLst>
          </p:cNvPr>
          <p:cNvCxnSpPr>
            <a:cxnSpLocks/>
          </p:cNvCxnSpPr>
          <p:nvPr/>
        </p:nvCxnSpPr>
        <p:spPr>
          <a:xfrm>
            <a:off x="6587775" y="2099400"/>
            <a:ext cx="804711" cy="62983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>
            <a:extLst>
              <a:ext uri="{FF2B5EF4-FFF2-40B4-BE49-F238E27FC236}">
                <a16:creationId xmlns:a16="http://schemas.microsoft.com/office/drawing/2014/main" id="{B0E374FF-40B1-040B-8F78-00494B91A3B3}"/>
              </a:ext>
            </a:extLst>
          </p:cNvPr>
          <p:cNvSpPr/>
          <p:nvPr/>
        </p:nvSpPr>
        <p:spPr>
          <a:xfrm>
            <a:off x="5982352" y="1504553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97C59634-13EE-DBCB-9704-565F690F9208}"/>
              </a:ext>
            </a:extLst>
          </p:cNvPr>
          <p:cNvCxnSpPr>
            <a:cxnSpLocks/>
            <a:endCxn id="48" idx="7"/>
          </p:cNvCxnSpPr>
          <p:nvPr/>
        </p:nvCxnSpPr>
        <p:spPr>
          <a:xfrm flipH="1">
            <a:off x="6105277" y="1141592"/>
            <a:ext cx="400963" cy="38087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E7D3CDA4-76FB-9740-6799-9366F64ECF9E}"/>
              </a:ext>
            </a:extLst>
          </p:cNvPr>
          <p:cNvCxnSpPr>
            <a:cxnSpLocks/>
            <a:stCxn id="37" idx="4"/>
          </p:cNvCxnSpPr>
          <p:nvPr/>
        </p:nvCxnSpPr>
        <p:spPr>
          <a:xfrm>
            <a:off x="7138373" y="1336671"/>
            <a:ext cx="15286" cy="23296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76F1F8BE-5A3E-AE29-8635-513DEE52E828}"/>
              </a:ext>
            </a:extLst>
          </p:cNvPr>
          <p:cNvCxnSpPr>
            <a:cxnSpLocks/>
            <a:stCxn id="29" idx="5"/>
            <a:endCxn id="19" idx="1"/>
          </p:cNvCxnSpPr>
          <p:nvPr/>
        </p:nvCxnSpPr>
        <p:spPr>
          <a:xfrm>
            <a:off x="8413428" y="2243127"/>
            <a:ext cx="148208" cy="32920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AE714A76-AAD9-847B-3786-DF412EB84E9F}"/>
              </a:ext>
            </a:extLst>
          </p:cNvPr>
          <p:cNvCxnSpPr>
            <a:cxnSpLocks/>
            <a:stCxn id="19" idx="6"/>
            <a:endCxn id="14" idx="1"/>
          </p:cNvCxnSpPr>
          <p:nvPr/>
        </p:nvCxnSpPr>
        <p:spPr>
          <a:xfrm>
            <a:off x="8781392" y="2646194"/>
            <a:ext cx="713428" cy="15731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B6566E8F-CD04-884D-5AD0-4B19E0838F54}"/>
              </a:ext>
            </a:extLst>
          </p:cNvPr>
          <p:cNvCxnSpPr>
            <a:cxnSpLocks/>
            <a:endCxn id="14" idx="6"/>
          </p:cNvCxnSpPr>
          <p:nvPr/>
        </p:nvCxnSpPr>
        <p:spPr>
          <a:xfrm flipH="1" flipV="1">
            <a:off x="9617745" y="2846756"/>
            <a:ext cx="463955" cy="9857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85A3AD70-4748-FE28-A136-8F23C33BA23D}"/>
              </a:ext>
            </a:extLst>
          </p:cNvPr>
          <p:cNvCxnSpPr>
            <a:cxnSpLocks/>
          </p:cNvCxnSpPr>
          <p:nvPr/>
        </p:nvCxnSpPr>
        <p:spPr>
          <a:xfrm>
            <a:off x="7497178" y="2811806"/>
            <a:ext cx="937341" cy="2571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e 54">
            <a:extLst>
              <a:ext uri="{FF2B5EF4-FFF2-40B4-BE49-F238E27FC236}">
                <a16:creationId xmlns:a16="http://schemas.microsoft.com/office/drawing/2014/main" id="{8E2B97E6-58D2-538C-7D4B-1D51D5AC5ACC}"/>
              </a:ext>
            </a:extLst>
          </p:cNvPr>
          <p:cNvSpPr/>
          <p:nvPr/>
        </p:nvSpPr>
        <p:spPr>
          <a:xfrm>
            <a:off x="8752378" y="3318156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6413F8D-44F1-6926-0587-045110411D51}"/>
              </a:ext>
            </a:extLst>
          </p:cNvPr>
          <p:cNvSpPr/>
          <p:nvPr/>
        </p:nvSpPr>
        <p:spPr>
          <a:xfrm>
            <a:off x="10081700" y="2840879"/>
            <a:ext cx="257460" cy="2089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D65F8D66-120E-33F3-8B05-33527FBE8070}"/>
              </a:ext>
            </a:extLst>
          </p:cNvPr>
          <p:cNvCxnSpPr>
            <a:cxnSpLocks/>
            <a:stCxn id="61" idx="0"/>
          </p:cNvCxnSpPr>
          <p:nvPr/>
        </p:nvCxnSpPr>
        <p:spPr>
          <a:xfrm flipV="1">
            <a:off x="10779584" y="3175198"/>
            <a:ext cx="225622" cy="76258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E2227886-9238-A79B-BC93-3CF92E859BF9}"/>
              </a:ext>
            </a:extLst>
          </p:cNvPr>
          <p:cNvCxnSpPr>
            <a:cxnSpLocks/>
          </p:cNvCxnSpPr>
          <p:nvPr/>
        </p:nvCxnSpPr>
        <p:spPr>
          <a:xfrm>
            <a:off x="10379330" y="3980398"/>
            <a:ext cx="328246" cy="61656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>
            <a:extLst>
              <a:ext uri="{FF2B5EF4-FFF2-40B4-BE49-F238E27FC236}">
                <a16:creationId xmlns:a16="http://schemas.microsoft.com/office/drawing/2014/main" id="{3F23A726-2DD2-0775-2ABC-2D8164CD9E4E}"/>
              </a:ext>
            </a:extLst>
          </p:cNvPr>
          <p:cNvSpPr/>
          <p:nvPr/>
        </p:nvSpPr>
        <p:spPr>
          <a:xfrm>
            <a:off x="10235314" y="3826618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20ED2C17-0579-B945-31A6-48514ED48283}"/>
              </a:ext>
            </a:extLst>
          </p:cNvPr>
          <p:cNvSpPr/>
          <p:nvPr/>
        </p:nvSpPr>
        <p:spPr>
          <a:xfrm>
            <a:off x="11005206" y="3007766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93AFFCCD-7753-C495-98FE-943E0EFD1C4E}"/>
              </a:ext>
            </a:extLst>
          </p:cNvPr>
          <p:cNvSpPr/>
          <p:nvPr/>
        </p:nvSpPr>
        <p:spPr>
          <a:xfrm>
            <a:off x="10707576" y="3937779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A86CB61D-07D2-DA0C-17E0-94E37BB00F62}"/>
              </a:ext>
            </a:extLst>
          </p:cNvPr>
          <p:cNvCxnSpPr>
            <a:cxnSpLocks/>
            <a:stCxn id="60" idx="2"/>
            <a:endCxn id="56" idx="6"/>
          </p:cNvCxnSpPr>
          <p:nvPr/>
        </p:nvCxnSpPr>
        <p:spPr>
          <a:xfrm flipH="1" flipV="1">
            <a:off x="10339160" y="2945335"/>
            <a:ext cx="666046" cy="1235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2EB066A0-883D-A824-DCC3-E66B6FCFB8F0}"/>
              </a:ext>
            </a:extLst>
          </p:cNvPr>
          <p:cNvCxnSpPr>
            <a:cxnSpLocks/>
            <a:endCxn id="61" idx="5"/>
          </p:cNvCxnSpPr>
          <p:nvPr/>
        </p:nvCxnSpPr>
        <p:spPr>
          <a:xfrm flipV="1">
            <a:off x="10707576" y="4042179"/>
            <a:ext cx="122925" cy="55478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ED544525-4E26-EDAF-C5B9-E6D76FB89EB8}"/>
              </a:ext>
            </a:extLst>
          </p:cNvPr>
          <p:cNvCxnSpPr>
            <a:cxnSpLocks/>
          </p:cNvCxnSpPr>
          <p:nvPr/>
        </p:nvCxnSpPr>
        <p:spPr>
          <a:xfrm flipV="1">
            <a:off x="8975188" y="4596962"/>
            <a:ext cx="1732388" cy="39854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lipse 64">
            <a:extLst>
              <a:ext uri="{FF2B5EF4-FFF2-40B4-BE49-F238E27FC236}">
                <a16:creationId xmlns:a16="http://schemas.microsoft.com/office/drawing/2014/main" id="{E8CA5469-6E04-906C-EE52-039963956EA3}"/>
              </a:ext>
            </a:extLst>
          </p:cNvPr>
          <p:cNvSpPr/>
          <p:nvPr/>
        </p:nvSpPr>
        <p:spPr>
          <a:xfrm>
            <a:off x="7680346" y="1001197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437EC4A0-9754-223A-3CC7-049FECC52E1A}"/>
              </a:ext>
            </a:extLst>
          </p:cNvPr>
          <p:cNvCxnSpPr>
            <a:cxnSpLocks/>
            <a:endCxn id="65" idx="6"/>
          </p:cNvCxnSpPr>
          <p:nvPr/>
        </p:nvCxnSpPr>
        <p:spPr>
          <a:xfrm flipH="1">
            <a:off x="7824362" y="1019053"/>
            <a:ext cx="331425" cy="433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727244C1-9C6C-C9C3-EB15-B20F4267D5BA}"/>
              </a:ext>
            </a:extLst>
          </p:cNvPr>
          <p:cNvCxnSpPr>
            <a:cxnSpLocks/>
          </p:cNvCxnSpPr>
          <p:nvPr/>
        </p:nvCxnSpPr>
        <p:spPr>
          <a:xfrm>
            <a:off x="8375543" y="1092915"/>
            <a:ext cx="721878" cy="599032"/>
          </a:xfrm>
          <a:prstGeom prst="straightConnector1">
            <a:avLst/>
          </a:prstGeom>
          <a:ln w="762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3C204E27-BF15-FBBE-955E-F0DFA2EC8C41}"/>
              </a:ext>
            </a:extLst>
          </p:cNvPr>
          <p:cNvCxnSpPr>
            <a:cxnSpLocks/>
          </p:cNvCxnSpPr>
          <p:nvPr/>
        </p:nvCxnSpPr>
        <p:spPr>
          <a:xfrm>
            <a:off x="7229399" y="1306077"/>
            <a:ext cx="282234" cy="32471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Ellipse 68">
            <a:extLst>
              <a:ext uri="{FF2B5EF4-FFF2-40B4-BE49-F238E27FC236}">
                <a16:creationId xmlns:a16="http://schemas.microsoft.com/office/drawing/2014/main" id="{E1EE80A4-C781-41F6-6DAA-1646D95E2442}"/>
              </a:ext>
            </a:extLst>
          </p:cNvPr>
          <p:cNvSpPr/>
          <p:nvPr/>
        </p:nvSpPr>
        <p:spPr>
          <a:xfrm>
            <a:off x="9078977" y="1691947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4EDCC9DA-1976-64A9-F3D7-E7A3C5182814}"/>
              </a:ext>
            </a:extLst>
          </p:cNvPr>
          <p:cNvSpPr/>
          <p:nvPr/>
        </p:nvSpPr>
        <p:spPr>
          <a:xfrm>
            <a:off x="11694182" y="1554399"/>
            <a:ext cx="257460" cy="2089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4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7" y="116631"/>
            <a:ext cx="5130702" cy="3693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1841 : … La Russie maître de la mer Noire, mais comme la France écartée, provisoirement du Levant ; 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c) La Russie…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*Après son ingérence ottomane (1833)</a:t>
            </a:r>
          </a:p>
          <a:p>
            <a:r>
              <a:rPr lang="fr-FR" dirty="0">
                <a:ea typeface="Times New Roman" panose="02020603050405020304" pitchFamily="18" charset="0"/>
              </a:rPr>
              <a:t>Puis sa brève alliance à la GB (1840)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*Elle est enfin écartée militairement</a:t>
            </a:r>
          </a:p>
          <a:p>
            <a:r>
              <a:rPr lang="fr-FR" dirty="0">
                <a:ea typeface="Times New Roman" panose="02020603050405020304" pitchFamily="18" charset="0"/>
              </a:rPr>
              <a:t>De la Méditerranée par la fermeture des Détroits…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*Mais elle contrôle totalement la mer Noire…</a:t>
            </a:r>
          </a:p>
        </p:txBody>
      </p:sp>
      <p:pic>
        <p:nvPicPr>
          <p:cNvPr id="2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77683E8D-C41B-6D2B-8940-F34B4D51A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36" y="118918"/>
            <a:ext cx="6612693" cy="495951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3417DC30-CAFD-7F51-5929-A4CC8C2852AD}"/>
              </a:ext>
            </a:extLst>
          </p:cNvPr>
          <p:cNvSpPr/>
          <p:nvPr/>
        </p:nvSpPr>
        <p:spPr>
          <a:xfrm>
            <a:off x="9097421" y="2138727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1863815-6E09-A6FE-70D1-E2F6FA21500D}"/>
              </a:ext>
            </a:extLst>
          </p:cNvPr>
          <p:cNvSpPr/>
          <p:nvPr/>
        </p:nvSpPr>
        <p:spPr>
          <a:xfrm>
            <a:off x="9268005" y="2261039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131357B-7611-E700-0ABD-7B1A3F1B1145}"/>
              </a:ext>
            </a:extLst>
          </p:cNvPr>
          <p:cNvSpPr/>
          <p:nvPr/>
        </p:nvSpPr>
        <p:spPr>
          <a:xfrm>
            <a:off x="9685920" y="2138727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969EC2F-8578-9D95-7E1B-BDF9490FAF9F}"/>
              </a:ext>
            </a:extLst>
          </p:cNvPr>
          <p:cNvSpPr/>
          <p:nvPr/>
        </p:nvSpPr>
        <p:spPr>
          <a:xfrm>
            <a:off x="9473729" y="2785600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C37C72E-FE54-E689-3A04-1E6A8E0410E6}"/>
              </a:ext>
            </a:extLst>
          </p:cNvPr>
          <p:cNvSpPr/>
          <p:nvPr/>
        </p:nvSpPr>
        <p:spPr>
          <a:xfrm>
            <a:off x="7353162" y="2750650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8B5C845-7495-CE25-D580-BD982334FA63}"/>
              </a:ext>
            </a:extLst>
          </p:cNvPr>
          <p:cNvSpPr/>
          <p:nvPr/>
        </p:nvSpPr>
        <p:spPr>
          <a:xfrm>
            <a:off x="8341239" y="3175198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F7DDA7A-801A-4983-3AD0-1BD043528C16}"/>
              </a:ext>
            </a:extLst>
          </p:cNvPr>
          <p:cNvSpPr/>
          <p:nvPr/>
        </p:nvSpPr>
        <p:spPr>
          <a:xfrm>
            <a:off x="8523932" y="2541738"/>
            <a:ext cx="257460" cy="2089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FDF97C4-38EE-41AF-0B18-159CF9AE340E}"/>
              </a:ext>
            </a:extLst>
          </p:cNvPr>
          <p:cNvSpPr/>
          <p:nvPr/>
        </p:nvSpPr>
        <p:spPr>
          <a:xfrm>
            <a:off x="7353162" y="1929815"/>
            <a:ext cx="257460" cy="2089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A3B0D85-9415-F03C-6ABE-2F6CA14C5BE4}"/>
              </a:ext>
            </a:extLst>
          </p:cNvPr>
          <p:cNvSpPr/>
          <p:nvPr/>
        </p:nvSpPr>
        <p:spPr>
          <a:xfrm>
            <a:off x="7333635" y="1640999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CA47A90-C888-B92F-73F6-32D285974D04}"/>
              </a:ext>
            </a:extLst>
          </p:cNvPr>
          <p:cNvSpPr/>
          <p:nvPr/>
        </p:nvSpPr>
        <p:spPr>
          <a:xfrm>
            <a:off x="8155787" y="914597"/>
            <a:ext cx="257460" cy="2089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8956E94-895E-7702-9504-ECA278738467}"/>
              </a:ext>
            </a:extLst>
          </p:cNvPr>
          <p:cNvSpPr/>
          <p:nvPr/>
        </p:nvSpPr>
        <p:spPr>
          <a:xfrm>
            <a:off x="6563793" y="737545"/>
            <a:ext cx="257460" cy="2089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9C7617A-5334-054E-BC87-4DD0D44617FA}"/>
              </a:ext>
            </a:extLst>
          </p:cNvPr>
          <p:cNvSpPr/>
          <p:nvPr/>
        </p:nvSpPr>
        <p:spPr>
          <a:xfrm>
            <a:off x="7110570" y="1579843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3EA844A4-2115-DC51-D8EF-3455CEBD5ABB}"/>
              </a:ext>
            </a:extLst>
          </p:cNvPr>
          <p:cNvSpPr/>
          <p:nvPr/>
        </p:nvSpPr>
        <p:spPr>
          <a:xfrm>
            <a:off x="7009643" y="2016415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A028C02-0DD7-7EB4-D6E6-9525DC052F7E}"/>
              </a:ext>
            </a:extLst>
          </p:cNvPr>
          <p:cNvSpPr/>
          <p:nvPr/>
        </p:nvSpPr>
        <p:spPr>
          <a:xfrm>
            <a:off x="8290503" y="2138727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5083B0E4-E448-A46D-65B4-883BD9DFAEDE}"/>
              </a:ext>
            </a:extLst>
          </p:cNvPr>
          <p:cNvSpPr/>
          <p:nvPr/>
        </p:nvSpPr>
        <p:spPr>
          <a:xfrm>
            <a:off x="7511633" y="1569635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69B9A7BA-8F19-ED14-6211-FD3428557A90}"/>
              </a:ext>
            </a:extLst>
          </p:cNvPr>
          <p:cNvCxnSpPr>
            <a:cxnSpLocks/>
            <a:stCxn id="21" idx="3"/>
          </p:cNvCxnSpPr>
          <p:nvPr/>
        </p:nvCxnSpPr>
        <p:spPr>
          <a:xfrm flipH="1">
            <a:off x="7655649" y="1092915"/>
            <a:ext cx="537842" cy="4767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20B3275E-6367-9DE1-8A51-9E8CEEE3816E}"/>
              </a:ext>
            </a:extLst>
          </p:cNvPr>
          <p:cNvCxnSpPr>
            <a:cxnSpLocks/>
            <a:stCxn id="21" idx="4"/>
          </p:cNvCxnSpPr>
          <p:nvPr/>
        </p:nvCxnSpPr>
        <p:spPr>
          <a:xfrm>
            <a:off x="8284517" y="1123509"/>
            <a:ext cx="56722" cy="101521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AE0A73C8-8E97-EDC6-CAE8-347E10D1A61A}"/>
              </a:ext>
            </a:extLst>
          </p:cNvPr>
          <p:cNvCxnSpPr>
            <a:cxnSpLocks/>
          </p:cNvCxnSpPr>
          <p:nvPr/>
        </p:nvCxnSpPr>
        <p:spPr>
          <a:xfrm>
            <a:off x="8485255" y="3068922"/>
            <a:ext cx="1771150" cy="77560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98656FE9-FC73-97C4-DAE4-FD8904993564}"/>
              </a:ext>
            </a:extLst>
          </p:cNvPr>
          <p:cNvCxnSpPr>
            <a:cxnSpLocks/>
            <a:stCxn id="14" idx="5"/>
          </p:cNvCxnSpPr>
          <p:nvPr/>
        </p:nvCxnSpPr>
        <p:spPr>
          <a:xfrm>
            <a:off x="7476087" y="2855050"/>
            <a:ext cx="770946" cy="150325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508444EB-0CB7-B8B4-DDA2-3A72A420A300}"/>
              </a:ext>
            </a:extLst>
          </p:cNvPr>
          <p:cNvCxnSpPr>
            <a:cxnSpLocks/>
          </p:cNvCxnSpPr>
          <p:nvPr/>
        </p:nvCxnSpPr>
        <p:spPr>
          <a:xfrm flipV="1">
            <a:off x="8227795" y="3903573"/>
            <a:ext cx="1982635" cy="41795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30609E2B-8B90-8F10-F100-6EC1DE2FA341}"/>
              </a:ext>
            </a:extLst>
          </p:cNvPr>
          <p:cNvSpPr/>
          <p:nvPr/>
        </p:nvSpPr>
        <p:spPr>
          <a:xfrm>
            <a:off x="7009643" y="1127759"/>
            <a:ext cx="257460" cy="2089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F3F4AB77-F387-09B0-D81B-09EEC420246E}"/>
              </a:ext>
            </a:extLst>
          </p:cNvPr>
          <p:cNvCxnSpPr>
            <a:cxnSpLocks/>
            <a:stCxn id="22" idx="3"/>
          </p:cNvCxnSpPr>
          <p:nvPr/>
        </p:nvCxnSpPr>
        <p:spPr>
          <a:xfrm flipH="1">
            <a:off x="6486898" y="915863"/>
            <a:ext cx="114599" cy="28002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>
            <a:extLst>
              <a:ext uri="{FF2B5EF4-FFF2-40B4-BE49-F238E27FC236}">
                <a16:creationId xmlns:a16="http://schemas.microsoft.com/office/drawing/2014/main" id="{C7AFC7C9-7932-A7D5-3D04-8D4D2DC96FD3}"/>
              </a:ext>
            </a:extLst>
          </p:cNvPr>
          <p:cNvSpPr/>
          <p:nvPr/>
        </p:nvSpPr>
        <p:spPr>
          <a:xfrm>
            <a:off x="6563793" y="279206"/>
            <a:ext cx="257460" cy="2089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E59BA0DF-0705-4E10-16BD-8A1AC6B65426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5628208" y="383662"/>
            <a:ext cx="935585" cy="35388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2552CC91-6649-3316-76A9-6E23917092A8}"/>
              </a:ext>
            </a:extLst>
          </p:cNvPr>
          <p:cNvCxnSpPr>
            <a:cxnSpLocks/>
            <a:stCxn id="42" idx="5"/>
            <a:endCxn id="41" idx="0"/>
          </p:cNvCxnSpPr>
          <p:nvPr/>
        </p:nvCxnSpPr>
        <p:spPr>
          <a:xfrm>
            <a:off x="5715879" y="1214303"/>
            <a:ext cx="820979" cy="78069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e 40">
            <a:extLst>
              <a:ext uri="{FF2B5EF4-FFF2-40B4-BE49-F238E27FC236}">
                <a16:creationId xmlns:a16="http://schemas.microsoft.com/office/drawing/2014/main" id="{F517A0BD-57D3-0812-D365-1F29D00A2D02}"/>
              </a:ext>
            </a:extLst>
          </p:cNvPr>
          <p:cNvSpPr/>
          <p:nvPr/>
        </p:nvSpPr>
        <p:spPr>
          <a:xfrm>
            <a:off x="6464850" y="199500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B8AF8FD6-B71C-86E4-854F-C52CA4EBD50C}"/>
              </a:ext>
            </a:extLst>
          </p:cNvPr>
          <p:cNvSpPr/>
          <p:nvPr/>
        </p:nvSpPr>
        <p:spPr>
          <a:xfrm>
            <a:off x="5592954" y="1109903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0F988B25-0AB1-3255-71FE-FCE131D32AB7}"/>
              </a:ext>
            </a:extLst>
          </p:cNvPr>
          <p:cNvCxnSpPr>
            <a:cxnSpLocks/>
          </p:cNvCxnSpPr>
          <p:nvPr/>
        </p:nvCxnSpPr>
        <p:spPr>
          <a:xfrm flipH="1">
            <a:off x="5098539" y="737545"/>
            <a:ext cx="529669" cy="28150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15753AA0-DDB2-F189-102E-227D606B3C53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5520946" y="842001"/>
            <a:ext cx="144016" cy="2679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02DE1110-7785-95B0-2EE9-E2167147FCDB}"/>
              </a:ext>
            </a:extLst>
          </p:cNvPr>
          <p:cNvCxnSpPr>
            <a:cxnSpLocks/>
          </p:cNvCxnSpPr>
          <p:nvPr/>
        </p:nvCxnSpPr>
        <p:spPr>
          <a:xfrm>
            <a:off x="6587775" y="2099400"/>
            <a:ext cx="804711" cy="62983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>
            <a:extLst>
              <a:ext uri="{FF2B5EF4-FFF2-40B4-BE49-F238E27FC236}">
                <a16:creationId xmlns:a16="http://schemas.microsoft.com/office/drawing/2014/main" id="{314B0D61-2BB1-EC4C-51D6-3A6C3CB76FFF}"/>
              </a:ext>
            </a:extLst>
          </p:cNvPr>
          <p:cNvSpPr/>
          <p:nvPr/>
        </p:nvSpPr>
        <p:spPr>
          <a:xfrm>
            <a:off x="5982352" y="1504553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E23B52AD-25E6-F60F-E900-3B5471BBA043}"/>
              </a:ext>
            </a:extLst>
          </p:cNvPr>
          <p:cNvCxnSpPr>
            <a:cxnSpLocks/>
            <a:endCxn id="46" idx="7"/>
          </p:cNvCxnSpPr>
          <p:nvPr/>
        </p:nvCxnSpPr>
        <p:spPr>
          <a:xfrm flipH="1">
            <a:off x="6105277" y="1141592"/>
            <a:ext cx="400963" cy="38087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84AEA183-8ED5-F689-453C-B00ACBFCF29C}"/>
              </a:ext>
            </a:extLst>
          </p:cNvPr>
          <p:cNvCxnSpPr>
            <a:cxnSpLocks/>
            <a:stCxn id="36" idx="4"/>
          </p:cNvCxnSpPr>
          <p:nvPr/>
        </p:nvCxnSpPr>
        <p:spPr>
          <a:xfrm>
            <a:off x="7138373" y="1336671"/>
            <a:ext cx="15286" cy="23296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991DC753-B90E-CC3D-7813-5A33BFE166ED}"/>
              </a:ext>
            </a:extLst>
          </p:cNvPr>
          <p:cNvCxnSpPr>
            <a:cxnSpLocks/>
            <a:stCxn id="26" idx="5"/>
            <a:endCxn id="16" idx="1"/>
          </p:cNvCxnSpPr>
          <p:nvPr/>
        </p:nvCxnSpPr>
        <p:spPr>
          <a:xfrm>
            <a:off x="8413428" y="2243127"/>
            <a:ext cx="148208" cy="32920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D6EF7825-47CD-6FED-3C7A-DFD03DDDA1F3}"/>
              </a:ext>
            </a:extLst>
          </p:cNvPr>
          <p:cNvCxnSpPr>
            <a:cxnSpLocks/>
            <a:stCxn id="16" idx="6"/>
            <a:endCxn id="13" idx="1"/>
          </p:cNvCxnSpPr>
          <p:nvPr/>
        </p:nvCxnSpPr>
        <p:spPr>
          <a:xfrm>
            <a:off x="8781392" y="2646194"/>
            <a:ext cx="713428" cy="15731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BCC1BAE6-39F0-E153-DDB7-F35F70464B2B}"/>
              </a:ext>
            </a:extLst>
          </p:cNvPr>
          <p:cNvCxnSpPr>
            <a:cxnSpLocks/>
            <a:endCxn id="13" idx="6"/>
          </p:cNvCxnSpPr>
          <p:nvPr/>
        </p:nvCxnSpPr>
        <p:spPr>
          <a:xfrm flipH="1" flipV="1">
            <a:off x="9617745" y="2846756"/>
            <a:ext cx="463955" cy="9857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B1185F47-2F1C-6271-7A26-051A273C0F87}"/>
              </a:ext>
            </a:extLst>
          </p:cNvPr>
          <p:cNvCxnSpPr>
            <a:cxnSpLocks/>
          </p:cNvCxnSpPr>
          <p:nvPr/>
        </p:nvCxnSpPr>
        <p:spPr>
          <a:xfrm>
            <a:off x="7497178" y="2811806"/>
            <a:ext cx="937341" cy="2571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e 52">
            <a:extLst>
              <a:ext uri="{FF2B5EF4-FFF2-40B4-BE49-F238E27FC236}">
                <a16:creationId xmlns:a16="http://schemas.microsoft.com/office/drawing/2014/main" id="{7E2C46A4-A1E3-5863-E72C-44DC852B0876}"/>
              </a:ext>
            </a:extLst>
          </p:cNvPr>
          <p:cNvSpPr/>
          <p:nvPr/>
        </p:nvSpPr>
        <p:spPr>
          <a:xfrm>
            <a:off x="8752378" y="3318156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E613829-7B2E-31D8-C57D-D2F85A5A897B}"/>
              </a:ext>
            </a:extLst>
          </p:cNvPr>
          <p:cNvSpPr/>
          <p:nvPr/>
        </p:nvSpPr>
        <p:spPr>
          <a:xfrm>
            <a:off x="10081700" y="2840879"/>
            <a:ext cx="257460" cy="2089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7F1B9A36-4857-6709-24A9-BC39473B85C6}"/>
              </a:ext>
            </a:extLst>
          </p:cNvPr>
          <p:cNvCxnSpPr>
            <a:cxnSpLocks/>
            <a:stCxn id="59" idx="0"/>
          </p:cNvCxnSpPr>
          <p:nvPr/>
        </p:nvCxnSpPr>
        <p:spPr>
          <a:xfrm flipV="1">
            <a:off x="10779584" y="3175198"/>
            <a:ext cx="225622" cy="76258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91BA9055-8C1B-09DF-FC16-040A97AD1DB5}"/>
              </a:ext>
            </a:extLst>
          </p:cNvPr>
          <p:cNvCxnSpPr>
            <a:cxnSpLocks/>
          </p:cNvCxnSpPr>
          <p:nvPr/>
        </p:nvCxnSpPr>
        <p:spPr>
          <a:xfrm>
            <a:off x="10379330" y="3980398"/>
            <a:ext cx="328246" cy="61656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lipse 56">
            <a:extLst>
              <a:ext uri="{FF2B5EF4-FFF2-40B4-BE49-F238E27FC236}">
                <a16:creationId xmlns:a16="http://schemas.microsoft.com/office/drawing/2014/main" id="{1E922D6C-ED27-4596-D179-923062716E00}"/>
              </a:ext>
            </a:extLst>
          </p:cNvPr>
          <p:cNvSpPr/>
          <p:nvPr/>
        </p:nvSpPr>
        <p:spPr>
          <a:xfrm>
            <a:off x="10235314" y="3826618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4EAE1EB3-EA33-9AA1-A8F4-FD2B82D032DE}"/>
              </a:ext>
            </a:extLst>
          </p:cNvPr>
          <p:cNvSpPr/>
          <p:nvPr/>
        </p:nvSpPr>
        <p:spPr>
          <a:xfrm>
            <a:off x="11005206" y="3007766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65899BFC-2E14-A77F-15E5-C26C6777A4A3}"/>
              </a:ext>
            </a:extLst>
          </p:cNvPr>
          <p:cNvSpPr/>
          <p:nvPr/>
        </p:nvSpPr>
        <p:spPr>
          <a:xfrm>
            <a:off x="10707576" y="3937779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945AD0E0-75FE-73B2-ACDC-8445BE431D07}"/>
              </a:ext>
            </a:extLst>
          </p:cNvPr>
          <p:cNvCxnSpPr>
            <a:cxnSpLocks/>
            <a:stCxn id="58" idx="2"/>
            <a:endCxn id="54" idx="6"/>
          </p:cNvCxnSpPr>
          <p:nvPr/>
        </p:nvCxnSpPr>
        <p:spPr>
          <a:xfrm flipH="1" flipV="1">
            <a:off x="10339160" y="2945335"/>
            <a:ext cx="666046" cy="1235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3593E59F-E8F1-13D1-C07D-3F3B725B9BD7}"/>
              </a:ext>
            </a:extLst>
          </p:cNvPr>
          <p:cNvCxnSpPr>
            <a:cxnSpLocks/>
            <a:endCxn id="59" idx="5"/>
          </p:cNvCxnSpPr>
          <p:nvPr/>
        </p:nvCxnSpPr>
        <p:spPr>
          <a:xfrm flipV="1">
            <a:off x="10707576" y="4042179"/>
            <a:ext cx="122925" cy="55478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785C5053-35B5-24B4-C390-68B7C861F2F1}"/>
              </a:ext>
            </a:extLst>
          </p:cNvPr>
          <p:cNvCxnSpPr>
            <a:cxnSpLocks/>
          </p:cNvCxnSpPr>
          <p:nvPr/>
        </p:nvCxnSpPr>
        <p:spPr>
          <a:xfrm flipV="1">
            <a:off x="8975188" y="4596962"/>
            <a:ext cx="1732388" cy="39854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>
            <a:extLst>
              <a:ext uri="{FF2B5EF4-FFF2-40B4-BE49-F238E27FC236}">
                <a16:creationId xmlns:a16="http://schemas.microsoft.com/office/drawing/2014/main" id="{A6FBCC3E-95CA-D5E0-FD87-6FD2E3FF56D5}"/>
              </a:ext>
            </a:extLst>
          </p:cNvPr>
          <p:cNvSpPr/>
          <p:nvPr/>
        </p:nvSpPr>
        <p:spPr>
          <a:xfrm>
            <a:off x="7680346" y="1001197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2A313449-1099-8B8B-40A3-1CD6CE9555BB}"/>
              </a:ext>
            </a:extLst>
          </p:cNvPr>
          <p:cNvCxnSpPr>
            <a:cxnSpLocks/>
            <a:endCxn id="63" idx="6"/>
          </p:cNvCxnSpPr>
          <p:nvPr/>
        </p:nvCxnSpPr>
        <p:spPr>
          <a:xfrm flipH="1">
            <a:off x="7824362" y="1019053"/>
            <a:ext cx="331425" cy="433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8F14F541-24DE-2047-C96C-92AB4B22C172}"/>
              </a:ext>
            </a:extLst>
          </p:cNvPr>
          <p:cNvCxnSpPr>
            <a:cxnSpLocks/>
          </p:cNvCxnSpPr>
          <p:nvPr/>
        </p:nvCxnSpPr>
        <p:spPr>
          <a:xfrm>
            <a:off x="8375543" y="1092915"/>
            <a:ext cx="721878" cy="599032"/>
          </a:xfrm>
          <a:prstGeom prst="straightConnector1">
            <a:avLst/>
          </a:prstGeom>
          <a:ln w="762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817EBF55-CEB8-3E1D-7265-F6C89B31A92C}"/>
              </a:ext>
            </a:extLst>
          </p:cNvPr>
          <p:cNvCxnSpPr>
            <a:cxnSpLocks/>
          </p:cNvCxnSpPr>
          <p:nvPr/>
        </p:nvCxnSpPr>
        <p:spPr>
          <a:xfrm>
            <a:off x="7229399" y="1306077"/>
            <a:ext cx="282234" cy="32471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llipse 66">
            <a:extLst>
              <a:ext uri="{FF2B5EF4-FFF2-40B4-BE49-F238E27FC236}">
                <a16:creationId xmlns:a16="http://schemas.microsoft.com/office/drawing/2014/main" id="{236F8428-8B14-AF1E-9CD9-1744163FCBDE}"/>
              </a:ext>
            </a:extLst>
          </p:cNvPr>
          <p:cNvSpPr/>
          <p:nvPr/>
        </p:nvSpPr>
        <p:spPr>
          <a:xfrm>
            <a:off x="9078977" y="1691947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CE2849D4-6FC4-7BE3-32A6-F5E799BC1639}"/>
              </a:ext>
            </a:extLst>
          </p:cNvPr>
          <p:cNvSpPr/>
          <p:nvPr/>
        </p:nvSpPr>
        <p:spPr>
          <a:xfrm>
            <a:off x="11694182" y="1554399"/>
            <a:ext cx="257460" cy="2089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40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7" y="116631"/>
            <a:ext cx="5130702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1841 : … la Grande-Bretagne, seule puissance européenne en Méditerranée, peut contrôler la route directe de l’Inde, conquise depuis 1818</a:t>
            </a:r>
            <a:endParaRPr lang="fr-FR" b="1" dirty="0">
              <a:ea typeface="Times New Roman" panose="02020603050405020304" pitchFamily="18" charset="0"/>
            </a:endParaRP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Conclusion…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*1841</a:t>
            </a:r>
          </a:p>
          <a:p>
            <a:r>
              <a:rPr lang="fr-FR" dirty="0">
                <a:ea typeface="Times New Roman" panose="02020603050405020304" pitchFamily="18" charset="0"/>
              </a:rPr>
              <a:t>La GB reste la seule puissance en Méditerranée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Elle peut contrôler la route des </a:t>
            </a:r>
            <a:r>
              <a:rPr lang="fr-FR" u="sng" dirty="0">
                <a:ea typeface="Times New Roman" panose="02020603050405020304" pitchFamily="18" charset="0"/>
              </a:rPr>
              <a:t>Indes</a:t>
            </a:r>
          </a:p>
          <a:p>
            <a:r>
              <a:rPr lang="fr-FR" dirty="0">
                <a:ea typeface="Times New Roman" panose="02020603050405020304" pitchFamily="18" charset="0"/>
              </a:rPr>
              <a:t>La plus directe, l’</a:t>
            </a:r>
            <a:r>
              <a:rPr lang="fr-FR" i="1" dirty="0">
                <a:ea typeface="Times New Roman" panose="02020603050405020304" pitchFamily="18" charset="0"/>
              </a:rPr>
              <a:t>Overland Route</a:t>
            </a:r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Pour le courrier et les passagers…</a:t>
            </a:r>
          </a:p>
        </p:txBody>
      </p:sp>
      <p:pic>
        <p:nvPicPr>
          <p:cNvPr id="6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40DB9AFB-802B-2E4A-7854-B7FCA54D4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36" y="118918"/>
            <a:ext cx="6612693" cy="495951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06E7F711-D91F-975B-EDB0-EE594DA7E97F}"/>
              </a:ext>
            </a:extLst>
          </p:cNvPr>
          <p:cNvSpPr/>
          <p:nvPr/>
        </p:nvSpPr>
        <p:spPr>
          <a:xfrm>
            <a:off x="9097421" y="2138727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AFF34D8-5A1E-DBD4-8C9C-FF097289D4E9}"/>
              </a:ext>
            </a:extLst>
          </p:cNvPr>
          <p:cNvSpPr/>
          <p:nvPr/>
        </p:nvSpPr>
        <p:spPr>
          <a:xfrm>
            <a:off x="9268005" y="2261039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D31DAC0-FAC5-709C-2DEC-529BDB8FA1AE}"/>
              </a:ext>
            </a:extLst>
          </p:cNvPr>
          <p:cNvSpPr/>
          <p:nvPr/>
        </p:nvSpPr>
        <p:spPr>
          <a:xfrm>
            <a:off x="9685920" y="2138727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8AB94B8-900A-FB9C-87D6-B22FEA56ED78}"/>
              </a:ext>
            </a:extLst>
          </p:cNvPr>
          <p:cNvSpPr/>
          <p:nvPr/>
        </p:nvSpPr>
        <p:spPr>
          <a:xfrm>
            <a:off x="9473729" y="2785600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5C2C166-2215-ED9D-62BF-946AA811BE4A}"/>
              </a:ext>
            </a:extLst>
          </p:cNvPr>
          <p:cNvSpPr/>
          <p:nvPr/>
        </p:nvSpPr>
        <p:spPr>
          <a:xfrm>
            <a:off x="7406082" y="2861570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675730E-C7E2-1D97-D974-A4B30FD60ADB}"/>
              </a:ext>
            </a:extLst>
          </p:cNvPr>
          <p:cNvSpPr/>
          <p:nvPr/>
        </p:nvSpPr>
        <p:spPr>
          <a:xfrm>
            <a:off x="8341239" y="3175198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7606C3CC-F4D0-6C2D-3611-AF2B962AAFC3}"/>
              </a:ext>
            </a:extLst>
          </p:cNvPr>
          <p:cNvSpPr/>
          <p:nvPr/>
        </p:nvSpPr>
        <p:spPr>
          <a:xfrm>
            <a:off x="8523932" y="2541738"/>
            <a:ext cx="257460" cy="2089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2BFA9AA1-8B50-58E1-EE5A-4A966CE67962}"/>
              </a:ext>
            </a:extLst>
          </p:cNvPr>
          <p:cNvSpPr/>
          <p:nvPr/>
        </p:nvSpPr>
        <p:spPr>
          <a:xfrm>
            <a:off x="7353162" y="1929815"/>
            <a:ext cx="257460" cy="2089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EB1393C2-59C2-1530-559A-2D619284D659}"/>
              </a:ext>
            </a:extLst>
          </p:cNvPr>
          <p:cNvSpPr/>
          <p:nvPr/>
        </p:nvSpPr>
        <p:spPr>
          <a:xfrm>
            <a:off x="7333635" y="1640999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3CA7135E-A2BF-366C-9B34-90A5896028AA}"/>
              </a:ext>
            </a:extLst>
          </p:cNvPr>
          <p:cNvSpPr/>
          <p:nvPr/>
        </p:nvSpPr>
        <p:spPr>
          <a:xfrm>
            <a:off x="8155787" y="914597"/>
            <a:ext cx="257460" cy="2089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F76B69DE-F1AA-E613-F87C-FBEF14DBF78A}"/>
              </a:ext>
            </a:extLst>
          </p:cNvPr>
          <p:cNvSpPr/>
          <p:nvPr/>
        </p:nvSpPr>
        <p:spPr>
          <a:xfrm>
            <a:off x="6563793" y="737545"/>
            <a:ext cx="257460" cy="2089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288BE611-CF48-1B0A-A8A2-7250E66087B5}"/>
              </a:ext>
            </a:extLst>
          </p:cNvPr>
          <p:cNvSpPr/>
          <p:nvPr/>
        </p:nvSpPr>
        <p:spPr>
          <a:xfrm>
            <a:off x="7110570" y="1579843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4ED9F2E8-60C9-1A81-7DC2-06620C5B62E2}"/>
              </a:ext>
            </a:extLst>
          </p:cNvPr>
          <p:cNvSpPr/>
          <p:nvPr/>
        </p:nvSpPr>
        <p:spPr>
          <a:xfrm>
            <a:off x="7009643" y="2016415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DA20A66F-096A-5BF7-36F9-205D69CE8906}"/>
              </a:ext>
            </a:extLst>
          </p:cNvPr>
          <p:cNvSpPr/>
          <p:nvPr/>
        </p:nvSpPr>
        <p:spPr>
          <a:xfrm>
            <a:off x="8290503" y="2138727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C7B975FB-DCB4-8015-3819-7C94FF80F19D}"/>
              </a:ext>
            </a:extLst>
          </p:cNvPr>
          <p:cNvSpPr/>
          <p:nvPr/>
        </p:nvSpPr>
        <p:spPr>
          <a:xfrm>
            <a:off x="7511633" y="1569635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276A602C-51A7-BDA1-D066-4882A09748AD}"/>
              </a:ext>
            </a:extLst>
          </p:cNvPr>
          <p:cNvCxnSpPr>
            <a:cxnSpLocks/>
            <a:stCxn id="72" idx="3"/>
          </p:cNvCxnSpPr>
          <p:nvPr/>
        </p:nvCxnSpPr>
        <p:spPr>
          <a:xfrm flipH="1">
            <a:off x="7655649" y="1092915"/>
            <a:ext cx="537842" cy="4767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9B028491-9446-F582-1E9B-4ECED6BF8D79}"/>
              </a:ext>
            </a:extLst>
          </p:cNvPr>
          <p:cNvCxnSpPr>
            <a:cxnSpLocks/>
            <a:stCxn id="72" idx="4"/>
          </p:cNvCxnSpPr>
          <p:nvPr/>
        </p:nvCxnSpPr>
        <p:spPr>
          <a:xfrm>
            <a:off x="8284517" y="1123509"/>
            <a:ext cx="56722" cy="101521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001994A7-0B9A-503E-3343-1148FC6D36B6}"/>
              </a:ext>
            </a:extLst>
          </p:cNvPr>
          <p:cNvCxnSpPr>
            <a:cxnSpLocks/>
            <a:stCxn id="120" idx="5"/>
          </p:cNvCxnSpPr>
          <p:nvPr/>
        </p:nvCxnSpPr>
        <p:spPr>
          <a:xfrm>
            <a:off x="8591226" y="3110891"/>
            <a:ext cx="1745601" cy="76181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4573B881-D691-05B4-B00E-ECA1E05359CF}"/>
              </a:ext>
            </a:extLst>
          </p:cNvPr>
          <p:cNvCxnSpPr>
            <a:cxnSpLocks/>
          </p:cNvCxnSpPr>
          <p:nvPr/>
        </p:nvCxnSpPr>
        <p:spPr>
          <a:xfrm>
            <a:off x="7501509" y="3006491"/>
            <a:ext cx="684967" cy="128218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id="{627DA9BF-F9AE-5F3D-09B0-C07E1AC41E9C}"/>
              </a:ext>
            </a:extLst>
          </p:cNvPr>
          <p:cNvCxnSpPr>
            <a:cxnSpLocks/>
          </p:cNvCxnSpPr>
          <p:nvPr/>
        </p:nvCxnSpPr>
        <p:spPr>
          <a:xfrm flipV="1">
            <a:off x="8434519" y="3903573"/>
            <a:ext cx="1775911" cy="26804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>
            <a:extLst>
              <a:ext uri="{FF2B5EF4-FFF2-40B4-BE49-F238E27FC236}">
                <a16:creationId xmlns:a16="http://schemas.microsoft.com/office/drawing/2014/main" id="{FD376565-1635-C4A7-6B4A-39F585C6C30B}"/>
              </a:ext>
            </a:extLst>
          </p:cNvPr>
          <p:cNvSpPr/>
          <p:nvPr/>
        </p:nvSpPr>
        <p:spPr>
          <a:xfrm>
            <a:off x="7009643" y="1127759"/>
            <a:ext cx="257460" cy="2089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3E15B977-944D-B1C6-6CA2-6D419AF3E42B}"/>
              </a:ext>
            </a:extLst>
          </p:cNvPr>
          <p:cNvCxnSpPr>
            <a:cxnSpLocks/>
            <a:stCxn id="73" idx="3"/>
          </p:cNvCxnSpPr>
          <p:nvPr/>
        </p:nvCxnSpPr>
        <p:spPr>
          <a:xfrm flipH="1">
            <a:off x="6486898" y="915863"/>
            <a:ext cx="114599" cy="28002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lipse 85">
            <a:extLst>
              <a:ext uri="{FF2B5EF4-FFF2-40B4-BE49-F238E27FC236}">
                <a16:creationId xmlns:a16="http://schemas.microsoft.com/office/drawing/2014/main" id="{523B55F6-C1DA-FEB2-6AE4-DDA2C6387CF6}"/>
              </a:ext>
            </a:extLst>
          </p:cNvPr>
          <p:cNvSpPr/>
          <p:nvPr/>
        </p:nvSpPr>
        <p:spPr>
          <a:xfrm>
            <a:off x="6563793" y="279206"/>
            <a:ext cx="257460" cy="2089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05D10A9F-3CCE-AB74-24AA-36059CDB286D}"/>
              </a:ext>
            </a:extLst>
          </p:cNvPr>
          <p:cNvCxnSpPr>
            <a:cxnSpLocks/>
            <a:stCxn id="86" idx="2"/>
          </p:cNvCxnSpPr>
          <p:nvPr/>
        </p:nvCxnSpPr>
        <p:spPr>
          <a:xfrm flipH="1">
            <a:off x="5628208" y="383662"/>
            <a:ext cx="935585" cy="35388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AE622EBE-0FAC-78DB-A92A-0B9CEEF3C3B6}"/>
              </a:ext>
            </a:extLst>
          </p:cNvPr>
          <p:cNvCxnSpPr>
            <a:cxnSpLocks/>
            <a:stCxn id="90" idx="5"/>
            <a:endCxn id="89" idx="0"/>
          </p:cNvCxnSpPr>
          <p:nvPr/>
        </p:nvCxnSpPr>
        <p:spPr>
          <a:xfrm>
            <a:off x="5715879" y="1214303"/>
            <a:ext cx="820979" cy="78069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Ellipse 88">
            <a:extLst>
              <a:ext uri="{FF2B5EF4-FFF2-40B4-BE49-F238E27FC236}">
                <a16:creationId xmlns:a16="http://schemas.microsoft.com/office/drawing/2014/main" id="{327A97C6-DFA2-EC08-31BF-2D4B2FEB4B12}"/>
              </a:ext>
            </a:extLst>
          </p:cNvPr>
          <p:cNvSpPr/>
          <p:nvPr/>
        </p:nvSpPr>
        <p:spPr>
          <a:xfrm>
            <a:off x="6464850" y="1995000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92B1DF85-1C2E-C5FE-1816-FE9DF61AF358}"/>
              </a:ext>
            </a:extLst>
          </p:cNvPr>
          <p:cNvSpPr/>
          <p:nvPr/>
        </p:nvSpPr>
        <p:spPr>
          <a:xfrm>
            <a:off x="5592954" y="1109903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91" name="Connecteur droit avec flèche 90">
            <a:extLst>
              <a:ext uri="{FF2B5EF4-FFF2-40B4-BE49-F238E27FC236}">
                <a16:creationId xmlns:a16="http://schemas.microsoft.com/office/drawing/2014/main" id="{6A5BBCE4-F436-60E1-3E1B-0FD5BBA08E3A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5520946" y="842001"/>
            <a:ext cx="144016" cy="2679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9F7D6064-B3F9-6D40-00BF-ADF9DA12448B}"/>
              </a:ext>
            </a:extLst>
          </p:cNvPr>
          <p:cNvCxnSpPr>
            <a:cxnSpLocks/>
            <a:endCxn id="122" idx="1"/>
          </p:cNvCxnSpPr>
          <p:nvPr/>
        </p:nvCxnSpPr>
        <p:spPr>
          <a:xfrm>
            <a:off x="6587775" y="2099400"/>
            <a:ext cx="800933" cy="6527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Ellipse 92">
            <a:extLst>
              <a:ext uri="{FF2B5EF4-FFF2-40B4-BE49-F238E27FC236}">
                <a16:creationId xmlns:a16="http://schemas.microsoft.com/office/drawing/2014/main" id="{736EAAA8-1A22-1F73-8CBD-7E15231FC864}"/>
              </a:ext>
            </a:extLst>
          </p:cNvPr>
          <p:cNvSpPr/>
          <p:nvPr/>
        </p:nvSpPr>
        <p:spPr>
          <a:xfrm>
            <a:off x="5982352" y="1504553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7B05D1E3-7210-378B-E8F2-6F91E05EA679}"/>
              </a:ext>
            </a:extLst>
          </p:cNvPr>
          <p:cNvCxnSpPr>
            <a:cxnSpLocks/>
            <a:endCxn id="93" idx="7"/>
          </p:cNvCxnSpPr>
          <p:nvPr/>
        </p:nvCxnSpPr>
        <p:spPr>
          <a:xfrm flipH="1">
            <a:off x="6105277" y="1141592"/>
            <a:ext cx="400963" cy="38087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:a16="http://schemas.microsoft.com/office/drawing/2014/main" id="{94D08CE8-638E-0EFC-E26C-58EED2D997D8}"/>
              </a:ext>
            </a:extLst>
          </p:cNvPr>
          <p:cNvCxnSpPr>
            <a:cxnSpLocks/>
            <a:stCxn id="84" idx="4"/>
          </p:cNvCxnSpPr>
          <p:nvPr/>
        </p:nvCxnSpPr>
        <p:spPr>
          <a:xfrm>
            <a:off x="7138373" y="1336671"/>
            <a:ext cx="15286" cy="23296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E3A1BE47-E0B4-57E8-4145-B4A86C8C38C3}"/>
              </a:ext>
            </a:extLst>
          </p:cNvPr>
          <p:cNvCxnSpPr>
            <a:cxnSpLocks/>
            <a:stCxn id="77" idx="5"/>
            <a:endCxn id="28" idx="1"/>
          </p:cNvCxnSpPr>
          <p:nvPr/>
        </p:nvCxnSpPr>
        <p:spPr>
          <a:xfrm>
            <a:off x="8413428" y="2243127"/>
            <a:ext cx="148208" cy="32920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>
            <a:extLst>
              <a:ext uri="{FF2B5EF4-FFF2-40B4-BE49-F238E27FC236}">
                <a16:creationId xmlns:a16="http://schemas.microsoft.com/office/drawing/2014/main" id="{D4343AE5-7F2D-D055-9561-CD1EE88BF75C}"/>
              </a:ext>
            </a:extLst>
          </p:cNvPr>
          <p:cNvCxnSpPr>
            <a:cxnSpLocks/>
            <a:stCxn id="28" idx="6"/>
            <a:endCxn id="18" idx="1"/>
          </p:cNvCxnSpPr>
          <p:nvPr/>
        </p:nvCxnSpPr>
        <p:spPr>
          <a:xfrm>
            <a:off x="8781392" y="2646194"/>
            <a:ext cx="713428" cy="15731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id="{B8A1C694-0213-D6BC-0F56-C4FC1011A52F}"/>
              </a:ext>
            </a:extLst>
          </p:cNvPr>
          <p:cNvCxnSpPr>
            <a:cxnSpLocks/>
            <a:endCxn id="18" idx="6"/>
          </p:cNvCxnSpPr>
          <p:nvPr/>
        </p:nvCxnSpPr>
        <p:spPr>
          <a:xfrm flipH="1" flipV="1">
            <a:off x="9617745" y="2846756"/>
            <a:ext cx="463955" cy="9857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>
            <a:extLst>
              <a:ext uri="{FF2B5EF4-FFF2-40B4-BE49-F238E27FC236}">
                <a16:creationId xmlns:a16="http://schemas.microsoft.com/office/drawing/2014/main" id="{CA9357E5-1B89-BD1D-6F4C-2151CC6F7EF0}"/>
              </a:ext>
            </a:extLst>
          </p:cNvPr>
          <p:cNvCxnSpPr>
            <a:cxnSpLocks/>
            <a:endCxn id="119" idx="1"/>
          </p:cNvCxnSpPr>
          <p:nvPr/>
        </p:nvCxnSpPr>
        <p:spPr>
          <a:xfrm>
            <a:off x="7900520" y="2646194"/>
            <a:ext cx="325742" cy="1168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Ellipse 99">
            <a:extLst>
              <a:ext uri="{FF2B5EF4-FFF2-40B4-BE49-F238E27FC236}">
                <a16:creationId xmlns:a16="http://schemas.microsoft.com/office/drawing/2014/main" id="{53AD7E37-0A91-4662-578C-65369E16B6EB}"/>
              </a:ext>
            </a:extLst>
          </p:cNvPr>
          <p:cNvSpPr/>
          <p:nvPr/>
        </p:nvSpPr>
        <p:spPr>
          <a:xfrm>
            <a:off x="8752378" y="3318156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3EA21D10-CEAE-F194-1E4F-7B0DF6325FDC}"/>
              </a:ext>
            </a:extLst>
          </p:cNvPr>
          <p:cNvSpPr/>
          <p:nvPr/>
        </p:nvSpPr>
        <p:spPr>
          <a:xfrm>
            <a:off x="10081700" y="2840879"/>
            <a:ext cx="257460" cy="2089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02" name="Connecteur droit avec flèche 101">
            <a:extLst>
              <a:ext uri="{FF2B5EF4-FFF2-40B4-BE49-F238E27FC236}">
                <a16:creationId xmlns:a16="http://schemas.microsoft.com/office/drawing/2014/main" id="{7BDFFB63-7059-DDF3-5D16-99E1081F4073}"/>
              </a:ext>
            </a:extLst>
          </p:cNvPr>
          <p:cNvCxnSpPr>
            <a:cxnSpLocks/>
            <a:stCxn id="106" idx="0"/>
          </p:cNvCxnSpPr>
          <p:nvPr/>
        </p:nvCxnSpPr>
        <p:spPr>
          <a:xfrm flipV="1">
            <a:off x="10779584" y="3175198"/>
            <a:ext cx="225622" cy="76258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28339869-A838-DDAB-E091-00CA73823B80}"/>
              </a:ext>
            </a:extLst>
          </p:cNvPr>
          <p:cNvCxnSpPr>
            <a:cxnSpLocks/>
          </p:cNvCxnSpPr>
          <p:nvPr/>
        </p:nvCxnSpPr>
        <p:spPr>
          <a:xfrm>
            <a:off x="10379330" y="3980398"/>
            <a:ext cx="328246" cy="61656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lipse 103">
            <a:extLst>
              <a:ext uri="{FF2B5EF4-FFF2-40B4-BE49-F238E27FC236}">
                <a16:creationId xmlns:a16="http://schemas.microsoft.com/office/drawing/2014/main" id="{EE10CAF6-E3FC-9302-FE10-FAE7A9E0FC51}"/>
              </a:ext>
            </a:extLst>
          </p:cNvPr>
          <p:cNvSpPr/>
          <p:nvPr/>
        </p:nvSpPr>
        <p:spPr>
          <a:xfrm>
            <a:off x="10235314" y="3826618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2486FE9D-0475-E8A6-5333-C3023FA1AE4F}"/>
              </a:ext>
            </a:extLst>
          </p:cNvPr>
          <p:cNvSpPr/>
          <p:nvPr/>
        </p:nvSpPr>
        <p:spPr>
          <a:xfrm>
            <a:off x="11005206" y="3007766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36032A0B-B24B-A67D-6EC4-78A909ECCD33}"/>
              </a:ext>
            </a:extLst>
          </p:cNvPr>
          <p:cNvSpPr/>
          <p:nvPr/>
        </p:nvSpPr>
        <p:spPr>
          <a:xfrm>
            <a:off x="10707576" y="3937779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555BDDD6-D7FE-A3A2-5376-4FDA72B2EE3A}"/>
              </a:ext>
            </a:extLst>
          </p:cNvPr>
          <p:cNvCxnSpPr>
            <a:cxnSpLocks/>
            <a:stCxn id="105" idx="2"/>
            <a:endCxn id="101" idx="6"/>
          </p:cNvCxnSpPr>
          <p:nvPr/>
        </p:nvCxnSpPr>
        <p:spPr>
          <a:xfrm flipH="1" flipV="1">
            <a:off x="10339160" y="2945335"/>
            <a:ext cx="666046" cy="1235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>
            <a:extLst>
              <a:ext uri="{FF2B5EF4-FFF2-40B4-BE49-F238E27FC236}">
                <a16:creationId xmlns:a16="http://schemas.microsoft.com/office/drawing/2014/main" id="{B0AFDF44-A30E-A0B9-E9E9-4796C8890592}"/>
              </a:ext>
            </a:extLst>
          </p:cNvPr>
          <p:cNvCxnSpPr>
            <a:cxnSpLocks/>
            <a:endCxn id="106" idx="5"/>
          </p:cNvCxnSpPr>
          <p:nvPr/>
        </p:nvCxnSpPr>
        <p:spPr>
          <a:xfrm flipV="1">
            <a:off x="10707576" y="4042179"/>
            <a:ext cx="122925" cy="55478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F7689AED-DA31-B962-6E5A-19ACF6130C36}"/>
              </a:ext>
            </a:extLst>
          </p:cNvPr>
          <p:cNvCxnSpPr>
            <a:cxnSpLocks/>
          </p:cNvCxnSpPr>
          <p:nvPr/>
        </p:nvCxnSpPr>
        <p:spPr>
          <a:xfrm flipV="1">
            <a:off x="8975188" y="4596962"/>
            <a:ext cx="1732388" cy="39854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lipse 109">
            <a:extLst>
              <a:ext uri="{FF2B5EF4-FFF2-40B4-BE49-F238E27FC236}">
                <a16:creationId xmlns:a16="http://schemas.microsoft.com/office/drawing/2014/main" id="{0A40FC5A-B965-1C08-1A90-1C2F06C729A7}"/>
              </a:ext>
            </a:extLst>
          </p:cNvPr>
          <p:cNvSpPr/>
          <p:nvPr/>
        </p:nvSpPr>
        <p:spPr>
          <a:xfrm>
            <a:off x="7680346" y="1001197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11" name="Connecteur droit avec flèche 110">
            <a:extLst>
              <a:ext uri="{FF2B5EF4-FFF2-40B4-BE49-F238E27FC236}">
                <a16:creationId xmlns:a16="http://schemas.microsoft.com/office/drawing/2014/main" id="{21349042-E429-76AF-2549-8B38A5B3B5C1}"/>
              </a:ext>
            </a:extLst>
          </p:cNvPr>
          <p:cNvCxnSpPr>
            <a:cxnSpLocks/>
            <a:endCxn id="110" idx="6"/>
          </p:cNvCxnSpPr>
          <p:nvPr/>
        </p:nvCxnSpPr>
        <p:spPr>
          <a:xfrm flipH="1">
            <a:off x="7824362" y="1019053"/>
            <a:ext cx="331425" cy="433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avec flèche 111">
            <a:extLst>
              <a:ext uri="{FF2B5EF4-FFF2-40B4-BE49-F238E27FC236}">
                <a16:creationId xmlns:a16="http://schemas.microsoft.com/office/drawing/2014/main" id="{8232CA8C-A566-6D33-0C6E-D3AD619F3FA7}"/>
              </a:ext>
            </a:extLst>
          </p:cNvPr>
          <p:cNvCxnSpPr>
            <a:cxnSpLocks/>
          </p:cNvCxnSpPr>
          <p:nvPr/>
        </p:nvCxnSpPr>
        <p:spPr>
          <a:xfrm>
            <a:off x="8375543" y="1092915"/>
            <a:ext cx="721878" cy="599032"/>
          </a:xfrm>
          <a:prstGeom prst="straightConnector1">
            <a:avLst/>
          </a:prstGeom>
          <a:ln w="762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>
            <a:extLst>
              <a:ext uri="{FF2B5EF4-FFF2-40B4-BE49-F238E27FC236}">
                <a16:creationId xmlns:a16="http://schemas.microsoft.com/office/drawing/2014/main" id="{3F3DDC78-1639-4DDE-96B4-69C2910462D5}"/>
              </a:ext>
            </a:extLst>
          </p:cNvPr>
          <p:cNvCxnSpPr>
            <a:cxnSpLocks/>
          </p:cNvCxnSpPr>
          <p:nvPr/>
        </p:nvCxnSpPr>
        <p:spPr>
          <a:xfrm>
            <a:off x="7229399" y="1306077"/>
            <a:ext cx="282234" cy="32471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Ellipse 113">
            <a:extLst>
              <a:ext uri="{FF2B5EF4-FFF2-40B4-BE49-F238E27FC236}">
                <a16:creationId xmlns:a16="http://schemas.microsoft.com/office/drawing/2014/main" id="{641BFCAF-C08F-76E8-676B-1EA841C7AA9D}"/>
              </a:ext>
            </a:extLst>
          </p:cNvPr>
          <p:cNvSpPr/>
          <p:nvPr/>
        </p:nvSpPr>
        <p:spPr>
          <a:xfrm>
            <a:off x="9078977" y="1691947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F179986-4D43-9FED-32D4-B8217A3AE5CE}"/>
              </a:ext>
            </a:extLst>
          </p:cNvPr>
          <p:cNvSpPr/>
          <p:nvPr/>
        </p:nvSpPr>
        <p:spPr>
          <a:xfrm>
            <a:off x="11694182" y="1554399"/>
            <a:ext cx="257460" cy="2089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C92C6507-68BA-D68B-9C51-49D27DCE8B74}"/>
              </a:ext>
            </a:extLst>
          </p:cNvPr>
          <p:cNvSpPr/>
          <p:nvPr/>
        </p:nvSpPr>
        <p:spPr>
          <a:xfrm>
            <a:off x="8269231" y="4138317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B5B87F82-37E9-5A1C-3F59-67442A5F9E82}"/>
              </a:ext>
            </a:extLst>
          </p:cNvPr>
          <p:cNvSpPr/>
          <p:nvPr/>
        </p:nvSpPr>
        <p:spPr>
          <a:xfrm>
            <a:off x="7737809" y="2576138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18" name="Connecteur droit avec flèche 117">
            <a:extLst>
              <a:ext uri="{FF2B5EF4-FFF2-40B4-BE49-F238E27FC236}">
                <a16:creationId xmlns:a16="http://schemas.microsoft.com/office/drawing/2014/main" id="{7CF10937-CCF9-CD83-4A1B-582D34556A90}"/>
              </a:ext>
            </a:extLst>
          </p:cNvPr>
          <p:cNvCxnSpPr>
            <a:cxnSpLocks/>
            <a:stCxn id="89" idx="5"/>
            <a:endCxn id="117" idx="2"/>
          </p:cNvCxnSpPr>
          <p:nvPr/>
        </p:nvCxnSpPr>
        <p:spPr>
          <a:xfrm>
            <a:off x="6587775" y="2099400"/>
            <a:ext cx="1150034" cy="53789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Ellipse 118">
            <a:extLst>
              <a:ext uri="{FF2B5EF4-FFF2-40B4-BE49-F238E27FC236}">
                <a16:creationId xmlns:a16="http://schemas.microsoft.com/office/drawing/2014/main" id="{D2438305-204D-863F-9795-3DE9B1BD145E}"/>
              </a:ext>
            </a:extLst>
          </p:cNvPr>
          <p:cNvSpPr/>
          <p:nvPr/>
        </p:nvSpPr>
        <p:spPr>
          <a:xfrm>
            <a:off x="8205171" y="2745169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D8CEA9E5-A4C4-80D7-FC76-86E4BF39E2DE}"/>
              </a:ext>
            </a:extLst>
          </p:cNvPr>
          <p:cNvSpPr/>
          <p:nvPr/>
        </p:nvSpPr>
        <p:spPr>
          <a:xfrm>
            <a:off x="8468301" y="3006491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21" name="Connecteur droit avec flèche 120">
            <a:extLst>
              <a:ext uri="{FF2B5EF4-FFF2-40B4-BE49-F238E27FC236}">
                <a16:creationId xmlns:a16="http://schemas.microsoft.com/office/drawing/2014/main" id="{DD843BE0-29EF-2676-DEA2-8E94A37BF5E7}"/>
              </a:ext>
            </a:extLst>
          </p:cNvPr>
          <p:cNvCxnSpPr>
            <a:cxnSpLocks/>
            <a:stCxn id="119" idx="4"/>
            <a:endCxn id="120" idx="1"/>
          </p:cNvCxnSpPr>
          <p:nvPr/>
        </p:nvCxnSpPr>
        <p:spPr>
          <a:xfrm>
            <a:off x="8277179" y="2867481"/>
            <a:ext cx="212213" cy="15692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Ellipse 121">
            <a:extLst>
              <a:ext uri="{FF2B5EF4-FFF2-40B4-BE49-F238E27FC236}">
                <a16:creationId xmlns:a16="http://schemas.microsoft.com/office/drawing/2014/main" id="{0576664F-A3DB-8A11-A755-22E900585D18}"/>
              </a:ext>
            </a:extLst>
          </p:cNvPr>
          <p:cNvSpPr/>
          <p:nvPr/>
        </p:nvSpPr>
        <p:spPr>
          <a:xfrm>
            <a:off x="7367617" y="2734246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23" name="Connecteur droit avec flèche 122">
            <a:extLst>
              <a:ext uri="{FF2B5EF4-FFF2-40B4-BE49-F238E27FC236}">
                <a16:creationId xmlns:a16="http://schemas.microsoft.com/office/drawing/2014/main" id="{ECDF0942-207E-94F4-7433-A6EE7CF4EB40}"/>
              </a:ext>
            </a:extLst>
          </p:cNvPr>
          <p:cNvCxnSpPr>
            <a:cxnSpLocks/>
          </p:cNvCxnSpPr>
          <p:nvPr/>
        </p:nvCxnSpPr>
        <p:spPr>
          <a:xfrm flipH="1">
            <a:off x="5098539" y="737545"/>
            <a:ext cx="529669" cy="28150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97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ea typeface="Times New Roman" panose="02020603050405020304" pitchFamily="18" charset="0"/>
              </a:rPr>
              <a:t>*Jan. 1833 : L’armée égyptienne d’</a:t>
            </a:r>
            <a:r>
              <a:rPr lang="fr-FR" u="sng" dirty="0">
                <a:ea typeface="Times New Roman" panose="02020603050405020304" pitchFamily="18" charset="0"/>
              </a:rPr>
              <a:t>Ibrahim</a:t>
            </a:r>
            <a:r>
              <a:rPr lang="fr-FR" dirty="0">
                <a:ea typeface="Times New Roman" panose="02020603050405020304" pitchFamily="18" charset="0"/>
              </a:rPr>
              <a:t> atteint </a:t>
            </a:r>
            <a:r>
              <a:rPr lang="fr-FR" dirty="0"/>
              <a:t>Kütahya</a:t>
            </a:r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Aux portes de Constantinople (!)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*Aux Européens, Ibrahim revendique</a:t>
            </a:r>
          </a:p>
          <a:p>
            <a:r>
              <a:rPr lang="fr-FR" dirty="0">
                <a:ea typeface="Times New Roman" panose="02020603050405020304" pitchFamily="18" charset="0"/>
              </a:rPr>
              <a:t>La reconnaissance des droits de la </a:t>
            </a:r>
            <a:r>
              <a:rPr lang="fr-FR" i="1" dirty="0">
                <a:ea typeface="Times New Roman" panose="02020603050405020304" pitchFamily="18" charset="0"/>
              </a:rPr>
              <a:t>nation arabe</a:t>
            </a:r>
          </a:p>
          <a:p>
            <a:r>
              <a:rPr lang="fr-FR" dirty="0">
                <a:ea typeface="Times New Roman" panose="02020603050405020304" pitchFamily="18" charset="0"/>
              </a:rPr>
              <a:t>Aussi légitime que la </a:t>
            </a:r>
            <a:r>
              <a:rPr lang="fr-FR" i="1" dirty="0">
                <a:ea typeface="Times New Roman" panose="02020603050405020304" pitchFamily="18" charset="0"/>
              </a:rPr>
              <a:t>grecque</a:t>
            </a:r>
            <a:r>
              <a:rPr lang="fr-FR" dirty="0">
                <a:ea typeface="Times New Roman" panose="02020603050405020304" pitchFamily="18" charset="0"/>
              </a:rPr>
              <a:t> ou la </a:t>
            </a:r>
            <a:r>
              <a:rPr lang="fr-FR" i="1" dirty="0">
                <a:ea typeface="Times New Roman" panose="02020603050405020304" pitchFamily="18" charset="0"/>
              </a:rPr>
              <a:t>belge</a:t>
            </a:r>
            <a:r>
              <a:rPr lang="fr-FR" dirty="0">
                <a:ea typeface="Times New Roman" panose="02020603050405020304" pitchFamily="18" charset="0"/>
              </a:rPr>
              <a:t>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NB : Indépendances en fév. et oct. 1830…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*Et encore une fois</a:t>
            </a:r>
          </a:p>
          <a:p>
            <a:r>
              <a:rPr lang="fr-FR" dirty="0">
                <a:ea typeface="Times New Roman" panose="02020603050405020304" pitchFamily="18" charset="0"/>
              </a:rPr>
              <a:t>Cette nouvelle crise orientale devient européenne…</a:t>
            </a:r>
          </a:p>
        </p:txBody>
      </p:sp>
      <p:pic>
        <p:nvPicPr>
          <p:cNvPr id="3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0FB743AD-B524-7627-2523-36CA8D956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Ellipse 45">
            <a:extLst>
              <a:ext uri="{FF2B5EF4-FFF2-40B4-BE49-F238E27FC236}">
                <a16:creationId xmlns:a16="http://schemas.microsoft.com/office/drawing/2014/main" id="{7B60BF3C-6CDF-1E4E-C44B-069A8F8987A5}"/>
              </a:ext>
            </a:extLst>
          </p:cNvPr>
          <p:cNvSpPr/>
          <p:nvPr/>
        </p:nvSpPr>
        <p:spPr>
          <a:xfrm>
            <a:off x="10522840" y="4880674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D3A94194-5318-F76D-AF04-0F1A8222520F}"/>
              </a:ext>
            </a:extLst>
          </p:cNvPr>
          <p:cNvSpPr/>
          <p:nvPr/>
        </p:nvSpPr>
        <p:spPr>
          <a:xfrm>
            <a:off x="11531987" y="511517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1568DCFF-DE14-6ABA-AA14-82F8E4E8194C}"/>
              </a:ext>
            </a:extLst>
          </p:cNvPr>
          <p:cNvSpPr/>
          <p:nvPr/>
        </p:nvSpPr>
        <p:spPr>
          <a:xfrm>
            <a:off x="11612062" y="5653007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1FB31335-4401-AC67-5EC6-EED7462D9E39}"/>
              </a:ext>
            </a:extLst>
          </p:cNvPr>
          <p:cNvSpPr/>
          <p:nvPr/>
        </p:nvSpPr>
        <p:spPr>
          <a:xfrm>
            <a:off x="10961133" y="5081042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E138196B-21A2-5206-8D98-5E63214864FA}"/>
              </a:ext>
            </a:extLst>
          </p:cNvPr>
          <p:cNvCxnSpPr>
            <a:cxnSpLocks/>
            <a:endCxn id="46" idx="6"/>
          </p:cNvCxnSpPr>
          <p:nvPr/>
        </p:nvCxnSpPr>
        <p:spPr>
          <a:xfrm flipH="1" flipV="1">
            <a:off x="10682989" y="4959276"/>
            <a:ext cx="243229" cy="14198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>
            <a:extLst>
              <a:ext uri="{FF2B5EF4-FFF2-40B4-BE49-F238E27FC236}">
                <a16:creationId xmlns:a16="http://schemas.microsoft.com/office/drawing/2014/main" id="{94F8D97A-A0F4-F2A5-EDB8-D048AEEC02B5}"/>
              </a:ext>
            </a:extLst>
          </p:cNvPr>
          <p:cNvSpPr/>
          <p:nvPr/>
        </p:nvSpPr>
        <p:spPr>
          <a:xfrm>
            <a:off x="10961132" y="609052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861774A9-72F9-A054-46FF-68180995E229}"/>
              </a:ext>
            </a:extLst>
          </p:cNvPr>
          <p:cNvCxnSpPr>
            <a:cxnSpLocks/>
            <a:endCxn id="48" idx="2"/>
          </p:cNvCxnSpPr>
          <p:nvPr/>
        </p:nvCxnSpPr>
        <p:spPr>
          <a:xfrm flipV="1">
            <a:off x="11121281" y="5731609"/>
            <a:ext cx="490781" cy="358915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67D79059-C256-12A5-6FB6-4136FBE2B380}"/>
              </a:ext>
            </a:extLst>
          </p:cNvPr>
          <p:cNvCxnSpPr>
            <a:cxnSpLocks/>
            <a:stCxn id="48" idx="0"/>
            <a:endCxn id="47" idx="4"/>
          </p:cNvCxnSpPr>
          <p:nvPr/>
        </p:nvCxnSpPr>
        <p:spPr>
          <a:xfrm flipH="1" flipV="1">
            <a:off x="11612062" y="5272377"/>
            <a:ext cx="80075" cy="38063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891048C4-89FE-998C-084C-CECC879A7013}"/>
              </a:ext>
            </a:extLst>
          </p:cNvPr>
          <p:cNvCxnSpPr>
            <a:cxnSpLocks/>
            <a:endCxn id="49" idx="6"/>
          </p:cNvCxnSpPr>
          <p:nvPr/>
        </p:nvCxnSpPr>
        <p:spPr>
          <a:xfrm flipH="1">
            <a:off x="11121282" y="5159643"/>
            <a:ext cx="410705" cy="1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e 54">
            <a:extLst>
              <a:ext uri="{FF2B5EF4-FFF2-40B4-BE49-F238E27FC236}">
                <a16:creationId xmlns:a16="http://schemas.microsoft.com/office/drawing/2014/main" id="{5FCAB570-FBB6-3908-76B5-41E0D1D37A48}"/>
              </a:ext>
            </a:extLst>
          </p:cNvPr>
          <p:cNvSpPr/>
          <p:nvPr/>
        </p:nvSpPr>
        <p:spPr>
          <a:xfrm>
            <a:off x="10383324" y="4660086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CCCCED0C-F04F-2ABE-EED7-5FAC9789C41A}"/>
              </a:ext>
            </a:extLst>
          </p:cNvPr>
          <p:cNvSpPr/>
          <p:nvPr/>
        </p:nvSpPr>
        <p:spPr>
          <a:xfrm>
            <a:off x="10139909" y="5574405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5370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151579" cy="53091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1841 : … la Grande-Bretagne, seule puissance européenne en Méditerranée, peut contrôler la route directe de l’Inde, conquise depuis 1818</a:t>
            </a:r>
            <a:endParaRPr lang="fr-FR" b="1" dirty="0">
              <a:ea typeface="Times New Roman" panose="02020603050405020304" pitchFamily="18" charset="0"/>
            </a:endParaRP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*L’</a:t>
            </a:r>
            <a:r>
              <a:rPr lang="fr-FR" i="1" dirty="0">
                <a:ea typeface="Times New Roman" panose="02020603050405020304" pitchFamily="18" charset="0"/>
              </a:rPr>
              <a:t>Overland Route</a:t>
            </a:r>
            <a:r>
              <a:rPr lang="fr-FR" dirty="0">
                <a:ea typeface="Times New Roman" panose="02020603050405020304" pitchFamily="18" charset="0"/>
              </a:rPr>
              <a:t>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*Soit par Alexandrie-le Caire-Suez et la mer Rouge</a:t>
            </a:r>
          </a:p>
          <a:p>
            <a:r>
              <a:rPr lang="fr-FR" dirty="0">
                <a:ea typeface="Times New Roman" panose="02020603050405020304" pitchFamily="18" charset="0"/>
              </a:rPr>
              <a:t>NB : 1838 : Pour contrôler la menace égyptienne</a:t>
            </a:r>
          </a:p>
          <a:p>
            <a:r>
              <a:rPr lang="fr-FR" dirty="0">
                <a:ea typeface="Times New Roman" panose="02020603050405020304" pitchFamily="18" charset="0"/>
              </a:rPr>
              <a:t>Et lutter contre la piraterie</a:t>
            </a:r>
          </a:p>
          <a:p>
            <a:r>
              <a:rPr lang="fr-FR" dirty="0">
                <a:ea typeface="Times New Roman" panose="02020603050405020304" pitchFamily="18" charset="0"/>
              </a:rPr>
              <a:t>Les Britanniques ont occupé Aden, au Yémen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*Soit par dromadaires de Beyrouth à Bagdad</a:t>
            </a:r>
          </a:p>
          <a:p>
            <a:r>
              <a:rPr lang="fr-FR" dirty="0">
                <a:ea typeface="Times New Roman" panose="02020603050405020304" pitchFamily="18" charset="0"/>
              </a:rPr>
              <a:t>Puis Bagdad-Bassora et le Golfe persique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NB : Londres-Bombay en 40 jours, 11 000 km</a:t>
            </a:r>
          </a:p>
          <a:p>
            <a:r>
              <a:rPr lang="fr-FR" dirty="0">
                <a:ea typeface="Times New Roman" panose="02020603050405020304" pitchFamily="18" charset="0"/>
              </a:rPr>
              <a:t>Contre 4 mois par le Cap, la </a:t>
            </a:r>
            <a:r>
              <a:rPr lang="fr-FR" i="1" dirty="0">
                <a:ea typeface="Times New Roman" panose="02020603050405020304" pitchFamily="18" charset="0"/>
              </a:rPr>
              <a:t>All-</a:t>
            </a:r>
            <a:r>
              <a:rPr lang="fr-FR" i="1" dirty="0" err="1">
                <a:ea typeface="Times New Roman" panose="02020603050405020304" pitchFamily="18" charset="0"/>
              </a:rPr>
              <a:t>sea</a:t>
            </a:r>
            <a:r>
              <a:rPr lang="fr-FR" i="1" dirty="0">
                <a:ea typeface="Times New Roman" panose="02020603050405020304" pitchFamily="18" charset="0"/>
              </a:rPr>
              <a:t> Route</a:t>
            </a:r>
            <a:r>
              <a:rPr lang="fr-FR" dirty="0">
                <a:ea typeface="Times New Roman" panose="02020603050405020304" pitchFamily="18" charset="0"/>
              </a:rPr>
              <a:t>, 20 000 km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FF0000"/>
                </a:solidFill>
                <a:ea typeface="Times New Roman" panose="02020603050405020304" pitchFamily="18" charset="0"/>
              </a:rPr>
              <a:t>NB : 1840 : En pleine guerre</a:t>
            </a:r>
          </a:p>
          <a:p>
            <a:r>
              <a:rPr lang="fr-FR" dirty="0">
                <a:solidFill>
                  <a:srgbClr val="FF0000"/>
                </a:solidFill>
                <a:ea typeface="Times New Roman" panose="02020603050405020304" pitchFamily="18" charset="0"/>
              </a:rPr>
              <a:t>Mehmet Ali ne l’a pas interrompue…</a:t>
            </a:r>
          </a:p>
        </p:txBody>
      </p:sp>
      <p:pic>
        <p:nvPicPr>
          <p:cNvPr id="2" name="Picture 2" descr="C:\Users\Christophe\Pictures\My Scans\2014-11 (nov.)\scan0001.jpg">
            <a:extLst>
              <a:ext uri="{FF2B5EF4-FFF2-40B4-BE49-F238E27FC236}">
                <a16:creationId xmlns:a16="http://schemas.microsoft.com/office/drawing/2014/main" id="{81B4B406-E522-D77D-FD97-D3C6528B8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36" y="118918"/>
            <a:ext cx="6612693" cy="495951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5A0184F5-0C71-1905-56C0-6A50C1E7A137}"/>
              </a:ext>
            </a:extLst>
          </p:cNvPr>
          <p:cNvSpPr/>
          <p:nvPr/>
        </p:nvSpPr>
        <p:spPr>
          <a:xfrm>
            <a:off x="9097421" y="2138727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317C601-1D6C-93F7-717A-01DA97103BB5}"/>
              </a:ext>
            </a:extLst>
          </p:cNvPr>
          <p:cNvSpPr/>
          <p:nvPr/>
        </p:nvSpPr>
        <p:spPr>
          <a:xfrm>
            <a:off x="9268005" y="2261039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F3B2FB9-7D6F-76E5-2499-06F15F489C4A}"/>
              </a:ext>
            </a:extLst>
          </p:cNvPr>
          <p:cNvSpPr/>
          <p:nvPr/>
        </p:nvSpPr>
        <p:spPr>
          <a:xfrm>
            <a:off x="9685920" y="2138727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22A5ADD-E2FB-6897-2D67-64A32DF41A28}"/>
              </a:ext>
            </a:extLst>
          </p:cNvPr>
          <p:cNvSpPr/>
          <p:nvPr/>
        </p:nvSpPr>
        <p:spPr>
          <a:xfrm>
            <a:off x="9473729" y="2785600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A60B7DA-D73E-E748-A51B-7791AEA4170D}"/>
              </a:ext>
            </a:extLst>
          </p:cNvPr>
          <p:cNvSpPr/>
          <p:nvPr/>
        </p:nvSpPr>
        <p:spPr>
          <a:xfrm>
            <a:off x="7406082" y="2861570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31A6558-B339-B5F6-722A-5AF0B9A22C06}"/>
              </a:ext>
            </a:extLst>
          </p:cNvPr>
          <p:cNvSpPr/>
          <p:nvPr/>
        </p:nvSpPr>
        <p:spPr>
          <a:xfrm>
            <a:off x="8341239" y="3175198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13D7DC5-611F-F077-C3DF-6A92E1EA07FF}"/>
              </a:ext>
            </a:extLst>
          </p:cNvPr>
          <p:cNvSpPr/>
          <p:nvPr/>
        </p:nvSpPr>
        <p:spPr>
          <a:xfrm>
            <a:off x="8523932" y="2541738"/>
            <a:ext cx="257460" cy="2089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B05EB79-2362-F47A-5763-01EE9B929249}"/>
              </a:ext>
            </a:extLst>
          </p:cNvPr>
          <p:cNvSpPr/>
          <p:nvPr/>
        </p:nvSpPr>
        <p:spPr>
          <a:xfrm>
            <a:off x="7353162" y="1929815"/>
            <a:ext cx="257460" cy="2089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D13884BE-5805-5DEE-ED7E-CB966D92DFCC}"/>
              </a:ext>
            </a:extLst>
          </p:cNvPr>
          <p:cNvSpPr/>
          <p:nvPr/>
        </p:nvSpPr>
        <p:spPr>
          <a:xfrm>
            <a:off x="7333635" y="1640999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7265721-AAC2-2675-878D-003C6A711BDC}"/>
              </a:ext>
            </a:extLst>
          </p:cNvPr>
          <p:cNvSpPr/>
          <p:nvPr/>
        </p:nvSpPr>
        <p:spPr>
          <a:xfrm>
            <a:off x="8155787" y="914597"/>
            <a:ext cx="257460" cy="2089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1AF1B62-305E-00A2-5002-0D0497290618}"/>
              </a:ext>
            </a:extLst>
          </p:cNvPr>
          <p:cNvSpPr/>
          <p:nvPr/>
        </p:nvSpPr>
        <p:spPr>
          <a:xfrm>
            <a:off x="6563793" y="737545"/>
            <a:ext cx="257460" cy="2089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1FA25EF-C307-E7E7-EF00-B574F062096F}"/>
              </a:ext>
            </a:extLst>
          </p:cNvPr>
          <p:cNvSpPr/>
          <p:nvPr/>
        </p:nvSpPr>
        <p:spPr>
          <a:xfrm>
            <a:off x="7110570" y="1579843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23CF9B5-29F0-B08C-5C65-56F5F734098D}"/>
              </a:ext>
            </a:extLst>
          </p:cNvPr>
          <p:cNvSpPr/>
          <p:nvPr/>
        </p:nvSpPr>
        <p:spPr>
          <a:xfrm>
            <a:off x="7009643" y="2016415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25B414A8-86A1-6A6A-6428-FCEDD876E457}"/>
              </a:ext>
            </a:extLst>
          </p:cNvPr>
          <p:cNvSpPr/>
          <p:nvPr/>
        </p:nvSpPr>
        <p:spPr>
          <a:xfrm>
            <a:off x="8290503" y="2138727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8765A8D-D70E-8700-4FA1-5FA57A84286B}"/>
              </a:ext>
            </a:extLst>
          </p:cNvPr>
          <p:cNvSpPr/>
          <p:nvPr/>
        </p:nvSpPr>
        <p:spPr>
          <a:xfrm>
            <a:off x="7511633" y="1569635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95D8F4A4-BAD2-74E1-16E4-82584AFAB6D3}"/>
              </a:ext>
            </a:extLst>
          </p:cNvPr>
          <p:cNvCxnSpPr>
            <a:cxnSpLocks/>
            <a:stCxn id="21" idx="3"/>
          </p:cNvCxnSpPr>
          <p:nvPr/>
        </p:nvCxnSpPr>
        <p:spPr>
          <a:xfrm flipH="1">
            <a:off x="7655649" y="1092915"/>
            <a:ext cx="537842" cy="4767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98789986-030D-4C15-C0BF-6595BD030F69}"/>
              </a:ext>
            </a:extLst>
          </p:cNvPr>
          <p:cNvCxnSpPr>
            <a:cxnSpLocks/>
            <a:stCxn id="21" idx="4"/>
          </p:cNvCxnSpPr>
          <p:nvPr/>
        </p:nvCxnSpPr>
        <p:spPr>
          <a:xfrm>
            <a:off x="8284517" y="1123509"/>
            <a:ext cx="56722" cy="101521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688E00A6-4EFC-1026-C447-B87AA44FBA02}"/>
              </a:ext>
            </a:extLst>
          </p:cNvPr>
          <p:cNvCxnSpPr>
            <a:cxnSpLocks/>
            <a:stCxn id="72" idx="5"/>
          </p:cNvCxnSpPr>
          <p:nvPr/>
        </p:nvCxnSpPr>
        <p:spPr>
          <a:xfrm>
            <a:off x="8591226" y="3110891"/>
            <a:ext cx="1745601" cy="76181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FFFCFEE0-D0DA-8FD3-9F8C-69832B5F2AC8}"/>
              </a:ext>
            </a:extLst>
          </p:cNvPr>
          <p:cNvCxnSpPr>
            <a:cxnSpLocks/>
          </p:cNvCxnSpPr>
          <p:nvPr/>
        </p:nvCxnSpPr>
        <p:spPr>
          <a:xfrm>
            <a:off x="7501509" y="3006491"/>
            <a:ext cx="684967" cy="128218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F0137382-4E5E-7EAD-6449-2CC8B9C46942}"/>
              </a:ext>
            </a:extLst>
          </p:cNvPr>
          <p:cNvCxnSpPr>
            <a:cxnSpLocks/>
          </p:cNvCxnSpPr>
          <p:nvPr/>
        </p:nvCxnSpPr>
        <p:spPr>
          <a:xfrm flipV="1">
            <a:off x="8434519" y="3903573"/>
            <a:ext cx="1775911" cy="26804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646FE6DD-215A-F95F-1092-FF98CD106ECC}"/>
              </a:ext>
            </a:extLst>
          </p:cNvPr>
          <p:cNvSpPr/>
          <p:nvPr/>
        </p:nvSpPr>
        <p:spPr>
          <a:xfrm>
            <a:off x="7009643" y="1127759"/>
            <a:ext cx="257460" cy="2089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C389A437-DDCA-D013-B621-AA68230472EC}"/>
              </a:ext>
            </a:extLst>
          </p:cNvPr>
          <p:cNvCxnSpPr>
            <a:cxnSpLocks/>
            <a:stCxn id="22" idx="3"/>
          </p:cNvCxnSpPr>
          <p:nvPr/>
        </p:nvCxnSpPr>
        <p:spPr>
          <a:xfrm flipH="1">
            <a:off x="6486898" y="915863"/>
            <a:ext cx="114599" cy="28002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>
            <a:extLst>
              <a:ext uri="{FF2B5EF4-FFF2-40B4-BE49-F238E27FC236}">
                <a16:creationId xmlns:a16="http://schemas.microsoft.com/office/drawing/2014/main" id="{51BE2983-5391-D3C4-F0A7-79DA04311380}"/>
              </a:ext>
            </a:extLst>
          </p:cNvPr>
          <p:cNvSpPr/>
          <p:nvPr/>
        </p:nvSpPr>
        <p:spPr>
          <a:xfrm>
            <a:off x="6563793" y="279206"/>
            <a:ext cx="257460" cy="2089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6F48ACA8-34F8-8151-7159-AE870DA9444E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5628208" y="383662"/>
            <a:ext cx="935585" cy="35388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B5E1937D-D3E8-86F3-287D-495AA5ECB2E8}"/>
              </a:ext>
            </a:extLst>
          </p:cNvPr>
          <p:cNvCxnSpPr>
            <a:cxnSpLocks/>
            <a:stCxn id="42" idx="5"/>
            <a:endCxn id="41" idx="0"/>
          </p:cNvCxnSpPr>
          <p:nvPr/>
        </p:nvCxnSpPr>
        <p:spPr>
          <a:xfrm>
            <a:off x="5715879" y="1214303"/>
            <a:ext cx="820979" cy="78069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e 40">
            <a:extLst>
              <a:ext uri="{FF2B5EF4-FFF2-40B4-BE49-F238E27FC236}">
                <a16:creationId xmlns:a16="http://schemas.microsoft.com/office/drawing/2014/main" id="{89551EE9-4903-C188-E32B-8FC9A8D18492}"/>
              </a:ext>
            </a:extLst>
          </p:cNvPr>
          <p:cNvSpPr/>
          <p:nvPr/>
        </p:nvSpPr>
        <p:spPr>
          <a:xfrm>
            <a:off x="6464850" y="1995000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A50CC242-5DC3-814B-07CC-31AFD39730F5}"/>
              </a:ext>
            </a:extLst>
          </p:cNvPr>
          <p:cNvSpPr/>
          <p:nvPr/>
        </p:nvSpPr>
        <p:spPr>
          <a:xfrm>
            <a:off x="5592954" y="1109903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76F79A9F-F633-F284-15AE-1533EADA0D5A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5520946" y="842001"/>
            <a:ext cx="144016" cy="2679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8DCC9D73-48A7-0DD0-192F-35BF292B8A3A}"/>
              </a:ext>
            </a:extLst>
          </p:cNvPr>
          <p:cNvCxnSpPr>
            <a:cxnSpLocks/>
            <a:endCxn id="75" idx="1"/>
          </p:cNvCxnSpPr>
          <p:nvPr/>
        </p:nvCxnSpPr>
        <p:spPr>
          <a:xfrm>
            <a:off x="6587775" y="2099400"/>
            <a:ext cx="800933" cy="6527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44">
            <a:extLst>
              <a:ext uri="{FF2B5EF4-FFF2-40B4-BE49-F238E27FC236}">
                <a16:creationId xmlns:a16="http://schemas.microsoft.com/office/drawing/2014/main" id="{EE9A8031-6477-D2B2-509A-573C026531FC}"/>
              </a:ext>
            </a:extLst>
          </p:cNvPr>
          <p:cNvSpPr/>
          <p:nvPr/>
        </p:nvSpPr>
        <p:spPr>
          <a:xfrm>
            <a:off x="5982352" y="1504553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5913A1AC-F5F1-65AE-623A-7987A4BC468E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6105277" y="1141592"/>
            <a:ext cx="400963" cy="38087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ADAD3C66-BB79-FE8F-EC47-9DEDAA07E3D4}"/>
              </a:ext>
            </a:extLst>
          </p:cNvPr>
          <p:cNvCxnSpPr>
            <a:cxnSpLocks/>
            <a:stCxn id="36" idx="4"/>
          </p:cNvCxnSpPr>
          <p:nvPr/>
        </p:nvCxnSpPr>
        <p:spPr>
          <a:xfrm>
            <a:off x="7138373" y="1336671"/>
            <a:ext cx="15286" cy="23296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968F695D-F996-0007-D0D7-09BCB7C1CC5D}"/>
              </a:ext>
            </a:extLst>
          </p:cNvPr>
          <p:cNvCxnSpPr>
            <a:cxnSpLocks/>
            <a:stCxn id="26" idx="5"/>
            <a:endCxn id="16" idx="1"/>
          </p:cNvCxnSpPr>
          <p:nvPr/>
        </p:nvCxnSpPr>
        <p:spPr>
          <a:xfrm>
            <a:off x="8413428" y="2243127"/>
            <a:ext cx="148208" cy="32920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0A834F72-A4E0-4751-277F-35F5AAA263DA}"/>
              </a:ext>
            </a:extLst>
          </p:cNvPr>
          <p:cNvCxnSpPr>
            <a:cxnSpLocks/>
            <a:stCxn id="16" idx="6"/>
            <a:endCxn id="13" idx="1"/>
          </p:cNvCxnSpPr>
          <p:nvPr/>
        </p:nvCxnSpPr>
        <p:spPr>
          <a:xfrm>
            <a:off x="8781392" y="2646194"/>
            <a:ext cx="713428" cy="15731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A6D1F5AC-E332-3B0F-3A47-F66DDDCC9FDF}"/>
              </a:ext>
            </a:extLst>
          </p:cNvPr>
          <p:cNvCxnSpPr>
            <a:cxnSpLocks/>
            <a:endCxn id="13" idx="6"/>
          </p:cNvCxnSpPr>
          <p:nvPr/>
        </p:nvCxnSpPr>
        <p:spPr>
          <a:xfrm flipH="1" flipV="1">
            <a:off x="9617745" y="2846756"/>
            <a:ext cx="463955" cy="9857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5393EE05-38D1-EA69-72D5-0622246C09B8}"/>
              </a:ext>
            </a:extLst>
          </p:cNvPr>
          <p:cNvCxnSpPr>
            <a:cxnSpLocks/>
            <a:endCxn id="71" idx="1"/>
          </p:cNvCxnSpPr>
          <p:nvPr/>
        </p:nvCxnSpPr>
        <p:spPr>
          <a:xfrm>
            <a:off x="7900520" y="2646194"/>
            <a:ext cx="325742" cy="1168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lipse 51">
            <a:extLst>
              <a:ext uri="{FF2B5EF4-FFF2-40B4-BE49-F238E27FC236}">
                <a16:creationId xmlns:a16="http://schemas.microsoft.com/office/drawing/2014/main" id="{9DFF4189-E4B3-9F28-5813-A4184BDE30B0}"/>
              </a:ext>
            </a:extLst>
          </p:cNvPr>
          <p:cNvSpPr/>
          <p:nvPr/>
        </p:nvSpPr>
        <p:spPr>
          <a:xfrm>
            <a:off x="8752378" y="3318156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7B7F8485-1850-39E6-8A57-85909186EB8A}"/>
              </a:ext>
            </a:extLst>
          </p:cNvPr>
          <p:cNvSpPr/>
          <p:nvPr/>
        </p:nvSpPr>
        <p:spPr>
          <a:xfrm>
            <a:off x="10081700" y="2840879"/>
            <a:ext cx="257460" cy="2089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763A1188-7839-188B-C113-626FFA942476}"/>
              </a:ext>
            </a:extLst>
          </p:cNvPr>
          <p:cNvCxnSpPr>
            <a:cxnSpLocks/>
            <a:stCxn id="58" idx="0"/>
          </p:cNvCxnSpPr>
          <p:nvPr/>
        </p:nvCxnSpPr>
        <p:spPr>
          <a:xfrm flipV="1">
            <a:off x="10779584" y="3175198"/>
            <a:ext cx="225622" cy="76258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98AB9A18-A1E1-A493-697F-C08D921D3757}"/>
              </a:ext>
            </a:extLst>
          </p:cNvPr>
          <p:cNvCxnSpPr>
            <a:cxnSpLocks/>
          </p:cNvCxnSpPr>
          <p:nvPr/>
        </p:nvCxnSpPr>
        <p:spPr>
          <a:xfrm>
            <a:off x="10379330" y="3980398"/>
            <a:ext cx="328246" cy="61656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>
            <a:extLst>
              <a:ext uri="{FF2B5EF4-FFF2-40B4-BE49-F238E27FC236}">
                <a16:creationId xmlns:a16="http://schemas.microsoft.com/office/drawing/2014/main" id="{68ED157A-3DF8-BB18-07C5-04A21C6FA190}"/>
              </a:ext>
            </a:extLst>
          </p:cNvPr>
          <p:cNvSpPr/>
          <p:nvPr/>
        </p:nvSpPr>
        <p:spPr>
          <a:xfrm>
            <a:off x="10235314" y="3826618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7396236-52D8-C3A8-6529-CC5A986F9653}"/>
              </a:ext>
            </a:extLst>
          </p:cNvPr>
          <p:cNvSpPr/>
          <p:nvPr/>
        </p:nvSpPr>
        <p:spPr>
          <a:xfrm>
            <a:off x="11005206" y="3007766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00C2962C-F7C5-E85D-BDB2-C4988268D30F}"/>
              </a:ext>
            </a:extLst>
          </p:cNvPr>
          <p:cNvSpPr/>
          <p:nvPr/>
        </p:nvSpPr>
        <p:spPr>
          <a:xfrm>
            <a:off x="10707576" y="3937779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82C526FC-1F3D-ACC3-31FF-DC3154253A81}"/>
              </a:ext>
            </a:extLst>
          </p:cNvPr>
          <p:cNvCxnSpPr>
            <a:cxnSpLocks/>
            <a:stCxn id="57" idx="2"/>
            <a:endCxn id="53" idx="6"/>
          </p:cNvCxnSpPr>
          <p:nvPr/>
        </p:nvCxnSpPr>
        <p:spPr>
          <a:xfrm flipH="1" flipV="1">
            <a:off x="10339160" y="2945335"/>
            <a:ext cx="666046" cy="1235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8301B780-1DDF-6CB1-9595-9D5FE319B47A}"/>
              </a:ext>
            </a:extLst>
          </p:cNvPr>
          <p:cNvCxnSpPr>
            <a:cxnSpLocks/>
            <a:endCxn id="58" idx="5"/>
          </p:cNvCxnSpPr>
          <p:nvPr/>
        </p:nvCxnSpPr>
        <p:spPr>
          <a:xfrm flipV="1">
            <a:off x="10707576" y="4042179"/>
            <a:ext cx="122925" cy="55478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90AD16D4-666A-AE6D-627B-5D7795DBE6F2}"/>
              </a:ext>
            </a:extLst>
          </p:cNvPr>
          <p:cNvCxnSpPr>
            <a:cxnSpLocks/>
          </p:cNvCxnSpPr>
          <p:nvPr/>
        </p:nvCxnSpPr>
        <p:spPr>
          <a:xfrm flipV="1">
            <a:off x="8975188" y="4596962"/>
            <a:ext cx="1732388" cy="39854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Ellipse 61">
            <a:extLst>
              <a:ext uri="{FF2B5EF4-FFF2-40B4-BE49-F238E27FC236}">
                <a16:creationId xmlns:a16="http://schemas.microsoft.com/office/drawing/2014/main" id="{4F63358A-54C4-9F90-ECFB-188B9735E632}"/>
              </a:ext>
            </a:extLst>
          </p:cNvPr>
          <p:cNvSpPr/>
          <p:nvPr/>
        </p:nvSpPr>
        <p:spPr>
          <a:xfrm>
            <a:off x="7680346" y="1001197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276ED1C6-7739-3076-25F8-21662523C7D5}"/>
              </a:ext>
            </a:extLst>
          </p:cNvPr>
          <p:cNvCxnSpPr>
            <a:cxnSpLocks/>
            <a:endCxn id="62" idx="6"/>
          </p:cNvCxnSpPr>
          <p:nvPr/>
        </p:nvCxnSpPr>
        <p:spPr>
          <a:xfrm flipH="1">
            <a:off x="7824362" y="1019053"/>
            <a:ext cx="331425" cy="433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0C354E97-21AC-C86D-F5F2-8E0092E3932D}"/>
              </a:ext>
            </a:extLst>
          </p:cNvPr>
          <p:cNvCxnSpPr>
            <a:cxnSpLocks/>
          </p:cNvCxnSpPr>
          <p:nvPr/>
        </p:nvCxnSpPr>
        <p:spPr>
          <a:xfrm>
            <a:off x="8375543" y="1092915"/>
            <a:ext cx="721878" cy="599032"/>
          </a:xfrm>
          <a:prstGeom prst="straightConnector1">
            <a:avLst/>
          </a:prstGeom>
          <a:ln w="762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F53F798C-AE76-011B-4C31-D9D68B2CD8D6}"/>
              </a:ext>
            </a:extLst>
          </p:cNvPr>
          <p:cNvCxnSpPr>
            <a:cxnSpLocks/>
          </p:cNvCxnSpPr>
          <p:nvPr/>
        </p:nvCxnSpPr>
        <p:spPr>
          <a:xfrm>
            <a:off x="7229399" y="1306077"/>
            <a:ext cx="282234" cy="32471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e 65">
            <a:extLst>
              <a:ext uri="{FF2B5EF4-FFF2-40B4-BE49-F238E27FC236}">
                <a16:creationId xmlns:a16="http://schemas.microsoft.com/office/drawing/2014/main" id="{3BE0866A-2EE9-7459-6774-D7F187FE1067}"/>
              </a:ext>
            </a:extLst>
          </p:cNvPr>
          <p:cNvSpPr/>
          <p:nvPr/>
        </p:nvSpPr>
        <p:spPr>
          <a:xfrm>
            <a:off x="9078977" y="1691947"/>
            <a:ext cx="144016" cy="122312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B17AD818-DC4F-B6E7-EF6D-519F9A28376E}"/>
              </a:ext>
            </a:extLst>
          </p:cNvPr>
          <p:cNvSpPr/>
          <p:nvPr/>
        </p:nvSpPr>
        <p:spPr>
          <a:xfrm>
            <a:off x="11694182" y="1554399"/>
            <a:ext cx="257460" cy="2089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DFFC55B6-1B10-05C5-315E-A895EF6F0C90}"/>
              </a:ext>
            </a:extLst>
          </p:cNvPr>
          <p:cNvSpPr/>
          <p:nvPr/>
        </p:nvSpPr>
        <p:spPr>
          <a:xfrm>
            <a:off x="8269231" y="4138317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4EFF0080-B1AF-74D3-7F9E-2B684C1D9693}"/>
              </a:ext>
            </a:extLst>
          </p:cNvPr>
          <p:cNvSpPr/>
          <p:nvPr/>
        </p:nvSpPr>
        <p:spPr>
          <a:xfrm>
            <a:off x="7737809" y="2576138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66F36409-FB9C-D0C3-738A-F66B3AF85D11}"/>
              </a:ext>
            </a:extLst>
          </p:cNvPr>
          <p:cNvCxnSpPr>
            <a:cxnSpLocks/>
            <a:stCxn id="41" idx="5"/>
            <a:endCxn id="69" idx="2"/>
          </p:cNvCxnSpPr>
          <p:nvPr/>
        </p:nvCxnSpPr>
        <p:spPr>
          <a:xfrm>
            <a:off x="6587775" y="2099400"/>
            <a:ext cx="1150034" cy="53789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llipse 70">
            <a:extLst>
              <a:ext uri="{FF2B5EF4-FFF2-40B4-BE49-F238E27FC236}">
                <a16:creationId xmlns:a16="http://schemas.microsoft.com/office/drawing/2014/main" id="{B1573417-5E80-B810-F3B7-EF88C4DEAF38}"/>
              </a:ext>
            </a:extLst>
          </p:cNvPr>
          <p:cNvSpPr/>
          <p:nvPr/>
        </p:nvSpPr>
        <p:spPr>
          <a:xfrm>
            <a:off x="8205171" y="2745169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F88EE275-815A-E98A-8626-E10FA3EE9D04}"/>
              </a:ext>
            </a:extLst>
          </p:cNvPr>
          <p:cNvSpPr/>
          <p:nvPr/>
        </p:nvSpPr>
        <p:spPr>
          <a:xfrm>
            <a:off x="8468301" y="3006491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EE677F37-AE64-A2C3-15BA-7E835AF0F2D4}"/>
              </a:ext>
            </a:extLst>
          </p:cNvPr>
          <p:cNvCxnSpPr>
            <a:cxnSpLocks/>
            <a:stCxn id="71" idx="4"/>
            <a:endCxn id="72" idx="1"/>
          </p:cNvCxnSpPr>
          <p:nvPr/>
        </p:nvCxnSpPr>
        <p:spPr>
          <a:xfrm>
            <a:off x="8277179" y="2867481"/>
            <a:ext cx="212213" cy="15692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llipse 74">
            <a:extLst>
              <a:ext uri="{FF2B5EF4-FFF2-40B4-BE49-F238E27FC236}">
                <a16:creationId xmlns:a16="http://schemas.microsoft.com/office/drawing/2014/main" id="{712A9618-412C-2C94-812F-C49F356B4665}"/>
              </a:ext>
            </a:extLst>
          </p:cNvPr>
          <p:cNvSpPr/>
          <p:nvPr/>
        </p:nvSpPr>
        <p:spPr>
          <a:xfrm>
            <a:off x="7367617" y="2734246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EE85C328-743C-7186-CD53-74CC4DBCB94D}"/>
              </a:ext>
            </a:extLst>
          </p:cNvPr>
          <p:cNvCxnSpPr>
            <a:cxnSpLocks/>
          </p:cNvCxnSpPr>
          <p:nvPr/>
        </p:nvCxnSpPr>
        <p:spPr>
          <a:xfrm flipH="1">
            <a:off x="5098539" y="737545"/>
            <a:ext cx="529669" cy="28150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2236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720" y="116631"/>
            <a:ext cx="4366781" cy="45089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ea typeface="Times New Roman" panose="02020603050405020304" pitchFamily="18" charset="0"/>
              </a:rPr>
              <a:t>*Transition…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*1841</a:t>
            </a:r>
          </a:p>
          <a:p>
            <a:r>
              <a:rPr lang="fr-FR" dirty="0">
                <a:ea typeface="Times New Roman" panose="02020603050405020304" pitchFamily="18" charset="0"/>
              </a:rPr>
              <a:t>Les Britanniques contrôlent la Méditerranée</a:t>
            </a:r>
          </a:p>
          <a:p>
            <a:r>
              <a:rPr lang="fr-FR" sz="1700" dirty="0">
                <a:ea typeface="Times New Roman" panose="02020603050405020304" pitchFamily="18" charset="0"/>
              </a:rPr>
              <a:t>En réalité, les Britanniques sont déjà partout…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*1840-42 : La 1</a:t>
            </a:r>
            <a:r>
              <a:rPr lang="fr-FR" baseline="30000" dirty="0">
                <a:ea typeface="Times New Roman" panose="02020603050405020304" pitchFamily="18" charset="0"/>
              </a:rPr>
              <a:t>ère</a:t>
            </a:r>
            <a:r>
              <a:rPr lang="fr-FR" dirty="0">
                <a:ea typeface="Times New Roman" panose="02020603050405020304" pitchFamily="18" charset="0"/>
              </a:rPr>
              <a:t> guerre de l’opium</a:t>
            </a:r>
          </a:p>
          <a:p>
            <a:r>
              <a:rPr lang="fr-FR" dirty="0">
                <a:ea typeface="Times New Roman" panose="02020603050405020304" pitchFamily="18" charset="0"/>
              </a:rPr>
              <a:t>Victoire britannique contre la Chine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- Acquisition de Hong Kong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- Ouverture forcée de cinq ports chinois</a:t>
            </a:r>
          </a:p>
          <a:p>
            <a:r>
              <a:rPr lang="fr-FR" dirty="0">
                <a:ea typeface="Times New Roman" panose="02020603050405020304" pitchFamily="18" charset="0"/>
              </a:rPr>
              <a:t>Et notamment ouverture à l’opium</a:t>
            </a:r>
          </a:p>
          <a:p>
            <a:r>
              <a:rPr lang="fr-FR" dirty="0">
                <a:ea typeface="Times New Roman" panose="02020603050405020304" pitchFamily="18" charset="0"/>
              </a:rPr>
              <a:t>Cultivé en </a:t>
            </a:r>
            <a:r>
              <a:rPr lang="fr-FR" u="sng" dirty="0">
                <a:ea typeface="Times New Roman" panose="02020603050405020304" pitchFamily="18" charset="0"/>
              </a:rPr>
              <a:t>Inde</a:t>
            </a:r>
            <a:r>
              <a:rPr lang="fr-FR" dirty="0">
                <a:ea typeface="Times New Roman" panose="02020603050405020304" pitchFamily="18" charset="0"/>
              </a:rPr>
              <a:t>, au Bengale britannique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*En revanche…</a:t>
            </a:r>
          </a:p>
        </p:txBody>
      </p:sp>
      <p:pic>
        <p:nvPicPr>
          <p:cNvPr id="69" name="Picture 2" descr="C:\Users\Christophe\Pictures\My Scans\2016-01 (janv.)\scan0030.jpg">
            <a:extLst>
              <a:ext uri="{FF2B5EF4-FFF2-40B4-BE49-F238E27FC236}">
                <a16:creationId xmlns:a16="http://schemas.microsoft.com/office/drawing/2014/main" id="{42043119-9877-98A3-9468-171ED4707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77" t="11161" r="2839" b="10338"/>
          <a:stretch/>
        </p:blipFill>
        <p:spPr bwMode="auto">
          <a:xfrm>
            <a:off x="4680487" y="177480"/>
            <a:ext cx="7321793" cy="613515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Ellipse 69">
            <a:extLst>
              <a:ext uri="{FF2B5EF4-FFF2-40B4-BE49-F238E27FC236}">
                <a16:creationId xmlns:a16="http://schemas.microsoft.com/office/drawing/2014/main" id="{7312F137-7A76-F338-A8BA-22EC61D9878F}"/>
              </a:ext>
            </a:extLst>
          </p:cNvPr>
          <p:cNvSpPr/>
          <p:nvPr/>
        </p:nvSpPr>
        <p:spPr>
          <a:xfrm>
            <a:off x="5680389" y="1844535"/>
            <a:ext cx="257460" cy="2089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0F25D8D-873A-72F3-FDBC-FAD9D5EE236B}"/>
              </a:ext>
            </a:extLst>
          </p:cNvPr>
          <p:cNvSpPr/>
          <p:nvPr/>
        </p:nvSpPr>
        <p:spPr>
          <a:xfrm>
            <a:off x="8513996" y="2802847"/>
            <a:ext cx="257460" cy="2089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4EF32117-773C-3992-B3AC-07DF01084031}"/>
              </a:ext>
            </a:extLst>
          </p:cNvPr>
          <p:cNvSpPr/>
          <p:nvPr/>
        </p:nvSpPr>
        <p:spPr>
          <a:xfrm>
            <a:off x="9129912" y="2950603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BA9916E2-4329-986B-7FB2-35354E1954A9}"/>
              </a:ext>
            </a:extLst>
          </p:cNvPr>
          <p:cNvSpPr/>
          <p:nvPr/>
        </p:nvSpPr>
        <p:spPr>
          <a:xfrm>
            <a:off x="7550518" y="2632704"/>
            <a:ext cx="257460" cy="2089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15923945-D2AB-C041-82A1-9CF97524FBBD}"/>
              </a:ext>
            </a:extLst>
          </p:cNvPr>
          <p:cNvSpPr/>
          <p:nvPr/>
        </p:nvSpPr>
        <p:spPr>
          <a:xfrm>
            <a:off x="6630367" y="2423792"/>
            <a:ext cx="257460" cy="2089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7F55BBF8-BAEA-1ACD-E089-CD72F181FB63}"/>
              </a:ext>
            </a:extLst>
          </p:cNvPr>
          <p:cNvSpPr/>
          <p:nvPr/>
        </p:nvSpPr>
        <p:spPr>
          <a:xfrm>
            <a:off x="9655704" y="1844535"/>
            <a:ext cx="257460" cy="2089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A4E06841-8010-8294-3F26-AF365508A7B0}"/>
              </a:ext>
            </a:extLst>
          </p:cNvPr>
          <p:cNvSpPr/>
          <p:nvPr/>
        </p:nvSpPr>
        <p:spPr>
          <a:xfrm>
            <a:off x="8834860" y="3567952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6A14927B-AF5B-FFE8-B399-EAF362C5E33B}"/>
              </a:ext>
            </a:extLst>
          </p:cNvPr>
          <p:cNvSpPr/>
          <p:nvPr/>
        </p:nvSpPr>
        <p:spPr>
          <a:xfrm>
            <a:off x="7478510" y="3690264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9899165D-8380-A3A4-8704-88CFF65C4BA6}"/>
              </a:ext>
            </a:extLst>
          </p:cNvPr>
          <p:cNvSpPr/>
          <p:nvPr/>
        </p:nvSpPr>
        <p:spPr>
          <a:xfrm>
            <a:off x="7478510" y="2889447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ACC0E390-3D0A-1A49-0C83-BF667B336C9E}"/>
              </a:ext>
            </a:extLst>
          </p:cNvPr>
          <p:cNvSpPr/>
          <p:nvPr/>
        </p:nvSpPr>
        <p:spPr>
          <a:xfrm>
            <a:off x="6833192" y="2966094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D2A15C9-8AE3-E001-4835-3BD6110D715A}"/>
              </a:ext>
            </a:extLst>
          </p:cNvPr>
          <p:cNvSpPr/>
          <p:nvPr/>
        </p:nvSpPr>
        <p:spPr>
          <a:xfrm>
            <a:off x="6236063" y="2719304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42C578A8-C022-EBED-641C-877CE3F4ED55}"/>
              </a:ext>
            </a:extLst>
          </p:cNvPr>
          <p:cNvSpPr/>
          <p:nvPr/>
        </p:nvSpPr>
        <p:spPr>
          <a:xfrm>
            <a:off x="5573372" y="2674138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C240FF96-C79A-8BD5-44D9-C0CA92D660CD}"/>
              </a:ext>
            </a:extLst>
          </p:cNvPr>
          <p:cNvSpPr/>
          <p:nvPr/>
        </p:nvSpPr>
        <p:spPr>
          <a:xfrm>
            <a:off x="6397510" y="5971027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3A084E12-0C22-26A3-5B7E-F5DCE890533B}"/>
              </a:ext>
            </a:extLst>
          </p:cNvPr>
          <p:cNvSpPr/>
          <p:nvPr/>
        </p:nvSpPr>
        <p:spPr>
          <a:xfrm>
            <a:off x="8037747" y="536401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29AAA78E-EA98-639B-B0B3-DBB9901121CA}"/>
              </a:ext>
            </a:extLst>
          </p:cNvPr>
          <p:cNvSpPr/>
          <p:nvPr/>
        </p:nvSpPr>
        <p:spPr>
          <a:xfrm>
            <a:off x="5232554" y="5241698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4F5699A2-05D1-6399-DE92-3FEA2D5A6AC5}"/>
              </a:ext>
            </a:extLst>
          </p:cNvPr>
          <p:cNvSpPr/>
          <p:nvPr/>
        </p:nvSpPr>
        <p:spPr>
          <a:xfrm>
            <a:off x="7029640" y="277404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86" name="Connecteur droit avec flèche 85">
            <a:extLst>
              <a:ext uri="{FF2B5EF4-FFF2-40B4-BE49-F238E27FC236}">
                <a16:creationId xmlns:a16="http://schemas.microsoft.com/office/drawing/2014/main" id="{6E153257-DF6A-FBBD-5144-3734535C0D35}"/>
              </a:ext>
            </a:extLst>
          </p:cNvPr>
          <p:cNvCxnSpPr>
            <a:cxnSpLocks/>
            <a:stCxn id="70" idx="3"/>
          </p:cNvCxnSpPr>
          <p:nvPr/>
        </p:nvCxnSpPr>
        <p:spPr>
          <a:xfrm flipH="1">
            <a:off x="4680487" y="2022853"/>
            <a:ext cx="1037606" cy="154509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4B44D5C1-FB42-C2EE-DE6D-F17C49227998}"/>
              </a:ext>
            </a:extLst>
          </p:cNvPr>
          <p:cNvCxnSpPr>
            <a:cxnSpLocks/>
          </p:cNvCxnSpPr>
          <p:nvPr/>
        </p:nvCxnSpPr>
        <p:spPr>
          <a:xfrm>
            <a:off x="4680487" y="3567952"/>
            <a:ext cx="552067" cy="16737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EE297485-F9BC-3B22-C63B-28CDC35F59BE}"/>
              </a:ext>
            </a:extLst>
          </p:cNvPr>
          <p:cNvCxnSpPr>
            <a:cxnSpLocks/>
            <a:endCxn id="82" idx="2"/>
          </p:cNvCxnSpPr>
          <p:nvPr/>
        </p:nvCxnSpPr>
        <p:spPr>
          <a:xfrm>
            <a:off x="5376570" y="5364010"/>
            <a:ext cx="1020940" cy="66817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F908B5FC-18C8-9906-EB0E-2F957A261EA0}"/>
              </a:ext>
            </a:extLst>
          </p:cNvPr>
          <p:cNvCxnSpPr>
            <a:cxnSpLocks/>
            <a:endCxn id="83" idx="2"/>
          </p:cNvCxnSpPr>
          <p:nvPr/>
        </p:nvCxnSpPr>
        <p:spPr>
          <a:xfrm flipV="1">
            <a:off x="6630367" y="5425166"/>
            <a:ext cx="1407380" cy="54586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FDEE9B07-8CCE-7F5E-9ECB-1011D0050B8B}"/>
              </a:ext>
            </a:extLst>
          </p:cNvPr>
          <p:cNvCxnSpPr>
            <a:cxnSpLocks/>
            <a:stCxn id="83" idx="0"/>
            <a:endCxn id="76" idx="3"/>
          </p:cNvCxnSpPr>
          <p:nvPr/>
        </p:nvCxnSpPr>
        <p:spPr>
          <a:xfrm flipV="1">
            <a:off x="8109755" y="3672352"/>
            <a:ext cx="746196" cy="16916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>
            <a:extLst>
              <a:ext uri="{FF2B5EF4-FFF2-40B4-BE49-F238E27FC236}">
                <a16:creationId xmlns:a16="http://schemas.microsoft.com/office/drawing/2014/main" id="{D05F598D-E02C-00FB-79B5-2C82A921F9FE}"/>
              </a:ext>
            </a:extLst>
          </p:cNvPr>
          <p:cNvCxnSpPr>
            <a:cxnSpLocks/>
            <a:stCxn id="76" idx="0"/>
            <a:endCxn id="72" idx="3"/>
          </p:cNvCxnSpPr>
          <p:nvPr/>
        </p:nvCxnSpPr>
        <p:spPr>
          <a:xfrm flipV="1">
            <a:off x="8906868" y="3055003"/>
            <a:ext cx="244135" cy="51294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avec flèche 111">
            <a:extLst>
              <a:ext uri="{FF2B5EF4-FFF2-40B4-BE49-F238E27FC236}">
                <a16:creationId xmlns:a16="http://schemas.microsoft.com/office/drawing/2014/main" id="{6461203C-6454-0956-56A2-90EEAA65C5E3}"/>
              </a:ext>
            </a:extLst>
          </p:cNvPr>
          <p:cNvCxnSpPr>
            <a:cxnSpLocks/>
            <a:endCxn id="81" idx="1"/>
          </p:cNvCxnSpPr>
          <p:nvPr/>
        </p:nvCxnSpPr>
        <p:spPr>
          <a:xfrm>
            <a:off x="5376570" y="2632704"/>
            <a:ext cx="217893" cy="59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id="{99477F19-7371-B5AD-DBCB-BAA9A5ADB428}"/>
              </a:ext>
            </a:extLst>
          </p:cNvPr>
          <p:cNvCxnSpPr>
            <a:cxnSpLocks/>
            <a:endCxn id="80" idx="1"/>
          </p:cNvCxnSpPr>
          <p:nvPr/>
        </p:nvCxnSpPr>
        <p:spPr>
          <a:xfrm>
            <a:off x="5717388" y="2719304"/>
            <a:ext cx="539766" cy="1791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avec flèche 118">
            <a:extLst>
              <a:ext uri="{FF2B5EF4-FFF2-40B4-BE49-F238E27FC236}">
                <a16:creationId xmlns:a16="http://schemas.microsoft.com/office/drawing/2014/main" id="{206C5F75-B058-07F0-60F8-7FCCDAB96448}"/>
              </a:ext>
            </a:extLst>
          </p:cNvPr>
          <p:cNvCxnSpPr>
            <a:cxnSpLocks/>
            <a:stCxn id="80" idx="6"/>
            <a:endCxn id="79" idx="1"/>
          </p:cNvCxnSpPr>
          <p:nvPr/>
        </p:nvCxnSpPr>
        <p:spPr>
          <a:xfrm>
            <a:off x="6380079" y="2780460"/>
            <a:ext cx="474204" cy="2035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>
            <a:extLst>
              <a:ext uri="{FF2B5EF4-FFF2-40B4-BE49-F238E27FC236}">
                <a16:creationId xmlns:a16="http://schemas.microsoft.com/office/drawing/2014/main" id="{F415C639-9AE2-4653-521F-287C33FF67DC}"/>
              </a:ext>
            </a:extLst>
          </p:cNvPr>
          <p:cNvCxnSpPr>
            <a:cxnSpLocks/>
            <a:stCxn id="80" idx="7"/>
            <a:endCxn id="85" idx="1"/>
          </p:cNvCxnSpPr>
          <p:nvPr/>
        </p:nvCxnSpPr>
        <p:spPr>
          <a:xfrm>
            <a:off x="6358988" y="2737216"/>
            <a:ext cx="691743" cy="5473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avec flèche 124">
            <a:extLst>
              <a:ext uri="{FF2B5EF4-FFF2-40B4-BE49-F238E27FC236}">
                <a16:creationId xmlns:a16="http://schemas.microsoft.com/office/drawing/2014/main" id="{49D5C75C-B151-26AA-9BC0-B074DB92FB93}"/>
              </a:ext>
            </a:extLst>
          </p:cNvPr>
          <p:cNvCxnSpPr>
            <a:cxnSpLocks/>
            <a:endCxn id="78" idx="1"/>
          </p:cNvCxnSpPr>
          <p:nvPr/>
        </p:nvCxnSpPr>
        <p:spPr>
          <a:xfrm>
            <a:off x="7173656" y="2841616"/>
            <a:ext cx="325945" cy="6574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avec flèche 129">
            <a:extLst>
              <a:ext uri="{FF2B5EF4-FFF2-40B4-BE49-F238E27FC236}">
                <a16:creationId xmlns:a16="http://schemas.microsoft.com/office/drawing/2014/main" id="{F570E20A-72A5-C4FD-17E6-D76CA3B2BEA0}"/>
              </a:ext>
            </a:extLst>
          </p:cNvPr>
          <p:cNvCxnSpPr>
            <a:cxnSpLocks/>
            <a:stCxn id="79" idx="5"/>
            <a:endCxn id="77" idx="2"/>
          </p:cNvCxnSpPr>
          <p:nvPr/>
        </p:nvCxnSpPr>
        <p:spPr>
          <a:xfrm>
            <a:off x="6956117" y="3070494"/>
            <a:ext cx="522393" cy="68092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Ellipse 133">
            <a:extLst>
              <a:ext uri="{FF2B5EF4-FFF2-40B4-BE49-F238E27FC236}">
                <a16:creationId xmlns:a16="http://schemas.microsoft.com/office/drawing/2014/main" id="{CDFDA9EC-204B-7711-0873-47889D6138D0}"/>
              </a:ext>
            </a:extLst>
          </p:cNvPr>
          <p:cNvSpPr/>
          <p:nvPr/>
        </p:nvSpPr>
        <p:spPr>
          <a:xfrm>
            <a:off x="8513996" y="339890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35" name="Connecteur droit avec flèche 134">
            <a:extLst>
              <a:ext uri="{FF2B5EF4-FFF2-40B4-BE49-F238E27FC236}">
                <a16:creationId xmlns:a16="http://schemas.microsoft.com/office/drawing/2014/main" id="{C946608C-681F-458B-D5F1-95AA2B20BB17}"/>
              </a:ext>
            </a:extLst>
          </p:cNvPr>
          <p:cNvCxnSpPr>
            <a:cxnSpLocks/>
            <a:endCxn id="134" idx="2"/>
          </p:cNvCxnSpPr>
          <p:nvPr/>
        </p:nvCxnSpPr>
        <p:spPr>
          <a:xfrm flipV="1">
            <a:off x="7674664" y="3460056"/>
            <a:ext cx="839332" cy="29136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avec flèche 137">
            <a:extLst>
              <a:ext uri="{FF2B5EF4-FFF2-40B4-BE49-F238E27FC236}">
                <a16:creationId xmlns:a16="http://schemas.microsoft.com/office/drawing/2014/main" id="{5303E1DD-444D-0189-8698-CA6936DDCE32}"/>
              </a:ext>
            </a:extLst>
          </p:cNvPr>
          <p:cNvCxnSpPr>
            <a:cxnSpLocks/>
            <a:stCxn id="78" idx="5"/>
          </p:cNvCxnSpPr>
          <p:nvPr/>
        </p:nvCxnSpPr>
        <p:spPr>
          <a:xfrm>
            <a:off x="7601435" y="2993847"/>
            <a:ext cx="145077" cy="23020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avec flèche 143">
            <a:extLst>
              <a:ext uri="{FF2B5EF4-FFF2-40B4-BE49-F238E27FC236}">
                <a16:creationId xmlns:a16="http://schemas.microsoft.com/office/drawing/2014/main" id="{ABCBE071-04DD-1130-C921-A90AC3D265C5}"/>
              </a:ext>
            </a:extLst>
          </p:cNvPr>
          <p:cNvCxnSpPr>
            <a:cxnSpLocks/>
            <a:endCxn id="134" idx="1"/>
          </p:cNvCxnSpPr>
          <p:nvPr/>
        </p:nvCxnSpPr>
        <p:spPr>
          <a:xfrm>
            <a:off x="7746512" y="3185648"/>
            <a:ext cx="788575" cy="23116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avec flèche 147">
            <a:extLst>
              <a:ext uri="{FF2B5EF4-FFF2-40B4-BE49-F238E27FC236}">
                <a16:creationId xmlns:a16="http://schemas.microsoft.com/office/drawing/2014/main" id="{14B7BAC7-3619-4463-23E4-0963ACC8DADB}"/>
              </a:ext>
            </a:extLst>
          </p:cNvPr>
          <p:cNvCxnSpPr>
            <a:cxnSpLocks/>
            <a:stCxn id="72" idx="1"/>
            <a:endCxn id="71" idx="6"/>
          </p:cNvCxnSpPr>
          <p:nvPr/>
        </p:nvCxnSpPr>
        <p:spPr>
          <a:xfrm flipH="1" flipV="1">
            <a:off x="8771456" y="2907303"/>
            <a:ext cx="379547" cy="6121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Ellipse 152">
            <a:extLst>
              <a:ext uri="{FF2B5EF4-FFF2-40B4-BE49-F238E27FC236}">
                <a16:creationId xmlns:a16="http://schemas.microsoft.com/office/drawing/2014/main" id="{8F68DE88-8F5F-9D0F-456D-8EAF0673D109}"/>
              </a:ext>
            </a:extLst>
          </p:cNvPr>
          <p:cNvSpPr/>
          <p:nvPr/>
        </p:nvSpPr>
        <p:spPr>
          <a:xfrm>
            <a:off x="10053078" y="2759921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9A56164D-DEAC-BAB0-21A7-8EE7D9C6EE6A}"/>
              </a:ext>
            </a:extLst>
          </p:cNvPr>
          <p:cNvSpPr/>
          <p:nvPr/>
        </p:nvSpPr>
        <p:spPr>
          <a:xfrm>
            <a:off x="9974059" y="2786268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8BB49A83-4132-BBF8-A4D8-8548A11F6761}"/>
              </a:ext>
            </a:extLst>
          </p:cNvPr>
          <p:cNvSpPr/>
          <p:nvPr/>
        </p:nvSpPr>
        <p:spPr>
          <a:xfrm>
            <a:off x="10100338" y="2583653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id="{64FB0788-F4FC-97A0-7647-44E9FF0776AC}"/>
              </a:ext>
            </a:extLst>
          </p:cNvPr>
          <p:cNvSpPr/>
          <p:nvPr/>
        </p:nvSpPr>
        <p:spPr>
          <a:xfrm>
            <a:off x="10156057" y="2510392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57" name="Ellipse 156">
            <a:extLst>
              <a:ext uri="{FF2B5EF4-FFF2-40B4-BE49-F238E27FC236}">
                <a16:creationId xmlns:a16="http://schemas.microsoft.com/office/drawing/2014/main" id="{25BD010B-8C39-5573-5F4D-CBB72A4CE6D7}"/>
              </a:ext>
            </a:extLst>
          </p:cNvPr>
          <p:cNvSpPr/>
          <p:nvPr/>
        </p:nvSpPr>
        <p:spPr>
          <a:xfrm>
            <a:off x="10099522" y="2290294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1051F53B-0F99-FE10-81A7-F50908AA87D9}"/>
              </a:ext>
            </a:extLst>
          </p:cNvPr>
          <p:cNvSpPr/>
          <p:nvPr/>
        </p:nvSpPr>
        <p:spPr>
          <a:xfrm>
            <a:off x="10084049" y="2196362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59" name="Connecteur droit avec flèche 158">
            <a:extLst>
              <a:ext uri="{FF2B5EF4-FFF2-40B4-BE49-F238E27FC236}">
                <a16:creationId xmlns:a16="http://schemas.microsoft.com/office/drawing/2014/main" id="{3BA5725D-BCEC-B6E3-634A-D1CE79FC7E25}"/>
              </a:ext>
            </a:extLst>
          </p:cNvPr>
          <p:cNvCxnSpPr>
            <a:cxnSpLocks/>
            <a:stCxn id="72" idx="4"/>
          </p:cNvCxnSpPr>
          <p:nvPr/>
        </p:nvCxnSpPr>
        <p:spPr>
          <a:xfrm>
            <a:off x="9201920" y="3072915"/>
            <a:ext cx="772139" cy="106192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avec flèche 162">
            <a:extLst>
              <a:ext uri="{FF2B5EF4-FFF2-40B4-BE49-F238E27FC236}">
                <a16:creationId xmlns:a16="http://schemas.microsoft.com/office/drawing/2014/main" id="{EE5A2F69-4364-BCA5-21CA-6D2872D77A7B}"/>
              </a:ext>
            </a:extLst>
          </p:cNvPr>
          <p:cNvCxnSpPr>
            <a:cxnSpLocks/>
            <a:endCxn id="154" idx="6"/>
          </p:cNvCxnSpPr>
          <p:nvPr/>
        </p:nvCxnSpPr>
        <p:spPr>
          <a:xfrm flipV="1">
            <a:off x="10046067" y="2847424"/>
            <a:ext cx="72008" cy="122490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3664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4389025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ea typeface="Times New Roman" panose="02020603050405020304" pitchFamily="18" charset="0"/>
              </a:rPr>
              <a:t>*1842 : En Afghanistan</a:t>
            </a:r>
          </a:p>
          <a:p>
            <a:r>
              <a:rPr lang="fr-FR" dirty="0">
                <a:ea typeface="Times New Roman" panose="02020603050405020304" pitchFamily="18" charset="0"/>
              </a:rPr>
              <a:t>16 500 Britanniques venus d’</a:t>
            </a:r>
            <a:r>
              <a:rPr lang="fr-FR" u="sng" dirty="0">
                <a:ea typeface="Times New Roman" panose="02020603050405020304" pitchFamily="18" charset="0"/>
              </a:rPr>
              <a:t>Inde</a:t>
            </a:r>
          </a:p>
          <a:p>
            <a:r>
              <a:rPr lang="fr-FR" dirty="0">
                <a:ea typeface="Times New Roman" panose="02020603050405020304" pitchFamily="18" charset="0"/>
              </a:rPr>
              <a:t>Sont expulsés de Kaboul, puis massacrés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*L’Inde citée trois fois</a:t>
            </a:r>
          </a:p>
          <a:p>
            <a:r>
              <a:rPr lang="fr-FR" dirty="0">
                <a:ea typeface="Times New Roman" panose="02020603050405020304" pitchFamily="18" charset="0"/>
              </a:rPr>
              <a:t>L’Inde, l’enjeu principal pour la GB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*Retour en Inde…</a:t>
            </a:r>
          </a:p>
        </p:txBody>
      </p:sp>
      <p:pic>
        <p:nvPicPr>
          <p:cNvPr id="69" name="Picture 2" descr="C:\Users\Christophe\Pictures\My Scans\2016-01 (janv.)\scan0030.jpg">
            <a:extLst>
              <a:ext uri="{FF2B5EF4-FFF2-40B4-BE49-F238E27FC236}">
                <a16:creationId xmlns:a16="http://schemas.microsoft.com/office/drawing/2014/main" id="{42043119-9877-98A3-9468-171ED4707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77" t="11161" r="2839" b="10338"/>
          <a:stretch/>
        </p:blipFill>
        <p:spPr bwMode="auto">
          <a:xfrm>
            <a:off x="4680487" y="177480"/>
            <a:ext cx="7321793" cy="613515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Ellipse 69">
            <a:extLst>
              <a:ext uri="{FF2B5EF4-FFF2-40B4-BE49-F238E27FC236}">
                <a16:creationId xmlns:a16="http://schemas.microsoft.com/office/drawing/2014/main" id="{7312F137-7A76-F338-A8BA-22EC61D9878F}"/>
              </a:ext>
            </a:extLst>
          </p:cNvPr>
          <p:cNvSpPr/>
          <p:nvPr/>
        </p:nvSpPr>
        <p:spPr>
          <a:xfrm>
            <a:off x="5680389" y="1844535"/>
            <a:ext cx="257460" cy="208912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0F25D8D-873A-72F3-FDBC-FAD9D5EE236B}"/>
              </a:ext>
            </a:extLst>
          </p:cNvPr>
          <p:cNvSpPr/>
          <p:nvPr/>
        </p:nvSpPr>
        <p:spPr>
          <a:xfrm>
            <a:off x="8513996" y="2802847"/>
            <a:ext cx="257460" cy="2089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4EF32117-773C-3992-B3AC-07DF01084031}"/>
              </a:ext>
            </a:extLst>
          </p:cNvPr>
          <p:cNvSpPr/>
          <p:nvPr/>
        </p:nvSpPr>
        <p:spPr>
          <a:xfrm>
            <a:off x="9129912" y="2950603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BA9916E2-4329-986B-7FB2-35354E1954A9}"/>
              </a:ext>
            </a:extLst>
          </p:cNvPr>
          <p:cNvSpPr/>
          <p:nvPr/>
        </p:nvSpPr>
        <p:spPr>
          <a:xfrm>
            <a:off x="7550518" y="2632704"/>
            <a:ext cx="257460" cy="2089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15923945-D2AB-C041-82A1-9CF97524FBBD}"/>
              </a:ext>
            </a:extLst>
          </p:cNvPr>
          <p:cNvSpPr/>
          <p:nvPr/>
        </p:nvSpPr>
        <p:spPr>
          <a:xfrm>
            <a:off x="6630367" y="2423792"/>
            <a:ext cx="257460" cy="2089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7F55BBF8-BAEA-1ACD-E089-CD72F181FB63}"/>
              </a:ext>
            </a:extLst>
          </p:cNvPr>
          <p:cNvSpPr/>
          <p:nvPr/>
        </p:nvSpPr>
        <p:spPr>
          <a:xfrm>
            <a:off x="9655704" y="1844535"/>
            <a:ext cx="257460" cy="2089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A4E06841-8010-8294-3F26-AF365508A7B0}"/>
              </a:ext>
            </a:extLst>
          </p:cNvPr>
          <p:cNvSpPr/>
          <p:nvPr/>
        </p:nvSpPr>
        <p:spPr>
          <a:xfrm>
            <a:off x="8834860" y="3567952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6A14927B-AF5B-FFE8-B399-EAF362C5E33B}"/>
              </a:ext>
            </a:extLst>
          </p:cNvPr>
          <p:cNvSpPr/>
          <p:nvPr/>
        </p:nvSpPr>
        <p:spPr>
          <a:xfrm>
            <a:off x="7478510" y="3690264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9899165D-8380-A3A4-8704-88CFF65C4BA6}"/>
              </a:ext>
            </a:extLst>
          </p:cNvPr>
          <p:cNvSpPr/>
          <p:nvPr/>
        </p:nvSpPr>
        <p:spPr>
          <a:xfrm>
            <a:off x="7478510" y="2889447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ACC0E390-3D0A-1A49-0C83-BF667B336C9E}"/>
              </a:ext>
            </a:extLst>
          </p:cNvPr>
          <p:cNvSpPr/>
          <p:nvPr/>
        </p:nvSpPr>
        <p:spPr>
          <a:xfrm>
            <a:off x="6833192" y="2966094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D2A15C9-8AE3-E001-4835-3BD6110D715A}"/>
              </a:ext>
            </a:extLst>
          </p:cNvPr>
          <p:cNvSpPr/>
          <p:nvPr/>
        </p:nvSpPr>
        <p:spPr>
          <a:xfrm>
            <a:off x="6236063" y="2719304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42C578A8-C022-EBED-641C-877CE3F4ED55}"/>
              </a:ext>
            </a:extLst>
          </p:cNvPr>
          <p:cNvSpPr/>
          <p:nvPr/>
        </p:nvSpPr>
        <p:spPr>
          <a:xfrm>
            <a:off x="5573372" y="2674138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C240FF96-C79A-8BD5-44D9-C0CA92D660CD}"/>
              </a:ext>
            </a:extLst>
          </p:cNvPr>
          <p:cNvSpPr/>
          <p:nvPr/>
        </p:nvSpPr>
        <p:spPr>
          <a:xfrm>
            <a:off x="6397510" y="5971027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3A084E12-0C22-26A3-5B7E-F5DCE890533B}"/>
              </a:ext>
            </a:extLst>
          </p:cNvPr>
          <p:cNvSpPr/>
          <p:nvPr/>
        </p:nvSpPr>
        <p:spPr>
          <a:xfrm>
            <a:off x="8037747" y="536401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29AAA78E-EA98-639B-B0B3-DBB9901121CA}"/>
              </a:ext>
            </a:extLst>
          </p:cNvPr>
          <p:cNvSpPr/>
          <p:nvPr/>
        </p:nvSpPr>
        <p:spPr>
          <a:xfrm>
            <a:off x="5232554" y="5241698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4F5699A2-05D1-6399-DE92-3FEA2D5A6AC5}"/>
              </a:ext>
            </a:extLst>
          </p:cNvPr>
          <p:cNvSpPr/>
          <p:nvPr/>
        </p:nvSpPr>
        <p:spPr>
          <a:xfrm>
            <a:off x="7029640" y="277404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86" name="Connecteur droit avec flèche 85">
            <a:extLst>
              <a:ext uri="{FF2B5EF4-FFF2-40B4-BE49-F238E27FC236}">
                <a16:creationId xmlns:a16="http://schemas.microsoft.com/office/drawing/2014/main" id="{6E153257-DF6A-FBBD-5144-3734535C0D35}"/>
              </a:ext>
            </a:extLst>
          </p:cNvPr>
          <p:cNvCxnSpPr>
            <a:cxnSpLocks/>
            <a:stCxn id="70" idx="3"/>
          </p:cNvCxnSpPr>
          <p:nvPr/>
        </p:nvCxnSpPr>
        <p:spPr>
          <a:xfrm flipH="1">
            <a:off x="4680487" y="2022853"/>
            <a:ext cx="1037606" cy="154509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4B44D5C1-FB42-C2EE-DE6D-F17C49227998}"/>
              </a:ext>
            </a:extLst>
          </p:cNvPr>
          <p:cNvCxnSpPr>
            <a:cxnSpLocks/>
          </p:cNvCxnSpPr>
          <p:nvPr/>
        </p:nvCxnSpPr>
        <p:spPr>
          <a:xfrm>
            <a:off x="4680487" y="3567952"/>
            <a:ext cx="552067" cy="16737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EE297485-F9BC-3B22-C63B-28CDC35F59BE}"/>
              </a:ext>
            </a:extLst>
          </p:cNvPr>
          <p:cNvCxnSpPr>
            <a:cxnSpLocks/>
            <a:endCxn id="82" idx="2"/>
          </p:cNvCxnSpPr>
          <p:nvPr/>
        </p:nvCxnSpPr>
        <p:spPr>
          <a:xfrm>
            <a:off x="5376570" y="5364010"/>
            <a:ext cx="1020940" cy="66817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F908B5FC-18C8-9906-EB0E-2F957A261EA0}"/>
              </a:ext>
            </a:extLst>
          </p:cNvPr>
          <p:cNvCxnSpPr>
            <a:cxnSpLocks/>
            <a:endCxn id="83" idx="2"/>
          </p:cNvCxnSpPr>
          <p:nvPr/>
        </p:nvCxnSpPr>
        <p:spPr>
          <a:xfrm flipV="1">
            <a:off x="6630367" y="5425166"/>
            <a:ext cx="1407380" cy="54586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FDEE9B07-8CCE-7F5E-9ECB-1011D0050B8B}"/>
              </a:ext>
            </a:extLst>
          </p:cNvPr>
          <p:cNvCxnSpPr>
            <a:cxnSpLocks/>
            <a:stCxn id="83" idx="0"/>
            <a:endCxn id="76" idx="3"/>
          </p:cNvCxnSpPr>
          <p:nvPr/>
        </p:nvCxnSpPr>
        <p:spPr>
          <a:xfrm flipV="1">
            <a:off x="8109755" y="3672352"/>
            <a:ext cx="746196" cy="16916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>
            <a:extLst>
              <a:ext uri="{FF2B5EF4-FFF2-40B4-BE49-F238E27FC236}">
                <a16:creationId xmlns:a16="http://schemas.microsoft.com/office/drawing/2014/main" id="{D05F598D-E02C-00FB-79B5-2C82A921F9FE}"/>
              </a:ext>
            </a:extLst>
          </p:cNvPr>
          <p:cNvCxnSpPr>
            <a:cxnSpLocks/>
            <a:stCxn id="76" idx="0"/>
            <a:endCxn id="72" idx="3"/>
          </p:cNvCxnSpPr>
          <p:nvPr/>
        </p:nvCxnSpPr>
        <p:spPr>
          <a:xfrm flipV="1">
            <a:off x="8906868" y="3055003"/>
            <a:ext cx="244135" cy="51294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avec flèche 111">
            <a:extLst>
              <a:ext uri="{FF2B5EF4-FFF2-40B4-BE49-F238E27FC236}">
                <a16:creationId xmlns:a16="http://schemas.microsoft.com/office/drawing/2014/main" id="{6461203C-6454-0956-56A2-90EEAA65C5E3}"/>
              </a:ext>
            </a:extLst>
          </p:cNvPr>
          <p:cNvCxnSpPr>
            <a:cxnSpLocks/>
            <a:endCxn id="81" idx="1"/>
          </p:cNvCxnSpPr>
          <p:nvPr/>
        </p:nvCxnSpPr>
        <p:spPr>
          <a:xfrm>
            <a:off x="5376570" y="2632704"/>
            <a:ext cx="217893" cy="593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id="{99477F19-7371-B5AD-DBCB-BAA9A5ADB428}"/>
              </a:ext>
            </a:extLst>
          </p:cNvPr>
          <p:cNvCxnSpPr>
            <a:cxnSpLocks/>
            <a:endCxn id="80" idx="1"/>
          </p:cNvCxnSpPr>
          <p:nvPr/>
        </p:nvCxnSpPr>
        <p:spPr>
          <a:xfrm>
            <a:off x="5717388" y="2719304"/>
            <a:ext cx="539766" cy="1791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avec flèche 118">
            <a:extLst>
              <a:ext uri="{FF2B5EF4-FFF2-40B4-BE49-F238E27FC236}">
                <a16:creationId xmlns:a16="http://schemas.microsoft.com/office/drawing/2014/main" id="{206C5F75-B058-07F0-60F8-7FCCDAB96448}"/>
              </a:ext>
            </a:extLst>
          </p:cNvPr>
          <p:cNvCxnSpPr>
            <a:cxnSpLocks/>
            <a:stCxn id="80" idx="6"/>
            <a:endCxn id="79" idx="1"/>
          </p:cNvCxnSpPr>
          <p:nvPr/>
        </p:nvCxnSpPr>
        <p:spPr>
          <a:xfrm>
            <a:off x="6380079" y="2780460"/>
            <a:ext cx="474204" cy="2035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>
            <a:extLst>
              <a:ext uri="{FF2B5EF4-FFF2-40B4-BE49-F238E27FC236}">
                <a16:creationId xmlns:a16="http://schemas.microsoft.com/office/drawing/2014/main" id="{F415C639-9AE2-4653-521F-287C33FF67DC}"/>
              </a:ext>
            </a:extLst>
          </p:cNvPr>
          <p:cNvCxnSpPr>
            <a:cxnSpLocks/>
            <a:stCxn id="80" idx="7"/>
            <a:endCxn id="85" idx="1"/>
          </p:cNvCxnSpPr>
          <p:nvPr/>
        </p:nvCxnSpPr>
        <p:spPr>
          <a:xfrm>
            <a:off x="6358988" y="2737216"/>
            <a:ext cx="691743" cy="5473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avec flèche 124">
            <a:extLst>
              <a:ext uri="{FF2B5EF4-FFF2-40B4-BE49-F238E27FC236}">
                <a16:creationId xmlns:a16="http://schemas.microsoft.com/office/drawing/2014/main" id="{49D5C75C-B151-26AA-9BC0-B074DB92FB93}"/>
              </a:ext>
            </a:extLst>
          </p:cNvPr>
          <p:cNvCxnSpPr>
            <a:cxnSpLocks/>
            <a:endCxn id="78" idx="1"/>
          </p:cNvCxnSpPr>
          <p:nvPr/>
        </p:nvCxnSpPr>
        <p:spPr>
          <a:xfrm>
            <a:off x="7173656" y="2841616"/>
            <a:ext cx="325945" cy="6574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avec flèche 129">
            <a:extLst>
              <a:ext uri="{FF2B5EF4-FFF2-40B4-BE49-F238E27FC236}">
                <a16:creationId xmlns:a16="http://schemas.microsoft.com/office/drawing/2014/main" id="{F570E20A-72A5-C4FD-17E6-D76CA3B2BEA0}"/>
              </a:ext>
            </a:extLst>
          </p:cNvPr>
          <p:cNvCxnSpPr>
            <a:cxnSpLocks/>
            <a:stCxn id="79" idx="5"/>
            <a:endCxn id="77" idx="2"/>
          </p:cNvCxnSpPr>
          <p:nvPr/>
        </p:nvCxnSpPr>
        <p:spPr>
          <a:xfrm>
            <a:off x="6956117" y="3070494"/>
            <a:ext cx="522393" cy="68092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Ellipse 133">
            <a:extLst>
              <a:ext uri="{FF2B5EF4-FFF2-40B4-BE49-F238E27FC236}">
                <a16:creationId xmlns:a16="http://schemas.microsoft.com/office/drawing/2014/main" id="{CDFDA9EC-204B-7711-0873-47889D6138D0}"/>
              </a:ext>
            </a:extLst>
          </p:cNvPr>
          <p:cNvSpPr/>
          <p:nvPr/>
        </p:nvSpPr>
        <p:spPr>
          <a:xfrm>
            <a:off x="8513996" y="339890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35" name="Connecteur droit avec flèche 134">
            <a:extLst>
              <a:ext uri="{FF2B5EF4-FFF2-40B4-BE49-F238E27FC236}">
                <a16:creationId xmlns:a16="http://schemas.microsoft.com/office/drawing/2014/main" id="{C946608C-681F-458B-D5F1-95AA2B20BB17}"/>
              </a:ext>
            </a:extLst>
          </p:cNvPr>
          <p:cNvCxnSpPr>
            <a:cxnSpLocks/>
            <a:endCxn id="134" idx="2"/>
          </p:cNvCxnSpPr>
          <p:nvPr/>
        </p:nvCxnSpPr>
        <p:spPr>
          <a:xfrm flipV="1">
            <a:off x="7674664" y="3460056"/>
            <a:ext cx="839332" cy="29136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avec flèche 137">
            <a:extLst>
              <a:ext uri="{FF2B5EF4-FFF2-40B4-BE49-F238E27FC236}">
                <a16:creationId xmlns:a16="http://schemas.microsoft.com/office/drawing/2014/main" id="{5303E1DD-444D-0189-8698-CA6936DDCE32}"/>
              </a:ext>
            </a:extLst>
          </p:cNvPr>
          <p:cNvCxnSpPr>
            <a:cxnSpLocks/>
            <a:stCxn id="78" idx="5"/>
          </p:cNvCxnSpPr>
          <p:nvPr/>
        </p:nvCxnSpPr>
        <p:spPr>
          <a:xfrm>
            <a:off x="7601435" y="2993847"/>
            <a:ext cx="145077" cy="23020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avec flèche 143">
            <a:extLst>
              <a:ext uri="{FF2B5EF4-FFF2-40B4-BE49-F238E27FC236}">
                <a16:creationId xmlns:a16="http://schemas.microsoft.com/office/drawing/2014/main" id="{ABCBE071-04DD-1130-C921-A90AC3D265C5}"/>
              </a:ext>
            </a:extLst>
          </p:cNvPr>
          <p:cNvCxnSpPr>
            <a:cxnSpLocks/>
            <a:endCxn id="134" idx="1"/>
          </p:cNvCxnSpPr>
          <p:nvPr/>
        </p:nvCxnSpPr>
        <p:spPr>
          <a:xfrm>
            <a:off x="7746512" y="3185648"/>
            <a:ext cx="788575" cy="23116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avec flèche 147">
            <a:extLst>
              <a:ext uri="{FF2B5EF4-FFF2-40B4-BE49-F238E27FC236}">
                <a16:creationId xmlns:a16="http://schemas.microsoft.com/office/drawing/2014/main" id="{14B7BAC7-3619-4463-23E4-0963ACC8DADB}"/>
              </a:ext>
            </a:extLst>
          </p:cNvPr>
          <p:cNvCxnSpPr>
            <a:cxnSpLocks/>
            <a:stCxn id="72" idx="1"/>
            <a:endCxn id="71" idx="6"/>
          </p:cNvCxnSpPr>
          <p:nvPr/>
        </p:nvCxnSpPr>
        <p:spPr>
          <a:xfrm flipH="1" flipV="1">
            <a:off x="8771456" y="2907303"/>
            <a:ext cx="379547" cy="6121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Ellipse 151">
            <a:extLst>
              <a:ext uri="{FF2B5EF4-FFF2-40B4-BE49-F238E27FC236}">
                <a16:creationId xmlns:a16="http://schemas.microsoft.com/office/drawing/2014/main" id="{AA9DBF16-3730-E50E-A1BC-3D694754CC14}"/>
              </a:ext>
            </a:extLst>
          </p:cNvPr>
          <p:cNvSpPr/>
          <p:nvPr/>
        </p:nvSpPr>
        <p:spPr>
          <a:xfrm>
            <a:off x="8203032" y="2551826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8F68DE88-8F5F-9D0F-456D-8EAF0673D109}"/>
              </a:ext>
            </a:extLst>
          </p:cNvPr>
          <p:cNvSpPr/>
          <p:nvPr/>
        </p:nvSpPr>
        <p:spPr>
          <a:xfrm>
            <a:off x="10053078" y="2759921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9A56164D-DEAC-BAB0-21A7-8EE7D9C6EE6A}"/>
              </a:ext>
            </a:extLst>
          </p:cNvPr>
          <p:cNvSpPr/>
          <p:nvPr/>
        </p:nvSpPr>
        <p:spPr>
          <a:xfrm>
            <a:off x="9974059" y="2786268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8BB49A83-4132-BBF8-A4D8-8548A11F6761}"/>
              </a:ext>
            </a:extLst>
          </p:cNvPr>
          <p:cNvSpPr/>
          <p:nvPr/>
        </p:nvSpPr>
        <p:spPr>
          <a:xfrm>
            <a:off x="10100338" y="2583653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id="{64FB0788-F4FC-97A0-7647-44E9FF0776AC}"/>
              </a:ext>
            </a:extLst>
          </p:cNvPr>
          <p:cNvSpPr/>
          <p:nvPr/>
        </p:nvSpPr>
        <p:spPr>
          <a:xfrm>
            <a:off x="10156057" y="2510392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57" name="Ellipse 156">
            <a:extLst>
              <a:ext uri="{FF2B5EF4-FFF2-40B4-BE49-F238E27FC236}">
                <a16:creationId xmlns:a16="http://schemas.microsoft.com/office/drawing/2014/main" id="{25BD010B-8C39-5573-5F4D-CBB72A4CE6D7}"/>
              </a:ext>
            </a:extLst>
          </p:cNvPr>
          <p:cNvSpPr/>
          <p:nvPr/>
        </p:nvSpPr>
        <p:spPr>
          <a:xfrm>
            <a:off x="10099522" y="2290294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1051F53B-0F99-FE10-81A7-F50908AA87D9}"/>
              </a:ext>
            </a:extLst>
          </p:cNvPr>
          <p:cNvSpPr/>
          <p:nvPr/>
        </p:nvSpPr>
        <p:spPr>
          <a:xfrm>
            <a:off x="10084049" y="2196362"/>
            <a:ext cx="144016" cy="1223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59" name="Connecteur droit avec flèche 158">
            <a:extLst>
              <a:ext uri="{FF2B5EF4-FFF2-40B4-BE49-F238E27FC236}">
                <a16:creationId xmlns:a16="http://schemas.microsoft.com/office/drawing/2014/main" id="{3BA5725D-BCEC-B6E3-634A-D1CE79FC7E25}"/>
              </a:ext>
            </a:extLst>
          </p:cNvPr>
          <p:cNvCxnSpPr>
            <a:cxnSpLocks/>
            <a:stCxn id="72" idx="4"/>
          </p:cNvCxnSpPr>
          <p:nvPr/>
        </p:nvCxnSpPr>
        <p:spPr>
          <a:xfrm>
            <a:off x="9201920" y="3072915"/>
            <a:ext cx="772139" cy="106192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avec flèche 162">
            <a:extLst>
              <a:ext uri="{FF2B5EF4-FFF2-40B4-BE49-F238E27FC236}">
                <a16:creationId xmlns:a16="http://schemas.microsoft.com/office/drawing/2014/main" id="{EE5A2F69-4364-BCA5-21CA-6D2872D77A7B}"/>
              </a:ext>
            </a:extLst>
          </p:cNvPr>
          <p:cNvCxnSpPr>
            <a:cxnSpLocks/>
            <a:endCxn id="154" idx="6"/>
          </p:cNvCxnSpPr>
          <p:nvPr/>
        </p:nvCxnSpPr>
        <p:spPr>
          <a:xfrm flipV="1">
            <a:off x="10046067" y="2847424"/>
            <a:ext cx="72008" cy="122490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avec flèche 166">
            <a:extLst>
              <a:ext uri="{FF2B5EF4-FFF2-40B4-BE49-F238E27FC236}">
                <a16:creationId xmlns:a16="http://schemas.microsoft.com/office/drawing/2014/main" id="{14FF3CD5-B20E-BC27-7329-5E9739340667}"/>
              </a:ext>
            </a:extLst>
          </p:cNvPr>
          <p:cNvCxnSpPr>
            <a:cxnSpLocks/>
            <a:stCxn id="71" idx="1"/>
            <a:endCxn id="152" idx="5"/>
          </p:cNvCxnSpPr>
          <p:nvPr/>
        </p:nvCxnSpPr>
        <p:spPr>
          <a:xfrm flipH="1" flipV="1">
            <a:off x="8325957" y="2656226"/>
            <a:ext cx="225743" cy="17721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48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Fév.-Mai 1833 : Pour protéger les Ottomans, intervention militaire de la Russie et traité de Kütahya : Ibrahim se retire d’Anatolie en échange de la Syrie</a:t>
            </a:r>
            <a:endParaRPr lang="fr-FR" b="1" dirty="0">
              <a:ea typeface="Times New Roman" panose="02020603050405020304" pitchFamily="18" charset="0"/>
            </a:endParaRP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*Jan. 1833 : </a:t>
            </a:r>
            <a:r>
              <a:rPr lang="fr-FR" u="sng" dirty="0">
                <a:ea typeface="Times New Roman" panose="02020603050405020304" pitchFamily="18" charset="0"/>
              </a:rPr>
              <a:t>Mahmoud II</a:t>
            </a:r>
            <a:r>
              <a:rPr lang="fr-FR" dirty="0">
                <a:ea typeface="Times New Roman" panose="02020603050405020304" pitchFamily="18" charset="0"/>
              </a:rPr>
              <a:t> profite de sa faiblesse (!)</a:t>
            </a:r>
          </a:p>
          <a:p>
            <a:r>
              <a:rPr lang="fr-FR" dirty="0">
                <a:ea typeface="Times New Roman" panose="02020603050405020304" pitchFamily="18" charset="0"/>
              </a:rPr>
              <a:t>Et adopte le langage de l’Europe…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i="1" dirty="0">
                <a:ea typeface="Times New Roman" panose="02020603050405020304" pitchFamily="18" charset="0"/>
              </a:rPr>
              <a:t>Pour la stabilité européenne</a:t>
            </a:r>
          </a:p>
          <a:p>
            <a:r>
              <a:rPr lang="fr-FR" i="1" dirty="0">
                <a:ea typeface="Times New Roman" panose="02020603050405020304" pitchFamily="18" charset="0"/>
              </a:rPr>
              <a:t>Après les dernières révolutions : France, Belgique, Pologne</a:t>
            </a:r>
          </a:p>
          <a:p>
            <a:r>
              <a:rPr lang="fr-FR" i="1" dirty="0">
                <a:ea typeface="Times New Roman" panose="02020603050405020304" pitchFamily="18" charset="0"/>
              </a:rPr>
              <a:t>Il faut préserver l’Empire ottoman !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*Il fait appel aux puissances européennes…</a:t>
            </a:r>
          </a:p>
          <a:p>
            <a:r>
              <a:rPr lang="fr-FR" dirty="0">
                <a:ea typeface="Times New Roman" panose="02020603050405020304" pitchFamily="18" charset="0"/>
              </a:rPr>
              <a:t>Qui ne veulent pas de la disparition de l’Empire ottoman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*Mais chacune ne veut pas que l’autre en profite</a:t>
            </a:r>
          </a:p>
          <a:p>
            <a:r>
              <a:rPr lang="fr-FR" dirty="0">
                <a:ea typeface="Times New Roman" panose="02020603050405020304" pitchFamily="18" charset="0"/>
              </a:rPr>
              <a:t>Et sur les réponses, elles sont divisées…</a:t>
            </a:r>
          </a:p>
        </p:txBody>
      </p:sp>
      <p:pic>
        <p:nvPicPr>
          <p:cNvPr id="3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0FB743AD-B524-7627-2523-36CA8D956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AF39E06E-3095-0B96-5B29-FB5CF0540E62}"/>
              </a:ext>
            </a:extLst>
          </p:cNvPr>
          <p:cNvSpPr/>
          <p:nvPr/>
        </p:nvSpPr>
        <p:spPr>
          <a:xfrm>
            <a:off x="10522840" y="488067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0494BF28-8938-610F-5B90-73A976E1FAA5}"/>
              </a:ext>
            </a:extLst>
          </p:cNvPr>
          <p:cNvSpPr/>
          <p:nvPr/>
        </p:nvSpPr>
        <p:spPr>
          <a:xfrm>
            <a:off x="11531987" y="511517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3C62617D-9DAC-7D04-CA0B-5D0AA34BC15C}"/>
              </a:ext>
            </a:extLst>
          </p:cNvPr>
          <p:cNvSpPr/>
          <p:nvPr/>
        </p:nvSpPr>
        <p:spPr>
          <a:xfrm>
            <a:off x="11612062" y="5653007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08EF55A-9F7D-83E3-1C58-C50106F3DC70}"/>
              </a:ext>
            </a:extLst>
          </p:cNvPr>
          <p:cNvSpPr/>
          <p:nvPr/>
        </p:nvSpPr>
        <p:spPr>
          <a:xfrm>
            <a:off x="10961133" y="5081042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591532E6-7FB0-518A-C3DC-4A1F00E0B555}"/>
              </a:ext>
            </a:extLst>
          </p:cNvPr>
          <p:cNvCxnSpPr>
            <a:cxnSpLocks/>
            <a:endCxn id="26" idx="6"/>
          </p:cNvCxnSpPr>
          <p:nvPr/>
        </p:nvCxnSpPr>
        <p:spPr>
          <a:xfrm flipH="1" flipV="1">
            <a:off x="10682989" y="4959276"/>
            <a:ext cx="243229" cy="14198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50BD2508-6CD5-D45A-B03B-A3EE02AFA255}"/>
              </a:ext>
            </a:extLst>
          </p:cNvPr>
          <p:cNvSpPr/>
          <p:nvPr/>
        </p:nvSpPr>
        <p:spPr>
          <a:xfrm>
            <a:off x="10961132" y="609052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E7F727CA-5634-D22E-241A-33E79D5FE678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11121281" y="5731609"/>
            <a:ext cx="490781" cy="358915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55B7D59F-C0AB-A623-72C3-5549A62BE263}"/>
              </a:ext>
            </a:extLst>
          </p:cNvPr>
          <p:cNvCxnSpPr>
            <a:cxnSpLocks/>
            <a:stCxn id="30" idx="0"/>
            <a:endCxn id="29" idx="4"/>
          </p:cNvCxnSpPr>
          <p:nvPr/>
        </p:nvCxnSpPr>
        <p:spPr>
          <a:xfrm flipH="1" flipV="1">
            <a:off x="11612062" y="5272377"/>
            <a:ext cx="80075" cy="38063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1F94A13C-1FD1-8B58-70BB-96353F27159A}"/>
              </a:ext>
            </a:extLst>
          </p:cNvPr>
          <p:cNvCxnSpPr>
            <a:cxnSpLocks/>
            <a:endCxn id="31" idx="6"/>
          </p:cNvCxnSpPr>
          <p:nvPr/>
        </p:nvCxnSpPr>
        <p:spPr>
          <a:xfrm flipH="1">
            <a:off x="11121282" y="5159643"/>
            <a:ext cx="410705" cy="1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e 40">
            <a:extLst>
              <a:ext uri="{FF2B5EF4-FFF2-40B4-BE49-F238E27FC236}">
                <a16:creationId xmlns:a16="http://schemas.microsoft.com/office/drawing/2014/main" id="{F59C769F-1C8E-2C48-B04B-48A13992D902}"/>
              </a:ext>
            </a:extLst>
          </p:cNvPr>
          <p:cNvSpPr/>
          <p:nvPr/>
        </p:nvSpPr>
        <p:spPr>
          <a:xfrm>
            <a:off x="10383324" y="4660086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7372C80-C542-17E6-8E8B-1CED06CE064D}"/>
              </a:ext>
            </a:extLst>
          </p:cNvPr>
          <p:cNvSpPr/>
          <p:nvPr/>
        </p:nvSpPr>
        <p:spPr>
          <a:xfrm>
            <a:off x="10139909" y="5574405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018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39395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Fév.-Mai 1833 : Pour protéger les Ottomans, intervention militaire de la Russie et traité de Kütahya : Ibrahim se retire d’Anatolie en échange de la Syrie</a:t>
            </a:r>
            <a:endParaRPr lang="fr-FR" b="1" dirty="0">
              <a:ea typeface="Times New Roman" panose="02020603050405020304" pitchFamily="18" charset="0"/>
            </a:endParaRP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*Jan. 1833 : La France soutient la </a:t>
            </a:r>
            <a:r>
              <a:rPr lang="fr-FR" i="1" dirty="0">
                <a:ea typeface="Times New Roman" panose="02020603050405020304" pitchFamily="18" charset="0"/>
              </a:rPr>
              <a:t>nation arabe</a:t>
            </a:r>
          </a:p>
          <a:p>
            <a:r>
              <a:rPr lang="fr-FR" dirty="0">
                <a:ea typeface="Times New Roman" panose="02020603050405020304" pitchFamily="18" charset="0"/>
              </a:rPr>
              <a:t>Et les revendications syriennes de l’Egypte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NB : Le marseillais </a:t>
            </a:r>
            <a:r>
              <a:rPr lang="fr-FR" u="sng" dirty="0">
                <a:ea typeface="Times New Roman" panose="02020603050405020304" pitchFamily="18" charset="0"/>
              </a:rPr>
              <a:t>Adolphe Thiers</a:t>
            </a:r>
            <a:r>
              <a:rPr lang="fr-FR" dirty="0">
                <a:ea typeface="Times New Roman" panose="02020603050405020304" pitchFamily="18" charset="0"/>
              </a:rPr>
              <a:t>, ministre du commerce…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*La GB soutient l’intégrité de l’Empire ottoman</a:t>
            </a:r>
          </a:p>
          <a:p>
            <a:r>
              <a:rPr lang="fr-FR" dirty="0">
                <a:ea typeface="Times New Roman" panose="02020603050405020304" pitchFamily="18" charset="0"/>
              </a:rPr>
              <a:t>Mais dans un contexte européen difficile</a:t>
            </a:r>
          </a:p>
          <a:p>
            <a:r>
              <a:rPr lang="fr-FR" dirty="0">
                <a:ea typeface="Times New Roman" panose="02020603050405020304" pitchFamily="18" charset="0"/>
              </a:rPr>
              <a:t>Elle tient également à garder l’alliance française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*La Russie va profiter de cette neutralisation…</a:t>
            </a:r>
          </a:p>
        </p:txBody>
      </p:sp>
      <p:pic>
        <p:nvPicPr>
          <p:cNvPr id="3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0FB743AD-B524-7627-2523-36CA8D956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Ellipse 30">
            <a:extLst>
              <a:ext uri="{FF2B5EF4-FFF2-40B4-BE49-F238E27FC236}">
                <a16:creationId xmlns:a16="http://schemas.microsoft.com/office/drawing/2014/main" id="{F8F07238-7677-26AD-3D04-9DF2FC58F1CB}"/>
              </a:ext>
            </a:extLst>
          </p:cNvPr>
          <p:cNvSpPr/>
          <p:nvPr/>
        </p:nvSpPr>
        <p:spPr>
          <a:xfrm>
            <a:off x="10522840" y="488067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42168CAA-53CC-B22C-89E5-A4F8E9D54BDE}"/>
              </a:ext>
            </a:extLst>
          </p:cNvPr>
          <p:cNvSpPr/>
          <p:nvPr/>
        </p:nvSpPr>
        <p:spPr>
          <a:xfrm>
            <a:off x="11531987" y="511517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955CD1E-C6CE-DC62-D15D-7CC147D139D6}"/>
              </a:ext>
            </a:extLst>
          </p:cNvPr>
          <p:cNvSpPr/>
          <p:nvPr/>
        </p:nvSpPr>
        <p:spPr>
          <a:xfrm>
            <a:off x="11612062" y="5653007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6165B465-F7AF-1796-96C3-E06B74E748A0}"/>
              </a:ext>
            </a:extLst>
          </p:cNvPr>
          <p:cNvSpPr/>
          <p:nvPr/>
        </p:nvSpPr>
        <p:spPr>
          <a:xfrm>
            <a:off x="10961133" y="5081042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BE7911FD-FADA-234A-10C8-696A26630370}"/>
              </a:ext>
            </a:extLst>
          </p:cNvPr>
          <p:cNvCxnSpPr>
            <a:cxnSpLocks/>
            <a:endCxn id="31" idx="6"/>
          </p:cNvCxnSpPr>
          <p:nvPr/>
        </p:nvCxnSpPr>
        <p:spPr>
          <a:xfrm flipH="1" flipV="1">
            <a:off x="10682989" y="4959276"/>
            <a:ext cx="243229" cy="14198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>
            <a:extLst>
              <a:ext uri="{FF2B5EF4-FFF2-40B4-BE49-F238E27FC236}">
                <a16:creationId xmlns:a16="http://schemas.microsoft.com/office/drawing/2014/main" id="{2F5A304E-70C9-6C27-3E6E-3C068AA47AD2}"/>
              </a:ext>
            </a:extLst>
          </p:cNvPr>
          <p:cNvSpPr/>
          <p:nvPr/>
        </p:nvSpPr>
        <p:spPr>
          <a:xfrm>
            <a:off x="10961132" y="609052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03D67A15-93C4-3C8B-20B4-B5DF7B8D1032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11121281" y="5731609"/>
            <a:ext cx="490781" cy="358915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F4E904CF-6D1E-AEC3-F62B-909EAFC34171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1612062" y="5272377"/>
            <a:ext cx="80075" cy="38063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C738A70E-DF99-2878-4436-8313218BCB23}"/>
              </a:ext>
            </a:extLst>
          </p:cNvPr>
          <p:cNvCxnSpPr>
            <a:cxnSpLocks/>
            <a:endCxn id="35" idx="6"/>
          </p:cNvCxnSpPr>
          <p:nvPr/>
        </p:nvCxnSpPr>
        <p:spPr>
          <a:xfrm flipH="1">
            <a:off x="11121282" y="5159643"/>
            <a:ext cx="410705" cy="1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lipse 43">
            <a:extLst>
              <a:ext uri="{FF2B5EF4-FFF2-40B4-BE49-F238E27FC236}">
                <a16:creationId xmlns:a16="http://schemas.microsoft.com/office/drawing/2014/main" id="{7D38BCC0-3168-5745-BCEB-75902DD6F6A9}"/>
              </a:ext>
            </a:extLst>
          </p:cNvPr>
          <p:cNvSpPr/>
          <p:nvPr/>
        </p:nvSpPr>
        <p:spPr>
          <a:xfrm>
            <a:off x="10383324" y="4660086"/>
            <a:ext cx="160149" cy="157203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12D059C-A28A-2B50-0DC8-5B7B0184FE5A}"/>
              </a:ext>
            </a:extLst>
          </p:cNvPr>
          <p:cNvSpPr/>
          <p:nvPr/>
        </p:nvSpPr>
        <p:spPr>
          <a:xfrm>
            <a:off x="7761944" y="3650113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4153439-C5CB-9A9E-601C-4C45C2BAD851}"/>
              </a:ext>
            </a:extLst>
          </p:cNvPr>
          <p:cNvSpPr/>
          <p:nvPr/>
        </p:nvSpPr>
        <p:spPr>
          <a:xfrm>
            <a:off x="7601795" y="3129285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B431276-E02B-6DA9-3161-8CF80F30D126}"/>
              </a:ext>
            </a:extLst>
          </p:cNvPr>
          <p:cNvSpPr/>
          <p:nvPr/>
        </p:nvSpPr>
        <p:spPr>
          <a:xfrm>
            <a:off x="10139909" y="5574405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35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Fév.-Mai 1833 : Pour protéger les Ottomans, intervention militaire de la Russie et traité de Kütahya : Ibrahim se retire d’Anatolie en échange de la Syrie</a:t>
            </a:r>
            <a:endParaRPr lang="fr-FR" b="1" dirty="0">
              <a:ea typeface="Times New Roman" panose="02020603050405020304" pitchFamily="18" charset="0"/>
            </a:endParaRP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*Fév. 1833</a:t>
            </a:r>
          </a:p>
          <a:p>
            <a:r>
              <a:rPr lang="fr-FR" u="sng" dirty="0">
                <a:ea typeface="Times New Roman" panose="02020603050405020304" pitchFamily="18" charset="0"/>
              </a:rPr>
              <a:t>Nicolas 1</a:t>
            </a:r>
            <a:r>
              <a:rPr lang="fr-FR" u="sng" baseline="30000" dirty="0">
                <a:ea typeface="Times New Roman" panose="02020603050405020304" pitchFamily="18" charset="0"/>
              </a:rPr>
              <a:t>er</a:t>
            </a:r>
            <a:r>
              <a:rPr lang="fr-FR" dirty="0">
                <a:ea typeface="Times New Roman" panose="02020603050405020304" pitchFamily="18" charset="0"/>
              </a:rPr>
              <a:t> et son ambassadeur </a:t>
            </a:r>
            <a:r>
              <a:rPr lang="fr-FR" u="sng" dirty="0">
                <a:ea typeface="Times New Roman" panose="02020603050405020304" pitchFamily="18" charset="0"/>
              </a:rPr>
              <a:t>Orlov</a:t>
            </a:r>
            <a:r>
              <a:rPr lang="fr-FR" dirty="0">
                <a:ea typeface="Times New Roman" panose="02020603050405020304" pitchFamily="18" charset="0"/>
              </a:rPr>
              <a:t> proposent leur aide</a:t>
            </a:r>
          </a:p>
          <a:p>
            <a:r>
              <a:rPr lang="fr-FR" dirty="0">
                <a:ea typeface="Times New Roman" panose="02020603050405020304" pitchFamily="18" charset="0"/>
              </a:rPr>
              <a:t>L’ennemi depuis 1768 devient protecteur !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*Pour le ministre russe </a:t>
            </a:r>
            <a:r>
              <a:rPr lang="fr-FR" u="sng" dirty="0" err="1">
                <a:ea typeface="Times New Roman" panose="02020603050405020304" pitchFamily="18" charset="0"/>
              </a:rPr>
              <a:t>Nesselrode</a:t>
            </a:r>
            <a:r>
              <a:rPr lang="fr-FR" dirty="0">
                <a:ea typeface="Times New Roman" panose="02020603050405020304" pitchFamily="18" charset="0"/>
              </a:rPr>
              <a:t>, la</a:t>
            </a:r>
            <a:r>
              <a:rPr lang="fr-FR" dirty="0"/>
              <a:t> Russie ne veut pas </a:t>
            </a:r>
            <a:r>
              <a:rPr lang="fr-FR" i="1" dirty="0"/>
              <a:t>Voir succéder un voisin fort et victorieux </a:t>
            </a:r>
            <a:r>
              <a:rPr lang="fr-FR" dirty="0"/>
              <a:t>(l’Egypte)</a:t>
            </a:r>
          </a:p>
          <a:p>
            <a:r>
              <a:rPr lang="fr-FR" i="1" dirty="0"/>
              <a:t>A un voisin faible et vaincu</a:t>
            </a:r>
            <a:r>
              <a:rPr lang="fr-FR" dirty="0"/>
              <a:t> (l’Empire ottoman) </a:t>
            </a:r>
            <a:endParaRPr lang="fr-FR" dirty="0">
              <a:ea typeface="Times New Roman" panose="02020603050405020304" pitchFamily="18" charset="0"/>
            </a:endParaRP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*Fév.-Avril 1833</a:t>
            </a:r>
          </a:p>
          <a:p>
            <a:r>
              <a:rPr lang="fr-FR" dirty="0">
                <a:ea typeface="Times New Roman" panose="02020603050405020304" pitchFamily="18" charset="0"/>
              </a:rPr>
              <a:t>Le tsar envoie sa flotte, puis des troupes</a:t>
            </a:r>
          </a:p>
          <a:p>
            <a:r>
              <a:rPr lang="fr-FR" dirty="0">
                <a:ea typeface="Times New Roman" panose="02020603050405020304" pitchFamily="18" charset="0"/>
              </a:rPr>
              <a:t>A Unkiar-Skelessi, sur la rive asiatique du Bosphore</a:t>
            </a:r>
          </a:p>
          <a:p>
            <a:r>
              <a:rPr lang="fr-FR" dirty="0">
                <a:ea typeface="Times New Roman" panose="02020603050405020304" pitchFamily="18" charset="0"/>
              </a:rPr>
              <a:t>Pour protéger Constantinople…</a:t>
            </a:r>
          </a:p>
        </p:txBody>
      </p:sp>
      <p:pic>
        <p:nvPicPr>
          <p:cNvPr id="3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0FB743AD-B524-7627-2523-36CA8D956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Ellipse 30">
            <a:extLst>
              <a:ext uri="{FF2B5EF4-FFF2-40B4-BE49-F238E27FC236}">
                <a16:creationId xmlns:a16="http://schemas.microsoft.com/office/drawing/2014/main" id="{F8F07238-7677-26AD-3D04-9DF2FC58F1CB}"/>
              </a:ext>
            </a:extLst>
          </p:cNvPr>
          <p:cNvSpPr/>
          <p:nvPr/>
        </p:nvSpPr>
        <p:spPr>
          <a:xfrm>
            <a:off x="10522840" y="488067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42168CAA-53CC-B22C-89E5-A4F8E9D54BDE}"/>
              </a:ext>
            </a:extLst>
          </p:cNvPr>
          <p:cNvSpPr/>
          <p:nvPr/>
        </p:nvSpPr>
        <p:spPr>
          <a:xfrm>
            <a:off x="11531987" y="511517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955CD1E-C6CE-DC62-D15D-7CC147D139D6}"/>
              </a:ext>
            </a:extLst>
          </p:cNvPr>
          <p:cNvSpPr/>
          <p:nvPr/>
        </p:nvSpPr>
        <p:spPr>
          <a:xfrm>
            <a:off x="11612062" y="5653007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6165B465-F7AF-1796-96C3-E06B74E748A0}"/>
              </a:ext>
            </a:extLst>
          </p:cNvPr>
          <p:cNvSpPr/>
          <p:nvPr/>
        </p:nvSpPr>
        <p:spPr>
          <a:xfrm>
            <a:off x="10961133" y="5081042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BE7911FD-FADA-234A-10C8-696A26630370}"/>
              </a:ext>
            </a:extLst>
          </p:cNvPr>
          <p:cNvCxnSpPr>
            <a:cxnSpLocks/>
            <a:endCxn id="31" idx="6"/>
          </p:cNvCxnSpPr>
          <p:nvPr/>
        </p:nvCxnSpPr>
        <p:spPr>
          <a:xfrm flipH="1" flipV="1">
            <a:off x="10682989" y="4959276"/>
            <a:ext cx="243229" cy="14198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F39BF358-1B71-7BFA-B4BF-568E1EED615D}"/>
              </a:ext>
            </a:extLst>
          </p:cNvPr>
          <p:cNvSpPr/>
          <p:nvPr/>
        </p:nvSpPr>
        <p:spPr>
          <a:xfrm>
            <a:off x="10591247" y="4723471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FD84FF84-0803-8CB0-5C83-913157C038EE}"/>
              </a:ext>
            </a:extLst>
          </p:cNvPr>
          <p:cNvCxnSpPr>
            <a:cxnSpLocks/>
            <a:stCxn id="39" idx="3"/>
          </p:cNvCxnSpPr>
          <p:nvPr/>
        </p:nvCxnSpPr>
        <p:spPr>
          <a:xfrm flipH="1">
            <a:off x="10726499" y="4205741"/>
            <a:ext cx="143098" cy="51773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>
            <a:extLst>
              <a:ext uri="{FF2B5EF4-FFF2-40B4-BE49-F238E27FC236}">
                <a16:creationId xmlns:a16="http://schemas.microsoft.com/office/drawing/2014/main" id="{E93DD87A-6B03-4329-51D0-3B83130D7E25}"/>
              </a:ext>
            </a:extLst>
          </p:cNvPr>
          <p:cNvSpPr/>
          <p:nvPr/>
        </p:nvSpPr>
        <p:spPr>
          <a:xfrm>
            <a:off x="10846144" y="4071560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2F5A304E-70C9-6C27-3E6E-3C068AA47AD2}"/>
              </a:ext>
            </a:extLst>
          </p:cNvPr>
          <p:cNvSpPr/>
          <p:nvPr/>
        </p:nvSpPr>
        <p:spPr>
          <a:xfrm>
            <a:off x="10961132" y="609052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03D67A15-93C4-3C8B-20B4-B5DF7B8D1032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11121281" y="5731609"/>
            <a:ext cx="490781" cy="358915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F4E904CF-6D1E-AEC3-F62B-909EAFC34171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1612062" y="5272377"/>
            <a:ext cx="80075" cy="38063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C738A70E-DF99-2878-4436-8313218BCB23}"/>
              </a:ext>
            </a:extLst>
          </p:cNvPr>
          <p:cNvCxnSpPr>
            <a:cxnSpLocks/>
            <a:endCxn id="35" idx="6"/>
          </p:cNvCxnSpPr>
          <p:nvPr/>
        </p:nvCxnSpPr>
        <p:spPr>
          <a:xfrm flipH="1">
            <a:off x="11121282" y="5159643"/>
            <a:ext cx="410705" cy="1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lipse 43">
            <a:extLst>
              <a:ext uri="{FF2B5EF4-FFF2-40B4-BE49-F238E27FC236}">
                <a16:creationId xmlns:a16="http://schemas.microsoft.com/office/drawing/2014/main" id="{7D38BCC0-3168-5745-BCEB-75902DD6F6A9}"/>
              </a:ext>
            </a:extLst>
          </p:cNvPr>
          <p:cNvSpPr/>
          <p:nvPr/>
        </p:nvSpPr>
        <p:spPr>
          <a:xfrm>
            <a:off x="10383324" y="4660086"/>
            <a:ext cx="160149" cy="157203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FEFAFAB-6D72-6F11-0CC9-2110202948F9}"/>
              </a:ext>
            </a:extLst>
          </p:cNvPr>
          <p:cNvSpPr/>
          <p:nvPr/>
        </p:nvSpPr>
        <p:spPr>
          <a:xfrm>
            <a:off x="10139909" y="5574405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01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3693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Fév.-Mai 1833 : Pour protéger les Ottomans, intervention militaire de la Russie et traité de Kütahya : Ibrahim se retire d’Anatolie en échange de la Syrie</a:t>
            </a:r>
            <a:endParaRPr lang="fr-FR" b="1" dirty="0">
              <a:ea typeface="Times New Roman" panose="02020603050405020304" pitchFamily="18" charset="0"/>
            </a:endParaRP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*Réaction immédiate de la France et de la GB</a:t>
            </a:r>
          </a:p>
          <a:p>
            <a:r>
              <a:rPr lang="fr-FR" dirty="0">
                <a:ea typeface="Times New Roman" panose="02020603050405020304" pitchFamily="18" charset="0"/>
              </a:rPr>
              <a:t>Et la France se pose en médiateur…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*Mai 1833 : Traité de </a:t>
            </a:r>
            <a:r>
              <a:rPr lang="fr-FR" dirty="0"/>
              <a:t>Kütahya</a:t>
            </a:r>
          </a:p>
          <a:p>
            <a:r>
              <a:rPr lang="fr-FR" u="sng" dirty="0">
                <a:ea typeface="Times New Roman" panose="02020603050405020304" pitchFamily="18" charset="0"/>
              </a:rPr>
              <a:t>Ibrahim</a:t>
            </a:r>
            <a:r>
              <a:rPr lang="fr-FR" dirty="0">
                <a:ea typeface="Times New Roman" panose="02020603050405020304" pitchFamily="18" charset="0"/>
              </a:rPr>
              <a:t> et </a:t>
            </a:r>
            <a:r>
              <a:rPr lang="fr-FR" u="sng" dirty="0">
                <a:ea typeface="Times New Roman" panose="02020603050405020304" pitchFamily="18" charset="0"/>
              </a:rPr>
              <a:t>Mehmet Ali</a:t>
            </a:r>
            <a:r>
              <a:rPr lang="fr-FR" dirty="0">
                <a:ea typeface="Times New Roman" panose="02020603050405020304" pitchFamily="18" charset="0"/>
              </a:rPr>
              <a:t> acceptent de se retirer</a:t>
            </a:r>
          </a:p>
          <a:p>
            <a:r>
              <a:rPr lang="fr-FR" dirty="0">
                <a:ea typeface="Times New Roman" panose="02020603050405020304" pitchFamily="18" charset="0"/>
              </a:rPr>
              <a:t>En échange du gouvernement de la Syrie</a:t>
            </a:r>
          </a:p>
          <a:p>
            <a:r>
              <a:rPr lang="fr-FR" dirty="0">
                <a:ea typeface="Times New Roman" panose="02020603050405020304" pitchFamily="18" charset="0"/>
              </a:rPr>
              <a:t>Et du </a:t>
            </a:r>
            <a:r>
              <a:rPr lang="fr-FR" i="1" dirty="0">
                <a:ea typeface="Times New Roman" panose="02020603050405020304" pitchFamily="18" charset="0"/>
              </a:rPr>
              <a:t>sandjak</a:t>
            </a:r>
            <a:r>
              <a:rPr lang="fr-FR" dirty="0">
                <a:ea typeface="Times New Roman" panose="02020603050405020304" pitchFamily="18" charset="0"/>
              </a:rPr>
              <a:t> (district) d’Adana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*Mais </a:t>
            </a:r>
            <a:r>
              <a:rPr lang="fr-FR" u="sng" dirty="0">
                <a:ea typeface="Times New Roman" panose="02020603050405020304" pitchFamily="18" charset="0"/>
              </a:rPr>
              <a:t>Nicolas 1</a:t>
            </a:r>
            <a:r>
              <a:rPr lang="fr-FR" u="sng" baseline="30000" dirty="0">
                <a:ea typeface="Times New Roman" panose="02020603050405020304" pitchFamily="18" charset="0"/>
              </a:rPr>
              <a:t>er</a:t>
            </a:r>
            <a:r>
              <a:rPr lang="fr-FR" dirty="0">
                <a:ea typeface="Times New Roman" panose="02020603050405020304" pitchFamily="18" charset="0"/>
              </a:rPr>
              <a:t> rechigne à retirer ses troupes…</a:t>
            </a:r>
          </a:p>
        </p:txBody>
      </p:sp>
      <p:pic>
        <p:nvPicPr>
          <p:cNvPr id="3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0FB743AD-B524-7627-2523-36CA8D956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Ellipse 30">
            <a:extLst>
              <a:ext uri="{FF2B5EF4-FFF2-40B4-BE49-F238E27FC236}">
                <a16:creationId xmlns:a16="http://schemas.microsoft.com/office/drawing/2014/main" id="{F8F07238-7677-26AD-3D04-9DF2FC58F1CB}"/>
              </a:ext>
            </a:extLst>
          </p:cNvPr>
          <p:cNvSpPr/>
          <p:nvPr/>
        </p:nvSpPr>
        <p:spPr>
          <a:xfrm>
            <a:off x="10522840" y="4880674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42168CAA-53CC-B22C-89E5-A4F8E9D54BDE}"/>
              </a:ext>
            </a:extLst>
          </p:cNvPr>
          <p:cNvSpPr/>
          <p:nvPr/>
        </p:nvSpPr>
        <p:spPr>
          <a:xfrm>
            <a:off x="11531987" y="511517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955CD1E-C6CE-DC62-D15D-7CC147D139D6}"/>
              </a:ext>
            </a:extLst>
          </p:cNvPr>
          <p:cNvSpPr/>
          <p:nvPr/>
        </p:nvSpPr>
        <p:spPr>
          <a:xfrm>
            <a:off x="11612062" y="5653007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6165B465-F7AF-1796-96C3-E06B74E748A0}"/>
              </a:ext>
            </a:extLst>
          </p:cNvPr>
          <p:cNvSpPr/>
          <p:nvPr/>
        </p:nvSpPr>
        <p:spPr>
          <a:xfrm>
            <a:off x="10961133" y="5081042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BE7911FD-FADA-234A-10C8-696A26630370}"/>
              </a:ext>
            </a:extLst>
          </p:cNvPr>
          <p:cNvCxnSpPr>
            <a:cxnSpLocks/>
            <a:endCxn id="31" idx="6"/>
          </p:cNvCxnSpPr>
          <p:nvPr/>
        </p:nvCxnSpPr>
        <p:spPr>
          <a:xfrm flipH="1" flipV="1">
            <a:off x="10682989" y="4959276"/>
            <a:ext cx="243229" cy="14198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F39BF358-1B71-7BFA-B4BF-568E1EED615D}"/>
              </a:ext>
            </a:extLst>
          </p:cNvPr>
          <p:cNvSpPr/>
          <p:nvPr/>
        </p:nvSpPr>
        <p:spPr>
          <a:xfrm>
            <a:off x="10591247" y="4723471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FD84FF84-0803-8CB0-5C83-913157C038EE}"/>
              </a:ext>
            </a:extLst>
          </p:cNvPr>
          <p:cNvCxnSpPr>
            <a:cxnSpLocks/>
            <a:stCxn id="39" idx="3"/>
          </p:cNvCxnSpPr>
          <p:nvPr/>
        </p:nvCxnSpPr>
        <p:spPr>
          <a:xfrm flipH="1">
            <a:off x="10726499" y="4205741"/>
            <a:ext cx="143098" cy="51773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>
            <a:extLst>
              <a:ext uri="{FF2B5EF4-FFF2-40B4-BE49-F238E27FC236}">
                <a16:creationId xmlns:a16="http://schemas.microsoft.com/office/drawing/2014/main" id="{E93DD87A-6B03-4329-51D0-3B83130D7E25}"/>
              </a:ext>
            </a:extLst>
          </p:cNvPr>
          <p:cNvSpPr/>
          <p:nvPr/>
        </p:nvSpPr>
        <p:spPr>
          <a:xfrm>
            <a:off x="10846144" y="4071560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2F5A304E-70C9-6C27-3E6E-3C068AA47AD2}"/>
              </a:ext>
            </a:extLst>
          </p:cNvPr>
          <p:cNvSpPr/>
          <p:nvPr/>
        </p:nvSpPr>
        <p:spPr>
          <a:xfrm>
            <a:off x="10961132" y="609052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03D67A15-93C4-3C8B-20B4-B5DF7B8D1032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11121281" y="5731609"/>
            <a:ext cx="490781" cy="358915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F4E904CF-6D1E-AEC3-F62B-909EAFC34171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1612062" y="5272377"/>
            <a:ext cx="80075" cy="38063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C738A70E-DF99-2878-4436-8313218BCB23}"/>
              </a:ext>
            </a:extLst>
          </p:cNvPr>
          <p:cNvCxnSpPr>
            <a:cxnSpLocks/>
            <a:endCxn id="35" idx="6"/>
          </p:cNvCxnSpPr>
          <p:nvPr/>
        </p:nvCxnSpPr>
        <p:spPr>
          <a:xfrm flipH="1">
            <a:off x="11121282" y="5159643"/>
            <a:ext cx="410705" cy="1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lipse 43">
            <a:extLst>
              <a:ext uri="{FF2B5EF4-FFF2-40B4-BE49-F238E27FC236}">
                <a16:creationId xmlns:a16="http://schemas.microsoft.com/office/drawing/2014/main" id="{7D38BCC0-3168-5745-BCEB-75902DD6F6A9}"/>
              </a:ext>
            </a:extLst>
          </p:cNvPr>
          <p:cNvSpPr/>
          <p:nvPr/>
        </p:nvSpPr>
        <p:spPr>
          <a:xfrm>
            <a:off x="10383324" y="4660086"/>
            <a:ext cx="160149" cy="157203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090F578-630F-870D-537C-41EBC847FC9C}"/>
              </a:ext>
            </a:extLst>
          </p:cNvPr>
          <p:cNvSpPr/>
          <p:nvPr/>
        </p:nvSpPr>
        <p:spPr>
          <a:xfrm>
            <a:off x="11286596" y="5081041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EDEE1E1-37D5-3540-495D-D7962CFFD96D}"/>
              </a:ext>
            </a:extLst>
          </p:cNvPr>
          <p:cNvSpPr/>
          <p:nvPr/>
        </p:nvSpPr>
        <p:spPr>
          <a:xfrm>
            <a:off x="10139909" y="5574405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787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76" y="116631"/>
            <a:ext cx="5783873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Juillet 1833 : </a:t>
            </a:r>
            <a:r>
              <a:rPr lang="fr-FR" b="1" dirty="0">
                <a:ea typeface="Times New Roman" panose="02020603050405020304" pitchFamily="18" charset="0"/>
              </a:rPr>
              <a:t>Traité d’assistance mutuelle d’Unkiar-Skelessi : En échange d’un contrôle </a:t>
            </a:r>
            <a:r>
              <a:rPr lang="fr-FR" b="1" dirty="0" err="1">
                <a:ea typeface="Times New Roman" panose="02020603050405020304" pitchFamily="18" charset="0"/>
              </a:rPr>
              <a:t>russo</a:t>
            </a:r>
            <a:r>
              <a:rPr lang="fr-FR" b="1" dirty="0">
                <a:ea typeface="Times New Roman" panose="02020603050405020304" pitchFamily="18" charset="0"/>
              </a:rPr>
              <a:t>-ottoman des Détroits, la Russie apporte sa protection à l’Empire ottoman contre l’Egypte pour une durée de 8 ans ; …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*Juillet 1833 : Traité d’Unkiar-Skelessi</a:t>
            </a:r>
          </a:p>
          <a:p>
            <a:r>
              <a:rPr lang="fr-FR" u="sng" dirty="0">
                <a:ea typeface="Times New Roman" panose="02020603050405020304" pitchFamily="18" charset="0"/>
              </a:rPr>
              <a:t>Mahmoud II</a:t>
            </a:r>
            <a:r>
              <a:rPr lang="fr-FR" dirty="0">
                <a:ea typeface="Times New Roman" panose="02020603050405020304" pitchFamily="18" charset="0"/>
              </a:rPr>
              <a:t> doit signer avec la Russie</a:t>
            </a:r>
          </a:p>
          <a:p>
            <a:r>
              <a:rPr lang="fr-FR" dirty="0">
                <a:ea typeface="Times New Roman" panose="02020603050405020304" pitchFamily="18" charset="0"/>
              </a:rPr>
              <a:t>Un traité d’assistance mutuelle valable huit ans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NB : Traité russe soutenu par l’Autriche et la Prusse</a:t>
            </a:r>
          </a:p>
          <a:p>
            <a:r>
              <a:rPr lang="fr-FR" dirty="0">
                <a:ea typeface="Times New Roman" panose="02020603050405020304" pitchFamily="18" charset="0"/>
              </a:rPr>
              <a:t>Contre les avis de la GB et de la France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*Et en cas d’agression contre l’Empire ottoman </a:t>
            </a:r>
            <a:r>
              <a:rPr lang="fr-FR" u="sng" dirty="0">
                <a:ea typeface="Times New Roman" panose="02020603050405020304" pitchFamily="18" charset="0"/>
              </a:rPr>
              <a:t>ou</a:t>
            </a:r>
            <a:r>
              <a:rPr lang="fr-FR" dirty="0">
                <a:ea typeface="Times New Roman" panose="02020603050405020304" pitchFamily="18" charset="0"/>
              </a:rPr>
              <a:t> la Russie</a:t>
            </a:r>
          </a:p>
          <a:p>
            <a:r>
              <a:rPr lang="fr-FR" dirty="0">
                <a:ea typeface="Times New Roman" panose="02020603050405020304" pitchFamily="18" charset="0"/>
              </a:rPr>
              <a:t>Occupation et fermeture </a:t>
            </a:r>
            <a:r>
              <a:rPr lang="fr-FR" dirty="0" err="1">
                <a:ea typeface="Times New Roman" panose="02020603050405020304" pitchFamily="18" charset="0"/>
              </a:rPr>
              <a:t>russo</a:t>
            </a:r>
            <a:r>
              <a:rPr lang="fr-FR" dirty="0">
                <a:ea typeface="Times New Roman" panose="02020603050405020304" pitchFamily="18" charset="0"/>
              </a:rPr>
              <a:t>-ottomane des Détroits…</a:t>
            </a:r>
          </a:p>
        </p:txBody>
      </p:sp>
      <p:pic>
        <p:nvPicPr>
          <p:cNvPr id="3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0FB743AD-B524-7627-2523-36CA8D956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Ellipse 42">
            <a:extLst>
              <a:ext uri="{FF2B5EF4-FFF2-40B4-BE49-F238E27FC236}">
                <a16:creationId xmlns:a16="http://schemas.microsoft.com/office/drawing/2014/main" id="{E70894D6-03A2-84A5-8118-189F1FEB770A}"/>
              </a:ext>
            </a:extLst>
          </p:cNvPr>
          <p:cNvSpPr/>
          <p:nvPr/>
        </p:nvSpPr>
        <p:spPr>
          <a:xfrm>
            <a:off x="10522840" y="488067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3785D289-F2A0-293B-CD40-096B57C1913D}"/>
              </a:ext>
            </a:extLst>
          </p:cNvPr>
          <p:cNvSpPr/>
          <p:nvPr/>
        </p:nvSpPr>
        <p:spPr>
          <a:xfrm>
            <a:off x="11531987" y="511517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244046C2-1190-FAFE-1F88-9F4C99DED264}"/>
              </a:ext>
            </a:extLst>
          </p:cNvPr>
          <p:cNvSpPr/>
          <p:nvPr/>
        </p:nvSpPr>
        <p:spPr>
          <a:xfrm>
            <a:off x="11612062" y="5653007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A7155F35-57E7-72B6-DF25-43DC07035906}"/>
              </a:ext>
            </a:extLst>
          </p:cNvPr>
          <p:cNvSpPr/>
          <p:nvPr/>
        </p:nvSpPr>
        <p:spPr>
          <a:xfrm>
            <a:off x="10961133" y="5081042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227EE9EC-EB17-7C48-9229-D21891A95449}"/>
              </a:ext>
            </a:extLst>
          </p:cNvPr>
          <p:cNvCxnSpPr>
            <a:cxnSpLocks/>
            <a:endCxn id="43" idx="6"/>
          </p:cNvCxnSpPr>
          <p:nvPr/>
        </p:nvCxnSpPr>
        <p:spPr>
          <a:xfrm flipH="1" flipV="1">
            <a:off x="10682989" y="4959276"/>
            <a:ext cx="243229" cy="141986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>
            <a:extLst>
              <a:ext uri="{FF2B5EF4-FFF2-40B4-BE49-F238E27FC236}">
                <a16:creationId xmlns:a16="http://schemas.microsoft.com/office/drawing/2014/main" id="{A9FEA4D1-73CB-1C8F-F936-5521C5DD154C}"/>
              </a:ext>
            </a:extLst>
          </p:cNvPr>
          <p:cNvSpPr/>
          <p:nvPr/>
        </p:nvSpPr>
        <p:spPr>
          <a:xfrm>
            <a:off x="10591247" y="4723471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B4DBC7DD-073F-609F-3E3C-9851BD0CA5C3}"/>
              </a:ext>
            </a:extLst>
          </p:cNvPr>
          <p:cNvCxnSpPr>
            <a:cxnSpLocks/>
            <a:stCxn id="50" idx="3"/>
          </p:cNvCxnSpPr>
          <p:nvPr/>
        </p:nvCxnSpPr>
        <p:spPr>
          <a:xfrm flipH="1">
            <a:off x="10726499" y="4205741"/>
            <a:ext cx="143098" cy="51773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e 49">
            <a:extLst>
              <a:ext uri="{FF2B5EF4-FFF2-40B4-BE49-F238E27FC236}">
                <a16:creationId xmlns:a16="http://schemas.microsoft.com/office/drawing/2014/main" id="{95B471F8-0235-4711-0D3B-7DEA20809D2F}"/>
              </a:ext>
            </a:extLst>
          </p:cNvPr>
          <p:cNvSpPr/>
          <p:nvPr/>
        </p:nvSpPr>
        <p:spPr>
          <a:xfrm>
            <a:off x="10846144" y="4071560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4A2EDFE4-0977-9C3A-0636-B5F2EBCCAB9B}"/>
              </a:ext>
            </a:extLst>
          </p:cNvPr>
          <p:cNvSpPr/>
          <p:nvPr/>
        </p:nvSpPr>
        <p:spPr>
          <a:xfrm>
            <a:off x="10961132" y="609052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C12FBA66-A5AD-DB4C-9052-6A0776B01186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11121281" y="5731609"/>
            <a:ext cx="490781" cy="358915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3194A72E-90D2-F00F-AF52-53EDCF33BC45}"/>
              </a:ext>
            </a:extLst>
          </p:cNvPr>
          <p:cNvCxnSpPr>
            <a:cxnSpLocks/>
            <a:stCxn id="45" idx="0"/>
            <a:endCxn id="44" idx="4"/>
          </p:cNvCxnSpPr>
          <p:nvPr/>
        </p:nvCxnSpPr>
        <p:spPr>
          <a:xfrm flipH="1" flipV="1">
            <a:off x="11612062" y="5272377"/>
            <a:ext cx="80075" cy="38063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172A8F92-7B07-F03F-2D44-079F5944B698}"/>
              </a:ext>
            </a:extLst>
          </p:cNvPr>
          <p:cNvCxnSpPr>
            <a:cxnSpLocks/>
            <a:endCxn id="46" idx="6"/>
          </p:cNvCxnSpPr>
          <p:nvPr/>
        </p:nvCxnSpPr>
        <p:spPr>
          <a:xfrm flipH="1">
            <a:off x="11121282" y="5159643"/>
            <a:ext cx="410705" cy="1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e 54">
            <a:extLst>
              <a:ext uri="{FF2B5EF4-FFF2-40B4-BE49-F238E27FC236}">
                <a16:creationId xmlns:a16="http://schemas.microsoft.com/office/drawing/2014/main" id="{B71BF22B-481E-935B-BB19-B529B8D7DCA3}"/>
              </a:ext>
            </a:extLst>
          </p:cNvPr>
          <p:cNvSpPr/>
          <p:nvPr/>
        </p:nvSpPr>
        <p:spPr>
          <a:xfrm>
            <a:off x="10383324" y="4660086"/>
            <a:ext cx="160149" cy="157203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3A780AD-9D2B-3267-EE27-DC532AAE5C41}"/>
              </a:ext>
            </a:extLst>
          </p:cNvPr>
          <p:cNvSpPr/>
          <p:nvPr/>
        </p:nvSpPr>
        <p:spPr>
          <a:xfrm>
            <a:off x="10139909" y="5574405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4690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3725</Words>
  <Application>Microsoft Office PowerPoint</Application>
  <PresentationFormat>Grand écran</PresentationFormat>
  <Paragraphs>558</Paragraphs>
  <Slides>42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Thème Office</vt:lpstr>
      <vt:lpstr>LE PARTAGE DU MONDE, de l’an 200 av. JC à nos jours Esquisse d’une histoire géopolitique universelle  Mardi 16 janvier 2024 (6/15)  8ème période : 1815-1914 Europe et Russie à la conquête de l’Orient et de l’Asie   1815-1841 : L’Europe du congrès de Vienne et la question d’Orient Sécessions dans l’Empire ottoman : Egypte, Arabie, Grèce, Serbie, Moldavie, Valachie, Algérie  Suite et fin…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PARTAGE DU MONDE, de l’an 200 av. JC à nos jours Esquisse d’une histoire géopolitique universelle  Mardi 16 janvier 2024 (6/15)  8ème période : 1815-1914 Europe et Russie à la conquête de l’Orient et de l’Asie   1815-1841 : L’Europe du congrès de Vienne et la question d’Orient Sécessions dans l’Empire ottoman : Egypte, Arabie, Grèce, Serbie, Moldavie, Valachie, Algérie  Suite et fin…</dc:title>
  <dc:creator>Christophe JENTA</dc:creator>
  <cp:lastModifiedBy>Christophe JENTA</cp:lastModifiedBy>
  <cp:revision>2</cp:revision>
  <dcterms:created xsi:type="dcterms:W3CDTF">2024-01-16T12:33:25Z</dcterms:created>
  <dcterms:modified xsi:type="dcterms:W3CDTF">2024-01-16T12:56:46Z</dcterms:modified>
</cp:coreProperties>
</file>