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11457" r:id="rId2"/>
    <p:sldId id="11331" r:id="rId3"/>
    <p:sldId id="11630" r:id="rId4"/>
    <p:sldId id="11631" r:id="rId5"/>
    <p:sldId id="11639" r:id="rId6"/>
    <p:sldId id="11629" r:id="rId7"/>
    <p:sldId id="9377" r:id="rId8"/>
    <p:sldId id="11617" r:id="rId9"/>
    <p:sldId id="9381" r:id="rId10"/>
    <p:sldId id="11632" r:id="rId11"/>
    <p:sldId id="9674" r:id="rId12"/>
    <p:sldId id="11554" r:id="rId13"/>
    <p:sldId id="9382" r:id="rId14"/>
    <p:sldId id="9676" r:id="rId15"/>
    <p:sldId id="9378" r:id="rId16"/>
    <p:sldId id="11618" r:id="rId17"/>
    <p:sldId id="11555" r:id="rId18"/>
    <p:sldId id="9679" r:id="rId19"/>
    <p:sldId id="11633" r:id="rId20"/>
    <p:sldId id="9379" r:id="rId21"/>
    <p:sldId id="11635" r:id="rId22"/>
    <p:sldId id="11619" r:id="rId23"/>
    <p:sldId id="11556" r:id="rId24"/>
    <p:sldId id="11557" r:id="rId25"/>
    <p:sldId id="9383" r:id="rId26"/>
    <p:sldId id="9684" r:id="rId27"/>
    <p:sldId id="11634" r:id="rId28"/>
    <p:sldId id="11638" r:id="rId29"/>
    <p:sldId id="9384" r:id="rId30"/>
    <p:sldId id="11558" r:id="rId31"/>
    <p:sldId id="11661" r:id="rId32"/>
    <p:sldId id="11477" r:id="rId33"/>
    <p:sldId id="9738" r:id="rId34"/>
    <p:sldId id="11549" r:id="rId35"/>
    <p:sldId id="11550" r:id="rId36"/>
    <p:sldId id="11636" r:id="rId37"/>
    <p:sldId id="9741" r:id="rId38"/>
    <p:sldId id="9743" r:id="rId39"/>
    <p:sldId id="9744" r:id="rId40"/>
    <p:sldId id="9754" r:id="rId41"/>
    <p:sldId id="9745" r:id="rId42"/>
    <p:sldId id="9746" r:id="rId43"/>
    <p:sldId id="9747" r:id="rId44"/>
    <p:sldId id="9748" r:id="rId45"/>
    <p:sldId id="11551" r:id="rId46"/>
    <p:sldId id="9749" r:id="rId47"/>
    <p:sldId id="11662" r:id="rId48"/>
    <p:sldId id="11620" r:id="rId49"/>
    <p:sldId id="11637" r:id="rId50"/>
    <p:sldId id="9883" r:id="rId51"/>
    <p:sldId id="11559" r:id="rId52"/>
    <p:sldId id="11570" r:id="rId53"/>
    <p:sldId id="11478" r:id="rId54"/>
    <p:sldId id="11561" r:id="rId55"/>
    <p:sldId id="11569" r:id="rId56"/>
    <p:sldId id="11585" r:id="rId57"/>
    <p:sldId id="11621" r:id="rId58"/>
    <p:sldId id="11626" r:id="rId59"/>
    <p:sldId id="11655" r:id="rId60"/>
    <p:sldId id="11548" r:id="rId61"/>
    <p:sldId id="9750" r:id="rId62"/>
    <p:sldId id="9752" r:id="rId63"/>
    <p:sldId id="11552" r:id="rId64"/>
    <p:sldId id="11625" r:id="rId65"/>
    <p:sldId id="11628" r:id="rId66"/>
    <p:sldId id="11624" r:id="rId67"/>
    <p:sldId id="11560" r:id="rId68"/>
    <p:sldId id="11660" r:id="rId69"/>
    <p:sldId id="11671" r:id="rId70"/>
    <p:sldId id="11577" r:id="rId71"/>
    <p:sldId id="11656" r:id="rId72"/>
    <p:sldId id="11663" r:id="rId73"/>
    <p:sldId id="11595" r:id="rId74"/>
    <p:sldId id="11578" r:id="rId75"/>
    <p:sldId id="11627" r:id="rId76"/>
    <p:sldId id="11579" r:id="rId77"/>
    <p:sldId id="11580" r:id="rId78"/>
    <p:sldId id="11622" r:id="rId79"/>
    <p:sldId id="11565" r:id="rId80"/>
    <p:sldId id="11640" r:id="rId81"/>
    <p:sldId id="11586" r:id="rId82"/>
    <p:sldId id="11587" r:id="rId83"/>
    <p:sldId id="11641" r:id="rId84"/>
    <p:sldId id="11588" r:id="rId85"/>
    <p:sldId id="11568" r:id="rId86"/>
    <p:sldId id="11642" r:id="rId87"/>
    <p:sldId id="11563" r:id="rId88"/>
    <p:sldId id="11659" r:id="rId89"/>
    <p:sldId id="11643" r:id="rId90"/>
    <p:sldId id="11664" r:id="rId91"/>
    <p:sldId id="11589" r:id="rId92"/>
    <p:sldId id="11584" r:id="rId93"/>
    <p:sldId id="11590" r:id="rId94"/>
    <p:sldId id="11576" r:id="rId95"/>
    <p:sldId id="11665" r:id="rId96"/>
    <p:sldId id="11657" r:id="rId97"/>
    <p:sldId id="11581" r:id="rId98"/>
    <p:sldId id="11604" r:id="rId99"/>
    <p:sldId id="11567" r:id="rId100"/>
    <p:sldId id="11592" r:id="rId101"/>
    <p:sldId id="11593" r:id="rId102"/>
    <p:sldId id="11591" r:id="rId103"/>
    <p:sldId id="11644" r:id="rId104"/>
    <p:sldId id="11645" r:id="rId105"/>
    <p:sldId id="11572" r:id="rId106"/>
    <p:sldId id="11646" r:id="rId107"/>
    <p:sldId id="11571" r:id="rId108"/>
    <p:sldId id="11648" r:id="rId109"/>
    <p:sldId id="11647" r:id="rId110"/>
    <p:sldId id="11594" r:id="rId111"/>
    <p:sldId id="11650" r:id="rId112"/>
    <p:sldId id="11666" r:id="rId113"/>
    <p:sldId id="11649" r:id="rId114"/>
    <p:sldId id="11658" r:id="rId115"/>
    <p:sldId id="11605" r:id="rId116"/>
    <p:sldId id="11651" r:id="rId117"/>
    <p:sldId id="11582" r:id="rId118"/>
    <p:sldId id="11596" r:id="rId119"/>
    <p:sldId id="11652" r:id="rId120"/>
    <p:sldId id="11602" r:id="rId121"/>
    <p:sldId id="11598" r:id="rId122"/>
    <p:sldId id="11599" r:id="rId123"/>
    <p:sldId id="11653" r:id="rId124"/>
    <p:sldId id="11654" r:id="rId125"/>
    <p:sldId id="11600" r:id="rId126"/>
    <p:sldId id="11603" r:id="rId127"/>
    <p:sldId id="11667" r:id="rId128"/>
    <p:sldId id="11575" r:id="rId1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062C7-5DC0-4400-AD1F-EB384CAD55AD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DB2F-4B76-4CEB-9946-6B1E6F1785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8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59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31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46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4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2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21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15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48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147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42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34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6894C-E4A7-ECE4-D353-710968EA7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5D96B6-1F06-2C81-1BCD-19AE16498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9FA1BF-92B6-5296-95BC-1ADFA973B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C40CCA-002C-8B0C-A4DD-54EF080E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A94D14-953E-4AB9-E542-2167EE29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0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3EA01-191E-00A7-145D-1E546DEB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65139B-68FF-0746-AE1B-378E242B8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EA722F-8CAE-635E-9F89-1454B554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87019B-FABE-DE93-A085-57C50D46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A85F3-3729-8769-47E0-6A84DC91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8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65C868-5AAE-29FB-3469-09ACC50B8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48C8F5-156D-F736-D13C-0C1CA3E49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B94CB7-0075-34FF-23AA-A71FC8CF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2F659C-6BE7-5597-4F42-89B8D050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5F4BB-9EA6-6CCC-73FB-621A0733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21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A89DC-92EB-1001-72A2-3752800C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3FEECE-5E57-A6E4-6C61-122DBC0CB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DB6C51-C308-9F3F-B340-ED1E20D5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0EA8E7-942B-BD7E-2B66-B822D713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39129D-DFBF-7D96-94A7-5FCDE52D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87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8D18B-7AE2-0CB7-02F7-AFD5A1AC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07F6B1-7946-428D-BB9A-D522AB180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75144-1E56-B21D-F9EF-B2D2DB26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4EB326-D867-1B18-5EFA-E75830F2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FC3C75-2CC5-790F-C2FA-1DE3CE34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98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F48B7-E71B-D343-67B2-3AD46956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34D3E-9707-4D29-941F-8E69D2A23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C05DE-9DFD-F00E-DF19-D0FFC64D1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74BFE2-63BE-1BAB-3FF1-500BE10B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9552B1-4381-CBE8-6C39-FEE53941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50108-528E-1366-7317-2D498AAA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38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43B13-0398-EC62-DE0E-D9E5B9B0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7E9D18-4AB7-E26A-C448-3B74471B2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7DDAF1-452A-EC85-DBCD-3C1C70E99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08EC41-47A6-6C72-19B4-E52731148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FD7036-3622-FA3C-C23D-58FE6AEF3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4E560C-11C1-F05A-EEFE-A5AD5166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FF2BD8-C903-A6D3-E66B-263B8A5B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AE5722-AC54-7487-CC6E-3F9639BC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39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04A0C-7E8B-8D27-1DD5-2A135669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005F42-FA23-4898-E1E9-AAE5CF27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B35B8B-8B79-BDF2-513A-E270DBB3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2BC19-49CD-BE39-7ED8-7F0C7A4A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2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260C1B-8ACB-0005-729A-9FA532EA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35FB2F-0E9C-F47E-795A-9A2FC4FA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C76F6A-9962-DB08-B75A-23FE9E3B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73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2279F0-7420-F41B-6354-13CEBE6E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194A34-47F8-50C8-6EBC-749BB2317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568E95-EA0D-BB59-364D-6355E82AB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A7076-7083-4BD9-A20A-5802125C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41B519-B771-08F6-DE50-316BD6BE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B53585-F6D1-0CA1-15CC-D7A679E0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89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7957C-9B4C-B854-3176-78E61DA5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DBA5E1-20D7-925E-BB41-B27F97E87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5A56D4-5BF0-9983-6EDC-7CEA774BD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8C804-DDE6-E5FE-D364-809254290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B03DA2-8C9E-1E34-AC25-47FA7C2F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B1857C-7529-B8AA-71D2-EDFC0416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9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890DD0-13D6-40CA-74AC-292F1AE9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57FAA8-D9D3-3CB6-C71B-B242CCD43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BA30B5-3131-801A-92A9-A2FFE6055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7CE1A-EA3F-4901-B4C6-36B3683D6B4C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333148-060B-597B-0645-B68772A9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F83211-D04D-2B02-762A-D5B7AC919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B41A-0194-4A83-868B-2A90998BA5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36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16 janvier 2024 (6/15)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1757-1818 : La conquête britannique de l’Inde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36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1757-1761 : Après les invasions afghanes d’Ahmad Chah et la bataille de </a:t>
            </a:r>
            <a:r>
              <a:rPr lang="fr-FR" b="1" dirty="0" err="1"/>
              <a:t>Panipat</a:t>
            </a:r>
            <a:r>
              <a:rPr lang="fr-FR" b="1" dirty="0"/>
              <a:t>, l’empereur moghol a définitivement perdu tout son prestige et ne contrôle plus qu’un territoire restreint autour de Delhi</a:t>
            </a:r>
          </a:p>
          <a:p>
            <a:endParaRPr lang="fr-FR" dirty="0"/>
          </a:p>
          <a:p>
            <a:r>
              <a:rPr lang="fr-FR" dirty="0"/>
              <a:t>*1759 : L’empereur moghol </a:t>
            </a:r>
            <a:r>
              <a:rPr lang="fr-FR" u="sng" dirty="0" err="1"/>
              <a:t>Alamgir</a:t>
            </a:r>
            <a:r>
              <a:rPr lang="fr-FR" u="sng" dirty="0"/>
              <a:t> II</a:t>
            </a:r>
            <a:r>
              <a:rPr lang="fr-FR" dirty="0"/>
              <a:t> est assassiné</a:t>
            </a:r>
          </a:p>
          <a:p>
            <a:r>
              <a:rPr lang="fr-FR" dirty="0"/>
              <a:t>Et il est remplacé par un cousin, Shah Jahan III</a:t>
            </a:r>
          </a:p>
          <a:p>
            <a:endParaRPr lang="fr-FR" dirty="0"/>
          </a:p>
          <a:p>
            <a:r>
              <a:rPr lang="fr-FR" dirty="0"/>
              <a:t>*Delhi est reprise par les Marathes…</a:t>
            </a:r>
          </a:p>
        </p:txBody>
      </p:sp>
      <p:pic>
        <p:nvPicPr>
          <p:cNvPr id="2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694833B-EF64-17E7-1149-758ACB35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A6287EE5-C7F1-CE8A-1C02-73E4B9003A3A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8191505-684F-A5CF-0BDC-8B73C937854F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BB57BB1-8B6E-933E-7523-8C9D4E2B83A1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A865404-3433-7CE6-8705-5248B26FAE8A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68B40B1-FFD9-5627-417A-4433DA0C520D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60A0EA1-7B2B-A411-8E6A-FB0F851F85A8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0A12B8C5-E798-A976-D94B-88E69CEDB64A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7DCA7C7C-C1F7-F422-10AE-B424CF21C7C4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1ECF44-5E6B-40B6-700F-65A54D86F402}"/>
              </a:ext>
            </a:extLst>
          </p:cNvPr>
          <p:cNvSpPr/>
          <p:nvPr/>
        </p:nvSpPr>
        <p:spPr>
          <a:xfrm>
            <a:off x="4316488" y="4153689"/>
            <a:ext cx="893659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MOGHOLS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1526-1857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AF03F9-CC91-A27A-3D95-23681967991F}"/>
              </a:ext>
            </a:extLst>
          </p:cNvPr>
          <p:cNvSpPr/>
          <p:nvPr/>
        </p:nvSpPr>
        <p:spPr>
          <a:xfrm>
            <a:off x="1212488" y="3429000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Aurangzeb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1658-1707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0F5F9-72F1-5D39-81C2-93D7AB0FC004}"/>
              </a:ext>
            </a:extLst>
          </p:cNvPr>
          <p:cNvSpPr/>
          <p:nvPr/>
        </p:nvSpPr>
        <p:spPr>
          <a:xfrm>
            <a:off x="1184548" y="390067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1707-12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4A1A4B9-AF51-DA07-B5FB-F46AED42673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631378" y="4291673"/>
            <a:ext cx="1" cy="1104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9BEB2B-B292-D0E8-1D88-E2AB21720F98}"/>
              </a:ext>
            </a:extLst>
          </p:cNvPr>
          <p:cNvSpPr/>
          <p:nvPr/>
        </p:nvSpPr>
        <p:spPr>
          <a:xfrm>
            <a:off x="1171192" y="4402094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Jahandar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1712-13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0E704-2361-4C02-08A6-0A958E4FC2BB}"/>
              </a:ext>
            </a:extLst>
          </p:cNvPr>
          <p:cNvSpPr/>
          <p:nvPr/>
        </p:nvSpPr>
        <p:spPr>
          <a:xfrm>
            <a:off x="2177774" y="4876938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Farrukhsiyâr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1713-19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E5336F1-B38C-58B6-5180-7FD7A015DB88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>
          <a:xfrm flipH="1">
            <a:off x="2663118" y="4769897"/>
            <a:ext cx="4360" cy="10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ADF26DB-0E85-F6B7-7F66-A1E55AF474C4}"/>
              </a:ext>
            </a:extLst>
          </p:cNvPr>
          <p:cNvSpPr/>
          <p:nvPr/>
        </p:nvSpPr>
        <p:spPr>
          <a:xfrm>
            <a:off x="128341" y="5420392"/>
            <a:ext cx="9769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Shah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1748-54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E0A12AC-8428-42DD-61BB-C0CB6422DF88}"/>
              </a:ext>
            </a:extLst>
          </p:cNvPr>
          <p:cNvCxnSpPr>
            <a:cxnSpLocks/>
            <a:stCxn id="132" idx="2"/>
            <a:endCxn id="10" idx="0"/>
          </p:cNvCxnSpPr>
          <p:nvPr/>
        </p:nvCxnSpPr>
        <p:spPr>
          <a:xfrm>
            <a:off x="610054" y="5264678"/>
            <a:ext cx="6755" cy="1557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68A75FEB-F8A9-FCA7-A42B-8C830F612D7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5400000">
            <a:off x="1605008" y="3846366"/>
            <a:ext cx="80681" cy="279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1025F-9C9F-C8E4-CC56-7F16B1FA888A}"/>
              </a:ext>
            </a:extLst>
          </p:cNvPr>
          <p:cNvSpPr/>
          <p:nvPr/>
        </p:nvSpPr>
        <p:spPr>
          <a:xfrm>
            <a:off x="2173576" y="4397869"/>
            <a:ext cx="98780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Azim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C3B4D517-1D96-B359-517A-B6B7764A9569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rot="16200000" flipH="1">
            <a:off x="2096330" y="3826721"/>
            <a:ext cx="106196" cy="10361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E31AD-6233-E7E6-6F6F-1911239AFA73}"/>
              </a:ext>
            </a:extLst>
          </p:cNvPr>
          <p:cNvSpPr/>
          <p:nvPr/>
        </p:nvSpPr>
        <p:spPr>
          <a:xfrm>
            <a:off x="3218233" y="4401699"/>
            <a:ext cx="95507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Rafi-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4AE7EC3-2AE0-DCA2-107A-5087668C5D69}"/>
              </a:ext>
            </a:extLst>
          </p:cNvPr>
          <p:cNvCxnSpPr>
            <a:cxnSpLocks/>
            <a:stCxn id="5" idx="2"/>
            <a:endCxn id="15" idx="0"/>
          </p:cNvCxnSpPr>
          <p:nvPr/>
        </p:nvCxnSpPr>
        <p:spPr>
          <a:xfrm rot="16200000" flipH="1">
            <a:off x="2608561" y="3314490"/>
            <a:ext cx="110026" cy="20643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4C200E1-D075-9DAA-71BD-6E52AAF62474}"/>
              </a:ext>
            </a:extLst>
          </p:cNvPr>
          <p:cNvSpPr/>
          <p:nvPr/>
        </p:nvSpPr>
        <p:spPr>
          <a:xfrm>
            <a:off x="1147074" y="4876567"/>
            <a:ext cx="970687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Alamgir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373757-D11F-1644-C749-9C1D2F12EBA5}"/>
              </a:ext>
            </a:extLst>
          </p:cNvPr>
          <p:cNvSpPr/>
          <p:nvPr/>
        </p:nvSpPr>
        <p:spPr>
          <a:xfrm>
            <a:off x="1173127" y="5429763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Alam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FB4B314-5F6B-2B2B-A374-CF3B7FDDCB17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1632418" y="5268306"/>
            <a:ext cx="2027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FB5320-5264-4034-35D6-98F5E6DE4158}"/>
              </a:ext>
            </a:extLst>
          </p:cNvPr>
          <p:cNvSpPr/>
          <p:nvPr/>
        </p:nvSpPr>
        <p:spPr>
          <a:xfrm>
            <a:off x="1176896" y="5924078"/>
            <a:ext cx="955363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1806-37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04614A0-09BD-5769-5C40-27ACAD07CF43}"/>
              </a:ext>
            </a:extLst>
          </p:cNvPr>
          <p:cNvCxnSpPr>
            <a:cxnSpLocks/>
            <a:stCxn id="18" idx="2"/>
            <a:endCxn id="21" idx="0"/>
          </p:cNvCxnSpPr>
          <p:nvPr/>
        </p:nvCxnSpPr>
        <p:spPr>
          <a:xfrm>
            <a:off x="1652693" y="5820759"/>
            <a:ext cx="1885" cy="1033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422B4-B8D0-2458-F4EC-679CA9A79EA6}"/>
              </a:ext>
            </a:extLst>
          </p:cNvPr>
          <p:cNvSpPr/>
          <p:nvPr/>
        </p:nvSpPr>
        <p:spPr>
          <a:xfrm>
            <a:off x="3202619" y="4887241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 </a:t>
            </a:r>
            <a:r>
              <a:rPr lang="fr-FR" sz="1200" dirty="0" err="1">
                <a:solidFill>
                  <a:schemeClr val="tx1"/>
                </a:solidFill>
              </a:rPr>
              <a:t>ud</a:t>
            </a:r>
            <a:r>
              <a:rPr lang="fr-FR" sz="1200" dirty="0">
                <a:solidFill>
                  <a:schemeClr val="tx1"/>
                </a:solidFill>
              </a:rPr>
              <a:t>-Dar.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0CEF9C-813D-2700-078B-630FB90F34CC}"/>
              </a:ext>
            </a:extLst>
          </p:cNvPr>
          <p:cNvSpPr/>
          <p:nvPr/>
        </p:nvSpPr>
        <p:spPr>
          <a:xfrm>
            <a:off x="4236735" y="4887241"/>
            <a:ext cx="106531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04E2090-845F-9D36-6423-27F203A0202E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1631379" y="4774122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1EDB0F8-DEF2-E135-6DE9-2E533A807FEA}"/>
              </a:ext>
            </a:extLst>
          </p:cNvPr>
          <p:cNvCxnSpPr>
            <a:cxnSpLocks/>
            <a:stCxn id="15" idx="2"/>
            <a:endCxn id="23" idx="0"/>
          </p:cNvCxnSpPr>
          <p:nvPr/>
        </p:nvCxnSpPr>
        <p:spPr>
          <a:xfrm flipH="1">
            <a:off x="3687963" y="4773727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A189BD19-BAAD-1D3F-E84D-4FEB1F631C92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 rot="16200000" flipH="1">
            <a:off x="4175823" y="4293674"/>
            <a:ext cx="113514" cy="107362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9D384D9-7FF8-6E95-F403-3CE81F2E6E85}"/>
              </a:ext>
            </a:extLst>
          </p:cNvPr>
          <p:cNvSpPr/>
          <p:nvPr/>
        </p:nvSpPr>
        <p:spPr>
          <a:xfrm>
            <a:off x="121586" y="4383198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 err="1">
                <a:solidFill>
                  <a:schemeClr val="tx1"/>
                </a:solidFill>
              </a:rPr>
              <a:t>Jahan</a:t>
            </a:r>
            <a:r>
              <a:rPr lang="fr-FR" sz="1050" dirty="0">
                <a:solidFill>
                  <a:schemeClr val="tx1"/>
                </a:solidFill>
              </a:rPr>
              <a:t> Shah</a:t>
            </a:r>
          </a:p>
        </p:txBody>
      </p:sp>
      <p:cxnSp>
        <p:nvCxnSpPr>
          <p:cNvPr id="129" name="Connecteur : en angle 128">
            <a:extLst>
              <a:ext uri="{FF2B5EF4-FFF2-40B4-BE49-F238E27FC236}">
                <a16:creationId xmlns:a16="http://schemas.microsoft.com/office/drawing/2014/main" id="{79C67B41-8DDE-6617-AC50-D9FC969BF91B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 rot="5400000">
            <a:off x="1074954" y="3826773"/>
            <a:ext cx="91525" cy="10213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0AAAF5-66D9-1565-9D75-8246C2CF5152}"/>
              </a:ext>
            </a:extLst>
          </p:cNvPr>
          <p:cNvSpPr/>
          <p:nvPr/>
        </p:nvSpPr>
        <p:spPr>
          <a:xfrm>
            <a:off x="121586" y="4892650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1719-48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D5D6AEB-F202-EDD0-FAB3-3EDF8888DE31}"/>
              </a:ext>
            </a:extLst>
          </p:cNvPr>
          <p:cNvCxnSpPr>
            <a:cxnSpLocks/>
            <a:stCxn id="30" idx="2"/>
            <a:endCxn id="132" idx="0"/>
          </p:cNvCxnSpPr>
          <p:nvPr/>
        </p:nvCxnSpPr>
        <p:spPr>
          <a:xfrm>
            <a:off x="610054" y="4755226"/>
            <a:ext cx="0" cy="137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 : en angle 133">
            <a:extLst>
              <a:ext uri="{FF2B5EF4-FFF2-40B4-BE49-F238E27FC236}">
                <a16:creationId xmlns:a16="http://schemas.microsoft.com/office/drawing/2014/main" id="{EE4CA1A6-E8C9-6195-4FD6-066CE2F27106}"/>
              </a:ext>
            </a:extLst>
          </p:cNvPr>
          <p:cNvCxnSpPr>
            <a:cxnSpLocks/>
            <a:stCxn id="3" idx="2"/>
            <a:endCxn id="174" idx="0"/>
          </p:cNvCxnSpPr>
          <p:nvPr/>
        </p:nvCxnSpPr>
        <p:spPr>
          <a:xfrm rot="16200000" flipH="1">
            <a:off x="3762832" y="1716482"/>
            <a:ext cx="12350" cy="42193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18636EA-D1D5-F448-5AD8-63949C546112}"/>
              </a:ext>
            </a:extLst>
          </p:cNvPr>
          <p:cNvSpPr/>
          <p:nvPr/>
        </p:nvSpPr>
        <p:spPr>
          <a:xfrm>
            <a:off x="5356978" y="3832346"/>
            <a:ext cx="10434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EE302BC-8E7A-24D9-26E7-5CDAFFE19998}"/>
              </a:ext>
            </a:extLst>
          </p:cNvPr>
          <p:cNvSpPr/>
          <p:nvPr/>
        </p:nvSpPr>
        <p:spPr>
          <a:xfrm>
            <a:off x="1173127" y="6432597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1837-57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9FC862C-3E3A-C3D5-67E7-35B06C7ADBCA}"/>
              </a:ext>
            </a:extLst>
          </p:cNvPr>
          <p:cNvSpPr/>
          <p:nvPr/>
        </p:nvSpPr>
        <p:spPr>
          <a:xfrm>
            <a:off x="5365474" y="4372773"/>
            <a:ext cx="1043437" cy="38020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Muhi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9BD1FCC-EFB4-5FA0-2C7D-6FBC80960FDF}"/>
              </a:ext>
            </a:extLst>
          </p:cNvPr>
          <p:cNvSpPr/>
          <p:nvPr/>
        </p:nvSpPr>
        <p:spPr>
          <a:xfrm>
            <a:off x="5365474" y="4882226"/>
            <a:ext cx="1043437" cy="4081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1759-60</a:t>
            </a: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47BE43DF-0EF2-364A-6D10-D12840B5DAF1}"/>
              </a:ext>
            </a:extLst>
          </p:cNvPr>
          <p:cNvCxnSpPr>
            <a:cxnSpLocks/>
            <a:stCxn id="178" idx="2"/>
            <a:endCxn id="179" idx="0"/>
          </p:cNvCxnSpPr>
          <p:nvPr/>
        </p:nvCxnSpPr>
        <p:spPr>
          <a:xfrm>
            <a:off x="5887193" y="4752976"/>
            <a:ext cx="0" cy="129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7FD19574-F2F5-3A51-FF23-E44B11B1C1FC}"/>
              </a:ext>
            </a:extLst>
          </p:cNvPr>
          <p:cNvCxnSpPr>
            <a:cxnSpLocks/>
            <a:stCxn id="174" idx="2"/>
            <a:endCxn id="178" idx="0"/>
          </p:cNvCxnSpPr>
          <p:nvPr/>
        </p:nvCxnSpPr>
        <p:spPr>
          <a:xfrm>
            <a:off x="5878696" y="4223342"/>
            <a:ext cx="8497" cy="1494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475213F5-DCC2-6333-C181-BCCBA3392E57}"/>
              </a:ext>
            </a:extLst>
          </p:cNvPr>
          <p:cNvCxnSpPr>
            <a:cxnSpLocks/>
            <a:stCxn id="21" idx="2"/>
            <a:endCxn id="177" idx="0"/>
          </p:cNvCxnSpPr>
          <p:nvPr/>
        </p:nvCxnSpPr>
        <p:spPr>
          <a:xfrm flipH="1">
            <a:off x="1652693" y="6315074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FA4C32E7-9F33-7491-EB2B-7D305DD7DBD3}"/>
              </a:ext>
            </a:extLst>
          </p:cNvPr>
          <p:cNvCxnSpPr>
            <a:cxnSpLocks/>
          </p:cNvCxnSpPr>
          <p:nvPr/>
        </p:nvCxnSpPr>
        <p:spPr>
          <a:xfrm flipV="1">
            <a:off x="8066539" y="1827664"/>
            <a:ext cx="535998" cy="187752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3373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*1791 : Sur la côte ouest</a:t>
            </a:r>
          </a:p>
          <a:p>
            <a:r>
              <a:rPr lang="fr-FR" dirty="0"/>
              <a:t>Les Britanniques prennent Mangalore</a:t>
            </a:r>
          </a:p>
          <a:p>
            <a:endParaRPr lang="fr-FR" dirty="0"/>
          </a:p>
          <a:p>
            <a:r>
              <a:rPr lang="fr-FR" dirty="0"/>
              <a:t>Mais ils échouent à s’emparer de Mysore</a:t>
            </a:r>
          </a:p>
          <a:p>
            <a:r>
              <a:rPr lang="fr-FR" dirty="0"/>
              <a:t>Et se replient sur Bangalore</a:t>
            </a:r>
          </a:p>
          <a:p>
            <a:endParaRPr lang="fr-FR" dirty="0"/>
          </a:p>
          <a:p>
            <a:r>
              <a:rPr lang="fr-FR" dirty="0"/>
              <a:t>*Nov. 1791 : Au sud, </a:t>
            </a:r>
            <a:r>
              <a:rPr lang="fr-FR" dirty="0" err="1"/>
              <a:t>Tipu</a:t>
            </a:r>
            <a:r>
              <a:rPr lang="fr-FR" dirty="0"/>
              <a:t> Sultan parvient</a:t>
            </a:r>
          </a:p>
          <a:p>
            <a:r>
              <a:rPr lang="fr-FR" dirty="0"/>
              <a:t>A reprendre Coimbatore au sud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79360F-E8C3-5E53-16E4-2F8A99F33D6A}"/>
              </a:ext>
            </a:extLst>
          </p:cNvPr>
          <p:cNvSpPr/>
          <p:nvPr/>
        </p:nvSpPr>
        <p:spPr>
          <a:xfrm>
            <a:off x="8351207" y="30791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B3F129-E9DB-B4E5-8166-52E8D44DC473}"/>
              </a:ext>
            </a:extLst>
          </p:cNvPr>
          <p:cNvCxnSpPr>
            <a:cxnSpLocks/>
            <a:stCxn id="7" idx="2"/>
            <a:endCxn id="8" idx="6"/>
          </p:cNvCxnSpPr>
          <p:nvPr/>
        </p:nvCxnSpPr>
        <p:spPr>
          <a:xfrm flipH="1">
            <a:off x="8148595" y="3004645"/>
            <a:ext cx="2188502" cy="4935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B54F1E4-E4DC-09C5-D54A-CE1421DE2198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>
            <a:off x="8061160" y="3572719"/>
            <a:ext cx="144078" cy="107834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E6CB09AE-960C-87C0-47DB-9C07C7FADF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7CE060D-4633-F53F-0EB7-7023768CCA5B}"/>
              </a:ext>
            </a:extLst>
          </p:cNvPr>
          <p:cNvCxnSpPr>
            <a:cxnSpLocks/>
          </p:cNvCxnSpPr>
          <p:nvPr/>
        </p:nvCxnSpPr>
        <p:spPr>
          <a:xfrm>
            <a:off x="5936566" y="1730326"/>
            <a:ext cx="746128" cy="1274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A11F6FDD-21BA-F122-AB7B-BF63FB5A3D81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F8B7930-88AA-1ADF-0EC2-1BF5CFC2E0B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2A8B4E5-3113-9FE9-59C8-1C6298C5E366}"/>
              </a:ext>
            </a:extLst>
          </p:cNvPr>
          <p:cNvCxnSpPr>
            <a:cxnSpLocks/>
            <a:stCxn id="8" idx="7"/>
            <a:endCxn id="14" idx="3"/>
          </p:cNvCxnSpPr>
          <p:nvPr/>
        </p:nvCxnSpPr>
        <p:spPr>
          <a:xfrm flipV="1">
            <a:off x="8122986" y="3206289"/>
            <a:ext cx="253830" cy="239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7074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*Mars 1792 : Nouvelle offensive britannique…</a:t>
            </a:r>
          </a:p>
          <a:p>
            <a:endParaRPr lang="fr-FR" dirty="0"/>
          </a:p>
          <a:p>
            <a:r>
              <a:rPr lang="fr-FR" dirty="0"/>
              <a:t>*Les Britanniques de Bombay et de Madras</a:t>
            </a:r>
          </a:p>
          <a:p>
            <a:r>
              <a:rPr lang="fr-FR" dirty="0"/>
              <a:t>Font leur jonction et assiègent </a:t>
            </a:r>
            <a:r>
              <a:rPr lang="fr-FR" dirty="0" err="1"/>
              <a:t>Seringapatam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</a:t>
            </a:r>
            <a:r>
              <a:rPr lang="fr-FR" dirty="0" err="1"/>
              <a:t>Tipu</a:t>
            </a:r>
            <a:r>
              <a:rPr lang="fr-FR" dirty="0"/>
              <a:t> Sultan est vaincu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79360F-E8C3-5E53-16E4-2F8A99F33D6A}"/>
              </a:ext>
            </a:extLst>
          </p:cNvPr>
          <p:cNvSpPr/>
          <p:nvPr/>
        </p:nvSpPr>
        <p:spPr>
          <a:xfrm>
            <a:off x="8351207" y="30791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B54F1E4-E4DC-09C5-D54A-CE1421DE2198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>
            <a:off x="8061160" y="3572719"/>
            <a:ext cx="144078" cy="107834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E6CB09AE-960C-87C0-47DB-9C07C7FADF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7CE060D-4633-F53F-0EB7-7023768CCA5B}"/>
              </a:ext>
            </a:extLst>
          </p:cNvPr>
          <p:cNvCxnSpPr>
            <a:cxnSpLocks/>
          </p:cNvCxnSpPr>
          <p:nvPr/>
        </p:nvCxnSpPr>
        <p:spPr>
          <a:xfrm>
            <a:off x="5936566" y="1730326"/>
            <a:ext cx="746128" cy="1274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6F79D84-B1C8-0DD0-BE39-2F9EB650347F}"/>
              </a:ext>
            </a:extLst>
          </p:cNvPr>
          <p:cNvCxnSpPr>
            <a:cxnSpLocks/>
          </p:cNvCxnSpPr>
          <p:nvPr/>
        </p:nvCxnSpPr>
        <p:spPr>
          <a:xfrm>
            <a:off x="6857564" y="3079132"/>
            <a:ext cx="1116161" cy="3446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877F469-D50E-D686-918B-40BAEC8A8EB3}"/>
              </a:ext>
            </a:extLst>
          </p:cNvPr>
          <p:cNvCxnSpPr>
            <a:cxnSpLocks/>
            <a:stCxn id="14" idx="3"/>
            <a:endCxn id="8" idx="7"/>
          </p:cNvCxnSpPr>
          <p:nvPr/>
        </p:nvCxnSpPr>
        <p:spPr>
          <a:xfrm flipH="1">
            <a:off x="8122986" y="3206289"/>
            <a:ext cx="253830" cy="239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9B21AA3-9780-DD35-A46C-468C786F403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69AABD-97C7-993B-2F6C-B1EAED81FE60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1732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677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1790-1792 : 3</a:t>
            </a:r>
            <a:r>
              <a:rPr lang="fr-FR" sz="1700" b="1" baseline="30000" dirty="0"/>
              <a:t>ème</a:t>
            </a:r>
            <a:r>
              <a:rPr lang="fr-FR" sz="1700" b="1" dirty="0"/>
              <a:t> guerre du Mysore et </a:t>
            </a:r>
            <a:r>
              <a:rPr lang="fr-FR" sz="1700" b="1" dirty="0" err="1"/>
              <a:t>Tipu</a:t>
            </a:r>
            <a:r>
              <a:rPr lang="fr-FR" sz="1700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*1792 : </a:t>
            </a:r>
            <a:r>
              <a:rPr lang="fr-FR" u="sng" dirty="0" err="1"/>
              <a:t>Tipu</a:t>
            </a:r>
            <a:r>
              <a:rPr lang="fr-FR" u="sng" dirty="0"/>
              <a:t> Sultan doit céder des territoires aux alliés</a:t>
            </a:r>
          </a:p>
          <a:p>
            <a:r>
              <a:rPr lang="fr-FR" dirty="0"/>
              <a:t>Et notamment Calicut et Mangalore aux Britanniques De plus…</a:t>
            </a:r>
          </a:p>
          <a:p>
            <a:endParaRPr lang="fr-FR" dirty="0"/>
          </a:p>
          <a:p>
            <a:r>
              <a:rPr lang="fr-FR" u="sng" dirty="0"/>
              <a:t>*Cochin et Travancore signent</a:t>
            </a:r>
          </a:p>
          <a:p>
            <a:r>
              <a:rPr lang="fr-FR" u="sng" dirty="0"/>
              <a:t>Des </a:t>
            </a:r>
            <a:r>
              <a:rPr lang="fr-FR" i="1" u="sng" dirty="0"/>
              <a:t>alliances subsidiaires</a:t>
            </a:r>
            <a:r>
              <a:rPr lang="fr-FR" u="sng" dirty="0"/>
              <a:t> avec l’EIC</a:t>
            </a:r>
          </a:p>
          <a:p>
            <a:r>
              <a:rPr lang="fr-FR" dirty="0"/>
              <a:t>- Mainmise sur la politique étrangère</a:t>
            </a:r>
          </a:p>
          <a:p>
            <a:r>
              <a:rPr lang="fr-FR" dirty="0"/>
              <a:t>- En échange de l’indépendance et de la protection</a:t>
            </a:r>
          </a:p>
          <a:p>
            <a:endParaRPr lang="fr-FR" dirty="0"/>
          </a:p>
          <a:p>
            <a:r>
              <a:rPr lang="fr-FR" dirty="0"/>
              <a:t>*1793 : Les Britanniques s’emparent des comptoirs français…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08DC51-4574-48A8-B6F1-DE52DB37D6EB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A54140-49D5-BB85-77E5-0D4D991D1E0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A5ECD6-FE4A-5AC2-A456-16F0C47F0F78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BAEA36-5032-924E-4DD1-A23E1DF964C6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C7E3DD-EC75-3D5C-BE35-BADB28D8891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2802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1790-1792 : 3</a:t>
            </a:r>
            <a:r>
              <a:rPr lang="fr-FR" b="1" baseline="30000" dirty="0"/>
              <a:t>ème</a:t>
            </a:r>
            <a:r>
              <a:rPr lang="fr-FR" b="1" dirty="0"/>
              <a:t> guerre du Mysore et </a:t>
            </a:r>
            <a:r>
              <a:rPr lang="fr-FR" b="1" dirty="0" err="1"/>
              <a:t>Tipu</a:t>
            </a:r>
            <a:r>
              <a:rPr lang="fr-FR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*1793 : Malgré sa défaite, </a:t>
            </a:r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 ne renonce pas</a:t>
            </a:r>
          </a:p>
          <a:p>
            <a:endParaRPr lang="fr-FR" dirty="0"/>
          </a:p>
          <a:p>
            <a:r>
              <a:rPr lang="fr-FR" dirty="0"/>
              <a:t>*Profondément antianglais…</a:t>
            </a:r>
          </a:p>
          <a:p>
            <a:r>
              <a:rPr lang="fr-FR" dirty="0"/>
              <a:t>Il maintient des liens avec la France républicaine</a:t>
            </a:r>
          </a:p>
          <a:p>
            <a:r>
              <a:rPr lang="fr-FR" dirty="0"/>
              <a:t>Et pour les Britanniques, il reste une menace…</a:t>
            </a:r>
          </a:p>
          <a:p>
            <a:endParaRPr lang="fr-FR" dirty="0"/>
          </a:p>
          <a:p>
            <a:r>
              <a:rPr lang="fr-FR" dirty="0"/>
              <a:t>NB : A </a:t>
            </a:r>
            <a:r>
              <a:rPr lang="fr-FR" dirty="0" err="1"/>
              <a:t>Seringapatam</a:t>
            </a:r>
            <a:endParaRPr lang="fr-FR" dirty="0"/>
          </a:p>
          <a:p>
            <a:r>
              <a:rPr lang="fr-FR" dirty="0"/>
              <a:t>Le Français François </a:t>
            </a:r>
            <a:r>
              <a:rPr lang="fr-FR" dirty="0" err="1"/>
              <a:t>Ripaud</a:t>
            </a:r>
            <a:r>
              <a:rPr lang="fr-FR" dirty="0"/>
              <a:t> crée un club jacobin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908DC51-4574-48A8-B6F1-DE52DB37D6EB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A54140-49D5-BB85-77E5-0D4D991D1E0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A5ECD6-FE4A-5AC2-A456-16F0C47F0F78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BAEA36-5032-924E-4DD1-A23E1DF964C6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C7E3DD-EC75-3D5C-BE35-BADB28D88911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184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3846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*Mai 1798 : </a:t>
            </a:r>
            <a:r>
              <a:rPr lang="fr-FR" u="sng" dirty="0"/>
              <a:t>Richard Wellesley</a:t>
            </a:r>
            <a:r>
              <a:rPr lang="fr-FR" dirty="0"/>
              <a:t>, gouverneur général</a:t>
            </a:r>
          </a:p>
          <a:p>
            <a:r>
              <a:rPr lang="fr-FR" dirty="0"/>
              <a:t>NB : Frère d’Arthur Wellesley, duc de Wellington</a:t>
            </a:r>
          </a:p>
          <a:p>
            <a:endParaRPr lang="fr-FR" dirty="0"/>
          </a:p>
          <a:p>
            <a:r>
              <a:rPr lang="fr-FR" dirty="0"/>
              <a:t>*En Inde du sud</a:t>
            </a:r>
          </a:p>
          <a:p>
            <a:r>
              <a:rPr lang="fr-FR" dirty="0"/>
              <a:t>Il veut imposer définitivement l’autorité britannique</a:t>
            </a:r>
          </a:p>
          <a:p>
            <a:r>
              <a:rPr lang="fr-FR" dirty="0"/>
              <a:t>Et détruire la puissance du Mysore allié aux Français</a:t>
            </a:r>
          </a:p>
          <a:p>
            <a:endParaRPr lang="fr-FR" dirty="0"/>
          </a:p>
          <a:p>
            <a:r>
              <a:rPr lang="fr-FR" dirty="0"/>
              <a:t>*Les événements en Egypte vont l’aider…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673DDC2-AE9E-707F-AA49-54BF985B6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D3FC6FB-9178-B59C-7017-1B972C9AC19F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99B71FE-8D8B-2498-355B-70F65E018128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02EA493-7369-C3AF-BA38-116DCCC3DE20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C158F8A-60E5-2140-CE9A-6EF97D5178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B3645B-FCE2-93AA-3BBE-F8A3CBCC6A3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D9FFDFA-78C9-AEC7-62C0-B89EB53026ED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E8424CA-2967-14C5-7C09-68DE9C72975A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3E7A60-3439-8C78-69D8-20670CF48313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E3E28A-1AB9-E5B6-FE8A-F0A43AE4789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B1BA6A-EDC8-EB51-F00A-29E8361F4353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73DCC6A-20F6-D7CB-1AE1-F4A7C0D92E6F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69795F-A4A0-EA16-2E08-2FF262A06D73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986267-6E23-707E-18B5-BBF3B2E9E5D0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9EE75F-4C7F-B887-61F3-2C71D24EE9C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394A4FB-F995-00A9-8FB7-05FEBF895A7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8F801E-2D1C-0C2D-53DA-792338712932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139F756-460B-77D1-DDB7-CE49EF2E5CB2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844F1430-0107-F61E-2CB4-73996534069B}"/>
              </a:ext>
            </a:extLst>
          </p:cNvPr>
          <p:cNvCxnSpPr>
            <a:cxnSpLocks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72EE3BF-A1CE-34D0-F6DA-A75F546F5587}"/>
              </a:ext>
            </a:extLst>
          </p:cNvPr>
          <p:cNvCxnSpPr>
            <a:cxnSpLocks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FB408159-C650-A82E-9733-C98C4566BE86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9835800-5C92-3427-5260-A2940C29FCC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9025675-2CE5-E1FD-26EB-83F4ADD4A826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AE2D88B-9372-48AD-8191-C0D0573654DE}"/>
              </a:ext>
            </a:extLst>
          </p:cNvPr>
          <p:cNvCxnSpPr>
            <a:cxnSpLocks/>
            <a:stCxn id="4" idx="5"/>
            <a:endCxn id="16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B0616588-39A4-D19B-71D5-E0E2DBBE5090}"/>
              </a:ext>
            </a:extLst>
          </p:cNvPr>
          <p:cNvCxnSpPr>
            <a:cxnSpLocks/>
            <a:stCxn id="3" idx="2"/>
            <a:endCxn id="13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C6C2A093-EB03-FE83-94BE-22F4B508D56A}"/>
              </a:ext>
            </a:extLst>
          </p:cNvPr>
          <p:cNvCxnSpPr>
            <a:cxnSpLocks/>
            <a:stCxn id="3" idx="3"/>
            <a:endCxn id="11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CAC491A-3CCA-E35C-7A04-E1F9F11AF3C4}"/>
              </a:ext>
            </a:extLst>
          </p:cNvPr>
          <p:cNvCxnSpPr>
            <a:cxnSpLocks/>
            <a:stCxn id="4" idx="0"/>
            <a:endCxn id="11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3CBDB4A2-5B56-D94F-5681-A27072573071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05989C3-C5DF-1D02-CE18-52E7991BFA9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869E276-E03B-E439-9FFB-8CB9FC8D9FF0}"/>
              </a:ext>
            </a:extLst>
          </p:cNvPr>
          <p:cNvSpPr/>
          <p:nvPr/>
        </p:nvSpPr>
        <p:spPr>
          <a:xfrm>
            <a:off x="8510898" y="58086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6D4E572-C54B-B17E-CFFE-856CB07665A5}"/>
              </a:ext>
            </a:extLst>
          </p:cNvPr>
          <p:cNvSpPr/>
          <p:nvPr/>
        </p:nvSpPr>
        <p:spPr>
          <a:xfrm>
            <a:off x="8669614" y="632510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4540139-05DE-2FF5-BB16-F127F2A4EB16}"/>
              </a:ext>
            </a:extLst>
          </p:cNvPr>
          <p:cNvSpPr/>
          <p:nvPr/>
        </p:nvSpPr>
        <p:spPr>
          <a:xfrm>
            <a:off x="8339537" y="55468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D6B2C07-355E-5701-625A-B5462679CA08}"/>
              </a:ext>
            </a:extLst>
          </p:cNvPr>
          <p:cNvSpPr/>
          <p:nvPr/>
        </p:nvSpPr>
        <p:spPr>
          <a:xfrm>
            <a:off x="8598333" y="602699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57BBCCD1-C49B-21CA-56B1-B12F22F68468}"/>
              </a:ext>
            </a:extLst>
          </p:cNvPr>
          <p:cNvSpPr/>
          <p:nvPr/>
        </p:nvSpPr>
        <p:spPr>
          <a:xfrm>
            <a:off x="9197931" y="6022876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95C1CC7-AE54-54D1-00F9-EE5C2AE197A0}"/>
              </a:ext>
            </a:extLst>
          </p:cNvPr>
          <p:cNvSpPr/>
          <p:nvPr/>
        </p:nvSpPr>
        <p:spPr>
          <a:xfrm>
            <a:off x="9335558" y="549979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590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271" y="118918"/>
            <a:ext cx="519950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*23 juillet 1798</a:t>
            </a:r>
          </a:p>
          <a:p>
            <a:r>
              <a:rPr lang="fr-FR" dirty="0"/>
              <a:t>En Egypte, Bonaparte entre au Caire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u="sng" dirty="0"/>
              <a:t>*1</a:t>
            </a:r>
            <a:r>
              <a:rPr lang="fr-FR" u="sng" baseline="30000" dirty="0"/>
              <a:t>er</a:t>
            </a:r>
            <a:r>
              <a:rPr lang="fr-FR" u="sng" dirty="0"/>
              <a:t> août 1798 : A Aboukir, près d’Alexandrie</a:t>
            </a:r>
          </a:p>
          <a:p>
            <a:r>
              <a:rPr lang="fr-FR" u="sng" dirty="0"/>
              <a:t>Nelson détruit la flotte française</a:t>
            </a:r>
          </a:p>
          <a:p>
            <a:endParaRPr lang="fr-FR" dirty="0"/>
          </a:p>
          <a:p>
            <a:r>
              <a:rPr lang="fr-FR" dirty="0"/>
              <a:t>*Pour </a:t>
            </a:r>
            <a:r>
              <a:rPr lang="fr-FR" dirty="0" err="1"/>
              <a:t>Tipu</a:t>
            </a:r>
            <a:r>
              <a:rPr lang="fr-FR" dirty="0"/>
              <a:t> Sultan, plus de renforts français</a:t>
            </a:r>
          </a:p>
          <a:p>
            <a:r>
              <a:rPr lang="fr-FR" dirty="0"/>
              <a:t>*Pour les Britanniques, c’est le moment d’en finir…</a:t>
            </a:r>
          </a:p>
        </p:txBody>
      </p:sp>
      <p:pic>
        <p:nvPicPr>
          <p:cNvPr id="2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F1DC82D-AA42-7CA4-D059-0C7BC5F7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885065D4-82CC-B725-A5CD-576AABFC7453}"/>
              </a:ext>
            </a:extLst>
          </p:cNvPr>
          <p:cNvSpPr/>
          <p:nvPr/>
        </p:nvSpPr>
        <p:spPr>
          <a:xfrm>
            <a:off x="7406082" y="28615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340F42D-88F2-D2E5-B1C3-33426ACD0E2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905D8C-CE45-16F4-DBFA-72DD5330021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2E69D1-6860-C3E3-FA53-DF5340F3EEE0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488FC18-EBF6-E9D7-7C55-2950052CBAC5}"/>
              </a:ext>
            </a:extLst>
          </p:cNvPr>
          <p:cNvCxnSpPr>
            <a:cxnSpLocks/>
          </p:cNvCxnSpPr>
          <p:nvPr/>
        </p:nvCxnSpPr>
        <p:spPr>
          <a:xfrm>
            <a:off x="7501509" y="3006491"/>
            <a:ext cx="684967" cy="12821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80C08E3-B0A9-F4AA-B040-A0420C4E5005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8186476" y="3688235"/>
            <a:ext cx="1897457" cy="5904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F5AFAEB-E732-30C8-4772-F876C68E7C76}"/>
              </a:ext>
            </a:extLst>
          </p:cNvPr>
          <p:cNvCxnSpPr>
            <a:cxnSpLocks/>
            <a:stCxn id="34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0108C4C2-3D12-5298-7C6B-00570B92011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078D708-4C01-C4AE-D8FC-319E116BD565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6017E15-8E35-8B78-1E86-4061A59C239C}"/>
              </a:ext>
            </a:extLst>
          </p:cNvPr>
          <p:cNvCxnSpPr>
            <a:cxnSpLocks/>
            <a:stCxn id="50" idx="5"/>
            <a:endCxn id="49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03984EFD-51E3-0D3B-12B5-8EFE598A59D2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9B6AA3F-0E84-A36B-E9A9-B28FA838E84C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597FF63-8851-C7E0-86CF-577B3234DCB2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CB4CEC3-A35A-8286-0088-815F47029BA9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587775" y="2099400"/>
            <a:ext cx="800933" cy="6527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1C17ABB-24DC-6A16-C602-0D70370CD5E4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6506240" y="1141592"/>
            <a:ext cx="30618" cy="8534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3C63CB6C-0B21-DED2-6CC9-C5166EE7A0B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C605712-EE87-1364-9511-BF90271F9C63}"/>
              </a:ext>
            </a:extLst>
          </p:cNvPr>
          <p:cNvCxnSpPr>
            <a:cxnSpLocks/>
          </p:cNvCxnSpPr>
          <p:nvPr/>
        </p:nvCxnSpPr>
        <p:spPr>
          <a:xfrm flipV="1">
            <a:off x="10707576" y="3147062"/>
            <a:ext cx="441646" cy="1449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AF35FA81-103A-54DD-5C53-F4F50B48BD28}"/>
              </a:ext>
            </a:extLst>
          </p:cNvPr>
          <p:cNvSpPr/>
          <p:nvPr/>
        </p:nvSpPr>
        <p:spPr>
          <a:xfrm>
            <a:off x="10083933" y="36270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210103E-8BA0-5415-DF82-C701F18F208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A93AF97-CEE5-2787-EEB2-CE0D858A8205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617A355-8605-EE2E-837C-EC71F2C1FE15}"/>
              </a:ext>
            </a:extLst>
          </p:cNvPr>
          <p:cNvCxnSpPr>
            <a:cxnSpLocks/>
            <a:endCxn id="66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2F5BF41D-8512-79F5-1D6E-8180B3AC5979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D1CC3A67-F378-7C02-73F7-B759C1FD6E73}"/>
              </a:ext>
            </a:extLst>
          </p:cNvPr>
          <p:cNvSpPr/>
          <p:nvPr/>
        </p:nvSpPr>
        <p:spPr>
          <a:xfrm>
            <a:off x="7367617" y="27342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5E29C20-8849-0B42-CBB0-3FFBEC0AEFDE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D84DD48F-6FFD-C280-1347-B9B71CF0549F}"/>
              </a:ext>
            </a:extLst>
          </p:cNvPr>
          <p:cNvSpPr/>
          <p:nvPr/>
        </p:nvSpPr>
        <p:spPr>
          <a:xfrm>
            <a:off x="9557900" y="2525334"/>
            <a:ext cx="257460" cy="208912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3956DCA-20D4-FFFD-8B3C-557FE04DBC1B}"/>
              </a:ext>
            </a:extLst>
          </p:cNvPr>
          <p:cNvSpPr/>
          <p:nvPr/>
        </p:nvSpPr>
        <p:spPr>
          <a:xfrm>
            <a:off x="10499919" y="402997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47CC0CC-D06B-C992-19C9-DAEAFE0405AC}"/>
              </a:ext>
            </a:extLst>
          </p:cNvPr>
          <p:cNvSpPr/>
          <p:nvPr/>
        </p:nvSpPr>
        <p:spPr>
          <a:xfrm>
            <a:off x="10516028" y="295747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05C9678-4BDB-BDBD-3276-1E968A042D66}"/>
              </a:ext>
            </a:extLst>
          </p:cNvPr>
          <p:cNvSpPr/>
          <p:nvPr/>
        </p:nvSpPr>
        <p:spPr>
          <a:xfrm>
            <a:off x="10250758" y="3557471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61EE12FC-CB43-BB19-04DC-415B9959933D}"/>
              </a:ext>
            </a:extLst>
          </p:cNvPr>
          <p:cNvSpPr/>
          <p:nvPr/>
        </p:nvSpPr>
        <p:spPr>
          <a:xfrm>
            <a:off x="10339160" y="399893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9D99AF9-2FB7-D092-324A-FA5562127AF9}"/>
              </a:ext>
            </a:extLst>
          </p:cNvPr>
          <p:cNvSpPr/>
          <p:nvPr/>
        </p:nvSpPr>
        <p:spPr>
          <a:xfrm>
            <a:off x="10546037" y="422256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733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1798-1799 : 4</a:t>
            </a:r>
            <a:r>
              <a:rPr lang="fr-FR" b="1" baseline="30000" dirty="0"/>
              <a:t>ème</a:t>
            </a:r>
            <a:r>
              <a:rPr lang="fr-FR" b="1" dirty="0"/>
              <a:t> guerre du Mysore : Les Britanniques de Richard Wellesley vainquent et tuent </a:t>
            </a:r>
            <a:r>
              <a:rPr lang="fr-FR" b="1" dirty="0" err="1"/>
              <a:t>Tipu</a:t>
            </a:r>
            <a:r>
              <a:rPr lang="fr-FR" b="1" dirty="0"/>
              <a:t> Sultan</a:t>
            </a:r>
          </a:p>
          <a:p>
            <a:endParaRPr lang="fr-FR" dirty="0"/>
          </a:p>
          <a:p>
            <a:r>
              <a:rPr lang="fr-FR" dirty="0"/>
              <a:t>*1799 : Les Britanniques et le Nizam</a:t>
            </a:r>
          </a:p>
          <a:p>
            <a:r>
              <a:rPr lang="fr-FR" dirty="0"/>
              <a:t>Attaquent le Mysore</a:t>
            </a:r>
          </a:p>
          <a:p>
            <a:endParaRPr lang="fr-FR" dirty="0"/>
          </a:p>
          <a:p>
            <a:r>
              <a:rPr lang="fr-FR" dirty="0"/>
              <a:t>*Mai 1799</a:t>
            </a:r>
          </a:p>
          <a:p>
            <a:r>
              <a:rPr lang="fr-FR" u="sng" dirty="0"/>
              <a:t>Richard Wellesley</a:t>
            </a:r>
            <a:r>
              <a:rPr lang="fr-FR" dirty="0"/>
              <a:t> s’empare de la capitale, </a:t>
            </a:r>
            <a:r>
              <a:rPr lang="fr-FR" dirty="0" err="1"/>
              <a:t>Seringapatam</a:t>
            </a:r>
            <a:endParaRPr lang="fr-FR" dirty="0"/>
          </a:p>
          <a:p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, vaincu, meurt lors des derniers combats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278F299-FC6E-345C-E5DE-0D9598FE5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F808A20-647E-E1BD-B82F-81F516A58E30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99929FB-0602-497F-FE8B-511088EDB2D3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92FE995-F258-DF37-A1DC-84BC0A9C7BA8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D90644-A441-C4EA-E66F-41D237C65DA7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7A41F72-1659-0D7C-FCD7-ABB718D09E27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0339D0-6F8E-1D9E-547F-730CB03C13F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554C70-F665-0DD1-6D13-42897ED42DC0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41762A0-E512-E99C-8472-700E4BD69728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CE826A8-A84C-59A9-4C91-9771C729D178}"/>
              </a:ext>
            </a:extLst>
          </p:cNvPr>
          <p:cNvSpPr/>
          <p:nvPr/>
        </p:nvSpPr>
        <p:spPr>
          <a:xfrm>
            <a:off x="7357755" y="4478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BAC96F-5E15-8E5B-0D32-347DC8038223}"/>
              </a:ext>
            </a:extLst>
          </p:cNvPr>
          <p:cNvSpPr/>
          <p:nvPr/>
        </p:nvSpPr>
        <p:spPr>
          <a:xfrm>
            <a:off x="7502226" y="520362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700F70-C52F-9789-A920-EF847CFF447E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ED1FFF5-4FA1-C01B-D9F8-962AB50F7301}"/>
              </a:ext>
            </a:extLst>
          </p:cNvPr>
          <p:cNvCxnSpPr>
            <a:cxnSpLocks/>
          </p:cNvCxnSpPr>
          <p:nvPr/>
        </p:nvCxnSpPr>
        <p:spPr>
          <a:xfrm>
            <a:off x="6857564" y="3079132"/>
            <a:ext cx="1116161" cy="3446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4D68450-8217-67EC-DB41-1582725787FD}"/>
              </a:ext>
            </a:extLst>
          </p:cNvPr>
          <p:cNvCxnSpPr>
            <a:cxnSpLocks/>
          </p:cNvCxnSpPr>
          <p:nvPr/>
        </p:nvCxnSpPr>
        <p:spPr>
          <a:xfrm flipH="1">
            <a:off x="8061160" y="675249"/>
            <a:ext cx="632674" cy="2748496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3E619F51-80AA-4AB6-A180-C7DD031578C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B9B1755-8569-4EF2-24F9-3292B5E75E3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8616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En Inde du sud, les Britanniques, après avoir définitivement vaincu et soumis le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r>
              <a:rPr lang="fr-FR" dirty="0"/>
              <a:t>*3</a:t>
            </a:r>
            <a:r>
              <a:rPr lang="fr-FR" baseline="30000" dirty="0"/>
              <a:t>ème</a:t>
            </a:r>
            <a:r>
              <a:rPr lang="fr-FR" dirty="0"/>
              <a:t> bilan…</a:t>
            </a:r>
          </a:p>
          <a:p>
            <a:endParaRPr lang="fr-FR" dirty="0"/>
          </a:p>
          <a:p>
            <a:r>
              <a:rPr lang="fr-FR" dirty="0"/>
              <a:t>*1799 : En Inde du sud, bilan…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0B0C5BC-7FEF-A07C-F0C9-DE126DFE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22186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En Inde du sud, les Britanniques, après avoir définitivement vaincu et soumis le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r>
              <a:rPr lang="fr-FR" dirty="0"/>
              <a:t>*1799 : Les Britanniques signent une </a:t>
            </a:r>
            <a:r>
              <a:rPr lang="fr-FR" i="1" dirty="0"/>
              <a:t>alliance subsidiaire</a:t>
            </a:r>
            <a:r>
              <a:rPr lang="fr-FR" dirty="0"/>
              <a:t> avec le Nizam</a:t>
            </a:r>
          </a:p>
          <a:p>
            <a:endParaRPr lang="fr-FR" dirty="0"/>
          </a:p>
          <a:p>
            <a:r>
              <a:rPr lang="fr-FR" dirty="0"/>
              <a:t>*1799 : Au Mysore…</a:t>
            </a:r>
          </a:p>
          <a:p>
            <a:endParaRPr lang="fr-FR" dirty="0"/>
          </a:p>
          <a:p>
            <a:r>
              <a:rPr lang="fr-FR" dirty="0"/>
              <a:t>a) Les Britanniques restituent le pouvoir à la dynastie hindoue </a:t>
            </a:r>
            <a:r>
              <a:rPr lang="fr-FR" dirty="0" err="1"/>
              <a:t>Odeyâr</a:t>
            </a:r>
            <a:endParaRPr lang="fr-FR" dirty="0"/>
          </a:p>
          <a:p>
            <a:r>
              <a:rPr lang="fr-FR" dirty="0"/>
              <a:t>Qui signe elle aussi une </a:t>
            </a:r>
            <a:r>
              <a:rPr lang="fr-FR" i="1" dirty="0"/>
              <a:t>alliance subsidiaire</a:t>
            </a:r>
          </a:p>
          <a:p>
            <a:endParaRPr lang="fr-FR" dirty="0"/>
          </a:p>
          <a:p>
            <a:r>
              <a:rPr lang="fr-FR" dirty="0"/>
              <a:t>b) Les Britanniques annexent…</a:t>
            </a:r>
          </a:p>
          <a:p>
            <a:r>
              <a:rPr lang="fr-FR" dirty="0"/>
              <a:t>- Le nord, séparant le Mysore du Nizam</a:t>
            </a:r>
          </a:p>
          <a:p>
            <a:r>
              <a:rPr lang="fr-FR" dirty="0"/>
              <a:t>- Coimbatore au sud et le Malabar, la côte ouest du Mysore</a:t>
            </a:r>
          </a:p>
          <a:p>
            <a:endParaRPr lang="fr-FR" dirty="0"/>
          </a:p>
          <a:p>
            <a:r>
              <a:rPr lang="fr-FR" u="sng" dirty="0"/>
              <a:t>Le Mysore enclavé n’a plus aucun accès maritime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0B0C5BC-7FEF-A07C-F0C9-DE126DFE4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46205" r="39340" b="12534"/>
          <a:stretch/>
        </p:blipFill>
        <p:spPr>
          <a:xfrm>
            <a:off x="7469946" y="101453"/>
            <a:ext cx="4552598" cy="660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AB5052F-080C-57C8-8336-D4FD880FD387}"/>
              </a:ext>
            </a:extLst>
          </p:cNvPr>
          <p:cNvSpPr/>
          <p:nvPr/>
        </p:nvSpPr>
        <p:spPr>
          <a:xfrm>
            <a:off x="9341320" y="540291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AE05ED7-1C73-7BCB-25DF-CF16581361A0}"/>
              </a:ext>
            </a:extLst>
          </p:cNvPr>
          <p:cNvSpPr/>
          <p:nvPr/>
        </p:nvSpPr>
        <p:spPr>
          <a:xfrm>
            <a:off x="9571375" y="613564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8E37663-F3DE-48A3-D851-76C57DE1BA80}"/>
              </a:ext>
            </a:extLst>
          </p:cNvPr>
          <p:cNvSpPr/>
          <p:nvPr/>
        </p:nvSpPr>
        <p:spPr>
          <a:xfrm>
            <a:off x="10787947" y="434549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2CF5106-53B5-24CC-19CA-1DA083638F3B}"/>
              </a:ext>
            </a:extLst>
          </p:cNvPr>
          <p:cNvSpPr/>
          <p:nvPr/>
        </p:nvSpPr>
        <p:spPr>
          <a:xfrm>
            <a:off x="10613077" y="525393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55C09F-F720-2933-21D5-B3653FD7BFEB}"/>
              </a:ext>
            </a:extLst>
          </p:cNvPr>
          <p:cNvSpPr/>
          <p:nvPr/>
        </p:nvSpPr>
        <p:spPr>
          <a:xfrm>
            <a:off x="8928666" y="47651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25F44D-2B8D-D5CE-9C83-621C2241DBE5}"/>
              </a:ext>
            </a:extLst>
          </p:cNvPr>
          <p:cNvSpPr/>
          <p:nvPr/>
        </p:nvSpPr>
        <p:spPr>
          <a:xfrm>
            <a:off x="8814835" y="4270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6203475-282C-E0EA-2FE9-2964D055E0F8}"/>
              </a:ext>
            </a:extLst>
          </p:cNvPr>
          <p:cNvSpPr/>
          <p:nvPr/>
        </p:nvSpPr>
        <p:spPr>
          <a:xfrm>
            <a:off x="9188314" y="51049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56CF0B-10E1-7F73-B691-28C725C05DA2}"/>
              </a:ext>
            </a:extLst>
          </p:cNvPr>
          <p:cNvSpPr/>
          <p:nvPr/>
        </p:nvSpPr>
        <p:spPr>
          <a:xfrm>
            <a:off x="9516190" y="44995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18FA94B-9927-23DA-C9B5-7FA5475D5AD5}"/>
              </a:ext>
            </a:extLst>
          </p:cNvPr>
          <p:cNvSpPr/>
          <p:nvPr/>
        </p:nvSpPr>
        <p:spPr>
          <a:xfrm>
            <a:off x="9605736" y="51029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B2289E4-7319-63F8-2DEA-6B37FAF4B8F2}"/>
              </a:ext>
            </a:extLst>
          </p:cNvPr>
          <p:cNvSpPr/>
          <p:nvPr/>
        </p:nvSpPr>
        <p:spPr>
          <a:xfrm>
            <a:off x="10421474" y="23870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7B3142E-7879-54F1-25E6-38166B255719}"/>
              </a:ext>
            </a:extLst>
          </p:cNvPr>
          <p:cNvSpPr/>
          <p:nvPr/>
        </p:nvSpPr>
        <p:spPr>
          <a:xfrm>
            <a:off x="11847673" y="27491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CE6900-E5DB-F14E-6710-31AEED02F5E7}"/>
              </a:ext>
            </a:extLst>
          </p:cNvPr>
          <p:cNvSpPr/>
          <p:nvPr/>
        </p:nvSpPr>
        <p:spPr>
          <a:xfrm>
            <a:off x="9658810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1921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1799-1801 : En Inde du sud, les Britanniques, après avoir définitivement vaincu et soumis le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r>
              <a:rPr lang="fr-FR" dirty="0"/>
              <a:t>*1799 : Les Britanniques annexent </a:t>
            </a:r>
            <a:r>
              <a:rPr lang="fr-FR" dirty="0" err="1"/>
              <a:t>Tanjavur</a:t>
            </a:r>
            <a:r>
              <a:rPr lang="fr-FR" dirty="0"/>
              <a:t> et…</a:t>
            </a:r>
          </a:p>
          <a:p>
            <a:endParaRPr lang="fr-FR" dirty="0"/>
          </a:p>
          <a:p>
            <a:r>
              <a:rPr lang="fr-FR" dirty="0"/>
              <a:t>*1801 : Arcot et l’ensemble du Carnatic</a:t>
            </a:r>
          </a:p>
          <a:p>
            <a:r>
              <a:rPr lang="fr-FR" dirty="0"/>
              <a:t>NB : Le </a:t>
            </a:r>
            <a:r>
              <a:rPr lang="fr-FR" dirty="0" err="1"/>
              <a:t>nawab</a:t>
            </a:r>
            <a:r>
              <a:rPr lang="fr-FR" dirty="0"/>
              <a:t> d’Arcot </a:t>
            </a:r>
            <a:r>
              <a:rPr lang="fr-FR" dirty="0" err="1"/>
              <a:t>Umdat</a:t>
            </a:r>
            <a:r>
              <a:rPr lang="fr-FR" dirty="0"/>
              <a:t> </a:t>
            </a:r>
            <a:r>
              <a:rPr lang="fr-FR" dirty="0" err="1"/>
              <a:t>ul-Umara</a:t>
            </a:r>
            <a:r>
              <a:rPr lang="fr-FR" dirty="0"/>
              <a:t>, soupçonné d’assistance à </a:t>
            </a:r>
            <a:r>
              <a:rPr lang="fr-FR" dirty="0" err="1"/>
              <a:t>Tipu</a:t>
            </a:r>
            <a:endParaRPr lang="fr-FR" dirty="0"/>
          </a:p>
          <a:p>
            <a:r>
              <a:rPr lang="fr-FR" dirty="0"/>
              <a:t>En réalité, le Carnatic est administré de fait depuis 1781</a:t>
            </a:r>
          </a:p>
          <a:p>
            <a:endParaRPr lang="fr-FR" dirty="0"/>
          </a:p>
          <a:p>
            <a:r>
              <a:rPr lang="fr-FR" dirty="0"/>
              <a:t>*1801 : Du nord de Mangalore à Madras et aux </a:t>
            </a:r>
            <a:r>
              <a:rPr lang="fr-FR" dirty="0" err="1"/>
              <a:t>Circars</a:t>
            </a:r>
            <a:endParaRPr lang="fr-FR" dirty="0"/>
          </a:p>
          <a:p>
            <a:r>
              <a:rPr lang="fr-FR" u="sng" dirty="0"/>
              <a:t>Toute l’Inde </a:t>
            </a:r>
            <a:r>
              <a:rPr lang="fr-FR" i="1" u="sng" dirty="0"/>
              <a:t>dravidienne</a:t>
            </a:r>
            <a:r>
              <a:rPr lang="fr-FR" u="sng" dirty="0"/>
              <a:t> du Sud est soumise aux Britanniques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0A200F7-4553-95A5-8473-A4E5AFFED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46205" r="39340" b="12534"/>
          <a:stretch/>
        </p:blipFill>
        <p:spPr>
          <a:xfrm>
            <a:off x="7469946" y="101453"/>
            <a:ext cx="4552598" cy="660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2047351-304A-179D-4D74-B46751A33691}"/>
              </a:ext>
            </a:extLst>
          </p:cNvPr>
          <p:cNvSpPr/>
          <p:nvPr/>
        </p:nvSpPr>
        <p:spPr>
          <a:xfrm>
            <a:off x="9341320" y="540291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F67F82-2D82-5C7D-9D66-7A1C894A979F}"/>
              </a:ext>
            </a:extLst>
          </p:cNvPr>
          <p:cNvSpPr/>
          <p:nvPr/>
        </p:nvSpPr>
        <p:spPr>
          <a:xfrm>
            <a:off x="9571375" y="6135641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5EE6039-B9D9-A0E8-20E0-EC7FDB2EBB60}"/>
              </a:ext>
            </a:extLst>
          </p:cNvPr>
          <p:cNvSpPr/>
          <p:nvPr/>
        </p:nvSpPr>
        <p:spPr>
          <a:xfrm>
            <a:off x="10787947" y="4345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12A54E-F52E-393F-66A2-4396C68C39F9}"/>
              </a:ext>
            </a:extLst>
          </p:cNvPr>
          <p:cNvSpPr/>
          <p:nvPr/>
        </p:nvSpPr>
        <p:spPr>
          <a:xfrm>
            <a:off x="10613077" y="52539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1B3CF6-B6AC-73F1-F93E-86671029651F}"/>
              </a:ext>
            </a:extLst>
          </p:cNvPr>
          <p:cNvSpPr/>
          <p:nvPr/>
        </p:nvSpPr>
        <p:spPr>
          <a:xfrm>
            <a:off x="8928666" y="47651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C1FC79-D717-18F7-D41D-691B272F804E}"/>
              </a:ext>
            </a:extLst>
          </p:cNvPr>
          <p:cNvSpPr/>
          <p:nvPr/>
        </p:nvSpPr>
        <p:spPr>
          <a:xfrm>
            <a:off x="8814835" y="4270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4BD03C-4EC4-866B-EDBB-FF64AA98E18D}"/>
              </a:ext>
            </a:extLst>
          </p:cNvPr>
          <p:cNvSpPr/>
          <p:nvPr/>
        </p:nvSpPr>
        <p:spPr>
          <a:xfrm>
            <a:off x="9188314" y="51049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7F4852F-CBBD-211E-282D-AA26AC4784FA}"/>
              </a:ext>
            </a:extLst>
          </p:cNvPr>
          <p:cNvSpPr/>
          <p:nvPr/>
        </p:nvSpPr>
        <p:spPr>
          <a:xfrm>
            <a:off x="9516190" y="449953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F1055AF-F254-31F2-A787-BAA6C254C57F}"/>
              </a:ext>
            </a:extLst>
          </p:cNvPr>
          <p:cNvSpPr/>
          <p:nvPr/>
        </p:nvSpPr>
        <p:spPr>
          <a:xfrm>
            <a:off x="9605736" y="510294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0492C81-F81A-154C-C8E9-EFD974D95B51}"/>
              </a:ext>
            </a:extLst>
          </p:cNvPr>
          <p:cNvSpPr/>
          <p:nvPr/>
        </p:nvSpPr>
        <p:spPr>
          <a:xfrm>
            <a:off x="10421474" y="238703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BE1857-3E73-DFE4-2AFE-45FB9DDA430F}"/>
              </a:ext>
            </a:extLst>
          </p:cNvPr>
          <p:cNvSpPr/>
          <p:nvPr/>
        </p:nvSpPr>
        <p:spPr>
          <a:xfrm>
            <a:off x="11097439" y="42426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79376EA-D67B-88C1-A6FE-14958C474835}"/>
              </a:ext>
            </a:extLst>
          </p:cNvPr>
          <p:cNvSpPr/>
          <p:nvPr/>
        </p:nvSpPr>
        <p:spPr>
          <a:xfrm>
            <a:off x="11847673" y="274916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3621A13-104F-F78B-3C7C-FE73714B3C02}"/>
              </a:ext>
            </a:extLst>
          </p:cNvPr>
          <p:cNvSpPr/>
          <p:nvPr/>
        </p:nvSpPr>
        <p:spPr>
          <a:xfrm>
            <a:off x="9658810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104476"/>
            <a:ext cx="593697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1757-1761 : Après les invasions afghanes d’Ahmad Chah et la bataille de </a:t>
            </a:r>
            <a:r>
              <a:rPr lang="fr-FR" b="1" dirty="0" err="1"/>
              <a:t>Panipat</a:t>
            </a:r>
            <a:r>
              <a:rPr lang="fr-FR" b="1" dirty="0"/>
              <a:t>, l’empereur moghol a définitivement perdu tout son prestige et ne contrôle plus qu’un territoire restreint autour de Delhi</a:t>
            </a:r>
          </a:p>
          <a:p>
            <a:endParaRPr lang="fr-FR" dirty="0"/>
          </a:p>
          <a:p>
            <a:r>
              <a:rPr lang="fr-FR" dirty="0"/>
              <a:t>*1760 : Shah Jahan III est détrôné par </a:t>
            </a:r>
            <a:r>
              <a:rPr lang="fr-FR" u="sng" dirty="0"/>
              <a:t>Shah Alam II</a:t>
            </a:r>
            <a:r>
              <a:rPr lang="fr-FR" dirty="0"/>
              <a:t> </a:t>
            </a:r>
          </a:p>
          <a:p>
            <a:r>
              <a:rPr lang="fr-FR" dirty="0"/>
              <a:t>Fils d’</a:t>
            </a:r>
            <a:r>
              <a:rPr lang="fr-FR" dirty="0" err="1"/>
              <a:t>Alamgir</a:t>
            </a:r>
            <a:r>
              <a:rPr lang="fr-FR" dirty="0"/>
              <a:t> II ; Shah Alam II règnera jusqu’en 1806</a:t>
            </a:r>
          </a:p>
          <a:p>
            <a:endParaRPr lang="fr-FR" dirty="0"/>
          </a:p>
          <a:p>
            <a:r>
              <a:rPr lang="fr-FR" dirty="0"/>
              <a:t>*1761 : Retour d’</a:t>
            </a:r>
            <a:r>
              <a:rPr lang="fr-FR" u="sng" dirty="0"/>
              <a:t>Ahmad Chah</a:t>
            </a:r>
            <a:r>
              <a:rPr lang="fr-FR" dirty="0"/>
              <a:t>…</a:t>
            </a:r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4EAAAD0-8939-2EAB-E21C-F3E5D9A4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0C81FE4-FFE6-5BD1-A6D4-FA4E78D60B5B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770A348-4AD3-B652-BB4C-96A548C79B98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1D41BB-7C85-9BB1-12C1-720EEC9BA190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F61A6DE-A252-C911-5CBA-B92B7CD3BD59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47DD1C-B47E-34D0-7C2B-22CF466F5EA8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BF3EC20-5402-E7C9-2621-8B5FE23FFA9E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D357136-3509-1144-6246-5B0DEB14F132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21EAD37-76C4-E525-F10D-A13BE8A43790}"/>
              </a:ext>
            </a:extLst>
          </p:cNvPr>
          <p:cNvCxnSpPr>
            <a:cxnSpLocks/>
          </p:cNvCxnSpPr>
          <p:nvPr/>
        </p:nvCxnSpPr>
        <p:spPr>
          <a:xfrm flipV="1">
            <a:off x="8066539" y="1827664"/>
            <a:ext cx="535998" cy="187752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04EB0BE-C165-BFE3-A095-DB5A7A564C4E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728B28-1BFE-0EF9-563A-C28424B18F37}"/>
              </a:ext>
            </a:extLst>
          </p:cNvPr>
          <p:cNvSpPr/>
          <p:nvPr/>
        </p:nvSpPr>
        <p:spPr>
          <a:xfrm>
            <a:off x="4316488" y="4153689"/>
            <a:ext cx="893659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MOGHOLS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1526-1857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3C00AA-FA10-E925-7608-EF4E5CDDD58F}"/>
              </a:ext>
            </a:extLst>
          </p:cNvPr>
          <p:cNvSpPr/>
          <p:nvPr/>
        </p:nvSpPr>
        <p:spPr>
          <a:xfrm>
            <a:off x="1212488" y="3429000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Aurangzeb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1658-1707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7ADC1-E5D2-BCFC-5D83-8661F2BCB877}"/>
              </a:ext>
            </a:extLst>
          </p:cNvPr>
          <p:cNvSpPr/>
          <p:nvPr/>
        </p:nvSpPr>
        <p:spPr>
          <a:xfrm>
            <a:off x="1184548" y="390067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1707-12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BC8A2C2-2A38-202A-9E40-76381F02B929}"/>
              </a:ext>
            </a:extLst>
          </p:cNvPr>
          <p:cNvCxnSpPr>
            <a:cxnSpLocks/>
            <a:stCxn id="5" idx="2"/>
            <a:endCxn id="14" idx="0"/>
          </p:cNvCxnSpPr>
          <p:nvPr/>
        </p:nvCxnSpPr>
        <p:spPr>
          <a:xfrm>
            <a:off x="1631378" y="4291673"/>
            <a:ext cx="1" cy="1104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7AED8-6CD8-5C72-B562-5338255F1262}"/>
              </a:ext>
            </a:extLst>
          </p:cNvPr>
          <p:cNvSpPr/>
          <p:nvPr/>
        </p:nvSpPr>
        <p:spPr>
          <a:xfrm>
            <a:off x="1171192" y="4402094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Jahandar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1712-13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6881D7-3ADC-B206-F395-82C12E6F8C2A}"/>
              </a:ext>
            </a:extLst>
          </p:cNvPr>
          <p:cNvSpPr/>
          <p:nvPr/>
        </p:nvSpPr>
        <p:spPr>
          <a:xfrm>
            <a:off x="2177774" y="4876938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Farrukhsiyâr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1713-19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1995FEC-DB7E-0AA3-AB3F-AE99A8E95D57}"/>
              </a:ext>
            </a:extLst>
          </p:cNvPr>
          <p:cNvCxnSpPr>
            <a:cxnSpLocks/>
            <a:stCxn id="24" idx="2"/>
            <a:endCxn id="15" idx="0"/>
          </p:cNvCxnSpPr>
          <p:nvPr/>
        </p:nvCxnSpPr>
        <p:spPr>
          <a:xfrm flipH="1">
            <a:off x="2663118" y="4769897"/>
            <a:ext cx="4360" cy="10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DF73E-B897-AB7E-D40E-C233BA28CAD3}"/>
              </a:ext>
            </a:extLst>
          </p:cNvPr>
          <p:cNvSpPr/>
          <p:nvPr/>
        </p:nvSpPr>
        <p:spPr>
          <a:xfrm>
            <a:off x="128341" y="5420392"/>
            <a:ext cx="9769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Shah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1748-54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E7E9DE-407F-7EAE-7A30-915A86CA83C9}"/>
              </a:ext>
            </a:extLst>
          </p:cNvPr>
          <p:cNvCxnSpPr>
            <a:cxnSpLocks/>
            <a:stCxn id="40" idx="2"/>
            <a:endCxn id="18" idx="0"/>
          </p:cNvCxnSpPr>
          <p:nvPr/>
        </p:nvCxnSpPr>
        <p:spPr>
          <a:xfrm>
            <a:off x="610054" y="5264678"/>
            <a:ext cx="6755" cy="1557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518642D6-65D1-101D-1B97-B6163D7573B9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5400000">
            <a:off x="1605008" y="3846366"/>
            <a:ext cx="80681" cy="279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64F41B8-CEE2-4D44-B3E3-F399FA72E2B8}"/>
              </a:ext>
            </a:extLst>
          </p:cNvPr>
          <p:cNvSpPr/>
          <p:nvPr/>
        </p:nvSpPr>
        <p:spPr>
          <a:xfrm>
            <a:off x="2173576" y="4397869"/>
            <a:ext cx="98780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Azim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FD5A692B-E86F-75BF-4E97-38E918FEC527}"/>
              </a:ext>
            </a:extLst>
          </p:cNvPr>
          <p:cNvCxnSpPr>
            <a:cxnSpLocks/>
            <a:stCxn id="5" idx="2"/>
            <a:endCxn id="24" idx="0"/>
          </p:cNvCxnSpPr>
          <p:nvPr/>
        </p:nvCxnSpPr>
        <p:spPr>
          <a:xfrm rot="16200000" flipH="1">
            <a:off x="2096330" y="3826721"/>
            <a:ext cx="106196" cy="10361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EC0106B-BD0A-3F5B-19BA-564039D3AA23}"/>
              </a:ext>
            </a:extLst>
          </p:cNvPr>
          <p:cNvSpPr/>
          <p:nvPr/>
        </p:nvSpPr>
        <p:spPr>
          <a:xfrm>
            <a:off x="3218233" y="4401699"/>
            <a:ext cx="95507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Rafi-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EAE2D2EE-E1AD-E44C-8736-CDEFF5738D78}"/>
              </a:ext>
            </a:extLst>
          </p:cNvPr>
          <p:cNvCxnSpPr>
            <a:cxnSpLocks/>
            <a:stCxn id="5" idx="2"/>
            <a:endCxn id="26" idx="0"/>
          </p:cNvCxnSpPr>
          <p:nvPr/>
        </p:nvCxnSpPr>
        <p:spPr>
          <a:xfrm rot="16200000" flipH="1">
            <a:off x="2608561" y="3314490"/>
            <a:ext cx="110026" cy="20643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6E99295-5416-33B3-1FC5-58FD0A793FAA}"/>
              </a:ext>
            </a:extLst>
          </p:cNvPr>
          <p:cNvSpPr/>
          <p:nvPr/>
        </p:nvSpPr>
        <p:spPr>
          <a:xfrm>
            <a:off x="1147074" y="4876567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Alamgir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B55CF3-C924-FC99-016B-1B6CE39180C8}"/>
              </a:ext>
            </a:extLst>
          </p:cNvPr>
          <p:cNvSpPr/>
          <p:nvPr/>
        </p:nvSpPr>
        <p:spPr>
          <a:xfrm>
            <a:off x="1173127" y="5429763"/>
            <a:ext cx="959132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Alam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77F411E-D88D-8169-7035-9EC875BC2E46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1632418" y="5268306"/>
            <a:ext cx="2027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5D056-E943-4683-66A7-402F039E88FD}"/>
              </a:ext>
            </a:extLst>
          </p:cNvPr>
          <p:cNvSpPr/>
          <p:nvPr/>
        </p:nvSpPr>
        <p:spPr>
          <a:xfrm>
            <a:off x="1176896" y="5924078"/>
            <a:ext cx="955363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1806-37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96867CF-BADD-4362-14B8-87A2951C0444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>
            <a:off x="1652693" y="5820759"/>
            <a:ext cx="1885" cy="1033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82D0280-06F2-25DC-BCD7-3144DEC6C3F2}"/>
              </a:ext>
            </a:extLst>
          </p:cNvPr>
          <p:cNvSpPr/>
          <p:nvPr/>
        </p:nvSpPr>
        <p:spPr>
          <a:xfrm>
            <a:off x="3202619" y="4887241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 </a:t>
            </a:r>
            <a:r>
              <a:rPr lang="fr-FR" sz="1200" dirty="0" err="1">
                <a:solidFill>
                  <a:schemeClr val="tx1"/>
                </a:solidFill>
              </a:rPr>
              <a:t>ud</a:t>
            </a:r>
            <a:r>
              <a:rPr lang="fr-FR" sz="1200" dirty="0">
                <a:solidFill>
                  <a:schemeClr val="tx1"/>
                </a:solidFill>
              </a:rPr>
              <a:t>-Dar.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7F0E2B-CB6D-3B1B-5E9A-1597623CB6DA}"/>
              </a:ext>
            </a:extLst>
          </p:cNvPr>
          <p:cNvSpPr/>
          <p:nvPr/>
        </p:nvSpPr>
        <p:spPr>
          <a:xfrm>
            <a:off x="4236735" y="4887241"/>
            <a:ext cx="106531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1CA95F1-EBD4-466E-814D-0688F3B122CD}"/>
              </a:ext>
            </a:extLst>
          </p:cNvPr>
          <p:cNvCxnSpPr>
            <a:cxnSpLocks/>
            <a:stCxn id="14" idx="2"/>
            <a:endCxn id="28" idx="0"/>
          </p:cNvCxnSpPr>
          <p:nvPr/>
        </p:nvCxnSpPr>
        <p:spPr>
          <a:xfrm>
            <a:off x="1631379" y="4774122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FDE92DD-0314-C1EC-C55D-DAA40DF65572}"/>
              </a:ext>
            </a:extLst>
          </p:cNvPr>
          <p:cNvCxnSpPr>
            <a:cxnSpLocks/>
            <a:stCxn id="26" idx="2"/>
            <a:endCxn id="33" idx="0"/>
          </p:cNvCxnSpPr>
          <p:nvPr/>
        </p:nvCxnSpPr>
        <p:spPr>
          <a:xfrm flipH="1">
            <a:off x="3687963" y="4773727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17E0E62E-FF47-0CB1-0E60-160F72D77E59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 rot="16200000" flipH="1">
            <a:off x="4175823" y="4293674"/>
            <a:ext cx="113514" cy="107362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63C1761-F877-9F58-E459-84CF2F1488EC}"/>
              </a:ext>
            </a:extLst>
          </p:cNvPr>
          <p:cNvSpPr/>
          <p:nvPr/>
        </p:nvSpPr>
        <p:spPr>
          <a:xfrm>
            <a:off x="121586" y="4383198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 err="1">
                <a:solidFill>
                  <a:schemeClr val="tx1"/>
                </a:solidFill>
              </a:rPr>
              <a:t>Jahan</a:t>
            </a:r>
            <a:r>
              <a:rPr lang="fr-FR" sz="1050" dirty="0">
                <a:solidFill>
                  <a:schemeClr val="tx1"/>
                </a:solidFill>
              </a:rPr>
              <a:t> Shah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55D3E607-C870-3E97-0108-CF25E6BB51BD}"/>
              </a:ext>
            </a:extLst>
          </p:cNvPr>
          <p:cNvCxnSpPr>
            <a:cxnSpLocks/>
            <a:stCxn id="5" idx="2"/>
            <a:endCxn id="38" idx="0"/>
          </p:cNvCxnSpPr>
          <p:nvPr/>
        </p:nvCxnSpPr>
        <p:spPr>
          <a:xfrm rot="5400000">
            <a:off x="1074954" y="3826773"/>
            <a:ext cx="91525" cy="10213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274D49A-A60B-43C2-AA0A-A87472D0A5EC}"/>
              </a:ext>
            </a:extLst>
          </p:cNvPr>
          <p:cNvSpPr/>
          <p:nvPr/>
        </p:nvSpPr>
        <p:spPr>
          <a:xfrm>
            <a:off x="121586" y="4892650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1719-48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16D293E-B53F-FE64-11AA-61C3C34D1097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>
            <a:off x="610054" y="4755226"/>
            <a:ext cx="0" cy="137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435BD98E-2436-5758-3ECD-56CC9645352D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 rot="16200000" flipH="1">
            <a:off x="3762832" y="1716482"/>
            <a:ext cx="12350" cy="42193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6846A2E-84CF-5B4F-8231-6ED5F76A2467}"/>
              </a:ext>
            </a:extLst>
          </p:cNvPr>
          <p:cNvSpPr/>
          <p:nvPr/>
        </p:nvSpPr>
        <p:spPr>
          <a:xfrm>
            <a:off x="5356978" y="3832346"/>
            <a:ext cx="10434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B8CA85-72FB-F7AE-3E79-4A49DAB48C59}"/>
              </a:ext>
            </a:extLst>
          </p:cNvPr>
          <p:cNvSpPr/>
          <p:nvPr/>
        </p:nvSpPr>
        <p:spPr>
          <a:xfrm>
            <a:off x="1173127" y="6432597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1837-57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D3B695-F5CE-EF45-0EBE-9C8D5D73F062}"/>
              </a:ext>
            </a:extLst>
          </p:cNvPr>
          <p:cNvSpPr/>
          <p:nvPr/>
        </p:nvSpPr>
        <p:spPr>
          <a:xfrm>
            <a:off x="5365474" y="4372773"/>
            <a:ext cx="1043437" cy="38020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Muhi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9E305B-4F40-01B9-22FA-9BF9079100B0}"/>
              </a:ext>
            </a:extLst>
          </p:cNvPr>
          <p:cNvSpPr/>
          <p:nvPr/>
        </p:nvSpPr>
        <p:spPr>
          <a:xfrm>
            <a:off x="5365474" y="4882226"/>
            <a:ext cx="1043437" cy="40813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1759-60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E493599-CB4A-3028-E90A-BF9844FA4C85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5887193" y="4752976"/>
            <a:ext cx="0" cy="129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C679273-F050-5679-7C56-50B4F18B32FF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>
            <a:off x="5878696" y="4223342"/>
            <a:ext cx="8497" cy="1494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8975C62-9204-673A-06C0-5B4CE6C2408A}"/>
              </a:ext>
            </a:extLst>
          </p:cNvPr>
          <p:cNvCxnSpPr>
            <a:cxnSpLocks/>
            <a:stCxn id="31" idx="2"/>
            <a:endCxn id="44" idx="0"/>
          </p:cNvCxnSpPr>
          <p:nvPr/>
        </p:nvCxnSpPr>
        <p:spPr>
          <a:xfrm flipH="1">
            <a:off x="1652693" y="6315074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9582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08699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*1801 : En Inde, ne restent plus que deux grandes puissances…</a:t>
            </a:r>
          </a:p>
          <a:p>
            <a:endParaRPr lang="fr-FR" dirty="0"/>
          </a:p>
          <a:p>
            <a:r>
              <a:rPr lang="fr-FR" dirty="0"/>
              <a:t>1) Les Britanniques, qui dominent…</a:t>
            </a:r>
          </a:p>
          <a:p>
            <a:endParaRPr lang="fr-FR" dirty="0"/>
          </a:p>
          <a:p>
            <a:r>
              <a:rPr lang="fr-FR" dirty="0"/>
              <a:t>a) Au sud, l’Inde </a:t>
            </a:r>
            <a:r>
              <a:rPr lang="fr-FR" i="1" dirty="0"/>
              <a:t>dravidienne</a:t>
            </a:r>
          </a:p>
          <a:p>
            <a:endParaRPr lang="fr-FR" dirty="0"/>
          </a:p>
          <a:p>
            <a:r>
              <a:rPr lang="fr-FR" dirty="0"/>
              <a:t>b) Au nord, le Bengale et l’Aoudh-Bénarès vassalisés</a:t>
            </a:r>
          </a:p>
          <a:p>
            <a:endParaRPr lang="fr-FR" dirty="0"/>
          </a:p>
          <a:p>
            <a:r>
              <a:rPr lang="fr-FR" dirty="0"/>
              <a:t>*L’Aoudh-Bénarès…</a:t>
            </a:r>
          </a:p>
        </p:txBody>
      </p:sp>
      <p:pic>
        <p:nvPicPr>
          <p:cNvPr id="11" name="Image 1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2E44E5F-E2E0-9C7B-4190-5429BB70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63F9F28-78BA-3BA7-E114-59E407657657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882584D-3053-026B-B531-71620CCA8BE7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2BFC622-EFE2-A34C-CA4B-3E99C754F121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7949DB4-9B4C-75D1-934E-44B0799C1849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9D0C93A-6215-B957-439B-C94C8BD439EA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06CD922-179F-31E0-B443-4B61B6453AC6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34A609-6724-D9AE-64C6-1EB6695D5B1D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1A70A12-5C1C-244C-5C06-11F7972D298C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BDDA35-86A6-2D54-F2AD-B0FE6F8B9F85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0C7707-5E30-C4B2-2E2B-6CBC3A9B1C9C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246FD2F-8DB9-F996-8018-9407DD6840E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B03B66A-617F-0C69-BAE0-455E196072F9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54D0F4B-F54F-4989-5428-C5ACB891E32C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E3BC31A-6514-0D42-3FAC-58E1989626C0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1BC484E-A8AE-B5E2-1510-7BD57F0B3CC8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34FAA70-68C6-05AC-A9CF-20864662F282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B5A9CAE-55B9-124B-D6FF-AA780AE1B687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7B6CC82-94D2-9CA2-EF92-72879F44B8DA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3C0DE91-B193-29E4-5C3D-E112118D8CC3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A6A16DD-6DFD-47E7-F074-3260FABF0CDC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7BE0F83-A437-27BB-484D-1D53BE947E72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391E349-8F36-5AE2-5042-130E27B75F08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1028BE2-A667-08A4-EA5E-D0526A7A19E7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90EB2CC-6288-2692-FEFE-46FD1769A15F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2365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372324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*1795 : Les Afghans attaquent</a:t>
            </a:r>
          </a:p>
          <a:p>
            <a:r>
              <a:rPr lang="fr-FR" dirty="0"/>
              <a:t>A nouveau le Pendjab des sikhs</a:t>
            </a:r>
          </a:p>
          <a:p>
            <a:endParaRPr lang="fr-FR" dirty="0"/>
          </a:p>
          <a:p>
            <a:r>
              <a:rPr lang="fr-FR" dirty="0"/>
              <a:t>*Les Britanniques craignant</a:t>
            </a:r>
          </a:p>
          <a:p>
            <a:r>
              <a:rPr lang="fr-FR" dirty="0"/>
              <a:t>Une collusion entre les Afghans</a:t>
            </a:r>
          </a:p>
          <a:p>
            <a:r>
              <a:rPr lang="fr-FR" dirty="0"/>
              <a:t>Et l’empereur moghol Shah Alam II</a:t>
            </a:r>
          </a:p>
          <a:p>
            <a:r>
              <a:rPr lang="fr-FR" dirty="0"/>
              <a:t>Doivent consolider leur frontière… </a:t>
            </a:r>
          </a:p>
          <a:p>
            <a:endParaRPr lang="fr-FR" dirty="0"/>
          </a:p>
          <a:p>
            <a:r>
              <a:rPr lang="fr-FR" dirty="0"/>
              <a:t>*1801 : Fortement endetté,</a:t>
            </a:r>
          </a:p>
          <a:p>
            <a:r>
              <a:rPr lang="fr-FR" dirty="0" err="1"/>
              <a:t>Sa’âdat</a:t>
            </a:r>
            <a:r>
              <a:rPr lang="fr-FR" dirty="0"/>
              <a:t> Ali, nouveau </a:t>
            </a:r>
            <a:r>
              <a:rPr lang="fr-FR" i="1" dirty="0" err="1"/>
              <a:t>nawab</a:t>
            </a:r>
            <a:r>
              <a:rPr lang="fr-FR" dirty="0"/>
              <a:t> de l’Aoudh (1798) doit céder aux Anglais</a:t>
            </a:r>
          </a:p>
          <a:p>
            <a:endParaRPr lang="fr-FR" dirty="0"/>
          </a:p>
          <a:p>
            <a:r>
              <a:rPr lang="fr-FR" dirty="0"/>
              <a:t>- Au sud, </a:t>
            </a:r>
            <a:r>
              <a:rPr lang="fr-FR" dirty="0" err="1"/>
              <a:t>Allâhâbâd</a:t>
            </a:r>
            <a:r>
              <a:rPr lang="fr-FR" dirty="0"/>
              <a:t> et le bas-</a:t>
            </a:r>
            <a:r>
              <a:rPr lang="fr-FR" dirty="0" err="1"/>
              <a:t>Doab</a:t>
            </a:r>
            <a:endParaRPr lang="fr-FR" dirty="0"/>
          </a:p>
          <a:p>
            <a:r>
              <a:rPr lang="fr-FR" dirty="0"/>
              <a:t>NB : </a:t>
            </a:r>
            <a:r>
              <a:rPr lang="fr-FR" dirty="0" err="1"/>
              <a:t>Doab</a:t>
            </a:r>
            <a:r>
              <a:rPr lang="fr-FR" dirty="0"/>
              <a:t>, zone entre le Gange son affluent, la Yamuna</a:t>
            </a:r>
          </a:p>
          <a:p>
            <a:r>
              <a:rPr lang="fr-FR" dirty="0"/>
              <a:t>- A l’ouest, Le </a:t>
            </a:r>
            <a:r>
              <a:rPr lang="fr-FR" dirty="0" err="1"/>
              <a:t>Rohilkhand</a:t>
            </a:r>
            <a:endParaRPr lang="fr-FR" dirty="0"/>
          </a:p>
          <a:p>
            <a:endParaRPr lang="fr-FR" dirty="0"/>
          </a:p>
          <a:p>
            <a:r>
              <a:rPr lang="fr-FR" dirty="0"/>
              <a:t>*Conséquence…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0B0C5BC-7FEF-A07C-F0C9-DE126DFE4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24827" r="7082" b="48236"/>
          <a:stretch/>
        </p:blipFill>
        <p:spPr>
          <a:xfrm>
            <a:off x="4048109" y="166325"/>
            <a:ext cx="7974434" cy="5460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AA6420F-8264-3363-D052-DF3F6644C54D}"/>
              </a:ext>
            </a:extLst>
          </p:cNvPr>
          <p:cNvSpPr/>
          <p:nvPr/>
        </p:nvSpPr>
        <p:spPr>
          <a:xfrm>
            <a:off x="10300227" y="446542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23F382-DE13-F429-B22D-866787BB3D72}"/>
              </a:ext>
            </a:extLst>
          </p:cNvPr>
          <p:cNvSpPr/>
          <p:nvPr/>
        </p:nvSpPr>
        <p:spPr>
          <a:xfrm>
            <a:off x="8694165" y="28967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F37E8FD-3A12-0810-4AF1-31F0C851CF81}"/>
              </a:ext>
            </a:extLst>
          </p:cNvPr>
          <p:cNvSpPr/>
          <p:nvPr/>
        </p:nvSpPr>
        <p:spPr>
          <a:xfrm>
            <a:off x="7017765" y="31159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8BD75A5-09B7-16F6-4976-F6BA1D8D7FDA}"/>
              </a:ext>
            </a:extLst>
          </p:cNvPr>
          <p:cNvSpPr/>
          <p:nvPr/>
        </p:nvSpPr>
        <p:spPr>
          <a:xfrm>
            <a:off x="5921130" y="13411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63E6F4-EBC5-AC82-0FE3-A6EF98ABAE02}"/>
              </a:ext>
            </a:extLst>
          </p:cNvPr>
          <p:cNvSpPr/>
          <p:nvPr/>
        </p:nvSpPr>
        <p:spPr>
          <a:xfrm>
            <a:off x="6329160" y="25904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3A824B-4D17-D86E-B09D-294B5A87D6CE}"/>
              </a:ext>
            </a:extLst>
          </p:cNvPr>
          <p:cNvSpPr/>
          <p:nvPr/>
        </p:nvSpPr>
        <p:spPr>
          <a:xfrm>
            <a:off x="5221459" y="259040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21EF85-59D4-C95E-5D2C-0746D410033E}"/>
              </a:ext>
            </a:extLst>
          </p:cNvPr>
          <p:cNvSpPr/>
          <p:nvPr/>
        </p:nvSpPr>
        <p:spPr>
          <a:xfrm>
            <a:off x="4836181" y="127620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D3A862D-45B5-DF65-8F3A-D733D760692C}"/>
              </a:ext>
            </a:extLst>
          </p:cNvPr>
          <p:cNvSpPr/>
          <p:nvPr/>
        </p:nvSpPr>
        <p:spPr>
          <a:xfrm>
            <a:off x="6659433" y="244143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6B44C1-E86C-165A-E0CD-241CFF3D9C90}"/>
              </a:ext>
            </a:extLst>
          </p:cNvPr>
          <p:cNvSpPr/>
          <p:nvPr/>
        </p:nvSpPr>
        <p:spPr>
          <a:xfrm>
            <a:off x="7526545" y="304567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159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*1801 : Les Britanniques dominent le sud</a:t>
            </a:r>
          </a:p>
          <a:p>
            <a:r>
              <a:rPr lang="fr-FR" dirty="0"/>
              <a:t>Au nord, tout le bassin du Moyen-Gange</a:t>
            </a:r>
          </a:p>
          <a:p>
            <a:endParaRPr lang="fr-FR" dirty="0"/>
          </a:p>
          <a:p>
            <a:r>
              <a:rPr lang="fr-FR" dirty="0"/>
              <a:t>*Et positionnés aux portes de Delhi</a:t>
            </a:r>
          </a:p>
          <a:p>
            <a:r>
              <a:rPr lang="fr-FR" dirty="0"/>
              <a:t>Ils menacent directement la puissance marathe…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F9A7EA7-4A49-C81A-D6B3-FB3436567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E9E164AF-DE51-DAC3-A9EE-C6B6E45A84B3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4ED8F33-0E80-5B37-0893-8DB58C09EEDC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2368DB9-A813-E80B-A112-489E27FDD53E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976C18B-2A60-4D4E-A421-0FB3ED2C234F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E18AB7B-EBFB-C224-020D-D2048A53613B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83708BC-A7E6-8D82-B67A-C3971B59F2A2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37CA35C-B510-AD6E-3E3B-B2F3945FC410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B46D2E8-F59F-3439-C373-215736459C1B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019E055-62E4-13CC-4CDE-DA50A9322CDA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6BD7407-D4A1-AC6D-BB75-6D8F79DCE102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37F669D-500F-0261-3ED5-264A44BE96E8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E3BE078-A68D-9548-1E34-C0138A952961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B1655A5-96CD-98BA-732F-0BB86CEFC296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EDEF912-0866-A307-BE43-BB2C7C1D108D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2B7FB0F-194A-A1C2-15A0-2FCE73AFD969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9DC30EA-49DB-9B7F-31ED-32760422EE8B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7D26511-185E-502A-C347-B30ADC993F73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6AFCB7C-92AC-41F8-F3E2-7FDE623F044A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0F81A47-E4FB-DE8C-5114-7590B6DF2F07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43D2A8F-A321-B966-B053-518BCF1EF8DF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2C2A983-BD8F-141D-36BE-3F25A65B6EEE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1AA3102-ECED-1CD9-2836-F88CE8190BEF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48C3DFB-3BF0-C685-1925-CB9C1D79E07B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DB7F997-2470-1A93-7D10-B360667F287A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7457214-0677-08AC-12D6-5F7238198F81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C737BF0-99E4-BE1B-8475-09528246B5EA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4955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Les Marathes et leurs vassaux rajputs</a:t>
            </a:r>
          </a:p>
          <a:p>
            <a:endParaRPr lang="fr-FR" dirty="0"/>
          </a:p>
          <a:p>
            <a:r>
              <a:rPr lang="fr-FR" dirty="0"/>
              <a:t>*Ils tiennent l’ouest et le centre </a:t>
            </a:r>
          </a:p>
          <a:p>
            <a:r>
              <a:rPr lang="fr-FR" dirty="0"/>
              <a:t>Ils protègent l’empereur moghol de Delhi</a:t>
            </a:r>
          </a:p>
          <a:p>
            <a:r>
              <a:rPr lang="fr-FR" dirty="0"/>
              <a:t>Encore puissants mais toujours profondément divisés</a:t>
            </a:r>
          </a:p>
          <a:p>
            <a:endParaRPr lang="fr-FR" dirty="0"/>
          </a:p>
          <a:p>
            <a:r>
              <a:rPr lang="fr-FR" dirty="0"/>
              <a:t>*1802 : Le </a:t>
            </a:r>
            <a:r>
              <a:rPr lang="fr-FR" i="1" dirty="0"/>
              <a:t>dernier round</a:t>
            </a:r>
            <a:r>
              <a:rPr lang="fr-FR" dirty="0"/>
              <a:t> des Britanniques</a:t>
            </a:r>
          </a:p>
          <a:p>
            <a:r>
              <a:rPr lang="fr-FR" dirty="0"/>
              <a:t>Pour terminer la conquête de l’Inde : Détruire la puissance marathe</a:t>
            </a:r>
          </a:p>
          <a:p>
            <a:endParaRPr lang="fr-FR" dirty="0"/>
          </a:p>
          <a:p>
            <a:r>
              <a:rPr lang="fr-FR" dirty="0"/>
              <a:t>*Retour chez les Marathes, en 1797…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291E0D9-1046-F2B4-6A2E-237841B7A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485DA028-9F30-10AC-8B23-A9A2853B5A9B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A07FC77-2597-1437-59EB-9461F28AF3EB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2D1E8E-F728-5BF1-FC49-D0D349066641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0BED92-1EEB-D30B-0A5E-308D59CA4EBE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B52AFB-CD91-5561-099D-475E454AC0B0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EA8F4D-324E-C6ED-03F9-454D12C988B2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E21234-0065-D75E-FBC3-AE5EBFD10A7B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845B1DD-EE40-0382-C753-F6D3A1427C55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C2E0939-2710-0200-CDBE-A55DEB6A8728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965D7BE-D67A-BB17-8712-0000ED086E63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49EAB40-7B54-62FE-E3D5-06A7B3AF38E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D3BA939-3C26-32AB-95F5-C9C921D29C99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8E727FF-C761-17E2-7D08-6882BE685DA0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4831966-392B-2ACB-4DE7-9C164B24CECA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D416D42-5577-4772-E469-A415FC6F2B1B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3B112C4-A03A-B59D-4766-1BA19F336469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D0D1682-50D8-7D37-9E53-40F3F7E9234C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D8A3705-7913-D0EB-D473-0896061F3533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600612A-4118-51CE-1D23-EF3ADB6D177F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327AE74-2E12-4DEA-B742-38DDAC9FB795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9FC8573-E905-EFE1-F577-2F341F80B185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451B806-51F4-B011-A89C-2AC9FEBE1FD4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D0754A4-1428-78EA-0C1F-172246DC82E4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F683D87-AEC8-53FE-6822-58BAD4BB0D7C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719C1F9-6909-8CB4-7606-24A7F6871AC5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F0B15AF-4A8A-4CF0-767B-34DAF345B7B2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757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90997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1802-1818 : Les Britanniques vainquent et détruisent la puissance marathe ; Les empereurs moghols passent sous leur protectorat ; Naissance de l’Inde britannique</a:t>
            </a:r>
          </a:p>
        </p:txBody>
      </p:sp>
      <p:pic>
        <p:nvPicPr>
          <p:cNvPr id="30" name="Image 2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0377AED-B4D5-DEF2-0AE1-F769E896E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7" y="138910"/>
            <a:ext cx="4622575" cy="6580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309079B8-5F2B-C3FA-AA97-D8BD89ED42C8}"/>
              </a:ext>
            </a:extLst>
          </p:cNvPr>
          <p:cNvSpPr/>
          <p:nvPr/>
        </p:nvSpPr>
        <p:spPr>
          <a:xfrm>
            <a:off x="8738713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99AC79C-1319-D2EF-FD83-FBF8FAD155E3}"/>
              </a:ext>
            </a:extLst>
          </p:cNvPr>
          <p:cNvSpPr/>
          <p:nvPr/>
        </p:nvSpPr>
        <p:spPr>
          <a:xfrm>
            <a:off x="8913583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023FCFE-832E-9713-462A-78931174E812}"/>
              </a:ext>
            </a:extLst>
          </p:cNvPr>
          <p:cNvSpPr/>
          <p:nvPr/>
        </p:nvSpPr>
        <p:spPr>
          <a:xfrm>
            <a:off x="9001742" y="537404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65F2F3C-05FE-A35F-2FEA-CF1F69EDD8BD}"/>
              </a:ext>
            </a:extLst>
          </p:cNvPr>
          <p:cNvSpPr/>
          <p:nvPr/>
        </p:nvSpPr>
        <p:spPr>
          <a:xfrm>
            <a:off x="9086266" y="4964371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AE5C87F-2975-621A-F219-57A9698CAD9E}"/>
              </a:ext>
            </a:extLst>
          </p:cNvPr>
          <p:cNvSpPr/>
          <p:nvPr/>
        </p:nvSpPr>
        <p:spPr>
          <a:xfrm>
            <a:off x="10106993" y="40410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D4E1E8F-3673-3F5B-775F-6ED25F670DE7}"/>
              </a:ext>
            </a:extLst>
          </p:cNvPr>
          <p:cNvSpPr/>
          <p:nvPr/>
        </p:nvSpPr>
        <p:spPr>
          <a:xfrm>
            <a:off x="11021392" y="30844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5A3150B-3D28-4AF8-71F4-4F5DB74A8756}"/>
              </a:ext>
            </a:extLst>
          </p:cNvPr>
          <p:cNvSpPr/>
          <p:nvPr/>
        </p:nvSpPr>
        <p:spPr>
          <a:xfrm>
            <a:off x="10529023" y="26342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4DD526B-7C23-2F52-94B0-A4C43DEFF6B4}"/>
              </a:ext>
            </a:extLst>
          </p:cNvPr>
          <p:cNvSpPr/>
          <p:nvPr/>
        </p:nvSpPr>
        <p:spPr>
          <a:xfrm>
            <a:off x="9557504" y="2123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5D78649-6D8E-262A-8DA3-FA6E8BC1EACB}"/>
              </a:ext>
            </a:extLst>
          </p:cNvPr>
          <p:cNvSpPr/>
          <p:nvPr/>
        </p:nvSpPr>
        <p:spPr>
          <a:xfrm>
            <a:off x="9110750" y="559751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0C16080-5EC0-3EDB-666B-2FF4E2BB86F8}"/>
              </a:ext>
            </a:extLst>
          </p:cNvPr>
          <p:cNvSpPr/>
          <p:nvPr/>
        </p:nvSpPr>
        <p:spPr>
          <a:xfrm>
            <a:off x="9505710" y="522507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22264AA-02FB-E05A-74CC-B73FDB746FC9}"/>
              </a:ext>
            </a:extLst>
          </p:cNvPr>
          <p:cNvSpPr/>
          <p:nvPr/>
        </p:nvSpPr>
        <p:spPr>
          <a:xfrm>
            <a:off x="9686376" y="48311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C0D0FB5-C59C-323A-08C3-3EB09886F2C6}"/>
              </a:ext>
            </a:extLst>
          </p:cNvPr>
          <p:cNvSpPr/>
          <p:nvPr/>
        </p:nvSpPr>
        <p:spPr>
          <a:xfrm>
            <a:off x="9434582" y="404104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75CD18C-E8FF-E29E-4094-657EC4264785}"/>
              </a:ext>
            </a:extLst>
          </p:cNvPr>
          <p:cNvSpPr/>
          <p:nvPr/>
        </p:nvSpPr>
        <p:spPr>
          <a:xfrm>
            <a:off x="10133739" y="267808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148C263-EB53-E7C6-F0D1-8DD34D4C7694}"/>
              </a:ext>
            </a:extLst>
          </p:cNvPr>
          <p:cNvSpPr/>
          <p:nvPr/>
        </p:nvSpPr>
        <p:spPr>
          <a:xfrm>
            <a:off x="9813733" y="241055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CF4C42F-C35D-36C0-BD71-FDE7CFF969E4}"/>
              </a:ext>
            </a:extLst>
          </p:cNvPr>
          <p:cNvSpPr/>
          <p:nvPr/>
        </p:nvSpPr>
        <p:spPr>
          <a:xfrm>
            <a:off x="9225139" y="199333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EFA74E3-B2B1-D4EF-9C14-B721F951773A}"/>
              </a:ext>
            </a:extLst>
          </p:cNvPr>
          <p:cNvSpPr/>
          <p:nvPr/>
        </p:nvSpPr>
        <p:spPr>
          <a:xfrm>
            <a:off x="8529270" y="3803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51B1FBF-E361-87D3-991D-249F8FB7B2DC}"/>
              </a:ext>
            </a:extLst>
          </p:cNvPr>
          <p:cNvSpPr/>
          <p:nvPr/>
        </p:nvSpPr>
        <p:spPr>
          <a:xfrm>
            <a:off x="8616705" y="380351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DF51F86-0F79-F9EC-2178-0478BCA539AF}"/>
              </a:ext>
            </a:extLst>
          </p:cNvPr>
          <p:cNvSpPr/>
          <p:nvPr/>
        </p:nvSpPr>
        <p:spPr>
          <a:xfrm>
            <a:off x="9373578" y="25291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BF6EA3-77B9-E6BB-D769-A98A63BDAF5D}"/>
              </a:ext>
            </a:extLst>
          </p:cNvPr>
          <p:cNvSpPr/>
          <p:nvPr/>
        </p:nvSpPr>
        <p:spPr>
          <a:xfrm>
            <a:off x="8695777" y="22721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DAEA6F0-BEEC-86DA-9564-919CF0C91255}"/>
              </a:ext>
            </a:extLst>
          </p:cNvPr>
          <p:cNvSpPr/>
          <p:nvPr/>
        </p:nvSpPr>
        <p:spPr>
          <a:xfrm>
            <a:off x="9581163" y="33823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6CFED75-A028-A87C-E04C-E4EB75D6ED69}"/>
              </a:ext>
            </a:extLst>
          </p:cNvPr>
          <p:cNvSpPr/>
          <p:nvPr/>
        </p:nvSpPr>
        <p:spPr>
          <a:xfrm>
            <a:off x="8935880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C2A0923-52F5-811A-3A73-5AA2FE46D9BA}"/>
              </a:ext>
            </a:extLst>
          </p:cNvPr>
          <p:cNvSpPr/>
          <p:nvPr/>
        </p:nvSpPr>
        <p:spPr>
          <a:xfrm>
            <a:off x="8616705" y="31527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49B7687-E4E7-843B-0470-244688125AE0}"/>
              </a:ext>
            </a:extLst>
          </p:cNvPr>
          <p:cNvSpPr/>
          <p:nvPr/>
        </p:nvSpPr>
        <p:spPr>
          <a:xfrm>
            <a:off x="8111447" y="906803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C03458D-DBBB-779A-6326-0189EB0644C0}"/>
              </a:ext>
            </a:extLst>
          </p:cNvPr>
          <p:cNvSpPr/>
          <p:nvPr/>
        </p:nvSpPr>
        <p:spPr>
          <a:xfrm>
            <a:off x="8783212" y="16864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522A43A-0FEB-C089-57AE-ABBBF354BD55}"/>
              </a:ext>
            </a:extLst>
          </p:cNvPr>
          <p:cNvSpPr/>
          <p:nvPr/>
        </p:nvSpPr>
        <p:spPr>
          <a:xfrm>
            <a:off x="9936097" y="267676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F237EA8-1F5B-E49E-C467-FE42784D4F71}"/>
              </a:ext>
            </a:extLst>
          </p:cNvPr>
          <p:cNvSpPr/>
          <p:nvPr/>
        </p:nvSpPr>
        <p:spPr>
          <a:xfrm>
            <a:off x="9668598" y="25291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660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endParaRPr lang="fr-FR" dirty="0"/>
          </a:p>
          <a:p>
            <a:r>
              <a:rPr lang="fr-FR" dirty="0"/>
              <a:t>*1797 : Dans l’Empire marathe, début d’une lutte entre…</a:t>
            </a:r>
          </a:p>
          <a:p>
            <a:r>
              <a:rPr lang="fr-FR" dirty="0"/>
              <a:t>- Au nord, le Sindhia de </a:t>
            </a:r>
            <a:r>
              <a:rPr lang="fr-FR" u="sng" dirty="0" err="1"/>
              <a:t>Daulat</a:t>
            </a:r>
            <a:r>
              <a:rPr lang="fr-FR" dirty="0"/>
              <a:t>, soutenu par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</a:p>
          <a:p>
            <a:r>
              <a:rPr lang="fr-FR" dirty="0"/>
              <a:t>- Et au centre, le </a:t>
            </a:r>
            <a:r>
              <a:rPr lang="fr-FR" dirty="0" err="1"/>
              <a:t>Holkar</a:t>
            </a:r>
            <a:r>
              <a:rPr lang="fr-FR" dirty="0"/>
              <a:t> de </a:t>
            </a:r>
            <a:r>
              <a:rPr lang="fr-FR" u="sng" dirty="0" err="1"/>
              <a:t>Yashwant</a:t>
            </a:r>
            <a:endParaRPr lang="fr-FR" u="sng" dirty="0"/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F90A8B5-CB7E-52F8-0EA8-6A12813B9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EF3712A-910A-CA3F-F796-7DAA4865994D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D50BD8-A2DC-B1AC-F0BD-B83F8D1F34B7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174F0D1-329D-28BB-98B4-84BEB79B9A25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65A784A-E917-4E7D-F818-3B5D2260F7B2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83C30F8-F9D3-0F46-CB64-9845E9EFB462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CC90BE-855F-79D4-9315-91F2834808A3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35B8CDB-F57A-3F6E-EDB2-394E74F63E5A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F4A5D7-F86B-80A2-E586-73DF5C5876BA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97D204-477E-19A0-C2B0-8A9E5982C37E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EC89E8-A2A9-704C-8089-72ACB28FE19C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153D2E-9500-0652-9F8F-66C205E71F93}"/>
              </a:ext>
            </a:extLst>
          </p:cNvPr>
          <p:cNvSpPr/>
          <p:nvPr/>
        </p:nvSpPr>
        <p:spPr>
          <a:xfrm>
            <a:off x="8488112" y="517060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B8F7C0E-CB51-FE9A-C22D-D5E64EAF97CD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BABB517-1EA7-B264-01FA-6F1E394EF23D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0CF750B-1899-ECC5-4BAE-943D4E1A4138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5437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*Oct. 1802 : </a:t>
            </a:r>
            <a:r>
              <a:rPr lang="fr-FR" u="sng" dirty="0" err="1"/>
              <a:t>Yashwant</a:t>
            </a:r>
            <a:r>
              <a:rPr lang="fr-FR" u="sng" dirty="0"/>
              <a:t> </a:t>
            </a:r>
            <a:r>
              <a:rPr lang="fr-FR" u="sng" dirty="0" err="1"/>
              <a:t>Holkar</a:t>
            </a:r>
            <a:r>
              <a:rPr lang="fr-FR" dirty="0"/>
              <a:t> en sort vainqueur et s’empare de Poona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chassé de sa capitale Poona</a:t>
            </a:r>
          </a:p>
          <a:p>
            <a:r>
              <a:rPr lang="fr-FR" dirty="0"/>
              <a:t>Il se réfugie à Bassein et…</a:t>
            </a:r>
          </a:p>
          <a:p>
            <a:endParaRPr lang="fr-FR" dirty="0"/>
          </a:p>
          <a:p>
            <a:r>
              <a:rPr lang="fr-FR" dirty="0"/>
              <a:t>*Et il se tourne vers les Britanniques</a:t>
            </a:r>
          </a:p>
          <a:p>
            <a:r>
              <a:rPr lang="fr-FR" dirty="0"/>
              <a:t>De </a:t>
            </a:r>
            <a:r>
              <a:rPr lang="fr-FR" u="sng" dirty="0"/>
              <a:t>Richard Wellesley</a:t>
            </a:r>
            <a:r>
              <a:rPr lang="fr-FR" dirty="0"/>
              <a:t>, le vainqueur de </a:t>
            </a:r>
            <a:r>
              <a:rPr lang="fr-FR" dirty="0" err="1"/>
              <a:t>Tipu</a:t>
            </a:r>
            <a:r>
              <a:rPr lang="fr-FR" dirty="0"/>
              <a:t> Sultan (1799)…</a:t>
            </a:r>
            <a:endParaRPr lang="fr-FR" u="sng" dirty="0"/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8F14DCC-9C04-61B8-1A78-CD465FFD6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B2F2BB8-92F2-27DF-ED85-B185AE246106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A566DAD-713A-DE45-7E5B-A70363758E3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38F0EE5-195E-FB1D-8819-B255A47B85F4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E2BD83D-DBF7-0679-470F-EA0BBA8BE11A}"/>
              </a:ext>
            </a:extLst>
          </p:cNvPr>
          <p:cNvCxnSpPr>
            <a:cxnSpLocks/>
            <a:stCxn id="24" idx="3"/>
            <a:endCxn id="28" idx="7"/>
          </p:cNvCxnSpPr>
          <p:nvPr/>
        </p:nvCxnSpPr>
        <p:spPr>
          <a:xfrm flipH="1">
            <a:off x="8545777" y="3031061"/>
            <a:ext cx="821732" cy="168733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F1906B7-4D4E-3784-5F8B-8A23E43FD571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225D99E-7CCA-CE9C-BF66-FDB40A688784}"/>
              </a:ext>
            </a:extLst>
          </p:cNvPr>
          <p:cNvCxnSpPr>
            <a:cxnSpLocks/>
            <a:stCxn id="28" idx="1"/>
            <a:endCxn id="10" idx="5"/>
          </p:cNvCxnSpPr>
          <p:nvPr/>
        </p:nvCxnSpPr>
        <p:spPr>
          <a:xfrm flipH="1" flipV="1">
            <a:off x="8199459" y="4437731"/>
            <a:ext cx="222666" cy="28066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73FEE65A-0D65-9DE4-0A67-A258AEF2B126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AAFBC45-0FD3-6EF4-6E32-C716DD562405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5A69161-0036-6400-9835-B16E30503A06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A58C38F-C0B3-BBC7-4EC3-603400503A21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955A2E8-4C26-7950-FAE1-B0490C7C0D67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1FAF397-9BBC-036D-FA9E-C8C91B605291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39945C5-61DC-EB67-0BDB-B268077D7DD6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BAD0DAF-1D70-B8A9-537A-5BE306B18B5F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B302D3F-E44A-E03E-5AF2-6CDD777045EB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9E3C4D0-5002-7317-1FB5-425640F271DD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8013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92055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*Déc. 1802 : Traité de Bassein</a:t>
            </a:r>
          </a:p>
          <a:p>
            <a:endParaRPr lang="fr-FR" dirty="0"/>
          </a:p>
          <a:p>
            <a:r>
              <a:rPr lang="fr-FR" dirty="0"/>
              <a:t>*En échange de 6 000 soldats, le </a:t>
            </a:r>
            <a:r>
              <a:rPr lang="fr-FR" i="1" u="sng" dirty="0" err="1"/>
              <a:t>peshwa</a:t>
            </a:r>
            <a:r>
              <a:rPr lang="fr-FR" dirty="0"/>
              <a:t> cède…</a:t>
            </a:r>
          </a:p>
          <a:p>
            <a:endParaRPr lang="fr-FR" dirty="0"/>
          </a:p>
          <a:p>
            <a:r>
              <a:rPr lang="fr-FR" dirty="0"/>
              <a:t>- Surat, une partie du Gujarat</a:t>
            </a:r>
          </a:p>
          <a:p>
            <a:r>
              <a:rPr lang="fr-FR" dirty="0"/>
              <a:t>- La perception des impôts dans le Nizam</a:t>
            </a:r>
          </a:p>
          <a:p>
            <a:r>
              <a:rPr lang="fr-FR" u="sng" dirty="0"/>
              <a:t>- Et surtout, il accepte l’ingérence britannique…</a:t>
            </a:r>
          </a:p>
          <a:p>
            <a:endParaRPr lang="fr-FR" dirty="0"/>
          </a:p>
          <a:p>
            <a:r>
              <a:rPr lang="fr-FR" dirty="0"/>
              <a:t>NB : Pour </a:t>
            </a:r>
            <a:r>
              <a:rPr lang="fr-FR" u="sng" dirty="0"/>
              <a:t>Wellesley</a:t>
            </a:r>
            <a:r>
              <a:rPr lang="fr-FR" dirty="0"/>
              <a:t> également, écarter les trop nombreux Français</a:t>
            </a:r>
          </a:p>
          <a:p>
            <a:r>
              <a:rPr lang="fr-FR" dirty="0"/>
              <a:t>Conseillers des princes marathes, comme Pierre </a:t>
            </a:r>
            <a:r>
              <a:rPr lang="fr-FR" dirty="0" err="1"/>
              <a:t>Cuillier</a:t>
            </a:r>
            <a:r>
              <a:rPr lang="fr-FR" dirty="0"/>
              <a:t>-Perron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D5758DF-8F44-D531-FC34-7A02EAB62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111521C-2290-B744-1491-F96921AD4280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2CEAC17-B29F-9B35-EA87-97CD9456BF8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CEB554C-8DD7-AA5C-9959-E67233B9AD9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7812658-B94A-3F99-5474-C8B60AD1F95A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379FEC-992C-0CDB-A9D1-1A4D0EE16CC1}"/>
              </a:ext>
            </a:extLst>
          </p:cNvPr>
          <p:cNvCxnSpPr>
            <a:cxnSpLocks/>
            <a:stCxn id="8" idx="3"/>
            <a:endCxn id="12" idx="7"/>
          </p:cNvCxnSpPr>
          <p:nvPr/>
        </p:nvCxnSpPr>
        <p:spPr>
          <a:xfrm flipH="1">
            <a:off x="8545777" y="3031061"/>
            <a:ext cx="821732" cy="168733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456134-6739-2BDA-EC7F-5DE6EE9E6643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0BBB199-83BE-B544-1270-F0CFCABDFD5B}"/>
              </a:ext>
            </a:extLst>
          </p:cNvPr>
          <p:cNvCxnSpPr>
            <a:cxnSpLocks/>
            <a:stCxn id="12" idx="1"/>
            <a:endCxn id="4" idx="5"/>
          </p:cNvCxnSpPr>
          <p:nvPr/>
        </p:nvCxnSpPr>
        <p:spPr>
          <a:xfrm flipH="1" flipV="1">
            <a:off x="8199459" y="4437731"/>
            <a:ext cx="222666" cy="28066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E36AB34-2652-CCEE-A74A-500AE4D18BFD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6E951C-CE1A-3CE8-E110-7E2E5CD1DCE9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83697C8-A66B-ACCE-248D-277BDFC760AD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CA0A252-4E63-3542-F67A-FE92A3C84F53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84EB1D8-66FE-F4DE-AC62-1C478132FDC3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C0D2AF5-A033-A058-C948-D5163E7FD2D2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173700-BA74-66A6-D820-CCEC8340806D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BC8449-F038-D604-4A93-357C37FA5C10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D09887-9CFE-595A-437E-851CFF293CCC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3B3F67E-3EFB-4193-5132-5ABE2853C9EB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70C0241-2CA4-5078-04D8-A5433D46386D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9082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543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*Mai 1803 : Profitant de l’absence de </a:t>
            </a:r>
            <a:r>
              <a:rPr lang="fr-FR" u="sng" dirty="0" err="1"/>
              <a:t>Yashwant</a:t>
            </a:r>
            <a:r>
              <a:rPr lang="fr-FR" u="sng" dirty="0"/>
              <a:t> </a:t>
            </a:r>
            <a:r>
              <a:rPr lang="fr-FR" u="sng" dirty="0" err="1"/>
              <a:t>Holkar</a:t>
            </a:r>
            <a:endParaRPr lang="fr-FR" u="sng" dirty="0"/>
          </a:p>
          <a:p>
            <a:r>
              <a:rPr lang="fr-FR" u="sng" dirty="0"/>
              <a:t>Arthur Wellesley, </a:t>
            </a:r>
            <a:r>
              <a:rPr lang="fr-FR" i="1" u="sng" dirty="0"/>
              <a:t>Wellington</a:t>
            </a:r>
            <a:r>
              <a:rPr lang="fr-FR" dirty="0"/>
              <a:t>, s’empare de Poona et y rétablit </a:t>
            </a:r>
            <a:r>
              <a:rPr lang="fr-FR" dirty="0" err="1"/>
              <a:t>Baji</a:t>
            </a:r>
            <a:r>
              <a:rPr lang="fr-FR" dirty="0"/>
              <a:t> </a:t>
            </a:r>
            <a:r>
              <a:rPr lang="fr-FR" dirty="0" err="1"/>
              <a:t>Râo</a:t>
            </a:r>
            <a:r>
              <a:rPr lang="fr-FR" dirty="0"/>
              <a:t> II</a:t>
            </a:r>
          </a:p>
          <a:p>
            <a:endParaRPr lang="fr-FR" dirty="0"/>
          </a:p>
          <a:p>
            <a:r>
              <a:rPr lang="fr-FR" dirty="0"/>
              <a:t>*Août 1803 : Devant les refus</a:t>
            </a:r>
          </a:p>
          <a:p>
            <a:r>
              <a:rPr lang="fr-FR" dirty="0"/>
              <a:t>De </a:t>
            </a:r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et de </a:t>
            </a:r>
            <a:r>
              <a:rPr lang="fr-FR" dirty="0" err="1"/>
              <a:t>Raghoji</a:t>
            </a:r>
            <a:r>
              <a:rPr lang="fr-FR" dirty="0"/>
              <a:t> II Bhonsle, raja de Nagpur</a:t>
            </a:r>
            <a:endParaRPr lang="fr-FR" u="sng" dirty="0"/>
          </a:p>
          <a:p>
            <a:r>
              <a:rPr lang="fr-FR" dirty="0"/>
              <a:t>D’accepter le traité de Bassein</a:t>
            </a:r>
          </a:p>
          <a:p>
            <a:r>
              <a:rPr lang="fr-FR" dirty="0"/>
              <a:t>Wellington leur déclare la guerre</a:t>
            </a:r>
          </a:p>
          <a:p>
            <a:endParaRPr lang="fr-FR" u="sng" dirty="0"/>
          </a:p>
          <a:p>
            <a:r>
              <a:rPr lang="fr-FR" dirty="0"/>
              <a:t>*</a:t>
            </a:r>
            <a:r>
              <a:rPr lang="fr-FR" u="sng" dirty="0" err="1"/>
              <a:t>Yashwant</a:t>
            </a:r>
            <a:r>
              <a:rPr lang="fr-FR" u="sng" dirty="0"/>
              <a:t> </a:t>
            </a:r>
            <a:r>
              <a:rPr lang="fr-FR" u="sng" dirty="0" err="1"/>
              <a:t>Holkar</a:t>
            </a:r>
            <a:r>
              <a:rPr lang="fr-FR" dirty="0"/>
              <a:t>, craignant plus les Sindhia, reste en retrait</a:t>
            </a:r>
          </a:p>
        </p:txBody>
      </p:sp>
      <p:pic>
        <p:nvPicPr>
          <p:cNvPr id="31" name="Image 3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B7A5A05-898A-6A8C-A4C2-4036D60B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AD2A3FB5-FCEB-95BD-766B-41BAA5575704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8CFF657-25AE-4F64-5E42-9DFB7E9E42FF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5295057-3638-A255-00CB-0FA01E78919F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3787EB-A338-D395-1B64-00804904BBC7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E67EFF1-E065-7638-8BFE-216EB20E1A3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61EBA8C-19CF-D6EB-A4DE-B13C712B2E21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386520E-1228-DF00-CAFC-1C8F38179148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691F1B4-CA53-3C52-95C9-887B83924FE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8E2582D-DC40-FA30-9A9C-99B37AE941BB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E035936-3F03-A623-8C10-AA74EC05A62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8E0385-1BD8-6D15-FAF0-2E1D4F4C68AB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83C60D6-60D6-C31E-AB19-64EA24CBB679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C509628-B5F3-3DEF-79EB-58B4C1306CC8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D9F3FB-4087-A3EF-7636-A7AB7FC127BB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A92C76-4CC9-888C-DA9E-27E45EB643B2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38F375E-2D7B-1338-E5A9-D1072367B23A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6E9EF2-E58B-3E91-B0CF-EB4712B24AB3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281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5434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*Août 1803 : Wellington s’empare d’</a:t>
            </a:r>
            <a:r>
              <a:rPr lang="fr-FR" dirty="0" err="1"/>
              <a:t>Ahmadnâgâr</a:t>
            </a:r>
            <a:r>
              <a:rPr lang="fr-FR" dirty="0"/>
              <a:t> et d’Aurangabad</a:t>
            </a:r>
          </a:p>
          <a:p>
            <a:endParaRPr lang="fr-FR" dirty="0"/>
          </a:p>
          <a:p>
            <a:r>
              <a:rPr lang="fr-FR" dirty="0"/>
              <a:t>*Sept. 1803 : A la bataille d’</a:t>
            </a:r>
            <a:r>
              <a:rPr lang="fr-FR" dirty="0" err="1"/>
              <a:t>Assaye</a:t>
            </a:r>
            <a:r>
              <a:rPr lang="fr-FR" dirty="0"/>
              <a:t>, au nord d’Aurangabad</a:t>
            </a:r>
          </a:p>
          <a:p>
            <a:r>
              <a:rPr lang="fr-FR" dirty="0"/>
              <a:t> </a:t>
            </a:r>
            <a:r>
              <a:rPr lang="fr-FR" u="sng" dirty="0"/>
              <a:t>Wellington vainc les Sindhia et les Bhonsle</a:t>
            </a:r>
          </a:p>
        </p:txBody>
      </p:sp>
      <p:pic>
        <p:nvPicPr>
          <p:cNvPr id="31" name="Image 3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B7A5A05-898A-6A8C-A4C2-4036D60B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AD2A3FB5-FCEB-95BD-766B-41BAA5575704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5295057-3638-A255-00CB-0FA01E78919F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15BDB8-DA40-C2D1-3C5E-703E26513AFC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DFAEA22-2C24-8ECB-7AB4-9E9AA3A6C244}"/>
              </a:ext>
            </a:extLst>
          </p:cNvPr>
          <p:cNvCxnSpPr>
            <a:cxnSpLocks/>
            <a:stCxn id="34" idx="7"/>
            <a:endCxn id="35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D36E576-4184-A955-CD4F-D5BFDDC4A7C8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A186F02-FDD3-67A2-6A53-05D15D99BCDB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0CA1C1C-1CA8-A9BA-D0A7-3002071209A0}"/>
              </a:ext>
            </a:extLst>
          </p:cNvPr>
          <p:cNvCxnSpPr>
            <a:cxnSpLocks/>
            <a:stCxn id="51" idx="3"/>
            <a:endCxn id="69" idx="7"/>
          </p:cNvCxnSpPr>
          <p:nvPr/>
        </p:nvCxnSpPr>
        <p:spPr>
          <a:xfrm flipH="1">
            <a:off x="9153614" y="1440500"/>
            <a:ext cx="1119149" cy="232439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53787EB-A338-D395-1B64-00804904BBC7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E67EFF1-E065-7638-8BFE-216EB20E1A3C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A27B644-5219-C0AC-E101-AB4941F699D4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9179223" y="3680640"/>
            <a:ext cx="1475921" cy="13692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61EBA8C-19CF-D6EB-A4DE-B13C712B2E21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386520E-1228-DF00-CAFC-1C8F38179148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691F1B4-CA53-3C52-95C9-887B83924FE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8E2582D-DC40-FA30-9A9C-99B37AE941BB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E035936-3F03-A623-8C10-AA74EC05A62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8E0385-1BD8-6D15-FAF0-2E1D4F4C68AB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83C60D6-60D6-C31E-AB19-64EA24CBB679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C509628-B5F3-3DEF-79EB-58B4C1306CC8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CB40B134-7833-E893-7651-A3758A9EF1B6}"/>
              </a:ext>
            </a:extLst>
          </p:cNvPr>
          <p:cNvSpPr/>
          <p:nvPr/>
        </p:nvSpPr>
        <p:spPr>
          <a:xfrm>
            <a:off x="9004353" y="3743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D9F3FB-4087-A3EF-7636-A7AB7FC127BB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A92C76-4CC9-888C-DA9E-27E45EB643B2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38F375E-2D7B-1338-E5A9-D1072367B23A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6E9EF2-E58B-3E91-B0CF-EB4712B24AB3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E221526-C584-A4B2-5066-B48D6C0A89E5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7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104476"/>
            <a:ext cx="593697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1757-1761 : Après les invasions afghanes d’Ahmad Chah et la bataille de </a:t>
            </a:r>
            <a:r>
              <a:rPr lang="fr-FR" b="1" dirty="0" err="1"/>
              <a:t>Panipat</a:t>
            </a:r>
            <a:r>
              <a:rPr lang="fr-FR" b="1" dirty="0"/>
              <a:t>, l’empereur moghol a définitivement perdu tout son prestige et ne contrôle plus qu’un territoire restreint autour de Delhi</a:t>
            </a:r>
          </a:p>
          <a:p>
            <a:endParaRPr lang="fr-FR" dirty="0"/>
          </a:p>
          <a:p>
            <a:r>
              <a:rPr lang="fr-FR" dirty="0"/>
              <a:t>*Jan. 1761 : 3</a:t>
            </a:r>
            <a:r>
              <a:rPr lang="fr-FR" baseline="30000" dirty="0"/>
              <a:t>ème</a:t>
            </a:r>
            <a:r>
              <a:rPr lang="fr-FR" dirty="0"/>
              <a:t> bataille de </a:t>
            </a:r>
            <a:r>
              <a:rPr lang="fr-FR" dirty="0" err="1"/>
              <a:t>Panipat</a:t>
            </a:r>
            <a:r>
              <a:rPr lang="fr-FR" dirty="0"/>
              <a:t> (1526, 1556, 1761)</a:t>
            </a:r>
          </a:p>
          <a:p>
            <a:r>
              <a:rPr lang="fr-FR" u="sng" dirty="0"/>
              <a:t>Bataille majeure entre musulmans et hindous</a:t>
            </a:r>
            <a:endParaRPr lang="fr-FR" dirty="0"/>
          </a:p>
          <a:p>
            <a:endParaRPr lang="fr-FR" u="sng" dirty="0"/>
          </a:p>
          <a:p>
            <a:r>
              <a:rPr lang="fr-FR" dirty="0"/>
              <a:t>*Les Afghans d’</a:t>
            </a:r>
            <a:r>
              <a:rPr lang="fr-FR" u="sng" dirty="0"/>
              <a:t>Ahmad Chah</a:t>
            </a:r>
            <a:r>
              <a:rPr lang="fr-FR" dirty="0"/>
              <a:t> et leurs alliés </a:t>
            </a:r>
            <a:r>
              <a:rPr lang="fr-FR" dirty="0" err="1"/>
              <a:t>Rohillas</a:t>
            </a:r>
            <a:r>
              <a:rPr lang="fr-FR" dirty="0"/>
              <a:t> et Aoudh</a:t>
            </a:r>
          </a:p>
          <a:p>
            <a:r>
              <a:rPr lang="fr-FR" dirty="0"/>
              <a:t>Ecrasent les Marathes et leurs alliés Rajputs</a:t>
            </a:r>
          </a:p>
          <a:p>
            <a:r>
              <a:rPr lang="fr-FR" dirty="0"/>
              <a:t>Et les chassent de Delhi</a:t>
            </a:r>
          </a:p>
          <a:p>
            <a:endParaRPr lang="fr-FR" dirty="0"/>
          </a:p>
          <a:p>
            <a:r>
              <a:rPr lang="fr-FR" dirty="0"/>
              <a:t>*1761 : Grâce à cette victoire d’Ahmad Chah</a:t>
            </a:r>
          </a:p>
          <a:p>
            <a:r>
              <a:rPr lang="fr-FR" dirty="0"/>
              <a:t>L’empereur moghol </a:t>
            </a:r>
            <a:r>
              <a:rPr lang="fr-FR" u="sng" dirty="0"/>
              <a:t>Shah Alam II</a:t>
            </a:r>
          </a:p>
          <a:p>
            <a:r>
              <a:rPr lang="fr-FR" dirty="0"/>
              <a:t>Est à nouveau libéré de l’emprise des Marathes</a:t>
            </a:r>
          </a:p>
          <a:p>
            <a:endParaRPr lang="fr-FR" dirty="0"/>
          </a:p>
          <a:p>
            <a:r>
              <a:rPr lang="fr-FR" dirty="0"/>
              <a:t>Mais </a:t>
            </a:r>
            <a:r>
              <a:rPr lang="fr-FR" i="1" dirty="0"/>
              <a:t>le roi de Delhi</a:t>
            </a:r>
            <a:r>
              <a:rPr lang="fr-FR" dirty="0"/>
              <a:t> a </a:t>
            </a:r>
            <a:r>
              <a:rPr lang="fr-FR" u="sng" dirty="0"/>
              <a:t>définitivement</a:t>
            </a:r>
            <a:r>
              <a:rPr lang="fr-FR" dirty="0"/>
              <a:t> perdu tout son prestige</a:t>
            </a:r>
          </a:p>
          <a:p>
            <a:r>
              <a:rPr lang="fr-FR" dirty="0"/>
              <a:t>Et il  ne contrôle plus qu’un territoire restreint autour de sa capitale…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D4C8EC9-EF8F-8AC8-B5CA-DC005B1D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ECA0572-2A5E-12B5-DEF2-59CC42227674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6475F8-A7E2-B916-C7FF-D3252949B18D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6DB22CC-33B9-1745-4A74-625EA7D7C5F9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C59320F-C89C-5FD7-13D8-3E30553199A3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B9FC883-0853-5CF3-01E9-0CF659944B79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B4EC71A-32DC-3159-431A-E3AE61665B32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FBF5738-A4C6-AF5D-1337-CFB24B94FC58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E4677CF-41C4-804B-81D5-933DC81AB926}"/>
              </a:ext>
            </a:extLst>
          </p:cNvPr>
          <p:cNvSpPr/>
          <p:nvPr/>
        </p:nvSpPr>
        <p:spPr>
          <a:xfrm>
            <a:off x="8509945" y="138078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5F73E3D-3E89-C1A3-157B-5B0A61E833B6}"/>
              </a:ext>
            </a:extLst>
          </p:cNvPr>
          <p:cNvCxnSpPr>
            <a:cxnSpLocks/>
            <a:stCxn id="32" idx="5"/>
            <a:endCxn id="29" idx="1"/>
          </p:cNvCxnSpPr>
          <p:nvPr/>
        </p:nvCxnSpPr>
        <p:spPr>
          <a:xfrm>
            <a:off x="7527331" y="648128"/>
            <a:ext cx="1008223" cy="7544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2174CAB7-8D19-D334-B92E-88F65B685760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A6385C6-81B1-044E-F60B-62A5FFC7C875}"/>
              </a:ext>
            </a:extLst>
          </p:cNvPr>
          <p:cNvCxnSpPr>
            <a:cxnSpLocks/>
          </p:cNvCxnSpPr>
          <p:nvPr/>
        </p:nvCxnSpPr>
        <p:spPr>
          <a:xfrm flipV="1">
            <a:off x="8066539" y="1827664"/>
            <a:ext cx="535998" cy="187752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7CD7B0C-53F1-56F7-B4C2-B01262AC12E8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8684815" y="1455270"/>
            <a:ext cx="534664" cy="7055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11C5D7F-9643-5A09-8A98-1369590D8C05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684815" y="1455270"/>
            <a:ext cx="270421" cy="1093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D2F021B0-12FC-0EAB-A140-EDC6BECD8188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A71D3EE-394E-141D-75F7-664E2C7BF63F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EEF9452-72D2-637E-DBCC-172DFFDA9BAD}"/>
              </a:ext>
            </a:extLst>
          </p:cNvPr>
          <p:cNvSpPr/>
          <p:nvPr/>
        </p:nvSpPr>
        <p:spPr>
          <a:xfrm>
            <a:off x="7840771" y="208630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D0E56BF-37F8-A7BC-8E03-E1D43DDBDBE8}"/>
              </a:ext>
            </a:extLst>
          </p:cNvPr>
          <p:cNvCxnSpPr>
            <a:cxnSpLocks/>
            <a:stCxn id="5" idx="7"/>
            <a:endCxn id="6" idx="3"/>
          </p:cNvCxnSpPr>
          <p:nvPr/>
        </p:nvCxnSpPr>
        <p:spPr>
          <a:xfrm flipV="1">
            <a:off x="7990032" y="1784037"/>
            <a:ext cx="485207" cy="32408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7246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81597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*Oct.-Déc. 1803 : Les Britanniques s’emparent</a:t>
            </a:r>
          </a:p>
          <a:p>
            <a:r>
              <a:rPr lang="fr-FR" dirty="0"/>
              <a:t>Des forteresses d’</a:t>
            </a:r>
            <a:r>
              <a:rPr lang="fr-FR" dirty="0" err="1"/>
              <a:t>Asirgarh</a:t>
            </a:r>
            <a:r>
              <a:rPr lang="fr-FR" dirty="0"/>
              <a:t>, puis de </a:t>
            </a:r>
            <a:r>
              <a:rPr lang="fr-FR" dirty="0" err="1"/>
              <a:t>Gawilgarh</a:t>
            </a:r>
            <a:endParaRPr lang="fr-FR" dirty="0"/>
          </a:p>
          <a:p>
            <a:endParaRPr lang="fr-FR" dirty="0"/>
          </a:p>
          <a:p>
            <a:r>
              <a:rPr lang="fr-FR" dirty="0"/>
              <a:t>Et au nord…</a:t>
            </a:r>
          </a:p>
          <a:p>
            <a:r>
              <a:rPr lang="fr-FR" dirty="0"/>
              <a:t>*Sept. 1803 : Le général britannique Lake</a:t>
            </a:r>
          </a:p>
          <a:p>
            <a:r>
              <a:rPr lang="fr-FR" dirty="0"/>
              <a:t>Vainc le Français Louis Bourquin au service des Sindhia</a:t>
            </a:r>
          </a:p>
          <a:p>
            <a:endParaRPr lang="fr-FR" dirty="0"/>
          </a:p>
          <a:p>
            <a:r>
              <a:rPr lang="fr-FR" u="sng" dirty="0"/>
              <a:t>*Lake s’empare de Delhi et de l’empereur Shah Alam II</a:t>
            </a:r>
          </a:p>
          <a:p>
            <a:r>
              <a:rPr lang="fr-FR" u="sng" dirty="0"/>
              <a:t>Qui passe sous la protection des Britanniques…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4A52CED-2371-6983-C4DA-36247EDE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B126917-50D5-A7B2-1EF9-386BD32785EF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3BAC32-D249-75A2-51B9-770294A99F29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3A793A-26DB-EBBF-368A-2D474E6735D3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662F813-52C5-341E-56E9-7DFB5E77073F}"/>
              </a:ext>
            </a:extLst>
          </p:cNvPr>
          <p:cNvCxnSpPr>
            <a:cxnSpLocks/>
            <a:stCxn id="7" idx="7"/>
            <a:endCxn id="8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E4BB373-FB79-6A48-9109-40AED36E8CF8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3D898CE-D9FA-BA7B-FF8F-67ACA798016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6206A535-A456-B1D2-08E3-C59AAFC44D55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5DC80DE-9A19-8F6D-2921-70959BF921C2}"/>
              </a:ext>
            </a:extLst>
          </p:cNvPr>
          <p:cNvSpPr/>
          <p:nvPr/>
        </p:nvSpPr>
        <p:spPr>
          <a:xfrm>
            <a:off x="9516770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F25277A-5894-C1F9-0DF0-A4DD8A1B6C39}"/>
              </a:ext>
            </a:extLst>
          </p:cNvPr>
          <p:cNvCxnSpPr>
            <a:cxnSpLocks/>
            <a:stCxn id="16" idx="7"/>
            <a:endCxn id="4" idx="2"/>
          </p:cNvCxnSpPr>
          <p:nvPr/>
        </p:nvCxnSpPr>
        <p:spPr>
          <a:xfrm flipV="1">
            <a:off x="8958300" y="3503487"/>
            <a:ext cx="558470" cy="450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1A91DF35-989B-BDAB-2533-E62ADA0296BD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46AF788-D059-62AD-42C5-9CEE0611AD58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F5BE5F1-49D9-2F01-D7FD-11B02D231074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DD4786-CF2C-05F5-AB68-67939C56F42B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E879F4D-D47A-CF9D-CCCC-738AB6AF570A}"/>
              </a:ext>
            </a:extLst>
          </p:cNvPr>
          <p:cNvCxnSpPr>
            <a:cxnSpLocks/>
            <a:stCxn id="12" idx="1"/>
            <a:endCxn id="40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91D4CF2-706D-9DE7-40A0-5808254FAECC}"/>
              </a:ext>
            </a:extLst>
          </p:cNvPr>
          <p:cNvCxnSpPr>
            <a:cxnSpLocks/>
            <a:endCxn id="35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4E15AC5-7379-427C-AC88-17C9D949FB01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D33A7D2-9755-A074-24FF-790DEAF3C082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E9CF54-B83A-3D3F-A9D6-AEC91BEAD2EF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8FFC8C9-2EF5-BE37-6FEA-F8FE78C75C6A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C3A9A1-0223-2830-7338-DC48CC10AB75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2DC394A-19FE-7FCE-1D87-6BB4DB627E3F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7BA2313-95C6-050A-E3EC-76759D340BB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A95C448-BBAA-6A0C-09D1-BD200455846D}"/>
              </a:ext>
            </a:extLst>
          </p:cNvPr>
          <p:cNvSpPr/>
          <p:nvPr/>
        </p:nvSpPr>
        <p:spPr>
          <a:xfrm>
            <a:off x="9771307" y="34603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C7C1256-0761-C4C6-5824-A601B2FBF139}"/>
              </a:ext>
            </a:extLst>
          </p:cNvPr>
          <p:cNvCxnSpPr>
            <a:cxnSpLocks/>
            <a:stCxn id="4" idx="7"/>
            <a:endCxn id="27" idx="3"/>
          </p:cNvCxnSpPr>
          <p:nvPr/>
        </p:nvCxnSpPr>
        <p:spPr>
          <a:xfrm>
            <a:off x="9666031" y="3450817"/>
            <a:ext cx="130885" cy="136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C29D5955-39BA-BE3C-EC98-43030E5D078C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FDB929-25F7-6E0A-E957-8A05B0FC95A6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4BC41C8D-4CE7-C7FB-0C4F-9160FD573BAE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ED1AF1-FC67-5B52-C9A1-85E20076A02D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AEE9E0C-B37C-B35B-13B8-BBBD4660F52E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12F3061-F296-C230-9462-BD5F6306D9F4}"/>
              </a:ext>
            </a:extLst>
          </p:cNvPr>
          <p:cNvCxnSpPr>
            <a:cxnSpLocks/>
            <a:endCxn id="27" idx="6"/>
          </p:cNvCxnSpPr>
          <p:nvPr/>
        </p:nvCxnSpPr>
        <p:spPr>
          <a:xfrm flipH="1" flipV="1">
            <a:off x="9946177" y="3534868"/>
            <a:ext cx="708967" cy="14577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6530809-2E01-A59F-F075-200000712627}"/>
              </a:ext>
            </a:extLst>
          </p:cNvPr>
          <p:cNvCxnSpPr>
            <a:cxnSpLocks/>
            <a:stCxn id="36" idx="4"/>
            <a:endCxn id="27" idx="7"/>
          </p:cNvCxnSpPr>
          <p:nvPr/>
        </p:nvCxnSpPr>
        <p:spPr>
          <a:xfrm flipH="1">
            <a:off x="9920568" y="1462317"/>
            <a:ext cx="414021" cy="201988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6F795D1-5D1D-C916-13E9-92A919617E85}"/>
              </a:ext>
            </a:extLst>
          </p:cNvPr>
          <p:cNvCxnSpPr>
            <a:cxnSpLocks/>
            <a:stCxn id="36" idx="0"/>
            <a:endCxn id="40" idx="4"/>
          </p:cNvCxnSpPr>
          <p:nvPr/>
        </p:nvCxnSpPr>
        <p:spPr>
          <a:xfrm flipV="1">
            <a:off x="10334589" y="794325"/>
            <a:ext cx="25609" cy="51901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470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8315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*Déc. 1803 : Traités de </a:t>
            </a:r>
            <a:r>
              <a:rPr lang="fr-FR" dirty="0" err="1"/>
              <a:t>Deogaon</a:t>
            </a:r>
            <a:r>
              <a:rPr lang="fr-FR" dirty="0"/>
              <a:t> et de </a:t>
            </a:r>
            <a:r>
              <a:rPr lang="fr-FR" dirty="0" err="1"/>
              <a:t>Surjî</a:t>
            </a:r>
            <a:r>
              <a:rPr lang="fr-FR" dirty="0"/>
              <a:t> </a:t>
            </a:r>
            <a:r>
              <a:rPr lang="fr-FR" dirty="0" err="1"/>
              <a:t>Anjagâon</a:t>
            </a:r>
            <a:endParaRPr lang="fr-FR" dirty="0"/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 err="1"/>
              <a:t>Raghoji</a:t>
            </a:r>
            <a:r>
              <a:rPr lang="fr-FR" u="sng" dirty="0"/>
              <a:t> II Bhonsle</a:t>
            </a:r>
            <a:r>
              <a:rPr lang="fr-FR" dirty="0"/>
              <a:t> de Nagpur-</a:t>
            </a:r>
            <a:r>
              <a:rPr lang="fr-FR" dirty="0" err="1"/>
              <a:t>Berâr</a:t>
            </a:r>
            <a:r>
              <a:rPr lang="fr-FR" dirty="0"/>
              <a:t>, </a:t>
            </a:r>
            <a:r>
              <a:rPr lang="fr-FR" sz="1700" dirty="0"/>
              <a:t>cède aux Anglais </a:t>
            </a:r>
            <a:r>
              <a:rPr lang="fr-FR" dirty="0"/>
              <a:t>la côte de l’Orissa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cède le </a:t>
            </a:r>
            <a:r>
              <a:rPr lang="fr-FR" dirty="0" err="1"/>
              <a:t>Doab</a:t>
            </a:r>
            <a:r>
              <a:rPr lang="fr-FR" dirty="0"/>
              <a:t> central</a:t>
            </a:r>
          </a:p>
          <a:p>
            <a:r>
              <a:rPr lang="fr-FR" dirty="0"/>
              <a:t>Ahmadnagar, le contrôle de Baroda, capitale des </a:t>
            </a:r>
            <a:r>
              <a:rPr lang="fr-FR" dirty="0" err="1"/>
              <a:t>Gaekwar</a:t>
            </a:r>
            <a:endParaRPr lang="fr-FR" dirty="0"/>
          </a:p>
          <a:p>
            <a:r>
              <a:rPr lang="fr-FR" dirty="0"/>
              <a:t>Ses droits sur Poona et le Nizam</a:t>
            </a:r>
          </a:p>
          <a:p>
            <a:r>
              <a:rPr lang="fr-FR" u="sng" dirty="0"/>
              <a:t>Et son protectorat de l’empereur moghol</a:t>
            </a:r>
          </a:p>
          <a:p>
            <a:endParaRPr lang="fr-FR" dirty="0"/>
          </a:p>
          <a:p>
            <a:r>
              <a:rPr lang="fr-FR" dirty="0"/>
              <a:t>- Les deux reconnaissent le traité de Bassein</a:t>
            </a:r>
          </a:p>
          <a:p>
            <a:endParaRPr lang="fr-FR" dirty="0"/>
          </a:p>
          <a:p>
            <a:r>
              <a:rPr lang="fr-FR" dirty="0"/>
              <a:t>*Reste </a:t>
            </a:r>
            <a:r>
              <a:rPr lang="fr-FR" u="sng" dirty="0" err="1"/>
              <a:t>Yashwant</a:t>
            </a:r>
            <a:r>
              <a:rPr lang="fr-FR" u="sng" dirty="0"/>
              <a:t> </a:t>
            </a:r>
            <a:r>
              <a:rPr lang="fr-FR" u="sng" dirty="0" err="1"/>
              <a:t>Holkar</a:t>
            </a:r>
            <a:r>
              <a:rPr lang="fr-FR" dirty="0"/>
              <a:t>…</a:t>
            </a:r>
          </a:p>
        </p:txBody>
      </p:sp>
      <p:pic>
        <p:nvPicPr>
          <p:cNvPr id="72" name="Image 7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3CB2807-02E1-9EC0-44B4-1B02031D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3" name="Ellipse 72">
            <a:extLst>
              <a:ext uri="{FF2B5EF4-FFF2-40B4-BE49-F238E27FC236}">
                <a16:creationId xmlns:a16="http://schemas.microsoft.com/office/drawing/2014/main" id="{086C1C3B-700C-B535-25DE-CF1F304321E1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527AD55-78A6-CD49-CBDB-420A89E371FA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CA49B95-FD2F-D232-0C70-E8F89DE4F14B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D26829A4-6BB6-D376-1E5F-DA73B08739ED}"/>
              </a:ext>
            </a:extLst>
          </p:cNvPr>
          <p:cNvCxnSpPr>
            <a:cxnSpLocks/>
            <a:stCxn id="74" idx="7"/>
            <a:endCxn id="75" idx="2"/>
          </p:cNvCxnSpPr>
          <p:nvPr/>
        </p:nvCxnSpPr>
        <p:spPr>
          <a:xfrm flipV="1">
            <a:off x="8545777" y="4622088"/>
            <a:ext cx="288871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466E8E42-0CA2-6CB3-EEFA-5402D0DD07C1}"/>
              </a:ext>
            </a:extLst>
          </p:cNvPr>
          <p:cNvSpPr/>
          <p:nvPr/>
        </p:nvSpPr>
        <p:spPr>
          <a:xfrm>
            <a:off x="8809039" y="39322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C5D1330F-3DED-B574-0F11-59B2882FFD06}"/>
              </a:ext>
            </a:extLst>
          </p:cNvPr>
          <p:cNvCxnSpPr>
            <a:cxnSpLocks/>
            <a:endCxn id="77" idx="3"/>
          </p:cNvCxnSpPr>
          <p:nvPr/>
        </p:nvCxnSpPr>
        <p:spPr>
          <a:xfrm flipH="1" flipV="1">
            <a:off x="8834648" y="4059436"/>
            <a:ext cx="87435" cy="4354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71B39B0E-40EE-2703-6972-1449940592AB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1A3983B-079B-91F6-6D69-502565193C82}"/>
              </a:ext>
            </a:extLst>
          </p:cNvPr>
          <p:cNvSpPr/>
          <p:nvPr/>
        </p:nvSpPr>
        <p:spPr>
          <a:xfrm>
            <a:off x="9516770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BC9D3A6C-8553-1A2E-E68D-5691C32BEE67}"/>
              </a:ext>
            </a:extLst>
          </p:cNvPr>
          <p:cNvCxnSpPr>
            <a:cxnSpLocks/>
            <a:stCxn id="77" idx="7"/>
            <a:endCxn id="80" idx="2"/>
          </p:cNvCxnSpPr>
          <p:nvPr/>
        </p:nvCxnSpPr>
        <p:spPr>
          <a:xfrm flipV="1">
            <a:off x="8958300" y="3503487"/>
            <a:ext cx="558470" cy="450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A310E105-0DA4-DBED-4692-1F13CE38A5AE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886A14D-4416-A6D1-CA56-167784CFB7E6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5BC01A9-4727-B8B0-DB9C-92C12DA1517C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08A24ED5-3AB3-2F56-F61A-B4413CBD92A7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00380341-BDA1-7DAA-ADEE-1FAD0ED560A6}"/>
              </a:ext>
            </a:extLst>
          </p:cNvPr>
          <p:cNvCxnSpPr>
            <a:cxnSpLocks/>
            <a:stCxn id="97" idx="1"/>
            <a:endCxn id="85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1C18724-B0CD-2449-E6D2-D1B1123048FC}"/>
              </a:ext>
            </a:extLst>
          </p:cNvPr>
          <p:cNvCxnSpPr>
            <a:cxnSpLocks/>
            <a:endCxn id="82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24129AF7-5694-3EF7-E127-059321B81F69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B3061F00-DA3E-BDEB-7221-27DF7FBF9AF6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EC3575E-09A2-9977-B64E-72AC56B85933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D3CAF6B-DC60-52B1-4F6E-1FE2F1966043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BE97C82-F08F-DF9A-8D8D-B940D1916D9F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0BAB7D8-8FEB-D415-C264-C7744442A6B2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89766EE-1C2F-21A9-5061-B8D18C2FDD3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3F871F6-5642-78DD-4951-AC4E9480A20B}"/>
              </a:ext>
            </a:extLst>
          </p:cNvPr>
          <p:cNvSpPr/>
          <p:nvPr/>
        </p:nvSpPr>
        <p:spPr>
          <a:xfrm>
            <a:off x="9771307" y="34603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473734EB-6F2E-7B6A-A97C-33BF19DECEFC}"/>
              </a:ext>
            </a:extLst>
          </p:cNvPr>
          <p:cNvCxnSpPr>
            <a:cxnSpLocks/>
            <a:stCxn id="80" idx="7"/>
            <a:endCxn id="95" idx="3"/>
          </p:cNvCxnSpPr>
          <p:nvPr/>
        </p:nvCxnSpPr>
        <p:spPr>
          <a:xfrm>
            <a:off x="9666031" y="3450817"/>
            <a:ext cx="130885" cy="1367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505677B9-D1A0-D6AD-5BC3-2EA520EC0DB2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1D93377F-9EB3-EC89-8394-8A6BC75AB2E5}"/>
              </a:ext>
            </a:extLst>
          </p:cNvPr>
          <p:cNvCxnSpPr>
            <a:cxnSpLocks/>
          </p:cNvCxnSpPr>
          <p:nvPr/>
        </p:nvCxnSpPr>
        <p:spPr>
          <a:xfrm>
            <a:off x="8310792" y="4690640"/>
            <a:ext cx="111333" cy="27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541668B3-CFEC-5404-39B8-7F1F3EE4B7A4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A426FE4-D120-1ECA-6590-CD6303255F32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F0DDE2A-6B50-D199-641E-34B2589F76A7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57532EDC-E51F-48A0-49E4-26C9FBD4FEEB}"/>
              </a:ext>
            </a:extLst>
          </p:cNvPr>
          <p:cNvCxnSpPr>
            <a:cxnSpLocks/>
            <a:endCxn id="95" idx="6"/>
          </p:cNvCxnSpPr>
          <p:nvPr/>
        </p:nvCxnSpPr>
        <p:spPr>
          <a:xfrm flipH="1" flipV="1">
            <a:off x="9946177" y="3534868"/>
            <a:ext cx="708967" cy="14577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382730DE-EA9A-6873-7E35-4B6D304196EB}"/>
              </a:ext>
            </a:extLst>
          </p:cNvPr>
          <p:cNvCxnSpPr>
            <a:cxnSpLocks/>
            <a:stCxn id="83" idx="4"/>
            <a:endCxn id="95" idx="7"/>
          </p:cNvCxnSpPr>
          <p:nvPr/>
        </p:nvCxnSpPr>
        <p:spPr>
          <a:xfrm flipH="1">
            <a:off x="9920568" y="1462317"/>
            <a:ext cx="414021" cy="201988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C1DB89C8-18FC-1041-92D9-408A4057F758}"/>
              </a:ext>
            </a:extLst>
          </p:cNvPr>
          <p:cNvCxnSpPr>
            <a:cxnSpLocks/>
            <a:stCxn id="83" idx="0"/>
            <a:endCxn id="85" idx="4"/>
          </p:cNvCxnSpPr>
          <p:nvPr/>
        </p:nvCxnSpPr>
        <p:spPr>
          <a:xfrm flipV="1">
            <a:off x="10334589" y="794325"/>
            <a:ext cx="25609" cy="51901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409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94273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1802-1805 :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 : Les Britanniques alliés au </a:t>
            </a:r>
            <a:r>
              <a:rPr lang="fr-FR" b="1" i="1" dirty="0" err="1"/>
              <a:t>peshwa</a:t>
            </a:r>
            <a:r>
              <a:rPr lang="fr-FR" b="1" dirty="0"/>
              <a:t> défont les Sindhia, les Bhonsle et les </a:t>
            </a:r>
            <a:r>
              <a:rPr lang="fr-FR" b="1" dirty="0" err="1"/>
              <a:t>Holkar</a:t>
            </a:r>
            <a:r>
              <a:rPr lang="fr-FR" b="1" dirty="0"/>
              <a:t> révoltés ; Annexion britannique du littoral de l’Orissa ; Protectorat britannique du </a:t>
            </a:r>
            <a:r>
              <a:rPr lang="fr-FR" b="1" i="1" dirty="0" err="1"/>
              <a:t>peshwa</a:t>
            </a:r>
            <a:r>
              <a:rPr lang="fr-FR" b="1" dirty="0"/>
              <a:t> des Marathes à Poona et de l’empereur moghol à Delhi</a:t>
            </a:r>
          </a:p>
          <a:p>
            <a:endParaRPr lang="fr-FR" dirty="0"/>
          </a:p>
          <a:p>
            <a:r>
              <a:rPr lang="fr-FR" dirty="0"/>
              <a:t>*1804 : Après avoir tenté de négocier avec les Britanniques</a:t>
            </a:r>
          </a:p>
          <a:p>
            <a:r>
              <a:rPr lang="fr-FR" u="sng" dirty="0" err="1"/>
              <a:t>Yashwant</a:t>
            </a:r>
            <a:r>
              <a:rPr lang="fr-FR" u="sng" dirty="0"/>
              <a:t> </a:t>
            </a:r>
            <a:r>
              <a:rPr lang="fr-FR" u="sng" dirty="0" err="1"/>
              <a:t>Holkar</a:t>
            </a:r>
            <a:r>
              <a:rPr lang="fr-FR" dirty="0"/>
              <a:t> attaque Delhi</a:t>
            </a:r>
          </a:p>
          <a:p>
            <a:r>
              <a:rPr lang="fr-FR" dirty="0"/>
              <a:t>Puis vaincu, il se réfugie à Amritsar, chez le chef sikh </a:t>
            </a:r>
            <a:r>
              <a:rPr lang="fr-FR" u="sng" dirty="0"/>
              <a:t>Ranjit Singh</a:t>
            </a:r>
          </a:p>
          <a:p>
            <a:endParaRPr lang="fr-FR" dirty="0"/>
          </a:p>
          <a:p>
            <a:r>
              <a:rPr lang="fr-FR" dirty="0"/>
              <a:t>Finalement…</a:t>
            </a:r>
          </a:p>
          <a:p>
            <a:r>
              <a:rPr lang="fr-FR" dirty="0"/>
              <a:t>*Déc. 1805 : Traité de </a:t>
            </a:r>
            <a:r>
              <a:rPr lang="fr-FR" dirty="0" err="1"/>
              <a:t>Rajpurghât</a:t>
            </a:r>
            <a:r>
              <a:rPr lang="fr-FR" dirty="0"/>
              <a:t>, </a:t>
            </a:r>
            <a:r>
              <a:rPr lang="fr-FR" dirty="0" err="1"/>
              <a:t>Yashwant</a:t>
            </a:r>
            <a:r>
              <a:rPr lang="fr-FR" dirty="0"/>
              <a:t> </a:t>
            </a:r>
            <a:r>
              <a:rPr lang="fr-FR" dirty="0" err="1"/>
              <a:t>Holkar</a:t>
            </a:r>
            <a:endParaRPr lang="fr-FR" dirty="0"/>
          </a:p>
          <a:p>
            <a:r>
              <a:rPr lang="fr-FR" dirty="0"/>
              <a:t>Signe la paix avec les Britanniques et leur cède le Bundelkhand</a:t>
            </a:r>
          </a:p>
          <a:p>
            <a:endParaRPr lang="fr-FR" dirty="0"/>
          </a:p>
          <a:p>
            <a:r>
              <a:rPr lang="fr-FR" dirty="0"/>
              <a:t>*Les Britanniques vainqueurs</a:t>
            </a:r>
          </a:p>
          <a:p>
            <a:r>
              <a:rPr lang="fr-FR" dirty="0"/>
              <a:t>Mais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dirty="0"/>
              <a:t>, soumis, cherche à prendre sa revanche…</a:t>
            </a:r>
          </a:p>
        </p:txBody>
      </p:sp>
      <p:pic>
        <p:nvPicPr>
          <p:cNvPr id="24" name="Image 2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F627CBB-9E6A-A4DC-B7C8-2C5734B60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29569" r="39645" b="30705"/>
          <a:stretch/>
        </p:blipFill>
        <p:spPr>
          <a:xfrm>
            <a:off x="7287065" y="118988"/>
            <a:ext cx="4804775" cy="66134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5067A9B7-8EAE-3764-30D4-F54B7909B04C}"/>
              </a:ext>
            </a:extLst>
          </p:cNvPr>
          <p:cNvSpPr/>
          <p:nvPr/>
        </p:nvSpPr>
        <p:spPr>
          <a:xfrm>
            <a:off x="8050198" y="4310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4992B97-0987-01F8-A718-27836D0DFC02}"/>
              </a:ext>
            </a:extLst>
          </p:cNvPr>
          <p:cNvSpPr/>
          <p:nvPr/>
        </p:nvSpPr>
        <p:spPr>
          <a:xfrm>
            <a:off x="8396516" y="4696575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409E96-7110-16EC-7670-FE586CC2AE66}"/>
              </a:ext>
            </a:extLst>
          </p:cNvPr>
          <p:cNvSpPr/>
          <p:nvPr/>
        </p:nvSpPr>
        <p:spPr>
          <a:xfrm>
            <a:off x="8834648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A117408-4A9A-4F12-E5CE-53EBDAF215F1}"/>
              </a:ext>
            </a:extLst>
          </p:cNvPr>
          <p:cNvSpPr/>
          <p:nvPr/>
        </p:nvSpPr>
        <p:spPr>
          <a:xfrm>
            <a:off x="8042084" y="3577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2106AC1-F52B-CFA4-A6D1-4EB149945EB5}"/>
              </a:ext>
            </a:extLst>
          </p:cNvPr>
          <p:cNvSpPr/>
          <p:nvPr/>
        </p:nvSpPr>
        <p:spPr>
          <a:xfrm>
            <a:off x="9946177" y="260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BDC521-C0C8-5675-62B2-89D482AA97FE}"/>
              </a:ext>
            </a:extLst>
          </p:cNvPr>
          <p:cNvSpPr/>
          <p:nvPr/>
        </p:nvSpPr>
        <p:spPr>
          <a:xfrm>
            <a:off x="10247154" y="131334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95EEFB-A0CF-EEDB-10F7-ADEE1844B326}"/>
              </a:ext>
            </a:extLst>
          </p:cNvPr>
          <p:cNvSpPr/>
          <p:nvPr/>
        </p:nvSpPr>
        <p:spPr>
          <a:xfrm>
            <a:off x="11769128" y="174709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7F52C2B-3C6D-0067-CC80-82BFFBD76159}"/>
              </a:ext>
            </a:extLst>
          </p:cNvPr>
          <p:cNvSpPr/>
          <p:nvPr/>
        </p:nvSpPr>
        <p:spPr>
          <a:xfrm>
            <a:off x="10272763" y="6453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5789EB3-C79C-A6B3-7194-60DDDCF85B15}"/>
              </a:ext>
            </a:extLst>
          </p:cNvPr>
          <p:cNvCxnSpPr>
            <a:cxnSpLocks/>
            <a:stCxn id="57" idx="1"/>
            <a:endCxn id="45" idx="5"/>
          </p:cNvCxnSpPr>
          <p:nvPr/>
        </p:nvCxnSpPr>
        <p:spPr>
          <a:xfrm flipH="1" flipV="1">
            <a:off x="10422024" y="772508"/>
            <a:ext cx="752699" cy="562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B87AA26-B14F-7468-7DCE-43E01AE62A33}"/>
              </a:ext>
            </a:extLst>
          </p:cNvPr>
          <p:cNvCxnSpPr>
            <a:cxnSpLocks/>
            <a:endCxn id="42" idx="5"/>
          </p:cNvCxnSpPr>
          <p:nvPr/>
        </p:nvCxnSpPr>
        <p:spPr>
          <a:xfrm flipH="1" flipV="1">
            <a:off x="10095438" y="387190"/>
            <a:ext cx="177325" cy="2581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2FA65DC9-3335-3F32-0B26-2D807A501A7C}"/>
              </a:ext>
            </a:extLst>
          </p:cNvPr>
          <p:cNvSpPr/>
          <p:nvPr/>
        </p:nvSpPr>
        <p:spPr>
          <a:xfrm>
            <a:off x="9341900" y="29039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83049CC-5C5A-D672-4DD1-1AC932C850C0}"/>
              </a:ext>
            </a:extLst>
          </p:cNvPr>
          <p:cNvSpPr/>
          <p:nvPr/>
        </p:nvSpPr>
        <p:spPr>
          <a:xfrm>
            <a:off x="10655144" y="360615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9CE3D96-9F37-3622-CE90-57450BFAB782}"/>
              </a:ext>
            </a:extLst>
          </p:cNvPr>
          <p:cNvSpPr/>
          <p:nvPr/>
        </p:nvSpPr>
        <p:spPr>
          <a:xfrm>
            <a:off x="8247255" y="32767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26C6073-938E-BC7F-E4A3-6D81EA32DA5B}"/>
              </a:ext>
            </a:extLst>
          </p:cNvPr>
          <p:cNvSpPr/>
          <p:nvPr/>
        </p:nvSpPr>
        <p:spPr>
          <a:xfrm>
            <a:off x="8247255" y="3052878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DE41AE4-5479-9247-B64A-032918024B28}"/>
              </a:ext>
            </a:extLst>
          </p:cNvPr>
          <p:cNvSpPr/>
          <p:nvPr/>
        </p:nvSpPr>
        <p:spPr>
          <a:xfrm>
            <a:off x="8077211" y="45476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242206B-F104-447C-5915-44AFC4E274B0}"/>
              </a:ext>
            </a:extLst>
          </p:cNvPr>
          <p:cNvSpPr/>
          <p:nvPr/>
        </p:nvSpPr>
        <p:spPr>
          <a:xfrm>
            <a:off x="10422024" y="524509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AEE7D54-3527-2F0B-2A6D-0FEB741B06EE}"/>
              </a:ext>
            </a:extLst>
          </p:cNvPr>
          <p:cNvSpPr/>
          <p:nvPr/>
        </p:nvSpPr>
        <p:spPr>
          <a:xfrm>
            <a:off x="10928290" y="260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C2B9F94-AF27-84CB-585D-B7AB35709CE9}"/>
              </a:ext>
            </a:extLst>
          </p:cNvPr>
          <p:cNvSpPr/>
          <p:nvPr/>
        </p:nvSpPr>
        <p:spPr>
          <a:xfrm>
            <a:off x="11149114" y="131334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B2498F9-3FD6-B6A3-73CF-1D707A6DDC76}"/>
              </a:ext>
            </a:extLst>
          </p:cNvPr>
          <p:cNvSpPr/>
          <p:nvPr/>
        </p:nvSpPr>
        <p:spPr>
          <a:xfrm>
            <a:off x="8310792" y="126269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251808B-7631-5997-E439-10227E9FB1F4}"/>
              </a:ext>
            </a:extLst>
          </p:cNvPr>
          <p:cNvSpPr/>
          <p:nvPr/>
        </p:nvSpPr>
        <p:spPr>
          <a:xfrm>
            <a:off x="9367509" y="101702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07624A7-BECD-2D60-6B01-F74545DC5542}"/>
              </a:ext>
            </a:extLst>
          </p:cNvPr>
          <p:cNvSpPr/>
          <p:nvPr/>
        </p:nvSpPr>
        <p:spPr>
          <a:xfrm>
            <a:off x="9939610" y="251925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67AFF5BE-DA9B-817A-1E17-28BD27EB1829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9429335" y="530725"/>
            <a:ext cx="666103" cy="23731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9EA5F6B3-B4DF-7754-D601-32130421974C}"/>
              </a:ext>
            </a:extLst>
          </p:cNvPr>
          <p:cNvSpPr/>
          <p:nvPr/>
        </p:nvSpPr>
        <p:spPr>
          <a:xfrm>
            <a:off x="11053102" y="18374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C37CD03-4C76-09E5-DCE2-7021B0021C6E}"/>
              </a:ext>
            </a:extLst>
          </p:cNvPr>
          <p:cNvSpPr/>
          <p:nvPr/>
        </p:nvSpPr>
        <p:spPr>
          <a:xfrm>
            <a:off x="9689452" y="794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1257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72020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*1814 : Epilogue…</a:t>
            </a:r>
          </a:p>
          <a:p>
            <a:endParaRPr lang="fr-FR" dirty="0"/>
          </a:p>
          <a:p>
            <a:r>
              <a:rPr lang="fr-FR" dirty="0"/>
              <a:t>*A Poona,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reconstitue son armée</a:t>
            </a:r>
          </a:p>
          <a:p>
            <a:r>
              <a:rPr lang="fr-FR" dirty="0"/>
              <a:t>Notamment avec les mercenaires </a:t>
            </a:r>
            <a:r>
              <a:rPr lang="fr-FR" dirty="0" err="1"/>
              <a:t>Pindarî</a:t>
            </a:r>
            <a:endParaRPr lang="fr-FR" dirty="0"/>
          </a:p>
          <a:p>
            <a:endParaRPr lang="fr-FR" dirty="0"/>
          </a:p>
          <a:p>
            <a:r>
              <a:rPr lang="fr-FR" sz="1700" dirty="0"/>
              <a:t>*Il lance des appels à l’union pour se libérer de la tutelle britannique</a:t>
            </a:r>
          </a:p>
          <a:p>
            <a:r>
              <a:rPr lang="fr-FR" dirty="0"/>
              <a:t>Bodawpaya, roi de Birmanie ; </a:t>
            </a:r>
            <a:r>
              <a:rPr lang="fr-FR" u="sng" dirty="0"/>
              <a:t>Ranjit Singh</a:t>
            </a:r>
            <a:r>
              <a:rPr lang="fr-FR" dirty="0"/>
              <a:t>, chef des sikhs</a:t>
            </a:r>
          </a:p>
          <a:p>
            <a:r>
              <a:rPr lang="fr-FR" u="sng" dirty="0" err="1"/>
              <a:t>Daulat</a:t>
            </a:r>
            <a:r>
              <a:rPr lang="fr-FR" u="sng" dirty="0"/>
              <a:t> Sindhia</a:t>
            </a:r>
            <a:r>
              <a:rPr lang="fr-FR" dirty="0"/>
              <a:t> de Gwalior ; Pratap Singh, </a:t>
            </a:r>
            <a:r>
              <a:rPr lang="fr-FR" i="1" dirty="0" err="1"/>
              <a:t>chhatrapati</a:t>
            </a:r>
            <a:r>
              <a:rPr lang="fr-FR" dirty="0"/>
              <a:t> de </a:t>
            </a:r>
            <a:r>
              <a:rPr lang="fr-FR" dirty="0" err="1"/>
              <a:t>Satara</a:t>
            </a:r>
            <a:endParaRPr lang="fr-FR" dirty="0"/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72F674B-FF38-EB7B-A519-4305667A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FF8592C-8825-8849-FEF8-3FF697BB8D9E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564F97-279A-1B92-F028-31DD0C5BF7A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045E08-7D93-700F-5E8E-012A55CB8A09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B61686-C561-48CC-D6C6-4E77B9830521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F3CD8-924B-B9CA-977A-6934DE576BF5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567B97-5D77-A70A-8BC8-CB6B9DAB12A7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4F6A97-6324-24FA-0F5F-EE7D31D13D4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D2F39B-7628-D23D-3DF7-8A1B4C59B164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51F857-A226-C5C3-F35D-6BEBFDE9B1EF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F03E5F5-0FAF-FAF9-21A8-E41549B99580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9B5A57-0300-2088-A4D2-852218E87DE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D24224A-EF48-DC56-50E3-53065FCF7BAC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2987D0E-C0F5-89CB-B697-1C653D3E56E4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439E0D-AEDC-C787-1258-DC44FAFA716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3257716-EE07-5A8C-D01D-9E8DCCB35A11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116964-7E9F-6C43-EE4A-8B8D77C1022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88B0E50-73D1-7FA5-B506-D0B318EE68CF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FAE79AD-16FD-FF89-5847-FCF3063DD204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208D616-EE0E-6442-ADDA-9FFEB484ED65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105BAA6-E4B9-DD76-B97D-BC6070B0D9C5}"/>
              </a:ext>
            </a:extLst>
          </p:cNvPr>
          <p:cNvSpPr/>
          <p:nvPr/>
        </p:nvSpPr>
        <p:spPr>
          <a:xfrm>
            <a:off x="11825708" y="241854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34BCFA9-14CF-7A8C-12D3-62E331F07D72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0F0B21F-CAAF-3D52-1288-3EF78A27C07D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022315B-9655-1E10-4FC3-7992D6E7E93B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6CFBB76-2E5C-EC53-74D6-D3440DA63B98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013F593-1A17-B5DA-6BA6-6378FF45D7FD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222FC50-59D9-7D46-12B7-0B8E2ECAB85D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9238D3F-7BF3-C73F-754A-F33C09AF5FFE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9F88AB7-AEFC-4E7D-29B3-B87EF746886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87DD2F-C5B0-05B0-AD4C-83C1C721580F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8A06768-907C-C312-179F-CB650CD69FC8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52D6F78-3109-8403-42D8-534C7D7D94C7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CC97D8-3E91-FB5C-F0C9-6BE78D0B45F5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2926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7202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*Juin 1817 </a:t>
            </a:r>
          </a:p>
          <a:p>
            <a:r>
              <a:rPr lang="fr-FR" u="sng" dirty="0" err="1"/>
              <a:t>Mountstuart</a:t>
            </a:r>
            <a:r>
              <a:rPr lang="fr-FR" u="sng" dirty="0"/>
              <a:t> Elphinstone</a:t>
            </a:r>
            <a:r>
              <a:rPr lang="fr-FR" dirty="0"/>
              <a:t>, résident britannique à Poona</a:t>
            </a:r>
          </a:p>
          <a:p>
            <a:r>
              <a:rPr lang="fr-FR" dirty="0"/>
              <a:t>L’oblige à signer un nouveau traité</a:t>
            </a:r>
          </a:p>
          <a:p>
            <a:endParaRPr lang="fr-FR" dirty="0"/>
          </a:p>
          <a:p>
            <a:r>
              <a:rPr lang="fr-FR" dirty="0"/>
              <a:t>*Mais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ne renonce pas…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72F674B-FF38-EB7B-A519-4305667A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FF8592C-8825-8849-FEF8-3FF697BB8D9E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C564F97-279A-1B92-F028-31DD0C5BF7AC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045E08-7D93-700F-5E8E-012A55CB8A09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B61686-C561-48CC-D6C6-4E77B9830521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F3CD8-924B-B9CA-977A-6934DE576BF5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567B97-5D77-A70A-8BC8-CB6B9DAB12A7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4F6A97-6324-24FA-0F5F-EE7D31D13D4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D2F39B-7628-D23D-3DF7-8A1B4C59B164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51F857-A226-C5C3-F35D-6BEBFDE9B1EF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F03E5F5-0FAF-FAF9-21A8-E41549B99580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9B5A57-0300-2088-A4D2-852218E87DE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D24224A-EF48-DC56-50E3-53065FCF7BAC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2987D0E-C0F5-89CB-B697-1C653D3E56E4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439E0D-AEDC-C787-1258-DC44FAFA716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3257716-EE07-5A8C-D01D-9E8DCCB35A11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116964-7E9F-6C43-EE4A-8B8D77C10229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88B0E50-73D1-7FA5-B506-D0B318EE68CF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FAE79AD-16FD-FF89-5847-FCF3063DD204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208D616-EE0E-6442-ADDA-9FFEB484ED65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34BCFA9-14CF-7A8C-12D3-62E331F07D72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0F0B21F-CAAF-3D52-1288-3EF78A27C07D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022315B-9655-1E10-4FC3-7992D6E7E93B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6CFBB76-2E5C-EC53-74D6-D3440DA63B98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013F593-1A17-B5DA-6BA6-6378FF45D7FD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222FC50-59D9-7D46-12B7-0B8E2ECAB85D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9238D3F-7BF3-C73F-754A-F33C09AF5FFE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9F88AB7-AEFC-4E7D-29B3-B87EF746886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87DD2F-C5B0-05B0-AD4C-83C1C721580F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8A06768-907C-C312-179F-CB650CD69FC8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ECECEC-02F4-3577-4835-E983EB1066AF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F5605B1-9538-A199-940E-0BB6AB97B87E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6395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806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1817-1818 : 3</a:t>
            </a:r>
            <a:r>
              <a:rPr lang="fr-FR" b="1" baseline="30000" dirty="0"/>
              <a:t>ème</a:t>
            </a:r>
            <a:r>
              <a:rPr lang="fr-FR" b="1" dirty="0"/>
              <a:t> et dernière guerre </a:t>
            </a:r>
            <a:r>
              <a:rPr lang="fr-FR" b="1" dirty="0" err="1"/>
              <a:t>anglo</a:t>
            </a:r>
            <a:r>
              <a:rPr lang="fr-FR" b="1" dirty="0"/>
              <a:t>-marathe : Victoire définitive des Britanniques ; Le dernier </a:t>
            </a:r>
            <a:r>
              <a:rPr lang="fr-FR" b="1" i="1" dirty="0" err="1"/>
              <a:t>peshwa</a:t>
            </a:r>
            <a:r>
              <a:rPr lang="fr-FR" b="1" dirty="0"/>
              <a:t> </a:t>
            </a:r>
            <a:r>
              <a:rPr lang="fr-FR" b="1" dirty="0" err="1"/>
              <a:t>Bajî</a:t>
            </a:r>
            <a:r>
              <a:rPr lang="fr-FR" b="1" dirty="0"/>
              <a:t> </a:t>
            </a:r>
            <a:r>
              <a:rPr lang="fr-FR" b="1" dirty="0" err="1"/>
              <a:t>Râo</a:t>
            </a:r>
            <a:r>
              <a:rPr lang="fr-FR" b="1" dirty="0"/>
              <a:t> II est destitué</a:t>
            </a:r>
          </a:p>
          <a:p>
            <a:endParaRPr lang="fr-FR" dirty="0"/>
          </a:p>
          <a:p>
            <a:r>
              <a:rPr lang="fr-FR" dirty="0"/>
              <a:t>*1817 : Les Britanniques vainquent les </a:t>
            </a:r>
            <a:r>
              <a:rPr lang="fr-FR" dirty="0" err="1"/>
              <a:t>Pindarî</a:t>
            </a:r>
            <a:endParaRPr lang="fr-FR" dirty="0"/>
          </a:p>
          <a:p>
            <a:endParaRPr lang="fr-FR" dirty="0"/>
          </a:p>
          <a:p>
            <a:r>
              <a:rPr lang="fr-FR" dirty="0"/>
              <a:t>*Nov. 1817 : Bataille de </a:t>
            </a:r>
            <a:r>
              <a:rPr lang="fr-FR" dirty="0" err="1"/>
              <a:t>Sitabaldi</a:t>
            </a:r>
            <a:r>
              <a:rPr lang="fr-FR" dirty="0"/>
              <a:t>, près de Nagpur</a:t>
            </a:r>
          </a:p>
          <a:p>
            <a:r>
              <a:rPr lang="fr-FR" dirty="0"/>
              <a:t>Les Britanniques vainquent les Marathes</a:t>
            </a:r>
          </a:p>
          <a:p>
            <a:endParaRPr lang="fr-FR" dirty="0"/>
          </a:p>
          <a:p>
            <a:r>
              <a:rPr lang="fr-FR" dirty="0"/>
              <a:t>*Juin 1818 : A Poona</a:t>
            </a:r>
          </a:p>
          <a:p>
            <a:r>
              <a:rPr lang="fr-FR" dirty="0"/>
              <a:t>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à nouveau vaincu, se rend</a:t>
            </a:r>
          </a:p>
          <a:p>
            <a:r>
              <a:rPr lang="fr-FR" u="sng" dirty="0"/>
              <a:t>Il est destitué sans être remplacé</a:t>
            </a:r>
          </a:p>
        </p:txBody>
      </p:sp>
      <p:pic>
        <p:nvPicPr>
          <p:cNvPr id="81" name="Image 80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6CCBF52-673D-3EC9-EE65-AD8BDE462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7E853B57-7039-E267-134A-9B62981C61B7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E29DA06-675C-C976-11B7-8A08CB6C1D7D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15C74DA-15DA-5EE6-2267-D7DF8A10CA7A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7234C10-39B8-E99B-4747-27D311418AAF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A4E750D-2901-4A75-B1EE-B5FBC7839301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5EC6B3E-C142-4302-6520-1032A317498C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7199760-B381-67F5-5EC6-5205FF1B95B8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367AD8A-03E8-7770-B223-4D783E76A710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74B8A64-2F6C-4CA7-FE18-F95BEB6B1730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BFA3D8A-867C-D27D-AFFE-F4FF259A1A6C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3D334C0-458D-7192-9D72-79D152CA560F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B70F599-9D89-857F-EB0A-2C8CB8EAABCE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E9D8E79-2727-5985-60F3-FB6C7AFEBDAF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CB6BEC7-5132-729C-BEBC-4189F71B74DA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AD803069-023D-5507-E3B7-AD21F155421A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E94BA03-247B-7945-6325-7D7B34FB156A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4E244B0-CEC8-908C-1528-9EE1180CD5EC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A436E74-3313-0DCC-14B5-03010EB6CDBF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0025A0D-2FAE-9A01-E621-657861561B87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E35F34D-1677-C99A-991A-F60D2D0C7F1C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A613903-C5D2-EFA8-134C-F744D0D8E457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893D395-031C-0BA4-422E-BCB59F55C9BE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5EF00800-384C-EE7A-0AE8-4EF617603829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7CCCEA6B-4781-095B-A291-A4B7F6D59BA9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E0E1A6FE-55C1-C538-F79F-45C679383B0E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CBFA442-00CD-DEBC-C8B7-ADE98A4D6492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A98DCEB-7227-F031-B1FD-E9244E2BB271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77B8B34-E58B-B65F-F89B-7574E5758DFE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339CD01-7E2D-1016-0559-18114596FFB9}"/>
              </a:ext>
            </a:extLst>
          </p:cNvPr>
          <p:cNvSpPr/>
          <p:nvPr/>
        </p:nvSpPr>
        <p:spPr>
          <a:xfrm>
            <a:off x="7931344" y="412971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65AA7FBB-11E2-7DCD-2B26-048245A372D8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E85D68C-EDD9-A096-26C6-D454A84C3761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462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215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</a:t>
            </a:r>
          </a:p>
          <a:p>
            <a:endParaRPr lang="fr-FR" u="sng" dirty="0"/>
          </a:p>
          <a:p>
            <a:r>
              <a:rPr lang="fr-FR" dirty="0"/>
              <a:t>*Avril 1819 : Capitulation d’</a:t>
            </a:r>
            <a:r>
              <a:rPr lang="fr-FR" dirty="0" err="1"/>
              <a:t>Asirgarh</a:t>
            </a:r>
            <a:r>
              <a:rPr lang="fr-FR" dirty="0"/>
              <a:t>, dernière forteresse marathe</a:t>
            </a:r>
          </a:p>
          <a:p>
            <a:endParaRPr lang="fr-FR" dirty="0"/>
          </a:p>
          <a:p>
            <a:r>
              <a:rPr lang="fr-FR" dirty="0"/>
              <a:t>*Les Etats marathes maintenus signent des </a:t>
            </a:r>
            <a:r>
              <a:rPr lang="fr-FR" i="1" dirty="0"/>
              <a:t>alliances subsidiaires</a:t>
            </a:r>
          </a:p>
          <a:p>
            <a:r>
              <a:rPr lang="fr-FR" dirty="0"/>
              <a:t>Les Rajputs, vassaux des Marathes, font de même</a:t>
            </a:r>
          </a:p>
          <a:p>
            <a:endParaRPr lang="fr-FR" u="sng" dirty="0"/>
          </a:p>
          <a:p>
            <a:r>
              <a:rPr lang="fr-FR" u="sng" dirty="0"/>
              <a:t>Fin de la Confédération marathe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762C040-5DDB-1512-D4E6-4FCDC8EDD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464D55B-F1B7-F60E-BB9C-5B371EAF80A9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AC93BF-7E5C-4BCA-4309-22BD7587F49A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4E7C098-DFD1-9204-6217-149C8C9C020A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093CF0-2AE3-C2FE-0312-595BC30296DB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2335B12-D96B-3623-F16F-2B0A78D89C13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BBCFB5-97C9-3E18-4EF6-D48C38F0B7F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BF19B8-0286-55AB-72FA-89B90A3AFA5E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011691A-D4F2-C74E-D6C1-51371A8E1552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5ADD7E-203A-A608-DF2A-2F76BE4A88F7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2A7E4E-E69F-9799-E279-E40D303EE8FE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3FE0763-B38C-6B49-7351-CD507A27FC2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5D2293-437A-4945-E866-B5B6912F284A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C781C3-A70E-A44E-3EE0-78C4D00B43D3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B2EE9F-0A6D-5CB4-C768-F32F282E5093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1B18C1-E3E3-1700-9DF1-E57003B34A59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793621-D9C9-FE92-565A-5598DC9C8577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5D9D25-21A7-20D7-7770-1E8FD572A157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07705AB-85F1-873D-BFAB-CCCEEC33CFB7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CB807D-1F5E-4EAD-568C-28C55168129A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269D895-A6B2-D150-2C15-1C76AE5124CB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06DAB8A-705B-726F-1896-68E451FE45A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CC0731-E4CD-2991-9E1C-4EE06DC0CD0D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3E2088-8B6D-5D65-3416-B9F863E1F701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C767D8B-AA33-935B-7581-8432BD1C4CA0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650EE1E-B1EE-EE76-CDA7-6AB2EA2F8127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DDA752E-A7B7-F93F-A97C-18415BB2711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B84E7BF-32DF-7F34-9E67-4EEA66459DD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AE7A8E1-A127-71F3-EFE1-380D9709468A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0DCF68B-288C-012E-3E1C-23DA7198C03F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DC2F3CF-0158-58B4-4E83-1E2E430015A6}"/>
              </a:ext>
            </a:extLst>
          </p:cNvPr>
          <p:cNvSpPr/>
          <p:nvPr/>
        </p:nvSpPr>
        <p:spPr>
          <a:xfrm>
            <a:off x="8503275" y="34838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94B6DB-4464-5E5D-787F-BE2CB8E0271C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7807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38215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</a:t>
            </a:r>
          </a:p>
          <a:p>
            <a:endParaRPr lang="fr-FR" dirty="0"/>
          </a:p>
          <a:p>
            <a:r>
              <a:rPr lang="fr-FR" dirty="0"/>
              <a:t>*Après 1819, de nombreuses annexions entre Bombay et Calcutta</a:t>
            </a:r>
          </a:p>
          <a:p>
            <a:endParaRPr lang="fr-FR" dirty="0"/>
          </a:p>
          <a:p>
            <a:r>
              <a:rPr lang="fr-FR" dirty="0"/>
              <a:t>*Les Marathes, face à la discipline et à la diplomatie britannique</a:t>
            </a:r>
          </a:p>
          <a:p>
            <a:r>
              <a:rPr lang="fr-FR" dirty="0"/>
              <a:t>Et victimes de leurs divisions, ont été définitivement vaincus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Leurs armées avaient dédaigné la cavalerie pour l’artillerie mal maîtrisée ; Composées de trop nombreux mercenaires peu fiables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762C040-5DDB-1512-D4E6-4FCDC8EDD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464D55B-F1B7-F60E-BB9C-5B371EAF80A9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AC93BF-7E5C-4BCA-4309-22BD7587F49A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4E7C098-DFD1-9204-6217-149C8C9C020A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093CF0-2AE3-C2FE-0312-595BC30296DB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2335B12-D96B-3623-F16F-2B0A78D89C13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BBCFB5-97C9-3E18-4EF6-D48C38F0B7F1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BF19B8-0286-55AB-72FA-89B90A3AFA5E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011691A-D4F2-C74E-D6C1-51371A8E1552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5ADD7E-203A-A608-DF2A-2F76BE4A88F7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2A7E4E-E69F-9799-E279-E40D303EE8FE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3FE0763-B38C-6B49-7351-CD507A27FC22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5D2293-437A-4945-E866-B5B6912F284A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3C781C3-A70E-A44E-3EE0-78C4D00B43D3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B2EE9F-0A6D-5CB4-C768-F32F282E5093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1B18C1-E3E3-1700-9DF1-E57003B34A59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793621-D9C9-FE92-565A-5598DC9C8577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5D9D25-21A7-20D7-7770-1E8FD572A157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07705AB-85F1-873D-BFAB-CCCEEC33CFB7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CB807D-1F5E-4EAD-568C-28C55168129A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269D895-A6B2-D150-2C15-1C76AE5124CB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06DAB8A-705B-726F-1896-68E451FE45A4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CC0731-E4CD-2991-9E1C-4EE06DC0CD0D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3E2088-8B6D-5D65-3416-B9F863E1F701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C767D8B-AA33-935B-7581-8432BD1C4CA0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650EE1E-B1EE-EE76-CDA7-6AB2EA2F8127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DDA752E-A7B7-F93F-A97C-18415BB27111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B84E7BF-32DF-7F34-9E67-4EEA66459DD6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AE7A8E1-A127-71F3-EFE1-380D9709468A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0DCF68B-288C-012E-3E1C-23DA7198C03F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DC2F3CF-0158-58B4-4E83-1E2E430015A6}"/>
              </a:ext>
            </a:extLst>
          </p:cNvPr>
          <p:cNvSpPr/>
          <p:nvPr/>
        </p:nvSpPr>
        <p:spPr>
          <a:xfrm>
            <a:off x="8503275" y="34838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94B6DB-4464-5E5D-787F-BE2CB8E0271C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827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1819 : Les Britanniques dominent le sous-continent indien : Au nord, l’Hindoustan, le bassin du Gange de Delhi à Calcutta ; Au centre, le Pays marathe ; Au sud, l’Inde dravidienne</a:t>
            </a:r>
          </a:p>
          <a:p>
            <a:endParaRPr lang="fr-FR" dirty="0"/>
          </a:p>
          <a:p>
            <a:r>
              <a:rPr lang="fr-FR" dirty="0"/>
              <a:t>*1819 : Les Britanniques dominent le sous-continent indien</a:t>
            </a:r>
          </a:p>
          <a:p>
            <a:r>
              <a:rPr lang="fr-FR" dirty="0"/>
              <a:t>A l’exception de l’Assam au nord-est, tenu par la Birmanie</a:t>
            </a:r>
          </a:p>
          <a:p>
            <a:r>
              <a:rPr lang="fr-FR" dirty="0"/>
              <a:t>Et du bassin de l’Indus à l’ouest, tenu par le royaume des sikhs</a:t>
            </a:r>
          </a:p>
          <a:p>
            <a:endParaRPr lang="fr-FR" dirty="0"/>
          </a:p>
          <a:p>
            <a:r>
              <a:rPr lang="fr-FR" dirty="0"/>
              <a:t>NB : 1813 : La BEIC a perdu son monopole commercial</a:t>
            </a:r>
          </a:p>
          <a:p>
            <a:endParaRPr lang="fr-FR" dirty="0"/>
          </a:p>
          <a:p>
            <a:r>
              <a:rPr lang="fr-FR" dirty="0"/>
              <a:t>*Ils administrent les régions les plus riches</a:t>
            </a:r>
          </a:p>
          <a:p>
            <a:r>
              <a:rPr lang="fr-FR" dirty="0"/>
              <a:t>Bengale, Inde du sud, pays marathe au centre</a:t>
            </a:r>
          </a:p>
          <a:p>
            <a:r>
              <a:rPr lang="fr-FR" dirty="0"/>
              <a:t>Et les capitales impériales, Agra et Delhi</a:t>
            </a:r>
          </a:p>
          <a:p>
            <a:endParaRPr lang="fr-FR" dirty="0"/>
          </a:p>
          <a:p>
            <a:r>
              <a:rPr lang="fr-FR" dirty="0"/>
              <a:t>*Les grands Etats sont devenus leurs obligés</a:t>
            </a:r>
          </a:p>
          <a:p>
            <a:r>
              <a:rPr lang="fr-FR" dirty="0"/>
              <a:t>Aoudh, Nizam, Mysore, Delhi moghole, Etats ex-marathes</a:t>
            </a:r>
          </a:p>
          <a:p>
            <a:endParaRPr lang="fr-FR" dirty="0"/>
          </a:p>
          <a:p>
            <a:r>
              <a:rPr lang="fr-FR" dirty="0"/>
              <a:t>*Seul fait exception, le royaume sikh au nord-ouest</a:t>
            </a:r>
          </a:p>
          <a:p>
            <a:r>
              <a:rPr lang="fr-FR" dirty="0"/>
              <a:t>Que les Britanniques se gardent de déstabiliser</a:t>
            </a:r>
          </a:p>
          <a:p>
            <a:r>
              <a:rPr lang="fr-FR" dirty="0"/>
              <a:t>Car il forme un rempart</a:t>
            </a:r>
          </a:p>
          <a:p>
            <a:r>
              <a:rPr lang="fr-FR" dirty="0"/>
              <a:t>Contre d’autres possibles intrusions afghanes</a:t>
            </a:r>
          </a:p>
          <a:p>
            <a:endParaRPr lang="fr-FR" dirty="0"/>
          </a:p>
          <a:p>
            <a:r>
              <a:rPr lang="fr-FR" dirty="0"/>
              <a:t>*A revoir…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0D8D94C-9AAE-7C08-EA17-C84D156DB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8580" r="50266" b="14877"/>
          <a:stretch/>
        </p:blipFill>
        <p:spPr>
          <a:xfrm>
            <a:off x="6682154" y="144239"/>
            <a:ext cx="5340388" cy="6569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3426A5D-4EFC-5C28-52F1-3B1A91B8E9E4}"/>
              </a:ext>
            </a:extLst>
          </p:cNvPr>
          <p:cNvSpPr/>
          <p:nvPr/>
        </p:nvSpPr>
        <p:spPr>
          <a:xfrm>
            <a:off x="8079783" y="440851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81304BC-16AA-BB6A-2D05-4C67D09C33A6}"/>
              </a:ext>
            </a:extLst>
          </p:cNvPr>
          <p:cNvSpPr/>
          <p:nvPr/>
        </p:nvSpPr>
        <p:spPr>
          <a:xfrm>
            <a:off x="9079004" y="3688410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2D22E42-162E-4BCC-EE4B-25D212281E84}"/>
              </a:ext>
            </a:extLst>
          </p:cNvPr>
          <p:cNvSpPr/>
          <p:nvPr/>
        </p:nvSpPr>
        <p:spPr>
          <a:xfrm>
            <a:off x="8873331" y="2548373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E2F5725-2793-3171-43F1-69690E1895AD}"/>
              </a:ext>
            </a:extLst>
          </p:cNvPr>
          <p:cNvSpPr/>
          <p:nvPr/>
        </p:nvSpPr>
        <p:spPr>
          <a:xfrm>
            <a:off x="8359208" y="330715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9D4A7F-C4E0-7A7B-5792-0CC7893FF8CE}"/>
              </a:ext>
            </a:extLst>
          </p:cNvPr>
          <p:cNvSpPr/>
          <p:nvPr/>
        </p:nvSpPr>
        <p:spPr>
          <a:xfrm>
            <a:off x="7843909" y="33765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F77709-90A4-EEDB-6773-29B30104F98B}"/>
              </a:ext>
            </a:extLst>
          </p:cNvPr>
          <p:cNvSpPr/>
          <p:nvPr/>
        </p:nvSpPr>
        <p:spPr>
          <a:xfrm>
            <a:off x="8991763" y="455749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3D479C-ABDE-F04E-71CA-6417D69EBFB6}"/>
              </a:ext>
            </a:extLst>
          </p:cNvPr>
          <p:cNvSpPr/>
          <p:nvPr/>
        </p:nvSpPr>
        <p:spPr>
          <a:xfrm>
            <a:off x="8562407" y="560706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0471D60-C019-7E79-F2AA-61B927FA3FA9}"/>
              </a:ext>
            </a:extLst>
          </p:cNvPr>
          <p:cNvSpPr/>
          <p:nvPr/>
        </p:nvSpPr>
        <p:spPr>
          <a:xfrm>
            <a:off x="8562407" y="641287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C76F2B-FFE7-FDBE-D919-C737A9017852}"/>
              </a:ext>
            </a:extLst>
          </p:cNvPr>
          <p:cNvSpPr/>
          <p:nvPr/>
        </p:nvSpPr>
        <p:spPr>
          <a:xfrm>
            <a:off x="8534078" y="608990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7C31A8A-4334-835E-FEBB-E94DB9088122}"/>
              </a:ext>
            </a:extLst>
          </p:cNvPr>
          <p:cNvSpPr/>
          <p:nvPr/>
        </p:nvSpPr>
        <p:spPr>
          <a:xfrm>
            <a:off x="7953368" y="24738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B2832C-DDF8-3472-AC8E-10BDFDDD99C9}"/>
              </a:ext>
            </a:extLst>
          </p:cNvPr>
          <p:cNvSpPr/>
          <p:nvPr/>
        </p:nvSpPr>
        <p:spPr>
          <a:xfrm>
            <a:off x="8220408" y="237499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57A1F95-C687-A52F-DD53-EC0DB637C0D0}"/>
              </a:ext>
            </a:extLst>
          </p:cNvPr>
          <p:cNvSpPr/>
          <p:nvPr/>
        </p:nvSpPr>
        <p:spPr>
          <a:xfrm>
            <a:off x="8493476" y="232491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58FA5A-A3AC-ABE7-7DDA-598C97964669}"/>
              </a:ext>
            </a:extLst>
          </p:cNvPr>
          <p:cNvSpPr/>
          <p:nvPr/>
        </p:nvSpPr>
        <p:spPr>
          <a:xfrm>
            <a:off x="8694885" y="1859835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1DE6C9-D2F9-96AD-E115-C28679C23EE9}"/>
              </a:ext>
            </a:extLst>
          </p:cNvPr>
          <p:cNvSpPr/>
          <p:nvPr/>
        </p:nvSpPr>
        <p:spPr>
          <a:xfrm>
            <a:off x="7201365" y="42258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523525D-755F-49C1-D9F1-B70C24526AFB}"/>
              </a:ext>
            </a:extLst>
          </p:cNvPr>
          <p:cNvSpPr/>
          <p:nvPr/>
        </p:nvSpPr>
        <p:spPr>
          <a:xfrm>
            <a:off x="11027777" y="3167754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6352407-2B7A-1DF7-AE58-0A19290940BF}"/>
              </a:ext>
            </a:extLst>
          </p:cNvPr>
          <p:cNvSpPr/>
          <p:nvPr/>
        </p:nvSpPr>
        <p:spPr>
          <a:xfrm>
            <a:off x="9391884" y="545453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1351CD-6C4B-26D3-1280-CA771C247A51}"/>
              </a:ext>
            </a:extLst>
          </p:cNvPr>
          <p:cNvSpPr/>
          <p:nvPr/>
        </p:nvSpPr>
        <p:spPr>
          <a:xfrm>
            <a:off x="7817478" y="41424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E891E6-FAE9-3236-76B6-BDA97660CE8A}"/>
              </a:ext>
            </a:extLst>
          </p:cNvPr>
          <p:cNvSpPr/>
          <p:nvPr/>
        </p:nvSpPr>
        <p:spPr>
          <a:xfrm>
            <a:off x="9987955" y="2622860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9479DE-500D-7EBA-14EC-B59CB501C239}"/>
              </a:ext>
            </a:extLst>
          </p:cNvPr>
          <p:cNvSpPr/>
          <p:nvPr/>
        </p:nvSpPr>
        <p:spPr>
          <a:xfrm>
            <a:off x="9479319" y="232491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363FC9-6F20-2F09-9926-92FAFDCCB295}"/>
              </a:ext>
            </a:extLst>
          </p:cNvPr>
          <p:cNvSpPr/>
          <p:nvPr/>
        </p:nvSpPr>
        <p:spPr>
          <a:xfrm>
            <a:off x="8388067" y="57739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9E20B3-A675-C529-EA3A-5EEAAAE88A49}"/>
              </a:ext>
            </a:extLst>
          </p:cNvPr>
          <p:cNvSpPr/>
          <p:nvPr/>
        </p:nvSpPr>
        <p:spPr>
          <a:xfrm>
            <a:off x="10019842" y="41686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330321-EFBC-09EA-EE5B-8E57DB6A063B}"/>
              </a:ext>
            </a:extLst>
          </p:cNvPr>
          <p:cNvSpPr/>
          <p:nvPr/>
        </p:nvSpPr>
        <p:spPr>
          <a:xfrm>
            <a:off x="10655633" y="37078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F14E387-188D-95FC-B7A8-433706833500}"/>
              </a:ext>
            </a:extLst>
          </p:cNvPr>
          <p:cNvSpPr/>
          <p:nvPr/>
        </p:nvSpPr>
        <p:spPr>
          <a:xfrm>
            <a:off x="7730043" y="33071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1C8E24B-7CD5-DE39-3F11-EC7EAD13E373}"/>
              </a:ext>
            </a:extLst>
          </p:cNvPr>
          <p:cNvSpPr/>
          <p:nvPr/>
        </p:nvSpPr>
        <p:spPr>
          <a:xfrm>
            <a:off x="10349519" y="2591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BE80EA-8C89-3F9C-0F27-A8E4E76E0551}"/>
              </a:ext>
            </a:extLst>
          </p:cNvPr>
          <p:cNvSpPr/>
          <p:nvPr/>
        </p:nvSpPr>
        <p:spPr>
          <a:xfrm>
            <a:off x="9742747" y="26663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1801878-E188-25F2-1816-F4CEC06DC0F2}"/>
              </a:ext>
            </a:extLst>
          </p:cNvPr>
          <p:cNvSpPr/>
          <p:nvPr/>
        </p:nvSpPr>
        <p:spPr>
          <a:xfrm>
            <a:off x="9014426" y="215153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755DF3B-3BD3-AFF5-16F8-07813430360F}"/>
              </a:ext>
            </a:extLst>
          </p:cNvPr>
          <p:cNvSpPr/>
          <p:nvPr/>
        </p:nvSpPr>
        <p:spPr>
          <a:xfrm>
            <a:off x="9205507" y="192474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6EC5836-3466-ED8E-08C4-D5E0CB8CD736}"/>
              </a:ext>
            </a:extLst>
          </p:cNvPr>
          <p:cNvSpPr/>
          <p:nvPr/>
        </p:nvSpPr>
        <p:spPr>
          <a:xfrm>
            <a:off x="8101807" y="406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D5A3471-8CA5-A31B-317C-C00F35A75335}"/>
              </a:ext>
            </a:extLst>
          </p:cNvPr>
          <p:cNvSpPr/>
          <p:nvPr/>
        </p:nvSpPr>
        <p:spPr>
          <a:xfrm>
            <a:off x="8080568" y="112021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206C6FF-4819-8D1A-81D9-D7C094C6171F}"/>
              </a:ext>
            </a:extLst>
          </p:cNvPr>
          <p:cNvSpPr/>
          <p:nvPr/>
        </p:nvSpPr>
        <p:spPr>
          <a:xfrm>
            <a:off x="8503275" y="34838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0B4A01D-22D2-0E66-452E-6183B27D154D}"/>
              </a:ext>
            </a:extLst>
          </p:cNvPr>
          <p:cNvSpPr/>
          <p:nvPr/>
        </p:nvSpPr>
        <p:spPr>
          <a:xfrm>
            <a:off x="11742780" y="252396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234317E-6FCD-B474-0C90-91B9465BE4C6}"/>
              </a:ext>
            </a:extLst>
          </p:cNvPr>
          <p:cNvSpPr/>
          <p:nvPr/>
        </p:nvSpPr>
        <p:spPr>
          <a:xfrm>
            <a:off x="9205507" y="25887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01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0130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1754-1756 : A l’est de Delhi, les deux provinces mogholes d’Aoudh et du Bengale affirment leurs autonomies</a:t>
            </a:r>
          </a:p>
          <a:p>
            <a:endParaRPr lang="fr-FR" dirty="0"/>
          </a:p>
          <a:p>
            <a:r>
              <a:rPr lang="fr-FR" dirty="0"/>
              <a:t>2) A l’est de Delhi, les </a:t>
            </a:r>
            <a:r>
              <a:rPr lang="fr-FR" i="1" dirty="0" err="1"/>
              <a:t>nawabs</a:t>
            </a:r>
            <a:r>
              <a:rPr lang="fr-FR" dirty="0"/>
              <a:t> de l’Aoudh</a:t>
            </a:r>
          </a:p>
          <a:p>
            <a:r>
              <a:rPr lang="fr-FR" dirty="0"/>
              <a:t>Puissants vassaux des Moghols…</a:t>
            </a:r>
          </a:p>
          <a:p>
            <a:endParaRPr lang="fr-FR" dirty="0"/>
          </a:p>
          <a:p>
            <a:r>
              <a:rPr lang="fr-FR" dirty="0"/>
              <a:t>*1754 : A Lucknow, capitale de l’Aoudh</a:t>
            </a:r>
          </a:p>
          <a:p>
            <a:r>
              <a:rPr lang="fr-FR" dirty="0"/>
              <a:t>Mort du </a:t>
            </a:r>
            <a:r>
              <a:rPr lang="fr-FR" i="1" dirty="0" err="1"/>
              <a:t>nawab</a:t>
            </a:r>
            <a:r>
              <a:rPr lang="fr-FR" dirty="0"/>
              <a:t> </a:t>
            </a:r>
            <a:r>
              <a:rPr lang="fr-FR" u="sng" dirty="0" err="1"/>
              <a:t>Safdar</a:t>
            </a:r>
            <a:r>
              <a:rPr lang="fr-FR" u="sng" dirty="0"/>
              <a:t> Jang</a:t>
            </a:r>
          </a:p>
          <a:p>
            <a:endParaRPr lang="fr-FR" dirty="0"/>
          </a:p>
          <a:p>
            <a:r>
              <a:rPr lang="fr-FR" dirty="0"/>
              <a:t>Son fils </a:t>
            </a:r>
            <a:r>
              <a:rPr lang="fr-FR" u="sng" dirty="0" err="1"/>
              <a:t>Shuja</a:t>
            </a:r>
            <a:r>
              <a:rPr lang="fr-FR" u="sng" dirty="0"/>
              <a:t> </a:t>
            </a:r>
            <a:r>
              <a:rPr lang="fr-FR" u="sng" dirty="0" err="1"/>
              <a:t>ud-Daula</a:t>
            </a:r>
            <a:r>
              <a:rPr lang="fr-FR" dirty="0"/>
              <a:t> lui succède…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9CAB52D-BD39-88AB-E146-0FA65262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26089E5-24D9-4630-D12A-50D607FA83B7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B56895-A56E-ED4A-4365-0622D8752151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BB33BA-2A12-1BC4-190B-8A0E6DC7BC1D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728B482-A30E-6550-F7E3-A63B74D305C3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3CB8FAE-3234-59F4-A481-31496C51D359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63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0130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1754-1756 : A l’est de Delhi, les deux provinces mogholes d’Aoudh et du Bengale affirment leurs autonomies</a:t>
            </a:r>
          </a:p>
          <a:p>
            <a:endParaRPr lang="fr-FR" dirty="0"/>
          </a:p>
          <a:p>
            <a:r>
              <a:rPr lang="fr-FR" dirty="0"/>
              <a:t>3) Plus à l’est, dans le delta du Gange, le Bengale-Bihar…</a:t>
            </a:r>
          </a:p>
          <a:p>
            <a:endParaRPr lang="fr-FR" dirty="0"/>
          </a:p>
          <a:p>
            <a:r>
              <a:rPr lang="fr-FR" dirty="0"/>
              <a:t>*1756 : A Murshidabad, la capitale</a:t>
            </a:r>
          </a:p>
          <a:p>
            <a:r>
              <a:rPr lang="fr-FR" dirty="0"/>
              <a:t>Mort du </a:t>
            </a:r>
            <a:r>
              <a:rPr lang="fr-FR" i="1" dirty="0" err="1"/>
              <a:t>nawab</a:t>
            </a:r>
            <a:r>
              <a:rPr lang="fr-FR" dirty="0"/>
              <a:t> </a:t>
            </a:r>
            <a:r>
              <a:rPr lang="fr-FR" dirty="0" err="1"/>
              <a:t>Alivardi</a:t>
            </a:r>
            <a:r>
              <a:rPr lang="fr-FR" dirty="0"/>
              <a:t> Khan</a:t>
            </a:r>
          </a:p>
          <a:p>
            <a:r>
              <a:rPr lang="fr-FR" dirty="0"/>
              <a:t>Son petit-fils </a:t>
            </a:r>
            <a:r>
              <a:rPr lang="fr-FR" u="sng" dirty="0" err="1"/>
              <a:t>Sirâj</a:t>
            </a:r>
            <a:r>
              <a:rPr lang="fr-FR" u="sng" dirty="0"/>
              <a:t> </a:t>
            </a:r>
            <a:r>
              <a:rPr lang="fr-FR" u="sng" dirty="0" err="1"/>
              <a:t>ud-Daula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*NB : Depuis 1689</a:t>
            </a:r>
          </a:p>
          <a:p>
            <a:r>
              <a:rPr lang="fr-FR" dirty="0"/>
              <a:t>Les Britanniques de l’</a:t>
            </a:r>
            <a:r>
              <a:rPr lang="fr-FR" i="1" dirty="0"/>
              <a:t>East </a:t>
            </a:r>
            <a:r>
              <a:rPr lang="fr-FR" i="1" dirty="0" err="1"/>
              <a:t>India</a:t>
            </a:r>
            <a:r>
              <a:rPr lang="fr-FR" i="1" dirty="0"/>
              <a:t> </a:t>
            </a:r>
            <a:r>
              <a:rPr lang="fr-FR" i="1" dirty="0" err="1"/>
              <a:t>Company</a:t>
            </a:r>
            <a:r>
              <a:rPr lang="fr-FR" dirty="0"/>
              <a:t>, l’EIC (1600)</a:t>
            </a:r>
          </a:p>
          <a:p>
            <a:r>
              <a:rPr lang="fr-FR" dirty="0"/>
              <a:t>Y possèdent le comptoir de Fort William, </a:t>
            </a:r>
            <a:r>
              <a:rPr lang="fr-FR" i="1" dirty="0"/>
              <a:t>Calcutta</a:t>
            </a:r>
          </a:p>
          <a:p>
            <a:endParaRPr lang="fr-FR" dirty="0"/>
          </a:p>
          <a:p>
            <a:r>
              <a:rPr lang="fr-FR" dirty="0"/>
              <a:t>*Calcutta (1690), Bombay (1638) et Madras (1639)</a:t>
            </a:r>
          </a:p>
          <a:p>
            <a:r>
              <a:rPr lang="fr-FR" dirty="0"/>
              <a:t>Sont les comptoirs principaux de l’EIC, les </a:t>
            </a:r>
            <a:r>
              <a:rPr lang="fr-FR" i="1" dirty="0"/>
              <a:t>présidences</a:t>
            </a:r>
          </a:p>
          <a:p>
            <a:r>
              <a:rPr lang="fr-FR" u="sng" dirty="0"/>
              <a:t>Indépendantes les unes des autres jusqu’en 1784</a:t>
            </a:r>
            <a:r>
              <a:rPr lang="fr-FR" dirty="0"/>
              <a:t>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9CAB52D-BD39-88AB-E146-0FA65262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26089E5-24D9-4630-D12A-50D607FA83B7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B56895-A56E-ED4A-4365-0622D8752151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BB33BA-2A12-1BC4-190B-8A0E6DC7BC1D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3B7E7F9-CCA4-11BD-F9FC-A636750CC266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B7B4772-0AB8-C406-2D15-E22085333FF2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C8A3002-1276-B3AD-7BE3-D70AAD44ECE9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5433E4D-2567-8BC8-3BCB-3E90C426C6FB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1F5EC3E-9029-E297-2D22-8C292F1E567B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511CD55-C5E4-B765-FE5F-D05A04236866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86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Au centre de l’Inde, après sa défaite de </a:t>
            </a:r>
            <a:r>
              <a:rPr lang="fr-FR" b="1" dirty="0" err="1"/>
              <a:t>Panipat</a:t>
            </a:r>
            <a:r>
              <a:rPr lang="fr-FR" b="1" dirty="0"/>
              <a:t>, la Confédération marathe a perdu sa puissance hégémonique</a:t>
            </a:r>
          </a:p>
          <a:p>
            <a:endParaRPr lang="fr-FR" dirty="0"/>
          </a:p>
          <a:p>
            <a:r>
              <a:rPr lang="fr-FR" dirty="0"/>
              <a:t>4) Au centre de l’Inde, la Confédération marathe…</a:t>
            </a:r>
          </a:p>
          <a:p>
            <a:endParaRPr lang="fr-FR" dirty="0"/>
          </a:p>
          <a:p>
            <a:r>
              <a:rPr lang="fr-FR" dirty="0"/>
              <a:t>*1674-1740 : A </a:t>
            </a:r>
            <a:r>
              <a:rPr lang="fr-FR" dirty="0" err="1"/>
              <a:t>Satara</a:t>
            </a:r>
            <a:r>
              <a:rPr lang="fr-FR" dirty="0"/>
              <a:t> et à Poona, près de Bombay</a:t>
            </a:r>
          </a:p>
          <a:p>
            <a:r>
              <a:rPr lang="fr-FR" dirty="0"/>
              <a:t>Constitution de l’Empire marathe</a:t>
            </a:r>
          </a:p>
          <a:p>
            <a:r>
              <a:rPr lang="fr-FR" dirty="0"/>
              <a:t>NB : 1674 : Fondé par </a:t>
            </a:r>
            <a:r>
              <a:rPr lang="fr-FR" u="sng" dirty="0"/>
              <a:t>Shivaji Bhonsle</a:t>
            </a:r>
            <a:r>
              <a:rPr lang="fr-FR" dirty="0"/>
              <a:t> à </a:t>
            </a:r>
            <a:r>
              <a:rPr lang="fr-FR" dirty="0" err="1"/>
              <a:t>Satara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*L’Empire marathe, à la fois…</a:t>
            </a:r>
          </a:p>
          <a:p>
            <a:r>
              <a:rPr lang="fr-FR" dirty="0"/>
              <a:t>- Face à l’Empire moghol musulman, un </a:t>
            </a:r>
            <a:r>
              <a:rPr lang="fr-FR" i="1" dirty="0"/>
              <a:t>contre-empire hindou</a:t>
            </a:r>
            <a:endParaRPr lang="fr-FR" dirty="0"/>
          </a:p>
          <a:p>
            <a:r>
              <a:rPr lang="fr-FR" dirty="0"/>
              <a:t>- Mais également vassal protecteur de l’Empire moghol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FB32289-591A-B3EF-23CE-D880FAB6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EEF9E0-6A69-3602-3AF7-852F83DEDE5E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6FAB33-EF4F-C039-C88D-83457F1BE543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D3EAF4-CCBF-FB03-E3B4-619BA664557B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798A0B3-8276-E2F7-5889-70C7DD639A56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C2FB98-1377-1EC7-3D3F-F3960AC57AF4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0912358-8081-EFDD-EA19-1BC39B8C31E0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7E4D359-31F9-9A7F-DD5B-C30B0E6E499E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DF779CF-5E52-48B8-F654-F5EA6B50BC48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DFE2974-559D-14D9-30A9-9F71A3F0810B}"/>
              </a:ext>
            </a:extLst>
          </p:cNvPr>
          <p:cNvSpPr/>
          <p:nvPr/>
        </p:nvSpPr>
        <p:spPr>
          <a:xfrm>
            <a:off x="7881486" y="4057493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2CC8ACD-EEEF-2FB0-76F8-768C07C23365}"/>
              </a:ext>
            </a:extLst>
          </p:cNvPr>
          <p:cNvSpPr/>
          <p:nvPr/>
        </p:nvSpPr>
        <p:spPr>
          <a:xfrm>
            <a:off x="7936354" y="3848822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6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894931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Au centre de l’Inde, malgré sa défaite de </a:t>
            </a:r>
            <a:r>
              <a:rPr lang="fr-FR" b="1" dirty="0" err="1"/>
              <a:t>Panipat</a:t>
            </a:r>
            <a:r>
              <a:rPr lang="fr-FR" b="1" dirty="0"/>
              <a:t> et surtout ses divisions, la Confédération marathe reste la 1</a:t>
            </a:r>
            <a:r>
              <a:rPr lang="fr-FR" b="1" baseline="30000" dirty="0"/>
              <a:t>ère</a:t>
            </a:r>
            <a:r>
              <a:rPr lang="fr-FR" b="1" dirty="0"/>
              <a:t> puissance indienne</a:t>
            </a:r>
          </a:p>
          <a:p>
            <a:endParaRPr lang="fr-FR" dirty="0"/>
          </a:p>
          <a:p>
            <a:r>
              <a:rPr lang="fr-FR" dirty="0"/>
              <a:t>*1740 : Il se morcèle et devient la Confédération marathe…</a:t>
            </a:r>
          </a:p>
          <a:p>
            <a:r>
              <a:rPr lang="fr-FR" dirty="0"/>
              <a:t>Avec quatre niveaux de pouvoir…</a:t>
            </a:r>
          </a:p>
          <a:p>
            <a:endParaRPr lang="fr-FR" dirty="0"/>
          </a:p>
          <a:p>
            <a:r>
              <a:rPr lang="fr-FR" dirty="0"/>
              <a:t>a) A </a:t>
            </a:r>
            <a:r>
              <a:rPr lang="fr-FR" dirty="0" err="1"/>
              <a:t>Satara</a:t>
            </a:r>
            <a:r>
              <a:rPr lang="fr-FR" dirty="0"/>
              <a:t>, le </a:t>
            </a:r>
            <a:r>
              <a:rPr lang="fr-FR" i="1" dirty="0" err="1"/>
              <a:t>chhatrapati</a:t>
            </a:r>
            <a:r>
              <a:rPr lang="fr-FR" dirty="0"/>
              <a:t> (raja), descendant de Shivaji</a:t>
            </a:r>
          </a:p>
          <a:p>
            <a:r>
              <a:rPr lang="fr-FR" dirty="0"/>
              <a:t>1740 : Sans pouvoir réel</a:t>
            </a:r>
          </a:p>
          <a:p>
            <a:endParaRPr lang="fr-FR" dirty="0"/>
          </a:p>
          <a:p>
            <a:r>
              <a:rPr lang="fr-FR" dirty="0"/>
              <a:t>b) A Poona, le </a:t>
            </a:r>
            <a:r>
              <a:rPr lang="fr-FR" i="1" dirty="0" err="1"/>
              <a:t>peshwa</a:t>
            </a:r>
            <a:r>
              <a:rPr lang="fr-FR" dirty="0"/>
              <a:t> (premier ministre)</a:t>
            </a:r>
          </a:p>
          <a:p>
            <a:r>
              <a:rPr lang="fr-FR" dirty="0"/>
              <a:t>Il exerce seul l’autorité centrale</a:t>
            </a:r>
          </a:p>
          <a:p>
            <a:endParaRPr lang="fr-FR" dirty="0"/>
          </a:p>
          <a:p>
            <a:r>
              <a:rPr lang="fr-FR" dirty="0"/>
              <a:t>c) En périphérie, les quatre grandes provinces</a:t>
            </a:r>
          </a:p>
          <a:p>
            <a:r>
              <a:rPr lang="fr-FR" dirty="0" err="1"/>
              <a:t>Gaekwar</a:t>
            </a:r>
            <a:r>
              <a:rPr lang="fr-FR" dirty="0"/>
              <a:t>, </a:t>
            </a:r>
            <a:r>
              <a:rPr lang="fr-FR" dirty="0" err="1"/>
              <a:t>Holkar</a:t>
            </a:r>
            <a:r>
              <a:rPr lang="fr-FR" dirty="0"/>
              <a:t>, Sindhia et Bhonsle</a:t>
            </a:r>
          </a:p>
          <a:p>
            <a:r>
              <a:rPr lang="fr-FR" dirty="0"/>
              <a:t>Avec à leurs têtes, les </a:t>
            </a:r>
            <a:r>
              <a:rPr lang="fr-FR" i="1" dirty="0" err="1"/>
              <a:t>saranjâmdâr</a:t>
            </a:r>
            <a:r>
              <a:rPr lang="fr-FR" dirty="0"/>
              <a:t>, largement autonomes</a:t>
            </a:r>
          </a:p>
          <a:p>
            <a:endParaRPr lang="fr-FR" dirty="0"/>
          </a:p>
          <a:p>
            <a:r>
              <a:rPr lang="fr-FR" dirty="0"/>
              <a:t>d) Au nord-ouest, leurs vassaux rajputs</a:t>
            </a:r>
          </a:p>
          <a:p>
            <a:r>
              <a:rPr lang="fr-FR" dirty="0"/>
              <a:t>Jodhpur, Ajmer, Jaipur,…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FB32289-591A-B3EF-23CE-D880FAB6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EEF9E0-6A69-3602-3AF7-852F83DEDE5E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6FAB33-EF4F-C039-C88D-83457F1BE543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B03BC7-75A8-F73E-580D-7A36AB557DDD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810CE19-68D9-44B7-7D46-85C1AC9B3F92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F6EF59-2B98-D500-65BB-810EADADBD90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9AB9AE-051D-5109-5DA9-665079DD6804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2F24F7-1766-866D-5234-7777B1A91C33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D3EAF4-CCBF-FB03-E3B4-619BA664557B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6065DA3-D206-A09C-649F-0CBBF0CF7B1A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798A0B3-8276-E2F7-5889-70C7DD639A56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C2FB98-1377-1EC7-3D3F-F3960AC57AF4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0912358-8081-EFDD-EA19-1BC39B8C31E0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7E4D359-31F9-9A7F-DD5B-C30B0E6E499E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DF779CF-5E52-48B8-F654-F5EA6B50BC48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FB458F3-8393-8AE9-C7BF-30AFC8B9CDAE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194B22-5D0C-B95B-5FFC-33E1D249B68D}"/>
              </a:ext>
            </a:extLst>
          </p:cNvPr>
          <p:cNvSpPr/>
          <p:nvPr/>
        </p:nvSpPr>
        <p:spPr>
          <a:xfrm>
            <a:off x="7881486" y="4057493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0A8F82-8A1C-8A44-CB67-8D8C73BC9C7E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40F4DE8-5D04-02F7-7A27-E1EE04810A7A}"/>
              </a:ext>
            </a:extLst>
          </p:cNvPr>
          <p:cNvSpPr/>
          <p:nvPr/>
        </p:nvSpPr>
        <p:spPr>
          <a:xfrm>
            <a:off x="3929221" y="5077187"/>
            <a:ext cx="174870" cy="148974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0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Au centre de l’Inde, malgré sa défaite de </a:t>
            </a:r>
            <a:r>
              <a:rPr lang="fr-FR" b="1" dirty="0" err="1"/>
              <a:t>Panipat</a:t>
            </a:r>
            <a:r>
              <a:rPr lang="fr-FR" b="1" dirty="0"/>
              <a:t> et surtout ses divisions, la Confédération marathe reste la 1</a:t>
            </a:r>
            <a:r>
              <a:rPr lang="fr-FR" b="1" baseline="30000" dirty="0"/>
              <a:t>ère</a:t>
            </a:r>
            <a:r>
              <a:rPr lang="fr-FR" b="1" dirty="0"/>
              <a:t> puissance indienne</a:t>
            </a:r>
          </a:p>
          <a:p>
            <a:endParaRPr lang="fr-FR" dirty="0"/>
          </a:p>
          <a:p>
            <a:r>
              <a:rPr lang="fr-FR" dirty="0"/>
              <a:t>*Jan. 1761 : Malgré sa défaite de </a:t>
            </a:r>
            <a:r>
              <a:rPr lang="fr-FR" dirty="0" err="1"/>
              <a:t>Panipat</a:t>
            </a:r>
            <a:endParaRPr lang="fr-FR" dirty="0"/>
          </a:p>
          <a:p>
            <a:r>
              <a:rPr lang="fr-FR" dirty="0"/>
              <a:t>Contre l’Afghan Ahmad Chah ; Et malgré ses divisions…</a:t>
            </a:r>
          </a:p>
          <a:p>
            <a:endParaRPr lang="fr-FR" dirty="0"/>
          </a:p>
          <a:p>
            <a:r>
              <a:rPr lang="fr-FR" dirty="0"/>
              <a:t>*La Confédération hindoue des Marathes</a:t>
            </a:r>
          </a:p>
          <a:p>
            <a:r>
              <a:rPr lang="fr-FR" dirty="0"/>
              <a:t>Avec ses vassaux les Rajputs, reste la 1</a:t>
            </a:r>
            <a:r>
              <a:rPr lang="fr-FR" baseline="30000" dirty="0"/>
              <a:t>ère</a:t>
            </a:r>
            <a:r>
              <a:rPr lang="fr-FR" dirty="0"/>
              <a:t> puissance indienne</a:t>
            </a:r>
          </a:p>
          <a:p>
            <a:endParaRPr lang="fr-FR" dirty="0"/>
          </a:p>
          <a:p>
            <a:r>
              <a:rPr lang="fr-FR" dirty="0"/>
              <a:t>*Juin 1761 : A Poona, après la mort du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Balaji</a:t>
            </a:r>
            <a:r>
              <a:rPr lang="fr-FR" u="sng" dirty="0"/>
              <a:t> Rao</a:t>
            </a:r>
          </a:p>
          <a:p>
            <a:r>
              <a:rPr lang="fr-FR" dirty="0"/>
              <a:t>Son fils </a:t>
            </a:r>
            <a:r>
              <a:rPr lang="fr-FR" u="sng" dirty="0"/>
              <a:t>Madhava Rao</a:t>
            </a:r>
            <a:r>
              <a:rPr lang="fr-FR" dirty="0"/>
              <a:t> finira par s’imposer</a:t>
            </a:r>
          </a:p>
          <a:p>
            <a:r>
              <a:rPr lang="fr-FR" dirty="0"/>
              <a:t>Grâce au soutien de </a:t>
            </a:r>
            <a:r>
              <a:rPr lang="fr-FR" u="sng" dirty="0" err="1"/>
              <a:t>Mahaji</a:t>
            </a:r>
            <a:r>
              <a:rPr lang="fr-FR" dirty="0"/>
              <a:t>, chef du Sindhia (1761)…</a:t>
            </a:r>
            <a:endParaRPr lang="fr-FR" u="sng" dirty="0"/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FB32289-591A-B3EF-23CE-D880FAB6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EEF9E0-6A69-3602-3AF7-852F83DEDE5E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6FAB33-EF4F-C039-C88D-83457F1BE543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B03BC7-75A8-F73E-580D-7A36AB557DDD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810CE19-68D9-44B7-7D46-85C1AC9B3F92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F6EF59-2B98-D500-65BB-810EADADBD90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9AB9AE-051D-5109-5DA9-665079DD6804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2F24F7-1766-866D-5234-7777B1A91C33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D3EAF4-CCBF-FB03-E3B4-619BA664557B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798A0B3-8276-E2F7-5889-70C7DD639A56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76E091-6637-C9CE-0A2F-02C01674BA51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FF2AAB-7704-63EF-6BB0-BC081F41BFCD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516A79B-31C7-DB82-E670-1C47AE9C797B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8AC1BF8-CEB8-A51E-6CDB-42D07D83B452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C555859-138D-EBA2-A8D2-142E91879FD4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0453595-09AA-86BB-510E-FDFD084E0F1E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49A023-58BE-A59B-537D-4648A49B6BFA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61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1762-1765 : Dans le Pendjab, après le 2</a:t>
            </a:r>
            <a:r>
              <a:rPr lang="fr-FR" b="1" baseline="30000" dirty="0"/>
              <a:t>ème</a:t>
            </a:r>
            <a:r>
              <a:rPr lang="fr-FR" b="1" dirty="0"/>
              <a:t> </a:t>
            </a:r>
            <a:r>
              <a:rPr lang="fr-FR" b="1" i="1" dirty="0" err="1"/>
              <a:t>ghalughara</a:t>
            </a:r>
            <a:r>
              <a:rPr lang="fr-FR" b="1" dirty="0"/>
              <a:t> et le départ d’Ahmad Chah, le royaume sikh de Lahore s’établit durablement</a:t>
            </a:r>
          </a:p>
          <a:p>
            <a:endParaRPr lang="fr-FR" dirty="0"/>
          </a:p>
          <a:p>
            <a:r>
              <a:rPr lang="fr-FR" dirty="0"/>
              <a:t>5) Au nord-ouest de Delhi, dans le Pendjab</a:t>
            </a:r>
          </a:p>
          <a:p>
            <a:r>
              <a:rPr lang="fr-FR" dirty="0"/>
              <a:t>Le royaume des sikhs ; Capitales : Lahore et Amritsar…</a:t>
            </a:r>
          </a:p>
          <a:p>
            <a:endParaRPr lang="fr-FR" dirty="0"/>
          </a:p>
          <a:p>
            <a:r>
              <a:rPr lang="fr-FR" dirty="0"/>
              <a:t>*1748-57 : Après la conquête afghane et…</a:t>
            </a:r>
          </a:p>
          <a:p>
            <a:r>
              <a:rPr lang="fr-FR" dirty="0"/>
              <a:t>*1761 : Sa victoire de </a:t>
            </a:r>
            <a:r>
              <a:rPr lang="fr-FR" dirty="0" err="1"/>
              <a:t>Panipat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*1762 : </a:t>
            </a:r>
            <a:r>
              <a:rPr lang="fr-FR" u="sng" dirty="0"/>
              <a:t>Ahmad Chah</a:t>
            </a:r>
            <a:r>
              <a:rPr lang="fr-FR" dirty="0"/>
              <a:t> inflige aux sikhs leur 2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i="1" dirty="0" err="1"/>
              <a:t>ghalughara</a:t>
            </a:r>
            <a:r>
              <a:rPr lang="fr-FR" i="1" dirty="0"/>
              <a:t> </a:t>
            </a:r>
          </a:p>
          <a:p>
            <a:r>
              <a:rPr lang="fr-FR" dirty="0"/>
              <a:t>NB : Holocauste ; le 1</a:t>
            </a:r>
            <a:r>
              <a:rPr lang="fr-FR" baseline="30000" dirty="0"/>
              <a:t>er</a:t>
            </a:r>
            <a:r>
              <a:rPr lang="fr-FR" dirty="0"/>
              <a:t> par les Moghols en 1746</a:t>
            </a:r>
          </a:p>
          <a:p>
            <a:endParaRPr lang="fr-FR" dirty="0"/>
          </a:p>
          <a:p>
            <a:r>
              <a:rPr lang="fr-FR" dirty="0"/>
              <a:t>*Mais malgré cela…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FFF45F87-6A22-4E34-FE00-C30268B4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C82EBAF-016A-EBCA-F358-FE15F425EB2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03777-A5E9-4871-1F04-87CAF9BEB1F7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E39784-60B2-92F9-72C9-307C1CD00DF5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9C4BD1-122A-01F2-9359-CACB3A2938BE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E35767D-3C84-0D4C-8BED-AC47357C7004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271BAC-61CE-DCF4-BE84-1D7D42112E0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85AC49-D88F-B3DD-E947-C0050E5CED2B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52972B-5265-D28A-2E7D-82CBA5229079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D54E0E-015A-412A-65C4-D5798EE509F3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FE036F-76B7-55E3-D65D-A23DA1BB3471}"/>
              </a:ext>
            </a:extLst>
          </p:cNvPr>
          <p:cNvSpPr/>
          <p:nvPr/>
        </p:nvSpPr>
        <p:spPr>
          <a:xfrm>
            <a:off x="7692704" y="66222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CAAE678-E89F-C61A-FBFB-911DF867416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15BA44-015D-0FA3-0994-A99AE80C6117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4A0185-5C3F-DC21-91E4-E4F282BF7240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B18837-D9AE-9E2A-49F5-7A018FEDEB2B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668302-4CE7-5F9D-A969-A7CF459E1304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1F2B7E-CC57-1309-25D6-A31BA1D76DC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1AC158-5FD8-B988-BD53-5C42248514AE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11E2608-F1CB-7E14-84BB-F49858277DF2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6B75D4-45DC-483E-9A5A-CBF751192D34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1D7AB39-E8CC-5853-C07A-DBA657B6D01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1A5AE85-1B7C-54BA-359E-2C2C5D47A7C7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B44B182-B350-5E7A-1D51-4F0292C4D6AA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25DE49-7DBA-9B1E-B996-ED4EC830E7C8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567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1762-1765 : Dans le Pendjab, après le 2</a:t>
            </a:r>
            <a:r>
              <a:rPr lang="fr-FR" b="1" baseline="30000" dirty="0"/>
              <a:t>ème</a:t>
            </a:r>
            <a:r>
              <a:rPr lang="fr-FR" b="1" dirty="0"/>
              <a:t> </a:t>
            </a:r>
            <a:r>
              <a:rPr lang="fr-FR" b="1" i="1" dirty="0" err="1"/>
              <a:t>ghalughara</a:t>
            </a:r>
            <a:r>
              <a:rPr lang="fr-FR" b="1" dirty="0"/>
              <a:t> et le départ d’Ahmad Chah, le royaume sikh de Lahore s’établit durablement</a:t>
            </a:r>
          </a:p>
          <a:p>
            <a:endParaRPr lang="fr-FR" dirty="0"/>
          </a:p>
          <a:p>
            <a:r>
              <a:rPr lang="fr-FR" dirty="0"/>
              <a:t>*1765 : Après le départ d’</a:t>
            </a:r>
            <a:r>
              <a:rPr lang="fr-FR" u="sng" dirty="0"/>
              <a:t>Ahmad Chah</a:t>
            </a:r>
          </a:p>
          <a:p>
            <a:r>
              <a:rPr lang="fr-FR" dirty="0"/>
              <a:t>Les sikhs, menés à nouveau par </a:t>
            </a:r>
            <a:r>
              <a:rPr lang="fr-FR" u="sng" dirty="0" err="1"/>
              <a:t>Jassa</a:t>
            </a:r>
            <a:r>
              <a:rPr lang="fr-FR" u="sng" dirty="0"/>
              <a:t> Singh</a:t>
            </a:r>
            <a:r>
              <a:rPr lang="fr-FR" dirty="0"/>
              <a:t> et sa </a:t>
            </a:r>
            <a:r>
              <a:rPr lang="fr-FR" i="1" dirty="0"/>
              <a:t>Khalsa</a:t>
            </a:r>
            <a:r>
              <a:rPr lang="fr-FR" dirty="0"/>
              <a:t>…</a:t>
            </a:r>
            <a:endParaRPr lang="fr-FR" i="1" dirty="0"/>
          </a:p>
          <a:p>
            <a:endParaRPr lang="fr-FR" i="1" dirty="0"/>
          </a:p>
          <a:p>
            <a:r>
              <a:rPr lang="fr-FR" dirty="0"/>
              <a:t>NB : </a:t>
            </a:r>
            <a:r>
              <a:rPr lang="fr-FR" i="1" dirty="0"/>
              <a:t>Khalsa </a:t>
            </a:r>
            <a:r>
              <a:rPr lang="fr-FR" i="1" dirty="0" err="1"/>
              <a:t>Panth</a:t>
            </a:r>
            <a:r>
              <a:rPr lang="fr-FR" dirty="0"/>
              <a:t>, communauté des Purs</a:t>
            </a:r>
          </a:p>
          <a:p>
            <a:r>
              <a:rPr lang="fr-FR" dirty="0"/>
              <a:t>Ordre chevaleresque des sikhs</a:t>
            </a:r>
          </a:p>
          <a:p>
            <a:endParaRPr lang="fr-FR" dirty="0"/>
          </a:p>
          <a:p>
            <a:r>
              <a:rPr lang="fr-FR" dirty="0"/>
              <a:t>Reprennent Lahore, Amritsar et une partie du Pendjab</a:t>
            </a:r>
          </a:p>
          <a:p>
            <a:r>
              <a:rPr lang="fr-FR" dirty="0"/>
              <a:t>Et le royaume sikh de Lahore s’établit - enfin – durablement</a:t>
            </a:r>
          </a:p>
          <a:p>
            <a:endParaRPr lang="fr-FR" dirty="0"/>
          </a:p>
          <a:p>
            <a:r>
              <a:rPr lang="fr-FR" dirty="0"/>
              <a:t>NB : Royaume des sikhs, Etat-tampon entre</a:t>
            </a:r>
          </a:p>
          <a:p>
            <a:r>
              <a:rPr lang="fr-FR" dirty="0"/>
              <a:t>L’Afghanistan et Delhi jusqu’en 1849 ; A revoir…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FFF45F87-6A22-4E34-FE00-C30268B4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C82EBAF-016A-EBCA-F358-FE15F425EB2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03777-A5E9-4871-1F04-87CAF9BEB1F7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E39784-60B2-92F9-72C9-307C1CD00DF5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9C4BD1-122A-01F2-9359-CACB3A2938BE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E35767D-3C84-0D4C-8BED-AC47357C7004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1271BAC-61CE-DCF4-BE84-1D7D42112E0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85AC49-D88F-B3DD-E947-C0050E5CED2B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52972B-5265-D28A-2E7D-82CBA5229079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D54E0E-015A-412A-65C4-D5798EE509F3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FE036F-76B7-55E3-D65D-A23DA1BB3471}"/>
              </a:ext>
            </a:extLst>
          </p:cNvPr>
          <p:cNvSpPr/>
          <p:nvPr/>
        </p:nvSpPr>
        <p:spPr>
          <a:xfrm>
            <a:off x="7692704" y="66222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CAAE678-E89F-C61A-FBFB-911DF867416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415BA44-015D-0FA3-0994-A99AE80C6117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4A0185-5C3F-DC21-91E4-E4F282BF7240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B18837-D9AE-9E2A-49F5-7A018FEDEB2B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668302-4CE7-5F9D-A969-A7CF459E1304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1F2B7E-CC57-1309-25D6-A31BA1D76DC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51AC158-5FD8-B988-BD53-5C42248514AE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11E2608-F1CB-7E14-84BB-F49858277DF2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6B75D4-45DC-483E-9A5A-CBF751192D34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1D7AB39-E8CC-5853-C07A-DBA657B6D01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1A5AE85-1B7C-54BA-359E-2C2C5D47A7C7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B44B182-B350-5E7A-1D51-4F0292C4D6AA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25DE49-7DBA-9B1E-B996-ED4EC830E7C8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99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1757-1818 : La conquête britannique de l’Inde</a:t>
            </a:r>
          </a:p>
          <a:p>
            <a:pPr algn="ctr">
              <a:lnSpc>
                <a:spcPct val="100000"/>
              </a:lnSpc>
            </a:pPr>
            <a:endParaRPr lang="fr-FR" b="1" strike="noStrike" spc="-1" dirty="0">
              <a:cs typeface="Arial" panose="020B0604020202020204" pitchFamily="34" charset="0"/>
            </a:endParaRPr>
          </a:p>
          <a:p>
            <a:r>
              <a:rPr lang="fr-FR" sz="1800" b="1" dirty="0"/>
              <a:t>1748-1765 : L’Inde moghole divisée</a:t>
            </a:r>
          </a:p>
          <a:p>
            <a:r>
              <a:rPr lang="fr-FR" dirty="0"/>
              <a:t>1757-1761 : Après les invasions afghanes d’Ahmad Chah et la bataille de </a:t>
            </a:r>
            <a:r>
              <a:rPr lang="fr-FR" dirty="0" err="1"/>
              <a:t>Panipat</a:t>
            </a:r>
            <a:r>
              <a:rPr lang="fr-FR" dirty="0"/>
              <a:t>, l’empereur moghol a définitivement perdu tout son prestige et ne contrôle plus qu’un territoire restreint autour de Delhi</a:t>
            </a:r>
          </a:p>
          <a:p>
            <a:r>
              <a:rPr lang="fr-FR" dirty="0"/>
              <a:t>1754-1756 : A l’est de Delhi, les deux provinces mogholes d’Aoudh et du Bengale affirment leurs autonomies</a:t>
            </a:r>
          </a:p>
          <a:p>
            <a:r>
              <a:rPr lang="fr-FR" dirty="0"/>
              <a:t>1761 : Au centre de l’Inde, après sa défaite de </a:t>
            </a:r>
            <a:r>
              <a:rPr lang="fr-FR" dirty="0" err="1"/>
              <a:t>Panipat</a:t>
            </a:r>
            <a:r>
              <a:rPr lang="fr-FR" dirty="0"/>
              <a:t>, la Confédération marathe a perdu sa puissance hégémonique</a:t>
            </a:r>
          </a:p>
          <a:p>
            <a:r>
              <a:rPr lang="fr-FR" dirty="0"/>
              <a:t>1762-1765 : Dans le Pendjab, après le 2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i="1" dirty="0" err="1"/>
              <a:t>ghalughara</a:t>
            </a:r>
            <a:r>
              <a:rPr lang="fr-FR" dirty="0"/>
              <a:t> et le départ d’Ahmad Chah, le royaume sikh de Lahore s’établit durablement</a:t>
            </a:r>
          </a:p>
          <a:p>
            <a:r>
              <a:rPr lang="fr-FR" dirty="0"/>
              <a:t>1748-1762 : Dans le Deccan, luttes de successions dans l’Etat du Nizam, arbitrées par les Français de Pondichéry et les Britanniques de Madras</a:t>
            </a:r>
          </a:p>
          <a:p>
            <a:r>
              <a:rPr lang="fr-FR" dirty="0"/>
              <a:t>1761 : Dans le Mysore au sud de l’Inde, </a:t>
            </a:r>
            <a:r>
              <a:rPr lang="fr-FR" dirty="0" err="1"/>
              <a:t>Haydar</a:t>
            </a:r>
            <a:r>
              <a:rPr lang="fr-FR" dirty="0"/>
              <a:t> Ali, un officier musulman, s’empare du pouvoir et menace ses voisins : Marathes et Britanniques de Madras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072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1748-1762 : Dans le Deccan, luttes de successions dans l’Etat du Nizam, arbitrées par les Français de Pondichéry et les Britanniques de Madras</a:t>
            </a:r>
          </a:p>
          <a:p>
            <a:endParaRPr lang="fr-FR" dirty="0"/>
          </a:p>
          <a:p>
            <a:r>
              <a:rPr lang="fr-FR" dirty="0"/>
              <a:t>6) Au sud de la Confédération marathe, l’Etat du Nizam Capitales : Aurangabad, puis Hyderabad (1763)</a:t>
            </a:r>
          </a:p>
          <a:p>
            <a:endParaRPr lang="fr-FR" dirty="0"/>
          </a:p>
          <a:p>
            <a:r>
              <a:rPr lang="fr-FR" dirty="0"/>
              <a:t>*1724 : Fondé par </a:t>
            </a:r>
            <a:r>
              <a:rPr lang="fr-FR" u="sng" dirty="0"/>
              <a:t>Asaf Jah 1</a:t>
            </a:r>
            <a:r>
              <a:rPr lang="fr-FR" u="sng" baseline="30000" dirty="0"/>
              <a:t>er</a:t>
            </a:r>
            <a:r>
              <a:rPr lang="fr-FR" dirty="0"/>
              <a:t>, le 1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i="1" dirty="0"/>
              <a:t>Nizam </a:t>
            </a:r>
            <a:r>
              <a:rPr lang="fr-FR" i="1" dirty="0" err="1"/>
              <a:t>ul</a:t>
            </a:r>
            <a:r>
              <a:rPr lang="fr-FR" i="1" dirty="0"/>
              <a:t>-Mulk</a:t>
            </a:r>
            <a:r>
              <a:rPr lang="fr-FR" dirty="0"/>
              <a:t>,</a:t>
            </a:r>
            <a:r>
              <a:rPr lang="fr-FR" i="1" dirty="0"/>
              <a:t> </a:t>
            </a:r>
            <a:r>
              <a:rPr lang="fr-FR" dirty="0"/>
              <a:t>administrateur du royaume</a:t>
            </a:r>
          </a:p>
          <a:p>
            <a:endParaRPr lang="fr-FR" dirty="0"/>
          </a:p>
          <a:p>
            <a:r>
              <a:rPr lang="fr-FR" dirty="0"/>
              <a:t>*L’Etat du Nizam musulman, à la fois…</a:t>
            </a:r>
          </a:p>
          <a:p>
            <a:r>
              <a:rPr lang="fr-FR" dirty="0"/>
              <a:t>- Vassal musulman et </a:t>
            </a:r>
            <a:r>
              <a:rPr lang="fr-FR" i="1" dirty="0"/>
              <a:t>représentant de droit</a:t>
            </a:r>
            <a:r>
              <a:rPr lang="fr-FR" dirty="0"/>
              <a:t> des Moghols</a:t>
            </a:r>
          </a:p>
          <a:p>
            <a:r>
              <a:rPr lang="fr-FR" dirty="0"/>
              <a:t>- Et soumis </a:t>
            </a:r>
            <a:r>
              <a:rPr lang="fr-FR" i="1" dirty="0"/>
              <a:t>de fait</a:t>
            </a:r>
            <a:r>
              <a:rPr lang="fr-FR" dirty="0"/>
              <a:t> aux puissants Marathes hindous proches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CC0C446C-DE1D-4D49-CEE2-EEC8AF21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908739-9A6C-2CCD-9C6A-9C06AB024704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3AD7745-A684-BE5E-4B32-6CFC857ADC92}"/>
              </a:ext>
            </a:extLst>
          </p:cNvPr>
          <p:cNvSpPr/>
          <p:nvPr/>
        </p:nvSpPr>
        <p:spPr>
          <a:xfrm>
            <a:off x="1733088" y="6001222"/>
            <a:ext cx="174870" cy="148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5CA8635-3D1D-12DC-00CA-8667F906EDAF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556D940-7E8F-1075-EBCE-76B09FB8797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0A9FE79-B53F-36F8-2420-E24CCD2AABEC}"/>
              </a:ext>
            </a:extLst>
          </p:cNvPr>
          <p:cNvSpPr/>
          <p:nvPr/>
        </p:nvSpPr>
        <p:spPr>
          <a:xfrm>
            <a:off x="9083943" y="4999983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153FDD-DA7A-3782-D699-41DA42F0766B}"/>
              </a:ext>
            </a:extLst>
          </p:cNvPr>
          <p:cNvSpPr/>
          <p:nvPr/>
        </p:nvSpPr>
        <p:spPr>
          <a:xfrm>
            <a:off x="1633929" y="4760649"/>
            <a:ext cx="893660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1724-48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9FEA78C-0DB2-918F-34B9-71E3FDE22C51}"/>
              </a:ext>
            </a:extLst>
          </p:cNvPr>
          <p:cNvCxnSpPr>
            <a:cxnSpLocks/>
            <a:stCxn id="29" idx="2"/>
            <a:endCxn id="33" idx="0"/>
          </p:cNvCxnSpPr>
          <p:nvPr/>
        </p:nvCxnSpPr>
        <p:spPr>
          <a:xfrm>
            <a:off x="2080759" y="5151645"/>
            <a:ext cx="1" cy="1915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CE0B1-2E59-2E3D-B199-56BC0068D8BC}"/>
              </a:ext>
            </a:extLst>
          </p:cNvPr>
          <p:cNvSpPr/>
          <p:nvPr/>
        </p:nvSpPr>
        <p:spPr>
          <a:xfrm>
            <a:off x="1620573" y="5343213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Khair</a:t>
            </a:r>
            <a:r>
              <a:rPr lang="fr-FR" sz="1200" dirty="0">
                <a:solidFill>
                  <a:schemeClr val="tx1"/>
                </a:solidFill>
              </a:rPr>
              <a:t>-un-</a:t>
            </a:r>
            <a:r>
              <a:rPr lang="fr-FR" sz="1200" dirty="0" err="1">
                <a:solidFill>
                  <a:schemeClr val="tx1"/>
                </a:solidFill>
              </a:rPr>
              <a:t>nisa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Begum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369782-95FF-173A-B070-81539F040871}"/>
              </a:ext>
            </a:extLst>
          </p:cNvPr>
          <p:cNvSpPr/>
          <p:nvPr/>
        </p:nvSpPr>
        <p:spPr>
          <a:xfrm>
            <a:off x="2622957" y="5338988"/>
            <a:ext cx="98780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Salâbat</a:t>
            </a:r>
            <a:r>
              <a:rPr lang="fr-FR" sz="12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1751-62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09B2680-9C6E-4CA5-9F5E-085E2C4DF0AD}"/>
              </a:ext>
            </a:extLst>
          </p:cNvPr>
          <p:cNvCxnSpPr>
            <a:cxnSpLocks/>
            <a:stCxn id="29" idx="2"/>
            <a:endCxn id="34" idx="0"/>
          </p:cNvCxnSpPr>
          <p:nvPr/>
        </p:nvCxnSpPr>
        <p:spPr>
          <a:xfrm rot="16200000" flipH="1">
            <a:off x="2505138" y="4727266"/>
            <a:ext cx="187343" cy="10361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609907A-8CC6-4040-A376-4A613B522BA7}"/>
              </a:ext>
            </a:extLst>
          </p:cNvPr>
          <p:cNvSpPr/>
          <p:nvPr/>
        </p:nvSpPr>
        <p:spPr>
          <a:xfrm>
            <a:off x="3667614" y="5342818"/>
            <a:ext cx="95507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1762-1803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33C5CC78-84EB-2D48-3E01-4E920C23F727}"/>
              </a:ext>
            </a:extLst>
          </p:cNvPr>
          <p:cNvCxnSpPr>
            <a:cxnSpLocks/>
            <a:stCxn id="29" idx="2"/>
            <a:endCxn id="36" idx="0"/>
          </p:cNvCxnSpPr>
          <p:nvPr/>
        </p:nvCxnSpPr>
        <p:spPr>
          <a:xfrm rot="16200000" flipH="1">
            <a:off x="3017369" y="4215035"/>
            <a:ext cx="191173" cy="20643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AD310E5-F771-BC22-45F8-EC6A3ECCB86E}"/>
              </a:ext>
            </a:extLst>
          </p:cNvPr>
          <p:cNvSpPr/>
          <p:nvPr/>
        </p:nvSpPr>
        <p:spPr>
          <a:xfrm>
            <a:off x="1596455" y="5817686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Muzzafar</a:t>
            </a:r>
            <a:r>
              <a:rPr lang="fr-FR" sz="10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1750-51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C91DDF-D8E2-C0E1-2556-EAD9FBA73657}"/>
              </a:ext>
            </a:extLst>
          </p:cNvPr>
          <p:cNvSpPr/>
          <p:nvPr/>
        </p:nvSpPr>
        <p:spPr>
          <a:xfrm>
            <a:off x="3652000" y="6313902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1829-57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28634AB-5937-6E43-3CAD-F46C82FD24D7}"/>
              </a:ext>
            </a:extLst>
          </p:cNvPr>
          <p:cNvCxnSpPr>
            <a:cxnSpLocks/>
            <a:stCxn id="42" idx="2"/>
            <a:endCxn id="39" idx="0"/>
          </p:cNvCxnSpPr>
          <p:nvPr/>
        </p:nvCxnSpPr>
        <p:spPr>
          <a:xfrm flipH="1">
            <a:off x="4131566" y="6220099"/>
            <a:ext cx="5778" cy="938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36243F3-4131-B560-07CF-92E245C5C655}"/>
              </a:ext>
            </a:extLst>
          </p:cNvPr>
          <p:cNvSpPr/>
          <p:nvPr/>
        </p:nvSpPr>
        <p:spPr>
          <a:xfrm>
            <a:off x="4766552" y="5296864"/>
            <a:ext cx="955363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1857-69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EC8C9B-A6B4-6275-DD0C-8EADCE7196C2}"/>
              </a:ext>
            </a:extLst>
          </p:cNvPr>
          <p:cNvSpPr/>
          <p:nvPr/>
        </p:nvSpPr>
        <p:spPr>
          <a:xfrm>
            <a:off x="3652000" y="5828360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1803-29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503DF06-5988-65D8-C54D-44DBEBCFF229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>
            <a:off x="2080760" y="5715241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F2C054D-F75B-65D4-E641-22930137E22F}"/>
              </a:ext>
            </a:extLst>
          </p:cNvPr>
          <p:cNvCxnSpPr>
            <a:cxnSpLocks/>
            <a:stCxn id="36" idx="2"/>
            <a:endCxn id="42" idx="0"/>
          </p:cNvCxnSpPr>
          <p:nvPr/>
        </p:nvCxnSpPr>
        <p:spPr>
          <a:xfrm flipH="1">
            <a:off x="4137344" y="5714846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40279CC-15E2-A90D-A675-5F5129511780}"/>
              </a:ext>
            </a:extLst>
          </p:cNvPr>
          <p:cNvSpPr/>
          <p:nvPr/>
        </p:nvSpPr>
        <p:spPr>
          <a:xfrm>
            <a:off x="556202" y="5338988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Nasir Jang</a:t>
            </a:r>
          </a:p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1748-50</a:t>
            </a:r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CA33AB09-04EB-2503-474D-93E4FAE4D108}"/>
              </a:ext>
            </a:extLst>
          </p:cNvPr>
          <p:cNvCxnSpPr>
            <a:cxnSpLocks/>
            <a:stCxn id="29" idx="2"/>
            <a:endCxn id="45" idx="0"/>
          </p:cNvCxnSpPr>
          <p:nvPr/>
        </p:nvCxnSpPr>
        <p:spPr>
          <a:xfrm rot="5400000">
            <a:off x="1469044" y="4727272"/>
            <a:ext cx="187343" cy="10360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FE66028-9256-C307-08E7-0583955CBCEC}"/>
              </a:ext>
            </a:extLst>
          </p:cNvPr>
          <p:cNvSpPr/>
          <p:nvPr/>
        </p:nvSpPr>
        <p:spPr>
          <a:xfrm>
            <a:off x="4762783" y="5805383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1869-1911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62C95CB-56D7-4F1D-1124-EAA446CD900C}"/>
              </a:ext>
            </a:extLst>
          </p:cNvPr>
          <p:cNvCxnSpPr>
            <a:cxnSpLocks/>
            <a:stCxn id="41" idx="2"/>
            <a:endCxn id="47" idx="0"/>
          </p:cNvCxnSpPr>
          <p:nvPr/>
        </p:nvCxnSpPr>
        <p:spPr>
          <a:xfrm flipH="1">
            <a:off x="5242349" y="5687860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36B4F58-AE87-8FF7-3116-926227B3BA7C}"/>
              </a:ext>
            </a:extLst>
          </p:cNvPr>
          <p:cNvSpPr/>
          <p:nvPr/>
        </p:nvSpPr>
        <p:spPr>
          <a:xfrm>
            <a:off x="532105" y="5766463"/>
            <a:ext cx="980718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NIZAM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Hyderabad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1724-1948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FD43D9-F804-C355-F00F-6A63E166D384}"/>
              </a:ext>
            </a:extLst>
          </p:cNvPr>
          <p:cNvSpPr/>
          <p:nvPr/>
        </p:nvSpPr>
        <p:spPr>
          <a:xfrm>
            <a:off x="4778397" y="6313902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1911-48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EBFF0B3-485A-B0B4-D08B-3698D3EEC0F8}"/>
              </a:ext>
            </a:extLst>
          </p:cNvPr>
          <p:cNvCxnSpPr>
            <a:cxnSpLocks/>
            <a:stCxn id="47" idx="2"/>
            <a:endCxn id="50" idx="0"/>
          </p:cNvCxnSpPr>
          <p:nvPr/>
        </p:nvCxnSpPr>
        <p:spPr>
          <a:xfrm>
            <a:off x="5242349" y="6196379"/>
            <a:ext cx="15614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A41605DF-EE3C-1095-E78A-1A60AFC6EA6D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 rot="5400000" flipH="1" flipV="1">
            <a:off x="3983883" y="5444547"/>
            <a:ext cx="1408034" cy="1112668"/>
          </a:xfrm>
          <a:prstGeom prst="bentConnector5">
            <a:avLst>
              <a:gd name="adj1" fmla="val -6244"/>
              <a:gd name="adj2" fmla="val 50085"/>
              <a:gd name="adj3" fmla="val 10624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24F44AB7-813D-5AFA-8265-42136F8ED423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D077BB0-E1F3-893A-9B98-4E082A6C5926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00A704A-CF98-0138-E7F3-11FA15FECF39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5E2A656-DA1D-B952-079E-BD7726D0EF9E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92F794A-4510-02C8-1354-4AC8214E6B11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0B250C8-0049-120B-5AF1-49DC7C330B99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96DCCBD-EEF0-A46F-A16A-B60D35F3C443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24EF4F3-303B-354C-B1D4-F7E59CE7DE84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93DD6E8-0709-7BB0-2C92-B16DEEECA4BA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5040C21-412F-B7CF-CE10-A38B6DE0D82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966DB6D-B288-CD60-48FF-481AB7EF6FF1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CB2DCA8-E570-CAEE-280F-E0BE2D8457F2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4D9FB33-C1DF-38AB-2D9F-682620458FC6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BFB153B-3758-B01E-3B48-A4EA90F05CFE}"/>
              </a:ext>
            </a:extLst>
          </p:cNvPr>
          <p:cNvSpPr/>
          <p:nvPr/>
        </p:nvSpPr>
        <p:spPr>
          <a:xfrm>
            <a:off x="8169966" y="348670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975D167-3E93-907D-1603-0A8756E3C2DB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93E3FF3-F6D4-D210-CEB6-F5EFF3EC6142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08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1748-1762 : Dans le Deccan, luttes de successions dans l’Etat du Nizam, arbitrées par les Français de Pondichéry et les Britanniques de Madras</a:t>
            </a:r>
          </a:p>
          <a:p>
            <a:endParaRPr lang="fr-FR" dirty="0"/>
          </a:p>
          <a:p>
            <a:r>
              <a:rPr lang="fr-FR" dirty="0"/>
              <a:t>*1748 : Mort d’Asaf Jah ; Son fils </a:t>
            </a:r>
            <a:r>
              <a:rPr lang="fr-FR" u="sng" dirty="0"/>
              <a:t>Nasir Jang</a:t>
            </a:r>
            <a:r>
              <a:rPr lang="fr-FR" dirty="0"/>
              <a:t> lui succède</a:t>
            </a:r>
          </a:p>
          <a:p>
            <a:r>
              <a:rPr lang="fr-FR" dirty="0"/>
              <a:t>Soutenu par les Britanniques de Madras</a:t>
            </a:r>
          </a:p>
          <a:p>
            <a:r>
              <a:rPr lang="fr-FR" dirty="0"/>
              <a:t>Parmi lesquels, </a:t>
            </a:r>
            <a:r>
              <a:rPr lang="fr-FR" u="sng" dirty="0"/>
              <a:t>Robert Clive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*1750 : Nasir Jang est assassiné</a:t>
            </a:r>
          </a:p>
          <a:p>
            <a:r>
              <a:rPr lang="fr-FR" dirty="0"/>
              <a:t>Son neveu </a:t>
            </a:r>
            <a:r>
              <a:rPr lang="fr-FR" u="sng" dirty="0"/>
              <a:t>Muzaffar Jang</a:t>
            </a:r>
            <a:r>
              <a:rPr lang="fr-FR" dirty="0"/>
              <a:t> lui succède, soutenu par…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0EEEBD9-F4B1-2927-D3E4-087C77D8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18B82CE-4FB4-C8D6-90F9-7A5B8FC72892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8126DB-D0C6-F813-F2D4-8E3F4FFD313B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6CD010-7ECD-D93A-1FA7-D87B0DD08374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9AFC280-E0CF-5567-90CD-7B1F2763F1D9}"/>
              </a:ext>
            </a:extLst>
          </p:cNvPr>
          <p:cNvSpPr/>
          <p:nvPr/>
        </p:nvSpPr>
        <p:spPr>
          <a:xfrm>
            <a:off x="9083943" y="499998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7D9F84F-CE23-4869-9123-CCF854F9E936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51940BE-B26A-3937-5D75-9E4BDCBB1275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1D6ED1-3655-1161-1661-09872AB99B33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E277616-D20A-9F1C-EA31-CAFD9398823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E7BEB42-81E5-E7ED-96D0-AA2CA8DEAEBC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BEE0657-4CFF-1E87-CA2F-3094E555787A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FE631A8-0843-F3E9-5F14-81B520105266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45C3D92-4175-D702-4DC8-6221010C89D9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FF2AF83-51EF-50B0-4B33-B89D0AFAB47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BF5C52D-6282-C132-3E9B-21444236A128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03B9DAB-1064-FB55-EABB-54B3294CAF8E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55BC75A-08A7-A44B-645D-8145DA7B517D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7B01881-EED9-308B-074A-61F5A7076DBB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9D4E6B1-790F-FE19-D16C-96E2DAF3FBB1}"/>
              </a:ext>
            </a:extLst>
          </p:cNvPr>
          <p:cNvSpPr/>
          <p:nvPr/>
        </p:nvSpPr>
        <p:spPr>
          <a:xfrm>
            <a:off x="11198921" y="6496695"/>
            <a:ext cx="174870" cy="148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8B1BD04-C224-4B14-1CEB-567DB5C4F83D}"/>
              </a:ext>
            </a:extLst>
          </p:cNvPr>
          <p:cNvSpPr/>
          <p:nvPr/>
        </p:nvSpPr>
        <p:spPr>
          <a:xfrm>
            <a:off x="11100801" y="529310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1724-48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A82CA72B-5B3D-2F2D-6E3D-159264F05735}"/>
              </a:ext>
            </a:extLst>
          </p:cNvPr>
          <p:cNvCxnSpPr>
            <a:cxnSpLocks/>
            <a:stCxn id="89" idx="2"/>
            <a:endCxn id="91" idx="0"/>
          </p:cNvCxnSpPr>
          <p:nvPr/>
        </p:nvCxnSpPr>
        <p:spPr>
          <a:xfrm flipH="1">
            <a:off x="11546593" y="5684103"/>
            <a:ext cx="1038" cy="1545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C69F1F8-48A7-BFB9-BEAF-B03D9287A39C}"/>
              </a:ext>
            </a:extLst>
          </p:cNvPr>
          <p:cNvSpPr/>
          <p:nvPr/>
        </p:nvSpPr>
        <p:spPr>
          <a:xfrm>
            <a:off x="11086406" y="5838686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Khair</a:t>
            </a:r>
            <a:r>
              <a:rPr lang="fr-FR" sz="1200" dirty="0">
                <a:solidFill>
                  <a:schemeClr val="tx1"/>
                </a:solidFill>
              </a:rPr>
              <a:t>-un-</a:t>
            </a:r>
            <a:r>
              <a:rPr lang="fr-FR" sz="1200" dirty="0" err="1">
                <a:solidFill>
                  <a:schemeClr val="tx1"/>
                </a:solidFill>
              </a:rPr>
              <a:t>nisa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Begum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329D138-3ADA-4F09-F35E-4FB794B87B34}"/>
              </a:ext>
            </a:extLst>
          </p:cNvPr>
          <p:cNvSpPr/>
          <p:nvPr/>
        </p:nvSpPr>
        <p:spPr>
          <a:xfrm>
            <a:off x="11062288" y="6313159"/>
            <a:ext cx="970687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Muzzafar</a:t>
            </a:r>
            <a:r>
              <a:rPr lang="fr-FR" sz="10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1750-51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BD32672-B5DE-4105-F478-085B6D23D274}"/>
              </a:ext>
            </a:extLst>
          </p:cNvPr>
          <p:cNvCxnSpPr>
            <a:cxnSpLocks/>
            <a:stCxn id="91" idx="2"/>
            <a:endCxn id="94" idx="0"/>
          </p:cNvCxnSpPr>
          <p:nvPr/>
        </p:nvCxnSpPr>
        <p:spPr>
          <a:xfrm>
            <a:off x="11546593" y="6210714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9552A5C8-896E-FDF3-1F12-A3154C02E1BD}"/>
              </a:ext>
            </a:extLst>
          </p:cNvPr>
          <p:cNvSpPr/>
          <p:nvPr/>
        </p:nvSpPr>
        <p:spPr>
          <a:xfrm>
            <a:off x="10063891" y="5833020"/>
            <a:ext cx="976936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Nasir Jang</a:t>
            </a:r>
          </a:p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1748-50</a:t>
            </a:r>
          </a:p>
        </p:txBody>
      </p:sp>
      <p:cxnSp>
        <p:nvCxnSpPr>
          <p:cNvPr id="97" name="Connecteur : en angle 96">
            <a:extLst>
              <a:ext uri="{FF2B5EF4-FFF2-40B4-BE49-F238E27FC236}">
                <a16:creationId xmlns:a16="http://schemas.microsoft.com/office/drawing/2014/main" id="{828A64BB-76D9-2EC7-401C-C6509A2D3886}"/>
              </a:ext>
            </a:extLst>
          </p:cNvPr>
          <p:cNvCxnSpPr>
            <a:cxnSpLocks/>
            <a:stCxn id="89" idx="2"/>
            <a:endCxn id="96" idx="0"/>
          </p:cNvCxnSpPr>
          <p:nvPr/>
        </p:nvCxnSpPr>
        <p:spPr>
          <a:xfrm rot="5400000">
            <a:off x="10975537" y="5260925"/>
            <a:ext cx="148917" cy="9952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B2B6019C-4803-7A4B-413B-2EBF6964665E}"/>
              </a:ext>
            </a:extLst>
          </p:cNvPr>
          <p:cNvSpPr/>
          <p:nvPr/>
        </p:nvSpPr>
        <p:spPr>
          <a:xfrm>
            <a:off x="11047137" y="4654111"/>
            <a:ext cx="980718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NIZAM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Hyderabad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1724-1948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4E0A7AC-9398-34A3-5B65-1B6670BFE3DD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F57324F-1833-60F9-E5E5-D0F40345BA3C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85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7415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1748-1762 : Dans le Deccan, luttes de successions dans l’Etat du Nizam, arbitrées par les Français de Pondichéry et les Britanniques de Madras</a:t>
            </a:r>
          </a:p>
          <a:p>
            <a:r>
              <a:rPr lang="fr-FR" u="sng" dirty="0"/>
              <a:t> </a:t>
            </a:r>
          </a:p>
          <a:p>
            <a:r>
              <a:rPr lang="fr-FR" dirty="0"/>
              <a:t>*</a:t>
            </a:r>
            <a:r>
              <a:rPr lang="fr-FR" u="sng" dirty="0"/>
              <a:t>Joseph Dupleix</a:t>
            </a:r>
            <a:endParaRPr lang="fr-FR" dirty="0"/>
          </a:p>
          <a:p>
            <a:r>
              <a:rPr lang="fr-FR" dirty="0"/>
              <a:t>Gouverneur français de Pondichéry (1742-54)</a:t>
            </a:r>
          </a:p>
          <a:p>
            <a:endParaRPr lang="fr-FR" dirty="0"/>
          </a:p>
          <a:p>
            <a:r>
              <a:rPr lang="fr-FR" dirty="0"/>
              <a:t>NB : 1664 : Fondation de la Compagnie française des Indes orientales par Colbert</a:t>
            </a:r>
          </a:p>
          <a:p>
            <a:r>
              <a:rPr lang="fr-FR" dirty="0"/>
              <a:t>NB : 1674-1739 : Cinq comptoirs français</a:t>
            </a:r>
          </a:p>
          <a:p>
            <a:r>
              <a:rPr lang="fr-FR" dirty="0"/>
              <a:t>Pondichéry, Chandernagor ; Puis Mahé, Yanaon et Karikal</a:t>
            </a:r>
          </a:p>
          <a:p>
            <a:endParaRPr lang="fr-FR" dirty="0"/>
          </a:p>
          <a:p>
            <a:r>
              <a:rPr lang="fr-FR" dirty="0"/>
              <a:t>*Dupleix nommé par </a:t>
            </a:r>
            <a:r>
              <a:rPr lang="fr-FR" dirty="0" err="1"/>
              <a:t>Muzzafar</a:t>
            </a:r>
            <a:r>
              <a:rPr lang="fr-FR" dirty="0"/>
              <a:t>, au nom de l’empereur moghol</a:t>
            </a:r>
          </a:p>
          <a:p>
            <a:r>
              <a:rPr lang="fr-FR" i="1" dirty="0" err="1"/>
              <a:t>Nawab</a:t>
            </a:r>
            <a:r>
              <a:rPr lang="fr-FR" i="1" dirty="0"/>
              <a:t>, du sud de la rivière Krishna</a:t>
            </a:r>
            <a:endParaRPr lang="fr-FR" dirty="0"/>
          </a:p>
          <a:p>
            <a:endParaRPr lang="fr-FR" dirty="0"/>
          </a:p>
          <a:p>
            <a:r>
              <a:rPr lang="fr-FR" u="sng" dirty="0"/>
              <a:t>*Contre Dupleix, l’EIC doit augmenter ses effectifs militaires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0EEEBD9-F4B1-2927-D3E4-087C77D8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18B82CE-4FB4-C8D6-90F9-7A5B8FC72892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8126DB-D0C6-F813-F2D4-8E3F4FFD313B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6CD010-7ECD-D93A-1FA7-D87B0DD08374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289E0F4-E856-A10D-037B-89666E1131F7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9AFC280-E0CF-5567-90CD-7B1F2763F1D9}"/>
              </a:ext>
            </a:extLst>
          </p:cNvPr>
          <p:cNvSpPr/>
          <p:nvPr/>
        </p:nvSpPr>
        <p:spPr>
          <a:xfrm>
            <a:off x="9083943" y="4999983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7D9F84F-CE23-4869-9123-CCF854F9E936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51940BE-B26A-3937-5D75-9E4BDCBB1275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1D6ED1-3655-1161-1661-09872AB99B33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E277616-D20A-9F1C-EA31-CAFD9398823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E7BEB42-81E5-E7ED-96D0-AA2CA8DEAEBC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BEE0657-4CFF-1E87-CA2F-3094E555787A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FE631A8-0843-F3E9-5F14-81B520105266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45C3D92-4175-D702-4DC8-6221010C89D9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FF2AF83-51EF-50B0-4B33-B89D0AFAB47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BF5C52D-6282-C132-3E9B-21444236A128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03B9DAB-1064-FB55-EABB-54B3294CAF8E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55BC75A-08A7-A44B-645D-8145DA7B517D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7B01881-EED9-308B-074A-61F5A7076DBB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9D4E6B1-790F-FE19-D16C-96E2DAF3FBB1}"/>
              </a:ext>
            </a:extLst>
          </p:cNvPr>
          <p:cNvSpPr/>
          <p:nvPr/>
        </p:nvSpPr>
        <p:spPr>
          <a:xfrm>
            <a:off x="11198921" y="6496695"/>
            <a:ext cx="174870" cy="148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8B1BD04-C224-4B14-1CEB-567DB5C4F83D}"/>
              </a:ext>
            </a:extLst>
          </p:cNvPr>
          <p:cNvSpPr/>
          <p:nvPr/>
        </p:nvSpPr>
        <p:spPr>
          <a:xfrm>
            <a:off x="11100801" y="529310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1724-48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A82CA72B-5B3D-2F2D-6E3D-159264F05735}"/>
              </a:ext>
            </a:extLst>
          </p:cNvPr>
          <p:cNvCxnSpPr>
            <a:cxnSpLocks/>
            <a:stCxn id="89" idx="2"/>
            <a:endCxn id="91" idx="0"/>
          </p:cNvCxnSpPr>
          <p:nvPr/>
        </p:nvCxnSpPr>
        <p:spPr>
          <a:xfrm flipH="1">
            <a:off x="11546593" y="5684103"/>
            <a:ext cx="1038" cy="1545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FC69F1F8-48A7-BFB9-BEAF-B03D9287A39C}"/>
              </a:ext>
            </a:extLst>
          </p:cNvPr>
          <p:cNvSpPr/>
          <p:nvPr/>
        </p:nvSpPr>
        <p:spPr>
          <a:xfrm>
            <a:off x="11086406" y="5838686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Khair</a:t>
            </a:r>
            <a:r>
              <a:rPr lang="fr-FR" sz="1200" dirty="0">
                <a:solidFill>
                  <a:schemeClr val="tx1"/>
                </a:solidFill>
              </a:rPr>
              <a:t>-un-</a:t>
            </a:r>
            <a:r>
              <a:rPr lang="fr-FR" sz="1200" dirty="0" err="1">
                <a:solidFill>
                  <a:schemeClr val="tx1"/>
                </a:solidFill>
              </a:rPr>
              <a:t>nisa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Begum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329D138-3ADA-4F09-F35E-4FB794B87B34}"/>
              </a:ext>
            </a:extLst>
          </p:cNvPr>
          <p:cNvSpPr/>
          <p:nvPr/>
        </p:nvSpPr>
        <p:spPr>
          <a:xfrm>
            <a:off x="11062288" y="6313159"/>
            <a:ext cx="970687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Muzzafar</a:t>
            </a:r>
            <a:r>
              <a:rPr lang="fr-FR" sz="10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1750-51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BD32672-B5DE-4105-F478-085B6D23D274}"/>
              </a:ext>
            </a:extLst>
          </p:cNvPr>
          <p:cNvCxnSpPr>
            <a:cxnSpLocks/>
            <a:stCxn id="91" idx="2"/>
            <a:endCxn id="94" idx="0"/>
          </p:cNvCxnSpPr>
          <p:nvPr/>
        </p:nvCxnSpPr>
        <p:spPr>
          <a:xfrm>
            <a:off x="11546593" y="6210714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9552A5C8-896E-FDF3-1F12-A3154C02E1BD}"/>
              </a:ext>
            </a:extLst>
          </p:cNvPr>
          <p:cNvSpPr/>
          <p:nvPr/>
        </p:nvSpPr>
        <p:spPr>
          <a:xfrm>
            <a:off x="10063891" y="5833020"/>
            <a:ext cx="976936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Nasir Jang</a:t>
            </a:r>
          </a:p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1748-50</a:t>
            </a:r>
          </a:p>
        </p:txBody>
      </p:sp>
      <p:cxnSp>
        <p:nvCxnSpPr>
          <p:cNvPr id="97" name="Connecteur : en angle 96">
            <a:extLst>
              <a:ext uri="{FF2B5EF4-FFF2-40B4-BE49-F238E27FC236}">
                <a16:creationId xmlns:a16="http://schemas.microsoft.com/office/drawing/2014/main" id="{828A64BB-76D9-2EC7-401C-C6509A2D3886}"/>
              </a:ext>
            </a:extLst>
          </p:cNvPr>
          <p:cNvCxnSpPr>
            <a:cxnSpLocks/>
            <a:stCxn id="89" idx="2"/>
            <a:endCxn id="96" idx="0"/>
          </p:cNvCxnSpPr>
          <p:nvPr/>
        </p:nvCxnSpPr>
        <p:spPr>
          <a:xfrm rot="5400000">
            <a:off x="10975537" y="5260925"/>
            <a:ext cx="148917" cy="9952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B2B6019C-4803-7A4B-413B-2EBF6964665E}"/>
              </a:ext>
            </a:extLst>
          </p:cNvPr>
          <p:cNvSpPr/>
          <p:nvPr/>
        </p:nvSpPr>
        <p:spPr>
          <a:xfrm>
            <a:off x="11047137" y="4654111"/>
            <a:ext cx="980718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NIZAM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Hyderabad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1724-1948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A4D71ED1-B0AB-69BF-7CD4-60FD011BDD0C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E608690-8B4D-4CA9-BAAB-48B14594B589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5EF6997D-A3C5-A01F-CB28-114C2B28C11C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D61D72BA-9F3B-D44A-1607-2A57DAD8AEB9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4E0A7AC-9398-34A3-5B65-1B6670BFE3DD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F57324F-1833-60F9-E5E5-D0F40345BA3C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927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262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1748-1762 : Dans le Deccan, luttes de successions dans l’Etat du Nizam, arbitrées par les Français de Pondichéry et les Britanniques de Madras</a:t>
            </a:r>
          </a:p>
          <a:p>
            <a:endParaRPr lang="fr-FR" sz="800" dirty="0"/>
          </a:p>
          <a:p>
            <a:r>
              <a:rPr lang="fr-FR" dirty="0"/>
              <a:t>*1751 : Mort de </a:t>
            </a:r>
            <a:r>
              <a:rPr lang="fr-FR" u="sng" dirty="0" err="1"/>
              <a:t>Muzzafar</a:t>
            </a:r>
            <a:r>
              <a:rPr lang="fr-FR" dirty="0"/>
              <a:t> ; Son oncle </a:t>
            </a:r>
            <a:r>
              <a:rPr lang="fr-FR" u="sng" dirty="0" err="1"/>
              <a:t>Salâbat</a:t>
            </a:r>
            <a:r>
              <a:rPr lang="fr-FR" u="sng" dirty="0"/>
              <a:t> Jung</a:t>
            </a:r>
          </a:p>
          <a:p>
            <a:r>
              <a:rPr lang="fr-FR" dirty="0"/>
              <a:t>Favorable aux Français lui aussi, lui succède ; Mais…</a:t>
            </a:r>
          </a:p>
          <a:p>
            <a:endParaRPr lang="fr-FR" dirty="0"/>
          </a:p>
          <a:p>
            <a:r>
              <a:rPr lang="fr-FR" dirty="0"/>
              <a:t>*1761 : Après la prise de Pondichéry par les Britanniques</a:t>
            </a:r>
          </a:p>
          <a:p>
            <a:r>
              <a:rPr lang="fr-FR" dirty="0"/>
              <a:t>Les Français sont vaincus ; Et côté Nizam…</a:t>
            </a:r>
          </a:p>
          <a:p>
            <a:endParaRPr lang="fr-FR" dirty="0"/>
          </a:p>
          <a:p>
            <a:r>
              <a:rPr lang="fr-FR" dirty="0"/>
              <a:t>*1762 : </a:t>
            </a:r>
            <a:r>
              <a:rPr lang="fr-FR" dirty="0" err="1"/>
              <a:t>Salâbat</a:t>
            </a:r>
            <a:r>
              <a:rPr lang="fr-FR" dirty="0"/>
              <a:t> Jung est déposé</a:t>
            </a:r>
          </a:p>
          <a:p>
            <a:r>
              <a:rPr lang="fr-FR" dirty="0"/>
              <a:t>Et il est remplacé par son frère </a:t>
            </a:r>
            <a:r>
              <a:rPr lang="fr-FR" u="sng" dirty="0"/>
              <a:t>Asaf Jah II</a:t>
            </a:r>
            <a:r>
              <a:rPr lang="fr-FR" dirty="0"/>
              <a:t>…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C9BBE06-F6B1-E47D-CD9C-6CEBB3373A9D}"/>
              </a:ext>
            </a:extLst>
          </p:cNvPr>
          <p:cNvSpPr/>
          <p:nvPr/>
        </p:nvSpPr>
        <p:spPr>
          <a:xfrm>
            <a:off x="1808215" y="3747002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1724-48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26FA8F42-590B-8B2A-B76D-D3A9B8986150}"/>
              </a:ext>
            </a:extLst>
          </p:cNvPr>
          <p:cNvCxnSpPr>
            <a:cxnSpLocks/>
            <a:stCxn id="90" idx="2"/>
            <a:endCxn id="92" idx="0"/>
          </p:cNvCxnSpPr>
          <p:nvPr/>
        </p:nvCxnSpPr>
        <p:spPr>
          <a:xfrm>
            <a:off x="2255045" y="4137998"/>
            <a:ext cx="1" cy="1915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A3C1E82E-8444-ECCA-888F-E1FC486A5400}"/>
              </a:ext>
            </a:extLst>
          </p:cNvPr>
          <p:cNvSpPr/>
          <p:nvPr/>
        </p:nvSpPr>
        <p:spPr>
          <a:xfrm>
            <a:off x="1794859" y="4329566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Khair</a:t>
            </a:r>
            <a:r>
              <a:rPr lang="fr-FR" sz="1200" dirty="0">
                <a:solidFill>
                  <a:schemeClr val="tx1"/>
                </a:solidFill>
              </a:rPr>
              <a:t>-un-</a:t>
            </a:r>
            <a:r>
              <a:rPr lang="fr-FR" sz="1200" dirty="0" err="1">
                <a:solidFill>
                  <a:schemeClr val="tx1"/>
                </a:solidFill>
              </a:rPr>
              <a:t>nisa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Begum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A035149-8E78-B93C-A34C-8BD6A204D2AE}"/>
              </a:ext>
            </a:extLst>
          </p:cNvPr>
          <p:cNvSpPr/>
          <p:nvPr/>
        </p:nvSpPr>
        <p:spPr>
          <a:xfrm>
            <a:off x="2797243" y="4325341"/>
            <a:ext cx="987803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Salâbat</a:t>
            </a:r>
            <a:r>
              <a:rPr lang="fr-FR" sz="12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1751-62</a:t>
            </a:r>
          </a:p>
        </p:txBody>
      </p: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1950A9E6-C002-B588-0BBF-BEAB1FB1846F}"/>
              </a:ext>
            </a:extLst>
          </p:cNvPr>
          <p:cNvCxnSpPr>
            <a:cxnSpLocks/>
            <a:stCxn id="90" idx="2"/>
            <a:endCxn id="93" idx="0"/>
          </p:cNvCxnSpPr>
          <p:nvPr/>
        </p:nvCxnSpPr>
        <p:spPr>
          <a:xfrm rot="16200000" flipH="1">
            <a:off x="2679424" y="3713619"/>
            <a:ext cx="187343" cy="10361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143934F4-646E-FF95-F31D-B2AE57C85886}"/>
              </a:ext>
            </a:extLst>
          </p:cNvPr>
          <p:cNvSpPr/>
          <p:nvPr/>
        </p:nvSpPr>
        <p:spPr>
          <a:xfrm>
            <a:off x="3841900" y="4329171"/>
            <a:ext cx="955073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1762-1803</a:t>
            </a:r>
          </a:p>
        </p:txBody>
      </p:sp>
      <p:cxnSp>
        <p:nvCxnSpPr>
          <p:cNvPr id="96" name="Connecteur : en angle 95">
            <a:extLst>
              <a:ext uri="{FF2B5EF4-FFF2-40B4-BE49-F238E27FC236}">
                <a16:creationId xmlns:a16="http://schemas.microsoft.com/office/drawing/2014/main" id="{961289F1-4C90-14D3-10D7-6D5982A9552E}"/>
              </a:ext>
            </a:extLst>
          </p:cNvPr>
          <p:cNvCxnSpPr>
            <a:cxnSpLocks/>
            <a:stCxn id="90" idx="2"/>
            <a:endCxn id="95" idx="0"/>
          </p:cNvCxnSpPr>
          <p:nvPr/>
        </p:nvCxnSpPr>
        <p:spPr>
          <a:xfrm rot="16200000" flipH="1">
            <a:off x="3191655" y="3201388"/>
            <a:ext cx="191173" cy="20643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A7F45CC1-450C-D401-A7C3-BFB59F5FAAA7}"/>
              </a:ext>
            </a:extLst>
          </p:cNvPr>
          <p:cNvSpPr/>
          <p:nvPr/>
        </p:nvSpPr>
        <p:spPr>
          <a:xfrm>
            <a:off x="1770741" y="4804039"/>
            <a:ext cx="970687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Muzzafar</a:t>
            </a:r>
            <a:r>
              <a:rPr lang="fr-FR" sz="1000" dirty="0">
                <a:solidFill>
                  <a:schemeClr val="tx1"/>
                </a:solidFill>
              </a:rPr>
              <a:t> Jung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1750-51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7BBDEFE-319C-9A2C-3B17-66CAEA65D6AD}"/>
              </a:ext>
            </a:extLst>
          </p:cNvPr>
          <p:cNvSpPr/>
          <p:nvPr/>
        </p:nvSpPr>
        <p:spPr>
          <a:xfrm>
            <a:off x="3826286" y="5300255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1829-57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8E3640C9-BA77-9540-DF79-5604FE74E3CA}"/>
              </a:ext>
            </a:extLst>
          </p:cNvPr>
          <p:cNvCxnSpPr>
            <a:cxnSpLocks/>
            <a:stCxn id="101" idx="2"/>
            <a:endCxn id="98" idx="0"/>
          </p:cNvCxnSpPr>
          <p:nvPr/>
        </p:nvCxnSpPr>
        <p:spPr>
          <a:xfrm flipH="1">
            <a:off x="4305852" y="5206452"/>
            <a:ext cx="5778" cy="938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AF7311-6944-C713-10FB-0589E9AB5824}"/>
              </a:ext>
            </a:extLst>
          </p:cNvPr>
          <p:cNvSpPr/>
          <p:nvPr/>
        </p:nvSpPr>
        <p:spPr>
          <a:xfrm>
            <a:off x="4940838" y="4283217"/>
            <a:ext cx="955363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1857-69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D7B644E-22BE-61FB-4899-841F0D7F2A84}"/>
              </a:ext>
            </a:extLst>
          </p:cNvPr>
          <p:cNvSpPr/>
          <p:nvPr/>
        </p:nvSpPr>
        <p:spPr>
          <a:xfrm>
            <a:off x="3826286" y="4814713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1803-29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2B9942D0-83AA-2DBA-53B1-9312FBB79297}"/>
              </a:ext>
            </a:extLst>
          </p:cNvPr>
          <p:cNvCxnSpPr>
            <a:cxnSpLocks/>
            <a:stCxn id="92" idx="2"/>
            <a:endCxn id="97" idx="0"/>
          </p:cNvCxnSpPr>
          <p:nvPr/>
        </p:nvCxnSpPr>
        <p:spPr>
          <a:xfrm>
            <a:off x="2255046" y="4701594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EC1C24D8-EEDD-67A5-91A6-D9BA1B921A30}"/>
              </a:ext>
            </a:extLst>
          </p:cNvPr>
          <p:cNvCxnSpPr>
            <a:cxnSpLocks/>
            <a:stCxn id="95" idx="2"/>
            <a:endCxn id="101" idx="0"/>
          </p:cNvCxnSpPr>
          <p:nvPr/>
        </p:nvCxnSpPr>
        <p:spPr>
          <a:xfrm flipH="1">
            <a:off x="4311630" y="4701199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971B91A-A2A6-4934-2B64-16E04EA73B80}"/>
              </a:ext>
            </a:extLst>
          </p:cNvPr>
          <p:cNvSpPr/>
          <p:nvPr/>
        </p:nvSpPr>
        <p:spPr>
          <a:xfrm>
            <a:off x="730488" y="4325341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Nasir Jang</a:t>
            </a:r>
          </a:p>
          <a:p>
            <a:pPr algn="ctr" eaLnBrk="1" hangingPunct="1">
              <a:defRPr/>
            </a:pPr>
            <a:r>
              <a:rPr lang="fr-FR" sz="1050" dirty="0">
                <a:solidFill>
                  <a:schemeClr val="tx1"/>
                </a:solidFill>
              </a:rPr>
              <a:t>1748-50</a:t>
            </a:r>
          </a:p>
        </p:txBody>
      </p:sp>
      <p:cxnSp>
        <p:nvCxnSpPr>
          <p:cNvPr id="105" name="Connecteur : en angle 104">
            <a:extLst>
              <a:ext uri="{FF2B5EF4-FFF2-40B4-BE49-F238E27FC236}">
                <a16:creationId xmlns:a16="http://schemas.microsoft.com/office/drawing/2014/main" id="{46732DA8-A21B-54D1-3C02-4050353153A1}"/>
              </a:ext>
            </a:extLst>
          </p:cNvPr>
          <p:cNvCxnSpPr>
            <a:cxnSpLocks/>
            <a:stCxn id="90" idx="2"/>
            <a:endCxn id="104" idx="0"/>
          </p:cNvCxnSpPr>
          <p:nvPr/>
        </p:nvCxnSpPr>
        <p:spPr>
          <a:xfrm rot="5400000">
            <a:off x="1643330" y="3713625"/>
            <a:ext cx="187343" cy="10360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8936344-A004-C1AE-DC14-3031B8AEAEE6}"/>
              </a:ext>
            </a:extLst>
          </p:cNvPr>
          <p:cNvSpPr/>
          <p:nvPr/>
        </p:nvSpPr>
        <p:spPr>
          <a:xfrm>
            <a:off x="4937069" y="4791736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1869-1911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7779D9D1-0E03-366E-29C3-7748F0AC8F2F}"/>
              </a:ext>
            </a:extLst>
          </p:cNvPr>
          <p:cNvCxnSpPr>
            <a:cxnSpLocks/>
            <a:stCxn id="100" idx="2"/>
            <a:endCxn id="106" idx="0"/>
          </p:cNvCxnSpPr>
          <p:nvPr/>
        </p:nvCxnSpPr>
        <p:spPr>
          <a:xfrm flipH="1">
            <a:off x="5416635" y="4674213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C2920A-61F9-679C-EE85-F41F15687DB6}"/>
              </a:ext>
            </a:extLst>
          </p:cNvPr>
          <p:cNvSpPr/>
          <p:nvPr/>
        </p:nvSpPr>
        <p:spPr>
          <a:xfrm>
            <a:off x="706391" y="4752816"/>
            <a:ext cx="980718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NIZAM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Hyderabad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1724-1948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CDF68F0-3F1C-2682-E22D-B15EBFFE61C5}"/>
              </a:ext>
            </a:extLst>
          </p:cNvPr>
          <p:cNvSpPr/>
          <p:nvPr/>
        </p:nvSpPr>
        <p:spPr>
          <a:xfrm>
            <a:off x="4952683" y="5300255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Asaf Jah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1911-48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BBBED74D-0F0B-6041-2776-6499B353AFBC}"/>
              </a:ext>
            </a:extLst>
          </p:cNvPr>
          <p:cNvCxnSpPr>
            <a:cxnSpLocks/>
            <a:stCxn id="106" idx="2"/>
            <a:endCxn id="109" idx="0"/>
          </p:cNvCxnSpPr>
          <p:nvPr/>
        </p:nvCxnSpPr>
        <p:spPr>
          <a:xfrm>
            <a:off x="5416635" y="5182732"/>
            <a:ext cx="15614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 : en angle 110">
            <a:extLst>
              <a:ext uri="{FF2B5EF4-FFF2-40B4-BE49-F238E27FC236}">
                <a16:creationId xmlns:a16="http://schemas.microsoft.com/office/drawing/2014/main" id="{B78203F2-69E6-3E92-4B12-637AE696C776}"/>
              </a:ext>
            </a:extLst>
          </p:cNvPr>
          <p:cNvCxnSpPr>
            <a:cxnSpLocks/>
            <a:stCxn id="98" idx="2"/>
            <a:endCxn id="100" idx="0"/>
          </p:cNvCxnSpPr>
          <p:nvPr/>
        </p:nvCxnSpPr>
        <p:spPr>
          <a:xfrm rot="5400000" flipH="1" flipV="1">
            <a:off x="4158169" y="4430900"/>
            <a:ext cx="1408034" cy="1112668"/>
          </a:xfrm>
          <a:prstGeom prst="bentConnector5">
            <a:avLst>
              <a:gd name="adj1" fmla="val -6244"/>
              <a:gd name="adj2" fmla="val 50085"/>
              <a:gd name="adj3" fmla="val 10624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00CDDEB-517B-1EE6-2664-FACC2DD2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Ellipse 135">
            <a:extLst>
              <a:ext uri="{FF2B5EF4-FFF2-40B4-BE49-F238E27FC236}">
                <a16:creationId xmlns:a16="http://schemas.microsoft.com/office/drawing/2014/main" id="{EB4185B2-0D1C-5F7B-1AB0-C4064E6E04A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22E1B4C4-4BB5-1AF3-F7C2-745E3327CC2C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3E9C7F5A-BD84-C8EE-C639-623481D42F9E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B84DEEB5-29B8-0821-42EC-B4813068A53B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D9E95DB7-6A19-50E3-04E0-64E4DB8534BE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15EEE85-7847-E744-4BA4-DE5D3652D9F1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0619007-ED18-E91E-15B7-53367E63FF25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05DC539-6006-CA09-1DE6-05AFDD3366A4}"/>
              </a:ext>
            </a:extLst>
          </p:cNvPr>
          <p:cNvSpPr/>
          <p:nvPr/>
        </p:nvSpPr>
        <p:spPr>
          <a:xfrm>
            <a:off x="9083943" y="499998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BBCD6A1-3F61-7ABC-B85B-850A896527A0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DDE4C-EB7A-AFFC-2414-9B979A42BFB8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D410052-F5C0-2215-AD2E-7F821568E763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C3461D-3611-771D-E248-F0102E30BEDD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6755F19-5328-8FAD-507A-C885BE059F3E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1F9726E-AC04-10F5-113B-9BB9E3B4B7F4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8BB958-F4DD-FB19-33E9-9F0E52A71762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F1E5E1E-8018-D856-B55D-D51B1E29AE64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435EF72-D0EB-5766-6E19-218DBB43A3C4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F9633E5-A344-6F37-67CB-C23B92E5D2BD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370F97B-7687-0907-A146-89E73256C07D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3D046C2-90F1-F59B-560A-1D3D2A012C11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C68E70-4371-4D83-5F82-EA43C80D736E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CF028D-FB97-F502-B6D4-2B8C11B14D43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0F5C9C-2B6B-7E33-7472-8A44AE9A9984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BA4CA93-8194-0C69-6B48-76AFC5219740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519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5616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1748-1762 : Dans le Deccan, luttes de successions dans l’Etat du Nizam, arbitrées par les Français de Pondichéry et les Britanniques de Madras</a:t>
            </a:r>
          </a:p>
          <a:p>
            <a:endParaRPr lang="fr-FR" dirty="0"/>
          </a:p>
          <a:p>
            <a:r>
              <a:rPr lang="fr-FR" dirty="0"/>
              <a:t>*1763 : Traité de Paris</a:t>
            </a:r>
          </a:p>
          <a:p>
            <a:r>
              <a:rPr lang="fr-FR" sz="1700" dirty="0"/>
              <a:t>Les Français conservent leurs cinq comptoirs, </a:t>
            </a:r>
            <a:r>
              <a:rPr lang="fr-FR" sz="1700" u="sng" dirty="0"/>
              <a:t>mais non fortifiés</a:t>
            </a:r>
          </a:p>
          <a:p>
            <a:r>
              <a:rPr lang="fr-FR" sz="1800" dirty="0"/>
              <a:t>Et leur rôle politique en Inde décline, </a:t>
            </a:r>
            <a:r>
              <a:rPr lang="fr-FR" sz="1800" u="sng" dirty="0"/>
              <a:t>sans disparaître</a:t>
            </a:r>
            <a:r>
              <a:rPr lang="fr-FR" sz="1800" dirty="0"/>
              <a:t>…</a:t>
            </a:r>
          </a:p>
          <a:p>
            <a:endParaRPr lang="fr-FR" dirty="0"/>
          </a:p>
          <a:p>
            <a:r>
              <a:rPr lang="fr-FR" dirty="0"/>
              <a:t>*Pour les Britanniques comme </a:t>
            </a:r>
            <a:r>
              <a:rPr lang="fr-FR" u="sng" dirty="0"/>
              <a:t>Robert Clive</a:t>
            </a:r>
          </a:p>
          <a:p>
            <a:r>
              <a:rPr lang="fr-FR" dirty="0"/>
              <a:t>Le projet colonial français défunt de </a:t>
            </a:r>
            <a:r>
              <a:rPr lang="fr-FR" u="sng" dirty="0"/>
              <a:t>Joseph Dupleix</a:t>
            </a:r>
          </a:p>
          <a:p>
            <a:r>
              <a:rPr lang="fr-FR" dirty="0"/>
              <a:t>Suscite deux réactions…</a:t>
            </a:r>
          </a:p>
          <a:p>
            <a:endParaRPr lang="fr-FR" dirty="0"/>
          </a:p>
          <a:p>
            <a:r>
              <a:rPr lang="fr-FR" dirty="0"/>
              <a:t>a) Il faut empêcher sa résurrection ; Mais en même temps…</a:t>
            </a:r>
          </a:p>
          <a:p>
            <a:endParaRPr lang="fr-FR" dirty="0"/>
          </a:p>
          <a:p>
            <a:r>
              <a:rPr lang="fr-FR" u="sng" dirty="0"/>
              <a:t>b) Suivre son exemple : Avec un effectif militaire minime</a:t>
            </a:r>
          </a:p>
          <a:p>
            <a:r>
              <a:rPr lang="fr-FR" u="sng" dirty="0"/>
              <a:t>Par la force ou au contraire par alliance protectrice</a:t>
            </a:r>
          </a:p>
          <a:p>
            <a:r>
              <a:rPr lang="fr-FR" u="sng" dirty="0"/>
              <a:t>On peut soumettre les pouvoirs indiens</a:t>
            </a:r>
          </a:p>
          <a:p>
            <a:endParaRPr lang="fr-FR" dirty="0"/>
          </a:p>
          <a:p>
            <a:r>
              <a:rPr lang="fr-FR" dirty="0"/>
              <a:t>NB : Depuis 1757 : La conquête britannique du Bengale</a:t>
            </a:r>
          </a:p>
          <a:p>
            <a:r>
              <a:rPr lang="fr-FR" dirty="0"/>
              <a:t>A déjà commencé…</a:t>
            </a:r>
          </a:p>
        </p:txBody>
      </p:sp>
      <p:pic>
        <p:nvPicPr>
          <p:cNvPr id="13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00CDDEB-517B-1EE6-2664-FACC2DD2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Ellipse 135">
            <a:extLst>
              <a:ext uri="{FF2B5EF4-FFF2-40B4-BE49-F238E27FC236}">
                <a16:creationId xmlns:a16="http://schemas.microsoft.com/office/drawing/2014/main" id="{EB4185B2-0D1C-5F7B-1AB0-C4064E6E04A5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22E1B4C4-4BB5-1AF3-F7C2-745E3327CC2C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3E9C7F5A-BD84-C8EE-C639-623481D42F9E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D9E95DB7-6A19-50E3-04E0-64E4DB8534BE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15EEE85-7847-E744-4BA4-DE5D3652D9F1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036E40B-48C3-723F-3859-F475E18260F1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79488C0-A3D1-3279-2DE0-4EF18F94B602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86AA259-CC2F-A04F-218C-05E156C0AA21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28B7A55-6A81-F02D-8B59-942B5CA54012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9FB866D-41D9-536C-9F51-F6D817715921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55B14-69D8-A8AC-B85C-5939AC135A64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44F2D01-B624-5CE7-6F14-37429E7C24E4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34CECF0-219B-652B-EDEB-FCBE2B326E0E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F11BEF1-FCA9-8D86-63E4-D505FEB224C6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BFD4DF-7227-AA23-2108-EB4CFD3D8C69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C838D79-0DFB-B8EA-8C23-77AB67309E57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E6D539-33E2-DBD3-ED0A-18449F8BA963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8AC3854-3BBF-AF18-7B35-C9B4E3807FE2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340FD77-779C-0C1B-85FA-65D6DCDB01EB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0F78AF9-B7FF-9ADA-46ED-9E9D578E85A4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B22F64D-E41D-6E65-942C-050E58DB0FC6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F67A253-46AA-B85B-19F6-5AF2B68D3F71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3A6E12C-4CC5-4932-86A6-D0A00F2AE13A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E6110FE-FCCC-93B1-0848-9597F6D4B834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110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Dans le Mysore au sud de l’Inde, </a:t>
            </a:r>
            <a:r>
              <a:rPr lang="fr-FR" b="1" dirty="0" err="1"/>
              <a:t>Haydar</a:t>
            </a:r>
            <a:r>
              <a:rPr lang="fr-FR" b="1" dirty="0"/>
              <a:t> Ali, un officier musulman, s’empare du pouvoir et menace ses voisins : Marathes et Britanniques de Madras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endParaRPr lang="fr-FR" dirty="0"/>
          </a:p>
          <a:p>
            <a:r>
              <a:rPr lang="fr-FR" dirty="0"/>
              <a:t>7) Plus au sud, l’Etat hindou de Mysore, vassal du Nizam</a:t>
            </a:r>
          </a:p>
          <a:p>
            <a:r>
              <a:rPr lang="fr-FR" dirty="0"/>
              <a:t>Rapide historique…</a:t>
            </a:r>
          </a:p>
          <a:p>
            <a:endParaRPr lang="fr-FR" dirty="0"/>
          </a:p>
          <a:p>
            <a:r>
              <a:rPr lang="fr-FR" dirty="0"/>
              <a:t>*1399 : La dynastie des </a:t>
            </a:r>
            <a:r>
              <a:rPr lang="fr-FR" dirty="0" err="1"/>
              <a:t>Odeyar</a:t>
            </a:r>
            <a:r>
              <a:rPr lang="fr-FR" dirty="0"/>
              <a:t> fonde le Mysore hindou</a:t>
            </a:r>
          </a:p>
          <a:p>
            <a:r>
              <a:rPr lang="fr-FR" dirty="0"/>
              <a:t>Vassal de l’empire hindou du </a:t>
            </a:r>
            <a:r>
              <a:rPr lang="fr-FR" dirty="0" err="1"/>
              <a:t>Vijayanagara</a:t>
            </a:r>
            <a:r>
              <a:rPr lang="fr-FR" dirty="0"/>
              <a:t> (1336)</a:t>
            </a:r>
          </a:p>
          <a:p>
            <a:endParaRPr lang="fr-FR" dirty="0"/>
          </a:p>
          <a:p>
            <a:r>
              <a:rPr lang="fr-FR" dirty="0"/>
              <a:t>*1565 : Après la chute du </a:t>
            </a:r>
            <a:r>
              <a:rPr lang="fr-FR" dirty="0" err="1"/>
              <a:t>Vijayanagara</a:t>
            </a:r>
            <a:endParaRPr lang="fr-FR" dirty="0"/>
          </a:p>
          <a:p>
            <a:r>
              <a:rPr lang="fr-FR" dirty="0"/>
              <a:t>L’Etat de Mysore se maintient ; Et…</a:t>
            </a:r>
          </a:p>
          <a:p>
            <a:endParaRPr lang="fr-FR" dirty="0"/>
          </a:p>
          <a:p>
            <a:r>
              <a:rPr lang="fr-FR" dirty="0"/>
              <a:t>*1690 : Il est conquis et vassalisé</a:t>
            </a:r>
          </a:p>
          <a:p>
            <a:r>
              <a:rPr lang="fr-FR" dirty="0"/>
              <a:t>Par l’empereur moghol Aurangzeb…</a:t>
            </a:r>
          </a:p>
        </p:txBody>
      </p:sp>
      <p:pic>
        <p:nvPicPr>
          <p:cNvPr id="2" name="Picture 2" descr="C:\Users\Christophe\Pictures\My Scans\2014-10 (oct.)\scan0019.jpg">
            <a:extLst>
              <a:ext uri="{FF2B5EF4-FFF2-40B4-BE49-F238E27FC236}">
                <a16:creationId xmlns:a16="http://schemas.microsoft.com/office/drawing/2014/main" id="{DB59B28B-7402-B6CC-CA7C-231ABFF6A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697" r="366" b="2475"/>
          <a:stretch/>
        </p:blipFill>
        <p:spPr bwMode="auto">
          <a:xfrm>
            <a:off x="6217594" y="145774"/>
            <a:ext cx="5815381" cy="65465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049A56E-04B5-28CD-CD72-80C998D233CF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64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0130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Dans le Mysore au sud de l’Inde, </a:t>
            </a:r>
            <a:r>
              <a:rPr lang="fr-FR" b="1" dirty="0" err="1"/>
              <a:t>Haydar</a:t>
            </a:r>
            <a:r>
              <a:rPr lang="fr-FR" b="1" dirty="0"/>
              <a:t> Ali, un officier musulman, s’empare du pouvoir et menace ses voisins : Marathes et Britanniques de Madras</a:t>
            </a:r>
          </a:p>
          <a:p>
            <a:endParaRPr lang="fr-FR" dirty="0"/>
          </a:p>
          <a:p>
            <a:r>
              <a:rPr lang="fr-FR" dirty="0"/>
              <a:t>*1761 : Sous le règne du </a:t>
            </a:r>
            <a:r>
              <a:rPr lang="fr-FR" i="1" dirty="0"/>
              <a:t>raja</a:t>
            </a:r>
            <a:r>
              <a:rPr lang="fr-FR" dirty="0"/>
              <a:t> Krishna II </a:t>
            </a:r>
            <a:r>
              <a:rPr lang="fr-FR" dirty="0" err="1"/>
              <a:t>Odeyar</a:t>
            </a:r>
            <a:endParaRPr lang="fr-FR" dirty="0"/>
          </a:p>
          <a:p>
            <a:r>
              <a:rPr lang="fr-FR" dirty="0" err="1"/>
              <a:t>Haydar</a:t>
            </a:r>
            <a:r>
              <a:rPr lang="fr-FR" dirty="0"/>
              <a:t> Ali, un officier musulman, s’empare du pouvoir réel</a:t>
            </a:r>
          </a:p>
          <a:p>
            <a:endParaRPr lang="fr-FR" dirty="0"/>
          </a:p>
          <a:p>
            <a:r>
              <a:rPr lang="fr-FR" dirty="0"/>
              <a:t>*Il constitue une puissante armée</a:t>
            </a:r>
          </a:p>
          <a:p>
            <a:r>
              <a:rPr lang="fr-FR" dirty="0"/>
              <a:t>Et menace ses voisins…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8A7C6A3-2481-B158-7B51-72685B47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777BD95-47B9-1D35-BDA0-41166E8F2BA9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820E8EF-292E-BAC5-FB1C-BB672FC6BAAD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8DF8547-2425-43E6-1914-F31575304558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D31B0AC-C8A3-2CC6-97F4-FC7420E1E9C5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76F1FC8-A4B7-CC4E-C06C-B24B5550B5D2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AE5DDB2-A0AB-ECA0-8391-D9B5ACA6B6F9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A4E85A6-DCFE-C7C4-3F3C-DD92AB9551A7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8E267A5-B64E-37D8-9F47-0DCAB078307A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0C8FCC0-4921-7B77-E8C9-B24BC25B8BA9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EBA3A88-66AD-048B-15C6-09DE58034582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CF56AE1-5118-4EF4-B913-88C310B8B18E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FB30AE1-648C-1085-973D-2A5372F66097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E693550-537B-F122-1D61-618D4ED5D679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9D938A7-FA6D-E569-0465-DCF190CB567F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0565CF7-E824-6187-A3CA-F87EAA3E03B1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2CF8F9B-534A-F11E-BC79-E017E106DA32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9F154D7-D228-384E-197E-DDA7290806C0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1A81384-48DC-D4FA-02DE-14B821F0FEA7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908762C-5BC5-F5AC-08D0-20FE7111D2F5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2B7E16F-EF7F-9425-EE37-3015A1BF5EAC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3D98A89-3241-88E5-B7DD-E4E1826FD078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7F3307C-1220-2014-80A1-AFD34D427FCD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0424661-0422-A52C-0EC5-BE9A5243C20B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8DE701B-F0D0-002A-CE55-B9AE54EB3709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8E45119-30EA-78B0-8344-36271FCC3511}"/>
              </a:ext>
            </a:extLst>
          </p:cNvPr>
          <p:cNvSpPr/>
          <p:nvPr/>
        </p:nvSpPr>
        <p:spPr>
          <a:xfrm>
            <a:off x="8165942" y="225502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6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*Bilan…</a:t>
            </a:r>
          </a:p>
          <a:p>
            <a:endParaRPr lang="fr-FR" dirty="0"/>
          </a:p>
          <a:p>
            <a:r>
              <a:rPr lang="fr-FR" dirty="0"/>
              <a:t>*C’est dans ce contexte de désagrégation que…</a:t>
            </a:r>
          </a:p>
          <a:p>
            <a:endParaRPr lang="fr-FR" dirty="0"/>
          </a:p>
          <a:p>
            <a:r>
              <a:rPr lang="fr-FR" dirty="0"/>
              <a:t>1757-1858 : L’Empire moghol deviendra en un siècle</a:t>
            </a:r>
          </a:p>
          <a:p>
            <a:r>
              <a:rPr lang="fr-FR" dirty="0"/>
              <a:t>L’Empire des Indes britanniques</a:t>
            </a:r>
          </a:p>
          <a:p>
            <a:endParaRPr lang="fr-FR" dirty="0"/>
          </a:p>
          <a:p>
            <a:r>
              <a:rPr lang="fr-FR" sz="1700" dirty="0"/>
              <a:t>NB : 1876 : Victoria, proclamée à Londres, </a:t>
            </a:r>
            <a:r>
              <a:rPr lang="fr-FR" sz="1700" i="1" dirty="0"/>
              <a:t>impératrice des Indes</a:t>
            </a:r>
          </a:p>
          <a:p>
            <a:r>
              <a:rPr lang="fr-FR" sz="1700" dirty="0"/>
              <a:t>NB : Dès 1818, l’essentiel de la conquête était fait</a:t>
            </a:r>
          </a:p>
          <a:p>
            <a:endParaRPr lang="fr-FR" dirty="0"/>
          </a:p>
          <a:p>
            <a:r>
              <a:rPr lang="fr-FR" dirty="0"/>
              <a:t>*Comment ?</a:t>
            </a:r>
          </a:p>
          <a:p>
            <a:r>
              <a:rPr lang="fr-FR" dirty="0"/>
              <a:t>Quatre points essentiels avant le récit…</a:t>
            </a:r>
          </a:p>
        </p:txBody>
      </p:sp>
      <p:pic>
        <p:nvPicPr>
          <p:cNvPr id="2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E674ECE-2E4C-CEDC-BE46-D8BE8F4B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37159C4-5FC4-5AF6-872D-44E44511D69A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E4C4967-1669-A114-189F-3C9DE8BA50C6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AE1E375-93C7-43F4-3D5A-82B05D50CE78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DD27E0-3CC9-8776-311D-1597972571C6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726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Au départ…</a:t>
            </a:r>
          </a:p>
          <a:p>
            <a:r>
              <a:rPr lang="fr-FR" dirty="0"/>
              <a:t>1600 : A Londres, une compagnie commerciale, l’EIC</a:t>
            </a:r>
          </a:p>
          <a:p>
            <a:endParaRPr lang="fr-FR" dirty="0"/>
          </a:p>
          <a:p>
            <a:r>
              <a:rPr lang="fr-FR" dirty="0"/>
              <a:t>*Puis, en Inde…</a:t>
            </a:r>
          </a:p>
          <a:p>
            <a:r>
              <a:rPr lang="fr-FR" dirty="0"/>
              <a:t>T</a:t>
            </a:r>
            <a:r>
              <a:rPr lang="fr-FR" sz="1800" dirty="0"/>
              <a:t>rois comptoirs principaux </a:t>
            </a:r>
            <a:r>
              <a:rPr lang="fr-FR" dirty="0"/>
              <a:t>L</a:t>
            </a:r>
            <a:r>
              <a:rPr lang="fr-FR" sz="1800" dirty="0"/>
              <a:t>es </a:t>
            </a:r>
            <a:r>
              <a:rPr lang="fr-FR" sz="1800" i="1" dirty="0"/>
              <a:t>présidences</a:t>
            </a:r>
            <a:r>
              <a:rPr lang="fr-FR" sz="1800" dirty="0"/>
              <a:t>, </a:t>
            </a:r>
            <a:r>
              <a:rPr lang="fr-FR" sz="1800" u="sng" dirty="0"/>
              <a:t>indépendantes</a:t>
            </a:r>
          </a:p>
          <a:p>
            <a:r>
              <a:rPr lang="fr-FR" sz="1800" dirty="0"/>
              <a:t>Bombay (1638), Madras (1639) et Calcutta (1690)</a:t>
            </a:r>
          </a:p>
          <a:p>
            <a:r>
              <a:rPr lang="fr-FR" dirty="0"/>
              <a:t>Q</a:t>
            </a:r>
            <a:r>
              <a:rPr lang="fr-FR" sz="1800" dirty="0"/>
              <a:t>ui serviront de bases au commerce, puis à la conquête</a:t>
            </a:r>
          </a:p>
          <a:p>
            <a:endParaRPr lang="fr-FR" dirty="0"/>
          </a:p>
          <a:p>
            <a:r>
              <a:rPr lang="fr-FR" sz="1800" dirty="0"/>
              <a:t>NB : Rajoutons les </a:t>
            </a:r>
            <a:r>
              <a:rPr lang="fr-FR" sz="1800" dirty="0" err="1"/>
              <a:t>Circars</a:t>
            </a:r>
            <a:r>
              <a:rPr lang="fr-FR" sz="1800" dirty="0"/>
              <a:t> septentrionaux, occupés en 1759</a:t>
            </a:r>
          </a:p>
          <a:p>
            <a:endParaRPr lang="fr-FR" dirty="0"/>
          </a:p>
          <a:p>
            <a:r>
              <a:rPr lang="fr-FR" dirty="0"/>
              <a:t>*Donc au départ, pas grand-chose</a:t>
            </a:r>
          </a:p>
          <a:p>
            <a:r>
              <a:rPr lang="fr-FR" dirty="0"/>
              <a:t>Surtout que…</a:t>
            </a:r>
          </a:p>
        </p:txBody>
      </p:sp>
      <p:pic>
        <p:nvPicPr>
          <p:cNvPr id="2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E674ECE-2E4C-CEDC-BE46-D8BE8F4B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37159C4-5FC4-5AF6-872D-44E44511D69A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E4C4967-1669-A114-189F-3C9DE8BA50C6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AE1E375-93C7-43F4-3D5A-82B05D50CE78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DD27E0-3CC9-8776-311D-1597972571C6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99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Dans la seconde moitié du XVIIIe siècle…</a:t>
            </a:r>
          </a:p>
          <a:p>
            <a:endParaRPr lang="fr-FR" dirty="0"/>
          </a:p>
          <a:p>
            <a:r>
              <a:rPr lang="fr-FR" dirty="0"/>
              <a:t>Malgré la diminution de la puissance française en 1763</a:t>
            </a:r>
          </a:p>
          <a:p>
            <a:r>
              <a:rPr lang="fr-FR" dirty="0"/>
              <a:t>Et le démantèlement des fortifications de leurs comptoirs…</a:t>
            </a:r>
          </a:p>
          <a:p>
            <a:endParaRPr lang="fr-FR" dirty="0"/>
          </a:p>
          <a:p>
            <a:r>
              <a:rPr lang="fr-FR" dirty="0"/>
              <a:t>Les Français conservent ces bases</a:t>
            </a:r>
          </a:p>
          <a:p>
            <a:r>
              <a:rPr lang="fr-FR" dirty="0"/>
              <a:t>Et leur marine peut enfin rivaliser avec la Royal Navy</a:t>
            </a:r>
          </a:p>
          <a:p>
            <a:endParaRPr lang="fr-FR" dirty="0"/>
          </a:p>
          <a:p>
            <a:r>
              <a:rPr lang="fr-FR" dirty="0"/>
              <a:t>*Et de plus…</a:t>
            </a:r>
          </a:p>
        </p:txBody>
      </p:sp>
      <p:pic>
        <p:nvPicPr>
          <p:cNvPr id="2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E674ECE-2E4C-CEDC-BE46-D8BE8F4B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FF8CE0CD-5492-1B5D-3F96-060900543CC8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5B48D03-998E-4BF8-1A57-5DB0940C40BD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B0E45ED-8FF9-DF2A-8182-31F79DBF467B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B3ED772-D9B8-166B-F9EC-805978B99034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24E3AA-6119-1214-53E7-D01E7BF2D8FB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7E03EEB-670E-5BFA-0360-DCC762AD613C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3B2ACB9-4A51-728C-587E-0D2D01426F40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2C1D75-CF65-29C2-8B22-730F679433FF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8D97640-D6D3-FB77-90B4-6C7CA21E70CF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481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140678" y="137160"/>
            <a:ext cx="11774658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1757-1765 : La conquête du Bengale par l’EIC (East </a:t>
            </a:r>
            <a:r>
              <a:rPr lang="fr-FR" b="1" dirty="0" err="1"/>
              <a:t>India</a:t>
            </a:r>
            <a:r>
              <a:rPr lang="fr-FR" b="1" dirty="0"/>
              <a:t> </a:t>
            </a:r>
            <a:r>
              <a:rPr lang="fr-FR" b="1" dirty="0" err="1"/>
              <a:t>Company</a:t>
            </a:r>
            <a:r>
              <a:rPr lang="fr-FR" b="1" dirty="0"/>
              <a:t>)</a:t>
            </a:r>
          </a:p>
          <a:p>
            <a:r>
              <a:rPr lang="fr-FR" dirty="0"/>
              <a:t>1757 : A la bataille de Plassey, Robert Clive vainc </a:t>
            </a:r>
            <a:r>
              <a:rPr lang="fr-FR" dirty="0" err="1"/>
              <a:t>Sirâj</a:t>
            </a:r>
            <a:r>
              <a:rPr lang="fr-FR" dirty="0"/>
              <a:t> </a:t>
            </a:r>
            <a:r>
              <a:rPr lang="fr-FR" dirty="0" err="1"/>
              <a:t>ud-Daula</a:t>
            </a:r>
            <a:r>
              <a:rPr lang="fr-FR" dirty="0"/>
              <a:t> et installe le général Mir Jafar sur le trône du Bengale</a:t>
            </a:r>
          </a:p>
          <a:p>
            <a:r>
              <a:rPr lang="fr-FR" dirty="0"/>
              <a:t>1759-1760 : Par un coup d’Etat, les Anglais placent Mir Qasim, gendre de Mir Jafar, sur le trône du Bengale</a:t>
            </a:r>
          </a:p>
          <a:p>
            <a:r>
              <a:rPr lang="fr-FR" dirty="0"/>
              <a:t>1763 : Mir Qasim tente d’éliminer l’emprise anglaise sur le Bengale ; Après son échec, il se réfugie chez </a:t>
            </a:r>
            <a:r>
              <a:rPr lang="fr-FR" dirty="0" err="1"/>
              <a:t>Shujâ</a:t>
            </a:r>
            <a:r>
              <a:rPr lang="fr-FR" dirty="0"/>
              <a:t> </a:t>
            </a:r>
            <a:r>
              <a:rPr lang="fr-FR" dirty="0" err="1"/>
              <a:t>ud-Daulâ</a:t>
            </a:r>
            <a:r>
              <a:rPr lang="fr-FR" dirty="0"/>
              <a:t>, </a:t>
            </a:r>
            <a:r>
              <a:rPr lang="fr-FR" dirty="0" err="1"/>
              <a:t>nawab</a:t>
            </a:r>
            <a:r>
              <a:rPr lang="fr-FR" dirty="0"/>
              <a:t> de l’Aoudh, et il s’allie à l’Aoudh et à l’empereur moghol Shah Alam II contre l’EIC</a:t>
            </a:r>
          </a:p>
          <a:p>
            <a:r>
              <a:rPr lang="fr-FR" dirty="0"/>
              <a:t>1764 : A la bataille de </a:t>
            </a:r>
            <a:r>
              <a:rPr lang="fr-FR" dirty="0" err="1"/>
              <a:t>Buxar</a:t>
            </a:r>
            <a:r>
              <a:rPr lang="fr-FR" dirty="0"/>
              <a:t>, les Britanniques vainquent la coalition indienne</a:t>
            </a:r>
          </a:p>
          <a:p>
            <a:r>
              <a:rPr lang="fr-FR" dirty="0"/>
              <a:t>1765 : A Allahabad, Robert Clive obtient de l’empereur Shah Alam II, le </a:t>
            </a:r>
            <a:r>
              <a:rPr lang="fr-FR" i="1" dirty="0" err="1"/>
              <a:t>dîwâni</a:t>
            </a:r>
            <a:r>
              <a:rPr lang="fr-FR" dirty="0"/>
              <a:t>, droit de perception des impôts, sur le Bengale, le Bihar et l’Orissa ; Robert Clive s’allie à </a:t>
            </a:r>
            <a:r>
              <a:rPr lang="fr-FR" dirty="0" err="1"/>
              <a:t>Shuja</a:t>
            </a:r>
            <a:r>
              <a:rPr lang="fr-FR" dirty="0"/>
              <a:t> </a:t>
            </a:r>
            <a:r>
              <a:rPr lang="fr-FR" dirty="0" err="1"/>
              <a:t>ud-Daula</a:t>
            </a:r>
            <a:r>
              <a:rPr lang="fr-FR" dirty="0"/>
              <a:t>, </a:t>
            </a:r>
            <a:r>
              <a:rPr lang="fr-FR" i="1" dirty="0" err="1"/>
              <a:t>nawab</a:t>
            </a:r>
            <a:r>
              <a:rPr lang="fr-FR" dirty="0"/>
              <a:t> de l’Aoudh ; Pour l’EIC, maîtresse du Bengale, la voie de la conquête de l’Inde devient inévitable</a:t>
            </a:r>
          </a:p>
          <a:p>
            <a:endParaRPr lang="fr-FR" dirty="0"/>
          </a:p>
          <a:p>
            <a:r>
              <a:rPr lang="fr-FR" b="1" dirty="0"/>
              <a:t>1765-1818 : La conquête britannique de l’Inde, du commerce à l’impérialisme</a:t>
            </a:r>
          </a:p>
          <a:p>
            <a:endParaRPr lang="fr-FR" sz="800" b="1" dirty="0"/>
          </a:p>
          <a:p>
            <a:r>
              <a:rPr lang="fr-FR" b="1" dirty="0"/>
              <a:t>1) 1761-1772 : Au centre et au sud de l’Inde, retour de la puissance marathe et 1</a:t>
            </a:r>
            <a:r>
              <a:rPr lang="fr-FR" b="1" baseline="30000" dirty="0"/>
              <a:t>ère</a:t>
            </a:r>
            <a:r>
              <a:rPr lang="fr-FR" b="1" dirty="0"/>
              <a:t> conflit des Britanniques contre le Mysore</a:t>
            </a:r>
          </a:p>
          <a:p>
            <a:r>
              <a:rPr lang="fr-FR" dirty="0"/>
              <a:t>1761-1771 : Après le départ des Afghans d’Ahmad Shah, sous le règne du </a:t>
            </a:r>
            <a:r>
              <a:rPr lang="fr-FR" i="1" dirty="0" err="1"/>
              <a:t>peshwa</a:t>
            </a:r>
            <a:r>
              <a:rPr lang="fr-FR" dirty="0"/>
              <a:t> Madhava </a:t>
            </a:r>
            <a:r>
              <a:rPr lang="fr-FR" dirty="0" err="1"/>
              <a:t>Râo</a:t>
            </a:r>
            <a:r>
              <a:rPr lang="fr-FR" dirty="0"/>
              <a:t> et de </a:t>
            </a:r>
            <a:r>
              <a:rPr lang="fr-FR" dirty="0" err="1"/>
              <a:t>Mahaji</a:t>
            </a:r>
            <a:r>
              <a:rPr lang="fr-FR" dirty="0"/>
              <a:t> Sindhia, les Marathes contrôlent à nouveau le centre de l’Inde, la capitale moghole Delhi, et ils retrouvent leur puissance d’avant 1761</a:t>
            </a:r>
          </a:p>
          <a:p>
            <a:r>
              <a:rPr lang="fr-FR" dirty="0"/>
              <a:t>1761 : Au Mysore, le </a:t>
            </a:r>
            <a:r>
              <a:rPr lang="fr-FR" i="1" dirty="0" err="1"/>
              <a:t>nawab</a:t>
            </a:r>
            <a:r>
              <a:rPr lang="fr-FR" dirty="0"/>
              <a:t> </a:t>
            </a:r>
            <a:r>
              <a:rPr lang="fr-FR" dirty="0" err="1"/>
              <a:t>Haydar</a:t>
            </a:r>
            <a:r>
              <a:rPr lang="fr-FR" dirty="0"/>
              <a:t> </a:t>
            </a:r>
            <a:r>
              <a:rPr lang="fr-FR" dirty="0" err="1"/>
              <a:t>Alî</a:t>
            </a:r>
            <a:r>
              <a:rPr lang="fr-FR" dirty="0"/>
              <a:t> s’empare du pouvoir et menace ses voisins : Marathes et Madras britannique</a:t>
            </a:r>
          </a:p>
          <a:p>
            <a:r>
              <a:rPr lang="fr-FR" dirty="0"/>
              <a:t>1767-1769 : 1</a:t>
            </a:r>
            <a:r>
              <a:rPr lang="fr-FR" baseline="30000" dirty="0"/>
              <a:t>ère</a:t>
            </a:r>
            <a:r>
              <a:rPr lang="fr-FR" dirty="0"/>
              <a:t> guerre du Mysore contre les Britanniques de Madras</a:t>
            </a:r>
          </a:p>
          <a:p>
            <a:r>
              <a:rPr lang="fr-FR" dirty="0"/>
              <a:t>1770-1772 : Le Mysore se soumet aux Marathes</a:t>
            </a:r>
          </a:p>
          <a:p>
            <a:endParaRPr lang="fr-FR" sz="800" dirty="0"/>
          </a:p>
          <a:p>
            <a:r>
              <a:rPr lang="fr-FR" b="1" dirty="0"/>
              <a:t>2) 1765-1784 : A Londres et à Calcutta, le gouvernement britannique prend le contrôle de l’EIC</a:t>
            </a:r>
          </a:p>
          <a:p>
            <a:r>
              <a:rPr lang="fr-FR" dirty="0"/>
              <a:t>1765-1769 : Avec le Bengale, l’EIC, compagnie commerciale, devient une puissance fiscale et militaire</a:t>
            </a:r>
          </a:p>
          <a:p>
            <a:r>
              <a:rPr lang="fr-FR" dirty="0"/>
              <a:t>1770-1772 : Famine au Bengale et crise financière de l’EIC</a:t>
            </a:r>
          </a:p>
          <a:p>
            <a:r>
              <a:rPr lang="fr-FR" dirty="0"/>
              <a:t>1773-1784 : Avec le gouverneur général et le </a:t>
            </a:r>
            <a:r>
              <a:rPr lang="fr-FR" i="1" dirty="0" err="1"/>
              <a:t>Board</a:t>
            </a:r>
            <a:r>
              <a:rPr lang="fr-FR" i="1" dirty="0"/>
              <a:t> of Control</a:t>
            </a:r>
            <a:r>
              <a:rPr lang="fr-FR" dirty="0"/>
              <a:t>, le gouvernement britannique accentue son contrôle politique sur l’EIC</a:t>
            </a:r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465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Malgré la division de l’Empire moghol</a:t>
            </a:r>
          </a:p>
          <a:p>
            <a:r>
              <a:rPr lang="fr-FR" dirty="0"/>
              <a:t>Les Britanniques ont face à eux de véritables puissances…</a:t>
            </a:r>
          </a:p>
          <a:p>
            <a:endParaRPr lang="fr-FR" dirty="0"/>
          </a:p>
          <a:p>
            <a:r>
              <a:rPr lang="fr-FR" dirty="0"/>
              <a:t>*Donc, plus globalement…</a:t>
            </a:r>
          </a:p>
          <a:p>
            <a:r>
              <a:rPr lang="fr-FR" dirty="0"/>
              <a:t>Comment quelques milliers de Britanniques</a:t>
            </a:r>
          </a:p>
          <a:p>
            <a:r>
              <a:rPr lang="fr-FR" dirty="0"/>
              <a:t>Sont-ils parvenus à imposer leur autorité</a:t>
            </a:r>
          </a:p>
          <a:p>
            <a:r>
              <a:rPr lang="fr-FR" dirty="0"/>
              <a:t>A plusieurs millions d’Indiens ?</a:t>
            </a:r>
          </a:p>
        </p:txBody>
      </p:sp>
      <p:pic>
        <p:nvPicPr>
          <p:cNvPr id="31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6ECD40B-3D4D-739E-5476-8EE4456F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71DC774-6001-FA6A-B6CA-FE6CEB67796D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94905E8-6CB3-C806-6DB4-8E7CF2B3BADE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3F42964-1BDC-5DED-9BD2-6DB0B7F6E630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710AC1E-FBB7-D747-F20A-6F1ECE703BB3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5C7A40C-7932-AD07-8FFB-4281940DD1C0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1297F25-D157-792D-482D-5B8ACAAB92B1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2DB88C-A490-1D8A-EAC9-8ACFA02F590D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CAA1E12-BB70-8B3E-5869-C9AA75FA418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9E8131-73FA-7A22-3950-8A3B1794A7CC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8FC6C3-E207-907C-13BF-E3E943F37DFA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DE4B4D-9B56-191C-D849-9ACC6D5B08F1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72735CB-94C1-5A54-FE46-B36925F1F86A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E1F0BB-D01A-55E3-8F01-5434C33CF41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0887A19-27A3-1FDA-0CFF-08371976CABB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160BFC-21B7-6DA8-882B-E06D292CD7EE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35628D-39A9-7571-E727-94E6AD7B4FEA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F571930-719B-0787-AEE5-1AADE2FD7FD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72CA261-1AD3-D9C9-6B80-62AF54A5CE2B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C08A56D-3A75-342E-73B1-1FEFD9298DCE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F622353-23EE-255E-90E9-F65580A7DF15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331F39-A593-EDC8-A050-EF196266D257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48BF939-8128-D9A9-5F60-CC5229923FC3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7A6F14-7C65-99D5-B9BB-C7D4F3FD5FCF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78500E-B9ED-F586-00EE-1E25781CDBE7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CD8830E-B05A-8FCB-5129-D9208E3B9364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198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601520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d) Deux explications…</a:t>
            </a:r>
          </a:p>
          <a:p>
            <a:endParaRPr lang="fr-FR" dirty="0"/>
          </a:p>
          <a:p>
            <a:r>
              <a:rPr lang="fr-FR" dirty="0"/>
              <a:t>- Dès 1818, l’essentiel de la conquête est fait</a:t>
            </a:r>
          </a:p>
          <a:p>
            <a:r>
              <a:rPr lang="fr-FR" dirty="0"/>
              <a:t>Mais en réalité, les Indiens se retrouvent sous domination étrangère sans bien comprendre comment c’est arrivé</a:t>
            </a:r>
          </a:p>
          <a:p>
            <a:endParaRPr lang="fr-FR" dirty="0"/>
          </a:p>
          <a:p>
            <a:r>
              <a:rPr lang="fr-FR" u="sng" dirty="0"/>
              <a:t>D’autant que la plupart des institutions traditionnelles</a:t>
            </a:r>
          </a:p>
          <a:p>
            <a:r>
              <a:rPr lang="fr-FR" u="sng" dirty="0"/>
              <a:t>Restent en place</a:t>
            </a:r>
          </a:p>
          <a:p>
            <a:endParaRPr lang="fr-FR" dirty="0"/>
          </a:p>
          <a:p>
            <a:r>
              <a:rPr lang="fr-FR" dirty="0"/>
              <a:t>NB : Même après 1858…</a:t>
            </a:r>
          </a:p>
          <a:p>
            <a:endParaRPr lang="fr-FR" dirty="0"/>
          </a:p>
          <a:p>
            <a:r>
              <a:rPr lang="fr-FR" dirty="0"/>
              <a:t>- Malgré sa relative rapidité, 60 ans, cette conquête</a:t>
            </a:r>
          </a:p>
          <a:p>
            <a:r>
              <a:rPr lang="fr-FR" dirty="0"/>
              <a:t>S’est faite progressivement et en plusieurs étapes</a:t>
            </a:r>
          </a:p>
          <a:p>
            <a:endParaRPr lang="fr-FR" dirty="0"/>
          </a:p>
          <a:p>
            <a:r>
              <a:rPr lang="fr-FR" dirty="0"/>
              <a:t>*Tout commence en 1757, au Bengale</a:t>
            </a:r>
          </a:p>
          <a:p>
            <a:r>
              <a:rPr lang="fr-FR" dirty="0"/>
              <a:t>Récit…</a:t>
            </a:r>
          </a:p>
        </p:txBody>
      </p:sp>
      <p:pic>
        <p:nvPicPr>
          <p:cNvPr id="31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6ECD40B-3D4D-739E-5476-8EE4456F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71DC774-6001-FA6A-B6CA-FE6CEB67796D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94905E8-6CB3-C806-6DB4-8E7CF2B3BADE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3F42964-1BDC-5DED-9BD2-6DB0B7F6E630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710AC1E-FBB7-D747-F20A-6F1ECE703BB3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5C7A40C-7932-AD07-8FFB-4281940DD1C0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1297F25-D157-792D-482D-5B8ACAAB92B1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2DB88C-A490-1D8A-EAC9-8ACFA02F590D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CAA1E12-BB70-8B3E-5869-C9AA75FA4182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9E8131-73FA-7A22-3950-8A3B1794A7CC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8FC6C3-E207-907C-13BF-E3E943F37DFA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DE4B4D-9B56-191C-D849-9ACC6D5B08F1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72735CB-94C1-5A54-FE46-B36925F1F86A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E1F0BB-D01A-55E3-8F01-5434C33CF418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0887A19-27A3-1FDA-0CFF-08371976CABB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160BFC-21B7-6DA8-882B-E06D292CD7EE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35628D-39A9-7571-E727-94E6AD7B4FEA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F571930-719B-0787-AEE5-1AADE2FD7FD6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72CA261-1AD3-D9C9-6B80-62AF54A5CE2B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C08A56D-3A75-342E-73B1-1FEFD9298DCE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F622353-23EE-255E-90E9-F65580A7DF15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331F39-A593-EDC8-A050-EF196266D257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48BF939-8128-D9A9-5F60-CC5229923FC3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7A6F14-7C65-99D5-B9BB-C7D4F3FD5FCF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78500E-B9ED-F586-00EE-1E25781CDBE7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CD8830E-B05A-8FCB-5129-D9208E3B9364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791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590" y="144013"/>
            <a:ext cx="4536816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1757-1765 : La conquête du Bengale par l’EIC (East </a:t>
            </a:r>
            <a:r>
              <a:rPr lang="fr-FR" b="1" dirty="0" err="1"/>
              <a:t>India</a:t>
            </a:r>
            <a:r>
              <a:rPr lang="fr-FR" b="1" dirty="0"/>
              <a:t> </a:t>
            </a:r>
            <a:r>
              <a:rPr lang="fr-FR" b="1" dirty="0" err="1"/>
              <a:t>Company</a:t>
            </a:r>
            <a:r>
              <a:rPr lang="fr-FR" b="1" dirty="0"/>
              <a:t>)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6BC1B4D-6D6B-71DF-39AD-57590D4F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111DCDD-DC6C-CE94-B206-83988D5B0AD2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CD0B119-5AF1-7691-5FD9-372E90A38ACE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461B63-7321-022F-F48A-6D373B67AEB4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868BAB-AB52-F0B9-054E-CE9DE237E0A6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0290656-B2B7-972A-4D34-FA400BB4818E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2CE8232-D967-AA18-0368-1B44D9C64122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9EB440C-7F16-387B-2864-E81CEA41C243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7C17717-3DB5-8652-11AB-7183CC17B797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79620AA-D5AA-EF26-9BC2-6A917FF706FF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3CDE09-8094-C48D-4F63-E27F5A2695A4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F250CFB-2BF5-6356-21A9-C6DD64FBAE4A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1D775C9-AF8C-3B55-7AC4-D34EDF4FB3FE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0BE1AC0-0FA6-5420-1405-22D7CE8673CE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858CD8C-2B6D-DE28-6419-1C93FC785E6D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43AB156-C426-FA95-7DFC-8CC5F7E1C4B3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68DD65B-7B09-4903-54CC-FAAE7BB46EF2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5D1D25-4D3D-4DA2-9BC6-6A3D21E6F478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AC29395-FAE7-651E-10D0-F81900977846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932E37-6945-CFC4-7509-08C954AB544D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AFB42B3-4F02-5AFE-CAD2-1A0EDA5D2558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E89AC73-D86C-23BE-6520-F1136C1A676D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7EBEB60-8FFD-3CCC-DC67-255839A8D0DA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4DB66B-2B46-7ED9-CE60-058D9983FC8A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4F27181-5D5E-9AEA-BDF5-F8D9044700F6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101FFED-80DC-A663-685B-CAC51D3D213C}"/>
              </a:ext>
            </a:extLst>
          </p:cNvPr>
          <p:cNvSpPr/>
          <p:nvPr/>
        </p:nvSpPr>
        <p:spPr>
          <a:xfrm>
            <a:off x="9987683" y="3716351"/>
            <a:ext cx="17487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27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 : A la bataille de Plassey, le britannique Robert Clive vainc </a:t>
            </a:r>
            <a:r>
              <a:rPr lang="fr-FR" b="1" dirty="0" err="1"/>
              <a:t>Sirâj</a:t>
            </a:r>
            <a:r>
              <a:rPr lang="fr-FR" b="1" dirty="0"/>
              <a:t> </a:t>
            </a:r>
            <a:r>
              <a:rPr lang="fr-FR" b="1" dirty="0" err="1"/>
              <a:t>ud-Daula</a:t>
            </a:r>
            <a:r>
              <a:rPr lang="fr-FR" b="1" dirty="0"/>
              <a:t> et installe le général Mir Jafar sur le trône du Bengale</a:t>
            </a:r>
          </a:p>
          <a:p>
            <a:endParaRPr lang="fr-FR" dirty="0"/>
          </a:p>
          <a:p>
            <a:r>
              <a:rPr lang="fr-FR" dirty="0"/>
              <a:t>*1756-65 : Conquête britannique du Bengale</a:t>
            </a:r>
          </a:p>
          <a:p>
            <a:r>
              <a:rPr lang="fr-FR" dirty="0"/>
              <a:t>En quelques dates…</a:t>
            </a:r>
          </a:p>
          <a:p>
            <a:endParaRPr lang="fr-FR" dirty="0"/>
          </a:p>
          <a:p>
            <a:r>
              <a:rPr lang="fr-FR" dirty="0"/>
              <a:t>*1756 : A Murshidabad</a:t>
            </a:r>
          </a:p>
          <a:p>
            <a:r>
              <a:rPr lang="fr-FR" sz="1800" u="sng" dirty="0" err="1"/>
              <a:t>Sirâj</a:t>
            </a:r>
            <a:r>
              <a:rPr lang="fr-FR" sz="1800" u="sng" dirty="0"/>
              <a:t> </a:t>
            </a:r>
            <a:r>
              <a:rPr lang="fr-FR" sz="1800" u="sng" dirty="0" err="1"/>
              <a:t>ud-Daula</a:t>
            </a:r>
            <a:r>
              <a:rPr lang="fr-FR" dirty="0"/>
              <a:t>, n</a:t>
            </a:r>
            <a:r>
              <a:rPr lang="fr-FR" sz="1800" dirty="0"/>
              <a:t>ouveau </a:t>
            </a:r>
            <a:r>
              <a:rPr lang="fr-FR" sz="1800" i="1" dirty="0" err="1"/>
              <a:t>nawab</a:t>
            </a:r>
            <a:r>
              <a:rPr lang="fr-FR" sz="1800" dirty="0"/>
              <a:t> du Bengale</a:t>
            </a:r>
          </a:p>
          <a:p>
            <a:r>
              <a:rPr lang="fr-FR" dirty="0"/>
              <a:t>Et vassal de l’empereur moghol de Delhi</a:t>
            </a:r>
          </a:p>
          <a:p>
            <a:endParaRPr lang="fr-FR" dirty="0"/>
          </a:p>
          <a:p>
            <a:r>
              <a:rPr lang="fr-FR" dirty="0"/>
              <a:t>*Il veut réaffirmer son contrôle</a:t>
            </a:r>
          </a:p>
          <a:p>
            <a:r>
              <a:rPr lang="fr-FR" dirty="0"/>
              <a:t>Sur Calcutta, comptoir de l’EIC</a:t>
            </a:r>
          </a:p>
          <a:p>
            <a:endParaRPr lang="fr-FR" dirty="0"/>
          </a:p>
          <a:p>
            <a:r>
              <a:rPr lang="fr-FR" dirty="0"/>
              <a:t>*Juin 1756 : </a:t>
            </a:r>
            <a:r>
              <a:rPr lang="fr-FR" sz="1800" dirty="0" err="1"/>
              <a:t>Sirâj</a:t>
            </a:r>
            <a:r>
              <a:rPr lang="fr-FR" sz="1800" dirty="0"/>
              <a:t> </a:t>
            </a:r>
            <a:r>
              <a:rPr lang="fr-FR" sz="1800" dirty="0" err="1"/>
              <a:t>ud-Daula</a:t>
            </a:r>
            <a:r>
              <a:rPr lang="fr-FR" sz="1800" dirty="0"/>
              <a:t> s’empare de Calcutta</a:t>
            </a:r>
          </a:p>
          <a:p>
            <a:r>
              <a:rPr lang="fr-FR" dirty="0"/>
              <a:t>Mais 146 Britanniques sont enfermés</a:t>
            </a:r>
          </a:p>
          <a:p>
            <a:r>
              <a:rPr lang="fr-FR" dirty="0"/>
              <a:t>Et les 2/3 meurent </a:t>
            </a:r>
            <a:r>
              <a:rPr lang="fr-FR" dirty="0" err="1"/>
              <a:t>axphysiés</a:t>
            </a:r>
            <a:r>
              <a:rPr lang="fr-FR" dirty="0"/>
              <a:t> : </a:t>
            </a:r>
            <a:r>
              <a:rPr lang="fr-FR" i="1" dirty="0"/>
              <a:t>Le Trou noir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368809D-CEBF-75C9-7A8E-4C74EE42F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EB53306-8834-D968-4F17-D8E047DE0D7F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82A7A2-AC87-697B-A896-9FE2CFB3006A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5A0067-255D-0AE9-DCB1-A35B432B7430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9737558" y="4200436"/>
            <a:ext cx="125" cy="7421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53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 : A la bataille de Plassey, Robert Clive vainc </a:t>
            </a:r>
            <a:r>
              <a:rPr lang="fr-FR" b="1" dirty="0" err="1"/>
              <a:t>Sirâj</a:t>
            </a:r>
            <a:r>
              <a:rPr lang="fr-FR" b="1" dirty="0"/>
              <a:t> </a:t>
            </a:r>
            <a:r>
              <a:rPr lang="fr-FR" b="1" dirty="0" err="1"/>
              <a:t>ud-Daula</a:t>
            </a:r>
            <a:r>
              <a:rPr lang="fr-FR" b="1" dirty="0"/>
              <a:t> et installe le général Mir Jafar sur le trône du Bengale</a:t>
            </a:r>
          </a:p>
          <a:p>
            <a:endParaRPr lang="fr-FR" dirty="0"/>
          </a:p>
          <a:p>
            <a:r>
              <a:rPr lang="fr-FR" dirty="0"/>
              <a:t>*Jan. 1757 : Venu de Madras</a:t>
            </a:r>
          </a:p>
          <a:p>
            <a:r>
              <a:rPr lang="fr-FR" dirty="0"/>
              <a:t>Le Britannique Robert Clive reprend Calcutta</a:t>
            </a:r>
          </a:p>
          <a:p>
            <a:r>
              <a:rPr lang="fr-FR" dirty="0"/>
              <a:t>NB : Avec 600 Anglais et 1 900 Indiens</a:t>
            </a:r>
          </a:p>
          <a:p>
            <a:endParaRPr lang="fr-FR" dirty="0"/>
          </a:p>
          <a:p>
            <a:r>
              <a:rPr lang="fr-FR" dirty="0"/>
              <a:t>*Mars 1757 : Clive s’empare de Chandernagor français</a:t>
            </a:r>
          </a:p>
          <a:p>
            <a:endParaRPr lang="fr-FR" dirty="0"/>
          </a:p>
          <a:p>
            <a:r>
              <a:rPr lang="fr-FR" u="sng" dirty="0"/>
              <a:t>*Juin 1757 : La </a:t>
            </a:r>
            <a:r>
              <a:rPr lang="fr-FR" i="1" u="sng" dirty="0"/>
              <a:t>bataille</a:t>
            </a:r>
            <a:r>
              <a:rPr lang="fr-FR" u="sng" dirty="0"/>
              <a:t> de Plassey…</a:t>
            </a:r>
          </a:p>
          <a:p>
            <a:r>
              <a:rPr lang="fr-FR" u="sng" dirty="0"/>
              <a:t>L’événement-déclencheur majeur</a:t>
            </a:r>
          </a:p>
          <a:p>
            <a:endParaRPr lang="fr-FR" dirty="0"/>
          </a:p>
          <a:p>
            <a:r>
              <a:rPr lang="fr-FR" dirty="0"/>
              <a:t>Victoire des Britanniques de </a:t>
            </a:r>
            <a:r>
              <a:rPr lang="fr-FR" u="sng" dirty="0"/>
              <a:t>Robert Clive</a:t>
            </a:r>
            <a:r>
              <a:rPr lang="fr-FR" dirty="0"/>
              <a:t> sur L’armée de </a:t>
            </a:r>
            <a:r>
              <a:rPr lang="fr-FR" u="sng" dirty="0" err="1"/>
              <a:t>Sirâj</a:t>
            </a:r>
            <a:r>
              <a:rPr lang="fr-FR" u="sng" dirty="0"/>
              <a:t> </a:t>
            </a:r>
            <a:r>
              <a:rPr lang="fr-FR" u="sng" dirty="0" err="1"/>
              <a:t>ud-Daula</a:t>
            </a:r>
            <a:r>
              <a:rPr lang="fr-FR" dirty="0"/>
              <a:t>, dirigée par </a:t>
            </a:r>
            <a:r>
              <a:rPr lang="fr-FR" u="sng" dirty="0"/>
              <a:t>Mir Jafar</a:t>
            </a:r>
          </a:p>
          <a:p>
            <a:endParaRPr lang="fr-FR" dirty="0"/>
          </a:p>
          <a:p>
            <a:r>
              <a:rPr lang="fr-FR" dirty="0"/>
              <a:t>NB : En réalité avant la bataille</a:t>
            </a:r>
          </a:p>
          <a:p>
            <a:r>
              <a:rPr lang="fr-FR" dirty="0"/>
              <a:t>Mir Jafar et ses troupes avaient trahi leur </a:t>
            </a:r>
            <a:r>
              <a:rPr lang="fr-FR" i="1" dirty="0" err="1"/>
              <a:t>nawab</a:t>
            </a:r>
            <a:endParaRPr lang="fr-FR" i="1" dirty="0"/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368809D-CEBF-75C9-7A8E-4C74EE42F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EB53306-8834-D968-4F17-D8E047DE0D7F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82A7A2-AC87-697B-A896-9FE2CFB3006A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7E55599-68C5-98E3-F5D1-3A4483A0441A}"/>
              </a:ext>
            </a:extLst>
          </p:cNvPr>
          <p:cNvSpPr/>
          <p:nvPr/>
        </p:nvSpPr>
        <p:spPr>
          <a:xfrm>
            <a:off x="9615748" y="43666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618BE8A-14D3-A490-F688-D0C70E6BEF28}"/>
              </a:ext>
            </a:extLst>
          </p:cNvPr>
          <p:cNvCxnSpPr>
            <a:cxnSpLocks/>
            <a:endCxn id="11" idx="4"/>
          </p:cNvCxnSpPr>
          <p:nvPr/>
        </p:nvCxnSpPr>
        <p:spPr>
          <a:xfrm flipH="1" flipV="1">
            <a:off x="9764187" y="5221357"/>
            <a:ext cx="26431" cy="779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ED29E10-81BD-AB9F-86C5-860830DA22D4}"/>
              </a:ext>
            </a:extLst>
          </p:cNvPr>
          <p:cNvCxnSpPr>
            <a:cxnSpLocks/>
            <a:stCxn id="11" idx="0"/>
            <a:endCxn id="18" idx="5"/>
          </p:cNvCxnSpPr>
          <p:nvPr/>
        </p:nvCxnSpPr>
        <p:spPr>
          <a:xfrm flipV="1">
            <a:off x="9764187" y="4493791"/>
            <a:ext cx="822" cy="4487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63D20A1-B1E5-67B4-9202-A714433AE24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703183" y="4230964"/>
            <a:ext cx="0" cy="1356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CFF6D42F-7395-DFE8-9F2A-67B57432239E}"/>
              </a:ext>
            </a:extLst>
          </p:cNvPr>
          <p:cNvSpPr/>
          <p:nvPr/>
        </p:nvSpPr>
        <p:spPr>
          <a:xfrm>
            <a:off x="9585778" y="46742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283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1757 : A la bataille de Plassey, Robert Clive vainc </a:t>
            </a:r>
            <a:r>
              <a:rPr lang="fr-FR" b="1" dirty="0" err="1"/>
              <a:t>Sirâj</a:t>
            </a:r>
            <a:r>
              <a:rPr lang="fr-FR" b="1" dirty="0"/>
              <a:t> </a:t>
            </a:r>
            <a:r>
              <a:rPr lang="fr-FR" b="1" dirty="0" err="1"/>
              <a:t>ud-Daula</a:t>
            </a:r>
            <a:r>
              <a:rPr lang="fr-FR" b="1" dirty="0"/>
              <a:t> et installe le général Mir Jafar sur le trône du Bengale</a:t>
            </a:r>
          </a:p>
          <a:p>
            <a:endParaRPr lang="fr-FR" dirty="0"/>
          </a:p>
          <a:p>
            <a:r>
              <a:rPr lang="fr-FR" sz="1700" dirty="0"/>
              <a:t>*Juin 1757 : </a:t>
            </a:r>
            <a:r>
              <a:rPr lang="fr-FR" dirty="0"/>
              <a:t>A Murshidabad, capitale du Bengale</a:t>
            </a:r>
          </a:p>
          <a:p>
            <a:r>
              <a:rPr lang="fr-FR" u="sng" dirty="0"/>
              <a:t>Mir Jafar</a:t>
            </a:r>
            <a:r>
              <a:rPr lang="fr-FR" dirty="0"/>
              <a:t> devient </a:t>
            </a:r>
            <a:r>
              <a:rPr lang="fr-FR" i="1" dirty="0" err="1"/>
              <a:t>nawab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*Il donne aux Britanniques de l’EIC</a:t>
            </a:r>
          </a:p>
          <a:p>
            <a:r>
              <a:rPr lang="fr-FR" dirty="0"/>
              <a:t>La souveraineté de riches districts</a:t>
            </a:r>
          </a:p>
          <a:p>
            <a:r>
              <a:rPr lang="fr-FR" dirty="0"/>
              <a:t>Les 24 </a:t>
            </a:r>
            <a:r>
              <a:rPr lang="fr-FR" i="1" dirty="0" err="1"/>
              <a:t>Pargana</a:t>
            </a:r>
            <a:r>
              <a:rPr lang="fr-FR" dirty="0"/>
              <a:t> autour de Calcutta</a:t>
            </a:r>
          </a:p>
          <a:p>
            <a:endParaRPr lang="fr-FR" dirty="0"/>
          </a:p>
          <a:p>
            <a:r>
              <a:rPr lang="fr-FR" dirty="0"/>
              <a:t>*Mais l’anarchie règne dans le Bengale…</a:t>
            </a:r>
          </a:p>
          <a:p>
            <a:endParaRPr lang="fr-FR" dirty="0"/>
          </a:p>
          <a:p>
            <a:r>
              <a:rPr lang="fr-FR" dirty="0"/>
              <a:t>*Ainsi, à l’appel de leurs rajas contre Mir Jafar</a:t>
            </a:r>
          </a:p>
          <a:p>
            <a:r>
              <a:rPr lang="fr-FR" dirty="0"/>
              <a:t>Les Britanniques occupent à l’ouest le Bihar</a:t>
            </a:r>
          </a:p>
          <a:p>
            <a:r>
              <a:rPr lang="fr-FR" dirty="0"/>
              <a:t>Et Patna, capitale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368809D-CEBF-75C9-7A8E-4C74EE42F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EB53306-8834-D968-4F17-D8E047DE0D7F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82A7A2-AC87-697B-A896-9FE2CFB3006A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A4A1F77-359C-575C-AB22-2BA1FCB3B112}"/>
              </a:ext>
            </a:extLst>
          </p:cNvPr>
          <p:cNvSpPr/>
          <p:nvPr/>
        </p:nvSpPr>
        <p:spPr>
          <a:xfrm>
            <a:off x="7961965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A6C1C9CD-FFFD-21B0-5D95-1EC64DBC767A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8136835" y="3577974"/>
            <a:ext cx="1452409" cy="483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CC66DB8-BD27-A2BE-D244-651EDF25F914}"/>
              </a:ext>
            </a:extLst>
          </p:cNvPr>
          <p:cNvCxnSpPr>
            <a:cxnSpLocks/>
            <a:endCxn id="12" idx="4"/>
          </p:cNvCxnSpPr>
          <p:nvPr/>
        </p:nvCxnSpPr>
        <p:spPr>
          <a:xfrm flipH="1" flipV="1">
            <a:off x="9737683" y="4200436"/>
            <a:ext cx="26504" cy="7421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AE5F7A5C-9D31-0CD5-C0A6-BD44A58A9F7E}"/>
              </a:ext>
            </a:extLst>
          </p:cNvPr>
          <p:cNvSpPr/>
          <p:nvPr/>
        </p:nvSpPr>
        <p:spPr>
          <a:xfrm>
            <a:off x="9585778" y="46742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804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716670" cy="4062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1759-1760 : Par un coup d’Etat, les Anglais placent Mir Qasim, gendre de Mir Jafar, sur le trône du Bengale</a:t>
            </a:r>
          </a:p>
          <a:p>
            <a:endParaRPr lang="fr-FR" dirty="0"/>
          </a:p>
          <a:p>
            <a:r>
              <a:rPr lang="fr-FR" dirty="0"/>
              <a:t>*1759</a:t>
            </a:r>
          </a:p>
          <a:p>
            <a:r>
              <a:rPr lang="fr-FR" dirty="0"/>
              <a:t>Conscient de l’emprise anglaise croissante</a:t>
            </a:r>
          </a:p>
          <a:p>
            <a:r>
              <a:rPr lang="fr-FR" u="sng" dirty="0"/>
              <a:t>Mir Jafar</a:t>
            </a:r>
            <a:r>
              <a:rPr lang="fr-FR" dirty="0"/>
              <a:t> complote avec les Hollandais de la VOC </a:t>
            </a:r>
          </a:p>
          <a:p>
            <a:endParaRPr lang="fr-FR" sz="800" dirty="0"/>
          </a:p>
          <a:p>
            <a:r>
              <a:rPr lang="fr-FR" dirty="0"/>
              <a:t>*Les Britanniques réagissent deux temps…</a:t>
            </a:r>
          </a:p>
          <a:p>
            <a:endParaRPr lang="fr-FR" sz="800" dirty="0"/>
          </a:p>
          <a:p>
            <a:r>
              <a:rPr lang="fr-FR" dirty="0"/>
              <a:t>a) Nov.-Déc. 1759 : Les Britanniques s’emparent de Chinsura hollandais et repoussent une attaque navale venue de Batavia (Djakarta hollandaise)</a:t>
            </a:r>
            <a:endParaRPr lang="fr-FR" sz="800" dirty="0"/>
          </a:p>
          <a:p>
            <a:endParaRPr lang="fr-FR" sz="800" dirty="0"/>
          </a:p>
          <a:p>
            <a:r>
              <a:rPr lang="fr-FR" dirty="0"/>
              <a:t>NB : Fév. 1760 : Départ de Clive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896E81BA-B656-F8ED-BE10-7A4CA2D2F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709DAE8-DDCD-C49F-E27B-7FF0491F1125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9EF85A-846A-3A7B-91EE-5B090730F879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41F66D-2F4E-A77A-A4CB-5DC8E69839E7}"/>
              </a:ext>
            </a:extLst>
          </p:cNvPr>
          <p:cNvSpPr/>
          <p:nvPr/>
        </p:nvSpPr>
        <p:spPr>
          <a:xfrm>
            <a:off x="7961965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B5E4F3-1687-FED2-75D0-81AA6389C50F}"/>
              </a:ext>
            </a:extLst>
          </p:cNvPr>
          <p:cNvSpPr/>
          <p:nvPr/>
        </p:nvSpPr>
        <p:spPr>
          <a:xfrm>
            <a:off x="9585778" y="46742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1396084-7E7F-EA90-BFA4-36CA178591D7}"/>
              </a:ext>
            </a:extLst>
          </p:cNvPr>
          <p:cNvSpPr/>
          <p:nvPr/>
        </p:nvSpPr>
        <p:spPr>
          <a:xfrm>
            <a:off x="9615618" y="45548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E535F9D-1FE4-70B2-6625-7D905498F812}"/>
              </a:ext>
            </a:extLst>
          </p:cNvPr>
          <p:cNvCxnSpPr>
            <a:cxnSpLocks/>
          </p:cNvCxnSpPr>
          <p:nvPr/>
        </p:nvCxnSpPr>
        <p:spPr>
          <a:xfrm flipH="1" flipV="1">
            <a:off x="9912626" y="5641145"/>
            <a:ext cx="145774" cy="359531"/>
          </a:xfrm>
          <a:prstGeom prst="straightConnector1">
            <a:avLst/>
          </a:prstGeom>
          <a:ln w="76200">
            <a:solidFill>
              <a:srgbClr val="967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041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1759-1760 : Par un coup d’Etat, les Anglais placent Mir Qasim, gendre de Mir Jafar, sur le trône du Bengale</a:t>
            </a:r>
          </a:p>
          <a:p>
            <a:endParaRPr lang="fr-FR" dirty="0"/>
          </a:p>
          <a:p>
            <a:r>
              <a:rPr lang="fr-FR" dirty="0"/>
              <a:t>b) Oct. 1760</a:t>
            </a:r>
          </a:p>
          <a:p>
            <a:r>
              <a:rPr lang="fr-FR" dirty="0"/>
              <a:t>A Murshidabad, par un coup d’Etat</a:t>
            </a:r>
          </a:p>
          <a:p>
            <a:endParaRPr lang="fr-FR" u="sng" dirty="0"/>
          </a:p>
          <a:p>
            <a:r>
              <a:rPr lang="fr-FR" u="sng" dirty="0"/>
              <a:t>Mir Qasim</a:t>
            </a:r>
            <a:r>
              <a:rPr lang="fr-FR" dirty="0"/>
              <a:t>, gendre de Mir Jafar</a:t>
            </a:r>
          </a:p>
          <a:p>
            <a:r>
              <a:rPr lang="fr-FR" dirty="0"/>
              <a:t>Prend le pouvoir avec l’aide des Britanniques</a:t>
            </a:r>
          </a:p>
          <a:p>
            <a:endParaRPr lang="fr-FR" dirty="0"/>
          </a:p>
          <a:p>
            <a:r>
              <a:rPr lang="fr-FR" dirty="0"/>
              <a:t>*En échange, l’EIC obtient</a:t>
            </a:r>
          </a:p>
          <a:p>
            <a:r>
              <a:rPr lang="fr-FR" dirty="0"/>
              <a:t>Trois nouveaux districts autour de Calcutta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896E81BA-B656-F8ED-BE10-7A4CA2D2F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709DAE8-DDCD-C49F-E27B-7FF0491F1125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9EF85A-846A-3A7B-91EE-5B090730F879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41F66D-2F4E-A77A-A4CB-5DC8E69839E7}"/>
              </a:ext>
            </a:extLst>
          </p:cNvPr>
          <p:cNvSpPr/>
          <p:nvPr/>
        </p:nvSpPr>
        <p:spPr>
          <a:xfrm>
            <a:off x="7961965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5B5E4F3-1687-FED2-75D0-81AA6389C50F}"/>
              </a:ext>
            </a:extLst>
          </p:cNvPr>
          <p:cNvSpPr/>
          <p:nvPr/>
        </p:nvSpPr>
        <p:spPr>
          <a:xfrm>
            <a:off x="9585778" y="46742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1396084-7E7F-EA90-BFA4-36CA178591D7}"/>
              </a:ext>
            </a:extLst>
          </p:cNvPr>
          <p:cNvSpPr/>
          <p:nvPr/>
        </p:nvSpPr>
        <p:spPr>
          <a:xfrm>
            <a:off x="9615618" y="45548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75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487" y="260646"/>
            <a:ext cx="4731027" cy="312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1763 : Mir Qasim tente d’éliminer l’emprise anglaise sur le Bengale, …</a:t>
            </a:r>
          </a:p>
          <a:p>
            <a:endParaRPr lang="fr-FR" dirty="0"/>
          </a:p>
          <a:p>
            <a:r>
              <a:rPr lang="fr-FR" dirty="0"/>
              <a:t>*1763</a:t>
            </a:r>
          </a:p>
          <a:p>
            <a:r>
              <a:rPr lang="fr-FR" sz="1700" dirty="0"/>
              <a:t>Conscient lui aussi de l’emprise anglaise croissante</a:t>
            </a:r>
          </a:p>
          <a:p>
            <a:r>
              <a:rPr lang="fr-FR" u="sng" dirty="0"/>
              <a:t>Mir Qasim</a:t>
            </a:r>
            <a:r>
              <a:rPr lang="fr-FR" dirty="0"/>
              <a:t> crée une armée personnelle</a:t>
            </a:r>
          </a:p>
          <a:p>
            <a:endParaRPr lang="fr-FR" dirty="0"/>
          </a:p>
          <a:p>
            <a:r>
              <a:rPr lang="fr-FR" dirty="0"/>
              <a:t>*Juin 1763</a:t>
            </a:r>
          </a:p>
          <a:p>
            <a:r>
              <a:rPr lang="fr-FR" dirty="0"/>
              <a:t>Il chasse la garnison anglaise de Patna</a:t>
            </a:r>
          </a:p>
          <a:p>
            <a:endParaRPr lang="fr-FR" dirty="0"/>
          </a:p>
          <a:p>
            <a:r>
              <a:rPr lang="fr-FR" dirty="0"/>
              <a:t>*Nouvelle réaction des Anglais…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67E1B17-DD90-D94F-8481-7F6BF304C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738C7D8-80F6-6A77-C7DB-9022FB274E28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CFC2560-B2C3-12E9-1791-8D0D8D796143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2DE9280-7CAB-AC71-02B4-755C95367B58}"/>
              </a:ext>
            </a:extLst>
          </p:cNvPr>
          <p:cNvCxnSpPr>
            <a:cxnSpLocks/>
            <a:stCxn id="9" idx="2"/>
            <a:endCxn id="15" idx="5"/>
          </p:cNvCxnSpPr>
          <p:nvPr/>
        </p:nvCxnSpPr>
        <p:spPr>
          <a:xfrm flipH="1" flipV="1">
            <a:off x="8111226" y="3556157"/>
            <a:ext cx="1478018" cy="5048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00DBC1EB-9466-3313-A709-5FBB1DEA17E2}"/>
              </a:ext>
            </a:extLst>
          </p:cNvPr>
          <p:cNvSpPr/>
          <p:nvPr/>
        </p:nvSpPr>
        <p:spPr>
          <a:xfrm>
            <a:off x="7961965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495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1763 : … Après son échec, il se réfugie chez </a:t>
            </a:r>
            <a:r>
              <a:rPr lang="fr-FR" b="1" dirty="0" err="1"/>
              <a:t>Shujâ</a:t>
            </a:r>
            <a:r>
              <a:rPr lang="fr-FR" b="1" dirty="0"/>
              <a:t> </a:t>
            </a:r>
            <a:r>
              <a:rPr lang="fr-FR" b="1" dirty="0" err="1"/>
              <a:t>ud-Daulâ</a:t>
            </a:r>
            <a:r>
              <a:rPr lang="fr-FR" b="1" dirty="0"/>
              <a:t>, </a:t>
            </a:r>
            <a:r>
              <a:rPr lang="fr-FR" b="1" dirty="0" err="1"/>
              <a:t>nawab</a:t>
            </a:r>
            <a:r>
              <a:rPr lang="fr-FR" b="1" dirty="0"/>
              <a:t> de l’Aoudh, …</a:t>
            </a:r>
          </a:p>
          <a:p>
            <a:endParaRPr lang="fr-FR" dirty="0"/>
          </a:p>
          <a:p>
            <a:r>
              <a:rPr lang="fr-FR" dirty="0"/>
              <a:t>*Juillet 1763 : Les Anglais reprennent Patna</a:t>
            </a:r>
          </a:p>
          <a:p>
            <a:r>
              <a:rPr lang="fr-FR" dirty="0"/>
              <a:t>Et ils rétablissent </a:t>
            </a:r>
            <a:r>
              <a:rPr lang="fr-FR" u="sng" dirty="0"/>
              <a:t>Mir Jafar</a:t>
            </a:r>
            <a:r>
              <a:rPr lang="fr-FR" dirty="0"/>
              <a:t> sur le trône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Mir Qasim</a:t>
            </a:r>
            <a:r>
              <a:rPr lang="fr-FR" dirty="0"/>
              <a:t> se réfugie à Lucknow</a:t>
            </a:r>
          </a:p>
          <a:p>
            <a:r>
              <a:rPr lang="fr-FR" dirty="0"/>
              <a:t>Chez </a:t>
            </a:r>
            <a:r>
              <a:rPr lang="fr-FR" u="sng" dirty="0" err="1"/>
              <a:t>Shujâ</a:t>
            </a:r>
            <a:r>
              <a:rPr lang="fr-FR" u="sng" dirty="0"/>
              <a:t> </a:t>
            </a:r>
            <a:r>
              <a:rPr lang="fr-FR" u="sng" dirty="0" err="1"/>
              <a:t>ud-Daulâ</a:t>
            </a:r>
            <a:r>
              <a:rPr lang="fr-FR" dirty="0"/>
              <a:t>, </a:t>
            </a:r>
            <a:r>
              <a:rPr lang="fr-FR" dirty="0" err="1"/>
              <a:t>nawab</a:t>
            </a:r>
            <a:r>
              <a:rPr lang="fr-FR" dirty="0"/>
              <a:t> de l’Aoudh (1754)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9CAB52D-BD39-88AB-E146-0FA65262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9350D23-D844-2643-FB2C-DB12DB34D2F6}"/>
              </a:ext>
            </a:extLst>
          </p:cNvPr>
          <p:cNvSpPr/>
          <p:nvPr/>
        </p:nvSpPr>
        <p:spPr>
          <a:xfrm>
            <a:off x="9615748" y="4942557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563F46-C997-B42A-363C-214ADDAF8FC3}"/>
              </a:ext>
            </a:extLst>
          </p:cNvPr>
          <p:cNvSpPr/>
          <p:nvPr/>
        </p:nvSpPr>
        <p:spPr>
          <a:xfrm>
            <a:off x="9589244" y="392163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BD9D160-937C-FE01-8F5F-7A29B3F36EFD}"/>
              </a:ext>
            </a:extLst>
          </p:cNvPr>
          <p:cNvSpPr/>
          <p:nvPr/>
        </p:nvSpPr>
        <p:spPr>
          <a:xfrm>
            <a:off x="5947561" y="2799802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F3118-AED7-1934-C572-EFFB9BA3E107}"/>
              </a:ext>
            </a:extLst>
          </p:cNvPr>
          <p:cNvSpPr/>
          <p:nvPr/>
        </p:nvSpPr>
        <p:spPr>
          <a:xfrm>
            <a:off x="7961965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EE99CC8-F53D-8B3D-893D-569FEE706AD6}"/>
              </a:ext>
            </a:extLst>
          </p:cNvPr>
          <p:cNvCxnSpPr>
            <a:cxnSpLocks/>
            <a:stCxn id="13" idx="2"/>
          </p:cNvCxnSpPr>
          <p:nvPr/>
        </p:nvCxnSpPr>
        <p:spPr>
          <a:xfrm flipH="1" flipV="1">
            <a:off x="6244439" y="2981739"/>
            <a:ext cx="1717526" cy="5217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4E8F6DE-0CF8-1DCC-EF9F-1518BA845D35}"/>
              </a:ext>
            </a:extLst>
          </p:cNvPr>
          <p:cNvCxnSpPr>
            <a:cxnSpLocks/>
          </p:cNvCxnSpPr>
          <p:nvPr/>
        </p:nvCxnSpPr>
        <p:spPr>
          <a:xfrm flipH="1" flipV="1">
            <a:off x="8111226" y="3556157"/>
            <a:ext cx="1478018" cy="5048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EADC9DC-8A81-4E24-8479-EAB16BDC6954}"/>
              </a:ext>
            </a:extLst>
          </p:cNvPr>
          <p:cNvCxnSpPr>
            <a:cxnSpLocks/>
            <a:stCxn id="7" idx="0"/>
            <a:endCxn id="8" idx="4"/>
          </p:cNvCxnSpPr>
          <p:nvPr/>
        </p:nvCxnSpPr>
        <p:spPr>
          <a:xfrm flipH="1" flipV="1">
            <a:off x="9737683" y="4200436"/>
            <a:ext cx="26504" cy="7421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4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3) 1772-1784 : Au nord, au centre et au sud de l’Inde, les Britanniques </a:t>
            </a:r>
            <a:r>
              <a:rPr lang="fr-FR" b="1" i="1" dirty="0"/>
              <a:t>vassalisent</a:t>
            </a:r>
            <a:r>
              <a:rPr lang="fr-FR" b="1" dirty="0"/>
              <a:t> l’Aoudh, obtiennent la paix avec les puissants Marathes et luttent contre le Mysore, allié des Français</a:t>
            </a:r>
          </a:p>
          <a:p>
            <a:r>
              <a:rPr lang="fr-FR" dirty="0"/>
              <a:t>1773-1775 : L’Aoudh et Bénarès deviennent des Etats tributaires du Bengale britannique qui protège ainsi sa frontière occidentale</a:t>
            </a:r>
          </a:p>
          <a:p>
            <a:r>
              <a:rPr lang="fr-FR" dirty="0"/>
              <a:t>1772-1780 : Après la mort de Madhava </a:t>
            </a:r>
            <a:r>
              <a:rPr lang="fr-FR" dirty="0" err="1"/>
              <a:t>Râo</a:t>
            </a:r>
            <a:r>
              <a:rPr lang="fr-FR" dirty="0"/>
              <a:t>, guerre de succession chez les Marathes et intervention britannique :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</a:t>
            </a:r>
          </a:p>
          <a:p>
            <a:r>
              <a:rPr lang="fr-FR" dirty="0"/>
              <a:t>1782 : A </a:t>
            </a:r>
            <a:r>
              <a:rPr lang="fr-FR" dirty="0" err="1"/>
              <a:t>Salbai</a:t>
            </a:r>
            <a:r>
              <a:rPr lang="fr-FR" dirty="0"/>
              <a:t>, paix </a:t>
            </a:r>
            <a:r>
              <a:rPr lang="fr-FR" dirty="0" err="1"/>
              <a:t>anglo</a:t>
            </a:r>
            <a:r>
              <a:rPr lang="fr-FR" dirty="0"/>
              <a:t>-marathe de 20 ans</a:t>
            </a:r>
          </a:p>
          <a:p>
            <a:r>
              <a:rPr lang="fr-FR" dirty="0"/>
              <a:t>1780-1784 : 2</a:t>
            </a:r>
            <a:r>
              <a:rPr lang="fr-FR" baseline="30000" dirty="0"/>
              <a:t>ème</a:t>
            </a:r>
            <a:r>
              <a:rPr lang="fr-FR" dirty="0"/>
              <a:t> guerre du Mysore ; </a:t>
            </a:r>
            <a:r>
              <a:rPr lang="fr-FR" dirty="0" err="1"/>
              <a:t>Haydar</a:t>
            </a:r>
            <a:r>
              <a:rPr lang="fr-FR" dirty="0"/>
              <a:t> </a:t>
            </a:r>
            <a:r>
              <a:rPr lang="fr-FR" dirty="0" err="1"/>
              <a:t>Alî</a:t>
            </a:r>
            <a:r>
              <a:rPr lang="fr-FR" dirty="0"/>
              <a:t> et son fils </a:t>
            </a:r>
            <a:r>
              <a:rPr lang="fr-FR" dirty="0" err="1"/>
              <a:t>Tipu</a:t>
            </a:r>
            <a:r>
              <a:rPr lang="fr-FR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b="1" dirty="0"/>
              <a:t>4) 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b="1" dirty="0"/>
              <a:t>5) 1786-1801 : En Inde du sud, les Britanniques, vainqueurs du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</a:t>
            </a:r>
          </a:p>
          <a:p>
            <a:r>
              <a:rPr lang="fr-FR" dirty="0"/>
              <a:t>1786-1790 : </a:t>
            </a:r>
            <a:r>
              <a:rPr lang="fr-FR" dirty="0" err="1"/>
              <a:t>Tipu</a:t>
            </a:r>
            <a:r>
              <a:rPr lang="fr-FR" dirty="0"/>
              <a:t> Sultan menace la domination croissante des Britanniques</a:t>
            </a:r>
          </a:p>
          <a:p>
            <a:r>
              <a:rPr lang="fr-FR" dirty="0"/>
              <a:t>1790-1792 : 3</a:t>
            </a:r>
            <a:r>
              <a:rPr lang="fr-FR" baseline="30000" dirty="0"/>
              <a:t>ème</a:t>
            </a:r>
            <a:r>
              <a:rPr lang="fr-FR" dirty="0"/>
              <a:t> guerre du Mysore et </a:t>
            </a:r>
            <a:r>
              <a:rPr lang="fr-FR" dirty="0" err="1"/>
              <a:t>Tipu</a:t>
            </a:r>
            <a:r>
              <a:rPr lang="fr-FR" dirty="0"/>
              <a:t> Sultan vaincu</a:t>
            </a:r>
          </a:p>
          <a:p>
            <a:r>
              <a:rPr lang="fr-FR" dirty="0"/>
              <a:t>1798-1799 : 4</a:t>
            </a:r>
            <a:r>
              <a:rPr lang="fr-FR" baseline="30000" dirty="0"/>
              <a:t>ème</a:t>
            </a:r>
            <a:r>
              <a:rPr lang="fr-FR" dirty="0"/>
              <a:t> guerre du Mysore : Les Britanniques de Richard Wellesley vainquent et tuent </a:t>
            </a:r>
            <a:r>
              <a:rPr lang="fr-FR" dirty="0" err="1"/>
              <a:t>Tipu</a:t>
            </a:r>
            <a:r>
              <a:rPr lang="fr-FR" dirty="0"/>
              <a:t> Sultan</a:t>
            </a:r>
          </a:p>
          <a:p>
            <a:r>
              <a:rPr lang="fr-FR" dirty="0"/>
              <a:t>1799-1801 : En Inde du sud, les Britanniques, après avoir définitivement vaincu et soumis le Mysore de </a:t>
            </a:r>
            <a:r>
              <a:rPr lang="fr-FR" dirty="0" err="1"/>
              <a:t>Tipu</a:t>
            </a:r>
            <a:r>
              <a:rPr lang="fr-FR" dirty="0"/>
              <a:t> Sultan, contrôlent l’ensemble de l’Inde dravidienne du Sud : Annexions des côtes du Malabar et du Coromandel, et du Carnatic ; Protectorat sur le Nizam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116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422" y="138345"/>
            <a:ext cx="384966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1763 : … et il s’allie à l’Aoudh et à l’empereur moghol Shah Alam II contre l’EIC</a:t>
            </a:r>
          </a:p>
          <a:p>
            <a:endParaRPr lang="fr-FR" dirty="0"/>
          </a:p>
          <a:p>
            <a:r>
              <a:rPr lang="fr-FR" u="sng" dirty="0"/>
              <a:t>Mir Qasim</a:t>
            </a:r>
            <a:r>
              <a:rPr lang="fr-FR" dirty="0"/>
              <a:t> obtient l’alliance de l’</a:t>
            </a:r>
            <a:r>
              <a:rPr lang="fr-FR" u="sng" dirty="0"/>
              <a:t>Aoudh</a:t>
            </a:r>
          </a:p>
          <a:p>
            <a:r>
              <a:rPr lang="fr-FR" dirty="0"/>
              <a:t>Et de l’empereur moghol </a:t>
            </a:r>
            <a:r>
              <a:rPr lang="fr-FR" u="sng" dirty="0"/>
              <a:t>Shah Alam II</a:t>
            </a:r>
            <a:endParaRPr lang="fr-FR" dirty="0"/>
          </a:p>
          <a:p>
            <a:endParaRPr lang="fr-FR" dirty="0"/>
          </a:p>
          <a:p>
            <a:r>
              <a:rPr lang="fr-FR" dirty="0"/>
              <a:t>*Mais bataille de </a:t>
            </a:r>
            <a:r>
              <a:rPr lang="fr-FR" dirty="0" err="1"/>
              <a:t>Buxar</a:t>
            </a:r>
            <a:r>
              <a:rPr lang="fr-FR" dirty="0"/>
              <a:t>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9CAB52D-BD39-88AB-E146-0FA65262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4080638" y="260647"/>
            <a:ext cx="7952338" cy="49607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365B25D-1DB4-2DBC-F2A1-A87C145A6579}"/>
              </a:ext>
            </a:extLst>
          </p:cNvPr>
          <p:cNvSpPr/>
          <p:nvPr/>
        </p:nvSpPr>
        <p:spPr>
          <a:xfrm>
            <a:off x="9790618" y="420043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EF8EBE4-2A47-4302-822D-D9AE269E00E1}"/>
              </a:ext>
            </a:extLst>
          </p:cNvPr>
          <p:cNvSpPr/>
          <p:nvPr/>
        </p:nvSpPr>
        <p:spPr>
          <a:xfrm>
            <a:off x="9779958" y="338584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509DAA8-5913-B9E1-E386-A48AA55C7859}"/>
              </a:ext>
            </a:extLst>
          </p:cNvPr>
          <p:cNvSpPr/>
          <p:nvPr/>
        </p:nvSpPr>
        <p:spPr>
          <a:xfrm>
            <a:off x="6521726" y="2261099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3DEDFAB-113A-F200-A64D-15D63308BAF1}"/>
              </a:ext>
            </a:extLst>
          </p:cNvPr>
          <p:cNvSpPr/>
          <p:nvPr/>
        </p:nvSpPr>
        <p:spPr>
          <a:xfrm>
            <a:off x="8387691" y="29222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CF9CB11-B5BA-9952-6039-4F0135EB36FC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928397" y="3664646"/>
            <a:ext cx="0" cy="5357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BE770BF-9248-9C79-12D9-9A2A651DFDB5}"/>
              </a:ext>
            </a:extLst>
          </p:cNvPr>
          <p:cNvCxnSpPr>
            <a:cxnSpLocks/>
            <a:stCxn id="13" idx="1"/>
            <a:endCxn id="12" idx="5"/>
          </p:cNvCxnSpPr>
          <p:nvPr/>
        </p:nvCxnSpPr>
        <p:spPr>
          <a:xfrm flipH="1" flipV="1">
            <a:off x="6775127" y="2499070"/>
            <a:ext cx="1638173" cy="444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C282E2AA-53C3-94C0-A128-D46C3E320A63}"/>
              </a:ext>
            </a:extLst>
          </p:cNvPr>
          <p:cNvSpPr/>
          <p:nvPr/>
        </p:nvSpPr>
        <p:spPr>
          <a:xfrm>
            <a:off x="4914406" y="1275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1DABD1F-B209-696C-143F-8413045AC742}"/>
              </a:ext>
            </a:extLst>
          </p:cNvPr>
          <p:cNvCxnSpPr>
            <a:cxnSpLocks/>
            <a:stCxn id="22" idx="5"/>
            <a:endCxn id="12" idx="1"/>
          </p:cNvCxnSpPr>
          <p:nvPr/>
        </p:nvCxnSpPr>
        <p:spPr>
          <a:xfrm>
            <a:off x="5167807" y="1513379"/>
            <a:ext cx="1397396" cy="7885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1B151F-2DAD-C2B3-1EEA-10FFE5F04B8C}"/>
              </a:ext>
            </a:extLst>
          </p:cNvPr>
          <p:cNvCxnSpPr>
            <a:cxnSpLocks/>
            <a:stCxn id="8" idx="2"/>
            <a:endCxn id="13" idx="6"/>
          </p:cNvCxnSpPr>
          <p:nvPr/>
        </p:nvCxnSpPr>
        <p:spPr>
          <a:xfrm flipH="1" flipV="1">
            <a:off x="8562561" y="2996734"/>
            <a:ext cx="1217397" cy="5285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F6AA71E-7646-FFC5-2A00-AC4F8DF5129E}"/>
              </a:ext>
            </a:extLst>
          </p:cNvPr>
          <p:cNvSpPr/>
          <p:nvPr/>
        </p:nvSpPr>
        <p:spPr>
          <a:xfrm>
            <a:off x="7867888" y="29222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020B48A-8744-B3AE-338F-7B05081EE7C5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6775127" y="2499070"/>
            <a:ext cx="1118370" cy="4449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53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469" y="260647"/>
            <a:ext cx="660222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 : A la bataille de </a:t>
            </a:r>
            <a:r>
              <a:rPr lang="fr-FR" b="1" dirty="0" err="1"/>
              <a:t>Buxar</a:t>
            </a:r>
            <a:r>
              <a:rPr lang="fr-FR" b="1" dirty="0"/>
              <a:t>, les Britanniques vainquent la coalition indienne</a:t>
            </a:r>
          </a:p>
          <a:p>
            <a:endParaRPr lang="fr-FR" dirty="0"/>
          </a:p>
          <a:p>
            <a:r>
              <a:rPr lang="fr-FR" dirty="0"/>
              <a:t>*Oct. 1764 : Bataille de </a:t>
            </a:r>
            <a:r>
              <a:rPr lang="fr-FR" dirty="0" err="1"/>
              <a:t>Buxar</a:t>
            </a:r>
            <a:endParaRPr lang="fr-FR" dirty="0"/>
          </a:p>
          <a:p>
            <a:r>
              <a:rPr lang="fr-FR" dirty="0"/>
              <a:t>Victoire décisive des Britanniques contre les coalisés</a:t>
            </a:r>
          </a:p>
          <a:p>
            <a:endParaRPr lang="fr-FR" dirty="0"/>
          </a:p>
          <a:p>
            <a:r>
              <a:rPr lang="fr-FR" dirty="0"/>
              <a:t>*Et après </a:t>
            </a:r>
            <a:r>
              <a:rPr lang="fr-FR" dirty="0" err="1"/>
              <a:t>Buxar</a:t>
            </a:r>
            <a:r>
              <a:rPr lang="fr-FR" dirty="0"/>
              <a:t>, les Britanniques peuvent consolider</a:t>
            </a:r>
          </a:p>
          <a:p>
            <a:r>
              <a:rPr lang="fr-FR" dirty="0"/>
              <a:t>Leur mainmise sur le Bengale…</a:t>
            </a:r>
          </a:p>
        </p:txBody>
      </p:sp>
      <p:pic>
        <p:nvPicPr>
          <p:cNvPr id="6" name="Image 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5ED6F51-272D-4779-F99A-0ED0272A6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54525A6-5FFD-A4C8-805A-FFA50587D2A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CA1FC8-35F0-B8D4-909B-7E369059D62C}"/>
              </a:ext>
            </a:extLst>
          </p:cNvPr>
          <p:cNvSpPr/>
          <p:nvPr/>
        </p:nvSpPr>
        <p:spPr>
          <a:xfrm>
            <a:off x="8090371" y="4120510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A966A5-EFB9-AD09-CA25-6E26E4FD1DD6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F7A4169-3786-B331-9BFA-2D9810D42ABC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9128399" y="2185367"/>
            <a:ext cx="553307" cy="19883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D6A6B08-D944-D3A9-F2F0-048C2FD6293D}"/>
              </a:ext>
            </a:extLst>
          </p:cNvPr>
          <p:cNvSpPr/>
          <p:nvPr/>
        </p:nvSpPr>
        <p:spPr>
          <a:xfrm>
            <a:off x="10235819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D94B561-88DD-880B-37D1-EFD71E5C17A2}"/>
              </a:ext>
            </a:extLst>
          </p:cNvPr>
          <p:cNvCxnSpPr>
            <a:cxnSpLocks/>
            <a:stCxn id="41" idx="6"/>
            <a:endCxn id="25" idx="1"/>
          </p:cNvCxnSpPr>
          <p:nvPr/>
        </p:nvCxnSpPr>
        <p:spPr>
          <a:xfrm>
            <a:off x="9832434" y="2458691"/>
            <a:ext cx="428994" cy="1774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848661B-8CA2-2930-CC54-6B938D703A59}"/>
              </a:ext>
            </a:extLst>
          </p:cNvPr>
          <p:cNvCxnSpPr>
            <a:cxnSpLocks/>
            <a:stCxn id="35" idx="2"/>
          </p:cNvCxnSpPr>
          <p:nvPr/>
        </p:nvCxnSpPr>
        <p:spPr>
          <a:xfrm flipH="1" flipV="1">
            <a:off x="10679050" y="2688828"/>
            <a:ext cx="477541" cy="229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CC205D6-630C-4954-585A-D16D5CCA4C20}"/>
              </a:ext>
            </a:extLst>
          </p:cNvPr>
          <p:cNvCxnSpPr>
            <a:cxnSpLocks/>
            <a:endCxn id="35" idx="4"/>
          </p:cNvCxnSpPr>
          <p:nvPr/>
        </p:nvCxnSpPr>
        <p:spPr>
          <a:xfrm flipV="1">
            <a:off x="11244026" y="2992519"/>
            <a:ext cx="0" cy="2017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06291FDE-F701-F59A-53C3-22AB3388E07E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ED5C9E4-470A-CA39-983E-0624197BCE25}"/>
              </a:ext>
            </a:extLst>
          </p:cNvPr>
          <p:cNvSpPr/>
          <p:nvPr/>
        </p:nvSpPr>
        <p:spPr>
          <a:xfrm>
            <a:off x="9657564" y="23842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28454A4-4FE3-39F7-EBEA-644265033D55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12DA019-5446-25FB-2100-474A17E154BC}"/>
              </a:ext>
            </a:extLst>
          </p:cNvPr>
          <p:cNvSpPr/>
          <p:nvPr/>
        </p:nvSpPr>
        <p:spPr>
          <a:xfrm>
            <a:off x="8732417" y="5547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6009E1-B05A-0F75-D5A4-9B33A5F19CF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1CE6382-AD0B-4D0D-78B0-40978D6EF98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805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A Allahabad, Robert Clive obtient de l’empereur Shah Alam II, le </a:t>
            </a:r>
            <a:r>
              <a:rPr lang="fr-FR" b="1" i="1" dirty="0" err="1"/>
              <a:t>dîwâni</a:t>
            </a:r>
            <a:r>
              <a:rPr lang="fr-FR" b="1" dirty="0"/>
              <a:t>, droit de perception des impôts, sur le Bengale, le Bihar et l’Orissa ; …</a:t>
            </a:r>
          </a:p>
          <a:p>
            <a:endParaRPr lang="fr-FR" dirty="0"/>
          </a:p>
          <a:p>
            <a:r>
              <a:rPr lang="fr-FR" dirty="0"/>
              <a:t>*Fév. 1765 : A Murshidabad</a:t>
            </a:r>
          </a:p>
          <a:p>
            <a:r>
              <a:rPr lang="fr-FR" dirty="0"/>
              <a:t>Mort de </a:t>
            </a:r>
            <a:r>
              <a:rPr lang="fr-FR" u="sng" dirty="0"/>
              <a:t>Mir Jafar</a:t>
            </a:r>
          </a:p>
          <a:p>
            <a:endParaRPr lang="fr-FR" dirty="0"/>
          </a:p>
          <a:p>
            <a:r>
              <a:rPr lang="fr-FR" dirty="0"/>
              <a:t>*Les Anglais place son fils </a:t>
            </a:r>
            <a:r>
              <a:rPr lang="fr-FR" u="sng" dirty="0" err="1"/>
              <a:t>Najm</a:t>
            </a:r>
            <a:r>
              <a:rPr lang="fr-FR" u="sng" dirty="0"/>
              <a:t> </a:t>
            </a:r>
            <a:r>
              <a:rPr lang="fr-FR" u="sng" dirty="0" err="1"/>
              <a:t>ud-Daulâ</a:t>
            </a:r>
            <a:endParaRPr lang="fr-FR" dirty="0"/>
          </a:p>
          <a:p>
            <a:r>
              <a:rPr lang="fr-FR" dirty="0"/>
              <a:t>Et ils installent un résident à Murshidabad</a:t>
            </a:r>
          </a:p>
          <a:p>
            <a:endParaRPr lang="fr-FR" dirty="0"/>
          </a:p>
          <a:p>
            <a:r>
              <a:rPr lang="fr-FR" u="sng" dirty="0"/>
              <a:t>*1765 : Les Britanniques contrôlent</a:t>
            </a:r>
          </a:p>
          <a:p>
            <a:r>
              <a:rPr lang="fr-FR" u="sng" dirty="0"/>
              <a:t>L’ensemble du Bengale</a:t>
            </a:r>
            <a:r>
              <a:rPr lang="fr-FR" dirty="0"/>
              <a:t> ; Et…</a:t>
            </a:r>
            <a:endParaRPr lang="fr-FR" u="sng" dirty="0"/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F786256-4B72-F8A4-FB43-AEBDBF023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EBB29B1-3478-7CB7-E88C-0050DDB8D297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C01A904-0419-A63C-353B-F37494CCCB01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2B3FA84-97F1-1D44-20C4-3264F44D616A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DDDFB5-1C6E-27C6-CFA5-6211FEA86302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E107A9-450E-4931-E568-B58928362177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615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A Allahabad, Robert Clive obtient de l’empereur Shah Alam II, le </a:t>
            </a:r>
            <a:r>
              <a:rPr lang="fr-FR" b="1" i="1" dirty="0" err="1"/>
              <a:t>dîwâni</a:t>
            </a:r>
            <a:r>
              <a:rPr lang="fr-FR" b="1" dirty="0"/>
              <a:t>, droit de perception des impôts, sur le Bengale, le Bihar et l’Orissa ; …</a:t>
            </a:r>
          </a:p>
          <a:p>
            <a:endParaRPr lang="fr-FR" dirty="0"/>
          </a:p>
          <a:p>
            <a:r>
              <a:rPr lang="fr-FR" dirty="0"/>
              <a:t>*Mai 1765 : Retour de </a:t>
            </a:r>
            <a:r>
              <a:rPr lang="fr-FR" u="sng" dirty="0"/>
              <a:t>Robert Clive</a:t>
            </a:r>
            <a:r>
              <a:rPr lang="fr-FR" dirty="0"/>
              <a:t> au Bengale</a:t>
            </a:r>
          </a:p>
          <a:p>
            <a:r>
              <a:rPr lang="fr-FR" dirty="0"/>
              <a:t>Objectif : Consolider la puissance britannique</a:t>
            </a:r>
          </a:p>
          <a:p>
            <a:r>
              <a:rPr lang="fr-FR" dirty="0"/>
              <a:t>Trois points…</a:t>
            </a:r>
          </a:p>
          <a:p>
            <a:endParaRPr lang="fr-FR" dirty="0"/>
          </a:p>
          <a:p>
            <a:r>
              <a:rPr lang="fr-FR" dirty="0"/>
              <a:t>a) Mai 1765 : Robert Clive réorganise</a:t>
            </a:r>
          </a:p>
          <a:p>
            <a:r>
              <a:rPr lang="fr-FR" dirty="0"/>
              <a:t>L’administration du </a:t>
            </a:r>
            <a:r>
              <a:rPr lang="fr-FR" i="1" dirty="0" err="1"/>
              <a:t>nawab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*Clive oblige </a:t>
            </a:r>
            <a:r>
              <a:rPr lang="fr-FR" u="sng" dirty="0" err="1"/>
              <a:t>Najm</a:t>
            </a:r>
            <a:r>
              <a:rPr lang="fr-FR" u="sng" dirty="0"/>
              <a:t> </a:t>
            </a:r>
            <a:r>
              <a:rPr lang="fr-FR" u="sng" dirty="0" err="1"/>
              <a:t>ud-Daulâ</a:t>
            </a:r>
            <a:r>
              <a:rPr lang="fr-FR" dirty="0"/>
              <a:t> à remettre à l’EIC</a:t>
            </a:r>
          </a:p>
          <a:p>
            <a:r>
              <a:rPr lang="fr-FR" dirty="0"/>
              <a:t>La totalité des impôts perçus…</a:t>
            </a:r>
          </a:p>
          <a:p>
            <a:endParaRPr lang="fr-FR" dirty="0"/>
          </a:p>
          <a:p>
            <a:r>
              <a:rPr lang="fr-FR" dirty="0"/>
              <a:t>En échange…</a:t>
            </a:r>
          </a:p>
          <a:p>
            <a:r>
              <a:rPr lang="fr-FR" dirty="0"/>
              <a:t>- </a:t>
            </a:r>
            <a:r>
              <a:rPr lang="fr-FR" dirty="0" err="1"/>
              <a:t>Najm</a:t>
            </a:r>
            <a:r>
              <a:rPr lang="fr-FR" dirty="0"/>
              <a:t> </a:t>
            </a:r>
            <a:r>
              <a:rPr lang="fr-FR" dirty="0" err="1"/>
              <a:t>ud-Daulâ</a:t>
            </a:r>
            <a:r>
              <a:rPr lang="fr-FR" dirty="0"/>
              <a:t> perçoit</a:t>
            </a:r>
          </a:p>
          <a:p>
            <a:r>
              <a:rPr lang="fr-FR" dirty="0"/>
              <a:t>Une pension de 5 millions de roupies</a:t>
            </a:r>
          </a:p>
          <a:p>
            <a:r>
              <a:rPr lang="fr-FR" dirty="0"/>
              <a:t>NB : 1773 : Réduite à 1,6 million</a:t>
            </a:r>
          </a:p>
          <a:p>
            <a:endParaRPr lang="fr-FR" dirty="0"/>
          </a:p>
          <a:p>
            <a:r>
              <a:rPr lang="fr-FR" u="sng" dirty="0"/>
              <a:t>- Il conserve son titre</a:t>
            </a:r>
          </a:p>
        </p:txBody>
      </p:sp>
      <p:pic>
        <p:nvPicPr>
          <p:cNvPr id="1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DA9F765B-9B7A-A705-7B5E-2CF135732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F728FBD8-A241-BA79-2F18-58CEE346A02F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EA80031-ECAE-20C5-DC09-CFF5C92C064A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3D31FA4-EA5B-EF32-EED0-5C0CE244B8EC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1C3A16A-40CD-3D85-6CC9-080B9520A2A2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C8A9ED4-AF5D-99EF-4CD2-6EBA602F59D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529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A Allahabad, Robert Clive obtient de l’empereur Shah Alam II, le </a:t>
            </a:r>
            <a:r>
              <a:rPr lang="fr-FR" b="1" i="1" dirty="0" err="1"/>
              <a:t>dîwâni</a:t>
            </a:r>
            <a:r>
              <a:rPr lang="fr-FR" b="1" dirty="0"/>
              <a:t>, droit de perception des impôts, sur le Bengale, le Bihar et l’Orissa ; …</a:t>
            </a:r>
          </a:p>
          <a:p>
            <a:endParaRPr lang="fr-FR" dirty="0"/>
          </a:p>
          <a:p>
            <a:r>
              <a:rPr lang="fr-FR" dirty="0"/>
              <a:t>b) Août 1765 : A Allahabad</a:t>
            </a:r>
          </a:p>
          <a:p>
            <a:r>
              <a:rPr lang="fr-FR" u="sng" dirty="0"/>
              <a:t>Clive rencontre l’empereur moghol Shah Alam II</a:t>
            </a:r>
          </a:p>
          <a:p>
            <a:endParaRPr lang="fr-FR" dirty="0"/>
          </a:p>
          <a:p>
            <a:r>
              <a:rPr lang="fr-FR" dirty="0"/>
              <a:t>*Clive obtient le </a:t>
            </a:r>
            <a:r>
              <a:rPr lang="fr-FR" i="1" dirty="0" err="1"/>
              <a:t>dîwâni</a:t>
            </a:r>
            <a:endParaRPr lang="fr-FR" i="1" dirty="0"/>
          </a:p>
          <a:p>
            <a:r>
              <a:rPr lang="fr-FR" dirty="0"/>
              <a:t>Le droit de percevoir les impôts : le </a:t>
            </a:r>
            <a:r>
              <a:rPr lang="fr-FR" i="1" dirty="0" err="1"/>
              <a:t>chauth</a:t>
            </a:r>
            <a:r>
              <a:rPr lang="fr-FR" dirty="0"/>
              <a:t>,…</a:t>
            </a:r>
          </a:p>
          <a:p>
            <a:r>
              <a:rPr lang="fr-FR" dirty="0"/>
              <a:t>Sur le Bengale, le Bihar et l’Orissa</a:t>
            </a:r>
          </a:p>
          <a:p>
            <a:endParaRPr lang="fr-FR" dirty="0"/>
          </a:p>
          <a:p>
            <a:r>
              <a:rPr lang="fr-FR" dirty="0"/>
              <a:t>NB : Orissa aux Marathes de Nagpur</a:t>
            </a:r>
          </a:p>
          <a:p>
            <a:r>
              <a:rPr lang="fr-FR" dirty="0"/>
              <a:t>NB : Contre un tribut, supprimé en 1773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F20662AC-CF38-BD89-440F-7F0AA343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6541EAB-F501-684F-73CE-DBB84EF7D759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9017AB-EDA5-1F3A-57FC-29D95431D386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0FFE35A-C915-7C78-A284-56D7FC19CBA0}"/>
              </a:ext>
            </a:extLst>
          </p:cNvPr>
          <p:cNvCxnSpPr>
            <a:cxnSpLocks/>
            <a:stCxn id="6" idx="1"/>
            <a:endCxn id="9" idx="5"/>
          </p:cNvCxnSpPr>
          <p:nvPr/>
        </p:nvCxnSpPr>
        <p:spPr>
          <a:xfrm flipH="1" flipV="1">
            <a:off x="7787688" y="2811447"/>
            <a:ext cx="2332625" cy="9684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F4451E5-341F-CC42-6A70-D56E4A59A968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5949685" y="1394109"/>
            <a:ext cx="1701073" cy="12911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1BC6AB81-4561-DFBC-F616-E670939EFF4D}"/>
              </a:ext>
            </a:extLst>
          </p:cNvPr>
          <p:cNvSpPr/>
          <p:nvPr/>
        </p:nvSpPr>
        <p:spPr>
          <a:xfrm>
            <a:off x="7638427" y="26842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E6AB50A-CF74-892F-3DB9-CA4D3E86D7D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B9041D5-1D1A-C4BD-9E30-D52F3A766E86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D970635-016E-EA75-63D6-3A4E6FE8CA5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8F6034B-F6BB-FDF6-88E1-53D64411F699}"/>
              </a:ext>
            </a:extLst>
          </p:cNvPr>
          <p:cNvSpPr/>
          <p:nvPr/>
        </p:nvSpPr>
        <p:spPr>
          <a:xfrm>
            <a:off x="6474866" y="448884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BDF7C25-35FB-D77B-1BAE-8DD9EF615B0A}"/>
              </a:ext>
            </a:extLst>
          </p:cNvPr>
          <p:cNvSpPr/>
          <p:nvPr/>
        </p:nvSpPr>
        <p:spPr>
          <a:xfrm>
            <a:off x="9253921" y="44888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770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260646"/>
            <a:ext cx="6558153" cy="4231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1765 : … Robert Clive s’allie à </a:t>
            </a:r>
            <a:r>
              <a:rPr lang="fr-FR" sz="1700" b="1" dirty="0" err="1"/>
              <a:t>Shuja</a:t>
            </a:r>
            <a:r>
              <a:rPr lang="fr-FR" sz="1700" b="1" dirty="0"/>
              <a:t> </a:t>
            </a:r>
            <a:r>
              <a:rPr lang="fr-FR" sz="1700" b="1" dirty="0" err="1"/>
              <a:t>ud-Daula</a:t>
            </a:r>
            <a:r>
              <a:rPr lang="fr-FR" sz="1700" b="1" dirty="0"/>
              <a:t>, </a:t>
            </a:r>
            <a:r>
              <a:rPr lang="fr-FR" sz="1700" b="1" i="1" dirty="0" err="1"/>
              <a:t>nawab</a:t>
            </a:r>
            <a:r>
              <a:rPr lang="fr-FR" sz="1700" b="1" dirty="0"/>
              <a:t> de l’Aoudh ; …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endParaRPr lang="fr-FR" dirty="0"/>
          </a:p>
          <a:p>
            <a:r>
              <a:rPr lang="fr-FR" dirty="0"/>
              <a:t>c) Août 1765  : </a:t>
            </a:r>
            <a:r>
              <a:rPr lang="fr-FR" u="sng" dirty="0" err="1"/>
              <a:t>Shujâ</a:t>
            </a:r>
            <a:r>
              <a:rPr lang="fr-FR" u="sng" dirty="0"/>
              <a:t> </a:t>
            </a:r>
            <a:r>
              <a:rPr lang="fr-FR" u="sng" dirty="0" err="1"/>
              <a:t>ud-Daulâ</a:t>
            </a:r>
            <a:r>
              <a:rPr lang="fr-FR" dirty="0"/>
              <a:t>, </a:t>
            </a:r>
            <a:r>
              <a:rPr lang="fr-FR" i="1" dirty="0" err="1"/>
              <a:t>nawab</a:t>
            </a:r>
            <a:r>
              <a:rPr lang="fr-FR" dirty="0"/>
              <a:t> de l’Aoudh, qui doit faire face A des contestations intérieures, s’allie à </a:t>
            </a:r>
            <a:r>
              <a:rPr lang="fr-FR" u="sng" dirty="0"/>
              <a:t>Robert Clive</a:t>
            </a:r>
          </a:p>
          <a:p>
            <a:endParaRPr lang="fr-FR" dirty="0"/>
          </a:p>
          <a:p>
            <a:r>
              <a:rPr lang="fr-FR" dirty="0"/>
              <a:t>*1765 : Avec cette alliance, les Britanniques commencent à élaborer</a:t>
            </a:r>
          </a:p>
          <a:p>
            <a:r>
              <a:rPr lang="fr-FR" dirty="0"/>
              <a:t>Une stratégie défensive</a:t>
            </a:r>
          </a:p>
          <a:p>
            <a:endParaRPr lang="fr-FR" dirty="0"/>
          </a:p>
          <a:p>
            <a:r>
              <a:rPr lang="fr-FR" dirty="0"/>
              <a:t>- Assurer ses nouvelles possessions contre une attaque des autres Etats indiens ; Et notamment des Marathes</a:t>
            </a:r>
          </a:p>
          <a:p>
            <a:endParaRPr lang="fr-FR" dirty="0"/>
          </a:p>
          <a:p>
            <a:r>
              <a:rPr lang="fr-FR" dirty="0"/>
              <a:t>- Mais en même temps, établir des relations amicales</a:t>
            </a:r>
          </a:p>
          <a:p>
            <a:r>
              <a:rPr lang="fr-FR" dirty="0"/>
              <a:t>Avec l’Empire marathe, seule puissance réelle de l’Inde…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0847351-197A-CF27-3FED-FA4F63C16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545DA2E-1665-6B96-5F10-1E62326F50D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8F7557D-1D16-4EAE-5F31-16B358C73E33}"/>
              </a:ext>
            </a:extLst>
          </p:cNvPr>
          <p:cNvSpPr/>
          <p:nvPr/>
        </p:nvSpPr>
        <p:spPr>
          <a:xfrm>
            <a:off x="8090371" y="4120510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756ECF-01BB-697C-4B3E-628A0FCD14D3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66A7B45-0676-4C3E-1DB5-958C9DFE35F0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BA6AA21-4851-3D37-FD52-C07F4C5EE28D}"/>
              </a:ext>
            </a:extLst>
          </p:cNvPr>
          <p:cNvSpPr/>
          <p:nvPr/>
        </p:nvSpPr>
        <p:spPr>
          <a:xfrm>
            <a:off x="9657564" y="23842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8AA2FB3-A6D2-E0DB-5D43-768BB93846E1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69DD3C-89D6-DB49-84B2-F3A0D4F9E6FE}"/>
              </a:ext>
            </a:extLst>
          </p:cNvPr>
          <p:cNvSpPr/>
          <p:nvPr/>
        </p:nvSpPr>
        <p:spPr>
          <a:xfrm>
            <a:off x="8732417" y="5547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065E52-67CB-E70C-CC05-9E3643D072A7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71DEE3C-F291-F952-930C-E75545694C1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29DA37-FF2C-42CB-6621-DA896BE36401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294AD0C-681A-2474-FBAD-480654AE0862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2032255-8B62-3109-861A-4A845BE4E7DE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DEF1E21-F64A-B4FE-94F5-5C5B6F4FC0D1}"/>
              </a:ext>
            </a:extLst>
          </p:cNvPr>
          <p:cNvSpPr/>
          <p:nvPr/>
        </p:nvSpPr>
        <p:spPr>
          <a:xfrm>
            <a:off x="8973238" y="2533178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F16E48-2CAE-C485-50B9-585E30B420C3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6FDC96D-D19B-52A1-235E-17C9B548C94F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2398A1B-76E0-0EA1-E7D2-BA23928303B6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EF76F3F-0C6F-CD7F-9CA9-CD3DECF4A554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75ED5DF-3790-3022-7B46-A07E2E2A7FE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4E55B9C-BA5F-75C1-6F9C-2B6FC5F8FE52}"/>
              </a:ext>
            </a:extLst>
          </p:cNvPr>
          <p:cNvSpPr/>
          <p:nvPr/>
        </p:nvSpPr>
        <p:spPr>
          <a:xfrm>
            <a:off x="9398941" y="5394690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79A0E02-2B28-1998-81BF-8ED4B189FABD}"/>
              </a:ext>
            </a:extLst>
          </p:cNvPr>
          <p:cNvSpPr/>
          <p:nvPr/>
        </p:nvSpPr>
        <p:spPr>
          <a:xfrm>
            <a:off x="7944020" y="4107510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700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260646"/>
            <a:ext cx="661554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… Pour l’EIC, maîtresse du Bengale, …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bilan…</a:t>
            </a:r>
          </a:p>
          <a:p>
            <a:endParaRPr lang="fr-FR" dirty="0"/>
          </a:p>
          <a:p>
            <a:r>
              <a:rPr lang="fr-FR" dirty="0"/>
              <a:t>*XVIIe-XVIIIe siècles : L’EIC, au départ…</a:t>
            </a:r>
          </a:p>
          <a:p>
            <a:r>
              <a:rPr lang="fr-FR" dirty="0"/>
              <a:t>Une puissante compagnie </a:t>
            </a:r>
            <a:r>
              <a:rPr lang="fr-FR" i="1" dirty="0"/>
              <a:t>commerciale</a:t>
            </a:r>
            <a:r>
              <a:rPr lang="fr-FR" dirty="0"/>
              <a:t> </a:t>
            </a:r>
            <a:r>
              <a:rPr lang="fr-FR" i="1" dirty="0"/>
              <a:t>maritime </a:t>
            </a:r>
          </a:p>
          <a:p>
            <a:r>
              <a:rPr lang="fr-FR" dirty="0"/>
              <a:t>Prenant appui sur quelques comptoirs</a:t>
            </a:r>
          </a:p>
          <a:p>
            <a:endParaRPr lang="fr-FR" dirty="0"/>
          </a:p>
          <a:p>
            <a:r>
              <a:rPr lang="fr-FR" dirty="0"/>
              <a:t>*1765 : Après la conquête du riche Bengale, plus Bombay et Madras</a:t>
            </a:r>
          </a:p>
          <a:p>
            <a:r>
              <a:rPr lang="fr-FR" dirty="0"/>
              <a:t>Et plus tard d’autres territoires</a:t>
            </a:r>
          </a:p>
          <a:p>
            <a:endParaRPr lang="fr-FR" dirty="0"/>
          </a:p>
          <a:p>
            <a:r>
              <a:rPr lang="fr-FR" dirty="0"/>
              <a:t>l’EIC devient un Etat indien, comme les autres</a:t>
            </a:r>
          </a:p>
          <a:p>
            <a:endParaRPr lang="fr-FR" dirty="0"/>
          </a:p>
          <a:p>
            <a:r>
              <a:rPr lang="fr-FR" dirty="0"/>
              <a:t>*Trois conséquences…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EE570BB-2E2A-9C11-AF74-B09908956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10D112A-0D32-9150-C947-B199914993E9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5C45D27-BC9E-960B-5A96-0425B4DBF4E5}"/>
              </a:ext>
            </a:extLst>
          </p:cNvPr>
          <p:cNvSpPr/>
          <p:nvPr/>
        </p:nvSpPr>
        <p:spPr>
          <a:xfrm>
            <a:off x="8090371" y="4120510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B9441B-697D-7F6A-58A5-80CDB62B7B0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621DCD-001C-213E-48BE-91BD0F8E2247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97033E-701B-3DEC-B8CE-0BE76EF9ECC9}"/>
              </a:ext>
            </a:extLst>
          </p:cNvPr>
          <p:cNvSpPr/>
          <p:nvPr/>
        </p:nvSpPr>
        <p:spPr>
          <a:xfrm>
            <a:off x="9657564" y="23842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01E1B77-6975-5565-AB5E-8D29D752D578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BD6A039-9ACB-06C7-489E-83FAC065F40A}"/>
              </a:ext>
            </a:extLst>
          </p:cNvPr>
          <p:cNvSpPr/>
          <p:nvPr/>
        </p:nvSpPr>
        <p:spPr>
          <a:xfrm>
            <a:off x="8732417" y="5547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CD5EC11-A3F4-7E48-2A21-97E8EC12EF24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49E2D3A-A762-AF58-C9F4-A28BF2CC8EDD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15B3C9B-8872-ACBF-FD6A-9822AD1BB20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FEB4F0-6131-80A8-5A54-3AF270884C9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3D3889-42A9-0C4B-9FF5-0E9711BAC0E2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0D3AC8A-DDF7-F86A-408C-F226353C292B}"/>
              </a:ext>
            </a:extLst>
          </p:cNvPr>
          <p:cNvSpPr/>
          <p:nvPr/>
        </p:nvSpPr>
        <p:spPr>
          <a:xfrm>
            <a:off x="8973238" y="2533178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52969C7-D8AA-DC5B-AAEF-9EFF0CE3415C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54C4B4-2E9F-1DCB-1623-3908646BDFE7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3031EB9-6608-87B6-D22B-8AA1CF4B98B7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DA70E0B-34D8-5FC0-752E-F2A8FC103D7B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23DFB0A-47F0-3766-2917-BC88B47EC798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27A25D4-1FC2-0916-29FE-6A1E0A39A006}"/>
              </a:ext>
            </a:extLst>
          </p:cNvPr>
          <p:cNvSpPr/>
          <p:nvPr/>
        </p:nvSpPr>
        <p:spPr>
          <a:xfrm>
            <a:off x="9398941" y="539469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8BAE30-810F-8F72-D67F-D7B6034A82E0}"/>
              </a:ext>
            </a:extLst>
          </p:cNvPr>
          <p:cNvSpPr/>
          <p:nvPr/>
        </p:nvSpPr>
        <p:spPr>
          <a:xfrm>
            <a:off x="7944020" y="410751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274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260646"/>
            <a:ext cx="661554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… Pour l’EIC, maîtresse du Bengale, …</a:t>
            </a:r>
          </a:p>
          <a:p>
            <a:endParaRPr lang="fr-FR" dirty="0"/>
          </a:p>
          <a:p>
            <a:r>
              <a:rPr lang="fr-FR" dirty="0"/>
              <a:t>a) L’EIC, tout en gardant des objectifs essentiellement commerciaux</a:t>
            </a:r>
          </a:p>
          <a:p>
            <a:r>
              <a:rPr lang="fr-FR" dirty="0"/>
              <a:t>Devient une puissance </a:t>
            </a:r>
            <a:r>
              <a:rPr lang="fr-FR" i="1" dirty="0"/>
              <a:t>territoriale et fiscale 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Un territoire croissant et des ports avec une puissante marine</a:t>
            </a:r>
          </a:p>
          <a:p>
            <a:r>
              <a:rPr lang="fr-FR" dirty="0"/>
              <a:t>Qui lui permettent de stimuler les activités commerciales</a:t>
            </a:r>
          </a:p>
          <a:p>
            <a:endParaRPr lang="fr-FR" dirty="0"/>
          </a:p>
          <a:p>
            <a:r>
              <a:rPr lang="fr-FR" dirty="0"/>
              <a:t>c) Des revenus fiscaux qui lui permettent de pourvoir</a:t>
            </a:r>
          </a:p>
          <a:p>
            <a:r>
              <a:rPr lang="fr-FR" dirty="0"/>
              <a:t>A l’entretien de sa force armée : 155 000 hommes en 1805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56AEA8B-4CA4-475A-6DF6-E4D1B68DA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6599C97-B9C7-2E8D-ADBB-480200DC315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70EECB-2E63-7A9B-47E7-38427FC98477}"/>
              </a:ext>
            </a:extLst>
          </p:cNvPr>
          <p:cNvSpPr/>
          <p:nvPr/>
        </p:nvSpPr>
        <p:spPr>
          <a:xfrm>
            <a:off x="8090371" y="4120510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928A2A-F578-36B0-DCDF-85A77F772B65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D69868D-326E-D8EB-833E-9FE29757F818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535FC6B-7791-D07F-563C-FDB5E5CDD750}"/>
              </a:ext>
            </a:extLst>
          </p:cNvPr>
          <p:cNvSpPr/>
          <p:nvPr/>
        </p:nvSpPr>
        <p:spPr>
          <a:xfrm>
            <a:off x="9657564" y="23842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B8992E-97FF-9664-676B-521EBC1C8B87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D271D57-CE51-D504-F7E4-6396E897EDBD}"/>
              </a:ext>
            </a:extLst>
          </p:cNvPr>
          <p:cNvSpPr/>
          <p:nvPr/>
        </p:nvSpPr>
        <p:spPr>
          <a:xfrm>
            <a:off x="8732417" y="5547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5D39A64-D1E8-1006-6AED-EEEC1B472037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1179E9E-9F5D-457E-4FFE-95D83309B390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74DF934-4883-625F-653E-A94D669BDBD7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3FC933-516A-404C-250A-77C1F0AC8FA1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451596C-78F6-1011-3707-52CCECEF2C06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925A72D-2EF5-59E5-C270-DF77EA0F88D2}"/>
              </a:ext>
            </a:extLst>
          </p:cNvPr>
          <p:cNvSpPr/>
          <p:nvPr/>
        </p:nvSpPr>
        <p:spPr>
          <a:xfrm>
            <a:off x="8973238" y="2533178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CAD3640-1403-5ACE-C91D-5881BE51931A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8E3E728-C9F3-9FE6-53B7-832174A4D5E1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A3BE8AE-E5CA-F2BE-E789-A7B49D44D25E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51264F9-D136-0E42-B1AD-816E0F16484D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B3EAEB6-6FD2-EC06-B4EB-CF35A1097BB3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61E79C1-6992-E49D-8110-4FB93DC01039}"/>
              </a:ext>
            </a:extLst>
          </p:cNvPr>
          <p:cNvSpPr/>
          <p:nvPr/>
        </p:nvSpPr>
        <p:spPr>
          <a:xfrm>
            <a:off x="9398941" y="539469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30E3EE9-B4BD-B4CD-AF64-6F1CAD27C582}"/>
              </a:ext>
            </a:extLst>
          </p:cNvPr>
          <p:cNvSpPr/>
          <p:nvPr/>
        </p:nvSpPr>
        <p:spPr>
          <a:xfrm>
            <a:off x="7944020" y="410751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680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4" y="260646"/>
            <a:ext cx="655815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… Pour l’EIC, maîtresse du Bengale, …</a:t>
            </a:r>
          </a:p>
          <a:p>
            <a:endParaRPr lang="fr-FR" dirty="0"/>
          </a:p>
          <a:p>
            <a:r>
              <a:rPr lang="fr-FR" dirty="0"/>
              <a:t>*1765 : Face à cet Etat britannique, les autres Etats indiens</a:t>
            </a:r>
          </a:p>
          <a:p>
            <a:r>
              <a:rPr lang="fr-FR" dirty="0"/>
              <a:t>Vont louvoyer entre deux politiques</a:t>
            </a:r>
          </a:p>
          <a:p>
            <a:endParaRPr lang="fr-FR" dirty="0"/>
          </a:p>
          <a:p>
            <a:r>
              <a:rPr lang="fr-FR" dirty="0"/>
              <a:t>a) Chasser, ou du moins contenir ce puissant </a:t>
            </a:r>
            <a:r>
              <a:rPr lang="fr-FR" i="1" dirty="0"/>
              <a:t>intrus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En s’alliant éventuellement à son ennemi français</a:t>
            </a:r>
          </a:p>
          <a:p>
            <a:r>
              <a:rPr lang="fr-FR" dirty="0"/>
              <a:t>Affaibli mais toujours présent…</a:t>
            </a:r>
          </a:p>
          <a:p>
            <a:endParaRPr lang="fr-FR" dirty="0"/>
          </a:p>
          <a:p>
            <a:r>
              <a:rPr lang="fr-FR" dirty="0"/>
              <a:t>b) Ou le plus souvent</a:t>
            </a:r>
          </a:p>
          <a:p>
            <a:r>
              <a:rPr lang="fr-FR" dirty="0"/>
              <a:t>Dans cette Inde divisée et en état de guerre endémique</a:t>
            </a:r>
          </a:p>
          <a:p>
            <a:r>
              <a:rPr lang="fr-FR" dirty="0"/>
              <a:t>Obtenir son </a:t>
            </a:r>
            <a:r>
              <a:rPr lang="fr-FR" i="1" dirty="0"/>
              <a:t>utile</a:t>
            </a:r>
            <a:r>
              <a:rPr lang="fr-FR" dirty="0"/>
              <a:t> alliance pour se défendre</a:t>
            </a:r>
          </a:p>
          <a:p>
            <a:r>
              <a:rPr lang="fr-FR" dirty="0"/>
              <a:t>Ou attaquer ses adversaires…</a:t>
            </a:r>
          </a:p>
          <a:p>
            <a:endParaRPr lang="fr-FR" dirty="0"/>
          </a:p>
          <a:p>
            <a:r>
              <a:rPr lang="fr-FR" dirty="0"/>
              <a:t>NB : Comme l’Aoudh dès 1765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E06A7B7-1967-E8AB-9E31-4DD314CA7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77E72AE-0243-77E0-8100-FA1E30DE983E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DFFF2E6-5E23-72FF-C29C-A783EF23A240}"/>
              </a:ext>
            </a:extLst>
          </p:cNvPr>
          <p:cNvSpPr/>
          <p:nvPr/>
        </p:nvSpPr>
        <p:spPr>
          <a:xfrm>
            <a:off x="8090371" y="4120510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1F8BC7B-00A4-25BA-89E2-1E8807ADB3BA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6A43842-443F-761E-9B35-B6AAD9B6F467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B33D83-7A79-B328-F411-DC7C05C6AEEB}"/>
              </a:ext>
            </a:extLst>
          </p:cNvPr>
          <p:cNvSpPr/>
          <p:nvPr/>
        </p:nvSpPr>
        <p:spPr>
          <a:xfrm>
            <a:off x="9657564" y="23842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F89E3B-244F-7432-E587-9346067AEAB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49C4A4A-5736-477A-87D4-B696565DFE47}"/>
              </a:ext>
            </a:extLst>
          </p:cNvPr>
          <p:cNvSpPr/>
          <p:nvPr/>
        </p:nvSpPr>
        <p:spPr>
          <a:xfrm>
            <a:off x="8732417" y="5547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7286503-A9F8-C5DF-6AE5-5199B61B3BAD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D2091E4-3367-7810-16B7-3799EE831ED3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D1BAD65-D4CA-C3DF-B02D-EC7667EADFFE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E7A0940-8D42-2B05-D8C2-D1214B0DE108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5C56587-C4F0-6B12-2DD1-4D6AC238EC3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78D02-FAC6-A0AE-9B5A-99D46ECD0A8D}"/>
              </a:ext>
            </a:extLst>
          </p:cNvPr>
          <p:cNvSpPr/>
          <p:nvPr/>
        </p:nvSpPr>
        <p:spPr>
          <a:xfrm>
            <a:off x="8973238" y="2533178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74BAF56-1D5B-B826-AB80-C56E588899D6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22239D5-82DE-E8CC-4035-EBDA92117D78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54A5D79-6B0E-7B74-8D7F-CC8069138B12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74010A-F7A5-F700-B873-F78C9C81DB0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D40CE3C-8F8C-DA13-CA69-CB0135C1014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04A4AA-7C68-5058-8DA5-2C85D2889C14}"/>
              </a:ext>
            </a:extLst>
          </p:cNvPr>
          <p:cNvSpPr/>
          <p:nvPr/>
        </p:nvSpPr>
        <p:spPr>
          <a:xfrm>
            <a:off x="9398941" y="539469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320593-31B3-2F47-E2C8-CCBE4D5A9161}"/>
              </a:ext>
            </a:extLst>
          </p:cNvPr>
          <p:cNvSpPr/>
          <p:nvPr/>
        </p:nvSpPr>
        <p:spPr>
          <a:xfrm>
            <a:off x="7944020" y="4107510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123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64" y="153102"/>
            <a:ext cx="611553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… la voie de la conquête de l’Inde devient inévitable</a:t>
            </a:r>
          </a:p>
          <a:p>
            <a:endParaRPr lang="fr-FR" dirty="0"/>
          </a:p>
          <a:p>
            <a:r>
              <a:rPr lang="fr-FR" dirty="0"/>
              <a:t>*1765 : En Inde, pour les Britanniques, une situation favorable</a:t>
            </a:r>
          </a:p>
          <a:p>
            <a:r>
              <a:rPr lang="fr-FR" dirty="0"/>
              <a:t>Récapitulons en six points…</a:t>
            </a:r>
          </a:p>
          <a:p>
            <a:endParaRPr lang="fr-FR" dirty="0"/>
          </a:p>
          <a:p>
            <a:r>
              <a:rPr lang="fr-FR" dirty="0"/>
              <a:t>a) Le riche </a:t>
            </a:r>
            <a:r>
              <a:rPr lang="fr-FR" u="sng" dirty="0"/>
              <a:t>Bengale</a:t>
            </a:r>
            <a:r>
              <a:rPr lang="fr-FR" dirty="0"/>
              <a:t> conquis</a:t>
            </a:r>
          </a:p>
          <a:p>
            <a:endParaRPr lang="fr-FR" dirty="0"/>
          </a:p>
          <a:p>
            <a:r>
              <a:rPr lang="fr-FR" dirty="0"/>
              <a:t>b) </a:t>
            </a:r>
            <a:r>
              <a:rPr lang="fr-FR" u="sng" dirty="0"/>
              <a:t>L’ennemi français</a:t>
            </a:r>
            <a:r>
              <a:rPr lang="fr-FR" dirty="0"/>
              <a:t> en retrait</a:t>
            </a:r>
          </a:p>
          <a:p>
            <a:r>
              <a:rPr lang="fr-FR" dirty="0"/>
              <a:t>Mais par les mers, prêt à revenir</a:t>
            </a:r>
          </a:p>
          <a:p>
            <a:endParaRPr lang="fr-FR" dirty="0"/>
          </a:p>
          <a:p>
            <a:r>
              <a:rPr lang="fr-FR" dirty="0"/>
              <a:t>c) Après leur victoire, les </a:t>
            </a:r>
            <a:r>
              <a:rPr lang="fr-FR" u="sng" dirty="0"/>
              <a:t>Afghans</a:t>
            </a:r>
            <a:r>
              <a:rPr lang="fr-FR" dirty="0"/>
              <a:t> toujours menaçants</a:t>
            </a:r>
          </a:p>
          <a:p>
            <a:r>
              <a:rPr lang="fr-FR" dirty="0"/>
              <a:t>Mais provisoirement en retrait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DF66E5A6-9E27-C210-5B65-404109E8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218BE7E-4034-413D-E258-24AF3C12F1C7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8A46EB4-4FD3-83FB-831E-CE0763116E17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714E86-0C14-60A3-AC14-C34846976178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4127746-3213-825A-85AF-D76C24F49E26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F5FD08F-4850-F612-CA2E-8F9603138833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2D93B7F-C42F-9036-0D7E-B2710A994EFD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95B7C7A-F529-8262-5D32-682DA7153AA0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27B622-E980-1A72-40F9-F98FF659724C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A60937-125E-A1BE-5A07-B954551C26B7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32542B-D851-ABBA-F6D4-71D021D55882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18D250-3147-2BF7-A352-984A69225D53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525B4AE-0D00-E7C1-2E1D-136C12E5DC8B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C842233-1002-3DE7-A9B9-4C4C2F3307B7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AF43369-3A21-5579-FDBD-BB57A89651A7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6B526E4-C996-110A-4AE0-4A49BDE7A1D9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BC9544F-B263-C3CD-ACD0-5B13FF99A91F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C2B9F40-524C-D77A-D78A-AAC0447868D5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BCFB57A-0C75-8A72-6093-B759AEC7C691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C6D3E2-3F01-F6AB-204D-F8BCCF7308AC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AE841F-6BE2-4930-E822-A4CFE847F69E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6907971-CF57-8515-1733-3158BFBC1247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C76945-856D-7A0E-5DBB-AC88542D0870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71F1E5F-AD49-F6B3-B6F6-A875CFF64268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872AE63-821D-343E-64E1-BA67F2141EAD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40AB5B5-565E-235C-81DE-A57CACE36A6D}"/>
              </a:ext>
            </a:extLst>
          </p:cNvPr>
          <p:cNvSpPr/>
          <p:nvPr/>
        </p:nvSpPr>
        <p:spPr>
          <a:xfrm>
            <a:off x="9706330" y="3944951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032F63A-CD78-6F8A-F3E5-70E81641C85A}"/>
              </a:ext>
            </a:extLst>
          </p:cNvPr>
          <p:cNvSpPr/>
          <p:nvPr/>
        </p:nvSpPr>
        <p:spPr>
          <a:xfrm>
            <a:off x="10058022" y="2353916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283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6) 1802-1818 : Les Britanniques vainquent et détruisent la puissance marathe ; Les empereurs moghols passent sous leur protectorat ; Naissance de l’Inde britannique</a:t>
            </a:r>
          </a:p>
          <a:p>
            <a:r>
              <a:rPr lang="fr-FR" dirty="0"/>
              <a:t>1802-1805 : 2</a:t>
            </a:r>
            <a:r>
              <a:rPr lang="fr-FR" baseline="30000" dirty="0"/>
              <a:t>ème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 : Les Britanniques alliés au </a:t>
            </a:r>
            <a:r>
              <a:rPr lang="fr-FR" i="1" dirty="0" err="1"/>
              <a:t>peshwa</a:t>
            </a:r>
            <a:r>
              <a:rPr lang="fr-FR" dirty="0"/>
              <a:t> défont les Sindhia, les Bhonsle et les </a:t>
            </a:r>
            <a:r>
              <a:rPr lang="fr-FR" dirty="0" err="1"/>
              <a:t>Holkar</a:t>
            </a:r>
            <a:r>
              <a:rPr lang="fr-FR" dirty="0"/>
              <a:t> révoltés ; Annexion britannique du littoral de l’Orissa ; Protectorat britannique du </a:t>
            </a:r>
            <a:r>
              <a:rPr lang="fr-FR" i="1" dirty="0" err="1"/>
              <a:t>peshwa</a:t>
            </a:r>
            <a:r>
              <a:rPr lang="fr-FR" dirty="0"/>
              <a:t> des Marathes à Poona et de l’empereur moghol à Delhi</a:t>
            </a:r>
          </a:p>
          <a:p>
            <a:r>
              <a:rPr lang="fr-FR" dirty="0"/>
              <a:t>1817-1818 : 3</a:t>
            </a:r>
            <a:r>
              <a:rPr lang="fr-FR" baseline="30000" dirty="0"/>
              <a:t>ème</a:t>
            </a:r>
            <a:r>
              <a:rPr lang="fr-FR" dirty="0"/>
              <a:t> et dernière guerre </a:t>
            </a:r>
            <a:r>
              <a:rPr lang="fr-FR" dirty="0" err="1"/>
              <a:t>anglo</a:t>
            </a:r>
            <a:r>
              <a:rPr lang="fr-FR" dirty="0"/>
              <a:t>-marathe : Victoire définitive des Britanniques ; Le dernier </a:t>
            </a:r>
            <a:r>
              <a:rPr lang="fr-FR" dirty="0" err="1"/>
              <a:t>peshwa</a:t>
            </a:r>
            <a:r>
              <a:rPr lang="fr-FR" dirty="0"/>
              <a:t> </a:t>
            </a:r>
            <a:r>
              <a:rPr lang="fr-FR" dirty="0" err="1"/>
              <a:t>Bajî</a:t>
            </a:r>
            <a:r>
              <a:rPr lang="fr-FR" dirty="0"/>
              <a:t> </a:t>
            </a:r>
            <a:r>
              <a:rPr lang="fr-FR" dirty="0" err="1"/>
              <a:t>Râo</a:t>
            </a:r>
            <a:r>
              <a:rPr lang="fr-FR" dirty="0"/>
              <a:t> II est destitué</a:t>
            </a:r>
          </a:p>
          <a:p>
            <a:r>
              <a:rPr lang="fr-FR" dirty="0"/>
              <a:t>1819 : Les Britanniques dominent le sous-continent indien : Au nord, l’Hindoustan, le bassin du Gange de Delhi à Calcutta ; Au centre, le Pays marathe ; Au sud, l’Inde dravidienne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823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64" y="153102"/>
            <a:ext cx="6115532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 : … la voie de la conquête de l’Inde devient inévitable</a:t>
            </a:r>
          </a:p>
          <a:p>
            <a:endParaRPr lang="fr-FR" dirty="0"/>
          </a:p>
          <a:p>
            <a:r>
              <a:rPr lang="fr-FR" dirty="0"/>
              <a:t>d) A Delhi, </a:t>
            </a:r>
            <a:r>
              <a:rPr lang="fr-FR" u="sng" dirty="0"/>
              <a:t>des empereurs moghols</a:t>
            </a:r>
            <a:r>
              <a:rPr lang="fr-FR" dirty="0"/>
              <a:t> rétablis</a:t>
            </a:r>
          </a:p>
          <a:p>
            <a:r>
              <a:rPr lang="fr-FR" dirty="0"/>
              <a:t>Mais considérablement affaiblis</a:t>
            </a:r>
          </a:p>
          <a:p>
            <a:endParaRPr lang="fr-FR" dirty="0"/>
          </a:p>
          <a:p>
            <a:r>
              <a:rPr lang="fr-FR" dirty="0"/>
              <a:t>e) </a:t>
            </a:r>
            <a:r>
              <a:rPr lang="fr-FR" u="sng" dirty="0"/>
              <a:t>La Confédération marathe</a:t>
            </a:r>
            <a:r>
              <a:rPr lang="fr-FR" dirty="0"/>
              <a:t>, 1</a:t>
            </a:r>
            <a:r>
              <a:rPr lang="fr-FR" baseline="30000" dirty="0"/>
              <a:t>ère</a:t>
            </a:r>
            <a:r>
              <a:rPr lang="fr-FR" dirty="0"/>
              <a:t> puissance indienne</a:t>
            </a:r>
          </a:p>
          <a:p>
            <a:r>
              <a:rPr lang="fr-FR" dirty="0"/>
              <a:t>Qu’il convient de ménager</a:t>
            </a:r>
          </a:p>
          <a:p>
            <a:endParaRPr lang="fr-FR" dirty="0"/>
          </a:p>
          <a:p>
            <a:r>
              <a:rPr lang="fr-FR" dirty="0"/>
              <a:t>f) </a:t>
            </a:r>
            <a:r>
              <a:rPr lang="fr-FR" u="sng" dirty="0"/>
              <a:t>Les autres Etats indiens</a:t>
            </a:r>
            <a:r>
              <a:rPr lang="fr-FR" dirty="0"/>
              <a:t> </a:t>
            </a:r>
          </a:p>
          <a:p>
            <a:r>
              <a:rPr lang="fr-FR" dirty="0"/>
              <a:t>Potentiellement dangereux ou potentiellement </a:t>
            </a:r>
            <a:r>
              <a:rPr lang="fr-FR" i="1" dirty="0"/>
              <a:t>à soumettre</a:t>
            </a:r>
          </a:p>
          <a:p>
            <a:endParaRPr lang="fr-FR" dirty="0"/>
          </a:p>
          <a:p>
            <a:r>
              <a:rPr lang="fr-FR" dirty="0"/>
              <a:t>*1765 : Plus de recul possible ; Et après celle du Bengale</a:t>
            </a:r>
          </a:p>
          <a:p>
            <a:r>
              <a:rPr lang="fr-FR" dirty="0"/>
              <a:t>La conquête du reste de l’Inde apparaît </a:t>
            </a:r>
            <a:r>
              <a:rPr lang="fr-FR" u="sng" dirty="0"/>
              <a:t>inévitable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*Retour au récit : Une conquête en six temps</a:t>
            </a:r>
          </a:p>
          <a:p>
            <a:r>
              <a:rPr lang="fr-FR" dirty="0"/>
              <a:t>Commençons par les Marathes, en 1761…</a:t>
            </a:r>
          </a:p>
        </p:txBody>
      </p:sp>
      <p:pic>
        <p:nvPicPr>
          <p:cNvPr id="1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DF66E5A6-9E27-C210-5B65-404109E8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218BE7E-4034-413D-E258-24AF3C12F1C7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8A46EB4-4FD3-83FB-831E-CE0763116E17}"/>
              </a:ext>
            </a:extLst>
          </p:cNvPr>
          <p:cNvSpPr/>
          <p:nvPr/>
        </p:nvSpPr>
        <p:spPr>
          <a:xfrm>
            <a:off x="9219479" y="2160790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714E86-0C14-60A3-AC14-C34846976178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4127746-3213-825A-85AF-D76C24F49E26}"/>
              </a:ext>
            </a:extLst>
          </p:cNvPr>
          <p:cNvSpPr/>
          <p:nvPr/>
        </p:nvSpPr>
        <p:spPr>
          <a:xfrm>
            <a:off x="8759687" y="4112068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F5FD08F-4850-F612-CA2E-8F9603138833}"/>
              </a:ext>
            </a:extLst>
          </p:cNvPr>
          <p:cNvSpPr/>
          <p:nvPr/>
        </p:nvSpPr>
        <p:spPr>
          <a:xfrm>
            <a:off x="10683845" y="261799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2D93B7F-C42F-9036-0D7E-B2710A994EFD}"/>
              </a:ext>
            </a:extLst>
          </p:cNvPr>
          <p:cNvSpPr/>
          <p:nvPr/>
        </p:nvSpPr>
        <p:spPr>
          <a:xfrm>
            <a:off x="8422510" y="510797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95B7C7A-F529-8262-5D32-682DA7153AA0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27B622-E980-1A72-40F9-F98FF659724C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A60937-125E-A1BE-5A07-B954551C26B7}"/>
              </a:ext>
            </a:extLst>
          </p:cNvPr>
          <p:cNvSpPr/>
          <p:nvPr/>
        </p:nvSpPr>
        <p:spPr>
          <a:xfrm>
            <a:off x="8169966" y="1152329"/>
            <a:ext cx="174870" cy="148974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32542B-D851-ABBA-F6D4-71D021D55882}"/>
              </a:ext>
            </a:extLst>
          </p:cNvPr>
          <p:cNvSpPr/>
          <p:nvPr/>
        </p:nvSpPr>
        <p:spPr>
          <a:xfrm>
            <a:off x="7804234" y="308386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18D250-3147-2BF7-A352-984A69225D53}"/>
              </a:ext>
            </a:extLst>
          </p:cNvPr>
          <p:cNvSpPr/>
          <p:nvPr/>
        </p:nvSpPr>
        <p:spPr>
          <a:xfrm>
            <a:off x="8340232" y="3009376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525B4AE-0D00-E7C1-2E1D-136C12E5DC8B}"/>
              </a:ext>
            </a:extLst>
          </p:cNvPr>
          <p:cNvSpPr/>
          <p:nvPr/>
        </p:nvSpPr>
        <p:spPr>
          <a:xfrm>
            <a:off x="8847122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C842233-1002-3DE7-A9B9-4C4C2F3307B7}"/>
              </a:ext>
            </a:extLst>
          </p:cNvPr>
          <p:cNvSpPr/>
          <p:nvPr/>
        </p:nvSpPr>
        <p:spPr>
          <a:xfrm>
            <a:off x="8934557" y="3345895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AF43369-3A21-5579-FDBD-BB57A89651A7}"/>
              </a:ext>
            </a:extLst>
          </p:cNvPr>
          <p:cNvSpPr/>
          <p:nvPr/>
        </p:nvSpPr>
        <p:spPr>
          <a:xfrm>
            <a:off x="8427667" y="2123967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6B526E4-C996-110A-4AE0-4A49BDE7A1D9}"/>
              </a:ext>
            </a:extLst>
          </p:cNvPr>
          <p:cNvSpPr/>
          <p:nvPr/>
        </p:nvSpPr>
        <p:spPr>
          <a:xfrm>
            <a:off x="7804234" y="2270873"/>
            <a:ext cx="174870" cy="1489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BC9544F-B263-C3CD-ACD0-5B13FF99A91F}"/>
              </a:ext>
            </a:extLst>
          </p:cNvPr>
          <p:cNvSpPr/>
          <p:nvPr/>
        </p:nvSpPr>
        <p:spPr>
          <a:xfrm>
            <a:off x="10771280" y="3005950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C2B9F40-524C-D77A-D78A-AAC0447868D5}"/>
              </a:ext>
            </a:extLst>
          </p:cNvPr>
          <p:cNvSpPr/>
          <p:nvPr/>
        </p:nvSpPr>
        <p:spPr>
          <a:xfrm>
            <a:off x="9089696" y="5000987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BCFB57A-0C75-8A72-6093-B759AEC7C691}"/>
              </a:ext>
            </a:extLst>
          </p:cNvPr>
          <p:cNvSpPr/>
          <p:nvPr/>
        </p:nvSpPr>
        <p:spPr>
          <a:xfrm>
            <a:off x="7706616" y="3792551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C6D3E2-3F01-F6AB-204D-F8BCCF7308AC}"/>
              </a:ext>
            </a:extLst>
          </p:cNvPr>
          <p:cNvSpPr/>
          <p:nvPr/>
        </p:nvSpPr>
        <p:spPr>
          <a:xfrm>
            <a:off x="8996508" y="5440544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AE841F-6BE2-4930-E822-A4CFE847F69E}"/>
              </a:ext>
            </a:extLst>
          </p:cNvPr>
          <p:cNvSpPr/>
          <p:nvPr/>
        </p:nvSpPr>
        <p:spPr>
          <a:xfrm>
            <a:off x="8252797" y="5327059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6907971-CF57-8515-1733-3158BFBC1247}"/>
              </a:ext>
            </a:extLst>
          </p:cNvPr>
          <p:cNvSpPr/>
          <p:nvPr/>
        </p:nvSpPr>
        <p:spPr>
          <a:xfrm>
            <a:off x="9485288" y="4203646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C76945-856D-7A0E-5DBB-AC88542D0870}"/>
              </a:ext>
            </a:extLst>
          </p:cNvPr>
          <p:cNvSpPr/>
          <p:nvPr/>
        </p:nvSpPr>
        <p:spPr>
          <a:xfrm>
            <a:off x="10712698" y="2860503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71F1E5F-AD49-F6B3-B6F6-A875CFF64268}"/>
              </a:ext>
            </a:extLst>
          </p:cNvPr>
          <p:cNvSpPr/>
          <p:nvPr/>
        </p:nvSpPr>
        <p:spPr>
          <a:xfrm>
            <a:off x="9027772" y="5236731"/>
            <a:ext cx="174870" cy="14897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872AE63-821D-343E-64E1-BA67F2141EAD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40AB5B5-565E-235C-81DE-A57CACE36A6D}"/>
              </a:ext>
            </a:extLst>
          </p:cNvPr>
          <p:cNvSpPr/>
          <p:nvPr/>
        </p:nvSpPr>
        <p:spPr>
          <a:xfrm>
            <a:off x="9706330" y="3944951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032F63A-CD78-6F8A-F3E5-70E81641C85A}"/>
              </a:ext>
            </a:extLst>
          </p:cNvPr>
          <p:cNvSpPr/>
          <p:nvPr/>
        </p:nvSpPr>
        <p:spPr>
          <a:xfrm>
            <a:off x="10058022" y="2353916"/>
            <a:ext cx="17487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04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590" y="144013"/>
            <a:ext cx="6654980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1765-1818 : La conquête britannique de l’Inde, du commerce à l’impérialisme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781A4-90DB-2EA8-64A9-DB695BCFD43D}"/>
              </a:ext>
            </a:extLst>
          </p:cNvPr>
          <p:cNvSpPr/>
          <p:nvPr/>
        </p:nvSpPr>
        <p:spPr>
          <a:xfrm>
            <a:off x="98502" y="1025867"/>
            <a:ext cx="6654981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1761-1771 : Après le départ des Afghans d’Ahmad Shah, sous le règne du </a:t>
            </a:r>
            <a:r>
              <a:rPr lang="fr-FR" b="1" i="1" dirty="0" err="1"/>
              <a:t>peshwa</a:t>
            </a:r>
            <a:r>
              <a:rPr lang="fr-FR" b="1" dirty="0"/>
              <a:t> Madhava </a:t>
            </a:r>
            <a:r>
              <a:rPr lang="fr-FR" b="1" dirty="0" err="1"/>
              <a:t>Râo</a:t>
            </a:r>
            <a:r>
              <a:rPr lang="fr-FR" b="1" dirty="0"/>
              <a:t> et de </a:t>
            </a:r>
            <a:r>
              <a:rPr lang="fr-FR" b="1" dirty="0" err="1"/>
              <a:t>Mahaji</a:t>
            </a:r>
            <a:r>
              <a:rPr lang="fr-FR" b="1" dirty="0"/>
              <a:t> Sindhia, les Marathes contrôlent à nouveau le centre de l’Inde, la capitale moghole, Delhi, et retrouvent leur puissance d’avant 1761</a:t>
            </a:r>
          </a:p>
        </p:txBody>
      </p:sp>
      <p:pic>
        <p:nvPicPr>
          <p:cNvPr id="15" name="Image 1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7CF56D3-474A-F614-6462-E64BE8E50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4EBEC67-DBF0-C552-E4C9-B191C481CF54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7F607A-B5F8-2075-F767-0FF748043EDC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B225FE4-36D3-A25D-2754-F1A25C0E6DD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C29AA15-3F46-55FD-26C8-3776B3543404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51BFD7B-E81B-DDF9-2598-320E00BA4AB8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1E4ECEB-4BE6-9458-058B-FDFCA3CB60B2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8A0B306-BAD4-130E-E417-DCCEB94D698B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779A0B1-80BC-C902-BB03-EE5A438D13C6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EDF05DD-6E8B-5EC1-0016-AD1E2CD0F05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8E5C206-254C-8094-5ED3-CC4B5E253B42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F8BD304-15F8-10C1-1B20-3F5524C2F9E1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2CF690B-7C7A-CBD8-34C6-DDA4CBBC61C2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1B85193-5079-E297-A3F2-AACFF3346744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4FDBF9A-749F-8A16-D838-12BB4EA64F24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AC10B62-1829-6606-1359-359B767A5F19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85112F-31D4-9236-9A5A-89C6110578FC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DFDE9BA-D7CB-B23D-12EA-21C70C1CF8FD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9FFEDC9-1E52-734D-4BF9-0A8D5619949E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D81F8A6-6BA1-6FC2-1B5F-4F7FDA95891E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0E597F6-2258-E5AC-AE76-ABCF5219E230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055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02" y="141188"/>
            <a:ext cx="6774570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1761-1771 : Après le départ des Afghans d’Ahmad Shah, sous le règne du </a:t>
            </a:r>
            <a:r>
              <a:rPr lang="fr-FR" b="1" i="1" dirty="0" err="1"/>
              <a:t>peshwa</a:t>
            </a:r>
            <a:r>
              <a:rPr lang="fr-FR" b="1" dirty="0"/>
              <a:t> Madhava </a:t>
            </a:r>
            <a:r>
              <a:rPr lang="fr-FR" b="1" dirty="0" err="1"/>
              <a:t>Râo</a:t>
            </a:r>
            <a:r>
              <a:rPr lang="fr-FR" b="1" dirty="0"/>
              <a:t> et de </a:t>
            </a:r>
            <a:r>
              <a:rPr lang="fr-FR" b="1" dirty="0" err="1"/>
              <a:t>Mahaji</a:t>
            </a:r>
            <a:r>
              <a:rPr lang="fr-FR" b="1" dirty="0"/>
              <a:t> Sindhia, les Marathes contrôlent à nouveau le centre de l’Inde, la capitale moghole Delhi, et ils retrouvent leur puissance d’avant 1761</a:t>
            </a:r>
          </a:p>
          <a:p>
            <a:endParaRPr lang="fr-FR" dirty="0"/>
          </a:p>
          <a:p>
            <a:r>
              <a:rPr lang="fr-FR" sz="1700" dirty="0"/>
              <a:t>*Jan. 1761 : Après la défaite des Marathes à </a:t>
            </a:r>
            <a:r>
              <a:rPr lang="fr-FR" sz="1700" dirty="0" err="1"/>
              <a:t>Panipat</a:t>
            </a:r>
            <a:r>
              <a:rPr lang="fr-FR" sz="1700" dirty="0"/>
              <a:t> et la perte de Delhi...</a:t>
            </a:r>
          </a:p>
          <a:p>
            <a:r>
              <a:rPr lang="fr-FR" dirty="0"/>
              <a:t>NB : Occupée par </a:t>
            </a:r>
            <a:r>
              <a:rPr lang="fr-FR" dirty="0" err="1"/>
              <a:t>Shuja</a:t>
            </a:r>
            <a:r>
              <a:rPr lang="fr-FR" dirty="0"/>
              <a:t> </a:t>
            </a:r>
            <a:r>
              <a:rPr lang="fr-FR" dirty="0" err="1"/>
              <a:t>ud-Daula</a:t>
            </a:r>
            <a:r>
              <a:rPr lang="fr-FR" dirty="0"/>
              <a:t> d’Aoudh et les </a:t>
            </a:r>
            <a:r>
              <a:rPr lang="fr-FR" dirty="0" err="1"/>
              <a:t>Rohilla</a:t>
            </a:r>
            <a:endParaRPr lang="fr-FR" dirty="0"/>
          </a:p>
          <a:p>
            <a:endParaRPr lang="fr-FR" dirty="0"/>
          </a:p>
          <a:p>
            <a:r>
              <a:rPr lang="fr-FR" dirty="0"/>
              <a:t>*Juin 1761 : Et après la mort du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dirty="0" err="1"/>
              <a:t>Balaji</a:t>
            </a:r>
            <a:r>
              <a:rPr lang="fr-FR" dirty="0"/>
              <a:t> </a:t>
            </a:r>
            <a:r>
              <a:rPr lang="fr-FR" dirty="0" err="1"/>
              <a:t>Râo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*1763 : Son fils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dirty="0"/>
              <a:t> finit par s’imposer</a:t>
            </a:r>
          </a:p>
          <a:p>
            <a:r>
              <a:rPr lang="fr-FR" dirty="0"/>
              <a:t>Grâce au soutien de </a:t>
            </a:r>
            <a:r>
              <a:rPr lang="fr-FR" u="sng" dirty="0" err="1"/>
              <a:t>Mahaji</a:t>
            </a:r>
            <a:r>
              <a:rPr lang="fr-FR" dirty="0"/>
              <a:t>, chef du Sindhia (1761)…</a:t>
            </a:r>
            <a:endParaRPr lang="fr-FR" u="sng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A1D18C-40C1-449A-6C44-35C63C3CC0E0}"/>
              </a:ext>
            </a:extLst>
          </p:cNvPr>
          <p:cNvSpPr/>
          <p:nvPr/>
        </p:nvSpPr>
        <p:spPr>
          <a:xfrm>
            <a:off x="4770982" y="4825837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06F98CA-CB37-B9FA-027C-03BC334F1D3B}"/>
              </a:ext>
            </a:extLst>
          </p:cNvPr>
          <p:cNvCxnSpPr>
            <a:cxnSpLocks/>
            <a:stCxn id="24" idx="2"/>
            <a:endCxn id="27" idx="0"/>
          </p:cNvCxnSpPr>
          <p:nvPr/>
        </p:nvCxnSpPr>
        <p:spPr>
          <a:xfrm>
            <a:off x="5237391" y="5127799"/>
            <a:ext cx="0" cy="713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EB3BB58-0616-51F9-B34D-D7E2192EC5E9}"/>
              </a:ext>
            </a:extLst>
          </p:cNvPr>
          <p:cNvSpPr/>
          <p:nvPr/>
        </p:nvSpPr>
        <p:spPr>
          <a:xfrm>
            <a:off x="4757040" y="5199196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3620C1-C03D-37B7-0DA0-8CE543CD4E2B}"/>
              </a:ext>
            </a:extLst>
          </p:cNvPr>
          <p:cNvSpPr/>
          <p:nvPr/>
        </p:nvSpPr>
        <p:spPr>
          <a:xfrm>
            <a:off x="4715057" y="6045493"/>
            <a:ext cx="1013220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AA28D78-A1C2-DC84-5752-74BD45B78F70}"/>
              </a:ext>
            </a:extLst>
          </p:cNvPr>
          <p:cNvCxnSpPr>
            <a:cxnSpLocks/>
            <a:stCxn id="30" idx="2"/>
            <a:endCxn id="28" idx="0"/>
          </p:cNvCxnSpPr>
          <p:nvPr/>
        </p:nvCxnSpPr>
        <p:spPr>
          <a:xfrm flipH="1">
            <a:off x="5221667" y="5914253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4293651-38DD-8D35-0ED0-10D6C34234B1}"/>
              </a:ext>
            </a:extLst>
          </p:cNvPr>
          <p:cNvSpPr/>
          <p:nvPr/>
        </p:nvSpPr>
        <p:spPr>
          <a:xfrm>
            <a:off x="4730782" y="5611717"/>
            <a:ext cx="1013220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B6533AF-9886-FA79-93AF-A285A80C5EDE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>
            <a:off x="5237391" y="5486509"/>
            <a:ext cx="1" cy="1252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C7DE2C1-A8DB-3285-F219-9B12DA13401F}"/>
              </a:ext>
            </a:extLst>
          </p:cNvPr>
          <p:cNvSpPr/>
          <p:nvPr/>
        </p:nvSpPr>
        <p:spPr>
          <a:xfrm>
            <a:off x="3508856" y="5611713"/>
            <a:ext cx="1200118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3669BB95-88F8-F4BA-961F-29BD03B7F9DD}"/>
              </a:ext>
            </a:extLst>
          </p:cNvPr>
          <p:cNvCxnSpPr>
            <a:cxnSpLocks/>
            <a:stCxn id="30" idx="2"/>
            <a:endCxn id="34" idx="0"/>
          </p:cNvCxnSpPr>
          <p:nvPr/>
        </p:nvCxnSpPr>
        <p:spPr>
          <a:xfrm rot="16200000" flipH="1">
            <a:off x="5689262" y="5462382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7D862E7-3F5E-91C3-47DA-2DC19E8481FB}"/>
              </a:ext>
            </a:extLst>
          </p:cNvPr>
          <p:cNvSpPr/>
          <p:nvPr/>
        </p:nvSpPr>
        <p:spPr>
          <a:xfrm>
            <a:off x="5756465" y="6039457"/>
            <a:ext cx="101974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EBE7FF-2E26-635D-D8B5-DB7A0329C931}"/>
              </a:ext>
            </a:extLst>
          </p:cNvPr>
          <p:cNvSpPr/>
          <p:nvPr/>
        </p:nvSpPr>
        <p:spPr>
          <a:xfrm>
            <a:off x="3636924" y="4840981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444BAE34-80F2-719B-319B-E365D139EFDF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rot="5400000">
            <a:off x="4610551" y="4984873"/>
            <a:ext cx="125204" cy="11284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2CCA396-0A73-B461-C72E-DAB76D6CFD6E}"/>
              </a:ext>
            </a:extLst>
          </p:cNvPr>
          <p:cNvSpPr/>
          <p:nvPr/>
        </p:nvSpPr>
        <p:spPr>
          <a:xfrm>
            <a:off x="3579564" y="6046202"/>
            <a:ext cx="1019676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5708BDF-3CB4-D95E-F075-7372625AC058}"/>
              </a:ext>
            </a:extLst>
          </p:cNvPr>
          <p:cNvCxnSpPr>
            <a:cxnSpLocks/>
            <a:stCxn id="32" idx="2"/>
            <a:endCxn id="39" idx="0"/>
          </p:cNvCxnSpPr>
          <p:nvPr/>
        </p:nvCxnSpPr>
        <p:spPr>
          <a:xfrm flipH="1">
            <a:off x="4089402" y="5914249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F32287B-ACA3-BCC5-A2A7-66F3BFD80F0B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6260071" y="6344400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6833A16-98AD-2720-4301-0ED68222CB36}"/>
              </a:ext>
            </a:extLst>
          </p:cNvPr>
          <p:cNvSpPr/>
          <p:nvPr/>
        </p:nvSpPr>
        <p:spPr>
          <a:xfrm>
            <a:off x="5756464" y="6411869"/>
            <a:ext cx="100721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pic>
        <p:nvPicPr>
          <p:cNvPr id="20" name="Image 1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5583BDD-24FD-6A07-695B-686CBA49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8DAF4E3-6FB6-2AC8-7E0C-46DE23D4D7AF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1C457CE-3B8F-1148-2EDB-5D9FCB21001F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9A25340-87F0-A2FB-D332-0AC1E2A66AEB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2FB50E3-BED8-D162-7442-26A267CCD688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820E1F5-0382-C7D5-E4E6-5CE317FAE1E1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9B77DC2-EC6F-85CD-8415-EEEA8A8BA038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3528832-9502-A9F0-3539-7AB8316568A5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C9C8290-1C25-7980-8A9B-8496D54ED62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FAF210D-F367-6C78-6AC6-A7830FDA46DF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C5CE7CA-1541-89AA-063B-1D155A915CE8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97689C7-13BA-E28F-B615-044E25E0D911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0D56687-7092-1E30-6560-E3ABE434050D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0E2330E-FD28-8D17-2F32-D656DDF32CEA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BAA96A1-7B0C-92E0-AD22-FD1581CDD5D1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EA8274C-433C-C051-52E1-095B5737908F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ADBB81C-8EC8-77CA-674B-D2DF873B8F32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1F08787-F614-5C5F-D624-4DED0F7FA6C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6039E06-3EE1-E184-3594-187D3ED4D46B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95F8910-CE36-F340-EB75-FA526724B0DB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FEAC55C-35B6-42C3-28BF-945D4483EAFB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931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38462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1761-1771 : Après le départ des Afghans d’Ahmad Shah, sous le règne du </a:t>
            </a:r>
            <a:r>
              <a:rPr lang="fr-FR" b="1" i="1" dirty="0" err="1"/>
              <a:t>peshwa</a:t>
            </a:r>
            <a:r>
              <a:rPr lang="fr-FR" b="1" dirty="0"/>
              <a:t> Madhava </a:t>
            </a:r>
            <a:r>
              <a:rPr lang="fr-FR" b="1" dirty="0" err="1"/>
              <a:t>Râo</a:t>
            </a:r>
            <a:r>
              <a:rPr lang="fr-FR" b="1" dirty="0"/>
              <a:t> et de </a:t>
            </a:r>
            <a:r>
              <a:rPr lang="fr-FR" b="1" dirty="0" err="1"/>
              <a:t>Mahaji</a:t>
            </a:r>
            <a:r>
              <a:rPr lang="fr-FR" b="1" dirty="0"/>
              <a:t> Sindhia, les Marathes contrôlent à nouveau le centre de l’Inde, la capitale moghole Delhi, et ils retrouvent leur puissance d’avant 1761</a:t>
            </a:r>
          </a:p>
          <a:p>
            <a:endParaRPr lang="fr-FR" dirty="0"/>
          </a:p>
          <a:p>
            <a:r>
              <a:rPr lang="fr-FR" dirty="0"/>
              <a:t>*1771 : Les Marathes, menés par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</a:p>
          <a:p>
            <a:r>
              <a:rPr lang="fr-FR" dirty="0"/>
              <a:t>Reprennent Delhi à l’Aoudh et aux </a:t>
            </a:r>
            <a:r>
              <a:rPr lang="fr-FR" dirty="0" err="1"/>
              <a:t>Rohilla</a:t>
            </a:r>
            <a:r>
              <a:rPr lang="fr-FR" dirty="0"/>
              <a:t>, alliés des Afghans</a:t>
            </a:r>
          </a:p>
          <a:p>
            <a:r>
              <a:rPr lang="fr-FR" dirty="0"/>
              <a:t>Et ils placent l’empereur </a:t>
            </a:r>
            <a:r>
              <a:rPr lang="fr-FR" u="sng" dirty="0"/>
              <a:t>Shah Alam II</a:t>
            </a:r>
            <a:r>
              <a:rPr lang="fr-FR" dirty="0"/>
              <a:t> sous leur protection</a:t>
            </a:r>
          </a:p>
          <a:p>
            <a:endParaRPr lang="fr-FR" dirty="0"/>
          </a:p>
          <a:p>
            <a:r>
              <a:rPr lang="fr-FR" dirty="0"/>
              <a:t>*Les Marathes, à nouveau </a:t>
            </a:r>
            <a:r>
              <a:rPr lang="fr-FR" i="1" dirty="0"/>
              <a:t>protecteurs</a:t>
            </a:r>
            <a:r>
              <a:rPr lang="fr-FR" dirty="0"/>
              <a:t> des Moghols</a:t>
            </a:r>
          </a:p>
          <a:p>
            <a:r>
              <a:rPr lang="fr-FR" dirty="0"/>
              <a:t>Et rempart contre les Afghans et les Britanniques</a:t>
            </a:r>
          </a:p>
          <a:p>
            <a:r>
              <a:rPr lang="fr-FR" dirty="0"/>
              <a:t>Retrouvent en partie leur puissance d’avant 1761</a:t>
            </a:r>
          </a:p>
          <a:p>
            <a:endParaRPr lang="fr-FR" dirty="0"/>
          </a:p>
          <a:p>
            <a:r>
              <a:rPr lang="fr-FR" dirty="0"/>
              <a:t>*Mais leur structure féodale reste propice à la division</a:t>
            </a:r>
          </a:p>
          <a:p>
            <a:endParaRPr lang="fr-FR" dirty="0"/>
          </a:p>
          <a:p>
            <a:r>
              <a:rPr lang="fr-FR" dirty="0"/>
              <a:t>*Plus au sud, le Mysore…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BB0011-5530-9D51-7182-0AFA4EBDD731}"/>
              </a:ext>
            </a:extLst>
          </p:cNvPr>
          <p:cNvSpPr/>
          <p:nvPr/>
        </p:nvSpPr>
        <p:spPr>
          <a:xfrm>
            <a:off x="4770982" y="4825837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44CDF9D-7B68-72A1-2A65-B2A259DDA8D8}"/>
              </a:ext>
            </a:extLst>
          </p:cNvPr>
          <p:cNvCxnSpPr>
            <a:cxnSpLocks/>
            <a:stCxn id="29" idx="2"/>
            <a:endCxn id="45" idx="0"/>
          </p:cNvCxnSpPr>
          <p:nvPr/>
        </p:nvCxnSpPr>
        <p:spPr>
          <a:xfrm>
            <a:off x="5237391" y="5127799"/>
            <a:ext cx="0" cy="713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3A65BB4-46C5-CF4D-FAD8-3A2EF066B611}"/>
              </a:ext>
            </a:extLst>
          </p:cNvPr>
          <p:cNvSpPr/>
          <p:nvPr/>
        </p:nvSpPr>
        <p:spPr>
          <a:xfrm>
            <a:off x="4757040" y="5199196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CBB0F2C-122D-69B4-DD76-F6665DE8F08F}"/>
              </a:ext>
            </a:extLst>
          </p:cNvPr>
          <p:cNvSpPr/>
          <p:nvPr/>
        </p:nvSpPr>
        <p:spPr>
          <a:xfrm>
            <a:off x="4715057" y="6045493"/>
            <a:ext cx="1013220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4BF70C0-EB23-DF06-6977-BFEDCAADC2C0}"/>
              </a:ext>
            </a:extLst>
          </p:cNvPr>
          <p:cNvCxnSpPr>
            <a:cxnSpLocks/>
            <a:stCxn id="48" idx="2"/>
            <a:endCxn id="46" idx="0"/>
          </p:cNvCxnSpPr>
          <p:nvPr/>
        </p:nvCxnSpPr>
        <p:spPr>
          <a:xfrm flipH="1">
            <a:off x="5221667" y="5914253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08F3249-CD20-7400-73CA-4FCE1496D7D0}"/>
              </a:ext>
            </a:extLst>
          </p:cNvPr>
          <p:cNvSpPr/>
          <p:nvPr/>
        </p:nvSpPr>
        <p:spPr>
          <a:xfrm>
            <a:off x="4730782" y="5611717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201BDC1F-4C68-606D-0C0F-8F65309D8821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>
            <a:off x="5237391" y="5486509"/>
            <a:ext cx="1" cy="1252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30408D9-404D-6614-8B29-F249C7917F51}"/>
              </a:ext>
            </a:extLst>
          </p:cNvPr>
          <p:cNvSpPr/>
          <p:nvPr/>
        </p:nvSpPr>
        <p:spPr>
          <a:xfrm>
            <a:off x="3508856" y="5611713"/>
            <a:ext cx="1200118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A2787D93-9F88-3279-6D42-48315F7ABA2A}"/>
              </a:ext>
            </a:extLst>
          </p:cNvPr>
          <p:cNvCxnSpPr>
            <a:cxnSpLocks/>
            <a:stCxn id="48" idx="2"/>
            <a:endCxn id="52" idx="0"/>
          </p:cNvCxnSpPr>
          <p:nvPr/>
        </p:nvCxnSpPr>
        <p:spPr>
          <a:xfrm rot="16200000" flipH="1">
            <a:off x="5689262" y="5462382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11B4EF3-D1FB-7257-FC53-45291763D34D}"/>
              </a:ext>
            </a:extLst>
          </p:cNvPr>
          <p:cNvSpPr/>
          <p:nvPr/>
        </p:nvSpPr>
        <p:spPr>
          <a:xfrm>
            <a:off x="5756465" y="6039457"/>
            <a:ext cx="101974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C171E9-A613-2AD0-8914-CD15C7FA218C}"/>
              </a:ext>
            </a:extLst>
          </p:cNvPr>
          <p:cNvSpPr/>
          <p:nvPr/>
        </p:nvSpPr>
        <p:spPr>
          <a:xfrm>
            <a:off x="3636924" y="4840981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700D2CC1-3830-7FD2-71E9-5A87CCB27615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 rot="5400000">
            <a:off x="4610551" y="4984873"/>
            <a:ext cx="125204" cy="11284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EAD763DC-86E6-A0B5-F049-A8FF51E68213}"/>
              </a:ext>
            </a:extLst>
          </p:cNvPr>
          <p:cNvSpPr/>
          <p:nvPr/>
        </p:nvSpPr>
        <p:spPr>
          <a:xfrm>
            <a:off x="3579564" y="6046202"/>
            <a:ext cx="1019676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4F390A3-A067-6871-39F0-6F91C22AF88B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flipH="1">
            <a:off x="4089402" y="5914249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EE3D4780-7339-DDCA-D5BD-37496A86BF4D}"/>
              </a:ext>
            </a:extLst>
          </p:cNvPr>
          <p:cNvCxnSpPr>
            <a:cxnSpLocks/>
            <a:endCxn id="58" idx="0"/>
          </p:cNvCxnSpPr>
          <p:nvPr/>
        </p:nvCxnSpPr>
        <p:spPr>
          <a:xfrm flipH="1">
            <a:off x="6260071" y="6344400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EF5FC81-E017-C071-619E-BF16390CBD30}"/>
              </a:ext>
            </a:extLst>
          </p:cNvPr>
          <p:cNvSpPr/>
          <p:nvPr/>
        </p:nvSpPr>
        <p:spPr>
          <a:xfrm>
            <a:off x="5756464" y="6411869"/>
            <a:ext cx="100721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CC2CABE-7E29-552F-4164-DC77C70A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FF38B4-9F06-04DB-B2B7-010CC963E09A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6137A50-CA54-99D0-980B-E582F8076EE8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4235EF6-5279-7AC2-605A-C140941D115C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F8F01BA-241A-5E65-12FC-DCE0C9630D4E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1756639-09CA-9F49-8F5E-FBD61836B439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8BB776F-2428-2781-C34F-EED7E1F7611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DF503EF-79BD-34C5-5E6E-363BFF2B12A4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A0E9C2-706C-D0DE-34FF-D44FF9E22381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0238A55-427D-C47F-4B39-60A691492480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EE2963-23FF-26AA-6725-15FC36C2BF98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CC37174-ADFA-3944-D82E-BE8C0483F64B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D7D3311-618C-0240-3438-9BA892BDB0A5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73CF817-6763-5B4D-E091-C9EA425E6661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E0C4100-B36E-9769-FA65-8CD747C23B5F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36B60CD-3503-D967-4101-8FBEAB368A8E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984CE93-8C8A-115E-E81E-8C7C1E99839F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49A90ED-82B8-9891-25E9-8E2E9FB7E469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9AE9AC-2F65-0ACD-FE5B-30FF9BF12373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4A7CB56-E2B7-66E2-2E80-A37B0183A834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7AE240A-83A3-043F-C1F9-1326223CD1E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108F389-B6CD-250B-9CEC-37A5E37CB81E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994637A-84FA-D814-7998-FFC6EB895867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040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8303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1761 : Au Mysore, le </a:t>
            </a:r>
            <a:r>
              <a:rPr lang="fr-FR" b="1" i="1" dirty="0" err="1"/>
              <a:t>nawab</a:t>
            </a:r>
            <a:r>
              <a:rPr lang="fr-FR" b="1" dirty="0"/>
              <a:t>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s’empare du pouvoir et menace ses voisins : Marathes et Madras britannique</a:t>
            </a:r>
          </a:p>
          <a:p>
            <a:endParaRPr lang="fr-FR" dirty="0"/>
          </a:p>
          <a:p>
            <a:r>
              <a:rPr lang="fr-FR" dirty="0"/>
              <a:t>*1761 : Sous le règne du </a:t>
            </a:r>
            <a:r>
              <a:rPr lang="fr-FR" i="1" dirty="0"/>
              <a:t>raja</a:t>
            </a:r>
            <a:r>
              <a:rPr lang="fr-FR" dirty="0"/>
              <a:t> Krishna II </a:t>
            </a:r>
            <a:r>
              <a:rPr lang="fr-FR" dirty="0" err="1"/>
              <a:t>Odeyâr</a:t>
            </a:r>
            <a:endParaRPr lang="fr-FR" dirty="0"/>
          </a:p>
          <a:p>
            <a:r>
              <a:rPr lang="fr-FR" dirty="0" err="1"/>
              <a:t>Haydar</a:t>
            </a:r>
            <a:r>
              <a:rPr lang="fr-FR" dirty="0"/>
              <a:t> </a:t>
            </a:r>
            <a:r>
              <a:rPr lang="fr-FR" dirty="0" err="1"/>
              <a:t>Alî</a:t>
            </a:r>
            <a:r>
              <a:rPr lang="fr-FR" dirty="0"/>
              <a:t>, un officier musulman, s’empare du pouvoir</a:t>
            </a:r>
          </a:p>
          <a:p>
            <a:endParaRPr lang="fr-FR" dirty="0"/>
          </a:p>
          <a:p>
            <a:r>
              <a:rPr lang="fr-FR" dirty="0"/>
              <a:t>*Il constitue une puissante armée</a:t>
            </a:r>
          </a:p>
          <a:p>
            <a:r>
              <a:rPr lang="fr-FR" dirty="0"/>
              <a:t>Et il menace ses voisins…</a:t>
            </a:r>
          </a:p>
          <a:p>
            <a:endParaRPr lang="fr-FR" dirty="0"/>
          </a:p>
          <a:p>
            <a:r>
              <a:rPr lang="fr-FR" dirty="0"/>
              <a:t>*Au nord, la Confédération marathe, en difficulté après </a:t>
            </a:r>
            <a:r>
              <a:rPr lang="fr-FR" dirty="0" err="1"/>
              <a:t>Panipat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sur la côte orientale, le Madras britannique…</a:t>
            </a:r>
          </a:p>
        </p:txBody>
      </p:sp>
      <p:pic>
        <p:nvPicPr>
          <p:cNvPr id="12" name="Image 1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001049A-1D94-81C9-9377-9ED9EFB74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C7AC0F6-26ED-B2CD-CFC2-1407DB77006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06DC1C-CD7E-4573-D6E3-1EECAE05BA42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8F25011-4ECA-39FF-88CE-A4A5F5A732A3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0E454C9-DCA9-330C-75AF-196CB70F1A76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D15FB7-55A3-5298-38D0-14BC9483AF5D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55E1C5-C1A2-09AE-E837-255D5CA965C0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820BF1D-E21D-6E08-2D0E-B1F40D1D4D00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D11F774-195D-3185-483B-754A7B3F1132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C5DD7FA-5FEC-C104-505D-C754F0F9460E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A3C3123-AC82-77CE-698C-F2E8E8570B6B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61A685E-A453-495A-7B92-272E0313E78D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15221E2-C7DB-E226-2D73-EB21F926490A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9DFF18D-7681-0FCA-FB21-1B9105B608A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E5F0E49-80FE-94AA-12C1-6A7BA352119B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5910428-FDE5-24D5-CEBE-BC229265543D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A39B1B7-3FD1-0FBE-DBE0-EA2C7FC45344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800126E-D1CF-C28B-57F8-55AED0A4D0B4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41C18AF-B837-8850-4112-29B1F37E4DE4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33E6E55-0BEE-BCB0-9CF2-FE8E7AA8ECA9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6097D49-1809-7F09-BE2E-0B3354D27AA5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971B626-1232-2960-A6C5-133DF192F391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7930E7F-5C19-4001-054B-9784E8D309D9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828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1767-1769 : 1</a:t>
            </a:r>
            <a:r>
              <a:rPr lang="fr-FR" b="1" baseline="30000" dirty="0"/>
              <a:t>ère</a:t>
            </a:r>
            <a:r>
              <a:rPr lang="fr-FR" b="1" dirty="0"/>
              <a:t> guerre du Mysore contre les Britanniques de Madras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*1767 : Contre les Britanniques de Madras</a:t>
            </a:r>
          </a:p>
          <a:p>
            <a:r>
              <a:rPr lang="fr-FR" dirty="0" err="1"/>
              <a:t>Haydar</a:t>
            </a:r>
            <a:r>
              <a:rPr lang="fr-FR" dirty="0"/>
              <a:t> Ali et son fils </a:t>
            </a:r>
            <a:r>
              <a:rPr lang="fr-FR" dirty="0" err="1"/>
              <a:t>Tipu</a:t>
            </a:r>
            <a:r>
              <a:rPr lang="fr-FR" dirty="0"/>
              <a:t> Sahib parviennent</a:t>
            </a:r>
          </a:p>
          <a:p>
            <a:r>
              <a:rPr lang="fr-FR" dirty="0"/>
              <a:t>A s’allier au Nizam : 1</a:t>
            </a:r>
            <a:r>
              <a:rPr lang="fr-FR" baseline="30000" dirty="0"/>
              <a:t>ère</a:t>
            </a:r>
            <a:r>
              <a:rPr lang="fr-FR" dirty="0"/>
              <a:t> guerre du Mysore contre l’EIC…</a:t>
            </a:r>
          </a:p>
          <a:p>
            <a:endParaRPr lang="fr-FR" dirty="0"/>
          </a:p>
          <a:p>
            <a:r>
              <a:rPr lang="fr-FR" dirty="0"/>
              <a:t>*Sept. 1767</a:t>
            </a:r>
          </a:p>
          <a:p>
            <a:r>
              <a:rPr lang="fr-FR" dirty="0"/>
              <a:t>Malgré un raid de </a:t>
            </a:r>
            <a:r>
              <a:rPr lang="fr-FR" dirty="0" err="1"/>
              <a:t>Tipu</a:t>
            </a:r>
            <a:r>
              <a:rPr lang="fr-FR" dirty="0"/>
              <a:t> Sahib sur Madras</a:t>
            </a:r>
          </a:p>
          <a:p>
            <a:r>
              <a:rPr lang="fr-FR" dirty="0" err="1"/>
              <a:t>Haydar</a:t>
            </a:r>
            <a:r>
              <a:rPr lang="fr-FR" dirty="0"/>
              <a:t> Ali est vaincu à la bataille de </a:t>
            </a:r>
            <a:r>
              <a:rPr lang="fr-FR" dirty="0" err="1"/>
              <a:t>Chengam</a:t>
            </a:r>
            <a:endParaRPr lang="fr-FR" dirty="0"/>
          </a:p>
          <a:p>
            <a:endParaRPr lang="fr-FR" dirty="0"/>
          </a:p>
          <a:p>
            <a:r>
              <a:rPr lang="fr-FR" dirty="0"/>
              <a:t>De plus, les Britanniques obtiennent le retrait du Nizam</a:t>
            </a:r>
          </a:p>
          <a:p>
            <a:r>
              <a:rPr lang="fr-FR" dirty="0"/>
              <a:t>Et ils assiègent Bangalore, au nord de Mysore…</a:t>
            </a:r>
          </a:p>
        </p:txBody>
      </p:sp>
      <p:pic>
        <p:nvPicPr>
          <p:cNvPr id="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D8D3B8D-ACC5-2C7F-EC9B-2290D793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59A44AF-CD3A-D75A-BC54-FD46A6352D62}"/>
              </a:ext>
            </a:extLst>
          </p:cNvPr>
          <p:cNvSpPr/>
          <p:nvPr/>
        </p:nvSpPr>
        <p:spPr>
          <a:xfrm>
            <a:off x="9385500" y="166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47B73B-4201-1403-15E3-93E907838EBA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A27CBD-D1C7-5EAD-7CA2-1853623D671F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19A66A1-C254-1A3F-8806-8526C3BB2AD2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8122986" y="3004645"/>
            <a:ext cx="2214111" cy="4409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72CED9E-4C50-7405-0C6C-3FB22004C625}"/>
              </a:ext>
            </a:extLst>
          </p:cNvPr>
          <p:cNvSpPr/>
          <p:nvPr/>
        </p:nvSpPr>
        <p:spPr>
          <a:xfrm>
            <a:off x="9472935" y="357512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447CAA-B6B3-3E8B-4E9C-BFC41C37A65A}"/>
              </a:ext>
            </a:extLst>
          </p:cNvPr>
          <p:cNvCxnSpPr>
            <a:cxnSpLocks/>
            <a:stCxn id="11" idx="6"/>
            <a:endCxn id="20" idx="1"/>
          </p:cNvCxnSpPr>
          <p:nvPr/>
        </p:nvCxnSpPr>
        <p:spPr>
          <a:xfrm>
            <a:off x="8148595" y="3498232"/>
            <a:ext cx="1349949" cy="987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3724190-5647-9407-40FF-534B7EC3634E}"/>
              </a:ext>
            </a:extLst>
          </p:cNvPr>
          <p:cNvCxnSpPr>
            <a:cxnSpLocks/>
          </p:cNvCxnSpPr>
          <p:nvPr/>
        </p:nvCxnSpPr>
        <p:spPr>
          <a:xfrm flipH="1">
            <a:off x="9673414" y="3079132"/>
            <a:ext cx="663683" cy="517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B58511A-1672-4197-7FAD-5DCBF51FB3D0}"/>
              </a:ext>
            </a:extLst>
          </p:cNvPr>
          <p:cNvSpPr/>
          <p:nvPr/>
        </p:nvSpPr>
        <p:spPr>
          <a:xfrm>
            <a:off x="8370103" y="29519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2C0D8AE-01FB-A8BD-BB57-FE8E4208F386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544973" y="3004645"/>
            <a:ext cx="179212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465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1767-1769 : 1</a:t>
            </a:r>
            <a:r>
              <a:rPr lang="fr-FR" b="1" baseline="30000" dirty="0"/>
              <a:t>ère</a:t>
            </a:r>
            <a:r>
              <a:rPr lang="fr-FR" b="1" dirty="0"/>
              <a:t> guerre du Mysore contre les Britanniques de Madras</a:t>
            </a:r>
            <a:endParaRPr lang="fr-FR" dirty="0"/>
          </a:p>
          <a:p>
            <a:endParaRPr lang="fr-FR" dirty="0"/>
          </a:p>
          <a:p>
            <a:r>
              <a:rPr lang="fr-FR" dirty="0"/>
              <a:t>*Fév. 1768 : Sur la côte ouest, à Mangalore</a:t>
            </a:r>
          </a:p>
          <a:p>
            <a:r>
              <a:rPr lang="fr-FR" dirty="0"/>
              <a:t>La flotte du Mysore est vaincue</a:t>
            </a:r>
          </a:p>
          <a:p>
            <a:endParaRPr lang="fr-FR" dirty="0"/>
          </a:p>
          <a:p>
            <a:r>
              <a:rPr lang="fr-FR" dirty="0"/>
              <a:t>*Mais </a:t>
            </a:r>
            <a:r>
              <a:rPr lang="fr-FR" u="sng" dirty="0" err="1"/>
              <a:t>Haydar</a:t>
            </a:r>
            <a:r>
              <a:rPr lang="fr-FR" u="sng" dirty="0"/>
              <a:t> Ali</a:t>
            </a:r>
            <a:r>
              <a:rPr lang="fr-FR" dirty="0"/>
              <a:t> parvient à libérer Bangalore</a:t>
            </a:r>
          </a:p>
          <a:p>
            <a:r>
              <a:rPr lang="fr-FR" dirty="0"/>
              <a:t>Et à attaquer à nouveau Madras</a:t>
            </a:r>
          </a:p>
          <a:p>
            <a:endParaRPr lang="fr-FR" dirty="0"/>
          </a:p>
          <a:p>
            <a:r>
              <a:rPr lang="fr-FR" dirty="0"/>
              <a:t>*Avril 1769 : </a:t>
            </a:r>
            <a:r>
              <a:rPr lang="fr-FR" dirty="0" err="1"/>
              <a:t>Haydar</a:t>
            </a:r>
            <a:r>
              <a:rPr lang="fr-FR" dirty="0"/>
              <a:t> Ali signe la paix avec Madras</a:t>
            </a:r>
          </a:p>
          <a:p>
            <a:r>
              <a:rPr lang="fr-FR" dirty="0"/>
              <a:t>Paix qui inclut une aide mutuelle en cas d’agression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D8D3B8D-ACC5-2C7F-EC9B-2290D793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59A44AF-CD3A-D75A-BC54-FD46A6352D62}"/>
              </a:ext>
            </a:extLst>
          </p:cNvPr>
          <p:cNvSpPr/>
          <p:nvPr/>
        </p:nvSpPr>
        <p:spPr>
          <a:xfrm>
            <a:off x="9385500" y="166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47B73B-4201-1403-15E3-93E907838EBA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A27CBD-D1C7-5EAD-7CA2-1853623D671F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8EA4647-A1E2-7368-F009-6587417D72F0}"/>
              </a:ext>
            </a:extLst>
          </p:cNvPr>
          <p:cNvCxnSpPr>
            <a:cxnSpLocks/>
          </p:cNvCxnSpPr>
          <p:nvPr/>
        </p:nvCxnSpPr>
        <p:spPr>
          <a:xfrm flipV="1">
            <a:off x="5838092" y="3066757"/>
            <a:ext cx="747853" cy="123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19A66A1-C254-1A3F-8806-8526C3BB2AD2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8122986" y="3079132"/>
            <a:ext cx="272726" cy="36643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447CAA-B6B3-3E8B-4E9C-BFC41C37A65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544973" y="2951975"/>
            <a:ext cx="1817733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B58511A-1672-4197-7FAD-5DCBF51FB3D0}"/>
              </a:ext>
            </a:extLst>
          </p:cNvPr>
          <p:cNvSpPr/>
          <p:nvPr/>
        </p:nvSpPr>
        <p:spPr>
          <a:xfrm>
            <a:off x="8370103" y="29519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45D32E-D5B8-959B-FB91-87D0A67B1BF0}"/>
              </a:ext>
            </a:extLst>
          </p:cNvPr>
          <p:cNvSpPr/>
          <p:nvPr/>
        </p:nvSpPr>
        <p:spPr>
          <a:xfrm>
            <a:off x="6585945" y="29798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169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647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Le Mysore se soumet aux Marathes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*1770 : </a:t>
            </a:r>
            <a:r>
              <a:rPr lang="fr-FR" u="sng" dirty="0" err="1"/>
              <a:t>Haydar</a:t>
            </a:r>
            <a:r>
              <a:rPr lang="fr-FR" u="sng" dirty="0"/>
              <a:t> Ali</a:t>
            </a:r>
            <a:r>
              <a:rPr lang="fr-FR" dirty="0"/>
              <a:t> refusant de payer un tribut</a:t>
            </a:r>
          </a:p>
          <a:p>
            <a:r>
              <a:rPr lang="fr-FR" dirty="0"/>
              <a:t>Les Marathes envahissent le Mysore</a:t>
            </a:r>
          </a:p>
          <a:p>
            <a:endParaRPr lang="fr-FR" dirty="0"/>
          </a:p>
          <a:p>
            <a:r>
              <a:rPr lang="fr-FR" dirty="0"/>
              <a:t>*Mais malgré le traité de 1769</a:t>
            </a:r>
          </a:p>
          <a:p>
            <a:r>
              <a:rPr lang="fr-FR" dirty="0"/>
              <a:t>Les Britanniques lui refusent leur aide</a:t>
            </a:r>
          </a:p>
          <a:p>
            <a:r>
              <a:rPr lang="fr-FR" dirty="0"/>
              <a:t>NB : Rappel : Ménager les puissants Marathes</a:t>
            </a:r>
          </a:p>
          <a:p>
            <a:endParaRPr lang="fr-FR" dirty="0"/>
          </a:p>
          <a:p>
            <a:r>
              <a:rPr lang="fr-FR" dirty="0"/>
              <a:t>Et…</a:t>
            </a:r>
            <a:endParaRPr lang="fr-FR" sz="1700" dirty="0"/>
          </a:p>
          <a:p>
            <a:r>
              <a:rPr lang="fr-FR" sz="1700" dirty="0"/>
              <a:t>*1772 : </a:t>
            </a:r>
            <a:r>
              <a:rPr lang="fr-FR" sz="1700" dirty="0" err="1"/>
              <a:t>Haydar</a:t>
            </a:r>
            <a:r>
              <a:rPr lang="fr-FR" sz="1700" dirty="0"/>
              <a:t> Ali doit se soumettre au pouvoir marathe</a:t>
            </a:r>
          </a:p>
          <a:p>
            <a:endParaRPr lang="fr-FR" sz="1700" dirty="0"/>
          </a:p>
          <a:p>
            <a:r>
              <a:rPr lang="fr-FR" sz="1700" dirty="0"/>
              <a:t>*Mais revenons aux Britanniques…</a:t>
            </a:r>
          </a:p>
        </p:txBody>
      </p:sp>
      <p:pic>
        <p:nvPicPr>
          <p:cNvPr id="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D8D3B8D-ACC5-2C7F-EC9B-2290D793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59A44AF-CD3A-D75A-BC54-FD46A6352D62}"/>
              </a:ext>
            </a:extLst>
          </p:cNvPr>
          <p:cNvSpPr/>
          <p:nvPr/>
        </p:nvSpPr>
        <p:spPr>
          <a:xfrm>
            <a:off x="9385500" y="1663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47B73B-4201-1403-15E3-93E907838EBA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A27CBD-D1C7-5EAD-7CA2-1853623D671F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8FB9169-5FC6-939B-F2C1-F2ADB13EEAE0}"/>
              </a:ext>
            </a:extLst>
          </p:cNvPr>
          <p:cNvCxnSpPr>
            <a:cxnSpLocks/>
          </p:cNvCxnSpPr>
          <p:nvPr/>
        </p:nvCxnSpPr>
        <p:spPr>
          <a:xfrm>
            <a:off x="6585945" y="166325"/>
            <a:ext cx="1387780" cy="325742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24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384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*2</a:t>
            </a:r>
            <a:r>
              <a:rPr lang="fr-FR" baseline="30000" dirty="0"/>
              <a:t>ème</a:t>
            </a:r>
            <a:r>
              <a:rPr lang="fr-FR" dirty="0"/>
              <a:t> bilan…</a:t>
            </a:r>
          </a:p>
          <a:p>
            <a:endParaRPr lang="fr-FR" dirty="0"/>
          </a:p>
          <a:p>
            <a:r>
              <a:rPr lang="fr-FR" dirty="0"/>
              <a:t>*1767-72 : 1</a:t>
            </a:r>
            <a:r>
              <a:rPr lang="fr-FR" baseline="30000" dirty="0"/>
              <a:t>ères</a:t>
            </a:r>
            <a:r>
              <a:rPr lang="fr-FR" dirty="0"/>
              <a:t> ingérences britanniques</a:t>
            </a:r>
          </a:p>
          <a:p>
            <a:r>
              <a:rPr lang="fr-FR" dirty="0"/>
              <a:t>Contre le Mysore dans le sud</a:t>
            </a:r>
          </a:p>
          <a:p>
            <a:endParaRPr lang="fr-FR" dirty="0"/>
          </a:p>
          <a:p>
            <a:r>
              <a:rPr lang="fr-FR" dirty="0"/>
              <a:t>*Et malgré ses 1</a:t>
            </a:r>
            <a:r>
              <a:rPr lang="fr-FR" baseline="30000" dirty="0"/>
              <a:t>ers</a:t>
            </a:r>
            <a:r>
              <a:rPr lang="fr-FR" dirty="0"/>
              <a:t> succès au Bengale</a:t>
            </a:r>
          </a:p>
          <a:p>
            <a:r>
              <a:rPr lang="fr-FR" dirty="0"/>
              <a:t>L’EIC entre en crise et va perdre une partie de son pouvoir</a:t>
            </a:r>
          </a:p>
          <a:p>
            <a:endParaRPr lang="fr-FR" dirty="0"/>
          </a:p>
          <a:p>
            <a:r>
              <a:rPr lang="fr-FR" dirty="0"/>
              <a:t>*Pour bien comprendre</a:t>
            </a:r>
          </a:p>
          <a:p>
            <a:r>
              <a:rPr lang="fr-FR" dirty="0"/>
              <a:t>Retour en 1765, au Bengale…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A320111-E970-63D4-27C5-31EEACA4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18E5FC4-ABA3-DCC6-0B76-F392E76B4F91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D329F93-B1FA-B6C6-D056-4AEE1DCC7397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7C4C623-7F38-8F4B-08E6-B3D692A6A453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56DC68-7BC6-71BC-FD64-63B171725577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A1D5D0-4607-E371-DB25-1F636A6DA16D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D75DA4A-0FC7-2C8D-878B-DDB7EE2A2A0B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220DAA8-E97B-0A7B-0300-F2D5BB763A5F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3755307-9943-34C0-241D-8FA89039661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29E7969-3903-8B12-46E1-1FF8D4AA8C56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0B3052B-2920-E1E0-EB40-82CEDD95076C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551D250-1A3E-9C0F-5767-6AA759EE0836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60889D-593C-1152-4C4B-400FF654D697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8933755-423B-CF84-FEAC-E2079744E822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0E50E15-1DD6-558F-377F-72FE1B0648E7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6D87448-F04D-6F98-60F3-29BE56F65A6E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0E88C2D-620E-AC71-9C5C-40BBE0602915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01776EE-2A98-78AB-8633-BF830E7A00D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F02806C-C467-AAC0-FFF4-58A9FEC8215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BA19139-DF1F-F252-297C-80AAFF5A15B2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8F6786F-0335-9C83-509A-34833BCEA924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3F1B34B8-B2E3-D0ED-9AC4-5F7713D4338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8BA0EAF-0B16-4E22-B38D-EB6BC3335A2A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77CE87B-4A02-EFC1-16C1-3778C07ECBFD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B580236-8B34-EEEB-3841-B71674483FF2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8C189C8-5E86-97D1-B945-E9BE7404E295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7987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542025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1765-1784 : A Londres et à Calcutta, le gouvernement britannique prend le contrôle de l’EIC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3F1B2C6-AD67-08D8-30D9-CD2C915C7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1B74D1-156D-2E0E-3F9C-61712911DD2C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A740A4-7F97-C5DB-98BA-9B8FC614EA59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5F3925-EC44-06C0-8138-47443CAE99F6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229F85-4A85-FD02-E6E6-18B3F87311E7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1A9699-16C0-2540-9062-96C2450FAA21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5AAED8-F70B-8644-47F6-EEE35756C3B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0A92AB-9F90-7D60-E0BC-DBCCA193FE0C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022AA7-C4E9-E991-7DC4-90AC2407E3A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89BBEB-3F6B-A04D-1A71-78A1371EB3DC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B3E10C2-8AAB-67B1-807F-8B623C1FDF51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C2EA220-1138-ACBE-D4B8-6E0FC2FD1AD8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12781E4-D571-2BF3-547D-CC17A2B086CD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B650C8-1028-987F-0D38-5892333C9874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286B763-4922-E6AB-7448-626019DBD88E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7B3E9BF-F910-B98C-8787-A1D6E9339FBE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5CEAFB2-784B-8727-04F8-3F988A108B53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CE0D155-3D1E-4FAB-8C30-728046B9CC83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649E1FF-1DD1-BDA5-6368-A3831991D123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4D911CD-F0A3-7F2B-40E7-AE0587016BBB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EE0AE0E-E475-70C5-FABE-BFC8312661EF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66D758F7-6D58-5B22-7356-881E4A02EF5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EE43D6C-31D9-2A83-B08D-0960291E720F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8CE69A-F790-4752-7C39-C90DC40A0C07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5A5402D-EB7D-D456-AE79-484AF366EF4D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8421EFAA-2ACC-3A5C-AE02-05F54EB2EBB5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14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590" y="144013"/>
            <a:ext cx="352394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1748-1765 : L’Inde moghole divisée</a:t>
            </a:r>
          </a:p>
        </p:txBody>
      </p:sp>
      <p:pic>
        <p:nvPicPr>
          <p:cNvPr id="7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3FFED31-7CD9-AE14-BF71-4B3A23B9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95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7801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1765-1769 : Avec le Bengale, l’EIC, compagnie commerciale, devient une puissance fiscale et militaire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1765 : L’EIC et Robert Clive, maîtres du Bengale</a:t>
            </a:r>
          </a:p>
          <a:p>
            <a:r>
              <a:rPr lang="fr-FR" dirty="0"/>
              <a:t>Mais à Londres, sa politique est déjà contestée</a:t>
            </a:r>
          </a:p>
          <a:p>
            <a:endParaRPr lang="fr-FR" dirty="0"/>
          </a:p>
          <a:p>
            <a:r>
              <a:rPr lang="fr-FR" dirty="0"/>
              <a:t>*Car cette puissance acquise</a:t>
            </a:r>
          </a:p>
          <a:p>
            <a:r>
              <a:rPr lang="fr-FR" dirty="0"/>
              <a:t>Pose rapidement problème à l’EIC</a:t>
            </a:r>
          </a:p>
          <a:p>
            <a:endParaRPr lang="fr-FR" dirty="0"/>
          </a:p>
          <a:p>
            <a:r>
              <a:rPr lang="fr-FR" dirty="0"/>
              <a:t>*En effet…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E6287A15-9980-7C0B-EE8A-4661B1D75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48F0CF8-1C64-0D54-51DE-7D0D1C4453F2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68BDDD9-3459-0197-7A79-F736EE014E3B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93D2A94-337B-C46F-4826-45F86654315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DD85BE-A06A-2403-365B-67ECCB455999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6087C9A-978C-5C31-5BF9-A9A12A988447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783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36" y="260646"/>
            <a:ext cx="4678018" cy="450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1765-1769 : Avec le Bengale, l’EIC, compagnie commerciale, devient une puissance fiscale et militaire</a:t>
            </a:r>
          </a:p>
          <a:p>
            <a:endParaRPr lang="fr-FR" dirty="0"/>
          </a:p>
          <a:p>
            <a:r>
              <a:rPr lang="fr-FR" dirty="0"/>
              <a:t>*Clive a mis en place un pouvoir dualiste</a:t>
            </a:r>
          </a:p>
          <a:p>
            <a:r>
              <a:rPr lang="fr-FR" dirty="0"/>
              <a:t>- Le gouvernement reste au </a:t>
            </a:r>
            <a:r>
              <a:rPr lang="fr-FR" i="1" dirty="0" err="1"/>
              <a:t>nawab</a:t>
            </a:r>
            <a:endParaRPr lang="fr-FR" i="1" dirty="0"/>
          </a:p>
          <a:p>
            <a:r>
              <a:rPr lang="fr-FR" dirty="0"/>
              <a:t>- Le </a:t>
            </a:r>
            <a:r>
              <a:rPr lang="fr-FR" i="1" dirty="0" err="1"/>
              <a:t>dîwâni</a:t>
            </a:r>
            <a:r>
              <a:rPr lang="fr-FR" dirty="0"/>
              <a:t> à l’EIC, qui se retrouve</a:t>
            </a:r>
            <a:r>
              <a:rPr lang="fr-FR" i="1" dirty="0"/>
              <a:t> de facto</a:t>
            </a:r>
            <a:r>
              <a:rPr lang="fr-FR" dirty="0"/>
              <a:t> soumise au </a:t>
            </a:r>
            <a:r>
              <a:rPr lang="fr-FR" dirty="0" err="1"/>
              <a:t>nawab</a:t>
            </a:r>
            <a:endParaRPr lang="fr-FR" dirty="0"/>
          </a:p>
          <a:p>
            <a:endParaRPr lang="fr-FR" dirty="0"/>
          </a:p>
          <a:p>
            <a:r>
              <a:rPr lang="fr-FR" dirty="0"/>
              <a:t>*Conséquence, l’EIC refuse que ses agents</a:t>
            </a:r>
          </a:p>
          <a:p>
            <a:r>
              <a:rPr lang="fr-FR" sz="1700" dirty="0"/>
              <a:t>Se mêlent de politique et délaissent le commerce</a:t>
            </a:r>
          </a:p>
          <a:p>
            <a:r>
              <a:rPr lang="fr-FR" dirty="0"/>
              <a:t>1767 : </a:t>
            </a:r>
            <a:r>
              <a:rPr lang="fr-FR" u="sng" dirty="0"/>
              <a:t>Robert Clive</a:t>
            </a:r>
            <a:r>
              <a:rPr lang="fr-FR" dirty="0"/>
              <a:t> est rappelé à Londres</a:t>
            </a:r>
          </a:p>
          <a:p>
            <a:endParaRPr lang="fr-FR" dirty="0"/>
          </a:p>
          <a:p>
            <a:r>
              <a:rPr lang="fr-FR" dirty="0"/>
              <a:t>*NB : 1773 : Il sera traduit en justice par l’EIC pour concussion (!) ; Déclaré innocent</a:t>
            </a:r>
          </a:p>
          <a:p>
            <a:r>
              <a:rPr lang="fr-FR" dirty="0"/>
              <a:t>Clive se suicidera de dépit l’année suivante</a:t>
            </a:r>
            <a:endParaRPr lang="fr-FR" i="1" dirty="0"/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6869EC04-EAB2-A85E-9EDE-4858D82DD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39EFE9C-06A7-3042-744C-B36B31BC65FD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1F8E67-9174-E84E-12F8-B6188567AF79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FC6DB6-94E7-A372-280C-E287ABB7EEB9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99D0CE-CE9D-04F1-EC09-73CB3A00C16D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B54F75B-7C44-C66E-B1CB-C644E41769A3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386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66117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1765-1769 : Avec le Bengale, l’EIC, compagnie commerciale, devient une puissance fiscale et militaire</a:t>
            </a:r>
          </a:p>
          <a:p>
            <a:endParaRPr lang="fr-FR" dirty="0"/>
          </a:p>
          <a:p>
            <a:r>
              <a:rPr lang="fr-FR" dirty="0"/>
              <a:t>Et pendant ce temps…</a:t>
            </a:r>
          </a:p>
          <a:p>
            <a:endParaRPr lang="fr-FR" dirty="0"/>
          </a:p>
          <a:p>
            <a:r>
              <a:rPr lang="fr-FR" dirty="0"/>
              <a:t>*1767 : Malgré le départ de Clive</a:t>
            </a:r>
          </a:p>
          <a:p>
            <a:r>
              <a:rPr lang="fr-FR" dirty="0"/>
              <a:t>Les 27 districts anglais autour de Calcutta Prospèrent et se révèlent fiscalement rentables</a:t>
            </a:r>
          </a:p>
          <a:p>
            <a:endParaRPr lang="fr-FR" dirty="0"/>
          </a:p>
          <a:p>
            <a:r>
              <a:rPr lang="fr-FR" dirty="0"/>
              <a:t>*Ce n’était pas l’intention de l’EIC, mais…</a:t>
            </a:r>
          </a:p>
          <a:p>
            <a:r>
              <a:rPr lang="fr-FR" i="1" dirty="0"/>
              <a:t>Si le Bengale paie pour être gouverné, la chose est envisageable</a:t>
            </a:r>
          </a:p>
          <a:p>
            <a:endParaRPr lang="fr-FR" dirty="0"/>
          </a:p>
          <a:p>
            <a:r>
              <a:rPr lang="fr-FR" dirty="0"/>
              <a:t>*1769 : L’EIC installe</a:t>
            </a:r>
          </a:p>
          <a:p>
            <a:r>
              <a:rPr lang="fr-FR" dirty="0"/>
              <a:t>Des fonctionnaires européens, les </a:t>
            </a:r>
            <a:r>
              <a:rPr lang="fr-FR" i="1" dirty="0" err="1"/>
              <a:t>supervisors</a:t>
            </a:r>
            <a:endParaRPr lang="fr-FR" i="1" dirty="0"/>
          </a:p>
          <a:p>
            <a:r>
              <a:rPr lang="fr-FR" dirty="0"/>
              <a:t>Chargés de contrôler leur potentiel économique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1EF04AE0-2188-CD7A-B7B2-E1845DBD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80E5EC3-C187-B829-2516-1DCD8B4003B3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BA31784-2F8D-5915-8ED4-3B1F986D02DB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AE0ADD2-5B1D-218A-A6D6-8F3562E503D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979DC9-79C5-13F5-8261-163617AB42FD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8656CFA-6B59-805F-AE43-6F19528038D4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818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Famine au Bengale et crise financière de l’EIC</a:t>
            </a:r>
          </a:p>
          <a:p>
            <a:endParaRPr lang="fr-FR" dirty="0"/>
          </a:p>
          <a:p>
            <a:r>
              <a:rPr lang="fr-FR" dirty="0"/>
              <a:t>*1770 : Terrible famine au Bengale</a:t>
            </a:r>
          </a:p>
          <a:p>
            <a:r>
              <a:rPr lang="fr-FR" dirty="0"/>
              <a:t>1/3 de la population meurt ; Et…</a:t>
            </a:r>
          </a:p>
          <a:p>
            <a:endParaRPr lang="fr-FR" dirty="0"/>
          </a:p>
          <a:p>
            <a:r>
              <a:rPr lang="fr-FR" dirty="0"/>
              <a:t>*1772 : Suite à une crise spéculative à Londres</a:t>
            </a:r>
          </a:p>
          <a:p>
            <a:r>
              <a:rPr lang="fr-FR" dirty="0"/>
              <a:t>L’EIC connaît des difficultés financières</a:t>
            </a:r>
          </a:p>
          <a:p>
            <a:endParaRPr lang="fr-FR" dirty="0"/>
          </a:p>
          <a:p>
            <a:r>
              <a:rPr lang="fr-FR" dirty="0"/>
              <a:t>*Le gouvernement de Londres réagit</a:t>
            </a:r>
          </a:p>
          <a:p>
            <a:r>
              <a:rPr lang="fr-FR" dirty="0"/>
              <a:t>Objectif : Reprendre en main</a:t>
            </a:r>
          </a:p>
          <a:p>
            <a:r>
              <a:rPr lang="fr-FR" dirty="0"/>
              <a:t>La destinée de l’Inde britannique</a:t>
            </a:r>
          </a:p>
          <a:p>
            <a:endParaRPr lang="fr-FR" dirty="0"/>
          </a:p>
          <a:p>
            <a:r>
              <a:rPr lang="fr-FR" dirty="0"/>
              <a:t>*En quatre étapes…</a:t>
            </a:r>
          </a:p>
        </p:txBody>
      </p:sp>
      <p:pic>
        <p:nvPicPr>
          <p:cNvPr id="5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E9C6F5A-6C20-64CA-3A19-6D1A0BBC7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7376" r="5801" b="50000"/>
          <a:stretch/>
        </p:blipFill>
        <p:spPr bwMode="auto">
          <a:xfrm>
            <a:off x="5015340" y="260647"/>
            <a:ext cx="7017636" cy="43776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B766760-014D-A50B-83F5-A3923A70882E}"/>
              </a:ext>
            </a:extLst>
          </p:cNvPr>
          <p:cNvSpPr/>
          <p:nvPr/>
        </p:nvSpPr>
        <p:spPr>
          <a:xfrm>
            <a:off x="10076836" y="3739068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3583AF-A137-C666-2FE8-C18391C1ED0C}"/>
              </a:ext>
            </a:extLst>
          </p:cNvPr>
          <p:cNvSpPr/>
          <p:nvPr/>
        </p:nvSpPr>
        <p:spPr>
          <a:xfrm>
            <a:off x="5696284" y="1156138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7652FB-156E-C5B7-19C6-E2521C138724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F503C6-ADDA-21BC-42D4-99F53C27574B}"/>
              </a:ext>
            </a:extLst>
          </p:cNvPr>
          <p:cNvSpPr/>
          <p:nvPr/>
        </p:nvSpPr>
        <p:spPr>
          <a:xfrm>
            <a:off x="7175525" y="21039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819972-F0AE-7DF1-F4B6-BCD99661D53C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86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1773-1784 : Avec le gouverneur général et le </a:t>
            </a:r>
            <a:r>
              <a:rPr lang="fr-FR" b="1" i="1" dirty="0" err="1"/>
              <a:t>Board</a:t>
            </a:r>
            <a:r>
              <a:rPr lang="fr-FR" b="1" i="1" dirty="0"/>
              <a:t> of Control</a:t>
            </a:r>
            <a:r>
              <a:rPr lang="fr-FR" b="1" dirty="0"/>
              <a:t>, le gouvernement britannique accentue son contrôle politique sur l’EIC</a:t>
            </a:r>
          </a:p>
          <a:p>
            <a:endParaRPr lang="fr-FR" dirty="0"/>
          </a:p>
          <a:p>
            <a:r>
              <a:rPr lang="fr-FR" dirty="0"/>
              <a:t>a) Mai 1773</a:t>
            </a:r>
          </a:p>
          <a:p>
            <a:r>
              <a:rPr lang="fr-FR" dirty="0"/>
              <a:t>Pour compenser en partie ses pertes</a:t>
            </a:r>
          </a:p>
          <a:p>
            <a:r>
              <a:rPr lang="fr-FR" dirty="0"/>
              <a:t>Le gouvernement britannique octroie à l’EIC</a:t>
            </a:r>
          </a:p>
          <a:p>
            <a:r>
              <a:rPr lang="fr-FR" dirty="0"/>
              <a:t>Le monopole du thé en Amérique du Nord</a:t>
            </a:r>
          </a:p>
          <a:p>
            <a:endParaRPr lang="fr-FR" dirty="0"/>
          </a:p>
          <a:p>
            <a:r>
              <a:rPr lang="fr-FR" dirty="0"/>
              <a:t>Ce qui y déclenche la guerre d’indépendance…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F6A2825-0B52-0B55-D88A-68AA95350B15}"/>
              </a:ext>
            </a:extLst>
          </p:cNvPr>
          <p:cNvSpPr/>
          <p:nvPr/>
        </p:nvSpPr>
        <p:spPr>
          <a:xfrm>
            <a:off x="9676857" y="487347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AE10BE-47ED-48EE-0B65-8CC81824A365}"/>
              </a:ext>
            </a:extLst>
          </p:cNvPr>
          <p:cNvSpPr/>
          <p:nvPr/>
        </p:nvSpPr>
        <p:spPr>
          <a:xfrm>
            <a:off x="7951593" y="34236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FCD1480-2A85-7035-A80C-11CC96DC02B6}"/>
              </a:ext>
            </a:extLst>
          </p:cNvPr>
          <p:cNvSpPr/>
          <p:nvPr/>
        </p:nvSpPr>
        <p:spPr>
          <a:xfrm>
            <a:off x="9589422" y="4025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B20560C-7181-390D-4757-64DC4C3B7BB3}"/>
              </a:ext>
            </a:extLst>
          </p:cNvPr>
          <p:cNvSpPr/>
          <p:nvPr/>
        </p:nvSpPr>
        <p:spPr>
          <a:xfrm>
            <a:off x="6008565" y="2751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5654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1773-1784 : Avec le gouverneur général et le </a:t>
            </a:r>
            <a:r>
              <a:rPr lang="fr-FR" b="1" i="1" dirty="0" err="1"/>
              <a:t>Board</a:t>
            </a:r>
            <a:r>
              <a:rPr lang="fr-FR" b="1" i="1" dirty="0"/>
              <a:t> of Control</a:t>
            </a:r>
            <a:r>
              <a:rPr lang="fr-FR" b="1" dirty="0"/>
              <a:t>, le gouvernement britannique accentue son contrôle politique sur l’EIC</a:t>
            </a:r>
          </a:p>
          <a:p>
            <a:endParaRPr lang="fr-FR" dirty="0"/>
          </a:p>
          <a:p>
            <a:r>
              <a:rPr lang="fr-FR" dirty="0"/>
              <a:t>b) 1772</a:t>
            </a:r>
          </a:p>
          <a:p>
            <a:r>
              <a:rPr lang="fr-FR" dirty="0"/>
              <a:t>Enquête d’un comité secret </a:t>
            </a:r>
            <a:r>
              <a:rPr lang="fr-FR" sz="1700" dirty="0"/>
              <a:t>du Parlement</a:t>
            </a:r>
          </a:p>
          <a:p>
            <a:r>
              <a:rPr lang="fr-FR" dirty="0"/>
              <a:t>Sur l’EIC au Bengale : le constat est alarmant…</a:t>
            </a:r>
          </a:p>
          <a:p>
            <a:endParaRPr lang="fr-FR" dirty="0"/>
          </a:p>
          <a:p>
            <a:r>
              <a:rPr lang="fr-FR" dirty="0"/>
              <a:t>- Appauvrissement et famine des Indiens</a:t>
            </a:r>
          </a:p>
          <a:p>
            <a:endParaRPr lang="fr-FR" dirty="0"/>
          </a:p>
          <a:p>
            <a:r>
              <a:rPr lang="fr-FR" dirty="0"/>
              <a:t>- Abus contre les Indiens</a:t>
            </a:r>
          </a:p>
          <a:p>
            <a:r>
              <a:rPr lang="fr-FR" dirty="0"/>
              <a:t>Et enrichissements illégaux des agents</a:t>
            </a:r>
          </a:p>
          <a:p>
            <a:endParaRPr lang="fr-FR" dirty="0"/>
          </a:p>
          <a:p>
            <a:r>
              <a:rPr lang="fr-FR" dirty="0"/>
              <a:t>- Endettement de la compagnie</a:t>
            </a:r>
          </a:p>
          <a:p>
            <a:endParaRPr lang="fr-FR" dirty="0"/>
          </a:p>
          <a:p>
            <a:r>
              <a:rPr lang="fr-FR" dirty="0"/>
              <a:t>- Dans le sud, politique coûteuse…</a:t>
            </a:r>
          </a:p>
          <a:p>
            <a:r>
              <a:rPr lang="fr-FR" dirty="0"/>
              <a:t>Guerre, puis alliance avec </a:t>
            </a:r>
            <a:r>
              <a:rPr lang="fr-FR" dirty="0" err="1"/>
              <a:t>Haydar</a:t>
            </a:r>
            <a:r>
              <a:rPr lang="fr-FR" dirty="0"/>
              <a:t> Ali</a:t>
            </a:r>
          </a:p>
          <a:p>
            <a:endParaRPr lang="fr-FR" dirty="0"/>
          </a:p>
          <a:p>
            <a:r>
              <a:rPr lang="fr-FR" dirty="0"/>
              <a:t>*Conséquence...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07DCFEC-F291-7579-6D96-16A3C131D649}"/>
              </a:ext>
            </a:extLst>
          </p:cNvPr>
          <p:cNvSpPr/>
          <p:nvPr/>
        </p:nvSpPr>
        <p:spPr>
          <a:xfrm>
            <a:off x="9676857" y="487347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8287918-1D97-D843-9157-EE0A3C325C85}"/>
              </a:ext>
            </a:extLst>
          </p:cNvPr>
          <p:cNvSpPr/>
          <p:nvPr/>
        </p:nvSpPr>
        <p:spPr>
          <a:xfrm>
            <a:off x="7951593" y="34236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D50815B-9E7B-A8DF-7DD7-D40EAFA31F51}"/>
              </a:ext>
            </a:extLst>
          </p:cNvPr>
          <p:cNvSpPr/>
          <p:nvPr/>
        </p:nvSpPr>
        <p:spPr>
          <a:xfrm>
            <a:off x="9589422" y="4025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52ECAE8-B0A6-7FE1-DCA6-F0F03AB8AEE5}"/>
              </a:ext>
            </a:extLst>
          </p:cNvPr>
          <p:cNvSpPr/>
          <p:nvPr/>
        </p:nvSpPr>
        <p:spPr>
          <a:xfrm>
            <a:off x="6008565" y="2751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762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1773-1784 : Avec le gouverneur général et le </a:t>
            </a:r>
            <a:r>
              <a:rPr lang="fr-FR" b="1" i="1" dirty="0" err="1"/>
              <a:t>Board</a:t>
            </a:r>
            <a:r>
              <a:rPr lang="fr-FR" b="1" i="1" dirty="0"/>
              <a:t> of Control</a:t>
            </a:r>
            <a:r>
              <a:rPr lang="fr-FR" b="1" dirty="0"/>
              <a:t>, le gouvernement britannique accentue son contrôle politique sur l’EIC</a:t>
            </a:r>
          </a:p>
          <a:p>
            <a:endParaRPr lang="fr-FR" dirty="0"/>
          </a:p>
          <a:p>
            <a:r>
              <a:rPr lang="fr-FR" dirty="0"/>
              <a:t>c) 1773 : Au Parlement, vote du </a:t>
            </a:r>
            <a:r>
              <a:rPr lang="fr-FR" i="1" dirty="0" err="1"/>
              <a:t>Regulating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endParaRPr lang="fr-FR" dirty="0"/>
          </a:p>
          <a:p>
            <a:r>
              <a:rPr lang="fr-FR" dirty="0"/>
              <a:t>A Calcutta, créations…</a:t>
            </a:r>
          </a:p>
          <a:p>
            <a:r>
              <a:rPr lang="fr-FR" dirty="0"/>
              <a:t>- Une Cour suprême de justice</a:t>
            </a:r>
          </a:p>
          <a:p>
            <a:r>
              <a:rPr lang="fr-FR" dirty="0"/>
              <a:t>- Un Conseil général et un gouverneur général</a:t>
            </a:r>
          </a:p>
          <a:p>
            <a:r>
              <a:rPr lang="fr-FR" dirty="0"/>
              <a:t>Chargés de contrôler la compagnie…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Warren Hastings</a:t>
            </a:r>
            <a:r>
              <a:rPr lang="fr-FR" dirty="0"/>
              <a:t>, 1</a:t>
            </a:r>
            <a:r>
              <a:rPr lang="fr-FR" baseline="30000" dirty="0"/>
              <a:t>er</a:t>
            </a:r>
            <a:r>
              <a:rPr lang="fr-FR" dirty="0"/>
              <a:t> gouverneur général</a:t>
            </a:r>
          </a:p>
          <a:p>
            <a:r>
              <a:rPr lang="fr-FR" dirty="0"/>
              <a:t>Bombay et Madras perdent leurs indépendances vis-à-vis de la capitale, Calcutta</a:t>
            </a:r>
          </a:p>
          <a:p>
            <a:endParaRPr lang="fr-FR" dirty="0"/>
          </a:p>
          <a:p>
            <a:r>
              <a:rPr lang="fr-FR" dirty="0"/>
              <a:t>NB : Malgré les réticences d’Hastings</a:t>
            </a:r>
          </a:p>
          <a:p>
            <a:r>
              <a:rPr lang="fr-FR" dirty="0"/>
              <a:t>Qui préférait Bombay, plus proche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77D1807-6ECA-6433-42CF-AB65BD85ADB4}"/>
              </a:ext>
            </a:extLst>
          </p:cNvPr>
          <p:cNvSpPr/>
          <p:nvPr/>
        </p:nvSpPr>
        <p:spPr>
          <a:xfrm>
            <a:off x="9676857" y="487347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E5BE0E2-F1F3-22B3-E6AB-F05BE96AD0C6}"/>
              </a:ext>
            </a:extLst>
          </p:cNvPr>
          <p:cNvSpPr/>
          <p:nvPr/>
        </p:nvSpPr>
        <p:spPr>
          <a:xfrm>
            <a:off x="7951593" y="34236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C4DCC3E-4234-4FE7-C076-B71475AA380F}"/>
              </a:ext>
            </a:extLst>
          </p:cNvPr>
          <p:cNvSpPr/>
          <p:nvPr/>
        </p:nvSpPr>
        <p:spPr>
          <a:xfrm>
            <a:off x="9589422" y="4025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9E02865-6606-D455-813D-E9828997F679}"/>
              </a:ext>
            </a:extLst>
          </p:cNvPr>
          <p:cNvSpPr/>
          <p:nvPr/>
        </p:nvSpPr>
        <p:spPr>
          <a:xfrm>
            <a:off x="6008565" y="2751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2267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1773-1784 : Avec le gouverneur général et le </a:t>
            </a:r>
            <a:r>
              <a:rPr lang="fr-FR" b="1" i="1" dirty="0" err="1"/>
              <a:t>Board</a:t>
            </a:r>
            <a:r>
              <a:rPr lang="fr-FR" b="1" i="1" dirty="0"/>
              <a:t> of Control</a:t>
            </a:r>
            <a:r>
              <a:rPr lang="fr-FR" b="1" dirty="0"/>
              <a:t>, le gouvernement britannique accentue son contrôle politique sur l’EIC</a:t>
            </a:r>
          </a:p>
          <a:p>
            <a:endParaRPr lang="fr-FR" dirty="0"/>
          </a:p>
          <a:p>
            <a:r>
              <a:rPr lang="fr-FR" dirty="0"/>
              <a:t>d) 1784 : A Londres</a:t>
            </a:r>
          </a:p>
          <a:p>
            <a:r>
              <a:rPr lang="fr-FR" dirty="0"/>
              <a:t>Le </a:t>
            </a:r>
            <a:r>
              <a:rPr lang="fr-FR" i="1" dirty="0" err="1"/>
              <a:t>Pitt’s’Indian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r>
              <a:rPr lang="fr-FR" dirty="0"/>
              <a:t> instaure un </a:t>
            </a:r>
            <a:r>
              <a:rPr lang="fr-FR" i="1" dirty="0" err="1"/>
              <a:t>Board</a:t>
            </a:r>
            <a:r>
              <a:rPr lang="fr-FR" i="1" dirty="0"/>
              <a:t> of Control</a:t>
            </a:r>
          </a:p>
          <a:p>
            <a:r>
              <a:rPr lang="fr-FR" dirty="0"/>
              <a:t>Un véritable ministère de l’Inde</a:t>
            </a:r>
          </a:p>
          <a:p>
            <a:endParaRPr lang="fr-FR" sz="1700" dirty="0"/>
          </a:p>
          <a:p>
            <a:r>
              <a:rPr lang="fr-FR" sz="1700" dirty="0"/>
              <a:t>NB : 1783-1801 : William Pitt le Jeune, 1</a:t>
            </a:r>
            <a:r>
              <a:rPr lang="fr-FR" sz="1700" baseline="30000" dirty="0"/>
              <a:t>er</a:t>
            </a:r>
            <a:r>
              <a:rPr lang="fr-FR" sz="1700" dirty="0"/>
              <a:t> ministre</a:t>
            </a:r>
          </a:p>
          <a:p>
            <a:endParaRPr lang="fr-FR" dirty="0"/>
          </a:p>
          <a:p>
            <a:r>
              <a:rPr lang="fr-FR" dirty="0"/>
              <a:t>*Lois de 1773 et 1784</a:t>
            </a:r>
          </a:p>
          <a:p>
            <a:r>
              <a:rPr lang="fr-FR" dirty="0"/>
              <a:t>Trois conséquences majeures…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A5C55D9-1228-EF64-B2AD-2B7C2068334B}"/>
              </a:ext>
            </a:extLst>
          </p:cNvPr>
          <p:cNvSpPr/>
          <p:nvPr/>
        </p:nvSpPr>
        <p:spPr>
          <a:xfrm>
            <a:off x="9676857" y="487347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5CF16A-E080-EE40-2F91-419086A711E0}"/>
              </a:ext>
            </a:extLst>
          </p:cNvPr>
          <p:cNvSpPr/>
          <p:nvPr/>
        </p:nvSpPr>
        <p:spPr>
          <a:xfrm>
            <a:off x="7951593" y="34236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36A99DF-38F8-58C7-42F5-984D33402AD6}"/>
              </a:ext>
            </a:extLst>
          </p:cNvPr>
          <p:cNvSpPr/>
          <p:nvPr/>
        </p:nvSpPr>
        <p:spPr>
          <a:xfrm>
            <a:off x="9589422" y="4025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A469B01-2DAA-9A2E-FCAA-59A9F7739421}"/>
              </a:ext>
            </a:extLst>
          </p:cNvPr>
          <p:cNvSpPr/>
          <p:nvPr/>
        </p:nvSpPr>
        <p:spPr>
          <a:xfrm>
            <a:off x="6008565" y="2751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637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4622526" cy="5616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1773-1784 : Avec le gouverneur général et le </a:t>
            </a:r>
            <a:r>
              <a:rPr lang="fr-FR" b="1" i="1" dirty="0" err="1"/>
              <a:t>Board</a:t>
            </a:r>
            <a:r>
              <a:rPr lang="fr-FR" b="1" i="1" dirty="0"/>
              <a:t> of Control</a:t>
            </a:r>
            <a:r>
              <a:rPr lang="fr-FR" b="1" dirty="0"/>
              <a:t>, le gouvernement britannique accentue son contrôle politique sur l’EIC</a:t>
            </a:r>
          </a:p>
          <a:p>
            <a:endParaRPr lang="fr-FR" dirty="0"/>
          </a:p>
          <a:p>
            <a:r>
              <a:rPr lang="fr-FR" dirty="0"/>
              <a:t>1) L’EIC perd une grande partie de son pouvoir</a:t>
            </a:r>
          </a:p>
          <a:p>
            <a:r>
              <a:rPr lang="fr-FR" dirty="0"/>
              <a:t>Au profit du gouvernement britannique</a:t>
            </a:r>
          </a:p>
          <a:p>
            <a:endParaRPr lang="fr-FR" dirty="0"/>
          </a:p>
          <a:p>
            <a:r>
              <a:rPr lang="fr-FR" dirty="0"/>
              <a:t>2) Des clauses de la loi de 1784 interdisent</a:t>
            </a:r>
          </a:p>
          <a:p>
            <a:r>
              <a:rPr lang="fr-FR" dirty="0"/>
              <a:t>Toute ingérence dans les affaires locales</a:t>
            </a:r>
          </a:p>
          <a:p>
            <a:r>
              <a:rPr lang="fr-FR" dirty="0"/>
              <a:t>Et pourtant, </a:t>
            </a:r>
            <a:r>
              <a:rPr lang="fr-FR" i="1" dirty="0"/>
              <a:t>à contrecœur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En Inde, l’EIC va devenir pour la GB</a:t>
            </a:r>
          </a:p>
          <a:p>
            <a:r>
              <a:rPr lang="fr-FR" sz="1700" dirty="0"/>
              <a:t>Un outil politique de conquête et de colonisation</a:t>
            </a:r>
          </a:p>
          <a:p>
            <a:r>
              <a:rPr lang="fr-FR" i="1" dirty="0"/>
              <a:t>Bien que les désirs de conquête répugnassent à l’honneur de la nation britannique</a:t>
            </a:r>
          </a:p>
          <a:p>
            <a:endParaRPr lang="fr-FR" dirty="0"/>
          </a:p>
          <a:p>
            <a:r>
              <a:rPr lang="fr-FR" dirty="0"/>
              <a:t>*Reprenons le récit de cette conquête</a:t>
            </a:r>
          </a:p>
          <a:p>
            <a:r>
              <a:rPr lang="fr-FR" dirty="0"/>
              <a:t>Retour en 1773, dans le reste de l’Inde</a:t>
            </a:r>
          </a:p>
          <a:p>
            <a:r>
              <a:rPr lang="fr-FR" dirty="0"/>
              <a:t>Et commençons par l’Aoudh…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16272" r="5801" b="50000"/>
          <a:stretch/>
        </p:blipFill>
        <p:spPr bwMode="auto">
          <a:xfrm>
            <a:off x="4945568" y="260646"/>
            <a:ext cx="7126059" cy="57400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67B44EB-FFC2-683D-3A4F-F594436C372B}"/>
              </a:ext>
            </a:extLst>
          </p:cNvPr>
          <p:cNvSpPr/>
          <p:nvPr/>
        </p:nvSpPr>
        <p:spPr>
          <a:xfrm>
            <a:off x="9676857" y="4873476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7025C98-7131-4656-5925-8171ACC58C63}"/>
              </a:ext>
            </a:extLst>
          </p:cNvPr>
          <p:cNvSpPr/>
          <p:nvPr/>
        </p:nvSpPr>
        <p:spPr>
          <a:xfrm>
            <a:off x="7951593" y="34236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B195BF3-F1ED-2AF3-D865-6607D2EC2C55}"/>
              </a:ext>
            </a:extLst>
          </p:cNvPr>
          <p:cNvSpPr/>
          <p:nvPr/>
        </p:nvSpPr>
        <p:spPr>
          <a:xfrm>
            <a:off x="9589422" y="402507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3F7B8E9-8F8C-347B-0766-C205D74F05B2}"/>
              </a:ext>
            </a:extLst>
          </p:cNvPr>
          <p:cNvSpPr/>
          <p:nvPr/>
        </p:nvSpPr>
        <p:spPr>
          <a:xfrm>
            <a:off x="6008565" y="27510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2869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31 janvier 2024 (7/15)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1757-1818 : La conquête britannique de l’Inde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90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6" y="260646"/>
            <a:ext cx="5453984" cy="39241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 milieu du XVIIIe siècle</a:t>
            </a:r>
          </a:p>
          <a:p>
            <a:r>
              <a:rPr lang="fr-FR" dirty="0"/>
              <a:t>Au début de la conquête britannique</a:t>
            </a:r>
          </a:p>
          <a:p>
            <a:r>
              <a:rPr lang="fr-FR" dirty="0"/>
              <a:t>Une Inde moghole divisée</a:t>
            </a:r>
          </a:p>
          <a:p>
            <a:endParaRPr lang="fr-FR" dirty="0"/>
          </a:p>
          <a:p>
            <a:r>
              <a:rPr lang="fr-FR" dirty="0"/>
              <a:t>*Mais d’abord, deux dates essentielles…</a:t>
            </a:r>
          </a:p>
          <a:p>
            <a:endParaRPr lang="fr-FR" dirty="0"/>
          </a:p>
          <a:p>
            <a:r>
              <a:rPr lang="fr-FR" dirty="0"/>
              <a:t>a) 1526 : 1</a:t>
            </a:r>
            <a:r>
              <a:rPr lang="fr-FR" baseline="30000" dirty="0"/>
              <a:t>ère</a:t>
            </a:r>
            <a:r>
              <a:rPr lang="fr-FR" dirty="0"/>
              <a:t> bataille de </a:t>
            </a:r>
            <a:r>
              <a:rPr lang="fr-FR" dirty="0" err="1"/>
              <a:t>Panipat</a:t>
            </a:r>
            <a:r>
              <a:rPr lang="fr-FR" dirty="0"/>
              <a:t>, au nord de Delhi</a:t>
            </a:r>
          </a:p>
          <a:p>
            <a:r>
              <a:rPr lang="fr-FR" dirty="0"/>
              <a:t>Victoire du turco-mongol Babur</a:t>
            </a:r>
          </a:p>
          <a:p>
            <a:r>
              <a:rPr lang="fr-FR" sz="1700" dirty="0"/>
              <a:t>Descendant de Tamerlan (1405) et de Gengis Khan (1227)</a:t>
            </a:r>
          </a:p>
          <a:p>
            <a:r>
              <a:rPr lang="fr-FR" dirty="0"/>
              <a:t>Et naissance de l’Empire moghol des Indes</a:t>
            </a:r>
          </a:p>
          <a:p>
            <a:endParaRPr lang="fr-FR" dirty="0"/>
          </a:p>
          <a:p>
            <a:r>
              <a:rPr lang="fr-FR" dirty="0"/>
              <a:t>*1526-1707 : Le temps des </a:t>
            </a:r>
            <a:r>
              <a:rPr lang="fr-FR" i="1" dirty="0"/>
              <a:t>Grands Moghols</a:t>
            </a:r>
          </a:p>
          <a:p>
            <a:r>
              <a:rPr lang="fr-FR" sz="1700" u="sng" dirty="0"/>
              <a:t>Babur</a:t>
            </a:r>
            <a:r>
              <a:rPr lang="fr-FR" sz="1700" dirty="0"/>
              <a:t>, Humayun, </a:t>
            </a:r>
            <a:r>
              <a:rPr lang="fr-FR" sz="1700" u="sng" dirty="0"/>
              <a:t>Akbar</a:t>
            </a:r>
            <a:r>
              <a:rPr lang="fr-FR" sz="1700" dirty="0"/>
              <a:t>, Jahangir, Shah Jahan (le Taj Mahal)</a:t>
            </a:r>
          </a:p>
          <a:p>
            <a:r>
              <a:rPr lang="fr-FR" sz="1700" dirty="0"/>
              <a:t>1658 : Et </a:t>
            </a:r>
            <a:r>
              <a:rPr lang="fr-FR" sz="1700" u="sng" dirty="0"/>
              <a:t>Aurangzeb</a:t>
            </a:r>
            <a:r>
              <a:rPr lang="fr-FR" sz="1700" dirty="0"/>
              <a:t>…</a:t>
            </a:r>
          </a:p>
        </p:txBody>
      </p:sp>
      <p:pic>
        <p:nvPicPr>
          <p:cNvPr id="3" name="Picture 2" descr="C:\Users\Christophe\Pictures\My Scans\2014-07 (juil.)\scan0002.jpg">
            <a:extLst>
              <a:ext uri="{FF2B5EF4-FFF2-40B4-BE49-F238E27FC236}">
                <a16:creationId xmlns:a16="http://schemas.microsoft.com/office/drawing/2014/main" id="{D2973CE6-8888-7AA0-3549-9D4DE8078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48" y="117900"/>
            <a:ext cx="6264696" cy="66221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85051ABC-876C-E9F3-694F-50F1F1125501}"/>
              </a:ext>
            </a:extLst>
          </p:cNvPr>
          <p:cNvSpPr/>
          <p:nvPr/>
        </p:nvSpPr>
        <p:spPr>
          <a:xfrm>
            <a:off x="8408443" y="1895517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ED30696-1007-C48E-4070-DE2717B8CA6C}"/>
              </a:ext>
            </a:extLst>
          </p:cNvPr>
          <p:cNvSpPr/>
          <p:nvPr/>
        </p:nvSpPr>
        <p:spPr>
          <a:xfrm>
            <a:off x="8501035" y="174654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E374A3E-4FAC-BA26-2973-46802F656465}"/>
              </a:ext>
            </a:extLst>
          </p:cNvPr>
          <p:cNvCxnSpPr>
            <a:cxnSpLocks/>
            <a:stCxn id="30" idx="5"/>
            <a:endCxn id="25" idx="2"/>
          </p:cNvCxnSpPr>
          <p:nvPr/>
        </p:nvCxnSpPr>
        <p:spPr>
          <a:xfrm>
            <a:off x="7414287" y="1041361"/>
            <a:ext cx="1086748" cy="7796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E27613D-1BB3-75AF-CC28-EFF60D68F5C1}"/>
              </a:ext>
            </a:extLst>
          </p:cNvPr>
          <p:cNvSpPr/>
          <p:nvPr/>
        </p:nvSpPr>
        <p:spPr>
          <a:xfrm>
            <a:off x="7265026" y="914204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A2507EE-0751-BE05-B633-549CB0C73496}"/>
              </a:ext>
            </a:extLst>
          </p:cNvPr>
          <p:cNvCxnSpPr>
            <a:cxnSpLocks/>
          </p:cNvCxnSpPr>
          <p:nvPr/>
        </p:nvCxnSpPr>
        <p:spPr>
          <a:xfrm>
            <a:off x="7265026" y="548640"/>
            <a:ext cx="0" cy="365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43128EA-7318-7A5C-CAA7-3B695DADFB1B}"/>
              </a:ext>
            </a:extLst>
          </p:cNvPr>
          <p:cNvSpPr/>
          <p:nvPr/>
        </p:nvSpPr>
        <p:spPr>
          <a:xfrm>
            <a:off x="11138326" y="784502"/>
            <a:ext cx="893660" cy="39099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Babur 1526-30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0B7A5-CD9F-A1C8-F5CD-350ACFAC58EB}"/>
              </a:ext>
            </a:extLst>
          </p:cNvPr>
          <p:cNvSpPr/>
          <p:nvPr/>
        </p:nvSpPr>
        <p:spPr>
          <a:xfrm>
            <a:off x="11129669" y="1334399"/>
            <a:ext cx="911378" cy="51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Humayun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1530-40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1555-56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4E77948-F344-151E-B941-C4B3F0585801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11585156" y="1175498"/>
            <a:ext cx="202" cy="1589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95753B-2A50-A522-4EDE-B9B991E16A51}"/>
              </a:ext>
            </a:extLst>
          </p:cNvPr>
          <p:cNvSpPr/>
          <p:nvPr/>
        </p:nvSpPr>
        <p:spPr>
          <a:xfrm>
            <a:off x="11131870" y="2006186"/>
            <a:ext cx="920374" cy="37202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1556-1605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3F83680-B0B5-FB3C-386E-B19CF01DFAF4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1585358" y="1844728"/>
            <a:ext cx="6699" cy="16145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5F0ACA6-7392-DEB7-B3EF-97AB6FC49880}"/>
              </a:ext>
            </a:extLst>
          </p:cNvPr>
          <p:cNvSpPr/>
          <p:nvPr/>
        </p:nvSpPr>
        <p:spPr>
          <a:xfrm>
            <a:off x="11131870" y="2539671"/>
            <a:ext cx="920374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Jahangir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1605-27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3BC3E4B-46F6-940E-D8CD-62091444C1F4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11592057" y="2378214"/>
            <a:ext cx="0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37377-9C3A-0524-0FDA-AAE79CE3F2FC}"/>
              </a:ext>
            </a:extLst>
          </p:cNvPr>
          <p:cNvSpPr/>
          <p:nvPr/>
        </p:nvSpPr>
        <p:spPr>
          <a:xfrm>
            <a:off x="11138326" y="117900"/>
            <a:ext cx="893659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MOGHOLS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1526-1857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57775-6D38-0AB3-7487-DB78035BA9C5}"/>
              </a:ext>
            </a:extLst>
          </p:cNvPr>
          <p:cNvSpPr/>
          <p:nvPr/>
        </p:nvSpPr>
        <p:spPr>
          <a:xfrm>
            <a:off x="11157922" y="309286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1627-58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B33D0F7-3DE0-4AB3-7909-0FC75CC7FDD7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11592057" y="2931410"/>
            <a:ext cx="1269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76F4D-E108-16EF-7B95-79710B12EF54}"/>
              </a:ext>
            </a:extLst>
          </p:cNvPr>
          <p:cNvSpPr/>
          <p:nvPr/>
        </p:nvSpPr>
        <p:spPr>
          <a:xfrm>
            <a:off x="11145227" y="3645320"/>
            <a:ext cx="893660" cy="39099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Aurangzeb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1658-1707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A356E7C-22D0-9508-73DC-41F6F8490332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11592057" y="3483863"/>
            <a:ext cx="1269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05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2" y="260646"/>
            <a:ext cx="6651199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1772-1784 : Au nord, au centre et au sud de l’Inde, les Britanniques </a:t>
            </a:r>
            <a:r>
              <a:rPr lang="fr-FR" b="1" i="1" dirty="0"/>
              <a:t>vassalisent</a:t>
            </a:r>
            <a:r>
              <a:rPr lang="fr-FR" b="1" dirty="0"/>
              <a:t> l’Aoudh, obtiennent la paix avec les puissants Marathes et luttent contre le Mysore, allié des Français3) 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587493A-925F-6E4D-CF13-DA13623A5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380457F-E6E7-8545-9BC0-2619FEE6A9C2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44BFA8A-43E5-64EC-1D1A-69C6E9ADC8EE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A73DE95-3CAA-F901-DBAF-50CFCFC68956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452C26-CC29-5B87-2077-02F9B3ECD779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D089DFC-E263-847B-0F93-1C6E819E8CD1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7B3230B-DC68-278E-B3E8-A4D269971AD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4FBE1A-4164-8512-8652-AB421BD33BAC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893FCD0-6756-D499-0EA9-BC7214917AA8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7DA72DB-672A-33C3-E299-28FD0BFD7D8C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20822C2-2D37-39F5-DF24-3CB02B0179F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B8C548B-B4F3-A968-21EC-3FE17AA26161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FA9497B-0834-5077-8D9A-8724CD6C22FB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2AFE133-44AA-D9DB-E443-A2E552FD7FD8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676C77-6571-AABB-F32C-93F0E76D800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495F4AF-C332-1E05-4363-EF07015C6E0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31523E1-01FC-E9D8-A8BA-AE02E8788A57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3BD5742-9DF0-F29C-4AAD-40A4B0B5307B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8021D55-5F47-D0F9-545D-676DE0110968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5AEEED53-C441-5AC7-95AF-54D4764756BB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3AD43C1-E93B-9EE0-C45B-AE289D586F8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420A4F7-CF1B-C8C2-B9A6-7725C668D832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FC2BFA6-9822-338E-C103-3A8D76EC2EFB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38A77AB-E25D-D727-E0CF-B792ED1E821D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F8A2524D-F0CA-A7F4-8066-8F9CE5D68124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B9BC824-692F-A9BD-8642-8256E48EA78E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315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2" y="260646"/>
            <a:ext cx="665119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*1773 : Après avoir repris Delhi en 1771</a:t>
            </a:r>
          </a:p>
          <a:p>
            <a:r>
              <a:rPr lang="fr-FR" dirty="0"/>
              <a:t>Les Marathes envahissent le </a:t>
            </a:r>
            <a:r>
              <a:rPr lang="fr-FR" dirty="0" err="1"/>
              <a:t>Rohilkhand</a:t>
            </a:r>
            <a:r>
              <a:rPr lang="fr-FR" dirty="0"/>
              <a:t>, terre des </a:t>
            </a:r>
            <a:r>
              <a:rPr lang="fr-FR" dirty="0" err="1"/>
              <a:t>Rohilla</a:t>
            </a:r>
            <a:endParaRPr lang="fr-FR" dirty="0"/>
          </a:p>
          <a:p>
            <a:endParaRPr lang="fr-FR" dirty="0"/>
          </a:p>
          <a:p>
            <a:r>
              <a:rPr lang="fr-FR" u="sng" dirty="0" err="1"/>
              <a:t>Shuja</a:t>
            </a:r>
            <a:r>
              <a:rPr lang="fr-FR" u="sng" dirty="0"/>
              <a:t> </a:t>
            </a:r>
            <a:r>
              <a:rPr lang="fr-FR" u="sng" dirty="0" err="1"/>
              <a:t>ud-Daula</a:t>
            </a:r>
            <a:r>
              <a:rPr lang="fr-FR" dirty="0"/>
              <a:t> d’Aoudh, allié des </a:t>
            </a:r>
            <a:r>
              <a:rPr lang="fr-FR" dirty="0" err="1"/>
              <a:t>Rohilla</a:t>
            </a:r>
            <a:r>
              <a:rPr lang="fr-FR" dirty="0"/>
              <a:t> et aidé par les Britanniques</a:t>
            </a:r>
          </a:p>
          <a:p>
            <a:r>
              <a:rPr lang="fr-FR" dirty="0"/>
              <a:t>Libère le </a:t>
            </a:r>
            <a:r>
              <a:rPr lang="fr-FR" dirty="0" err="1"/>
              <a:t>Rohilkhand</a:t>
            </a:r>
            <a:r>
              <a:rPr lang="fr-FR" dirty="0"/>
              <a:t> ; Puis il l’annexe, </a:t>
            </a:r>
            <a:r>
              <a:rPr lang="fr-FR" u="sng" dirty="0"/>
              <a:t>sans l’aide britannique</a:t>
            </a:r>
          </a:p>
          <a:p>
            <a:endParaRPr lang="fr-FR" dirty="0"/>
          </a:p>
          <a:p>
            <a:r>
              <a:rPr lang="fr-FR" dirty="0"/>
              <a:t>*Jan. 1775 : Dans l’Aoudh, mort de </a:t>
            </a:r>
            <a:r>
              <a:rPr lang="fr-FR" dirty="0" err="1"/>
              <a:t>Shujâ</a:t>
            </a:r>
            <a:r>
              <a:rPr lang="fr-FR" dirty="0"/>
              <a:t> </a:t>
            </a:r>
            <a:r>
              <a:rPr lang="fr-FR" dirty="0" err="1"/>
              <a:t>ud-Daulâ</a:t>
            </a:r>
            <a:endParaRPr lang="fr-FR" dirty="0"/>
          </a:p>
          <a:p>
            <a:r>
              <a:rPr lang="fr-FR" dirty="0"/>
              <a:t>Son fils </a:t>
            </a:r>
            <a:r>
              <a:rPr lang="fr-FR" u="sng" dirty="0"/>
              <a:t>Asaf </a:t>
            </a:r>
            <a:r>
              <a:rPr lang="fr-FR" u="sng" dirty="0" err="1"/>
              <a:t>ud-Daulâ</a:t>
            </a:r>
            <a:r>
              <a:rPr lang="fr-FR" dirty="0"/>
              <a:t> lui succède</a:t>
            </a:r>
          </a:p>
          <a:p>
            <a:endParaRPr lang="fr-FR" dirty="0"/>
          </a:p>
          <a:p>
            <a:r>
              <a:rPr lang="fr-FR" dirty="0"/>
              <a:t>La pression britannique augmente…</a:t>
            </a:r>
          </a:p>
        </p:txBody>
      </p:sp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D180F7B-3086-D2EB-A5EE-20EE50EB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E58E948-640A-A2C7-C8E4-55447A040791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4DF3A0-35E5-D140-3F8A-B7838F9FF93E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11092E-1CF8-996B-8D97-03A2C2705E8E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79BB3A2-497B-2A55-CD32-F94245DC15E1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A19F85-4B5F-5A4A-C2CB-9A5138194424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C809ED-B2E4-BC87-6899-6270DCA8623E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BBA51EF-2E9B-C792-9070-566D106F2B13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6EEA998-0AAD-8E32-7FA0-62349D3CCFD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BEA6B6-9303-F93F-627E-7E261898F959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3A0D2B0-8A26-CEBD-BD74-78F3D364504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FE77C39-A907-3FF1-EE7C-3F6701DB42C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82DB19D-0F9C-D1E0-587B-F1C759D7915D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95650CE-AD13-0FCA-A55D-289BEE2996B8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ABACED0-A6F8-76FE-FC6B-1A6F702058B5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D55D26E-6CD3-26BD-825B-ABD1ABE7E8E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BFAAB96-4687-1E88-1254-29FC9336B41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737777E-F925-2BEC-6B2D-D65DC9BA19F4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3E527BE-FA8C-6BD3-95E4-AF9BB21A79C4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61F6EF9E-2D4A-C962-C000-D12301DA93C5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04867B0-99CE-705E-C729-9215453BAE8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634CDA3-0E88-4DB0-A603-2448FDC1EA77}"/>
              </a:ext>
            </a:extLst>
          </p:cNvPr>
          <p:cNvCxnSpPr>
            <a:cxnSpLocks/>
            <a:stCxn id="43" idx="6"/>
            <a:endCxn id="4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1BBDF36-7683-F0CC-3596-720F2FC4C651}"/>
              </a:ext>
            </a:extLst>
          </p:cNvPr>
          <p:cNvCxnSpPr>
            <a:cxnSpLocks/>
            <a:endCxn id="4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6E057F8-11AD-E3C0-D47A-07C02F4B7148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315EF38F-C85E-E98D-ED08-159820FC2B0D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6D66909-9019-A238-138E-635A72A43CB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AA8CE21-6276-C8B0-475B-4D1C2C3A067F}"/>
              </a:ext>
            </a:extLst>
          </p:cNvPr>
          <p:cNvCxnSpPr>
            <a:cxnSpLocks/>
          </p:cNvCxnSpPr>
          <p:nvPr/>
        </p:nvCxnSpPr>
        <p:spPr>
          <a:xfrm flipH="1" flipV="1">
            <a:off x="9398557" y="2021883"/>
            <a:ext cx="307647" cy="3475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025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66117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*Mai 1775 : Traité de </a:t>
            </a:r>
            <a:r>
              <a:rPr lang="fr-FR" dirty="0" err="1"/>
              <a:t>Fyzabad</a:t>
            </a:r>
            <a:endParaRPr lang="fr-FR" dirty="0"/>
          </a:p>
          <a:p>
            <a:endParaRPr lang="fr-FR" dirty="0"/>
          </a:p>
          <a:p>
            <a:r>
              <a:rPr lang="fr-FR" dirty="0"/>
              <a:t>- En échange de la possession de l’Aoudh</a:t>
            </a:r>
          </a:p>
          <a:p>
            <a:r>
              <a:rPr lang="fr-FR" dirty="0"/>
              <a:t>Asaf </a:t>
            </a:r>
            <a:r>
              <a:rPr lang="fr-FR" dirty="0" err="1"/>
              <a:t>ud-Daula</a:t>
            </a:r>
            <a:r>
              <a:rPr lang="fr-FR" dirty="0"/>
              <a:t> cède la souveraineté de Bénarès</a:t>
            </a:r>
          </a:p>
          <a:p>
            <a:endParaRPr lang="fr-FR" dirty="0"/>
          </a:p>
          <a:p>
            <a:r>
              <a:rPr lang="fr-FR" dirty="0"/>
              <a:t>- En échange de la protection militaire des Britanniques, Aoudh et Bénarès doivent payer</a:t>
            </a:r>
          </a:p>
          <a:p>
            <a:r>
              <a:rPr lang="fr-FR" dirty="0"/>
              <a:t>A l’EIC des tributs annuels</a:t>
            </a:r>
          </a:p>
          <a:p>
            <a:endParaRPr lang="fr-FR" dirty="0"/>
          </a:p>
          <a:p>
            <a:r>
              <a:rPr lang="fr-FR" dirty="0"/>
              <a:t>NB : 3,1 et 2,2 millions de roupies</a:t>
            </a:r>
          </a:p>
          <a:p>
            <a:r>
              <a:rPr lang="fr-FR" dirty="0"/>
              <a:t>Qui vont engendrer de lourds endettements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6946" r="5800" b="50000"/>
          <a:stretch/>
        </p:blipFill>
        <p:spPr bwMode="auto">
          <a:xfrm>
            <a:off x="4954904" y="260646"/>
            <a:ext cx="7121412" cy="43850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C8193A1-910D-A848-AF97-5D8A5799E079}"/>
              </a:ext>
            </a:extLst>
          </p:cNvPr>
          <p:cNvSpPr/>
          <p:nvPr/>
        </p:nvSpPr>
        <p:spPr>
          <a:xfrm>
            <a:off x="10155160" y="3804332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12359B4-A282-14CB-68C1-6B734FFC3D4F}"/>
              </a:ext>
            </a:extLst>
          </p:cNvPr>
          <p:cNvSpPr/>
          <p:nvPr/>
        </p:nvSpPr>
        <p:spPr>
          <a:xfrm>
            <a:off x="5827000" y="118539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91BCA0-A8E1-8294-3DA6-0CCE93DF370B}"/>
              </a:ext>
            </a:extLst>
          </p:cNvPr>
          <p:cNvSpPr/>
          <p:nvPr/>
        </p:nvSpPr>
        <p:spPr>
          <a:xfrm>
            <a:off x="6280237" y="240367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E9452D-C15E-81F5-769F-758F10F49096}"/>
              </a:ext>
            </a:extLst>
          </p:cNvPr>
          <p:cNvSpPr/>
          <p:nvPr/>
        </p:nvSpPr>
        <p:spPr>
          <a:xfrm>
            <a:off x="6587381" y="132479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0E557AD-591F-60F4-EF73-F2AB507E8DE6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6736642" y="1451954"/>
            <a:ext cx="617012" cy="66928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627788-7C60-CF3D-3923-FBE65FD788F8}"/>
              </a:ext>
            </a:extLst>
          </p:cNvPr>
          <p:cNvCxnSpPr>
            <a:cxnSpLocks/>
            <a:stCxn id="8" idx="0"/>
            <a:endCxn id="7" idx="5"/>
          </p:cNvCxnSpPr>
          <p:nvPr/>
        </p:nvCxnSpPr>
        <p:spPr>
          <a:xfrm flipH="1" flipV="1">
            <a:off x="6080401" y="1423368"/>
            <a:ext cx="287271" cy="9803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72E4B0-43B4-D799-FE5E-332F4710D8A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5401994" y="2552644"/>
            <a:ext cx="965678" cy="20930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BAE0C9F-4F76-4CB4-B4C6-3DECD0C02F66}"/>
              </a:ext>
            </a:extLst>
          </p:cNvPr>
          <p:cNvSpPr/>
          <p:nvPr/>
        </p:nvSpPr>
        <p:spPr>
          <a:xfrm>
            <a:off x="8086546" y="27019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A3EA1C8-2896-5EF3-4822-6FCBC73AD370}"/>
              </a:ext>
            </a:extLst>
          </p:cNvPr>
          <p:cNvSpPr/>
          <p:nvPr/>
        </p:nvSpPr>
        <p:spPr>
          <a:xfrm>
            <a:off x="7353654" y="21212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3C88A4-FE3E-CBDD-8387-1D3281C379F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02B7F3-8907-C635-07F2-98DB3D50CEC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97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73" y="260646"/>
            <a:ext cx="466117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1773-1775 : L’Aoudh et Bénarès deviennent des Etats tributaires du Bengale britannique qui protège ainsi sa frontière occidentale</a:t>
            </a:r>
          </a:p>
          <a:p>
            <a:endParaRPr lang="fr-FR" dirty="0"/>
          </a:p>
          <a:p>
            <a:r>
              <a:rPr lang="fr-FR" dirty="0"/>
              <a:t>*1775 : Pour les Britanniques</a:t>
            </a:r>
          </a:p>
          <a:p>
            <a:r>
              <a:rPr lang="fr-FR" dirty="0"/>
              <a:t>L’Aoudh, allié et Etat-tampon depuis 1765</a:t>
            </a:r>
          </a:p>
          <a:p>
            <a:endParaRPr lang="fr-FR" dirty="0"/>
          </a:p>
          <a:p>
            <a:r>
              <a:rPr lang="fr-FR" dirty="0"/>
              <a:t>Devient également un Etat vassal et tributaire</a:t>
            </a:r>
          </a:p>
          <a:p>
            <a:r>
              <a:rPr lang="fr-FR" dirty="0"/>
              <a:t>A revoir…</a:t>
            </a:r>
          </a:p>
          <a:p>
            <a:endParaRPr lang="fr-FR" dirty="0"/>
          </a:p>
          <a:p>
            <a:r>
              <a:rPr lang="fr-FR" dirty="0"/>
              <a:t>*Les Marathes…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0C1FD7C4-C648-A6C7-1EA2-C0F88628B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16946" r="5800" b="50000"/>
          <a:stretch/>
        </p:blipFill>
        <p:spPr bwMode="auto">
          <a:xfrm>
            <a:off x="4954904" y="260646"/>
            <a:ext cx="7121412" cy="43850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C8193A1-910D-A848-AF97-5D8A5799E079}"/>
              </a:ext>
            </a:extLst>
          </p:cNvPr>
          <p:cNvSpPr/>
          <p:nvPr/>
        </p:nvSpPr>
        <p:spPr>
          <a:xfrm>
            <a:off x="10155160" y="3804332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12359B4-A282-14CB-68C1-6B734FFC3D4F}"/>
              </a:ext>
            </a:extLst>
          </p:cNvPr>
          <p:cNvSpPr/>
          <p:nvPr/>
        </p:nvSpPr>
        <p:spPr>
          <a:xfrm>
            <a:off x="5827000" y="1185397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91BCA0-A8E1-8294-3DA6-0CCE93DF370B}"/>
              </a:ext>
            </a:extLst>
          </p:cNvPr>
          <p:cNvSpPr/>
          <p:nvPr/>
        </p:nvSpPr>
        <p:spPr>
          <a:xfrm>
            <a:off x="6280237" y="240367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E9452D-C15E-81F5-769F-758F10F49096}"/>
              </a:ext>
            </a:extLst>
          </p:cNvPr>
          <p:cNvSpPr/>
          <p:nvPr/>
        </p:nvSpPr>
        <p:spPr>
          <a:xfrm>
            <a:off x="6587381" y="1324797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627788-7C60-CF3D-3923-FBE65FD788F8}"/>
              </a:ext>
            </a:extLst>
          </p:cNvPr>
          <p:cNvCxnSpPr>
            <a:cxnSpLocks/>
            <a:stCxn id="8" idx="0"/>
            <a:endCxn id="7" idx="5"/>
          </p:cNvCxnSpPr>
          <p:nvPr/>
        </p:nvCxnSpPr>
        <p:spPr>
          <a:xfrm flipH="1" flipV="1">
            <a:off x="6080401" y="1423368"/>
            <a:ext cx="287271" cy="9803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72E4B0-43B4-D799-FE5E-332F4710D8AE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5401994" y="2552644"/>
            <a:ext cx="965678" cy="20930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BAE0C9F-4F76-4CB4-B4C6-3DECD0C02F66}"/>
              </a:ext>
            </a:extLst>
          </p:cNvPr>
          <p:cNvSpPr/>
          <p:nvPr/>
        </p:nvSpPr>
        <p:spPr>
          <a:xfrm>
            <a:off x="8086546" y="270194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A3EA1C8-2896-5EF3-4822-6FCBC73AD370}"/>
              </a:ext>
            </a:extLst>
          </p:cNvPr>
          <p:cNvSpPr/>
          <p:nvPr/>
        </p:nvSpPr>
        <p:spPr>
          <a:xfrm>
            <a:off x="7353654" y="2121242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3C88A4-FE3E-CBDD-8387-1D3281C379F7}"/>
              </a:ext>
            </a:extLst>
          </p:cNvPr>
          <p:cNvSpPr/>
          <p:nvPr/>
        </p:nvSpPr>
        <p:spPr>
          <a:xfrm>
            <a:off x="8753451" y="25705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102B7F3-8907-C635-07F2-98DB3D50CEC0}"/>
              </a:ext>
            </a:extLst>
          </p:cNvPr>
          <p:cNvSpPr/>
          <p:nvPr/>
        </p:nvSpPr>
        <p:spPr>
          <a:xfrm>
            <a:off x="10050405" y="3044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1751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*1772 : A Poona, morts des </a:t>
            </a:r>
            <a:r>
              <a:rPr lang="fr-FR" i="1" dirty="0" err="1"/>
              <a:t>peshwas</a:t>
            </a:r>
            <a:r>
              <a:rPr lang="fr-FR" dirty="0"/>
              <a:t> </a:t>
            </a:r>
            <a:r>
              <a:rPr lang="fr-FR" u="sng" dirty="0"/>
              <a:t>Madhava Ra</a:t>
            </a:r>
            <a:r>
              <a:rPr lang="fr-FR" dirty="0"/>
              <a:t>o</a:t>
            </a:r>
          </a:p>
          <a:p>
            <a:r>
              <a:rPr lang="fr-FR" dirty="0"/>
              <a:t>Et de son frère Narayan </a:t>
            </a:r>
            <a:r>
              <a:rPr lang="fr-FR" dirty="0" err="1"/>
              <a:t>Râo</a:t>
            </a:r>
            <a:r>
              <a:rPr lang="fr-FR" dirty="0"/>
              <a:t>, assassiné…</a:t>
            </a:r>
          </a:p>
          <a:p>
            <a:endParaRPr lang="fr-FR" dirty="0"/>
          </a:p>
          <a:p>
            <a:r>
              <a:rPr lang="fr-FR" dirty="0"/>
              <a:t>*1773 : Leur oncle </a:t>
            </a:r>
            <a:r>
              <a:rPr lang="fr-FR" u="sng" dirty="0" err="1"/>
              <a:t>Râghunâtha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dirty="0"/>
              <a:t> leur succède…</a:t>
            </a:r>
          </a:p>
          <a:p>
            <a:endParaRPr lang="fr-FR" dirty="0"/>
          </a:p>
          <a:p>
            <a:r>
              <a:rPr lang="fr-FR" dirty="0"/>
              <a:t>Mais il est contesté par le chef marathe </a:t>
            </a:r>
            <a:r>
              <a:rPr lang="fr-FR" u="sng" dirty="0" err="1"/>
              <a:t>Nânâ</a:t>
            </a:r>
            <a:r>
              <a:rPr lang="fr-FR" u="sng" dirty="0"/>
              <a:t> </a:t>
            </a:r>
            <a:r>
              <a:rPr lang="fr-FR" u="sng" dirty="0" err="1"/>
              <a:t>Fadnavis</a:t>
            </a:r>
            <a:endParaRPr lang="fr-FR" u="sng" dirty="0"/>
          </a:p>
          <a:p>
            <a:r>
              <a:rPr lang="fr-FR" dirty="0"/>
              <a:t>Qui lui oppose Madhava </a:t>
            </a:r>
            <a:r>
              <a:rPr lang="fr-FR" dirty="0" err="1"/>
              <a:t>Râo</a:t>
            </a:r>
            <a:r>
              <a:rPr lang="fr-FR" dirty="0"/>
              <a:t> II, fils de Narayan </a:t>
            </a:r>
            <a:r>
              <a:rPr lang="fr-FR" dirty="0" err="1"/>
              <a:t>Râo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Et né en 1774…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32A54CA-9605-54AB-5619-BADC97703049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17F347B-937E-EB74-DC6B-4441BA66F9F0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DA551A1-256E-1970-603E-96F51BF8CCEF}"/>
              </a:ext>
            </a:extLst>
          </p:cNvPr>
          <p:cNvSpPr/>
          <p:nvPr/>
        </p:nvSpPr>
        <p:spPr>
          <a:xfrm>
            <a:off x="2468913" y="4435374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4BF9A39-E010-CC8D-3184-F785BE3426F9}"/>
              </a:ext>
            </a:extLst>
          </p:cNvPr>
          <p:cNvCxnSpPr>
            <a:cxnSpLocks/>
            <a:stCxn id="62" idx="2"/>
            <a:endCxn id="64" idx="0"/>
          </p:cNvCxnSpPr>
          <p:nvPr/>
        </p:nvCxnSpPr>
        <p:spPr>
          <a:xfrm>
            <a:off x="2935322" y="4737336"/>
            <a:ext cx="585" cy="1570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0116433D-14C0-C705-88D3-DD814E268304}"/>
              </a:ext>
            </a:extLst>
          </p:cNvPr>
          <p:cNvSpPr/>
          <p:nvPr/>
        </p:nvSpPr>
        <p:spPr>
          <a:xfrm>
            <a:off x="2455556" y="4894393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05ED513-0206-FDA7-23A9-C33DA44E27F0}"/>
              </a:ext>
            </a:extLst>
          </p:cNvPr>
          <p:cNvSpPr/>
          <p:nvPr/>
        </p:nvSpPr>
        <p:spPr>
          <a:xfrm>
            <a:off x="2415713" y="5807131"/>
            <a:ext cx="1013220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68843A3-2D8C-D364-FEA0-36BD8EE67968}"/>
              </a:ext>
            </a:extLst>
          </p:cNvPr>
          <p:cNvCxnSpPr>
            <a:cxnSpLocks/>
            <a:stCxn id="67" idx="2"/>
            <a:endCxn id="65" idx="0"/>
          </p:cNvCxnSpPr>
          <p:nvPr/>
        </p:nvCxnSpPr>
        <p:spPr>
          <a:xfrm flipH="1">
            <a:off x="2922323" y="5675891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35A39AA5-14E4-03A5-AC52-7AEC8BAB2B5B}"/>
              </a:ext>
            </a:extLst>
          </p:cNvPr>
          <p:cNvSpPr/>
          <p:nvPr/>
        </p:nvSpPr>
        <p:spPr>
          <a:xfrm>
            <a:off x="2431438" y="5373355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7B4B4E3-A6D0-66D4-97DD-9DFA5DBB332A}"/>
              </a:ext>
            </a:extLst>
          </p:cNvPr>
          <p:cNvCxnSpPr>
            <a:cxnSpLocks/>
            <a:stCxn id="64" idx="2"/>
            <a:endCxn id="67" idx="0"/>
          </p:cNvCxnSpPr>
          <p:nvPr/>
        </p:nvCxnSpPr>
        <p:spPr>
          <a:xfrm>
            <a:off x="2935907" y="5181706"/>
            <a:ext cx="2141" cy="1916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107378F-0B83-8EA7-D93B-EC2A5D4BFA1E}"/>
              </a:ext>
            </a:extLst>
          </p:cNvPr>
          <p:cNvSpPr/>
          <p:nvPr/>
        </p:nvSpPr>
        <p:spPr>
          <a:xfrm>
            <a:off x="1209512" y="5373351"/>
            <a:ext cx="1200118" cy="3025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936B1575-ED34-2C56-054C-E3C521511E85}"/>
              </a:ext>
            </a:extLst>
          </p:cNvPr>
          <p:cNvCxnSpPr>
            <a:cxnSpLocks/>
            <a:stCxn id="67" idx="2"/>
            <a:endCxn id="71" idx="0"/>
          </p:cNvCxnSpPr>
          <p:nvPr/>
        </p:nvCxnSpPr>
        <p:spPr>
          <a:xfrm rot="16200000" flipH="1">
            <a:off x="3389918" y="5224020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83052E9-0633-2EB3-E383-DA2E02C72782}"/>
              </a:ext>
            </a:extLst>
          </p:cNvPr>
          <p:cNvSpPr/>
          <p:nvPr/>
        </p:nvSpPr>
        <p:spPr>
          <a:xfrm>
            <a:off x="3457121" y="5801095"/>
            <a:ext cx="101974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C49B8F-12A1-D1F9-592D-BF8592AC2259}"/>
              </a:ext>
            </a:extLst>
          </p:cNvPr>
          <p:cNvSpPr/>
          <p:nvPr/>
        </p:nvSpPr>
        <p:spPr>
          <a:xfrm>
            <a:off x="1331803" y="4521034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FCECCC69-9D6E-3797-39E6-3F8351BD60C7}"/>
              </a:ext>
            </a:extLst>
          </p:cNvPr>
          <p:cNvCxnSpPr>
            <a:cxnSpLocks/>
            <a:stCxn id="64" idx="2"/>
            <a:endCxn id="69" idx="0"/>
          </p:cNvCxnSpPr>
          <p:nvPr/>
        </p:nvCxnSpPr>
        <p:spPr>
          <a:xfrm rot="5400000">
            <a:off x="2276917" y="4714360"/>
            <a:ext cx="191645" cy="1126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CAB68754-5A3B-5842-9396-E34032AF19E0}"/>
              </a:ext>
            </a:extLst>
          </p:cNvPr>
          <p:cNvSpPr/>
          <p:nvPr/>
        </p:nvSpPr>
        <p:spPr>
          <a:xfrm>
            <a:off x="1280220" y="5807840"/>
            <a:ext cx="1019676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7B6F84C7-BF1E-2353-78D3-D9FA5037EB51}"/>
              </a:ext>
            </a:extLst>
          </p:cNvPr>
          <p:cNvCxnSpPr>
            <a:cxnSpLocks/>
            <a:stCxn id="69" idx="2"/>
            <a:endCxn id="76" idx="0"/>
          </p:cNvCxnSpPr>
          <p:nvPr/>
        </p:nvCxnSpPr>
        <p:spPr>
          <a:xfrm flipH="1">
            <a:off x="1790058" y="5675887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63F145B-7EBA-8A7D-E8AD-770FD140817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3960727" y="6106038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D2F1977-3411-1281-55B7-28D289A29982}"/>
              </a:ext>
            </a:extLst>
          </p:cNvPr>
          <p:cNvSpPr/>
          <p:nvPr/>
        </p:nvSpPr>
        <p:spPr>
          <a:xfrm>
            <a:off x="3457120" y="6173507"/>
            <a:ext cx="100721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E749729-955F-BDC2-7451-C3411F407B74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700BC8-EC35-4213-40C0-A55167D1A7E1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5F3C7E2-8190-4E73-B671-C53DDA5E99D0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D406F3-2AF8-34EC-F263-FBE86F42B0F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6144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11880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*1775 : </a:t>
            </a:r>
            <a:r>
              <a:rPr lang="fr-FR" u="sng" dirty="0" err="1"/>
              <a:t>Râghunâtha</a:t>
            </a:r>
            <a:r>
              <a:rPr lang="fr-FR" dirty="0"/>
              <a:t> fait appel aux </a:t>
            </a:r>
            <a:r>
              <a:rPr lang="fr-FR" u="sng" dirty="0"/>
              <a:t>Britanniques de Bombay</a:t>
            </a:r>
          </a:p>
          <a:p>
            <a:endParaRPr lang="fr-FR" dirty="0"/>
          </a:p>
          <a:p>
            <a:r>
              <a:rPr lang="fr-FR" dirty="0"/>
              <a:t>*Traité de Surat : En échange de l’aide des Britanniques</a:t>
            </a:r>
          </a:p>
          <a:p>
            <a:r>
              <a:rPr lang="fr-FR" dirty="0" err="1"/>
              <a:t>Râghunâtha</a:t>
            </a:r>
            <a:r>
              <a:rPr lang="fr-FR" dirty="0"/>
              <a:t> leur cède </a:t>
            </a:r>
            <a:r>
              <a:rPr lang="fr-FR" dirty="0" err="1"/>
              <a:t>Salsette</a:t>
            </a:r>
            <a:r>
              <a:rPr lang="fr-FR" dirty="0"/>
              <a:t> et Bassein, près de Bombay</a:t>
            </a:r>
          </a:p>
          <a:p>
            <a:endParaRPr lang="fr-FR" dirty="0"/>
          </a:p>
          <a:p>
            <a:r>
              <a:rPr lang="fr-FR" dirty="0"/>
              <a:t>*A Calcutta le gouverneur </a:t>
            </a:r>
            <a:r>
              <a:rPr lang="fr-FR" u="sng" dirty="0"/>
              <a:t>Hastings</a:t>
            </a:r>
            <a:r>
              <a:rPr lang="fr-FR" dirty="0"/>
              <a:t> condamne cette politique</a:t>
            </a:r>
          </a:p>
          <a:p>
            <a:r>
              <a:rPr lang="fr-FR" dirty="0"/>
              <a:t>Et signe un nouveau traité avec </a:t>
            </a:r>
            <a:r>
              <a:rPr lang="fr-FR" u="sng" dirty="0" err="1"/>
              <a:t>Nânâ</a:t>
            </a:r>
            <a:r>
              <a:rPr lang="fr-FR" u="sng" dirty="0"/>
              <a:t> </a:t>
            </a:r>
            <a:r>
              <a:rPr lang="fr-FR" u="sng" dirty="0" err="1"/>
              <a:t>Fadnavis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*Mais Bombay maintient son soutien à </a:t>
            </a:r>
            <a:r>
              <a:rPr lang="fr-FR" dirty="0" err="1"/>
              <a:t>Râghunâtha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*1777 : 1</a:t>
            </a:r>
            <a:r>
              <a:rPr lang="fr-FR" baseline="30000" dirty="0"/>
              <a:t>ère</a:t>
            </a:r>
            <a:r>
              <a:rPr lang="fr-FR" dirty="0"/>
              <a:t> guerre </a:t>
            </a:r>
            <a:r>
              <a:rPr lang="fr-FR" dirty="0" err="1"/>
              <a:t>anglo</a:t>
            </a:r>
            <a:r>
              <a:rPr lang="fr-FR" dirty="0"/>
              <a:t>-marathe…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017F347B-937E-EB74-DC6B-4441BA66F9F0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93941A6-55BA-36B3-63B7-0B6820956AA5}"/>
              </a:ext>
            </a:extLst>
          </p:cNvPr>
          <p:cNvSpPr/>
          <p:nvPr/>
        </p:nvSpPr>
        <p:spPr>
          <a:xfrm>
            <a:off x="7752060" y="37009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80461F9-00A0-07BA-C147-522AD08151B0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0ADFE3-7D1E-19CF-04B6-11A4B7BA8D23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09D580-1761-F3CA-1489-3F404804F5E9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5C58C4-F31E-1DC4-B953-53C2F4A406B2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6A32AEB-3501-2A1C-984E-F5B54859ED5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B368A4-FD1E-916C-68D7-F9AA9FE1D338}"/>
              </a:ext>
            </a:extLst>
          </p:cNvPr>
          <p:cNvSpPr/>
          <p:nvPr/>
        </p:nvSpPr>
        <p:spPr>
          <a:xfrm>
            <a:off x="7621158" y="4980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8657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*1777 : Les Britanniques de Bombay attaquent Poona ; Mais…</a:t>
            </a:r>
          </a:p>
          <a:p>
            <a:endParaRPr lang="fr-FR" dirty="0"/>
          </a:p>
          <a:p>
            <a:r>
              <a:rPr lang="fr-FR" dirty="0"/>
              <a:t>*Jan. 1779 : Ils sont vaincus par les Marathes</a:t>
            </a:r>
          </a:p>
          <a:p>
            <a:r>
              <a:rPr lang="fr-FR" dirty="0"/>
              <a:t>Dirigés par leur véritable maître,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2DF3996-747B-60A6-9855-D51F3CEEA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5889C3D-2E5C-8E5E-FABB-89AEF5DDFCFE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EA5A18-9D4F-EFC7-FAAA-581BA828C89D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40918E4-FBD9-0AC0-F99C-816D37E7E5E1}"/>
              </a:ext>
            </a:extLst>
          </p:cNvPr>
          <p:cNvCxnSpPr>
            <a:cxnSpLocks/>
            <a:stCxn id="7" idx="3"/>
            <a:endCxn id="15" idx="7"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C0D72B0-279E-FA4F-41BE-30A7DABC930F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904C57C-2347-D9D8-4548-A8DB49CB1190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14D9D33-9998-17AF-C039-3C249D72FCF8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A1EB8B3-D576-9CFD-34F2-A94894883063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6C3101-2B3F-CE9F-A5F1-2E969411F95C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3265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1772-1780 : Après la mort de Madhava </a:t>
            </a:r>
            <a:r>
              <a:rPr lang="fr-FR" b="1" dirty="0" err="1"/>
              <a:t>Râo</a:t>
            </a:r>
            <a:r>
              <a:rPr lang="fr-FR" b="1" dirty="0"/>
              <a:t>, guerre de succession chez les Marathes et intervention britannique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-marathe</a:t>
            </a:r>
          </a:p>
          <a:p>
            <a:endParaRPr lang="fr-FR" dirty="0"/>
          </a:p>
          <a:p>
            <a:r>
              <a:rPr lang="fr-FR" dirty="0"/>
              <a:t>*Malgré sa condamnation du traité de Surat</a:t>
            </a:r>
          </a:p>
          <a:p>
            <a:r>
              <a:rPr lang="fr-FR" u="sng" dirty="0"/>
              <a:t>Hastings</a:t>
            </a:r>
            <a:r>
              <a:rPr lang="fr-FR" dirty="0"/>
              <a:t> intervient et envoie de Calcutta</a:t>
            </a:r>
          </a:p>
          <a:p>
            <a:r>
              <a:rPr lang="fr-FR" dirty="0"/>
              <a:t>Des troupes à travers l’Inde…</a:t>
            </a:r>
          </a:p>
          <a:p>
            <a:endParaRPr lang="fr-FR" dirty="0"/>
          </a:p>
          <a:p>
            <a:r>
              <a:rPr lang="fr-FR" dirty="0"/>
              <a:t>*Fév. 1779 : Prise d’Ahmedabad, au </a:t>
            </a:r>
            <a:r>
              <a:rPr lang="fr-FR" dirty="0" err="1"/>
              <a:t>Gaekwar</a:t>
            </a:r>
            <a:endParaRPr lang="fr-FR" dirty="0"/>
          </a:p>
          <a:p>
            <a:r>
              <a:rPr lang="fr-FR" dirty="0"/>
              <a:t>*Déc. 1780 : De Bassein, près de Bombay</a:t>
            </a:r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*Août 1780 : De Gwalior, capitale du Sindhia</a:t>
            </a:r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71CB6B2-D3A9-5655-486A-7A349CC90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8D3A4CF-61B1-B9F7-20F3-4332242B8744}"/>
              </a:ext>
            </a:extLst>
          </p:cNvPr>
          <p:cNvCxnSpPr>
            <a:cxnSpLocks/>
          </p:cNvCxnSpPr>
          <p:nvPr/>
        </p:nvCxnSpPr>
        <p:spPr>
          <a:xfrm flipH="1">
            <a:off x="11063264" y="590843"/>
            <a:ext cx="959278" cy="98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EA0F4BB-E369-6128-7F86-5500EF7033E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796028" y="828055"/>
            <a:ext cx="4226514" cy="1820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F73EE9C-0E9D-68D9-01F3-A4493EB62A8B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B8051D2-22BA-80D4-E8B5-C4963A99E246}"/>
              </a:ext>
            </a:extLst>
          </p:cNvPr>
          <p:cNvSpPr/>
          <p:nvPr/>
        </p:nvSpPr>
        <p:spPr>
          <a:xfrm>
            <a:off x="7646767" y="26265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08AC0C-9A6F-7ECD-547C-4BF3A8B45D29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896E536-4415-8DA6-C1EF-56B0ABB53493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FEF6A18-72B3-CB49-5596-CDCA9109C65A}"/>
              </a:ext>
            </a:extLst>
          </p:cNvPr>
          <p:cNvSpPr/>
          <p:nvPr/>
        </p:nvSpPr>
        <p:spPr>
          <a:xfrm>
            <a:off x="7635226" y="4980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CCA44A7-5047-D316-B2A9-BD39E0412150}"/>
              </a:ext>
            </a:extLst>
          </p:cNvPr>
          <p:cNvCxnSpPr>
            <a:cxnSpLocks/>
          </p:cNvCxnSpPr>
          <p:nvPr/>
        </p:nvCxnSpPr>
        <p:spPr>
          <a:xfrm>
            <a:off x="7734202" y="2775484"/>
            <a:ext cx="0" cy="2205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977B98B-B530-EFA3-641F-C6A855B18A18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EF1B328-2767-D159-8B76-229EB891594F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D7D22E-34FC-6FAB-AD43-EA62438C7E8A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7A0247-7AD4-BFBA-3487-3625F4C8E041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BDAA5DF-3AD2-D09C-B33F-AAE14DA1CBD4}"/>
              </a:ext>
            </a:extLst>
          </p:cNvPr>
          <p:cNvCxnSpPr>
            <a:cxnSpLocks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1738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04536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1782 : A </a:t>
            </a:r>
            <a:r>
              <a:rPr lang="fr-FR" b="1" dirty="0" err="1"/>
              <a:t>Salbai</a:t>
            </a:r>
            <a:r>
              <a:rPr lang="fr-FR" b="1" dirty="0"/>
              <a:t>, paix </a:t>
            </a:r>
            <a:r>
              <a:rPr lang="fr-FR" b="1" dirty="0" err="1"/>
              <a:t>anglo</a:t>
            </a:r>
            <a:r>
              <a:rPr lang="fr-FR" b="1" dirty="0"/>
              <a:t>-marathe de 20 ans</a:t>
            </a:r>
          </a:p>
          <a:p>
            <a:endParaRPr lang="fr-FR" dirty="0"/>
          </a:p>
          <a:p>
            <a:r>
              <a:rPr lang="fr-FR" dirty="0"/>
              <a:t>*Mai 1782 : Traité de </a:t>
            </a:r>
            <a:r>
              <a:rPr lang="fr-FR" dirty="0" err="1"/>
              <a:t>Salbai</a:t>
            </a:r>
            <a:r>
              <a:rPr lang="fr-FR" dirty="0"/>
              <a:t> entre </a:t>
            </a:r>
            <a:r>
              <a:rPr lang="fr-FR" u="sng" dirty="0"/>
              <a:t>Hastings</a:t>
            </a:r>
            <a:r>
              <a:rPr lang="fr-FR" dirty="0"/>
              <a:t> et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</a:p>
          <a:p>
            <a:r>
              <a:rPr lang="fr-FR" dirty="0"/>
              <a:t>Les Britanniques </a:t>
            </a:r>
            <a:r>
              <a:rPr lang="fr-FR" sz="1700" dirty="0"/>
              <a:t>reconnaissent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comme </a:t>
            </a:r>
            <a:r>
              <a:rPr lang="fr-FR" i="1" dirty="0" err="1"/>
              <a:t>peshwa</a:t>
            </a:r>
            <a:endParaRPr lang="fr-FR" i="1" dirty="0"/>
          </a:p>
          <a:p>
            <a:r>
              <a:rPr lang="fr-FR" dirty="0"/>
              <a:t>Et ils conservent </a:t>
            </a:r>
            <a:r>
              <a:rPr lang="fr-FR" dirty="0" err="1"/>
              <a:t>Salsette</a:t>
            </a:r>
            <a:endParaRPr lang="fr-FR" dirty="0"/>
          </a:p>
          <a:p>
            <a:endParaRPr lang="fr-FR" dirty="0"/>
          </a:p>
          <a:p>
            <a:r>
              <a:rPr lang="fr-FR" u="sng" dirty="0"/>
              <a:t>*Une paix de 20 ans est conclue</a:t>
            </a:r>
          </a:p>
          <a:p>
            <a:r>
              <a:rPr lang="fr-FR" dirty="0"/>
              <a:t>Les Britanniques vont pouvoir concentrer plus au sud</a:t>
            </a:r>
          </a:p>
          <a:p>
            <a:r>
              <a:rPr lang="fr-FR" dirty="0"/>
              <a:t>Leurs forces contre le Mysore et les Français</a:t>
            </a:r>
          </a:p>
          <a:p>
            <a:r>
              <a:rPr lang="fr-FR" dirty="0"/>
              <a:t>A nouveau menaçants…</a:t>
            </a:r>
          </a:p>
        </p:txBody>
      </p:sp>
      <p:pic>
        <p:nvPicPr>
          <p:cNvPr id="6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4F9A581-04EC-2EA1-2920-D84B03A98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30867" r="49252" b="36580"/>
          <a:stretch/>
        </p:blipFill>
        <p:spPr bwMode="auto">
          <a:xfrm>
            <a:off x="6444029" y="166325"/>
            <a:ext cx="5578513" cy="65298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9620658-5CBC-3227-9ACA-BE388026756B}"/>
              </a:ext>
            </a:extLst>
          </p:cNvPr>
          <p:cNvCxnSpPr>
            <a:cxnSpLocks/>
          </p:cNvCxnSpPr>
          <p:nvPr/>
        </p:nvCxnSpPr>
        <p:spPr>
          <a:xfrm flipH="1">
            <a:off x="11063264" y="590843"/>
            <a:ext cx="959278" cy="98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A46958B-1D62-5958-F5D1-1239843A2B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796028" y="828055"/>
            <a:ext cx="4226514" cy="18202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0FFE83B-B66C-B53F-BB91-09414932B3BD}"/>
              </a:ext>
            </a:extLst>
          </p:cNvPr>
          <p:cNvSpPr/>
          <p:nvPr/>
        </p:nvSpPr>
        <p:spPr>
          <a:xfrm>
            <a:off x="10888394" y="6148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FE1051-E834-79C8-2426-7D64D3BC8328}"/>
              </a:ext>
            </a:extLst>
          </p:cNvPr>
          <p:cNvSpPr/>
          <p:nvPr/>
        </p:nvSpPr>
        <p:spPr>
          <a:xfrm>
            <a:off x="7646767" y="26265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3DC080-B044-F8D4-B880-5FF82061031C}"/>
              </a:ext>
            </a:extLst>
          </p:cNvPr>
          <p:cNvSpPr/>
          <p:nvPr/>
        </p:nvSpPr>
        <p:spPr>
          <a:xfrm>
            <a:off x="7621158" y="51296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4075094-690B-BD26-0C22-1EB46256D435}"/>
              </a:ext>
            </a:extLst>
          </p:cNvPr>
          <p:cNvCxnSpPr>
            <a:cxnSpLocks/>
            <a:stCxn id="10" idx="3"/>
            <a:endCxn id="23" idx="7"/>
          </p:cNvCxnSpPr>
          <p:nvPr/>
        </p:nvCxnSpPr>
        <p:spPr>
          <a:xfrm flipH="1">
            <a:off x="8408602" y="741987"/>
            <a:ext cx="2505401" cy="451079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08EBD3A-2656-DD03-6F25-8195F1DDBD22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796028" y="5204100"/>
            <a:ext cx="35917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608E7AB-4C8E-8E39-4C34-9B8A498D34E8}"/>
              </a:ext>
            </a:extLst>
          </p:cNvPr>
          <p:cNvSpPr/>
          <p:nvPr/>
        </p:nvSpPr>
        <p:spPr>
          <a:xfrm>
            <a:off x="7635226" y="498063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D61066E-11F5-E693-06A4-A479A796A128}"/>
              </a:ext>
            </a:extLst>
          </p:cNvPr>
          <p:cNvCxnSpPr>
            <a:cxnSpLocks/>
          </p:cNvCxnSpPr>
          <p:nvPr/>
        </p:nvCxnSpPr>
        <p:spPr>
          <a:xfrm>
            <a:off x="7734202" y="2775484"/>
            <a:ext cx="0" cy="22051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424B2743-8F9D-8AFA-6F9B-C8AFBAD66FDA}"/>
              </a:ext>
            </a:extLst>
          </p:cNvPr>
          <p:cNvSpPr/>
          <p:nvPr/>
        </p:nvSpPr>
        <p:spPr>
          <a:xfrm>
            <a:off x="8155201" y="5211953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09CE714-627B-82F8-B850-2BAD679CA681}"/>
              </a:ext>
            </a:extLst>
          </p:cNvPr>
          <p:cNvSpPr/>
          <p:nvPr/>
        </p:nvSpPr>
        <p:spPr>
          <a:xfrm>
            <a:off x="9591822" y="273670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037705-8CCA-C5E4-3B59-D0834BE387B6}"/>
              </a:ext>
            </a:extLst>
          </p:cNvPr>
          <p:cNvSpPr/>
          <p:nvPr/>
        </p:nvSpPr>
        <p:spPr>
          <a:xfrm>
            <a:off x="7981199" y="304619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C7ED32F-1EB7-28FF-CCC9-57E33D61B9F1}"/>
              </a:ext>
            </a:extLst>
          </p:cNvPr>
          <p:cNvSpPr/>
          <p:nvPr/>
        </p:nvSpPr>
        <p:spPr>
          <a:xfrm>
            <a:off x="11392486" y="378515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9117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*1775-83 : Guerre d ’indépendance des Etats-Unis…</a:t>
            </a:r>
          </a:p>
          <a:p>
            <a:endParaRPr lang="fr-FR" dirty="0"/>
          </a:p>
          <a:p>
            <a:r>
              <a:rPr lang="fr-FR" dirty="0"/>
              <a:t>*1778 : La France de Louis XVI soutient les insurgés</a:t>
            </a:r>
          </a:p>
          <a:p>
            <a:r>
              <a:rPr lang="fr-FR" dirty="0"/>
              <a:t>Et le conflit </a:t>
            </a:r>
            <a:r>
              <a:rPr lang="fr-FR" i="1" dirty="0"/>
              <a:t>mondial</a:t>
            </a:r>
            <a:r>
              <a:rPr lang="fr-FR" dirty="0"/>
              <a:t> franco-britannique reprend…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664B0E-A2A1-4481-3621-F82F43DC7873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F6870D-1A61-ED92-55E8-665943A704D1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849D7BB-92EB-D9E0-6EFB-0B0A110CB062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24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6" y="260646"/>
            <a:ext cx="545398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1707 : Mort d</a:t>
            </a:r>
            <a:r>
              <a:rPr lang="fr-FR" u="sng" dirty="0"/>
              <a:t>’Aurangzeb</a:t>
            </a:r>
          </a:p>
          <a:p>
            <a:r>
              <a:rPr lang="fr-FR" dirty="0"/>
              <a:t>Le dernier grand empereur moghol</a:t>
            </a:r>
          </a:p>
          <a:p>
            <a:r>
              <a:rPr lang="fr-FR" dirty="0"/>
              <a:t>Le temps des </a:t>
            </a:r>
            <a:r>
              <a:rPr lang="fr-FR" i="1" dirty="0"/>
              <a:t>Petits Moghols</a:t>
            </a:r>
            <a:r>
              <a:rPr lang="fr-FR" dirty="0"/>
              <a:t>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*Le titre impérial sera porté jusqu’en 1857</a:t>
            </a:r>
          </a:p>
          <a:p>
            <a:r>
              <a:rPr lang="fr-FR" dirty="0"/>
              <a:t>Mais progressivement…</a:t>
            </a:r>
          </a:p>
          <a:p>
            <a:endParaRPr lang="fr-FR" dirty="0"/>
          </a:p>
          <a:p>
            <a:r>
              <a:rPr lang="fr-FR" dirty="0"/>
              <a:t>*1707 : Le pouvoir des empereurs de Delhi décline</a:t>
            </a:r>
          </a:p>
          <a:p>
            <a:r>
              <a:rPr lang="fr-FR" dirty="0"/>
              <a:t>Et l’empire se divise en sept puissances régionales</a:t>
            </a:r>
          </a:p>
          <a:p>
            <a:endParaRPr lang="fr-FR" dirty="0"/>
          </a:p>
          <a:p>
            <a:r>
              <a:rPr lang="fr-FR" dirty="0"/>
              <a:t>*1750 : Un état des lieux…</a:t>
            </a:r>
          </a:p>
        </p:txBody>
      </p:sp>
      <p:pic>
        <p:nvPicPr>
          <p:cNvPr id="3" name="Picture 2" descr="C:\Users\Christophe\Pictures\My Scans\2014-07 (juil.)\scan0002.jpg">
            <a:extLst>
              <a:ext uri="{FF2B5EF4-FFF2-40B4-BE49-F238E27FC236}">
                <a16:creationId xmlns:a16="http://schemas.microsoft.com/office/drawing/2014/main" id="{D2973CE6-8888-7AA0-3549-9D4DE8078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48" y="117900"/>
            <a:ext cx="6264696" cy="66221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85051ABC-876C-E9F3-694F-50F1F1125501}"/>
              </a:ext>
            </a:extLst>
          </p:cNvPr>
          <p:cNvSpPr/>
          <p:nvPr/>
        </p:nvSpPr>
        <p:spPr>
          <a:xfrm>
            <a:off x="8408443" y="1895517"/>
            <a:ext cx="360054" cy="297907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356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*1780 : Les Anglais s’emparent de Mahé français</a:t>
            </a:r>
          </a:p>
          <a:p>
            <a:r>
              <a:rPr lang="fr-FR" u="sng" dirty="0" err="1"/>
              <a:t>Haydar</a:t>
            </a:r>
            <a:r>
              <a:rPr lang="fr-FR" u="sng" dirty="0"/>
              <a:t> Ali</a:t>
            </a:r>
            <a:r>
              <a:rPr lang="fr-FR" dirty="0"/>
              <a:t> s’interpose et s’allie aux Français</a:t>
            </a:r>
          </a:p>
          <a:p>
            <a:endParaRPr lang="fr-FR" dirty="0"/>
          </a:p>
          <a:p>
            <a:r>
              <a:rPr lang="fr-FR" dirty="0"/>
              <a:t>Rappel : 1770 : Lors d’une attaque des Marathes</a:t>
            </a:r>
          </a:p>
          <a:p>
            <a:r>
              <a:rPr lang="fr-FR" dirty="0"/>
              <a:t>Madras n’avait pas soutenu Mysore ; Les Français, oui…</a:t>
            </a:r>
          </a:p>
          <a:p>
            <a:endParaRPr lang="fr-FR" dirty="0"/>
          </a:p>
          <a:p>
            <a:r>
              <a:rPr lang="fr-FR" dirty="0"/>
              <a:t>*1780 : 2</a:t>
            </a:r>
            <a:r>
              <a:rPr lang="fr-FR" baseline="30000" dirty="0"/>
              <a:t>ème</a:t>
            </a:r>
            <a:r>
              <a:rPr lang="fr-FR" dirty="0"/>
              <a:t> guerre de Mysore</a:t>
            </a:r>
          </a:p>
          <a:p>
            <a:r>
              <a:rPr lang="fr-FR" dirty="0"/>
              <a:t>Les Britanniques s’emparent au nord de Mahé</a:t>
            </a:r>
          </a:p>
          <a:p>
            <a:r>
              <a:rPr lang="fr-FR" dirty="0"/>
              <a:t>Du port de Mangalore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A86479A-FD7A-B80E-2AAE-7E8DFDAD1A99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AF9066F-6411-5E69-DAEB-F25B1D79291A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5F1577B-2CFE-A06F-2F42-3073EE88FE34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98B86C-D2E5-7FCD-C30E-8ECD470F4062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30D2D04-4179-42AA-BE9A-67201240DAF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3522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*Sept.-Oct. 1780</a:t>
            </a:r>
          </a:p>
          <a:p>
            <a:r>
              <a:rPr lang="fr-FR" dirty="0"/>
              <a:t>A l’ouest de Madras, bataille de </a:t>
            </a:r>
            <a:r>
              <a:rPr lang="fr-FR" dirty="0" err="1"/>
              <a:t>Pollilur</a:t>
            </a:r>
            <a:endParaRPr lang="fr-FR" dirty="0"/>
          </a:p>
          <a:p>
            <a:r>
              <a:rPr lang="fr-FR" u="sng" dirty="0" err="1"/>
              <a:t>Tipu</a:t>
            </a:r>
            <a:r>
              <a:rPr lang="fr-FR" u="sng" dirty="0"/>
              <a:t> Sahib vainc les Britanniques</a:t>
            </a:r>
          </a:p>
          <a:p>
            <a:endParaRPr lang="fr-FR" dirty="0"/>
          </a:p>
          <a:p>
            <a:r>
              <a:rPr lang="fr-FR" dirty="0"/>
              <a:t>*Puis il s’empare d’Arcot…</a:t>
            </a:r>
          </a:p>
          <a:p>
            <a:r>
              <a:rPr lang="fr-FR" dirty="0"/>
              <a:t>Et il envahit le Carnatic jusqu’à la côte…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0291D34-5BA6-2C4B-D95C-DE73582ECD39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5D52D9-42CC-F800-A4C0-7251831C56F2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FACF85C-3CB1-6CAE-BB54-0827EDD37012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735D6CB-2513-7E4A-AEF4-A33BE9CCE2AD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B67A324-D133-EA6F-C8AC-DD987938F293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684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*Juin 1781 : </a:t>
            </a:r>
            <a:r>
              <a:rPr lang="fr-FR" u="sng" dirty="0"/>
              <a:t>George Macartney</a:t>
            </a:r>
            <a:r>
              <a:rPr lang="fr-FR" dirty="0"/>
              <a:t>, gouverneur de Madras</a:t>
            </a:r>
          </a:p>
          <a:p>
            <a:r>
              <a:rPr lang="fr-FR" dirty="0"/>
              <a:t>Organise la contre-offensive</a:t>
            </a:r>
          </a:p>
          <a:p>
            <a:endParaRPr lang="fr-FR" dirty="0"/>
          </a:p>
          <a:p>
            <a:r>
              <a:rPr lang="fr-FR" dirty="0"/>
              <a:t>*Juillet 1781 : A </a:t>
            </a:r>
            <a:r>
              <a:rPr lang="fr-FR" dirty="0" err="1"/>
              <a:t>Polilur</a:t>
            </a:r>
            <a:r>
              <a:rPr lang="fr-FR" dirty="0"/>
              <a:t>, à nouveau</a:t>
            </a:r>
          </a:p>
          <a:p>
            <a:r>
              <a:rPr lang="fr-FR" dirty="0"/>
              <a:t>Le général </a:t>
            </a:r>
            <a:r>
              <a:rPr lang="fr-FR" u="sng" dirty="0"/>
              <a:t>Eyre </a:t>
            </a:r>
            <a:r>
              <a:rPr lang="fr-FR" u="sng" dirty="0" err="1"/>
              <a:t>Coote</a:t>
            </a:r>
            <a:r>
              <a:rPr lang="fr-FR" dirty="0"/>
              <a:t> vainc </a:t>
            </a:r>
            <a:r>
              <a:rPr lang="fr-FR" u="sng" dirty="0" err="1"/>
              <a:t>Tipu</a:t>
            </a:r>
            <a:r>
              <a:rPr lang="fr-FR" u="sng" dirty="0"/>
              <a:t> Sahib</a:t>
            </a:r>
            <a:endParaRPr lang="fr-FR" dirty="0"/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AA41D0A-44C8-1EEF-1A14-29C0489E442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3FC405-84C1-7033-0F22-42DA6FEE1F1D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188A265-F66B-48A9-39D3-AA45C1E08F64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275B2A8-36A1-3517-9596-5F3E1A13E34D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AA6162D8-6D06-5683-96FC-F8EF9453D2C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3066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*Fév. 1782</a:t>
            </a:r>
          </a:p>
          <a:p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vainc les Anglais sur les rives du </a:t>
            </a:r>
            <a:r>
              <a:rPr lang="fr-FR" dirty="0" err="1"/>
              <a:t>Coleroon</a:t>
            </a:r>
            <a:endParaRPr lang="fr-FR" dirty="0"/>
          </a:p>
          <a:p>
            <a:endParaRPr lang="fr-FR" dirty="0"/>
          </a:p>
          <a:p>
            <a:r>
              <a:rPr lang="fr-FR" dirty="0"/>
              <a:t>*Nouvelle contre-offensive britannique plus au sud</a:t>
            </a:r>
          </a:p>
          <a:p>
            <a:r>
              <a:rPr lang="fr-FR" dirty="0"/>
              <a:t>Les Anglais s’emparent de </a:t>
            </a:r>
            <a:r>
              <a:rPr lang="fr-FR" dirty="0" err="1"/>
              <a:t>Négapatam</a:t>
            </a:r>
            <a:r>
              <a:rPr lang="fr-FR" dirty="0"/>
              <a:t> hollandaise</a:t>
            </a:r>
          </a:p>
          <a:p>
            <a:r>
              <a:rPr lang="fr-FR" dirty="0"/>
              <a:t>Au sud de Karikal français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 err="1"/>
              <a:t>Haidar</a:t>
            </a:r>
            <a:r>
              <a:rPr lang="fr-FR" u="sng" dirty="0"/>
              <a:t> Ali</a:t>
            </a:r>
            <a:r>
              <a:rPr lang="fr-FR" dirty="0"/>
              <a:t> fait appel aux Français…</a:t>
            </a:r>
          </a:p>
          <a:p>
            <a:endParaRPr lang="fr-FR" dirty="0"/>
          </a:p>
          <a:p>
            <a:r>
              <a:rPr lang="fr-FR" dirty="0"/>
              <a:t>NB : Mai 1782 : Traité de </a:t>
            </a:r>
            <a:r>
              <a:rPr lang="fr-FR" dirty="0" err="1"/>
              <a:t>Salbai</a:t>
            </a:r>
            <a:endParaRPr lang="fr-FR" dirty="0"/>
          </a:p>
          <a:p>
            <a:r>
              <a:rPr lang="fr-FR" dirty="0"/>
              <a:t>Entre </a:t>
            </a:r>
            <a:r>
              <a:rPr lang="fr-FR" u="sng" dirty="0"/>
              <a:t>Hastings</a:t>
            </a:r>
            <a:r>
              <a:rPr lang="fr-FR" dirty="0"/>
              <a:t> et les Marathes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BA5C6C-946D-CC17-823B-D5A6A7C3590F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743E0C1-EC46-9DC2-47DF-EFBC2B945DEC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7717F43-BA62-11A8-03B1-0F2FB00A0D4D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31A880D-B02A-4F82-DF9A-D03A6F462CDD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941B9F-17A9-7B08-2595-661885364A4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AA41D0A-44C8-1EEF-1A14-29C0489E442B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3FC405-84C1-7033-0F22-42DA6FEE1F1D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C53C90-CD02-CF8E-B12A-277D0A706B97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D7FBD4F-4AFA-68CA-E128-750EDD4C57D8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525B3DB-E611-CB99-5629-0FB4F92B8AEE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5172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41541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*Mars 1782 : </a:t>
            </a:r>
            <a:r>
              <a:rPr lang="fr-FR" u="sng" dirty="0"/>
              <a:t>Le bailli de Suffren</a:t>
            </a:r>
            <a:r>
              <a:rPr lang="fr-FR" dirty="0"/>
              <a:t> débarque à Porto-Novo</a:t>
            </a:r>
          </a:p>
          <a:p>
            <a:r>
              <a:rPr lang="fr-FR" dirty="0"/>
              <a:t>Au sud de Pondichéry ; Mais…</a:t>
            </a:r>
          </a:p>
          <a:p>
            <a:endParaRPr lang="fr-FR" dirty="0"/>
          </a:p>
          <a:p>
            <a:r>
              <a:rPr lang="fr-FR" dirty="0"/>
              <a:t>*Juillet 1782 : Suffren ne parvient pas</a:t>
            </a:r>
          </a:p>
          <a:p>
            <a:r>
              <a:rPr lang="fr-FR" dirty="0"/>
              <a:t>A déloger les Britanniques de </a:t>
            </a:r>
            <a:r>
              <a:rPr lang="fr-FR" dirty="0" err="1"/>
              <a:t>Négapatam</a:t>
            </a:r>
            <a:endParaRPr lang="fr-FR" dirty="0"/>
          </a:p>
          <a:p>
            <a:endParaRPr lang="fr-FR" dirty="0"/>
          </a:p>
          <a:p>
            <a:r>
              <a:rPr lang="fr-FR" dirty="0"/>
              <a:t>*Déc. 1782 : Mort de </a:t>
            </a:r>
            <a:r>
              <a:rPr lang="fr-FR" u="sng" dirty="0" err="1"/>
              <a:t>Haydar</a:t>
            </a:r>
            <a:r>
              <a:rPr lang="fr-FR" u="sng" dirty="0"/>
              <a:t> Ali</a:t>
            </a:r>
          </a:p>
          <a:p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lui succède et poursuit la guerre…</a:t>
            </a:r>
          </a:p>
        </p:txBody>
      </p:sp>
      <p:pic>
        <p:nvPicPr>
          <p:cNvPr id="2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CAF094C-4C7D-FDCE-3512-CEF5C4E0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4184E23-9D3D-E25A-74AC-FEB784B0E2B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BA5C6C-946D-CC17-823B-D5A6A7C3590F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09F486-F464-EEB2-0EA5-F860529CCCCE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D64A49-CFFE-45F1-7332-E9139A47A535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EE0E371-C340-609E-8E32-CAB027EB53E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45A93-8F7F-2091-168C-DCC05784507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F02E7B-DE37-F551-E4D5-58D588E2493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EB6F03A-93F0-A674-8E34-3D231CA8018B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312897-01FA-7D1F-D6A7-684FA39D52D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48A9A50-B851-E2F2-E340-25E45E6C96BC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10A10E6-A34B-00B4-376E-EB2F4EE790AE}"/>
              </a:ext>
            </a:extLst>
          </p:cNvPr>
          <p:cNvCxnSpPr>
            <a:cxnSpLocks/>
            <a:stCxn id="13" idx="7"/>
            <a:endCxn id="27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743E0C1-EC46-9DC2-47DF-EFBC2B945DEC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63B684A-D3BD-899F-AC0F-93FDBA85DA96}"/>
              </a:ext>
            </a:extLst>
          </p:cNvPr>
          <p:cNvCxnSpPr>
            <a:cxnSpLocks/>
            <a:stCxn id="12" idx="3"/>
            <a:endCxn id="9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9207350-1C33-1155-095A-6C6351399A7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7717F43-BA62-11A8-03B1-0F2FB00A0D4D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31A880D-B02A-4F82-DF9A-D03A6F462CDD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941B9F-17A9-7B08-2595-661885364A43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B56D235-BE2E-5CA8-D8D7-D943A6884E5A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E7FF067-2B95-96E8-049E-82FBEB21F6EB}"/>
              </a:ext>
            </a:extLst>
          </p:cNvPr>
          <p:cNvCxnSpPr>
            <a:cxnSpLocks/>
            <a:stCxn id="3" idx="4"/>
            <a:endCxn id="8" idx="0"/>
          </p:cNvCxnSpPr>
          <p:nvPr/>
        </p:nvCxnSpPr>
        <p:spPr>
          <a:xfrm>
            <a:off x="10057477" y="4050609"/>
            <a:ext cx="57606" cy="56554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83223B5-3945-7CB3-5DFC-ACF07051BC58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1FFF22D-C2E0-706A-CCF8-38F51AA185F8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3AD7F5-DDBD-0A13-FAB4-A81BF528E6C7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F3735E5-5A47-761E-DE3E-98AC6EB7B654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BF566953-BD39-0045-FF49-A105F59E69A0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5991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86229" cy="30315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sz="1700" dirty="0"/>
              <a:t>*Jan. 1783 : Au sud de Mysore</a:t>
            </a:r>
          </a:p>
          <a:p>
            <a:r>
              <a:rPr lang="fr-FR" sz="1700" dirty="0"/>
              <a:t>Les Britanniques s’emparent de Coimbatore ; Tandis que… </a:t>
            </a:r>
          </a:p>
          <a:p>
            <a:endParaRPr lang="fr-FR" sz="1700" dirty="0"/>
          </a:p>
          <a:p>
            <a:r>
              <a:rPr lang="fr-FR" sz="1700" dirty="0"/>
              <a:t>*Juin 1783 : Sur la côte ouest, </a:t>
            </a:r>
            <a:r>
              <a:rPr lang="fr-FR" sz="1700" dirty="0" err="1"/>
              <a:t>Tipu</a:t>
            </a:r>
            <a:r>
              <a:rPr lang="fr-FR" sz="1700" dirty="0"/>
              <a:t> Sahib et les Français Assiègent Mangalore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C089A1D-5AD3-88F2-2968-9C5E61B0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A8A6D60-32B2-7CED-4977-31C409EF7E8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2618C5-5977-1ECF-0E26-ADC6B36698C9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EE63CA-0A0A-8341-CCDC-1B5F0D0A364A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5FEF2-692C-3E1F-3610-97915E43D254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2822B15-A052-F8A2-2D25-7F10027FC23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353CDED-0B78-900C-B1AD-1ED89C5C66E7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F36B4C-ACF1-C3E5-F5E5-7BD488E41D46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B0994F-E19A-1513-76E0-BDB8B453C7BE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F548B14-F350-ADD9-0CA9-B07A77B8BD8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7255767-88C6-53D1-BE5B-9F0356F1AEFE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25C2A25-274B-6655-9A28-304AF03B6FC1}"/>
              </a:ext>
            </a:extLst>
          </p:cNvPr>
          <p:cNvCxnSpPr>
            <a:cxnSpLocks/>
            <a:stCxn id="29" idx="7"/>
            <a:endCxn id="32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23DE66-6D82-8E82-A06F-F4DAC66F86AA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5CBA117-6382-F098-225D-5EF2D017B8C1}"/>
              </a:ext>
            </a:extLst>
          </p:cNvPr>
          <p:cNvCxnSpPr>
            <a:cxnSpLocks/>
            <a:stCxn id="28" idx="3"/>
            <a:endCxn id="25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818C51-1BC6-D2DF-E858-D5F350C7F39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A27E17-468D-E216-4635-AA6FB804AE2A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9EA37D59-77B7-5D0A-400F-E38B01ACD606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31DCA2-E0F9-D79D-BA30-C049C6F53A92}"/>
              </a:ext>
            </a:extLst>
          </p:cNvPr>
          <p:cNvCxnSpPr>
            <a:cxnSpLocks/>
            <a:endCxn id="38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396B216-2554-2649-E41F-0044F784F782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E5CA309-EDB4-78ED-8917-6EFB2BCA214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0F4F3E9-2F49-296D-E460-010654A11DF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92673" y="4690640"/>
            <a:ext cx="1734975" cy="34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6D262F6-6F6A-1F8E-1A69-682E9D17D0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857564" y="3057315"/>
            <a:ext cx="1141770" cy="38824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22C8933-A81D-F9E9-0A93-6125C46BD3EC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47492C-9F5E-DA11-AA46-C8FA80008BBB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F97130-5E3F-1011-2231-CF7CB29AE360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F5C8176-2065-2095-3FDF-F3D201ADFF8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5876097" y="3030324"/>
            <a:ext cx="806597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1375A12-58EB-9931-6EC1-17350C5FBC22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9655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86229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1780-1784 : 2</a:t>
            </a:r>
            <a:r>
              <a:rPr lang="fr-FR" b="1" baseline="30000" dirty="0"/>
              <a:t>ème</a:t>
            </a:r>
            <a:r>
              <a:rPr lang="fr-FR" b="1" dirty="0"/>
              <a:t> guerre du Mysore ; </a:t>
            </a:r>
            <a:r>
              <a:rPr lang="fr-FR" b="1" dirty="0" err="1"/>
              <a:t>Haydar</a:t>
            </a:r>
            <a:r>
              <a:rPr lang="fr-FR" b="1" dirty="0"/>
              <a:t> </a:t>
            </a:r>
            <a:r>
              <a:rPr lang="fr-FR" b="1" dirty="0" err="1"/>
              <a:t>Alî</a:t>
            </a:r>
            <a:r>
              <a:rPr lang="fr-FR" b="1" dirty="0"/>
              <a:t> et son fils </a:t>
            </a:r>
            <a:r>
              <a:rPr lang="fr-FR" b="1" dirty="0" err="1"/>
              <a:t>Tipu</a:t>
            </a:r>
            <a:r>
              <a:rPr lang="fr-FR" b="1" dirty="0"/>
              <a:t> Sahib s’allient aux Français contre les Britanniques</a:t>
            </a:r>
          </a:p>
          <a:p>
            <a:endParaRPr lang="fr-FR" dirty="0"/>
          </a:p>
          <a:p>
            <a:r>
              <a:rPr lang="fr-FR" dirty="0"/>
              <a:t>*Mars 1783 : La GB demande la paix aux Etats-Unis</a:t>
            </a:r>
          </a:p>
          <a:p>
            <a:r>
              <a:rPr lang="fr-FR" dirty="0"/>
              <a:t>La France se retire du conflit et abandonne le Mysore</a:t>
            </a:r>
          </a:p>
          <a:p>
            <a:endParaRPr lang="fr-FR" dirty="0"/>
          </a:p>
          <a:p>
            <a:r>
              <a:rPr lang="fr-FR" dirty="0"/>
              <a:t>NB : Sept. 1783 : Traité de Versailles</a:t>
            </a:r>
          </a:p>
          <a:p>
            <a:r>
              <a:rPr lang="fr-FR" u="sng" dirty="0"/>
              <a:t>Fin de l’ingérence officielle française en Inde</a:t>
            </a:r>
          </a:p>
          <a:p>
            <a:endParaRPr lang="fr-FR" dirty="0"/>
          </a:p>
          <a:p>
            <a:r>
              <a:rPr lang="fr-FR" dirty="0"/>
              <a:t>*Jan.-Mars 1784 : </a:t>
            </a:r>
            <a:r>
              <a:rPr lang="fr-FR" u="sng" dirty="0" err="1"/>
              <a:t>Tipu</a:t>
            </a:r>
            <a:r>
              <a:rPr lang="fr-FR" u="sng" dirty="0"/>
              <a:t> Sahib</a:t>
            </a:r>
            <a:r>
              <a:rPr lang="fr-FR" dirty="0"/>
              <a:t> reprend Mangalore</a:t>
            </a:r>
          </a:p>
          <a:p>
            <a:r>
              <a:rPr lang="fr-FR" dirty="0"/>
              <a:t>Isolé, il doit à son tour signer la paix avec la GB</a:t>
            </a:r>
          </a:p>
          <a:p>
            <a:r>
              <a:rPr lang="fr-FR" dirty="0"/>
              <a:t>Mais il conserve ses ambitions…</a:t>
            </a:r>
          </a:p>
          <a:p>
            <a:endParaRPr lang="fr-FR" dirty="0"/>
          </a:p>
          <a:p>
            <a:r>
              <a:rPr lang="fr-FR" dirty="0"/>
              <a:t>NB : 1784 : A Londres, l’</a:t>
            </a:r>
            <a:r>
              <a:rPr lang="fr-FR" i="1" dirty="0" err="1"/>
              <a:t>India</a:t>
            </a:r>
            <a:r>
              <a:rPr lang="fr-FR" i="1" dirty="0"/>
              <a:t> </a:t>
            </a:r>
            <a:r>
              <a:rPr lang="fr-FR" i="1" dirty="0" err="1"/>
              <a:t>Act</a:t>
            </a:r>
            <a:r>
              <a:rPr lang="fr-FR" dirty="0"/>
              <a:t> est voté</a:t>
            </a:r>
          </a:p>
          <a:p>
            <a:endParaRPr lang="fr-FR" dirty="0"/>
          </a:p>
          <a:p>
            <a:r>
              <a:rPr lang="fr-FR" dirty="0"/>
              <a:t>*Retour en 1782, chez les Marathes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…</a:t>
            </a:r>
            <a:endParaRPr lang="fr-FR" u="sng" dirty="0"/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5C089A1D-5AD3-88F2-2968-9C5E61B0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A8A6D60-32B2-7CED-4977-31C409EF7E8C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2618C5-5977-1ECF-0E26-ADC6B36698C9}"/>
              </a:ext>
            </a:extLst>
          </p:cNvPr>
          <p:cNvSpPr/>
          <p:nvPr/>
        </p:nvSpPr>
        <p:spPr>
          <a:xfrm>
            <a:off x="10027648" y="46161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EE63CA-0A0A-8341-CCDC-1B5F0D0A364A}"/>
              </a:ext>
            </a:extLst>
          </p:cNvPr>
          <p:cNvSpPr/>
          <p:nvPr/>
        </p:nvSpPr>
        <p:spPr>
          <a:xfrm>
            <a:off x="9832653" y="32463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5FEF2-692C-3E1F-3610-97915E43D254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2822B15-A052-F8A2-2D25-7F10027FC239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8834511" y="3320818"/>
            <a:ext cx="99814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353CDED-0B78-900C-B1AD-1ED89C5C66E7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F36B4C-ACF1-C3E5-F5E5-7BD488E41D46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DB0994F-E19A-1513-76E0-BDB8B453C7BE}"/>
              </a:ext>
            </a:extLst>
          </p:cNvPr>
          <p:cNvCxnSpPr>
            <a:cxnSpLocks/>
            <a:endCxn id="40" idx="6"/>
          </p:cNvCxnSpPr>
          <p:nvPr/>
        </p:nvCxnSpPr>
        <p:spPr>
          <a:xfrm flipH="1" flipV="1">
            <a:off x="10144912" y="3976122"/>
            <a:ext cx="1393765" cy="9928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F548B14-F350-ADD9-0CA9-B07A77B8BD83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5876097" y="4149897"/>
            <a:ext cx="1430389" cy="5343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7255767-88C6-53D1-BE5B-9F0356F1AEFE}"/>
              </a:ext>
            </a:extLst>
          </p:cNvPr>
          <p:cNvSpPr/>
          <p:nvPr/>
        </p:nvSpPr>
        <p:spPr>
          <a:xfrm>
            <a:off x="9424863" y="31048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25C2A25-274B-6655-9A28-304AF03B6FC1}"/>
              </a:ext>
            </a:extLst>
          </p:cNvPr>
          <p:cNvCxnSpPr>
            <a:cxnSpLocks/>
            <a:stCxn id="29" idx="7"/>
            <a:endCxn id="32" idx="2"/>
          </p:cNvCxnSpPr>
          <p:nvPr/>
        </p:nvCxnSpPr>
        <p:spPr>
          <a:xfrm flipV="1">
            <a:off x="8122986" y="3179298"/>
            <a:ext cx="1301877" cy="2662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723DE66-6D82-8E82-A06F-F4DAC66F86AA}"/>
              </a:ext>
            </a:extLst>
          </p:cNvPr>
          <p:cNvCxnSpPr>
            <a:cxnSpLocks/>
          </p:cNvCxnSpPr>
          <p:nvPr/>
        </p:nvCxnSpPr>
        <p:spPr>
          <a:xfrm flipH="1" flipV="1">
            <a:off x="10202518" y="4725546"/>
            <a:ext cx="1401059" cy="3131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5CBA117-6382-F098-225D-5EF2D017B8C1}"/>
              </a:ext>
            </a:extLst>
          </p:cNvPr>
          <p:cNvCxnSpPr>
            <a:cxnSpLocks/>
            <a:stCxn id="28" idx="3"/>
            <a:endCxn id="25" idx="7"/>
          </p:cNvCxnSpPr>
          <p:nvPr/>
        </p:nvCxnSpPr>
        <p:spPr>
          <a:xfrm flipH="1">
            <a:off x="9981914" y="3057315"/>
            <a:ext cx="380792" cy="210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818C51-1BC6-D2DF-E858-D5F350C7F39D}"/>
              </a:ext>
            </a:extLst>
          </p:cNvPr>
          <p:cNvCxnSpPr>
            <a:cxnSpLocks/>
          </p:cNvCxnSpPr>
          <p:nvPr/>
        </p:nvCxnSpPr>
        <p:spPr>
          <a:xfrm flipH="1">
            <a:off x="10511967" y="2132454"/>
            <a:ext cx="545239" cy="797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6A27E17-468D-E216-4635-AA6FB804AE2A}"/>
              </a:ext>
            </a:extLst>
          </p:cNvPr>
          <p:cNvCxnSpPr>
            <a:cxnSpLocks/>
          </p:cNvCxnSpPr>
          <p:nvPr/>
        </p:nvCxnSpPr>
        <p:spPr>
          <a:xfrm>
            <a:off x="8148595" y="3498232"/>
            <a:ext cx="1658449" cy="7540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9EA37D59-77B7-5D0A-400F-E38B01ACD606}"/>
              </a:ext>
            </a:extLst>
          </p:cNvPr>
          <p:cNvSpPr/>
          <p:nvPr/>
        </p:nvSpPr>
        <p:spPr>
          <a:xfrm>
            <a:off x="9807044" y="417776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331DCA2-E0F9-D79D-BA30-C049C6F53A92}"/>
              </a:ext>
            </a:extLst>
          </p:cNvPr>
          <p:cNvCxnSpPr>
            <a:cxnSpLocks/>
            <a:endCxn id="38" idx="6"/>
          </p:cNvCxnSpPr>
          <p:nvPr/>
        </p:nvCxnSpPr>
        <p:spPr>
          <a:xfrm flipH="1" flipV="1">
            <a:off x="9981914" y="4252253"/>
            <a:ext cx="1621663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396B216-2554-2649-E41F-0044F784F782}"/>
              </a:ext>
            </a:extLst>
          </p:cNvPr>
          <p:cNvSpPr/>
          <p:nvPr/>
        </p:nvSpPr>
        <p:spPr>
          <a:xfrm>
            <a:off x="9970042" y="39016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E5CA309-EDB4-78ED-8917-6EFB2BCA214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0F4F3E9-2F49-296D-E460-010654A11DF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92673" y="4690640"/>
            <a:ext cx="1734975" cy="349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3337CFF2-C46C-728A-6167-BC789486AC73}"/>
              </a:ext>
            </a:extLst>
          </p:cNvPr>
          <p:cNvSpPr/>
          <p:nvPr/>
        </p:nvSpPr>
        <p:spPr>
          <a:xfrm>
            <a:off x="6682694" y="29558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6D262F6-6F6A-1F8E-1A69-682E9D17D097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857564" y="3057315"/>
            <a:ext cx="1141770" cy="38824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822C8933-A81D-F9E9-0A93-6125C46BD3EC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547492C-9F5E-DA11-AA46-C8FA80008BBB}"/>
              </a:ext>
            </a:extLst>
          </p:cNvPr>
          <p:cNvSpPr/>
          <p:nvPr/>
        </p:nvSpPr>
        <p:spPr>
          <a:xfrm>
            <a:off x="10030677" y="44170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9CB0733-8501-D239-CF11-6A785169C95B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1909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4F745B7-0B39-54EE-FF03-E869A868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AD566A5-161D-41F6-A809-923027015B9E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15A4CAE-2B55-041D-471A-FB81FD3DC3D0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F66D89-B235-DCC6-815C-617F227DEE9E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CA6411E-E934-EB55-1FDD-BCEE668C6E6F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C38B24A-B802-7B12-0B41-0E4EE6F3BF54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8A7479-0D49-7080-3E24-329D6B96FB9E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9A8AB0-1B7D-7183-0619-45A8ADBAFD25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FD8086-0467-D855-4743-316416B876D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CE278FB-77BD-8D5B-2E5F-0E7DC9BE87F5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A35D9A-DAF9-757E-54D9-035B64FABD1D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177DAD3-8069-C2B6-65DD-1310392CADAB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2894B78-E5B2-85A5-7C66-A7AE396CB19C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4AB2B8-30CA-8470-2E13-DA1362DA5683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3D43059-7630-951B-6E17-2CFA18CBF4E5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FA0C41-395F-DD07-7DE8-C5382F46322F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4A33F96-DB11-9BB9-CCCD-5592A84829C2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06362DD-8F93-930F-B9AA-131054A45FEA}"/>
              </a:ext>
            </a:extLst>
          </p:cNvPr>
          <p:cNvCxnSpPr>
            <a:cxnSpLocks/>
          </p:cNvCxnSpPr>
          <p:nvPr/>
        </p:nvCxnSpPr>
        <p:spPr>
          <a:xfrm flipV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5369E18-B761-594F-1C32-046480BB8D7D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21AE722-9F7B-3DF5-A86F-A0F7693B523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99D5D3F-6E04-6F9D-FA1E-373FB5A8163E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9B34D89-CCF7-C0EE-8384-D7DDB5A44E42}"/>
              </a:ext>
            </a:extLst>
          </p:cNvPr>
          <p:cNvCxnSpPr>
            <a:cxnSpLocks/>
            <a:stCxn id="34" idx="6"/>
            <a:endCxn id="35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19B3502-BF2B-04A5-8FF6-B0D7D6AC9D11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725A8C6-802F-4DF5-56D6-C47C80AD8C18}"/>
              </a:ext>
            </a:extLst>
          </p:cNvPr>
          <p:cNvCxnSpPr>
            <a:cxnSpLocks/>
          </p:cNvCxnSpPr>
          <p:nvPr/>
        </p:nvCxnSpPr>
        <p:spPr>
          <a:xfrm>
            <a:off x="8296060" y="4376208"/>
            <a:ext cx="429677" cy="121243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2EC660D-0404-7CA5-C89A-48E7C177D020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897B3D9-582F-C68F-4003-BBD142B91E30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2D6847-D3EA-A26A-CDA1-3BE53EBB30DE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1E4C48D-AB02-067F-3ABE-7285877993F9}"/>
              </a:ext>
            </a:extLst>
          </p:cNvPr>
          <p:cNvCxnSpPr>
            <a:cxnSpLocks/>
          </p:cNvCxnSpPr>
          <p:nvPr/>
        </p:nvCxnSpPr>
        <p:spPr>
          <a:xfrm>
            <a:off x="8339537" y="4236808"/>
            <a:ext cx="814012" cy="24585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5102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*1782 : A Gwalior, sa capitale,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</a:t>
            </a:r>
            <a:r>
              <a:rPr lang="fr-FR" sz="1700" dirty="0"/>
              <a:t>au faîte de sa puissance</a:t>
            </a:r>
          </a:p>
          <a:p>
            <a:endParaRPr lang="fr-FR" dirty="0"/>
          </a:p>
          <a:p>
            <a:r>
              <a:rPr lang="fr-FR" dirty="0"/>
              <a:t>- Par la paix de </a:t>
            </a:r>
            <a:r>
              <a:rPr lang="fr-FR" dirty="0" err="1"/>
              <a:t>Salbai</a:t>
            </a:r>
            <a:r>
              <a:rPr lang="fr-FR" dirty="0"/>
              <a:t>, il a réussi à contenir l’avancée britannique</a:t>
            </a:r>
          </a:p>
          <a:p>
            <a:r>
              <a:rPr lang="fr-FR" dirty="0"/>
              <a:t>NB : Bengale conquis (1765)</a:t>
            </a:r>
          </a:p>
          <a:p>
            <a:r>
              <a:rPr lang="fr-FR" dirty="0"/>
              <a:t>Aoudh-</a:t>
            </a:r>
            <a:r>
              <a:rPr lang="fr-FR" dirty="0" err="1"/>
              <a:t>Rohilkhand</a:t>
            </a:r>
            <a:r>
              <a:rPr lang="fr-FR" dirty="0"/>
              <a:t>-Bénarès vassalisés (1775)</a:t>
            </a:r>
          </a:p>
          <a:p>
            <a:endParaRPr lang="fr-FR" dirty="0"/>
          </a:p>
          <a:p>
            <a:r>
              <a:rPr lang="fr-FR" dirty="0"/>
              <a:t>- Il reste le protecteur de l’empereur moghol, </a:t>
            </a:r>
            <a:r>
              <a:rPr lang="fr-FR" u="sng" dirty="0"/>
              <a:t>Shah Alam II</a:t>
            </a:r>
            <a:r>
              <a:rPr lang="fr-FR" dirty="0"/>
              <a:t> (1771)</a:t>
            </a:r>
          </a:p>
          <a:p>
            <a:r>
              <a:rPr lang="fr-FR" dirty="0"/>
              <a:t>Et de ses principaux vassaux : Nizam et Mysore (1770)</a:t>
            </a:r>
          </a:p>
          <a:p>
            <a:endParaRPr lang="fr-FR" dirty="0"/>
          </a:p>
          <a:p>
            <a:r>
              <a:rPr lang="fr-FR" dirty="0"/>
              <a:t>-Et, régent du jeune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(1774)</a:t>
            </a:r>
          </a:p>
          <a:p>
            <a:r>
              <a:rPr lang="fr-FR" dirty="0"/>
              <a:t>Il est le véritable chef de l’Empire marathe</a:t>
            </a:r>
          </a:p>
        </p:txBody>
      </p:sp>
      <p:pic>
        <p:nvPicPr>
          <p:cNvPr id="11" name="Image 1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4929201-9C5B-8111-D233-1CA20874C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5BD2E4D-3834-EA8F-7F8B-48E0F8851C57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030B9B-B349-A4FB-C428-7E6C41FBB8AF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31A1EC6-DB5F-EF45-D5C2-A153740F66FA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89BF0E-3F0E-5991-724C-71F05EB7C55C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1AF8FF9-9DDC-3CA7-671D-2E4DE154460C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61A82B5-6332-3B0F-CAF2-00650F03CFC5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4E63132-E7EF-E281-A84A-9AAE09B95CEE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222CA3-9546-12EB-7156-45AFB5B166DE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450971C-87BA-5D39-9D10-EA9DB33F9D1A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264236E-CB67-7435-D891-E90A81AA1DB4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FAF7CE7-FAAE-FC17-40AA-F3E1E5925A2A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F85E792-DC1E-9BF3-4DD7-A3AD4661FE2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3598BBC-32D3-BC9F-F983-170456F2CF8F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4417E9-307C-388A-B793-7FED773172D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9D91EAB-8592-0431-AE7D-A749F441618E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66965A6-237E-5B61-1B58-67E730A2B2E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FF8F1CB-D59B-B408-6552-B2FF7566F63B}"/>
              </a:ext>
            </a:extLst>
          </p:cNvPr>
          <p:cNvCxnSpPr>
            <a:cxnSpLocks/>
            <a:stCxn id="13" idx="3"/>
            <a:endCxn id="14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7D91D6-AB0F-00EC-75C4-E2DAEEA8B06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2BEBA918-FC2A-31F0-1267-43D0A9E6597D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2FFFD41-47E8-6264-A710-550930FBA8D8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2BEE6A1-D91E-DF1F-D3B9-85D4F1C923F0}"/>
              </a:ext>
            </a:extLst>
          </p:cNvPr>
          <p:cNvCxnSpPr>
            <a:cxnSpLocks/>
            <a:stCxn id="35" idx="6"/>
            <a:endCxn id="36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03B1FC7-89D8-B165-8F14-09270410F703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E5A73C5-5CDD-E04A-C191-AB4ACA1FA473}"/>
              </a:ext>
            </a:extLst>
          </p:cNvPr>
          <p:cNvCxnSpPr>
            <a:cxnSpLocks/>
            <a:stCxn id="13" idx="4"/>
            <a:endCxn id="35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B6AB55FA-52E6-8CB0-47E8-B6957E16573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EDFC1DD-BB91-24CA-3E5E-A58F3A15D581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3A27A7-5949-1811-5F12-092CD4175C12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E53BD9A-2D79-B3F8-214F-FD56F2CF34FC}"/>
              </a:ext>
            </a:extLst>
          </p:cNvPr>
          <p:cNvCxnSpPr>
            <a:cxnSpLocks/>
            <a:stCxn id="13" idx="4"/>
            <a:endCxn id="29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096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*1782 : Avec </a:t>
            </a:r>
            <a:r>
              <a:rPr lang="fr-FR" dirty="0" err="1"/>
              <a:t>Mahaji</a:t>
            </a:r>
            <a:r>
              <a:rPr lang="fr-FR" dirty="0"/>
              <a:t> Sindhia, l’Empire marathe domine l’Inde</a:t>
            </a:r>
          </a:p>
          <a:p>
            <a:endParaRPr lang="fr-FR" dirty="0"/>
          </a:p>
          <a:p>
            <a:r>
              <a:rPr lang="fr-FR" dirty="0"/>
              <a:t>*Mais ses luttes intestines vont peu à peu l’anéantir</a:t>
            </a:r>
          </a:p>
          <a:p>
            <a:r>
              <a:rPr lang="fr-FR" dirty="0"/>
              <a:t>Et offrir aux Britanniques de nouvelles possibilités d’expansion… 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8C086A0-D785-0BF4-4264-09750C312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CE6A9F2-7238-B6B6-9479-3B7628AEFB45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B4FD0C-A2DB-676A-EFB6-742184867D6A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0087E-316D-FB96-1A51-DAFEFEB44BCD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F57C3C-F5B2-C8FD-5A15-FABCFD5F34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0EB395-746A-727D-DA55-2779718BA6DE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721904-F408-6D73-F370-198D8292A57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C322DF-166D-4729-27A0-1F0E309F7D47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6042C0-FFC2-B1A6-8175-E0AD897A030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3906D1-91C0-9185-967D-3E83917AA29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4F0D5D-6D89-51CA-ACC6-BBA8D3F6BC9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31AE67-3C85-C11C-A80F-93DEA1F71E6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8C9385-9734-9135-275B-195425898AE1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E038A2-83CE-3421-AECF-0D555B61C95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21FBCD-85AB-5DB7-C32F-51D75102042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7B3EFD-293A-0827-8644-33DE3A00339B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B8BAC4-FF39-8FB2-5200-E507042E5648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F0DC98A-C692-0300-CA99-92184792365B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0C2E67-CBDB-29E6-B530-682BD283D8F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5ECA307-2C76-7890-AB1D-B773D4BA673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F9B7CD-AF1E-1151-196E-54C9766C7D4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145AA1E-42E5-1F5B-0B47-5BDBB2B4106B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96959B-9F47-67A5-1C03-D4A3B0E2C76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DF0565-5F75-51C7-31AD-FF065B62F240}"/>
              </a:ext>
            </a:extLst>
          </p:cNvPr>
          <p:cNvCxnSpPr>
            <a:cxnSpLocks/>
            <a:stCxn id="4" idx="4"/>
            <a:endCxn id="23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F63DCA2-55AE-E679-A480-79257B423A4E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9F69E-134C-D188-191E-8B3D67000B1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59C6486-CD96-717F-7858-4E64A21E9493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4E99A54-08E0-61DC-E757-9F68F429EC7C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5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025" y="260646"/>
            <a:ext cx="5936975" cy="33239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1757-1761 : Après les invasions afghanes d’Ahmad Chah et la bataille de </a:t>
            </a:r>
            <a:r>
              <a:rPr lang="fr-FR" sz="1400" b="1" dirty="0" err="1"/>
              <a:t>Panipat</a:t>
            </a:r>
            <a:r>
              <a:rPr lang="fr-FR" sz="1400" b="1" dirty="0"/>
              <a:t>, l’empereur moghol a définitivement perdu tout son prestige et ne contrôle plus qu’un territoire restreint autour de Delhi</a:t>
            </a:r>
          </a:p>
          <a:p>
            <a:endParaRPr lang="fr-FR" dirty="0"/>
          </a:p>
          <a:p>
            <a:r>
              <a:rPr lang="fr-FR" dirty="0"/>
              <a:t>1) A Delhi, la capitale, les empereurs moghols</a:t>
            </a:r>
          </a:p>
          <a:p>
            <a:endParaRPr lang="fr-FR" sz="800" dirty="0"/>
          </a:p>
          <a:p>
            <a:r>
              <a:rPr lang="fr-FR" dirty="0"/>
              <a:t>*1757 : Delhi sous l’emprise des puissants Marathes </a:t>
            </a:r>
            <a:r>
              <a:rPr lang="fr-FR" u="sng" dirty="0"/>
              <a:t>hindous</a:t>
            </a:r>
          </a:p>
          <a:p>
            <a:r>
              <a:rPr lang="fr-FR" dirty="0"/>
              <a:t>A l’appel des </a:t>
            </a:r>
            <a:r>
              <a:rPr lang="fr-FR" dirty="0" err="1"/>
              <a:t>Rohilla</a:t>
            </a:r>
            <a:r>
              <a:rPr lang="fr-FR" dirty="0"/>
              <a:t>,  </a:t>
            </a:r>
            <a:r>
              <a:rPr lang="fr-FR" u="sng" dirty="0"/>
              <a:t>musulmans</a:t>
            </a:r>
            <a:r>
              <a:rPr lang="fr-FR" dirty="0"/>
              <a:t> indiens…</a:t>
            </a:r>
          </a:p>
          <a:p>
            <a:endParaRPr lang="fr-FR" sz="800" dirty="0"/>
          </a:p>
          <a:p>
            <a:r>
              <a:rPr lang="fr-FR" dirty="0"/>
              <a:t>*Le 1</a:t>
            </a:r>
            <a:r>
              <a:rPr lang="fr-FR" baseline="30000" dirty="0"/>
              <a:t>er</a:t>
            </a:r>
            <a:r>
              <a:rPr lang="fr-FR" dirty="0"/>
              <a:t> empereur afghan </a:t>
            </a:r>
            <a:r>
              <a:rPr lang="fr-FR" u="sng" dirty="0"/>
              <a:t>musulman</a:t>
            </a:r>
            <a:r>
              <a:rPr lang="fr-FR" dirty="0"/>
              <a:t> </a:t>
            </a:r>
            <a:r>
              <a:rPr lang="fr-FR" u="sng" dirty="0"/>
              <a:t>Ahmad Chah</a:t>
            </a:r>
            <a:r>
              <a:rPr lang="fr-FR" dirty="0"/>
              <a:t> (1747-72)</a:t>
            </a:r>
          </a:p>
          <a:p>
            <a:r>
              <a:rPr lang="fr-FR" dirty="0"/>
              <a:t>Maître à l’ouest depuis 1748 du Pendjab et des sikhs</a:t>
            </a:r>
          </a:p>
          <a:p>
            <a:r>
              <a:rPr lang="fr-FR" dirty="0"/>
              <a:t>Intervient et met la ville à sac</a:t>
            </a:r>
          </a:p>
          <a:p>
            <a:endParaRPr lang="fr-FR" sz="800" dirty="0"/>
          </a:p>
          <a:p>
            <a:r>
              <a:rPr lang="fr-FR" dirty="0"/>
              <a:t>NB : Le 3</a:t>
            </a:r>
            <a:r>
              <a:rPr lang="fr-FR" baseline="30000" dirty="0"/>
              <a:t>ème</a:t>
            </a:r>
            <a:r>
              <a:rPr lang="fr-FR" dirty="0"/>
              <a:t> ! 1398, 1739 et 1757…</a:t>
            </a:r>
          </a:p>
        </p:txBody>
      </p:sp>
      <p:pic>
        <p:nvPicPr>
          <p:cNvPr id="24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B694833B-EF64-17E7-1149-758ACB35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8" y="153102"/>
            <a:ext cx="5711687" cy="6551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A6287EE5-C7F1-CE8A-1C02-73E4B9003A3A}"/>
              </a:ext>
            </a:extLst>
          </p:cNvPr>
          <p:cNvSpPr/>
          <p:nvPr/>
        </p:nvSpPr>
        <p:spPr>
          <a:xfrm>
            <a:off x="8422510" y="1529757"/>
            <a:ext cx="360054" cy="2979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8191505-684F-A5CF-0BDC-8B73C937854F}"/>
              </a:ext>
            </a:extLst>
          </p:cNvPr>
          <p:cNvSpPr/>
          <p:nvPr/>
        </p:nvSpPr>
        <p:spPr>
          <a:xfrm>
            <a:off x="6608893" y="1037564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BB57BB1-8B6E-933E-7523-8C9D4E2B83A1}"/>
              </a:ext>
            </a:extLst>
          </p:cNvPr>
          <p:cNvSpPr/>
          <p:nvPr/>
        </p:nvSpPr>
        <p:spPr>
          <a:xfrm>
            <a:off x="8066539" y="1112051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A865404-3433-7CE6-8705-5248B26FAE8A}"/>
              </a:ext>
            </a:extLst>
          </p:cNvPr>
          <p:cNvSpPr/>
          <p:nvPr/>
        </p:nvSpPr>
        <p:spPr>
          <a:xfrm>
            <a:off x="6608893" y="2011816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68B40B1-FFD9-5627-417A-4433DA0C520D}"/>
              </a:ext>
            </a:extLst>
          </p:cNvPr>
          <p:cNvSpPr/>
          <p:nvPr/>
        </p:nvSpPr>
        <p:spPr>
          <a:xfrm>
            <a:off x="7692704" y="1445859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60A0EA1-7B2B-A411-8E6A-FB0F851F85A8}"/>
              </a:ext>
            </a:extLst>
          </p:cNvPr>
          <p:cNvSpPr/>
          <p:nvPr/>
        </p:nvSpPr>
        <p:spPr>
          <a:xfrm>
            <a:off x="7220006" y="393848"/>
            <a:ext cx="360054" cy="29790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0A12B8C5-E798-A976-D94B-88E69CEDB64A}"/>
              </a:ext>
            </a:extLst>
          </p:cNvPr>
          <p:cNvSpPr/>
          <p:nvPr/>
        </p:nvSpPr>
        <p:spPr>
          <a:xfrm>
            <a:off x="8179034" y="561657"/>
            <a:ext cx="174870" cy="1489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7DCA7C7C-C1F7-F422-10AE-B424CF21C7C4}"/>
              </a:ext>
            </a:extLst>
          </p:cNvPr>
          <p:cNvSpPr/>
          <p:nvPr/>
        </p:nvSpPr>
        <p:spPr>
          <a:xfrm>
            <a:off x="7881355" y="3705193"/>
            <a:ext cx="360054" cy="29790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1ECF44-5E6B-40B6-700F-65A54D86F402}"/>
              </a:ext>
            </a:extLst>
          </p:cNvPr>
          <p:cNvSpPr/>
          <p:nvPr/>
        </p:nvSpPr>
        <p:spPr>
          <a:xfrm>
            <a:off x="4316488" y="4153689"/>
            <a:ext cx="893659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MOGHOLS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1526-1857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AF03F9-CC91-A27A-3D95-23681967991F}"/>
              </a:ext>
            </a:extLst>
          </p:cNvPr>
          <p:cNvSpPr/>
          <p:nvPr/>
        </p:nvSpPr>
        <p:spPr>
          <a:xfrm>
            <a:off x="163224" y="3832346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Aurangzeb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1658-1707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0F5F9-72F1-5D39-81C2-93D7AB0FC004}"/>
              </a:ext>
            </a:extLst>
          </p:cNvPr>
          <p:cNvSpPr/>
          <p:nvPr/>
        </p:nvSpPr>
        <p:spPr>
          <a:xfrm>
            <a:off x="1184548" y="3900677"/>
            <a:ext cx="89366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1707-12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4A1A4B9-AF51-DA07-B5FB-F46AED42673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631378" y="4291673"/>
            <a:ext cx="1" cy="1104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9BEB2B-B292-D0E8-1D88-E2AB21720F98}"/>
              </a:ext>
            </a:extLst>
          </p:cNvPr>
          <p:cNvSpPr/>
          <p:nvPr/>
        </p:nvSpPr>
        <p:spPr>
          <a:xfrm>
            <a:off x="1171192" y="4402094"/>
            <a:ext cx="920374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Jahandar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1712-13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0E704-2361-4C02-08A6-0A958E4FC2BB}"/>
              </a:ext>
            </a:extLst>
          </p:cNvPr>
          <p:cNvSpPr/>
          <p:nvPr/>
        </p:nvSpPr>
        <p:spPr>
          <a:xfrm>
            <a:off x="2177774" y="4876938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Farrukhsiyâr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1713-19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E5336F1-B38C-58B6-5180-7FD7A015DB88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>
          <a:xfrm flipH="1">
            <a:off x="2663118" y="4769897"/>
            <a:ext cx="4360" cy="1070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ADF26DB-0E85-F6B7-7F66-A1E55AF474C4}"/>
              </a:ext>
            </a:extLst>
          </p:cNvPr>
          <p:cNvSpPr/>
          <p:nvPr/>
        </p:nvSpPr>
        <p:spPr>
          <a:xfrm>
            <a:off x="128341" y="5420392"/>
            <a:ext cx="9769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Shah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1748-54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E0A12AC-8428-42DD-61BB-C0CB6422DF88}"/>
              </a:ext>
            </a:extLst>
          </p:cNvPr>
          <p:cNvCxnSpPr>
            <a:cxnSpLocks/>
            <a:stCxn id="132" idx="2"/>
            <a:endCxn id="10" idx="0"/>
          </p:cNvCxnSpPr>
          <p:nvPr/>
        </p:nvCxnSpPr>
        <p:spPr>
          <a:xfrm>
            <a:off x="610054" y="5264678"/>
            <a:ext cx="6755" cy="1557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68A75FEB-F8A9-FCA7-A42B-8C830F612D7D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 flipV="1">
            <a:off x="1056884" y="3900677"/>
            <a:ext cx="574494" cy="127167"/>
          </a:xfrm>
          <a:prstGeom prst="bentConnector4">
            <a:avLst>
              <a:gd name="adj1" fmla="val 11111"/>
              <a:gd name="adj2" fmla="val 15649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1025F-9C9F-C8E4-CC56-7F16B1FA888A}"/>
              </a:ext>
            </a:extLst>
          </p:cNvPr>
          <p:cNvSpPr/>
          <p:nvPr/>
        </p:nvSpPr>
        <p:spPr>
          <a:xfrm>
            <a:off x="2173576" y="4397869"/>
            <a:ext cx="98780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Azim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C3B4D517-1D96-B359-517A-B6B7764A9569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rot="16200000" flipH="1">
            <a:off x="2096330" y="3826721"/>
            <a:ext cx="106196" cy="10361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E31AD-6233-E7E6-6F6F-1911239AFA73}"/>
              </a:ext>
            </a:extLst>
          </p:cNvPr>
          <p:cNvSpPr/>
          <p:nvPr/>
        </p:nvSpPr>
        <p:spPr>
          <a:xfrm>
            <a:off x="3218233" y="4401699"/>
            <a:ext cx="955073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Rafi-</a:t>
            </a:r>
            <a:r>
              <a:rPr lang="fr-FR" sz="1200" dirty="0" err="1">
                <a:solidFill>
                  <a:schemeClr val="tx1"/>
                </a:solidFill>
              </a:rPr>
              <a:t>ush</a:t>
            </a:r>
            <a:r>
              <a:rPr lang="fr-FR" sz="1200" dirty="0">
                <a:solidFill>
                  <a:schemeClr val="tx1"/>
                </a:solidFill>
              </a:rPr>
              <a:t>-Shan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4AE7EC3-2AE0-DCA2-107A-5087668C5D69}"/>
              </a:ext>
            </a:extLst>
          </p:cNvPr>
          <p:cNvCxnSpPr>
            <a:cxnSpLocks/>
            <a:stCxn id="5" idx="2"/>
            <a:endCxn id="15" idx="0"/>
          </p:cNvCxnSpPr>
          <p:nvPr/>
        </p:nvCxnSpPr>
        <p:spPr>
          <a:xfrm rot="16200000" flipH="1">
            <a:off x="2608561" y="3314490"/>
            <a:ext cx="110026" cy="20643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4C200E1-D075-9DAA-71BD-6E52AAF62474}"/>
              </a:ext>
            </a:extLst>
          </p:cNvPr>
          <p:cNvSpPr/>
          <p:nvPr/>
        </p:nvSpPr>
        <p:spPr>
          <a:xfrm>
            <a:off x="1147074" y="4876567"/>
            <a:ext cx="970687" cy="3917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Alamgir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373757-D11F-1644-C749-9C1D2F12EBA5}"/>
              </a:ext>
            </a:extLst>
          </p:cNvPr>
          <p:cNvSpPr/>
          <p:nvPr/>
        </p:nvSpPr>
        <p:spPr>
          <a:xfrm>
            <a:off x="1173127" y="5429763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Alam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FB4B314-5F6B-2B2B-A374-CF3B7FDDCB17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1632418" y="5268306"/>
            <a:ext cx="20275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FB5320-5264-4034-35D6-98F5E6DE4158}"/>
              </a:ext>
            </a:extLst>
          </p:cNvPr>
          <p:cNvSpPr/>
          <p:nvPr/>
        </p:nvSpPr>
        <p:spPr>
          <a:xfrm>
            <a:off x="1176896" y="5924078"/>
            <a:ext cx="955363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Akbar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1806-37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04614A0-09BD-5769-5C40-27ACAD07CF43}"/>
              </a:ext>
            </a:extLst>
          </p:cNvPr>
          <p:cNvCxnSpPr>
            <a:cxnSpLocks/>
            <a:stCxn id="18" idx="2"/>
            <a:endCxn id="21" idx="0"/>
          </p:cNvCxnSpPr>
          <p:nvPr/>
        </p:nvCxnSpPr>
        <p:spPr>
          <a:xfrm>
            <a:off x="1652693" y="5820759"/>
            <a:ext cx="1885" cy="1033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422B4-B8D0-2458-F4EC-679CA9A79EA6}"/>
              </a:ext>
            </a:extLst>
          </p:cNvPr>
          <p:cNvSpPr/>
          <p:nvPr/>
        </p:nvSpPr>
        <p:spPr>
          <a:xfrm>
            <a:off x="3202619" y="4887241"/>
            <a:ext cx="970687" cy="39173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Rafi </a:t>
            </a:r>
            <a:r>
              <a:rPr lang="fr-FR" sz="1200" dirty="0" err="1">
                <a:solidFill>
                  <a:schemeClr val="tx1"/>
                </a:solidFill>
              </a:rPr>
              <a:t>ud</a:t>
            </a:r>
            <a:r>
              <a:rPr lang="fr-FR" sz="1200" dirty="0">
                <a:solidFill>
                  <a:schemeClr val="tx1"/>
                </a:solidFill>
              </a:rPr>
              <a:t>-Dar.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0CEF9C-813D-2700-078B-630FB90F34CC}"/>
              </a:ext>
            </a:extLst>
          </p:cNvPr>
          <p:cNvSpPr/>
          <p:nvPr/>
        </p:nvSpPr>
        <p:spPr>
          <a:xfrm>
            <a:off x="4236735" y="4887241"/>
            <a:ext cx="1065310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1719-19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04E2090-845F-9D36-6423-27F203A0202E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1631379" y="4774122"/>
            <a:ext cx="1039" cy="1024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1EDB0F8-DEF2-E135-6DE9-2E533A807FEA}"/>
              </a:ext>
            </a:extLst>
          </p:cNvPr>
          <p:cNvCxnSpPr>
            <a:cxnSpLocks/>
            <a:stCxn id="15" idx="2"/>
            <a:endCxn id="23" idx="0"/>
          </p:cNvCxnSpPr>
          <p:nvPr/>
        </p:nvCxnSpPr>
        <p:spPr>
          <a:xfrm flipH="1">
            <a:off x="3687963" y="4773727"/>
            <a:ext cx="7807" cy="113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A189BD19-BAAD-1D3F-E84D-4FEB1F631C92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 rot="16200000" flipH="1">
            <a:off x="4175823" y="4293674"/>
            <a:ext cx="113514" cy="107362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9D384D9-7FF8-6E95-F403-3CE81F2E6E85}"/>
              </a:ext>
            </a:extLst>
          </p:cNvPr>
          <p:cNvSpPr/>
          <p:nvPr/>
        </p:nvSpPr>
        <p:spPr>
          <a:xfrm>
            <a:off x="121586" y="4383198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50" dirty="0" err="1">
                <a:solidFill>
                  <a:schemeClr val="tx1"/>
                </a:solidFill>
              </a:rPr>
              <a:t>Jahan</a:t>
            </a:r>
            <a:r>
              <a:rPr lang="fr-FR" sz="1050" dirty="0">
                <a:solidFill>
                  <a:schemeClr val="tx1"/>
                </a:solidFill>
              </a:rPr>
              <a:t> Shah</a:t>
            </a:r>
          </a:p>
        </p:txBody>
      </p:sp>
      <p:cxnSp>
        <p:nvCxnSpPr>
          <p:cNvPr id="129" name="Connecteur : en angle 128">
            <a:extLst>
              <a:ext uri="{FF2B5EF4-FFF2-40B4-BE49-F238E27FC236}">
                <a16:creationId xmlns:a16="http://schemas.microsoft.com/office/drawing/2014/main" id="{79C67B41-8DDE-6617-AC50-D9FC969BF91B}"/>
              </a:ext>
            </a:extLst>
          </p:cNvPr>
          <p:cNvCxnSpPr>
            <a:cxnSpLocks/>
            <a:stCxn id="5" idx="2"/>
            <a:endCxn id="30" idx="0"/>
          </p:cNvCxnSpPr>
          <p:nvPr/>
        </p:nvCxnSpPr>
        <p:spPr>
          <a:xfrm rot="5400000">
            <a:off x="1074954" y="3826773"/>
            <a:ext cx="91525" cy="10213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0AAAF5-66D9-1565-9D75-8246C2CF5152}"/>
              </a:ext>
            </a:extLst>
          </p:cNvPr>
          <p:cNvSpPr/>
          <p:nvPr/>
        </p:nvSpPr>
        <p:spPr>
          <a:xfrm>
            <a:off x="121586" y="4892650"/>
            <a:ext cx="976936" cy="3720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1719-48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D5D6AEB-F202-EDD0-FAB3-3EDF8888DE31}"/>
              </a:ext>
            </a:extLst>
          </p:cNvPr>
          <p:cNvCxnSpPr>
            <a:cxnSpLocks/>
            <a:stCxn id="30" idx="2"/>
            <a:endCxn id="132" idx="0"/>
          </p:cNvCxnSpPr>
          <p:nvPr/>
        </p:nvCxnSpPr>
        <p:spPr>
          <a:xfrm>
            <a:off x="610054" y="4755226"/>
            <a:ext cx="0" cy="137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 : en angle 133">
            <a:extLst>
              <a:ext uri="{FF2B5EF4-FFF2-40B4-BE49-F238E27FC236}">
                <a16:creationId xmlns:a16="http://schemas.microsoft.com/office/drawing/2014/main" id="{EE4CA1A6-E8C9-6195-4FD6-066CE2F27106}"/>
              </a:ext>
            </a:extLst>
          </p:cNvPr>
          <p:cNvCxnSpPr>
            <a:cxnSpLocks/>
            <a:stCxn id="3" idx="3"/>
            <a:endCxn id="174" idx="0"/>
          </p:cNvCxnSpPr>
          <p:nvPr/>
        </p:nvCxnSpPr>
        <p:spPr>
          <a:xfrm flipV="1">
            <a:off x="1056884" y="3832346"/>
            <a:ext cx="4821812" cy="195498"/>
          </a:xfrm>
          <a:prstGeom prst="bentConnector4">
            <a:avLst>
              <a:gd name="adj1" fmla="val 1119"/>
              <a:gd name="adj2" fmla="val 9460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18636EA-D1D5-F448-5AD8-63949C546112}"/>
              </a:ext>
            </a:extLst>
          </p:cNvPr>
          <p:cNvSpPr/>
          <p:nvPr/>
        </p:nvSpPr>
        <p:spPr>
          <a:xfrm>
            <a:off x="5356978" y="3832346"/>
            <a:ext cx="1043436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EE302BC-8E7A-24D9-26E7-5CDAFFE19998}"/>
              </a:ext>
            </a:extLst>
          </p:cNvPr>
          <p:cNvSpPr/>
          <p:nvPr/>
        </p:nvSpPr>
        <p:spPr>
          <a:xfrm>
            <a:off x="1173127" y="6432597"/>
            <a:ext cx="959132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Bahadur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1837-57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9FC862C-3E3A-C3D5-67E7-35B06C7ADBCA}"/>
              </a:ext>
            </a:extLst>
          </p:cNvPr>
          <p:cNvSpPr/>
          <p:nvPr/>
        </p:nvSpPr>
        <p:spPr>
          <a:xfrm>
            <a:off x="5365474" y="4372773"/>
            <a:ext cx="1043437" cy="38020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Muhi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9BD1FCC-EFB4-5FA0-2C7D-6FBC80960FDF}"/>
              </a:ext>
            </a:extLst>
          </p:cNvPr>
          <p:cNvSpPr/>
          <p:nvPr/>
        </p:nvSpPr>
        <p:spPr>
          <a:xfrm>
            <a:off x="5365474" y="4882226"/>
            <a:ext cx="1043437" cy="40813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Shah </a:t>
            </a:r>
            <a:r>
              <a:rPr lang="fr-FR" sz="1200" dirty="0" err="1">
                <a:solidFill>
                  <a:schemeClr val="tx1"/>
                </a:solidFill>
              </a:rPr>
              <a:t>Jahan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1759-60</a:t>
            </a:r>
          </a:p>
        </p:txBody>
      </p: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47BE43DF-0EF2-364A-6D10-D12840B5DAF1}"/>
              </a:ext>
            </a:extLst>
          </p:cNvPr>
          <p:cNvCxnSpPr>
            <a:cxnSpLocks/>
            <a:stCxn id="178" idx="2"/>
            <a:endCxn id="179" idx="0"/>
          </p:cNvCxnSpPr>
          <p:nvPr/>
        </p:nvCxnSpPr>
        <p:spPr>
          <a:xfrm>
            <a:off x="5887193" y="4752976"/>
            <a:ext cx="0" cy="129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7FD19574-F2F5-3A51-FF23-E44B11B1C1FC}"/>
              </a:ext>
            </a:extLst>
          </p:cNvPr>
          <p:cNvCxnSpPr>
            <a:cxnSpLocks/>
            <a:stCxn id="174" idx="2"/>
            <a:endCxn id="178" idx="0"/>
          </p:cNvCxnSpPr>
          <p:nvPr/>
        </p:nvCxnSpPr>
        <p:spPr>
          <a:xfrm>
            <a:off x="5878696" y="4223342"/>
            <a:ext cx="8497" cy="1494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475213F5-DCC2-6333-C181-BCCBA3392E57}"/>
              </a:ext>
            </a:extLst>
          </p:cNvPr>
          <p:cNvCxnSpPr>
            <a:cxnSpLocks/>
            <a:stCxn id="21" idx="2"/>
            <a:endCxn id="177" idx="0"/>
          </p:cNvCxnSpPr>
          <p:nvPr/>
        </p:nvCxnSpPr>
        <p:spPr>
          <a:xfrm flipH="1">
            <a:off x="1652693" y="6315074"/>
            <a:ext cx="1885" cy="1175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844F0972-FB6D-4D0B-37C6-8CCFE6D962BE}"/>
              </a:ext>
            </a:extLst>
          </p:cNvPr>
          <p:cNvCxnSpPr>
            <a:cxnSpLocks/>
          </p:cNvCxnSpPr>
          <p:nvPr/>
        </p:nvCxnSpPr>
        <p:spPr>
          <a:xfrm flipV="1">
            <a:off x="8066539" y="1827664"/>
            <a:ext cx="535998" cy="187752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19C4E5FB-EF52-E14B-142A-6DCF1DCACB93}"/>
              </a:ext>
            </a:extLst>
          </p:cNvPr>
          <p:cNvCxnSpPr>
            <a:cxnSpLocks/>
          </p:cNvCxnSpPr>
          <p:nvPr/>
        </p:nvCxnSpPr>
        <p:spPr>
          <a:xfrm>
            <a:off x="7527331" y="648128"/>
            <a:ext cx="947908" cy="9252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Ellipse 203">
            <a:extLst>
              <a:ext uri="{FF2B5EF4-FFF2-40B4-BE49-F238E27FC236}">
                <a16:creationId xmlns:a16="http://schemas.microsoft.com/office/drawing/2014/main" id="{20F07BD1-F517-DDE4-2781-48739B3C93AF}"/>
              </a:ext>
            </a:extLst>
          </p:cNvPr>
          <p:cNvSpPr/>
          <p:nvPr/>
        </p:nvSpPr>
        <p:spPr>
          <a:xfrm>
            <a:off x="8929627" y="1542833"/>
            <a:ext cx="174870" cy="14897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9053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6" y="166325"/>
            <a:ext cx="660511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*1784 :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réclamant de nouveaux tributs</a:t>
            </a:r>
          </a:p>
          <a:p>
            <a:r>
              <a:rPr lang="fr-FR" dirty="0"/>
              <a:t>Il provoque la révolte des Rajputs…</a:t>
            </a:r>
          </a:p>
          <a:p>
            <a:endParaRPr lang="fr-FR" dirty="0"/>
          </a:p>
          <a:p>
            <a:r>
              <a:rPr lang="fr-FR" dirty="0"/>
              <a:t>*Juillet 1787 : </a:t>
            </a:r>
            <a:r>
              <a:rPr lang="fr-FR" dirty="0" err="1"/>
              <a:t>Mahaji</a:t>
            </a:r>
            <a:r>
              <a:rPr lang="fr-FR" dirty="0"/>
              <a:t> Sindhia est vaincu à la bataille de Lalsot</a:t>
            </a:r>
          </a:p>
          <a:p>
            <a:r>
              <a:rPr lang="fr-FR" dirty="0"/>
              <a:t>De plus…</a:t>
            </a:r>
          </a:p>
          <a:p>
            <a:endParaRPr lang="fr-FR" dirty="0"/>
          </a:p>
          <a:p>
            <a:r>
              <a:rPr lang="fr-FR" dirty="0"/>
              <a:t>*1788 : Des chefs </a:t>
            </a:r>
            <a:r>
              <a:rPr lang="fr-FR" dirty="0" err="1"/>
              <a:t>rohillâ</a:t>
            </a:r>
            <a:r>
              <a:rPr lang="fr-FR" dirty="0"/>
              <a:t> pénètrent dans Delhi</a:t>
            </a:r>
          </a:p>
          <a:p>
            <a:r>
              <a:rPr lang="fr-FR" dirty="0"/>
              <a:t>Et aveuglent l’empereur </a:t>
            </a:r>
            <a:r>
              <a:rPr lang="fr-FR" u="sng" dirty="0"/>
              <a:t>Shah Alam II</a:t>
            </a:r>
            <a:endParaRPr lang="fr-FR" dirty="0"/>
          </a:p>
          <a:p>
            <a:r>
              <a:rPr lang="fr-FR" dirty="0" err="1"/>
              <a:t>Mahaji</a:t>
            </a:r>
            <a:r>
              <a:rPr lang="fr-FR" dirty="0"/>
              <a:t> Sindhia les chassent et rétablit l’empereur…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8C086A0-D785-0BF4-4264-09750C312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CE6A9F2-7238-B6B6-9479-3B7628AEFB45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B4FD0C-A2DB-676A-EFB6-742184867D6A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0087E-316D-FB96-1A51-DAFEFEB44BCD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F57C3C-F5B2-C8FD-5A15-FABCFD5F346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0EB395-746A-727D-DA55-2779718BA6DE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721904-F408-6D73-F370-198D8292A576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C322DF-166D-4729-27A0-1F0E309F7D47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6042C0-FFC2-B1A6-8175-E0AD897A0304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3906D1-91C0-9185-967D-3E83917AA29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4F0D5D-6D89-51CA-ACC6-BBA8D3F6BC98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31AE67-3C85-C11C-A80F-93DEA1F71E60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78C9385-9734-9135-275B-195425898AE1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E038A2-83CE-3421-AECF-0D555B61C95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721FBCD-85AB-5DB7-C32F-51D75102042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57B3EFD-293A-0827-8644-33DE3A00339B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B8BAC4-FF39-8FB2-5200-E507042E5648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F0DC98A-C692-0300-CA99-92184792365B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0C2E67-CBDB-29E6-B530-682BD283D8F6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5ECA307-2C76-7890-AB1D-B773D4BA673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F9B7CD-AF1E-1151-196E-54C9766C7D4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145AA1E-42E5-1F5B-0B47-5BDBB2B4106B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96959B-9F47-67A5-1C03-D4A3B0E2C76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DF0565-5F75-51C7-31AD-FF065B62F240}"/>
              </a:ext>
            </a:extLst>
          </p:cNvPr>
          <p:cNvCxnSpPr>
            <a:cxnSpLocks/>
            <a:stCxn id="4" idx="4"/>
            <a:endCxn id="23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F63DCA2-55AE-E679-A480-79257B423A4E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9F69E-134C-D188-191E-8B3D67000B1A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59C6486-CD96-717F-7858-4E64A21E9493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4E99A54-08E0-61DC-E757-9F68F429EC7C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422302A-4AB3-1B32-97EA-F20E4DAD292F}"/>
              </a:ext>
            </a:extLst>
          </p:cNvPr>
          <p:cNvCxnSpPr>
            <a:cxnSpLocks/>
            <a:stCxn id="4" idx="2"/>
            <a:endCxn id="14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F4FABD7-F0CD-5C36-1075-9C90FCA82352}"/>
              </a:ext>
            </a:extLst>
          </p:cNvPr>
          <p:cNvCxnSpPr>
            <a:cxnSpLocks/>
            <a:stCxn id="29" idx="2"/>
            <a:endCxn id="10" idx="7"/>
          </p:cNvCxnSpPr>
          <p:nvPr/>
        </p:nvCxnSpPr>
        <p:spPr>
          <a:xfrm flipH="1">
            <a:off x="9128399" y="1947396"/>
            <a:ext cx="182723" cy="408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4442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7" y="166325"/>
            <a:ext cx="660511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*1790 : Avec l’aide du Savoyard </a:t>
            </a:r>
            <a:r>
              <a:rPr lang="fr-FR" u="sng" dirty="0"/>
              <a:t>Benoit de </a:t>
            </a:r>
            <a:r>
              <a:rPr lang="fr-FR" u="sng" dirty="0" err="1"/>
              <a:t>Boigne</a:t>
            </a:r>
            <a:endParaRPr lang="fr-FR" u="sng" dirty="0"/>
          </a:p>
          <a:p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vainc les derniers révoltés rajputs ; Et…</a:t>
            </a:r>
          </a:p>
          <a:p>
            <a:endParaRPr lang="fr-FR" dirty="0"/>
          </a:p>
          <a:p>
            <a:r>
              <a:rPr lang="fr-FR" dirty="0"/>
              <a:t>*1793 : </a:t>
            </a:r>
            <a:r>
              <a:rPr lang="fr-FR" dirty="0" err="1"/>
              <a:t>Mahaji</a:t>
            </a:r>
            <a:r>
              <a:rPr lang="fr-FR" dirty="0"/>
              <a:t> parvient à obtenir l’aide</a:t>
            </a:r>
          </a:p>
          <a:p>
            <a:r>
              <a:rPr lang="fr-FR" dirty="0"/>
              <a:t>Du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/>
              <a:t>Madhava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 et de son ministre </a:t>
            </a:r>
            <a:r>
              <a:rPr lang="fr-FR" dirty="0" err="1"/>
              <a:t>Nânâ</a:t>
            </a:r>
            <a:r>
              <a:rPr lang="fr-FR" dirty="0"/>
              <a:t> </a:t>
            </a:r>
            <a:r>
              <a:rPr lang="fr-FR" dirty="0" err="1"/>
              <a:t>Fadnavis</a:t>
            </a:r>
            <a:r>
              <a:rPr lang="fr-FR" dirty="0"/>
              <a:t>…</a:t>
            </a:r>
          </a:p>
          <a:p>
            <a:r>
              <a:rPr lang="fr-FR" dirty="0"/>
              <a:t>Et à réunifier un temps l’Empire marathe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D6F8B0A-0CB3-EDF9-E3CA-0246F7E46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5E0A4E8-5D30-C5FD-D5AD-86FFD4BA722D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8007EC-6EBF-2C12-DBAB-C2E492DF16B1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899223C-DF18-87D2-8328-929FF4CAF7E7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15FCAB4-F425-35F3-D0DD-606863539AAF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F6E9CF0-683B-3E9C-9478-549EB676A56A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26FBC4-F433-3DA6-6F79-A3A14DFCEA5D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809A58-48EF-D9D8-EA96-9F817A56CA00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6429E-727B-93E7-DED0-7D317BFEA9FB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75F955E-40AC-2129-EE7B-B880FF554C4B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DFA3579-77FA-1C0C-71C3-A824AF242DC9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0F078D-1F87-283D-685D-AAFE19E01DB8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880692-5BF2-9072-5ACC-0A7AB07D805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B35E16-D018-BCE3-D06E-A79E8E732A7E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84C92F-AAF3-BEB1-3109-A9DA98C84AED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7F95936-8271-8C2E-F091-A663989DA9F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855E55B-29C2-B651-C47F-143C333DEE3B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E82295D-9E17-2AD3-B4F0-F7743C0C09CC}"/>
              </a:ext>
            </a:extLst>
          </p:cNvPr>
          <p:cNvCxnSpPr>
            <a:cxnSpLocks/>
            <a:stCxn id="4" idx="3"/>
            <a:endCxn id="6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1FC4EBB-D8A6-F02A-3776-D7E78DE13EAE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D466C77C-B469-CF69-4DCB-876D0765190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2DBFE5E-A56B-4333-1DB4-25B9D45659E3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BE19F3-79F6-5D3C-8992-7B852E62DED9}"/>
              </a:ext>
            </a:extLst>
          </p:cNvPr>
          <p:cNvCxnSpPr>
            <a:cxnSpLocks/>
            <a:stCxn id="49" idx="6"/>
            <a:endCxn id="50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2D0BA4D-3AB2-D7DB-6406-69678FEFF318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B045F86-BE36-3B4F-C23B-CCDA187FBEB9}"/>
              </a:ext>
            </a:extLst>
          </p:cNvPr>
          <p:cNvCxnSpPr>
            <a:cxnSpLocks/>
            <a:stCxn id="4" idx="4"/>
            <a:endCxn id="49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2F308057-2961-7B04-DB16-2ACA207C1A8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0FE410E-1071-7BD9-68A5-590D263E216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A8DE054-973E-9286-29F0-BAB06E109AE2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AD25F1-E134-047A-6727-4F03C3788512}"/>
              </a:ext>
            </a:extLst>
          </p:cNvPr>
          <p:cNvCxnSpPr>
            <a:cxnSpLocks/>
            <a:stCxn id="4" idx="4"/>
            <a:endCxn id="17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285693C-1686-A87C-8A4E-05B108C7E4BA}"/>
              </a:ext>
            </a:extLst>
          </p:cNvPr>
          <p:cNvCxnSpPr>
            <a:cxnSpLocks/>
            <a:stCxn id="4" idx="2"/>
            <a:endCxn id="14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867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89" y="166325"/>
            <a:ext cx="665498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*1794 : Morts de </a:t>
            </a:r>
            <a:r>
              <a:rPr lang="fr-FR" u="sng" dirty="0" err="1"/>
              <a:t>Mahaji</a:t>
            </a:r>
            <a:r>
              <a:rPr lang="fr-FR" u="sng" dirty="0"/>
              <a:t> Sindhia</a:t>
            </a:r>
            <a:r>
              <a:rPr lang="fr-FR" dirty="0"/>
              <a:t> ; Et…</a:t>
            </a:r>
          </a:p>
          <a:p>
            <a:r>
              <a:rPr lang="fr-FR" dirty="0"/>
              <a:t>*1795 : Du </a:t>
            </a:r>
            <a:r>
              <a:rPr lang="fr-FR" i="1" dirty="0" err="1"/>
              <a:t>peshwa</a:t>
            </a:r>
            <a:r>
              <a:rPr lang="fr-FR" dirty="0"/>
              <a:t> Madhava </a:t>
            </a:r>
            <a:r>
              <a:rPr lang="fr-FR" dirty="0" err="1"/>
              <a:t>Râo</a:t>
            </a:r>
            <a:r>
              <a:rPr lang="fr-FR" dirty="0"/>
              <a:t> II</a:t>
            </a:r>
          </a:p>
          <a:p>
            <a:endParaRPr lang="fr-FR" dirty="0"/>
          </a:p>
          <a:p>
            <a:r>
              <a:rPr lang="fr-FR" dirty="0"/>
              <a:t>*1796 :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  <a:r>
              <a:rPr lang="fr-FR" dirty="0"/>
              <a:t>, fils de </a:t>
            </a:r>
            <a:r>
              <a:rPr lang="fr-FR" sz="1800" dirty="0" err="1">
                <a:solidFill>
                  <a:schemeClr val="tx1"/>
                </a:solidFill>
              </a:rPr>
              <a:t>Râghunâtha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Râo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dirty="0"/>
              <a:t>Devient le 8</a:t>
            </a:r>
            <a:r>
              <a:rPr lang="fr-FR" baseline="30000" dirty="0"/>
              <a:t>ème</a:t>
            </a:r>
            <a:r>
              <a:rPr lang="fr-FR" dirty="0"/>
              <a:t> et dernier </a:t>
            </a:r>
            <a:r>
              <a:rPr lang="fr-FR" i="1" dirty="0" err="1"/>
              <a:t>peshwa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*Et pour se défaire de la tutelle de </a:t>
            </a:r>
            <a:r>
              <a:rPr lang="fr-FR" dirty="0" err="1"/>
              <a:t>Nânâ</a:t>
            </a:r>
            <a:r>
              <a:rPr lang="fr-FR" dirty="0"/>
              <a:t> </a:t>
            </a:r>
            <a:r>
              <a:rPr lang="fr-FR" dirty="0" err="1"/>
              <a:t>Fadnavis</a:t>
            </a:r>
            <a:endParaRPr lang="fr-FR" dirty="0"/>
          </a:p>
          <a:p>
            <a:r>
              <a:rPr lang="fr-FR" dirty="0"/>
              <a:t>Il fait appel à </a:t>
            </a:r>
            <a:r>
              <a:rPr lang="fr-FR" dirty="0" err="1"/>
              <a:t>Daulat</a:t>
            </a:r>
            <a:r>
              <a:rPr lang="fr-FR" dirty="0"/>
              <a:t> Sindhia, fils de </a:t>
            </a:r>
            <a:r>
              <a:rPr lang="fr-FR" dirty="0" err="1"/>
              <a:t>Mahaji</a:t>
            </a:r>
            <a:endParaRPr lang="fr-FR" dirty="0"/>
          </a:p>
          <a:p>
            <a:endParaRPr lang="fr-FR" dirty="0"/>
          </a:p>
          <a:p>
            <a:r>
              <a:rPr lang="fr-FR" dirty="0"/>
              <a:t>*Les conflits entre Marathes continuent…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61D5C-7336-EAEE-16A6-897664FEB471}"/>
              </a:ext>
            </a:extLst>
          </p:cNvPr>
          <p:cNvSpPr/>
          <p:nvPr/>
        </p:nvSpPr>
        <p:spPr>
          <a:xfrm>
            <a:off x="4828615" y="4670225"/>
            <a:ext cx="932818" cy="3019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Bâlâjî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1713-20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17E7A3B-B389-28BD-2B3A-CE7F1CD69CC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5295024" y="4972187"/>
            <a:ext cx="585" cy="1570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A52A6F4-CE88-FE55-CE7D-5B77F318DD54}"/>
              </a:ext>
            </a:extLst>
          </p:cNvPr>
          <p:cNvSpPr/>
          <p:nvPr/>
        </p:nvSpPr>
        <p:spPr>
          <a:xfrm>
            <a:off x="4815258" y="5129244"/>
            <a:ext cx="960702" cy="28731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1720-40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C112D2-359C-21D9-85A4-B0221D7C470E}"/>
              </a:ext>
            </a:extLst>
          </p:cNvPr>
          <p:cNvSpPr/>
          <p:nvPr/>
        </p:nvSpPr>
        <p:spPr>
          <a:xfrm>
            <a:off x="4775415" y="6041982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Madhava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1761-72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84768B-7C9C-09A2-295C-1364037E243B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5282025" y="5910742"/>
            <a:ext cx="15725" cy="1312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C341888-8584-6C79-69CD-B02DEAF1D201}"/>
              </a:ext>
            </a:extLst>
          </p:cNvPr>
          <p:cNvSpPr/>
          <p:nvPr/>
        </p:nvSpPr>
        <p:spPr>
          <a:xfrm>
            <a:off x="4791140" y="5608206"/>
            <a:ext cx="1013220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Balaji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1740-61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54F6DBC-2D45-FD9D-4255-77E35D50AB83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5295609" y="5416557"/>
            <a:ext cx="2141" cy="1916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66DB0-C3D6-6E20-2FD9-010FEAAFFA29}"/>
              </a:ext>
            </a:extLst>
          </p:cNvPr>
          <p:cNvSpPr/>
          <p:nvPr/>
        </p:nvSpPr>
        <p:spPr>
          <a:xfrm>
            <a:off x="3569214" y="5608202"/>
            <a:ext cx="1200118" cy="30253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 err="1">
                <a:solidFill>
                  <a:schemeClr val="tx1"/>
                </a:solidFill>
              </a:rPr>
              <a:t>Râghunâtha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Râo</a:t>
            </a:r>
            <a:endParaRPr lang="fr-FR" sz="11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1773-74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B0B33CA9-1849-C0B2-E4FB-91958BAD0C34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5749620" y="5458871"/>
            <a:ext cx="125204" cy="10289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F8E63-7137-A6EA-4931-6DDE6C97465F}"/>
              </a:ext>
            </a:extLst>
          </p:cNvPr>
          <p:cNvSpPr/>
          <p:nvPr/>
        </p:nvSpPr>
        <p:spPr>
          <a:xfrm>
            <a:off x="5816823" y="6035946"/>
            <a:ext cx="1019743" cy="3049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Narayan </a:t>
            </a:r>
            <a:r>
              <a:rPr lang="fr-FR" sz="1200" dirty="0" err="1">
                <a:solidFill>
                  <a:schemeClr val="tx1"/>
                </a:solidFill>
              </a:rPr>
              <a:t>Râo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1772-73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E4546FD-A233-1EF7-24BD-5B266D2978A0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6320429" y="6340889"/>
            <a:ext cx="6266" cy="674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8E744-08AA-2F86-CE67-AED1F1E5D6F3}"/>
              </a:ext>
            </a:extLst>
          </p:cNvPr>
          <p:cNvSpPr/>
          <p:nvPr/>
        </p:nvSpPr>
        <p:spPr>
          <a:xfrm>
            <a:off x="3691505" y="4755885"/>
            <a:ext cx="932818" cy="608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RÂO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Peshwa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1713-1818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E4B73FC2-4100-2491-7764-5F3C2E3DAEA8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4636619" y="4949211"/>
            <a:ext cx="191645" cy="112633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1657401-73A7-1890-8ADB-3ED98E1159ED}"/>
              </a:ext>
            </a:extLst>
          </p:cNvPr>
          <p:cNvSpPr/>
          <p:nvPr/>
        </p:nvSpPr>
        <p:spPr>
          <a:xfrm>
            <a:off x="5816822" y="6408358"/>
            <a:ext cx="1007213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Madhava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1774-95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E8924-C219-EF0A-C38F-AC145ACD13C7}"/>
              </a:ext>
            </a:extLst>
          </p:cNvPr>
          <p:cNvSpPr/>
          <p:nvPr/>
        </p:nvSpPr>
        <p:spPr>
          <a:xfrm>
            <a:off x="3639922" y="6042691"/>
            <a:ext cx="1019676" cy="3049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Baji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dirty="0" err="1">
                <a:solidFill>
                  <a:schemeClr val="tx1"/>
                </a:solidFill>
              </a:rPr>
              <a:t>Râo</a:t>
            </a:r>
            <a:r>
              <a:rPr lang="fr-FR" sz="10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1796-1818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07A16A1-90D3-41FE-5EC6-D5C605A5F96E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>
          <a:xfrm flipH="1">
            <a:off x="4149760" y="5910738"/>
            <a:ext cx="19513" cy="1319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D32C6CF-1FE1-18A9-9F34-59D472551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9CEADD39-9B6C-5632-83A7-B168CFF5437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A9CCE7E-DFD9-577A-BA6B-CD62FAB0091B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E5936BA-B33C-798B-1560-F460CA232BE6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DCA0667-5857-BA27-FE4D-819C4DDEFD4A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3734C8F-64E4-18DB-C142-9D70527D3FE0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41B82E0-43AE-3C27-EB60-90D9299C4430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E1814E5-4A6F-A4E2-76C5-F0C7C2A69A46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89062D9-5D8E-C44D-BC19-23DF9E9BC8B7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7CB2E9F1-D626-C2A0-D2A0-DE0E3DFB9D01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A950E65-F014-C24C-EAAC-FFF899483327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AC85051-D88F-F530-7DD3-C13ACE627B36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CAAE8C3-A160-60A2-DF5E-D6E032211CB0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BE6C561-BBE6-3922-7AE1-2456FE872E3A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AAD661B-0AA1-E030-D61E-E6A71EAE6E7C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6EDAF86-EDB8-3BE6-88D4-0994C6CEDE82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F26CC0F-78A3-376B-263E-460EDF9A06B4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68B418A-2DF0-CFBB-2D8F-B2EEB2DA8256}"/>
              </a:ext>
            </a:extLst>
          </p:cNvPr>
          <p:cNvCxnSpPr>
            <a:cxnSpLocks/>
            <a:stCxn id="47" idx="3"/>
            <a:endCxn id="48" idx="7"/>
          </p:cNvCxnSpPr>
          <p:nvPr/>
        </p:nvCxnSpPr>
        <p:spPr>
          <a:xfrm flipH="1">
            <a:off x="8296060" y="2668432"/>
            <a:ext cx="752986" cy="146980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E3C2BE9-DD86-4458-2E6D-4F1B3C0C5D1B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0F0B14CB-A10D-CAE9-6F5C-716F9DEA9200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BA8392A-8DDA-E610-FCCB-71743C1568E5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C9973B0-65DD-9F9D-080E-C249642C82D9}"/>
              </a:ext>
            </a:extLst>
          </p:cNvPr>
          <p:cNvCxnSpPr>
            <a:cxnSpLocks/>
            <a:stCxn id="65" idx="6"/>
            <a:endCxn id="66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C721724-CF22-4D04-4682-4626AC61B4C4}"/>
              </a:ext>
            </a:extLst>
          </p:cNvPr>
          <p:cNvCxnSpPr>
            <a:cxnSpLocks/>
            <a:endCxn id="65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F4577F0-FAB4-2230-E386-B664497166EF}"/>
              </a:ext>
            </a:extLst>
          </p:cNvPr>
          <p:cNvCxnSpPr>
            <a:cxnSpLocks/>
            <a:stCxn id="47" idx="4"/>
            <a:endCxn id="65" idx="0"/>
          </p:cNvCxnSpPr>
          <p:nvPr/>
        </p:nvCxnSpPr>
        <p:spPr>
          <a:xfrm flipH="1">
            <a:off x="8787563" y="2690249"/>
            <a:ext cx="323309" cy="28765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5EF8DB6B-3DE6-8645-D8B6-B518D52ABBF7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BBD3E2A-C5B6-3B86-310F-FFE2A3739AD1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A4E22A3-AC57-FFEB-4987-7C5A2ED3FC90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7436794-CA0E-2DF8-2D78-0EB3A8863D46}"/>
              </a:ext>
            </a:extLst>
          </p:cNvPr>
          <p:cNvCxnSpPr>
            <a:cxnSpLocks/>
            <a:stCxn id="47" idx="4"/>
            <a:endCxn id="59" idx="0"/>
          </p:cNvCxnSpPr>
          <p:nvPr/>
        </p:nvCxnSpPr>
        <p:spPr>
          <a:xfrm>
            <a:off x="9110872" y="2690249"/>
            <a:ext cx="137251" cy="17090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55D1850-EBA9-4D94-A986-3CF4DC4E099B}"/>
              </a:ext>
            </a:extLst>
          </p:cNvPr>
          <p:cNvCxnSpPr>
            <a:cxnSpLocks/>
            <a:stCxn id="47" idx="2"/>
            <a:endCxn id="56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8938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552458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*1797 : Mort de </a:t>
            </a:r>
            <a:r>
              <a:rPr lang="fr-FR" dirty="0" err="1"/>
              <a:t>Tukoji</a:t>
            </a:r>
            <a:r>
              <a:rPr lang="fr-FR" dirty="0"/>
              <a:t>, chef du </a:t>
            </a:r>
            <a:r>
              <a:rPr lang="fr-FR" dirty="0" err="1"/>
              <a:t>Holkar</a:t>
            </a:r>
            <a:endParaRPr lang="fr-FR" dirty="0"/>
          </a:p>
          <a:p>
            <a:r>
              <a:rPr lang="fr-FR" dirty="0"/>
              <a:t>Guerre de succession dans laquelle vient se mêler </a:t>
            </a:r>
            <a:r>
              <a:rPr lang="fr-FR" dirty="0" err="1"/>
              <a:t>Daulat</a:t>
            </a:r>
            <a:endParaRPr lang="fr-FR" dirty="0"/>
          </a:p>
          <a:p>
            <a:endParaRPr lang="fr-FR" dirty="0"/>
          </a:p>
          <a:p>
            <a:r>
              <a:rPr lang="fr-FR" dirty="0"/>
              <a:t>*Début d’un conflit fratricide au cœur de l’Empire marathe entre…</a:t>
            </a:r>
          </a:p>
          <a:p>
            <a:r>
              <a:rPr lang="fr-FR" dirty="0"/>
              <a:t>- Le Sindhia de </a:t>
            </a:r>
            <a:r>
              <a:rPr lang="fr-FR" u="sng" dirty="0" err="1"/>
              <a:t>Daulat</a:t>
            </a:r>
            <a:r>
              <a:rPr lang="fr-FR" dirty="0"/>
              <a:t>, soutenu par le </a:t>
            </a:r>
            <a:r>
              <a:rPr lang="fr-FR" i="1" dirty="0" err="1"/>
              <a:t>peshwa</a:t>
            </a:r>
            <a:r>
              <a:rPr lang="fr-FR" dirty="0"/>
              <a:t> </a:t>
            </a:r>
            <a:r>
              <a:rPr lang="fr-FR" u="sng" dirty="0" err="1"/>
              <a:t>Baji</a:t>
            </a:r>
            <a:r>
              <a:rPr lang="fr-FR" u="sng" dirty="0"/>
              <a:t> </a:t>
            </a:r>
            <a:r>
              <a:rPr lang="fr-FR" u="sng" dirty="0" err="1"/>
              <a:t>Râo</a:t>
            </a:r>
            <a:r>
              <a:rPr lang="fr-FR" u="sng" dirty="0"/>
              <a:t> II</a:t>
            </a:r>
          </a:p>
          <a:p>
            <a:r>
              <a:rPr lang="fr-FR" dirty="0"/>
              <a:t>- Et le </a:t>
            </a:r>
            <a:r>
              <a:rPr lang="fr-FR" dirty="0" err="1"/>
              <a:t>Holkar</a:t>
            </a:r>
            <a:r>
              <a:rPr lang="fr-FR" dirty="0"/>
              <a:t> de </a:t>
            </a:r>
            <a:r>
              <a:rPr lang="fr-FR" u="sng" dirty="0" err="1"/>
              <a:t>Yashwant</a:t>
            </a:r>
            <a:r>
              <a:rPr lang="fr-FR" dirty="0"/>
              <a:t>, fils de </a:t>
            </a:r>
            <a:r>
              <a:rPr lang="fr-FR" dirty="0" err="1"/>
              <a:t>Tukoji</a:t>
            </a:r>
            <a:endParaRPr lang="fr-FR" dirty="0"/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2663661-5F91-15E4-90D2-AC2D656A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8BCDEF1-324F-0CD5-4D84-3CF2488AF801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E2B2E1A-57D6-319A-7FB7-DACD3082562B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849571-73FD-39F7-A94A-89436205425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1C815C1-09D8-AAFA-C8CA-303E4BD48344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88840A8-A59B-9883-8684-CD637E83EFB9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3A7BC66-1883-0A55-918C-FF577FFF81FB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3705C3-B5EB-8344-8CF8-AB18A390C5D9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F21DE5-FD57-E890-B922-8F100FDE2C2E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B5C3D8-DBAC-43F4-1AFD-C08D67FF888C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E97C23-27F9-D8CF-7A05-82712027878F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8A3EC5-7D07-087A-639B-7B5A3126008A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BA2381D-102A-A71D-D224-FE08F75A1EE5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F113A56-D042-A378-40EB-CC4ACECA2F7C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1A9A0A-2507-4D10-A37D-795E64353F9E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0FDD31-BF9F-8782-B440-4389963276D8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48F0294-1281-70EC-12BC-173815B88ADD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7CA1D26-D433-92DF-24C4-406B45AB8718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C5618BD5-8B1C-8954-9FC2-BBD891575803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5FE7066-21E8-0721-BA3A-397447324578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7D18C79-AFDB-37DD-7A30-CF1BE503DEA5}"/>
              </a:ext>
            </a:extLst>
          </p:cNvPr>
          <p:cNvCxnSpPr>
            <a:cxnSpLocks/>
            <a:stCxn id="50" idx="6"/>
            <a:endCxn id="51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D736647-2E0A-1FF9-678E-0FA11C850A1E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4992AAF-1E77-772B-A2E5-D7B0D935B58E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4801F62-79C9-E230-AEE6-ADBC451691D9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5934A5C-C99E-783B-6A4A-87DC0E61D45D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2B03EC4-9CA7-3A4B-14D1-1A05B1E80709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1AD1A74-70B9-2B20-BB84-74BC5385AE5F}"/>
              </a:ext>
            </a:extLst>
          </p:cNvPr>
          <p:cNvCxnSpPr>
            <a:cxnSpLocks/>
            <a:stCxn id="4" idx="5"/>
            <a:endCxn id="16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FF9AF5B2-37F8-D0AB-752A-BA83C9F88F27}"/>
              </a:ext>
            </a:extLst>
          </p:cNvPr>
          <p:cNvCxnSpPr>
            <a:cxnSpLocks/>
            <a:stCxn id="3" idx="2"/>
            <a:endCxn id="13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F2531152-B561-FF49-85D1-C26125460987}"/>
              </a:ext>
            </a:extLst>
          </p:cNvPr>
          <p:cNvCxnSpPr>
            <a:cxnSpLocks/>
            <a:stCxn id="3" idx="3"/>
            <a:endCxn id="11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F131F9A-C245-E32F-D8F8-FF839B9130D6}"/>
              </a:ext>
            </a:extLst>
          </p:cNvPr>
          <p:cNvCxnSpPr>
            <a:cxnSpLocks/>
            <a:stCxn id="4" idx="0"/>
            <a:endCxn id="11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8746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*1797 : La lutte entre le Sindhia et le </a:t>
            </a:r>
            <a:r>
              <a:rPr lang="fr-FR" dirty="0" err="1"/>
              <a:t>Holkar</a:t>
            </a:r>
            <a:endParaRPr lang="fr-FR" dirty="0"/>
          </a:p>
          <a:p>
            <a:r>
              <a:rPr lang="fr-FR" dirty="0"/>
              <a:t>Va affaiblir le pays marathe</a:t>
            </a:r>
          </a:p>
          <a:p>
            <a:endParaRPr lang="fr-FR" dirty="0"/>
          </a:p>
          <a:p>
            <a:r>
              <a:rPr lang="fr-FR" dirty="0"/>
              <a:t>*Toutefois</a:t>
            </a:r>
          </a:p>
          <a:p>
            <a:r>
              <a:rPr lang="fr-FR" dirty="0"/>
              <a:t>Les Britanniques n’interviennent pas…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5F06255-5E0C-8171-9F6A-5123AF88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251DA62-62EE-F24E-F0DB-01EF59A2FC2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145D28-9A48-4214-57D2-54AC05A87F9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0447BB-C6A6-AB56-AC79-6FBFD4BAA53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E9D2E0-A0FF-49B3-3A1B-8ECEF366923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B49CD58-F8FC-6BE3-2371-17DDD8EDF255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4CB1B0-DDE1-536B-8B9A-B9018C0C1BE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3B8DB33-DDA4-8760-092D-818E7059FCD2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44CDEE-7C7D-7C64-60A0-2B2FF2C8D1A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EFE7984-19C6-C5E2-648D-A0F2BC279CC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443524C-FCE0-9CE6-3398-738840716A1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263E883-8FD7-1544-CC46-0D59168B327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688FB5-E8EB-A203-545E-C683F35EC83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2857EB1-22B8-97E4-F1BB-89DB03C69EA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2A42962-55AA-19BB-1CF8-0C4A5D623146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F380774-BBD1-9B6F-7E65-F652847237B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9D39E36-9DCC-1E71-F52A-2EBF497C476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2BC40F8-BBEE-A355-C81C-6D4CF2F4BBF7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4CA91E59-9109-0727-4562-A4040B6BFA7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269D60D-C0CA-304C-AEFF-803C32EC294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BC3036-AA41-5101-A717-99E29D208563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3D1B7C0-334B-A7FE-852E-48A9EE088F3F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9277C4E-6DBF-8342-1834-6B73E715FA2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BCC8307-77F2-D6A1-25CE-31407DB1DE1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BB9AC0A-2345-C735-4189-3DBB3F328DE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F48BF76-A597-A178-06A8-94C760897C21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AE29EB-E8A2-C39D-D3EB-AE5314C39906}"/>
              </a:ext>
            </a:extLst>
          </p:cNvPr>
          <p:cNvCxnSpPr>
            <a:cxnSpLocks/>
            <a:stCxn id="31" idx="5"/>
            <a:endCxn id="42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8CBC48A-A2AC-F612-5BEA-E4E295E65429}"/>
              </a:ext>
            </a:extLst>
          </p:cNvPr>
          <p:cNvCxnSpPr>
            <a:cxnSpLocks/>
            <a:stCxn id="29" idx="2"/>
            <a:endCxn id="39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A2163B0-ACE9-15D2-09DA-68600230FED1}"/>
              </a:ext>
            </a:extLst>
          </p:cNvPr>
          <p:cNvCxnSpPr>
            <a:cxnSpLocks/>
            <a:stCxn id="29" idx="3"/>
            <a:endCxn id="37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35C593D-964C-1D90-B717-E2DDC2B274D5}"/>
              </a:ext>
            </a:extLst>
          </p:cNvPr>
          <p:cNvCxnSpPr>
            <a:cxnSpLocks/>
            <a:stCxn id="31" idx="0"/>
            <a:endCxn id="37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9674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1784-1797 : Au centre de l’Inde, dans l’Empire marathe, la lutte des Sindhia contre leurs vassaux rajputs et le </a:t>
            </a:r>
            <a:r>
              <a:rPr lang="fr-FR" b="1" dirty="0" err="1"/>
              <a:t>Holkar</a:t>
            </a:r>
            <a:r>
              <a:rPr lang="fr-FR" b="1" dirty="0"/>
              <a:t> affaiblit l’unité et la puissance des Marathes</a:t>
            </a:r>
          </a:p>
          <a:p>
            <a:endParaRPr lang="fr-FR" dirty="0"/>
          </a:p>
          <a:p>
            <a:r>
              <a:rPr lang="fr-FR" dirty="0"/>
              <a:t>*1786 : Pour le gouverneur général </a:t>
            </a:r>
            <a:r>
              <a:rPr lang="fr-FR" u="sng" dirty="0"/>
              <a:t>Charles Cornwallis</a:t>
            </a:r>
          </a:p>
          <a:p>
            <a:r>
              <a:rPr lang="fr-FR" dirty="0"/>
              <a:t>NB : Oct. 1781 : Le vaincu de Yorktown aux Etats-Unis…</a:t>
            </a:r>
          </a:p>
          <a:p>
            <a:endParaRPr lang="fr-FR" dirty="0"/>
          </a:p>
          <a:p>
            <a:r>
              <a:rPr lang="fr-FR" dirty="0"/>
              <a:t>*Ne pas s’aliéner les puissants Marathes…</a:t>
            </a:r>
          </a:p>
          <a:p>
            <a:r>
              <a:rPr lang="fr-FR" i="1" dirty="0"/>
              <a:t>Votre principale attention doit porter sur l’amitié et la confiance des Marathes</a:t>
            </a:r>
            <a:endParaRPr lang="fr-FR" dirty="0"/>
          </a:p>
          <a:p>
            <a:endParaRPr lang="fr-FR" i="1" dirty="0"/>
          </a:p>
          <a:p>
            <a:r>
              <a:rPr lang="fr-FR" dirty="0"/>
              <a:t>*Marathes qui pourraient se joindre</a:t>
            </a:r>
          </a:p>
          <a:p>
            <a:r>
              <a:rPr lang="fr-FR" dirty="0"/>
              <a:t>A leurs ennemis les plus menaçants</a:t>
            </a:r>
          </a:p>
          <a:p>
            <a:r>
              <a:rPr lang="fr-FR" dirty="0"/>
              <a:t>- Toujours le Mysore de </a:t>
            </a:r>
            <a:r>
              <a:rPr lang="fr-FR" dirty="0" err="1"/>
              <a:t>Tipu</a:t>
            </a:r>
            <a:r>
              <a:rPr lang="fr-FR" dirty="0"/>
              <a:t> Sahib</a:t>
            </a:r>
          </a:p>
          <a:p>
            <a:r>
              <a:rPr lang="fr-FR" dirty="0"/>
              <a:t>- Et toujours potentiellement allié aux Français</a:t>
            </a:r>
          </a:p>
          <a:p>
            <a:endParaRPr lang="fr-FR" dirty="0"/>
          </a:p>
          <a:p>
            <a:r>
              <a:rPr lang="fr-FR" dirty="0"/>
              <a:t>*Retour au Mysore, en 1784…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5F06255-5E0C-8171-9F6A-5123AF88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4251DA62-62EE-F24E-F0DB-01EF59A2FC2B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145D28-9A48-4214-57D2-54AC05A87F9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0447BB-C6A6-AB56-AC79-6FBFD4BAA53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E9D2E0-A0FF-49B3-3A1B-8ECEF3669235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B49CD58-F8FC-6BE3-2371-17DDD8EDF255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4CB1B0-DDE1-536B-8B9A-B9018C0C1BEF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3B8DB33-DDA4-8760-092D-818E7059FCD2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44CDEE-7C7D-7C64-60A0-2B2FF2C8D1A9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EFE7984-19C6-C5E2-648D-A0F2BC279CC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443524C-FCE0-9CE6-3398-738840716A1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263E883-8FD7-1544-CC46-0D59168B327C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688FB5-E8EB-A203-545E-C683F35EC83A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2857EB1-22B8-97E4-F1BB-89DB03C69EA6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2A42962-55AA-19BB-1CF8-0C4A5D623146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F380774-BBD1-9B6F-7E65-F652847237B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9D39E36-9DCC-1E71-F52A-2EBF497C476F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2BC40F8-BBEE-A355-C81C-6D4CF2F4BBF7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4CA91E59-9109-0727-4562-A4040B6BFA7F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269D60D-C0CA-304C-AEFF-803C32EC2946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BC3036-AA41-5101-A717-99E29D208563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3D1B7C0-334B-A7FE-852E-48A9EE088F3F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9277C4E-6DBF-8342-1834-6B73E715FA2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BCC8307-77F2-D6A1-25CE-31407DB1DE18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BB9AC0A-2345-C735-4189-3DBB3F328DE2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F48BF76-A597-A178-06A8-94C760897C21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AE29EB-E8A2-C39D-D3EB-AE5314C39906}"/>
              </a:ext>
            </a:extLst>
          </p:cNvPr>
          <p:cNvCxnSpPr>
            <a:cxnSpLocks/>
            <a:stCxn id="31" idx="5"/>
            <a:endCxn id="42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8CBC48A-A2AC-F612-5BEA-E4E295E65429}"/>
              </a:ext>
            </a:extLst>
          </p:cNvPr>
          <p:cNvCxnSpPr>
            <a:cxnSpLocks/>
            <a:stCxn id="29" idx="2"/>
            <a:endCxn id="39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6A2163B0-ACE9-15D2-09DA-68600230FED1}"/>
              </a:ext>
            </a:extLst>
          </p:cNvPr>
          <p:cNvCxnSpPr>
            <a:cxnSpLocks/>
            <a:stCxn id="29" idx="3"/>
            <a:endCxn id="37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35C593D-964C-1D90-B717-E2DDC2B274D5}"/>
              </a:ext>
            </a:extLst>
          </p:cNvPr>
          <p:cNvCxnSpPr>
            <a:cxnSpLocks/>
            <a:stCxn id="31" idx="0"/>
            <a:endCxn id="37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546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6604392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5) 1786-1801 : En Inde du sud, les Britanniques, vainqueurs du Mysore de </a:t>
            </a:r>
            <a:r>
              <a:rPr lang="fr-FR" b="1" dirty="0" err="1"/>
              <a:t>Tipu</a:t>
            </a:r>
            <a:r>
              <a:rPr lang="fr-FR" b="1" dirty="0"/>
              <a:t> Sultan, contrôlent l’ensemble de l’Inde dravidienne du Sud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320992A-7301-65A3-F462-24F16C9F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" t="6975" r="3682" b="15077"/>
          <a:stretch/>
        </p:blipFill>
        <p:spPr>
          <a:xfrm>
            <a:off x="6949441" y="154349"/>
            <a:ext cx="5073102" cy="65589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74458BF-EA41-E255-5903-F6EC5A56AA17}"/>
              </a:ext>
            </a:extLst>
          </p:cNvPr>
          <p:cNvSpPr/>
          <p:nvPr/>
        </p:nvSpPr>
        <p:spPr>
          <a:xfrm>
            <a:off x="9023437" y="254127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0409BED-80BB-31ED-9B5A-BB757E451D04}"/>
              </a:ext>
            </a:extLst>
          </p:cNvPr>
          <p:cNvSpPr/>
          <p:nvPr/>
        </p:nvSpPr>
        <p:spPr>
          <a:xfrm>
            <a:off x="8042659" y="4097408"/>
            <a:ext cx="296878" cy="2788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5DF994A-3A34-3E36-31D9-1A1656A34EC3}"/>
              </a:ext>
            </a:extLst>
          </p:cNvPr>
          <p:cNvSpPr/>
          <p:nvPr/>
        </p:nvSpPr>
        <p:spPr>
          <a:xfrm>
            <a:off x="7929252" y="409016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2074146-3432-1979-1B93-5BF09EC9DDA0}"/>
              </a:ext>
            </a:extLst>
          </p:cNvPr>
          <p:cNvSpPr/>
          <p:nvPr/>
        </p:nvSpPr>
        <p:spPr>
          <a:xfrm>
            <a:off x="7139982" y="282718"/>
            <a:ext cx="296878" cy="27880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B14AE3D-6607-34B7-4DF0-E273DA72975B}"/>
              </a:ext>
            </a:extLst>
          </p:cNvPr>
          <p:cNvSpPr/>
          <p:nvPr/>
        </p:nvSpPr>
        <p:spPr>
          <a:xfrm>
            <a:off x="10021562" y="4321397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FDB4E76-BB0C-2A27-8D95-440BCE03D090}"/>
              </a:ext>
            </a:extLst>
          </p:cNvPr>
          <p:cNvSpPr/>
          <p:nvPr/>
        </p:nvSpPr>
        <p:spPr>
          <a:xfrm>
            <a:off x="8874998" y="1947396"/>
            <a:ext cx="296878" cy="27880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69D736C-B728-BF50-DCB0-88EE5D1C3EE9}"/>
              </a:ext>
            </a:extLst>
          </p:cNvPr>
          <p:cNvSpPr/>
          <p:nvPr/>
        </p:nvSpPr>
        <p:spPr>
          <a:xfrm>
            <a:off x="7915501" y="329877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AB84E48-2672-A1F4-C81F-9C759E17E07C}"/>
              </a:ext>
            </a:extLst>
          </p:cNvPr>
          <p:cNvSpPr/>
          <p:nvPr/>
        </p:nvSpPr>
        <p:spPr>
          <a:xfrm>
            <a:off x="8406966" y="3247567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34703F3-9782-3931-2FE6-E1084637BE0D}"/>
              </a:ext>
            </a:extLst>
          </p:cNvPr>
          <p:cNvSpPr/>
          <p:nvPr/>
        </p:nvSpPr>
        <p:spPr>
          <a:xfrm>
            <a:off x="8090371" y="2477036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53BD4C4-3C9C-A08E-C323-940BDF2F9C3C}"/>
              </a:ext>
            </a:extLst>
          </p:cNvPr>
          <p:cNvSpPr/>
          <p:nvPr/>
        </p:nvSpPr>
        <p:spPr>
          <a:xfrm>
            <a:off x="8406966" y="23342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2AA4F2D-FF45-8CB1-F7BF-0A5178E3B0A2}"/>
              </a:ext>
            </a:extLst>
          </p:cNvPr>
          <p:cNvSpPr/>
          <p:nvPr/>
        </p:nvSpPr>
        <p:spPr>
          <a:xfrm>
            <a:off x="8636126" y="2258089"/>
            <a:ext cx="174870" cy="1524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0BD5459-FCFE-6D23-60F5-3E30911029A7}"/>
              </a:ext>
            </a:extLst>
          </p:cNvPr>
          <p:cNvSpPr/>
          <p:nvPr/>
        </p:nvSpPr>
        <p:spPr>
          <a:xfrm>
            <a:off x="9248123" y="3740443"/>
            <a:ext cx="174870" cy="1524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75136D-6616-541F-68A0-C8766ECDD012}"/>
              </a:ext>
            </a:extLst>
          </p:cNvPr>
          <p:cNvSpPr/>
          <p:nvPr/>
        </p:nvSpPr>
        <p:spPr>
          <a:xfrm>
            <a:off x="9160688" y="439931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7C8B3CA-B3F6-B065-6A0A-1677CF78BA31}"/>
              </a:ext>
            </a:extLst>
          </p:cNvPr>
          <p:cNvSpPr/>
          <p:nvPr/>
        </p:nvSpPr>
        <p:spPr>
          <a:xfrm>
            <a:off x="11095587" y="3235573"/>
            <a:ext cx="296878" cy="278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FA91C38-3B5A-D0B1-8066-9BD50E61BB30}"/>
              </a:ext>
            </a:extLst>
          </p:cNvPr>
          <p:cNvSpPr/>
          <p:nvPr/>
        </p:nvSpPr>
        <p:spPr>
          <a:xfrm>
            <a:off x="10504180" y="261434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619AF34-A4CD-DC20-2B4C-61E10C91FAB6}"/>
              </a:ext>
            </a:extLst>
          </p:cNvPr>
          <p:cNvSpPr/>
          <p:nvPr/>
        </p:nvSpPr>
        <p:spPr>
          <a:xfrm>
            <a:off x="11156591" y="28435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79DDB3A-0485-84FD-1277-DB39F2A2E59B}"/>
              </a:ext>
            </a:extLst>
          </p:cNvPr>
          <p:cNvCxnSpPr>
            <a:cxnSpLocks/>
          </p:cNvCxnSpPr>
          <p:nvPr/>
        </p:nvCxnSpPr>
        <p:spPr>
          <a:xfrm flipH="1" flipV="1">
            <a:off x="9023437" y="2226196"/>
            <a:ext cx="87435" cy="31507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1DF6CAC4-3883-083A-E277-719181BD6994}"/>
              </a:ext>
            </a:extLst>
          </p:cNvPr>
          <p:cNvSpPr/>
          <p:nvPr/>
        </p:nvSpPr>
        <p:spPr>
          <a:xfrm>
            <a:off x="8700128" y="5566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A57D172-DC00-6993-A180-104E32FA786C}"/>
              </a:ext>
            </a:extLst>
          </p:cNvPr>
          <p:cNvSpPr/>
          <p:nvPr/>
        </p:nvSpPr>
        <p:spPr>
          <a:xfrm>
            <a:off x="9467974" y="53779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B44500A-3FED-BD7F-554E-4583B917CCF7}"/>
              </a:ext>
            </a:extLst>
          </p:cNvPr>
          <p:cNvCxnSpPr>
            <a:cxnSpLocks/>
            <a:stCxn id="46" idx="6"/>
            <a:endCxn id="47" idx="2"/>
          </p:cNvCxnSpPr>
          <p:nvPr/>
        </p:nvCxnSpPr>
        <p:spPr>
          <a:xfrm flipV="1">
            <a:off x="8874998" y="5452467"/>
            <a:ext cx="592976" cy="18884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6DBD60E-8112-54C5-4BE5-EC8DE46739BA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8787563" y="5377980"/>
            <a:ext cx="680411" cy="188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6045856-F3A9-8859-34D6-9C58A702A768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8265241" y="4399310"/>
            <a:ext cx="460496" cy="118932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67F14612-2BF0-C4DD-C444-94B2A1A870C2}"/>
              </a:ext>
            </a:extLst>
          </p:cNvPr>
          <p:cNvSpPr/>
          <p:nvPr/>
        </p:nvSpPr>
        <p:spPr>
          <a:xfrm>
            <a:off x="9680595" y="2347665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1128960-C015-A625-74A5-9D155D1C52F3}"/>
              </a:ext>
            </a:extLst>
          </p:cNvPr>
          <p:cNvSpPr/>
          <p:nvPr/>
        </p:nvSpPr>
        <p:spPr>
          <a:xfrm>
            <a:off x="9311122" y="187290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8C80475-AE90-A8C3-1AE7-264543FEE177}"/>
              </a:ext>
            </a:extLst>
          </p:cNvPr>
          <p:cNvSpPr/>
          <p:nvPr/>
        </p:nvSpPr>
        <p:spPr>
          <a:xfrm>
            <a:off x="10021562" y="2712279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A12C37A-72A3-CCFE-314D-21CA6A07CAF1}"/>
              </a:ext>
            </a:extLst>
          </p:cNvPr>
          <p:cNvCxnSpPr>
            <a:cxnSpLocks/>
            <a:stCxn id="30" idx="5"/>
            <a:endCxn id="41" idx="2"/>
          </p:cNvCxnSpPr>
          <p:nvPr/>
        </p:nvCxnSpPr>
        <p:spPr>
          <a:xfrm>
            <a:off x="8296060" y="4335379"/>
            <a:ext cx="864628" cy="1384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9E6EA4FB-2C6B-587A-09E1-31CC6BEC7393}"/>
              </a:ext>
            </a:extLst>
          </p:cNvPr>
          <p:cNvCxnSpPr>
            <a:cxnSpLocks/>
            <a:stCxn id="29" idx="2"/>
            <a:endCxn id="38" idx="6"/>
          </p:cNvCxnSpPr>
          <p:nvPr/>
        </p:nvCxnSpPr>
        <p:spPr>
          <a:xfrm flipH="1" flipV="1">
            <a:off x="8581836" y="2410489"/>
            <a:ext cx="441601" cy="2052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F840A96-2C20-3B87-9F0E-D540FAF4BA98}"/>
              </a:ext>
            </a:extLst>
          </p:cNvPr>
          <p:cNvCxnSpPr>
            <a:cxnSpLocks/>
            <a:stCxn id="29" idx="3"/>
            <a:endCxn id="36" idx="7"/>
          </p:cNvCxnSpPr>
          <p:nvPr/>
        </p:nvCxnSpPr>
        <p:spPr>
          <a:xfrm flipH="1">
            <a:off x="8556227" y="2668432"/>
            <a:ext cx="492819" cy="6014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74F508C-E399-9650-4E7F-F74865D9D556}"/>
              </a:ext>
            </a:extLst>
          </p:cNvPr>
          <p:cNvCxnSpPr>
            <a:cxnSpLocks/>
            <a:stCxn id="30" idx="0"/>
            <a:endCxn id="36" idx="3"/>
          </p:cNvCxnSpPr>
          <p:nvPr/>
        </p:nvCxnSpPr>
        <p:spPr>
          <a:xfrm flipV="1">
            <a:off x="8191098" y="3377649"/>
            <a:ext cx="241477" cy="719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810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1786-1790 : </a:t>
            </a:r>
            <a:r>
              <a:rPr lang="fr-FR" b="1" dirty="0" err="1"/>
              <a:t>Tipu</a:t>
            </a:r>
            <a:r>
              <a:rPr lang="fr-FR" b="1" dirty="0"/>
              <a:t> Sultan menace la domination croissante des Britanniques</a:t>
            </a:r>
          </a:p>
          <a:p>
            <a:endParaRPr lang="fr-FR" dirty="0"/>
          </a:p>
          <a:p>
            <a:r>
              <a:rPr lang="fr-FR" dirty="0"/>
              <a:t>*1784 : Après avoir signé la paix avec les Britanniques</a:t>
            </a:r>
          </a:p>
          <a:p>
            <a:r>
              <a:rPr lang="fr-FR" dirty="0" err="1"/>
              <a:t>Tipu</a:t>
            </a:r>
            <a:r>
              <a:rPr lang="fr-FR" dirty="0"/>
              <a:t> Sahib conserve ses ambitions</a:t>
            </a:r>
          </a:p>
          <a:p>
            <a:endParaRPr lang="fr-FR" dirty="0"/>
          </a:p>
          <a:p>
            <a:r>
              <a:rPr lang="fr-FR" dirty="0"/>
              <a:t>*1786 : A </a:t>
            </a:r>
            <a:r>
              <a:rPr lang="fr-FR" dirty="0" err="1"/>
              <a:t>Seringapatam</a:t>
            </a:r>
            <a:r>
              <a:rPr lang="fr-FR" dirty="0"/>
              <a:t>, près de Mysore</a:t>
            </a:r>
          </a:p>
          <a:p>
            <a:r>
              <a:rPr lang="fr-FR" dirty="0" err="1"/>
              <a:t>Tipu</a:t>
            </a:r>
            <a:r>
              <a:rPr lang="fr-FR" dirty="0"/>
              <a:t> Sahib détrône le </a:t>
            </a:r>
            <a:r>
              <a:rPr lang="fr-FR" i="1" dirty="0"/>
              <a:t>raja</a:t>
            </a:r>
            <a:r>
              <a:rPr lang="fr-FR" dirty="0"/>
              <a:t> </a:t>
            </a:r>
            <a:r>
              <a:rPr lang="fr-FR" dirty="0" err="1"/>
              <a:t>Khasa</a:t>
            </a:r>
            <a:r>
              <a:rPr lang="fr-FR" dirty="0"/>
              <a:t> </a:t>
            </a:r>
            <a:r>
              <a:rPr lang="fr-FR" dirty="0" err="1"/>
              <a:t>Chama</a:t>
            </a:r>
            <a:endParaRPr lang="fr-FR" dirty="0"/>
          </a:p>
          <a:p>
            <a:endParaRPr lang="fr-FR" dirty="0"/>
          </a:p>
          <a:p>
            <a:r>
              <a:rPr lang="fr-FR" dirty="0"/>
              <a:t>*Après une guerre contre les Marathes (1785-87)…</a:t>
            </a:r>
          </a:p>
          <a:p>
            <a:r>
              <a:rPr lang="fr-FR" u="sng" dirty="0"/>
              <a:t>Mars 1787 : Il obtient l’indépendance</a:t>
            </a:r>
          </a:p>
          <a:p>
            <a:r>
              <a:rPr lang="fr-FR" u="sng" dirty="0"/>
              <a:t>Et le titre de </a:t>
            </a:r>
            <a:r>
              <a:rPr lang="fr-FR" i="1" u="sng" dirty="0"/>
              <a:t>sultan</a:t>
            </a:r>
            <a:r>
              <a:rPr lang="fr-FR" u="sng" dirty="0"/>
              <a:t> </a:t>
            </a:r>
          </a:p>
          <a:p>
            <a:r>
              <a:rPr lang="fr-FR" dirty="0"/>
              <a:t>Il menace à nouveau ses voisins et les Britanniques</a:t>
            </a:r>
          </a:p>
          <a:p>
            <a:endParaRPr lang="fr-FR" dirty="0"/>
          </a:p>
          <a:p>
            <a:r>
              <a:rPr lang="fr-FR" dirty="0"/>
              <a:t>*Mais entretemps…</a:t>
            </a:r>
          </a:p>
          <a:p>
            <a:r>
              <a:rPr lang="fr-FR" dirty="0"/>
              <a:t>Les Britanniques ont établi de solides alliances…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41F7D5F-9F82-40AE-44F4-D48F47193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7F78033-B58F-DC40-B14F-5AE0E3E968D9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A577A4-C354-C4E2-B859-D9D75F4E85E6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B87273-E5C8-0579-9182-E43AE862D162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1531DE-A80F-5BF0-DE71-912B7E13EEA5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90C8B5C-6415-C1B6-3402-F4CC8A14C7AD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A484BE-81A2-FAD2-5B05-632C2480816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39EB85D-83F5-AA3B-405A-6245D2737E3F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B63281-4F89-6FFA-C8B8-9BEEFF25A383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A7A18F1-F6FA-5B4E-ABFC-A45E6967A0B3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8FC37FE-3BCE-596D-90F9-0EDA033BC30B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5420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8101" cy="25237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1786-1790 : </a:t>
            </a:r>
            <a:r>
              <a:rPr lang="fr-FR" b="1" dirty="0" err="1"/>
              <a:t>Tipu</a:t>
            </a:r>
            <a:r>
              <a:rPr lang="fr-FR" b="1" dirty="0"/>
              <a:t> Sultan menace la domination croissante des Britanniques</a:t>
            </a:r>
          </a:p>
          <a:p>
            <a:endParaRPr lang="fr-FR" dirty="0"/>
          </a:p>
          <a:p>
            <a:r>
              <a:rPr lang="fr-FR" sz="1700" dirty="0"/>
              <a:t>a) Au nord du Mysore : Marathes </a:t>
            </a:r>
            <a:r>
              <a:rPr lang="fr-FR" sz="1700" i="1" dirty="0"/>
              <a:t>neutres</a:t>
            </a:r>
            <a:r>
              <a:rPr lang="fr-FR" sz="1700" dirty="0"/>
              <a:t> (1782)</a:t>
            </a:r>
            <a:endParaRPr lang="fr-FR" sz="1700" i="1" dirty="0"/>
          </a:p>
          <a:p>
            <a:r>
              <a:rPr lang="fr-FR" sz="1700" dirty="0"/>
              <a:t>Aoudh-Bénarès (1775), Nizam (1796)</a:t>
            </a:r>
          </a:p>
          <a:p>
            <a:endParaRPr lang="fr-FR" sz="1700" dirty="0"/>
          </a:p>
          <a:p>
            <a:r>
              <a:rPr lang="fr-FR" sz="1700" dirty="0"/>
              <a:t>b) Au sud : Arcot et Tanjavûr (1781), Travancore (1784)…</a:t>
            </a:r>
          </a:p>
          <a:p>
            <a:endParaRPr lang="fr-FR" dirty="0"/>
          </a:p>
          <a:p>
            <a:r>
              <a:rPr lang="fr-FR" dirty="0"/>
              <a:t>*1790 : </a:t>
            </a:r>
            <a:r>
              <a:rPr lang="fr-FR" u="sng" dirty="0" err="1"/>
              <a:t>Tipu</a:t>
            </a:r>
            <a:r>
              <a:rPr lang="fr-FR" u="sng" dirty="0"/>
              <a:t> </a:t>
            </a:r>
            <a:r>
              <a:rPr lang="fr-FR" i="1" u="sng" dirty="0"/>
              <a:t>Sultan</a:t>
            </a:r>
            <a:r>
              <a:rPr lang="fr-FR" dirty="0"/>
              <a:t> attaque le Travancore…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241F7D5F-9F82-40AE-44F4-D48F47193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7F78033-B58F-DC40-B14F-5AE0E3E968D9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A577A4-C354-C4E2-B859-D9D75F4E85E6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B87273-E5C8-0579-9182-E43AE862D162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1531DE-A80F-5BF0-DE71-912B7E13EEA5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7CC84C1-18E9-F12B-27F3-BF85C66C8217}"/>
              </a:ext>
            </a:extLst>
          </p:cNvPr>
          <p:cNvCxnSpPr>
            <a:cxnSpLocks/>
            <a:stCxn id="36" idx="3"/>
          </p:cNvCxnSpPr>
          <p:nvPr/>
        </p:nvCxnSpPr>
        <p:spPr>
          <a:xfrm flipH="1">
            <a:off x="7973725" y="4778216"/>
            <a:ext cx="169687" cy="4408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90C8B5C-6415-C1B6-3402-F4CC8A14C7AD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A484BE-81A2-FAD2-5B05-632C24808163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39EB85D-83F5-AA3B-405A-6245D2737E3F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B63281-4F89-6FFA-C8B8-9BEEFF25A383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70DECD2-3260-6219-0FC0-EE45C36EFCB8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D475D8F-5B28-3EDC-6756-20130FB88E3E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537FEE-E3D2-778D-CCA2-242D8FAF95F7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5811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458" y="166325"/>
            <a:ext cx="5396704" cy="3647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1790-1792 : 3</a:t>
            </a:r>
            <a:r>
              <a:rPr lang="fr-FR" sz="1700" b="1" baseline="30000" dirty="0"/>
              <a:t>ème</a:t>
            </a:r>
            <a:r>
              <a:rPr lang="fr-FR" sz="1700" b="1" dirty="0"/>
              <a:t> guerre du Mysore et </a:t>
            </a:r>
            <a:r>
              <a:rPr lang="fr-FR" sz="1700" b="1" dirty="0" err="1"/>
              <a:t>Tipu</a:t>
            </a:r>
            <a:r>
              <a:rPr lang="fr-FR" sz="1700" b="1" dirty="0"/>
              <a:t> Sultan vaincu</a:t>
            </a:r>
          </a:p>
          <a:p>
            <a:endParaRPr lang="fr-FR" dirty="0"/>
          </a:p>
          <a:p>
            <a:r>
              <a:rPr lang="fr-FR" dirty="0"/>
              <a:t>*1790 : Contre </a:t>
            </a:r>
            <a:r>
              <a:rPr lang="fr-FR" u="sng" dirty="0" err="1"/>
              <a:t>Tipu</a:t>
            </a:r>
            <a:r>
              <a:rPr lang="fr-FR" u="sng" dirty="0"/>
              <a:t> Sultan</a:t>
            </a:r>
            <a:r>
              <a:rPr lang="fr-FR" dirty="0"/>
              <a:t>, </a:t>
            </a:r>
            <a:r>
              <a:rPr lang="fr-FR" u="sng" dirty="0"/>
              <a:t>Cornwallis</a:t>
            </a:r>
            <a:r>
              <a:rPr lang="fr-FR" dirty="0"/>
              <a:t> s’allie</a:t>
            </a:r>
          </a:p>
          <a:p>
            <a:r>
              <a:rPr lang="fr-FR" dirty="0"/>
              <a:t>Au Nizam et aux Marathes</a:t>
            </a:r>
          </a:p>
          <a:p>
            <a:endParaRPr lang="fr-FR" dirty="0"/>
          </a:p>
          <a:p>
            <a:r>
              <a:rPr lang="fr-FR" dirty="0"/>
              <a:t>*Au sud, les Britanniques contre-attaquent</a:t>
            </a:r>
          </a:p>
          <a:p>
            <a:r>
              <a:rPr lang="fr-FR" dirty="0"/>
              <a:t>Et ils s’emparent de Coimbatore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Tipu</a:t>
            </a:r>
            <a:r>
              <a:rPr lang="fr-FR" dirty="0"/>
              <a:t> Sultan se dirige vers Pondichéry et tente de rallier Les Français, sans succès, Révolution française oblige…</a:t>
            </a:r>
          </a:p>
          <a:p>
            <a:endParaRPr lang="fr-FR" dirty="0"/>
          </a:p>
          <a:p>
            <a:r>
              <a:rPr lang="fr-FR" sz="1700" dirty="0"/>
              <a:t>NB : Ainsi que, diplomatiquement</a:t>
            </a:r>
          </a:p>
          <a:p>
            <a:r>
              <a:rPr lang="fr-FR" sz="1700" dirty="0"/>
              <a:t>Les Afghans et les Ottomans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CF911BE-1E8D-9D32-C14F-7F6F27C13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62558" r="41092" b="8554"/>
          <a:stretch/>
        </p:blipFill>
        <p:spPr bwMode="auto">
          <a:xfrm>
            <a:off x="5730557" y="155816"/>
            <a:ext cx="6291985" cy="653585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3B550C-03C4-C0BA-7730-4D22B47AA82D}"/>
              </a:ext>
            </a:extLst>
          </p:cNvPr>
          <p:cNvSpPr/>
          <p:nvPr/>
        </p:nvSpPr>
        <p:spPr>
          <a:xfrm>
            <a:off x="7306486" y="4075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C75BBB-E6CB-EEA2-6766-B825F5AA8D2C}"/>
              </a:ext>
            </a:extLst>
          </p:cNvPr>
          <p:cNvSpPr/>
          <p:nvPr/>
        </p:nvSpPr>
        <p:spPr>
          <a:xfrm>
            <a:off x="10004826" y="371633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EC4866-DAF9-4296-84C7-6BC76FFB954F}"/>
              </a:ext>
            </a:extLst>
          </p:cNvPr>
          <p:cNvSpPr/>
          <p:nvPr/>
        </p:nvSpPr>
        <p:spPr>
          <a:xfrm>
            <a:off x="10337097" y="29301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951316-46D4-7F69-9D00-84F92789D062}"/>
              </a:ext>
            </a:extLst>
          </p:cNvPr>
          <p:cNvSpPr/>
          <p:nvPr/>
        </p:nvSpPr>
        <p:spPr>
          <a:xfrm>
            <a:off x="7973725" y="342374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CF52D1-838B-2F38-5728-9E641BDE14BE}"/>
              </a:ext>
            </a:extLst>
          </p:cNvPr>
          <p:cNvSpPr/>
          <p:nvPr/>
        </p:nvSpPr>
        <p:spPr>
          <a:xfrm>
            <a:off x="9364082" y="31019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9F0EE1-3382-E23C-D871-2C2D7D249C5F}"/>
              </a:ext>
            </a:extLst>
          </p:cNvPr>
          <p:cNvSpPr/>
          <p:nvPr/>
        </p:nvSpPr>
        <p:spPr>
          <a:xfrm>
            <a:off x="8061160" y="624697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7B67DD-80BA-2557-8BC7-3E101E7AF4EA}"/>
              </a:ext>
            </a:extLst>
          </p:cNvPr>
          <p:cNvSpPr/>
          <p:nvPr/>
        </p:nvSpPr>
        <p:spPr>
          <a:xfrm>
            <a:off x="9665561" y="453244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C4577-D4D3-FA9F-155A-EE70C7EF090B}"/>
              </a:ext>
            </a:extLst>
          </p:cNvPr>
          <p:cNvSpPr/>
          <p:nvPr/>
        </p:nvSpPr>
        <p:spPr>
          <a:xfrm>
            <a:off x="10004826" y="4478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FF47DE-064D-66B6-A325-4E42D97DE7BA}"/>
              </a:ext>
            </a:extLst>
          </p:cNvPr>
          <p:cNvSpPr/>
          <p:nvPr/>
        </p:nvSpPr>
        <p:spPr>
          <a:xfrm>
            <a:off x="8117803" y="4651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58953C-32E3-E0DE-0333-29152919EF5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8061160" y="3572719"/>
            <a:ext cx="82252" cy="7601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79B5083-8F83-02C9-17AD-E17CC77327D5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236030" y="3790823"/>
            <a:ext cx="1768796" cy="5420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6D3FF37-5720-47AA-65EB-764F5151CCE4}"/>
              </a:ext>
            </a:extLst>
          </p:cNvPr>
          <p:cNvSpPr/>
          <p:nvPr/>
        </p:nvSpPr>
        <p:spPr>
          <a:xfrm>
            <a:off x="11730524" y="2929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47DD5F1-B0BB-DE8D-60E4-2F14CBABE276}"/>
              </a:ext>
            </a:extLst>
          </p:cNvPr>
          <p:cNvSpPr/>
          <p:nvPr/>
        </p:nvSpPr>
        <p:spPr>
          <a:xfrm>
            <a:off x="11177022" y="289482"/>
            <a:ext cx="17487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CB64ECB-79F0-E382-CFE0-D134E5CB96D6}"/>
              </a:ext>
            </a:extLst>
          </p:cNvPr>
          <p:cNvCxnSpPr>
            <a:cxnSpLocks/>
          </p:cNvCxnSpPr>
          <p:nvPr/>
        </p:nvCxnSpPr>
        <p:spPr>
          <a:xfrm flipV="1">
            <a:off x="8143412" y="4800033"/>
            <a:ext cx="61826" cy="1446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288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10428</Words>
  <Application>Microsoft Office PowerPoint</Application>
  <PresentationFormat>Grand écran</PresentationFormat>
  <Paragraphs>1599</Paragraphs>
  <Slides>128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128</vt:i4>
      </vt:variant>
    </vt:vector>
  </HeadingPairs>
  <TitlesOfParts>
    <vt:vector size="132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16 janvier 2024 (6/15)  8ème période : 1815-1914 Europe et Russie à la conquête de l’Orient et de l’Asie   1757-1818 : La conquête britannique de l’Inde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31 janvier 2024 (7/15)  8ème période : 1815-1914 Europe et Russie à la conquête de l’Orient et de l’Asie   1757-1818 : La conquête britannique de l’Inde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16 janvier 2024 (6/15)  8ème période : 1815-1914 Europe et Russie à la conquête de l’Orient et de l’Asie   1815-1841 : L’Europe du congrès de Vienne et la question d’Orient Sécessions dans l’Empire ottoman : Egypte, Arabie, Grèce, Serbie, Moldavie, Valachie, Algérie  Suite et fin…</dc:title>
  <dc:creator>Christophe JENTA</dc:creator>
  <cp:lastModifiedBy>Christophe JENTA</cp:lastModifiedBy>
  <cp:revision>2</cp:revision>
  <dcterms:created xsi:type="dcterms:W3CDTF">2024-01-16T12:33:25Z</dcterms:created>
  <dcterms:modified xsi:type="dcterms:W3CDTF">2024-01-16T12:57:11Z</dcterms:modified>
</cp:coreProperties>
</file>