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11671" r:id="rId2"/>
    <p:sldId id="11331" r:id="rId3"/>
    <p:sldId id="11630" r:id="rId4"/>
    <p:sldId id="11631" r:id="rId5"/>
    <p:sldId id="11639" r:id="rId6"/>
    <p:sldId id="11739" r:id="rId7"/>
    <p:sldId id="11769" r:id="rId8"/>
    <p:sldId id="11738" r:id="rId9"/>
    <p:sldId id="11736" r:id="rId10"/>
    <p:sldId id="11737" r:id="rId11"/>
    <p:sldId id="11770" r:id="rId12"/>
    <p:sldId id="11740" r:id="rId13"/>
    <p:sldId id="11577" r:id="rId14"/>
    <p:sldId id="11656" r:id="rId15"/>
    <p:sldId id="11663" r:id="rId16"/>
    <p:sldId id="11595" r:id="rId17"/>
    <p:sldId id="11578" r:id="rId18"/>
    <p:sldId id="11627" r:id="rId19"/>
    <p:sldId id="11579" r:id="rId20"/>
    <p:sldId id="11580" r:id="rId21"/>
    <p:sldId id="11622" r:id="rId22"/>
    <p:sldId id="11565" r:id="rId23"/>
    <p:sldId id="11640" r:id="rId24"/>
    <p:sldId id="11586" r:id="rId25"/>
    <p:sldId id="11587" r:id="rId26"/>
    <p:sldId id="11641" r:id="rId27"/>
    <p:sldId id="11588" r:id="rId28"/>
    <p:sldId id="11568" r:id="rId29"/>
    <p:sldId id="11642" r:id="rId30"/>
    <p:sldId id="11758" r:id="rId31"/>
    <p:sldId id="11563" r:id="rId32"/>
    <p:sldId id="11659" r:id="rId33"/>
    <p:sldId id="11643" r:id="rId34"/>
    <p:sldId id="11664" r:id="rId35"/>
    <p:sldId id="11589" r:id="rId36"/>
    <p:sldId id="11584" r:id="rId37"/>
    <p:sldId id="11590" r:id="rId38"/>
    <p:sldId id="11576" r:id="rId39"/>
    <p:sldId id="11665" r:id="rId40"/>
    <p:sldId id="11657" r:id="rId41"/>
    <p:sldId id="11581" r:id="rId42"/>
    <p:sldId id="11604" r:id="rId43"/>
    <p:sldId id="11567" r:id="rId44"/>
    <p:sldId id="11592" r:id="rId45"/>
    <p:sldId id="11593" r:id="rId46"/>
    <p:sldId id="11591" r:id="rId47"/>
    <p:sldId id="11644" r:id="rId48"/>
    <p:sldId id="11645" r:id="rId49"/>
    <p:sldId id="11572" r:id="rId50"/>
    <p:sldId id="11646" r:id="rId51"/>
    <p:sldId id="11648" r:id="rId52"/>
    <p:sldId id="11647" r:id="rId53"/>
    <p:sldId id="11594" r:id="rId54"/>
    <p:sldId id="11759" r:id="rId55"/>
    <p:sldId id="11649" r:id="rId56"/>
    <p:sldId id="11658" r:id="rId57"/>
    <p:sldId id="11605" r:id="rId58"/>
    <p:sldId id="11651" r:id="rId59"/>
    <p:sldId id="11582" r:id="rId60"/>
    <p:sldId id="11596" r:id="rId61"/>
    <p:sldId id="11652" r:id="rId62"/>
    <p:sldId id="11602" r:id="rId63"/>
    <p:sldId id="11598" r:id="rId64"/>
    <p:sldId id="11599" r:id="rId65"/>
    <p:sldId id="11653" r:id="rId66"/>
    <p:sldId id="11654" r:id="rId67"/>
    <p:sldId id="11600" r:id="rId68"/>
    <p:sldId id="11603" r:id="rId69"/>
    <p:sldId id="11667" r:id="rId70"/>
    <p:sldId id="11741" r:id="rId71"/>
    <p:sldId id="11742" r:id="rId72"/>
    <p:sldId id="11575" r:id="rId73"/>
    <p:sldId id="11760" r:id="rId74"/>
    <p:sldId id="11684" r:id="rId75"/>
    <p:sldId id="11685" r:id="rId76"/>
    <p:sldId id="11743" r:id="rId77"/>
    <p:sldId id="11744" r:id="rId78"/>
    <p:sldId id="11745" r:id="rId7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59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3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46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4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2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21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15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48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147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42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34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30 janvier 2024 (7/15)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1757-1818 : La conquête britannique de l’Inde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90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42" y="154349"/>
            <a:ext cx="658785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1) L’EIC perd une grande partie de son pouvoir</a:t>
            </a:r>
          </a:p>
          <a:p>
            <a:r>
              <a:rPr lang="fr-FR" dirty="0"/>
              <a:t>Au profit du gouvernement britannique</a:t>
            </a:r>
          </a:p>
          <a:p>
            <a:endParaRPr lang="fr-FR" dirty="0"/>
          </a:p>
          <a:p>
            <a:r>
              <a:rPr lang="fr-FR" dirty="0"/>
              <a:t>2) Des clauses de la loi de 1784 interdisent</a:t>
            </a:r>
          </a:p>
          <a:p>
            <a:r>
              <a:rPr lang="fr-FR" dirty="0"/>
              <a:t>Toute ingérence dans les affaires locales</a:t>
            </a:r>
          </a:p>
          <a:p>
            <a:r>
              <a:rPr lang="fr-FR" dirty="0"/>
              <a:t>Et donc en théorie, toute conquête supplémentaire</a:t>
            </a:r>
          </a:p>
          <a:p>
            <a:endParaRPr lang="fr-FR" dirty="0"/>
          </a:p>
          <a:p>
            <a:r>
              <a:rPr lang="fr-FR" dirty="0"/>
              <a:t>*Concrètement, cela signifie deux choses…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6B915E2-4C21-F28B-295F-2306FFD8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54859C4-29CB-E79D-D64D-E67CDC6F044E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1373D2D-427E-528D-5B0B-141CA926CEAA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8074685-79F0-C063-6645-56875370D4AC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AA2115-85F6-3B90-0070-8FB0081A2AD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548BFE-1806-CEB1-BADF-EC6A98A34B76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C996EB5-1A0A-C107-8BE6-AA5D230BCDA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7B3C7C-EA34-3E97-E404-D5596809184A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31F1130-48DE-6920-1606-311A547B4992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2820682-8873-ECB3-DEF3-B726F96C0630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6D57774-3F59-7851-3A7F-093195846EA0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3B7708B-5CE5-9D05-99AA-2FB82798366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F0ACF21-EF82-ACF3-AF25-1096D0677763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EC8969A-D117-578C-FA5D-14177E686319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013A8D-086E-6001-EE24-493C479CF462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542FEC8-D0E6-1510-B89E-905D4227A3C1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0F64AA3-4B3B-6012-C1CB-B92744A8F726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5C6025-8AA3-5C65-C697-09BC14576C5E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EE0990F-BC21-8AAE-1D24-5DD92ADC4CA7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1DDE3A-5D27-62C2-9CA0-6A56D225EBF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3113945-65A5-E1DF-232E-669610B559F4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58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42" y="154349"/>
            <a:ext cx="658785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 Assurer et consolider les possessions acquises</a:t>
            </a:r>
          </a:p>
          <a:p>
            <a:r>
              <a:rPr lang="fr-FR" dirty="0"/>
              <a:t>Le Bengale, Bombay et Madras</a:t>
            </a:r>
          </a:p>
          <a:p>
            <a:r>
              <a:rPr lang="fr-FR" dirty="0"/>
              <a:t>Contre une attaque des autres Etats indiens</a:t>
            </a:r>
          </a:p>
          <a:p>
            <a:r>
              <a:rPr lang="fr-FR" dirty="0"/>
              <a:t>En déclenchant éventuellement une guerre défensive</a:t>
            </a:r>
          </a:p>
          <a:p>
            <a:r>
              <a:rPr lang="fr-FR" dirty="0"/>
              <a:t>Notamment au sud contre le belliqueux Mysore</a:t>
            </a:r>
          </a:p>
          <a:p>
            <a:endParaRPr lang="fr-FR" dirty="0"/>
          </a:p>
          <a:p>
            <a:r>
              <a:rPr lang="fr-FR" dirty="0"/>
              <a:t>b) En revanche, établir des relations amicales durables</a:t>
            </a:r>
          </a:p>
          <a:p>
            <a:r>
              <a:rPr lang="fr-FR" dirty="0"/>
              <a:t>Avec l’Empire marathe, seule puissance réelle de l’Inde</a:t>
            </a:r>
          </a:p>
          <a:p>
            <a:r>
              <a:rPr lang="fr-FR" dirty="0"/>
              <a:t>Qu’il convient par sécurité, de ménager</a:t>
            </a:r>
          </a:p>
          <a:p>
            <a:endParaRPr lang="fr-FR" dirty="0"/>
          </a:p>
          <a:p>
            <a:r>
              <a:rPr lang="fr-FR" dirty="0"/>
              <a:t>*Et pourtant</a:t>
            </a:r>
          </a:p>
          <a:p>
            <a:r>
              <a:rPr lang="fr-FR" dirty="0"/>
              <a:t>Malgré cette volonté explicite de prudence…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6B915E2-4C21-F28B-295F-2306FFD8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54859C4-29CB-E79D-D64D-E67CDC6F044E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1373D2D-427E-528D-5B0B-141CA926CEAA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8074685-79F0-C063-6645-56875370D4AC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AA2115-85F6-3B90-0070-8FB0081A2AD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548BFE-1806-CEB1-BADF-EC6A98A34B76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C996EB5-1A0A-C107-8BE6-AA5D230BCDA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7B3C7C-EA34-3E97-E404-D5596809184A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31F1130-48DE-6920-1606-311A547B4992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2820682-8873-ECB3-DEF3-B726F96C0630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6D57774-3F59-7851-3A7F-093195846EA0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3B7708B-5CE5-9D05-99AA-2FB82798366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F0ACF21-EF82-ACF3-AF25-1096D0677763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EC8969A-D117-578C-FA5D-14177E686319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013A8D-086E-6001-EE24-493C479CF462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542FEC8-D0E6-1510-B89E-905D4227A3C1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0F64AA3-4B3B-6012-C1CB-B92744A8F726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5C6025-8AA3-5C65-C697-09BC14576C5E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EE0990F-BC21-8AAE-1D24-5DD92ADC4CA7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1DDE3A-5D27-62C2-9CA0-6A56D225EBF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3113945-65A5-E1DF-232E-669610B559F4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4E345C1-65F1-B412-AF80-6525E0C5AE64}"/>
              </a:ext>
            </a:extLst>
          </p:cNvPr>
          <p:cNvSpPr/>
          <p:nvPr/>
        </p:nvSpPr>
        <p:spPr>
          <a:xfrm>
            <a:off x="5424579" y="2181889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44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260646"/>
            <a:ext cx="6540141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</a:t>
            </a:r>
            <a:r>
              <a:rPr lang="fr-FR" i="1" dirty="0"/>
              <a:t> contrecœur</a:t>
            </a:r>
            <a:r>
              <a:rPr lang="fr-FR" dirty="0"/>
              <a:t>…</a:t>
            </a:r>
          </a:p>
          <a:p>
            <a:r>
              <a:rPr lang="fr-FR" dirty="0"/>
              <a:t>En Inde, l’EIC va continuer à être pour la GB</a:t>
            </a:r>
          </a:p>
          <a:p>
            <a:r>
              <a:rPr lang="fr-FR" dirty="0"/>
              <a:t>Un outil politique de conquête et de colonisation</a:t>
            </a:r>
          </a:p>
          <a:p>
            <a:endParaRPr lang="fr-FR" dirty="0"/>
          </a:p>
          <a:p>
            <a:r>
              <a:rPr lang="fr-FR" dirty="0"/>
              <a:t>*Et en fonction des opportunités</a:t>
            </a:r>
          </a:p>
          <a:p>
            <a:r>
              <a:rPr lang="fr-FR" dirty="0"/>
              <a:t>Sans de véritable plan d’ensemble</a:t>
            </a:r>
          </a:p>
          <a:p>
            <a:r>
              <a:rPr lang="fr-FR" i="1" dirty="0"/>
              <a:t>Et bien que les désirs de conquête répugnassent à l’honneur de la nation britannique</a:t>
            </a:r>
            <a:r>
              <a:rPr lang="fr-FR" dirty="0"/>
              <a:t>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La conquête va reprendre inévitablement son cours</a:t>
            </a:r>
          </a:p>
          <a:p>
            <a:r>
              <a:rPr lang="fr-FR" dirty="0"/>
              <a:t>Dans un 1</a:t>
            </a:r>
            <a:r>
              <a:rPr lang="fr-FR" baseline="30000" dirty="0"/>
              <a:t>er</a:t>
            </a:r>
            <a:r>
              <a:rPr lang="fr-FR" dirty="0"/>
              <a:t> temps, ce sera le Mysore vaincu et d’autres Etats soumis</a:t>
            </a:r>
          </a:p>
          <a:p>
            <a:r>
              <a:rPr lang="fr-FR" dirty="0"/>
              <a:t>Et dans un 2</a:t>
            </a:r>
            <a:r>
              <a:rPr lang="fr-FR" baseline="30000" dirty="0"/>
              <a:t>nd</a:t>
            </a:r>
            <a:r>
              <a:rPr lang="fr-FR" dirty="0"/>
              <a:t> temps, l’Empire marathe (!)</a:t>
            </a:r>
          </a:p>
          <a:p>
            <a:endParaRPr lang="fr-FR" dirty="0"/>
          </a:p>
          <a:p>
            <a:r>
              <a:rPr lang="fr-FR" dirty="0"/>
              <a:t>*Reprenons-en le récit</a:t>
            </a:r>
          </a:p>
          <a:p>
            <a:r>
              <a:rPr lang="fr-FR" dirty="0"/>
              <a:t>Et retournons en 1773</a:t>
            </a:r>
          </a:p>
          <a:p>
            <a:endParaRPr lang="fr-FR" dirty="0"/>
          </a:p>
          <a:p>
            <a:r>
              <a:rPr lang="fr-FR" dirty="0"/>
              <a:t>*En commençant par l’Aoudh…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1648E43-7F75-EE03-82D1-145AF8000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01CC977-97B8-DFD0-914D-AC7E2214A712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E90583B-485D-88E3-1D3C-E1710CC0BBC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EA18C7-CD45-2044-5199-93DE775A548E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BFA52D0-C093-E0F6-8FDF-8A5170751346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D93F68-4ADA-5755-260A-BA18A8918CED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C55228-6D52-63AC-CF8A-ACCB0FA5255E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DD74A03-C7AF-CBC4-5927-5E65491632E2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5B1D1D8-38D9-FF09-4F41-E66701D21C45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B60442-4467-40DA-94EA-3EBABFEFB7B0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20488B-71D3-FE8C-2CD0-C450819B0EF3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9255743-F513-F083-62FE-8CE15687305F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A15FD5-FBF2-06AD-9C20-80471B16356E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BF6DBFE-700F-5FC6-53ED-D8E9EC1EBBE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0397A6F-AAF7-5E02-4096-A42C5CE36543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B64F69F-D35C-CB5E-6EDE-C1A85EB75C48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EE0E93A-2477-FA6A-E8F4-FD35B5398645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4461778-4D3C-D114-9EF5-30784D849AE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44666A7-5238-8107-CE78-7B5C3A0E0E09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089AB97-02EB-04DC-ACC5-EF69A3F5675B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3287278-0E0F-FAD0-53B6-0DE403F09E9C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54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2" y="260646"/>
            <a:ext cx="6651199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1772-1784 : Au nord, au centre et au sud de l’Inde, les Britanniques </a:t>
            </a:r>
            <a:r>
              <a:rPr lang="fr-FR" b="1" i="1" dirty="0"/>
              <a:t>vassalisent</a:t>
            </a:r>
            <a:r>
              <a:rPr lang="fr-FR" b="1" dirty="0"/>
              <a:t> l’Aoudh, obtiennent la paix avec les puissants Marathes et luttent contre le Mysore, allié des Français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587493A-925F-6E4D-CF13-DA13623A5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380457F-E6E7-8545-9BC0-2619FEE6A9C2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44BFA8A-43E5-64EC-1D1A-69C6E9ADC8EE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A73DE95-3CAA-F901-DBAF-50CFCFC68956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452C26-CC29-5B87-2077-02F9B3ECD779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D089DFC-E263-847B-0F93-1C6E819E8CD1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7B3230B-DC68-278E-B3E8-A4D269971AD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4FBE1A-4164-8512-8652-AB421BD33BAC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893FCD0-6756-D499-0EA9-BC7214917AA8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7DA72DB-672A-33C3-E299-28FD0BFD7D8C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20822C2-2D37-39F5-DF24-3CB02B0179F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B8C548B-B4F3-A968-21EC-3FE17AA26161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FA9497B-0834-5077-8D9A-8724CD6C22FB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2AFE133-44AA-D9DB-E443-A2E552FD7FD8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676C77-6571-AABB-F32C-93F0E76D800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95F4AF-C332-1E05-4363-EF07015C6E0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31523E1-01FC-E9D8-A8BA-AE02E8788A57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3BD5742-9DF0-F29C-4AAD-40A4B0B5307B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8021D55-5F47-D0F9-545D-676DE0110968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5AEEED53-C441-5AC7-95AF-54D4764756BB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3AD43C1-E93B-9EE0-C45B-AE289D586F8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420A4F7-CF1B-C8C2-B9A6-7725C668D832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FC2BFA6-9822-338E-C103-3A8D76EC2EFB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38A77AB-E25D-D727-E0CF-B792ED1E821D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F8A2524D-F0CA-A7F4-8066-8F9CE5D68124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B9BC824-692F-A9BD-8642-8256E48EA78E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315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2" y="260646"/>
            <a:ext cx="665119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*1773 : Après avoir repris Delhi en 1771</a:t>
            </a:r>
          </a:p>
          <a:p>
            <a:r>
              <a:rPr lang="fr-FR" dirty="0"/>
              <a:t>Les Marathes envahissent le </a:t>
            </a:r>
            <a:r>
              <a:rPr lang="fr-FR" dirty="0" err="1"/>
              <a:t>Rohilkhand</a:t>
            </a:r>
            <a:r>
              <a:rPr lang="fr-FR" dirty="0"/>
              <a:t>, terre des </a:t>
            </a:r>
            <a:r>
              <a:rPr lang="fr-FR" dirty="0" err="1"/>
              <a:t>Rohilla</a:t>
            </a:r>
            <a:endParaRPr lang="fr-FR" dirty="0"/>
          </a:p>
          <a:p>
            <a:endParaRPr lang="fr-FR" dirty="0"/>
          </a:p>
          <a:p>
            <a:r>
              <a:rPr lang="fr-FR" u="sng" dirty="0" err="1"/>
              <a:t>Shuja</a:t>
            </a:r>
            <a:r>
              <a:rPr lang="fr-FR" u="sng" dirty="0"/>
              <a:t> </a:t>
            </a:r>
            <a:r>
              <a:rPr lang="fr-FR" u="sng" dirty="0" err="1"/>
              <a:t>ud-Daula</a:t>
            </a:r>
            <a:r>
              <a:rPr lang="fr-FR" dirty="0"/>
              <a:t> d’Aoudh, allié des </a:t>
            </a:r>
            <a:r>
              <a:rPr lang="fr-FR" dirty="0" err="1"/>
              <a:t>Rohilla</a:t>
            </a:r>
            <a:r>
              <a:rPr lang="fr-FR" dirty="0"/>
              <a:t> et aidé par les Britanniques</a:t>
            </a:r>
          </a:p>
          <a:p>
            <a:r>
              <a:rPr lang="fr-FR" dirty="0"/>
              <a:t>Libère le </a:t>
            </a:r>
            <a:r>
              <a:rPr lang="fr-FR" dirty="0" err="1"/>
              <a:t>Rohilkhand</a:t>
            </a:r>
            <a:r>
              <a:rPr lang="fr-FR" dirty="0"/>
              <a:t> ; Puis il l’annexe, </a:t>
            </a:r>
            <a:r>
              <a:rPr lang="fr-FR" u="sng" dirty="0"/>
              <a:t>sans l’aide britannique</a:t>
            </a:r>
          </a:p>
          <a:p>
            <a:endParaRPr lang="fr-FR" dirty="0"/>
          </a:p>
          <a:p>
            <a:r>
              <a:rPr lang="fr-FR" dirty="0"/>
              <a:t>*Jan. 1775 : A Lucknow, en Aoudh, mort de </a:t>
            </a:r>
            <a:r>
              <a:rPr lang="fr-FR" dirty="0" err="1"/>
              <a:t>Shujâ</a:t>
            </a:r>
            <a:r>
              <a:rPr lang="fr-FR" dirty="0"/>
              <a:t> </a:t>
            </a:r>
            <a:r>
              <a:rPr lang="fr-FR" dirty="0" err="1"/>
              <a:t>ud-Daulâ</a:t>
            </a:r>
            <a:endParaRPr lang="fr-FR" dirty="0"/>
          </a:p>
          <a:p>
            <a:r>
              <a:rPr lang="fr-FR" dirty="0"/>
              <a:t>Son fils </a:t>
            </a:r>
            <a:r>
              <a:rPr lang="fr-FR" u="sng" dirty="0"/>
              <a:t>Asaf </a:t>
            </a:r>
            <a:r>
              <a:rPr lang="fr-FR" u="sng" dirty="0" err="1"/>
              <a:t>ud-Daulâ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La pression britannique augmente…</a:t>
            </a:r>
          </a:p>
        </p:txBody>
      </p:sp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D180F7B-3086-D2EB-A5EE-20EE50EB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E58E948-640A-A2C7-C8E4-55447A040791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DF3A0-35E5-D140-3F8A-B7838F9FF93E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11092E-1CF8-996B-8D97-03A2C2705E8E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79BB3A2-497B-2A55-CD32-F94245DC15E1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A19F85-4B5F-5A4A-C2CB-9A5138194424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C809ED-B2E4-BC87-6899-6270DCA8623E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BBA51EF-2E9B-C792-9070-566D106F2B13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6EEA998-0AAD-8E32-7FA0-62349D3CCFD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BEA6B6-9303-F93F-627E-7E261898F959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3A0D2B0-8A26-CEBD-BD74-78F3D364504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FE77C39-A907-3FF1-EE7C-3F6701DB42C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82DB19D-0F9C-D1E0-587B-F1C759D7915D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95650CE-AD13-0FCA-A55D-289BEE2996B8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ABACED0-A6F8-76FE-FC6B-1A6F702058B5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D55D26E-6CD3-26BD-825B-ABD1ABE7E8E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BFAAB96-4687-1E88-1254-29FC9336B41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737777E-F925-2BEC-6B2D-D65DC9BA19F4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3E527BE-FA8C-6BD3-95E4-AF9BB21A79C4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61F6EF9E-2D4A-C962-C000-D12301DA93C5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04867B0-99CE-705E-C729-9215453BAE8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634CDA3-0E88-4DB0-A603-2448FDC1EA77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1BBDF36-7683-F0CC-3596-720F2FC4C651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6E057F8-11AD-E3C0-D47A-07C02F4B7148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315EF38F-C85E-E98D-ED08-159820FC2B0D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6D66909-9019-A238-138E-635A72A43CB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AA8CE21-6276-C8B0-475B-4D1C2C3A067F}"/>
              </a:ext>
            </a:extLst>
          </p:cNvPr>
          <p:cNvCxnSpPr>
            <a:cxnSpLocks/>
          </p:cNvCxnSpPr>
          <p:nvPr/>
        </p:nvCxnSpPr>
        <p:spPr>
          <a:xfrm flipH="1" flipV="1">
            <a:off x="9398557" y="2021883"/>
            <a:ext cx="307647" cy="3475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0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66117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*Mai 1775 : Traité de </a:t>
            </a:r>
            <a:r>
              <a:rPr lang="fr-FR" dirty="0" err="1"/>
              <a:t>Fyzabad</a:t>
            </a:r>
            <a:endParaRPr lang="fr-FR" dirty="0"/>
          </a:p>
          <a:p>
            <a:endParaRPr lang="fr-FR" dirty="0"/>
          </a:p>
          <a:p>
            <a:r>
              <a:rPr lang="fr-FR" dirty="0"/>
              <a:t>- En échange de la garantie de la possession</a:t>
            </a:r>
          </a:p>
          <a:p>
            <a:r>
              <a:rPr lang="fr-FR" dirty="0"/>
              <a:t>De l’Aoudh, </a:t>
            </a:r>
            <a:r>
              <a:rPr lang="fr-FR" u="sng" dirty="0"/>
              <a:t>Asaf </a:t>
            </a:r>
            <a:r>
              <a:rPr lang="fr-FR" u="sng" dirty="0" err="1"/>
              <a:t>ud-Daula</a:t>
            </a:r>
            <a:r>
              <a:rPr lang="fr-FR" dirty="0"/>
              <a:t> cède la souveraineté de Bénarès</a:t>
            </a:r>
          </a:p>
          <a:p>
            <a:endParaRPr lang="fr-FR" dirty="0"/>
          </a:p>
          <a:p>
            <a:r>
              <a:rPr lang="fr-FR" dirty="0"/>
              <a:t>- En échange de la protection militaire des Britanniques, Aoudh et Bénarès doivent payer</a:t>
            </a:r>
          </a:p>
          <a:p>
            <a:r>
              <a:rPr lang="fr-FR" dirty="0"/>
              <a:t>A l’EIC de lourds tributs annuels</a:t>
            </a:r>
          </a:p>
          <a:p>
            <a:endParaRPr lang="fr-FR" dirty="0"/>
          </a:p>
          <a:p>
            <a:r>
              <a:rPr lang="fr-FR" dirty="0"/>
              <a:t>NB : 3,1 et 2,2 millions de roupies</a:t>
            </a:r>
          </a:p>
          <a:p>
            <a:r>
              <a:rPr lang="fr-FR" dirty="0"/>
              <a:t>Tributs qui vont engendrer par la suite</a:t>
            </a:r>
          </a:p>
          <a:p>
            <a:r>
              <a:rPr lang="fr-FR" dirty="0"/>
              <a:t>De lourds endettements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6946" r="5800" b="50000"/>
          <a:stretch/>
        </p:blipFill>
        <p:spPr bwMode="auto">
          <a:xfrm>
            <a:off x="4954904" y="260646"/>
            <a:ext cx="7121412" cy="43850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C8193A1-910D-A848-AF97-5D8A5799E079}"/>
              </a:ext>
            </a:extLst>
          </p:cNvPr>
          <p:cNvSpPr/>
          <p:nvPr/>
        </p:nvSpPr>
        <p:spPr>
          <a:xfrm>
            <a:off x="10155160" y="3804332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12359B4-A282-14CB-68C1-6B734FFC3D4F}"/>
              </a:ext>
            </a:extLst>
          </p:cNvPr>
          <p:cNvSpPr/>
          <p:nvPr/>
        </p:nvSpPr>
        <p:spPr>
          <a:xfrm>
            <a:off x="5827000" y="118539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91BCA0-A8E1-8294-3DA6-0CCE93DF370B}"/>
              </a:ext>
            </a:extLst>
          </p:cNvPr>
          <p:cNvSpPr/>
          <p:nvPr/>
        </p:nvSpPr>
        <p:spPr>
          <a:xfrm>
            <a:off x="6280237" y="240367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E9452D-C15E-81F5-769F-758F10F49096}"/>
              </a:ext>
            </a:extLst>
          </p:cNvPr>
          <p:cNvSpPr/>
          <p:nvPr/>
        </p:nvSpPr>
        <p:spPr>
          <a:xfrm>
            <a:off x="6587381" y="132479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0E557AD-591F-60F4-EF73-F2AB507E8DE6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6736642" y="1451954"/>
            <a:ext cx="617012" cy="6692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627788-7C60-CF3D-3923-FBE65FD788F8}"/>
              </a:ext>
            </a:extLst>
          </p:cNvPr>
          <p:cNvCxnSpPr>
            <a:cxnSpLocks/>
            <a:stCxn id="8" idx="0"/>
            <a:endCxn id="7" idx="5"/>
          </p:cNvCxnSpPr>
          <p:nvPr/>
        </p:nvCxnSpPr>
        <p:spPr>
          <a:xfrm flipH="1" flipV="1">
            <a:off x="6080401" y="1423368"/>
            <a:ext cx="287271" cy="9803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72E4B0-43B4-D799-FE5E-332F4710D8A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5401994" y="2552644"/>
            <a:ext cx="965678" cy="20930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BAE0C9F-4F76-4CB4-B4C6-3DECD0C02F66}"/>
              </a:ext>
            </a:extLst>
          </p:cNvPr>
          <p:cNvSpPr/>
          <p:nvPr/>
        </p:nvSpPr>
        <p:spPr>
          <a:xfrm>
            <a:off x="8086546" y="27019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A3EA1C8-2896-5EF3-4822-6FCBC73AD370}"/>
              </a:ext>
            </a:extLst>
          </p:cNvPr>
          <p:cNvSpPr/>
          <p:nvPr/>
        </p:nvSpPr>
        <p:spPr>
          <a:xfrm>
            <a:off x="7353654" y="21212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3C88A4-FE3E-CBDD-8387-1D3281C379F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02B7F3-8907-C635-07F2-98DB3D50CEC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97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66117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*1775 : Pour les Britanniques</a:t>
            </a:r>
          </a:p>
          <a:p>
            <a:r>
              <a:rPr lang="fr-FR" dirty="0"/>
              <a:t>L’Aoudh, allié et Etat-tampon depuis 1765</a:t>
            </a:r>
          </a:p>
          <a:p>
            <a:endParaRPr lang="fr-FR" dirty="0"/>
          </a:p>
          <a:p>
            <a:r>
              <a:rPr lang="fr-FR" dirty="0"/>
              <a:t>Devient également un Etat vassal et tributaire</a:t>
            </a:r>
          </a:p>
          <a:p>
            <a:endParaRPr lang="fr-FR" dirty="0"/>
          </a:p>
          <a:p>
            <a:r>
              <a:rPr lang="fr-FR" dirty="0"/>
              <a:t>A revoir…</a:t>
            </a:r>
          </a:p>
          <a:p>
            <a:endParaRPr lang="fr-FR" dirty="0"/>
          </a:p>
          <a:p>
            <a:r>
              <a:rPr lang="fr-FR" dirty="0"/>
              <a:t>*Les Marathes…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6946" r="5800" b="50000"/>
          <a:stretch/>
        </p:blipFill>
        <p:spPr bwMode="auto">
          <a:xfrm>
            <a:off x="4954904" y="260646"/>
            <a:ext cx="7121412" cy="43850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C8193A1-910D-A848-AF97-5D8A5799E079}"/>
              </a:ext>
            </a:extLst>
          </p:cNvPr>
          <p:cNvSpPr/>
          <p:nvPr/>
        </p:nvSpPr>
        <p:spPr>
          <a:xfrm>
            <a:off x="10155160" y="3804332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12359B4-A282-14CB-68C1-6B734FFC3D4F}"/>
              </a:ext>
            </a:extLst>
          </p:cNvPr>
          <p:cNvSpPr/>
          <p:nvPr/>
        </p:nvSpPr>
        <p:spPr>
          <a:xfrm>
            <a:off x="5827000" y="118539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91BCA0-A8E1-8294-3DA6-0CCE93DF370B}"/>
              </a:ext>
            </a:extLst>
          </p:cNvPr>
          <p:cNvSpPr/>
          <p:nvPr/>
        </p:nvSpPr>
        <p:spPr>
          <a:xfrm>
            <a:off x="6280237" y="240367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E9452D-C15E-81F5-769F-758F10F49096}"/>
              </a:ext>
            </a:extLst>
          </p:cNvPr>
          <p:cNvSpPr/>
          <p:nvPr/>
        </p:nvSpPr>
        <p:spPr>
          <a:xfrm>
            <a:off x="6587381" y="13247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627788-7C60-CF3D-3923-FBE65FD788F8}"/>
              </a:ext>
            </a:extLst>
          </p:cNvPr>
          <p:cNvCxnSpPr>
            <a:cxnSpLocks/>
            <a:stCxn id="8" idx="0"/>
            <a:endCxn id="7" idx="5"/>
          </p:cNvCxnSpPr>
          <p:nvPr/>
        </p:nvCxnSpPr>
        <p:spPr>
          <a:xfrm flipH="1" flipV="1">
            <a:off x="6080401" y="1423368"/>
            <a:ext cx="287271" cy="9803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72E4B0-43B4-D799-FE5E-332F4710D8A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5401994" y="2552644"/>
            <a:ext cx="965678" cy="20930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BAE0C9F-4F76-4CB4-B4C6-3DECD0C02F66}"/>
              </a:ext>
            </a:extLst>
          </p:cNvPr>
          <p:cNvSpPr/>
          <p:nvPr/>
        </p:nvSpPr>
        <p:spPr>
          <a:xfrm>
            <a:off x="8086546" y="270194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A3EA1C8-2896-5EF3-4822-6FCBC73AD370}"/>
              </a:ext>
            </a:extLst>
          </p:cNvPr>
          <p:cNvSpPr/>
          <p:nvPr/>
        </p:nvSpPr>
        <p:spPr>
          <a:xfrm>
            <a:off x="7353654" y="212124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3C88A4-FE3E-CBDD-8387-1D3281C379F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02B7F3-8907-C635-07F2-98DB3D50CEC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17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*1772 : A Poona, morts des </a:t>
            </a:r>
            <a:r>
              <a:rPr lang="fr-FR" i="1" dirty="0" err="1"/>
              <a:t>peshwas</a:t>
            </a:r>
            <a:r>
              <a:rPr lang="fr-FR" dirty="0"/>
              <a:t> </a:t>
            </a:r>
            <a:r>
              <a:rPr lang="fr-FR" u="sng" dirty="0"/>
              <a:t>Madhava Ra</a:t>
            </a:r>
            <a:r>
              <a:rPr lang="fr-FR" dirty="0"/>
              <a:t>o</a:t>
            </a:r>
          </a:p>
          <a:p>
            <a:r>
              <a:rPr lang="fr-FR" dirty="0"/>
              <a:t>Et de son frère Narayan </a:t>
            </a:r>
            <a:r>
              <a:rPr lang="fr-FR" dirty="0" err="1"/>
              <a:t>Râo</a:t>
            </a:r>
            <a:r>
              <a:rPr lang="fr-FR" dirty="0"/>
              <a:t>, assassiné…</a:t>
            </a:r>
          </a:p>
          <a:p>
            <a:endParaRPr lang="fr-FR" dirty="0"/>
          </a:p>
          <a:p>
            <a:r>
              <a:rPr lang="fr-FR" dirty="0"/>
              <a:t>*1773 : Leur oncle </a:t>
            </a:r>
            <a:r>
              <a:rPr lang="fr-FR" u="sng" dirty="0" err="1"/>
              <a:t>Râghunâtha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dirty="0"/>
              <a:t> leur succède…</a:t>
            </a:r>
          </a:p>
          <a:p>
            <a:endParaRPr lang="fr-FR" dirty="0"/>
          </a:p>
          <a:p>
            <a:r>
              <a:rPr lang="fr-FR" dirty="0"/>
              <a:t>Mais il est contesté par le chef marathe </a:t>
            </a:r>
            <a:r>
              <a:rPr lang="fr-FR" u="sng" dirty="0" err="1"/>
              <a:t>Nânâ</a:t>
            </a:r>
            <a:r>
              <a:rPr lang="fr-FR" u="sng" dirty="0"/>
              <a:t> </a:t>
            </a:r>
            <a:r>
              <a:rPr lang="fr-FR" u="sng" dirty="0" err="1"/>
              <a:t>Fadnavis</a:t>
            </a:r>
            <a:endParaRPr lang="fr-FR" u="sng" dirty="0"/>
          </a:p>
          <a:p>
            <a:r>
              <a:rPr lang="fr-FR" dirty="0"/>
              <a:t>Qui lui oppose Madhava </a:t>
            </a:r>
            <a:r>
              <a:rPr lang="fr-FR" dirty="0" err="1"/>
              <a:t>Râo</a:t>
            </a:r>
            <a:r>
              <a:rPr lang="fr-FR" dirty="0"/>
              <a:t> II, fils de Narayan </a:t>
            </a:r>
            <a:r>
              <a:rPr lang="fr-FR" dirty="0" err="1"/>
              <a:t>Râo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Et né en 1774…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32A54CA-9605-54AB-5619-BADC97703049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17F347B-937E-EB74-DC6B-4441BA66F9F0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DA551A1-256E-1970-603E-96F51BF8CCEF}"/>
              </a:ext>
            </a:extLst>
          </p:cNvPr>
          <p:cNvSpPr/>
          <p:nvPr/>
        </p:nvSpPr>
        <p:spPr>
          <a:xfrm>
            <a:off x="2468913" y="4435374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4BF9A39-E010-CC8D-3184-F785BE3426F9}"/>
              </a:ext>
            </a:extLst>
          </p:cNvPr>
          <p:cNvCxnSpPr>
            <a:cxnSpLocks/>
            <a:stCxn id="62" idx="2"/>
            <a:endCxn id="64" idx="0"/>
          </p:cNvCxnSpPr>
          <p:nvPr/>
        </p:nvCxnSpPr>
        <p:spPr>
          <a:xfrm>
            <a:off x="2935322" y="4737336"/>
            <a:ext cx="585" cy="1570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0116433D-14C0-C705-88D3-DD814E268304}"/>
              </a:ext>
            </a:extLst>
          </p:cNvPr>
          <p:cNvSpPr/>
          <p:nvPr/>
        </p:nvSpPr>
        <p:spPr>
          <a:xfrm>
            <a:off x="2455556" y="4894393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05ED513-0206-FDA7-23A9-C33DA44E27F0}"/>
              </a:ext>
            </a:extLst>
          </p:cNvPr>
          <p:cNvSpPr/>
          <p:nvPr/>
        </p:nvSpPr>
        <p:spPr>
          <a:xfrm>
            <a:off x="2415713" y="5807131"/>
            <a:ext cx="1013220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68843A3-2D8C-D364-FEA0-36BD8EE67968}"/>
              </a:ext>
            </a:extLst>
          </p:cNvPr>
          <p:cNvCxnSpPr>
            <a:cxnSpLocks/>
            <a:stCxn id="67" idx="2"/>
            <a:endCxn id="65" idx="0"/>
          </p:cNvCxnSpPr>
          <p:nvPr/>
        </p:nvCxnSpPr>
        <p:spPr>
          <a:xfrm flipH="1">
            <a:off x="2922323" y="5675891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35A39AA5-14E4-03A5-AC52-7AEC8BAB2B5B}"/>
              </a:ext>
            </a:extLst>
          </p:cNvPr>
          <p:cNvSpPr/>
          <p:nvPr/>
        </p:nvSpPr>
        <p:spPr>
          <a:xfrm>
            <a:off x="2431438" y="5373355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7B4B4E3-A6D0-66D4-97DD-9DFA5DBB332A}"/>
              </a:ext>
            </a:extLst>
          </p:cNvPr>
          <p:cNvCxnSpPr>
            <a:cxnSpLocks/>
            <a:stCxn id="64" idx="2"/>
            <a:endCxn id="67" idx="0"/>
          </p:cNvCxnSpPr>
          <p:nvPr/>
        </p:nvCxnSpPr>
        <p:spPr>
          <a:xfrm>
            <a:off x="2935907" y="5181706"/>
            <a:ext cx="2141" cy="1916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107378F-0B83-8EA7-D93B-EC2A5D4BFA1E}"/>
              </a:ext>
            </a:extLst>
          </p:cNvPr>
          <p:cNvSpPr/>
          <p:nvPr/>
        </p:nvSpPr>
        <p:spPr>
          <a:xfrm>
            <a:off x="1209512" y="5373351"/>
            <a:ext cx="1200118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936B1575-ED34-2C56-054C-E3C521511E85}"/>
              </a:ext>
            </a:extLst>
          </p:cNvPr>
          <p:cNvCxnSpPr>
            <a:cxnSpLocks/>
            <a:stCxn id="67" idx="2"/>
            <a:endCxn id="71" idx="0"/>
          </p:cNvCxnSpPr>
          <p:nvPr/>
        </p:nvCxnSpPr>
        <p:spPr>
          <a:xfrm rot="16200000" flipH="1">
            <a:off x="3389918" y="5224020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83052E9-0633-2EB3-E383-DA2E02C72782}"/>
              </a:ext>
            </a:extLst>
          </p:cNvPr>
          <p:cNvSpPr/>
          <p:nvPr/>
        </p:nvSpPr>
        <p:spPr>
          <a:xfrm>
            <a:off x="3457121" y="5801095"/>
            <a:ext cx="101974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C49B8F-12A1-D1F9-592D-BF8592AC2259}"/>
              </a:ext>
            </a:extLst>
          </p:cNvPr>
          <p:cNvSpPr/>
          <p:nvPr/>
        </p:nvSpPr>
        <p:spPr>
          <a:xfrm>
            <a:off x="1331803" y="4521034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FCECCC69-9D6E-3797-39E6-3F8351BD60C7}"/>
              </a:ext>
            </a:extLst>
          </p:cNvPr>
          <p:cNvCxnSpPr>
            <a:cxnSpLocks/>
            <a:stCxn id="64" idx="2"/>
            <a:endCxn id="69" idx="0"/>
          </p:cNvCxnSpPr>
          <p:nvPr/>
        </p:nvCxnSpPr>
        <p:spPr>
          <a:xfrm rot="5400000">
            <a:off x="2276917" y="4714360"/>
            <a:ext cx="191645" cy="1126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CAB68754-5A3B-5842-9396-E34032AF19E0}"/>
              </a:ext>
            </a:extLst>
          </p:cNvPr>
          <p:cNvSpPr/>
          <p:nvPr/>
        </p:nvSpPr>
        <p:spPr>
          <a:xfrm>
            <a:off x="1280220" y="5807840"/>
            <a:ext cx="1019676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7B6F84C7-BF1E-2353-78D3-D9FA5037EB51}"/>
              </a:ext>
            </a:extLst>
          </p:cNvPr>
          <p:cNvCxnSpPr>
            <a:cxnSpLocks/>
            <a:stCxn id="69" idx="2"/>
            <a:endCxn id="76" idx="0"/>
          </p:cNvCxnSpPr>
          <p:nvPr/>
        </p:nvCxnSpPr>
        <p:spPr>
          <a:xfrm flipH="1">
            <a:off x="1790058" y="5675887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63F145B-7EBA-8A7D-E8AD-770FD140817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3960727" y="6106038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D2F1977-3411-1281-55B7-28D289A29982}"/>
              </a:ext>
            </a:extLst>
          </p:cNvPr>
          <p:cNvSpPr/>
          <p:nvPr/>
        </p:nvSpPr>
        <p:spPr>
          <a:xfrm>
            <a:off x="3457120" y="6173507"/>
            <a:ext cx="100721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E749729-955F-BDC2-7451-C3411F407B74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700BC8-EC35-4213-40C0-A55167D1A7E1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5F3C7E2-8190-4E73-B671-C53DDA5E99D0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D406F3-2AF8-34EC-F263-FBE86F42B0F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61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11880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*1775 : </a:t>
            </a:r>
            <a:r>
              <a:rPr lang="fr-FR" u="sng" dirty="0" err="1"/>
              <a:t>Râghunâtha</a:t>
            </a:r>
            <a:r>
              <a:rPr lang="fr-FR" dirty="0"/>
              <a:t> fait appel aux </a:t>
            </a:r>
            <a:r>
              <a:rPr lang="fr-FR" u="sng" dirty="0"/>
              <a:t>Britanniques de Bombay</a:t>
            </a:r>
          </a:p>
          <a:p>
            <a:endParaRPr lang="fr-FR" dirty="0"/>
          </a:p>
          <a:p>
            <a:r>
              <a:rPr lang="fr-FR" dirty="0"/>
              <a:t>*Traité de Surat : En échange de l’aide des Britanniques</a:t>
            </a:r>
          </a:p>
          <a:p>
            <a:r>
              <a:rPr lang="fr-FR" dirty="0" err="1"/>
              <a:t>Râghunâtha</a:t>
            </a:r>
            <a:r>
              <a:rPr lang="fr-FR" dirty="0"/>
              <a:t> leur cède </a:t>
            </a:r>
            <a:r>
              <a:rPr lang="fr-FR" dirty="0" err="1"/>
              <a:t>Salsette</a:t>
            </a:r>
            <a:r>
              <a:rPr lang="fr-FR" dirty="0"/>
              <a:t> et Bassein, près de Bombay</a:t>
            </a:r>
          </a:p>
          <a:p>
            <a:endParaRPr lang="fr-FR" dirty="0"/>
          </a:p>
          <a:p>
            <a:r>
              <a:rPr lang="fr-FR" dirty="0"/>
              <a:t>*A Calcutta le gouverneur </a:t>
            </a:r>
            <a:r>
              <a:rPr lang="fr-FR" u="sng" dirty="0"/>
              <a:t>Hastings</a:t>
            </a:r>
            <a:r>
              <a:rPr lang="fr-FR" dirty="0"/>
              <a:t> condamne cette politique</a:t>
            </a:r>
          </a:p>
          <a:p>
            <a:r>
              <a:rPr lang="fr-FR" dirty="0"/>
              <a:t>Et signe un nouveau traité avec </a:t>
            </a:r>
            <a:r>
              <a:rPr lang="fr-FR" u="sng" dirty="0" err="1"/>
              <a:t>Nânâ</a:t>
            </a:r>
            <a:r>
              <a:rPr lang="fr-FR" u="sng" dirty="0"/>
              <a:t> </a:t>
            </a:r>
            <a:r>
              <a:rPr lang="fr-FR" u="sng" dirty="0" err="1"/>
              <a:t>Fadnavis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*Mais Bombay maintient son soutien à </a:t>
            </a:r>
            <a:r>
              <a:rPr lang="fr-FR" dirty="0" err="1"/>
              <a:t>Râghunâtha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*1777 :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017F347B-937E-EB74-DC6B-4441BA66F9F0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93941A6-55BA-36B3-63B7-0B6820956AA5}"/>
              </a:ext>
            </a:extLst>
          </p:cNvPr>
          <p:cNvSpPr/>
          <p:nvPr/>
        </p:nvSpPr>
        <p:spPr>
          <a:xfrm>
            <a:off x="7752060" y="37009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80461F9-00A0-07BA-C147-522AD08151B0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0ADFE3-7D1E-19CF-04B6-11A4B7BA8D23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09D580-1761-F3CA-1489-3F404804F5E9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5C58C4-F31E-1DC4-B953-53C2F4A406B2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6A32AEB-3501-2A1C-984E-F5B54859ED5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B368A4-FD1E-916C-68D7-F9AA9FE1D338}"/>
              </a:ext>
            </a:extLst>
          </p:cNvPr>
          <p:cNvSpPr/>
          <p:nvPr/>
        </p:nvSpPr>
        <p:spPr>
          <a:xfrm>
            <a:off x="7621158" y="4980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86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*1777 : Les Britanniques de Bombay attaquent Poona ; Mais…</a:t>
            </a:r>
          </a:p>
          <a:p>
            <a:endParaRPr lang="fr-FR" dirty="0"/>
          </a:p>
          <a:p>
            <a:r>
              <a:rPr lang="fr-FR" dirty="0"/>
              <a:t>*Jan. 1779 : Ils sont vaincus par les Marathes</a:t>
            </a:r>
          </a:p>
          <a:p>
            <a:r>
              <a:rPr lang="fr-FR" dirty="0"/>
              <a:t>Dirigés par leur véritable maître, </a:t>
            </a:r>
            <a:r>
              <a:rPr lang="fr-FR" u="sng" dirty="0" err="1"/>
              <a:t>Mahaji</a:t>
            </a:r>
            <a:r>
              <a:rPr lang="fr-FR" dirty="0"/>
              <a:t>, raja du Sindhia…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2DF3996-747B-60A6-9855-D51F3CEEA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5889C3D-2E5C-8E5E-FABB-89AEF5DDFCFE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EA5A18-9D4F-EFC7-FAAA-581BA828C89D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40918E4-FBD9-0AC0-F99C-816D37E7E5E1}"/>
              </a:ext>
            </a:extLst>
          </p:cNvPr>
          <p:cNvCxnSpPr>
            <a:cxnSpLocks/>
            <a:stCxn id="7" idx="3"/>
            <a:endCxn id="15" idx="7"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C0D72B0-279E-FA4F-41BE-30A7DABC930F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904C57C-2347-D9D8-4548-A8DB49CB1190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14D9D33-9998-17AF-C039-3C249D72FCF8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A1EB8B3-D576-9CFD-34F2-A94894883063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6C3101-2B3F-CE9F-A5F1-2E969411F95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32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altLang="fr-FR" sz="1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1757-1818 : La conquête britannique de l’Inde</a:t>
            </a:r>
          </a:p>
          <a:p>
            <a:pPr algn="ctr">
              <a:lnSpc>
                <a:spcPct val="100000"/>
              </a:lnSpc>
            </a:pPr>
            <a:endParaRPr lang="fr-FR" b="1" strike="noStrike" spc="-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fr-FR" sz="1800" b="1" dirty="0">
                <a:solidFill>
                  <a:srgbClr val="FF0000"/>
                </a:solidFill>
              </a:rPr>
              <a:t>1748-1765 : L’Inde moghole divisée</a:t>
            </a:r>
          </a:p>
          <a:p>
            <a:r>
              <a:rPr lang="fr-FR" dirty="0">
                <a:solidFill>
                  <a:srgbClr val="FF0000"/>
                </a:solidFill>
              </a:rPr>
              <a:t>1757-1761 : Après les invasions afghanes d’Ahmad Chah et la bataille de </a:t>
            </a:r>
            <a:r>
              <a:rPr lang="fr-FR" dirty="0" err="1">
                <a:solidFill>
                  <a:srgbClr val="FF0000"/>
                </a:solidFill>
              </a:rPr>
              <a:t>Panipat</a:t>
            </a:r>
            <a:r>
              <a:rPr lang="fr-FR" dirty="0">
                <a:solidFill>
                  <a:srgbClr val="FF0000"/>
                </a:solidFill>
              </a:rPr>
              <a:t>, l’empereur moghol a définitivement perdu tout son prestige et ne contrôle plus qu’un territoire restreint autour de Delhi</a:t>
            </a:r>
          </a:p>
          <a:p>
            <a:r>
              <a:rPr lang="fr-FR" dirty="0">
                <a:solidFill>
                  <a:srgbClr val="FF0000"/>
                </a:solidFill>
              </a:rPr>
              <a:t>1754-1756 : A l’est de Delhi, les deux provinces mogholes d’Aoudh et du Bengale affirment leurs autonomies</a:t>
            </a:r>
          </a:p>
          <a:p>
            <a:r>
              <a:rPr lang="fr-FR" dirty="0">
                <a:solidFill>
                  <a:srgbClr val="FF0000"/>
                </a:solidFill>
              </a:rPr>
              <a:t>1761 : Au centre de l’Inde, après sa défaite de </a:t>
            </a:r>
            <a:r>
              <a:rPr lang="fr-FR" dirty="0" err="1">
                <a:solidFill>
                  <a:srgbClr val="FF0000"/>
                </a:solidFill>
              </a:rPr>
              <a:t>Panipat</a:t>
            </a:r>
            <a:r>
              <a:rPr lang="fr-FR" dirty="0">
                <a:solidFill>
                  <a:srgbClr val="FF0000"/>
                </a:solidFill>
              </a:rPr>
              <a:t>, la Confédération marathe a perdu sa puissance hégémonique</a:t>
            </a:r>
          </a:p>
          <a:p>
            <a:r>
              <a:rPr lang="fr-FR" dirty="0">
                <a:solidFill>
                  <a:srgbClr val="FF0000"/>
                </a:solidFill>
              </a:rPr>
              <a:t>1762-1765 : Dans le Pendjab, après le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i="1" dirty="0" err="1">
                <a:solidFill>
                  <a:srgbClr val="FF0000"/>
                </a:solidFill>
              </a:rPr>
              <a:t>ghalughara</a:t>
            </a:r>
            <a:r>
              <a:rPr lang="fr-FR" dirty="0">
                <a:solidFill>
                  <a:srgbClr val="FF0000"/>
                </a:solidFill>
              </a:rPr>
              <a:t> et le départ d’Ahmad Chah, le royaume sikh de Lahore s’établit durablement</a:t>
            </a:r>
          </a:p>
          <a:p>
            <a:r>
              <a:rPr lang="fr-FR" dirty="0">
                <a:solidFill>
                  <a:srgbClr val="FF0000"/>
                </a:solidFill>
              </a:rPr>
              <a:t>1748-1762 : Dans le Deccan, luttes de successions dans l’Etat du Nizam, arbitrées par les Français de Pondichéry et les Britanniques de Madras</a:t>
            </a:r>
          </a:p>
          <a:p>
            <a:r>
              <a:rPr lang="fr-FR" dirty="0">
                <a:solidFill>
                  <a:srgbClr val="FF0000"/>
                </a:solidFill>
              </a:rPr>
              <a:t>1761 : Dans le Mysore au sud de l’Inde, </a:t>
            </a:r>
            <a:r>
              <a:rPr lang="fr-FR" dirty="0" err="1">
                <a:solidFill>
                  <a:srgbClr val="FF0000"/>
                </a:solidFill>
              </a:rPr>
              <a:t>Haydar</a:t>
            </a:r>
            <a:r>
              <a:rPr lang="fr-FR" dirty="0">
                <a:solidFill>
                  <a:srgbClr val="FF0000"/>
                </a:solidFill>
              </a:rPr>
              <a:t> Ali, un officier musulman, s’empare du pouvoir et menace ses voisins : Marathes et Britanniques de Madras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072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*Malgré sa condamnation du traité de Surat</a:t>
            </a:r>
          </a:p>
          <a:p>
            <a:r>
              <a:rPr lang="fr-FR" u="sng" dirty="0"/>
              <a:t>Hastings</a:t>
            </a:r>
            <a:r>
              <a:rPr lang="fr-FR" dirty="0"/>
              <a:t> intervient et envoie de Calcutta</a:t>
            </a:r>
          </a:p>
          <a:p>
            <a:r>
              <a:rPr lang="fr-FR" dirty="0"/>
              <a:t>Des troupes à travers l’Inde…</a:t>
            </a:r>
          </a:p>
          <a:p>
            <a:endParaRPr lang="fr-FR" dirty="0"/>
          </a:p>
          <a:p>
            <a:r>
              <a:rPr lang="fr-FR" dirty="0"/>
              <a:t>*Fév. 1779 : Prise d’Ahmedabad, au </a:t>
            </a:r>
            <a:r>
              <a:rPr lang="fr-FR" dirty="0" err="1"/>
              <a:t>Gaekwar</a:t>
            </a:r>
            <a:endParaRPr lang="fr-FR" dirty="0"/>
          </a:p>
          <a:p>
            <a:r>
              <a:rPr lang="fr-FR" dirty="0"/>
              <a:t>*Déc. 1780 : De Bassein, près de Bombay</a:t>
            </a:r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*Août 1780 : De Gwalior, capitale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endParaRPr lang="fr-FR" dirty="0"/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71CB6B2-D3A9-5655-486A-7A349CC90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8D3A4CF-61B1-B9F7-20F3-4332242B8744}"/>
              </a:ext>
            </a:extLst>
          </p:cNvPr>
          <p:cNvCxnSpPr>
            <a:cxnSpLocks/>
          </p:cNvCxnSpPr>
          <p:nvPr/>
        </p:nvCxnSpPr>
        <p:spPr>
          <a:xfrm flipH="1">
            <a:off x="11063264" y="590843"/>
            <a:ext cx="959278" cy="98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EA0F4BB-E369-6128-7F86-5500EF7033E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796028" y="828055"/>
            <a:ext cx="4226514" cy="1820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F73EE9C-0E9D-68D9-01F3-A4493EB62A8B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8051D2-22BA-80D4-E8B5-C4963A99E246}"/>
              </a:ext>
            </a:extLst>
          </p:cNvPr>
          <p:cNvSpPr/>
          <p:nvPr/>
        </p:nvSpPr>
        <p:spPr>
          <a:xfrm>
            <a:off x="7646767" y="26265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08AC0C-9A6F-7ECD-547C-4BF3A8B45D29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896E536-4415-8DA6-C1EF-56B0ABB53493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FEF6A18-72B3-CB49-5596-CDCA9109C65A}"/>
              </a:ext>
            </a:extLst>
          </p:cNvPr>
          <p:cNvSpPr/>
          <p:nvPr/>
        </p:nvSpPr>
        <p:spPr>
          <a:xfrm>
            <a:off x="7635226" y="4980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CCA44A7-5047-D316-B2A9-BD39E0412150}"/>
              </a:ext>
            </a:extLst>
          </p:cNvPr>
          <p:cNvCxnSpPr>
            <a:cxnSpLocks/>
          </p:cNvCxnSpPr>
          <p:nvPr/>
        </p:nvCxnSpPr>
        <p:spPr>
          <a:xfrm>
            <a:off x="7734202" y="2775484"/>
            <a:ext cx="0" cy="2205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977B98B-B530-EFA3-641F-C6A855B18A18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EF1B328-2767-D159-8B76-229EB891594F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D7D22E-34FC-6FAB-AD43-EA62438C7E8A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7A0247-7AD4-BFBA-3487-3625F4C8E041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BDAA5DF-3AD2-D09C-B33F-AAE14DA1CBD4}"/>
              </a:ext>
            </a:extLst>
          </p:cNvPr>
          <p:cNvCxnSpPr>
            <a:cxnSpLocks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173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1782 : A </a:t>
            </a:r>
            <a:r>
              <a:rPr lang="fr-FR" b="1" dirty="0" err="1"/>
              <a:t>Salbai</a:t>
            </a:r>
            <a:r>
              <a:rPr lang="fr-FR" b="1" dirty="0"/>
              <a:t>, paix </a:t>
            </a:r>
            <a:r>
              <a:rPr lang="fr-FR" b="1" dirty="0" err="1"/>
              <a:t>anglo</a:t>
            </a:r>
            <a:r>
              <a:rPr lang="fr-FR" b="1" dirty="0"/>
              <a:t>-marathe de 20 ans</a:t>
            </a:r>
          </a:p>
          <a:p>
            <a:endParaRPr lang="fr-FR" dirty="0"/>
          </a:p>
          <a:p>
            <a:r>
              <a:rPr lang="fr-FR" dirty="0"/>
              <a:t>*Mai 1782 : Traité de </a:t>
            </a:r>
            <a:r>
              <a:rPr lang="fr-FR" dirty="0" err="1"/>
              <a:t>Salbai</a:t>
            </a:r>
            <a:r>
              <a:rPr lang="fr-FR" dirty="0"/>
              <a:t> entre </a:t>
            </a:r>
            <a:r>
              <a:rPr lang="fr-FR" u="sng" dirty="0"/>
              <a:t>Hastings</a:t>
            </a:r>
            <a:r>
              <a:rPr lang="fr-FR" dirty="0"/>
              <a:t> et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</a:p>
          <a:p>
            <a:r>
              <a:rPr lang="fr-FR" dirty="0"/>
              <a:t>Les Britanniques </a:t>
            </a:r>
            <a:r>
              <a:rPr lang="fr-FR" sz="1700" dirty="0"/>
              <a:t>reconnaissent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comme </a:t>
            </a:r>
            <a:r>
              <a:rPr lang="fr-FR" i="1" dirty="0" err="1"/>
              <a:t>peshwa</a:t>
            </a:r>
            <a:endParaRPr lang="fr-FR" i="1" dirty="0"/>
          </a:p>
          <a:p>
            <a:r>
              <a:rPr lang="fr-FR" dirty="0"/>
              <a:t>Et les Britanniques conservent </a:t>
            </a:r>
            <a:r>
              <a:rPr lang="fr-FR" dirty="0" err="1"/>
              <a:t>Salsette</a:t>
            </a:r>
            <a:endParaRPr lang="fr-FR" dirty="0"/>
          </a:p>
          <a:p>
            <a:endParaRPr lang="fr-FR" dirty="0"/>
          </a:p>
          <a:p>
            <a:r>
              <a:rPr lang="fr-FR" u="sng" dirty="0"/>
              <a:t>*Une paix de 20 ans est conclue</a:t>
            </a:r>
          </a:p>
          <a:p>
            <a:r>
              <a:rPr lang="fr-FR" dirty="0"/>
              <a:t>Les Britanniques vont pouvoir concentrer plus au sud</a:t>
            </a:r>
          </a:p>
          <a:p>
            <a:r>
              <a:rPr lang="fr-FR" dirty="0"/>
              <a:t>Leurs forces contre le Mysore de </a:t>
            </a:r>
            <a:r>
              <a:rPr lang="fr-FR" dirty="0" err="1"/>
              <a:t>Haydar</a:t>
            </a:r>
            <a:r>
              <a:rPr lang="fr-FR" dirty="0"/>
              <a:t> Ali et les Français</a:t>
            </a:r>
          </a:p>
          <a:p>
            <a:r>
              <a:rPr lang="fr-FR" dirty="0"/>
              <a:t>A nouveau menaçants…</a:t>
            </a:r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4F9A581-04EC-2EA1-2920-D84B03A98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9620658-5CBC-3227-9ACA-BE388026756B}"/>
              </a:ext>
            </a:extLst>
          </p:cNvPr>
          <p:cNvCxnSpPr>
            <a:cxnSpLocks/>
          </p:cNvCxnSpPr>
          <p:nvPr/>
        </p:nvCxnSpPr>
        <p:spPr>
          <a:xfrm flipH="1">
            <a:off x="11063264" y="590843"/>
            <a:ext cx="959278" cy="98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A46958B-1D62-5958-F5D1-1239843A2B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796028" y="828055"/>
            <a:ext cx="4226514" cy="1820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0FFE83B-B66C-B53F-BB91-09414932B3BD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FE1051-E834-79C8-2426-7D64D3BC8328}"/>
              </a:ext>
            </a:extLst>
          </p:cNvPr>
          <p:cNvSpPr/>
          <p:nvPr/>
        </p:nvSpPr>
        <p:spPr>
          <a:xfrm>
            <a:off x="7646767" y="26265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3DC080-B044-F8D4-B880-5FF82061031C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4075094-690B-BD26-0C22-1EB46256D435}"/>
              </a:ext>
            </a:extLst>
          </p:cNvPr>
          <p:cNvCxnSpPr>
            <a:cxnSpLocks/>
            <a:stCxn id="10" idx="3"/>
            <a:endCxn id="23" idx="7"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08EBD3A-2656-DD03-6F25-8195F1DDBD22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608E7AB-4C8E-8E39-4C34-9B8A498D34E8}"/>
              </a:ext>
            </a:extLst>
          </p:cNvPr>
          <p:cNvSpPr/>
          <p:nvPr/>
        </p:nvSpPr>
        <p:spPr>
          <a:xfrm>
            <a:off x="7635226" y="498063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D61066E-11F5-E693-06A4-A479A796A128}"/>
              </a:ext>
            </a:extLst>
          </p:cNvPr>
          <p:cNvCxnSpPr>
            <a:cxnSpLocks/>
          </p:cNvCxnSpPr>
          <p:nvPr/>
        </p:nvCxnSpPr>
        <p:spPr>
          <a:xfrm>
            <a:off x="7734202" y="2775484"/>
            <a:ext cx="0" cy="2205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424B2743-8F9D-8AFA-6F9B-C8AFBAD66FDA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09CE714-627B-82F8-B850-2BAD679CA681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037705-8CCA-C5E4-3B59-D0834BE387B6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C7ED32F-1EB7-28FF-CCC9-57E33D61B9F1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911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*1775-83 : Guerre d ’indépendance des Etats-Unis…</a:t>
            </a:r>
          </a:p>
          <a:p>
            <a:endParaRPr lang="fr-FR" dirty="0"/>
          </a:p>
          <a:p>
            <a:r>
              <a:rPr lang="fr-FR" dirty="0"/>
              <a:t>*1778 : La France de Louis XVI soutient les insurgés</a:t>
            </a:r>
          </a:p>
          <a:p>
            <a:r>
              <a:rPr lang="fr-FR" dirty="0"/>
              <a:t>Et le conflit </a:t>
            </a:r>
            <a:r>
              <a:rPr lang="fr-FR" i="1" dirty="0"/>
              <a:t>mondial</a:t>
            </a:r>
            <a:r>
              <a:rPr lang="fr-FR" dirty="0"/>
              <a:t> franco-britannique reprend…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664B0E-A2A1-4481-3621-F82F43DC7873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F6870D-1A61-ED92-55E8-665943A704D1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849D7BB-92EB-D9E0-6EFB-0B0A110CB062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24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*1780 : Les Anglais s’emparent de Mahé français</a:t>
            </a:r>
          </a:p>
          <a:p>
            <a:r>
              <a:rPr lang="fr-FR" u="sng" dirty="0" err="1"/>
              <a:t>Haydar</a:t>
            </a:r>
            <a:r>
              <a:rPr lang="fr-FR" u="sng" dirty="0"/>
              <a:t> Ali</a:t>
            </a:r>
            <a:r>
              <a:rPr lang="fr-FR" dirty="0"/>
              <a:t> s’allie aux Français contre les Anglais</a:t>
            </a:r>
          </a:p>
          <a:p>
            <a:endParaRPr lang="fr-FR" dirty="0"/>
          </a:p>
          <a:p>
            <a:r>
              <a:rPr lang="fr-FR" dirty="0"/>
              <a:t>Rappel : 1770 : Lors d’une attaque des Marathes</a:t>
            </a:r>
          </a:p>
          <a:p>
            <a:r>
              <a:rPr lang="fr-FR" dirty="0"/>
              <a:t>Madras n’avait pas soutenu Mysore ; Les Français, oui…</a:t>
            </a:r>
          </a:p>
          <a:p>
            <a:endParaRPr lang="fr-FR" dirty="0"/>
          </a:p>
          <a:p>
            <a:r>
              <a:rPr lang="fr-FR" dirty="0"/>
              <a:t>*1780 : 2</a:t>
            </a:r>
            <a:r>
              <a:rPr lang="fr-FR" baseline="30000" dirty="0"/>
              <a:t>ème</a:t>
            </a:r>
            <a:r>
              <a:rPr lang="fr-FR" dirty="0"/>
              <a:t> guerre de Mysore</a:t>
            </a:r>
          </a:p>
          <a:p>
            <a:r>
              <a:rPr lang="fr-FR" dirty="0"/>
              <a:t>Les Britanniques s’emparent au nord de Mahé</a:t>
            </a:r>
          </a:p>
          <a:p>
            <a:r>
              <a:rPr lang="fr-FR" dirty="0"/>
              <a:t>Du port de Mangalore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A86479A-FD7A-B80E-2AAE-7E8DFDAD1A99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AF9066F-6411-5E69-DAEB-F25B1D79291A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5F1577B-2CFE-A06F-2F42-3073EE88FE34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98B86C-D2E5-7FCD-C30E-8ECD470F4062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30D2D04-4179-42AA-BE9A-67201240DAF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35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*Sept.-Oct. 1780</a:t>
            </a:r>
          </a:p>
          <a:p>
            <a:r>
              <a:rPr lang="fr-FR" dirty="0"/>
              <a:t>A l’ouest de Madras, bataille de </a:t>
            </a:r>
            <a:r>
              <a:rPr lang="fr-FR" dirty="0" err="1"/>
              <a:t>Pollilur</a:t>
            </a:r>
            <a:endParaRPr lang="fr-FR" dirty="0"/>
          </a:p>
          <a:p>
            <a:r>
              <a:rPr lang="fr-FR" u="sng" dirty="0" err="1"/>
              <a:t>Tipu</a:t>
            </a:r>
            <a:r>
              <a:rPr lang="fr-FR" u="sng" dirty="0"/>
              <a:t> Sahib, fils de </a:t>
            </a:r>
            <a:r>
              <a:rPr lang="fr-FR" u="sng" dirty="0" err="1"/>
              <a:t>Haydar</a:t>
            </a:r>
            <a:r>
              <a:rPr lang="fr-FR" u="sng" dirty="0"/>
              <a:t> Ali, vainc les Britanniques</a:t>
            </a:r>
          </a:p>
          <a:p>
            <a:endParaRPr lang="fr-FR" dirty="0"/>
          </a:p>
          <a:p>
            <a:r>
              <a:rPr lang="fr-FR" dirty="0"/>
              <a:t>*Puis il s’empare d’Arcot…</a:t>
            </a:r>
          </a:p>
          <a:p>
            <a:r>
              <a:rPr lang="fr-FR" dirty="0"/>
              <a:t>Et il envahit le Carnatic jusqu’à la côte…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0291D34-5BA6-2C4B-D95C-DE73582ECD39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5D52D9-42CC-F800-A4C0-7251831C56F2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FACF85C-3CB1-6CAE-BB54-0827EDD37012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735D6CB-2513-7E4A-AEF4-A33BE9CCE2AD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B67A324-D133-EA6F-C8AC-DD987938F293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6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*Juin 1781 : </a:t>
            </a:r>
            <a:r>
              <a:rPr lang="fr-FR" u="sng" dirty="0"/>
              <a:t>George Macartney</a:t>
            </a:r>
            <a:r>
              <a:rPr lang="fr-FR" dirty="0"/>
              <a:t>, gouverneur de Madras</a:t>
            </a:r>
          </a:p>
          <a:p>
            <a:r>
              <a:rPr lang="fr-FR" dirty="0"/>
              <a:t>Organise la contre-offensive</a:t>
            </a:r>
          </a:p>
          <a:p>
            <a:endParaRPr lang="fr-FR" dirty="0"/>
          </a:p>
          <a:p>
            <a:r>
              <a:rPr lang="fr-FR" dirty="0"/>
              <a:t>*Juillet 1781 : A </a:t>
            </a:r>
            <a:r>
              <a:rPr lang="fr-FR" dirty="0" err="1"/>
              <a:t>Polilur</a:t>
            </a:r>
            <a:r>
              <a:rPr lang="fr-FR" dirty="0"/>
              <a:t>, à nouveau</a:t>
            </a:r>
          </a:p>
          <a:p>
            <a:r>
              <a:rPr lang="fr-FR" dirty="0"/>
              <a:t>Le général </a:t>
            </a:r>
            <a:r>
              <a:rPr lang="fr-FR" u="sng" dirty="0"/>
              <a:t>Eyre </a:t>
            </a:r>
            <a:r>
              <a:rPr lang="fr-FR" u="sng" dirty="0" err="1"/>
              <a:t>Coote</a:t>
            </a:r>
            <a:r>
              <a:rPr lang="fr-FR" dirty="0"/>
              <a:t> vainc </a:t>
            </a:r>
            <a:r>
              <a:rPr lang="fr-FR" u="sng" dirty="0" err="1"/>
              <a:t>Tipu</a:t>
            </a:r>
            <a:r>
              <a:rPr lang="fr-FR" u="sng" dirty="0"/>
              <a:t> Sahib</a:t>
            </a:r>
            <a:endParaRPr lang="fr-FR" dirty="0"/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AA41D0A-44C8-1EEF-1A14-29C0489E442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3FC405-84C1-7033-0F22-42DA6FEE1F1D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188A265-F66B-48A9-39D3-AA45C1E08F64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275B2A8-36A1-3517-9596-5F3E1A13E34D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AA6162D8-6D06-5683-96FC-F8EF9453D2C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306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*Fév. 1782</a:t>
            </a:r>
          </a:p>
          <a:p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vainc à nouveau les Anglais</a:t>
            </a:r>
          </a:p>
          <a:p>
            <a:r>
              <a:rPr lang="fr-FR" dirty="0"/>
              <a:t>Sur les rives du </a:t>
            </a:r>
            <a:r>
              <a:rPr lang="fr-FR" dirty="0" err="1"/>
              <a:t>Coleroon</a:t>
            </a:r>
            <a:r>
              <a:rPr lang="fr-FR" dirty="0"/>
              <a:t>, au sud de Pondichéry</a:t>
            </a:r>
          </a:p>
          <a:p>
            <a:endParaRPr lang="fr-FR" dirty="0"/>
          </a:p>
          <a:p>
            <a:r>
              <a:rPr lang="fr-FR" dirty="0"/>
              <a:t>*Nouvelle contre-offensive britannique plus au sud</a:t>
            </a:r>
          </a:p>
          <a:p>
            <a:r>
              <a:rPr lang="fr-FR" dirty="0"/>
              <a:t>Les Anglais s’emparent de </a:t>
            </a:r>
            <a:r>
              <a:rPr lang="fr-FR" dirty="0" err="1"/>
              <a:t>Négapatam</a:t>
            </a:r>
            <a:r>
              <a:rPr lang="fr-FR" dirty="0"/>
              <a:t> hollandaise</a:t>
            </a:r>
          </a:p>
          <a:p>
            <a:r>
              <a:rPr lang="fr-FR" dirty="0"/>
              <a:t>Au sud de Karikal français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 err="1"/>
              <a:t>Haydar</a:t>
            </a:r>
            <a:r>
              <a:rPr lang="fr-FR" u="sng" dirty="0"/>
              <a:t> Ali</a:t>
            </a:r>
            <a:r>
              <a:rPr lang="fr-FR" dirty="0"/>
              <a:t> fait appel aux Français…</a:t>
            </a:r>
          </a:p>
          <a:p>
            <a:endParaRPr lang="fr-FR" dirty="0"/>
          </a:p>
          <a:p>
            <a:r>
              <a:rPr lang="fr-FR" dirty="0"/>
              <a:t>NB : Mai 1782 : Traité de </a:t>
            </a:r>
            <a:r>
              <a:rPr lang="fr-FR" dirty="0" err="1"/>
              <a:t>Salbai</a:t>
            </a:r>
            <a:endParaRPr lang="fr-FR" dirty="0"/>
          </a:p>
          <a:p>
            <a:r>
              <a:rPr lang="fr-FR" dirty="0"/>
              <a:t>Entre </a:t>
            </a:r>
            <a:r>
              <a:rPr lang="fr-FR" u="sng" dirty="0"/>
              <a:t>Hastings</a:t>
            </a:r>
            <a:r>
              <a:rPr lang="fr-FR" dirty="0"/>
              <a:t> et les Marathes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BA5C6C-946D-CC17-823B-D5A6A7C3590F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743E0C1-EC46-9DC2-47DF-EFBC2B945DEC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7717F43-BA62-11A8-03B1-0F2FB00A0D4D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31A880D-B02A-4F82-DF9A-D03A6F462CDD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941B9F-17A9-7B08-2595-661885364A4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AA41D0A-44C8-1EEF-1A14-29C0489E442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3FC405-84C1-7033-0F22-42DA6FEE1F1D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C53C90-CD02-CF8E-B12A-277D0A706B97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D7FBD4F-4AFA-68CA-E128-750EDD4C57D8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525B3DB-E611-CB99-5629-0FB4F92B8AEE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51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*Mars 1782 : </a:t>
            </a:r>
            <a:r>
              <a:rPr lang="fr-FR" u="sng" dirty="0"/>
              <a:t>Le bailli de Suffren</a:t>
            </a:r>
            <a:r>
              <a:rPr lang="fr-FR" dirty="0"/>
              <a:t> débarque à Porto-Novo</a:t>
            </a:r>
          </a:p>
          <a:p>
            <a:r>
              <a:rPr lang="fr-FR" dirty="0"/>
              <a:t>Au sud de Pondichéry ; Mais…</a:t>
            </a:r>
          </a:p>
          <a:p>
            <a:endParaRPr lang="fr-FR" dirty="0"/>
          </a:p>
          <a:p>
            <a:r>
              <a:rPr lang="fr-FR" dirty="0"/>
              <a:t>*Juillet 1782 : Suffren ne parvient pas</a:t>
            </a:r>
          </a:p>
          <a:p>
            <a:r>
              <a:rPr lang="fr-FR" dirty="0"/>
              <a:t>A déloger les Britanniques de </a:t>
            </a:r>
            <a:r>
              <a:rPr lang="fr-FR" dirty="0" err="1"/>
              <a:t>Négapatam</a:t>
            </a:r>
            <a:endParaRPr lang="fr-FR" dirty="0"/>
          </a:p>
          <a:p>
            <a:endParaRPr lang="fr-FR" dirty="0"/>
          </a:p>
          <a:p>
            <a:r>
              <a:rPr lang="fr-FR" dirty="0"/>
              <a:t>*Déc. 1782 : Mort de </a:t>
            </a:r>
            <a:r>
              <a:rPr lang="fr-FR" u="sng" dirty="0" err="1"/>
              <a:t>Haydar</a:t>
            </a:r>
            <a:r>
              <a:rPr lang="fr-FR" u="sng" dirty="0"/>
              <a:t> Ali</a:t>
            </a:r>
          </a:p>
          <a:p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lui succède et poursuit la guerre…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BA5C6C-946D-CC17-823B-D5A6A7C3590F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EB6F03A-93F0-A674-8E34-3D231CA8018B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743E0C1-EC46-9DC2-47DF-EFBC2B945DEC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7717F43-BA62-11A8-03B1-0F2FB00A0D4D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31A880D-B02A-4F82-DF9A-D03A6F462CDD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941B9F-17A9-7B08-2595-661885364A4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B56D235-BE2E-5CA8-D8D7-D943A6884E5A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E7FF067-2B95-96E8-049E-82FBEB21F6EB}"/>
              </a:ext>
            </a:extLst>
          </p:cNvPr>
          <p:cNvCxnSpPr>
            <a:cxnSpLocks/>
            <a:stCxn id="3" idx="4"/>
            <a:endCxn id="8" idx="0"/>
          </p:cNvCxnSpPr>
          <p:nvPr/>
        </p:nvCxnSpPr>
        <p:spPr>
          <a:xfrm>
            <a:off x="10057477" y="4050609"/>
            <a:ext cx="57606" cy="56554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83223B5-3945-7CB3-5DFC-ACF07051BC58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1FFF22D-C2E0-706A-CCF8-38F51AA185F8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3AD7F5-DDBD-0A13-FAB4-A81BF528E6C7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F3735E5-5A47-761E-DE3E-98AC6EB7B654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BF566953-BD39-0045-FF49-A105F59E69A0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599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86229" cy="3031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sz="1700" dirty="0"/>
              <a:t>*Jan. 1783 : Au sud de Mysore</a:t>
            </a:r>
          </a:p>
          <a:p>
            <a:r>
              <a:rPr lang="fr-FR" sz="1700" dirty="0"/>
              <a:t>Les Britanniques s’emparent de Coimbatore ; Tandis que… </a:t>
            </a:r>
          </a:p>
          <a:p>
            <a:endParaRPr lang="fr-FR" sz="1700" dirty="0"/>
          </a:p>
          <a:p>
            <a:r>
              <a:rPr lang="fr-FR" sz="1700" dirty="0"/>
              <a:t>*Juin 1783 : Sur la côte ouest, </a:t>
            </a:r>
            <a:r>
              <a:rPr lang="fr-FR" sz="1700" dirty="0" err="1"/>
              <a:t>Tipu</a:t>
            </a:r>
            <a:r>
              <a:rPr lang="fr-FR" sz="1700" dirty="0"/>
              <a:t> Sahib et les Français Assiègent Mangalore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C089A1D-5AD3-88F2-2968-9C5E61B0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A8A6D60-32B2-7CED-4977-31C409EF7E8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2618C5-5977-1ECF-0E26-ADC6B36698C9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EE63CA-0A0A-8341-CCDC-1B5F0D0A364A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5FEF2-692C-3E1F-3610-97915E43D254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2822B15-A052-F8A2-2D25-7F10027FC23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353CDED-0B78-900C-B1AD-1ED89C5C66E7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F36B4C-ACF1-C3E5-F5E5-7BD488E41D46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B0994F-E19A-1513-76E0-BDB8B453C7BE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F548B14-F350-ADD9-0CA9-B07A77B8BD8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7255767-88C6-53D1-BE5B-9F0356F1AEFE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25C2A25-274B-6655-9A28-304AF03B6FC1}"/>
              </a:ext>
            </a:extLst>
          </p:cNvPr>
          <p:cNvCxnSpPr>
            <a:cxnSpLocks/>
            <a:stCxn id="29" idx="7"/>
            <a:endCxn id="32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23DE66-6D82-8E82-A06F-F4DAC66F86AA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5CBA117-6382-F098-225D-5EF2D017B8C1}"/>
              </a:ext>
            </a:extLst>
          </p:cNvPr>
          <p:cNvCxnSpPr>
            <a:cxnSpLocks/>
            <a:stCxn id="28" idx="3"/>
            <a:endCxn id="25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818C51-1BC6-D2DF-E858-D5F350C7F39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A27E17-468D-E216-4635-AA6FB804AE2A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9EA37D59-77B7-5D0A-400F-E38B01ACD606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31DCA2-E0F9-D79D-BA30-C049C6F53A92}"/>
              </a:ext>
            </a:extLst>
          </p:cNvPr>
          <p:cNvCxnSpPr>
            <a:cxnSpLocks/>
            <a:endCxn id="38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396B216-2554-2649-E41F-0044F784F782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E5CA309-EDB4-78ED-8917-6EFB2BCA214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0F4F3E9-2F49-296D-E460-010654A11DF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92673" y="4690640"/>
            <a:ext cx="1734975" cy="34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6D262F6-6F6A-1F8E-1A69-682E9D17D0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857564" y="3057315"/>
            <a:ext cx="1141770" cy="38824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22C8933-A81D-F9E9-0A93-6125C46BD3EC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47492C-9F5E-DA11-AA46-C8FA80008BBB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F97130-5E3F-1011-2231-CF7CB29AE360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F5C8176-2065-2095-3FDF-F3D201ADFF8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1375A12-58EB-9931-6EC1-17350C5FBC22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96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8622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*Mars 1783 : La GB demande la paix aux Etats-Unis</a:t>
            </a:r>
          </a:p>
          <a:p>
            <a:r>
              <a:rPr lang="fr-FR" dirty="0"/>
              <a:t>La France se retire du conflit et abandonne le Mysore</a:t>
            </a:r>
          </a:p>
          <a:p>
            <a:endParaRPr lang="fr-FR" dirty="0"/>
          </a:p>
          <a:p>
            <a:r>
              <a:rPr lang="fr-FR" dirty="0"/>
              <a:t>NB : Sept. 1783 : Traité de Versailles</a:t>
            </a:r>
          </a:p>
          <a:p>
            <a:r>
              <a:rPr lang="fr-FR" u="sng" dirty="0"/>
              <a:t>Fin de l’ingérence française en Inde</a:t>
            </a:r>
            <a:endParaRPr lang="fr-FR" dirty="0"/>
          </a:p>
          <a:p>
            <a:endParaRPr lang="fr-FR" dirty="0"/>
          </a:p>
          <a:p>
            <a:r>
              <a:rPr lang="fr-FR" dirty="0"/>
              <a:t>*Malgré cela…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C089A1D-5AD3-88F2-2968-9C5E61B0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A8A6D60-32B2-7CED-4977-31C409EF7E8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2618C5-5977-1ECF-0E26-ADC6B36698C9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EE63CA-0A0A-8341-CCDC-1B5F0D0A364A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5FEF2-692C-3E1F-3610-97915E43D254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2822B15-A052-F8A2-2D25-7F10027FC23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353CDED-0B78-900C-B1AD-1ED89C5C66E7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F36B4C-ACF1-C3E5-F5E5-7BD488E41D46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B0994F-E19A-1513-76E0-BDB8B453C7BE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F548B14-F350-ADD9-0CA9-B07A77B8BD8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7255767-88C6-53D1-BE5B-9F0356F1AEFE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25C2A25-274B-6655-9A28-304AF03B6FC1}"/>
              </a:ext>
            </a:extLst>
          </p:cNvPr>
          <p:cNvCxnSpPr>
            <a:cxnSpLocks/>
            <a:stCxn id="29" idx="7"/>
            <a:endCxn id="32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23DE66-6D82-8E82-A06F-F4DAC66F86AA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5CBA117-6382-F098-225D-5EF2D017B8C1}"/>
              </a:ext>
            </a:extLst>
          </p:cNvPr>
          <p:cNvCxnSpPr>
            <a:cxnSpLocks/>
            <a:stCxn id="28" idx="3"/>
            <a:endCxn id="25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818C51-1BC6-D2DF-E858-D5F350C7F39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A27E17-468D-E216-4635-AA6FB804AE2A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9EA37D59-77B7-5D0A-400F-E38B01ACD606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31DCA2-E0F9-D79D-BA30-C049C6F53A92}"/>
              </a:ext>
            </a:extLst>
          </p:cNvPr>
          <p:cNvCxnSpPr>
            <a:cxnSpLocks/>
            <a:endCxn id="38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396B216-2554-2649-E41F-0044F784F782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E5CA309-EDB4-78ED-8917-6EFB2BCA214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0F4F3E9-2F49-296D-E460-010654A11DF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92673" y="4690640"/>
            <a:ext cx="1734975" cy="34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3337CFF2-C46C-728A-6167-BC789486AC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6D262F6-6F6A-1F8E-1A69-682E9D17D0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857564" y="3057315"/>
            <a:ext cx="1141770" cy="38824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22C8933-A81D-F9E9-0A93-6125C46BD3EC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47492C-9F5E-DA11-AA46-C8FA80008BBB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9CB0733-8501-D239-CF11-6A785169C95B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19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140678" y="137160"/>
            <a:ext cx="11774658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1757-1765 : La conquête du Bengale par l’EIC (East </a:t>
            </a:r>
            <a:r>
              <a:rPr lang="fr-FR" b="1" dirty="0" err="1">
                <a:solidFill>
                  <a:srgbClr val="FF0000"/>
                </a:solidFill>
              </a:rPr>
              <a:t>India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Company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  <a:p>
            <a:r>
              <a:rPr lang="fr-FR" dirty="0">
                <a:solidFill>
                  <a:srgbClr val="FF0000"/>
                </a:solidFill>
              </a:rPr>
              <a:t>1757 : A la bataille de Plassey, Robert Clive vainc </a:t>
            </a:r>
            <a:r>
              <a:rPr lang="fr-FR" dirty="0" err="1">
                <a:solidFill>
                  <a:srgbClr val="FF0000"/>
                </a:solidFill>
              </a:rPr>
              <a:t>Sirâj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ud-Daula</a:t>
            </a:r>
            <a:r>
              <a:rPr lang="fr-FR" dirty="0">
                <a:solidFill>
                  <a:srgbClr val="FF0000"/>
                </a:solidFill>
              </a:rPr>
              <a:t> et installe le général Mir Jafar sur le trône du Bengale</a:t>
            </a:r>
          </a:p>
          <a:p>
            <a:r>
              <a:rPr lang="fr-FR" dirty="0">
                <a:solidFill>
                  <a:srgbClr val="FF0000"/>
                </a:solidFill>
              </a:rPr>
              <a:t>1759-1760 : Par un coup d’Etat, les Anglais placent Mir Qasim, gendre de Mir Jafar, sur le trône du Bengale</a:t>
            </a:r>
          </a:p>
          <a:p>
            <a:r>
              <a:rPr lang="fr-FR" dirty="0">
                <a:solidFill>
                  <a:srgbClr val="FF0000"/>
                </a:solidFill>
              </a:rPr>
              <a:t>1763 : Mir Qasim tente d’éliminer l’emprise anglaise sur le Bengale ; Après son échec, il se réfugie chez </a:t>
            </a:r>
            <a:r>
              <a:rPr lang="fr-FR" dirty="0" err="1">
                <a:solidFill>
                  <a:srgbClr val="FF0000"/>
                </a:solidFill>
              </a:rPr>
              <a:t>Shujâ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ud-Daulâ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nawab</a:t>
            </a:r>
            <a:r>
              <a:rPr lang="fr-FR" dirty="0">
                <a:solidFill>
                  <a:srgbClr val="FF0000"/>
                </a:solidFill>
              </a:rPr>
              <a:t> de l’Aoudh, et il s’allie à l’Aoudh et à l’empereur moghol Shah Alam II contre l’EIC</a:t>
            </a:r>
          </a:p>
          <a:p>
            <a:r>
              <a:rPr lang="fr-FR" dirty="0">
                <a:solidFill>
                  <a:srgbClr val="FF0000"/>
                </a:solidFill>
              </a:rPr>
              <a:t>1764 : A la bataille de </a:t>
            </a:r>
            <a:r>
              <a:rPr lang="fr-FR" dirty="0" err="1">
                <a:solidFill>
                  <a:srgbClr val="FF0000"/>
                </a:solidFill>
              </a:rPr>
              <a:t>Buxar</a:t>
            </a:r>
            <a:r>
              <a:rPr lang="fr-FR" dirty="0">
                <a:solidFill>
                  <a:srgbClr val="FF0000"/>
                </a:solidFill>
              </a:rPr>
              <a:t>, les Britanniques vainquent la coalition indienne</a:t>
            </a:r>
          </a:p>
          <a:p>
            <a:r>
              <a:rPr lang="fr-FR" dirty="0">
                <a:solidFill>
                  <a:srgbClr val="FF0000"/>
                </a:solidFill>
              </a:rPr>
              <a:t>1765 : A Allahabad, Robert Clive obtient de l’empereur Shah Alam II, le </a:t>
            </a:r>
            <a:r>
              <a:rPr lang="fr-FR" i="1" dirty="0" err="1">
                <a:solidFill>
                  <a:srgbClr val="FF0000"/>
                </a:solidFill>
              </a:rPr>
              <a:t>dîwâni</a:t>
            </a:r>
            <a:r>
              <a:rPr lang="fr-FR" dirty="0">
                <a:solidFill>
                  <a:srgbClr val="FF0000"/>
                </a:solidFill>
              </a:rPr>
              <a:t>, droit de perception des impôts, sur le Bengale, le Bihar et l’Orissa ; Robert Clive s’allie à </a:t>
            </a:r>
            <a:r>
              <a:rPr lang="fr-FR" dirty="0" err="1">
                <a:solidFill>
                  <a:srgbClr val="FF0000"/>
                </a:solidFill>
              </a:rPr>
              <a:t>Shuja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ud-Daula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 err="1">
                <a:solidFill>
                  <a:srgbClr val="FF0000"/>
                </a:solidFill>
              </a:rPr>
              <a:t>nawab</a:t>
            </a:r>
            <a:r>
              <a:rPr lang="fr-FR" dirty="0">
                <a:solidFill>
                  <a:srgbClr val="FF0000"/>
                </a:solidFill>
              </a:rPr>
              <a:t> de l’Aoudh ; Pour l’EIC, maîtresse du Bengale, la voie de la conquête de l’Inde devient inévitable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1765-1818 : La conquête britannique de l’Inde, du commerce à l’impérialisme</a:t>
            </a:r>
          </a:p>
          <a:p>
            <a:endParaRPr lang="fr-FR" sz="800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1) 1761-1772 : Au centre et au sud de l’Inde, retour de la puissance marathe et 1</a:t>
            </a:r>
            <a:r>
              <a:rPr lang="fr-FR" b="1" baseline="30000" dirty="0">
                <a:solidFill>
                  <a:srgbClr val="FF0000"/>
                </a:solidFill>
              </a:rPr>
              <a:t>ère</a:t>
            </a:r>
            <a:r>
              <a:rPr lang="fr-FR" b="1" dirty="0">
                <a:solidFill>
                  <a:srgbClr val="FF0000"/>
                </a:solidFill>
              </a:rPr>
              <a:t> conflit des Britanniques contre le Mysore</a:t>
            </a:r>
          </a:p>
          <a:p>
            <a:r>
              <a:rPr lang="fr-FR" dirty="0">
                <a:solidFill>
                  <a:srgbClr val="FF0000"/>
                </a:solidFill>
              </a:rPr>
              <a:t>1761-1771 : Après le départ des Afghans d’Ahmad Shah, sous le règne du </a:t>
            </a:r>
            <a:r>
              <a:rPr lang="fr-FR" i="1" dirty="0" err="1">
                <a:solidFill>
                  <a:srgbClr val="FF0000"/>
                </a:solidFill>
              </a:rPr>
              <a:t>peshwa</a:t>
            </a:r>
            <a:r>
              <a:rPr lang="fr-FR" dirty="0">
                <a:solidFill>
                  <a:srgbClr val="FF0000"/>
                </a:solidFill>
              </a:rPr>
              <a:t> Madhava </a:t>
            </a:r>
            <a:r>
              <a:rPr lang="fr-FR" dirty="0" err="1">
                <a:solidFill>
                  <a:srgbClr val="FF0000"/>
                </a:solidFill>
              </a:rPr>
              <a:t>Râo</a:t>
            </a:r>
            <a:r>
              <a:rPr lang="fr-FR" dirty="0">
                <a:solidFill>
                  <a:srgbClr val="FF0000"/>
                </a:solidFill>
              </a:rPr>
              <a:t> et de </a:t>
            </a:r>
            <a:r>
              <a:rPr lang="fr-FR" dirty="0" err="1">
                <a:solidFill>
                  <a:srgbClr val="FF0000"/>
                </a:solidFill>
              </a:rPr>
              <a:t>Mahaji</a:t>
            </a:r>
            <a:r>
              <a:rPr lang="fr-FR" dirty="0">
                <a:solidFill>
                  <a:srgbClr val="FF0000"/>
                </a:solidFill>
              </a:rPr>
              <a:t> Sindhia, les Marathes contrôlent à nouveau le centre de l’Inde, la capitale moghole Delhi, et ils retrouvent leur puissance d’avant 1761</a:t>
            </a:r>
          </a:p>
          <a:p>
            <a:r>
              <a:rPr lang="fr-FR" dirty="0">
                <a:solidFill>
                  <a:srgbClr val="FF0000"/>
                </a:solidFill>
              </a:rPr>
              <a:t>1761 : Au Mysore, le </a:t>
            </a:r>
            <a:r>
              <a:rPr lang="fr-FR" i="1" dirty="0" err="1">
                <a:solidFill>
                  <a:srgbClr val="FF0000"/>
                </a:solidFill>
              </a:rPr>
              <a:t>nawab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Haydar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Alî</a:t>
            </a:r>
            <a:r>
              <a:rPr lang="fr-FR" dirty="0">
                <a:solidFill>
                  <a:srgbClr val="FF0000"/>
                </a:solidFill>
              </a:rPr>
              <a:t> s’empare du pouvoir et menace ses voisins : Marathes et Madras britannique</a:t>
            </a:r>
          </a:p>
          <a:p>
            <a:r>
              <a:rPr lang="fr-FR" dirty="0">
                <a:solidFill>
                  <a:srgbClr val="FF0000"/>
                </a:solidFill>
              </a:rPr>
              <a:t>1767-1769 : 1</a:t>
            </a:r>
            <a:r>
              <a:rPr lang="fr-FR" baseline="30000" dirty="0">
                <a:solidFill>
                  <a:srgbClr val="FF0000"/>
                </a:solidFill>
              </a:rPr>
              <a:t>ère</a:t>
            </a:r>
            <a:r>
              <a:rPr lang="fr-FR" dirty="0">
                <a:solidFill>
                  <a:srgbClr val="FF0000"/>
                </a:solidFill>
              </a:rPr>
              <a:t> guerre du Mysore contre les Britanniques de Madras</a:t>
            </a:r>
          </a:p>
          <a:p>
            <a:r>
              <a:rPr lang="fr-FR" dirty="0">
                <a:solidFill>
                  <a:srgbClr val="FF0000"/>
                </a:solidFill>
              </a:rPr>
              <a:t>1770-1772 : Le Mysore se soumet aux Marathes</a:t>
            </a:r>
          </a:p>
          <a:p>
            <a:endParaRPr lang="fr-FR" sz="800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2) 1765-1784 : A Londres et à Calcutta, le gouvernement britannique prend le contrôle de l’EIC</a:t>
            </a:r>
          </a:p>
          <a:p>
            <a:r>
              <a:rPr lang="fr-FR" dirty="0">
                <a:solidFill>
                  <a:srgbClr val="FF0000"/>
                </a:solidFill>
              </a:rPr>
              <a:t>1765-1769 : Avec le Bengale, l’EIC, compagnie commerciale, devient une puissance fiscale et militaire</a:t>
            </a:r>
          </a:p>
          <a:p>
            <a:r>
              <a:rPr lang="fr-FR" dirty="0">
                <a:solidFill>
                  <a:srgbClr val="FF0000"/>
                </a:solidFill>
              </a:rPr>
              <a:t>1770-1772 : Famine au Bengale et crise financière de l’EIC</a:t>
            </a:r>
          </a:p>
          <a:p>
            <a:r>
              <a:rPr lang="fr-FR" dirty="0">
                <a:solidFill>
                  <a:srgbClr val="FF0000"/>
                </a:solidFill>
              </a:rPr>
              <a:t>1773-1784 : Avec le gouverneur général et le </a:t>
            </a:r>
            <a:r>
              <a:rPr lang="fr-FR" i="1" dirty="0" err="1">
                <a:solidFill>
                  <a:srgbClr val="FF0000"/>
                </a:solidFill>
              </a:rPr>
              <a:t>Board</a:t>
            </a:r>
            <a:r>
              <a:rPr lang="fr-FR" i="1" dirty="0">
                <a:solidFill>
                  <a:srgbClr val="FF0000"/>
                </a:solidFill>
              </a:rPr>
              <a:t> of Control</a:t>
            </a:r>
            <a:r>
              <a:rPr lang="fr-FR" dirty="0">
                <a:solidFill>
                  <a:srgbClr val="FF0000"/>
                </a:solidFill>
              </a:rPr>
              <a:t>, le gouvernement britannique accentue son contrôle politique sur l’EIC</a:t>
            </a:r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465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86229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*Jan. 1784 : </a:t>
            </a:r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reprend Mangalore ; Mais…</a:t>
            </a:r>
          </a:p>
          <a:p>
            <a:endParaRPr lang="fr-FR" dirty="0"/>
          </a:p>
          <a:p>
            <a:r>
              <a:rPr lang="fr-FR" dirty="0"/>
              <a:t>*Juin 1784 : </a:t>
            </a:r>
            <a:r>
              <a:rPr lang="fr-FR" u="sng" dirty="0"/>
              <a:t>Vainqueur</a:t>
            </a:r>
            <a:r>
              <a:rPr lang="fr-FR" dirty="0"/>
              <a:t> mais isolé</a:t>
            </a:r>
          </a:p>
          <a:p>
            <a:r>
              <a:rPr lang="fr-FR" dirty="0"/>
              <a:t>Il doit à son tour signer la paix avec les Britanniques</a:t>
            </a:r>
          </a:p>
          <a:p>
            <a:endParaRPr lang="fr-FR" dirty="0"/>
          </a:p>
          <a:p>
            <a:r>
              <a:rPr lang="fr-FR" dirty="0"/>
              <a:t>NB : 1784 : A Londres, l’</a:t>
            </a:r>
            <a:r>
              <a:rPr lang="fr-FR" i="1" dirty="0" err="1"/>
              <a:t>India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r>
              <a:rPr lang="fr-FR" dirty="0"/>
              <a:t> est voté</a:t>
            </a:r>
          </a:p>
          <a:p>
            <a:endParaRPr lang="fr-FR" dirty="0"/>
          </a:p>
          <a:p>
            <a:r>
              <a:rPr lang="fr-FR" dirty="0"/>
              <a:t>*1784 : Retour au </a:t>
            </a:r>
            <a:r>
              <a:rPr lang="fr-FR" i="1" dirty="0"/>
              <a:t>statu quo ante</a:t>
            </a:r>
            <a:r>
              <a:rPr lang="fr-FR" dirty="0"/>
              <a:t> ; Mais…</a:t>
            </a:r>
          </a:p>
          <a:p>
            <a:r>
              <a:rPr lang="fr-FR" dirty="0"/>
              <a:t>La haine antibritannique de </a:t>
            </a:r>
            <a:r>
              <a:rPr lang="fr-FR" dirty="0" err="1"/>
              <a:t>Tipu</a:t>
            </a:r>
            <a:r>
              <a:rPr lang="fr-FR" dirty="0"/>
              <a:t> Sahib reste intacte…</a:t>
            </a:r>
          </a:p>
          <a:p>
            <a:endParaRPr lang="fr-FR" dirty="0"/>
          </a:p>
          <a:p>
            <a:r>
              <a:rPr lang="fr-FR" dirty="0"/>
              <a:t>*Et maintenant, retour en 1782</a:t>
            </a:r>
          </a:p>
          <a:p>
            <a:r>
              <a:rPr lang="fr-FR" dirty="0"/>
              <a:t>Chez les Marathes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…</a:t>
            </a:r>
            <a:endParaRPr lang="fr-FR" u="sng" dirty="0"/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C089A1D-5AD3-88F2-2968-9C5E61B0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A8A6D60-32B2-7CED-4977-31C409EF7E8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2618C5-5977-1ECF-0E26-ADC6B36698C9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EE63CA-0A0A-8341-CCDC-1B5F0D0A364A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5FEF2-692C-3E1F-3610-97915E43D254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2822B15-A052-F8A2-2D25-7F10027FC23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353CDED-0B78-900C-B1AD-1ED89C5C66E7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F36B4C-ACF1-C3E5-F5E5-7BD488E41D46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B0994F-E19A-1513-76E0-BDB8B453C7BE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F548B14-F350-ADD9-0CA9-B07A77B8BD8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7255767-88C6-53D1-BE5B-9F0356F1AEFE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25C2A25-274B-6655-9A28-304AF03B6FC1}"/>
              </a:ext>
            </a:extLst>
          </p:cNvPr>
          <p:cNvCxnSpPr>
            <a:cxnSpLocks/>
            <a:stCxn id="29" idx="7"/>
            <a:endCxn id="32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23DE66-6D82-8E82-A06F-F4DAC66F86AA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5CBA117-6382-F098-225D-5EF2D017B8C1}"/>
              </a:ext>
            </a:extLst>
          </p:cNvPr>
          <p:cNvCxnSpPr>
            <a:cxnSpLocks/>
            <a:stCxn id="28" idx="3"/>
            <a:endCxn id="25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818C51-1BC6-D2DF-E858-D5F350C7F39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A27E17-468D-E216-4635-AA6FB804AE2A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9EA37D59-77B7-5D0A-400F-E38B01ACD606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31DCA2-E0F9-D79D-BA30-C049C6F53A92}"/>
              </a:ext>
            </a:extLst>
          </p:cNvPr>
          <p:cNvCxnSpPr>
            <a:cxnSpLocks/>
            <a:endCxn id="38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396B216-2554-2649-E41F-0044F784F782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E5CA309-EDB4-78ED-8917-6EFB2BCA214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0F4F3E9-2F49-296D-E460-010654A11DF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92673" y="4690640"/>
            <a:ext cx="1734975" cy="34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3337CFF2-C46C-728A-6167-BC789486AC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6D262F6-6F6A-1F8E-1A69-682E9D17D0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857564" y="3057315"/>
            <a:ext cx="1141770" cy="38824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22C8933-A81D-F9E9-0A93-6125C46BD3EC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47492C-9F5E-DA11-AA46-C8FA80008BBB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9CB0733-8501-D239-CF11-6A785169C95B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610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1784-1797 : Au centre de l’Inde, dans l’Empire marathe, la lutte des Sindhia contre leurs vassaux rajputs et le Holkar affaiblit l’unité et la puissance des Marathes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4F745B7-0B39-54EE-FF03-E869A868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AD566A5-161D-41F6-A809-923027015B9E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15A4CAE-2B55-041D-471A-FB81FD3DC3D0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F66D89-B235-DCC6-815C-617F227DEE9E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CA6411E-E934-EB55-1FDD-BCEE668C6E6F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C38B24A-B802-7B12-0B41-0E4EE6F3BF54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8A7479-0D49-7080-3E24-329D6B96FB9E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9A8AB0-1B7D-7183-0619-45A8ADBAFD25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FD8086-0467-D855-4743-316416B876D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CE278FB-77BD-8D5B-2E5F-0E7DC9BE87F5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A35D9A-DAF9-757E-54D9-035B64FABD1D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177DAD3-8069-C2B6-65DD-1310392CADAB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2894B78-E5B2-85A5-7C66-A7AE396CB19C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4AB2B8-30CA-8470-2E13-DA1362DA5683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3D43059-7630-951B-6E17-2CFA18CBF4E5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FA0C41-395F-DD07-7DE8-C5382F46322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4A33F96-DB11-9BB9-CCCD-5592A84829C2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06362DD-8F93-930F-B9AA-131054A45FEA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5369E18-B761-594F-1C32-046480BB8D7D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21AE722-9F7B-3DF5-A86F-A0F7693B523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99D5D3F-6E04-6F9D-FA1E-373FB5A8163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9B34D89-CCF7-C0EE-8384-D7DDB5A44E42}"/>
              </a:ext>
            </a:extLst>
          </p:cNvPr>
          <p:cNvCxnSpPr>
            <a:cxnSpLocks/>
            <a:stCxn id="34" idx="6"/>
            <a:endCxn id="35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19B3502-BF2B-04A5-8FF6-B0D7D6AC9D11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725A8C6-802F-4DF5-56D6-C47C80AD8C18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2EC660D-0404-7CA5-C89A-48E7C177D020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897B3D9-582F-C68F-4003-BBD142B91E30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2D6847-D3EA-A26A-CDA1-3BE53EBB30DE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1E4C48D-AB02-067F-3ABE-7285877993F9}"/>
              </a:ext>
            </a:extLst>
          </p:cNvPr>
          <p:cNvCxnSpPr>
            <a:cxnSpLocks/>
          </p:cNvCxnSpPr>
          <p:nvPr/>
        </p:nvCxnSpPr>
        <p:spPr>
          <a:xfrm>
            <a:off x="8339537" y="4236808"/>
            <a:ext cx="814012" cy="24585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51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*1782 : A Gwalior, sa capitale,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</a:t>
            </a:r>
            <a:r>
              <a:rPr lang="fr-FR" sz="1700" dirty="0"/>
              <a:t>au faîte de sa puissance</a:t>
            </a:r>
          </a:p>
          <a:p>
            <a:endParaRPr lang="fr-FR" dirty="0"/>
          </a:p>
          <a:p>
            <a:r>
              <a:rPr lang="fr-FR" dirty="0"/>
              <a:t>- Par la paix de </a:t>
            </a:r>
            <a:r>
              <a:rPr lang="fr-FR" dirty="0" err="1"/>
              <a:t>Salbai</a:t>
            </a:r>
            <a:r>
              <a:rPr lang="fr-FR" dirty="0"/>
              <a:t>, il a réussi à contenir l’avancée britannique</a:t>
            </a:r>
          </a:p>
          <a:p>
            <a:r>
              <a:rPr lang="fr-FR" dirty="0"/>
              <a:t>NB : Bengale conquis (1765)</a:t>
            </a:r>
          </a:p>
          <a:p>
            <a:r>
              <a:rPr lang="fr-FR" dirty="0"/>
              <a:t>Aoudh-</a:t>
            </a:r>
            <a:r>
              <a:rPr lang="fr-FR" dirty="0" err="1"/>
              <a:t>Rohilkhand</a:t>
            </a:r>
            <a:r>
              <a:rPr lang="fr-FR" dirty="0"/>
              <a:t>-Bénarès vassalisés (1775)</a:t>
            </a:r>
          </a:p>
          <a:p>
            <a:endParaRPr lang="fr-FR" dirty="0"/>
          </a:p>
          <a:p>
            <a:r>
              <a:rPr lang="fr-FR" dirty="0"/>
              <a:t>- Il reste le protecteur de l’empereur moghol, </a:t>
            </a:r>
            <a:r>
              <a:rPr lang="fr-FR" u="sng" dirty="0"/>
              <a:t>Shah Alam II</a:t>
            </a:r>
            <a:r>
              <a:rPr lang="fr-FR" dirty="0"/>
              <a:t> (1771)</a:t>
            </a:r>
          </a:p>
          <a:p>
            <a:r>
              <a:rPr lang="fr-FR" dirty="0"/>
              <a:t>Et de ses principaux vassaux : Nizam et Mysore (1770)</a:t>
            </a:r>
          </a:p>
          <a:p>
            <a:endParaRPr lang="fr-FR" dirty="0"/>
          </a:p>
          <a:p>
            <a:r>
              <a:rPr lang="fr-FR" dirty="0"/>
              <a:t>-Et, régent du jeune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(1774)</a:t>
            </a:r>
          </a:p>
          <a:p>
            <a:r>
              <a:rPr lang="fr-FR" dirty="0"/>
              <a:t>Il est le véritable chef de l’Empire marathe</a:t>
            </a:r>
          </a:p>
        </p:txBody>
      </p:sp>
      <p:pic>
        <p:nvPicPr>
          <p:cNvPr id="11" name="Image 1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4929201-9C5B-8111-D233-1CA20874C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5BD2E4D-3834-EA8F-7F8B-48E0F8851C57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030B9B-B349-A4FB-C428-7E6C41FBB8AF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31A1EC6-DB5F-EF45-D5C2-A153740F66FA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89BF0E-3F0E-5991-724C-71F05EB7C55C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1AF8FF9-9DDC-3CA7-671D-2E4DE154460C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61A82B5-6332-3B0F-CAF2-00650F03CFC5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4E63132-E7EF-E281-A84A-9AAE09B95CEE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222CA3-9546-12EB-7156-45AFB5B166DE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450971C-87BA-5D39-9D10-EA9DB33F9D1A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264236E-CB67-7435-D891-E90A81AA1DB4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FAF7CE7-FAAE-FC17-40AA-F3E1E5925A2A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F85E792-DC1E-9BF3-4DD7-A3AD4661FE2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3598BBC-32D3-BC9F-F983-170456F2CF8F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4417E9-307C-388A-B793-7FED773172D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9D91EAB-8592-0431-AE7D-A749F441618E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66965A6-237E-5B61-1B58-67E730A2B2E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FF8F1CB-D59B-B408-6552-B2FF7566F63B}"/>
              </a:ext>
            </a:extLst>
          </p:cNvPr>
          <p:cNvCxnSpPr>
            <a:cxnSpLocks/>
            <a:stCxn id="13" idx="3"/>
            <a:endCxn id="14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7D91D6-AB0F-00EC-75C4-E2DAEEA8B06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BEBA918-FC2A-31F0-1267-43D0A9E6597D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2FFFD41-47E8-6264-A710-550930FBA8D8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2BEE6A1-D91E-DF1F-D3B9-85D4F1C923F0}"/>
              </a:ext>
            </a:extLst>
          </p:cNvPr>
          <p:cNvCxnSpPr>
            <a:cxnSpLocks/>
            <a:stCxn id="35" idx="6"/>
            <a:endCxn id="36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03B1FC7-89D8-B165-8F14-09270410F703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E5A73C5-5CDD-E04A-C191-AB4ACA1FA473}"/>
              </a:ext>
            </a:extLst>
          </p:cNvPr>
          <p:cNvCxnSpPr>
            <a:cxnSpLocks/>
            <a:stCxn id="13" idx="4"/>
            <a:endCxn id="35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B6AB55FA-52E6-8CB0-47E8-B6957E16573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EDFC1DD-BB91-24CA-3E5E-A58F3A15D581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3A27A7-5949-1811-5F12-092CD4175C12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E53BD9A-2D79-B3F8-214F-FD56F2CF34FC}"/>
              </a:ext>
            </a:extLst>
          </p:cNvPr>
          <p:cNvCxnSpPr>
            <a:cxnSpLocks/>
            <a:stCxn id="13" idx="4"/>
            <a:endCxn id="29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0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*1782 : Avec </a:t>
            </a:r>
            <a:r>
              <a:rPr lang="fr-FR" dirty="0" err="1"/>
              <a:t>Mahaji</a:t>
            </a:r>
            <a:r>
              <a:rPr lang="fr-FR" dirty="0"/>
              <a:t> Sindhia</a:t>
            </a:r>
          </a:p>
          <a:p>
            <a:r>
              <a:rPr lang="fr-FR" dirty="0"/>
              <a:t>L’Empire marathe domine l’Inde</a:t>
            </a:r>
          </a:p>
          <a:p>
            <a:endParaRPr lang="fr-FR" dirty="0"/>
          </a:p>
          <a:p>
            <a:r>
              <a:rPr lang="fr-FR" dirty="0"/>
              <a:t>*Mais ses luttes intestines vont peu à peu l’anéantir</a:t>
            </a:r>
          </a:p>
          <a:p>
            <a:r>
              <a:rPr lang="fr-FR" dirty="0"/>
              <a:t>Et offrir aux Britanniques de nouvelles possibilités d’expansion… 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8C086A0-D785-0BF4-4264-09750C312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CE6A9F2-7238-B6B6-9479-3B7628AEFB45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B4FD0C-A2DB-676A-EFB6-742184867D6A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0087E-316D-FB96-1A51-DAFEFEB44BCD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F57C3C-F5B2-C8FD-5A15-FABCFD5F34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0EB395-746A-727D-DA55-2779718BA6DE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721904-F408-6D73-F370-198D8292A57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C322DF-166D-4729-27A0-1F0E309F7D47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6042C0-FFC2-B1A6-8175-E0AD897A030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3906D1-91C0-9185-967D-3E83917AA29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4F0D5D-6D89-51CA-ACC6-BBA8D3F6BC9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31AE67-3C85-C11C-A80F-93DEA1F71E6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8C9385-9734-9135-275B-195425898AE1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E038A2-83CE-3421-AECF-0D555B61C95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21FBCD-85AB-5DB7-C32F-51D75102042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7B3EFD-293A-0827-8644-33DE3A00339B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B8BAC4-FF39-8FB2-5200-E507042E5648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F0DC98A-C692-0300-CA99-92184792365B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0C2E67-CBDB-29E6-B530-682BD283D8F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5ECA307-2C76-7890-AB1D-B773D4BA673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F9B7CD-AF1E-1151-196E-54C9766C7D4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145AA1E-42E5-1F5B-0B47-5BDBB2B4106B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96959B-9F47-67A5-1C03-D4A3B0E2C76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DF0565-5F75-51C7-31AD-FF065B62F240}"/>
              </a:ext>
            </a:extLst>
          </p:cNvPr>
          <p:cNvCxnSpPr>
            <a:cxnSpLocks/>
            <a:stCxn id="4" idx="4"/>
            <a:endCxn id="23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F63DCA2-55AE-E679-A480-79257B423A4E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9F69E-134C-D188-191E-8B3D67000B1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59C6486-CD96-717F-7858-4E64A21E9493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4E99A54-08E0-61DC-E757-9F68F429EC7C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54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*1784 :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réclamant de nouveaux tributs</a:t>
            </a:r>
          </a:p>
          <a:p>
            <a:r>
              <a:rPr lang="fr-FR" dirty="0"/>
              <a:t>Il provoque la révolte des Rajputs…</a:t>
            </a:r>
          </a:p>
          <a:p>
            <a:endParaRPr lang="fr-FR" dirty="0"/>
          </a:p>
          <a:p>
            <a:r>
              <a:rPr lang="fr-FR" dirty="0"/>
              <a:t>*Juillet 1787 : </a:t>
            </a:r>
            <a:r>
              <a:rPr lang="fr-FR" dirty="0" err="1"/>
              <a:t>Mahaji</a:t>
            </a:r>
            <a:r>
              <a:rPr lang="fr-FR" dirty="0"/>
              <a:t> Sindhia est vaincu à la bataille de Lalsot</a:t>
            </a:r>
          </a:p>
          <a:p>
            <a:r>
              <a:rPr lang="fr-FR" dirty="0"/>
              <a:t>De plus…</a:t>
            </a:r>
          </a:p>
          <a:p>
            <a:endParaRPr lang="fr-FR" dirty="0"/>
          </a:p>
          <a:p>
            <a:r>
              <a:rPr lang="fr-FR" dirty="0"/>
              <a:t>*1788 : Des chefs </a:t>
            </a:r>
            <a:r>
              <a:rPr lang="fr-FR" dirty="0" err="1"/>
              <a:t>rohillâ</a:t>
            </a:r>
            <a:r>
              <a:rPr lang="fr-FR" dirty="0"/>
              <a:t> révoltés pénètrent dans Delhi</a:t>
            </a:r>
          </a:p>
          <a:p>
            <a:r>
              <a:rPr lang="fr-FR" dirty="0"/>
              <a:t>Et aveuglent l’empereur </a:t>
            </a:r>
            <a:r>
              <a:rPr lang="fr-FR" u="sng" dirty="0"/>
              <a:t>Shah Alam II</a:t>
            </a:r>
            <a:r>
              <a:rPr lang="fr-FR" dirty="0"/>
              <a:t>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8C086A0-D785-0BF4-4264-09750C312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CE6A9F2-7238-B6B6-9479-3B7628AEFB45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B4FD0C-A2DB-676A-EFB6-742184867D6A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0087E-316D-FB96-1A51-DAFEFEB44BCD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F57C3C-F5B2-C8FD-5A15-FABCFD5F34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0EB395-746A-727D-DA55-2779718BA6DE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721904-F408-6D73-F370-198D8292A57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C322DF-166D-4729-27A0-1F0E309F7D47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6042C0-FFC2-B1A6-8175-E0AD897A030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3906D1-91C0-9185-967D-3E83917AA29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4F0D5D-6D89-51CA-ACC6-BBA8D3F6BC9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31AE67-3C85-C11C-A80F-93DEA1F71E6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8C9385-9734-9135-275B-195425898AE1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E038A2-83CE-3421-AECF-0D555B61C95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21FBCD-85AB-5DB7-C32F-51D75102042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7B3EFD-293A-0827-8644-33DE3A00339B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B8BAC4-FF39-8FB2-5200-E507042E5648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F0DC98A-C692-0300-CA99-92184792365B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0C2E67-CBDB-29E6-B530-682BD283D8F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5ECA307-2C76-7890-AB1D-B773D4BA673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F9B7CD-AF1E-1151-196E-54C9766C7D4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145AA1E-42E5-1F5B-0B47-5BDBB2B4106B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96959B-9F47-67A5-1C03-D4A3B0E2C76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DF0565-5F75-51C7-31AD-FF065B62F240}"/>
              </a:ext>
            </a:extLst>
          </p:cNvPr>
          <p:cNvCxnSpPr>
            <a:cxnSpLocks/>
            <a:stCxn id="4" idx="4"/>
            <a:endCxn id="23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F63DCA2-55AE-E679-A480-79257B423A4E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9F69E-134C-D188-191E-8B3D67000B1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59C6486-CD96-717F-7858-4E64A21E9493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4E99A54-08E0-61DC-E757-9F68F429EC7C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422302A-4AB3-1B32-97EA-F20E4DAD292F}"/>
              </a:ext>
            </a:extLst>
          </p:cNvPr>
          <p:cNvCxnSpPr>
            <a:cxnSpLocks/>
            <a:stCxn id="4" idx="2"/>
            <a:endCxn id="14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F4FABD7-F0CD-5C36-1075-9C90FCA82352}"/>
              </a:ext>
            </a:extLst>
          </p:cNvPr>
          <p:cNvCxnSpPr>
            <a:cxnSpLocks/>
            <a:stCxn id="29" idx="2"/>
            <a:endCxn id="10" idx="7"/>
          </p:cNvCxnSpPr>
          <p:nvPr/>
        </p:nvCxnSpPr>
        <p:spPr>
          <a:xfrm flipH="1">
            <a:off x="9128399" y="1947396"/>
            <a:ext cx="182723" cy="408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444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605114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*1788 : </a:t>
            </a:r>
            <a:r>
              <a:rPr lang="fr-FR" dirty="0" err="1"/>
              <a:t>Mahaji</a:t>
            </a:r>
            <a:r>
              <a:rPr lang="fr-FR" dirty="0"/>
              <a:t> Sindhia chassent les </a:t>
            </a:r>
            <a:r>
              <a:rPr lang="fr-FR" dirty="0" err="1"/>
              <a:t>Rohillas</a:t>
            </a:r>
            <a:r>
              <a:rPr lang="fr-FR" dirty="0"/>
              <a:t> de Delhi</a:t>
            </a:r>
          </a:p>
          <a:p>
            <a:r>
              <a:rPr lang="fr-FR" dirty="0"/>
              <a:t>Et rétablit l’empereur</a:t>
            </a:r>
          </a:p>
          <a:p>
            <a:endParaRPr lang="fr-FR" dirty="0"/>
          </a:p>
          <a:p>
            <a:r>
              <a:rPr lang="fr-FR" dirty="0"/>
              <a:t>*1790 : Avec l’aide du Savoyard </a:t>
            </a:r>
            <a:r>
              <a:rPr lang="fr-FR" u="sng" dirty="0"/>
              <a:t>Benoit de </a:t>
            </a:r>
            <a:r>
              <a:rPr lang="fr-FR" u="sng" dirty="0" err="1"/>
              <a:t>Boigne</a:t>
            </a:r>
            <a:endParaRPr lang="fr-FR" u="sng" dirty="0"/>
          </a:p>
          <a:p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vainc les derniers révoltés rajputs ; Et…</a:t>
            </a:r>
          </a:p>
          <a:p>
            <a:endParaRPr lang="fr-FR" dirty="0"/>
          </a:p>
          <a:p>
            <a:r>
              <a:rPr lang="fr-FR" dirty="0"/>
              <a:t>*1793 : Avec l’aide du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endParaRPr lang="fr-FR" dirty="0"/>
          </a:p>
          <a:p>
            <a:r>
              <a:rPr lang="fr-FR" dirty="0"/>
              <a:t>Et de son ministre </a:t>
            </a:r>
            <a:r>
              <a:rPr lang="fr-FR" dirty="0" err="1"/>
              <a:t>Nânâ</a:t>
            </a:r>
            <a:r>
              <a:rPr lang="fr-FR" dirty="0"/>
              <a:t> </a:t>
            </a:r>
            <a:r>
              <a:rPr lang="fr-FR" dirty="0" err="1"/>
              <a:t>Fadnavis</a:t>
            </a:r>
            <a:r>
              <a:rPr lang="fr-FR" dirty="0"/>
              <a:t>…</a:t>
            </a:r>
          </a:p>
          <a:p>
            <a:r>
              <a:rPr lang="fr-FR" dirty="0"/>
              <a:t>Il parvient à réunifier pour un temps l’Empire marathe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D6F8B0A-0CB3-EDF9-E3CA-0246F7E46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5E0A4E8-5D30-C5FD-D5AD-86FFD4BA722D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8007EC-6EBF-2C12-DBAB-C2E492DF16B1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899223C-DF18-87D2-8328-929FF4CAF7E7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15FCAB4-F425-35F3-D0DD-606863539AAF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F6E9CF0-683B-3E9C-9478-549EB676A56A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26FBC4-F433-3DA6-6F79-A3A14DFCEA5D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809A58-48EF-D9D8-EA96-9F817A56CA00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6429E-727B-93E7-DED0-7D317BFEA9FB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75F955E-40AC-2129-EE7B-B880FF554C4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DFA3579-77FA-1C0C-71C3-A824AF242DC9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0F078D-1F87-283D-685D-AAFE19E01DB8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880692-5BF2-9072-5ACC-0A7AB07D805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B35E16-D018-BCE3-D06E-A79E8E732A7E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84C92F-AAF3-BEB1-3109-A9DA98C84AED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7F95936-8271-8C2E-F091-A663989DA9F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855E55B-29C2-B651-C47F-143C333DEE3B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E82295D-9E17-2AD3-B4F0-F7743C0C09CC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1FC4EBB-D8A6-F02A-3776-D7E78DE13EAE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D466C77C-B469-CF69-4DCB-876D0765190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2DBFE5E-A56B-4333-1DB4-25B9D45659E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BE19F3-79F6-5D3C-8992-7B852E62DED9}"/>
              </a:ext>
            </a:extLst>
          </p:cNvPr>
          <p:cNvCxnSpPr>
            <a:cxnSpLocks/>
            <a:stCxn id="49" idx="6"/>
            <a:endCxn id="50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2D0BA4D-3AB2-D7DB-6406-69678FEFF318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B045F86-BE36-3B4F-C23B-CCDA187FBEB9}"/>
              </a:ext>
            </a:extLst>
          </p:cNvPr>
          <p:cNvCxnSpPr>
            <a:cxnSpLocks/>
            <a:stCxn id="4" idx="4"/>
            <a:endCxn id="49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2F308057-2961-7B04-DB16-2ACA207C1A8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0FE410E-1071-7BD9-68A5-590D263E216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A8DE054-973E-9286-29F0-BAB06E109AE2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AD25F1-E134-047A-6727-4F03C3788512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285693C-1686-A87C-8A4E-05B108C7E4BA}"/>
              </a:ext>
            </a:extLst>
          </p:cNvPr>
          <p:cNvCxnSpPr>
            <a:cxnSpLocks/>
            <a:stCxn id="4" idx="2"/>
            <a:endCxn id="14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86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89" y="166325"/>
            <a:ext cx="665498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*1794 : Morts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; Et…</a:t>
            </a:r>
          </a:p>
          <a:p>
            <a:r>
              <a:rPr lang="fr-FR" dirty="0"/>
              <a:t>*1795 : Du </a:t>
            </a:r>
            <a:r>
              <a:rPr lang="fr-FR" i="1" dirty="0" err="1"/>
              <a:t>peshwa</a:t>
            </a:r>
            <a:r>
              <a:rPr lang="fr-FR" dirty="0"/>
              <a:t> Madhava </a:t>
            </a:r>
            <a:r>
              <a:rPr lang="fr-FR" dirty="0" err="1"/>
              <a:t>Râo</a:t>
            </a:r>
            <a:r>
              <a:rPr lang="fr-FR" dirty="0"/>
              <a:t> II</a:t>
            </a:r>
          </a:p>
          <a:p>
            <a:endParaRPr lang="fr-FR" dirty="0"/>
          </a:p>
          <a:p>
            <a:r>
              <a:rPr lang="fr-FR" dirty="0"/>
              <a:t>*1796 :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fils de </a:t>
            </a:r>
            <a:r>
              <a:rPr lang="fr-FR" sz="1800" dirty="0" err="1">
                <a:solidFill>
                  <a:schemeClr val="tx1"/>
                </a:solidFill>
              </a:rPr>
              <a:t>Râghunâtha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Râo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dirty="0"/>
              <a:t>Devient le 8</a:t>
            </a:r>
            <a:r>
              <a:rPr lang="fr-FR" baseline="30000" dirty="0"/>
              <a:t>ème</a:t>
            </a:r>
            <a:r>
              <a:rPr lang="fr-FR" dirty="0"/>
              <a:t> et dernier </a:t>
            </a:r>
            <a:r>
              <a:rPr lang="fr-FR" i="1" dirty="0" err="1"/>
              <a:t>peshwa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*Pour se défaire de la tutelle de </a:t>
            </a:r>
            <a:r>
              <a:rPr lang="fr-FR" dirty="0" err="1"/>
              <a:t>Nânâ</a:t>
            </a:r>
            <a:r>
              <a:rPr lang="fr-FR" dirty="0"/>
              <a:t> </a:t>
            </a:r>
            <a:r>
              <a:rPr lang="fr-FR" dirty="0" err="1"/>
              <a:t>Fadnavis</a:t>
            </a:r>
            <a:endParaRPr lang="fr-FR" dirty="0"/>
          </a:p>
          <a:p>
            <a:r>
              <a:rPr lang="fr-FR" dirty="0"/>
              <a:t>Il fait appel à </a:t>
            </a:r>
            <a:r>
              <a:rPr lang="fr-FR" dirty="0" err="1"/>
              <a:t>Daulat</a:t>
            </a:r>
            <a:r>
              <a:rPr lang="fr-FR" dirty="0"/>
              <a:t> Sindhia, fils de </a:t>
            </a:r>
            <a:r>
              <a:rPr lang="fr-FR" dirty="0" err="1"/>
              <a:t>Mahaji</a:t>
            </a:r>
            <a:endParaRPr lang="fr-FR" dirty="0"/>
          </a:p>
          <a:p>
            <a:endParaRPr lang="fr-FR" dirty="0"/>
          </a:p>
          <a:p>
            <a:r>
              <a:rPr lang="fr-FR" dirty="0"/>
              <a:t>*Les conflits entre Marathes vont reprendre…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61D5C-7336-EAEE-16A6-897664FEB471}"/>
              </a:ext>
            </a:extLst>
          </p:cNvPr>
          <p:cNvSpPr/>
          <p:nvPr/>
        </p:nvSpPr>
        <p:spPr>
          <a:xfrm>
            <a:off x="4828615" y="4670225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17E7A3B-B389-28BD-2B3A-CE7F1CD69CC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5295024" y="4972187"/>
            <a:ext cx="585" cy="1570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A52A6F4-CE88-FE55-CE7D-5B77F318DD54}"/>
              </a:ext>
            </a:extLst>
          </p:cNvPr>
          <p:cNvSpPr/>
          <p:nvPr/>
        </p:nvSpPr>
        <p:spPr>
          <a:xfrm>
            <a:off x="4815258" y="5129244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C112D2-359C-21D9-85A4-B0221D7C470E}"/>
              </a:ext>
            </a:extLst>
          </p:cNvPr>
          <p:cNvSpPr/>
          <p:nvPr/>
        </p:nvSpPr>
        <p:spPr>
          <a:xfrm>
            <a:off x="4775415" y="6041982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84768B-7C9C-09A2-295C-1364037E243B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5282025" y="5910742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C341888-8584-6C79-69CD-B02DEAF1D201}"/>
              </a:ext>
            </a:extLst>
          </p:cNvPr>
          <p:cNvSpPr/>
          <p:nvPr/>
        </p:nvSpPr>
        <p:spPr>
          <a:xfrm>
            <a:off x="4791140" y="5608206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54F6DBC-2D45-FD9D-4255-77E35D50AB83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5295609" y="5416557"/>
            <a:ext cx="2141" cy="1916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66DB0-C3D6-6E20-2FD9-010FEAAFFA29}"/>
              </a:ext>
            </a:extLst>
          </p:cNvPr>
          <p:cNvSpPr/>
          <p:nvPr/>
        </p:nvSpPr>
        <p:spPr>
          <a:xfrm>
            <a:off x="3569214" y="5608202"/>
            <a:ext cx="1200118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B0B33CA9-1849-C0B2-E4FB-91958BAD0C34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5749620" y="5458871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F8E63-7137-A6EA-4931-6DDE6C97465F}"/>
              </a:ext>
            </a:extLst>
          </p:cNvPr>
          <p:cNvSpPr/>
          <p:nvPr/>
        </p:nvSpPr>
        <p:spPr>
          <a:xfrm>
            <a:off x="5816823" y="6035946"/>
            <a:ext cx="101974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E4546FD-A233-1EF7-24BD-5B266D2978A0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6320429" y="6340889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8E744-08AA-2F86-CE67-AED1F1E5D6F3}"/>
              </a:ext>
            </a:extLst>
          </p:cNvPr>
          <p:cNvSpPr/>
          <p:nvPr/>
        </p:nvSpPr>
        <p:spPr>
          <a:xfrm>
            <a:off x="3691505" y="4755885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E4B73FC2-4100-2491-7764-5F3C2E3DAEA8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4636619" y="4949211"/>
            <a:ext cx="191645" cy="1126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1657401-73A7-1890-8ADB-3ED98E1159ED}"/>
              </a:ext>
            </a:extLst>
          </p:cNvPr>
          <p:cNvSpPr/>
          <p:nvPr/>
        </p:nvSpPr>
        <p:spPr>
          <a:xfrm>
            <a:off x="5816822" y="6408358"/>
            <a:ext cx="100721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E8924-C219-EF0A-C38F-AC145ACD13C7}"/>
              </a:ext>
            </a:extLst>
          </p:cNvPr>
          <p:cNvSpPr/>
          <p:nvPr/>
        </p:nvSpPr>
        <p:spPr>
          <a:xfrm>
            <a:off x="3639922" y="6042691"/>
            <a:ext cx="1019676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07A16A1-90D3-41FE-5EC6-D5C605A5F96E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>
          <a:xfrm flipH="1">
            <a:off x="4149760" y="5910738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D32C6CF-1FE1-18A9-9F34-59D472551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9CEADD39-9B6C-5632-83A7-B168CFF5437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A9CCE7E-DFD9-577A-BA6B-CD62FAB0091B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E5936BA-B33C-798B-1560-F460CA232BE6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DCA0667-5857-BA27-FE4D-819C4DDEFD4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3734C8F-64E4-18DB-C142-9D70527D3FE0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41B82E0-43AE-3C27-EB60-90D9299C4430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E1814E5-4A6F-A4E2-76C5-F0C7C2A69A46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89062D9-5D8E-C44D-BC19-23DF9E9BC8B7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CB2E9F1-D626-C2A0-D2A0-DE0E3DFB9D01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A950E65-F014-C24C-EAAC-FFF899483327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AC85051-D88F-F530-7DD3-C13ACE627B36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CAAE8C3-A160-60A2-DF5E-D6E032211CB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BE6C561-BBE6-3922-7AE1-2456FE872E3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AAD661B-0AA1-E030-D61E-E6A71EAE6E7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6EDAF86-EDB8-3BE6-88D4-0994C6CEDE82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F26CC0F-78A3-376B-263E-460EDF9A06B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68B418A-2DF0-CFBB-2D8F-B2EEB2DA8256}"/>
              </a:ext>
            </a:extLst>
          </p:cNvPr>
          <p:cNvCxnSpPr>
            <a:cxnSpLocks/>
            <a:stCxn id="47" idx="3"/>
            <a:endCxn id="48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E3C2BE9-DD86-4458-2E6D-4F1B3C0C5D1B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0F0B14CB-A10D-CAE9-6F5C-716F9DEA9200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BA8392A-8DDA-E610-FCCB-71743C1568E5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C9973B0-65DD-9F9D-080E-C249642C82D9}"/>
              </a:ext>
            </a:extLst>
          </p:cNvPr>
          <p:cNvCxnSpPr>
            <a:cxnSpLocks/>
            <a:stCxn id="65" idx="6"/>
            <a:endCxn id="66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C721724-CF22-4D04-4682-4626AC61B4C4}"/>
              </a:ext>
            </a:extLst>
          </p:cNvPr>
          <p:cNvCxnSpPr>
            <a:cxnSpLocks/>
            <a:endCxn id="65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F4577F0-FAB4-2230-E386-B664497166EF}"/>
              </a:ext>
            </a:extLst>
          </p:cNvPr>
          <p:cNvCxnSpPr>
            <a:cxnSpLocks/>
            <a:stCxn id="47" idx="4"/>
            <a:endCxn id="65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5EF8DB6B-3DE6-8645-D8B6-B518D52ABBF7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BBD3E2A-C5B6-3B86-310F-FFE2A3739AD1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A4E22A3-AC57-FFEB-4987-7C5A2ED3FC90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7436794-CA0E-2DF8-2D78-0EB3A8863D46}"/>
              </a:ext>
            </a:extLst>
          </p:cNvPr>
          <p:cNvCxnSpPr>
            <a:cxnSpLocks/>
            <a:stCxn id="47" idx="4"/>
            <a:endCxn id="59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55D1850-EBA9-4D94-A986-3CF4DC4E099B}"/>
              </a:ext>
            </a:extLst>
          </p:cNvPr>
          <p:cNvCxnSpPr>
            <a:cxnSpLocks/>
            <a:stCxn id="47" idx="2"/>
            <a:endCxn id="56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893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52458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*1797 : Mort de </a:t>
            </a:r>
            <a:r>
              <a:rPr lang="fr-FR" dirty="0" err="1"/>
              <a:t>Tukoji</a:t>
            </a:r>
            <a:r>
              <a:rPr lang="fr-FR" dirty="0"/>
              <a:t>, raja du Holkar, un autre Etat marathe</a:t>
            </a:r>
          </a:p>
          <a:p>
            <a:r>
              <a:rPr lang="fr-FR" dirty="0"/>
              <a:t>Guerre de succession dans laquelle vient se mêler </a:t>
            </a:r>
            <a:r>
              <a:rPr lang="fr-FR" u="sng" dirty="0" err="1"/>
              <a:t>Daulat</a:t>
            </a:r>
            <a:r>
              <a:rPr lang="fr-FR" u="sng" dirty="0"/>
              <a:t> Sindhia</a:t>
            </a:r>
          </a:p>
          <a:p>
            <a:endParaRPr lang="fr-FR" dirty="0"/>
          </a:p>
          <a:p>
            <a:r>
              <a:rPr lang="fr-FR" dirty="0"/>
              <a:t>*Début d’un conflit fratricide au cœur de l’Empire marathe entre…</a:t>
            </a:r>
          </a:p>
          <a:p>
            <a:r>
              <a:rPr lang="fr-FR" dirty="0"/>
              <a:t>- Le Sindhia de </a:t>
            </a:r>
            <a:r>
              <a:rPr lang="fr-FR" dirty="0" err="1"/>
              <a:t>Daulat</a:t>
            </a:r>
            <a:r>
              <a:rPr lang="fr-FR" dirty="0"/>
              <a:t>, soutenu par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</a:p>
          <a:p>
            <a:r>
              <a:rPr lang="fr-FR" dirty="0"/>
              <a:t>- Et le Holkar de </a:t>
            </a:r>
            <a:r>
              <a:rPr lang="fr-FR" u="sng" dirty="0"/>
              <a:t>Yashwant</a:t>
            </a:r>
            <a:r>
              <a:rPr lang="fr-FR" dirty="0"/>
              <a:t>, fils de </a:t>
            </a:r>
            <a:r>
              <a:rPr lang="fr-FR" dirty="0" err="1"/>
              <a:t>Tukoji</a:t>
            </a:r>
            <a:endParaRPr lang="fr-FR" dirty="0"/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2663661-5F91-15E4-90D2-AC2D656A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8BCDEF1-324F-0CD5-4D84-3CF2488AF801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E2B2E1A-57D6-319A-7FB7-DACD3082562B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849571-73FD-39F7-A94A-89436205425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1C815C1-09D8-AAFA-C8CA-303E4BD4834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88840A8-A59B-9883-8684-CD637E83EFB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3A7BC66-1883-0A55-918C-FF577FFF81FB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3705C3-B5EB-8344-8CF8-AB18A390C5D9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F21DE5-FD57-E890-B922-8F100FDE2C2E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B5C3D8-DBAC-43F4-1AFD-C08D67FF888C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E97C23-27F9-D8CF-7A05-82712027878F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8A3EC5-7D07-087A-639B-7B5A3126008A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BA2381D-102A-A71D-D224-FE08F75A1EE5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F113A56-D042-A378-40EB-CC4ACECA2F7C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1A9A0A-2507-4D10-A37D-795E64353F9E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0FDD31-BF9F-8782-B440-4389963276D8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48F0294-1281-70EC-12BC-173815B88ADD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7CA1D26-D433-92DF-24C4-406B45AB8718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C5618BD5-8B1C-8954-9FC2-BBD891575803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5FE7066-21E8-0721-BA3A-397447324578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7D18C79-AFDB-37DD-7A30-CF1BE503DEA5}"/>
              </a:ext>
            </a:extLst>
          </p:cNvPr>
          <p:cNvCxnSpPr>
            <a:cxnSpLocks/>
            <a:stCxn id="50" idx="6"/>
            <a:endCxn id="51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D736647-2E0A-1FF9-678E-0FA11C850A1E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4992AAF-1E77-772B-A2E5-D7B0D935B58E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4801F62-79C9-E230-AEE6-ADBC451691D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5934A5C-C99E-783B-6A4A-87DC0E61D45D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2B03EC4-9CA7-3A4B-14D1-1A05B1E80709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1AD1A74-70B9-2B20-BB84-74BC5385AE5F}"/>
              </a:ext>
            </a:extLst>
          </p:cNvPr>
          <p:cNvCxnSpPr>
            <a:cxnSpLocks/>
            <a:stCxn id="4" idx="5"/>
            <a:endCxn id="16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FF9AF5B2-37F8-D0AB-752A-BA83C9F88F27}"/>
              </a:ext>
            </a:extLst>
          </p:cNvPr>
          <p:cNvCxnSpPr>
            <a:cxnSpLocks/>
            <a:stCxn id="3" idx="2"/>
            <a:endCxn id="13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F2531152-B561-FF49-85D1-C26125460987}"/>
              </a:ext>
            </a:extLst>
          </p:cNvPr>
          <p:cNvCxnSpPr>
            <a:cxnSpLocks/>
            <a:stCxn id="3" idx="3"/>
            <a:endCxn id="11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F131F9A-C245-E32F-D8F8-FF839B9130D6}"/>
              </a:ext>
            </a:extLst>
          </p:cNvPr>
          <p:cNvCxnSpPr>
            <a:cxnSpLocks/>
            <a:stCxn id="4" idx="0"/>
            <a:endCxn id="11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874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*1797 : La lutte entre le Sindhia et le Holkar</a:t>
            </a:r>
          </a:p>
          <a:p>
            <a:r>
              <a:rPr lang="fr-FR" dirty="0"/>
              <a:t>Va affaiblir le pays marathe</a:t>
            </a:r>
          </a:p>
          <a:p>
            <a:endParaRPr lang="fr-FR" dirty="0"/>
          </a:p>
          <a:p>
            <a:r>
              <a:rPr lang="fr-FR" dirty="0"/>
              <a:t>*Toutefois</a:t>
            </a:r>
          </a:p>
          <a:p>
            <a:r>
              <a:rPr lang="fr-FR" dirty="0"/>
              <a:t>Les Britanniques n’interviennent pas…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5F06255-5E0C-8171-9F6A-5123AF88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251DA62-62EE-F24E-F0DB-01EF59A2FC2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145D28-9A48-4214-57D2-54AC05A87F9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0447BB-C6A6-AB56-AC79-6FBFD4BAA53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E9D2E0-A0FF-49B3-3A1B-8ECEF366923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B49CD58-F8FC-6BE3-2371-17DDD8EDF255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4CB1B0-DDE1-536B-8B9A-B9018C0C1BE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3B8DB33-DDA4-8760-092D-818E7059FCD2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44CDEE-7C7D-7C64-60A0-2B2FF2C8D1A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EFE7984-19C6-C5E2-648D-A0F2BC279CC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443524C-FCE0-9CE6-3398-738840716A1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263E883-8FD7-1544-CC46-0D59168B327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688FB5-E8EB-A203-545E-C683F35EC83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2857EB1-22B8-97E4-F1BB-89DB03C69EA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2A42962-55AA-19BB-1CF8-0C4A5D623146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F380774-BBD1-9B6F-7E65-F652847237B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9D39E36-9DCC-1E71-F52A-2EBF497C476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2BC40F8-BBEE-A355-C81C-6D4CF2F4BBF7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4CA91E59-9109-0727-4562-A4040B6BFA7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269D60D-C0CA-304C-AEFF-803C32EC294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BC3036-AA41-5101-A717-99E29D208563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3D1B7C0-334B-A7FE-852E-48A9EE088F3F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9277C4E-6DBF-8342-1834-6B73E715FA2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BCC8307-77F2-D6A1-25CE-31407DB1DE1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BB9AC0A-2345-C735-4189-3DBB3F328DE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F48BF76-A597-A178-06A8-94C760897C21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AE29EB-E8A2-C39D-D3EB-AE5314C39906}"/>
              </a:ext>
            </a:extLst>
          </p:cNvPr>
          <p:cNvCxnSpPr>
            <a:cxnSpLocks/>
            <a:stCxn id="31" idx="5"/>
            <a:endCxn id="42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8CBC48A-A2AC-F612-5BEA-E4E295E65429}"/>
              </a:ext>
            </a:extLst>
          </p:cNvPr>
          <p:cNvCxnSpPr>
            <a:cxnSpLocks/>
            <a:stCxn id="29" idx="2"/>
            <a:endCxn id="39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A2163B0-ACE9-15D2-09DA-68600230FED1}"/>
              </a:ext>
            </a:extLst>
          </p:cNvPr>
          <p:cNvCxnSpPr>
            <a:cxnSpLocks/>
            <a:stCxn id="29" idx="3"/>
            <a:endCxn id="37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35C593D-964C-1D90-B717-E2DDC2B274D5}"/>
              </a:ext>
            </a:extLst>
          </p:cNvPr>
          <p:cNvCxnSpPr>
            <a:cxnSpLocks/>
            <a:stCxn id="31" idx="0"/>
            <a:endCxn id="37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967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Holkar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*1786 : Pour le nouveau gouverneur général </a:t>
            </a:r>
            <a:r>
              <a:rPr lang="fr-FR" u="sng" dirty="0"/>
              <a:t>Charles Cornwallis</a:t>
            </a:r>
          </a:p>
          <a:p>
            <a:r>
              <a:rPr lang="fr-FR" dirty="0"/>
              <a:t>NB : Oct. 1781 : Le vaincu de Yorktown aux Etats-Unis…</a:t>
            </a:r>
          </a:p>
          <a:p>
            <a:endParaRPr lang="fr-FR" dirty="0"/>
          </a:p>
          <a:p>
            <a:r>
              <a:rPr lang="fr-FR" dirty="0"/>
              <a:t>*Ne pas s’aliéner les puissants Marathes…</a:t>
            </a:r>
          </a:p>
          <a:p>
            <a:r>
              <a:rPr lang="fr-FR" i="1" dirty="0"/>
              <a:t>Votre principale attention doit porter sur l’amitié et la confiance des Marathes</a:t>
            </a:r>
            <a:endParaRPr lang="fr-FR" dirty="0"/>
          </a:p>
          <a:p>
            <a:endParaRPr lang="fr-FR" i="1" dirty="0"/>
          </a:p>
          <a:p>
            <a:r>
              <a:rPr lang="fr-FR" dirty="0"/>
              <a:t>*Marathes qui pourraient se joindre</a:t>
            </a:r>
          </a:p>
          <a:p>
            <a:r>
              <a:rPr lang="fr-FR" dirty="0"/>
              <a:t>A leurs ennemis les plus menaçants</a:t>
            </a:r>
          </a:p>
          <a:p>
            <a:r>
              <a:rPr lang="fr-FR" dirty="0"/>
              <a:t>- Toujours le Mysore de </a:t>
            </a:r>
            <a:r>
              <a:rPr lang="fr-FR" dirty="0" err="1"/>
              <a:t>Tipu</a:t>
            </a:r>
            <a:r>
              <a:rPr lang="fr-FR" dirty="0"/>
              <a:t> Sahib</a:t>
            </a:r>
          </a:p>
          <a:p>
            <a:r>
              <a:rPr lang="fr-FR" dirty="0"/>
              <a:t>- </a:t>
            </a:r>
            <a:r>
              <a:rPr lang="fr-FR" dirty="0" err="1"/>
              <a:t>Tipu</a:t>
            </a:r>
            <a:r>
              <a:rPr lang="fr-FR" dirty="0"/>
              <a:t> Sahib toujours potentiellement allié aux Français</a:t>
            </a:r>
          </a:p>
          <a:p>
            <a:endParaRPr lang="fr-FR" dirty="0"/>
          </a:p>
          <a:p>
            <a:r>
              <a:rPr lang="fr-FR" dirty="0"/>
              <a:t>*Retour au Mysore, en 1784…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5F06255-5E0C-8171-9F6A-5123AF88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251DA62-62EE-F24E-F0DB-01EF59A2FC2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145D28-9A48-4214-57D2-54AC05A87F9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0447BB-C6A6-AB56-AC79-6FBFD4BAA53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E9D2E0-A0FF-49B3-3A1B-8ECEF366923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B49CD58-F8FC-6BE3-2371-17DDD8EDF255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4CB1B0-DDE1-536B-8B9A-B9018C0C1BE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3B8DB33-DDA4-8760-092D-818E7059FCD2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44CDEE-7C7D-7C64-60A0-2B2FF2C8D1A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EFE7984-19C6-C5E2-648D-A0F2BC279CC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443524C-FCE0-9CE6-3398-738840716A1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263E883-8FD7-1544-CC46-0D59168B327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688FB5-E8EB-A203-545E-C683F35EC83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2857EB1-22B8-97E4-F1BB-89DB03C69EA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2A42962-55AA-19BB-1CF8-0C4A5D623146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F380774-BBD1-9B6F-7E65-F652847237B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9D39E36-9DCC-1E71-F52A-2EBF497C476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2BC40F8-BBEE-A355-C81C-6D4CF2F4BBF7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4CA91E59-9109-0727-4562-A4040B6BFA7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269D60D-C0CA-304C-AEFF-803C32EC294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BC3036-AA41-5101-A717-99E29D208563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3D1B7C0-334B-A7FE-852E-48A9EE088F3F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9277C4E-6DBF-8342-1834-6B73E715FA2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BCC8307-77F2-D6A1-25CE-31407DB1DE1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BB9AC0A-2345-C735-4189-3DBB3F328DE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F48BF76-A597-A178-06A8-94C760897C21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AE29EB-E8A2-C39D-D3EB-AE5314C39906}"/>
              </a:ext>
            </a:extLst>
          </p:cNvPr>
          <p:cNvCxnSpPr>
            <a:cxnSpLocks/>
            <a:stCxn id="31" idx="5"/>
            <a:endCxn id="42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8CBC48A-A2AC-F612-5BEA-E4E295E65429}"/>
              </a:ext>
            </a:extLst>
          </p:cNvPr>
          <p:cNvCxnSpPr>
            <a:cxnSpLocks/>
            <a:stCxn id="29" idx="2"/>
            <a:endCxn id="39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A2163B0-ACE9-15D2-09DA-68600230FED1}"/>
              </a:ext>
            </a:extLst>
          </p:cNvPr>
          <p:cNvCxnSpPr>
            <a:cxnSpLocks/>
            <a:stCxn id="29" idx="3"/>
            <a:endCxn id="37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35C593D-964C-1D90-B717-E2DDC2B274D5}"/>
              </a:ext>
            </a:extLst>
          </p:cNvPr>
          <p:cNvCxnSpPr>
            <a:cxnSpLocks/>
            <a:stCxn id="31" idx="0"/>
            <a:endCxn id="37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54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3) 1772-1784 : Au nord, au centre et au sud de l’Inde, les Britanniques </a:t>
            </a:r>
            <a:r>
              <a:rPr lang="fr-FR" b="1" i="1" dirty="0"/>
              <a:t>vassalisent</a:t>
            </a:r>
            <a:r>
              <a:rPr lang="fr-FR" b="1" dirty="0"/>
              <a:t> l’Aoudh, obtiennent la paix avec les puissants Marathes et luttent contre le Mysore, allié des Français</a:t>
            </a:r>
          </a:p>
          <a:p>
            <a:r>
              <a:rPr lang="fr-FR" dirty="0"/>
              <a:t>1773-1775 : L’Aoudh et Bénarès deviennent des Etats tributaires du Bengale britannique qui protège ainsi sa frontière occidentale</a:t>
            </a:r>
          </a:p>
          <a:p>
            <a:r>
              <a:rPr lang="fr-FR" dirty="0"/>
              <a:t>1772-1780 : Après la mort de Madhava </a:t>
            </a:r>
            <a:r>
              <a:rPr lang="fr-FR" dirty="0" err="1"/>
              <a:t>Râo</a:t>
            </a:r>
            <a:r>
              <a:rPr lang="fr-FR" dirty="0"/>
              <a:t>, guerre de succession chez les Marathes et intervention britannique :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</a:t>
            </a:r>
          </a:p>
          <a:p>
            <a:r>
              <a:rPr lang="fr-FR" dirty="0"/>
              <a:t>1782 : A </a:t>
            </a:r>
            <a:r>
              <a:rPr lang="fr-FR" dirty="0" err="1"/>
              <a:t>Salbai</a:t>
            </a:r>
            <a:r>
              <a:rPr lang="fr-FR" dirty="0"/>
              <a:t>, paix </a:t>
            </a:r>
            <a:r>
              <a:rPr lang="fr-FR" dirty="0" err="1"/>
              <a:t>anglo</a:t>
            </a:r>
            <a:r>
              <a:rPr lang="fr-FR" dirty="0"/>
              <a:t>-marathe de 20 ans</a:t>
            </a:r>
          </a:p>
          <a:p>
            <a:r>
              <a:rPr lang="fr-FR" dirty="0"/>
              <a:t>1780-1784 : 2</a:t>
            </a:r>
            <a:r>
              <a:rPr lang="fr-FR" baseline="30000" dirty="0"/>
              <a:t>ème</a:t>
            </a:r>
            <a:r>
              <a:rPr lang="fr-FR" dirty="0"/>
              <a:t> guerre du Mysore ; </a:t>
            </a:r>
            <a:r>
              <a:rPr lang="fr-FR" dirty="0" err="1"/>
              <a:t>Haydar</a:t>
            </a:r>
            <a:r>
              <a:rPr lang="fr-FR" dirty="0"/>
              <a:t> </a:t>
            </a:r>
            <a:r>
              <a:rPr lang="fr-FR" dirty="0" err="1"/>
              <a:t>Alî</a:t>
            </a:r>
            <a:r>
              <a:rPr lang="fr-FR" dirty="0"/>
              <a:t> et son fils </a:t>
            </a:r>
            <a:r>
              <a:rPr lang="fr-FR" dirty="0" err="1"/>
              <a:t>Tipu</a:t>
            </a:r>
            <a:r>
              <a:rPr lang="fr-FR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b="1" dirty="0"/>
              <a:t>4) 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b="1" dirty="0"/>
              <a:t>5) 1786-1801 : En Inde du sud, les Britanniques, vainqueurs du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</a:t>
            </a:r>
          </a:p>
          <a:p>
            <a:r>
              <a:rPr lang="fr-FR" dirty="0"/>
              <a:t>1786-1790 : </a:t>
            </a:r>
            <a:r>
              <a:rPr lang="fr-FR" dirty="0" err="1"/>
              <a:t>Tipu</a:t>
            </a:r>
            <a:r>
              <a:rPr lang="fr-FR" dirty="0"/>
              <a:t> Sultan menace la domination croissante des Britanniques</a:t>
            </a:r>
          </a:p>
          <a:p>
            <a:r>
              <a:rPr lang="fr-FR" dirty="0"/>
              <a:t>1790-1792 : 3</a:t>
            </a:r>
            <a:r>
              <a:rPr lang="fr-FR" baseline="30000" dirty="0"/>
              <a:t>ème</a:t>
            </a:r>
            <a:r>
              <a:rPr lang="fr-FR" dirty="0"/>
              <a:t> guerre du Mysore et </a:t>
            </a:r>
            <a:r>
              <a:rPr lang="fr-FR" dirty="0" err="1"/>
              <a:t>Tipu</a:t>
            </a:r>
            <a:r>
              <a:rPr lang="fr-FR" dirty="0"/>
              <a:t> Sultan vaincu</a:t>
            </a:r>
          </a:p>
          <a:p>
            <a:r>
              <a:rPr lang="fr-FR" dirty="0"/>
              <a:t>1798-1799 : 4</a:t>
            </a:r>
            <a:r>
              <a:rPr lang="fr-FR" baseline="30000" dirty="0"/>
              <a:t>ème</a:t>
            </a:r>
            <a:r>
              <a:rPr lang="fr-FR" dirty="0"/>
              <a:t> guerre du Mysore : Les Britanniques de Richard Wellesley vainquent et tuent </a:t>
            </a:r>
            <a:r>
              <a:rPr lang="fr-FR" dirty="0" err="1"/>
              <a:t>Tipu</a:t>
            </a:r>
            <a:r>
              <a:rPr lang="fr-FR" dirty="0"/>
              <a:t> Sultan</a:t>
            </a:r>
          </a:p>
          <a:p>
            <a:r>
              <a:rPr lang="fr-FR" dirty="0"/>
              <a:t>1799-1801 : En Inde du sud, les Britanniques, après avoir définitivement vaincu et soumis le Mysore de </a:t>
            </a:r>
            <a:r>
              <a:rPr lang="fr-FR" dirty="0" err="1"/>
              <a:t>Tipu</a:t>
            </a:r>
            <a:r>
              <a:rPr lang="fr-FR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116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5) 1786-1801 : En Inde du sud, les Britanniques, vainqueurs du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320992A-7301-65A3-F462-24F16C9F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74458BF-EA41-E255-5903-F6EC5A56AA17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0409BED-80BB-31ED-9B5A-BB757E451D0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DF994A-3A34-3E36-31D9-1A1656A34EC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2074146-3432-1979-1B93-5BF09EC9DDA0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B14AE3D-6607-34B7-4DF0-E273DA72975B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FDB4E76-BB0C-2A27-8D95-440BCE03D090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69D736C-B728-BF50-DCB0-88EE5D1C3EE9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AB84E48-2672-A1F4-C81F-9C759E17E07C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34703F3-9782-3931-2FE6-E1084637BE0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53BD4C4-3C9C-A08E-C323-940BDF2F9C3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2AA4F2D-FF45-8CB1-F7BF-0A5178E3B0A2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0BD5459-FCFE-6D23-60F5-3E30911029A7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75136D-6616-541F-68A0-C8766ECDD012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7C8B3CA-B3F6-B065-6A0A-1677CF78BA3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FA91C38-3B5A-D0B1-8066-9BD50E61BB3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619AF34-A4CD-DC20-2B4C-61E10C91FAB6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79DDB3A-0485-84FD-1277-DB39F2A2E59B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1DF6CAC4-3883-083A-E277-719181BD699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A57D172-DC00-6993-A180-104E32FA786C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B44500A-3FED-BD7F-554E-4583B917CCF7}"/>
              </a:ext>
            </a:extLst>
          </p:cNvPr>
          <p:cNvCxnSpPr>
            <a:cxnSpLocks/>
            <a:stCxn id="46" idx="6"/>
            <a:endCxn id="47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6DBD60E-8112-54C5-4BE5-EC8DE46739BA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6045856-F3A9-8859-34D6-9C58A702A768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67F14612-2BF0-C4DD-C444-94B2A1A870C2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1128960-C015-A625-74A5-9D155D1C52F3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8C80475-AE90-A8C3-1AE7-264543FEE177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A12C37A-72A3-CCFE-314D-21CA6A07CAF1}"/>
              </a:ext>
            </a:extLst>
          </p:cNvPr>
          <p:cNvCxnSpPr>
            <a:cxnSpLocks/>
            <a:stCxn id="30" idx="5"/>
            <a:endCxn id="41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9E6EA4FB-2C6B-587A-09E1-31CC6BEC7393}"/>
              </a:ext>
            </a:extLst>
          </p:cNvPr>
          <p:cNvCxnSpPr>
            <a:cxnSpLocks/>
            <a:stCxn id="29" idx="2"/>
            <a:endCxn id="38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F840A96-2C20-3B87-9F0E-D540FAF4BA98}"/>
              </a:ext>
            </a:extLst>
          </p:cNvPr>
          <p:cNvCxnSpPr>
            <a:cxnSpLocks/>
            <a:stCxn id="29" idx="3"/>
            <a:endCxn id="36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74F508C-E399-9650-4E7F-F74865D9D556}"/>
              </a:ext>
            </a:extLst>
          </p:cNvPr>
          <p:cNvCxnSpPr>
            <a:cxnSpLocks/>
            <a:stCxn id="30" idx="0"/>
            <a:endCxn id="36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810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1786-1790 : </a:t>
            </a:r>
            <a:r>
              <a:rPr lang="fr-FR" b="1" dirty="0" err="1"/>
              <a:t>Tipu</a:t>
            </a:r>
            <a:r>
              <a:rPr lang="fr-FR" b="1" dirty="0"/>
              <a:t> Sultan menace la domination croissante des Britanniques</a:t>
            </a:r>
          </a:p>
          <a:p>
            <a:endParaRPr lang="fr-FR" dirty="0"/>
          </a:p>
          <a:p>
            <a:r>
              <a:rPr lang="fr-FR" dirty="0"/>
              <a:t>*1784 : Après avoir signé la paix avec les Britanniques</a:t>
            </a:r>
          </a:p>
          <a:p>
            <a:r>
              <a:rPr lang="fr-FR" dirty="0" err="1"/>
              <a:t>Tipu</a:t>
            </a:r>
            <a:r>
              <a:rPr lang="fr-FR" dirty="0"/>
              <a:t> Sahib conserve sa haine et ses ambitions</a:t>
            </a:r>
          </a:p>
          <a:p>
            <a:endParaRPr lang="fr-FR" dirty="0"/>
          </a:p>
          <a:p>
            <a:r>
              <a:rPr lang="fr-FR" dirty="0"/>
              <a:t>*1786 : A </a:t>
            </a:r>
            <a:r>
              <a:rPr lang="fr-FR" dirty="0" err="1"/>
              <a:t>Seringapatam</a:t>
            </a:r>
            <a:r>
              <a:rPr lang="fr-FR" dirty="0"/>
              <a:t>, nouvelle capitale du Mysore</a:t>
            </a:r>
          </a:p>
          <a:p>
            <a:r>
              <a:rPr lang="fr-FR" dirty="0" err="1"/>
              <a:t>Tipu</a:t>
            </a:r>
            <a:r>
              <a:rPr lang="fr-FR" dirty="0"/>
              <a:t> Sahib détrône le </a:t>
            </a:r>
            <a:r>
              <a:rPr lang="fr-FR" i="1" dirty="0"/>
              <a:t>raja</a:t>
            </a:r>
            <a:r>
              <a:rPr lang="fr-FR" dirty="0"/>
              <a:t> </a:t>
            </a:r>
            <a:r>
              <a:rPr lang="fr-FR" dirty="0" err="1"/>
              <a:t>Khasa</a:t>
            </a:r>
            <a:r>
              <a:rPr lang="fr-FR" dirty="0"/>
              <a:t> </a:t>
            </a:r>
            <a:r>
              <a:rPr lang="fr-FR" dirty="0" err="1"/>
              <a:t>Chama</a:t>
            </a:r>
            <a:endParaRPr lang="fr-FR" dirty="0"/>
          </a:p>
          <a:p>
            <a:endParaRPr lang="fr-FR" dirty="0"/>
          </a:p>
          <a:p>
            <a:r>
              <a:rPr lang="fr-FR" dirty="0"/>
              <a:t>*Après une guerre contre les Marathes (1785-87)…</a:t>
            </a:r>
          </a:p>
          <a:p>
            <a:r>
              <a:rPr lang="fr-FR" u="sng" dirty="0"/>
              <a:t>Mars 1787 : Il obtient l’indépendance</a:t>
            </a:r>
          </a:p>
          <a:p>
            <a:r>
              <a:rPr lang="fr-FR" u="sng" dirty="0"/>
              <a:t>Et le titre de </a:t>
            </a:r>
            <a:r>
              <a:rPr lang="fr-FR" i="1" u="sng" dirty="0"/>
              <a:t>sultan</a:t>
            </a:r>
            <a:r>
              <a:rPr lang="fr-FR" u="sng" dirty="0"/>
              <a:t> </a:t>
            </a:r>
          </a:p>
          <a:p>
            <a:r>
              <a:rPr lang="fr-FR" dirty="0"/>
              <a:t>Il menace à nouveau ses voisins et les Britanniques</a:t>
            </a:r>
          </a:p>
          <a:p>
            <a:endParaRPr lang="fr-FR" dirty="0"/>
          </a:p>
          <a:p>
            <a:r>
              <a:rPr lang="fr-FR" dirty="0"/>
              <a:t>*Mais entretemps…</a:t>
            </a:r>
          </a:p>
          <a:p>
            <a:r>
              <a:rPr lang="fr-FR" dirty="0"/>
              <a:t>Les Britanniques ont établi de solides alliances…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41F7D5F-9F82-40AE-44F4-D48F47193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7F78033-B58F-DC40-B14F-5AE0E3E968D9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A577A4-C354-C4E2-B859-D9D75F4E85E6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B87273-E5C8-0579-9182-E43AE862D162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1531DE-A80F-5BF0-DE71-912B7E13EEA5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90C8B5C-6415-C1B6-3402-F4CC8A14C7AD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A484BE-81A2-FAD2-5B05-632C2480816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39EB85D-83F5-AA3B-405A-6245D2737E3F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B63281-4F89-6FFA-C8B8-9BEEFF25A383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A7A18F1-F6FA-5B4E-ABFC-A45E6967A0B3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8FC37FE-3BCE-596D-90F9-0EDA033BC30B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542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8101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1786-1790 : </a:t>
            </a:r>
            <a:r>
              <a:rPr lang="fr-FR" b="1" dirty="0" err="1"/>
              <a:t>Tipu</a:t>
            </a:r>
            <a:r>
              <a:rPr lang="fr-FR" b="1" dirty="0"/>
              <a:t> Sultan menace la domination croissante des Britanniques</a:t>
            </a:r>
          </a:p>
          <a:p>
            <a:endParaRPr lang="fr-FR" dirty="0"/>
          </a:p>
          <a:p>
            <a:r>
              <a:rPr lang="fr-FR" sz="1700" dirty="0"/>
              <a:t>a) Au nord du Mysore</a:t>
            </a:r>
          </a:p>
          <a:p>
            <a:r>
              <a:rPr lang="fr-FR" sz="1700" dirty="0"/>
              <a:t>Aoudh-Bénarès (1775), Nizam (1796)</a:t>
            </a:r>
          </a:p>
          <a:p>
            <a:endParaRPr lang="fr-FR" sz="1700" dirty="0"/>
          </a:p>
          <a:p>
            <a:r>
              <a:rPr lang="fr-FR" sz="1700" dirty="0"/>
              <a:t>NB : 1782 : Les puissants Marathes </a:t>
            </a:r>
            <a:r>
              <a:rPr lang="fr-FR" sz="1700" i="1" dirty="0"/>
              <a:t>neutralisés</a:t>
            </a:r>
            <a:r>
              <a:rPr lang="fr-FR" sz="1700" dirty="0"/>
              <a:t> 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b) Au sud : Arcot et Tanjavûr (1781), Travancore (1784)…</a:t>
            </a:r>
          </a:p>
          <a:p>
            <a:endParaRPr lang="fr-FR" dirty="0"/>
          </a:p>
          <a:p>
            <a:r>
              <a:rPr lang="fr-FR" dirty="0"/>
              <a:t>*1790 : </a:t>
            </a:r>
            <a:r>
              <a:rPr lang="fr-FR" u="sng" dirty="0" err="1"/>
              <a:t>Tipu</a:t>
            </a:r>
            <a:r>
              <a:rPr lang="fr-FR" u="sng" dirty="0"/>
              <a:t> </a:t>
            </a:r>
            <a:r>
              <a:rPr lang="fr-FR" i="1" u="sng" dirty="0"/>
              <a:t>Sultan</a:t>
            </a:r>
            <a:r>
              <a:rPr lang="fr-FR" dirty="0"/>
              <a:t> attaque le Travancore…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41F7D5F-9F82-40AE-44F4-D48F47193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7F78033-B58F-DC40-B14F-5AE0E3E968D9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A577A4-C354-C4E2-B859-D9D75F4E85E6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B87273-E5C8-0579-9182-E43AE862D162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1531DE-A80F-5BF0-DE71-912B7E13EEA5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7CC84C1-18E9-F12B-27F3-BF85C66C8217}"/>
              </a:ext>
            </a:extLst>
          </p:cNvPr>
          <p:cNvCxnSpPr>
            <a:cxnSpLocks/>
            <a:stCxn id="36" idx="3"/>
          </p:cNvCxnSpPr>
          <p:nvPr/>
        </p:nvCxnSpPr>
        <p:spPr>
          <a:xfrm flipH="1">
            <a:off x="7973725" y="4778216"/>
            <a:ext cx="169687" cy="4408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90C8B5C-6415-C1B6-3402-F4CC8A14C7AD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A484BE-81A2-FAD2-5B05-632C2480816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39EB85D-83F5-AA3B-405A-6245D2737E3F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B63281-4F89-6FFA-C8B8-9BEEFF25A383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70DECD2-3260-6219-0FC0-EE45C36EFCB8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D475D8F-5B28-3EDC-6756-20130FB88E3E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537FEE-E3D2-778D-CCA2-242D8FAF95F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581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38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1790-1792 : 3</a:t>
            </a:r>
            <a:r>
              <a:rPr lang="fr-FR" sz="1700" b="1" baseline="30000" dirty="0"/>
              <a:t>ème</a:t>
            </a:r>
            <a:r>
              <a:rPr lang="fr-FR" sz="1700" b="1" dirty="0"/>
              <a:t> guerre du Mysore et </a:t>
            </a:r>
            <a:r>
              <a:rPr lang="fr-FR" sz="1700" b="1" dirty="0" err="1"/>
              <a:t>Tipu</a:t>
            </a:r>
            <a:r>
              <a:rPr lang="fr-FR" sz="1700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*1790 : Contre </a:t>
            </a:r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, </a:t>
            </a:r>
            <a:r>
              <a:rPr lang="fr-FR" u="sng" dirty="0"/>
              <a:t>Cornwallis</a:t>
            </a:r>
            <a:r>
              <a:rPr lang="fr-FR" dirty="0"/>
              <a:t> s’allie</a:t>
            </a:r>
          </a:p>
          <a:p>
            <a:r>
              <a:rPr lang="fr-FR" dirty="0"/>
              <a:t>Au Nizam et aux Marathes</a:t>
            </a:r>
          </a:p>
          <a:p>
            <a:endParaRPr lang="fr-FR" dirty="0"/>
          </a:p>
          <a:p>
            <a:r>
              <a:rPr lang="fr-FR" dirty="0"/>
              <a:t>*Au sud, les Britanniques contre-attaquent</a:t>
            </a:r>
          </a:p>
          <a:p>
            <a:r>
              <a:rPr lang="fr-FR" dirty="0"/>
              <a:t>Et ils s’emparent de Coimbatore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Tipu</a:t>
            </a:r>
            <a:r>
              <a:rPr lang="fr-FR" dirty="0"/>
              <a:t> Sultan se dirige vers Pondichéry et tente de rallier Les Français ; Sans succès, Révolution française oblige…</a:t>
            </a:r>
          </a:p>
          <a:p>
            <a:endParaRPr lang="fr-FR" dirty="0"/>
          </a:p>
          <a:p>
            <a:r>
              <a:rPr lang="fr-FR" sz="1700" dirty="0"/>
              <a:t>NB : Même résultat avec les Afghans et les Ottomans…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8061160" y="3572719"/>
            <a:ext cx="82252" cy="7601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79B5083-8F83-02C9-17AD-E17CC77327D5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236030" y="3790823"/>
            <a:ext cx="1768796" cy="5420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6D3FF37-5720-47AA-65EB-764F5151CCE4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47DD5F1-B0BB-DE8D-60E4-2F14CBABE276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CB64ECB-79F0-E382-CFE0-D134E5CB96D6}"/>
              </a:ext>
            </a:extLst>
          </p:cNvPr>
          <p:cNvCxnSpPr>
            <a:cxnSpLocks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28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*1791 : Sur la côte ouest</a:t>
            </a:r>
          </a:p>
          <a:p>
            <a:r>
              <a:rPr lang="fr-FR" dirty="0"/>
              <a:t>Les Britanniques prennent Mangalore</a:t>
            </a:r>
          </a:p>
          <a:p>
            <a:endParaRPr lang="fr-FR" dirty="0"/>
          </a:p>
          <a:p>
            <a:r>
              <a:rPr lang="fr-FR" dirty="0"/>
              <a:t>Mais ils échouent à s’emparer de </a:t>
            </a:r>
            <a:r>
              <a:rPr lang="fr-FR" dirty="0" err="1"/>
              <a:t>Seringapatam</a:t>
            </a:r>
            <a:endParaRPr lang="fr-FR" dirty="0"/>
          </a:p>
          <a:p>
            <a:r>
              <a:rPr lang="fr-FR" dirty="0"/>
              <a:t>Et se replient sur Bangalore</a:t>
            </a:r>
          </a:p>
          <a:p>
            <a:endParaRPr lang="fr-FR" dirty="0"/>
          </a:p>
          <a:p>
            <a:r>
              <a:rPr lang="fr-FR" dirty="0"/>
              <a:t>*Nov. 1791 : Au sud, </a:t>
            </a:r>
            <a:r>
              <a:rPr lang="fr-FR" dirty="0" err="1"/>
              <a:t>Tipu</a:t>
            </a:r>
            <a:r>
              <a:rPr lang="fr-FR" dirty="0"/>
              <a:t> Sultan parvient</a:t>
            </a:r>
          </a:p>
          <a:p>
            <a:r>
              <a:rPr lang="fr-FR" dirty="0"/>
              <a:t>A reprendre Coimbatore…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79360F-E8C3-5E53-16E4-2F8A99F33D6A}"/>
              </a:ext>
            </a:extLst>
          </p:cNvPr>
          <p:cNvSpPr/>
          <p:nvPr/>
        </p:nvSpPr>
        <p:spPr>
          <a:xfrm>
            <a:off x="8351207" y="30791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B3F129-E9DB-B4E5-8166-52E8D44DC473}"/>
              </a:ext>
            </a:extLst>
          </p:cNvPr>
          <p:cNvCxnSpPr>
            <a:cxnSpLocks/>
            <a:stCxn id="7" idx="2"/>
            <a:endCxn id="8" idx="6"/>
          </p:cNvCxnSpPr>
          <p:nvPr/>
        </p:nvCxnSpPr>
        <p:spPr>
          <a:xfrm flipH="1">
            <a:off x="8148595" y="3004645"/>
            <a:ext cx="2188502" cy="4935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B54F1E4-E4DC-09C5-D54A-CE1421DE2198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>
            <a:off x="8061160" y="3572719"/>
            <a:ext cx="144078" cy="107834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E6CB09AE-960C-87C0-47DB-9C07C7FADF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7CE060D-4633-F53F-0EB7-7023768CCA5B}"/>
              </a:ext>
            </a:extLst>
          </p:cNvPr>
          <p:cNvCxnSpPr>
            <a:cxnSpLocks/>
          </p:cNvCxnSpPr>
          <p:nvPr/>
        </p:nvCxnSpPr>
        <p:spPr>
          <a:xfrm>
            <a:off x="5936566" y="1730326"/>
            <a:ext cx="746128" cy="1274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11F6FDD-21BA-F122-AB7B-BF63FB5A3D81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F8B7930-88AA-1ADF-0EC2-1BF5CFC2E0B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2A8B4E5-3113-9FE9-59C8-1C6298C5E366}"/>
              </a:ext>
            </a:extLst>
          </p:cNvPr>
          <p:cNvCxnSpPr>
            <a:cxnSpLocks/>
            <a:stCxn id="8" idx="7"/>
            <a:endCxn id="14" idx="3"/>
          </p:cNvCxnSpPr>
          <p:nvPr/>
        </p:nvCxnSpPr>
        <p:spPr>
          <a:xfrm flipV="1">
            <a:off x="8122986" y="3206289"/>
            <a:ext cx="253830" cy="239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707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*Mars 1792 : Nouvelle offensive britannique…</a:t>
            </a:r>
          </a:p>
          <a:p>
            <a:endParaRPr lang="fr-FR" dirty="0"/>
          </a:p>
          <a:p>
            <a:r>
              <a:rPr lang="fr-FR" dirty="0"/>
              <a:t>*Les Britanniques de Bombay et de Madras</a:t>
            </a:r>
          </a:p>
          <a:p>
            <a:r>
              <a:rPr lang="fr-FR" dirty="0"/>
              <a:t>Font leur jonction et assiègent </a:t>
            </a:r>
            <a:r>
              <a:rPr lang="fr-FR" dirty="0" err="1"/>
              <a:t>Seringapatam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</a:t>
            </a:r>
            <a:r>
              <a:rPr lang="fr-FR" dirty="0" err="1"/>
              <a:t>Tipu</a:t>
            </a:r>
            <a:r>
              <a:rPr lang="fr-FR" dirty="0"/>
              <a:t> Sultan est cette fois-ci vaincu…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79360F-E8C3-5E53-16E4-2F8A99F33D6A}"/>
              </a:ext>
            </a:extLst>
          </p:cNvPr>
          <p:cNvSpPr/>
          <p:nvPr/>
        </p:nvSpPr>
        <p:spPr>
          <a:xfrm>
            <a:off x="8351207" y="30791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B54F1E4-E4DC-09C5-D54A-CE1421DE2198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>
            <a:off x="8061160" y="3572719"/>
            <a:ext cx="144078" cy="107834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E6CB09AE-960C-87C0-47DB-9C07C7FADF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7CE060D-4633-F53F-0EB7-7023768CCA5B}"/>
              </a:ext>
            </a:extLst>
          </p:cNvPr>
          <p:cNvCxnSpPr>
            <a:cxnSpLocks/>
          </p:cNvCxnSpPr>
          <p:nvPr/>
        </p:nvCxnSpPr>
        <p:spPr>
          <a:xfrm>
            <a:off x="5936566" y="1730326"/>
            <a:ext cx="746128" cy="1274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6F79D84-B1C8-0DD0-BE39-2F9EB650347F}"/>
              </a:ext>
            </a:extLst>
          </p:cNvPr>
          <p:cNvCxnSpPr>
            <a:cxnSpLocks/>
          </p:cNvCxnSpPr>
          <p:nvPr/>
        </p:nvCxnSpPr>
        <p:spPr>
          <a:xfrm>
            <a:off x="6857564" y="3079132"/>
            <a:ext cx="1116161" cy="3446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877F469-D50E-D686-918B-40BAEC8A8EB3}"/>
              </a:ext>
            </a:extLst>
          </p:cNvPr>
          <p:cNvCxnSpPr>
            <a:cxnSpLocks/>
            <a:stCxn id="14" idx="3"/>
            <a:endCxn id="8" idx="7"/>
          </p:cNvCxnSpPr>
          <p:nvPr/>
        </p:nvCxnSpPr>
        <p:spPr>
          <a:xfrm flipH="1">
            <a:off x="8122986" y="3206289"/>
            <a:ext cx="253830" cy="239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9B21AA3-9780-DD35-A46C-468C786F403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69AABD-97C7-993B-2F6C-B1EAED81FE60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173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9549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1790-1792 : 3</a:t>
            </a:r>
            <a:r>
              <a:rPr lang="fr-FR" sz="1700" b="1" baseline="30000" dirty="0"/>
              <a:t>ème</a:t>
            </a:r>
            <a:r>
              <a:rPr lang="fr-FR" sz="1700" b="1" dirty="0"/>
              <a:t> guerre du Mysore et </a:t>
            </a:r>
            <a:r>
              <a:rPr lang="fr-FR" sz="1700" b="1" dirty="0" err="1"/>
              <a:t>Tipu</a:t>
            </a:r>
            <a:r>
              <a:rPr lang="fr-FR" sz="1700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*1792 : </a:t>
            </a:r>
            <a:r>
              <a:rPr lang="fr-FR" u="sng" dirty="0" err="1"/>
              <a:t>Tipu</a:t>
            </a:r>
            <a:r>
              <a:rPr lang="fr-FR" u="sng" dirty="0"/>
              <a:t> Sultan doit céder des territoires aux alliés</a:t>
            </a:r>
          </a:p>
          <a:p>
            <a:r>
              <a:rPr lang="fr-FR" dirty="0"/>
              <a:t>Et notamment Calicut et Mangalore aux Britanniques De plus…</a:t>
            </a:r>
          </a:p>
          <a:p>
            <a:endParaRPr lang="fr-FR" dirty="0"/>
          </a:p>
          <a:p>
            <a:r>
              <a:rPr lang="fr-FR" dirty="0"/>
              <a:t>a) Cochin et Travancore signent</a:t>
            </a:r>
          </a:p>
          <a:p>
            <a:r>
              <a:rPr lang="fr-FR" dirty="0"/>
              <a:t>Des </a:t>
            </a:r>
            <a:r>
              <a:rPr lang="fr-FR" i="1" dirty="0"/>
              <a:t>alliances subsidiaires</a:t>
            </a:r>
            <a:r>
              <a:rPr lang="fr-FR" dirty="0"/>
              <a:t> avec l’EIC</a:t>
            </a:r>
          </a:p>
          <a:p>
            <a:r>
              <a:rPr lang="fr-FR" dirty="0"/>
              <a:t>- Mainmise sur la politique étrangère</a:t>
            </a:r>
          </a:p>
          <a:p>
            <a:r>
              <a:rPr lang="fr-FR" dirty="0"/>
              <a:t>- En échange de l’indépendance et de la protection</a:t>
            </a:r>
          </a:p>
          <a:p>
            <a:r>
              <a:rPr lang="fr-FR" u="sng" dirty="0"/>
              <a:t>Un modèle qui resservira par la suite…</a:t>
            </a:r>
          </a:p>
          <a:p>
            <a:endParaRPr lang="fr-FR" dirty="0"/>
          </a:p>
          <a:p>
            <a:r>
              <a:rPr lang="fr-FR" dirty="0"/>
              <a:t>b) 1793 : Les Britanniques neutralisent les Français</a:t>
            </a:r>
          </a:p>
          <a:p>
            <a:r>
              <a:rPr lang="fr-FR" dirty="0"/>
              <a:t>En s’emparant de leurs comptoirs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08DC51-4574-48A8-B6F1-DE52DB37D6EB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A54140-49D5-BB85-77E5-0D4D991D1E0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A5ECD6-FE4A-5AC2-A456-16F0C47F0F78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BAEA36-5032-924E-4DD1-A23E1DF964C6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C7E3DD-EC75-3D5C-BE35-BADB28D8891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280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*1793 : Malgré sa défaite, </a:t>
            </a:r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 ne renonce pas</a:t>
            </a:r>
          </a:p>
          <a:p>
            <a:endParaRPr lang="fr-FR" dirty="0"/>
          </a:p>
          <a:p>
            <a:r>
              <a:rPr lang="fr-FR" dirty="0"/>
              <a:t>*Il maintient des liens avec la France républicaine</a:t>
            </a:r>
          </a:p>
          <a:p>
            <a:r>
              <a:rPr lang="fr-FR" dirty="0"/>
              <a:t>Et donc pour les Britanniques, il reste une menace…</a:t>
            </a:r>
          </a:p>
          <a:p>
            <a:endParaRPr lang="fr-FR" dirty="0"/>
          </a:p>
          <a:p>
            <a:r>
              <a:rPr lang="fr-FR" dirty="0"/>
              <a:t>NB : A </a:t>
            </a:r>
            <a:r>
              <a:rPr lang="fr-FR" dirty="0" err="1"/>
              <a:t>Seringapatam</a:t>
            </a:r>
            <a:endParaRPr lang="fr-FR" dirty="0"/>
          </a:p>
          <a:p>
            <a:r>
              <a:rPr lang="fr-FR" dirty="0"/>
              <a:t>Le Français François </a:t>
            </a:r>
            <a:r>
              <a:rPr lang="fr-FR" dirty="0" err="1"/>
              <a:t>Ripaud</a:t>
            </a:r>
            <a:r>
              <a:rPr lang="fr-FR" dirty="0"/>
              <a:t> crée un club jacobin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08DC51-4574-48A8-B6F1-DE52DB37D6EB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A54140-49D5-BB85-77E5-0D4D991D1E0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A5ECD6-FE4A-5AC2-A456-16F0C47F0F78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BAEA36-5032-924E-4DD1-A23E1DF964C6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C7E3DD-EC75-3D5C-BE35-BADB28D8891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18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3846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*Mai 1798 : </a:t>
            </a:r>
            <a:r>
              <a:rPr lang="fr-FR" u="sng" dirty="0"/>
              <a:t>Richard Wellesley</a:t>
            </a:r>
            <a:r>
              <a:rPr lang="fr-FR" dirty="0"/>
              <a:t>, nouveau gouverneur général</a:t>
            </a:r>
          </a:p>
          <a:p>
            <a:r>
              <a:rPr lang="fr-FR" dirty="0"/>
              <a:t>NB : Frère d’Arthur Wellesley, duc de Wellington</a:t>
            </a:r>
          </a:p>
          <a:p>
            <a:endParaRPr lang="fr-FR" dirty="0"/>
          </a:p>
          <a:p>
            <a:r>
              <a:rPr lang="fr-FR" dirty="0"/>
              <a:t>*En Inde du sud</a:t>
            </a:r>
          </a:p>
          <a:p>
            <a:r>
              <a:rPr lang="fr-FR" dirty="0"/>
              <a:t>Il veut imposer définitivement l’autorité britannique</a:t>
            </a:r>
          </a:p>
          <a:p>
            <a:r>
              <a:rPr lang="fr-FR" dirty="0"/>
              <a:t>Et détruire la puissance du Mysore allié aux Français</a:t>
            </a:r>
          </a:p>
          <a:p>
            <a:endParaRPr lang="fr-FR" dirty="0"/>
          </a:p>
          <a:p>
            <a:r>
              <a:rPr lang="fr-FR" dirty="0"/>
              <a:t>*Les événements en Egypte vont l’aider…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673DDC2-AE9E-707F-AA49-54BF985B6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D3FC6FB-9178-B59C-7017-1B972C9AC19F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99B71FE-8D8B-2498-355B-70F65E018128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02EA493-7369-C3AF-BA38-116DCCC3DE20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C158F8A-60E5-2140-CE9A-6EF97D5178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B3645B-FCE2-93AA-3BBE-F8A3CBCC6A3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D9FFDFA-78C9-AEC7-62C0-B89EB53026ED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E8424CA-2967-14C5-7C09-68DE9C72975A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3E7A60-3439-8C78-69D8-20670CF48313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E3E28A-1AB9-E5B6-FE8A-F0A43AE4789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B1BA6A-EDC8-EB51-F00A-29E8361F4353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73DCC6A-20F6-D7CB-1AE1-F4A7C0D92E6F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69795F-A4A0-EA16-2E08-2FF262A06D73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986267-6E23-707E-18B5-BBF3B2E9E5D0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9EE75F-4C7F-B887-61F3-2C71D24EE9C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394A4FB-F995-00A9-8FB7-05FEBF895A7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8F801E-2D1C-0C2D-53DA-792338712932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139F756-460B-77D1-DDB7-CE49EF2E5CB2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844F1430-0107-F61E-2CB4-73996534069B}"/>
              </a:ext>
            </a:extLst>
          </p:cNvPr>
          <p:cNvCxnSpPr>
            <a:cxnSpLocks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72EE3BF-A1CE-34D0-F6DA-A75F546F5587}"/>
              </a:ext>
            </a:extLst>
          </p:cNvPr>
          <p:cNvCxnSpPr>
            <a:cxnSpLocks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FB408159-C650-A82E-9733-C98C4566BE86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9835800-5C92-3427-5260-A2940C29FCC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9025675-2CE5-E1FD-26EB-83F4ADD4A826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AE2D88B-9372-48AD-8191-C0D0573654DE}"/>
              </a:ext>
            </a:extLst>
          </p:cNvPr>
          <p:cNvCxnSpPr>
            <a:cxnSpLocks/>
            <a:stCxn id="4" idx="5"/>
            <a:endCxn id="16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B0616588-39A4-D19B-71D5-E0E2DBBE5090}"/>
              </a:ext>
            </a:extLst>
          </p:cNvPr>
          <p:cNvCxnSpPr>
            <a:cxnSpLocks/>
            <a:stCxn id="3" idx="2"/>
            <a:endCxn id="13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C6C2A093-EB03-FE83-94BE-22F4B508D56A}"/>
              </a:ext>
            </a:extLst>
          </p:cNvPr>
          <p:cNvCxnSpPr>
            <a:cxnSpLocks/>
            <a:stCxn id="3" idx="3"/>
            <a:endCxn id="11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CAC491A-3CCA-E35C-7A04-E1F9F11AF3C4}"/>
              </a:ext>
            </a:extLst>
          </p:cNvPr>
          <p:cNvCxnSpPr>
            <a:cxnSpLocks/>
            <a:stCxn id="4" idx="0"/>
            <a:endCxn id="11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3CBDB4A2-5B56-D94F-5681-A27072573071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05989C3-C5DF-1D02-CE18-52E7991BFA9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869E276-E03B-E439-9FFB-8CB9FC8D9FF0}"/>
              </a:ext>
            </a:extLst>
          </p:cNvPr>
          <p:cNvSpPr/>
          <p:nvPr/>
        </p:nvSpPr>
        <p:spPr>
          <a:xfrm>
            <a:off x="8510898" y="58086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6D4E572-C54B-B17E-CFFE-856CB07665A5}"/>
              </a:ext>
            </a:extLst>
          </p:cNvPr>
          <p:cNvSpPr/>
          <p:nvPr/>
        </p:nvSpPr>
        <p:spPr>
          <a:xfrm>
            <a:off x="8669614" y="632510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4540139-05DE-2FF5-BB16-F127F2A4EB16}"/>
              </a:ext>
            </a:extLst>
          </p:cNvPr>
          <p:cNvSpPr/>
          <p:nvPr/>
        </p:nvSpPr>
        <p:spPr>
          <a:xfrm>
            <a:off x="8339537" y="55468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D6B2C07-355E-5701-625A-B5462679CA08}"/>
              </a:ext>
            </a:extLst>
          </p:cNvPr>
          <p:cNvSpPr/>
          <p:nvPr/>
        </p:nvSpPr>
        <p:spPr>
          <a:xfrm>
            <a:off x="8598333" y="602699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57BBCCD1-C49B-21CA-56B1-B12F22F68468}"/>
              </a:ext>
            </a:extLst>
          </p:cNvPr>
          <p:cNvSpPr/>
          <p:nvPr/>
        </p:nvSpPr>
        <p:spPr>
          <a:xfrm>
            <a:off x="9197931" y="602287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95C1CC7-AE54-54D1-00F9-EE5C2AE197A0}"/>
              </a:ext>
            </a:extLst>
          </p:cNvPr>
          <p:cNvSpPr/>
          <p:nvPr/>
        </p:nvSpPr>
        <p:spPr>
          <a:xfrm>
            <a:off x="9335558" y="549979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59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271" y="118918"/>
            <a:ext cx="519950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*23 juillet 1798</a:t>
            </a:r>
          </a:p>
          <a:p>
            <a:r>
              <a:rPr lang="fr-FR" dirty="0"/>
              <a:t>En Egypte, Bonaparte entre au Caire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u="sng" dirty="0"/>
              <a:t>*1</a:t>
            </a:r>
            <a:r>
              <a:rPr lang="fr-FR" u="sng" baseline="30000" dirty="0"/>
              <a:t>er</a:t>
            </a:r>
            <a:r>
              <a:rPr lang="fr-FR" u="sng" dirty="0"/>
              <a:t> août 1798 : A Aboukir, près d’Alexandrie</a:t>
            </a:r>
          </a:p>
          <a:p>
            <a:r>
              <a:rPr lang="fr-FR" u="sng" dirty="0"/>
              <a:t>Nelson détruit la flotte française</a:t>
            </a:r>
          </a:p>
          <a:p>
            <a:endParaRPr lang="fr-FR" dirty="0"/>
          </a:p>
          <a:p>
            <a:r>
              <a:rPr lang="fr-FR" dirty="0"/>
              <a:t>*Pour </a:t>
            </a:r>
            <a:r>
              <a:rPr lang="fr-FR" dirty="0" err="1"/>
              <a:t>Tipu</a:t>
            </a:r>
            <a:r>
              <a:rPr lang="fr-FR" dirty="0"/>
              <a:t> Sultan, plus de renforts français possibles</a:t>
            </a:r>
          </a:p>
          <a:p>
            <a:r>
              <a:rPr lang="fr-FR" dirty="0"/>
              <a:t>*Pour les Britanniques, c’est le moment d’en finir…</a:t>
            </a:r>
          </a:p>
        </p:txBody>
      </p:sp>
      <p:pic>
        <p:nvPicPr>
          <p:cNvPr id="2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F1DC82D-AA42-7CA4-D059-0C7BC5F7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885065D4-82CC-B725-A5CD-576AABFC7453}"/>
              </a:ext>
            </a:extLst>
          </p:cNvPr>
          <p:cNvSpPr/>
          <p:nvPr/>
        </p:nvSpPr>
        <p:spPr>
          <a:xfrm>
            <a:off x="7406082" y="28615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340F42D-88F2-D2E5-B1C3-33426ACD0E2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905D8C-CE45-16F4-DBFA-72DD5330021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2E69D1-6860-C3E3-FA53-DF5340F3EEE0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488FC18-EBF6-E9D7-7C55-2950052CBAC5}"/>
              </a:ext>
            </a:extLst>
          </p:cNvPr>
          <p:cNvCxnSpPr>
            <a:cxnSpLocks/>
          </p:cNvCxnSpPr>
          <p:nvPr/>
        </p:nvCxnSpPr>
        <p:spPr>
          <a:xfrm>
            <a:off x="7501509" y="3006491"/>
            <a:ext cx="684967" cy="12821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80C08E3-B0A9-F4AA-B040-A0420C4E5005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8186476" y="3688235"/>
            <a:ext cx="1897457" cy="5904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F5AFAEB-E732-30C8-4772-F876C68E7C76}"/>
              </a:ext>
            </a:extLst>
          </p:cNvPr>
          <p:cNvCxnSpPr>
            <a:cxnSpLocks/>
            <a:stCxn id="34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0108C4C2-3D12-5298-7C6B-00570B92011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078D708-4C01-C4AE-D8FC-319E116BD565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6017E15-8E35-8B78-1E86-4061A59C239C}"/>
              </a:ext>
            </a:extLst>
          </p:cNvPr>
          <p:cNvCxnSpPr>
            <a:cxnSpLocks/>
            <a:stCxn id="50" idx="5"/>
            <a:endCxn id="49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03984EFD-51E3-0D3B-12B5-8EFE598A59D2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9B6AA3F-0E84-A36B-E9A9-B28FA838E84C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597FF63-8851-C7E0-86CF-577B3234DCB2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CB4CEC3-A35A-8286-0088-815F47029BA9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587775" y="2099400"/>
            <a:ext cx="800933" cy="6527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1C17ABB-24DC-6A16-C602-0D70370CD5E4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6506240" y="1141592"/>
            <a:ext cx="30618" cy="8534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3C63CB6C-0B21-DED2-6CC9-C5166EE7A0B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C605712-EE87-1364-9511-BF90271F9C63}"/>
              </a:ext>
            </a:extLst>
          </p:cNvPr>
          <p:cNvCxnSpPr>
            <a:cxnSpLocks/>
          </p:cNvCxnSpPr>
          <p:nvPr/>
        </p:nvCxnSpPr>
        <p:spPr>
          <a:xfrm flipV="1">
            <a:off x="10707576" y="3147062"/>
            <a:ext cx="441646" cy="1449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AF35FA81-103A-54DD-5C53-F4F50B48BD28}"/>
              </a:ext>
            </a:extLst>
          </p:cNvPr>
          <p:cNvSpPr/>
          <p:nvPr/>
        </p:nvSpPr>
        <p:spPr>
          <a:xfrm>
            <a:off x="10083933" y="36270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210103E-8BA0-5415-DF82-C701F18F208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A93AF97-CEE5-2787-EEB2-CE0D858A8205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617A355-8605-EE2E-837C-EC71F2C1FE15}"/>
              </a:ext>
            </a:extLst>
          </p:cNvPr>
          <p:cNvCxnSpPr>
            <a:cxnSpLocks/>
            <a:endCxn id="66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2F5BF41D-8512-79F5-1D6E-8180B3AC5979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D1CC3A67-F378-7C02-73F7-B759C1FD6E73}"/>
              </a:ext>
            </a:extLst>
          </p:cNvPr>
          <p:cNvSpPr/>
          <p:nvPr/>
        </p:nvSpPr>
        <p:spPr>
          <a:xfrm>
            <a:off x="7367617" y="27342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5E29C20-8849-0B42-CBB0-3FFBEC0AEFDE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D84DD48F-6FFD-C280-1347-B9B71CF0549F}"/>
              </a:ext>
            </a:extLst>
          </p:cNvPr>
          <p:cNvSpPr/>
          <p:nvPr/>
        </p:nvSpPr>
        <p:spPr>
          <a:xfrm>
            <a:off x="9557900" y="2525334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3956DCA-20D4-FFFD-8B3C-557FE04DBC1B}"/>
              </a:ext>
            </a:extLst>
          </p:cNvPr>
          <p:cNvSpPr/>
          <p:nvPr/>
        </p:nvSpPr>
        <p:spPr>
          <a:xfrm>
            <a:off x="10499919" y="402997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47CC0CC-D06B-C992-19C9-DAEAFE0405AC}"/>
              </a:ext>
            </a:extLst>
          </p:cNvPr>
          <p:cNvSpPr/>
          <p:nvPr/>
        </p:nvSpPr>
        <p:spPr>
          <a:xfrm>
            <a:off x="10516028" y="295747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05C9678-4BDB-BDBD-3276-1E968A042D66}"/>
              </a:ext>
            </a:extLst>
          </p:cNvPr>
          <p:cNvSpPr/>
          <p:nvPr/>
        </p:nvSpPr>
        <p:spPr>
          <a:xfrm>
            <a:off x="10250758" y="3557471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61EE12FC-CB43-BB19-04DC-415B9959933D}"/>
              </a:ext>
            </a:extLst>
          </p:cNvPr>
          <p:cNvSpPr/>
          <p:nvPr/>
        </p:nvSpPr>
        <p:spPr>
          <a:xfrm>
            <a:off x="10339160" y="399893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9D99AF9-2FB7-D092-324A-FA5562127AF9}"/>
              </a:ext>
            </a:extLst>
          </p:cNvPr>
          <p:cNvSpPr/>
          <p:nvPr/>
        </p:nvSpPr>
        <p:spPr>
          <a:xfrm>
            <a:off x="10546037" y="422256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7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6) 1802-1818 : Les Britanniques vainquent et détruisent la puissance marathe ; Les empereurs moghols passent sous leur protectorat ; Naissance de l’Inde britannique</a:t>
            </a:r>
          </a:p>
          <a:p>
            <a:r>
              <a:rPr lang="fr-FR" dirty="0"/>
              <a:t>1802-1805 : 2</a:t>
            </a:r>
            <a:r>
              <a:rPr lang="fr-FR" baseline="30000" dirty="0"/>
              <a:t>ème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 : Les Britanniques alliés au </a:t>
            </a:r>
            <a:r>
              <a:rPr lang="fr-FR" i="1" dirty="0" err="1"/>
              <a:t>peshwa</a:t>
            </a:r>
            <a:r>
              <a:rPr lang="fr-FR" dirty="0"/>
              <a:t> défont les Sindhia, les Bhonsle et les </a:t>
            </a:r>
            <a:r>
              <a:rPr lang="fr-FR" dirty="0" err="1"/>
              <a:t>Holkar</a:t>
            </a:r>
            <a:r>
              <a:rPr lang="fr-FR" dirty="0"/>
              <a:t> révoltés ; Annexion britannique du littoral de l’Orissa ; Protectorat britannique du </a:t>
            </a:r>
            <a:r>
              <a:rPr lang="fr-FR" i="1" dirty="0" err="1"/>
              <a:t>peshwa</a:t>
            </a:r>
            <a:r>
              <a:rPr lang="fr-FR" dirty="0"/>
              <a:t> des Marathes à Poona et de l’empereur moghol à Delhi</a:t>
            </a:r>
          </a:p>
          <a:p>
            <a:r>
              <a:rPr lang="fr-FR" dirty="0"/>
              <a:t>1817-1818 : 3</a:t>
            </a:r>
            <a:r>
              <a:rPr lang="fr-FR" baseline="30000" dirty="0"/>
              <a:t>ème</a:t>
            </a:r>
            <a:r>
              <a:rPr lang="fr-FR" dirty="0"/>
              <a:t> et dernière guerre </a:t>
            </a:r>
            <a:r>
              <a:rPr lang="fr-FR" dirty="0" err="1"/>
              <a:t>anglo</a:t>
            </a:r>
            <a:r>
              <a:rPr lang="fr-FR" dirty="0"/>
              <a:t>-marathe : Victoire définitive des Britanniques ; Le dernier </a:t>
            </a:r>
            <a:r>
              <a:rPr lang="fr-FR" dirty="0" err="1"/>
              <a:t>peshwa</a:t>
            </a:r>
            <a:r>
              <a:rPr lang="fr-FR" dirty="0"/>
              <a:t> </a:t>
            </a:r>
            <a:r>
              <a:rPr lang="fr-FR" dirty="0" err="1"/>
              <a:t>Bajî</a:t>
            </a:r>
            <a:r>
              <a:rPr lang="fr-FR" dirty="0"/>
              <a:t> </a:t>
            </a:r>
            <a:r>
              <a:rPr lang="fr-FR" dirty="0" err="1"/>
              <a:t>Râo</a:t>
            </a:r>
            <a:r>
              <a:rPr lang="fr-FR" dirty="0"/>
              <a:t> II est destitué</a:t>
            </a:r>
          </a:p>
          <a:p>
            <a:r>
              <a:rPr lang="fr-FR" dirty="0"/>
              <a:t>1819 : Les Britanniques dominent le sous-continent indien : Au nord, l’Hindoustan, le bassin du Gange de Delhi à Calcutta ; Au centre, le Pays marathe ; Au sud, l’Inde dravidienne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823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*1799 : Les Britanniques et le Nizam</a:t>
            </a:r>
          </a:p>
          <a:p>
            <a:r>
              <a:rPr lang="fr-FR" dirty="0"/>
              <a:t>Attaquent le Mysore</a:t>
            </a:r>
          </a:p>
          <a:p>
            <a:endParaRPr lang="fr-FR" dirty="0"/>
          </a:p>
          <a:p>
            <a:r>
              <a:rPr lang="fr-FR" dirty="0"/>
              <a:t>*Mai 1799</a:t>
            </a:r>
          </a:p>
          <a:p>
            <a:r>
              <a:rPr lang="fr-FR" u="sng" dirty="0"/>
              <a:t>Richard Wellesley</a:t>
            </a:r>
            <a:r>
              <a:rPr lang="fr-FR" dirty="0"/>
              <a:t> s’empare de la capitale, </a:t>
            </a:r>
            <a:r>
              <a:rPr lang="fr-FR" dirty="0" err="1"/>
              <a:t>Seringapatam</a:t>
            </a:r>
            <a:endParaRPr lang="fr-FR" dirty="0"/>
          </a:p>
          <a:p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, vaincu, meurt lors des derniers combats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278F299-FC6E-345C-E5DE-0D9598FE5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F808A20-647E-E1BD-B82F-81F516A58E30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99929FB-0602-497F-FE8B-511088EDB2D3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92FE995-F258-DF37-A1DC-84BC0A9C7BA8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D90644-A441-C4EA-E66F-41D237C65DA7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7A41F72-1659-0D7C-FCD7-ABB718D09E27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0339D0-6F8E-1D9E-547F-730CB03C13F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554C70-F665-0DD1-6D13-42897ED42DC0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41762A0-E512-E99C-8472-700E4BD69728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CE826A8-A84C-59A9-4C91-9771C729D178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BAC96F-5E15-8E5B-0D32-347DC803822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700F70-C52F-9789-A920-EF847CFF447E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ED1FFF5-4FA1-C01B-D9F8-962AB50F7301}"/>
              </a:ext>
            </a:extLst>
          </p:cNvPr>
          <p:cNvCxnSpPr>
            <a:cxnSpLocks/>
          </p:cNvCxnSpPr>
          <p:nvPr/>
        </p:nvCxnSpPr>
        <p:spPr>
          <a:xfrm>
            <a:off x="6857564" y="3079132"/>
            <a:ext cx="1116161" cy="3446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4D68450-8217-67EC-DB41-1582725787FD}"/>
              </a:ext>
            </a:extLst>
          </p:cNvPr>
          <p:cNvCxnSpPr>
            <a:cxnSpLocks/>
          </p:cNvCxnSpPr>
          <p:nvPr/>
        </p:nvCxnSpPr>
        <p:spPr>
          <a:xfrm flipH="1">
            <a:off x="8061160" y="675249"/>
            <a:ext cx="632674" cy="2748496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E619F51-80AA-4AB6-A180-C7DD031578C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B9B1755-8569-4EF2-24F9-3292B5E75E3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861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En Inde du sud, les Britanniques, après avoir définitivement vaincu et soumis le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  <a:p>
            <a:endParaRPr lang="fr-FR" dirty="0"/>
          </a:p>
          <a:p>
            <a:r>
              <a:rPr lang="fr-FR" dirty="0"/>
              <a:t>*1799 : En Inde du sud…</a:t>
            </a:r>
          </a:p>
          <a:p>
            <a:r>
              <a:rPr lang="fr-FR" dirty="0"/>
              <a:t>Les Britanniques signent une </a:t>
            </a:r>
            <a:r>
              <a:rPr lang="fr-FR" i="1" dirty="0"/>
              <a:t>alliance subsidiaire</a:t>
            </a:r>
            <a:r>
              <a:rPr lang="fr-FR" dirty="0"/>
              <a:t> avec le Nizam</a:t>
            </a:r>
          </a:p>
          <a:p>
            <a:endParaRPr lang="fr-FR" dirty="0"/>
          </a:p>
          <a:p>
            <a:r>
              <a:rPr lang="fr-FR" dirty="0"/>
              <a:t>*1799 : Au Mysore…</a:t>
            </a:r>
          </a:p>
          <a:p>
            <a:endParaRPr lang="fr-FR" dirty="0"/>
          </a:p>
          <a:p>
            <a:r>
              <a:rPr lang="fr-FR" dirty="0"/>
              <a:t>a) Les Britanniques restituent le pouvoir à la dynastie hindoue </a:t>
            </a:r>
            <a:r>
              <a:rPr lang="fr-FR" dirty="0" err="1"/>
              <a:t>Odeyâr</a:t>
            </a:r>
            <a:endParaRPr lang="fr-FR" dirty="0"/>
          </a:p>
          <a:p>
            <a:r>
              <a:rPr lang="fr-FR" dirty="0"/>
              <a:t>Qui signe elle aussi une </a:t>
            </a:r>
            <a:r>
              <a:rPr lang="fr-FR" i="1" dirty="0"/>
              <a:t>alliance subsidiaire</a:t>
            </a:r>
          </a:p>
          <a:p>
            <a:endParaRPr lang="fr-FR" dirty="0"/>
          </a:p>
          <a:p>
            <a:r>
              <a:rPr lang="fr-FR" dirty="0"/>
              <a:t>b) Les Britanniques annexent…</a:t>
            </a:r>
          </a:p>
          <a:p>
            <a:r>
              <a:rPr lang="fr-FR" dirty="0"/>
              <a:t>- Le nord, séparant le Mysore du Nizam</a:t>
            </a:r>
          </a:p>
          <a:p>
            <a:r>
              <a:rPr lang="fr-FR" dirty="0"/>
              <a:t>- Coimbatore au sud et le Malabar, la côte ouest du Mysore</a:t>
            </a:r>
          </a:p>
          <a:p>
            <a:endParaRPr lang="fr-FR" dirty="0"/>
          </a:p>
          <a:p>
            <a:r>
              <a:rPr lang="fr-FR" u="sng" dirty="0"/>
              <a:t>Le Mysore enclavé n’a plus aucun accès maritime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0B0C5BC-7FEF-A07C-F0C9-DE126DFE4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46205" r="39340" b="12534"/>
          <a:stretch/>
        </p:blipFill>
        <p:spPr>
          <a:xfrm>
            <a:off x="7469946" y="101453"/>
            <a:ext cx="4552598" cy="660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AB5052F-080C-57C8-8336-D4FD880FD387}"/>
              </a:ext>
            </a:extLst>
          </p:cNvPr>
          <p:cNvSpPr/>
          <p:nvPr/>
        </p:nvSpPr>
        <p:spPr>
          <a:xfrm>
            <a:off x="9341320" y="540291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AE05ED7-1C73-7BCB-25DF-CF16581361A0}"/>
              </a:ext>
            </a:extLst>
          </p:cNvPr>
          <p:cNvSpPr/>
          <p:nvPr/>
        </p:nvSpPr>
        <p:spPr>
          <a:xfrm>
            <a:off x="9571375" y="613564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8E37663-F3DE-48A3-D851-76C57DE1BA80}"/>
              </a:ext>
            </a:extLst>
          </p:cNvPr>
          <p:cNvSpPr/>
          <p:nvPr/>
        </p:nvSpPr>
        <p:spPr>
          <a:xfrm>
            <a:off x="10787947" y="434549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CF5106-53B5-24CC-19CA-1DA083638F3B}"/>
              </a:ext>
            </a:extLst>
          </p:cNvPr>
          <p:cNvSpPr/>
          <p:nvPr/>
        </p:nvSpPr>
        <p:spPr>
          <a:xfrm>
            <a:off x="10613077" y="525393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55C09F-F720-2933-21D5-B3653FD7BFEB}"/>
              </a:ext>
            </a:extLst>
          </p:cNvPr>
          <p:cNvSpPr/>
          <p:nvPr/>
        </p:nvSpPr>
        <p:spPr>
          <a:xfrm>
            <a:off x="8928666" y="47651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25F44D-2B8D-D5CE-9C83-621C2241DBE5}"/>
              </a:ext>
            </a:extLst>
          </p:cNvPr>
          <p:cNvSpPr/>
          <p:nvPr/>
        </p:nvSpPr>
        <p:spPr>
          <a:xfrm>
            <a:off x="8814835" y="4270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6203475-282C-E0EA-2FE9-2964D055E0F8}"/>
              </a:ext>
            </a:extLst>
          </p:cNvPr>
          <p:cNvSpPr/>
          <p:nvPr/>
        </p:nvSpPr>
        <p:spPr>
          <a:xfrm>
            <a:off x="9188314" y="51049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56CF0B-10E1-7F73-B691-28C725C05DA2}"/>
              </a:ext>
            </a:extLst>
          </p:cNvPr>
          <p:cNvSpPr/>
          <p:nvPr/>
        </p:nvSpPr>
        <p:spPr>
          <a:xfrm>
            <a:off x="9516190" y="44995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18FA94B-9927-23DA-C9B5-7FA5475D5AD5}"/>
              </a:ext>
            </a:extLst>
          </p:cNvPr>
          <p:cNvSpPr/>
          <p:nvPr/>
        </p:nvSpPr>
        <p:spPr>
          <a:xfrm>
            <a:off x="9605736" y="51029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B2289E4-7319-63F8-2DEA-6B37FAF4B8F2}"/>
              </a:ext>
            </a:extLst>
          </p:cNvPr>
          <p:cNvSpPr/>
          <p:nvPr/>
        </p:nvSpPr>
        <p:spPr>
          <a:xfrm>
            <a:off x="10421474" y="23870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7B3142E-7879-54F1-25E6-38166B255719}"/>
              </a:ext>
            </a:extLst>
          </p:cNvPr>
          <p:cNvSpPr/>
          <p:nvPr/>
        </p:nvSpPr>
        <p:spPr>
          <a:xfrm>
            <a:off x="11847673" y="27491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CE6900-E5DB-F14E-6710-31AEED02F5E7}"/>
              </a:ext>
            </a:extLst>
          </p:cNvPr>
          <p:cNvSpPr/>
          <p:nvPr/>
        </p:nvSpPr>
        <p:spPr>
          <a:xfrm>
            <a:off x="9658810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192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716586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En Inde du sud, les Britanniques, après avoir définitivement vaincu et soumis le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r>
              <a:rPr lang="fr-FR" dirty="0"/>
              <a:t>*1799 : Sur la côte est du Coromandel</a:t>
            </a:r>
          </a:p>
          <a:p>
            <a:r>
              <a:rPr lang="fr-FR" dirty="0"/>
              <a:t>Les Britanniques annexent </a:t>
            </a:r>
            <a:r>
              <a:rPr lang="fr-FR" dirty="0" err="1"/>
              <a:t>Tanjavur</a:t>
            </a:r>
            <a:r>
              <a:rPr lang="fr-FR" dirty="0"/>
              <a:t> et…</a:t>
            </a:r>
          </a:p>
          <a:p>
            <a:endParaRPr lang="fr-FR" dirty="0"/>
          </a:p>
          <a:p>
            <a:r>
              <a:rPr lang="fr-FR" dirty="0"/>
              <a:t>*1801 : Arcot et l’ensemble du Carnatic</a:t>
            </a:r>
          </a:p>
          <a:p>
            <a:endParaRPr lang="fr-FR" dirty="0"/>
          </a:p>
          <a:p>
            <a:r>
              <a:rPr lang="fr-FR" dirty="0"/>
              <a:t>NB : Le </a:t>
            </a:r>
            <a:r>
              <a:rPr lang="fr-FR" dirty="0" err="1"/>
              <a:t>nawab</a:t>
            </a:r>
            <a:r>
              <a:rPr lang="fr-FR" dirty="0"/>
              <a:t> d’Arcot </a:t>
            </a:r>
            <a:r>
              <a:rPr lang="fr-FR" dirty="0" err="1"/>
              <a:t>Umdat</a:t>
            </a:r>
            <a:r>
              <a:rPr lang="fr-FR" dirty="0"/>
              <a:t> </a:t>
            </a:r>
            <a:r>
              <a:rPr lang="fr-FR" dirty="0" err="1"/>
              <a:t>ul-Umara</a:t>
            </a:r>
            <a:endParaRPr lang="fr-FR" dirty="0"/>
          </a:p>
          <a:p>
            <a:r>
              <a:rPr lang="fr-FR" dirty="0"/>
              <a:t>Soupçonné d’assistance à </a:t>
            </a:r>
            <a:r>
              <a:rPr lang="fr-FR" dirty="0" err="1"/>
              <a:t>Tipu</a:t>
            </a:r>
            <a:r>
              <a:rPr lang="fr-FR" dirty="0"/>
              <a:t> sultan</a:t>
            </a:r>
          </a:p>
          <a:p>
            <a:r>
              <a:rPr lang="fr-FR" dirty="0"/>
              <a:t>En réalité, le Carnatic est administré de fait depuis 1781</a:t>
            </a:r>
          </a:p>
          <a:p>
            <a:endParaRPr lang="fr-FR" dirty="0"/>
          </a:p>
          <a:p>
            <a:r>
              <a:rPr lang="fr-FR" dirty="0"/>
              <a:t>*1801 : Du nord de Mangalore à Madras et plus au nord, aux </a:t>
            </a:r>
            <a:r>
              <a:rPr lang="fr-FR" dirty="0" err="1"/>
              <a:t>Circars</a:t>
            </a:r>
            <a:endParaRPr lang="fr-FR" dirty="0"/>
          </a:p>
          <a:p>
            <a:r>
              <a:rPr lang="fr-FR" u="sng" dirty="0"/>
              <a:t>Toute l’Inde du Sud et sa côte est soumise aux Britanniques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0A200F7-4553-95A5-8473-A4E5AFFED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46205" r="39340" b="12534"/>
          <a:stretch/>
        </p:blipFill>
        <p:spPr>
          <a:xfrm>
            <a:off x="7469946" y="101453"/>
            <a:ext cx="4552598" cy="660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2047351-304A-179D-4D74-B46751A33691}"/>
              </a:ext>
            </a:extLst>
          </p:cNvPr>
          <p:cNvSpPr/>
          <p:nvPr/>
        </p:nvSpPr>
        <p:spPr>
          <a:xfrm>
            <a:off x="9341320" y="540291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F67F82-2D82-5C7D-9D66-7A1C894A979F}"/>
              </a:ext>
            </a:extLst>
          </p:cNvPr>
          <p:cNvSpPr/>
          <p:nvPr/>
        </p:nvSpPr>
        <p:spPr>
          <a:xfrm>
            <a:off x="9571375" y="613564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5EE6039-B9D9-A0E8-20E0-EC7FDB2EBB60}"/>
              </a:ext>
            </a:extLst>
          </p:cNvPr>
          <p:cNvSpPr/>
          <p:nvPr/>
        </p:nvSpPr>
        <p:spPr>
          <a:xfrm>
            <a:off x="10787947" y="4345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12A54E-F52E-393F-66A2-4396C68C39F9}"/>
              </a:ext>
            </a:extLst>
          </p:cNvPr>
          <p:cNvSpPr/>
          <p:nvPr/>
        </p:nvSpPr>
        <p:spPr>
          <a:xfrm>
            <a:off x="10613077" y="52539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1B3CF6-B6AC-73F1-F93E-86671029651F}"/>
              </a:ext>
            </a:extLst>
          </p:cNvPr>
          <p:cNvSpPr/>
          <p:nvPr/>
        </p:nvSpPr>
        <p:spPr>
          <a:xfrm>
            <a:off x="8928666" y="47651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C1FC79-D717-18F7-D41D-691B272F804E}"/>
              </a:ext>
            </a:extLst>
          </p:cNvPr>
          <p:cNvSpPr/>
          <p:nvPr/>
        </p:nvSpPr>
        <p:spPr>
          <a:xfrm>
            <a:off x="8814835" y="42702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4BD03C-4EC4-866B-EDBB-FF64AA98E18D}"/>
              </a:ext>
            </a:extLst>
          </p:cNvPr>
          <p:cNvSpPr/>
          <p:nvPr/>
        </p:nvSpPr>
        <p:spPr>
          <a:xfrm>
            <a:off x="9188314" y="51049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7F4852F-CBBD-211E-282D-AA26AC4784FA}"/>
              </a:ext>
            </a:extLst>
          </p:cNvPr>
          <p:cNvSpPr/>
          <p:nvPr/>
        </p:nvSpPr>
        <p:spPr>
          <a:xfrm>
            <a:off x="9516190" y="449953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F1055AF-F254-31F2-A787-BAA6C254C57F}"/>
              </a:ext>
            </a:extLst>
          </p:cNvPr>
          <p:cNvSpPr/>
          <p:nvPr/>
        </p:nvSpPr>
        <p:spPr>
          <a:xfrm>
            <a:off x="9605736" y="510294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0492C81-F81A-154C-C8E9-EFD974D95B51}"/>
              </a:ext>
            </a:extLst>
          </p:cNvPr>
          <p:cNvSpPr/>
          <p:nvPr/>
        </p:nvSpPr>
        <p:spPr>
          <a:xfrm>
            <a:off x="10421474" y="238703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BE1857-3E73-DFE4-2AFE-45FB9DDA430F}"/>
              </a:ext>
            </a:extLst>
          </p:cNvPr>
          <p:cNvSpPr/>
          <p:nvPr/>
        </p:nvSpPr>
        <p:spPr>
          <a:xfrm>
            <a:off x="11097439" y="42426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79376EA-D67B-88C1-A6FE-14958C474835}"/>
              </a:ext>
            </a:extLst>
          </p:cNvPr>
          <p:cNvSpPr/>
          <p:nvPr/>
        </p:nvSpPr>
        <p:spPr>
          <a:xfrm>
            <a:off x="11847673" y="27491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3621A13-104F-F78B-3C7C-FE73714B3C02}"/>
              </a:ext>
            </a:extLst>
          </p:cNvPr>
          <p:cNvSpPr/>
          <p:nvPr/>
        </p:nvSpPr>
        <p:spPr>
          <a:xfrm>
            <a:off x="9658810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9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704916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*1801 : En Inde, ne restent plus que deux grandes puissances…</a:t>
            </a:r>
          </a:p>
          <a:p>
            <a:endParaRPr lang="fr-FR" dirty="0"/>
          </a:p>
          <a:p>
            <a:r>
              <a:rPr lang="fr-FR" dirty="0"/>
              <a:t>1) Les Britanniques…</a:t>
            </a:r>
          </a:p>
          <a:p>
            <a:endParaRPr lang="fr-FR" dirty="0"/>
          </a:p>
          <a:p>
            <a:r>
              <a:rPr lang="fr-FR" dirty="0"/>
              <a:t>*Ils dominent l’Inde du sud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*Au nord, ils dominent la plus grande partie du bassin du Gange</a:t>
            </a:r>
          </a:p>
          <a:p>
            <a:r>
              <a:rPr lang="fr-FR" dirty="0"/>
              <a:t>Le Bengale conquis et l’Aoudh-Bénarès vassalisés</a:t>
            </a:r>
          </a:p>
          <a:p>
            <a:endParaRPr lang="fr-FR" dirty="0"/>
          </a:p>
          <a:p>
            <a:r>
              <a:rPr lang="fr-FR" dirty="0"/>
              <a:t>NB : L’Aoudh-Bénarès…</a:t>
            </a:r>
          </a:p>
          <a:p>
            <a:endParaRPr lang="fr-FR" dirty="0"/>
          </a:p>
          <a:p>
            <a:r>
              <a:rPr lang="fr-FR" dirty="0"/>
              <a:t>*1801 : Fortement endetté,</a:t>
            </a:r>
          </a:p>
          <a:p>
            <a:r>
              <a:rPr lang="fr-FR" dirty="0" err="1"/>
              <a:t>Sa’âdat</a:t>
            </a:r>
            <a:r>
              <a:rPr lang="fr-FR" dirty="0"/>
              <a:t> Ali, nouveau </a:t>
            </a:r>
            <a:r>
              <a:rPr lang="fr-FR" i="1" dirty="0" err="1"/>
              <a:t>nawab</a:t>
            </a:r>
            <a:r>
              <a:rPr lang="fr-FR" dirty="0"/>
              <a:t> de l’Aoudh (1798) doit céder aux Anglais</a:t>
            </a:r>
          </a:p>
          <a:p>
            <a:r>
              <a:rPr lang="fr-FR" dirty="0"/>
              <a:t>- Au sud, </a:t>
            </a:r>
            <a:r>
              <a:rPr lang="fr-FR" dirty="0" err="1"/>
              <a:t>Allâhâbâd</a:t>
            </a:r>
            <a:r>
              <a:rPr lang="fr-FR" dirty="0"/>
              <a:t> et le bas-</a:t>
            </a:r>
            <a:r>
              <a:rPr lang="fr-FR" dirty="0" err="1"/>
              <a:t>Doab</a:t>
            </a:r>
            <a:endParaRPr lang="fr-FR" dirty="0"/>
          </a:p>
          <a:p>
            <a:r>
              <a:rPr lang="fr-FR" dirty="0"/>
              <a:t>NB : </a:t>
            </a:r>
            <a:r>
              <a:rPr lang="fr-FR" dirty="0" err="1"/>
              <a:t>Doab</a:t>
            </a:r>
            <a:r>
              <a:rPr lang="fr-FR" dirty="0"/>
              <a:t>, zone entre le Gange son affluent, la Yamuna</a:t>
            </a:r>
          </a:p>
          <a:p>
            <a:r>
              <a:rPr lang="fr-FR" dirty="0"/>
              <a:t>- A l’ouest, Le </a:t>
            </a:r>
            <a:r>
              <a:rPr lang="fr-FR" dirty="0" err="1"/>
              <a:t>Rohilkhand</a:t>
            </a:r>
            <a:endParaRPr lang="fr-FR" dirty="0"/>
          </a:p>
        </p:txBody>
      </p:sp>
      <p:pic>
        <p:nvPicPr>
          <p:cNvPr id="11" name="Image 1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2E44E5F-E2E0-9C7B-4190-5429BB70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63F9F28-78BA-3BA7-E114-59E407657657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882584D-3053-026B-B531-71620CCA8BE7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2BFC622-EFE2-A34C-CA4B-3E99C754F121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7949DB4-9B4C-75D1-934E-44B0799C1849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9D0C93A-6215-B957-439B-C94C8BD439EA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06CD922-179F-31E0-B443-4B61B6453AC6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34A609-6724-D9AE-64C6-1EB6695D5B1D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BDDA35-86A6-2D54-F2AD-B0FE6F8B9F85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0C7707-5E30-C4B2-2E2B-6CBC3A9B1C9C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246FD2F-8DB9-F996-8018-9407DD6840E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B03B66A-617F-0C69-BAE0-455E196072F9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54D0F4B-F54F-4989-5428-C5ACB891E32C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E3BC31A-6514-0D42-3FAC-58E1989626C0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1BC484E-A8AE-B5E2-1510-7BD57F0B3CC8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34FAA70-68C6-05AC-A9CF-20864662F282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B5A9CAE-55B9-124B-D6FF-AA780AE1B687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7B6CC82-94D2-9CA2-EF92-72879F44B8DA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3C0DE91-B193-29E4-5C3D-E112118D8CC3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A6A16DD-6DFD-47E7-F074-3260FABF0CDC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7BE0F83-A437-27BB-484D-1D53BE947E72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391E349-8F36-5AE2-5042-130E27B75F08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1028BE2-A667-08A4-EA5E-D0526A7A19E7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90EB2CC-6288-2692-FEFE-46FD1769A15F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326383-ABA8-633E-9A8F-368AC7007F13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257F80C-B25D-01CE-4826-47E0369864C6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F6FA64-BCBC-DEE8-1F7D-13DDAC123A8C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89B1AC-3CAF-558A-E901-112497BE3BBC}"/>
              </a:ext>
            </a:extLst>
          </p:cNvPr>
          <p:cNvSpPr/>
          <p:nvPr/>
        </p:nvSpPr>
        <p:spPr>
          <a:xfrm>
            <a:off x="2274490" y="8323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2B5582-3534-275E-0650-3E1138B35019}"/>
              </a:ext>
            </a:extLst>
          </p:cNvPr>
          <p:cNvSpPr/>
          <p:nvPr/>
        </p:nvSpPr>
        <p:spPr>
          <a:xfrm>
            <a:off x="2553257" y="83231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E94829-B349-4343-903B-F9FDF7E7A9EA}"/>
              </a:ext>
            </a:extLst>
          </p:cNvPr>
          <p:cNvSpPr/>
          <p:nvPr/>
        </p:nvSpPr>
        <p:spPr>
          <a:xfrm>
            <a:off x="3519167" y="38684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103F7CE-D437-4E14-6691-F689BBA5FB1D}"/>
              </a:ext>
            </a:extLst>
          </p:cNvPr>
          <p:cNvSpPr/>
          <p:nvPr/>
        </p:nvSpPr>
        <p:spPr>
          <a:xfrm>
            <a:off x="2728127" y="43602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236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Les Marathes et leurs vassaux rajputs</a:t>
            </a:r>
          </a:p>
          <a:p>
            <a:endParaRPr lang="fr-FR" dirty="0"/>
          </a:p>
          <a:p>
            <a:r>
              <a:rPr lang="fr-FR" dirty="0"/>
              <a:t>*Ils tiennent l’ouest et le centre </a:t>
            </a:r>
          </a:p>
          <a:p>
            <a:r>
              <a:rPr lang="fr-FR" dirty="0"/>
              <a:t>Ils protègent encore l’empereur moghol de Delhi</a:t>
            </a:r>
          </a:p>
          <a:p>
            <a:endParaRPr lang="fr-FR" dirty="0"/>
          </a:p>
          <a:p>
            <a:r>
              <a:rPr lang="fr-FR" dirty="0"/>
              <a:t>*Marathes encore puissants</a:t>
            </a:r>
          </a:p>
          <a:p>
            <a:r>
              <a:rPr lang="fr-FR" dirty="0"/>
              <a:t>Mais toujours profondément divisés…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291E0D9-1046-F2B4-6A2E-237841B7A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485DA028-9F30-10AC-8B23-A9A2853B5A9B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A07FC77-2597-1437-59EB-9461F28AF3EB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2D1E8E-F728-5BF1-FC49-D0D349066641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0BED92-1EEB-D30B-0A5E-308D59CA4EBE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B52AFB-CD91-5561-099D-475E454AC0B0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EA8F4D-324E-C6ED-03F9-454D12C988B2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E21234-0065-D75E-FBC3-AE5EBFD10A7B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845B1DD-EE40-0382-C753-F6D3A1427C55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C2E0939-2710-0200-CDBE-A55DEB6A8728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965D7BE-D67A-BB17-8712-0000ED086E63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49EAB40-7B54-62FE-E3D5-06A7B3AF38E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D3BA939-3C26-32AB-95F5-C9C921D29C99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8E727FF-C761-17E2-7D08-6882BE685DA0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4831966-392B-2ACB-4DE7-9C164B24CECA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D416D42-5577-4772-E469-A415FC6F2B1B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3B112C4-A03A-B59D-4766-1BA19F336469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D0D1682-50D8-7D37-9E53-40F3F7E9234C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D8A3705-7913-D0EB-D473-0896061F3533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600612A-4118-51CE-1D23-EF3ADB6D177F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327AE74-2E12-4DEA-B742-38DDAC9FB795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9FC8573-E905-EFE1-F577-2F341F80B185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451B806-51F4-B011-A89C-2AC9FEBE1FD4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D0754A4-1428-78EA-0C1F-172246DC82E4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F683D87-AEC8-53FE-6822-58BAD4BB0D7C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719C1F9-6909-8CB4-7606-24A7F6871AC5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F0B15AF-4A8A-4CF0-767B-34DAF345B7B2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951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*1802 : Avec leurs dernières acquisitions dans le bassin du Gange</a:t>
            </a:r>
          </a:p>
          <a:p>
            <a:r>
              <a:rPr lang="fr-FR" dirty="0"/>
              <a:t>Les Britanniques sont positionnés aux portes de Delhi</a:t>
            </a:r>
          </a:p>
          <a:p>
            <a:r>
              <a:rPr lang="fr-FR" dirty="0"/>
              <a:t>Et ils menacent directement les Marathes…</a:t>
            </a:r>
          </a:p>
          <a:p>
            <a:endParaRPr lang="fr-FR" dirty="0"/>
          </a:p>
          <a:p>
            <a:r>
              <a:rPr lang="fr-FR" dirty="0"/>
              <a:t>*1802-18 : La conquête de l’Empire marathe</a:t>
            </a:r>
          </a:p>
          <a:p>
            <a:r>
              <a:rPr lang="fr-FR" dirty="0"/>
              <a:t>Sera le </a:t>
            </a:r>
            <a:r>
              <a:rPr lang="fr-FR" i="1" dirty="0"/>
              <a:t>dernier round</a:t>
            </a:r>
            <a:r>
              <a:rPr lang="fr-FR" dirty="0"/>
              <a:t> de la conquête britannique de l’Inde</a:t>
            </a:r>
          </a:p>
          <a:p>
            <a:endParaRPr lang="fr-FR" dirty="0"/>
          </a:p>
          <a:p>
            <a:r>
              <a:rPr lang="fr-FR" dirty="0"/>
              <a:t>*Retour en 1797, chez les Marathes…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291E0D9-1046-F2B4-6A2E-237841B7A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485DA028-9F30-10AC-8B23-A9A2853B5A9B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A07FC77-2597-1437-59EB-9461F28AF3EB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2D1E8E-F728-5BF1-FC49-D0D349066641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0BED92-1EEB-D30B-0A5E-308D59CA4EBE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B52AFB-CD91-5561-099D-475E454AC0B0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EA8F4D-324E-C6ED-03F9-454D12C988B2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E21234-0065-D75E-FBC3-AE5EBFD10A7B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845B1DD-EE40-0382-C753-F6D3A1427C55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C2E0939-2710-0200-CDBE-A55DEB6A8728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965D7BE-D67A-BB17-8712-0000ED086E63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49EAB40-7B54-62FE-E3D5-06A7B3AF38E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D3BA939-3C26-32AB-95F5-C9C921D29C99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8E727FF-C761-17E2-7D08-6882BE685DA0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4831966-392B-2ACB-4DE7-9C164B24CECA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D416D42-5577-4772-E469-A415FC6F2B1B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3B112C4-A03A-B59D-4766-1BA19F336469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D0D1682-50D8-7D37-9E53-40F3F7E9234C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D8A3705-7913-D0EB-D473-0896061F3533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600612A-4118-51CE-1D23-EF3ADB6D177F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327AE74-2E12-4DEA-B742-38DDAC9FB795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9FC8573-E905-EFE1-F577-2F341F80B185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451B806-51F4-B011-A89C-2AC9FEBE1FD4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D0754A4-1428-78EA-0C1F-172246DC82E4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F683D87-AEC8-53FE-6822-58BAD4BB0D7C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719C1F9-6909-8CB4-7606-24A7F6871AC5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F0B15AF-4A8A-4CF0-767B-34DAF345B7B2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DB5BDE-C743-5871-F3AE-EFFE8B9BABBC}"/>
              </a:ext>
            </a:extLst>
          </p:cNvPr>
          <p:cNvSpPr/>
          <p:nvPr/>
        </p:nvSpPr>
        <p:spPr>
          <a:xfrm>
            <a:off x="443264" y="10366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6C15C2-0761-87F8-B3E8-532D79E4D38D}"/>
              </a:ext>
            </a:extLst>
          </p:cNvPr>
          <p:cNvSpPr/>
          <p:nvPr/>
        </p:nvSpPr>
        <p:spPr>
          <a:xfrm>
            <a:off x="4274974" y="83231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75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1802-1818 : Les Britanniques vainquent et détruisent la puissance marathe ; Les empereurs moghols passent sous leur protectorat ; Naissance de l’Inde britannique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FCD180F-9C0E-E547-4597-1033458FF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88F940F-FAB1-3503-51E5-3710BD7B16E2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15249D9-5A65-DE69-770B-0F553DF14E3E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64EB38A-A3D2-7028-09CF-DE6EA17EF21D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018A39E-1000-E755-99C4-1EEBB83789D7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382312F-120A-B418-018F-4C2A857E46AB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DF2F366-03A1-6DC9-2106-C1CAF4D284AB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58BE989-983E-B2BC-E004-BDB17D013CF7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7A7D62B-75F7-94E6-C08E-FA00438212DB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7CDC854-9DA5-7032-B3CA-11C1CEEEFCF6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ACE992-C9BD-E200-C8DA-1D2E92FB4CDD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76D31FD-2FDA-E3BD-565B-D5850119EEE0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140B5C-94AA-73C7-6711-B0C809A0A87D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156722-8CE4-F8BC-E097-FC91B27A8DE4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A921EDD-E17F-A0C8-B29A-788888C7EBFB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2B32B8-64EB-B1A2-A3B6-68A8CE1DD0EE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29D188C-C3A3-F8BD-BCF4-167542ABD267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9540CF2-90D7-D5BC-CF6B-409DBE7ECC6D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F6C235F-FB23-2106-7D54-13D37A4B1EDB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CACC010-C0BA-CBFF-13F3-B4AE6233EB92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38880B1-31B5-8859-01B6-341E43674B99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A2D472-6B16-AEB8-3807-689559195166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D37DF-FCEC-BA05-E3DE-B1986CEC7C46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E72AD84-27C1-9672-FF90-2902F92D861C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B747714-B26F-4DF5-AFBA-BEE4D8732C4B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1B593D0-A3A2-3A60-A6FD-6D74792D98C6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7EEC7A-2743-9F3D-64AC-9D5A23A38780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66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endParaRPr lang="fr-FR" dirty="0"/>
          </a:p>
          <a:p>
            <a:r>
              <a:rPr lang="fr-FR" dirty="0"/>
              <a:t>*1797 : Dans l’Empire marathe, début d’une lutte entre…</a:t>
            </a:r>
          </a:p>
          <a:p>
            <a:r>
              <a:rPr lang="fr-FR" dirty="0"/>
              <a:t>- Au nord, le Sindhia de </a:t>
            </a:r>
            <a:r>
              <a:rPr lang="fr-FR" u="sng" dirty="0" err="1"/>
              <a:t>Daulat</a:t>
            </a:r>
            <a:r>
              <a:rPr lang="fr-FR" dirty="0"/>
              <a:t>, soutenu par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</a:p>
          <a:p>
            <a:r>
              <a:rPr lang="fr-FR" dirty="0"/>
              <a:t>- Et au centre, le Holkar de </a:t>
            </a:r>
            <a:r>
              <a:rPr lang="fr-FR" u="sng" dirty="0"/>
              <a:t>Yashwant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F90A8B5-CB7E-52F8-0EA8-6A12813B9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EF3712A-910A-CA3F-F796-7DAA4865994D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D50BD8-A2DC-B1AC-F0BD-B83F8D1F34B7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174F0D1-329D-28BB-98B4-84BEB79B9A25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65A784A-E917-4E7D-F818-3B5D2260F7B2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83C30F8-F9D3-0F46-CB64-9845E9EFB462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CC90BE-855F-79D4-9315-91F2834808A3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35B8CDB-F57A-3F6E-EDB2-394E74F63E5A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F4A5D7-F86B-80A2-E586-73DF5C5876BA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97D204-477E-19A0-C2B0-8A9E5982C37E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EC89E8-A2A9-704C-8089-72ACB28FE19C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153D2E-9500-0652-9F8F-66C205E71F93}"/>
              </a:ext>
            </a:extLst>
          </p:cNvPr>
          <p:cNvSpPr/>
          <p:nvPr/>
        </p:nvSpPr>
        <p:spPr>
          <a:xfrm>
            <a:off x="8488112" y="51706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B8F7C0E-CB51-FE9A-C22D-D5E64EAF97CD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BABB517-1EA7-B264-01FA-6F1E394EF23D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0CF750B-1899-ECC5-4BAE-943D4E1A4138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543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*Oct. 1802 : </a:t>
            </a:r>
            <a:r>
              <a:rPr lang="fr-FR" u="sng" dirty="0"/>
              <a:t>Yashwant Holkar</a:t>
            </a:r>
            <a:r>
              <a:rPr lang="fr-FR" dirty="0"/>
              <a:t> en sort vainqueur et s’empare de Poona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chassé de sa capitale (Poona)</a:t>
            </a:r>
          </a:p>
          <a:p>
            <a:r>
              <a:rPr lang="fr-FR" dirty="0"/>
              <a:t>Se réfugie à Bassein, près de Bombay ; Et…</a:t>
            </a:r>
          </a:p>
          <a:p>
            <a:endParaRPr lang="fr-FR" dirty="0"/>
          </a:p>
          <a:p>
            <a:r>
              <a:rPr lang="fr-FR" dirty="0"/>
              <a:t>*Il se tourne vers les Britanniques</a:t>
            </a:r>
          </a:p>
          <a:p>
            <a:r>
              <a:rPr lang="fr-FR" dirty="0"/>
              <a:t>De </a:t>
            </a:r>
            <a:r>
              <a:rPr lang="fr-FR" u="sng" dirty="0"/>
              <a:t>Richard Wellesley</a:t>
            </a:r>
            <a:r>
              <a:rPr lang="fr-FR" dirty="0"/>
              <a:t>, le vainqueur de </a:t>
            </a:r>
            <a:r>
              <a:rPr lang="fr-FR" dirty="0" err="1"/>
              <a:t>Tipu</a:t>
            </a:r>
            <a:r>
              <a:rPr lang="fr-FR" dirty="0"/>
              <a:t> Sultan (1799)…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8F14DCC-9C04-61B8-1A78-CD465FFD6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B2F2BB8-92F2-27DF-ED85-B185AE246106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A566DAD-713A-DE45-7E5B-A70363758E3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38F0EE5-195E-FB1D-8819-B255A47B85F4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E2BD83D-DBF7-0679-470F-EA0BBA8BE11A}"/>
              </a:ext>
            </a:extLst>
          </p:cNvPr>
          <p:cNvCxnSpPr>
            <a:cxnSpLocks/>
            <a:stCxn id="24" idx="3"/>
            <a:endCxn id="28" idx="7"/>
          </p:cNvCxnSpPr>
          <p:nvPr/>
        </p:nvCxnSpPr>
        <p:spPr>
          <a:xfrm flipH="1">
            <a:off x="8545777" y="3031061"/>
            <a:ext cx="821732" cy="168733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F1906B7-4D4E-3784-5F8B-8A23E43FD571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225D99E-7CCA-CE9C-BF66-FDB40A688784}"/>
              </a:ext>
            </a:extLst>
          </p:cNvPr>
          <p:cNvCxnSpPr>
            <a:cxnSpLocks/>
            <a:stCxn id="28" idx="1"/>
            <a:endCxn id="10" idx="5"/>
          </p:cNvCxnSpPr>
          <p:nvPr/>
        </p:nvCxnSpPr>
        <p:spPr>
          <a:xfrm flipH="1" flipV="1">
            <a:off x="8199459" y="4437731"/>
            <a:ext cx="222666" cy="28066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73FEE65A-0D65-9DE4-0A67-A258AEF2B126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AAFBC45-0FD3-6EF4-6E32-C716DD562405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5A69161-0036-6400-9835-B16E30503A06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A58C38F-C0B3-BBC7-4EC3-603400503A21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955A2E8-4C26-7950-FAE1-B0490C7C0D67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1FAF397-9BBC-036D-FA9E-C8C91B605291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9945C5-61DC-EB67-0BDB-B268077D7DD6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BAD0DAF-1D70-B8A9-537A-5BE306B18B5F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B302D3F-E44A-E03E-5AF2-6CDD777045EB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9E3C4D0-5002-7317-1FB5-425640F271DD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801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*Déc. 1802 : Traité de Bassein</a:t>
            </a:r>
          </a:p>
          <a:p>
            <a:endParaRPr lang="fr-FR" dirty="0"/>
          </a:p>
          <a:p>
            <a:r>
              <a:rPr lang="fr-FR" dirty="0"/>
              <a:t>*En échange de 6 000 soldats, le </a:t>
            </a:r>
            <a:r>
              <a:rPr lang="fr-FR" i="1" u="sng" dirty="0" err="1"/>
              <a:t>peshwa</a:t>
            </a:r>
            <a:r>
              <a:rPr lang="fr-FR" dirty="0"/>
              <a:t> cède…</a:t>
            </a:r>
          </a:p>
          <a:p>
            <a:endParaRPr lang="fr-FR" dirty="0"/>
          </a:p>
          <a:p>
            <a:r>
              <a:rPr lang="fr-FR" dirty="0"/>
              <a:t>- Surat, une partie du Gujarat</a:t>
            </a:r>
          </a:p>
          <a:p>
            <a:r>
              <a:rPr lang="fr-FR" dirty="0"/>
              <a:t>- La perception des impôts dans le Nizam</a:t>
            </a:r>
          </a:p>
          <a:p>
            <a:r>
              <a:rPr lang="fr-FR" u="sng" dirty="0"/>
              <a:t>- Et surtout, il accepte l’ingérence britannique dans l’Empire marathe…</a:t>
            </a:r>
          </a:p>
          <a:p>
            <a:endParaRPr lang="fr-FR" dirty="0"/>
          </a:p>
          <a:p>
            <a:r>
              <a:rPr lang="fr-FR" dirty="0"/>
              <a:t>NB : Pour </a:t>
            </a:r>
            <a:r>
              <a:rPr lang="fr-FR" u="sng" dirty="0"/>
              <a:t>Wellesley</a:t>
            </a:r>
            <a:r>
              <a:rPr lang="fr-FR" dirty="0"/>
              <a:t> également, écarter les trop nombreux Français</a:t>
            </a:r>
          </a:p>
          <a:p>
            <a:r>
              <a:rPr lang="fr-FR" dirty="0"/>
              <a:t>Conseillers des princes marathes, comme Pierre </a:t>
            </a:r>
            <a:r>
              <a:rPr lang="fr-FR" dirty="0" err="1"/>
              <a:t>Cuillier</a:t>
            </a:r>
            <a:r>
              <a:rPr lang="fr-FR" dirty="0"/>
              <a:t>-Perron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D5758DF-8F44-D531-FC34-7A02EAB62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111521C-2290-B744-1491-F96921AD4280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2CEAC17-B29F-9B35-EA87-97CD9456BF8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EB554C-8DD7-AA5C-9959-E67233B9AD9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7812658-B94A-3F99-5474-C8B60AD1F95A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379FEC-992C-0CDB-A9D1-1A4D0EE16CC1}"/>
              </a:ext>
            </a:extLst>
          </p:cNvPr>
          <p:cNvCxnSpPr>
            <a:cxnSpLocks/>
            <a:stCxn id="8" idx="3"/>
            <a:endCxn id="12" idx="7"/>
          </p:cNvCxnSpPr>
          <p:nvPr/>
        </p:nvCxnSpPr>
        <p:spPr>
          <a:xfrm flipH="1">
            <a:off x="8545777" y="3031061"/>
            <a:ext cx="821732" cy="168733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456134-6739-2BDA-EC7F-5DE6EE9E6643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0BBB199-83BE-B544-1270-F0CFCABDFD5B}"/>
              </a:ext>
            </a:extLst>
          </p:cNvPr>
          <p:cNvCxnSpPr>
            <a:cxnSpLocks/>
            <a:stCxn id="12" idx="1"/>
            <a:endCxn id="4" idx="5"/>
          </p:cNvCxnSpPr>
          <p:nvPr/>
        </p:nvCxnSpPr>
        <p:spPr>
          <a:xfrm flipH="1" flipV="1">
            <a:off x="8199459" y="4437731"/>
            <a:ext cx="222666" cy="28066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E36AB34-2652-CCEE-A74A-500AE4D18BFD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6E951C-CE1A-3CE8-E110-7E2E5CD1DCE9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83697C8-A66B-ACCE-248D-277BDFC760AD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CA0A252-4E63-3542-F67A-FE92A3C84F53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84EB1D8-66FE-F4DE-AC62-1C478132FDC3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C0D2AF5-A033-A058-C948-D5163E7FD2D2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173700-BA74-66A6-D820-CCEC8340806D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BC8449-F038-D604-4A93-357C37FA5C10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D09887-9CFE-595A-437E-851CFF293CCC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3B3F67E-3EFB-4193-5132-5ABE2853C9EB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70C0241-2CA4-5078-04D8-A5433D46386D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90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73" y="154349"/>
            <a:ext cx="654740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*Cinq rappels importants…</a:t>
            </a:r>
          </a:p>
          <a:p>
            <a:endParaRPr lang="fr-FR" dirty="0"/>
          </a:p>
          <a:p>
            <a:r>
              <a:rPr lang="fr-FR" dirty="0"/>
              <a:t>a) 1757-65 : Avec </a:t>
            </a:r>
            <a:r>
              <a:rPr lang="fr-FR" u="sng" dirty="0"/>
              <a:t>Robert Clive</a:t>
            </a:r>
          </a:p>
          <a:p>
            <a:r>
              <a:rPr lang="fr-FR" dirty="0"/>
              <a:t>Les Britanniques de l’EIC conquièrent le Bengale</a:t>
            </a:r>
          </a:p>
          <a:p>
            <a:endParaRPr lang="fr-FR" dirty="0"/>
          </a:p>
          <a:p>
            <a:r>
              <a:rPr lang="fr-FR" dirty="0"/>
              <a:t>b) 1765 : Robert Clive obtient de l’empereur Shah Alam II</a:t>
            </a:r>
          </a:p>
          <a:p>
            <a:r>
              <a:rPr lang="fr-FR" dirty="0"/>
              <a:t>Le </a:t>
            </a:r>
            <a:r>
              <a:rPr lang="fr-FR" i="1" dirty="0" err="1"/>
              <a:t>diwani</a:t>
            </a:r>
            <a:r>
              <a:rPr lang="fr-FR" dirty="0"/>
              <a:t>, droit de percevoir les impôts dans le Bengale et le Bihar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B4DB17A-B16F-CD54-A593-DBC5AE14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18B0FFC-AD3F-9819-4928-FCE011531504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BABACF-D91D-1F82-DEC5-A3B32ACF735F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50317D-F51C-732A-A743-8D429D7EC74D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6D58FD-443D-1143-7051-1C6B3CAD616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7A3EB8-6400-A5BE-6D60-8B9067C22F7F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752017-0394-6CA1-A509-03533A614A37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FBBADE-6263-8709-6CFB-A9BF3AF3B7F8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A24E6EC-65C8-6344-008F-BE72843EC80A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296C4-102B-8C13-61FF-63B85F5A9E86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FE4DDC-7400-9512-905A-96F3DFEC7550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BF0F51B-F07E-B5BB-C493-8D77868FD20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BEDD262-5977-ABE1-2DCD-E5A0728ECC2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7F2E19-10E6-DE51-4066-567EF734490B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BBC6AAD-E03C-BBA4-E702-25D41D3C4368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D0625DD-BDE3-ABA5-B721-92844520AA65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5E4F2AF-26BB-2F03-C33A-E66B69FF079D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60E92A-B97B-417B-E38A-FCE9A1013EB9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C40446-250B-7B04-A4C4-E25FC61E926D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C2DE9A3-1827-8F11-02C5-79DB841A6EF1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70C0FB6-5CFA-7E85-4FF4-4F158105F07F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67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543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*Mai 1803 : Profitant de l’absence de </a:t>
            </a:r>
            <a:r>
              <a:rPr lang="fr-FR" u="sng" dirty="0"/>
              <a:t>Yashwant Holkar</a:t>
            </a:r>
          </a:p>
          <a:p>
            <a:r>
              <a:rPr lang="fr-FR" u="sng" dirty="0"/>
              <a:t>Arthur Wellesley, </a:t>
            </a:r>
            <a:r>
              <a:rPr lang="fr-FR" i="1" u="sng" dirty="0"/>
              <a:t>Wellington</a:t>
            </a:r>
            <a:r>
              <a:rPr lang="fr-FR" dirty="0"/>
              <a:t>, s’empare de Poona et y rétablit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</a:p>
          <a:p>
            <a:endParaRPr lang="fr-FR" dirty="0"/>
          </a:p>
          <a:p>
            <a:r>
              <a:rPr lang="fr-FR" dirty="0"/>
              <a:t>*Août 1803 : Devant les refus</a:t>
            </a:r>
          </a:p>
          <a:p>
            <a:r>
              <a:rPr lang="fr-FR" dirty="0"/>
              <a:t>De </a:t>
            </a:r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et de </a:t>
            </a:r>
            <a:r>
              <a:rPr lang="fr-FR" dirty="0" err="1"/>
              <a:t>Raghoji</a:t>
            </a:r>
            <a:r>
              <a:rPr lang="fr-FR" dirty="0"/>
              <a:t> II Bhonsle, raja de Nagpur</a:t>
            </a:r>
            <a:endParaRPr lang="fr-FR" u="sng" dirty="0"/>
          </a:p>
          <a:p>
            <a:r>
              <a:rPr lang="fr-FR" dirty="0"/>
              <a:t>D’accepter le traité de Bassein</a:t>
            </a:r>
          </a:p>
          <a:p>
            <a:r>
              <a:rPr lang="fr-FR" dirty="0"/>
              <a:t>Wellington leur déclare la guerre</a:t>
            </a:r>
          </a:p>
          <a:p>
            <a:endParaRPr lang="fr-FR" u="sng" dirty="0"/>
          </a:p>
          <a:p>
            <a:r>
              <a:rPr lang="fr-FR" dirty="0"/>
              <a:t>*</a:t>
            </a:r>
            <a:r>
              <a:rPr lang="fr-FR" u="sng" dirty="0"/>
              <a:t>Yashwant Holkar</a:t>
            </a:r>
            <a:r>
              <a:rPr lang="fr-FR" dirty="0"/>
              <a:t>, craignant plus les Sindhia, reste en retrait…</a:t>
            </a:r>
          </a:p>
        </p:txBody>
      </p:sp>
      <p:pic>
        <p:nvPicPr>
          <p:cNvPr id="31" name="Image 3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B7A5A05-898A-6A8C-A4C2-4036D60B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AD2A3FB5-FCEB-95BD-766B-41BAA5575704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8CFF657-25AE-4F64-5E42-9DFB7E9E42FF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5295057-3638-A255-00CB-0FA01E78919F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3787EB-A338-D395-1B64-00804904BBC7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E67EFF1-E065-7638-8BFE-216EB20E1A3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61EBA8C-19CF-D6EB-A4DE-B13C712B2E21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386520E-1228-DF00-CAFC-1C8F38179148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691F1B4-CA53-3C52-95C9-887B83924FE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8E2582D-DC40-FA30-9A9C-99B37AE941BB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E035936-3F03-A623-8C10-AA74EC05A62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8E0385-1BD8-6D15-FAF0-2E1D4F4C68AB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83C60D6-60D6-C31E-AB19-64EA24CBB679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C509628-B5F3-3DEF-79EB-58B4C1306CC8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D9F3FB-4087-A3EF-7636-A7AB7FC127BB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A92C76-4CC9-888C-DA9E-27E45EB643B2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38F375E-2D7B-1338-E5A9-D1072367B23A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6E9EF2-E58B-3E91-B0CF-EB4712B24AB3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28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5434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*Août 1803 : Wellington s’empare d’</a:t>
            </a:r>
            <a:r>
              <a:rPr lang="fr-FR" dirty="0" err="1"/>
              <a:t>Ahmadnâgâr</a:t>
            </a:r>
            <a:r>
              <a:rPr lang="fr-FR" dirty="0"/>
              <a:t> et d’Aurangabad</a:t>
            </a:r>
          </a:p>
          <a:p>
            <a:endParaRPr lang="fr-FR" dirty="0"/>
          </a:p>
          <a:p>
            <a:r>
              <a:rPr lang="fr-FR" dirty="0"/>
              <a:t>*Sept. 1803 : A la bataille d’</a:t>
            </a:r>
            <a:r>
              <a:rPr lang="fr-FR" dirty="0" err="1"/>
              <a:t>Assaye</a:t>
            </a:r>
            <a:r>
              <a:rPr lang="fr-FR" dirty="0"/>
              <a:t>, au nord d’Aurangabad</a:t>
            </a:r>
          </a:p>
          <a:p>
            <a:r>
              <a:rPr lang="fr-FR" dirty="0"/>
              <a:t> </a:t>
            </a:r>
            <a:r>
              <a:rPr lang="fr-FR" u="sng" dirty="0"/>
              <a:t>Wellington vainc les Sindhia et les Bhonsle</a:t>
            </a:r>
          </a:p>
        </p:txBody>
      </p:sp>
      <p:pic>
        <p:nvPicPr>
          <p:cNvPr id="31" name="Image 3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B7A5A05-898A-6A8C-A4C2-4036D60B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AD2A3FB5-FCEB-95BD-766B-41BAA5575704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5295057-3638-A255-00CB-0FA01E78919F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15BDB8-DA40-C2D1-3C5E-703E26513AFC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DFAEA22-2C24-8ECB-7AB4-9E9AA3A6C244}"/>
              </a:ext>
            </a:extLst>
          </p:cNvPr>
          <p:cNvCxnSpPr>
            <a:cxnSpLocks/>
            <a:stCxn id="34" idx="7"/>
            <a:endCxn id="35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D36E576-4184-A955-CD4F-D5BFDDC4A7C8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A186F02-FDD3-67A2-6A53-05D15D99BCDB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0CA1C1C-1CA8-A9BA-D0A7-3002071209A0}"/>
              </a:ext>
            </a:extLst>
          </p:cNvPr>
          <p:cNvCxnSpPr>
            <a:cxnSpLocks/>
            <a:stCxn id="51" idx="3"/>
            <a:endCxn id="69" idx="7"/>
          </p:cNvCxnSpPr>
          <p:nvPr/>
        </p:nvCxnSpPr>
        <p:spPr>
          <a:xfrm flipH="1">
            <a:off x="9153614" y="1440500"/>
            <a:ext cx="1119149" cy="232439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53787EB-A338-D395-1B64-00804904BBC7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E67EFF1-E065-7638-8BFE-216EB20E1A3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A27B644-5219-C0AC-E101-AB4941F699D4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9179223" y="3680640"/>
            <a:ext cx="1475921" cy="13692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61EBA8C-19CF-D6EB-A4DE-B13C712B2E21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386520E-1228-DF00-CAFC-1C8F38179148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691F1B4-CA53-3C52-95C9-887B83924FE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8E2582D-DC40-FA30-9A9C-99B37AE941BB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E035936-3F03-A623-8C10-AA74EC05A62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8E0385-1BD8-6D15-FAF0-2E1D4F4C68AB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83C60D6-60D6-C31E-AB19-64EA24CBB679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C509628-B5F3-3DEF-79EB-58B4C1306CC8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CB40B134-7833-E893-7651-A3758A9EF1B6}"/>
              </a:ext>
            </a:extLst>
          </p:cNvPr>
          <p:cNvSpPr/>
          <p:nvPr/>
        </p:nvSpPr>
        <p:spPr>
          <a:xfrm>
            <a:off x="9004353" y="3743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D9F3FB-4087-A3EF-7636-A7AB7FC127BB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A92C76-4CC9-888C-DA9E-27E45EB643B2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38F375E-2D7B-1338-E5A9-D1072367B23A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6E9EF2-E58B-3E91-B0CF-EB4712B24AB3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E221526-C584-A4B2-5066-B48D6C0A89E5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76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1597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*Oct.-Déc. 1803 : Les Britanniques s’emparent</a:t>
            </a:r>
          </a:p>
          <a:p>
            <a:r>
              <a:rPr lang="fr-FR" dirty="0"/>
              <a:t>Des forteresses d’</a:t>
            </a:r>
            <a:r>
              <a:rPr lang="fr-FR" dirty="0" err="1"/>
              <a:t>Asirgarh</a:t>
            </a:r>
            <a:r>
              <a:rPr lang="fr-FR" dirty="0"/>
              <a:t>, puis de </a:t>
            </a:r>
            <a:r>
              <a:rPr lang="fr-FR" dirty="0" err="1"/>
              <a:t>Gawilgarh</a:t>
            </a:r>
            <a:endParaRPr lang="fr-FR" dirty="0"/>
          </a:p>
          <a:p>
            <a:endParaRPr lang="fr-FR" dirty="0"/>
          </a:p>
          <a:p>
            <a:r>
              <a:rPr lang="fr-FR" dirty="0"/>
              <a:t>Et au nord…</a:t>
            </a:r>
          </a:p>
          <a:p>
            <a:r>
              <a:rPr lang="fr-FR" dirty="0"/>
              <a:t>*Sept. 1803 : Le général britannique Lake</a:t>
            </a:r>
          </a:p>
          <a:p>
            <a:r>
              <a:rPr lang="fr-FR" dirty="0"/>
              <a:t>Vainc le Français Louis Bourquin au service des Sindhia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Lake s’empare de Delhi et de l’empereur Shah Alam II</a:t>
            </a:r>
          </a:p>
          <a:p>
            <a:r>
              <a:rPr lang="fr-FR" u="sng" dirty="0"/>
              <a:t>Qui passe sous la protection des Britanniques…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4A52CED-2371-6983-C4DA-36247EDE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B126917-50D5-A7B2-1EF9-386BD32785EF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3BAC32-D249-75A2-51B9-770294A99F29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3A793A-26DB-EBBF-368A-2D474E6735D3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662F813-52C5-341E-56E9-7DFB5E77073F}"/>
              </a:ext>
            </a:extLst>
          </p:cNvPr>
          <p:cNvCxnSpPr>
            <a:cxnSpLocks/>
            <a:stCxn id="7" idx="7"/>
            <a:endCxn id="8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E4BB373-FB79-6A48-9109-40AED36E8CF8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3D898CE-D9FA-BA7B-FF8F-67ACA798016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6206A535-A456-B1D2-08E3-C59AAFC44D55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5DC80DE-9A19-8F6D-2921-70959BF921C2}"/>
              </a:ext>
            </a:extLst>
          </p:cNvPr>
          <p:cNvSpPr/>
          <p:nvPr/>
        </p:nvSpPr>
        <p:spPr>
          <a:xfrm>
            <a:off x="9516770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F25277A-5894-C1F9-0DF0-A4DD8A1B6C39}"/>
              </a:ext>
            </a:extLst>
          </p:cNvPr>
          <p:cNvCxnSpPr>
            <a:cxnSpLocks/>
            <a:stCxn id="16" idx="7"/>
            <a:endCxn id="4" idx="2"/>
          </p:cNvCxnSpPr>
          <p:nvPr/>
        </p:nvCxnSpPr>
        <p:spPr>
          <a:xfrm flipV="1">
            <a:off x="8958300" y="3503487"/>
            <a:ext cx="558470" cy="450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1A91DF35-989B-BDAB-2533-E62ADA0296BD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46AF788-D059-62AD-42C5-9CEE0611AD58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F5BE5F1-49D9-2F01-D7FD-11B02D231074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DD4786-CF2C-05F5-AB68-67939C56F42B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E879F4D-D47A-CF9D-CCCC-738AB6AF570A}"/>
              </a:ext>
            </a:extLst>
          </p:cNvPr>
          <p:cNvCxnSpPr>
            <a:cxnSpLocks/>
            <a:stCxn id="12" idx="1"/>
            <a:endCxn id="40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91D4CF2-706D-9DE7-40A0-5808254FAECC}"/>
              </a:ext>
            </a:extLst>
          </p:cNvPr>
          <p:cNvCxnSpPr>
            <a:cxnSpLocks/>
            <a:endCxn id="35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4E15AC5-7379-427C-AC88-17C9D949FB01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D33A7D2-9755-A074-24FF-790DEAF3C08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E9CF54-B83A-3D3F-A9D6-AEC91BEAD2EF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8FFC8C9-2EF5-BE37-6FEA-F8FE78C75C6A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C3A9A1-0223-2830-7338-DC48CC10AB75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2DC394A-19FE-7FCE-1D87-6BB4DB627E3F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7BA2313-95C6-050A-E3EC-76759D340BB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A95C448-BBAA-6A0C-09D1-BD200455846D}"/>
              </a:ext>
            </a:extLst>
          </p:cNvPr>
          <p:cNvSpPr/>
          <p:nvPr/>
        </p:nvSpPr>
        <p:spPr>
          <a:xfrm>
            <a:off x="9771307" y="34603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C7C1256-0761-C4C6-5824-A601B2FBF139}"/>
              </a:ext>
            </a:extLst>
          </p:cNvPr>
          <p:cNvCxnSpPr>
            <a:cxnSpLocks/>
            <a:stCxn id="4" idx="7"/>
            <a:endCxn id="27" idx="3"/>
          </p:cNvCxnSpPr>
          <p:nvPr/>
        </p:nvCxnSpPr>
        <p:spPr>
          <a:xfrm>
            <a:off x="9666031" y="3450817"/>
            <a:ext cx="130885" cy="136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C29D5955-39BA-BE3C-EC98-43030E5D078C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FDB929-25F7-6E0A-E957-8A05B0FC95A6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4BC41C8D-4CE7-C7FB-0C4F-9160FD573BAE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ED1AF1-FC67-5B52-C9A1-85E20076A02D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AEE9E0C-B37C-B35B-13B8-BBBD4660F52E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12F3061-F296-C230-9462-BD5F6306D9F4}"/>
              </a:ext>
            </a:extLst>
          </p:cNvPr>
          <p:cNvCxnSpPr>
            <a:cxnSpLocks/>
            <a:endCxn id="27" idx="6"/>
          </p:cNvCxnSpPr>
          <p:nvPr/>
        </p:nvCxnSpPr>
        <p:spPr>
          <a:xfrm flipH="1" flipV="1">
            <a:off x="9946177" y="3534868"/>
            <a:ext cx="708967" cy="14577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6530809-2E01-A59F-F075-200000712627}"/>
              </a:ext>
            </a:extLst>
          </p:cNvPr>
          <p:cNvCxnSpPr>
            <a:cxnSpLocks/>
            <a:stCxn id="36" idx="4"/>
            <a:endCxn id="27" idx="7"/>
          </p:cNvCxnSpPr>
          <p:nvPr/>
        </p:nvCxnSpPr>
        <p:spPr>
          <a:xfrm flipH="1">
            <a:off x="9920568" y="1462317"/>
            <a:ext cx="414021" cy="201988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6F795D1-5D1D-C916-13E9-92A919617E85}"/>
              </a:ext>
            </a:extLst>
          </p:cNvPr>
          <p:cNvCxnSpPr>
            <a:cxnSpLocks/>
            <a:stCxn id="36" idx="0"/>
            <a:endCxn id="40" idx="4"/>
          </p:cNvCxnSpPr>
          <p:nvPr/>
        </p:nvCxnSpPr>
        <p:spPr>
          <a:xfrm flipV="1">
            <a:off x="10334589" y="794325"/>
            <a:ext cx="25609" cy="51901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470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8315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*Déc. 1803 : Traités de </a:t>
            </a:r>
            <a:r>
              <a:rPr lang="fr-FR" dirty="0" err="1"/>
              <a:t>Deogaon</a:t>
            </a:r>
            <a:r>
              <a:rPr lang="fr-FR" dirty="0"/>
              <a:t> et de </a:t>
            </a:r>
            <a:r>
              <a:rPr lang="fr-FR" dirty="0" err="1"/>
              <a:t>Surjî</a:t>
            </a:r>
            <a:r>
              <a:rPr lang="fr-FR" dirty="0"/>
              <a:t> </a:t>
            </a:r>
            <a:r>
              <a:rPr lang="fr-FR" dirty="0" err="1"/>
              <a:t>Anjagâon</a:t>
            </a:r>
            <a:endParaRPr lang="fr-FR" dirty="0"/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 err="1"/>
              <a:t>Raghoji</a:t>
            </a:r>
            <a:r>
              <a:rPr lang="fr-FR" u="sng" dirty="0"/>
              <a:t> II Bhonsle</a:t>
            </a:r>
            <a:r>
              <a:rPr lang="fr-FR" dirty="0"/>
              <a:t> de Nagpur (</a:t>
            </a:r>
            <a:r>
              <a:rPr lang="fr-FR" dirty="0" err="1"/>
              <a:t>Berâr</a:t>
            </a:r>
            <a:r>
              <a:rPr lang="fr-FR" dirty="0"/>
              <a:t>) </a:t>
            </a:r>
            <a:r>
              <a:rPr lang="fr-FR" sz="1700" dirty="0"/>
              <a:t>cède aux Anglais </a:t>
            </a:r>
            <a:r>
              <a:rPr lang="fr-FR" dirty="0"/>
              <a:t>la côte de l’Orissa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cède le </a:t>
            </a:r>
            <a:r>
              <a:rPr lang="fr-FR" dirty="0" err="1"/>
              <a:t>Doab</a:t>
            </a:r>
            <a:r>
              <a:rPr lang="fr-FR" dirty="0"/>
              <a:t> central</a:t>
            </a:r>
          </a:p>
          <a:p>
            <a:r>
              <a:rPr lang="fr-FR" dirty="0"/>
              <a:t>Ahmadnagar, le contrôle de Baroda, capitale des </a:t>
            </a:r>
            <a:r>
              <a:rPr lang="fr-FR" dirty="0" err="1"/>
              <a:t>Gaekwar</a:t>
            </a:r>
            <a:endParaRPr lang="fr-FR" dirty="0"/>
          </a:p>
          <a:p>
            <a:r>
              <a:rPr lang="fr-FR" dirty="0"/>
              <a:t>Ses droits sur Poona et le Nizam</a:t>
            </a:r>
          </a:p>
          <a:p>
            <a:r>
              <a:rPr lang="fr-FR" u="sng" dirty="0"/>
              <a:t>Et son protectorat de l’empereur moghol</a:t>
            </a:r>
          </a:p>
          <a:p>
            <a:endParaRPr lang="fr-FR" dirty="0"/>
          </a:p>
          <a:p>
            <a:r>
              <a:rPr lang="fr-FR" dirty="0"/>
              <a:t>- Enfin et surtout, les deux reconnaissent le traité de Bassein</a:t>
            </a:r>
          </a:p>
          <a:p>
            <a:endParaRPr lang="fr-FR" dirty="0"/>
          </a:p>
          <a:p>
            <a:r>
              <a:rPr lang="fr-FR" dirty="0"/>
              <a:t>*Reste </a:t>
            </a:r>
            <a:r>
              <a:rPr lang="fr-FR" u="sng" dirty="0"/>
              <a:t>Yashwant Holkar</a:t>
            </a:r>
            <a:r>
              <a:rPr lang="fr-FR" dirty="0"/>
              <a:t>…</a:t>
            </a:r>
          </a:p>
        </p:txBody>
      </p:sp>
      <p:pic>
        <p:nvPicPr>
          <p:cNvPr id="72" name="Image 7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3CB2807-02E1-9EC0-44B4-1B02031D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3" name="Ellipse 72">
            <a:extLst>
              <a:ext uri="{FF2B5EF4-FFF2-40B4-BE49-F238E27FC236}">
                <a16:creationId xmlns:a16="http://schemas.microsoft.com/office/drawing/2014/main" id="{086C1C3B-700C-B535-25DE-CF1F304321E1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527AD55-78A6-CD49-CBDB-420A89E371FA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CA49B95-FD2F-D232-0C70-E8F89DE4F14B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D26829A4-6BB6-D376-1E5F-DA73B08739ED}"/>
              </a:ext>
            </a:extLst>
          </p:cNvPr>
          <p:cNvCxnSpPr>
            <a:cxnSpLocks/>
            <a:stCxn id="74" idx="7"/>
            <a:endCxn id="75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466E8E42-0CA2-6CB3-EEFA-5402D0DD07C1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C5D1330F-3DED-B574-0F11-59B2882FFD06}"/>
              </a:ext>
            </a:extLst>
          </p:cNvPr>
          <p:cNvCxnSpPr>
            <a:cxnSpLocks/>
            <a:endCxn id="77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71B39B0E-40EE-2703-6972-1449940592AB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1A3983B-079B-91F6-6D69-502565193C82}"/>
              </a:ext>
            </a:extLst>
          </p:cNvPr>
          <p:cNvSpPr/>
          <p:nvPr/>
        </p:nvSpPr>
        <p:spPr>
          <a:xfrm>
            <a:off x="9516770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BC9D3A6C-8553-1A2E-E68D-5691C32BEE67}"/>
              </a:ext>
            </a:extLst>
          </p:cNvPr>
          <p:cNvCxnSpPr>
            <a:cxnSpLocks/>
            <a:stCxn id="77" idx="7"/>
            <a:endCxn id="80" idx="2"/>
          </p:cNvCxnSpPr>
          <p:nvPr/>
        </p:nvCxnSpPr>
        <p:spPr>
          <a:xfrm flipV="1">
            <a:off x="8958300" y="3503487"/>
            <a:ext cx="558470" cy="450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A310E105-0DA4-DBED-4692-1F13CE38A5AE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886A14D-4416-A6D1-CA56-167784CFB7E6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5BC01A9-4727-B8B0-DB9C-92C12DA1517C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08A24ED5-3AB3-2F56-F61A-B4413CBD92A7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00380341-BDA1-7DAA-ADEE-1FAD0ED560A6}"/>
              </a:ext>
            </a:extLst>
          </p:cNvPr>
          <p:cNvCxnSpPr>
            <a:cxnSpLocks/>
            <a:stCxn id="97" idx="1"/>
            <a:endCxn id="85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1C18724-B0CD-2449-E6D2-D1B1123048FC}"/>
              </a:ext>
            </a:extLst>
          </p:cNvPr>
          <p:cNvCxnSpPr>
            <a:cxnSpLocks/>
            <a:endCxn id="82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24129AF7-5694-3EF7-E127-059321B81F69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B3061F00-DA3E-BDEB-7221-27DF7FBF9AF6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EC3575E-09A2-9977-B64E-72AC56B85933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D3CAF6B-DC60-52B1-4F6E-1FE2F1966043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BE97C82-F08F-DF9A-8D8D-B940D1916D9F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0BAB7D8-8FEB-D415-C264-C7744442A6B2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89766EE-1C2F-21A9-5061-B8D18C2FDD3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3F871F6-5642-78DD-4951-AC4E9480A20B}"/>
              </a:ext>
            </a:extLst>
          </p:cNvPr>
          <p:cNvSpPr/>
          <p:nvPr/>
        </p:nvSpPr>
        <p:spPr>
          <a:xfrm>
            <a:off x="9771307" y="34603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473734EB-6F2E-7B6A-A97C-33BF19DECEFC}"/>
              </a:ext>
            </a:extLst>
          </p:cNvPr>
          <p:cNvCxnSpPr>
            <a:cxnSpLocks/>
            <a:stCxn id="80" idx="7"/>
            <a:endCxn id="95" idx="3"/>
          </p:cNvCxnSpPr>
          <p:nvPr/>
        </p:nvCxnSpPr>
        <p:spPr>
          <a:xfrm>
            <a:off x="9666031" y="3450817"/>
            <a:ext cx="130885" cy="136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505677B9-D1A0-D6AD-5BC3-2EA520EC0DB2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1D93377F-9EB3-EC89-8394-8A6BC75AB2E5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541668B3-CFEC-5404-39B8-7F1F3EE4B7A4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A426FE4-D120-1ECA-6590-CD6303255F32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F0DDE2A-6B50-D199-641E-34B2589F76A7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57532EDC-E51F-48A0-49E4-26C9FBD4FEEB}"/>
              </a:ext>
            </a:extLst>
          </p:cNvPr>
          <p:cNvCxnSpPr>
            <a:cxnSpLocks/>
            <a:endCxn id="95" idx="6"/>
          </p:cNvCxnSpPr>
          <p:nvPr/>
        </p:nvCxnSpPr>
        <p:spPr>
          <a:xfrm flipH="1" flipV="1">
            <a:off x="9946177" y="3534868"/>
            <a:ext cx="708967" cy="14577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382730DE-EA9A-6873-7E35-4B6D304196EB}"/>
              </a:ext>
            </a:extLst>
          </p:cNvPr>
          <p:cNvCxnSpPr>
            <a:cxnSpLocks/>
            <a:stCxn id="83" idx="4"/>
            <a:endCxn id="95" idx="7"/>
          </p:cNvCxnSpPr>
          <p:nvPr/>
        </p:nvCxnSpPr>
        <p:spPr>
          <a:xfrm flipH="1">
            <a:off x="9920568" y="1462317"/>
            <a:ext cx="414021" cy="201988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C1DB89C8-18FC-1041-92D9-408A4057F758}"/>
              </a:ext>
            </a:extLst>
          </p:cNvPr>
          <p:cNvCxnSpPr>
            <a:cxnSpLocks/>
            <a:stCxn id="83" idx="0"/>
            <a:endCxn id="85" idx="4"/>
          </p:cNvCxnSpPr>
          <p:nvPr/>
        </p:nvCxnSpPr>
        <p:spPr>
          <a:xfrm flipV="1">
            <a:off x="10334589" y="794325"/>
            <a:ext cx="25609" cy="51901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40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4273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Holkar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*1804 : Après avoir tenté de négocier avec les Britanniques</a:t>
            </a:r>
          </a:p>
          <a:p>
            <a:r>
              <a:rPr lang="fr-FR" u="sng" dirty="0"/>
              <a:t>Yashwant Holkar</a:t>
            </a:r>
            <a:r>
              <a:rPr lang="fr-FR" dirty="0"/>
              <a:t> attaque Delhi</a:t>
            </a:r>
          </a:p>
          <a:p>
            <a:r>
              <a:rPr lang="fr-FR" dirty="0"/>
              <a:t>Puis vaincu, il se réfugie à Amritsar, chez le chef sikh </a:t>
            </a:r>
            <a:r>
              <a:rPr lang="fr-FR" u="sng" dirty="0"/>
              <a:t>Ranjit Singh</a:t>
            </a:r>
          </a:p>
          <a:p>
            <a:endParaRPr lang="fr-FR" dirty="0"/>
          </a:p>
          <a:p>
            <a:r>
              <a:rPr lang="fr-FR" dirty="0"/>
              <a:t>Finalement…</a:t>
            </a:r>
          </a:p>
          <a:p>
            <a:r>
              <a:rPr lang="fr-FR" dirty="0"/>
              <a:t>*Déc. 1805 : Traité de Rajpurghât, Yashwant Holkar</a:t>
            </a:r>
          </a:p>
          <a:p>
            <a:r>
              <a:rPr lang="fr-FR" dirty="0"/>
              <a:t>Signe la paix avec les Britanniques et leur cède le Bundelkhand</a:t>
            </a:r>
          </a:p>
          <a:p>
            <a:endParaRPr lang="fr-FR" dirty="0"/>
          </a:p>
          <a:p>
            <a:r>
              <a:rPr lang="fr-FR" dirty="0"/>
              <a:t>*1805 : Le </a:t>
            </a:r>
            <a:r>
              <a:rPr lang="fr-FR" dirty="0" err="1"/>
              <a:t>peshwa</a:t>
            </a:r>
            <a:r>
              <a:rPr lang="fr-FR" dirty="0"/>
              <a:t> et les principaux rajas marathes </a:t>
            </a:r>
            <a:r>
              <a:rPr lang="fr-FR" sz="1700" dirty="0"/>
              <a:t>sont vaincus et soumis</a:t>
            </a:r>
          </a:p>
          <a:p>
            <a:r>
              <a:rPr lang="fr-FR" dirty="0"/>
              <a:t>Mais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cherche à prendre sa revanche…</a:t>
            </a:r>
          </a:p>
        </p:txBody>
      </p:sp>
      <p:pic>
        <p:nvPicPr>
          <p:cNvPr id="24" name="Image 2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F627CBB-9E6A-A4DC-B7C8-2C5734B60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5067A9B7-8EAE-3764-30D4-F54B7909B04C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4992B97-0987-01F8-A718-27836D0DFC02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409E96-7110-16EC-7670-FE586CC2AE66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A117408-4A9A-4F12-E5CE-53EBDAF215F1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2106AC1-F52B-CFA4-A6D1-4EB149945EB5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BDC521-C0C8-5675-62B2-89D482AA97FE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95EEFB-A0CF-EEDB-10F7-ADEE1844B326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7F52C2B-3C6D-0067-CC80-82BFFBD76159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5789EB3-C79C-A6B3-7194-60DDDCF85B15}"/>
              </a:ext>
            </a:extLst>
          </p:cNvPr>
          <p:cNvCxnSpPr>
            <a:cxnSpLocks/>
            <a:stCxn id="57" idx="1"/>
            <a:endCxn id="45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B87AA26-B14F-7468-7DCE-43E01AE62A33}"/>
              </a:ext>
            </a:extLst>
          </p:cNvPr>
          <p:cNvCxnSpPr>
            <a:cxnSpLocks/>
            <a:endCxn id="42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2FA65DC9-3335-3F32-0B26-2D807A501A7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83049CC-5C5A-D672-4DD1-1AC932C850C0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9CE3D96-9F37-3622-CE90-57450BFAB782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26C6073-938E-BC7F-E4A3-6D81EA32DA5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DE41AE4-5479-9247-B64A-032918024B28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242206B-F104-447C-5915-44AFC4E274B0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AEE7D54-3527-2F0B-2A6D-0FEB741B06E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C2B9F94-AF27-84CB-585D-B7AB35709CE9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B2498F9-3FD6-B6A3-73CF-1D707A6DDC76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251808B-7631-5997-E439-10227E9FB1F4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07624A7-BECD-2D60-6B01-F74545DC5542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67AFF5BE-DA9B-817A-1E17-28BD27EB1829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9429335" y="530725"/>
            <a:ext cx="666103" cy="23731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EA5F6B3-B4DF-7754-D601-32130421974C}"/>
              </a:ext>
            </a:extLst>
          </p:cNvPr>
          <p:cNvSpPr/>
          <p:nvPr/>
        </p:nvSpPr>
        <p:spPr>
          <a:xfrm>
            <a:off x="11053102" y="18374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C37CD03-4C76-09E5-DCE2-7021B0021C6E}"/>
              </a:ext>
            </a:extLst>
          </p:cNvPr>
          <p:cNvSpPr/>
          <p:nvPr/>
        </p:nvSpPr>
        <p:spPr>
          <a:xfrm>
            <a:off x="9689452" y="794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125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72020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*Epilogue…</a:t>
            </a:r>
          </a:p>
          <a:p>
            <a:endParaRPr lang="fr-FR" dirty="0"/>
          </a:p>
          <a:p>
            <a:r>
              <a:rPr lang="fr-FR" dirty="0"/>
              <a:t>*1814 : A Poona,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reconstitue son armée</a:t>
            </a:r>
          </a:p>
          <a:p>
            <a:r>
              <a:rPr lang="fr-FR" dirty="0"/>
              <a:t>Notamment avec les mercenaires </a:t>
            </a:r>
            <a:r>
              <a:rPr lang="fr-FR" dirty="0" err="1"/>
              <a:t>Pindarî</a:t>
            </a:r>
            <a:endParaRPr lang="fr-FR" dirty="0"/>
          </a:p>
          <a:p>
            <a:endParaRPr lang="fr-FR" dirty="0"/>
          </a:p>
          <a:p>
            <a:r>
              <a:rPr lang="fr-FR" sz="1700" dirty="0"/>
              <a:t>*Il lance des appels à l’union pour se libérer de la tutelle britannique</a:t>
            </a:r>
          </a:p>
          <a:p>
            <a:r>
              <a:rPr lang="fr-FR" dirty="0"/>
              <a:t>Bodawpaya, roi de Birmanie ; </a:t>
            </a:r>
            <a:r>
              <a:rPr lang="fr-FR" u="sng" dirty="0"/>
              <a:t>Ranjit Singh</a:t>
            </a:r>
            <a:r>
              <a:rPr lang="fr-FR" dirty="0"/>
              <a:t>, chef des sikhs</a:t>
            </a:r>
          </a:p>
          <a:p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de Gwalior ; Pratap Singh, </a:t>
            </a:r>
            <a:r>
              <a:rPr lang="fr-FR" i="1" dirty="0" err="1"/>
              <a:t>chhatrapati</a:t>
            </a:r>
            <a:r>
              <a:rPr lang="fr-FR" dirty="0"/>
              <a:t> de </a:t>
            </a:r>
            <a:r>
              <a:rPr lang="fr-FR" dirty="0" err="1"/>
              <a:t>Satara</a:t>
            </a:r>
            <a:endParaRPr lang="fr-FR" dirty="0"/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72F674B-FF38-EB7B-A519-4305667A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FF8592C-8825-8849-FEF8-3FF697BB8D9E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564F97-279A-1B92-F028-31DD0C5BF7A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045E08-7D93-700F-5E8E-012A55CB8A09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B61686-C561-48CC-D6C6-4E77B9830521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F3CD8-924B-B9CA-977A-6934DE576BF5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567B97-5D77-A70A-8BC8-CB6B9DAB12A7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4F6A97-6324-24FA-0F5F-EE7D31D13D4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D2F39B-7628-D23D-3DF7-8A1B4C59B164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51F857-A226-C5C3-F35D-6BEBFDE9B1EF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F03E5F5-0FAF-FAF9-21A8-E41549B99580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9B5A57-0300-2088-A4D2-852218E87DE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D24224A-EF48-DC56-50E3-53065FCF7BAC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2987D0E-C0F5-89CB-B697-1C653D3E56E4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439E0D-AEDC-C787-1258-DC44FAFA716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3257716-EE07-5A8C-D01D-9E8DCCB35A11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116964-7E9F-6C43-EE4A-8B8D77C1022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88B0E50-73D1-7FA5-B506-D0B318EE68CF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FAE79AD-16FD-FF89-5847-FCF3063DD204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208D616-EE0E-6442-ADDA-9FFEB484ED65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105BAA6-E4B9-DD76-B97D-BC6070B0D9C5}"/>
              </a:ext>
            </a:extLst>
          </p:cNvPr>
          <p:cNvSpPr/>
          <p:nvPr/>
        </p:nvSpPr>
        <p:spPr>
          <a:xfrm>
            <a:off x="11825708" y="241854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34BCFA9-14CF-7A8C-12D3-62E331F07D72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0F0B21F-CAAF-3D52-1288-3EF78A27C07D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022315B-9655-1E10-4FC3-7992D6E7E93B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6CFBB76-2E5C-EC53-74D6-D3440DA63B98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013F593-1A17-B5DA-6BA6-6378FF45D7FD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222FC50-59D9-7D46-12B7-0B8E2ECAB85D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9238D3F-7BF3-C73F-754A-F33C09AF5FFE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9F88AB7-AEFC-4E7D-29B3-B87EF746886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87DD2F-C5B0-05B0-AD4C-83C1C721580F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8A06768-907C-C312-179F-CB650CD69FC8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52D6F78-3109-8403-42D8-534C7D7D94C7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CC97D8-3E91-FB5C-F0C9-6BE78D0B45F5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292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7202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*Juin 1817 </a:t>
            </a:r>
          </a:p>
          <a:p>
            <a:r>
              <a:rPr lang="fr-FR" u="sng" dirty="0" err="1"/>
              <a:t>Mountstuart</a:t>
            </a:r>
            <a:r>
              <a:rPr lang="fr-FR" u="sng" dirty="0"/>
              <a:t> Elphinstone</a:t>
            </a:r>
            <a:r>
              <a:rPr lang="fr-FR" dirty="0"/>
              <a:t>, résident britannique à Poona</a:t>
            </a:r>
          </a:p>
          <a:p>
            <a:r>
              <a:rPr lang="fr-FR" dirty="0"/>
              <a:t>L’oblige à signer un nouveau traité</a:t>
            </a:r>
          </a:p>
          <a:p>
            <a:endParaRPr lang="fr-FR" dirty="0"/>
          </a:p>
          <a:p>
            <a:r>
              <a:rPr lang="fr-FR" dirty="0"/>
              <a:t>*Mais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ne renonce pas…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72F674B-FF38-EB7B-A519-4305667A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FF8592C-8825-8849-FEF8-3FF697BB8D9E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564F97-279A-1B92-F028-31DD0C5BF7A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045E08-7D93-700F-5E8E-012A55CB8A09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B61686-C561-48CC-D6C6-4E77B9830521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F3CD8-924B-B9CA-977A-6934DE576BF5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567B97-5D77-A70A-8BC8-CB6B9DAB12A7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4F6A97-6324-24FA-0F5F-EE7D31D13D4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D2F39B-7628-D23D-3DF7-8A1B4C59B164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51F857-A226-C5C3-F35D-6BEBFDE9B1EF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F03E5F5-0FAF-FAF9-21A8-E41549B99580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9B5A57-0300-2088-A4D2-852218E87DE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D24224A-EF48-DC56-50E3-53065FCF7BAC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2987D0E-C0F5-89CB-B697-1C653D3E56E4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439E0D-AEDC-C787-1258-DC44FAFA716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3257716-EE07-5A8C-D01D-9E8DCCB35A11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116964-7E9F-6C43-EE4A-8B8D77C1022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88B0E50-73D1-7FA5-B506-D0B318EE68CF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FAE79AD-16FD-FF89-5847-FCF3063DD204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208D616-EE0E-6442-ADDA-9FFEB484ED65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34BCFA9-14CF-7A8C-12D3-62E331F07D72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0F0B21F-CAAF-3D52-1288-3EF78A27C07D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022315B-9655-1E10-4FC3-7992D6E7E93B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6CFBB76-2E5C-EC53-74D6-D3440DA63B98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013F593-1A17-B5DA-6BA6-6378FF45D7FD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222FC50-59D9-7D46-12B7-0B8E2ECAB85D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9238D3F-7BF3-C73F-754A-F33C09AF5FFE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9F88AB7-AEFC-4E7D-29B3-B87EF746886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87DD2F-C5B0-05B0-AD4C-83C1C721580F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8A06768-907C-C312-179F-CB650CD69FC8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ECECEC-02F4-3577-4835-E983EB1066AF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F5605B1-9538-A199-940E-0BB6AB97B87E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639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806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*1817 : Les Britanniques vainquent les </a:t>
            </a:r>
            <a:r>
              <a:rPr lang="fr-FR" dirty="0" err="1"/>
              <a:t>Pindarî</a:t>
            </a:r>
            <a:endParaRPr lang="fr-FR" dirty="0"/>
          </a:p>
          <a:p>
            <a:endParaRPr lang="fr-FR" dirty="0"/>
          </a:p>
          <a:p>
            <a:r>
              <a:rPr lang="fr-FR" dirty="0"/>
              <a:t>*Nov. 1817 : Bataille de </a:t>
            </a:r>
            <a:r>
              <a:rPr lang="fr-FR" dirty="0" err="1"/>
              <a:t>Sitabaldi</a:t>
            </a:r>
            <a:r>
              <a:rPr lang="fr-FR" dirty="0"/>
              <a:t>, près de Nagpur</a:t>
            </a:r>
          </a:p>
          <a:p>
            <a:r>
              <a:rPr lang="fr-FR" dirty="0"/>
              <a:t>Les Britanniques vainquent les Marathes</a:t>
            </a:r>
          </a:p>
          <a:p>
            <a:endParaRPr lang="fr-FR" dirty="0"/>
          </a:p>
          <a:p>
            <a:r>
              <a:rPr lang="fr-FR" dirty="0"/>
              <a:t>*Juin 1818 : A Poona</a:t>
            </a:r>
          </a:p>
          <a:p>
            <a:r>
              <a:rPr lang="fr-FR" dirty="0"/>
              <a:t>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à nouveau vaincu, se rend</a:t>
            </a:r>
          </a:p>
          <a:p>
            <a:r>
              <a:rPr lang="fr-FR" u="sng" dirty="0"/>
              <a:t>Il est destitué sans être remplacé</a:t>
            </a:r>
          </a:p>
        </p:txBody>
      </p:sp>
      <p:pic>
        <p:nvPicPr>
          <p:cNvPr id="81" name="Image 80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6CCBF52-673D-3EC9-EE65-AD8BDE462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7E853B57-7039-E267-134A-9B62981C61B7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E29DA06-675C-C976-11B7-8A08CB6C1D7D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15C74DA-15DA-5EE6-2267-D7DF8A10CA7A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7234C10-39B8-E99B-4747-27D311418AAF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A4E750D-2901-4A75-B1EE-B5FBC7839301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5EC6B3E-C142-4302-6520-1032A317498C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7199760-B381-67F5-5EC6-5205FF1B95B8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67AD8A-03E8-7770-B223-4D783E76A710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74B8A64-2F6C-4CA7-FE18-F95BEB6B1730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BFA3D8A-867C-D27D-AFFE-F4FF259A1A6C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3D334C0-458D-7192-9D72-79D152CA560F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B70F599-9D89-857F-EB0A-2C8CB8EAABCE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E9D8E79-2727-5985-60F3-FB6C7AFEBDAF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CB6BEC7-5132-729C-BEBC-4189F71B74DA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D803069-023D-5507-E3B7-AD21F155421A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E94BA03-247B-7945-6325-7D7B34FB156A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4E244B0-CEC8-908C-1528-9EE1180CD5EC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A436E74-3313-0DCC-14B5-03010EB6CDBF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0025A0D-2FAE-9A01-E621-657861561B87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E35F34D-1677-C99A-991A-F60D2D0C7F1C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A613903-C5D2-EFA8-134C-F744D0D8E457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893D395-031C-0BA4-422E-BCB59F55C9BE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5EF00800-384C-EE7A-0AE8-4EF617603829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7CCCEA6B-4781-095B-A291-A4B7F6D59BA9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E0E1A6FE-55C1-C538-F79F-45C679383B0E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CBFA442-00CD-DEBC-C8B7-ADE98A4D6492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A98DCEB-7227-F031-B1FD-E9244E2BB271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77B8B34-E58B-B65F-F89B-7574E5758DFE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339CD01-7E2D-1016-0559-18114596FFB9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65AA7FBB-11E2-7DCD-2B26-048245A372D8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E85D68C-EDD9-A096-26C6-D454A84C3761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462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215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 ; …</a:t>
            </a:r>
          </a:p>
          <a:p>
            <a:endParaRPr lang="fr-FR" u="sng" dirty="0"/>
          </a:p>
          <a:p>
            <a:r>
              <a:rPr lang="fr-FR" dirty="0"/>
              <a:t>*1819 : Bilan de la conquête…</a:t>
            </a:r>
          </a:p>
          <a:p>
            <a:endParaRPr lang="fr-FR" dirty="0"/>
          </a:p>
          <a:p>
            <a:r>
              <a:rPr lang="fr-FR" dirty="0"/>
              <a:t>*Avril 1819 : Capitulation d’</a:t>
            </a:r>
            <a:r>
              <a:rPr lang="fr-FR" dirty="0" err="1"/>
              <a:t>Asirgarh</a:t>
            </a:r>
            <a:r>
              <a:rPr lang="fr-FR" dirty="0"/>
              <a:t>, dernière forteresse marathe</a:t>
            </a:r>
          </a:p>
          <a:p>
            <a:endParaRPr lang="fr-FR" dirty="0"/>
          </a:p>
          <a:p>
            <a:r>
              <a:rPr lang="fr-FR" dirty="0"/>
              <a:t>*Les Etats marathes maintenus signent des </a:t>
            </a:r>
            <a:r>
              <a:rPr lang="fr-FR" i="1" dirty="0"/>
              <a:t>alliances subsidiaires</a:t>
            </a:r>
          </a:p>
          <a:p>
            <a:r>
              <a:rPr lang="fr-FR" dirty="0"/>
              <a:t>Les Rajputs, vassaux des Marathes, font de même</a:t>
            </a:r>
          </a:p>
          <a:p>
            <a:endParaRPr lang="fr-FR" u="sng" dirty="0"/>
          </a:p>
          <a:p>
            <a:r>
              <a:rPr lang="fr-FR" u="sng" dirty="0"/>
              <a:t>Fin de la Confédération marathe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762C040-5DDB-1512-D4E6-4FCDC8EDD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464D55B-F1B7-F60E-BB9C-5B371EAF80A9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AC93BF-7E5C-4BCA-4309-22BD7587F49A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4E7C098-DFD1-9204-6217-149C8C9C020A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093CF0-2AE3-C2FE-0312-595BC30296DB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2335B12-D96B-3623-F16F-2B0A78D89C13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BBCFB5-97C9-3E18-4EF6-D48C38F0B7F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BF19B8-0286-55AB-72FA-89B90A3AFA5E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011691A-D4F2-C74E-D6C1-51371A8E1552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5ADD7E-203A-A608-DF2A-2F76BE4A88F7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2A7E4E-E69F-9799-E279-E40D303EE8FE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3FE0763-B38C-6B49-7351-CD507A27FC2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5D2293-437A-4945-E866-B5B6912F284A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C781C3-A70E-A44E-3EE0-78C4D00B43D3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B2EE9F-0A6D-5CB4-C768-F32F282E5093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1B18C1-E3E3-1700-9DF1-E57003B34A59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793621-D9C9-FE92-565A-5598DC9C8577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5D9D25-21A7-20D7-7770-1E8FD572A157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07705AB-85F1-873D-BFAB-CCCEEC33CFB7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CB807D-1F5E-4EAD-568C-28C55168129A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269D895-A6B2-D150-2C15-1C76AE5124CB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06DAB8A-705B-726F-1896-68E451FE45A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CC0731-E4CD-2991-9E1C-4EE06DC0CD0D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3E2088-8B6D-5D65-3416-B9F863E1F701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C767D8B-AA33-935B-7581-8432BD1C4CA0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650EE1E-B1EE-EE76-CDA7-6AB2EA2F8127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DDA752E-A7B7-F93F-A97C-18415BB2711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B84E7BF-32DF-7F34-9E67-4EEA66459DD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AE7A8E1-A127-71F3-EFE1-380D9709468A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0DCF68B-288C-012E-3E1C-23DA7198C03F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DC2F3CF-0158-58B4-4E83-1E2E430015A6}"/>
              </a:ext>
            </a:extLst>
          </p:cNvPr>
          <p:cNvSpPr/>
          <p:nvPr/>
        </p:nvSpPr>
        <p:spPr>
          <a:xfrm>
            <a:off x="8503275" y="34838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94B6DB-4464-5E5D-787F-BE2CB8E0271C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7807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215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 ; …</a:t>
            </a:r>
          </a:p>
          <a:p>
            <a:endParaRPr lang="fr-FR" dirty="0"/>
          </a:p>
          <a:p>
            <a:r>
              <a:rPr lang="fr-FR" dirty="0"/>
              <a:t>*Les Marathes, face à la discipline et à la diplomatie britannique</a:t>
            </a:r>
          </a:p>
          <a:p>
            <a:r>
              <a:rPr lang="fr-FR" dirty="0"/>
              <a:t>Et victimes de leurs divisions, ont été définitivement vaincus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Leurs armées avaient dédaigné la cavalerie pour l’artillerie mal maîtrisée ; Composées de trop nombreux mercenaires peu fiables</a:t>
            </a: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*Après 1819, de nombreuses annexions entre Bombay et Calcutta</a:t>
            </a:r>
          </a:p>
        </p:txBody>
      </p:sp>
      <p:pic>
        <p:nvPicPr>
          <p:cNvPr id="69" name="Image 6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D4397B9-B8DF-2A17-BA49-15891E00A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A4EA00E0-B1EE-D13A-4CD4-263D90557ECD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D7043A9-18AC-759D-96CE-F053016502A3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9356EE9-620A-0129-8F31-15F1946245FE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416D6AA-5E70-732F-22A1-81578F5DE86B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91E04D1-A9AF-FCDD-0FE9-1E2121B67522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7E36C9A-E2B7-10A3-0576-71DE7EEC81F6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0C28EB4-49D5-AC73-EA19-F40EDAC3C8A9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A96D269-0182-B5D6-20B6-45734C3554E2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0FCB211-6346-0D75-0E4D-4B65DB486D49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C99ECBA-C51B-9119-1DB7-85C0BF2D5633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579C3C9-258F-A89E-6174-E57C944104D6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4EBC6D26-D949-C6A6-D315-67E8EF023E2B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DEEC1AD-93DF-A95B-7A96-7FC17B0BEEFD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03DC07CA-59D8-9E20-3411-FD46F308E092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6A3D19F-E7E3-4476-5BA6-ED4E6439BCC3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DAB82EB-0FFC-2909-43D2-AA2EE7A85BFE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2750EDE-A321-94CC-3145-425C6CA1F610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8C01CB3-48EA-34EE-F226-CF2374374E7B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B6A57CF9-F4EC-3459-2C63-C95D90F67CA3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FFE3E7B-7775-6AA1-F98D-E046C82F8D0F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DBECFD8-45F3-AEB9-E4BF-6EB9F69B7BE6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AB2A68B-F11E-524B-BECD-D9D329814D6D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8E274FE9-CC7B-62F3-F34F-C8EC7DCB41A9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FC32C2A-6FAF-0246-A3EA-6D9BAD9CE5D4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78F258C-E025-1A40-444A-B1570AAA605E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9A611D0-5CA0-5F36-2126-6A031FDCED79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6AD5F3C-402B-BB6D-8B4F-88D31AF69B97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AA1D936-8769-9DE0-0043-AC53C126C0A4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75A47E1-FFE0-342F-2E5C-90495A4EA17D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9EB3DB2-CDD0-05E8-C6B5-BEAEF5F2769A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85676C8A-3320-91D6-652A-ACBCE6ECA1BB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FCAB486-87A3-4560-98D8-DA7C08D906C7}"/>
              </a:ext>
            </a:extLst>
          </p:cNvPr>
          <p:cNvSpPr/>
          <p:nvPr/>
        </p:nvSpPr>
        <p:spPr>
          <a:xfrm>
            <a:off x="6913980" y="26632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82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73" y="154349"/>
            <a:ext cx="654740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</a:t>
            </a:r>
            <a:r>
              <a:rPr lang="fr-FR" u="sng" dirty="0"/>
              <a:t>Robert Clive</a:t>
            </a:r>
            <a:r>
              <a:rPr lang="fr-FR" dirty="0"/>
              <a:t> s’allie avec </a:t>
            </a:r>
            <a:r>
              <a:rPr lang="fr-FR" dirty="0" err="1"/>
              <a:t>Shujâ</a:t>
            </a:r>
            <a:r>
              <a:rPr lang="fr-FR" dirty="0"/>
              <a:t> </a:t>
            </a:r>
            <a:r>
              <a:rPr lang="fr-FR" dirty="0" err="1"/>
              <a:t>ud-Daula</a:t>
            </a:r>
            <a:r>
              <a:rPr lang="fr-FR" dirty="0"/>
              <a:t>, </a:t>
            </a:r>
            <a:r>
              <a:rPr lang="fr-FR" i="1" dirty="0" err="1"/>
              <a:t>nawab</a:t>
            </a:r>
            <a:r>
              <a:rPr lang="fr-FR" dirty="0"/>
              <a:t> de l’Aoudh voisin</a:t>
            </a:r>
          </a:p>
          <a:p>
            <a:endParaRPr lang="fr-FR" dirty="0"/>
          </a:p>
          <a:p>
            <a:r>
              <a:rPr lang="fr-FR" dirty="0"/>
              <a:t>d) 1767-69 : 1</a:t>
            </a:r>
            <a:r>
              <a:rPr lang="fr-FR" baseline="30000" dirty="0"/>
              <a:t>ère</a:t>
            </a:r>
            <a:r>
              <a:rPr lang="fr-FR" dirty="0"/>
              <a:t> guerre contre le Mysore</a:t>
            </a:r>
          </a:p>
          <a:p>
            <a:endParaRPr lang="fr-FR" dirty="0"/>
          </a:p>
          <a:p>
            <a:r>
              <a:rPr lang="fr-FR" dirty="0"/>
              <a:t>e) 1770 : A Londres…</a:t>
            </a:r>
          </a:p>
          <a:p>
            <a:r>
              <a:rPr lang="fr-FR" dirty="0"/>
              <a:t>Pour les dirigeants de l’EIC et le gouvernement britannique</a:t>
            </a:r>
          </a:p>
          <a:p>
            <a:r>
              <a:rPr lang="fr-FR" dirty="0"/>
              <a:t>Une fuite en avant qu’il convient d’arrêter</a:t>
            </a:r>
          </a:p>
          <a:p>
            <a:endParaRPr lang="fr-FR" dirty="0"/>
          </a:p>
          <a:p>
            <a:r>
              <a:rPr lang="fr-FR" dirty="0"/>
              <a:t>*Et ce seront les lois de 1773 et 1784…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B4DB17A-B16F-CD54-A593-DBC5AE14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18B0FFC-AD3F-9819-4928-FCE011531504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BABACF-D91D-1F82-DEC5-A3B32ACF735F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50317D-F51C-732A-A743-8D429D7EC74D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6D58FD-443D-1143-7051-1C6B3CAD616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7A3EB8-6400-A5BE-6D60-8B9067C22F7F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752017-0394-6CA1-A509-03533A614A37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FBBADE-6263-8709-6CFB-A9BF3AF3B7F8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A24E6EC-65C8-6344-008F-BE72843EC80A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296C4-102B-8C13-61FF-63B85F5A9E86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FE4DDC-7400-9512-905A-96F3DFEC7550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BF0F51B-F07E-B5BB-C493-8D77868FD20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BEDD262-5977-ABE1-2DCD-E5A0728ECC2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7F2E19-10E6-DE51-4066-567EF734490B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BBC6AAD-E03C-BBA4-E702-25D41D3C4368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D0625DD-BDE3-ABA5-B721-92844520AA65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5E4F2AF-26BB-2F03-C33A-E66B69FF079D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60E92A-B97B-417B-E38A-FCE9A1013EB9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C40446-250B-7B04-A4C4-E25FC61E926D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C2DE9A3-1827-8F11-02C5-79DB841A6EF1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70C0FB6-5CFA-7E85-4FF4-4F158105F07F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5578DE8-2D03-84CB-5A7B-5127599977B7}"/>
              </a:ext>
            </a:extLst>
          </p:cNvPr>
          <p:cNvCxnSpPr>
            <a:cxnSpLocks/>
            <a:stCxn id="27" idx="2"/>
            <a:endCxn id="26" idx="6"/>
          </p:cNvCxnSpPr>
          <p:nvPr/>
        </p:nvCxnSpPr>
        <p:spPr>
          <a:xfrm flipH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40651C5-054F-4D28-EA9B-AECD0B2EA515}"/>
              </a:ext>
            </a:extLst>
          </p:cNvPr>
          <p:cNvCxnSpPr>
            <a:cxnSpLocks/>
            <a:stCxn id="23" idx="1"/>
            <a:endCxn id="28" idx="5"/>
          </p:cNvCxnSpPr>
          <p:nvPr/>
        </p:nvCxnSpPr>
        <p:spPr>
          <a:xfrm flipH="1" flipV="1">
            <a:off x="9829856" y="2474822"/>
            <a:ext cx="1309208" cy="8015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212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294797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 ; …</a:t>
            </a:r>
          </a:p>
          <a:p>
            <a:endParaRPr lang="fr-FR" dirty="0"/>
          </a:p>
          <a:p>
            <a:r>
              <a:rPr lang="fr-FR" dirty="0"/>
              <a:t>*1819 : Les Britanniques dominent le sous-continent indien</a:t>
            </a:r>
          </a:p>
          <a:p>
            <a:endParaRPr lang="fr-FR" dirty="0"/>
          </a:p>
          <a:p>
            <a:r>
              <a:rPr lang="fr-FR" dirty="0"/>
              <a:t>*Les Britanniques administrent les régions les plus riches</a:t>
            </a:r>
          </a:p>
          <a:p>
            <a:r>
              <a:rPr lang="fr-FR" dirty="0"/>
              <a:t>Bengale, Inde du sud, pays marathe au centre</a:t>
            </a:r>
          </a:p>
          <a:p>
            <a:endParaRPr lang="fr-FR" dirty="0"/>
          </a:p>
          <a:p>
            <a:r>
              <a:rPr lang="fr-FR" dirty="0"/>
              <a:t>*Par des </a:t>
            </a:r>
            <a:r>
              <a:rPr lang="fr-FR" i="1" dirty="0"/>
              <a:t>alliances </a:t>
            </a:r>
            <a:r>
              <a:rPr lang="fr-FR" dirty="0"/>
              <a:t>subsidiaires, ingérence diplomatique des Britanniques contre l’indépendance garantie et la protection militaire, les grands Etats sont devenus leurs obligés</a:t>
            </a:r>
          </a:p>
          <a:p>
            <a:endParaRPr lang="fr-FR" dirty="0"/>
          </a:p>
          <a:p>
            <a:r>
              <a:rPr lang="fr-FR" sz="1700" dirty="0"/>
              <a:t>- Les Etats musulmans : Aoudh, Bénarès, Nizam, Mysore</a:t>
            </a:r>
          </a:p>
          <a:p>
            <a:r>
              <a:rPr lang="fr-FR" sz="1700" dirty="0"/>
              <a:t>Et Delhi, capitale des empereurs moghols,…</a:t>
            </a:r>
          </a:p>
          <a:p>
            <a:endParaRPr lang="fr-FR" dirty="0"/>
          </a:p>
          <a:p>
            <a:r>
              <a:rPr lang="fr-FR" sz="1700" dirty="0"/>
              <a:t>- Les Etats hindous : Etats ex-marathes et leurs vassaux, les Rajputs</a:t>
            </a:r>
          </a:p>
          <a:p>
            <a:r>
              <a:rPr lang="fr-FR" sz="1700" dirty="0"/>
              <a:t>A l’extrême-sud, Cochin et Travancore,…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427543D-C79A-E522-5A17-8ED76703A861}"/>
              </a:ext>
            </a:extLst>
          </p:cNvPr>
          <p:cNvSpPr/>
          <p:nvPr/>
        </p:nvSpPr>
        <p:spPr>
          <a:xfrm>
            <a:off x="3872976" y="485909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26A572F-0486-5778-AE44-45F8889B5C17}"/>
              </a:ext>
            </a:extLst>
          </p:cNvPr>
          <p:cNvSpPr/>
          <p:nvPr/>
        </p:nvSpPr>
        <p:spPr>
          <a:xfrm>
            <a:off x="5192960" y="3811450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13FA535-1C05-E7C6-7E80-8E9F28F4F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43794042-043E-6618-9282-1D8824AFF9CA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B2658AF-555B-6CC5-4622-9185B65B86EA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C6D4173-E7B6-7B49-D4B6-CE39EC4DBB1C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184BDE5-5960-5458-2BFA-E5400167ED98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B765EE9-6BC4-C5CB-F5ED-28A03E65695F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0A4CC0E-6E53-B31F-55CB-EE7CEA59E1AE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C2016DF-8454-CF88-042D-10587A3FC79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436DBB3-5B53-D950-9954-9B0C3214CA5F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2E79088-0243-64DE-FE39-1A92E5999978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667D2C3-85F1-87EE-DF51-3488405BDB3F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4FA8ABE-4056-29E8-310E-2BDFE17A256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6DCF47A-D510-5CFA-2E12-C2532BC063F2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F5D323E-0252-051B-4E46-86A2480281DA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A83E72E-A06D-DCE7-F4B7-C6E2D37E2C90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33A646D-A6AA-43BE-7930-B4B3CC15FA8F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7AB9A5E-5136-EA75-9507-911BF4536C4B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ECA82D9-D5D6-E579-967B-7956D1721C56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1B1F6FB-370F-491A-B339-C48E7156B3E3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0564489-35C9-F187-78B1-01889128B276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89EED78-AF77-3120-B27D-511E97C22A6B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04B6064-B4D4-8F51-0FDB-98FDB91B4713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FE239B7-9734-681F-6739-E5ADCA4A677F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C3CBFED-087B-CDF7-AC1C-21250DB09CF6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13E99EB-980D-B763-1053-BF8A118DEDF8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3E7B489-71F6-945C-9F8B-8E33F8809717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9222B67-203E-9EF6-1B59-32EE3E6E908C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F6D4193-9805-2E4A-60BF-6525508FF70C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5B6B058-371E-410C-75DA-74FB5AF5F4EC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984FFAC1-1CEE-E418-BFF9-898F5FFB583C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A3043CE-5E46-ADD0-B8F6-CDC00457F215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8E1E0BC-6A9F-3B7F-23F1-76899DF586D5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B30340C-DB6F-42E9-A0DB-54DCE2326DB0}"/>
              </a:ext>
            </a:extLst>
          </p:cNvPr>
          <p:cNvSpPr/>
          <p:nvPr/>
        </p:nvSpPr>
        <p:spPr>
          <a:xfrm>
            <a:off x="6913980" y="26632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BFD5E0-6B54-AF20-D22A-159969868484}"/>
              </a:ext>
            </a:extLst>
          </p:cNvPr>
          <p:cNvSpPr/>
          <p:nvPr/>
        </p:nvSpPr>
        <p:spPr>
          <a:xfrm>
            <a:off x="4207503" y="4012641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86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… Les Britanniques dominent le sous-continent indien à l’exception de l’Assam au nord-est tenu par la Birmanie, …</a:t>
            </a:r>
          </a:p>
          <a:p>
            <a:endParaRPr lang="fr-FR" dirty="0"/>
          </a:p>
          <a:p>
            <a:r>
              <a:rPr lang="fr-FR" dirty="0"/>
              <a:t>*1819 : Les Britanniques dominent le sous-continent indien</a:t>
            </a:r>
          </a:p>
          <a:p>
            <a:r>
              <a:rPr lang="fr-FR" dirty="0"/>
              <a:t>A l’exception…</a:t>
            </a:r>
          </a:p>
          <a:p>
            <a:endParaRPr lang="fr-FR" dirty="0"/>
          </a:p>
          <a:p>
            <a:r>
              <a:rPr lang="fr-FR" dirty="0"/>
              <a:t>a) Au nord-est, de l’Assam tenu par la Birmanie…</a:t>
            </a:r>
          </a:p>
          <a:p>
            <a:endParaRPr lang="fr-FR" dirty="0"/>
          </a:p>
          <a:p>
            <a:r>
              <a:rPr lang="fr-FR" dirty="0"/>
              <a:t>NB : Contact direct avec le monde chinois</a:t>
            </a:r>
          </a:p>
        </p:txBody>
      </p:sp>
      <p:pic>
        <p:nvPicPr>
          <p:cNvPr id="70" name="Image 6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BFFD294-5846-1439-3B36-734C586F2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8FFD20E6-B28B-4AA2-7BA8-A6C4434FF158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4C15668-CB32-53B0-472B-6B8C3099C58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E035817-96F8-9D6E-D6A3-3B3F995387BD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023AE28-4AE1-966E-40D0-78739A6BCA06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B5C1C0A-1A24-749F-80B5-F37DC6C12DF2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652CD81-E136-92E3-09A7-11CC7502EB9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ACB3B00-56AF-0FC0-3BA9-9030F5A3CF65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EB3DE13-9FD9-EC7A-85A4-A37615BE2307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E38C9EB-5F03-CE71-41DF-EBC58FA31829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270022F-3CD6-51C8-32AD-5A881AED859A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64A9DA5-A6D4-7464-86A3-11B978F8F3A8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3E7A30B-09E6-DC5C-044C-6185F9712BC3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8D78C32-F608-6ADA-9225-B8089430D112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5755AB3-653B-6644-5A17-5D331AF8357E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E54F44E-5019-9D6D-194A-657C05CC7437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ECC937E-2F8B-D054-00EA-5C9B8FA7CCF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0B9A2BA-B934-9614-4D1A-BA557B47E564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B46B5E6A-2299-1ADD-2FB6-FCD88F1C655C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93DCDF5F-09E2-6795-7E97-0802DBDDE2E9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B5F58D4-5058-724E-9A26-873884A42ED8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62628A1-CDB8-30FE-BF7A-05636AA83D2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6B2542E-409C-4254-40DB-0E6D448B02B5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81E57D2-F0D7-2250-26A5-C0AD5D5EFD24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F46D547-38DC-9D40-37DD-8A0947206279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BEAF6F87-9EC6-E9F4-6D08-3AFADF57CA61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E2C5AB2-CFA7-410D-F7C4-C56A4B1783B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8657F5A-4AC9-EE04-CB93-9A4F2D772DA3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F1DAF74-47F6-4AD1-C4A3-0978FC92EEE4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0769AC6-5549-3536-7882-F38B7E2CD6F4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C1A71F6C-0FB5-E3B4-9C0E-C3F0E7326264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1D1756C-F4DA-738A-43CC-9EFFB1C1C96E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9AAF5C7-F619-AB22-2AE7-EA7997567A03}"/>
              </a:ext>
            </a:extLst>
          </p:cNvPr>
          <p:cNvSpPr/>
          <p:nvPr/>
        </p:nvSpPr>
        <p:spPr>
          <a:xfrm>
            <a:off x="6913980" y="26632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068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… le Sind au sud-ouest tenu par les Afghans et le Pendjab au nord-ouest tenu par les sikhs </a:t>
            </a:r>
          </a:p>
          <a:p>
            <a:endParaRPr lang="fr-FR" dirty="0"/>
          </a:p>
          <a:p>
            <a:r>
              <a:rPr lang="fr-FR" dirty="0"/>
              <a:t>b) A l’ouest, dans le bassin de l’Indus…</a:t>
            </a:r>
          </a:p>
          <a:p>
            <a:endParaRPr lang="fr-FR" dirty="0"/>
          </a:p>
          <a:p>
            <a:r>
              <a:rPr lang="fr-FR" dirty="0"/>
              <a:t>- Le Sind au sud-ouest, tenu par les Afghans (1756)</a:t>
            </a:r>
          </a:p>
          <a:p>
            <a:endParaRPr lang="fr-FR" dirty="0"/>
          </a:p>
          <a:p>
            <a:r>
              <a:rPr lang="fr-FR" dirty="0"/>
              <a:t>- Au nord-ouest</a:t>
            </a:r>
          </a:p>
          <a:p>
            <a:r>
              <a:rPr lang="fr-FR" dirty="0"/>
              <a:t>Le royaume des sikhs du Pendjab-Cachemire (1799)</a:t>
            </a:r>
          </a:p>
          <a:p>
            <a:r>
              <a:rPr lang="fr-FR" dirty="0"/>
              <a:t>Capitale : Lahore</a:t>
            </a:r>
          </a:p>
        </p:txBody>
      </p:sp>
      <p:pic>
        <p:nvPicPr>
          <p:cNvPr id="70" name="Image 6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BFFD294-5846-1439-3B36-734C586F2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8FFD20E6-B28B-4AA2-7BA8-A6C4434FF158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4C15668-CB32-53B0-472B-6B8C3099C58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E035817-96F8-9D6E-D6A3-3B3F995387BD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023AE28-4AE1-966E-40D0-78739A6BCA06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B5C1C0A-1A24-749F-80B5-F37DC6C12DF2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652CD81-E136-92E3-09A7-11CC7502EB9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ACB3B00-56AF-0FC0-3BA9-9030F5A3CF65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EB3DE13-9FD9-EC7A-85A4-A37615BE2307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E38C9EB-5F03-CE71-41DF-EBC58FA31829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270022F-3CD6-51C8-32AD-5A881AED859A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64A9DA5-A6D4-7464-86A3-11B978F8F3A8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3E7A30B-09E6-DC5C-044C-6185F9712BC3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8D78C32-F608-6ADA-9225-B8089430D112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5755AB3-653B-6644-5A17-5D331AF8357E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E54F44E-5019-9D6D-194A-657C05CC7437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ECC937E-2F8B-D054-00EA-5C9B8FA7CCF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0B9A2BA-B934-9614-4D1A-BA557B47E564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B46B5E6A-2299-1ADD-2FB6-FCD88F1C655C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93DCDF5F-09E2-6795-7E97-0802DBDDE2E9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B5F58D4-5058-724E-9A26-873884A42ED8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62628A1-CDB8-30FE-BF7A-05636AA83D2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6B2542E-409C-4254-40DB-0E6D448B02B5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81E57D2-F0D7-2250-26A5-C0AD5D5EFD24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F46D547-38DC-9D40-37DD-8A0947206279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BEAF6F87-9EC6-E9F4-6D08-3AFADF57CA61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E2C5AB2-CFA7-410D-F7C4-C56A4B1783B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8657F5A-4AC9-EE04-CB93-9A4F2D772DA3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F1DAF74-47F6-4AD1-C4A3-0978FC92EEE4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0769AC6-5549-3536-7882-F38B7E2CD6F4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C1A71F6C-0FB5-E3B4-9C0E-C3F0E7326264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1D1756C-F4DA-738A-43CC-9EFFB1C1C96E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9AAF5C7-F619-AB22-2AE7-EA7997567A03}"/>
              </a:ext>
            </a:extLst>
          </p:cNvPr>
          <p:cNvSpPr/>
          <p:nvPr/>
        </p:nvSpPr>
        <p:spPr>
          <a:xfrm>
            <a:off x="6913980" y="26632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656BE2-618F-DF9E-31E3-FCD367AAEA2C}"/>
              </a:ext>
            </a:extLst>
          </p:cNvPr>
          <p:cNvSpPr/>
          <p:nvPr/>
        </p:nvSpPr>
        <p:spPr>
          <a:xfrm>
            <a:off x="7850841" y="6786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AA912C-582C-9513-739A-20CB186DE657}"/>
              </a:ext>
            </a:extLst>
          </p:cNvPr>
          <p:cNvSpPr/>
          <p:nvPr/>
        </p:nvSpPr>
        <p:spPr>
          <a:xfrm>
            <a:off x="7557390" y="150223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DE9F42-3754-1A75-D13C-438DF4355DE4}"/>
              </a:ext>
            </a:extLst>
          </p:cNvPr>
          <p:cNvSpPr/>
          <p:nvPr/>
        </p:nvSpPr>
        <p:spPr>
          <a:xfrm>
            <a:off x="8735899" y="13768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716200B-FEEC-D12C-EC28-8D481AA82405}"/>
              </a:ext>
            </a:extLst>
          </p:cNvPr>
          <p:cNvSpPr/>
          <p:nvPr/>
        </p:nvSpPr>
        <p:spPr>
          <a:xfrm>
            <a:off x="8365997" y="9589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8B4B493-B066-5B41-C9BC-B6805CFD221E}"/>
              </a:ext>
            </a:extLst>
          </p:cNvPr>
          <p:cNvSpPr/>
          <p:nvPr/>
        </p:nvSpPr>
        <p:spPr>
          <a:xfrm>
            <a:off x="8668346" y="3938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017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294797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… le Sind au sud-ouest tenu par les Afghans et le Pendjab au nord-ouest tenu par les sikhs </a:t>
            </a:r>
          </a:p>
          <a:p>
            <a:endParaRPr lang="fr-FR" dirty="0"/>
          </a:p>
          <a:p>
            <a:r>
              <a:rPr lang="fr-FR" dirty="0"/>
              <a:t>*Le Pendjab, entre Indus et Gange…</a:t>
            </a:r>
          </a:p>
          <a:p>
            <a:endParaRPr lang="fr-FR" dirty="0"/>
          </a:p>
          <a:p>
            <a:r>
              <a:rPr lang="fr-FR" dirty="0"/>
              <a:t>*La plaine des cinq affluents orientaux de l’Indus</a:t>
            </a:r>
          </a:p>
          <a:p>
            <a:r>
              <a:rPr lang="fr-FR" dirty="0"/>
              <a:t>Le Sutlej, le </a:t>
            </a:r>
            <a:r>
              <a:rPr lang="fr-FR" dirty="0" err="1"/>
              <a:t>Beâs</a:t>
            </a:r>
            <a:r>
              <a:rPr lang="fr-FR" dirty="0"/>
              <a:t>, le Ravi, la Chenab et la Jhelum</a:t>
            </a:r>
          </a:p>
          <a:p>
            <a:endParaRPr lang="fr-FR" dirty="0"/>
          </a:p>
          <a:p>
            <a:r>
              <a:rPr lang="fr-FR" dirty="0"/>
              <a:t>*Et avec </a:t>
            </a:r>
            <a:r>
              <a:rPr lang="fr-FR" sz="1800" dirty="0"/>
              <a:t>Peshawar et la passe de Khyber</a:t>
            </a:r>
          </a:p>
          <a:p>
            <a:r>
              <a:rPr lang="fr-FR" dirty="0"/>
              <a:t>Q</a:t>
            </a:r>
            <a:r>
              <a:rPr lang="fr-FR" sz="1800" dirty="0"/>
              <a:t>ui permet l’accès direct à l’Afghanistan</a:t>
            </a:r>
            <a:endParaRPr lang="fr-FR" dirty="0"/>
          </a:p>
          <a:p>
            <a:r>
              <a:rPr lang="fr-FR" u="sng" dirty="0"/>
              <a:t>Depuis 1500 av. JC, la porte d’entrée des invasions venues de l’est</a:t>
            </a:r>
          </a:p>
          <a:p>
            <a:endParaRPr lang="fr-FR" dirty="0"/>
          </a:p>
          <a:p>
            <a:r>
              <a:rPr lang="fr-FR" dirty="0"/>
              <a:t>*Royaume des Sikhs que les Britanniques</a:t>
            </a:r>
          </a:p>
          <a:p>
            <a:r>
              <a:rPr lang="fr-FR" dirty="0"/>
              <a:t>Se gardent de déstabiliser, car il forme un rempart</a:t>
            </a:r>
          </a:p>
          <a:p>
            <a:r>
              <a:rPr lang="fr-FR" dirty="0"/>
              <a:t>Contre de possibles intrusions afghanes</a:t>
            </a:r>
          </a:p>
          <a:p>
            <a:endParaRPr lang="fr-FR" dirty="0"/>
          </a:p>
          <a:p>
            <a:r>
              <a:rPr lang="fr-FR" dirty="0"/>
              <a:t>NB : La dernière en 1753-65…</a:t>
            </a:r>
          </a:p>
        </p:txBody>
      </p:sp>
      <p:pic>
        <p:nvPicPr>
          <p:cNvPr id="70" name="Image 6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BFFD294-5846-1439-3B36-734C586F2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8FFD20E6-B28B-4AA2-7BA8-A6C4434FF158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4C15668-CB32-53B0-472B-6B8C3099C58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E035817-96F8-9D6E-D6A3-3B3F995387BD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023AE28-4AE1-966E-40D0-78739A6BCA06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B5C1C0A-1A24-749F-80B5-F37DC6C12DF2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652CD81-E136-92E3-09A7-11CC7502EB9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ACB3B00-56AF-0FC0-3BA9-9030F5A3CF65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EB3DE13-9FD9-EC7A-85A4-A37615BE2307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E38C9EB-5F03-CE71-41DF-EBC58FA31829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270022F-3CD6-51C8-32AD-5A881AED859A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64A9DA5-A6D4-7464-86A3-11B978F8F3A8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3E7A30B-09E6-DC5C-044C-6185F9712BC3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8D78C32-F608-6ADA-9225-B8089430D112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5755AB3-653B-6644-5A17-5D331AF8357E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E54F44E-5019-9D6D-194A-657C05CC7437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ECC937E-2F8B-D054-00EA-5C9B8FA7CCF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0B9A2BA-B934-9614-4D1A-BA557B47E564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B46B5E6A-2299-1ADD-2FB6-FCD88F1C655C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93DCDF5F-09E2-6795-7E97-0802DBDDE2E9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B5F58D4-5058-724E-9A26-873884A42ED8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62628A1-CDB8-30FE-BF7A-05636AA83D2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6B2542E-409C-4254-40DB-0E6D448B02B5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81E57D2-F0D7-2250-26A5-C0AD5D5EFD24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F46D547-38DC-9D40-37DD-8A0947206279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BEAF6F87-9EC6-E9F4-6D08-3AFADF57CA61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E2C5AB2-CFA7-410D-F7C4-C56A4B1783B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8657F5A-4AC9-EE04-CB93-9A4F2D772DA3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F1DAF74-47F6-4AD1-C4A3-0978FC92EEE4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0769AC6-5549-3536-7882-F38B7E2CD6F4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C1A71F6C-0FB5-E3B4-9C0E-C3F0E7326264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1D1756C-F4DA-738A-43CC-9EFFB1C1C96E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9AAF5C7-F619-AB22-2AE7-EA7997567A03}"/>
              </a:ext>
            </a:extLst>
          </p:cNvPr>
          <p:cNvSpPr/>
          <p:nvPr/>
        </p:nvSpPr>
        <p:spPr>
          <a:xfrm>
            <a:off x="6913980" y="26632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4" name="Image 103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1FCD436E-17C3-31EC-5139-D2329FA69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91" y="2592856"/>
            <a:ext cx="4121560" cy="41293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5" name="Ellipse 104">
            <a:extLst>
              <a:ext uri="{FF2B5EF4-FFF2-40B4-BE49-F238E27FC236}">
                <a16:creationId xmlns:a16="http://schemas.microsoft.com/office/drawing/2014/main" id="{ACB26DE4-2BD3-4E0B-3984-B0BB6FD8BC8D}"/>
              </a:ext>
            </a:extLst>
          </p:cNvPr>
          <p:cNvSpPr/>
          <p:nvPr/>
        </p:nvSpPr>
        <p:spPr>
          <a:xfrm>
            <a:off x="8718399" y="3077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8E8C0D21-CF7B-259A-A914-259F9CED1D8F}"/>
              </a:ext>
            </a:extLst>
          </p:cNvPr>
          <p:cNvSpPr/>
          <p:nvPr/>
        </p:nvSpPr>
        <p:spPr>
          <a:xfrm>
            <a:off x="9956260" y="4495468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DC505E2-1751-92B2-3D91-F82928B37F5D}"/>
              </a:ext>
            </a:extLst>
          </p:cNvPr>
          <p:cNvSpPr/>
          <p:nvPr/>
        </p:nvSpPr>
        <p:spPr>
          <a:xfrm>
            <a:off x="8474972" y="29731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1ABF711-3C6E-D356-05E9-BD2A896D9ADB}"/>
              </a:ext>
            </a:extLst>
          </p:cNvPr>
          <p:cNvSpPr/>
          <p:nvPr/>
        </p:nvSpPr>
        <p:spPr>
          <a:xfrm>
            <a:off x="4086759" y="24924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54E29B9-E73C-EC80-40E6-DAA97764F2E7}"/>
              </a:ext>
            </a:extLst>
          </p:cNvPr>
          <p:cNvSpPr/>
          <p:nvPr/>
        </p:nvSpPr>
        <p:spPr>
          <a:xfrm>
            <a:off x="11284803" y="4856696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3A24C-0521-B1B5-3B9E-9A15A961E740}"/>
              </a:ext>
            </a:extLst>
          </p:cNvPr>
          <p:cNvSpPr/>
          <p:nvPr/>
        </p:nvSpPr>
        <p:spPr>
          <a:xfrm>
            <a:off x="11277505" y="4524185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E40185F-E8E7-95F8-A50E-D79DF6EDBAFC}"/>
              </a:ext>
            </a:extLst>
          </p:cNvPr>
          <p:cNvSpPr/>
          <p:nvPr/>
        </p:nvSpPr>
        <p:spPr>
          <a:xfrm>
            <a:off x="10758788" y="4074643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2EF9C1B-CA0F-418B-D475-79C1B484D7E0}"/>
              </a:ext>
            </a:extLst>
          </p:cNvPr>
          <p:cNvSpPr/>
          <p:nvPr/>
        </p:nvSpPr>
        <p:spPr>
          <a:xfrm>
            <a:off x="10276617" y="3843424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99A6A4-CD74-B2F0-2742-4D1050AC46E7}"/>
              </a:ext>
            </a:extLst>
          </p:cNvPr>
          <p:cNvSpPr/>
          <p:nvPr/>
        </p:nvSpPr>
        <p:spPr>
          <a:xfrm>
            <a:off x="9742747" y="3334417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AF5CF75-2913-D2CB-4134-42F06CE8FF2B}"/>
              </a:ext>
            </a:extLst>
          </p:cNvPr>
          <p:cNvSpPr/>
          <p:nvPr/>
        </p:nvSpPr>
        <p:spPr>
          <a:xfrm>
            <a:off x="4845851" y="1933544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656BE2-618F-DF9E-31E3-FCD367AAEA2C}"/>
              </a:ext>
            </a:extLst>
          </p:cNvPr>
          <p:cNvSpPr/>
          <p:nvPr/>
        </p:nvSpPr>
        <p:spPr>
          <a:xfrm>
            <a:off x="7850841" y="67865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AA912C-582C-9513-739A-20CB186DE657}"/>
              </a:ext>
            </a:extLst>
          </p:cNvPr>
          <p:cNvSpPr/>
          <p:nvPr/>
        </p:nvSpPr>
        <p:spPr>
          <a:xfrm>
            <a:off x="7557390" y="150223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DE9F42-3754-1A75-D13C-438DF4355DE4}"/>
              </a:ext>
            </a:extLst>
          </p:cNvPr>
          <p:cNvSpPr/>
          <p:nvPr/>
        </p:nvSpPr>
        <p:spPr>
          <a:xfrm>
            <a:off x="8735899" y="137680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716200B-FEEC-D12C-EC28-8D481AA82405}"/>
              </a:ext>
            </a:extLst>
          </p:cNvPr>
          <p:cNvSpPr/>
          <p:nvPr/>
        </p:nvSpPr>
        <p:spPr>
          <a:xfrm>
            <a:off x="8365997" y="95897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8B4B493-B066-5B41-C9BC-B6805CFD221E}"/>
              </a:ext>
            </a:extLst>
          </p:cNvPr>
          <p:cNvSpPr/>
          <p:nvPr/>
        </p:nvSpPr>
        <p:spPr>
          <a:xfrm>
            <a:off x="8668346" y="393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2517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400154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*1820-1840 : Après la conquête</a:t>
            </a:r>
          </a:p>
          <a:p>
            <a:r>
              <a:rPr lang="fr-FR" dirty="0"/>
              <a:t>Les Britanniques se préoccupent des frontières</a:t>
            </a:r>
          </a:p>
          <a:p>
            <a:r>
              <a:rPr lang="fr-FR" dirty="0"/>
              <a:t>De l’immense </a:t>
            </a:r>
            <a:r>
              <a:rPr lang="fr-FR" i="1" dirty="0" err="1"/>
              <a:t>Company</a:t>
            </a:r>
            <a:r>
              <a:rPr lang="fr-FR" i="1" dirty="0"/>
              <a:t> Raj</a:t>
            </a:r>
            <a:endParaRPr lang="fr-FR" dirty="0"/>
          </a:p>
          <a:p>
            <a:endParaRPr lang="fr-FR" dirty="0"/>
          </a:p>
          <a:p>
            <a:r>
              <a:rPr lang="fr-FR" dirty="0"/>
              <a:t>Ainsi…</a:t>
            </a:r>
          </a:p>
          <a:p>
            <a:endParaRPr lang="fr-FR" dirty="0"/>
          </a:p>
          <a:p>
            <a:r>
              <a:rPr lang="fr-FR" dirty="0"/>
              <a:t>*1824-26 : A l’est, contre les Birmans, ce sera…</a:t>
            </a:r>
          </a:p>
          <a:p>
            <a:r>
              <a:rPr lang="fr-FR" dirty="0"/>
              <a:t>La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anglo-birmane</a:t>
            </a:r>
            <a:r>
              <a:rPr lang="fr-FR" dirty="0"/>
              <a:t> et l’annexion de l’Assam</a:t>
            </a:r>
          </a:p>
          <a:p>
            <a:endParaRPr lang="fr-FR" dirty="0"/>
          </a:p>
          <a:p>
            <a:r>
              <a:rPr lang="fr-FR" dirty="0"/>
              <a:t>*A l’ouest en revanche, contre la menace afghane, ce sera…</a:t>
            </a:r>
          </a:p>
          <a:p>
            <a:r>
              <a:rPr lang="fr-FR" dirty="0"/>
              <a:t>1809 : A Lahore, un traité d’amitié perpétuelle</a:t>
            </a:r>
          </a:p>
          <a:p>
            <a:r>
              <a:rPr lang="fr-FR" dirty="0"/>
              <a:t>Avec </a:t>
            </a:r>
            <a:r>
              <a:rPr lang="fr-FR" u="sng" dirty="0"/>
              <a:t>Ranjit Singh</a:t>
            </a:r>
            <a:r>
              <a:rPr lang="fr-FR" dirty="0"/>
              <a:t>, raja des sikhs</a:t>
            </a:r>
          </a:p>
          <a:p>
            <a:endParaRPr lang="fr-FR" dirty="0"/>
          </a:p>
          <a:p>
            <a:r>
              <a:rPr lang="fr-FR" dirty="0"/>
              <a:t>*Mais… 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94987D5-AB35-8AC4-615B-3FA1AEB51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" t="7592" r="49881" b="14630"/>
          <a:stretch/>
        </p:blipFill>
        <p:spPr>
          <a:xfrm>
            <a:off x="6790006" y="166325"/>
            <a:ext cx="5232536" cy="6514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665F0C5-F80E-143F-6B8F-914844DFD773}"/>
              </a:ext>
            </a:extLst>
          </p:cNvPr>
          <p:cNvSpPr/>
          <p:nvPr/>
        </p:nvSpPr>
        <p:spPr>
          <a:xfrm>
            <a:off x="6925921" y="2729133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A94A75-8834-C403-F8A3-2274EE43ED6D}"/>
              </a:ext>
            </a:extLst>
          </p:cNvPr>
          <p:cNvSpPr/>
          <p:nvPr/>
        </p:nvSpPr>
        <p:spPr>
          <a:xfrm>
            <a:off x="8206082" y="1308295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2443E3-8472-3B6D-287F-F7B8561CB76D}"/>
              </a:ext>
            </a:extLst>
          </p:cNvPr>
          <p:cNvSpPr/>
          <p:nvPr/>
        </p:nvSpPr>
        <p:spPr>
          <a:xfrm>
            <a:off x="11638598" y="2471303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434FD3-A131-69F5-FCB3-4AE5726F9096}"/>
              </a:ext>
            </a:extLst>
          </p:cNvPr>
          <p:cNvSpPr/>
          <p:nvPr/>
        </p:nvSpPr>
        <p:spPr>
          <a:xfrm>
            <a:off x="10975072" y="3185256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453CC4E-6D24-9E60-2A22-56170BCCD547}"/>
              </a:ext>
            </a:extLst>
          </p:cNvPr>
          <p:cNvSpPr/>
          <p:nvPr/>
        </p:nvSpPr>
        <p:spPr>
          <a:xfrm>
            <a:off x="8840831" y="1884069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2999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18" y="176859"/>
            <a:ext cx="4442889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*1837 : Les Britanniques s’émeuvent quand…</a:t>
            </a:r>
          </a:p>
          <a:p>
            <a:endParaRPr lang="fr-FR" dirty="0"/>
          </a:p>
          <a:p>
            <a:r>
              <a:rPr lang="fr-FR" dirty="0"/>
              <a:t>*A Téhéran</a:t>
            </a:r>
          </a:p>
          <a:p>
            <a:r>
              <a:rPr lang="fr-FR" dirty="0"/>
              <a:t>Le Chah de Perse </a:t>
            </a:r>
            <a:r>
              <a:rPr lang="fr-FR" u="sng" dirty="0"/>
              <a:t>Mohammad Kadjar</a:t>
            </a:r>
          </a:p>
          <a:p>
            <a:r>
              <a:rPr lang="fr-FR" dirty="0"/>
              <a:t>Poussé par les Russes</a:t>
            </a:r>
          </a:p>
          <a:p>
            <a:r>
              <a:rPr lang="fr-FR" dirty="0"/>
              <a:t>Tentent de reprendre Hérat, perdue en 1750</a:t>
            </a:r>
          </a:p>
          <a:p>
            <a:r>
              <a:rPr lang="fr-FR" dirty="0"/>
              <a:t>A l’émir afghan Karaman, rival de…</a:t>
            </a:r>
          </a:p>
          <a:p>
            <a:endParaRPr lang="fr-FR" dirty="0"/>
          </a:p>
          <a:p>
            <a:r>
              <a:rPr lang="fr-FR" dirty="0"/>
              <a:t>*L’émir afghan </a:t>
            </a:r>
            <a:r>
              <a:rPr lang="fr-FR" u="sng" dirty="0" err="1"/>
              <a:t>Dost</a:t>
            </a:r>
            <a:r>
              <a:rPr lang="fr-FR" u="sng" dirty="0"/>
              <a:t> Muhammad</a:t>
            </a:r>
            <a:r>
              <a:rPr lang="fr-FR" dirty="0"/>
              <a:t> de Kaboul</a:t>
            </a:r>
            <a:endParaRPr lang="fr-FR" u="sng" dirty="0"/>
          </a:p>
          <a:p>
            <a:r>
              <a:rPr lang="fr-FR" dirty="0"/>
              <a:t>Qui lui aussi accueille</a:t>
            </a:r>
          </a:p>
          <a:p>
            <a:r>
              <a:rPr lang="fr-FR" dirty="0"/>
              <a:t>Une mission militaire russe dirigée</a:t>
            </a:r>
          </a:p>
          <a:p>
            <a:r>
              <a:rPr lang="fr-FR" dirty="0"/>
              <a:t>Par le capitaine </a:t>
            </a:r>
            <a:r>
              <a:rPr lang="fr-FR" u="sng" dirty="0"/>
              <a:t>Yan </a:t>
            </a:r>
            <a:r>
              <a:rPr lang="fr-FR" u="sng" dirty="0" err="1"/>
              <a:t>Vitkevich</a:t>
            </a:r>
            <a:r>
              <a:rPr lang="fr-FR" dirty="0"/>
              <a:t>…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Avec l’objectif de reprendre</a:t>
            </a:r>
          </a:p>
          <a:p>
            <a:r>
              <a:rPr lang="fr-FR" dirty="0"/>
              <a:t>Aux sikhs de Lahore, dirigés par </a:t>
            </a:r>
            <a:r>
              <a:rPr lang="fr-FR" u="sng" dirty="0"/>
              <a:t>Ranjit Singh</a:t>
            </a:r>
            <a:r>
              <a:rPr lang="fr-FR" dirty="0"/>
              <a:t> Et alliés des Britanniques</a:t>
            </a:r>
          </a:p>
          <a:p>
            <a:r>
              <a:rPr lang="fr-FR" sz="1700" dirty="0"/>
              <a:t>Peshawar, conquise en 1753 et perdue en 1823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D6CB19F-FB85-B752-79A2-2B2E3FF7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4A60AD9-CDED-4104-A5D6-5D480AC27738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46E28F-A613-C752-3EC2-EEE13E03425E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787E77-A5F8-E992-D89C-EFAC6365E8AF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4646EC-BD18-785E-50CA-D4BCC7A3CC02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D0BEBD-F46D-6A40-2D18-66718840EE02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C796AA-6B80-DD83-117B-DFC7A1175B04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D45188-4B0B-D9B6-0671-576E32F8EFB3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A8DE04C-0315-211B-43AB-6544D7D5A24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2C745AD-9CF2-8B29-A3CB-EC6BC32A48D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3E85211-51EC-F01A-0879-12B4DEBDBED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9818756" y="2670574"/>
            <a:ext cx="204925" cy="262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718053D-4D06-89D7-9535-7813925BA5F5}"/>
              </a:ext>
            </a:extLst>
          </p:cNvPr>
          <p:cNvCxnSpPr>
            <a:cxnSpLocks/>
            <a:stCxn id="24" idx="4"/>
            <a:endCxn id="21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DED7D2-F959-1BB6-DC53-88DE3F581A79}"/>
              </a:ext>
            </a:extLst>
          </p:cNvPr>
          <p:cNvCxnSpPr>
            <a:cxnSpLocks/>
            <a:stCxn id="24" idx="5"/>
            <a:endCxn id="23" idx="3"/>
          </p:cNvCxnSpPr>
          <p:nvPr/>
        </p:nvCxnSpPr>
        <p:spPr>
          <a:xfrm>
            <a:off x="5780139" y="396931"/>
            <a:ext cx="3889356" cy="2278105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DD09D8D5-463D-A14F-8828-03B50FACFE13}"/>
              </a:ext>
            </a:extLst>
          </p:cNvPr>
          <p:cNvSpPr/>
          <p:nvPr/>
        </p:nvSpPr>
        <p:spPr>
          <a:xfrm>
            <a:off x="1295016" y="8152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7090144-483E-40E2-C5F6-71CD78DD0713}"/>
              </a:ext>
            </a:extLst>
          </p:cNvPr>
          <p:cNvSpPr/>
          <p:nvPr/>
        </p:nvSpPr>
        <p:spPr>
          <a:xfrm>
            <a:off x="4250279" y="244906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DEFB74C-09F0-3C1D-D41A-6199A67C118C}"/>
              </a:ext>
            </a:extLst>
          </p:cNvPr>
          <p:cNvSpPr/>
          <p:nvPr/>
        </p:nvSpPr>
        <p:spPr>
          <a:xfrm>
            <a:off x="3482144" y="192182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A438CB3-48E7-C785-348F-752F4DD0CD1C}"/>
              </a:ext>
            </a:extLst>
          </p:cNvPr>
          <p:cNvSpPr/>
          <p:nvPr/>
        </p:nvSpPr>
        <p:spPr>
          <a:xfrm>
            <a:off x="4357055" y="4174288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AFAC609-3F89-80D9-FD56-CDAAEF7E6A3A}"/>
              </a:ext>
            </a:extLst>
          </p:cNvPr>
          <p:cNvSpPr/>
          <p:nvPr/>
        </p:nvSpPr>
        <p:spPr>
          <a:xfrm>
            <a:off x="4414948" y="46208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6E1C89-BACD-BF1A-B972-12E511700541}"/>
              </a:ext>
            </a:extLst>
          </p:cNvPr>
          <p:cNvSpPr/>
          <p:nvPr/>
        </p:nvSpPr>
        <p:spPr>
          <a:xfrm>
            <a:off x="9833783" y="266401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556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18" y="176859"/>
            <a:ext cx="438722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*1837 : La menace afghane à l’ouest</a:t>
            </a:r>
          </a:p>
          <a:p>
            <a:r>
              <a:rPr lang="fr-FR" dirty="0"/>
              <a:t>Contre les sikhs et les Britanniques</a:t>
            </a:r>
          </a:p>
          <a:p>
            <a:endParaRPr lang="fr-FR" dirty="0"/>
          </a:p>
          <a:p>
            <a:r>
              <a:rPr lang="fr-FR" dirty="0"/>
              <a:t>Se transforme en</a:t>
            </a:r>
          </a:p>
          <a:p>
            <a:r>
              <a:rPr lang="fr-FR" dirty="0"/>
              <a:t>Une menace </a:t>
            </a:r>
            <a:r>
              <a:rPr lang="fr-FR" dirty="0" err="1"/>
              <a:t>russo</a:t>
            </a:r>
            <a:r>
              <a:rPr lang="fr-FR" dirty="0"/>
              <a:t>-perso-afghane…</a:t>
            </a:r>
          </a:p>
          <a:p>
            <a:endParaRPr lang="fr-FR" dirty="0"/>
          </a:p>
          <a:p>
            <a:r>
              <a:rPr lang="fr-FR" dirty="0"/>
              <a:t>*Avec du côté oriental</a:t>
            </a:r>
          </a:p>
          <a:p>
            <a:r>
              <a:rPr lang="fr-FR" dirty="0"/>
              <a:t>Le Pendjab </a:t>
            </a:r>
            <a:r>
              <a:rPr lang="fr-FR" sz="1700" dirty="0"/>
              <a:t>des sikhs </a:t>
            </a:r>
            <a:r>
              <a:rPr lang="fr-FR" dirty="0"/>
              <a:t>allié à l’Inde britannique</a:t>
            </a:r>
          </a:p>
          <a:p>
            <a:endParaRPr lang="fr-FR" dirty="0"/>
          </a:p>
          <a:p>
            <a:r>
              <a:rPr lang="fr-FR" dirty="0"/>
              <a:t>*Et du côté occidental</a:t>
            </a:r>
          </a:p>
          <a:p>
            <a:r>
              <a:rPr lang="fr-FR" dirty="0"/>
              <a:t>L’Afghanistan et la Perse, alliés à la Russie</a:t>
            </a:r>
          </a:p>
          <a:p>
            <a:endParaRPr lang="fr-FR" dirty="0"/>
          </a:p>
          <a:p>
            <a:r>
              <a:rPr lang="fr-FR" dirty="0"/>
              <a:t>*Pour résumer…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D6CB19F-FB85-B752-79A2-2B2E3FF7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4A60AD9-CDED-4104-A5D6-5D480AC27738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46E28F-A613-C752-3EC2-EEE13E03425E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787E77-A5F8-E992-D89C-EFAC6365E8AF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4646EC-BD18-785E-50CA-D4BCC7A3CC02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D0BEBD-F46D-6A40-2D18-66718840EE02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C796AA-6B80-DD83-117B-DFC7A1175B04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D45188-4B0B-D9B6-0671-576E32F8EFB3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A8DE04C-0315-211B-43AB-6544D7D5A24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2C745AD-9CF2-8B29-A3CB-EC6BC32A48D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3E85211-51EC-F01A-0879-12B4DEBDBED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9818756" y="2670574"/>
            <a:ext cx="204925" cy="262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718053D-4D06-89D7-9535-7813925BA5F5}"/>
              </a:ext>
            </a:extLst>
          </p:cNvPr>
          <p:cNvCxnSpPr>
            <a:cxnSpLocks/>
            <a:stCxn id="24" idx="4"/>
            <a:endCxn id="21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DED7D2-F959-1BB6-DC53-88DE3F581A79}"/>
              </a:ext>
            </a:extLst>
          </p:cNvPr>
          <p:cNvCxnSpPr>
            <a:cxnSpLocks/>
            <a:stCxn id="24" idx="5"/>
            <a:endCxn id="23" idx="3"/>
          </p:cNvCxnSpPr>
          <p:nvPr/>
        </p:nvCxnSpPr>
        <p:spPr>
          <a:xfrm>
            <a:off x="5780139" y="396931"/>
            <a:ext cx="3889356" cy="2278105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BD770035-623C-42D5-70B9-7EC689C115D4}"/>
              </a:ext>
            </a:extLst>
          </p:cNvPr>
          <p:cNvSpPr/>
          <p:nvPr/>
        </p:nvSpPr>
        <p:spPr>
          <a:xfrm>
            <a:off x="9833783" y="266401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497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18" y="176859"/>
            <a:ext cx="444288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 XIXe siècle sera l’époque du </a:t>
            </a:r>
            <a:r>
              <a:rPr lang="fr-FR" i="1" dirty="0"/>
              <a:t>Grand Jeu</a:t>
            </a:r>
            <a:r>
              <a:rPr lang="fr-FR" dirty="0"/>
              <a:t>…</a:t>
            </a:r>
          </a:p>
          <a:p>
            <a:endParaRPr lang="fr-FR" i="1" dirty="0"/>
          </a:p>
          <a:p>
            <a:r>
              <a:rPr lang="fr-FR" dirty="0"/>
              <a:t>*Vaste partie d’échecs engagée en Asie centrale entre les Russes et les Britanniques…</a:t>
            </a:r>
          </a:p>
          <a:p>
            <a:endParaRPr lang="fr-FR" dirty="0"/>
          </a:p>
          <a:p>
            <a:r>
              <a:rPr lang="fr-FR" dirty="0"/>
              <a:t>a) Les Russes…</a:t>
            </a:r>
          </a:p>
          <a:p>
            <a:r>
              <a:rPr lang="fr-FR" dirty="0"/>
              <a:t>Ils visent à faire planer une menace sur les Indes, pour détourner les Britanniques des affaires européennes</a:t>
            </a:r>
          </a:p>
          <a:p>
            <a:endParaRPr lang="fr-FR" dirty="0"/>
          </a:p>
          <a:p>
            <a:r>
              <a:rPr lang="fr-FR" dirty="0"/>
              <a:t>NB : Et notamment, comme on l’a vu</a:t>
            </a:r>
          </a:p>
          <a:p>
            <a:r>
              <a:rPr lang="fr-FR" dirty="0"/>
              <a:t>Dans les Balkans et avec l’Empire ottoman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D6CB19F-FB85-B752-79A2-2B2E3FF7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4A60AD9-CDED-4104-A5D6-5D480AC27738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46E28F-A613-C752-3EC2-EEE13E03425E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787E77-A5F8-E992-D89C-EFAC6365E8AF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4646EC-BD18-785E-50CA-D4BCC7A3CC02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D0BEBD-F46D-6A40-2D18-66718840EE02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C796AA-6B80-DD83-117B-DFC7A1175B04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D45188-4B0B-D9B6-0671-576E32F8EFB3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A8DE04C-0315-211B-43AB-6544D7D5A24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2C745AD-9CF2-8B29-A3CB-EC6BC32A48D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3E85211-51EC-F01A-0879-12B4DEBDBED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9818756" y="2670574"/>
            <a:ext cx="204925" cy="262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718053D-4D06-89D7-9535-7813925BA5F5}"/>
              </a:ext>
            </a:extLst>
          </p:cNvPr>
          <p:cNvCxnSpPr>
            <a:cxnSpLocks/>
            <a:stCxn id="24" idx="4"/>
            <a:endCxn id="21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DED7D2-F959-1BB6-DC53-88DE3F581A79}"/>
              </a:ext>
            </a:extLst>
          </p:cNvPr>
          <p:cNvCxnSpPr>
            <a:cxnSpLocks/>
            <a:stCxn id="24" idx="5"/>
            <a:endCxn id="23" idx="3"/>
          </p:cNvCxnSpPr>
          <p:nvPr/>
        </p:nvCxnSpPr>
        <p:spPr>
          <a:xfrm>
            <a:off x="5780139" y="396931"/>
            <a:ext cx="3889356" cy="2278105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40A9848C-E221-868B-11A6-B53F230F8696}"/>
              </a:ext>
            </a:extLst>
          </p:cNvPr>
          <p:cNvSpPr/>
          <p:nvPr/>
        </p:nvSpPr>
        <p:spPr>
          <a:xfrm>
            <a:off x="9833783" y="266401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073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18" y="176859"/>
            <a:ext cx="4442889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Les Britanniques…</a:t>
            </a:r>
          </a:p>
          <a:p>
            <a:endParaRPr lang="fr-FR" dirty="0"/>
          </a:p>
          <a:p>
            <a:r>
              <a:rPr lang="fr-FR" dirty="0"/>
              <a:t>*Ils visent à maintenir</a:t>
            </a:r>
          </a:p>
          <a:p>
            <a:r>
              <a:rPr lang="fr-FR" dirty="0"/>
              <a:t>Entre les Russes et les Indes</a:t>
            </a:r>
          </a:p>
          <a:p>
            <a:r>
              <a:rPr lang="fr-FR" dirty="0"/>
              <a:t>Et les voies maritimes qui y mènent…</a:t>
            </a:r>
          </a:p>
          <a:p>
            <a:endParaRPr lang="fr-FR" dirty="0"/>
          </a:p>
          <a:p>
            <a:r>
              <a:rPr lang="fr-FR" dirty="0"/>
              <a:t>Une série d’Etats tampons…</a:t>
            </a:r>
          </a:p>
          <a:p>
            <a:r>
              <a:rPr lang="fr-FR" dirty="0"/>
              <a:t>Pendjab des sikhs dans un 1</a:t>
            </a:r>
            <a:r>
              <a:rPr lang="fr-FR" baseline="30000" dirty="0"/>
              <a:t>er</a:t>
            </a:r>
            <a:r>
              <a:rPr lang="fr-FR" dirty="0"/>
              <a:t> temps</a:t>
            </a:r>
          </a:p>
          <a:p>
            <a:r>
              <a:rPr lang="fr-FR" dirty="0"/>
              <a:t>Puis Afghanistan et plus globalement, la Perse</a:t>
            </a:r>
          </a:p>
          <a:p>
            <a:endParaRPr lang="fr-FR" dirty="0"/>
          </a:p>
          <a:p>
            <a:r>
              <a:rPr lang="fr-FR" dirty="0"/>
              <a:t>*Et maintenant</a:t>
            </a:r>
          </a:p>
          <a:p>
            <a:r>
              <a:rPr lang="fr-FR" dirty="0"/>
              <a:t>Le récit de cette confrontation GB-Russie</a:t>
            </a:r>
          </a:p>
          <a:p>
            <a:endParaRPr lang="fr-FR" dirty="0"/>
          </a:p>
          <a:p>
            <a:r>
              <a:rPr lang="fr-FR" dirty="0"/>
              <a:t>NB : Qui a déjà commencé, comme on l’a vu dans le chapitre précédent, avec l’Empire ottoman…</a:t>
            </a:r>
          </a:p>
          <a:p>
            <a:endParaRPr lang="fr-FR" dirty="0"/>
          </a:p>
          <a:p>
            <a:r>
              <a:rPr lang="fr-FR" dirty="0"/>
              <a:t>*Pour cela, retour au début du XVIIIe siècle</a:t>
            </a:r>
          </a:p>
          <a:p>
            <a:r>
              <a:rPr lang="fr-FR" dirty="0"/>
              <a:t>Avec l’Empire perse…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D6CB19F-FB85-B752-79A2-2B2E3FF7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4A60AD9-CDED-4104-A5D6-5D480AC27738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46E28F-A613-C752-3EC2-EEE13E03425E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787E77-A5F8-E992-D89C-EFAC6365E8AF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4646EC-BD18-785E-50CA-D4BCC7A3CC02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D0BEBD-F46D-6A40-2D18-66718840EE02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C796AA-6B80-DD83-117B-DFC7A1175B04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D45188-4B0B-D9B6-0671-576E32F8EFB3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A8DE04C-0315-211B-43AB-6544D7D5A24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2C745AD-9CF2-8B29-A3CB-EC6BC32A48D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3E85211-51EC-F01A-0879-12B4DEBDBED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9818756" y="2670574"/>
            <a:ext cx="204925" cy="262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718053D-4D06-89D7-9535-7813925BA5F5}"/>
              </a:ext>
            </a:extLst>
          </p:cNvPr>
          <p:cNvCxnSpPr>
            <a:cxnSpLocks/>
            <a:stCxn id="24" idx="4"/>
            <a:endCxn id="21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DED7D2-F959-1BB6-DC53-88DE3F581A79}"/>
              </a:ext>
            </a:extLst>
          </p:cNvPr>
          <p:cNvCxnSpPr>
            <a:cxnSpLocks/>
            <a:stCxn id="24" idx="5"/>
            <a:endCxn id="23" idx="3"/>
          </p:cNvCxnSpPr>
          <p:nvPr/>
        </p:nvCxnSpPr>
        <p:spPr>
          <a:xfrm>
            <a:off x="5780139" y="396931"/>
            <a:ext cx="3889356" cy="2278105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438224E-568E-9B0C-8B07-4F5B2A6ADF67}"/>
              </a:ext>
            </a:extLst>
          </p:cNvPr>
          <p:cNvSpPr/>
          <p:nvPr/>
        </p:nvSpPr>
        <p:spPr>
          <a:xfrm>
            <a:off x="9833783" y="266401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1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130197"/>
            <a:ext cx="658785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*1773 : Au Parlement, vote du </a:t>
            </a:r>
            <a:r>
              <a:rPr lang="fr-FR" i="1" dirty="0" err="1"/>
              <a:t>Regulating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endParaRPr lang="fr-FR" dirty="0"/>
          </a:p>
          <a:p>
            <a:r>
              <a:rPr lang="fr-FR" dirty="0"/>
              <a:t>A Calcutta, créations…</a:t>
            </a:r>
          </a:p>
          <a:p>
            <a:endParaRPr lang="fr-FR" dirty="0"/>
          </a:p>
          <a:p>
            <a:r>
              <a:rPr lang="fr-FR" dirty="0"/>
              <a:t>- Une Cour suprême de justice</a:t>
            </a:r>
          </a:p>
          <a:p>
            <a:r>
              <a:rPr lang="fr-FR" dirty="0"/>
              <a:t>- Un Conseil général et un gouverneur général</a:t>
            </a:r>
          </a:p>
          <a:p>
            <a:r>
              <a:rPr lang="fr-FR" dirty="0"/>
              <a:t>Chargés de contrôler la compagnie…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Warren Hastings</a:t>
            </a:r>
            <a:r>
              <a:rPr lang="fr-FR" dirty="0"/>
              <a:t>, 1</a:t>
            </a:r>
            <a:r>
              <a:rPr lang="fr-FR" baseline="30000" dirty="0"/>
              <a:t>er</a:t>
            </a:r>
            <a:r>
              <a:rPr lang="fr-FR" dirty="0"/>
              <a:t> gouverneur général</a:t>
            </a:r>
          </a:p>
          <a:p>
            <a:endParaRPr lang="fr-FR" dirty="0"/>
          </a:p>
          <a:p>
            <a:r>
              <a:rPr lang="fr-FR" dirty="0"/>
              <a:t>*Et Calcutta devient la seule capitale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8BCED39-F79E-7298-6DF3-42B0C28A4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F996BD1E-6F22-1CE4-8CBB-9836EBB13EE4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035205B-EB46-22E4-BE0A-842DE50CBF3B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1763792-E4FB-66E8-D5BD-96B117D1B6D3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B5DD0F0-B1E0-8B2B-A125-8FA0385312B1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24A1F37-2254-C348-F256-C50DE50F965F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A214A93-E7E8-CD5E-778D-EC8118140E7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CA3AEA5-901B-7A3A-7F66-45DBEF2249CF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E03655E-0987-E86C-7721-99D44AB24B32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FB3579B-0539-91C3-060A-34E2C5167BAC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0681E44-6975-0DAA-43F8-D4A07F936C17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4640EF0-6E6A-79CA-E41E-65ADD2E0220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9C23A94-0472-0CB0-2370-215CD0426AFC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0699F1F-9402-4F82-1830-64BC45132DCF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AB3D875-C90F-ECAE-4C0B-0F1ADE081D28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D555C23-D114-3AC9-89FD-FBFDD6DF0FC5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B0B847F-A830-6BFF-DEED-1C66CA0B0EEE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6DF9DD6-9146-05C1-5BE8-F249C14099C7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37868DB-76FE-83E9-A4D3-FB2E12847750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91DEF55-9967-3550-E647-95EF4C8C2F2B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B2DA31B-B8C7-56B3-23E8-6ADADC1EA80F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E76538B-4C67-6867-5D8C-71C12BB6C286}"/>
              </a:ext>
            </a:extLst>
          </p:cNvPr>
          <p:cNvCxnSpPr>
            <a:cxnSpLocks/>
            <a:stCxn id="48" idx="2"/>
            <a:endCxn id="47" idx="6"/>
          </p:cNvCxnSpPr>
          <p:nvPr/>
        </p:nvCxnSpPr>
        <p:spPr>
          <a:xfrm flipH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A5CF2DA-D86E-F96E-0C06-0C3FEA93AAB4}"/>
              </a:ext>
            </a:extLst>
          </p:cNvPr>
          <p:cNvCxnSpPr>
            <a:cxnSpLocks/>
            <a:stCxn id="44" idx="1"/>
            <a:endCxn id="49" idx="5"/>
          </p:cNvCxnSpPr>
          <p:nvPr/>
        </p:nvCxnSpPr>
        <p:spPr>
          <a:xfrm flipH="1" flipV="1">
            <a:off x="9829856" y="2474822"/>
            <a:ext cx="1309208" cy="8015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60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47" y="154558"/>
            <a:ext cx="6631147" cy="227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*1784 : A Londres</a:t>
            </a:r>
          </a:p>
          <a:p>
            <a:r>
              <a:rPr lang="fr-FR" dirty="0"/>
              <a:t>Le </a:t>
            </a:r>
            <a:r>
              <a:rPr lang="fr-FR" i="1" dirty="0" err="1"/>
              <a:t>Pitt’s’Indian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r>
              <a:rPr lang="fr-FR" dirty="0"/>
              <a:t> instaure un </a:t>
            </a:r>
            <a:r>
              <a:rPr lang="fr-FR" i="1" dirty="0" err="1"/>
              <a:t>Board</a:t>
            </a:r>
            <a:r>
              <a:rPr lang="fr-FR" i="1" dirty="0"/>
              <a:t> of Control</a:t>
            </a:r>
          </a:p>
          <a:p>
            <a:r>
              <a:rPr lang="fr-FR" dirty="0"/>
              <a:t>Un véritable ministère de l’Inde</a:t>
            </a:r>
          </a:p>
          <a:p>
            <a:endParaRPr lang="fr-FR" sz="1700" dirty="0"/>
          </a:p>
          <a:p>
            <a:r>
              <a:rPr lang="fr-FR" sz="1700" dirty="0"/>
              <a:t>NB : 1783-1801 : William Pitt le Jeune, 1</a:t>
            </a:r>
            <a:r>
              <a:rPr lang="fr-FR" sz="1700" baseline="30000" dirty="0"/>
              <a:t>er</a:t>
            </a:r>
            <a:r>
              <a:rPr lang="fr-FR" sz="1700" dirty="0"/>
              <a:t> ministre</a:t>
            </a:r>
          </a:p>
          <a:p>
            <a:endParaRPr lang="fr-FR" dirty="0"/>
          </a:p>
          <a:p>
            <a:r>
              <a:rPr lang="fr-FR" dirty="0"/>
              <a:t>*Lois de 1773 et 1784</a:t>
            </a:r>
          </a:p>
          <a:p>
            <a:r>
              <a:rPr lang="fr-FR" dirty="0"/>
              <a:t>Deux conséquences majeures…</a:t>
            </a:r>
          </a:p>
        </p:txBody>
      </p:sp>
      <p:pic>
        <p:nvPicPr>
          <p:cNvPr id="29" name="Image 2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3CD1D7A-184C-3486-B1EB-D558D314A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FEDB7C2F-6537-56C0-01BB-8944A8011A0A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16D26B-6E14-AA70-C855-83EE20AF3402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B9FE6E1-CB0E-ED1E-BF9D-ADDD7BAA51B3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C6259CA-58AE-3321-6346-1C8D4C2CE892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E16AA4C-60C6-0104-0283-1D1E0A5B20D7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8667920-36D4-4589-28EE-DDC74785896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C288524-7F41-69ED-AC94-9B1E42625FCC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47373A2-43C9-0B15-D899-073A8B1B3F91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AB86AA9-3A7A-826F-B972-A83CA03F93FE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2A8DBD6-747F-831E-05CF-8B38DEA49392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C59FE9C-2D7C-8038-3D3F-025883EFC2E8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9B82F05-F4A7-5FBC-D783-61299582565F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602D374-94AA-ACAD-FA4F-CD37BC8C4533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A0F28E8-CC6C-5E9A-1F36-9E60E4FC96B4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7F87220-FF0F-29CA-D04F-54480CECA25A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C1B3D37-457C-3FF9-75F5-569B49EB83E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689AB19-2FE2-3F64-178D-7E6A411A7BCD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0B9AAB0-FC41-4F26-E459-EECF759CCCD0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FD53211-66E3-6C17-6B4D-732713DF2F0D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0E85E47-7D9A-4230-E904-D63515F87E5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CF7B9B4-BA34-AFDD-A687-42C6721C3FB1}"/>
              </a:ext>
            </a:extLst>
          </p:cNvPr>
          <p:cNvCxnSpPr>
            <a:cxnSpLocks/>
            <a:stCxn id="47" idx="2"/>
            <a:endCxn id="46" idx="6"/>
          </p:cNvCxnSpPr>
          <p:nvPr/>
        </p:nvCxnSpPr>
        <p:spPr>
          <a:xfrm flipH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8BB4EA6-9214-5727-DAD5-3AF494BEA4AE}"/>
              </a:ext>
            </a:extLst>
          </p:cNvPr>
          <p:cNvCxnSpPr>
            <a:cxnSpLocks/>
            <a:stCxn id="43" idx="1"/>
            <a:endCxn id="48" idx="5"/>
          </p:cNvCxnSpPr>
          <p:nvPr/>
        </p:nvCxnSpPr>
        <p:spPr>
          <a:xfrm flipH="1" flipV="1">
            <a:off x="9829856" y="2474822"/>
            <a:ext cx="1309208" cy="8015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8483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6359</Words>
  <Application>Microsoft Office PowerPoint</Application>
  <PresentationFormat>Grand écran</PresentationFormat>
  <Paragraphs>844</Paragraphs>
  <Slides>78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2</cp:revision>
  <dcterms:created xsi:type="dcterms:W3CDTF">2024-01-30T12:15:24Z</dcterms:created>
  <dcterms:modified xsi:type="dcterms:W3CDTF">2024-01-30T12:26:49Z</dcterms:modified>
</cp:coreProperties>
</file>