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11724" r:id="rId2"/>
    <p:sldId id="11727" r:id="rId3"/>
    <p:sldId id="11728" r:id="rId4"/>
    <p:sldId id="11704" r:id="rId5"/>
    <p:sldId id="11763" r:id="rId6"/>
    <p:sldId id="11088" r:id="rId7"/>
    <p:sldId id="769" r:id="rId8"/>
    <p:sldId id="11009" r:id="rId9"/>
    <p:sldId id="11112" r:id="rId10"/>
    <p:sldId id="11746" r:id="rId11"/>
    <p:sldId id="9634" r:id="rId12"/>
    <p:sldId id="11010" r:id="rId13"/>
    <p:sldId id="11019" r:id="rId14"/>
    <p:sldId id="11145" r:id="rId15"/>
    <p:sldId id="11708" r:id="rId16"/>
    <p:sldId id="11012" r:id="rId17"/>
    <p:sldId id="11113" r:id="rId18"/>
    <p:sldId id="11747" r:id="rId19"/>
    <p:sldId id="11023" r:id="rId20"/>
    <p:sldId id="11771" r:id="rId21"/>
    <p:sldId id="11748" r:id="rId22"/>
    <p:sldId id="11841" r:id="rId23"/>
    <p:sldId id="11844" r:id="rId24"/>
    <p:sldId id="11864" r:id="rId25"/>
    <p:sldId id="11764" r:id="rId26"/>
    <p:sldId id="11842" r:id="rId27"/>
    <p:sldId id="11862" r:id="rId28"/>
    <p:sldId id="11845" r:id="rId29"/>
    <p:sldId id="11843" r:id="rId30"/>
    <p:sldId id="11846" r:id="rId31"/>
    <p:sldId id="11847" r:id="rId32"/>
    <p:sldId id="11863" r:id="rId33"/>
    <p:sldId id="11721" r:id="rId34"/>
    <p:sldId id="11709" r:id="rId35"/>
    <p:sldId id="11848" r:id="rId36"/>
    <p:sldId id="11766" r:id="rId37"/>
    <p:sldId id="11765" r:id="rId38"/>
    <p:sldId id="11696" r:id="rId39"/>
    <p:sldId id="11716" r:id="rId40"/>
    <p:sldId id="11008" r:id="rId41"/>
    <p:sldId id="11699" r:id="rId42"/>
    <p:sldId id="11767" r:id="rId43"/>
    <p:sldId id="11711" r:id="rId44"/>
    <p:sldId id="11712" r:id="rId45"/>
    <p:sldId id="11675" r:id="rId46"/>
    <p:sldId id="11750" r:id="rId47"/>
    <p:sldId id="11677" r:id="rId48"/>
    <p:sldId id="11725" r:id="rId49"/>
    <p:sldId id="11751" r:id="rId50"/>
    <p:sldId id="11676" r:id="rId51"/>
    <p:sldId id="11726" r:id="rId52"/>
    <p:sldId id="11713" r:id="rId53"/>
    <p:sldId id="11818" r:id="rId54"/>
    <p:sldId id="11678" r:id="rId55"/>
    <p:sldId id="11753" r:id="rId56"/>
    <p:sldId id="11020" r:id="rId57"/>
    <p:sldId id="11756" r:id="rId58"/>
    <p:sldId id="11757" r:id="rId59"/>
    <p:sldId id="11849" r:id="rId60"/>
    <p:sldId id="11755" r:id="rId61"/>
    <p:sldId id="11768" r:id="rId62"/>
    <p:sldId id="11761" r:id="rId63"/>
    <p:sldId id="11119" r:id="rId64"/>
    <p:sldId id="11762" r:id="rId65"/>
    <p:sldId id="11772" r:id="rId66"/>
    <p:sldId id="11773" r:id="rId67"/>
    <p:sldId id="11851" r:id="rId6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D0B80-1B37-4866-B77D-BBED7D8CE746}" type="datetimeFigureOut">
              <a:rPr lang="fr-FR" smtClean="0"/>
              <a:t>13/02/2024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3593C-EA78-4374-A4CF-41D8773755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243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1DF18-3725-D67E-FDD0-76C668D7D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ACB8ABD-BA6E-8D98-E8BF-4C05D0F169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38873E8-D229-D45D-19E6-D9A306363D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B806C8F-7445-C175-3169-EAFF80C0AF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9316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197F0-1EE6-8538-9497-B0A1E89DF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2F6B300-D952-D13C-3DF8-4C684B032E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6F4F34C-14A5-AD55-C97D-76BB52D5A4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67B610-1791-2D45-74B2-8A8EDCDF1E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9126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826CB7-2D88-4DB6-0B42-DA6C45FF2E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AC8673B-F7A8-E4C9-E709-762A21DEFA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D1FEC6-D230-E911-4836-04268A556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13/02/2024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826103-1F0F-41F3-FD63-3D0A9B4E9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5701FD-E9E4-6BE4-74F3-C003928A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8277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7F602E-3C84-C863-3885-092B712DE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2266BD-74AB-71EF-D6A5-BF06B02512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46F319-7149-1ECA-9B9F-ECFB46EC2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13/02/2024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A54C5E-A74B-425F-3C66-DC22EC159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B7357A-52B6-D3F8-C04B-C28A662BA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753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445C5FF-393B-3CA4-FE06-247205638C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A1237B3-C758-91B4-8108-3C080E3FFA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7CC808-02EC-9D1A-F1E1-4972DD585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13/02/2024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499977-C6AF-A8A3-DF46-77FC75533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DC8B3D-6A9A-D338-1178-C4A8C2475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262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CE5049-59BB-CE02-0391-57D5F79B7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5F39B1-A417-C4EA-04CF-7BD81B673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DF2822-12EA-D947-6529-9044CC0A2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13/02/2024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7E3FD9-FF2F-821F-2457-19114C1F2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0D69D9-DCFF-D601-C03B-EE21637FA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0911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3371D7-6ABB-2023-638D-2064421B5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E15C1D4-4D0C-8A0B-2C62-CB104113E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ABAE86-133B-4282-CE84-633E540F6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13/02/2024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315C92-3DD8-4A3E-E163-4EE3B394A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776394-AF0B-349D-8E1E-D1714892B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3593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72272A-6EB2-D6AB-F884-C55B53744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383489-9FF2-1536-DF31-C8FFC5F6ED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C47BEA7-8957-F300-458C-1CE6632B1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85EF6D9-FD8E-9EEC-CB89-C0C4CFCE7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13/02/2024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D333FAC-939C-AA68-DEF0-E9006F830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773F79F-1F9A-E035-B99B-6067BCE0A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2280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07EEA6-43E5-BB3D-C860-9C4311051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5D071F4-9267-908E-E861-94345061E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5A5104-8886-D901-17AD-4CB0A005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72B5078-626F-A27A-AA39-92B83B8C0A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D11C4D0-1424-E7B0-FFEA-522F2C4675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6813907-E666-E255-E106-0CEAC3B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13/02/2024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31DF74B-A11D-EDE6-91B7-80BC4FC40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D482E01-4BB5-CA3D-0717-05DDC677B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3875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83649B-81CD-5173-529D-49645358D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A50E98B-6A12-DCD2-2B07-E57600F92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13/02/2024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C7DBF05-1C97-F6AE-D99D-C5915D2E0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60EF46C-EEC1-181E-29DB-B62195BAD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5654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44121A3-AF7D-6FF1-F11A-F36CB3006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13/02/2024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51F3F00-4394-4F2D-42C4-12B376A2A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D032498-20DE-703D-E77E-30E840E88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8974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653510-266D-12AF-1483-84DFD96BF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BC36E5-B6E5-53D0-6728-F8BEFF78D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342A5FE-6865-1821-7D23-9C2B409D1D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86B9F96-438B-BF58-10D1-C5F3E1163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13/02/2024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1CA695E-BCBF-74B6-993D-A7118A3E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AD4EDCC-E45D-0BF2-6C03-7B372384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268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B7806D-E6C1-844E-2371-88E73DECA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9856DA6-53E4-DC46-0265-AB80294F1D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C6B723-E71A-7D54-60A1-BBB1CC9350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C297584-3242-A4BF-CC3C-84B14DBE4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13/02/2024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1F31152-0CAB-3D89-D338-441A340D9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2644F9-2A16-6840-4660-9E89BF0A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3219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2A21F8F-4E12-2C04-0722-A1F1A0200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69FDC6-90E5-C2CF-E38B-A37110980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6335F6-3A37-5F33-3F30-771DFC3132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71AA6-650F-4FDC-B996-C9B8609D7E26}" type="datetimeFigureOut">
              <a:rPr lang="fr-FR" smtClean="0"/>
              <a:t>13/02/2024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E18C24-FF0B-2638-1F7D-8D9CD695B4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C85EBB-A770-1182-3365-16A16BFF07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88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Mardi 30 janvier 2024 (7/15)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Mardi </a:t>
            </a:r>
            <a:r>
              <a:rPr lang="fr-FR" altLang="fr-FR" sz="2800" b="1">
                <a:latin typeface="+mn-lt"/>
                <a:cs typeface="Arial" panose="020B0604020202020204" pitchFamily="34" charset="0"/>
              </a:rPr>
              <a:t>13 février 2024 (8/15)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  <a:t>1709-1796 : L’Empire perse dans la tourmente</a:t>
            </a:r>
            <a:b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  <a:t>1747-1801 : Naissance et apogée de l’Empire afghan</a:t>
            </a:r>
            <a:b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  <a:t>Afghanistan et Pendjab des sikhs</a:t>
            </a:r>
            <a:b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37F5875-360E-43A1-992C-7EA960094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0985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5862" y="167893"/>
            <a:ext cx="4699432" cy="44627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1709-1723 : Début des crises du XVIIIe siècle : En Afghanistan, les </a:t>
            </a:r>
            <a:r>
              <a:rPr lang="fr-FR" sz="1700" b="1" dirty="0" err="1"/>
              <a:t>Hotaki</a:t>
            </a:r>
            <a:r>
              <a:rPr lang="fr-FR" sz="1700" b="1" dirty="0"/>
              <a:t> sunnites de Kandahar se révoltent et s’emparent d’Ispahan ; </a:t>
            </a:r>
            <a:r>
              <a:rPr lang="fr-FR" sz="1700" b="1" dirty="0" err="1"/>
              <a:t>Tahmasp</a:t>
            </a:r>
            <a:r>
              <a:rPr lang="fr-FR" sz="1700" b="1" dirty="0"/>
              <a:t> II, fils de </a:t>
            </a:r>
            <a:r>
              <a:rPr lang="fr-FR" sz="1700" b="1" dirty="0" err="1"/>
              <a:t>Soltan</a:t>
            </a:r>
            <a:r>
              <a:rPr lang="fr-FR" sz="1700" b="1" dirty="0"/>
              <a:t> Hussein, se réfugie à Tabriz ; …</a:t>
            </a:r>
          </a:p>
          <a:p>
            <a:endParaRPr lang="fr-FR" dirty="0"/>
          </a:p>
          <a:p>
            <a:r>
              <a:rPr lang="fr-FR" dirty="0"/>
              <a:t>*1717 : </a:t>
            </a:r>
            <a:r>
              <a:rPr lang="fr-FR" u="sng" dirty="0"/>
              <a:t>Mir Mahmoud</a:t>
            </a:r>
            <a:r>
              <a:rPr lang="fr-FR" dirty="0"/>
              <a:t>, fils de Mir </a:t>
            </a:r>
            <a:r>
              <a:rPr lang="fr-FR" dirty="0" err="1"/>
              <a:t>Wais</a:t>
            </a:r>
            <a:endParaRPr lang="fr-FR" dirty="0"/>
          </a:p>
          <a:p>
            <a:r>
              <a:rPr lang="fr-FR" dirty="0"/>
              <a:t>Vainc les </a:t>
            </a:r>
            <a:r>
              <a:rPr lang="fr-FR" dirty="0" err="1"/>
              <a:t>Abdali</a:t>
            </a:r>
            <a:r>
              <a:rPr lang="fr-FR" dirty="0"/>
              <a:t> de Hérat ralliés aux Perses et…</a:t>
            </a:r>
          </a:p>
          <a:p>
            <a:endParaRPr lang="fr-FR" dirty="0"/>
          </a:p>
          <a:p>
            <a:r>
              <a:rPr lang="fr-FR" dirty="0"/>
              <a:t>*1722 : Il s’empare de la capitale Ispahan</a:t>
            </a:r>
          </a:p>
          <a:p>
            <a:r>
              <a:rPr lang="fr-FR" dirty="0"/>
              <a:t>Qui est pillée</a:t>
            </a:r>
          </a:p>
          <a:p>
            <a:endParaRPr lang="fr-FR" dirty="0"/>
          </a:p>
          <a:p>
            <a:r>
              <a:rPr lang="fr-FR" dirty="0"/>
              <a:t>*</a:t>
            </a:r>
            <a:r>
              <a:rPr lang="fr-FR" dirty="0" err="1"/>
              <a:t>Soltan</a:t>
            </a:r>
            <a:r>
              <a:rPr lang="fr-FR" dirty="0"/>
              <a:t> Hossein est fait prisonnier</a:t>
            </a:r>
          </a:p>
          <a:p>
            <a:r>
              <a:rPr lang="fr-FR" dirty="0"/>
              <a:t>Son fils </a:t>
            </a:r>
            <a:r>
              <a:rPr lang="fr-FR" sz="1800" dirty="0" err="1">
                <a:solidFill>
                  <a:schemeClr val="tx1"/>
                </a:solidFill>
              </a:rPr>
              <a:t>Tahmasp</a:t>
            </a:r>
            <a:r>
              <a:rPr lang="fr-FR" sz="1800" dirty="0">
                <a:solidFill>
                  <a:schemeClr val="tx1"/>
                </a:solidFill>
              </a:rPr>
              <a:t> II s’enfuit et se réfugie à Tabriz</a:t>
            </a:r>
            <a:endParaRPr lang="fr-FR" dirty="0"/>
          </a:p>
          <a:p>
            <a:endParaRPr lang="fr-FR" dirty="0"/>
          </a:p>
          <a:p>
            <a:r>
              <a:rPr lang="fr-FR" dirty="0"/>
              <a:t>*Les </a:t>
            </a:r>
            <a:r>
              <a:rPr lang="fr-FR" dirty="0" err="1"/>
              <a:t>Hotaki</a:t>
            </a:r>
            <a:r>
              <a:rPr lang="fr-FR" dirty="0"/>
              <a:t> afghans règnent sur la Perse</a:t>
            </a:r>
          </a:p>
          <a:p>
            <a:r>
              <a:rPr lang="fr-FR" dirty="0"/>
              <a:t>Mais…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FF90EE1-B837-0893-37D7-5A359BE2B8AB}"/>
              </a:ext>
            </a:extLst>
          </p:cNvPr>
          <p:cNvSpPr/>
          <p:nvPr/>
        </p:nvSpPr>
        <p:spPr>
          <a:xfrm>
            <a:off x="5098180" y="6336569"/>
            <a:ext cx="981208" cy="39099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Mahmoud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1717-25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1991475-4DDD-8D7F-9789-2EBF1F360F67}"/>
              </a:ext>
            </a:extLst>
          </p:cNvPr>
          <p:cNvSpPr/>
          <p:nvPr/>
        </p:nvSpPr>
        <p:spPr>
          <a:xfrm>
            <a:off x="4052381" y="5361870"/>
            <a:ext cx="974857" cy="79438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HOTAKI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Afghanistan Perse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1709-1738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58F2A06-E980-F761-9F02-6127240A134C}"/>
              </a:ext>
            </a:extLst>
          </p:cNvPr>
          <p:cNvSpPr/>
          <p:nvPr/>
        </p:nvSpPr>
        <p:spPr>
          <a:xfrm>
            <a:off x="5098180" y="5771194"/>
            <a:ext cx="981208" cy="39099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Mirwais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1709-15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47F0D8CB-172B-EE80-67FB-064446FCE9C7}"/>
              </a:ext>
            </a:extLst>
          </p:cNvPr>
          <p:cNvCxnSpPr>
            <a:cxnSpLocks/>
            <a:stCxn id="33" idx="2"/>
            <a:endCxn id="31" idx="0"/>
          </p:cNvCxnSpPr>
          <p:nvPr/>
        </p:nvCxnSpPr>
        <p:spPr>
          <a:xfrm>
            <a:off x="5588784" y="6162190"/>
            <a:ext cx="0" cy="17437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4ED6B3FE-2D2F-EB13-DDFA-A83C5EBB780E}"/>
              </a:ext>
            </a:extLst>
          </p:cNvPr>
          <p:cNvSpPr/>
          <p:nvPr/>
        </p:nvSpPr>
        <p:spPr>
          <a:xfrm>
            <a:off x="6174966" y="5771194"/>
            <a:ext cx="981208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Abdul Aziz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1715-17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36BF1C-A10A-F7EB-DE31-157706F284BE}"/>
              </a:ext>
            </a:extLst>
          </p:cNvPr>
          <p:cNvSpPr/>
          <p:nvPr/>
        </p:nvSpPr>
        <p:spPr>
          <a:xfrm>
            <a:off x="6174966" y="6344211"/>
            <a:ext cx="981208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Ashraf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1725-29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4BE57506-EF4C-0B0A-4409-925E930DF8C4}"/>
              </a:ext>
            </a:extLst>
          </p:cNvPr>
          <p:cNvCxnSpPr>
            <a:cxnSpLocks/>
            <a:stCxn id="35" idx="2"/>
            <a:endCxn id="36" idx="0"/>
          </p:cNvCxnSpPr>
          <p:nvPr/>
        </p:nvCxnSpPr>
        <p:spPr>
          <a:xfrm>
            <a:off x="6665570" y="6162190"/>
            <a:ext cx="0" cy="18202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18963905-C6F8-E9F8-28B5-32DB84B2D11E}"/>
              </a:ext>
            </a:extLst>
          </p:cNvPr>
          <p:cNvSpPr/>
          <p:nvPr/>
        </p:nvSpPr>
        <p:spPr>
          <a:xfrm>
            <a:off x="4046031" y="6330636"/>
            <a:ext cx="981208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Hossein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1729-38</a:t>
            </a:r>
          </a:p>
        </p:txBody>
      </p:sp>
      <p:cxnSp>
        <p:nvCxnSpPr>
          <p:cNvPr id="39" name="Connecteur : en angle 38">
            <a:extLst>
              <a:ext uri="{FF2B5EF4-FFF2-40B4-BE49-F238E27FC236}">
                <a16:creationId xmlns:a16="http://schemas.microsoft.com/office/drawing/2014/main" id="{11356789-0797-A3E0-79C4-54FD5867D5FF}"/>
              </a:ext>
            </a:extLst>
          </p:cNvPr>
          <p:cNvCxnSpPr>
            <a:cxnSpLocks/>
            <a:stCxn id="33" idx="2"/>
            <a:endCxn id="38" idx="0"/>
          </p:cNvCxnSpPr>
          <p:nvPr/>
        </p:nvCxnSpPr>
        <p:spPr>
          <a:xfrm rot="5400000">
            <a:off x="4978487" y="5720339"/>
            <a:ext cx="168446" cy="105214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 : en angle 39">
            <a:extLst>
              <a:ext uri="{FF2B5EF4-FFF2-40B4-BE49-F238E27FC236}">
                <a16:creationId xmlns:a16="http://schemas.microsoft.com/office/drawing/2014/main" id="{7359B1C0-CD51-C927-14C4-5B0DD2C9D3D2}"/>
              </a:ext>
            </a:extLst>
          </p:cNvPr>
          <p:cNvCxnSpPr>
            <a:cxnSpLocks/>
            <a:stCxn id="33" idx="0"/>
            <a:endCxn id="35" idx="0"/>
          </p:cNvCxnSpPr>
          <p:nvPr/>
        </p:nvCxnSpPr>
        <p:spPr>
          <a:xfrm rot="5400000" flipH="1" flipV="1">
            <a:off x="6127177" y="5232801"/>
            <a:ext cx="12700" cy="1076786"/>
          </a:xfrm>
          <a:prstGeom prst="bentConnector3">
            <a:avLst>
              <a:gd name="adj1" fmla="val 96522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C:\Users\Christophe\Pictures\My Scans\2015-12 (déc.)\scan0003.jpg">
            <a:extLst>
              <a:ext uri="{FF2B5EF4-FFF2-40B4-BE49-F238E27FC236}">
                <a16:creationId xmlns:a16="http://schemas.microsoft.com/office/drawing/2014/main" id="{76CDA815-248E-9E40-2C4F-D73384E75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8483"/>
            <a:ext cx="7076410" cy="44916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llipse 45">
            <a:extLst>
              <a:ext uri="{FF2B5EF4-FFF2-40B4-BE49-F238E27FC236}">
                <a16:creationId xmlns:a16="http://schemas.microsoft.com/office/drawing/2014/main" id="{ADF5DE78-140C-6788-C97E-800D06F5A862}"/>
              </a:ext>
            </a:extLst>
          </p:cNvPr>
          <p:cNvSpPr/>
          <p:nvPr/>
        </p:nvSpPr>
        <p:spPr>
          <a:xfrm>
            <a:off x="6690377" y="278685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DC795220-7757-20AC-9D3A-BA46BB07C693}"/>
              </a:ext>
            </a:extLst>
          </p:cNvPr>
          <p:cNvSpPr/>
          <p:nvPr/>
        </p:nvSpPr>
        <p:spPr>
          <a:xfrm>
            <a:off x="5786336" y="161595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EDFB4AB7-40DA-2D57-63BB-B47CF1B2C0EC}"/>
              </a:ext>
            </a:extLst>
          </p:cNvPr>
          <p:cNvCxnSpPr>
            <a:cxnSpLocks/>
            <a:stCxn id="46" idx="1"/>
            <a:endCxn id="54" idx="5"/>
          </p:cNvCxnSpPr>
          <p:nvPr/>
        </p:nvCxnSpPr>
        <p:spPr>
          <a:xfrm flipH="1" flipV="1">
            <a:off x="5935597" y="1743116"/>
            <a:ext cx="780389" cy="1065552"/>
          </a:xfrm>
          <a:prstGeom prst="straightConnector1">
            <a:avLst/>
          </a:prstGeom>
          <a:ln w="57150">
            <a:solidFill>
              <a:srgbClr val="003F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B39A255-AEBB-5466-1F42-96C70EA29205}"/>
              </a:ext>
            </a:extLst>
          </p:cNvPr>
          <p:cNvSpPr/>
          <p:nvPr/>
        </p:nvSpPr>
        <p:spPr>
          <a:xfrm>
            <a:off x="1362792" y="4846812"/>
            <a:ext cx="1080933" cy="3720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Soleiman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1666-94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CA8B07-A217-CB5B-4C8D-CCF41F8E5DAA}"/>
              </a:ext>
            </a:extLst>
          </p:cNvPr>
          <p:cNvSpPr/>
          <p:nvPr/>
        </p:nvSpPr>
        <p:spPr>
          <a:xfrm>
            <a:off x="1312864" y="5324194"/>
            <a:ext cx="1188030" cy="3720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Soltan</a:t>
            </a:r>
            <a:r>
              <a:rPr lang="fr-FR" sz="1200" dirty="0">
                <a:solidFill>
                  <a:schemeClr val="tx1"/>
                </a:solidFill>
              </a:rPr>
              <a:t> Hossein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1694-1722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9A60B3D4-B8DB-24C2-C959-2B6ADAAD8B06}"/>
              </a:ext>
            </a:extLst>
          </p:cNvPr>
          <p:cNvCxnSpPr>
            <a:cxnSpLocks/>
            <a:stCxn id="2" idx="2"/>
            <a:endCxn id="3" idx="0"/>
          </p:cNvCxnSpPr>
          <p:nvPr/>
        </p:nvCxnSpPr>
        <p:spPr>
          <a:xfrm>
            <a:off x="1903259" y="5218841"/>
            <a:ext cx="3620" cy="10535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78055A1-3698-FD0A-41A0-3313DACFA10A}"/>
              </a:ext>
            </a:extLst>
          </p:cNvPr>
          <p:cNvSpPr/>
          <p:nvPr/>
        </p:nvSpPr>
        <p:spPr>
          <a:xfrm>
            <a:off x="1317076" y="5819929"/>
            <a:ext cx="1172364" cy="39173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Tahmasp</a:t>
            </a:r>
            <a:r>
              <a:rPr lang="fr-FR" sz="1200" dirty="0">
                <a:solidFill>
                  <a:schemeClr val="tx1"/>
                </a:solidFill>
              </a:rPr>
              <a:t>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1729-32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586ADB0E-C28D-97B5-08F3-073A73F95B95}"/>
              </a:ext>
            </a:extLst>
          </p:cNvPr>
          <p:cNvCxnSpPr>
            <a:cxnSpLocks/>
            <a:stCxn id="3" idx="2"/>
            <a:endCxn id="7" idx="0"/>
          </p:cNvCxnSpPr>
          <p:nvPr/>
        </p:nvCxnSpPr>
        <p:spPr>
          <a:xfrm flipH="1">
            <a:off x="1903258" y="5696222"/>
            <a:ext cx="3621" cy="12370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92F924A-8D7C-E6E5-7558-04C219FA137A}"/>
              </a:ext>
            </a:extLst>
          </p:cNvPr>
          <p:cNvSpPr/>
          <p:nvPr/>
        </p:nvSpPr>
        <p:spPr>
          <a:xfrm>
            <a:off x="1312307" y="6344900"/>
            <a:ext cx="1209167" cy="3909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Abbas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1732-36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6E0FFB6-4E64-A94C-AAC8-22C3E70B5FAD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>
            <a:off x="1903258" y="6211668"/>
            <a:ext cx="13633" cy="13323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4AFB3E1-6C89-0454-5D21-92AAE45B7907}"/>
              </a:ext>
            </a:extLst>
          </p:cNvPr>
          <p:cNvSpPr/>
          <p:nvPr/>
        </p:nvSpPr>
        <p:spPr>
          <a:xfrm>
            <a:off x="263734" y="4868084"/>
            <a:ext cx="950751" cy="563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SEFEVIDES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Perse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1500-1736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AFA5638-E20C-550C-BDB1-73381E75315E}"/>
              </a:ext>
            </a:extLst>
          </p:cNvPr>
          <p:cNvSpPr/>
          <p:nvPr/>
        </p:nvSpPr>
        <p:spPr>
          <a:xfrm>
            <a:off x="9234358" y="278685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540F3836-5A2F-4DEE-CDBE-CF77CD043F72}"/>
              </a:ext>
            </a:extLst>
          </p:cNvPr>
          <p:cNvCxnSpPr>
            <a:cxnSpLocks/>
            <a:stCxn id="17" idx="1"/>
            <a:endCxn id="19" idx="5"/>
          </p:cNvCxnSpPr>
          <p:nvPr/>
        </p:nvCxnSpPr>
        <p:spPr>
          <a:xfrm flipH="1" flipV="1">
            <a:off x="8564887" y="2476961"/>
            <a:ext cx="695080" cy="3317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A7955DC6-CC6B-A3A7-2CF6-3D0F31893F87}"/>
              </a:ext>
            </a:extLst>
          </p:cNvPr>
          <p:cNvSpPr/>
          <p:nvPr/>
        </p:nvSpPr>
        <p:spPr>
          <a:xfrm>
            <a:off x="8415626" y="234980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3911EFB-6EB2-514F-9AAC-991F35A770C5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6865247" y="2424291"/>
            <a:ext cx="1550379" cy="4370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179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6414" y="178483"/>
            <a:ext cx="4651115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1709-1723 : … Profitant des désordres, Russes et Ottomans envahissent le nord-ouest de la Perse : Géorgie, Azerbaïdjan</a:t>
            </a:r>
          </a:p>
          <a:p>
            <a:endParaRPr lang="fr-FR" dirty="0"/>
          </a:p>
          <a:p>
            <a:r>
              <a:rPr lang="fr-FR" dirty="0"/>
              <a:t>*Profitant des désordres</a:t>
            </a:r>
          </a:p>
          <a:p>
            <a:r>
              <a:rPr lang="fr-FR" dirty="0"/>
              <a:t>Ottomans et Russes en concurrence</a:t>
            </a:r>
          </a:p>
          <a:p>
            <a:r>
              <a:rPr lang="fr-FR" dirty="0"/>
              <a:t>Interviennent</a:t>
            </a:r>
          </a:p>
          <a:p>
            <a:endParaRPr lang="fr-FR" dirty="0"/>
          </a:p>
          <a:p>
            <a:r>
              <a:rPr lang="fr-FR" dirty="0"/>
              <a:t>*Les Russes d’abord…</a:t>
            </a:r>
          </a:p>
          <a:p>
            <a:endParaRPr lang="fr-FR" dirty="0"/>
          </a:p>
          <a:p>
            <a:r>
              <a:rPr lang="fr-FR" dirty="0"/>
              <a:t>*Juillet 1722-1723</a:t>
            </a:r>
          </a:p>
          <a:p>
            <a:r>
              <a:rPr lang="fr-FR" dirty="0"/>
              <a:t>Pour empêcher une future avancée ottomane…</a:t>
            </a:r>
          </a:p>
          <a:p>
            <a:endParaRPr lang="fr-FR" dirty="0"/>
          </a:p>
          <a:p>
            <a:r>
              <a:rPr lang="fr-FR" dirty="0"/>
              <a:t>Les Russes occupent les côtes ouest et sud</a:t>
            </a:r>
          </a:p>
          <a:p>
            <a:r>
              <a:rPr lang="fr-FR" dirty="0"/>
              <a:t>De la Mer Caspienne jusqu’à </a:t>
            </a:r>
            <a:r>
              <a:rPr lang="fr-FR" dirty="0" err="1"/>
              <a:t>Asterabad</a:t>
            </a:r>
            <a:endParaRPr lang="fr-FR" dirty="0"/>
          </a:p>
        </p:txBody>
      </p:sp>
      <p:pic>
        <p:nvPicPr>
          <p:cNvPr id="2" name="Picture 2" descr="C:\Users\Christophe\Pictures\My Scans\2015-12 (déc.)\scan0003.jpg">
            <a:extLst>
              <a:ext uri="{FF2B5EF4-FFF2-40B4-BE49-F238E27FC236}">
                <a16:creationId xmlns:a16="http://schemas.microsoft.com/office/drawing/2014/main" id="{D5B89B3C-2FFC-F008-DB79-D0FA7717D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8483"/>
            <a:ext cx="7076410" cy="44916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B92C91EE-92DC-998D-8BF7-2CC47583DEB3}"/>
              </a:ext>
            </a:extLst>
          </p:cNvPr>
          <p:cNvSpPr/>
          <p:nvPr/>
        </p:nvSpPr>
        <p:spPr>
          <a:xfrm>
            <a:off x="6472392" y="112383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A44D8A1-2F05-9993-AF73-50F1B382EFA7}"/>
              </a:ext>
            </a:extLst>
          </p:cNvPr>
          <p:cNvSpPr/>
          <p:nvPr/>
        </p:nvSpPr>
        <p:spPr>
          <a:xfrm>
            <a:off x="6353121" y="180961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7C3A552-3E57-2DFA-3D9C-9722E173C490}"/>
              </a:ext>
            </a:extLst>
          </p:cNvPr>
          <p:cNvSpPr/>
          <p:nvPr/>
        </p:nvSpPr>
        <p:spPr>
          <a:xfrm>
            <a:off x="6777812" y="195859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F28125E-BC27-E6A6-48E1-B9E18012C084}"/>
              </a:ext>
            </a:extLst>
          </p:cNvPr>
          <p:cNvSpPr/>
          <p:nvPr/>
        </p:nvSpPr>
        <p:spPr>
          <a:xfrm>
            <a:off x="7202504" y="180961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69F98A0-3F8E-79FF-60EE-FE03086598CF}"/>
              </a:ext>
            </a:extLst>
          </p:cNvPr>
          <p:cNvSpPr/>
          <p:nvPr/>
        </p:nvSpPr>
        <p:spPr>
          <a:xfrm>
            <a:off x="5720903" y="22691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A90EFE8-96F2-8B66-6C89-FE6261CDDC6A}"/>
              </a:ext>
            </a:extLst>
          </p:cNvPr>
          <p:cNvSpPr/>
          <p:nvPr/>
        </p:nvSpPr>
        <p:spPr>
          <a:xfrm>
            <a:off x="6690377" y="278685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4DEC626E-9F8B-B16A-817D-F1873717BD74}"/>
              </a:ext>
            </a:extLst>
          </p:cNvPr>
          <p:cNvCxnSpPr>
            <a:cxnSpLocks/>
            <a:stCxn id="12" idx="5"/>
            <a:endCxn id="8" idx="1"/>
          </p:cNvCxnSpPr>
          <p:nvPr/>
        </p:nvCxnSpPr>
        <p:spPr>
          <a:xfrm>
            <a:off x="5870164" y="354076"/>
            <a:ext cx="627837" cy="791578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E4025F56-9386-7112-4B5D-FC6A2B969D02}"/>
              </a:ext>
            </a:extLst>
          </p:cNvPr>
          <p:cNvCxnSpPr>
            <a:cxnSpLocks/>
            <a:endCxn id="10" idx="2"/>
          </p:cNvCxnSpPr>
          <p:nvPr/>
        </p:nvCxnSpPr>
        <p:spPr>
          <a:xfrm>
            <a:off x="6527991" y="1958590"/>
            <a:ext cx="249821" cy="74487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22B46D1F-75E7-6D81-524A-D37E2E20E4A7}"/>
              </a:ext>
            </a:extLst>
          </p:cNvPr>
          <p:cNvCxnSpPr>
            <a:cxnSpLocks/>
            <a:endCxn id="11" idx="3"/>
          </p:cNvCxnSpPr>
          <p:nvPr/>
        </p:nvCxnSpPr>
        <p:spPr>
          <a:xfrm flipV="1">
            <a:off x="6952682" y="1936773"/>
            <a:ext cx="275431" cy="96304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C97A4CFC-F8EA-28CF-2C9E-33CD1A913C0E}"/>
              </a:ext>
            </a:extLst>
          </p:cNvPr>
          <p:cNvSpPr/>
          <p:nvPr/>
        </p:nvSpPr>
        <p:spPr>
          <a:xfrm>
            <a:off x="6265686" y="12490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7CD977E3-438B-F9F6-A2B9-ADE4F4695F63}"/>
              </a:ext>
            </a:extLst>
          </p:cNvPr>
          <p:cNvCxnSpPr>
            <a:cxnSpLocks/>
          </p:cNvCxnSpPr>
          <p:nvPr/>
        </p:nvCxnSpPr>
        <p:spPr>
          <a:xfrm>
            <a:off x="6353121" y="273877"/>
            <a:ext cx="87435" cy="1535739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2E7F8C4C-A5B1-D58C-481B-E5B621B8A577}"/>
              </a:ext>
            </a:extLst>
          </p:cNvPr>
          <p:cNvSpPr/>
          <p:nvPr/>
        </p:nvSpPr>
        <p:spPr>
          <a:xfrm>
            <a:off x="5786336" y="161595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7E61824-1C6A-4B1B-FA09-8A836CD8F520}"/>
              </a:ext>
            </a:extLst>
          </p:cNvPr>
          <p:cNvSpPr/>
          <p:nvPr/>
        </p:nvSpPr>
        <p:spPr>
          <a:xfrm>
            <a:off x="9234358" y="278685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CC64587D-4A05-FB77-AFC5-1570DF1F7714}"/>
              </a:ext>
            </a:extLst>
          </p:cNvPr>
          <p:cNvCxnSpPr>
            <a:cxnSpLocks/>
            <a:stCxn id="4" idx="1"/>
            <a:endCxn id="7" idx="5"/>
          </p:cNvCxnSpPr>
          <p:nvPr/>
        </p:nvCxnSpPr>
        <p:spPr>
          <a:xfrm flipH="1" flipV="1">
            <a:off x="8564887" y="2476961"/>
            <a:ext cx="695080" cy="3317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AF65D8F4-D6BA-E801-1FF7-BB4227EF881F}"/>
              </a:ext>
            </a:extLst>
          </p:cNvPr>
          <p:cNvSpPr/>
          <p:nvPr/>
        </p:nvSpPr>
        <p:spPr>
          <a:xfrm>
            <a:off x="8415626" y="234980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05E0A4A5-4179-4F7A-75A3-9F2E8CB6E642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6865247" y="2424291"/>
            <a:ext cx="1550379" cy="4370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2780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6414" y="178483"/>
            <a:ext cx="4651115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1709-1723 : … Profitant des désordres, Russes et Ottomans envahissent le nord-ouest de la Perse : Géorgie, Azerbaïdjan</a:t>
            </a:r>
          </a:p>
          <a:p>
            <a:endParaRPr lang="fr-FR" dirty="0"/>
          </a:p>
          <a:p>
            <a:r>
              <a:rPr lang="fr-FR" dirty="0"/>
              <a:t>*Oct. 1722-1725 : En réaction, à l’ouest</a:t>
            </a:r>
          </a:p>
          <a:p>
            <a:r>
              <a:rPr lang="fr-FR" dirty="0"/>
              <a:t>Les Ottomans occupent Tabriz et l’Azerbaïdjan…</a:t>
            </a:r>
          </a:p>
          <a:p>
            <a:endParaRPr lang="fr-FR" dirty="0"/>
          </a:p>
          <a:p>
            <a:r>
              <a:rPr lang="fr-FR" dirty="0"/>
              <a:t>NB : Et ils prennent </a:t>
            </a:r>
            <a:r>
              <a:rPr lang="fr-FR" dirty="0" err="1"/>
              <a:t>Tahmasp</a:t>
            </a:r>
            <a:r>
              <a:rPr lang="fr-FR" dirty="0"/>
              <a:t> II</a:t>
            </a:r>
          </a:p>
          <a:p>
            <a:r>
              <a:rPr lang="fr-FR" dirty="0"/>
              <a:t>Sous leur protection</a:t>
            </a:r>
          </a:p>
          <a:p>
            <a:endParaRPr lang="fr-FR" dirty="0"/>
          </a:p>
          <a:p>
            <a:r>
              <a:rPr lang="fr-FR" dirty="0"/>
              <a:t>Ainsi que Tiflis et la Géorgie orientale</a:t>
            </a:r>
          </a:p>
          <a:p>
            <a:r>
              <a:rPr lang="fr-FR" dirty="0"/>
              <a:t>Vassale de la Perse</a:t>
            </a:r>
          </a:p>
        </p:txBody>
      </p:sp>
      <p:pic>
        <p:nvPicPr>
          <p:cNvPr id="2" name="Picture 2" descr="C:\Users\Christophe\Pictures\My Scans\2015-12 (déc.)\scan0003.jpg">
            <a:extLst>
              <a:ext uri="{FF2B5EF4-FFF2-40B4-BE49-F238E27FC236}">
                <a16:creationId xmlns:a16="http://schemas.microsoft.com/office/drawing/2014/main" id="{D5B89B3C-2FFC-F008-DB79-D0FA7717D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8483"/>
            <a:ext cx="7076410" cy="44916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B92C91EE-92DC-998D-8BF7-2CC47583DEB3}"/>
              </a:ext>
            </a:extLst>
          </p:cNvPr>
          <p:cNvSpPr/>
          <p:nvPr/>
        </p:nvSpPr>
        <p:spPr>
          <a:xfrm>
            <a:off x="6472392" y="1123837"/>
            <a:ext cx="174870" cy="148974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A44D8A1-2F05-9993-AF73-50F1B382EFA7}"/>
              </a:ext>
            </a:extLst>
          </p:cNvPr>
          <p:cNvSpPr/>
          <p:nvPr/>
        </p:nvSpPr>
        <p:spPr>
          <a:xfrm>
            <a:off x="6353121" y="1809616"/>
            <a:ext cx="174870" cy="148974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7C3A552-3E57-2DFA-3D9C-9722E173C490}"/>
              </a:ext>
            </a:extLst>
          </p:cNvPr>
          <p:cNvSpPr/>
          <p:nvPr/>
        </p:nvSpPr>
        <p:spPr>
          <a:xfrm>
            <a:off x="6777812" y="1958590"/>
            <a:ext cx="174870" cy="148974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F28125E-BC27-E6A6-48E1-B9E18012C084}"/>
              </a:ext>
            </a:extLst>
          </p:cNvPr>
          <p:cNvSpPr/>
          <p:nvPr/>
        </p:nvSpPr>
        <p:spPr>
          <a:xfrm>
            <a:off x="7202504" y="1809616"/>
            <a:ext cx="174870" cy="148974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69F98A0-3F8E-79FF-60EE-FE03086598CF}"/>
              </a:ext>
            </a:extLst>
          </p:cNvPr>
          <p:cNvSpPr/>
          <p:nvPr/>
        </p:nvSpPr>
        <p:spPr>
          <a:xfrm>
            <a:off x="5720903" y="226919"/>
            <a:ext cx="174870" cy="148974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4DEC626E-9F8B-B16A-817D-F1873717BD74}"/>
              </a:ext>
            </a:extLst>
          </p:cNvPr>
          <p:cNvCxnSpPr>
            <a:cxnSpLocks/>
            <a:stCxn id="12" idx="5"/>
            <a:endCxn id="8" idx="1"/>
          </p:cNvCxnSpPr>
          <p:nvPr/>
        </p:nvCxnSpPr>
        <p:spPr>
          <a:xfrm>
            <a:off x="5870164" y="354076"/>
            <a:ext cx="627837" cy="791578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E4025F56-9386-7112-4B5D-FC6A2B969D02}"/>
              </a:ext>
            </a:extLst>
          </p:cNvPr>
          <p:cNvCxnSpPr>
            <a:cxnSpLocks/>
            <a:endCxn id="10" idx="2"/>
          </p:cNvCxnSpPr>
          <p:nvPr/>
        </p:nvCxnSpPr>
        <p:spPr>
          <a:xfrm>
            <a:off x="6527991" y="1958590"/>
            <a:ext cx="249821" cy="74487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22B46D1F-75E7-6D81-524A-D37E2E20E4A7}"/>
              </a:ext>
            </a:extLst>
          </p:cNvPr>
          <p:cNvCxnSpPr>
            <a:cxnSpLocks/>
            <a:endCxn id="11" idx="3"/>
          </p:cNvCxnSpPr>
          <p:nvPr/>
        </p:nvCxnSpPr>
        <p:spPr>
          <a:xfrm flipV="1">
            <a:off x="6952682" y="1936773"/>
            <a:ext cx="275431" cy="96304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C97A4CFC-F8EA-28CF-2C9E-33CD1A913C0E}"/>
              </a:ext>
            </a:extLst>
          </p:cNvPr>
          <p:cNvSpPr/>
          <p:nvPr/>
        </p:nvSpPr>
        <p:spPr>
          <a:xfrm>
            <a:off x="6265686" y="124903"/>
            <a:ext cx="174870" cy="148974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7CD977E3-438B-F9F6-A2B9-ADE4F4695F63}"/>
              </a:ext>
            </a:extLst>
          </p:cNvPr>
          <p:cNvCxnSpPr>
            <a:cxnSpLocks/>
          </p:cNvCxnSpPr>
          <p:nvPr/>
        </p:nvCxnSpPr>
        <p:spPr>
          <a:xfrm>
            <a:off x="6353121" y="273877"/>
            <a:ext cx="87435" cy="1535739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71AB87C0-95F2-52CB-BF3F-120C2B8E1F20}"/>
              </a:ext>
            </a:extLst>
          </p:cNvPr>
          <p:cNvSpPr/>
          <p:nvPr/>
        </p:nvSpPr>
        <p:spPr>
          <a:xfrm>
            <a:off x="5551364" y="80725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92427A7-4432-552A-29F3-831EE49D452C}"/>
              </a:ext>
            </a:extLst>
          </p:cNvPr>
          <p:cNvSpPr/>
          <p:nvPr/>
        </p:nvSpPr>
        <p:spPr>
          <a:xfrm>
            <a:off x="5248929" y="163027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44BFF534-4320-C613-8E6E-D23EAE0369C1}"/>
              </a:ext>
            </a:extLst>
          </p:cNvPr>
          <p:cNvCxnSpPr>
            <a:cxnSpLocks/>
            <a:stCxn id="17" idx="6"/>
            <a:endCxn id="19" idx="2"/>
          </p:cNvCxnSpPr>
          <p:nvPr/>
        </p:nvCxnSpPr>
        <p:spPr>
          <a:xfrm flipV="1">
            <a:off x="5423799" y="1690446"/>
            <a:ext cx="362537" cy="14311"/>
          </a:xfrm>
          <a:prstGeom prst="straightConnector1">
            <a:avLst/>
          </a:prstGeom>
          <a:ln w="57150">
            <a:solidFill>
              <a:srgbClr val="8E6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325252A7-9D8A-B962-708A-B62A22A23B7A}"/>
              </a:ext>
            </a:extLst>
          </p:cNvPr>
          <p:cNvSpPr/>
          <p:nvPr/>
        </p:nvSpPr>
        <p:spPr>
          <a:xfrm>
            <a:off x="5786336" y="161595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C4779428-8C5C-043C-D978-DEFD1BA294C8}"/>
              </a:ext>
            </a:extLst>
          </p:cNvPr>
          <p:cNvCxnSpPr>
            <a:cxnSpLocks/>
            <a:stCxn id="17" idx="6"/>
            <a:endCxn id="16" idx="4"/>
          </p:cNvCxnSpPr>
          <p:nvPr/>
        </p:nvCxnSpPr>
        <p:spPr>
          <a:xfrm flipV="1">
            <a:off x="5423799" y="956226"/>
            <a:ext cx="215000" cy="748531"/>
          </a:xfrm>
          <a:prstGeom prst="straightConnector1">
            <a:avLst/>
          </a:prstGeom>
          <a:ln w="57150">
            <a:solidFill>
              <a:srgbClr val="8E6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68D47983-949E-04A6-913A-1FC2C17F26DE}"/>
              </a:ext>
            </a:extLst>
          </p:cNvPr>
          <p:cNvSpPr/>
          <p:nvPr/>
        </p:nvSpPr>
        <p:spPr>
          <a:xfrm>
            <a:off x="6690377" y="278685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DF836D2-7580-536F-7FEC-EEDE4F1C664C}"/>
              </a:ext>
            </a:extLst>
          </p:cNvPr>
          <p:cNvSpPr/>
          <p:nvPr/>
        </p:nvSpPr>
        <p:spPr>
          <a:xfrm>
            <a:off x="9234358" y="278685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F54F70C-3136-DCDD-2A8F-9F2788A578F4}"/>
              </a:ext>
            </a:extLst>
          </p:cNvPr>
          <p:cNvSpPr/>
          <p:nvPr/>
        </p:nvSpPr>
        <p:spPr>
          <a:xfrm>
            <a:off x="9234358" y="278685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83FFB4C7-8F02-9BC6-8364-7B0FAF3C32AA}"/>
              </a:ext>
            </a:extLst>
          </p:cNvPr>
          <p:cNvCxnSpPr>
            <a:cxnSpLocks/>
            <a:stCxn id="7" idx="1"/>
            <a:endCxn id="14" idx="5"/>
          </p:cNvCxnSpPr>
          <p:nvPr/>
        </p:nvCxnSpPr>
        <p:spPr>
          <a:xfrm flipH="1" flipV="1">
            <a:off x="8564887" y="2476961"/>
            <a:ext cx="695080" cy="3317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0E195F96-6A11-4052-44FD-FD599C13C146}"/>
              </a:ext>
            </a:extLst>
          </p:cNvPr>
          <p:cNvSpPr/>
          <p:nvPr/>
        </p:nvSpPr>
        <p:spPr>
          <a:xfrm>
            <a:off x="8415626" y="234980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6F8E4357-35B6-0002-AF55-F034B30E2B7C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6865247" y="2424291"/>
            <a:ext cx="1550379" cy="4370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3833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6414" y="178483"/>
            <a:ext cx="4651115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1727-1738 : Au service de </a:t>
            </a:r>
            <a:r>
              <a:rPr lang="fr-FR" b="1" dirty="0" err="1"/>
              <a:t>Tahmasp</a:t>
            </a:r>
            <a:r>
              <a:rPr lang="fr-FR" b="1" dirty="0"/>
              <a:t> II, le Turc Afchar Nader Khan chasse les Afghans </a:t>
            </a:r>
            <a:r>
              <a:rPr lang="fr-FR" b="1" dirty="0" err="1"/>
              <a:t>Hotaki</a:t>
            </a:r>
            <a:r>
              <a:rPr lang="fr-FR" b="1" dirty="0"/>
              <a:t> d’Ispahan et s’empare du pouvoir ; …</a:t>
            </a:r>
          </a:p>
          <a:p>
            <a:endParaRPr lang="fr-FR" dirty="0"/>
          </a:p>
          <a:p>
            <a:r>
              <a:rPr lang="fr-FR" dirty="0"/>
              <a:t>*1727 : </a:t>
            </a:r>
            <a:r>
              <a:rPr lang="fr-FR" dirty="0" err="1"/>
              <a:t>Tahmasp</a:t>
            </a:r>
            <a:r>
              <a:rPr lang="fr-FR" dirty="0"/>
              <a:t> II quitte Tabriz</a:t>
            </a:r>
          </a:p>
          <a:p>
            <a:r>
              <a:rPr lang="fr-FR" dirty="0"/>
              <a:t>Et il se réfugie à Meched, dans le Khorassan</a:t>
            </a:r>
          </a:p>
          <a:p>
            <a:endParaRPr lang="fr-FR" dirty="0"/>
          </a:p>
          <a:p>
            <a:r>
              <a:rPr lang="fr-FR" dirty="0"/>
              <a:t>*A Meched, </a:t>
            </a:r>
            <a:r>
              <a:rPr lang="fr-FR" dirty="0" err="1"/>
              <a:t>Tahmasp</a:t>
            </a:r>
            <a:r>
              <a:rPr lang="fr-FR" dirty="0"/>
              <a:t> II reçoit le soutien</a:t>
            </a:r>
          </a:p>
          <a:p>
            <a:r>
              <a:rPr lang="fr-FR" dirty="0"/>
              <a:t>Des tribus turques </a:t>
            </a:r>
            <a:r>
              <a:rPr lang="fr-FR" i="1" dirty="0" err="1"/>
              <a:t>qizilbashes</a:t>
            </a:r>
            <a:r>
              <a:rPr lang="fr-FR" dirty="0"/>
              <a:t> sunnites</a:t>
            </a:r>
          </a:p>
          <a:p>
            <a:r>
              <a:rPr lang="fr-FR" dirty="0"/>
              <a:t>Les Kadjars et les Afchars…</a:t>
            </a:r>
          </a:p>
        </p:txBody>
      </p:sp>
      <p:pic>
        <p:nvPicPr>
          <p:cNvPr id="2" name="Picture 2" descr="C:\Users\Christophe\Pictures\My Scans\2015-12 (déc.)\scan0003.jpg">
            <a:extLst>
              <a:ext uri="{FF2B5EF4-FFF2-40B4-BE49-F238E27FC236}">
                <a16:creationId xmlns:a16="http://schemas.microsoft.com/office/drawing/2014/main" id="{D5B89B3C-2FFC-F008-DB79-D0FA7717D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8483"/>
            <a:ext cx="7076410" cy="44916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B92C91EE-92DC-998D-8BF7-2CC47583DEB3}"/>
              </a:ext>
            </a:extLst>
          </p:cNvPr>
          <p:cNvSpPr/>
          <p:nvPr/>
        </p:nvSpPr>
        <p:spPr>
          <a:xfrm>
            <a:off x="6472392" y="1123837"/>
            <a:ext cx="174870" cy="148974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A44D8A1-2F05-9993-AF73-50F1B382EFA7}"/>
              </a:ext>
            </a:extLst>
          </p:cNvPr>
          <p:cNvSpPr/>
          <p:nvPr/>
        </p:nvSpPr>
        <p:spPr>
          <a:xfrm>
            <a:off x="6353121" y="1809616"/>
            <a:ext cx="174870" cy="148974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69F98A0-3F8E-79FF-60EE-FE03086598CF}"/>
              </a:ext>
            </a:extLst>
          </p:cNvPr>
          <p:cNvSpPr/>
          <p:nvPr/>
        </p:nvSpPr>
        <p:spPr>
          <a:xfrm>
            <a:off x="5720903" y="226919"/>
            <a:ext cx="174870" cy="148974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97A4CFC-F8EA-28CF-2C9E-33CD1A913C0E}"/>
              </a:ext>
            </a:extLst>
          </p:cNvPr>
          <p:cNvSpPr/>
          <p:nvPr/>
        </p:nvSpPr>
        <p:spPr>
          <a:xfrm>
            <a:off x="6265686" y="124903"/>
            <a:ext cx="174870" cy="148974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2182D35-B74D-C4C4-E17D-7BEA7B125070}"/>
              </a:ext>
            </a:extLst>
          </p:cNvPr>
          <p:cNvSpPr/>
          <p:nvPr/>
        </p:nvSpPr>
        <p:spPr>
          <a:xfrm>
            <a:off x="6777812" y="1958590"/>
            <a:ext cx="174870" cy="148974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2C07CEC-FFAA-6277-A3E2-B3085A210D05}"/>
              </a:ext>
            </a:extLst>
          </p:cNvPr>
          <p:cNvSpPr/>
          <p:nvPr/>
        </p:nvSpPr>
        <p:spPr>
          <a:xfrm>
            <a:off x="7202504" y="1809616"/>
            <a:ext cx="174870" cy="148974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3D190BD-5616-3D90-FBF1-645DC11BC5E9}"/>
              </a:ext>
            </a:extLst>
          </p:cNvPr>
          <p:cNvSpPr/>
          <p:nvPr/>
        </p:nvSpPr>
        <p:spPr>
          <a:xfrm>
            <a:off x="8062744" y="193677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0E21F77-CAAE-2561-3F9F-03638E7821BF}"/>
              </a:ext>
            </a:extLst>
          </p:cNvPr>
          <p:cNvSpPr/>
          <p:nvPr/>
        </p:nvSpPr>
        <p:spPr>
          <a:xfrm>
            <a:off x="7342955" y="4931599"/>
            <a:ext cx="950751" cy="563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SEFEVIDES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Perse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1500-1736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04FEF77-71D4-BEC3-C118-CAFF8A2740BB}"/>
              </a:ext>
            </a:extLst>
          </p:cNvPr>
          <p:cNvSpPr/>
          <p:nvPr/>
        </p:nvSpPr>
        <p:spPr>
          <a:xfrm>
            <a:off x="6118684" y="4885706"/>
            <a:ext cx="1080933" cy="3720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Soleiman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1666-94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AE3492C-A04A-F12C-7144-AEEC5A999683}"/>
              </a:ext>
            </a:extLst>
          </p:cNvPr>
          <p:cNvSpPr/>
          <p:nvPr/>
        </p:nvSpPr>
        <p:spPr>
          <a:xfrm>
            <a:off x="6068756" y="5363088"/>
            <a:ext cx="1188030" cy="3720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Soltan</a:t>
            </a:r>
            <a:r>
              <a:rPr lang="fr-FR" sz="1200" dirty="0">
                <a:solidFill>
                  <a:schemeClr val="tx1"/>
                </a:solidFill>
              </a:rPr>
              <a:t> Hossein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1694-1722</a:t>
            </a: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C8E50BA1-CB24-4301-FF7F-F5EF78410852}"/>
              </a:ext>
            </a:extLst>
          </p:cNvPr>
          <p:cNvCxnSpPr>
            <a:cxnSpLocks/>
            <a:stCxn id="37" idx="2"/>
            <a:endCxn id="38" idx="0"/>
          </p:cNvCxnSpPr>
          <p:nvPr/>
        </p:nvCxnSpPr>
        <p:spPr>
          <a:xfrm>
            <a:off x="6659151" y="5257735"/>
            <a:ext cx="3620" cy="10535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494B3225-508C-9EC6-A59F-643819DF50B6}"/>
              </a:ext>
            </a:extLst>
          </p:cNvPr>
          <p:cNvSpPr/>
          <p:nvPr/>
        </p:nvSpPr>
        <p:spPr>
          <a:xfrm>
            <a:off x="6072968" y="5858823"/>
            <a:ext cx="1172364" cy="39173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Tahmasp</a:t>
            </a:r>
            <a:r>
              <a:rPr lang="fr-FR" sz="1200" dirty="0">
                <a:solidFill>
                  <a:schemeClr val="tx1"/>
                </a:solidFill>
              </a:rPr>
              <a:t>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1729-32</a:t>
            </a: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A797E506-F9AF-7624-0A43-5AEFE569E5C8}"/>
              </a:ext>
            </a:extLst>
          </p:cNvPr>
          <p:cNvCxnSpPr>
            <a:cxnSpLocks/>
            <a:stCxn id="38" idx="2"/>
            <a:endCxn id="40" idx="0"/>
          </p:cNvCxnSpPr>
          <p:nvPr/>
        </p:nvCxnSpPr>
        <p:spPr>
          <a:xfrm flipH="1">
            <a:off x="6659150" y="5735116"/>
            <a:ext cx="3621" cy="12370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F42F009F-D5C8-4F69-C996-522405BE3644}"/>
              </a:ext>
            </a:extLst>
          </p:cNvPr>
          <p:cNvSpPr/>
          <p:nvPr/>
        </p:nvSpPr>
        <p:spPr>
          <a:xfrm>
            <a:off x="6068199" y="6383794"/>
            <a:ext cx="1209167" cy="3909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Abbas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1732-36</a:t>
            </a:r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7B854CD9-3D22-544F-3F1A-5505B2A58530}"/>
              </a:ext>
            </a:extLst>
          </p:cNvPr>
          <p:cNvCxnSpPr>
            <a:cxnSpLocks/>
            <a:stCxn id="40" idx="2"/>
            <a:endCxn id="42" idx="0"/>
          </p:cNvCxnSpPr>
          <p:nvPr/>
        </p:nvCxnSpPr>
        <p:spPr>
          <a:xfrm>
            <a:off x="6659150" y="6250562"/>
            <a:ext cx="13633" cy="13323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5A915BC1-B26F-73A6-FF74-5BB65330D061}"/>
              </a:ext>
            </a:extLst>
          </p:cNvPr>
          <p:cNvSpPr/>
          <p:nvPr/>
        </p:nvSpPr>
        <p:spPr>
          <a:xfrm>
            <a:off x="8404513" y="5864756"/>
            <a:ext cx="981208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Mahmoud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1717-25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3D8B310-1B8E-FF75-7956-F2C7A614FE00}"/>
              </a:ext>
            </a:extLst>
          </p:cNvPr>
          <p:cNvSpPr/>
          <p:nvPr/>
        </p:nvSpPr>
        <p:spPr>
          <a:xfrm>
            <a:off x="10626729" y="5325678"/>
            <a:ext cx="950751" cy="79438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HOTAKI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Afghanistan Perse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1709-1738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3E5073A-3709-4340-BCED-9245594834E5}"/>
              </a:ext>
            </a:extLst>
          </p:cNvPr>
          <p:cNvSpPr/>
          <p:nvPr/>
        </p:nvSpPr>
        <p:spPr>
          <a:xfrm>
            <a:off x="8404513" y="5299381"/>
            <a:ext cx="981208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Mirwais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1709-15</a:t>
            </a: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D6ABE02E-04E3-1FA7-92F3-5487419967EF}"/>
              </a:ext>
            </a:extLst>
          </p:cNvPr>
          <p:cNvCxnSpPr>
            <a:cxnSpLocks/>
            <a:stCxn id="46" idx="2"/>
            <a:endCxn id="44" idx="0"/>
          </p:cNvCxnSpPr>
          <p:nvPr/>
        </p:nvCxnSpPr>
        <p:spPr>
          <a:xfrm>
            <a:off x="8895117" y="5690377"/>
            <a:ext cx="0" cy="17437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0FB788FF-BFEA-687F-6415-128BFF24D1DE}"/>
              </a:ext>
            </a:extLst>
          </p:cNvPr>
          <p:cNvSpPr/>
          <p:nvPr/>
        </p:nvSpPr>
        <p:spPr>
          <a:xfrm>
            <a:off x="9481299" y="5299381"/>
            <a:ext cx="981208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Abdul Aziz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1715-17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F2B792F-6316-140E-B0B9-7C4395A5BA60}"/>
              </a:ext>
            </a:extLst>
          </p:cNvPr>
          <p:cNvSpPr/>
          <p:nvPr/>
        </p:nvSpPr>
        <p:spPr>
          <a:xfrm>
            <a:off x="9481299" y="5872398"/>
            <a:ext cx="981208" cy="39099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Ashraf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1725-29</a:t>
            </a: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7934ECFF-74BF-202B-606E-3DEE4E7A569D}"/>
              </a:ext>
            </a:extLst>
          </p:cNvPr>
          <p:cNvCxnSpPr>
            <a:cxnSpLocks/>
            <a:stCxn id="48" idx="2"/>
            <a:endCxn id="49" idx="0"/>
          </p:cNvCxnSpPr>
          <p:nvPr/>
        </p:nvCxnSpPr>
        <p:spPr>
          <a:xfrm>
            <a:off x="9971903" y="5690377"/>
            <a:ext cx="0" cy="18202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6319F5B6-5F61-C86B-2FB3-27918DBBCAE3}"/>
              </a:ext>
            </a:extLst>
          </p:cNvPr>
          <p:cNvSpPr/>
          <p:nvPr/>
        </p:nvSpPr>
        <p:spPr>
          <a:xfrm>
            <a:off x="7352364" y="5858823"/>
            <a:ext cx="981208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Hossein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1729-38</a:t>
            </a:r>
          </a:p>
        </p:txBody>
      </p:sp>
      <p:cxnSp>
        <p:nvCxnSpPr>
          <p:cNvPr id="52" name="Connecteur : en angle 51">
            <a:extLst>
              <a:ext uri="{FF2B5EF4-FFF2-40B4-BE49-F238E27FC236}">
                <a16:creationId xmlns:a16="http://schemas.microsoft.com/office/drawing/2014/main" id="{B837DAF2-0411-FF17-4118-08FF0E57471E}"/>
              </a:ext>
            </a:extLst>
          </p:cNvPr>
          <p:cNvCxnSpPr>
            <a:cxnSpLocks/>
            <a:stCxn id="46" idx="2"/>
            <a:endCxn id="51" idx="0"/>
          </p:cNvCxnSpPr>
          <p:nvPr/>
        </p:nvCxnSpPr>
        <p:spPr>
          <a:xfrm rot="5400000">
            <a:off x="8284820" y="5248526"/>
            <a:ext cx="168446" cy="105214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 : en angle 52">
            <a:extLst>
              <a:ext uri="{FF2B5EF4-FFF2-40B4-BE49-F238E27FC236}">
                <a16:creationId xmlns:a16="http://schemas.microsoft.com/office/drawing/2014/main" id="{6FF64614-5D22-EFB4-B898-A27CA76A8581}"/>
              </a:ext>
            </a:extLst>
          </p:cNvPr>
          <p:cNvCxnSpPr>
            <a:cxnSpLocks/>
            <a:stCxn id="46" idx="0"/>
            <a:endCxn id="48" idx="0"/>
          </p:cNvCxnSpPr>
          <p:nvPr/>
        </p:nvCxnSpPr>
        <p:spPr>
          <a:xfrm rot="5400000" flipH="1" flipV="1">
            <a:off x="9433510" y="4760988"/>
            <a:ext cx="12700" cy="1076786"/>
          </a:xfrm>
          <a:prstGeom prst="bentConnector3">
            <a:avLst>
              <a:gd name="adj1" fmla="val 96522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8703A8D1-DFFC-6A2A-0D11-6E8D1003CDAD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5961206" y="1690446"/>
            <a:ext cx="2127147" cy="268144"/>
          </a:xfrm>
          <a:prstGeom prst="straightConnector1">
            <a:avLst/>
          </a:prstGeom>
          <a:ln w="57150">
            <a:solidFill>
              <a:srgbClr val="003F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5110A6B6-C52A-C8B2-1B18-21E7176766B3}"/>
              </a:ext>
            </a:extLst>
          </p:cNvPr>
          <p:cNvSpPr/>
          <p:nvPr/>
        </p:nvSpPr>
        <p:spPr>
          <a:xfrm>
            <a:off x="5551364" y="80725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145A1D9-AF3E-3C18-2255-DF0E98F82078}"/>
              </a:ext>
            </a:extLst>
          </p:cNvPr>
          <p:cNvSpPr/>
          <p:nvPr/>
        </p:nvSpPr>
        <p:spPr>
          <a:xfrm>
            <a:off x="5248929" y="163027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6EAE6BB9-8880-6E78-4BC0-BA5C8D215B6F}"/>
              </a:ext>
            </a:extLst>
          </p:cNvPr>
          <p:cNvCxnSpPr>
            <a:cxnSpLocks/>
            <a:stCxn id="11" idx="6"/>
            <a:endCxn id="18" idx="2"/>
          </p:cNvCxnSpPr>
          <p:nvPr/>
        </p:nvCxnSpPr>
        <p:spPr>
          <a:xfrm flipV="1">
            <a:off x="5423799" y="1690446"/>
            <a:ext cx="362537" cy="14311"/>
          </a:xfrm>
          <a:prstGeom prst="straightConnector1">
            <a:avLst/>
          </a:prstGeom>
          <a:ln w="57150">
            <a:solidFill>
              <a:srgbClr val="8E6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C56499C3-44BF-2BFF-D064-34825A6EBCBC}"/>
              </a:ext>
            </a:extLst>
          </p:cNvPr>
          <p:cNvSpPr/>
          <p:nvPr/>
        </p:nvSpPr>
        <p:spPr>
          <a:xfrm>
            <a:off x="5786336" y="161595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BEFA5F98-DA42-96E5-B977-CBAB418943D1}"/>
              </a:ext>
            </a:extLst>
          </p:cNvPr>
          <p:cNvCxnSpPr>
            <a:cxnSpLocks/>
            <a:stCxn id="11" idx="6"/>
            <a:endCxn id="5" idx="4"/>
          </p:cNvCxnSpPr>
          <p:nvPr/>
        </p:nvCxnSpPr>
        <p:spPr>
          <a:xfrm flipV="1">
            <a:off x="5423799" y="956226"/>
            <a:ext cx="215000" cy="748531"/>
          </a:xfrm>
          <a:prstGeom prst="straightConnector1">
            <a:avLst/>
          </a:prstGeom>
          <a:ln w="57150">
            <a:solidFill>
              <a:srgbClr val="8E6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70A472CD-356B-1F0F-95CA-61B2FAA3991E}"/>
              </a:ext>
            </a:extLst>
          </p:cNvPr>
          <p:cNvSpPr/>
          <p:nvPr/>
        </p:nvSpPr>
        <p:spPr>
          <a:xfrm>
            <a:off x="6690377" y="278685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8A85B7B-5C2C-90F7-9B5A-BECE2B35DC4B}"/>
              </a:ext>
            </a:extLst>
          </p:cNvPr>
          <p:cNvSpPr/>
          <p:nvPr/>
        </p:nvSpPr>
        <p:spPr>
          <a:xfrm>
            <a:off x="9234358" y="278685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9E6588B4-A7A5-5F03-D151-0B6E944DF9AA}"/>
              </a:ext>
            </a:extLst>
          </p:cNvPr>
          <p:cNvCxnSpPr>
            <a:cxnSpLocks/>
            <a:stCxn id="7" idx="1"/>
            <a:endCxn id="14" idx="5"/>
          </p:cNvCxnSpPr>
          <p:nvPr/>
        </p:nvCxnSpPr>
        <p:spPr>
          <a:xfrm flipH="1" flipV="1">
            <a:off x="8564887" y="2476961"/>
            <a:ext cx="695080" cy="3317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7CEF5EEA-1500-036E-445E-BC80AE093050}"/>
              </a:ext>
            </a:extLst>
          </p:cNvPr>
          <p:cNvSpPr/>
          <p:nvPr/>
        </p:nvSpPr>
        <p:spPr>
          <a:xfrm>
            <a:off x="8415626" y="234980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70FD458F-6C3B-9BDF-D743-3B67303F22EC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6865247" y="2424291"/>
            <a:ext cx="1550379" cy="4370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620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6414" y="178483"/>
            <a:ext cx="4651115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1727-1738 : Au service de </a:t>
            </a:r>
            <a:r>
              <a:rPr lang="fr-FR" b="1" dirty="0" err="1"/>
              <a:t>Tahmasp</a:t>
            </a:r>
            <a:r>
              <a:rPr lang="fr-FR" b="1" dirty="0"/>
              <a:t> II, le Turc Afchar Nader Khan chasse les Afghans </a:t>
            </a:r>
            <a:r>
              <a:rPr lang="fr-FR" b="1" dirty="0" err="1"/>
              <a:t>Hotaki</a:t>
            </a:r>
            <a:r>
              <a:rPr lang="fr-FR" b="1" dirty="0"/>
              <a:t> d’Ispahan et s’empare du pouvoir ; …</a:t>
            </a:r>
          </a:p>
          <a:p>
            <a:endParaRPr lang="fr-FR" dirty="0"/>
          </a:p>
          <a:p>
            <a:r>
              <a:rPr lang="fr-FR" dirty="0"/>
              <a:t>*1729 : </a:t>
            </a:r>
            <a:r>
              <a:rPr lang="fr-FR" u="sng" dirty="0"/>
              <a:t>Nader Khan</a:t>
            </a:r>
            <a:r>
              <a:rPr lang="fr-FR" dirty="0"/>
              <a:t>, chef des Afchars</a:t>
            </a:r>
          </a:p>
          <a:p>
            <a:r>
              <a:rPr lang="fr-FR" dirty="0"/>
              <a:t>Prend le contrôle de l’armée de </a:t>
            </a:r>
            <a:r>
              <a:rPr lang="fr-FR" dirty="0" err="1"/>
              <a:t>Tahmasp</a:t>
            </a:r>
            <a:r>
              <a:rPr lang="fr-FR" dirty="0"/>
              <a:t> II</a:t>
            </a:r>
          </a:p>
          <a:p>
            <a:endParaRPr lang="fr-FR" dirty="0"/>
          </a:p>
          <a:p>
            <a:r>
              <a:rPr lang="fr-FR" dirty="0"/>
              <a:t>*Avec l’aide des Afghans </a:t>
            </a:r>
            <a:r>
              <a:rPr lang="fr-FR" dirty="0" err="1"/>
              <a:t>Abdali</a:t>
            </a:r>
            <a:r>
              <a:rPr lang="fr-FR" dirty="0"/>
              <a:t> d’Hérat</a:t>
            </a:r>
          </a:p>
          <a:p>
            <a:r>
              <a:rPr lang="fr-FR" dirty="0"/>
              <a:t>Nader Khan prend Ispahan…</a:t>
            </a:r>
          </a:p>
          <a:p>
            <a:endParaRPr lang="fr-FR" dirty="0"/>
          </a:p>
          <a:p>
            <a:r>
              <a:rPr lang="fr-FR" dirty="0"/>
              <a:t>Aux Afghans </a:t>
            </a:r>
            <a:r>
              <a:rPr lang="fr-FR" dirty="0" err="1"/>
              <a:t>Hotaki</a:t>
            </a:r>
            <a:r>
              <a:rPr lang="fr-FR" dirty="0"/>
              <a:t> qui se réfugient à Kandahar</a:t>
            </a:r>
          </a:p>
        </p:txBody>
      </p:sp>
      <p:pic>
        <p:nvPicPr>
          <p:cNvPr id="2" name="Picture 2" descr="C:\Users\Christophe\Pictures\My Scans\2015-12 (déc.)\scan0003.jpg">
            <a:extLst>
              <a:ext uri="{FF2B5EF4-FFF2-40B4-BE49-F238E27FC236}">
                <a16:creationId xmlns:a16="http://schemas.microsoft.com/office/drawing/2014/main" id="{D5B89B3C-2FFC-F008-DB79-D0FA7717D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8483"/>
            <a:ext cx="7076410" cy="44916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B92C91EE-92DC-998D-8BF7-2CC47583DEB3}"/>
              </a:ext>
            </a:extLst>
          </p:cNvPr>
          <p:cNvSpPr/>
          <p:nvPr/>
        </p:nvSpPr>
        <p:spPr>
          <a:xfrm>
            <a:off x="6472392" y="1123837"/>
            <a:ext cx="174870" cy="1489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A44D8A1-2F05-9993-AF73-50F1B382EFA7}"/>
              </a:ext>
            </a:extLst>
          </p:cNvPr>
          <p:cNvSpPr/>
          <p:nvPr/>
        </p:nvSpPr>
        <p:spPr>
          <a:xfrm>
            <a:off x="6353121" y="1809616"/>
            <a:ext cx="174870" cy="1489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69F98A0-3F8E-79FF-60EE-FE03086598CF}"/>
              </a:ext>
            </a:extLst>
          </p:cNvPr>
          <p:cNvSpPr/>
          <p:nvPr/>
        </p:nvSpPr>
        <p:spPr>
          <a:xfrm>
            <a:off x="5720903" y="226919"/>
            <a:ext cx="174870" cy="1489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A90EFE8-96F2-8B66-6C89-FE6261CDDC6A}"/>
              </a:ext>
            </a:extLst>
          </p:cNvPr>
          <p:cNvSpPr/>
          <p:nvPr/>
        </p:nvSpPr>
        <p:spPr>
          <a:xfrm>
            <a:off x="6690377" y="2786851"/>
            <a:ext cx="174870" cy="14897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83534C1-C529-3173-14A2-1FD164C86E24}"/>
              </a:ext>
            </a:extLst>
          </p:cNvPr>
          <p:cNvSpPr/>
          <p:nvPr/>
        </p:nvSpPr>
        <p:spPr>
          <a:xfrm>
            <a:off x="9234358" y="2786851"/>
            <a:ext cx="174870" cy="14897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97A4CFC-F8EA-28CF-2C9E-33CD1A913C0E}"/>
              </a:ext>
            </a:extLst>
          </p:cNvPr>
          <p:cNvSpPr/>
          <p:nvPr/>
        </p:nvSpPr>
        <p:spPr>
          <a:xfrm>
            <a:off x="6265686" y="124903"/>
            <a:ext cx="174870" cy="1489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1AB87C0-95F2-52CB-BF3F-120C2B8E1F20}"/>
              </a:ext>
            </a:extLst>
          </p:cNvPr>
          <p:cNvSpPr/>
          <p:nvPr/>
        </p:nvSpPr>
        <p:spPr>
          <a:xfrm>
            <a:off x="5551364" y="807252"/>
            <a:ext cx="174870" cy="148974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92427A7-4432-552A-29F3-831EE49D452C}"/>
              </a:ext>
            </a:extLst>
          </p:cNvPr>
          <p:cNvSpPr/>
          <p:nvPr/>
        </p:nvSpPr>
        <p:spPr>
          <a:xfrm>
            <a:off x="5248929" y="1630270"/>
            <a:ext cx="174870" cy="1489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25252A7-9D8A-B962-708A-B62A22A23B7A}"/>
              </a:ext>
            </a:extLst>
          </p:cNvPr>
          <p:cNvSpPr/>
          <p:nvPr/>
        </p:nvSpPr>
        <p:spPr>
          <a:xfrm>
            <a:off x="5786336" y="1615959"/>
            <a:ext cx="174870" cy="1489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2182D35-B74D-C4C4-E17D-7BEA7B125070}"/>
              </a:ext>
            </a:extLst>
          </p:cNvPr>
          <p:cNvSpPr/>
          <p:nvPr/>
        </p:nvSpPr>
        <p:spPr>
          <a:xfrm>
            <a:off x="6777812" y="1958590"/>
            <a:ext cx="174870" cy="1489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2C07CEC-FFAA-6277-A3E2-B3085A210D05}"/>
              </a:ext>
            </a:extLst>
          </p:cNvPr>
          <p:cNvSpPr/>
          <p:nvPr/>
        </p:nvSpPr>
        <p:spPr>
          <a:xfrm>
            <a:off x="7202504" y="1809616"/>
            <a:ext cx="174870" cy="1489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DF062A3-DEC2-B192-2260-A50067656855}"/>
              </a:ext>
            </a:extLst>
          </p:cNvPr>
          <p:cNvSpPr/>
          <p:nvPr/>
        </p:nvSpPr>
        <p:spPr>
          <a:xfrm>
            <a:off x="6690377" y="278685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7469B25-9A62-8973-257C-179A32197EE2}"/>
              </a:ext>
            </a:extLst>
          </p:cNvPr>
          <p:cNvSpPr/>
          <p:nvPr/>
        </p:nvSpPr>
        <p:spPr>
          <a:xfrm>
            <a:off x="9234358" y="278685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45E0CE4-FD01-8C2F-39B3-939432D3B059}"/>
              </a:ext>
            </a:extLst>
          </p:cNvPr>
          <p:cNvSpPr/>
          <p:nvPr/>
        </p:nvSpPr>
        <p:spPr>
          <a:xfrm>
            <a:off x="8415005" y="234980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3D190BD-5616-3D90-FBF1-645DC11BC5E9}"/>
              </a:ext>
            </a:extLst>
          </p:cNvPr>
          <p:cNvSpPr/>
          <p:nvPr/>
        </p:nvSpPr>
        <p:spPr>
          <a:xfrm>
            <a:off x="8062744" y="193677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ABD230F6-9E14-DFA1-0CC7-E2DA157A752B}"/>
              </a:ext>
            </a:extLst>
          </p:cNvPr>
          <p:cNvCxnSpPr>
            <a:cxnSpLocks/>
            <a:stCxn id="27" idx="5"/>
          </p:cNvCxnSpPr>
          <p:nvPr/>
        </p:nvCxnSpPr>
        <p:spPr>
          <a:xfrm>
            <a:off x="8212005" y="2063930"/>
            <a:ext cx="203000" cy="285874"/>
          </a:xfrm>
          <a:prstGeom prst="straightConnector1">
            <a:avLst/>
          </a:prstGeom>
          <a:ln w="57150">
            <a:solidFill>
              <a:srgbClr val="003F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29654DDA-BC1B-5213-78F1-AFE903108C63}"/>
              </a:ext>
            </a:extLst>
          </p:cNvPr>
          <p:cNvCxnSpPr>
            <a:cxnSpLocks/>
            <a:stCxn id="15" idx="3"/>
            <a:endCxn id="5" idx="6"/>
          </p:cNvCxnSpPr>
          <p:nvPr/>
        </p:nvCxnSpPr>
        <p:spPr>
          <a:xfrm flipH="1">
            <a:off x="6865247" y="2476961"/>
            <a:ext cx="1575367" cy="384377"/>
          </a:xfrm>
          <a:prstGeom prst="straightConnector1">
            <a:avLst/>
          </a:prstGeom>
          <a:ln w="57150">
            <a:solidFill>
              <a:srgbClr val="003F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E9764252-8DC7-EF91-B257-C89690884B4F}"/>
              </a:ext>
            </a:extLst>
          </p:cNvPr>
          <p:cNvCxnSpPr>
            <a:cxnSpLocks/>
            <a:stCxn id="5" idx="6"/>
            <a:endCxn id="7" idx="2"/>
          </p:cNvCxnSpPr>
          <p:nvPr/>
        </p:nvCxnSpPr>
        <p:spPr>
          <a:xfrm>
            <a:off x="6865247" y="2861338"/>
            <a:ext cx="236911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54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6414" y="178483"/>
            <a:ext cx="4651115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1727-1738 : Au service de </a:t>
            </a:r>
            <a:r>
              <a:rPr lang="fr-FR" b="1" dirty="0" err="1"/>
              <a:t>Tahmasp</a:t>
            </a:r>
            <a:r>
              <a:rPr lang="fr-FR" b="1" dirty="0"/>
              <a:t> II, le Turc Afchar Nader Khan chasse les Afghans </a:t>
            </a:r>
            <a:r>
              <a:rPr lang="fr-FR" b="1" dirty="0" err="1"/>
              <a:t>Hotaki</a:t>
            </a:r>
            <a:r>
              <a:rPr lang="fr-FR" b="1" dirty="0"/>
              <a:t> d’Ispahan et s’empare du pouvoir ; …</a:t>
            </a:r>
          </a:p>
          <a:p>
            <a:endParaRPr lang="fr-FR" dirty="0"/>
          </a:p>
          <a:p>
            <a:r>
              <a:rPr lang="fr-FR" dirty="0"/>
              <a:t>*1730 : </a:t>
            </a:r>
            <a:r>
              <a:rPr lang="fr-FR" u="sng" dirty="0"/>
              <a:t>Nader Khan</a:t>
            </a:r>
            <a:r>
              <a:rPr lang="fr-FR" dirty="0"/>
              <a:t> règne sur la Perse</a:t>
            </a:r>
          </a:p>
          <a:p>
            <a:endParaRPr lang="fr-FR" dirty="0"/>
          </a:p>
          <a:p>
            <a:r>
              <a:rPr lang="fr-FR" dirty="0"/>
              <a:t>NB : 1732-36 : Il détrône </a:t>
            </a:r>
            <a:r>
              <a:rPr lang="fr-FR" dirty="0" err="1"/>
              <a:t>Tahmasp</a:t>
            </a:r>
            <a:r>
              <a:rPr lang="fr-FR" dirty="0"/>
              <a:t> II</a:t>
            </a:r>
          </a:p>
          <a:p>
            <a:r>
              <a:rPr lang="fr-FR" dirty="0"/>
              <a:t>Puis son fils Abbas III, le dernier Séfévide</a:t>
            </a:r>
          </a:p>
          <a:p>
            <a:endParaRPr lang="fr-FR" dirty="0"/>
          </a:p>
          <a:p>
            <a:r>
              <a:rPr lang="fr-FR" dirty="0"/>
              <a:t>*1</a:t>
            </a:r>
            <a:r>
              <a:rPr lang="fr-FR" baseline="30000" dirty="0"/>
              <a:t>er</a:t>
            </a:r>
            <a:r>
              <a:rPr lang="fr-FR" dirty="0"/>
              <a:t> objectif : Au nord-ouest</a:t>
            </a:r>
          </a:p>
          <a:p>
            <a:r>
              <a:rPr lang="fr-FR" dirty="0"/>
              <a:t>Chasser Russes et Ottomans…</a:t>
            </a:r>
          </a:p>
        </p:txBody>
      </p:sp>
      <p:pic>
        <p:nvPicPr>
          <p:cNvPr id="2" name="Picture 2" descr="C:\Users\Christophe\Pictures\My Scans\2015-12 (déc.)\scan0003.jpg">
            <a:extLst>
              <a:ext uri="{FF2B5EF4-FFF2-40B4-BE49-F238E27FC236}">
                <a16:creationId xmlns:a16="http://schemas.microsoft.com/office/drawing/2014/main" id="{D5B89B3C-2FFC-F008-DB79-D0FA7717D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8483"/>
            <a:ext cx="7076410" cy="44916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B92C91EE-92DC-998D-8BF7-2CC47583DEB3}"/>
              </a:ext>
            </a:extLst>
          </p:cNvPr>
          <p:cNvSpPr/>
          <p:nvPr/>
        </p:nvSpPr>
        <p:spPr>
          <a:xfrm>
            <a:off x="6472392" y="1123837"/>
            <a:ext cx="174870" cy="1489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A44D8A1-2F05-9993-AF73-50F1B382EFA7}"/>
              </a:ext>
            </a:extLst>
          </p:cNvPr>
          <p:cNvSpPr/>
          <p:nvPr/>
        </p:nvSpPr>
        <p:spPr>
          <a:xfrm>
            <a:off x="6353121" y="1809616"/>
            <a:ext cx="174870" cy="1489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69F98A0-3F8E-79FF-60EE-FE03086598CF}"/>
              </a:ext>
            </a:extLst>
          </p:cNvPr>
          <p:cNvSpPr/>
          <p:nvPr/>
        </p:nvSpPr>
        <p:spPr>
          <a:xfrm>
            <a:off x="5720903" y="226919"/>
            <a:ext cx="174870" cy="1489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A90EFE8-96F2-8B66-6C89-FE6261CDDC6A}"/>
              </a:ext>
            </a:extLst>
          </p:cNvPr>
          <p:cNvSpPr/>
          <p:nvPr/>
        </p:nvSpPr>
        <p:spPr>
          <a:xfrm>
            <a:off x="6690377" y="2786851"/>
            <a:ext cx="174870" cy="14897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83534C1-C529-3173-14A2-1FD164C86E24}"/>
              </a:ext>
            </a:extLst>
          </p:cNvPr>
          <p:cNvSpPr/>
          <p:nvPr/>
        </p:nvSpPr>
        <p:spPr>
          <a:xfrm>
            <a:off x="9234358" y="2786851"/>
            <a:ext cx="174870" cy="14897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97A4CFC-F8EA-28CF-2C9E-33CD1A913C0E}"/>
              </a:ext>
            </a:extLst>
          </p:cNvPr>
          <p:cNvSpPr/>
          <p:nvPr/>
        </p:nvSpPr>
        <p:spPr>
          <a:xfrm>
            <a:off x="6265686" y="124903"/>
            <a:ext cx="174870" cy="1489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1AB87C0-95F2-52CB-BF3F-120C2B8E1F20}"/>
              </a:ext>
            </a:extLst>
          </p:cNvPr>
          <p:cNvSpPr/>
          <p:nvPr/>
        </p:nvSpPr>
        <p:spPr>
          <a:xfrm>
            <a:off x="5551364" y="807252"/>
            <a:ext cx="174870" cy="148974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92427A7-4432-552A-29F3-831EE49D452C}"/>
              </a:ext>
            </a:extLst>
          </p:cNvPr>
          <p:cNvSpPr/>
          <p:nvPr/>
        </p:nvSpPr>
        <p:spPr>
          <a:xfrm>
            <a:off x="5248929" y="1630270"/>
            <a:ext cx="174870" cy="1489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25252A7-9D8A-B962-708A-B62A22A23B7A}"/>
              </a:ext>
            </a:extLst>
          </p:cNvPr>
          <p:cNvSpPr/>
          <p:nvPr/>
        </p:nvSpPr>
        <p:spPr>
          <a:xfrm>
            <a:off x="5786336" y="1615959"/>
            <a:ext cx="174870" cy="1489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2182D35-B74D-C4C4-E17D-7BEA7B125070}"/>
              </a:ext>
            </a:extLst>
          </p:cNvPr>
          <p:cNvSpPr/>
          <p:nvPr/>
        </p:nvSpPr>
        <p:spPr>
          <a:xfrm>
            <a:off x="6777812" y="1958590"/>
            <a:ext cx="174870" cy="1489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2C07CEC-FFAA-6277-A3E2-B3085A210D05}"/>
              </a:ext>
            </a:extLst>
          </p:cNvPr>
          <p:cNvSpPr/>
          <p:nvPr/>
        </p:nvSpPr>
        <p:spPr>
          <a:xfrm>
            <a:off x="7202504" y="1809616"/>
            <a:ext cx="174870" cy="1489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DF062A3-DEC2-B192-2260-A50067656855}"/>
              </a:ext>
            </a:extLst>
          </p:cNvPr>
          <p:cNvSpPr/>
          <p:nvPr/>
        </p:nvSpPr>
        <p:spPr>
          <a:xfrm>
            <a:off x="6690377" y="278685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7469B25-9A62-8973-257C-179A32197EE2}"/>
              </a:ext>
            </a:extLst>
          </p:cNvPr>
          <p:cNvSpPr/>
          <p:nvPr/>
        </p:nvSpPr>
        <p:spPr>
          <a:xfrm>
            <a:off x="9234358" y="278685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45E0CE4-FD01-8C2F-39B3-939432D3B059}"/>
              </a:ext>
            </a:extLst>
          </p:cNvPr>
          <p:cNvSpPr/>
          <p:nvPr/>
        </p:nvSpPr>
        <p:spPr>
          <a:xfrm>
            <a:off x="8415005" y="2349804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3D190BD-5616-3D90-FBF1-645DC11BC5E9}"/>
              </a:ext>
            </a:extLst>
          </p:cNvPr>
          <p:cNvSpPr/>
          <p:nvPr/>
        </p:nvSpPr>
        <p:spPr>
          <a:xfrm>
            <a:off x="8062744" y="193677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ABD230F6-9E14-DFA1-0CC7-E2DA157A752B}"/>
              </a:ext>
            </a:extLst>
          </p:cNvPr>
          <p:cNvCxnSpPr>
            <a:cxnSpLocks/>
            <a:stCxn id="27" idx="5"/>
          </p:cNvCxnSpPr>
          <p:nvPr/>
        </p:nvCxnSpPr>
        <p:spPr>
          <a:xfrm>
            <a:off x="8212005" y="2063930"/>
            <a:ext cx="203000" cy="285874"/>
          </a:xfrm>
          <a:prstGeom prst="straightConnector1">
            <a:avLst/>
          </a:prstGeom>
          <a:ln w="57150">
            <a:solidFill>
              <a:srgbClr val="003F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29654DDA-BC1B-5213-78F1-AFE903108C63}"/>
              </a:ext>
            </a:extLst>
          </p:cNvPr>
          <p:cNvCxnSpPr>
            <a:cxnSpLocks/>
            <a:stCxn id="15" idx="3"/>
            <a:endCxn id="5" idx="6"/>
          </p:cNvCxnSpPr>
          <p:nvPr/>
        </p:nvCxnSpPr>
        <p:spPr>
          <a:xfrm flipH="1">
            <a:off x="6865247" y="2476961"/>
            <a:ext cx="1575367" cy="384377"/>
          </a:xfrm>
          <a:prstGeom prst="straightConnector1">
            <a:avLst/>
          </a:prstGeom>
          <a:ln w="57150">
            <a:solidFill>
              <a:srgbClr val="003F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E0E21F77-CAAE-2561-3F9F-03638E7821BF}"/>
              </a:ext>
            </a:extLst>
          </p:cNvPr>
          <p:cNvSpPr/>
          <p:nvPr/>
        </p:nvSpPr>
        <p:spPr>
          <a:xfrm>
            <a:off x="6884014" y="4853756"/>
            <a:ext cx="950751" cy="563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SEFEVIDES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Perse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1500-1736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04FEF77-71D4-BEC3-C118-CAFF8A2740BB}"/>
              </a:ext>
            </a:extLst>
          </p:cNvPr>
          <p:cNvSpPr/>
          <p:nvPr/>
        </p:nvSpPr>
        <p:spPr>
          <a:xfrm>
            <a:off x="8010087" y="4853756"/>
            <a:ext cx="1080933" cy="3720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Soleiman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1666-94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AE3492C-A04A-F12C-7144-AEEC5A999683}"/>
              </a:ext>
            </a:extLst>
          </p:cNvPr>
          <p:cNvSpPr/>
          <p:nvPr/>
        </p:nvSpPr>
        <p:spPr>
          <a:xfrm>
            <a:off x="7960159" y="5331138"/>
            <a:ext cx="1188030" cy="3720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Soltan</a:t>
            </a:r>
            <a:r>
              <a:rPr lang="fr-FR" sz="1200" dirty="0">
                <a:solidFill>
                  <a:schemeClr val="tx1"/>
                </a:solidFill>
              </a:rPr>
              <a:t> Hossein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1694-1722</a:t>
            </a: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C8E50BA1-CB24-4301-FF7F-F5EF78410852}"/>
              </a:ext>
            </a:extLst>
          </p:cNvPr>
          <p:cNvCxnSpPr>
            <a:cxnSpLocks/>
            <a:stCxn id="37" idx="2"/>
            <a:endCxn id="38" idx="0"/>
          </p:cNvCxnSpPr>
          <p:nvPr/>
        </p:nvCxnSpPr>
        <p:spPr>
          <a:xfrm>
            <a:off x="8550554" y="5225785"/>
            <a:ext cx="3620" cy="10535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494B3225-508C-9EC6-A59F-643819DF50B6}"/>
              </a:ext>
            </a:extLst>
          </p:cNvPr>
          <p:cNvSpPr/>
          <p:nvPr/>
        </p:nvSpPr>
        <p:spPr>
          <a:xfrm>
            <a:off x="7964371" y="5826873"/>
            <a:ext cx="1172364" cy="39173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Tahmasp</a:t>
            </a:r>
            <a:r>
              <a:rPr lang="fr-FR" sz="1200" dirty="0">
                <a:solidFill>
                  <a:schemeClr val="tx1"/>
                </a:solidFill>
              </a:rPr>
              <a:t>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1729-32</a:t>
            </a: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A797E506-F9AF-7624-0A43-5AEFE569E5C8}"/>
              </a:ext>
            </a:extLst>
          </p:cNvPr>
          <p:cNvCxnSpPr>
            <a:cxnSpLocks/>
            <a:stCxn id="38" idx="2"/>
            <a:endCxn id="40" idx="0"/>
          </p:cNvCxnSpPr>
          <p:nvPr/>
        </p:nvCxnSpPr>
        <p:spPr>
          <a:xfrm flipH="1">
            <a:off x="8550553" y="5703166"/>
            <a:ext cx="3621" cy="12370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F42F009F-D5C8-4F69-C996-522405BE3644}"/>
              </a:ext>
            </a:extLst>
          </p:cNvPr>
          <p:cNvSpPr/>
          <p:nvPr/>
        </p:nvSpPr>
        <p:spPr>
          <a:xfrm>
            <a:off x="7959602" y="6351844"/>
            <a:ext cx="1209167" cy="39099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Abbas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1732-36</a:t>
            </a:r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7B854CD9-3D22-544F-3F1A-5505B2A58530}"/>
              </a:ext>
            </a:extLst>
          </p:cNvPr>
          <p:cNvCxnSpPr>
            <a:cxnSpLocks/>
            <a:stCxn id="40" idx="2"/>
            <a:endCxn id="42" idx="0"/>
          </p:cNvCxnSpPr>
          <p:nvPr/>
        </p:nvCxnSpPr>
        <p:spPr>
          <a:xfrm>
            <a:off x="8550553" y="6218612"/>
            <a:ext cx="13633" cy="13323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064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6414" y="178483"/>
            <a:ext cx="4651115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1727-1738 : … Ottomans et Russes se retirent du nord-ouest</a:t>
            </a:r>
          </a:p>
          <a:p>
            <a:endParaRPr lang="fr-FR" dirty="0"/>
          </a:p>
          <a:p>
            <a:r>
              <a:rPr lang="fr-FR" dirty="0"/>
              <a:t>*1733-36 : A Kirkouk, </a:t>
            </a:r>
            <a:r>
              <a:rPr lang="fr-FR" u="sng" dirty="0"/>
              <a:t>Nader Chah</a:t>
            </a:r>
            <a:r>
              <a:rPr lang="fr-FR" dirty="0"/>
              <a:t> vainc</a:t>
            </a:r>
          </a:p>
          <a:p>
            <a:r>
              <a:rPr lang="fr-FR" dirty="0"/>
              <a:t>Les Ottomans qui se retirent de l’Azerbaïdjan</a:t>
            </a:r>
          </a:p>
          <a:p>
            <a:endParaRPr lang="fr-FR" dirty="0"/>
          </a:p>
          <a:p>
            <a:r>
              <a:rPr lang="fr-FR" dirty="0"/>
              <a:t>*1738 : Après le retrait des Ottomans</a:t>
            </a:r>
          </a:p>
          <a:p>
            <a:r>
              <a:rPr lang="fr-FR" dirty="0"/>
              <a:t>Les Russes se retirent également</a:t>
            </a:r>
          </a:p>
          <a:p>
            <a:r>
              <a:rPr lang="fr-FR" dirty="0"/>
              <a:t>De la Mer Caspienne</a:t>
            </a:r>
          </a:p>
          <a:p>
            <a:endParaRPr lang="fr-FR" dirty="0"/>
          </a:p>
          <a:p>
            <a:r>
              <a:rPr lang="fr-FR" dirty="0"/>
              <a:t>*1738 : Ottomans et Russes s’étant retirés…</a:t>
            </a:r>
          </a:p>
          <a:p>
            <a:endParaRPr lang="fr-FR" dirty="0"/>
          </a:p>
          <a:p>
            <a:r>
              <a:rPr lang="fr-FR" dirty="0"/>
              <a:t>2</a:t>
            </a:r>
            <a:r>
              <a:rPr lang="fr-FR" baseline="30000" dirty="0"/>
              <a:t>ème</a:t>
            </a:r>
            <a:r>
              <a:rPr lang="fr-FR" dirty="0"/>
              <a:t> objectif : A l’est, reconquérir Kandahar…</a:t>
            </a:r>
          </a:p>
        </p:txBody>
      </p:sp>
      <p:pic>
        <p:nvPicPr>
          <p:cNvPr id="10" name="Picture 2" descr="C:\Users\Christophe\Pictures\My Scans\2015-12 (déc.)\scan0003.jpg">
            <a:extLst>
              <a:ext uri="{FF2B5EF4-FFF2-40B4-BE49-F238E27FC236}">
                <a16:creationId xmlns:a16="http://schemas.microsoft.com/office/drawing/2014/main" id="{A266DC29-020E-7395-10CA-0C6C29D4C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8483"/>
            <a:ext cx="7076410" cy="44916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87114062-7D08-DA15-E91D-CFDD4DB4A963}"/>
              </a:ext>
            </a:extLst>
          </p:cNvPr>
          <p:cNvSpPr/>
          <p:nvPr/>
        </p:nvSpPr>
        <p:spPr>
          <a:xfrm>
            <a:off x="6353121" y="1809616"/>
            <a:ext cx="174870" cy="1489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801B31F-0491-ECBF-602D-B646EFDC4CCB}"/>
              </a:ext>
            </a:extLst>
          </p:cNvPr>
          <p:cNvSpPr/>
          <p:nvPr/>
        </p:nvSpPr>
        <p:spPr>
          <a:xfrm>
            <a:off x="6777812" y="1958590"/>
            <a:ext cx="174870" cy="148974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EDAB38C-28AD-4668-6215-7267D90C62FC}"/>
              </a:ext>
            </a:extLst>
          </p:cNvPr>
          <p:cNvSpPr/>
          <p:nvPr/>
        </p:nvSpPr>
        <p:spPr>
          <a:xfrm>
            <a:off x="7202504" y="1809616"/>
            <a:ext cx="174870" cy="1489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2BDEBA8-ECB1-C081-B1EC-2A7C1606C7B4}"/>
              </a:ext>
            </a:extLst>
          </p:cNvPr>
          <p:cNvSpPr/>
          <p:nvPr/>
        </p:nvSpPr>
        <p:spPr>
          <a:xfrm>
            <a:off x="5551364" y="807252"/>
            <a:ext cx="174870" cy="148974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09D5A26-8A5E-E642-D2AA-440BC38B52DC}"/>
              </a:ext>
            </a:extLst>
          </p:cNvPr>
          <p:cNvSpPr/>
          <p:nvPr/>
        </p:nvSpPr>
        <p:spPr>
          <a:xfrm>
            <a:off x="5720903" y="226919"/>
            <a:ext cx="174870" cy="14897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BBE80E0-92BB-7056-D10B-C0EAE482E024}"/>
              </a:ext>
            </a:extLst>
          </p:cNvPr>
          <p:cNvSpPr/>
          <p:nvPr/>
        </p:nvSpPr>
        <p:spPr>
          <a:xfrm>
            <a:off x="6690377" y="278685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A56FD74-F0E1-A4AA-F969-F2D632EA1886}"/>
              </a:ext>
            </a:extLst>
          </p:cNvPr>
          <p:cNvSpPr/>
          <p:nvPr/>
        </p:nvSpPr>
        <p:spPr>
          <a:xfrm>
            <a:off x="9234358" y="278685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6DB9A20-8876-2979-6B17-94CB48EF7A67}"/>
              </a:ext>
            </a:extLst>
          </p:cNvPr>
          <p:cNvSpPr/>
          <p:nvPr/>
        </p:nvSpPr>
        <p:spPr>
          <a:xfrm>
            <a:off x="8415005" y="2349804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E68B0208-F117-7AD3-FD70-91E7E18E95CD}"/>
              </a:ext>
            </a:extLst>
          </p:cNvPr>
          <p:cNvSpPr/>
          <p:nvPr/>
        </p:nvSpPr>
        <p:spPr>
          <a:xfrm>
            <a:off x="6265686" y="124903"/>
            <a:ext cx="174870" cy="1489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82806054-D75F-4A73-EDD6-E4565EE47948}"/>
              </a:ext>
            </a:extLst>
          </p:cNvPr>
          <p:cNvSpPr/>
          <p:nvPr/>
        </p:nvSpPr>
        <p:spPr>
          <a:xfrm>
            <a:off x="5248929" y="1630270"/>
            <a:ext cx="174870" cy="1489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7F0E4B20-2C45-DB60-EBFB-A05DB3640734}"/>
              </a:ext>
            </a:extLst>
          </p:cNvPr>
          <p:cNvSpPr/>
          <p:nvPr/>
        </p:nvSpPr>
        <p:spPr>
          <a:xfrm>
            <a:off x="5786336" y="1615959"/>
            <a:ext cx="174870" cy="1489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23504919-9493-D646-B912-C2D814C50853}"/>
              </a:ext>
            </a:extLst>
          </p:cNvPr>
          <p:cNvSpPr/>
          <p:nvPr/>
        </p:nvSpPr>
        <p:spPr>
          <a:xfrm>
            <a:off x="6472392" y="1123837"/>
            <a:ext cx="174870" cy="1489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D4DFFF2F-6850-CBEF-D11C-9A22A333406C}"/>
              </a:ext>
            </a:extLst>
          </p:cNvPr>
          <p:cNvCxnSpPr>
            <a:cxnSpLocks/>
            <a:stCxn id="23" idx="1"/>
            <a:endCxn id="69" idx="6"/>
          </p:cNvCxnSpPr>
          <p:nvPr/>
        </p:nvCxnSpPr>
        <p:spPr>
          <a:xfrm flipH="1" flipV="1">
            <a:off x="5649779" y="2211812"/>
            <a:ext cx="1066207" cy="596856"/>
          </a:xfrm>
          <a:prstGeom prst="straightConnector1">
            <a:avLst/>
          </a:prstGeom>
          <a:ln w="57150">
            <a:solidFill>
              <a:srgbClr val="003F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Ellipse 68">
            <a:extLst>
              <a:ext uri="{FF2B5EF4-FFF2-40B4-BE49-F238E27FC236}">
                <a16:creationId xmlns:a16="http://schemas.microsoft.com/office/drawing/2014/main" id="{168B1D16-7F7C-02CE-FFCF-005DAD0F7A43}"/>
              </a:ext>
            </a:extLst>
          </p:cNvPr>
          <p:cNvSpPr/>
          <p:nvPr/>
        </p:nvSpPr>
        <p:spPr>
          <a:xfrm>
            <a:off x="5474909" y="213732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7B3DF90C-7B9A-7C01-FAD0-6518911D149B}"/>
              </a:ext>
            </a:extLst>
          </p:cNvPr>
          <p:cNvCxnSpPr>
            <a:cxnSpLocks/>
            <a:stCxn id="55" idx="5"/>
            <a:endCxn id="69" idx="0"/>
          </p:cNvCxnSpPr>
          <p:nvPr/>
        </p:nvCxnSpPr>
        <p:spPr>
          <a:xfrm>
            <a:off x="5398190" y="1757427"/>
            <a:ext cx="164154" cy="379898"/>
          </a:xfrm>
          <a:prstGeom prst="straightConnector1">
            <a:avLst/>
          </a:prstGeom>
          <a:ln w="57150">
            <a:solidFill>
              <a:srgbClr val="8E6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3245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6414" y="178483"/>
            <a:ext cx="4651115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1736-1747 : Le Turc Afchar Nader Chah, maître de la Perse ; …</a:t>
            </a:r>
          </a:p>
          <a:p>
            <a:endParaRPr lang="fr-FR" dirty="0"/>
          </a:p>
          <a:p>
            <a:r>
              <a:rPr lang="fr-FR" dirty="0"/>
              <a:t>*1738 : Avec ses alliés Afghans </a:t>
            </a:r>
            <a:r>
              <a:rPr lang="fr-FR" dirty="0" err="1"/>
              <a:t>Abdali</a:t>
            </a:r>
            <a:r>
              <a:rPr lang="fr-FR" dirty="0"/>
              <a:t> de Hérat</a:t>
            </a:r>
          </a:p>
          <a:p>
            <a:endParaRPr lang="fr-FR" u="sng" dirty="0"/>
          </a:p>
          <a:p>
            <a:r>
              <a:rPr lang="fr-FR" u="sng" dirty="0"/>
              <a:t>Nader</a:t>
            </a:r>
            <a:r>
              <a:rPr lang="fr-FR" dirty="0"/>
              <a:t> reprend Kandahar aux Afghans </a:t>
            </a:r>
            <a:r>
              <a:rPr lang="fr-FR" dirty="0" err="1"/>
              <a:t>Hotaki</a:t>
            </a:r>
            <a:endParaRPr lang="fr-FR" dirty="0"/>
          </a:p>
          <a:p>
            <a:endParaRPr lang="fr-FR" dirty="0"/>
          </a:p>
          <a:p>
            <a:r>
              <a:rPr lang="fr-FR" dirty="0"/>
              <a:t>*Puis…</a:t>
            </a:r>
          </a:p>
        </p:txBody>
      </p:sp>
      <p:pic>
        <p:nvPicPr>
          <p:cNvPr id="10" name="Picture 2" descr="C:\Users\Christophe\Pictures\My Scans\2015-12 (déc.)\scan0003.jpg">
            <a:extLst>
              <a:ext uri="{FF2B5EF4-FFF2-40B4-BE49-F238E27FC236}">
                <a16:creationId xmlns:a16="http://schemas.microsoft.com/office/drawing/2014/main" id="{A266DC29-020E-7395-10CA-0C6C29D4C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8483"/>
            <a:ext cx="7076410" cy="44916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4BBE80E0-92BB-7056-D10B-C0EAE482E024}"/>
              </a:ext>
            </a:extLst>
          </p:cNvPr>
          <p:cNvSpPr/>
          <p:nvPr/>
        </p:nvSpPr>
        <p:spPr>
          <a:xfrm>
            <a:off x="6690377" y="278685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A56FD74-F0E1-A4AA-F969-F2D632EA1886}"/>
              </a:ext>
            </a:extLst>
          </p:cNvPr>
          <p:cNvSpPr/>
          <p:nvPr/>
        </p:nvSpPr>
        <p:spPr>
          <a:xfrm>
            <a:off x="9234358" y="278685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6DB9A20-8876-2979-6B17-94CB48EF7A67}"/>
              </a:ext>
            </a:extLst>
          </p:cNvPr>
          <p:cNvSpPr/>
          <p:nvPr/>
        </p:nvSpPr>
        <p:spPr>
          <a:xfrm>
            <a:off x="8415005" y="234980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98A4CFB9-0CF7-CB3B-C58B-409811016BFF}"/>
              </a:ext>
            </a:extLst>
          </p:cNvPr>
          <p:cNvCxnSpPr>
            <a:cxnSpLocks/>
            <a:stCxn id="23" idx="6"/>
            <a:endCxn id="24" idx="2"/>
          </p:cNvCxnSpPr>
          <p:nvPr/>
        </p:nvCxnSpPr>
        <p:spPr>
          <a:xfrm>
            <a:off x="6865247" y="2861338"/>
            <a:ext cx="2369111" cy="0"/>
          </a:xfrm>
          <a:prstGeom prst="straightConnector1">
            <a:avLst/>
          </a:prstGeom>
          <a:ln w="57150">
            <a:solidFill>
              <a:srgbClr val="003F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3770B0AB-9178-BA8C-8737-6516CE5400D7}"/>
              </a:ext>
            </a:extLst>
          </p:cNvPr>
          <p:cNvCxnSpPr>
            <a:cxnSpLocks/>
          </p:cNvCxnSpPr>
          <p:nvPr/>
        </p:nvCxnSpPr>
        <p:spPr>
          <a:xfrm flipV="1">
            <a:off x="9409228" y="2498778"/>
            <a:ext cx="967224" cy="309890"/>
          </a:xfrm>
          <a:prstGeom prst="straightConnector1">
            <a:avLst/>
          </a:prstGeom>
          <a:ln w="57150">
            <a:solidFill>
              <a:srgbClr val="003F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F29F0AFD-2A0D-8FBF-E99C-95262C8CC329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8589875" y="2498778"/>
            <a:ext cx="670092" cy="309890"/>
          </a:xfrm>
          <a:prstGeom prst="straightConnector1">
            <a:avLst/>
          </a:prstGeom>
          <a:ln w="57150">
            <a:solidFill>
              <a:srgbClr val="003F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987C9924-8F04-C5E2-785E-A84788CF3F35}"/>
              </a:ext>
            </a:extLst>
          </p:cNvPr>
          <p:cNvSpPr/>
          <p:nvPr/>
        </p:nvSpPr>
        <p:spPr>
          <a:xfrm>
            <a:off x="9585541" y="324001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A3BF6888-949F-1641-D6D4-971358056E05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9379238" y="2935825"/>
            <a:ext cx="231912" cy="326003"/>
          </a:xfrm>
          <a:prstGeom prst="straightConnector1">
            <a:avLst/>
          </a:prstGeom>
          <a:ln w="57150">
            <a:solidFill>
              <a:srgbClr val="003F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247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6414" y="178483"/>
            <a:ext cx="4651115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1736-1747 : … Avec l’aide de l’Afghan </a:t>
            </a:r>
            <a:r>
              <a:rPr lang="fr-FR" b="1" dirty="0" err="1"/>
              <a:t>Abdali</a:t>
            </a:r>
            <a:r>
              <a:rPr lang="fr-FR" b="1" dirty="0"/>
              <a:t> Ahmad Khan, il s’empare de Delhi et la met à sac en 1739</a:t>
            </a:r>
          </a:p>
          <a:p>
            <a:endParaRPr lang="fr-FR" dirty="0"/>
          </a:p>
          <a:p>
            <a:r>
              <a:rPr lang="fr-FR" dirty="0"/>
              <a:t>*1739 : Poursuivant son offensive</a:t>
            </a:r>
          </a:p>
          <a:p>
            <a:r>
              <a:rPr lang="fr-FR" dirty="0"/>
              <a:t>Nader Chah pénètre en Inde et met à sac Delhi</a:t>
            </a:r>
          </a:p>
          <a:p>
            <a:endParaRPr lang="fr-FR" dirty="0"/>
          </a:p>
          <a:p>
            <a:r>
              <a:rPr lang="fr-FR" dirty="0"/>
              <a:t>*Avec l’aide du Baloutche Nasir</a:t>
            </a:r>
          </a:p>
          <a:p>
            <a:r>
              <a:rPr lang="fr-FR" dirty="0"/>
              <a:t>Frère du khan de </a:t>
            </a:r>
            <a:r>
              <a:rPr lang="fr-FR" dirty="0" err="1"/>
              <a:t>Kalat</a:t>
            </a:r>
            <a:r>
              <a:rPr lang="fr-FR" dirty="0"/>
              <a:t> au Baloutchistan</a:t>
            </a:r>
          </a:p>
          <a:p>
            <a:endParaRPr lang="fr-FR" dirty="0"/>
          </a:p>
          <a:p>
            <a:r>
              <a:rPr lang="fr-FR" dirty="0"/>
              <a:t>*Et de l’Afghan </a:t>
            </a:r>
            <a:r>
              <a:rPr lang="fr-FR" dirty="0" err="1"/>
              <a:t>Abdali</a:t>
            </a:r>
            <a:r>
              <a:rPr lang="fr-FR" dirty="0"/>
              <a:t> </a:t>
            </a:r>
            <a:r>
              <a:rPr lang="fr-FR" u="sng" dirty="0"/>
              <a:t>Ahmad Khan</a:t>
            </a:r>
            <a:r>
              <a:rPr lang="fr-FR" dirty="0"/>
              <a:t>…</a:t>
            </a:r>
          </a:p>
        </p:txBody>
      </p:sp>
      <p:pic>
        <p:nvPicPr>
          <p:cNvPr id="10" name="Picture 2" descr="C:\Users\Christophe\Pictures\My Scans\2015-12 (déc.)\scan0003.jpg">
            <a:extLst>
              <a:ext uri="{FF2B5EF4-FFF2-40B4-BE49-F238E27FC236}">
                <a16:creationId xmlns:a16="http://schemas.microsoft.com/office/drawing/2014/main" id="{A266DC29-020E-7395-10CA-0C6C29D4C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8483"/>
            <a:ext cx="7076410" cy="44916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4BBE80E0-92BB-7056-D10B-C0EAE482E024}"/>
              </a:ext>
            </a:extLst>
          </p:cNvPr>
          <p:cNvSpPr/>
          <p:nvPr/>
        </p:nvSpPr>
        <p:spPr>
          <a:xfrm>
            <a:off x="6690377" y="278685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A56FD74-F0E1-A4AA-F969-F2D632EA1886}"/>
              </a:ext>
            </a:extLst>
          </p:cNvPr>
          <p:cNvSpPr/>
          <p:nvPr/>
        </p:nvSpPr>
        <p:spPr>
          <a:xfrm>
            <a:off x="9234358" y="278685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6DB9A20-8876-2979-6B17-94CB48EF7A67}"/>
              </a:ext>
            </a:extLst>
          </p:cNvPr>
          <p:cNvSpPr/>
          <p:nvPr/>
        </p:nvSpPr>
        <p:spPr>
          <a:xfrm>
            <a:off x="8415005" y="234980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98A4CFB9-0CF7-CB3B-C58B-409811016BFF}"/>
              </a:ext>
            </a:extLst>
          </p:cNvPr>
          <p:cNvCxnSpPr>
            <a:cxnSpLocks/>
            <a:stCxn id="23" idx="6"/>
            <a:endCxn id="24" idx="2"/>
          </p:cNvCxnSpPr>
          <p:nvPr/>
        </p:nvCxnSpPr>
        <p:spPr>
          <a:xfrm>
            <a:off x="6865247" y="2861338"/>
            <a:ext cx="2369111" cy="0"/>
          </a:xfrm>
          <a:prstGeom prst="straightConnector1">
            <a:avLst/>
          </a:prstGeom>
          <a:ln w="57150">
            <a:solidFill>
              <a:srgbClr val="003F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3770B0AB-9178-BA8C-8737-6516CE5400D7}"/>
              </a:ext>
            </a:extLst>
          </p:cNvPr>
          <p:cNvCxnSpPr>
            <a:cxnSpLocks/>
          </p:cNvCxnSpPr>
          <p:nvPr/>
        </p:nvCxnSpPr>
        <p:spPr>
          <a:xfrm flipV="1">
            <a:off x="9409228" y="2498778"/>
            <a:ext cx="967224" cy="309890"/>
          </a:xfrm>
          <a:prstGeom prst="straightConnector1">
            <a:avLst/>
          </a:prstGeom>
          <a:ln w="57150">
            <a:solidFill>
              <a:srgbClr val="003F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F29F0AFD-2A0D-8FBF-E99C-95262C8CC329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8589875" y="2498778"/>
            <a:ext cx="670092" cy="309890"/>
          </a:xfrm>
          <a:prstGeom prst="straightConnector1">
            <a:avLst/>
          </a:prstGeom>
          <a:ln w="57150">
            <a:solidFill>
              <a:srgbClr val="003F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A3BF6888-949F-1641-D6D4-971358056E05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9379238" y="2935825"/>
            <a:ext cx="211674" cy="401203"/>
          </a:xfrm>
          <a:prstGeom prst="straightConnector1">
            <a:avLst/>
          </a:prstGeom>
          <a:ln w="57150">
            <a:solidFill>
              <a:srgbClr val="003F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8E6680E2-365C-CE5A-38FF-420BF3B72F97}"/>
              </a:ext>
            </a:extLst>
          </p:cNvPr>
          <p:cNvSpPr/>
          <p:nvPr/>
        </p:nvSpPr>
        <p:spPr>
          <a:xfrm>
            <a:off x="9565303" y="331521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1425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3024" y="178483"/>
            <a:ext cx="6691845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1747 : Nader Chah est assassiné ; La Perse sombre dans l’anarchie et se divise</a:t>
            </a:r>
            <a:endParaRPr lang="fr-FR" dirty="0"/>
          </a:p>
          <a:p>
            <a:endParaRPr lang="fr-FR" dirty="0"/>
          </a:p>
          <a:p>
            <a:r>
              <a:rPr lang="fr-FR" dirty="0"/>
              <a:t>*1740 : De retour à Ispahan</a:t>
            </a:r>
          </a:p>
          <a:p>
            <a:r>
              <a:rPr lang="fr-FR" dirty="0"/>
              <a:t>NB : Avec comme butins, </a:t>
            </a:r>
            <a:r>
              <a:rPr lang="fr-FR" u="sng" dirty="0"/>
              <a:t>le </a:t>
            </a:r>
            <a:r>
              <a:rPr lang="fr-FR" i="1" u="sng" dirty="0"/>
              <a:t>trône du Paon</a:t>
            </a:r>
          </a:p>
          <a:p>
            <a:r>
              <a:rPr lang="fr-FR" dirty="0"/>
              <a:t>Et </a:t>
            </a:r>
            <a:r>
              <a:rPr lang="fr-FR" u="sng" dirty="0"/>
              <a:t>le diamant </a:t>
            </a:r>
            <a:r>
              <a:rPr lang="fr-FR" i="1" u="sng" dirty="0"/>
              <a:t>Koh-i Noor</a:t>
            </a:r>
            <a:r>
              <a:rPr lang="fr-FR" dirty="0"/>
              <a:t>, Montagne de lumière</a:t>
            </a:r>
          </a:p>
          <a:p>
            <a:endParaRPr lang="fr-FR" dirty="0"/>
          </a:p>
          <a:p>
            <a:r>
              <a:rPr lang="fr-FR" dirty="0"/>
              <a:t>Le sunnite </a:t>
            </a:r>
            <a:r>
              <a:rPr lang="fr-FR" u="sng" dirty="0"/>
              <a:t>Nader Chah</a:t>
            </a:r>
            <a:r>
              <a:rPr lang="fr-FR" dirty="0"/>
              <a:t> tente d’intégrer le chiisme dans le sunnisme</a:t>
            </a:r>
          </a:p>
          <a:p>
            <a:r>
              <a:rPr lang="fr-FR" dirty="0"/>
              <a:t>NB : En en faisant une 5</a:t>
            </a:r>
            <a:r>
              <a:rPr lang="fr-FR" baseline="30000" dirty="0"/>
              <a:t>ème</a:t>
            </a:r>
            <a:r>
              <a:rPr lang="fr-FR" dirty="0"/>
              <a:t> école…</a:t>
            </a:r>
          </a:p>
          <a:p>
            <a:endParaRPr lang="fr-FR" dirty="0"/>
          </a:p>
          <a:p>
            <a:r>
              <a:rPr lang="fr-FR" dirty="0"/>
              <a:t>*C’est un échec et…</a:t>
            </a:r>
          </a:p>
          <a:p>
            <a:r>
              <a:rPr lang="fr-FR" dirty="0"/>
              <a:t>1747 : Il est assassiné</a:t>
            </a:r>
          </a:p>
          <a:p>
            <a:endParaRPr lang="fr-FR" dirty="0"/>
          </a:p>
          <a:p>
            <a:r>
              <a:rPr lang="fr-FR" dirty="0"/>
              <a:t>*Après sa mort</a:t>
            </a:r>
          </a:p>
          <a:p>
            <a:r>
              <a:rPr lang="fr-FR" dirty="0"/>
              <a:t>La Perse sombre à nouveau dans l’anarchie…</a:t>
            </a:r>
          </a:p>
        </p:txBody>
      </p:sp>
    </p:spTree>
    <p:extLst>
      <p:ext uri="{BB962C8B-B14F-4D97-AF65-F5344CB8AC3E}">
        <p14:creationId xmlns:p14="http://schemas.microsoft.com/office/powerpoint/2010/main" val="553148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8887C-FD95-8ADA-6ABE-C1DD1F58E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2B4B94A1-45EB-0D5F-FA37-C3B4338563A4}"/>
              </a:ext>
            </a:extLst>
          </p:cNvPr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1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1800" b="1" dirty="0">
                <a:latin typeface="+mn-lt"/>
                <a:cs typeface="Arial" panose="020B0604020202020204" pitchFamily="34" charset="0"/>
              </a:rPr>
            </a:br>
            <a:r>
              <a:rPr lang="fr-FR" sz="1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 </a:t>
            </a:r>
            <a:br>
              <a:rPr lang="fr-FR" sz="1800" b="1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fr-FR" sz="1800" b="1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fr-FR" sz="1800" b="1" kern="0" dirty="0">
                <a:effectLst/>
                <a:latin typeface="+mn-lt"/>
                <a:ea typeface="Times New Roman" panose="02020603050405020304" pitchFamily="18" charset="0"/>
              </a:rPr>
              <a:t>1709-1796 : L’Empire perse dans la tourmente</a:t>
            </a:r>
            <a:br>
              <a:rPr lang="fr-FR" sz="1800" b="1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1800" b="1" kern="0" dirty="0">
                <a:effectLst/>
                <a:latin typeface="+mn-lt"/>
                <a:ea typeface="Times New Roman" panose="02020603050405020304" pitchFamily="18" charset="0"/>
              </a:rPr>
              <a:t>1747-1801 : Naissance et apogée de l’Empire afghan : Afghanistan et Pendjab des sikhs</a:t>
            </a:r>
            <a:endParaRPr lang="fr-FR" altLang="fr-FR" sz="1800" b="1" dirty="0">
              <a:latin typeface="+mn-lt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endParaRPr lang="fr-FR" b="1" strike="noStrike" spc="-1" dirty="0">
              <a:cs typeface="Arial" panose="020B0604020202020204" pitchFamily="34" charset="0"/>
            </a:endParaRPr>
          </a:p>
          <a:p>
            <a:r>
              <a:rPr lang="fr-FR" dirty="0"/>
              <a:t>Les crises persanes du XVIIIe siècle</a:t>
            </a:r>
            <a:endParaRPr lang="fr-FR" dirty="0">
              <a:ea typeface="Times New Roman" panose="02020603050405020304" pitchFamily="18" charset="0"/>
            </a:endParaRPr>
          </a:p>
          <a:p>
            <a:endParaRPr lang="fr-FR" altLang="fr-FR" sz="1800" b="1" dirty="0">
              <a:latin typeface="+mn-lt"/>
              <a:cs typeface="Arial" panose="020B0604020202020204" pitchFamily="34" charset="0"/>
            </a:endParaRPr>
          </a:p>
          <a:p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1709-1747 : L’Empire perse dans la tourmente : La fin des derniers Séfévides et le règne glorieux de Nader Chah</a:t>
            </a:r>
            <a:endParaRPr lang="fr-FR" sz="1800" b="1" strike="noStrike" spc="-1" dirty="0">
              <a:latin typeface="Arial"/>
            </a:endParaRPr>
          </a:p>
          <a:p>
            <a:r>
              <a:rPr lang="fr-FR" sz="1800" dirty="0"/>
              <a:t>1694-1707 : Dans la Perse des Séfévides, le chah </a:t>
            </a:r>
            <a:r>
              <a:rPr lang="fr-FR" sz="1800" dirty="0" err="1"/>
              <a:t>Soltan</a:t>
            </a:r>
            <a:r>
              <a:rPr lang="fr-FR" sz="1800" dirty="0"/>
              <a:t> Hossein veut imposer le chiisme aux sunnites afghans</a:t>
            </a:r>
          </a:p>
          <a:p>
            <a:r>
              <a:rPr lang="fr-FR" sz="1800" dirty="0"/>
              <a:t>1709-1723 : Début des crises du XVIIIe siècle : En Afghanistan, les </a:t>
            </a:r>
            <a:r>
              <a:rPr lang="fr-FR" sz="1800" dirty="0" err="1"/>
              <a:t>Hotaki</a:t>
            </a:r>
            <a:r>
              <a:rPr lang="fr-FR" sz="1800" dirty="0"/>
              <a:t> sunnites de Kandahar se révoltent et s’emparent d’Ispahan ; </a:t>
            </a:r>
            <a:r>
              <a:rPr lang="fr-FR" sz="1800" dirty="0" err="1"/>
              <a:t>Tahmasp</a:t>
            </a:r>
            <a:r>
              <a:rPr lang="fr-FR" sz="1800" dirty="0"/>
              <a:t> II, fils de </a:t>
            </a:r>
            <a:r>
              <a:rPr lang="fr-FR" sz="1800" dirty="0" err="1"/>
              <a:t>Soltan</a:t>
            </a:r>
            <a:r>
              <a:rPr lang="fr-FR" sz="1800" dirty="0"/>
              <a:t> Hussein, se réfugie à Tabriz ; </a:t>
            </a:r>
            <a:r>
              <a:rPr lang="fr-FR" dirty="0"/>
              <a:t>Profitant des désordres, Russes et Ottomans envahissent le nord-ouest de la Perse : Géorgie, Azerbaïdjan</a:t>
            </a:r>
          </a:p>
          <a:p>
            <a:r>
              <a:rPr lang="fr-FR" dirty="0"/>
              <a:t>1727-1738 : Au service de </a:t>
            </a:r>
            <a:r>
              <a:rPr lang="fr-FR" dirty="0" err="1"/>
              <a:t>Tahmasp</a:t>
            </a:r>
            <a:r>
              <a:rPr lang="fr-FR" dirty="0"/>
              <a:t> II, le Turc Afchar Nader Khan chasse les Afghans </a:t>
            </a:r>
            <a:r>
              <a:rPr lang="fr-FR" dirty="0" err="1"/>
              <a:t>Hotaki</a:t>
            </a:r>
            <a:r>
              <a:rPr lang="fr-FR" dirty="0"/>
              <a:t> d’Ispahan et s’empare du pouvoir ; Ottomans et Russes se retirent du nord-ouest</a:t>
            </a:r>
          </a:p>
          <a:p>
            <a:r>
              <a:rPr lang="fr-FR" dirty="0"/>
              <a:t>1736-1747 : Le Turc Afchar Nader Chah, maître de la Perse ; Avec l’aide de l’Afghan </a:t>
            </a:r>
            <a:r>
              <a:rPr lang="fr-FR" dirty="0" err="1"/>
              <a:t>Abdali</a:t>
            </a:r>
            <a:r>
              <a:rPr lang="fr-FR" dirty="0"/>
              <a:t> Ahmad Khan, il s’empare de Delhi et la met à sac en 1739</a:t>
            </a:r>
          </a:p>
          <a:p>
            <a:r>
              <a:rPr lang="fr-FR" dirty="0"/>
              <a:t>1747 : Nader Chah est assassiné ; La Perse sombre dans l’anarchie et se divise</a:t>
            </a: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2FE4670A-3F97-8E6D-453F-10C52F2AFB37}"/>
              </a:ext>
            </a:extLst>
          </p:cNvPr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3621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EEDF4-174A-25DB-38E0-9F71A5A9C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5CEC0F8-010F-59FD-A3DD-0F6C5EC33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Mardi 13 février 2024 (8/15)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  <a:t>1709-1796 : L’Empire perse dans la tourmente</a:t>
            </a:r>
            <a:b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  <a:t>1747-1801 : Naissance et apogée de l’Empire afghan</a:t>
            </a:r>
            <a:b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  <a:t>Afghanistan et Pendjab des sikhs</a:t>
            </a:r>
            <a:b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  <a:t>Suite et fin…</a:t>
            </a:r>
            <a:b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7040819-5BD4-6591-370F-C0D22EE28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5363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3025" y="178483"/>
            <a:ext cx="4558246" cy="42165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*Quelques rappels…</a:t>
            </a:r>
          </a:p>
          <a:p>
            <a:endParaRPr lang="fr-FR" dirty="0"/>
          </a:p>
          <a:p>
            <a:r>
              <a:rPr lang="fr-FR" dirty="0"/>
              <a:t>*1747 : En Perse</a:t>
            </a:r>
          </a:p>
          <a:p>
            <a:r>
              <a:rPr lang="fr-FR" dirty="0"/>
              <a:t>L’Afchar Nader Chah est assassiné</a:t>
            </a:r>
          </a:p>
          <a:p>
            <a:endParaRPr lang="fr-FR" dirty="0"/>
          </a:p>
          <a:p>
            <a:r>
              <a:rPr lang="fr-FR" dirty="0"/>
              <a:t>*1730 : Nader Chah avait réussi…</a:t>
            </a:r>
          </a:p>
          <a:p>
            <a:endParaRPr lang="fr-FR" dirty="0"/>
          </a:p>
          <a:p>
            <a:r>
              <a:rPr lang="fr-FR" dirty="0"/>
              <a:t>a) Après avoir chassé les Afghans révoltés</a:t>
            </a:r>
          </a:p>
          <a:p>
            <a:r>
              <a:rPr lang="fr-FR" dirty="0"/>
              <a:t>De la capitale Ispahan…</a:t>
            </a:r>
          </a:p>
          <a:p>
            <a:endParaRPr lang="fr-FR" dirty="0"/>
          </a:p>
          <a:p>
            <a:r>
              <a:rPr lang="fr-FR" dirty="0"/>
              <a:t>b) A réunifier pour un temps la Perse…</a:t>
            </a:r>
          </a:p>
          <a:p>
            <a:endParaRPr lang="fr-FR" dirty="0"/>
          </a:p>
          <a:p>
            <a:r>
              <a:rPr lang="fr-FR" dirty="0"/>
              <a:t>c) 1738-39 : </a:t>
            </a:r>
            <a:r>
              <a:rPr lang="fr-FR" sz="1700" dirty="0"/>
              <a:t>Et par une campagne foudroyante </a:t>
            </a:r>
          </a:p>
          <a:p>
            <a:r>
              <a:rPr lang="fr-FR" sz="1700" dirty="0"/>
              <a:t>- A reconquérir l’Afghanistan</a:t>
            </a:r>
          </a:p>
          <a:p>
            <a:r>
              <a:rPr lang="fr-FR" sz="1700" dirty="0"/>
              <a:t>- Et en Inde, à prendre et à piller Delhi</a:t>
            </a:r>
          </a:p>
        </p:txBody>
      </p:sp>
      <p:pic>
        <p:nvPicPr>
          <p:cNvPr id="5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4923559B-3AFC-336F-07E3-8DD261743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055" y="178483"/>
            <a:ext cx="7253920" cy="544043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53C38052-2D70-BDDD-6464-02AC8781F1C9}"/>
              </a:ext>
            </a:extLst>
          </p:cNvPr>
          <p:cNvSpPr/>
          <p:nvPr/>
        </p:nvSpPr>
        <p:spPr>
          <a:xfrm>
            <a:off x="8175389" y="3020680"/>
            <a:ext cx="256626" cy="25783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D86BA33-FBBB-727F-B8CF-5CC12521B54C}"/>
              </a:ext>
            </a:extLst>
          </p:cNvPr>
          <p:cNvSpPr/>
          <p:nvPr/>
        </p:nvSpPr>
        <p:spPr>
          <a:xfrm>
            <a:off x="9202445" y="307510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3D55801-2B30-269F-FC60-39025DE6D556}"/>
              </a:ext>
            </a:extLst>
          </p:cNvPr>
          <p:cNvCxnSpPr>
            <a:cxnSpLocks/>
            <a:stCxn id="7" idx="6"/>
            <a:endCxn id="9" idx="2"/>
          </p:cNvCxnSpPr>
          <p:nvPr/>
        </p:nvCxnSpPr>
        <p:spPr>
          <a:xfrm>
            <a:off x="8432015" y="3149595"/>
            <a:ext cx="770430" cy="0"/>
          </a:xfrm>
          <a:prstGeom prst="straightConnector1">
            <a:avLst/>
          </a:prstGeom>
          <a:ln w="57150">
            <a:solidFill>
              <a:srgbClr val="003F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B0BBF64A-29FC-3888-1DF8-C206ADC9A57A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9377315" y="3149595"/>
            <a:ext cx="641650" cy="111730"/>
          </a:xfrm>
          <a:prstGeom prst="straightConnector1">
            <a:avLst/>
          </a:prstGeom>
          <a:ln w="57150">
            <a:solidFill>
              <a:srgbClr val="003F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BE0B67DB-EB3A-FBA6-BF71-245B64654A49}"/>
              </a:ext>
            </a:extLst>
          </p:cNvPr>
          <p:cNvSpPr/>
          <p:nvPr/>
        </p:nvSpPr>
        <p:spPr>
          <a:xfrm>
            <a:off x="10019432" y="3171170"/>
            <a:ext cx="256626" cy="25783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F7A0F46-8DB9-83A0-88D6-D64A1D41DB93}"/>
              </a:ext>
            </a:extLst>
          </p:cNvPr>
          <p:cNvSpPr/>
          <p:nvPr/>
        </p:nvSpPr>
        <p:spPr>
          <a:xfrm>
            <a:off x="6890012" y="2150143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7989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791D4-F4D9-2979-2C05-D4D7C20CD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CED21B0-D7AE-2164-B49B-3611DB62189E}"/>
              </a:ext>
            </a:extLst>
          </p:cNvPr>
          <p:cNvSpPr/>
          <p:nvPr/>
        </p:nvSpPr>
        <p:spPr>
          <a:xfrm>
            <a:off x="133025" y="178483"/>
            <a:ext cx="4558245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*1747 : Après la mort de </a:t>
            </a:r>
            <a:r>
              <a:rPr lang="fr-FR" u="sng" dirty="0"/>
              <a:t>Nader Chah</a:t>
            </a:r>
          </a:p>
          <a:p>
            <a:r>
              <a:rPr lang="fr-FR" dirty="0"/>
              <a:t>Dans la seconde moitié du XVIIIe siècle…</a:t>
            </a:r>
          </a:p>
          <a:p>
            <a:endParaRPr lang="fr-FR" dirty="0"/>
          </a:p>
          <a:p>
            <a:r>
              <a:rPr lang="fr-FR" dirty="0"/>
              <a:t>L’Empire perse, cœur du Moyen Orient</a:t>
            </a:r>
          </a:p>
          <a:p>
            <a:endParaRPr lang="fr-FR" dirty="0"/>
          </a:p>
          <a:p>
            <a:r>
              <a:rPr lang="fr-FR" dirty="0"/>
              <a:t>Sombre à nouveau dans l’anarchie</a:t>
            </a:r>
          </a:p>
          <a:p>
            <a:r>
              <a:rPr lang="fr-FR" dirty="0"/>
              <a:t>Et se désagrège…</a:t>
            </a:r>
          </a:p>
        </p:txBody>
      </p:sp>
      <p:pic>
        <p:nvPicPr>
          <p:cNvPr id="5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FFDB737B-66FD-6CE5-1625-A456A562F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055" y="178483"/>
            <a:ext cx="7253920" cy="544043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F45CD13D-5C8F-383F-CDF0-F4D1E9AAED5E}"/>
              </a:ext>
            </a:extLst>
          </p:cNvPr>
          <p:cNvSpPr/>
          <p:nvPr/>
        </p:nvSpPr>
        <p:spPr>
          <a:xfrm>
            <a:off x="8175389" y="3020680"/>
            <a:ext cx="256626" cy="25783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295A456-4DD4-2B0B-5B15-3156827FB9DC}"/>
              </a:ext>
            </a:extLst>
          </p:cNvPr>
          <p:cNvSpPr/>
          <p:nvPr/>
        </p:nvSpPr>
        <p:spPr>
          <a:xfrm>
            <a:off x="10019432" y="3171170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B90FB07-5770-E829-B96E-A132EB4EF295}"/>
              </a:ext>
            </a:extLst>
          </p:cNvPr>
          <p:cNvSpPr/>
          <p:nvPr/>
        </p:nvSpPr>
        <p:spPr>
          <a:xfrm>
            <a:off x="6890012" y="2150143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1866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E699A-4E91-4564-E806-07D354C7B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12E52CF-5E8C-C428-2E2C-52A9968E8C0A}"/>
              </a:ext>
            </a:extLst>
          </p:cNvPr>
          <p:cNvSpPr/>
          <p:nvPr/>
        </p:nvSpPr>
        <p:spPr>
          <a:xfrm>
            <a:off x="133025" y="178483"/>
            <a:ext cx="4558245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*1747-99 : De cette désagrégation de la Perse</a:t>
            </a:r>
          </a:p>
          <a:p>
            <a:r>
              <a:rPr lang="fr-FR" dirty="0"/>
              <a:t>Naitra sur son flanc oriental…</a:t>
            </a:r>
          </a:p>
          <a:p>
            <a:endParaRPr lang="fr-FR" dirty="0"/>
          </a:p>
          <a:p>
            <a:r>
              <a:rPr lang="fr-FR" dirty="0"/>
              <a:t>*L’Empire afghan qui pendant un demi-siècle</a:t>
            </a:r>
          </a:p>
          <a:p>
            <a:r>
              <a:rPr lang="fr-FR" dirty="0"/>
              <a:t>Va dominer cette partie du monde</a:t>
            </a:r>
          </a:p>
          <a:p>
            <a:endParaRPr lang="fr-FR" dirty="0"/>
          </a:p>
          <a:p>
            <a:r>
              <a:rPr lang="fr-FR" dirty="0"/>
              <a:t>*Avec pour son fondateur, </a:t>
            </a:r>
            <a:r>
              <a:rPr lang="fr-FR" u="sng" dirty="0"/>
              <a:t>Ahmad Chah</a:t>
            </a:r>
            <a:endParaRPr lang="fr-FR" dirty="0"/>
          </a:p>
          <a:p>
            <a:r>
              <a:rPr lang="fr-FR" dirty="0"/>
              <a:t>Ancien lieutenant afghan de Nader Chah</a:t>
            </a:r>
          </a:p>
          <a:p>
            <a:endParaRPr lang="fr-FR" dirty="0"/>
          </a:p>
          <a:p>
            <a:r>
              <a:rPr lang="fr-FR" dirty="0"/>
              <a:t>Deux objectifs…</a:t>
            </a:r>
          </a:p>
        </p:txBody>
      </p:sp>
      <p:pic>
        <p:nvPicPr>
          <p:cNvPr id="5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C0E12FA0-31BB-1390-1256-E3D5756B7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055" y="178483"/>
            <a:ext cx="7253920" cy="544043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16843ED5-60A8-840E-B149-2A5AD31E1384}"/>
              </a:ext>
            </a:extLst>
          </p:cNvPr>
          <p:cNvSpPr/>
          <p:nvPr/>
        </p:nvSpPr>
        <p:spPr>
          <a:xfrm>
            <a:off x="8175389" y="3020680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25D622C9-28B9-2182-4522-136130083E6B}"/>
              </a:ext>
            </a:extLst>
          </p:cNvPr>
          <p:cNvSpPr/>
          <p:nvPr/>
        </p:nvSpPr>
        <p:spPr>
          <a:xfrm>
            <a:off x="10019432" y="3171170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B96746B-0CC7-F5C7-EE75-32E02312982F}"/>
              </a:ext>
            </a:extLst>
          </p:cNvPr>
          <p:cNvSpPr/>
          <p:nvPr/>
        </p:nvSpPr>
        <p:spPr>
          <a:xfrm>
            <a:off x="6890012" y="2150143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A5BD6639-9D9E-D262-8A7E-8FD5F3003C3C}"/>
              </a:ext>
            </a:extLst>
          </p:cNvPr>
          <p:cNvCxnSpPr>
            <a:cxnSpLocks/>
            <a:stCxn id="14" idx="6"/>
            <a:endCxn id="2" idx="1"/>
          </p:cNvCxnSpPr>
          <p:nvPr/>
        </p:nvCxnSpPr>
        <p:spPr>
          <a:xfrm>
            <a:off x="9545705" y="3020680"/>
            <a:ext cx="511309" cy="188248"/>
          </a:xfrm>
          <a:prstGeom prst="straightConnector1">
            <a:avLst/>
          </a:prstGeom>
          <a:ln w="57150">
            <a:solidFill>
              <a:srgbClr val="003F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84759C17-A01D-A5B6-5FA9-AD7EA50DEC16}"/>
              </a:ext>
            </a:extLst>
          </p:cNvPr>
          <p:cNvCxnSpPr>
            <a:cxnSpLocks/>
            <a:stCxn id="14" idx="2"/>
            <a:endCxn id="7" idx="6"/>
          </p:cNvCxnSpPr>
          <p:nvPr/>
        </p:nvCxnSpPr>
        <p:spPr>
          <a:xfrm flipH="1">
            <a:off x="8432015" y="3020680"/>
            <a:ext cx="857064" cy="128915"/>
          </a:xfrm>
          <a:prstGeom prst="straightConnector1">
            <a:avLst/>
          </a:prstGeom>
          <a:ln w="57150">
            <a:solidFill>
              <a:srgbClr val="003FBC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EAC86397-EEEE-A9BB-7421-EA96D57EDFF8}"/>
              </a:ext>
            </a:extLst>
          </p:cNvPr>
          <p:cNvSpPr/>
          <p:nvPr/>
        </p:nvSpPr>
        <p:spPr>
          <a:xfrm>
            <a:off x="9289079" y="2891765"/>
            <a:ext cx="256626" cy="25783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4509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E859E-78D0-A20F-EAE5-B96619514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CA4C028-9C59-DAC1-A40F-AAB9C2F839D2}"/>
              </a:ext>
            </a:extLst>
          </p:cNvPr>
          <p:cNvSpPr/>
          <p:nvPr/>
        </p:nvSpPr>
        <p:spPr>
          <a:xfrm>
            <a:off x="133025" y="178483"/>
            <a:ext cx="4558245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a) Comme son ancien chef en 1730</a:t>
            </a:r>
          </a:p>
          <a:p>
            <a:r>
              <a:rPr lang="fr-FR" dirty="0"/>
              <a:t>Et en tant que nouveau chah</a:t>
            </a:r>
          </a:p>
          <a:p>
            <a:r>
              <a:rPr lang="fr-FR" dirty="0"/>
              <a:t>Reconquérir le pouvoir en Perse</a:t>
            </a:r>
          </a:p>
          <a:p>
            <a:r>
              <a:rPr lang="fr-FR" dirty="0"/>
              <a:t>Ce sera un échec</a:t>
            </a:r>
          </a:p>
          <a:p>
            <a:endParaRPr lang="fr-FR" dirty="0"/>
          </a:p>
          <a:p>
            <a:r>
              <a:rPr lang="fr-FR" dirty="0"/>
              <a:t>b) Et comme son ancien chef en 1739</a:t>
            </a:r>
          </a:p>
          <a:p>
            <a:r>
              <a:rPr lang="fr-FR" dirty="0"/>
              <a:t>Reprendre le chemin de l’Inde</a:t>
            </a:r>
          </a:p>
          <a:p>
            <a:endParaRPr lang="fr-FR" dirty="0"/>
          </a:p>
          <a:p>
            <a:r>
              <a:rPr lang="fr-FR" dirty="0"/>
              <a:t>*</a:t>
            </a:r>
            <a:r>
              <a:rPr lang="fr-FR" u="sng" dirty="0"/>
              <a:t>Mais dans le même temps</a:t>
            </a:r>
          </a:p>
          <a:p>
            <a:r>
              <a:rPr lang="fr-FR" u="sng" dirty="0"/>
              <a:t>Un peu </a:t>
            </a:r>
            <a:r>
              <a:rPr lang="fr-FR" i="1" u="sng" dirty="0"/>
              <a:t>en différé</a:t>
            </a:r>
            <a:r>
              <a:rPr lang="fr-FR" u="sng" dirty="0"/>
              <a:t>…</a:t>
            </a:r>
          </a:p>
        </p:txBody>
      </p:sp>
      <p:pic>
        <p:nvPicPr>
          <p:cNvPr id="5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4B7B2A48-0A42-5A4A-16C9-06EE6BDE7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055" y="178483"/>
            <a:ext cx="7253920" cy="544043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E1C44E51-90C3-B493-8939-45656F17AEB6}"/>
              </a:ext>
            </a:extLst>
          </p:cNvPr>
          <p:cNvSpPr/>
          <p:nvPr/>
        </p:nvSpPr>
        <p:spPr>
          <a:xfrm>
            <a:off x="8175389" y="3020680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B60A2C3B-7A2D-7DFA-5F82-C1EA02C8CD5A}"/>
              </a:ext>
            </a:extLst>
          </p:cNvPr>
          <p:cNvSpPr/>
          <p:nvPr/>
        </p:nvSpPr>
        <p:spPr>
          <a:xfrm>
            <a:off x="10019432" y="3171170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CFC9C96-8A7C-47DF-AB1B-B61DBD56B38F}"/>
              </a:ext>
            </a:extLst>
          </p:cNvPr>
          <p:cNvSpPr/>
          <p:nvPr/>
        </p:nvSpPr>
        <p:spPr>
          <a:xfrm>
            <a:off x="6890012" y="2150143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949897FB-FB12-DA0B-13B1-0ACF40022851}"/>
              </a:ext>
            </a:extLst>
          </p:cNvPr>
          <p:cNvCxnSpPr>
            <a:cxnSpLocks/>
            <a:stCxn id="14" idx="6"/>
            <a:endCxn id="2" idx="1"/>
          </p:cNvCxnSpPr>
          <p:nvPr/>
        </p:nvCxnSpPr>
        <p:spPr>
          <a:xfrm>
            <a:off x="9545705" y="3020680"/>
            <a:ext cx="511309" cy="188248"/>
          </a:xfrm>
          <a:prstGeom prst="straightConnector1">
            <a:avLst/>
          </a:prstGeom>
          <a:ln w="57150">
            <a:solidFill>
              <a:srgbClr val="003F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D09BFE76-F0CD-B918-9E98-AE666A8CC141}"/>
              </a:ext>
            </a:extLst>
          </p:cNvPr>
          <p:cNvCxnSpPr>
            <a:cxnSpLocks/>
            <a:stCxn id="14" idx="2"/>
            <a:endCxn id="7" idx="6"/>
          </p:cNvCxnSpPr>
          <p:nvPr/>
        </p:nvCxnSpPr>
        <p:spPr>
          <a:xfrm flipH="1">
            <a:off x="8432015" y="3020680"/>
            <a:ext cx="857064" cy="128915"/>
          </a:xfrm>
          <a:prstGeom prst="straightConnector1">
            <a:avLst/>
          </a:prstGeom>
          <a:ln w="57150">
            <a:solidFill>
              <a:srgbClr val="003FBC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5D67ABDA-FFE8-FA8D-7314-DC9FA5578FB3}"/>
              </a:ext>
            </a:extLst>
          </p:cNvPr>
          <p:cNvSpPr/>
          <p:nvPr/>
        </p:nvSpPr>
        <p:spPr>
          <a:xfrm>
            <a:off x="9289079" y="2891765"/>
            <a:ext cx="256626" cy="25783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9096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3025" y="178483"/>
            <a:ext cx="4558245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*A partir de Calcutta et du Bengale (1765)</a:t>
            </a:r>
          </a:p>
          <a:p>
            <a:r>
              <a:rPr lang="fr-FR" dirty="0"/>
              <a:t>Les Britanniques de l’EIC conquièrent l’Inde</a:t>
            </a:r>
          </a:p>
          <a:p>
            <a:endParaRPr lang="fr-FR" dirty="0"/>
          </a:p>
          <a:p>
            <a:r>
              <a:rPr lang="fr-FR" dirty="0"/>
              <a:t>- 1790-99 : Mysore au sud</a:t>
            </a:r>
          </a:p>
          <a:p>
            <a:endParaRPr lang="fr-FR" dirty="0"/>
          </a:p>
          <a:p>
            <a:r>
              <a:rPr lang="fr-FR" dirty="0"/>
              <a:t>- 1802-18 : L’Empire marathe au centre</a:t>
            </a:r>
          </a:p>
          <a:p>
            <a:endParaRPr lang="fr-FR" dirty="0"/>
          </a:p>
          <a:p>
            <a:r>
              <a:rPr lang="fr-FR" dirty="0"/>
              <a:t>- 1803 : Delhi, la capitale moghole, au nord…</a:t>
            </a:r>
          </a:p>
        </p:txBody>
      </p:sp>
      <p:pic>
        <p:nvPicPr>
          <p:cNvPr id="5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4923559B-3AFC-336F-07E3-8DD261743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055" y="178483"/>
            <a:ext cx="7253920" cy="544043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53C38052-2D70-BDDD-6464-02AC8781F1C9}"/>
              </a:ext>
            </a:extLst>
          </p:cNvPr>
          <p:cNvSpPr/>
          <p:nvPr/>
        </p:nvSpPr>
        <p:spPr>
          <a:xfrm>
            <a:off x="8175389" y="3020680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CE38ADF-7CB4-51A8-1488-AA321DABD6F6}"/>
              </a:ext>
            </a:extLst>
          </p:cNvPr>
          <p:cNvSpPr/>
          <p:nvPr/>
        </p:nvSpPr>
        <p:spPr>
          <a:xfrm>
            <a:off x="10928078" y="3300085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7DB546F0-E212-3964-2747-1CA3AFAF0631}"/>
              </a:ext>
            </a:extLst>
          </p:cNvPr>
          <p:cNvCxnSpPr>
            <a:cxnSpLocks/>
            <a:stCxn id="8" idx="2"/>
            <a:endCxn id="4" idx="6"/>
          </p:cNvCxnSpPr>
          <p:nvPr/>
        </p:nvCxnSpPr>
        <p:spPr>
          <a:xfrm flipH="1" flipV="1">
            <a:off x="10276058" y="3300085"/>
            <a:ext cx="652020" cy="1289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1CC8BD85-5B1A-3201-730E-1612B500DE77}"/>
              </a:ext>
            </a:extLst>
          </p:cNvPr>
          <p:cNvCxnSpPr>
            <a:cxnSpLocks/>
            <a:stCxn id="8" idx="3"/>
            <a:endCxn id="33" idx="7"/>
          </p:cNvCxnSpPr>
          <p:nvPr/>
        </p:nvCxnSpPr>
        <p:spPr>
          <a:xfrm flipH="1">
            <a:off x="10067372" y="3520157"/>
            <a:ext cx="898288" cy="4194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C6990EDE-C875-822A-842C-8BAEAA51BA3B}"/>
              </a:ext>
            </a:extLst>
          </p:cNvPr>
          <p:cNvCxnSpPr>
            <a:cxnSpLocks/>
            <a:stCxn id="8" idx="3"/>
            <a:endCxn id="36" idx="7"/>
          </p:cNvCxnSpPr>
          <p:nvPr/>
        </p:nvCxnSpPr>
        <p:spPr>
          <a:xfrm flipH="1">
            <a:off x="10443200" y="3520157"/>
            <a:ext cx="522460" cy="8766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FA066C7B-A6E7-4444-AA88-011243E8744D}"/>
              </a:ext>
            </a:extLst>
          </p:cNvPr>
          <p:cNvSpPr/>
          <p:nvPr/>
        </p:nvSpPr>
        <p:spPr>
          <a:xfrm>
            <a:off x="9918111" y="391783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94390AB0-FE94-D4E8-DB69-CFE6FD086CDA}"/>
              </a:ext>
            </a:extLst>
          </p:cNvPr>
          <p:cNvSpPr/>
          <p:nvPr/>
        </p:nvSpPr>
        <p:spPr>
          <a:xfrm>
            <a:off x="10293939" y="437498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255894D-953C-FA49-CFED-731C3210B6BA}"/>
              </a:ext>
            </a:extLst>
          </p:cNvPr>
          <p:cNvSpPr/>
          <p:nvPr/>
        </p:nvSpPr>
        <p:spPr>
          <a:xfrm>
            <a:off x="10019432" y="3171170"/>
            <a:ext cx="256626" cy="25783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2FD9060D-87DA-C192-1FCF-D6151A544FFE}"/>
              </a:ext>
            </a:extLst>
          </p:cNvPr>
          <p:cNvCxnSpPr>
            <a:cxnSpLocks/>
            <a:stCxn id="15" idx="6"/>
          </p:cNvCxnSpPr>
          <p:nvPr/>
        </p:nvCxnSpPr>
        <p:spPr>
          <a:xfrm>
            <a:off x="9545705" y="3020680"/>
            <a:ext cx="511309" cy="188248"/>
          </a:xfrm>
          <a:prstGeom prst="straightConnector1">
            <a:avLst/>
          </a:prstGeom>
          <a:ln w="57150">
            <a:solidFill>
              <a:srgbClr val="003F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1D1F0707-A08E-E9EA-3EDB-5E5060058E1C}"/>
              </a:ext>
            </a:extLst>
          </p:cNvPr>
          <p:cNvSpPr/>
          <p:nvPr/>
        </p:nvSpPr>
        <p:spPr>
          <a:xfrm>
            <a:off x="9289079" y="2891765"/>
            <a:ext cx="256626" cy="25783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41277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E6B31-4209-94BA-D1C8-04E828F9C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ECCC959-E83C-FEDE-E504-94F10807AB5D}"/>
              </a:ext>
            </a:extLst>
          </p:cNvPr>
          <p:cNvSpPr/>
          <p:nvPr/>
        </p:nvSpPr>
        <p:spPr>
          <a:xfrm>
            <a:off x="133025" y="178483"/>
            <a:ext cx="4558245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*Donc, de ces deux mouvements</a:t>
            </a:r>
          </a:p>
          <a:p>
            <a:r>
              <a:rPr lang="fr-FR" dirty="0"/>
              <a:t>Afghans et Britanniques </a:t>
            </a:r>
            <a:r>
              <a:rPr lang="fr-FR" i="1" dirty="0"/>
              <a:t>en sens inverse</a:t>
            </a:r>
          </a:p>
          <a:p>
            <a:endParaRPr lang="fr-FR" dirty="0"/>
          </a:p>
          <a:p>
            <a:r>
              <a:rPr lang="fr-FR" dirty="0"/>
              <a:t>*Naitra dans les années 1840</a:t>
            </a:r>
          </a:p>
          <a:p>
            <a:r>
              <a:rPr lang="fr-FR" dirty="0"/>
              <a:t>Une rencontre conflictuelle</a:t>
            </a:r>
          </a:p>
          <a:p>
            <a:endParaRPr lang="fr-FR" dirty="0"/>
          </a:p>
          <a:p>
            <a:r>
              <a:rPr lang="fr-FR" dirty="0"/>
              <a:t>*Mais elle ne sera pas la seule…</a:t>
            </a:r>
          </a:p>
          <a:p>
            <a:endParaRPr lang="fr-FR" dirty="0"/>
          </a:p>
          <a:p>
            <a:r>
              <a:rPr lang="fr-FR" dirty="0"/>
              <a:t>Puisque dans le même temps</a:t>
            </a:r>
          </a:p>
          <a:p>
            <a:r>
              <a:rPr lang="fr-FR" dirty="0"/>
              <a:t>Quatre autres acteurs e</a:t>
            </a:r>
            <a:r>
              <a:rPr lang="fr-FR" sz="1700" dirty="0"/>
              <a:t>ntreront en jeu…</a:t>
            </a:r>
          </a:p>
        </p:txBody>
      </p:sp>
      <p:pic>
        <p:nvPicPr>
          <p:cNvPr id="5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EEAAFDE2-9236-D1F7-8DC2-AB19C3023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055" y="178483"/>
            <a:ext cx="7253920" cy="544043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BCC90B9F-E05F-CA0D-B3B7-5DD5976EC2B6}"/>
              </a:ext>
            </a:extLst>
          </p:cNvPr>
          <p:cNvSpPr/>
          <p:nvPr/>
        </p:nvSpPr>
        <p:spPr>
          <a:xfrm>
            <a:off x="8175389" y="3020680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A251B8A-E82B-B2F7-8005-A9AD1B4D1BF4}"/>
              </a:ext>
            </a:extLst>
          </p:cNvPr>
          <p:cNvSpPr/>
          <p:nvPr/>
        </p:nvSpPr>
        <p:spPr>
          <a:xfrm>
            <a:off x="10928078" y="3300085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4E8A2BD3-E1CA-1842-0170-1BD78F24B713}"/>
              </a:ext>
            </a:extLst>
          </p:cNvPr>
          <p:cNvCxnSpPr>
            <a:cxnSpLocks/>
            <a:stCxn id="3" idx="3"/>
            <a:endCxn id="12" idx="7"/>
          </p:cNvCxnSpPr>
          <p:nvPr/>
        </p:nvCxnSpPr>
        <p:spPr>
          <a:xfrm flipH="1">
            <a:off x="10067372" y="3520157"/>
            <a:ext cx="898288" cy="4194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D7741E06-5DEA-7EA3-2E0F-B8FDA79880CD}"/>
              </a:ext>
            </a:extLst>
          </p:cNvPr>
          <p:cNvCxnSpPr>
            <a:cxnSpLocks/>
            <a:stCxn id="3" idx="3"/>
            <a:endCxn id="13" idx="7"/>
          </p:cNvCxnSpPr>
          <p:nvPr/>
        </p:nvCxnSpPr>
        <p:spPr>
          <a:xfrm flipH="1">
            <a:off x="10443200" y="3520157"/>
            <a:ext cx="522460" cy="8766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60AD671A-CC68-6B04-3E11-94DE1DAEEEEF}"/>
              </a:ext>
            </a:extLst>
          </p:cNvPr>
          <p:cNvSpPr/>
          <p:nvPr/>
        </p:nvSpPr>
        <p:spPr>
          <a:xfrm>
            <a:off x="9918111" y="3917835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365AF43-7BEC-C6B5-7DD2-CBA1175D4217}"/>
              </a:ext>
            </a:extLst>
          </p:cNvPr>
          <p:cNvSpPr/>
          <p:nvPr/>
        </p:nvSpPr>
        <p:spPr>
          <a:xfrm>
            <a:off x="10293939" y="437498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DC92C7F-3AE2-9A40-DA0A-2820258300EF}"/>
              </a:ext>
            </a:extLst>
          </p:cNvPr>
          <p:cNvSpPr/>
          <p:nvPr/>
        </p:nvSpPr>
        <p:spPr>
          <a:xfrm>
            <a:off x="10019432" y="3171170"/>
            <a:ext cx="256626" cy="257830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724718F3-D8A1-5EE3-E301-E360D876AE0F}"/>
              </a:ext>
            </a:extLst>
          </p:cNvPr>
          <p:cNvCxnSpPr>
            <a:cxnSpLocks/>
          </p:cNvCxnSpPr>
          <p:nvPr/>
        </p:nvCxnSpPr>
        <p:spPr>
          <a:xfrm flipH="1" flipV="1">
            <a:off x="10276058" y="3300085"/>
            <a:ext cx="652020" cy="1289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EC9139B0-36E2-24F6-A7B6-8B5002BB05D2}"/>
              </a:ext>
            </a:extLst>
          </p:cNvPr>
          <p:cNvSpPr/>
          <p:nvPr/>
        </p:nvSpPr>
        <p:spPr>
          <a:xfrm>
            <a:off x="9289079" y="2891765"/>
            <a:ext cx="256626" cy="25783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A4DC8D4A-DC02-D767-0DDD-5C84EE18D706}"/>
              </a:ext>
            </a:extLst>
          </p:cNvPr>
          <p:cNvCxnSpPr>
            <a:cxnSpLocks/>
          </p:cNvCxnSpPr>
          <p:nvPr/>
        </p:nvCxnSpPr>
        <p:spPr>
          <a:xfrm>
            <a:off x="9545705" y="3020680"/>
            <a:ext cx="511309" cy="188248"/>
          </a:xfrm>
          <a:prstGeom prst="straightConnector1">
            <a:avLst/>
          </a:prstGeom>
          <a:ln w="57150">
            <a:solidFill>
              <a:srgbClr val="003F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2484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2FC1B-769B-17C2-C03D-0684170F1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3ABDA14-44D6-316B-D29B-CC3385230AF7}"/>
              </a:ext>
            </a:extLst>
          </p:cNvPr>
          <p:cNvSpPr/>
          <p:nvPr/>
        </p:nvSpPr>
        <p:spPr>
          <a:xfrm>
            <a:off x="133025" y="178483"/>
            <a:ext cx="4558245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a) 1799-1849 : Au Pendjab</a:t>
            </a:r>
          </a:p>
          <a:p>
            <a:r>
              <a:rPr lang="fr-FR" dirty="0"/>
              <a:t>Le royaume des sikhs</a:t>
            </a:r>
          </a:p>
          <a:p>
            <a:endParaRPr lang="fr-FR" dirty="0"/>
          </a:p>
          <a:p>
            <a:r>
              <a:rPr lang="fr-FR" dirty="0"/>
              <a:t>En bloquant l’avancée afghane vers l’Inde</a:t>
            </a:r>
          </a:p>
          <a:p>
            <a:r>
              <a:rPr lang="fr-FR" dirty="0"/>
              <a:t>Il servira pour un temps</a:t>
            </a:r>
          </a:p>
          <a:p>
            <a:r>
              <a:rPr lang="fr-FR" dirty="0"/>
              <a:t>D’Etat tampon aux Britanniques</a:t>
            </a:r>
          </a:p>
          <a:p>
            <a:endParaRPr lang="fr-FR" dirty="0"/>
          </a:p>
          <a:p>
            <a:r>
              <a:rPr lang="fr-FR" dirty="0"/>
              <a:t>… Avant que ceux-ci ne le conquièrent</a:t>
            </a:r>
          </a:p>
        </p:txBody>
      </p:sp>
      <p:pic>
        <p:nvPicPr>
          <p:cNvPr id="5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D23A225F-0A6E-235F-75BF-F4543DF76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055" y="178483"/>
            <a:ext cx="7253920" cy="544043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F83482A3-F7FC-4B98-8A0A-EBD70FD165F3}"/>
              </a:ext>
            </a:extLst>
          </p:cNvPr>
          <p:cNvSpPr/>
          <p:nvPr/>
        </p:nvSpPr>
        <p:spPr>
          <a:xfrm>
            <a:off x="8175389" y="3020680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6294FA7-61A5-AF5A-7078-0B8A9160A8F4}"/>
              </a:ext>
            </a:extLst>
          </p:cNvPr>
          <p:cNvSpPr/>
          <p:nvPr/>
        </p:nvSpPr>
        <p:spPr>
          <a:xfrm>
            <a:off x="10928078" y="3300085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278C012-7704-F0D1-98C3-B476E845871E}"/>
              </a:ext>
            </a:extLst>
          </p:cNvPr>
          <p:cNvSpPr/>
          <p:nvPr/>
        </p:nvSpPr>
        <p:spPr>
          <a:xfrm>
            <a:off x="9685410" y="307510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23265EC-AF6D-906F-474A-1BB6C9C61BD7}"/>
              </a:ext>
            </a:extLst>
          </p:cNvPr>
          <p:cNvCxnSpPr>
            <a:cxnSpLocks/>
            <a:stCxn id="3" idx="3"/>
            <a:endCxn id="12" idx="7"/>
          </p:cNvCxnSpPr>
          <p:nvPr/>
        </p:nvCxnSpPr>
        <p:spPr>
          <a:xfrm flipH="1">
            <a:off x="10067372" y="3520157"/>
            <a:ext cx="898288" cy="4194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BBCBE3D-A4F4-D5A8-F3B4-C42F1A0E8F0F}"/>
              </a:ext>
            </a:extLst>
          </p:cNvPr>
          <p:cNvCxnSpPr>
            <a:cxnSpLocks/>
            <a:stCxn id="3" idx="3"/>
            <a:endCxn id="13" idx="7"/>
          </p:cNvCxnSpPr>
          <p:nvPr/>
        </p:nvCxnSpPr>
        <p:spPr>
          <a:xfrm flipH="1">
            <a:off x="10443200" y="3520157"/>
            <a:ext cx="522460" cy="8766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EA3A8276-F766-5776-0625-A95BD83FF901}"/>
              </a:ext>
            </a:extLst>
          </p:cNvPr>
          <p:cNvSpPr/>
          <p:nvPr/>
        </p:nvSpPr>
        <p:spPr>
          <a:xfrm>
            <a:off x="9918111" y="3917835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A7AB4E0-A016-B9D2-3E23-C59EE072CDB5}"/>
              </a:ext>
            </a:extLst>
          </p:cNvPr>
          <p:cNvSpPr/>
          <p:nvPr/>
        </p:nvSpPr>
        <p:spPr>
          <a:xfrm>
            <a:off x="10293939" y="437498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DC43EDA-EF56-8121-0DA0-ED9FDD0F6BAE}"/>
              </a:ext>
            </a:extLst>
          </p:cNvPr>
          <p:cNvSpPr/>
          <p:nvPr/>
        </p:nvSpPr>
        <p:spPr>
          <a:xfrm>
            <a:off x="10019432" y="3171170"/>
            <a:ext cx="256626" cy="257830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B49BFF43-D019-15EB-B31C-5E8449A0C97D}"/>
              </a:ext>
            </a:extLst>
          </p:cNvPr>
          <p:cNvCxnSpPr>
            <a:cxnSpLocks/>
          </p:cNvCxnSpPr>
          <p:nvPr/>
        </p:nvCxnSpPr>
        <p:spPr>
          <a:xfrm flipH="1" flipV="1">
            <a:off x="10276058" y="3300085"/>
            <a:ext cx="652020" cy="1289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317EB201-369C-79C4-2CC1-73353F23E6AA}"/>
              </a:ext>
            </a:extLst>
          </p:cNvPr>
          <p:cNvSpPr/>
          <p:nvPr/>
        </p:nvSpPr>
        <p:spPr>
          <a:xfrm>
            <a:off x="9289079" y="2891765"/>
            <a:ext cx="256626" cy="25783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2E616838-90F6-5F0B-EF63-3D9DC07CD6B8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9545705" y="3020680"/>
            <a:ext cx="165314" cy="76245"/>
          </a:xfrm>
          <a:prstGeom prst="straightConnector1">
            <a:avLst/>
          </a:prstGeom>
          <a:ln w="57150">
            <a:solidFill>
              <a:srgbClr val="003F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9292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BFFAE-7BF9-35DE-071A-5E6968264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77A28-ACDA-2B42-2CCB-5FED6C185AC0}"/>
              </a:ext>
            </a:extLst>
          </p:cNvPr>
          <p:cNvSpPr/>
          <p:nvPr/>
        </p:nvSpPr>
        <p:spPr>
          <a:xfrm>
            <a:off x="133025" y="178483"/>
            <a:ext cx="4558245" cy="2754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b) 1747-96 : La Perse toujours</a:t>
            </a:r>
          </a:p>
          <a:p>
            <a:r>
              <a:rPr lang="fr-FR" dirty="0"/>
              <a:t>De </a:t>
            </a:r>
            <a:r>
              <a:rPr lang="fr-FR" u="sng" dirty="0"/>
              <a:t>Karim </a:t>
            </a:r>
            <a:r>
              <a:rPr lang="fr-FR" u="sng" dirty="0" err="1"/>
              <a:t>Zand</a:t>
            </a:r>
            <a:r>
              <a:rPr lang="fr-FR" dirty="0"/>
              <a:t>, puis d’</a:t>
            </a:r>
            <a:r>
              <a:rPr lang="fr-FR" u="sng" dirty="0"/>
              <a:t>Agha Mohammed Kadjar</a:t>
            </a:r>
          </a:p>
          <a:p>
            <a:endParaRPr lang="fr-FR" dirty="0"/>
          </a:p>
          <a:p>
            <a:r>
              <a:rPr lang="fr-FR" sz="1700" dirty="0"/>
              <a:t>Une Perse désireuse</a:t>
            </a:r>
          </a:p>
          <a:p>
            <a:r>
              <a:rPr lang="fr-FR" sz="1700" dirty="0"/>
              <a:t>De retrouver à nouveau son unité et son intégrité</a:t>
            </a:r>
          </a:p>
          <a:p>
            <a:endParaRPr lang="fr-FR" sz="1700" dirty="0"/>
          </a:p>
          <a:p>
            <a:r>
              <a:rPr lang="fr-FR" sz="1700" dirty="0"/>
              <a:t>*Cela signifiera entre autres…</a:t>
            </a:r>
          </a:p>
          <a:p>
            <a:r>
              <a:rPr lang="fr-FR" sz="1700" dirty="0"/>
              <a:t>- Se soustraire à la domination afghane</a:t>
            </a:r>
          </a:p>
          <a:p>
            <a:r>
              <a:rPr lang="fr-FR" sz="1700" dirty="0"/>
              <a:t>- Et lui reprendre des territoires perdus</a:t>
            </a:r>
          </a:p>
          <a:p>
            <a:r>
              <a:rPr lang="fr-FR" sz="1700" dirty="0"/>
              <a:t>Notamment l’importante ville d’Hérat…</a:t>
            </a:r>
          </a:p>
        </p:txBody>
      </p:sp>
      <p:pic>
        <p:nvPicPr>
          <p:cNvPr id="5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5C135FA8-4505-FBE3-4E04-2285E6A6B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055" y="178483"/>
            <a:ext cx="7253920" cy="544043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A9D8E676-D640-5AD3-006F-6F59D17C7E56}"/>
              </a:ext>
            </a:extLst>
          </p:cNvPr>
          <p:cNvSpPr/>
          <p:nvPr/>
        </p:nvSpPr>
        <p:spPr>
          <a:xfrm>
            <a:off x="8175389" y="3020680"/>
            <a:ext cx="256626" cy="25783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AA59703-580A-4FBB-3AB8-346A0FFB2764}"/>
              </a:ext>
            </a:extLst>
          </p:cNvPr>
          <p:cNvSpPr/>
          <p:nvPr/>
        </p:nvSpPr>
        <p:spPr>
          <a:xfrm>
            <a:off x="10928078" y="3300085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5FD0E88-0792-F429-9190-C8111D6332C8}"/>
              </a:ext>
            </a:extLst>
          </p:cNvPr>
          <p:cNvSpPr/>
          <p:nvPr/>
        </p:nvSpPr>
        <p:spPr>
          <a:xfrm>
            <a:off x="9685410" y="3075108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B2C1D9F-476E-95C3-CBAC-2FAE3F3BD9B8}"/>
              </a:ext>
            </a:extLst>
          </p:cNvPr>
          <p:cNvCxnSpPr>
            <a:cxnSpLocks/>
            <a:stCxn id="3" idx="3"/>
            <a:endCxn id="12" idx="7"/>
          </p:cNvCxnSpPr>
          <p:nvPr/>
        </p:nvCxnSpPr>
        <p:spPr>
          <a:xfrm flipH="1">
            <a:off x="10067372" y="3520157"/>
            <a:ext cx="898288" cy="4194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14340AC-5095-9202-57E1-9377BABE8527}"/>
              </a:ext>
            </a:extLst>
          </p:cNvPr>
          <p:cNvCxnSpPr>
            <a:cxnSpLocks/>
            <a:stCxn id="3" idx="3"/>
            <a:endCxn id="13" idx="7"/>
          </p:cNvCxnSpPr>
          <p:nvPr/>
        </p:nvCxnSpPr>
        <p:spPr>
          <a:xfrm flipH="1">
            <a:off x="10443200" y="3520157"/>
            <a:ext cx="522460" cy="8766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B0D04F21-A91F-62B7-E60C-682D8DA763D0}"/>
              </a:ext>
            </a:extLst>
          </p:cNvPr>
          <p:cNvSpPr/>
          <p:nvPr/>
        </p:nvSpPr>
        <p:spPr>
          <a:xfrm>
            <a:off x="9918111" y="3917835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75CA4D0-2820-2168-58BA-823E7D286498}"/>
              </a:ext>
            </a:extLst>
          </p:cNvPr>
          <p:cNvSpPr/>
          <p:nvPr/>
        </p:nvSpPr>
        <p:spPr>
          <a:xfrm>
            <a:off x="10293939" y="437498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57BA2A0-AA21-CF79-317D-9D30F282B774}"/>
              </a:ext>
            </a:extLst>
          </p:cNvPr>
          <p:cNvSpPr/>
          <p:nvPr/>
        </p:nvSpPr>
        <p:spPr>
          <a:xfrm>
            <a:off x="10019432" y="3171170"/>
            <a:ext cx="256626" cy="257830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02EC13F3-03D6-8361-453D-53972C81A9D2}"/>
              </a:ext>
            </a:extLst>
          </p:cNvPr>
          <p:cNvCxnSpPr>
            <a:cxnSpLocks/>
          </p:cNvCxnSpPr>
          <p:nvPr/>
        </p:nvCxnSpPr>
        <p:spPr>
          <a:xfrm flipH="1" flipV="1">
            <a:off x="10276058" y="3300085"/>
            <a:ext cx="652020" cy="1289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32179B88-9001-CD19-51A4-F4AF2374989B}"/>
              </a:ext>
            </a:extLst>
          </p:cNvPr>
          <p:cNvSpPr/>
          <p:nvPr/>
        </p:nvSpPr>
        <p:spPr>
          <a:xfrm>
            <a:off x="9289079" y="2891765"/>
            <a:ext cx="256626" cy="25783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7C5F6907-D91D-9ABD-39FC-93F075462A43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9545705" y="3020680"/>
            <a:ext cx="165314" cy="76245"/>
          </a:xfrm>
          <a:prstGeom prst="straightConnector1">
            <a:avLst/>
          </a:prstGeom>
          <a:ln w="57150">
            <a:solidFill>
              <a:srgbClr val="003F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65B908E0-C03E-BA89-BDFC-E6A664418F2A}"/>
              </a:ext>
            </a:extLst>
          </p:cNvPr>
          <p:cNvSpPr/>
          <p:nvPr/>
        </p:nvSpPr>
        <p:spPr>
          <a:xfrm>
            <a:off x="8948895" y="298431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22471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CCA31-F20C-B7CB-7AF8-C679AFF1C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4743635-D11A-2522-AEED-CA54767E38DE}"/>
              </a:ext>
            </a:extLst>
          </p:cNvPr>
          <p:cNvSpPr/>
          <p:nvPr/>
        </p:nvSpPr>
        <p:spPr>
          <a:xfrm>
            <a:off x="133025" y="178483"/>
            <a:ext cx="4558245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c) 1774-1829 : La Russie</a:t>
            </a:r>
          </a:p>
          <a:p>
            <a:r>
              <a:rPr lang="fr-FR" dirty="0"/>
              <a:t>En pleine expansion…</a:t>
            </a:r>
          </a:p>
          <a:p>
            <a:endParaRPr lang="fr-FR" dirty="0"/>
          </a:p>
          <a:p>
            <a:r>
              <a:rPr lang="fr-FR" dirty="0"/>
              <a:t>*Vers le sud-ouest, la Crimée et les Balkans</a:t>
            </a:r>
          </a:p>
          <a:p>
            <a:r>
              <a:rPr lang="fr-FR" dirty="0"/>
              <a:t>Et vers le sud-est, le Caucase et la Perse</a:t>
            </a:r>
          </a:p>
          <a:p>
            <a:endParaRPr lang="fr-FR" dirty="0"/>
          </a:p>
          <a:p>
            <a:r>
              <a:rPr lang="fr-FR" dirty="0"/>
              <a:t>NB : Plus tard vers l’est, ce sera l’Asie centrale</a:t>
            </a:r>
          </a:p>
          <a:p>
            <a:endParaRPr lang="fr-FR" dirty="0"/>
          </a:p>
          <a:p>
            <a:r>
              <a:rPr lang="fr-FR" dirty="0"/>
              <a:t>*Et enfin…</a:t>
            </a:r>
          </a:p>
        </p:txBody>
      </p:sp>
      <p:pic>
        <p:nvPicPr>
          <p:cNvPr id="5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D5DEBE1A-18E3-D992-A739-C6BB15F89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055" y="178483"/>
            <a:ext cx="7253920" cy="544043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72208415-FD8F-3A28-94CF-C05354A14598}"/>
              </a:ext>
            </a:extLst>
          </p:cNvPr>
          <p:cNvSpPr/>
          <p:nvPr/>
        </p:nvSpPr>
        <p:spPr>
          <a:xfrm>
            <a:off x="8175389" y="3020680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499AD59-50D6-DAAA-341D-018105C5BF48}"/>
              </a:ext>
            </a:extLst>
          </p:cNvPr>
          <p:cNvSpPr/>
          <p:nvPr/>
        </p:nvSpPr>
        <p:spPr>
          <a:xfrm>
            <a:off x="10928078" y="3300085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7F46294-5A80-046D-0CEF-40C2E08D7052}"/>
              </a:ext>
            </a:extLst>
          </p:cNvPr>
          <p:cNvSpPr/>
          <p:nvPr/>
        </p:nvSpPr>
        <p:spPr>
          <a:xfrm>
            <a:off x="9202445" y="30751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7AD21D3-0FA7-4A8C-1C3C-B5D889B8C65F}"/>
              </a:ext>
            </a:extLst>
          </p:cNvPr>
          <p:cNvSpPr/>
          <p:nvPr/>
        </p:nvSpPr>
        <p:spPr>
          <a:xfrm>
            <a:off x="9685410" y="3075108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3D037A4-C5FD-3F08-8F96-9D72AE4BD68B}"/>
              </a:ext>
            </a:extLst>
          </p:cNvPr>
          <p:cNvCxnSpPr>
            <a:cxnSpLocks/>
            <a:stCxn id="3" idx="3"/>
            <a:endCxn id="12" idx="7"/>
          </p:cNvCxnSpPr>
          <p:nvPr/>
        </p:nvCxnSpPr>
        <p:spPr>
          <a:xfrm flipH="1">
            <a:off x="10067372" y="3520157"/>
            <a:ext cx="898288" cy="4194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1267FE8E-CD06-9D33-42BD-848AB9A3EE13}"/>
              </a:ext>
            </a:extLst>
          </p:cNvPr>
          <p:cNvCxnSpPr>
            <a:cxnSpLocks/>
            <a:stCxn id="3" idx="3"/>
            <a:endCxn id="13" idx="7"/>
          </p:cNvCxnSpPr>
          <p:nvPr/>
        </p:nvCxnSpPr>
        <p:spPr>
          <a:xfrm flipH="1">
            <a:off x="10443200" y="3520157"/>
            <a:ext cx="522460" cy="8766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47227706-3F57-C68D-A750-EE18B6D123E7}"/>
              </a:ext>
            </a:extLst>
          </p:cNvPr>
          <p:cNvSpPr/>
          <p:nvPr/>
        </p:nvSpPr>
        <p:spPr>
          <a:xfrm>
            <a:off x="9918111" y="3917835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29FF922-48ED-5103-2C23-C035DC4F269F}"/>
              </a:ext>
            </a:extLst>
          </p:cNvPr>
          <p:cNvSpPr/>
          <p:nvPr/>
        </p:nvSpPr>
        <p:spPr>
          <a:xfrm>
            <a:off x="10293939" y="437498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8CAC3FE-E957-A906-64E9-C881BE55F032}"/>
              </a:ext>
            </a:extLst>
          </p:cNvPr>
          <p:cNvCxnSpPr>
            <a:cxnSpLocks/>
          </p:cNvCxnSpPr>
          <p:nvPr/>
        </p:nvCxnSpPr>
        <p:spPr>
          <a:xfrm>
            <a:off x="9377315" y="3149595"/>
            <a:ext cx="308095" cy="0"/>
          </a:xfrm>
          <a:prstGeom prst="straightConnector1">
            <a:avLst/>
          </a:prstGeom>
          <a:ln w="57150">
            <a:solidFill>
              <a:srgbClr val="003F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3578B40C-6BCF-536F-F9B3-5965AF2A29F2}"/>
              </a:ext>
            </a:extLst>
          </p:cNvPr>
          <p:cNvSpPr/>
          <p:nvPr/>
        </p:nvSpPr>
        <p:spPr>
          <a:xfrm>
            <a:off x="10019432" y="3171170"/>
            <a:ext cx="256626" cy="257830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80AE0B83-2CA7-BE3F-483C-79288C8917B9}"/>
              </a:ext>
            </a:extLst>
          </p:cNvPr>
          <p:cNvCxnSpPr>
            <a:cxnSpLocks/>
          </p:cNvCxnSpPr>
          <p:nvPr/>
        </p:nvCxnSpPr>
        <p:spPr>
          <a:xfrm flipH="1" flipV="1">
            <a:off x="10276058" y="3300085"/>
            <a:ext cx="652020" cy="1289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FEA2FCCA-2BAA-7CCE-BCE9-8A24A6FD9451}"/>
              </a:ext>
            </a:extLst>
          </p:cNvPr>
          <p:cNvSpPr/>
          <p:nvPr/>
        </p:nvSpPr>
        <p:spPr>
          <a:xfrm>
            <a:off x="7739066" y="1110163"/>
            <a:ext cx="256626" cy="25783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0DB1CD09-B63D-613A-C457-1974C7F98C4D}"/>
              </a:ext>
            </a:extLst>
          </p:cNvPr>
          <p:cNvCxnSpPr>
            <a:cxnSpLocks/>
            <a:stCxn id="17" idx="3"/>
            <a:endCxn id="27" idx="7"/>
          </p:cNvCxnSpPr>
          <p:nvPr/>
        </p:nvCxnSpPr>
        <p:spPr>
          <a:xfrm flipH="1">
            <a:off x="7341421" y="1330235"/>
            <a:ext cx="435227" cy="520382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D141CD3D-EFBA-FE41-CC19-5C933A746AB5}"/>
              </a:ext>
            </a:extLst>
          </p:cNvPr>
          <p:cNvCxnSpPr>
            <a:cxnSpLocks/>
            <a:stCxn id="17" idx="4"/>
          </p:cNvCxnSpPr>
          <p:nvPr/>
        </p:nvCxnSpPr>
        <p:spPr>
          <a:xfrm>
            <a:off x="7867379" y="1367993"/>
            <a:ext cx="94398" cy="931680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D48C6135-7CA5-B7A2-3F27-2C90DBA7A71A}"/>
              </a:ext>
            </a:extLst>
          </p:cNvPr>
          <p:cNvSpPr/>
          <p:nvPr/>
        </p:nvSpPr>
        <p:spPr>
          <a:xfrm>
            <a:off x="7192160" y="182880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AF58B26F-B66D-4F75-94BD-BC8FF065B243}"/>
              </a:ext>
            </a:extLst>
          </p:cNvPr>
          <p:cNvSpPr/>
          <p:nvPr/>
        </p:nvSpPr>
        <p:spPr>
          <a:xfrm>
            <a:off x="8722423" y="177613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04A6525D-6992-9962-5E5F-45BE9F77E726}"/>
              </a:ext>
            </a:extLst>
          </p:cNvPr>
          <p:cNvCxnSpPr>
            <a:cxnSpLocks/>
            <a:stCxn id="17" idx="5"/>
            <a:endCxn id="29" idx="1"/>
          </p:cNvCxnSpPr>
          <p:nvPr/>
        </p:nvCxnSpPr>
        <p:spPr>
          <a:xfrm>
            <a:off x="7958110" y="1330235"/>
            <a:ext cx="789922" cy="467712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695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804CD-2A78-4241-D4C2-D57A19490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EB41F97A-0D96-5DD4-FB2B-04E3AA772E51}"/>
              </a:ext>
            </a:extLst>
          </p:cNvPr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altLang="fr-FR" b="1" dirty="0">
                <a:cs typeface="Arial" panose="020B0604020202020204" pitchFamily="34" charset="0"/>
              </a:rPr>
              <a:t>1747-1799 : L’Empire d’Afghanistan-Pendjab des Durrani</a:t>
            </a:r>
          </a:p>
          <a:p>
            <a:r>
              <a:rPr lang="fr-FR" altLang="fr-FR" b="1" dirty="0">
                <a:cs typeface="Arial" panose="020B0604020202020204" pitchFamily="34" charset="0"/>
              </a:rPr>
              <a:t>1799-1801 : Dans le Pendjab, naissance du royaume des sikhs</a:t>
            </a:r>
          </a:p>
          <a:p>
            <a:r>
              <a:rPr lang="fr-FR" altLang="fr-FR" b="1" dirty="0">
                <a:cs typeface="Arial" panose="020B0604020202020204" pitchFamily="34" charset="0"/>
              </a:rPr>
              <a:t>1750-1796 : Après le chaos, la Perse déclinante se réunifie autour des </a:t>
            </a:r>
            <a:r>
              <a:rPr lang="fr-FR" altLang="fr-FR" b="1" dirty="0" err="1">
                <a:cs typeface="Arial" panose="020B0604020202020204" pitchFamily="34" charset="0"/>
              </a:rPr>
              <a:t>Zand</a:t>
            </a:r>
            <a:r>
              <a:rPr lang="fr-FR" altLang="fr-FR" b="1" dirty="0">
                <a:cs typeface="Arial" panose="020B0604020202020204" pitchFamily="34" charset="0"/>
              </a:rPr>
              <a:t> de Chiraz, puis des Kadjars de Téhéran </a:t>
            </a:r>
            <a:endParaRPr lang="fr-FR" b="1" strike="noStrike" spc="-1" dirty="0"/>
          </a:p>
          <a:p>
            <a:r>
              <a:rPr lang="fr-FR" dirty="0"/>
              <a:t>1747-1750 : Après la mort de Nader Chah, les tribus </a:t>
            </a:r>
            <a:r>
              <a:rPr lang="fr-FR" dirty="0" err="1"/>
              <a:t>qizilbashes</a:t>
            </a:r>
            <a:r>
              <a:rPr lang="fr-FR" dirty="0"/>
              <a:t> deviennent autonomes et se partagent la Perse : A </a:t>
            </a:r>
            <a:r>
              <a:rPr lang="fr-FR" dirty="0" err="1"/>
              <a:t>Kalat</a:t>
            </a:r>
            <a:r>
              <a:rPr lang="fr-FR" dirty="0"/>
              <a:t>, le Baloutchistan de Nasir ; </a:t>
            </a:r>
            <a:r>
              <a:rPr lang="fr-FR" sz="1800" dirty="0"/>
              <a:t>Dans le </a:t>
            </a:r>
            <a:r>
              <a:rPr lang="fr-FR" sz="1800" dirty="0" err="1"/>
              <a:t>Guilan-Mazandaran</a:t>
            </a:r>
            <a:r>
              <a:rPr lang="fr-FR" sz="1800" dirty="0"/>
              <a:t>, le Kadjar Mohammed Hassan ; </a:t>
            </a:r>
            <a:r>
              <a:rPr lang="fr-FR" dirty="0"/>
              <a:t>A Meched, le Khorassan des Afchars ; A Chiraz, le Fars du </a:t>
            </a:r>
            <a:r>
              <a:rPr lang="fr-FR" dirty="0" err="1"/>
              <a:t>Zand</a:t>
            </a:r>
            <a:r>
              <a:rPr lang="fr-FR" dirty="0"/>
              <a:t> Karim Khan ; A Kandahar, avec le Durrani ex-</a:t>
            </a:r>
            <a:r>
              <a:rPr lang="fr-FR" dirty="0" err="1"/>
              <a:t>Abdali</a:t>
            </a:r>
            <a:r>
              <a:rPr lang="fr-FR" dirty="0"/>
              <a:t> Ahmad Chah, naissance de l’Afghanistan</a:t>
            </a:r>
          </a:p>
          <a:p>
            <a:r>
              <a:rPr lang="fr-FR" dirty="0"/>
              <a:t>1747-1799 : L’empire d’Afghanistan d’Ahmad Chah, </a:t>
            </a:r>
            <a:r>
              <a:rPr lang="fr-FR" dirty="0" err="1"/>
              <a:t>Timour</a:t>
            </a:r>
            <a:r>
              <a:rPr lang="fr-FR" dirty="0"/>
              <a:t> Chah et Zaman Chah</a:t>
            </a:r>
          </a:p>
          <a:p>
            <a:r>
              <a:rPr lang="fr-FR" dirty="0"/>
              <a:t>	1747-1750 : A partir de Kandahar, Ahmad Chah conquiert l’Afghanistan : Kaboul, Hérat, rive sud de l’Amou-Daria ; Il 	contrôle la Perse occidentale</a:t>
            </a:r>
          </a:p>
          <a:p>
            <a:r>
              <a:rPr lang="fr-FR" dirty="0"/>
              <a:t>	1753-1756 : Ahmad Chah conquiert la vallée de l’Indus : Cachemire, Multan et le Sind</a:t>
            </a:r>
          </a:p>
          <a:p>
            <a:r>
              <a:rPr lang="fr-FR" dirty="0"/>
              <a:t>	1753-1762 : Après le Pendjab, Ahmad Chah vainc les Marathes à la bataille de </a:t>
            </a:r>
            <a:r>
              <a:rPr lang="fr-FR" dirty="0" err="1"/>
              <a:t>Panipat</a:t>
            </a:r>
            <a:r>
              <a:rPr lang="fr-FR" dirty="0"/>
              <a:t> et contrôle Delhi et son 	empereur moghol Shah Alam II ; L’Empire afghan atteint son extension maximale</a:t>
            </a:r>
          </a:p>
          <a:p>
            <a:r>
              <a:rPr lang="fr-FR" dirty="0"/>
              <a:t>	1765-1772 : Après le départ d’Ahmad Chah, Les sikhs autour de </a:t>
            </a:r>
            <a:r>
              <a:rPr lang="fr-FR" dirty="0" err="1"/>
              <a:t>Jassa</a:t>
            </a:r>
            <a:r>
              <a:rPr lang="fr-FR" dirty="0"/>
              <a:t> Singh restent soumis aux Afghans</a:t>
            </a:r>
          </a:p>
          <a:p>
            <a:r>
              <a:rPr lang="fr-FR" dirty="0"/>
              <a:t>	1772-1799 : Sous </a:t>
            </a:r>
            <a:r>
              <a:rPr lang="fr-FR" dirty="0" err="1"/>
              <a:t>Timour</a:t>
            </a:r>
            <a:r>
              <a:rPr lang="fr-FR" dirty="0"/>
              <a:t> Chah et Zaman Chah, l’Empire afghan entame son déclin ; Reculs territoriaux : rive sud de 	l’Amou-Daria et Pendjab</a:t>
            </a:r>
          </a:p>
          <a:p>
            <a:r>
              <a:rPr lang="fr-FR" dirty="0"/>
              <a:t>1799-1801 : A Lahore, profitant du déclin afghan, Ranjit Singh fonde le royaume des sikhs</a:t>
            </a:r>
          </a:p>
          <a:p>
            <a:r>
              <a:rPr lang="fr-FR" dirty="0"/>
              <a:t>1750-1779 : La Perse occidentale réunifiée et pacifiée du </a:t>
            </a:r>
            <a:r>
              <a:rPr lang="fr-FR" dirty="0" err="1"/>
              <a:t>Zand</a:t>
            </a:r>
            <a:r>
              <a:rPr lang="fr-FR" dirty="0"/>
              <a:t> Karim Khan</a:t>
            </a:r>
          </a:p>
          <a:p>
            <a:r>
              <a:rPr lang="fr-FR" dirty="0"/>
              <a:t>1779-1789 : A Chiraz, après la mort de Karim Khan, luttes de pouvoir au sein des </a:t>
            </a:r>
            <a:r>
              <a:rPr lang="fr-FR" dirty="0" err="1"/>
              <a:t>Zand</a:t>
            </a:r>
            <a:r>
              <a:rPr lang="fr-FR" dirty="0"/>
              <a:t> ; Dans le </a:t>
            </a:r>
            <a:r>
              <a:rPr lang="fr-FR" dirty="0" err="1"/>
              <a:t>Guilan-Mazandaran</a:t>
            </a:r>
            <a:r>
              <a:rPr lang="fr-FR" dirty="0"/>
              <a:t>, le Kadjar Agha Muhammad rassemble ses forces</a:t>
            </a:r>
          </a:p>
          <a:p>
            <a:r>
              <a:rPr lang="fr-FR" dirty="0"/>
              <a:t>1786-1796 : A partir de Téhéran, nouvelle capitale, le Kadjar Agha Muhammad, se rend maître de la Perse ; Naissance de la dynastie des Kadjars</a:t>
            </a: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E28D575A-0EAC-E4A8-9620-3C67C13B578E}"/>
              </a:ext>
            </a:extLst>
          </p:cNvPr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29673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777A4-23E7-79D3-07E7-6A0819904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66A672A-3557-FECA-AB6D-E3AD317B7B82}"/>
              </a:ext>
            </a:extLst>
          </p:cNvPr>
          <p:cNvSpPr/>
          <p:nvPr/>
        </p:nvSpPr>
        <p:spPr>
          <a:xfrm>
            <a:off x="133025" y="178483"/>
            <a:ext cx="4558245" cy="39087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d) 1783-1828 : Entre Russie en expansion</a:t>
            </a:r>
          </a:p>
          <a:p>
            <a:r>
              <a:rPr lang="fr-FR" dirty="0"/>
              <a:t>Et une Perse sur la défensive</a:t>
            </a:r>
          </a:p>
          <a:p>
            <a:r>
              <a:rPr lang="fr-FR" dirty="0"/>
              <a:t>Les peuples du Caucase…</a:t>
            </a:r>
          </a:p>
          <a:p>
            <a:endParaRPr lang="fr-FR" dirty="0"/>
          </a:p>
          <a:p>
            <a:r>
              <a:rPr lang="fr-FR" dirty="0"/>
              <a:t>*Au nord…</a:t>
            </a:r>
          </a:p>
          <a:p>
            <a:r>
              <a:rPr lang="fr-FR" dirty="0"/>
              <a:t>Tcherkesses, Kabardes, Tchétchènes et Avars </a:t>
            </a:r>
          </a:p>
          <a:p>
            <a:endParaRPr lang="fr-FR" dirty="0"/>
          </a:p>
          <a:p>
            <a:r>
              <a:rPr lang="fr-FR" dirty="0"/>
              <a:t>*Au sud…</a:t>
            </a:r>
          </a:p>
          <a:p>
            <a:r>
              <a:rPr lang="fr-FR" dirty="0"/>
              <a:t>Géorgiens, Azéris et Arméniens</a:t>
            </a:r>
          </a:p>
          <a:p>
            <a:endParaRPr lang="fr-FR" dirty="0"/>
          </a:p>
          <a:p>
            <a:r>
              <a:rPr lang="fr-FR" sz="1700" dirty="0"/>
              <a:t>Peuples du Caucase qui vont devenir ou redevenir Un peu malgré eux, des enjeux internationaux…</a:t>
            </a:r>
          </a:p>
          <a:p>
            <a:endParaRPr lang="fr-FR" sz="1700" dirty="0"/>
          </a:p>
          <a:p>
            <a:r>
              <a:rPr lang="fr-FR" sz="1700" dirty="0"/>
              <a:t>*Donc…</a:t>
            </a:r>
          </a:p>
        </p:txBody>
      </p:sp>
      <p:pic>
        <p:nvPicPr>
          <p:cNvPr id="5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47938E20-35E7-4700-8450-30A7C6A84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055" y="178483"/>
            <a:ext cx="7253920" cy="544043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6AFF5A1E-1D97-E12E-4435-CA90B550C939}"/>
              </a:ext>
            </a:extLst>
          </p:cNvPr>
          <p:cNvSpPr/>
          <p:nvPr/>
        </p:nvSpPr>
        <p:spPr>
          <a:xfrm>
            <a:off x="8175389" y="3020680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3F6E304-2419-E52C-D026-B0DF6918FD61}"/>
              </a:ext>
            </a:extLst>
          </p:cNvPr>
          <p:cNvSpPr/>
          <p:nvPr/>
        </p:nvSpPr>
        <p:spPr>
          <a:xfrm>
            <a:off x="10928078" y="3300085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A534AA5-8266-0A1A-C6D0-22A21834DB79}"/>
              </a:ext>
            </a:extLst>
          </p:cNvPr>
          <p:cNvSpPr/>
          <p:nvPr/>
        </p:nvSpPr>
        <p:spPr>
          <a:xfrm>
            <a:off x="9202445" y="30751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45FD433-0B98-33A3-1FFB-86EF0836B6E3}"/>
              </a:ext>
            </a:extLst>
          </p:cNvPr>
          <p:cNvSpPr/>
          <p:nvPr/>
        </p:nvSpPr>
        <p:spPr>
          <a:xfrm>
            <a:off x="9685410" y="3075108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B5E6AC40-A09F-858A-93A0-487CEE51E206}"/>
              </a:ext>
            </a:extLst>
          </p:cNvPr>
          <p:cNvCxnSpPr>
            <a:cxnSpLocks/>
            <a:stCxn id="3" idx="3"/>
            <a:endCxn id="12" idx="7"/>
          </p:cNvCxnSpPr>
          <p:nvPr/>
        </p:nvCxnSpPr>
        <p:spPr>
          <a:xfrm flipH="1">
            <a:off x="10067372" y="3520157"/>
            <a:ext cx="898288" cy="4194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A55C43B3-B0A2-89E0-C2F6-DB15F4BCD0CA}"/>
              </a:ext>
            </a:extLst>
          </p:cNvPr>
          <p:cNvCxnSpPr>
            <a:cxnSpLocks/>
            <a:stCxn id="3" idx="3"/>
            <a:endCxn id="13" idx="7"/>
          </p:cNvCxnSpPr>
          <p:nvPr/>
        </p:nvCxnSpPr>
        <p:spPr>
          <a:xfrm flipH="1">
            <a:off x="10443200" y="3520157"/>
            <a:ext cx="522460" cy="8766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27699C00-B755-47BE-7F15-E1215F7B9449}"/>
              </a:ext>
            </a:extLst>
          </p:cNvPr>
          <p:cNvSpPr/>
          <p:nvPr/>
        </p:nvSpPr>
        <p:spPr>
          <a:xfrm>
            <a:off x="9918111" y="3917835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1113855-286B-6159-958F-14B8C6FEDA02}"/>
              </a:ext>
            </a:extLst>
          </p:cNvPr>
          <p:cNvSpPr/>
          <p:nvPr/>
        </p:nvSpPr>
        <p:spPr>
          <a:xfrm>
            <a:off x="10293939" y="437498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F13EAE7-01E2-278F-AB6A-70F5D2A2FDCF}"/>
              </a:ext>
            </a:extLst>
          </p:cNvPr>
          <p:cNvCxnSpPr>
            <a:cxnSpLocks/>
          </p:cNvCxnSpPr>
          <p:nvPr/>
        </p:nvCxnSpPr>
        <p:spPr>
          <a:xfrm>
            <a:off x="9377315" y="3149595"/>
            <a:ext cx="308095" cy="0"/>
          </a:xfrm>
          <a:prstGeom prst="straightConnector1">
            <a:avLst/>
          </a:prstGeom>
          <a:ln w="57150">
            <a:solidFill>
              <a:srgbClr val="003F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A397F97F-B48B-7340-6C70-56A668DF01A0}"/>
              </a:ext>
            </a:extLst>
          </p:cNvPr>
          <p:cNvSpPr/>
          <p:nvPr/>
        </p:nvSpPr>
        <p:spPr>
          <a:xfrm>
            <a:off x="10019432" y="3171170"/>
            <a:ext cx="256626" cy="257830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D4760E1C-3476-502A-24C8-6548D53712EE}"/>
              </a:ext>
            </a:extLst>
          </p:cNvPr>
          <p:cNvCxnSpPr>
            <a:cxnSpLocks/>
          </p:cNvCxnSpPr>
          <p:nvPr/>
        </p:nvCxnSpPr>
        <p:spPr>
          <a:xfrm flipH="1" flipV="1">
            <a:off x="10276058" y="3300085"/>
            <a:ext cx="652020" cy="1289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5276BB16-7E4C-259F-FB54-D2697398F583}"/>
              </a:ext>
            </a:extLst>
          </p:cNvPr>
          <p:cNvSpPr/>
          <p:nvPr/>
        </p:nvSpPr>
        <p:spPr>
          <a:xfrm>
            <a:off x="7739066" y="1110163"/>
            <a:ext cx="256626" cy="257830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0373CAA2-0821-EEAE-72D5-D85B7B19C944}"/>
              </a:ext>
            </a:extLst>
          </p:cNvPr>
          <p:cNvCxnSpPr>
            <a:cxnSpLocks/>
            <a:stCxn id="17" idx="3"/>
            <a:endCxn id="27" idx="7"/>
          </p:cNvCxnSpPr>
          <p:nvPr/>
        </p:nvCxnSpPr>
        <p:spPr>
          <a:xfrm flipH="1">
            <a:off x="7341421" y="1330235"/>
            <a:ext cx="435227" cy="520382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F496FAAB-5908-1044-B0C8-D650B405DED8}"/>
              </a:ext>
            </a:extLst>
          </p:cNvPr>
          <p:cNvSpPr/>
          <p:nvPr/>
        </p:nvSpPr>
        <p:spPr>
          <a:xfrm>
            <a:off x="7874342" y="229967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51507EDD-D50F-760C-F8F8-DA351B04782B}"/>
              </a:ext>
            </a:extLst>
          </p:cNvPr>
          <p:cNvCxnSpPr>
            <a:cxnSpLocks/>
            <a:stCxn id="17" idx="4"/>
          </p:cNvCxnSpPr>
          <p:nvPr/>
        </p:nvCxnSpPr>
        <p:spPr>
          <a:xfrm>
            <a:off x="7867379" y="1367993"/>
            <a:ext cx="94398" cy="931680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99B782F1-83EC-D466-A24D-2BA353425B92}"/>
              </a:ext>
            </a:extLst>
          </p:cNvPr>
          <p:cNvSpPr/>
          <p:nvPr/>
        </p:nvSpPr>
        <p:spPr>
          <a:xfrm>
            <a:off x="7192160" y="1828800"/>
            <a:ext cx="174870" cy="148974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A3F1D5A5-E780-D27F-AAAB-14E3BE565496}"/>
              </a:ext>
            </a:extLst>
          </p:cNvPr>
          <p:cNvSpPr/>
          <p:nvPr/>
        </p:nvSpPr>
        <p:spPr>
          <a:xfrm>
            <a:off x="8722423" y="1776130"/>
            <a:ext cx="174870" cy="148974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B4E04D24-6218-9455-1AB9-05D01005252B}"/>
              </a:ext>
            </a:extLst>
          </p:cNvPr>
          <p:cNvCxnSpPr>
            <a:cxnSpLocks/>
            <a:stCxn id="17" idx="5"/>
            <a:endCxn id="29" idx="1"/>
          </p:cNvCxnSpPr>
          <p:nvPr/>
        </p:nvCxnSpPr>
        <p:spPr>
          <a:xfrm>
            <a:off x="7958110" y="1330235"/>
            <a:ext cx="789922" cy="467712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0703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E67CC-6175-687D-D3D3-4E1092DEA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EDBA59-4334-5B19-9935-56310A046A23}"/>
              </a:ext>
            </a:extLst>
          </p:cNvPr>
          <p:cNvSpPr/>
          <p:nvPr/>
        </p:nvSpPr>
        <p:spPr>
          <a:xfrm>
            <a:off x="133025" y="178483"/>
            <a:ext cx="4558245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*Entre 1747 et 1849, un siècle…</a:t>
            </a:r>
          </a:p>
          <a:p>
            <a:endParaRPr lang="fr-FR" dirty="0"/>
          </a:p>
          <a:p>
            <a:r>
              <a:rPr lang="fr-FR" dirty="0"/>
              <a:t>*Et six protagonistes au moins</a:t>
            </a:r>
          </a:p>
          <a:p>
            <a:r>
              <a:rPr lang="fr-FR" dirty="0"/>
              <a:t>Avec d’est en ouest</a:t>
            </a:r>
          </a:p>
          <a:p>
            <a:r>
              <a:rPr lang="fr-FR" dirty="0"/>
              <a:t>Inde britannique, Pendjab des sikhs, Afghanistan, Perse, peuples du Caucase, Russie</a:t>
            </a:r>
          </a:p>
          <a:p>
            <a:endParaRPr lang="fr-FR" dirty="0"/>
          </a:p>
          <a:p>
            <a:r>
              <a:rPr lang="fr-FR" dirty="0"/>
              <a:t>*Six protagonistes</a:t>
            </a:r>
          </a:p>
          <a:p>
            <a:r>
              <a:rPr lang="fr-FR" dirty="0"/>
              <a:t>Avec au moins </a:t>
            </a:r>
            <a:r>
              <a:rPr lang="fr-FR" u="sng" dirty="0"/>
              <a:t>six histoires particulières</a:t>
            </a:r>
          </a:p>
          <a:p>
            <a:r>
              <a:rPr lang="fr-FR" dirty="0"/>
              <a:t>Mais six histoires unies à des degrés divers</a:t>
            </a:r>
          </a:p>
          <a:p>
            <a:r>
              <a:rPr lang="fr-FR" dirty="0"/>
              <a:t>Dans </a:t>
            </a:r>
            <a:r>
              <a:rPr lang="fr-FR" u="sng" dirty="0"/>
              <a:t>une même histoire commune</a:t>
            </a:r>
            <a:endParaRPr lang="fr-FR" dirty="0"/>
          </a:p>
          <a:p>
            <a:endParaRPr lang="fr-FR" dirty="0"/>
          </a:p>
          <a:p>
            <a:r>
              <a:rPr lang="fr-FR" dirty="0"/>
              <a:t>*Résumons ce qui va suivre…</a:t>
            </a:r>
          </a:p>
        </p:txBody>
      </p:sp>
      <p:pic>
        <p:nvPicPr>
          <p:cNvPr id="5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76DF518A-ABEB-2C09-90A7-5EE0A3788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055" y="178483"/>
            <a:ext cx="7253920" cy="544043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B09DE6A6-5412-7CF7-F4D4-A79AACF2287B}"/>
              </a:ext>
            </a:extLst>
          </p:cNvPr>
          <p:cNvSpPr/>
          <p:nvPr/>
        </p:nvSpPr>
        <p:spPr>
          <a:xfrm>
            <a:off x="8175389" y="3020680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62935E6-B39C-C9E8-ED95-ADAF0159D751}"/>
              </a:ext>
            </a:extLst>
          </p:cNvPr>
          <p:cNvSpPr/>
          <p:nvPr/>
        </p:nvSpPr>
        <p:spPr>
          <a:xfrm>
            <a:off x="10928078" y="3300085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1E51E14-1AEE-E137-6F36-E16A87F8366A}"/>
              </a:ext>
            </a:extLst>
          </p:cNvPr>
          <p:cNvSpPr/>
          <p:nvPr/>
        </p:nvSpPr>
        <p:spPr>
          <a:xfrm>
            <a:off x="9202445" y="30751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0ABA614-065E-45B9-2DA7-6587B1E17003}"/>
              </a:ext>
            </a:extLst>
          </p:cNvPr>
          <p:cNvSpPr/>
          <p:nvPr/>
        </p:nvSpPr>
        <p:spPr>
          <a:xfrm>
            <a:off x="9685410" y="3075108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435E76A3-6A7C-DCCD-3830-EA85CF3018A4}"/>
              </a:ext>
            </a:extLst>
          </p:cNvPr>
          <p:cNvCxnSpPr>
            <a:cxnSpLocks/>
            <a:stCxn id="3" idx="3"/>
            <a:endCxn id="12" idx="7"/>
          </p:cNvCxnSpPr>
          <p:nvPr/>
        </p:nvCxnSpPr>
        <p:spPr>
          <a:xfrm flipH="1">
            <a:off x="10067372" y="3520157"/>
            <a:ext cx="898288" cy="4194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D02AB0E-7F7A-C10E-37CB-C42AF84252C2}"/>
              </a:ext>
            </a:extLst>
          </p:cNvPr>
          <p:cNvCxnSpPr>
            <a:cxnSpLocks/>
            <a:stCxn id="3" idx="3"/>
            <a:endCxn id="13" idx="7"/>
          </p:cNvCxnSpPr>
          <p:nvPr/>
        </p:nvCxnSpPr>
        <p:spPr>
          <a:xfrm flipH="1">
            <a:off x="10443200" y="3520157"/>
            <a:ext cx="522460" cy="8766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86B9480F-B766-24AE-D3D6-4A7041066299}"/>
              </a:ext>
            </a:extLst>
          </p:cNvPr>
          <p:cNvSpPr/>
          <p:nvPr/>
        </p:nvSpPr>
        <p:spPr>
          <a:xfrm>
            <a:off x="9918111" y="3917835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A285F96-2A5B-E2E1-E992-3184B296C6E3}"/>
              </a:ext>
            </a:extLst>
          </p:cNvPr>
          <p:cNvSpPr/>
          <p:nvPr/>
        </p:nvSpPr>
        <p:spPr>
          <a:xfrm>
            <a:off x="10293939" y="437498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EF2D8391-8219-29FF-BCA3-3A9BC3D7BF6C}"/>
              </a:ext>
            </a:extLst>
          </p:cNvPr>
          <p:cNvCxnSpPr>
            <a:cxnSpLocks/>
          </p:cNvCxnSpPr>
          <p:nvPr/>
        </p:nvCxnSpPr>
        <p:spPr>
          <a:xfrm>
            <a:off x="9377315" y="3149595"/>
            <a:ext cx="308095" cy="0"/>
          </a:xfrm>
          <a:prstGeom prst="straightConnector1">
            <a:avLst/>
          </a:prstGeom>
          <a:ln w="57150">
            <a:solidFill>
              <a:srgbClr val="003F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53741686-5C61-F924-73C5-5B4FF825C969}"/>
              </a:ext>
            </a:extLst>
          </p:cNvPr>
          <p:cNvSpPr/>
          <p:nvPr/>
        </p:nvSpPr>
        <p:spPr>
          <a:xfrm>
            <a:off x="10019432" y="3171170"/>
            <a:ext cx="256626" cy="257830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46091666-9742-59B5-3080-E97E9BA0D7A0}"/>
              </a:ext>
            </a:extLst>
          </p:cNvPr>
          <p:cNvCxnSpPr>
            <a:cxnSpLocks/>
          </p:cNvCxnSpPr>
          <p:nvPr/>
        </p:nvCxnSpPr>
        <p:spPr>
          <a:xfrm flipH="1" flipV="1">
            <a:off x="10276058" y="3300085"/>
            <a:ext cx="652020" cy="1289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D0372549-6BF9-188F-562B-297932747C26}"/>
              </a:ext>
            </a:extLst>
          </p:cNvPr>
          <p:cNvSpPr/>
          <p:nvPr/>
        </p:nvSpPr>
        <p:spPr>
          <a:xfrm>
            <a:off x="7739066" y="1110163"/>
            <a:ext cx="256626" cy="257830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AEBC5CC9-443F-AF73-833E-F2E607AD273D}"/>
              </a:ext>
            </a:extLst>
          </p:cNvPr>
          <p:cNvCxnSpPr>
            <a:cxnSpLocks/>
            <a:stCxn id="17" idx="3"/>
            <a:endCxn id="27" idx="7"/>
          </p:cNvCxnSpPr>
          <p:nvPr/>
        </p:nvCxnSpPr>
        <p:spPr>
          <a:xfrm flipH="1">
            <a:off x="7341421" y="1330235"/>
            <a:ext cx="435227" cy="520382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A80AF279-ADE5-A0CD-DF91-B5BEBFC864A3}"/>
              </a:ext>
            </a:extLst>
          </p:cNvPr>
          <p:cNvSpPr/>
          <p:nvPr/>
        </p:nvSpPr>
        <p:spPr>
          <a:xfrm>
            <a:off x="7874342" y="229967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55AC4053-1793-61CA-6BD9-6D7B9E93FD4C}"/>
              </a:ext>
            </a:extLst>
          </p:cNvPr>
          <p:cNvCxnSpPr>
            <a:cxnSpLocks/>
            <a:stCxn id="17" idx="4"/>
          </p:cNvCxnSpPr>
          <p:nvPr/>
        </p:nvCxnSpPr>
        <p:spPr>
          <a:xfrm>
            <a:off x="7867379" y="1367993"/>
            <a:ext cx="94398" cy="931680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2E8CEA12-2206-AFD6-7385-1EAAF219F207}"/>
              </a:ext>
            </a:extLst>
          </p:cNvPr>
          <p:cNvSpPr/>
          <p:nvPr/>
        </p:nvSpPr>
        <p:spPr>
          <a:xfrm>
            <a:off x="7192160" y="1828800"/>
            <a:ext cx="174870" cy="148974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251D543-14B8-FC96-C850-39FE442987C0}"/>
              </a:ext>
            </a:extLst>
          </p:cNvPr>
          <p:cNvSpPr/>
          <p:nvPr/>
        </p:nvSpPr>
        <p:spPr>
          <a:xfrm>
            <a:off x="8722423" y="1776130"/>
            <a:ext cx="174870" cy="148974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61EFA109-EBCB-9E74-B51F-AABA2D88C432}"/>
              </a:ext>
            </a:extLst>
          </p:cNvPr>
          <p:cNvCxnSpPr>
            <a:cxnSpLocks/>
            <a:stCxn id="17" idx="5"/>
            <a:endCxn id="29" idx="1"/>
          </p:cNvCxnSpPr>
          <p:nvPr/>
        </p:nvCxnSpPr>
        <p:spPr>
          <a:xfrm>
            <a:off x="7958110" y="1330235"/>
            <a:ext cx="789922" cy="467712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34846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E5361-1D7E-6BD7-475E-C1EEC23C5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1A6A63-0564-0F1A-ECC8-106187CF61BD}"/>
              </a:ext>
            </a:extLst>
          </p:cNvPr>
          <p:cNvSpPr/>
          <p:nvPr/>
        </p:nvSpPr>
        <p:spPr>
          <a:xfrm>
            <a:off x="133025" y="178483"/>
            <a:ext cx="4579635" cy="61401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*Dans cet Orient entre Russie et Inde britannique</a:t>
            </a:r>
          </a:p>
          <a:p>
            <a:r>
              <a:rPr lang="fr-FR" sz="1700" dirty="0"/>
              <a:t>Le trajet de ce récit suivra</a:t>
            </a:r>
          </a:p>
          <a:p>
            <a:r>
              <a:rPr lang="fr-FR" sz="1700" dirty="0"/>
              <a:t>Les aléas de cette histoire en quatre temps…</a:t>
            </a:r>
          </a:p>
          <a:p>
            <a:endParaRPr lang="fr-FR" dirty="0"/>
          </a:p>
          <a:p>
            <a:r>
              <a:rPr lang="fr-FR" dirty="0"/>
              <a:t>1-2-3-4) Nous commencerons par</a:t>
            </a:r>
          </a:p>
          <a:p>
            <a:r>
              <a:rPr lang="fr-FR" dirty="0"/>
              <a:t>La Perse, l’Afghanistan, le Pendjab brièvement</a:t>
            </a:r>
          </a:p>
          <a:p>
            <a:r>
              <a:rPr lang="fr-FR" dirty="0"/>
              <a:t>Puis à nouveau la Perse</a:t>
            </a:r>
          </a:p>
          <a:p>
            <a:endParaRPr lang="fr-FR" dirty="0"/>
          </a:p>
          <a:p>
            <a:r>
              <a:rPr lang="fr-FR" dirty="0"/>
              <a:t>5) Ensuite, à partir de la Perse</a:t>
            </a:r>
          </a:p>
          <a:p>
            <a:r>
              <a:rPr lang="fr-FR" dirty="0"/>
              <a:t>Nous nous intéresserons à son Caucase vassal</a:t>
            </a:r>
          </a:p>
          <a:p>
            <a:r>
              <a:rPr lang="fr-FR" dirty="0"/>
              <a:t>Menacé puis conquis par la Russie…</a:t>
            </a:r>
          </a:p>
          <a:p>
            <a:endParaRPr lang="fr-FR" dirty="0"/>
          </a:p>
          <a:p>
            <a:r>
              <a:rPr lang="fr-FR" dirty="0"/>
              <a:t>6-7) Avant de retourner</a:t>
            </a:r>
          </a:p>
          <a:p>
            <a:r>
              <a:rPr lang="fr-FR" dirty="0"/>
              <a:t>A l’Afghanistan, brièvement allié à la Russie</a:t>
            </a:r>
          </a:p>
          <a:p>
            <a:r>
              <a:rPr lang="fr-FR" dirty="0"/>
              <a:t>Et au Pendjab allié à la GB…</a:t>
            </a:r>
          </a:p>
          <a:p>
            <a:endParaRPr lang="fr-FR" dirty="0"/>
          </a:p>
          <a:p>
            <a:r>
              <a:rPr lang="fr-FR" dirty="0"/>
              <a:t>Afghanistan et Pendjab qui finalement</a:t>
            </a:r>
          </a:p>
          <a:p>
            <a:r>
              <a:rPr lang="fr-FR" dirty="0"/>
              <a:t>Seront respectivement neutralisé pour l’un</a:t>
            </a:r>
          </a:p>
          <a:p>
            <a:r>
              <a:rPr lang="fr-FR" dirty="0"/>
              <a:t>Et conquis pour l’autre par l’Inde britannique</a:t>
            </a:r>
          </a:p>
          <a:p>
            <a:endParaRPr lang="fr-FR" dirty="0"/>
          </a:p>
          <a:p>
            <a:r>
              <a:rPr lang="fr-FR" dirty="0"/>
              <a:t>*Et maintenant, le récit</a:t>
            </a:r>
          </a:p>
          <a:p>
            <a:r>
              <a:rPr lang="fr-FR" dirty="0"/>
              <a:t>La Perse en 1747…</a:t>
            </a:r>
          </a:p>
        </p:txBody>
      </p:sp>
      <p:pic>
        <p:nvPicPr>
          <p:cNvPr id="5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3C85E882-2AAA-45AE-1B10-FF7B554B6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055" y="158324"/>
            <a:ext cx="7253920" cy="544043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0BCB7394-E6F2-DF7E-D5E3-B5222F1CA6DF}"/>
              </a:ext>
            </a:extLst>
          </p:cNvPr>
          <p:cNvSpPr/>
          <p:nvPr/>
        </p:nvSpPr>
        <p:spPr>
          <a:xfrm>
            <a:off x="8270890" y="3171170"/>
            <a:ext cx="256626" cy="25783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83B9780-8235-B505-C183-1F0FB56F5D75}"/>
              </a:ext>
            </a:extLst>
          </p:cNvPr>
          <p:cNvSpPr/>
          <p:nvPr/>
        </p:nvSpPr>
        <p:spPr>
          <a:xfrm>
            <a:off x="10928078" y="3300085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08355D6-4C52-099E-B320-935B1844E480}"/>
              </a:ext>
            </a:extLst>
          </p:cNvPr>
          <p:cNvSpPr/>
          <p:nvPr/>
        </p:nvSpPr>
        <p:spPr>
          <a:xfrm>
            <a:off x="9918111" y="391783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B3FEEEB-0BD3-DF10-801D-81C481EF37A8}"/>
              </a:ext>
            </a:extLst>
          </p:cNvPr>
          <p:cNvSpPr/>
          <p:nvPr/>
        </p:nvSpPr>
        <p:spPr>
          <a:xfrm>
            <a:off x="10293939" y="437498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FA5E22C-08BE-B5FE-897A-EDFC9B37EE64}"/>
              </a:ext>
            </a:extLst>
          </p:cNvPr>
          <p:cNvSpPr/>
          <p:nvPr/>
        </p:nvSpPr>
        <p:spPr>
          <a:xfrm>
            <a:off x="10019432" y="3171170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65DD19A-B2FD-D164-4C16-ABF7C6D348C4}"/>
              </a:ext>
            </a:extLst>
          </p:cNvPr>
          <p:cNvSpPr/>
          <p:nvPr/>
        </p:nvSpPr>
        <p:spPr>
          <a:xfrm>
            <a:off x="7739066" y="1110163"/>
            <a:ext cx="256626" cy="257830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EE8E4FA4-09E9-F0FD-B049-246BF0FDC8E7}"/>
              </a:ext>
            </a:extLst>
          </p:cNvPr>
          <p:cNvSpPr/>
          <p:nvPr/>
        </p:nvSpPr>
        <p:spPr>
          <a:xfrm>
            <a:off x="9145161" y="3004223"/>
            <a:ext cx="256626" cy="25783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79783202-DDFC-6527-BA6F-CB0D987CBF1D}"/>
              </a:ext>
            </a:extLst>
          </p:cNvPr>
          <p:cNvSpPr/>
          <p:nvPr/>
        </p:nvSpPr>
        <p:spPr>
          <a:xfrm>
            <a:off x="9661485" y="2875308"/>
            <a:ext cx="256626" cy="25783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0F09524D-AC2A-9A99-2383-245D5F1E96D4}"/>
              </a:ext>
            </a:extLst>
          </p:cNvPr>
          <p:cNvSpPr/>
          <p:nvPr/>
        </p:nvSpPr>
        <p:spPr>
          <a:xfrm>
            <a:off x="8170129" y="2913340"/>
            <a:ext cx="256626" cy="25783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A5F11517-F665-42D5-8C54-0D83A15E960F}"/>
              </a:ext>
            </a:extLst>
          </p:cNvPr>
          <p:cNvSpPr/>
          <p:nvPr/>
        </p:nvSpPr>
        <p:spPr>
          <a:xfrm>
            <a:off x="7764612" y="2190917"/>
            <a:ext cx="256626" cy="25783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C4C2C89A-2CE3-FB5D-B88F-239C63A7E444}"/>
              </a:ext>
            </a:extLst>
          </p:cNvPr>
          <p:cNvSpPr/>
          <p:nvPr/>
        </p:nvSpPr>
        <p:spPr>
          <a:xfrm>
            <a:off x="9001061" y="3205937"/>
            <a:ext cx="256626" cy="25783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67AE1482-3BD3-39CD-1764-C5EBB5752A45}"/>
              </a:ext>
            </a:extLst>
          </p:cNvPr>
          <p:cNvSpPr/>
          <p:nvPr/>
        </p:nvSpPr>
        <p:spPr>
          <a:xfrm>
            <a:off x="9654034" y="3119639"/>
            <a:ext cx="256626" cy="25783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1906025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 1"/>
          <p:cNvSpPr/>
          <p:nvPr/>
        </p:nvSpPr>
        <p:spPr>
          <a:xfrm>
            <a:off x="189720" y="177480"/>
            <a:ext cx="2804760" cy="3691865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1747-1799 : L’Empire d’Afghanistan-Pendjab des Durrani</a:t>
            </a:r>
          </a:p>
          <a:p>
            <a:endParaRPr lang="fr-FR" altLang="fr-FR" b="1" dirty="0">
              <a:cs typeface="Arial" panose="020B0604020202020204" pitchFamily="34" charset="0"/>
            </a:endParaRPr>
          </a:p>
          <a:p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1799-1801 : Dans le Pendjab, naissance du royaume des sikhs</a:t>
            </a:r>
            <a:endParaRPr lang="fr-FR" altLang="fr-FR" b="1" dirty="0">
              <a:cs typeface="Arial" panose="020B0604020202020204" pitchFamily="34" charset="0"/>
            </a:endParaRPr>
          </a:p>
          <a:p>
            <a:endParaRPr lang="fr-FR" altLang="fr-FR" sz="1800" b="1" dirty="0">
              <a:latin typeface="+mn-lt"/>
              <a:cs typeface="Arial" panose="020B0604020202020204" pitchFamily="34" charset="0"/>
            </a:endParaRPr>
          </a:p>
          <a:p>
            <a:r>
              <a:rPr lang="fr-FR" altLang="fr-FR" b="1" dirty="0">
                <a:cs typeface="Arial" panose="020B0604020202020204" pitchFamily="34" charset="0"/>
              </a:rPr>
              <a:t>1750-1796 : Après le chaos, l</a:t>
            </a: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a Perse déclinante se réunifie autour des </a:t>
            </a:r>
            <a:r>
              <a:rPr lang="fr-FR" altLang="fr-FR" sz="1800" b="1" dirty="0" err="1">
                <a:latin typeface="+mn-lt"/>
                <a:cs typeface="Arial" panose="020B0604020202020204" pitchFamily="34" charset="0"/>
              </a:rPr>
              <a:t>Zand</a:t>
            </a: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 de Chiraz, puis des Kadjars de Téhéran </a:t>
            </a:r>
            <a:endParaRPr lang="fr-FR" sz="1800" b="1" strike="noStrike" spc="-1" dirty="0">
              <a:latin typeface="Arial"/>
            </a:endParaRPr>
          </a:p>
        </p:txBody>
      </p:sp>
      <p:pic>
        <p:nvPicPr>
          <p:cNvPr id="2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FB68776E-BBF5-464B-3A43-191A9C1E0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234" y="118918"/>
            <a:ext cx="8788496" cy="659137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5865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3025" y="178483"/>
            <a:ext cx="4566384" cy="47397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1747-1750 : Après la mort de Nader Chah, les tribus </a:t>
            </a:r>
            <a:r>
              <a:rPr lang="fr-FR" sz="1700" b="1" dirty="0" err="1"/>
              <a:t>qizilbashes</a:t>
            </a:r>
            <a:r>
              <a:rPr lang="fr-FR" sz="1700" b="1" dirty="0"/>
              <a:t> deviennent autonomes et se partagent la Perse : A </a:t>
            </a:r>
            <a:r>
              <a:rPr lang="fr-FR" sz="1700" b="1" dirty="0" err="1"/>
              <a:t>Kalat</a:t>
            </a:r>
            <a:r>
              <a:rPr lang="fr-FR" sz="1700" b="1" dirty="0"/>
              <a:t>, le Baloutchistan de Nasir ; …</a:t>
            </a:r>
          </a:p>
          <a:p>
            <a:endParaRPr lang="fr-FR" dirty="0"/>
          </a:p>
          <a:p>
            <a:r>
              <a:rPr lang="fr-FR" dirty="0"/>
              <a:t>*1747 : Nader Chah est assassiné</a:t>
            </a:r>
          </a:p>
          <a:p>
            <a:endParaRPr lang="fr-FR" dirty="0"/>
          </a:p>
          <a:p>
            <a:r>
              <a:rPr lang="fr-FR" dirty="0"/>
              <a:t>*Ses anciens lieutenants</a:t>
            </a:r>
          </a:p>
          <a:p>
            <a:r>
              <a:rPr lang="fr-FR" dirty="0"/>
              <a:t>Les chefs des tribus </a:t>
            </a:r>
            <a:r>
              <a:rPr lang="fr-FR" i="1" dirty="0" err="1"/>
              <a:t>qizilbashes</a:t>
            </a:r>
            <a:endParaRPr lang="fr-FR" dirty="0"/>
          </a:p>
          <a:p>
            <a:r>
              <a:rPr lang="fr-FR" dirty="0"/>
              <a:t>Turcomanes essentiellement </a:t>
            </a:r>
          </a:p>
          <a:p>
            <a:r>
              <a:rPr lang="fr-FR" dirty="0"/>
              <a:t>Mais aussi iraniennes</a:t>
            </a:r>
          </a:p>
          <a:p>
            <a:endParaRPr lang="fr-FR" dirty="0"/>
          </a:p>
          <a:p>
            <a:r>
              <a:rPr lang="fr-FR" dirty="0"/>
              <a:t>Qui s’étaient unis autour de lui</a:t>
            </a:r>
          </a:p>
          <a:p>
            <a:r>
              <a:rPr lang="fr-FR" dirty="0"/>
              <a:t>Retrouvent leur autonomie et font sécession…</a:t>
            </a:r>
          </a:p>
          <a:p>
            <a:endParaRPr lang="fr-FR" dirty="0"/>
          </a:p>
          <a:p>
            <a:r>
              <a:rPr lang="fr-FR" dirty="0"/>
              <a:t>NB : Ispahan en partie détruite et dépeuplée</a:t>
            </a:r>
          </a:p>
          <a:p>
            <a:r>
              <a:rPr lang="fr-FR" dirty="0"/>
              <a:t>Cesse d’être une capitale</a:t>
            </a:r>
          </a:p>
        </p:txBody>
      </p:sp>
      <p:pic>
        <p:nvPicPr>
          <p:cNvPr id="3" name="Picture 2" descr="C:\Users\Christophe\Pictures\My Scans\2015-12 (déc.)\scan0003.jpg">
            <a:extLst>
              <a:ext uri="{FF2B5EF4-FFF2-40B4-BE49-F238E27FC236}">
                <a16:creationId xmlns:a16="http://schemas.microsoft.com/office/drawing/2014/main" id="{66B15EFE-72A2-E1EA-E4B3-904867D41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8483"/>
            <a:ext cx="7076410" cy="44916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764DBEEE-8214-6A7C-C872-DABC9C2D9391}"/>
              </a:ext>
            </a:extLst>
          </p:cNvPr>
          <p:cNvSpPr/>
          <p:nvPr/>
        </p:nvSpPr>
        <p:spPr>
          <a:xfrm>
            <a:off x="6690377" y="278685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6D3E2FB-3678-4BCD-C2AB-5F9E7DFE6ADE}"/>
              </a:ext>
            </a:extLst>
          </p:cNvPr>
          <p:cNvSpPr/>
          <p:nvPr/>
        </p:nvSpPr>
        <p:spPr>
          <a:xfrm>
            <a:off x="9234358" y="278685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15AD85D-A34C-4C3E-86A4-339A7D80D43F}"/>
              </a:ext>
            </a:extLst>
          </p:cNvPr>
          <p:cNvSpPr/>
          <p:nvPr/>
        </p:nvSpPr>
        <p:spPr>
          <a:xfrm>
            <a:off x="8415005" y="2349804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93E225F-A526-F259-0B3C-4E8C7109CB73}"/>
              </a:ext>
            </a:extLst>
          </p:cNvPr>
          <p:cNvSpPr/>
          <p:nvPr/>
        </p:nvSpPr>
        <p:spPr>
          <a:xfrm>
            <a:off x="6865247" y="33889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600296D-C68E-83E0-4AD3-5F54A54DADED}"/>
              </a:ext>
            </a:extLst>
          </p:cNvPr>
          <p:cNvSpPr/>
          <p:nvPr/>
        </p:nvSpPr>
        <p:spPr>
          <a:xfrm>
            <a:off x="9565303" y="331521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88806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858D6-7519-32E5-03BF-F3FB47483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B412090-E5BE-CB39-85D4-A3EFDDAF2264}"/>
              </a:ext>
            </a:extLst>
          </p:cNvPr>
          <p:cNvSpPr/>
          <p:nvPr/>
        </p:nvSpPr>
        <p:spPr>
          <a:xfrm>
            <a:off x="133025" y="178483"/>
            <a:ext cx="4566384" cy="33547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1747-1750 : Après la mort de Nader Chah, les tribus </a:t>
            </a:r>
            <a:r>
              <a:rPr lang="fr-FR" sz="1700" b="1" dirty="0" err="1"/>
              <a:t>qizilbashes</a:t>
            </a:r>
            <a:r>
              <a:rPr lang="fr-FR" sz="1700" b="1" dirty="0"/>
              <a:t> deviennent autonomes et se partagent la Perse : A </a:t>
            </a:r>
            <a:r>
              <a:rPr lang="fr-FR" sz="1700" b="1" dirty="0" err="1"/>
              <a:t>Kalat</a:t>
            </a:r>
            <a:r>
              <a:rPr lang="fr-FR" sz="1700" b="1" dirty="0"/>
              <a:t>, le Baloutchistan de Nasir ; …</a:t>
            </a:r>
          </a:p>
          <a:p>
            <a:endParaRPr lang="fr-FR" dirty="0"/>
          </a:p>
          <a:p>
            <a:r>
              <a:rPr lang="fr-FR" dirty="0"/>
              <a:t>a) 1749 : A </a:t>
            </a:r>
            <a:r>
              <a:rPr lang="fr-FR" dirty="0" err="1"/>
              <a:t>Kalat</a:t>
            </a:r>
            <a:r>
              <a:rPr lang="fr-FR" dirty="0"/>
              <a:t>, Le Baloutche Nasir</a:t>
            </a:r>
          </a:p>
          <a:p>
            <a:r>
              <a:rPr lang="fr-FR" dirty="0"/>
              <a:t>Chasse son frère </a:t>
            </a:r>
            <a:r>
              <a:rPr lang="fr-FR" dirty="0" err="1"/>
              <a:t>Muhabat</a:t>
            </a:r>
            <a:r>
              <a:rPr lang="fr-FR" dirty="0"/>
              <a:t> du trône</a:t>
            </a:r>
          </a:p>
          <a:p>
            <a:r>
              <a:rPr lang="fr-FR" dirty="0"/>
              <a:t>Et il proclame l’indépendance du Béloutchistan</a:t>
            </a:r>
          </a:p>
          <a:p>
            <a:endParaRPr lang="fr-FR" dirty="0"/>
          </a:p>
          <a:p>
            <a:r>
              <a:rPr lang="fr-FR" dirty="0"/>
              <a:t>*Béloutchistan qui reste malgré cela</a:t>
            </a:r>
          </a:p>
          <a:p>
            <a:r>
              <a:rPr lang="fr-FR" dirty="0"/>
              <a:t>Plus ou moins inféodé à la Perse</a:t>
            </a:r>
          </a:p>
          <a:p>
            <a:r>
              <a:rPr lang="fr-FR" dirty="0"/>
              <a:t>Puis très vite à l’Afghanistan…</a:t>
            </a:r>
          </a:p>
        </p:txBody>
      </p:sp>
      <p:pic>
        <p:nvPicPr>
          <p:cNvPr id="3" name="Picture 2" descr="C:\Users\Christophe\Pictures\My Scans\2015-12 (déc.)\scan0003.jpg">
            <a:extLst>
              <a:ext uri="{FF2B5EF4-FFF2-40B4-BE49-F238E27FC236}">
                <a16:creationId xmlns:a16="http://schemas.microsoft.com/office/drawing/2014/main" id="{E1E8B1DF-9181-4C75-B67A-0D6D0FC05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8483"/>
            <a:ext cx="7076410" cy="44916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2F2E3865-ADB5-11D2-49C0-764C4D4DE5E7}"/>
              </a:ext>
            </a:extLst>
          </p:cNvPr>
          <p:cNvSpPr/>
          <p:nvPr/>
        </p:nvSpPr>
        <p:spPr>
          <a:xfrm>
            <a:off x="9565303" y="331521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10911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3025" y="178483"/>
            <a:ext cx="4566384" cy="39395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1747-1750 : … Dans le </a:t>
            </a:r>
            <a:r>
              <a:rPr lang="fr-FR" sz="1700" b="1" dirty="0" err="1"/>
              <a:t>Guilan-Mazandaran</a:t>
            </a:r>
            <a:r>
              <a:rPr lang="fr-FR" sz="1700" b="1" dirty="0"/>
              <a:t>, le Kadjar Mohammed Hassan ; …</a:t>
            </a:r>
          </a:p>
          <a:p>
            <a:endParaRPr lang="fr-FR" dirty="0"/>
          </a:p>
          <a:p>
            <a:r>
              <a:rPr lang="fr-FR" dirty="0"/>
              <a:t>b) 1748 : Au sud de la mer Caspienne</a:t>
            </a:r>
          </a:p>
          <a:p>
            <a:r>
              <a:rPr lang="fr-FR" dirty="0"/>
              <a:t>Le Kadjar </a:t>
            </a:r>
            <a:r>
              <a:rPr lang="fr-FR" u="sng" dirty="0"/>
              <a:t>Mohammad Hassan</a:t>
            </a:r>
          </a:p>
          <a:p>
            <a:r>
              <a:rPr lang="fr-FR" dirty="0"/>
              <a:t>Soumet le </a:t>
            </a:r>
            <a:r>
              <a:rPr lang="fr-FR" dirty="0" err="1"/>
              <a:t>Guilan</a:t>
            </a:r>
            <a:r>
              <a:rPr lang="fr-FR" dirty="0"/>
              <a:t>, le </a:t>
            </a:r>
            <a:r>
              <a:rPr lang="fr-FR" dirty="0" err="1"/>
              <a:t>Mazandaran</a:t>
            </a:r>
            <a:endParaRPr lang="fr-FR" dirty="0"/>
          </a:p>
          <a:p>
            <a:r>
              <a:rPr lang="fr-FR" dirty="0"/>
              <a:t>Et l’Azerbaïdjan</a:t>
            </a:r>
          </a:p>
          <a:p>
            <a:endParaRPr lang="fr-FR" dirty="0"/>
          </a:p>
          <a:p>
            <a:r>
              <a:rPr lang="fr-FR" dirty="0"/>
              <a:t>Puis…</a:t>
            </a:r>
          </a:p>
          <a:p>
            <a:r>
              <a:rPr lang="fr-FR" dirty="0"/>
              <a:t>*1750 : Il s’empare d’Ispahan</a:t>
            </a:r>
          </a:p>
          <a:p>
            <a:endParaRPr lang="fr-FR" dirty="0"/>
          </a:p>
          <a:p>
            <a:r>
              <a:rPr lang="fr-FR" dirty="0"/>
              <a:t>NB : 1749 : Son fils </a:t>
            </a:r>
            <a:r>
              <a:rPr lang="fr-FR" u="sng" dirty="0"/>
              <a:t>(Agha) Mohammad</a:t>
            </a:r>
            <a:r>
              <a:rPr lang="fr-FR" dirty="0"/>
              <a:t>, 7 ans Est gardé prisonnier et castré par l’Afchar Adel Neveu de Nader Chah, et vassal de Karim </a:t>
            </a:r>
            <a:r>
              <a:rPr lang="fr-FR" dirty="0" err="1"/>
              <a:t>Zand</a:t>
            </a:r>
            <a:endParaRPr lang="fr-FR" dirty="0"/>
          </a:p>
        </p:txBody>
      </p:sp>
      <p:pic>
        <p:nvPicPr>
          <p:cNvPr id="3" name="Picture 2" descr="C:\Users\Christophe\Pictures\My Scans\2015-12 (déc.)\scan0003.jpg">
            <a:extLst>
              <a:ext uri="{FF2B5EF4-FFF2-40B4-BE49-F238E27FC236}">
                <a16:creationId xmlns:a16="http://schemas.microsoft.com/office/drawing/2014/main" id="{66B15EFE-72A2-E1EA-E4B3-904867D41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8483"/>
            <a:ext cx="7076410" cy="44916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764DBEEE-8214-6A7C-C872-DABC9C2D9391}"/>
              </a:ext>
            </a:extLst>
          </p:cNvPr>
          <p:cNvSpPr/>
          <p:nvPr/>
        </p:nvSpPr>
        <p:spPr>
          <a:xfrm>
            <a:off x="6690377" y="278685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600296D-C68E-83E0-4AD3-5F54A54DADED}"/>
              </a:ext>
            </a:extLst>
          </p:cNvPr>
          <p:cNvSpPr/>
          <p:nvPr/>
        </p:nvSpPr>
        <p:spPr>
          <a:xfrm>
            <a:off x="9565303" y="3315211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E6A131A-FD33-580C-B57A-57CA8F693BE0}"/>
              </a:ext>
            </a:extLst>
          </p:cNvPr>
          <p:cNvSpPr/>
          <p:nvPr/>
        </p:nvSpPr>
        <p:spPr>
          <a:xfrm>
            <a:off x="6978185" y="198071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F9197F3-9922-71D9-A9F1-AC9CC4F4E9EC}"/>
              </a:ext>
            </a:extLst>
          </p:cNvPr>
          <p:cNvSpPr/>
          <p:nvPr/>
        </p:nvSpPr>
        <p:spPr>
          <a:xfrm>
            <a:off x="6404564" y="187244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B00A2CA6-3547-A3E2-F655-BADD4BB5CA93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6777812" y="2304789"/>
            <a:ext cx="0" cy="482062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CB00A516-43C8-27D7-5917-1D8B8B9FF8AC}"/>
              </a:ext>
            </a:extLst>
          </p:cNvPr>
          <p:cNvCxnSpPr>
            <a:cxnSpLocks/>
            <a:endCxn id="8" idx="4"/>
          </p:cNvCxnSpPr>
          <p:nvPr/>
        </p:nvCxnSpPr>
        <p:spPr>
          <a:xfrm flipV="1">
            <a:off x="6777812" y="2129687"/>
            <a:ext cx="287808" cy="175102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CE431929-297E-A02D-72DC-779FC64EEA27}"/>
              </a:ext>
            </a:extLst>
          </p:cNvPr>
          <p:cNvCxnSpPr>
            <a:cxnSpLocks/>
            <a:endCxn id="9" idx="5"/>
          </p:cNvCxnSpPr>
          <p:nvPr/>
        </p:nvCxnSpPr>
        <p:spPr>
          <a:xfrm flipH="1" flipV="1">
            <a:off x="6553825" y="1999600"/>
            <a:ext cx="223987" cy="305189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C3DE4356-7495-5F94-033C-C6212E39ADFB}"/>
              </a:ext>
            </a:extLst>
          </p:cNvPr>
          <p:cNvSpPr/>
          <p:nvPr/>
        </p:nvSpPr>
        <p:spPr>
          <a:xfrm>
            <a:off x="5775477" y="159787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5529132-F0C9-E4B0-E90F-76C8CAADFF3B}"/>
              </a:ext>
            </a:extLst>
          </p:cNvPr>
          <p:cNvCxnSpPr>
            <a:cxnSpLocks/>
          </p:cNvCxnSpPr>
          <p:nvPr/>
        </p:nvCxnSpPr>
        <p:spPr>
          <a:xfrm flipH="1" flipV="1">
            <a:off x="5975956" y="1672360"/>
            <a:ext cx="454217" cy="221900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64779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3025" y="178483"/>
            <a:ext cx="4566384" cy="20005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1747-1750 : … A Meched, le Khorassan des Afchars ; …</a:t>
            </a:r>
          </a:p>
          <a:p>
            <a:endParaRPr lang="fr-FR" dirty="0"/>
          </a:p>
          <a:p>
            <a:r>
              <a:rPr lang="fr-FR" dirty="0"/>
              <a:t>c) 1748 : A Meched, dans le Khorassan…</a:t>
            </a:r>
          </a:p>
          <a:p>
            <a:endParaRPr lang="fr-FR" dirty="0"/>
          </a:p>
          <a:p>
            <a:r>
              <a:rPr lang="fr-FR" dirty="0"/>
              <a:t>L’Afchar </a:t>
            </a:r>
            <a:r>
              <a:rPr lang="fr-FR" u="sng" dirty="0" err="1"/>
              <a:t>Chahrokh</a:t>
            </a:r>
            <a:r>
              <a:rPr lang="fr-FR" dirty="0"/>
              <a:t>, petit-fils de Nader Chah</a:t>
            </a:r>
          </a:p>
          <a:p>
            <a:r>
              <a:rPr lang="fr-FR" dirty="0"/>
              <a:t>Etablit sa propre capitale…</a:t>
            </a:r>
          </a:p>
        </p:txBody>
      </p:sp>
      <p:pic>
        <p:nvPicPr>
          <p:cNvPr id="3" name="Picture 2" descr="C:\Users\Christophe\Pictures\My Scans\2015-12 (déc.)\scan0003.jpg">
            <a:extLst>
              <a:ext uri="{FF2B5EF4-FFF2-40B4-BE49-F238E27FC236}">
                <a16:creationId xmlns:a16="http://schemas.microsoft.com/office/drawing/2014/main" id="{66B15EFE-72A2-E1EA-E4B3-904867D41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8483"/>
            <a:ext cx="7076410" cy="44916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764DBEEE-8214-6A7C-C872-DABC9C2D9391}"/>
              </a:ext>
            </a:extLst>
          </p:cNvPr>
          <p:cNvSpPr/>
          <p:nvPr/>
        </p:nvSpPr>
        <p:spPr>
          <a:xfrm>
            <a:off x="6690377" y="2786851"/>
            <a:ext cx="174870" cy="1489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47C408C-A1A8-CB37-22AA-99C561BA9A68}"/>
              </a:ext>
            </a:extLst>
          </p:cNvPr>
          <p:cNvSpPr/>
          <p:nvPr/>
        </p:nvSpPr>
        <p:spPr>
          <a:xfrm>
            <a:off x="8062744" y="193677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600296D-C68E-83E0-4AD3-5F54A54DADED}"/>
              </a:ext>
            </a:extLst>
          </p:cNvPr>
          <p:cNvSpPr/>
          <p:nvPr/>
        </p:nvSpPr>
        <p:spPr>
          <a:xfrm>
            <a:off x="9565303" y="3315211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FFB3955D-E49B-FC62-12F4-428DFCC70E72}"/>
              </a:ext>
            </a:extLst>
          </p:cNvPr>
          <p:cNvSpPr/>
          <p:nvPr/>
        </p:nvSpPr>
        <p:spPr>
          <a:xfrm>
            <a:off x="6978185" y="1980713"/>
            <a:ext cx="174870" cy="1489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E93BEDD-10B4-C349-463A-6FAFFEEE8956}"/>
              </a:ext>
            </a:extLst>
          </p:cNvPr>
          <p:cNvSpPr/>
          <p:nvPr/>
        </p:nvSpPr>
        <p:spPr>
          <a:xfrm>
            <a:off x="6404564" y="1872443"/>
            <a:ext cx="174870" cy="1489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480BEDD-D914-9476-6615-0D423641FF39}"/>
              </a:ext>
            </a:extLst>
          </p:cNvPr>
          <p:cNvSpPr/>
          <p:nvPr/>
        </p:nvSpPr>
        <p:spPr>
          <a:xfrm>
            <a:off x="5775477" y="1597873"/>
            <a:ext cx="174870" cy="1489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8070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3025" y="178483"/>
            <a:ext cx="4566384" cy="65556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1747-1750 : … A Chiraz, le Fars du </a:t>
            </a:r>
            <a:r>
              <a:rPr lang="fr-FR" b="1" dirty="0" err="1"/>
              <a:t>Zand</a:t>
            </a:r>
            <a:r>
              <a:rPr lang="fr-FR" b="1" dirty="0"/>
              <a:t> Karim Khan ; …</a:t>
            </a:r>
          </a:p>
          <a:p>
            <a:endParaRPr lang="fr-FR" sz="800" dirty="0"/>
          </a:p>
          <a:p>
            <a:r>
              <a:rPr lang="fr-FR" dirty="0"/>
              <a:t>d) 1750 : Dans le Fars, à Chiraz</a:t>
            </a:r>
          </a:p>
          <a:p>
            <a:endParaRPr lang="fr-FR" sz="800" u="sng" dirty="0"/>
          </a:p>
          <a:p>
            <a:r>
              <a:rPr lang="fr-FR" dirty="0"/>
              <a:t>*</a:t>
            </a:r>
            <a:r>
              <a:rPr lang="fr-FR" u="sng" dirty="0"/>
              <a:t>Karim Khan</a:t>
            </a:r>
            <a:r>
              <a:rPr lang="fr-FR" dirty="0"/>
              <a:t>, de la tribu </a:t>
            </a:r>
            <a:r>
              <a:rPr lang="fr-FR" u="sng" dirty="0"/>
              <a:t>iranienne</a:t>
            </a:r>
            <a:r>
              <a:rPr lang="fr-FR" dirty="0"/>
              <a:t> des </a:t>
            </a:r>
            <a:r>
              <a:rPr lang="fr-FR" dirty="0" err="1"/>
              <a:t>Zand</a:t>
            </a:r>
            <a:r>
              <a:rPr lang="fr-FR" dirty="0"/>
              <a:t> </a:t>
            </a:r>
          </a:p>
          <a:p>
            <a:r>
              <a:rPr lang="fr-FR" dirty="0"/>
              <a:t>Se proclame </a:t>
            </a:r>
            <a:r>
              <a:rPr lang="fr-FR" i="1" dirty="0"/>
              <a:t>vakil</a:t>
            </a:r>
            <a:r>
              <a:rPr lang="fr-FR" dirty="0"/>
              <a:t> (régent)</a:t>
            </a:r>
          </a:p>
          <a:p>
            <a:r>
              <a:rPr lang="fr-FR" dirty="0"/>
              <a:t>Du Séfévide Ismail III, chah de Perse fantoche</a:t>
            </a:r>
          </a:p>
          <a:p>
            <a:endParaRPr lang="fr-FR" sz="800" dirty="0"/>
          </a:p>
          <a:p>
            <a:r>
              <a:rPr lang="fr-FR" dirty="0"/>
              <a:t>NB : Il sera déposé et remplacé</a:t>
            </a:r>
          </a:p>
          <a:p>
            <a:r>
              <a:rPr lang="fr-FR" dirty="0"/>
              <a:t>Par Karim Khan en 1760</a:t>
            </a:r>
          </a:p>
          <a:p>
            <a:endParaRPr lang="fr-FR" dirty="0"/>
          </a:p>
          <a:p>
            <a:r>
              <a:rPr lang="fr-FR" dirty="0"/>
              <a:t>*A ce titre, Karim Khan se considère comme</a:t>
            </a:r>
          </a:p>
          <a:p>
            <a:r>
              <a:rPr lang="fr-FR" dirty="0"/>
              <a:t>Le maître légitime de la Perse</a:t>
            </a:r>
          </a:p>
          <a:p>
            <a:endParaRPr lang="fr-FR" dirty="0"/>
          </a:p>
          <a:p>
            <a:r>
              <a:rPr lang="fr-FR" dirty="0"/>
              <a:t>*En réalité, </a:t>
            </a:r>
            <a:r>
              <a:rPr lang="fr-FR" u="sng" dirty="0"/>
              <a:t>à ce moment-là</a:t>
            </a:r>
          </a:p>
          <a:p>
            <a:r>
              <a:rPr lang="fr-FR" dirty="0"/>
              <a:t>Il n’en contrôle que la partie sud-occidentale</a:t>
            </a:r>
          </a:p>
          <a:p>
            <a:endParaRPr lang="fr-FR" dirty="0"/>
          </a:p>
          <a:p>
            <a:r>
              <a:rPr lang="fr-FR" dirty="0"/>
              <a:t>NB : 1</a:t>
            </a:r>
            <a:r>
              <a:rPr lang="fr-FR" baseline="30000" dirty="0"/>
              <a:t>er</a:t>
            </a:r>
            <a:r>
              <a:rPr lang="fr-FR" dirty="0"/>
              <a:t> souverain iranien et non-turc</a:t>
            </a:r>
          </a:p>
          <a:p>
            <a:r>
              <a:rPr lang="fr-FR" dirty="0"/>
              <a:t>Depuis le XIe siècle</a:t>
            </a:r>
          </a:p>
          <a:p>
            <a:endParaRPr lang="fr-FR" dirty="0"/>
          </a:p>
          <a:p>
            <a:r>
              <a:rPr lang="fr-FR" dirty="0"/>
              <a:t>NB : Karim Khan réhabilite le chiisme duodécimain</a:t>
            </a:r>
          </a:p>
          <a:p>
            <a:endParaRPr lang="fr-FR" dirty="0"/>
          </a:p>
          <a:p>
            <a:r>
              <a:rPr lang="fr-FR" dirty="0"/>
              <a:t>*Et enfin…</a:t>
            </a:r>
          </a:p>
        </p:txBody>
      </p:sp>
      <p:pic>
        <p:nvPicPr>
          <p:cNvPr id="3" name="Picture 2" descr="C:\Users\Christophe\Pictures\My Scans\2015-12 (déc.)\scan0003.jpg">
            <a:extLst>
              <a:ext uri="{FF2B5EF4-FFF2-40B4-BE49-F238E27FC236}">
                <a16:creationId xmlns:a16="http://schemas.microsoft.com/office/drawing/2014/main" id="{66B15EFE-72A2-E1EA-E4B3-904867D41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8483"/>
            <a:ext cx="7076410" cy="44916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E12BDC77-8426-82E7-F841-A30C8A736DFC}"/>
              </a:ext>
            </a:extLst>
          </p:cNvPr>
          <p:cNvSpPr/>
          <p:nvPr/>
        </p:nvSpPr>
        <p:spPr>
          <a:xfrm>
            <a:off x="8062744" y="1936773"/>
            <a:ext cx="174870" cy="14897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235CF2C-CFA7-AD10-10AC-ED84DBE94596}"/>
              </a:ext>
            </a:extLst>
          </p:cNvPr>
          <p:cNvSpPr/>
          <p:nvPr/>
        </p:nvSpPr>
        <p:spPr>
          <a:xfrm>
            <a:off x="6865247" y="338898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48D7F59-F9D1-F485-46A0-1629CB381039}"/>
              </a:ext>
            </a:extLst>
          </p:cNvPr>
          <p:cNvSpPr/>
          <p:nvPr/>
        </p:nvSpPr>
        <p:spPr>
          <a:xfrm>
            <a:off x="9565303" y="3315211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B36444A-1C51-50FB-8895-9AED3C6D598F}"/>
              </a:ext>
            </a:extLst>
          </p:cNvPr>
          <p:cNvSpPr/>
          <p:nvPr/>
        </p:nvSpPr>
        <p:spPr>
          <a:xfrm>
            <a:off x="6690377" y="2786851"/>
            <a:ext cx="174870" cy="1489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B3329EA-AD34-2058-B64A-CB24CAD49BA3}"/>
              </a:ext>
            </a:extLst>
          </p:cNvPr>
          <p:cNvSpPr/>
          <p:nvPr/>
        </p:nvSpPr>
        <p:spPr>
          <a:xfrm>
            <a:off x="6978185" y="1980713"/>
            <a:ext cx="174870" cy="1489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1AFE90F-FA29-FEA9-567F-492892377507}"/>
              </a:ext>
            </a:extLst>
          </p:cNvPr>
          <p:cNvSpPr/>
          <p:nvPr/>
        </p:nvSpPr>
        <p:spPr>
          <a:xfrm>
            <a:off x="6404564" y="1872443"/>
            <a:ext cx="174870" cy="1489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2480FB8-40E5-1E6E-36F2-CDD94E98FF25}"/>
              </a:ext>
            </a:extLst>
          </p:cNvPr>
          <p:cNvSpPr/>
          <p:nvPr/>
        </p:nvSpPr>
        <p:spPr>
          <a:xfrm>
            <a:off x="5775477" y="1597873"/>
            <a:ext cx="174870" cy="1489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26361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3025" y="178483"/>
            <a:ext cx="4566384" cy="36625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1747-1750 : … A Kandahar, avec le Durrani ex-</a:t>
            </a:r>
            <a:r>
              <a:rPr lang="fr-FR" sz="1700" b="1" dirty="0" err="1"/>
              <a:t>Abdali</a:t>
            </a:r>
            <a:r>
              <a:rPr lang="fr-FR" sz="1700" b="1" dirty="0"/>
              <a:t> Ahmad Chah, naissance de l’Afghanistan </a:t>
            </a:r>
          </a:p>
          <a:p>
            <a:endParaRPr lang="fr-FR" dirty="0"/>
          </a:p>
          <a:p>
            <a:r>
              <a:rPr lang="fr-FR" dirty="0"/>
              <a:t>e) 1747 : A Kandahar, en Afghanistan</a:t>
            </a:r>
          </a:p>
          <a:p>
            <a:r>
              <a:rPr lang="fr-FR" dirty="0"/>
              <a:t>Après la mort de Nader Chah</a:t>
            </a:r>
          </a:p>
          <a:p>
            <a:r>
              <a:rPr lang="fr-FR" dirty="0"/>
              <a:t>Son lieutenant, l’Afghan </a:t>
            </a:r>
            <a:r>
              <a:rPr lang="fr-FR" dirty="0" err="1"/>
              <a:t>Abdali</a:t>
            </a:r>
            <a:r>
              <a:rPr lang="fr-FR" dirty="0"/>
              <a:t> </a:t>
            </a:r>
            <a:r>
              <a:rPr lang="fr-FR" u="sng" dirty="0"/>
              <a:t>Ahmad Khan</a:t>
            </a:r>
            <a:endParaRPr lang="fr-FR" dirty="0"/>
          </a:p>
          <a:p>
            <a:r>
              <a:rPr lang="fr-FR" dirty="0"/>
              <a:t>Fonde l’Afghanistan et prend le titre de Chah</a:t>
            </a:r>
          </a:p>
          <a:p>
            <a:endParaRPr lang="fr-FR" dirty="0"/>
          </a:p>
          <a:p>
            <a:r>
              <a:rPr lang="fr-FR" dirty="0"/>
              <a:t>NB : L’</a:t>
            </a:r>
            <a:r>
              <a:rPr lang="fr-FR" dirty="0" err="1"/>
              <a:t>Abdali</a:t>
            </a:r>
            <a:r>
              <a:rPr lang="fr-FR" dirty="0"/>
              <a:t> Ahmad appartient</a:t>
            </a:r>
          </a:p>
          <a:p>
            <a:r>
              <a:rPr lang="fr-FR" dirty="0"/>
              <a:t>Au clan des </a:t>
            </a:r>
            <a:r>
              <a:rPr lang="fr-FR" dirty="0" err="1"/>
              <a:t>Popalzai</a:t>
            </a:r>
            <a:endParaRPr lang="fr-FR" dirty="0"/>
          </a:p>
          <a:p>
            <a:endParaRPr lang="fr-FR" dirty="0"/>
          </a:p>
          <a:p>
            <a:r>
              <a:rPr lang="fr-FR" dirty="0"/>
              <a:t>NB : La veuve de Nader Chah lui donne</a:t>
            </a:r>
          </a:p>
          <a:p>
            <a:r>
              <a:rPr lang="fr-FR" dirty="0"/>
              <a:t>Le diamant </a:t>
            </a:r>
            <a:r>
              <a:rPr lang="fr-FR" i="1" u="sng" dirty="0" err="1"/>
              <a:t>Kho</a:t>
            </a:r>
            <a:r>
              <a:rPr lang="fr-FR" i="1" u="sng" dirty="0"/>
              <a:t>-i Noor</a:t>
            </a:r>
            <a:r>
              <a:rPr lang="fr-FR" dirty="0"/>
              <a:t>, dérobé à Delhi en 1739</a:t>
            </a:r>
          </a:p>
        </p:txBody>
      </p:sp>
      <p:pic>
        <p:nvPicPr>
          <p:cNvPr id="3" name="Picture 2" descr="C:\Users\Christophe\Pictures\My Scans\2015-12 (déc.)\scan0003.jpg">
            <a:extLst>
              <a:ext uri="{FF2B5EF4-FFF2-40B4-BE49-F238E27FC236}">
                <a16:creationId xmlns:a16="http://schemas.microsoft.com/office/drawing/2014/main" id="{66B15EFE-72A2-E1EA-E4B3-904867D41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8483"/>
            <a:ext cx="7076410" cy="44916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B584CFC3-F4BA-CABF-C558-F388BD6F28C7}"/>
              </a:ext>
            </a:extLst>
          </p:cNvPr>
          <p:cNvSpPr/>
          <p:nvPr/>
        </p:nvSpPr>
        <p:spPr>
          <a:xfrm>
            <a:off x="6690377" y="2786851"/>
            <a:ext cx="174870" cy="1489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54EFD3D-4164-2FB2-1E8D-09A23F1544CE}"/>
              </a:ext>
            </a:extLst>
          </p:cNvPr>
          <p:cNvSpPr/>
          <p:nvPr/>
        </p:nvSpPr>
        <p:spPr>
          <a:xfrm>
            <a:off x="9234358" y="278685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12BDC77-8426-82E7-F841-A30C8A736DFC}"/>
              </a:ext>
            </a:extLst>
          </p:cNvPr>
          <p:cNvSpPr/>
          <p:nvPr/>
        </p:nvSpPr>
        <p:spPr>
          <a:xfrm>
            <a:off x="8062744" y="1936773"/>
            <a:ext cx="174870" cy="14897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235CF2C-CFA7-AD10-10AC-ED84DBE94596}"/>
              </a:ext>
            </a:extLst>
          </p:cNvPr>
          <p:cNvSpPr/>
          <p:nvPr/>
        </p:nvSpPr>
        <p:spPr>
          <a:xfrm>
            <a:off x="6865247" y="3388985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27DC6F73-8006-3603-4C40-828DF55ACD4D}"/>
              </a:ext>
            </a:extLst>
          </p:cNvPr>
          <p:cNvSpPr/>
          <p:nvPr/>
        </p:nvSpPr>
        <p:spPr>
          <a:xfrm>
            <a:off x="9565303" y="3315211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908CA7A-3A9C-DDEA-BFB0-7A9347601060}"/>
              </a:ext>
            </a:extLst>
          </p:cNvPr>
          <p:cNvSpPr/>
          <p:nvPr/>
        </p:nvSpPr>
        <p:spPr>
          <a:xfrm>
            <a:off x="6978185" y="1980713"/>
            <a:ext cx="174870" cy="1489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F58A6F3-B8DD-018C-3D58-52E77610E0AD}"/>
              </a:ext>
            </a:extLst>
          </p:cNvPr>
          <p:cNvSpPr/>
          <p:nvPr/>
        </p:nvSpPr>
        <p:spPr>
          <a:xfrm>
            <a:off x="6404564" y="1872443"/>
            <a:ext cx="174870" cy="1489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94B0406-4654-F94F-1B31-F44043AD018C}"/>
              </a:ext>
            </a:extLst>
          </p:cNvPr>
          <p:cNvSpPr/>
          <p:nvPr/>
        </p:nvSpPr>
        <p:spPr>
          <a:xfrm>
            <a:off x="5775477" y="1597873"/>
            <a:ext cx="174870" cy="1489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9617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476" y="116631"/>
            <a:ext cx="4497289" cy="39549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Les crises persanes du XVIIIe siècle</a:t>
            </a:r>
            <a:endParaRPr lang="fr-FR" b="1" dirty="0">
              <a:ea typeface="Times New Roman" panose="02020603050405020304" pitchFamily="18" charset="0"/>
            </a:endParaRP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*La Perse…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*XVIIIe siècle : Pour la Perse</a:t>
            </a:r>
          </a:p>
          <a:p>
            <a:r>
              <a:rPr lang="fr-FR" dirty="0">
                <a:ea typeface="Times New Roman" panose="02020603050405020304" pitchFamily="18" charset="0"/>
              </a:rPr>
              <a:t>Un siècle chaotique…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*Tout commence en 1709</a:t>
            </a:r>
          </a:p>
          <a:p>
            <a:endParaRPr lang="fr-FR" sz="1700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*Au départ, le chaos ne viendra pas d’attaques extérieures…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Mais il viendra de la périphérie</a:t>
            </a:r>
          </a:p>
          <a:p>
            <a:r>
              <a:rPr lang="fr-FR" dirty="0">
                <a:ea typeface="Times New Roman" panose="02020603050405020304" pitchFamily="18" charset="0"/>
              </a:rPr>
              <a:t>De l’Afghanistan, de Kandahar</a:t>
            </a:r>
          </a:p>
        </p:txBody>
      </p:sp>
      <p:pic>
        <p:nvPicPr>
          <p:cNvPr id="5" name="Picture 2" descr="C:\Users\Christophe\Pictures\My Scans\2014-07 (juil.)\scan0019.jpg">
            <a:extLst>
              <a:ext uri="{FF2B5EF4-FFF2-40B4-BE49-F238E27FC236}">
                <a16:creationId xmlns:a16="http://schemas.microsoft.com/office/drawing/2014/main" id="{C127480A-7620-2C5D-055F-1C23674A6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237" y="156387"/>
            <a:ext cx="7272218" cy="658498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3F068B0C-C956-9C82-3A1B-2118DC901726}"/>
              </a:ext>
            </a:extLst>
          </p:cNvPr>
          <p:cNvSpPr/>
          <p:nvPr/>
        </p:nvSpPr>
        <p:spPr>
          <a:xfrm>
            <a:off x="7662614" y="3429000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4A8C570-4CF7-287E-0B12-32F32464FBB8}"/>
              </a:ext>
            </a:extLst>
          </p:cNvPr>
          <p:cNvSpPr/>
          <p:nvPr/>
        </p:nvSpPr>
        <p:spPr>
          <a:xfrm>
            <a:off x="10715443" y="351560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8493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3025" y="178483"/>
            <a:ext cx="4566384" cy="28315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1747-1750 : … A Kandahar, avec le Durrani ex-</a:t>
            </a:r>
            <a:r>
              <a:rPr lang="fr-FR" sz="1700" b="1" dirty="0" err="1"/>
              <a:t>Abdali</a:t>
            </a:r>
            <a:r>
              <a:rPr lang="fr-FR" sz="1700" b="1" dirty="0"/>
              <a:t> Ahmad Chah, naissance de l’Afghanistan </a:t>
            </a:r>
          </a:p>
          <a:p>
            <a:endParaRPr lang="fr-FR" dirty="0"/>
          </a:p>
          <a:p>
            <a:r>
              <a:rPr lang="fr-FR" dirty="0"/>
              <a:t>*1747 : </a:t>
            </a:r>
            <a:r>
              <a:rPr lang="fr-FR" u="sng" dirty="0"/>
              <a:t>Ahmad Chah</a:t>
            </a:r>
            <a:r>
              <a:rPr lang="fr-FR" dirty="0"/>
              <a:t> prend le nom de…</a:t>
            </a:r>
          </a:p>
          <a:p>
            <a:r>
              <a:rPr lang="fr-FR" i="1" dirty="0" err="1"/>
              <a:t>Durr</a:t>
            </a:r>
            <a:r>
              <a:rPr lang="fr-FR" i="1" dirty="0"/>
              <a:t>-i Durrani</a:t>
            </a:r>
            <a:r>
              <a:rPr lang="fr-FR" dirty="0"/>
              <a:t>, Perle des perles</a:t>
            </a:r>
          </a:p>
          <a:p>
            <a:endParaRPr lang="fr-FR" dirty="0"/>
          </a:p>
          <a:p>
            <a:r>
              <a:rPr lang="fr-FR" i="1" dirty="0"/>
              <a:t>Durrani</a:t>
            </a:r>
            <a:r>
              <a:rPr lang="fr-FR" dirty="0"/>
              <a:t> devient le nouveau nom des </a:t>
            </a:r>
            <a:r>
              <a:rPr lang="fr-FR" dirty="0" err="1"/>
              <a:t>Abdali</a:t>
            </a:r>
            <a:endParaRPr lang="fr-FR" dirty="0"/>
          </a:p>
          <a:p>
            <a:endParaRPr lang="fr-FR" dirty="0"/>
          </a:p>
          <a:p>
            <a:r>
              <a:rPr lang="fr-FR" dirty="0"/>
              <a:t>*A partir de </a:t>
            </a:r>
            <a:r>
              <a:rPr lang="fr-FR" u="sng" dirty="0"/>
              <a:t>Kandahar</a:t>
            </a:r>
            <a:endParaRPr lang="fr-FR" dirty="0"/>
          </a:p>
          <a:p>
            <a:r>
              <a:rPr lang="fr-FR" dirty="0"/>
              <a:t>Trois objectifs…</a:t>
            </a:r>
          </a:p>
        </p:txBody>
      </p:sp>
      <p:pic>
        <p:nvPicPr>
          <p:cNvPr id="3" name="Picture 2" descr="C:\Users\Christophe\Pictures\My Scans\2015-12 (déc.)\scan0003.jpg">
            <a:extLst>
              <a:ext uri="{FF2B5EF4-FFF2-40B4-BE49-F238E27FC236}">
                <a16:creationId xmlns:a16="http://schemas.microsoft.com/office/drawing/2014/main" id="{66B15EFE-72A2-E1EA-E4B3-904867D41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8483"/>
            <a:ext cx="7076410" cy="44916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754EFD3D-4164-2FB2-1E8D-09A23F1544CE}"/>
              </a:ext>
            </a:extLst>
          </p:cNvPr>
          <p:cNvSpPr/>
          <p:nvPr/>
        </p:nvSpPr>
        <p:spPr>
          <a:xfrm>
            <a:off x="9234358" y="278685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12BDC77-8426-82E7-F841-A30C8A736DFC}"/>
              </a:ext>
            </a:extLst>
          </p:cNvPr>
          <p:cNvSpPr/>
          <p:nvPr/>
        </p:nvSpPr>
        <p:spPr>
          <a:xfrm>
            <a:off x="8062744" y="1936773"/>
            <a:ext cx="174870" cy="14897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235CF2C-CFA7-AD10-10AC-ED84DBE94596}"/>
              </a:ext>
            </a:extLst>
          </p:cNvPr>
          <p:cNvSpPr/>
          <p:nvPr/>
        </p:nvSpPr>
        <p:spPr>
          <a:xfrm>
            <a:off x="6865247" y="3388985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F6C22B7-69EE-31BF-CDA8-8E3690B78B1E}"/>
              </a:ext>
            </a:extLst>
          </p:cNvPr>
          <p:cNvSpPr/>
          <p:nvPr/>
        </p:nvSpPr>
        <p:spPr>
          <a:xfrm>
            <a:off x="9565303" y="3315211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82DA6AC-2C7A-F6F9-8329-92E3974A1DDA}"/>
              </a:ext>
            </a:extLst>
          </p:cNvPr>
          <p:cNvSpPr/>
          <p:nvPr/>
        </p:nvSpPr>
        <p:spPr>
          <a:xfrm>
            <a:off x="6690377" y="2786851"/>
            <a:ext cx="174870" cy="1489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6876A24-69DE-5423-8457-82B29E118980}"/>
              </a:ext>
            </a:extLst>
          </p:cNvPr>
          <p:cNvSpPr/>
          <p:nvPr/>
        </p:nvSpPr>
        <p:spPr>
          <a:xfrm>
            <a:off x="6978185" y="1980713"/>
            <a:ext cx="174870" cy="1489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224617A-1942-6F1A-3D7B-E204F6AE8326}"/>
              </a:ext>
            </a:extLst>
          </p:cNvPr>
          <p:cNvSpPr/>
          <p:nvPr/>
        </p:nvSpPr>
        <p:spPr>
          <a:xfrm>
            <a:off x="6404564" y="1872443"/>
            <a:ext cx="174870" cy="1489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3CEA85C-D15C-2ECD-5304-2140FA6DEF98}"/>
              </a:ext>
            </a:extLst>
          </p:cNvPr>
          <p:cNvSpPr/>
          <p:nvPr/>
        </p:nvSpPr>
        <p:spPr>
          <a:xfrm>
            <a:off x="5775477" y="1597873"/>
            <a:ext cx="174870" cy="1489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35422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5774" y="196120"/>
            <a:ext cx="5102087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1747-1799 : L’empire d’Afghanistan d’Ahmad Chah, </a:t>
            </a:r>
            <a:r>
              <a:rPr lang="fr-FR" b="1" dirty="0" err="1"/>
              <a:t>Timour</a:t>
            </a:r>
            <a:r>
              <a:rPr lang="fr-FR" b="1" dirty="0"/>
              <a:t> Chah et Zaman Chah</a:t>
            </a:r>
          </a:p>
          <a:p>
            <a:endParaRPr lang="fr-FR" b="1" dirty="0"/>
          </a:p>
          <a:p>
            <a:r>
              <a:rPr lang="fr-FR" b="1" dirty="0"/>
              <a:t>1747-1750 : A partir de Kandahar, Ahmad Chah conquiert l’Afghanistan : Kaboul, Hérat, rive sud de l’Amou-Daria ; Il contrôle la Perse occidentale</a:t>
            </a:r>
          </a:p>
          <a:p>
            <a:endParaRPr lang="fr-FR" dirty="0"/>
          </a:p>
          <a:p>
            <a:r>
              <a:rPr lang="fr-FR" dirty="0"/>
              <a:t>a) Rassembler l’ensemble des Afghans…</a:t>
            </a:r>
          </a:p>
          <a:p>
            <a:endParaRPr lang="fr-FR" dirty="0"/>
          </a:p>
          <a:p>
            <a:r>
              <a:rPr lang="fr-FR" dirty="0"/>
              <a:t>1747-50 : A partir de Kandahar, </a:t>
            </a:r>
            <a:r>
              <a:rPr lang="fr-FR" u="sng" dirty="0"/>
              <a:t>Ahmad Chah</a:t>
            </a:r>
            <a:r>
              <a:rPr lang="fr-FR" dirty="0"/>
              <a:t> Conquiert le reste de l’Afghanistan…</a:t>
            </a:r>
          </a:p>
          <a:p>
            <a:endParaRPr lang="fr-FR" dirty="0"/>
          </a:p>
          <a:p>
            <a:r>
              <a:rPr lang="fr-FR" dirty="0"/>
              <a:t>- Kaboul, Hérat,…</a:t>
            </a:r>
          </a:p>
          <a:p>
            <a:r>
              <a:rPr lang="fr-FR" dirty="0"/>
              <a:t>- Jusqu’à la rive sud de l’Amou Daria</a:t>
            </a:r>
          </a:p>
        </p:txBody>
      </p:sp>
      <p:pic>
        <p:nvPicPr>
          <p:cNvPr id="1026" name="Picture 2" descr="https://upload.wikimedia.org/wikipedia/commons/8/80/Afgempdu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383" y="196121"/>
            <a:ext cx="6572403" cy="648212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729A971E-3726-06A2-72F1-9195870FDB0B}"/>
              </a:ext>
            </a:extLst>
          </p:cNvPr>
          <p:cNvSpPr/>
          <p:nvPr/>
        </p:nvSpPr>
        <p:spPr>
          <a:xfrm>
            <a:off x="8107923" y="197846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5FAF247-E461-8B93-20FE-0FEF74ED68E4}"/>
              </a:ext>
            </a:extLst>
          </p:cNvPr>
          <p:cNvSpPr/>
          <p:nvPr/>
        </p:nvSpPr>
        <p:spPr>
          <a:xfrm>
            <a:off x="9128340" y="194358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F8059C2-18ED-7060-85C7-6103BB700ECB}"/>
              </a:ext>
            </a:extLst>
          </p:cNvPr>
          <p:cNvSpPr/>
          <p:nvPr/>
        </p:nvSpPr>
        <p:spPr>
          <a:xfrm>
            <a:off x="7617593" y="1741599"/>
            <a:ext cx="174870" cy="14897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8AABCD5-8695-E97E-4816-55D3733611D9}"/>
              </a:ext>
            </a:extLst>
          </p:cNvPr>
          <p:cNvSpPr/>
          <p:nvPr/>
        </p:nvSpPr>
        <p:spPr>
          <a:xfrm>
            <a:off x="6643558" y="2724802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782AA27-31A2-166E-8D1C-7301CDD87EFA}"/>
              </a:ext>
            </a:extLst>
          </p:cNvPr>
          <p:cNvSpPr/>
          <p:nvPr/>
        </p:nvSpPr>
        <p:spPr>
          <a:xfrm>
            <a:off x="8581177" y="2466972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98D4A1C1-FFAB-22CB-F30F-2B0D1490F82B}"/>
              </a:ext>
            </a:extLst>
          </p:cNvPr>
          <p:cNvCxnSpPr>
            <a:cxnSpLocks/>
            <a:stCxn id="9" idx="7"/>
            <a:endCxn id="4" idx="3"/>
          </p:cNvCxnSpPr>
          <p:nvPr/>
        </p:nvCxnSpPr>
        <p:spPr>
          <a:xfrm flipV="1">
            <a:off x="8800221" y="2070738"/>
            <a:ext cx="353728" cy="43399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52A6E0B1-C5F4-C86A-E494-029258324E45}"/>
              </a:ext>
            </a:extLst>
          </p:cNvPr>
          <p:cNvCxnSpPr>
            <a:cxnSpLocks/>
            <a:stCxn id="9" idx="1"/>
            <a:endCxn id="3" idx="5"/>
          </p:cNvCxnSpPr>
          <p:nvPr/>
        </p:nvCxnSpPr>
        <p:spPr>
          <a:xfrm flipH="1" flipV="1">
            <a:off x="8257184" y="2105626"/>
            <a:ext cx="361575" cy="39910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C4EE5013-54BB-CBDC-61F2-191CB6029BF0}"/>
              </a:ext>
            </a:extLst>
          </p:cNvPr>
          <p:cNvSpPr/>
          <p:nvPr/>
        </p:nvSpPr>
        <p:spPr>
          <a:xfrm>
            <a:off x="8973782" y="127807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526809E9-55AC-5118-C61C-35E81DB5EA8A}"/>
              </a:ext>
            </a:extLst>
          </p:cNvPr>
          <p:cNvCxnSpPr>
            <a:cxnSpLocks/>
            <a:stCxn id="9" idx="7"/>
            <a:endCxn id="24" idx="4"/>
          </p:cNvCxnSpPr>
          <p:nvPr/>
        </p:nvCxnSpPr>
        <p:spPr>
          <a:xfrm flipV="1">
            <a:off x="8800221" y="1427050"/>
            <a:ext cx="260996" cy="107768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451891BB-AF69-DB01-FF0A-152274278F61}"/>
              </a:ext>
            </a:extLst>
          </p:cNvPr>
          <p:cNvSpPr/>
          <p:nvPr/>
        </p:nvSpPr>
        <p:spPr>
          <a:xfrm>
            <a:off x="10893682" y="3345380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86A19B5-802B-6870-E975-4EC82A0B7310}"/>
              </a:ext>
            </a:extLst>
          </p:cNvPr>
          <p:cNvSpPr/>
          <p:nvPr/>
        </p:nvSpPr>
        <p:spPr>
          <a:xfrm>
            <a:off x="8906210" y="3146662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51873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5774" y="196120"/>
            <a:ext cx="5102087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1747-1750 : A partir de Kandahar, Ahmad Chah conquiert l’Afghanistan : Kaboul, Hérat, rive sud de l’Amou-Daria ; Il contrôle la Perse occidentale</a:t>
            </a:r>
          </a:p>
          <a:p>
            <a:endParaRPr lang="fr-FR" dirty="0"/>
          </a:p>
          <a:p>
            <a:r>
              <a:rPr lang="fr-FR" dirty="0"/>
              <a:t>b) Ressusciter l’Empire </a:t>
            </a:r>
            <a:r>
              <a:rPr lang="fr-FR" u="sng" dirty="0"/>
              <a:t>persan</a:t>
            </a:r>
            <a:r>
              <a:rPr lang="fr-FR" dirty="0"/>
              <a:t> de Nader Chah</a:t>
            </a:r>
          </a:p>
          <a:p>
            <a:endParaRPr lang="fr-FR" dirty="0"/>
          </a:p>
          <a:p>
            <a:r>
              <a:rPr lang="fr-FR" dirty="0"/>
              <a:t>*1750 : A Meched…</a:t>
            </a:r>
          </a:p>
          <a:p>
            <a:r>
              <a:rPr lang="fr-FR" dirty="0"/>
              <a:t>Ahmad Chah soumet l’Afchar </a:t>
            </a:r>
            <a:r>
              <a:rPr lang="fr-FR" u="sng" dirty="0" err="1"/>
              <a:t>Chahrokh</a:t>
            </a:r>
            <a:endParaRPr lang="fr-FR" dirty="0"/>
          </a:p>
          <a:p>
            <a:endParaRPr lang="fr-FR" dirty="0"/>
          </a:p>
          <a:p>
            <a:r>
              <a:rPr lang="fr-FR" dirty="0"/>
              <a:t>*Et à Chiraz…</a:t>
            </a:r>
          </a:p>
          <a:p>
            <a:r>
              <a:rPr lang="fr-FR" dirty="0"/>
              <a:t>Le </a:t>
            </a:r>
            <a:r>
              <a:rPr lang="fr-FR" dirty="0" err="1"/>
              <a:t>Zand</a:t>
            </a:r>
            <a:r>
              <a:rPr lang="fr-FR" dirty="0"/>
              <a:t> </a:t>
            </a:r>
            <a:r>
              <a:rPr lang="fr-FR" u="sng" dirty="0"/>
              <a:t>Karim Khan</a:t>
            </a:r>
            <a:r>
              <a:rPr lang="fr-FR" dirty="0"/>
              <a:t>, maître de la Perse occidentale</a:t>
            </a:r>
          </a:p>
          <a:p>
            <a:endParaRPr lang="fr-FR" dirty="0"/>
          </a:p>
          <a:p>
            <a:r>
              <a:rPr lang="fr-FR" dirty="0"/>
              <a:t>*Et enfin…</a:t>
            </a:r>
          </a:p>
        </p:txBody>
      </p:sp>
      <p:pic>
        <p:nvPicPr>
          <p:cNvPr id="1026" name="Picture 2" descr="https://upload.wikimedia.org/wikipedia/commons/8/80/Afgempdu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383" y="196121"/>
            <a:ext cx="6572403" cy="648212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729A971E-3726-06A2-72F1-9195870FDB0B}"/>
              </a:ext>
            </a:extLst>
          </p:cNvPr>
          <p:cNvSpPr/>
          <p:nvPr/>
        </p:nvSpPr>
        <p:spPr>
          <a:xfrm>
            <a:off x="8107923" y="19784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5FAF247-E461-8B93-20FE-0FEF74ED68E4}"/>
              </a:ext>
            </a:extLst>
          </p:cNvPr>
          <p:cNvSpPr/>
          <p:nvPr/>
        </p:nvSpPr>
        <p:spPr>
          <a:xfrm>
            <a:off x="9128340" y="194358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F8059C2-18ED-7060-85C7-6103BB700ECB}"/>
              </a:ext>
            </a:extLst>
          </p:cNvPr>
          <p:cNvSpPr/>
          <p:nvPr/>
        </p:nvSpPr>
        <p:spPr>
          <a:xfrm>
            <a:off x="7617593" y="174159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8AABCD5-8695-E97E-4816-55D3733611D9}"/>
              </a:ext>
            </a:extLst>
          </p:cNvPr>
          <p:cNvSpPr/>
          <p:nvPr/>
        </p:nvSpPr>
        <p:spPr>
          <a:xfrm>
            <a:off x="6643558" y="272480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782AA27-31A2-166E-8D1C-7301CDD87EFA}"/>
              </a:ext>
            </a:extLst>
          </p:cNvPr>
          <p:cNvSpPr/>
          <p:nvPr/>
        </p:nvSpPr>
        <p:spPr>
          <a:xfrm>
            <a:off x="8581177" y="2466972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98D4A1C1-FFAB-22CB-F30F-2B0D1490F82B}"/>
              </a:ext>
            </a:extLst>
          </p:cNvPr>
          <p:cNvCxnSpPr>
            <a:cxnSpLocks/>
            <a:stCxn id="9" idx="7"/>
            <a:endCxn id="4" idx="3"/>
          </p:cNvCxnSpPr>
          <p:nvPr/>
        </p:nvCxnSpPr>
        <p:spPr>
          <a:xfrm flipV="1">
            <a:off x="8800221" y="2070738"/>
            <a:ext cx="353728" cy="43399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52A6E0B1-C5F4-C86A-E494-029258324E45}"/>
              </a:ext>
            </a:extLst>
          </p:cNvPr>
          <p:cNvCxnSpPr>
            <a:cxnSpLocks/>
            <a:stCxn id="9" idx="1"/>
            <a:endCxn id="3" idx="5"/>
          </p:cNvCxnSpPr>
          <p:nvPr/>
        </p:nvCxnSpPr>
        <p:spPr>
          <a:xfrm flipH="1" flipV="1">
            <a:off x="8257184" y="2105626"/>
            <a:ext cx="361575" cy="39910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C4EE5013-54BB-CBDC-61F2-191CB6029BF0}"/>
              </a:ext>
            </a:extLst>
          </p:cNvPr>
          <p:cNvSpPr/>
          <p:nvPr/>
        </p:nvSpPr>
        <p:spPr>
          <a:xfrm>
            <a:off x="8973782" y="127807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526809E9-55AC-5118-C61C-35E81DB5EA8A}"/>
              </a:ext>
            </a:extLst>
          </p:cNvPr>
          <p:cNvCxnSpPr>
            <a:cxnSpLocks/>
            <a:stCxn id="9" idx="7"/>
            <a:endCxn id="24" idx="4"/>
          </p:cNvCxnSpPr>
          <p:nvPr/>
        </p:nvCxnSpPr>
        <p:spPr>
          <a:xfrm flipV="1">
            <a:off x="8800221" y="1427050"/>
            <a:ext cx="260996" cy="107768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451891BB-AF69-DB01-FF0A-152274278F61}"/>
              </a:ext>
            </a:extLst>
          </p:cNvPr>
          <p:cNvSpPr/>
          <p:nvPr/>
        </p:nvSpPr>
        <p:spPr>
          <a:xfrm>
            <a:off x="10893682" y="3345380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E651D946-F2D3-8628-86B8-03D3EC9D2473}"/>
              </a:ext>
            </a:extLst>
          </p:cNvPr>
          <p:cNvCxnSpPr>
            <a:cxnSpLocks/>
          </p:cNvCxnSpPr>
          <p:nvPr/>
        </p:nvCxnSpPr>
        <p:spPr>
          <a:xfrm flipH="1" flipV="1">
            <a:off x="7766854" y="1868756"/>
            <a:ext cx="851905" cy="635974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CFF8FC82-E828-32AA-4130-AACC212989B7}"/>
              </a:ext>
            </a:extLst>
          </p:cNvPr>
          <p:cNvCxnSpPr>
            <a:cxnSpLocks/>
          </p:cNvCxnSpPr>
          <p:nvPr/>
        </p:nvCxnSpPr>
        <p:spPr>
          <a:xfrm flipH="1">
            <a:off x="6818428" y="2595887"/>
            <a:ext cx="1762749" cy="203402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786A19B5-802B-6870-E975-4EC82A0B7310}"/>
              </a:ext>
            </a:extLst>
          </p:cNvPr>
          <p:cNvSpPr/>
          <p:nvPr/>
        </p:nvSpPr>
        <p:spPr>
          <a:xfrm>
            <a:off x="8906210" y="3146662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13005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5774" y="196120"/>
            <a:ext cx="5102087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1753-1756 : Ahmad Chah conquiert la vallée de l’Indus : Cachemire, Multan et le Sind</a:t>
            </a:r>
          </a:p>
          <a:p>
            <a:endParaRPr lang="fr-FR" dirty="0"/>
          </a:p>
          <a:p>
            <a:r>
              <a:rPr lang="fr-FR" dirty="0"/>
              <a:t>c) Et enfin comme Nader Chah en 1739</a:t>
            </a:r>
          </a:p>
          <a:p>
            <a:r>
              <a:rPr lang="fr-FR" dirty="0"/>
              <a:t>Reprendre le chemin de l’Inde…</a:t>
            </a:r>
          </a:p>
          <a:p>
            <a:endParaRPr lang="fr-FR" dirty="0"/>
          </a:p>
          <a:p>
            <a:r>
              <a:rPr lang="fr-FR" dirty="0"/>
              <a:t>*1753 : A partir de Kaboul</a:t>
            </a:r>
          </a:p>
          <a:p>
            <a:r>
              <a:rPr lang="fr-FR" u="sng" dirty="0"/>
              <a:t>Ahmad Chah</a:t>
            </a:r>
            <a:r>
              <a:rPr lang="fr-FR" dirty="0"/>
              <a:t> conquiert Peshawar et le Cachemire</a:t>
            </a:r>
          </a:p>
          <a:p>
            <a:endParaRPr lang="fr-FR" dirty="0"/>
          </a:p>
          <a:p>
            <a:r>
              <a:rPr lang="fr-FR" dirty="0"/>
              <a:t>*Puis…</a:t>
            </a:r>
          </a:p>
        </p:txBody>
      </p:sp>
      <p:pic>
        <p:nvPicPr>
          <p:cNvPr id="1026" name="Picture 2" descr="https://upload.wikimedia.org/wikipedia/commons/8/80/Afgempdu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383" y="196121"/>
            <a:ext cx="6572403" cy="648212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F64CC08E-ECC0-CEA4-D1F6-C8CB0F8093DC}"/>
              </a:ext>
            </a:extLst>
          </p:cNvPr>
          <p:cNvSpPr/>
          <p:nvPr/>
        </p:nvSpPr>
        <p:spPr>
          <a:xfrm>
            <a:off x="10453128" y="197846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177BCEC-F8E9-F63B-AD30-1BA7A0A7F3CF}"/>
              </a:ext>
            </a:extLst>
          </p:cNvPr>
          <p:cNvSpPr/>
          <p:nvPr/>
        </p:nvSpPr>
        <p:spPr>
          <a:xfrm>
            <a:off x="10893682" y="3345380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0752339-C2E0-E183-5CC0-4A6A89FAF444}"/>
              </a:ext>
            </a:extLst>
          </p:cNvPr>
          <p:cNvSpPr/>
          <p:nvPr/>
        </p:nvSpPr>
        <p:spPr>
          <a:xfrm>
            <a:off x="9554038" y="214926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8B5560A4-5CDC-E1FC-92B1-FD79EEEB6F1F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9303210" y="2018068"/>
            <a:ext cx="276437" cy="15300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68E020A-3612-9857-04CF-AFA6060F1F87}"/>
              </a:ext>
            </a:extLst>
          </p:cNvPr>
          <p:cNvCxnSpPr>
            <a:cxnSpLocks/>
            <a:stCxn id="12" idx="6"/>
            <a:endCxn id="10" idx="2"/>
          </p:cNvCxnSpPr>
          <p:nvPr/>
        </p:nvCxnSpPr>
        <p:spPr>
          <a:xfrm flipV="1">
            <a:off x="9728908" y="2052956"/>
            <a:ext cx="724220" cy="17079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889454D0-11E8-3C39-47F6-DAA381279432}"/>
              </a:ext>
            </a:extLst>
          </p:cNvPr>
          <p:cNvSpPr/>
          <p:nvPr/>
        </p:nvSpPr>
        <p:spPr>
          <a:xfrm>
            <a:off x="8107923" y="19784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C91A5951-DEC0-45A2-9175-09F253E31E6E}"/>
              </a:ext>
            </a:extLst>
          </p:cNvPr>
          <p:cNvSpPr/>
          <p:nvPr/>
        </p:nvSpPr>
        <p:spPr>
          <a:xfrm>
            <a:off x="9128340" y="194358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8485752-1AAE-37E2-AAA5-656BC81D69C9}"/>
              </a:ext>
            </a:extLst>
          </p:cNvPr>
          <p:cNvSpPr/>
          <p:nvPr/>
        </p:nvSpPr>
        <p:spPr>
          <a:xfrm>
            <a:off x="7617593" y="1741599"/>
            <a:ext cx="174870" cy="148974"/>
          </a:xfrm>
          <a:prstGeom prst="ellipse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439FD75B-7A09-9988-A219-194BC4D83585}"/>
              </a:ext>
            </a:extLst>
          </p:cNvPr>
          <p:cNvSpPr/>
          <p:nvPr/>
        </p:nvSpPr>
        <p:spPr>
          <a:xfrm>
            <a:off x="6643558" y="2724802"/>
            <a:ext cx="174870" cy="148974"/>
          </a:xfrm>
          <a:prstGeom prst="ellipse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3C7D375-B261-82EF-0CDA-19D070ECDE97}"/>
              </a:ext>
            </a:extLst>
          </p:cNvPr>
          <p:cNvSpPr/>
          <p:nvPr/>
        </p:nvSpPr>
        <p:spPr>
          <a:xfrm>
            <a:off x="8581177" y="2466972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B19E497E-BA8E-1326-351C-22BA394BECE2}"/>
              </a:ext>
            </a:extLst>
          </p:cNvPr>
          <p:cNvCxnSpPr>
            <a:cxnSpLocks/>
            <a:stCxn id="29" idx="7"/>
            <a:endCxn id="26" idx="3"/>
          </p:cNvCxnSpPr>
          <p:nvPr/>
        </p:nvCxnSpPr>
        <p:spPr>
          <a:xfrm flipV="1">
            <a:off x="8800221" y="2070738"/>
            <a:ext cx="353728" cy="43399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6A9C476A-2EBF-CEF0-C4DC-BA7A5B4AF21A}"/>
              </a:ext>
            </a:extLst>
          </p:cNvPr>
          <p:cNvCxnSpPr>
            <a:cxnSpLocks/>
            <a:stCxn id="29" idx="1"/>
            <a:endCxn id="25" idx="5"/>
          </p:cNvCxnSpPr>
          <p:nvPr/>
        </p:nvCxnSpPr>
        <p:spPr>
          <a:xfrm flipH="1" flipV="1">
            <a:off x="8257184" y="2105626"/>
            <a:ext cx="361575" cy="39910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9" name="Ellipse 1028">
            <a:extLst>
              <a:ext uri="{FF2B5EF4-FFF2-40B4-BE49-F238E27FC236}">
                <a16:creationId xmlns:a16="http://schemas.microsoft.com/office/drawing/2014/main" id="{34AB862B-7EC7-DF6B-9DEC-CB2B91147714}"/>
              </a:ext>
            </a:extLst>
          </p:cNvPr>
          <p:cNvSpPr/>
          <p:nvPr/>
        </p:nvSpPr>
        <p:spPr>
          <a:xfrm>
            <a:off x="8973782" y="127807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30" name="Connecteur droit avec flèche 1029">
            <a:extLst>
              <a:ext uri="{FF2B5EF4-FFF2-40B4-BE49-F238E27FC236}">
                <a16:creationId xmlns:a16="http://schemas.microsoft.com/office/drawing/2014/main" id="{CE1E7568-510A-29AE-BB24-733A0BFDBC5D}"/>
              </a:ext>
            </a:extLst>
          </p:cNvPr>
          <p:cNvCxnSpPr>
            <a:cxnSpLocks/>
          </p:cNvCxnSpPr>
          <p:nvPr/>
        </p:nvCxnSpPr>
        <p:spPr>
          <a:xfrm flipV="1">
            <a:off x="8800221" y="1427050"/>
            <a:ext cx="260996" cy="107768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239DBE8C-D8A2-A434-A72A-06B5E1BF6AD1}"/>
              </a:ext>
            </a:extLst>
          </p:cNvPr>
          <p:cNvCxnSpPr>
            <a:cxnSpLocks/>
          </p:cNvCxnSpPr>
          <p:nvPr/>
        </p:nvCxnSpPr>
        <p:spPr>
          <a:xfrm flipH="1" flipV="1">
            <a:off x="7766854" y="1868756"/>
            <a:ext cx="851905" cy="635974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86630E75-5469-9110-BAA9-58102D94F5B3}"/>
              </a:ext>
            </a:extLst>
          </p:cNvPr>
          <p:cNvCxnSpPr>
            <a:cxnSpLocks/>
          </p:cNvCxnSpPr>
          <p:nvPr/>
        </p:nvCxnSpPr>
        <p:spPr>
          <a:xfrm flipH="1">
            <a:off x="6818428" y="2595887"/>
            <a:ext cx="1762749" cy="203402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2B1AE84E-D2BF-13B5-761E-10CCCF9412FB}"/>
              </a:ext>
            </a:extLst>
          </p:cNvPr>
          <p:cNvSpPr/>
          <p:nvPr/>
        </p:nvSpPr>
        <p:spPr>
          <a:xfrm>
            <a:off x="8906210" y="3146662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98231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5774" y="196120"/>
            <a:ext cx="5102087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1753-1756 : Ahmad Chah conquiert le bassin de l’Indus : Cachemire, Multan et le Pendjab des sikhs</a:t>
            </a:r>
          </a:p>
          <a:p>
            <a:endParaRPr lang="fr-FR" dirty="0"/>
          </a:p>
          <a:p>
            <a:r>
              <a:rPr lang="fr-FR" dirty="0"/>
              <a:t>*1753-56 : En descendant l’Indus</a:t>
            </a:r>
          </a:p>
          <a:p>
            <a:r>
              <a:rPr lang="fr-FR" u="sng" dirty="0"/>
              <a:t>Ahmad Chah</a:t>
            </a:r>
            <a:r>
              <a:rPr lang="fr-FR" dirty="0"/>
              <a:t> conquiert Multan et le Sind</a:t>
            </a:r>
          </a:p>
          <a:p>
            <a:endParaRPr lang="fr-FR" dirty="0"/>
          </a:p>
          <a:p>
            <a:r>
              <a:rPr lang="fr-FR" dirty="0"/>
              <a:t>*Et il opère six raids sur le Pendjab des sikhs</a:t>
            </a:r>
          </a:p>
          <a:p>
            <a:endParaRPr lang="fr-FR" dirty="0"/>
          </a:p>
          <a:p>
            <a:r>
              <a:rPr lang="fr-FR" dirty="0"/>
              <a:t>*Les sikhs…</a:t>
            </a:r>
          </a:p>
        </p:txBody>
      </p:sp>
      <p:pic>
        <p:nvPicPr>
          <p:cNvPr id="1026" name="Picture 2" descr="https://upload.wikimedia.org/wikipedia/commons/8/80/Afgempdu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383" y="196121"/>
            <a:ext cx="6572403" cy="648212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5BBB00F2-110C-9DA5-BB07-EF27C05C4B96}"/>
              </a:ext>
            </a:extLst>
          </p:cNvPr>
          <p:cNvSpPr/>
          <p:nvPr/>
        </p:nvSpPr>
        <p:spPr>
          <a:xfrm>
            <a:off x="10051233" y="244691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CF0BD83-7C38-9C05-C14C-809C134B8D97}"/>
              </a:ext>
            </a:extLst>
          </p:cNvPr>
          <p:cNvSpPr/>
          <p:nvPr/>
        </p:nvSpPr>
        <p:spPr>
          <a:xfrm>
            <a:off x="10453128" y="19784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E551404-8699-5C83-FB33-C2DB2AAFA896}"/>
              </a:ext>
            </a:extLst>
          </p:cNvPr>
          <p:cNvSpPr/>
          <p:nvPr/>
        </p:nvSpPr>
        <p:spPr>
          <a:xfrm>
            <a:off x="9554038" y="214926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DF744734-BB4F-73D9-9E5B-CD37E245ADF2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9303210" y="2018068"/>
            <a:ext cx="276437" cy="15300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843BFD78-D856-8B9E-D9DE-103C8C84CE16}"/>
              </a:ext>
            </a:extLst>
          </p:cNvPr>
          <p:cNvCxnSpPr>
            <a:cxnSpLocks/>
            <a:stCxn id="15" idx="6"/>
            <a:endCxn id="14" idx="2"/>
          </p:cNvCxnSpPr>
          <p:nvPr/>
        </p:nvCxnSpPr>
        <p:spPr>
          <a:xfrm flipV="1">
            <a:off x="9728908" y="2052956"/>
            <a:ext cx="724220" cy="17079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C841E613-D8BC-0F06-F397-C2CF70F3406B}"/>
              </a:ext>
            </a:extLst>
          </p:cNvPr>
          <p:cNvSpPr/>
          <p:nvPr/>
        </p:nvSpPr>
        <p:spPr>
          <a:xfrm>
            <a:off x="8107923" y="19784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FCEF4DA-2251-4D0B-415A-22249E80F097}"/>
              </a:ext>
            </a:extLst>
          </p:cNvPr>
          <p:cNvSpPr/>
          <p:nvPr/>
        </p:nvSpPr>
        <p:spPr>
          <a:xfrm>
            <a:off x="9128340" y="194358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E443DFF-BA21-9C06-2F1F-6E569595F572}"/>
              </a:ext>
            </a:extLst>
          </p:cNvPr>
          <p:cNvSpPr/>
          <p:nvPr/>
        </p:nvSpPr>
        <p:spPr>
          <a:xfrm>
            <a:off x="7617593" y="1741599"/>
            <a:ext cx="174870" cy="148974"/>
          </a:xfrm>
          <a:prstGeom prst="ellipse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E31D055-16B2-B4E0-419E-D204CEFEF999}"/>
              </a:ext>
            </a:extLst>
          </p:cNvPr>
          <p:cNvSpPr/>
          <p:nvPr/>
        </p:nvSpPr>
        <p:spPr>
          <a:xfrm>
            <a:off x="6643558" y="2724802"/>
            <a:ext cx="174870" cy="148974"/>
          </a:xfrm>
          <a:prstGeom prst="ellipse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87AC4730-77B6-C1F4-6E2B-F43C10BB9031}"/>
              </a:ext>
            </a:extLst>
          </p:cNvPr>
          <p:cNvSpPr/>
          <p:nvPr/>
        </p:nvSpPr>
        <p:spPr>
          <a:xfrm>
            <a:off x="8581177" y="2466972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B6310A1A-796D-0D19-5E82-EB15DF555989}"/>
              </a:ext>
            </a:extLst>
          </p:cNvPr>
          <p:cNvCxnSpPr>
            <a:cxnSpLocks/>
            <a:stCxn id="23" idx="7"/>
            <a:endCxn id="20" idx="3"/>
          </p:cNvCxnSpPr>
          <p:nvPr/>
        </p:nvCxnSpPr>
        <p:spPr>
          <a:xfrm flipV="1">
            <a:off x="8800221" y="2070738"/>
            <a:ext cx="353728" cy="43399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3890E2A4-DB79-B518-860A-CE1E98BD7F22}"/>
              </a:ext>
            </a:extLst>
          </p:cNvPr>
          <p:cNvCxnSpPr>
            <a:cxnSpLocks/>
            <a:stCxn id="23" idx="1"/>
            <a:endCxn id="19" idx="5"/>
          </p:cNvCxnSpPr>
          <p:nvPr/>
        </p:nvCxnSpPr>
        <p:spPr>
          <a:xfrm flipH="1" flipV="1">
            <a:off x="8257184" y="2105626"/>
            <a:ext cx="361575" cy="39910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E96BD223-4E3C-BFDC-8F81-7F7835C959D4}"/>
              </a:ext>
            </a:extLst>
          </p:cNvPr>
          <p:cNvCxnSpPr>
            <a:cxnSpLocks/>
            <a:stCxn id="15" idx="5"/>
            <a:endCxn id="2" idx="1"/>
          </p:cNvCxnSpPr>
          <p:nvPr/>
        </p:nvCxnSpPr>
        <p:spPr>
          <a:xfrm>
            <a:off x="9703299" y="2276417"/>
            <a:ext cx="373543" cy="19231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" name="Ellipse 1026">
            <a:extLst>
              <a:ext uri="{FF2B5EF4-FFF2-40B4-BE49-F238E27FC236}">
                <a16:creationId xmlns:a16="http://schemas.microsoft.com/office/drawing/2014/main" id="{4B0D85F7-DDC0-BB1E-E1CC-E82D3898FFAA}"/>
              </a:ext>
            </a:extLst>
          </p:cNvPr>
          <p:cNvSpPr/>
          <p:nvPr/>
        </p:nvSpPr>
        <p:spPr>
          <a:xfrm>
            <a:off x="9180637" y="352872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28" name="Connecteur droit avec flèche 1027">
            <a:extLst>
              <a:ext uri="{FF2B5EF4-FFF2-40B4-BE49-F238E27FC236}">
                <a16:creationId xmlns:a16="http://schemas.microsoft.com/office/drawing/2014/main" id="{3DA19A20-0B51-D67D-4405-69FE398D05E1}"/>
              </a:ext>
            </a:extLst>
          </p:cNvPr>
          <p:cNvCxnSpPr>
            <a:cxnSpLocks/>
            <a:stCxn id="15" idx="4"/>
            <a:endCxn id="1035" idx="7"/>
          </p:cNvCxnSpPr>
          <p:nvPr/>
        </p:nvCxnSpPr>
        <p:spPr>
          <a:xfrm flipH="1">
            <a:off x="9541718" y="2298234"/>
            <a:ext cx="99755" cy="46636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Ellipse 1034">
            <a:extLst>
              <a:ext uri="{FF2B5EF4-FFF2-40B4-BE49-F238E27FC236}">
                <a16:creationId xmlns:a16="http://schemas.microsoft.com/office/drawing/2014/main" id="{62AAF7B9-F35A-FAB4-DFB8-F7D7808BB727}"/>
              </a:ext>
            </a:extLst>
          </p:cNvPr>
          <p:cNvSpPr/>
          <p:nvPr/>
        </p:nvSpPr>
        <p:spPr>
          <a:xfrm>
            <a:off x="9392457" y="274278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38" name="Connecteur droit avec flèche 1037">
            <a:extLst>
              <a:ext uri="{FF2B5EF4-FFF2-40B4-BE49-F238E27FC236}">
                <a16:creationId xmlns:a16="http://schemas.microsoft.com/office/drawing/2014/main" id="{F3EEC499-3D44-8333-5A51-124C7E0F8303}"/>
              </a:ext>
            </a:extLst>
          </p:cNvPr>
          <p:cNvCxnSpPr>
            <a:cxnSpLocks/>
            <a:stCxn id="1035" idx="4"/>
            <a:endCxn id="1027" idx="7"/>
          </p:cNvCxnSpPr>
          <p:nvPr/>
        </p:nvCxnSpPr>
        <p:spPr>
          <a:xfrm flipH="1">
            <a:off x="9329898" y="2891758"/>
            <a:ext cx="149994" cy="65878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3" name="Ellipse 1042">
            <a:extLst>
              <a:ext uri="{FF2B5EF4-FFF2-40B4-BE49-F238E27FC236}">
                <a16:creationId xmlns:a16="http://schemas.microsoft.com/office/drawing/2014/main" id="{470DC781-79D1-9ED1-373A-7ECC7C3998F9}"/>
              </a:ext>
            </a:extLst>
          </p:cNvPr>
          <p:cNvSpPr/>
          <p:nvPr/>
        </p:nvSpPr>
        <p:spPr>
          <a:xfrm>
            <a:off x="8973782" y="127807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44" name="Connecteur droit avec flèche 1043">
            <a:extLst>
              <a:ext uri="{FF2B5EF4-FFF2-40B4-BE49-F238E27FC236}">
                <a16:creationId xmlns:a16="http://schemas.microsoft.com/office/drawing/2014/main" id="{BFA7FAD5-00F6-0464-8358-3C92DEF5EA3E}"/>
              </a:ext>
            </a:extLst>
          </p:cNvPr>
          <p:cNvCxnSpPr>
            <a:cxnSpLocks/>
          </p:cNvCxnSpPr>
          <p:nvPr/>
        </p:nvCxnSpPr>
        <p:spPr>
          <a:xfrm flipV="1">
            <a:off x="8800221" y="1427050"/>
            <a:ext cx="260996" cy="107768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E68A30B8-32A6-0479-76F4-43A217972F8B}"/>
              </a:ext>
            </a:extLst>
          </p:cNvPr>
          <p:cNvSpPr/>
          <p:nvPr/>
        </p:nvSpPr>
        <p:spPr>
          <a:xfrm>
            <a:off x="10893682" y="3345380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5FEA3199-6B42-766E-E30D-7CA49D684A27}"/>
              </a:ext>
            </a:extLst>
          </p:cNvPr>
          <p:cNvCxnSpPr>
            <a:cxnSpLocks/>
          </p:cNvCxnSpPr>
          <p:nvPr/>
        </p:nvCxnSpPr>
        <p:spPr>
          <a:xfrm flipH="1" flipV="1">
            <a:off x="7766854" y="1868756"/>
            <a:ext cx="851905" cy="635974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DEF7FCE-8714-8776-7BC5-28E891E2A062}"/>
              </a:ext>
            </a:extLst>
          </p:cNvPr>
          <p:cNvCxnSpPr>
            <a:cxnSpLocks/>
          </p:cNvCxnSpPr>
          <p:nvPr/>
        </p:nvCxnSpPr>
        <p:spPr>
          <a:xfrm flipH="1">
            <a:off x="6818428" y="2595887"/>
            <a:ext cx="1762749" cy="203402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634C818C-45AF-D62F-A68F-1C6B4B500A94}"/>
              </a:ext>
            </a:extLst>
          </p:cNvPr>
          <p:cNvSpPr/>
          <p:nvPr/>
        </p:nvSpPr>
        <p:spPr>
          <a:xfrm>
            <a:off x="8906210" y="3146662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9703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150948"/>
            <a:ext cx="6663806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*Rappels…</a:t>
            </a:r>
          </a:p>
          <a:p>
            <a:endParaRPr lang="fr-FR" dirty="0"/>
          </a:p>
          <a:p>
            <a:r>
              <a:rPr lang="fr-FR" dirty="0"/>
              <a:t>*1500 : Dans le Pendjab, fondation du sikhisme</a:t>
            </a:r>
          </a:p>
          <a:p>
            <a:endParaRPr lang="fr-FR" dirty="0"/>
          </a:p>
          <a:p>
            <a:r>
              <a:rPr lang="fr-FR" dirty="0"/>
              <a:t>*1500-1708 : </a:t>
            </a:r>
            <a:r>
              <a:rPr lang="fr-FR" u="sng" dirty="0"/>
              <a:t>10 gourous sikhs</a:t>
            </a:r>
          </a:p>
          <a:p>
            <a:r>
              <a:rPr lang="fr-FR" dirty="0"/>
              <a:t>NB : 1708 : 11</a:t>
            </a:r>
            <a:r>
              <a:rPr lang="fr-FR" baseline="30000" dirty="0"/>
              <a:t>ème</a:t>
            </a:r>
            <a:r>
              <a:rPr lang="fr-FR" dirty="0"/>
              <a:t> gourou, le livre saint</a:t>
            </a:r>
          </a:p>
          <a:p>
            <a:r>
              <a:rPr lang="fr-FR" dirty="0"/>
              <a:t>Le </a:t>
            </a:r>
            <a:r>
              <a:rPr lang="fr-FR" i="1" u="sng" dirty="0"/>
              <a:t>Guru Granth Sahib</a:t>
            </a:r>
          </a:p>
          <a:p>
            <a:endParaRPr lang="fr-FR" dirty="0"/>
          </a:p>
          <a:p>
            <a:r>
              <a:rPr lang="fr-FR" dirty="0"/>
              <a:t>*1699 : Les sikhs étant persécutés par les empereurs moghols</a:t>
            </a:r>
          </a:p>
          <a:p>
            <a:r>
              <a:rPr lang="fr-FR" u="sng" dirty="0"/>
              <a:t>Govind Singh</a:t>
            </a:r>
            <a:r>
              <a:rPr lang="fr-FR" dirty="0"/>
              <a:t>, 10</a:t>
            </a:r>
            <a:r>
              <a:rPr lang="fr-FR" baseline="30000" dirty="0"/>
              <a:t>ème</a:t>
            </a:r>
            <a:r>
              <a:rPr lang="fr-FR" dirty="0"/>
              <a:t> gourou</a:t>
            </a:r>
          </a:p>
          <a:p>
            <a:r>
              <a:rPr lang="fr-FR" dirty="0"/>
              <a:t>Instaure une confrérie militaire, la </a:t>
            </a:r>
            <a:r>
              <a:rPr lang="fr-FR" i="1" dirty="0"/>
              <a:t>Khalsa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58331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150948"/>
            <a:ext cx="5446645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*1708 : Govind Singh est assassiné</a:t>
            </a:r>
          </a:p>
          <a:p>
            <a:r>
              <a:rPr lang="fr-FR" dirty="0"/>
              <a:t>Son successeur </a:t>
            </a:r>
            <a:r>
              <a:rPr lang="fr-FR" u="sng" dirty="0"/>
              <a:t>Banda Singh Bahadur</a:t>
            </a:r>
            <a:r>
              <a:rPr lang="fr-FR" dirty="0"/>
              <a:t> reprend la lutte</a:t>
            </a:r>
          </a:p>
          <a:p>
            <a:endParaRPr lang="fr-FR" dirty="0"/>
          </a:p>
          <a:p>
            <a:r>
              <a:rPr lang="fr-FR" dirty="0"/>
              <a:t>NB : Non pas en tant que gourou</a:t>
            </a:r>
          </a:p>
          <a:p>
            <a:r>
              <a:rPr lang="fr-FR" dirty="0"/>
              <a:t>Mais en tant que chef militaire de la </a:t>
            </a:r>
            <a:r>
              <a:rPr lang="fr-FR" i="1" dirty="0"/>
              <a:t>Khalsa</a:t>
            </a:r>
          </a:p>
          <a:p>
            <a:endParaRPr lang="fr-FR" dirty="0"/>
          </a:p>
          <a:p>
            <a:r>
              <a:rPr lang="fr-FR" dirty="0"/>
              <a:t>*1716 : Banda est capturé et exécuté à Delhi</a:t>
            </a:r>
          </a:p>
          <a:p>
            <a:r>
              <a:rPr lang="fr-FR" dirty="0"/>
              <a:t>La révolte s’arrête mais la guérilla sikhe continue...</a:t>
            </a:r>
          </a:p>
        </p:txBody>
      </p:sp>
      <p:pic>
        <p:nvPicPr>
          <p:cNvPr id="5" name="Picture 2" descr="C:\Users\Christophe\Pictures\My Scans\2014-07 (juil.)\scan0002.jpg">
            <a:extLst>
              <a:ext uri="{FF2B5EF4-FFF2-40B4-BE49-F238E27FC236}">
                <a16:creationId xmlns:a16="http://schemas.microsoft.com/office/drawing/2014/main" id="{B4BC71ED-BBBA-B1DD-D5B4-250138097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548" y="117900"/>
            <a:ext cx="6264696" cy="662219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B027558-4071-2345-25F3-695FA382FC2D}"/>
              </a:ext>
            </a:extLst>
          </p:cNvPr>
          <p:cNvSpPr/>
          <p:nvPr/>
        </p:nvSpPr>
        <p:spPr>
          <a:xfrm>
            <a:off x="8014446" y="115613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AF1FCE0-CD76-A2C6-4879-4D4C640D243D}"/>
              </a:ext>
            </a:extLst>
          </p:cNvPr>
          <p:cNvSpPr/>
          <p:nvPr/>
        </p:nvSpPr>
        <p:spPr>
          <a:xfrm>
            <a:off x="8349265" y="1874388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82971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150948"/>
            <a:ext cx="5473149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*1736 : Les sikhs prennent Lahore et Amritsar</a:t>
            </a:r>
          </a:p>
          <a:p>
            <a:endParaRPr lang="fr-FR" dirty="0"/>
          </a:p>
          <a:p>
            <a:r>
              <a:rPr lang="fr-FR" dirty="0"/>
              <a:t>*1746 : A nouveau vaincus par les Moghols</a:t>
            </a:r>
          </a:p>
          <a:p>
            <a:r>
              <a:rPr lang="fr-FR" dirty="0"/>
              <a:t>Ils subissent leur 1</a:t>
            </a:r>
            <a:r>
              <a:rPr lang="fr-FR" baseline="30000" dirty="0"/>
              <a:t>er</a:t>
            </a:r>
            <a:r>
              <a:rPr lang="fr-FR" dirty="0"/>
              <a:t> </a:t>
            </a:r>
            <a:r>
              <a:rPr lang="fr-FR" i="1" dirty="0" err="1"/>
              <a:t>ghalughara</a:t>
            </a:r>
            <a:r>
              <a:rPr lang="fr-FR" dirty="0"/>
              <a:t>, holocauste</a:t>
            </a:r>
          </a:p>
          <a:p>
            <a:endParaRPr lang="fr-FR" dirty="0"/>
          </a:p>
          <a:p>
            <a:r>
              <a:rPr lang="fr-FR" dirty="0"/>
              <a:t>*1748 : Regroupés autour de </a:t>
            </a:r>
            <a:r>
              <a:rPr lang="fr-FR" u="sng" dirty="0" err="1"/>
              <a:t>Jassa</a:t>
            </a:r>
            <a:r>
              <a:rPr lang="fr-FR" u="sng" dirty="0"/>
              <a:t> Singh</a:t>
            </a:r>
          </a:p>
          <a:p>
            <a:r>
              <a:rPr lang="fr-FR" dirty="0"/>
              <a:t>Les sikhs unis reprennent à nouveau Lahore et Amritsar</a:t>
            </a:r>
          </a:p>
          <a:p>
            <a:endParaRPr lang="fr-FR" dirty="0"/>
          </a:p>
          <a:p>
            <a:r>
              <a:rPr lang="fr-FR" dirty="0"/>
              <a:t>*Mais…</a:t>
            </a:r>
          </a:p>
        </p:txBody>
      </p:sp>
      <p:pic>
        <p:nvPicPr>
          <p:cNvPr id="16" name="Picture 2" descr="C:\Users\Christophe\Pictures\My Scans\2014-07 (juil.)\scan0002.jpg">
            <a:extLst>
              <a:ext uri="{FF2B5EF4-FFF2-40B4-BE49-F238E27FC236}">
                <a16:creationId xmlns:a16="http://schemas.microsoft.com/office/drawing/2014/main" id="{195ED7D4-57EB-FB29-611A-B8C2FD587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548" y="117900"/>
            <a:ext cx="6264696" cy="662219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99B63FB6-7B52-782F-7AC4-BA4E93AB7324}"/>
              </a:ext>
            </a:extLst>
          </p:cNvPr>
          <p:cNvSpPr/>
          <p:nvPr/>
        </p:nvSpPr>
        <p:spPr>
          <a:xfrm>
            <a:off x="8027698" y="144360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C2BFDF35-2F29-5BEA-BCDD-3BAA03BF89D7}"/>
              </a:ext>
            </a:extLst>
          </p:cNvPr>
          <p:cNvSpPr/>
          <p:nvPr/>
        </p:nvSpPr>
        <p:spPr>
          <a:xfrm>
            <a:off x="8349265" y="1874388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B8A1C250-0418-77D7-467F-EAEA5D0883D2}"/>
              </a:ext>
            </a:extLst>
          </p:cNvPr>
          <p:cNvCxnSpPr>
            <a:cxnSpLocks/>
            <a:stCxn id="33" idx="1"/>
            <a:endCxn id="22" idx="5"/>
          </p:cNvCxnSpPr>
          <p:nvPr/>
        </p:nvCxnSpPr>
        <p:spPr>
          <a:xfrm flipH="1" flipV="1">
            <a:off x="8176959" y="1570766"/>
            <a:ext cx="209888" cy="341380"/>
          </a:xfrm>
          <a:prstGeom prst="straightConnector1">
            <a:avLst/>
          </a:prstGeom>
          <a:ln w="57150">
            <a:solidFill>
              <a:srgbClr val="003F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9698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5774" y="196120"/>
            <a:ext cx="5102087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1753-1762 : Après le Pendjab, Ahmad Chah vainc les Marathes à la bataille de </a:t>
            </a:r>
            <a:r>
              <a:rPr lang="fr-FR" b="1" dirty="0" err="1"/>
              <a:t>Panipat</a:t>
            </a:r>
            <a:r>
              <a:rPr lang="fr-FR" b="1" dirty="0"/>
              <a:t> et contrôle Delhi et son empereur moghol Shah Alam II ; L’Empire afghan atteint son extension maximale</a:t>
            </a:r>
          </a:p>
          <a:p>
            <a:endParaRPr lang="fr-FR" dirty="0"/>
          </a:p>
          <a:p>
            <a:r>
              <a:rPr lang="fr-FR" dirty="0"/>
              <a:t>*1756 : Arrivée de l’Afghan </a:t>
            </a:r>
            <a:r>
              <a:rPr lang="fr-FR" u="sng" dirty="0"/>
              <a:t>Ahmad Chah</a:t>
            </a:r>
          </a:p>
          <a:p>
            <a:r>
              <a:rPr lang="fr-FR" dirty="0"/>
              <a:t>Après avoir conquis Multan, le Sind</a:t>
            </a:r>
          </a:p>
          <a:p>
            <a:r>
              <a:rPr lang="fr-FR" dirty="0"/>
              <a:t>Et le Pendjab des sikhs</a:t>
            </a:r>
          </a:p>
          <a:p>
            <a:endParaRPr lang="fr-FR" dirty="0"/>
          </a:p>
          <a:p>
            <a:r>
              <a:rPr lang="fr-FR" dirty="0"/>
              <a:t>*1757 : Poursuivant sa conquête</a:t>
            </a:r>
          </a:p>
          <a:p>
            <a:r>
              <a:rPr lang="fr-FR" dirty="0"/>
              <a:t>Ahmad Chah met à sac Delhi</a:t>
            </a:r>
          </a:p>
          <a:p>
            <a:r>
              <a:rPr lang="fr-FR" dirty="0"/>
              <a:t>NB : Le 3</a:t>
            </a:r>
            <a:r>
              <a:rPr lang="fr-FR" baseline="30000" dirty="0"/>
              <a:t>ème</a:t>
            </a:r>
            <a:r>
              <a:rPr lang="fr-FR" dirty="0"/>
              <a:t> sac, après ceux de 1398 et 1739</a:t>
            </a:r>
          </a:p>
          <a:p>
            <a:endParaRPr lang="fr-FR" dirty="0"/>
          </a:p>
          <a:p>
            <a:r>
              <a:rPr lang="fr-FR" dirty="0"/>
              <a:t>*Puis…</a:t>
            </a:r>
          </a:p>
        </p:txBody>
      </p:sp>
      <p:pic>
        <p:nvPicPr>
          <p:cNvPr id="1026" name="Picture 2" descr="https://upload.wikimedia.org/wikipedia/commons/8/80/Afgempdu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383" y="196121"/>
            <a:ext cx="6572403" cy="648212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5BBB00F2-110C-9DA5-BB07-EF27C05C4B96}"/>
              </a:ext>
            </a:extLst>
          </p:cNvPr>
          <p:cNvSpPr/>
          <p:nvPr/>
        </p:nvSpPr>
        <p:spPr>
          <a:xfrm>
            <a:off x="10051233" y="244691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CF0BD83-7C38-9C05-C14C-809C134B8D97}"/>
              </a:ext>
            </a:extLst>
          </p:cNvPr>
          <p:cNvSpPr/>
          <p:nvPr/>
        </p:nvSpPr>
        <p:spPr>
          <a:xfrm>
            <a:off x="10453128" y="19784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E551404-8699-5C83-FB33-C2DB2AAFA896}"/>
              </a:ext>
            </a:extLst>
          </p:cNvPr>
          <p:cNvSpPr/>
          <p:nvPr/>
        </p:nvSpPr>
        <p:spPr>
          <a:xfrm>
            <a:off x="9554038" y="214926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DF744734-BB4F-73D9-9E5B-CD37E245ADF2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9303210" y="2018068"/>
            <a:ext cx="276437" cy="15300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843BFD78-D856-8B9E-D9DE-103C8C84CE16}"/>
              </a:ext>
            </a:extLst>
          </p:cNvPr>
          <p:cNvCxnSpPr>
            <a:cxnSpLocks/>
            <a:stCxn id="15" idx="6"/>
            <a:endCxn id="14" idx="2"/>
          </p:cNvCxnSpPr>
          <p:nvPr/>
        </p:nvCxnSpPr>
        <p:spPr>
          <a:xfrm flipV="1">
            <a:off x="9728908" y="2052956"/>
            <a:ext cx="724220" cy="17079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C841E613-D8BC-0F06-F397-C2CF70F3406B}"/>
              </a:ext>
            </a:extLst>
          </p:cNvPr>
          <p:cNvSpPr/>
          <p:nvPr/>
        </p:nvSpPr>
        <p:spPr>
          <a:xfrm>
            <a:off x="8107923" y="19784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FCEF4DA-2251-4D0B-415A-22249E80F097}"/>
              </a:ext>
            </a:extLst>
          </p:cNvPr>
          <p:cNvSpPr/>
          <p:nvPr/>
        </p:nvSpPr>
        <p:spPr>
          <a:xfrm>
            <a:off x="9128340" y="194358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E443DFF-BA21-9C06-2F1F-6E569595F572}"/>
              </a:ext>
            </a:extLst>
          </p:cNvPr>
          <p:cNvSpPr/>
          <p:nvPr/>
        </p:nvSpPr>
        <p:spPr>
          <a:xfrm>
            <a:off x="7617593" y="1741599"/>
            <a:ext cx="174870" cy="148974"/>
          </a:xfrm>
          <a:prstGeom prst="ellipse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E31D055-16B2-B4E0-419E-D204CEFEF999}"/>
              </a:ext>
            </a:extLst>
          </p:cNvPr>
          <p:cNvSpPr/>
          <p:nvPr/>
        </p:nvSpPr>
        <p:spPr>
          <a:xfrm>
            <a:off x="6643558" y="2724802"/>
            <a:ext cx="174870" cy="148974"/>
          </a:xfrm>
          <a:prstGeom prst="ellipse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87AC4730-77B6-C1F4-6E2B-F43C10BB9031}"/>
              </a:ext>
            </a:extLst>
          </p:cNvPr>
          <p:cNvSpPr/>
          <p:nvPr/>
        </p:nvSpPr>
        <p:spPr>
          <a:xfrm>
            <a:off x="8581177" y="2466972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B6310A1A-796D-0D19-5E82-EB15DF555989}"/>
              </a:ext>
            </a:extLst>
          </p:cNvPr>
          <p:cNvCxnSpPr>
            <a:cxnSpLocks/>
            <a:stCxn id="23" idx="7"/>
            <a:endCxn id="20" idx="3"/>
          </p:cNvCxnSpPr>
          <p:nvPr/>
        </p:nvCxnSpPr>
        <p:spPr>
          <a:xfrm flipV="1">
            <a:off x="8800221" y="2070738"/>
            <a:ext cx="353728" cy="43399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3890E2A4-DB79-B518-860A-CE1E98BD7F22}"/>
              </a:ext>
            </a:extLst>
          </p:cNvPr>
          <p:cNvCxnSpPr>
            <a:cxnSpLocks/>
            <a:stCxn id="23" idx="1"/>
            <a:endCxn id="19" idx="5"/>
          </p:cNvCxnSpPr>
          <p:nvPr/>
        </p:nvCxnSpPr>
        <p:spPr>
          <a:xfrm flipH="1" flipV="1">
            <a:off x="8257184" y="2105626"/>
            <a:ext cx="361575" cy="39910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E96BD223-4E3C-BFDC-8F81-7F7835C959D4}"/>
              </a:ext>
            </a:extLst>
          </p:cNvPr>
          <p:cNvCxnSpPr>
            <a:cxnSpLocks/>
            <a:stCxn id="15" idx="5"/>
            <a:endCxn id="2" idx="1"/>
          </p:cNvCxnSpPr>
          <p:nvPr/>
        </p:nvCxnSpPr>
        <p:spPr>
          <a:xfrm>
            <a:off x="9703299" y="2276417"/>
            <a:ext cx="373543" cy="19231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" name="Ellipse 1026">
            <a:extLst>
              <a:ext uri="{FF2B5EF4-FFF2-40B4-BE49-F238E27FC236}">
                <a16:creationId xmlns:a16="http://schemas.microsoft.com/office/drawing/2014/main" id="{4B0D85F7-DDC0-BB1E-E1CC-E82D3898FFAA}"/>
              </a:ext>
            </a:extLst>
          </p:cNvPr>
          <p:cNvSpPr/>
          <p:nvPr/>
        </p:nvSpPr>
        <p:spPr>
          <a:xfrm>
            <a:off x="9180637" y="352872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28" name="Connecteur droit avec flèche 1027">
            <a:extLst>
              <a:ext uri="{FF2B5EF4-FFF2-40B4-BE49-F238E27FC236}">
                <a16:creationId xmlns:a16="http://schemas.microsoft.com/office/drawing/2014/main" id="{3DA19A20-0B51-D67D-4405-69FE398D05E1}"/>
              </a:ext>
            </a:extLst>
          </p:cNvPr>
          <p:cNvCxnSpPr>
            <a:cxnSpLocks/>
            <a:stCxn id="15" idx="4"/>
            <a:endCxn id="1035" idx="7"/>
          </p:cNvCxnSpPr>
          <p:nvPr/>
        </p:nvCxnSpPr>
        <p:spPr>
          <a:xfrm flipH="1">
            <a:off x="9541718" y="2298234"/>
            <a:ext cx="99755" cy="46636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Ellipse 1034">
            <a:extLst>
              <a:ext uri="{FF2B5EF4-FFF2-40B4-BE49-F238E27FC236}">
                <a16:creationId xmlns:a16="http://schemas.microsoft.com/office/drawing/2014/main" id="{62AAF7B9-F35A-FAB4-DFB8-F7D7808BB727}"/>
              </a:ext>
            </a:extLst>
          </p:cNvPr>
          <p:cNvSpPr/>
          <p:nvPr/>
        </p:nvSpPr>
        <p:spPr>
          <a:xfrm>
            <a:off x="9392457" y="274278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38" name="Connecteur droit avec flèche 1037">
            <a:extLst>
              <a:ext uri="{FF2B5EF4-FFF2-40B4-BE49-F238E27FC236}">
                <a16:creationId xmlns:a16="http://schemas.microsoft.com/office/drawing/2014/main" id="{F3EEC499-3D44-8333-5A51-124C7E0F8303}"/>
              </a:ext>
            </a:extLst>
          </p:cNvPr>
          <p:cNvCxnSpPr>
            <a:cxnSpLocks/>
            <a:stCxn id="1035" idx="4"/>
            <a:endCxn id="1027" idx="7"/>
          </p:cNvCxnSpPr>
          <p:nvPr/>
        </p:nvCxnSpPr>
        <p:spPr>
          <a:xfrm flipH="1">
            <a:off x="9329898" y="2891758"/>
            <a:ext cx="149994" cy="65878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3" name="Ellipse 1042">
            <a:extLst>
              <a:ext uri="{FF2B5EF4-FFF2-40B4-BE49-F238E27FC236}">
                <a16:creationId xmlns:a16="http://schemas.microsoft.com/office/drawing/2014/main" id="{470DC781-79D1-9ED1-373A-7ECC7C3998F9}"/>
              </a:ext>
            </a:extLst>
          </p:cNvPr>
          <p:cNvSpPr/>
          <p:nvPr/>
        </p:nvSpPr>
        <p:spPr>
          <a:xfrm>
            <a:off x="8973782" y="127807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44" name="Connecteur droit avec flèche 1043">
            <a:extLst>
              <a:ext uri="{FF2B5EF4-FFF2-40B4-BE49-F238E27FC236}">
                <a16:creationId xmlns:a16="http://schemas.microsoft.com/office/drawing/2014/main" id="{BFA7FAD5-00F6-0464-8358-3C92DEF5EA3E}"/>
              </a:ext>
            </a:extLst>
          </p:cNvPr>
          <p:cNvCxnSpPr>
            <a:cxnSpLocks/>
          </p:cNvCxnSpPr>
          <p:nvPr/>
        </p:nvCxnSpPr>
        <p:spPr>
          <a:xfrm flipV="1">
            <a:off x="8800221" y="1427050"/>
            <a:ext cx="260996" cy="107768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B11A751C-2596-2CE3-2C81-8F01397517E5}"/>
              </a:ext>
            </a:extLst>
          </p:cNvPr>
          <p:cNvCxnSpPr>
            <a:cxnSpLocks/>
            <a:stCxn id="23" idx="2"/>
            <a:endCxn id="22" idx="6"/>
          </p:cNvCxnSpPr>
          <p:nvPr/>
        </p:nvCxnSpPr>
        <p:spPr>
          <a:xfrm flipH="1">
            <a:off x="6818428" y="2595887"/>
            <a:ext cx="1762749" cy="203402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99EC35A6-8CEC-6707-BE87-5F7392D62A0F}"/>
              </a:ext>
            </a:extLst>
          </p:cNvPr>
          <p:cNvCxnSpPr>
            <a:cxnSpLocks/>
          </p:cNvCxnSpPr>
          <p:nvPr/>
        </p:nvCxnSpPr>
        <p:spPr>
          <a:xfrm flipH="1" flipV="1">
            <a:off x="7766854" y="1868756"/>
            <a:ext cx="851905" cy="635974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72A1F45B-D7B4-0169-EF9C-B2B825EA95CC}"/>
              </a:ext>
            </a:extLst>
          </p:cNvPr>
          <p:cNvSpPr/>
          <p:nvPr/>
        </p:nvSpPr>
        <p:spPr>
          <a:xfrm>
            <a:off x="10893682" y="3345380"/>
            <a:ext cx="256626" cy="25783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10C1E12E-EE83-50D1-B87C-FD596D091D11}"/>
              </a:ext>
            </a:extLst>
          </p:cNvPr>
          <p:cNvCxnSpPr>
            <a:cxnSpLocks/>
          </p:cNvCxnSpPr>
          <p:nvPr/>
        </p:nvCxnSpPr>
        <p:spPr>
          <a:xfrm>
            <a:off x="10200494" y="2574070"/>
            <a:ext cx="730770" cy="80906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Ellipse 1023">
            <a:extLst>
              <a:ext uri="{FF2B5EF4-FFF2-40B4-BE49-F238E27FC236}">
                <a16:creationId xmlns:a16="http://schemas.microsoft.com/office/drawing/2014/main" id="{E4DF35A4-5744-D2F9-F0F3-C62A0362EB65}"/>
              </a:ext>
            </a:extLst>
          </p:cNvPr>
          <p:cNvSpPr/>
          <p:nvPr/>
        </p:nvSpPr>
        <p:spPr>
          <a:xfrm>
            <a:off x="8906210" y="3146662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81173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5774" y="196120"/>
            <a:ext cx="5102087" cy="36471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1753-1762 : Après le Pendjab, Ahmad Chah vainc les Marathes à la bataille de </a:t>
            </a:r>
            <a:r>
              <a:rPr lang="fr-FR" b="1" dirty="0" err="1"/>
              <a:t>Panipat</a:t>
            </a:r>
            <a:r>
              <a:rPr lang="fr-FR" b="1" dirty="0"/>
              <a:t> et contrôle Delhi et son empereur moghol Shah Alam II ; L’Empire afghan atteint son extension maximale</a:t>
            </a:r>
          </a:p>
          <a:p>
            <a:endParaRPr lang="fr-FR" dirty="0"/>
          </a:p>
          <a:p>
            <a:r>
              <a:rPr lang="fr-FR" dirty="0"/>
              <a:t>*1761 : A la bataille de Pānīpat, au nord de Delhi</a:t>
            </a:r>
          </a:p>
          <a:p>
            <a:r>
              <a:rPr lang="fr-FR" dirty="0"/>
              <a:t>A l’appel des </a:t>
            </a:r>
            <a:r>
              <a:rPr lang="fr-FR" dirty="0" err="1"/>
              <a:t>Rohilla</a:t>
            </a:r>
            <a:r>
              <a:rPr lang="fr-FR" dirty="0"/>
              <a:t> et de l’Aoudh musulmans</a:t>
            </a:r>
          </a:p>
          <a:p>
            <a:r>
              <a:rPr lang="fr-FR" dirty="0"/>
              <a:t>Il vainc les Marathes hindous</a:t>
            </a:r>
          </a:p>
          <a:p>
            <a:endParaRPr lang="fr-FR" dirty="0"/>
          </a:p>
          <a:p>
            <a:r>
              <a:rPr lang="fr-FR" sz="1700" dirty="0"/>
              <a:t>*Et à Delhi, il soumet l’empereur moghol </a:t>
            </a:r>
            <a:r>
              <a:rPr lang="fr-FR" sz="1700" u="sng" dirty="0"/>
              <a:t>Shah Alam II</a:t>
            </a:r>
          </a:p>
          <a:p>
            <a:endParaRPr lang="fr-FR" dirty="0"/>
          </a:p>
          <a:p>
            <a:r>
              <a:rPr lang="fr-FR" sz="1700" dirty="0"/>
              <a:t>*1761 : </a:t>
            </a:r>
            <a:r>
              <a:rPr lang="fr-FR" sz="1700" u="sng" dirty="0"/>
              <a:t>L’Empire afghan atteint son extension maximale</a:t>
            </a:r>
          </a:p>
          <a:p>
            <a:r>
              <a:rPr lang="fr-FR" sz="1700" u="sng" dirty="0"/>
              <a:t>Alors qu’au Bengale débute la conquête britannique</a:t>
            </a:r>
          </a:p>
        </p:txBody>
      </p:sp>
      <p:pic>
        <p:nvPicPr>
          <p:cNvPr id="1026" name="Picture 2" descr="https://upload.wikimedia.org/wikipedia/commons/8/80/Afgempdu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383" y="196121"/>
            <a:ext cx="6572403" cy="648212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6177BCEC-F8E9-F63B-AD30-1BA7A0A7F3CF}"/>
              </a:ext>
            </a:extLst>
          </p:cNvPr>
          <p:cNvSpPr/>
          <p:nvPr/>
        </p:nvSpPr>
        <p:spPr>
          <a:xfrm>
            <a:off x="10893682" y="3345380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BBB00F2-110C-9DA5-BB07-EF27C05C4B96}"/>
              </a:ext>
            </a:extLst>
          </p:cNvPr>
          <p:cNvSpPr/>
          <p:nvPr/>
        </p:nvSpPr>
        <p:spPr>
          <a:xfrm>
            <a:off x="10051233" y="244691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CF0BD83-7C38-9C05-C14C-809C134B8D97}"/>
              </a:ext>
            </a:extLst>
          </p:cNvPr>
          <p:cNvSpPr/>
          <p:nvPr/>
        </p:nvSpPr>
        <p:spPr>
          <a:xfrm>
            <a:off x="10453128" y="19784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E551404-8699-5C83-FB33-C2DB2AAFA896}"/>
              </a:ext>
            </a:extLst>
          </p:cNvPr>
          <p:cNvSpPr/>
          <p:nvPr/>
        </p:nvSpPr>
        <p:spPr>
          <a:xfrm>
            <a:off x="9554038" y="214926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DF744734-BB4F-73D9-9E5B-CD37E245ADF2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9303210" y="2018068"/>
            <a:ext cx="276437" cy="15300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843BFD78-D856-8B9E-D9DE-103C8C84CE16}"/>
              </a:ext>
            </a:extLst>
          </p:cNvPr>
          <p:cNvCxnSpPr>
            <a:cxnSpLocks/>
            <a:stCxn id="15" idx="6"/>
            <a:endCxn id="14" idx="2"/>
          </p:cNvCxnSpPr>
          <p:nvPr/>
        </p:nvCxnSpPr>
        <p:spPr>
          <a:xfrm flipV="1">
            <a:off x="9728908" y="2052956"/>
            <a:ext cx="724220" cy="17079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C841E613-D8BC-0F06-F397-C2CF70F3406B}"/>
              </a:ext>
            </a:extLst>
          </p:cNvPr>
          <p:cNvSpPr/>
          <p:nvPr/>
        </p:nvSpPr>
        <p:spPr>
          <a:xfrm>
            <a:off x="8107923" y="19784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FCEF4DA-2251-4D0B-415A-22249E80F097}"/>
              </a:ext>
            </a:extLst>
          </p:cNvPr>
          <p:cNvSpPr/>
          <p:nvPr/>
        </p:nvSpPr>
        <p:spPr>
          <a:xfrm>
            <a:off x="9128340" y="194358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E443DFF-BA21-9C06-2F1F-6E569595F572}"/>
              </a:ext>
            </a:extLst>
          </p:cNvPr>
          <p:cNvSpPr/>
          <p:nvPr/>
        </p:nvSpPr>
        <p:spPr>
          <a:xfrm>
            <a:off x="7617593" y="1741599"/>
            <a:ext cx="174870" cy="148974"/>
          </a:xfrm>
          <a:prstGeom prst="ellipse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E31D055-16B2-B4E0-419E-D204CEFEF999}"/>
              </a:ext>
            </a:extLst>
          </p:cNvPr>
          <p:cNvSpPr/>
          <p:nvPr/>
        </p:nvSpPr>
        <p:spPr>
          <a:xfrm>
            <a:off x="6643558" y="2724802"/>
            <a:ext cx="174870" cy="148974"/>
          </a:xfrm>
          <a:prstGeom prst="ellipse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87AC4730-77B6-C1F4-6E2B-F43C10BB9031}"/>
              </a:ext>
            </a:extLst>
          </p:cNvPr>
          <p:cNvSpPr/>
          <p:nvPr/>
        </p:nvSpPr>
        <p:spPr>
          <a:xfrm>
            <a:off x="8581177" y="2466972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B6310A1A-796D-0D19-5E82-EB15DF555989}"/>
              </a:ext>
            </a:extLst>
          </p:cNvPr>
          <p:cNvCxnSpPr>
            <a:cxnSpLocks/>
            <a:stCxn id="23" idx="7"/>
            <a:endCxn id="20" idx="3"/>
          </p:cNvCxnSpPr>
          <p:nvPr/>
        </p:nvCxnSpPr>
        <p:spPr>
          <a:xfrm flipV="1">
            <a:off x="8800221" y="2070738"/>
            <a:ext cx="353728" cy="43399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3890E2A4-DB79-B518-860A-CE1E98BD7F22}"/>
              </a:ext>
            </a:extLst>
          </p:cNvPr>
          <p:cNvCxnSpPr>
            <a:cxnSpLocks/>
            <a:stCxn id="23" idx="1"/>
            <a:endCxn id="19" idx="5"/>
          </p:cNvCxnSpPr>
          <p:nvPr/>
        </p:nvCxnSpPr>
        <p:spPr>
          <a:xfrm flipH="1" flipV="1">
            <a:off x="8257184" y="2105626"/>
            <a:ext cx="361575" cy="39910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E96BD223-4E3C-BFDC-8F81-7F7835C959D4}"/>
              </a:ext>
            </a:extLst>
          </p:cNvPr>
          <p:cNvCxnSpPr>
            <a:cxnSpLocks/>
            <a:stCxn id="15" idx="5"/>
            <a:endCxn id="2" idx="1"/>
          </p:cNvCxnSpPr>
          <p:nvPr/>
        </p:nvCxnSpPr>
        <p:spPr>
          <a:xfrm>
            <a:off x="9703299" y="2276417"/>
            <a:ext cx="373543" cy="19231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CAC87127-FC62-9C82-13FC-8DACEDA60DC9}"/>
              </a:ext>
            </a:extLst>
          </p:cNvPr>
          <p:cNvCxnSpPr>
            <a:cxnSpLocks/>
            <a:stCxn id="2" idx="5"/>
            <a:endCxn id="11" idx="1"/>
          </p:cNvCxnSpPr>
          <p:nvPr/>
        </p:nvCxnSpPr>
        <p:spPr>
          <a:xfrm>
            <a:off x="10200494" y="2574070"/>
            <a:ext cx="730770" cy="80906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" name="Ellipse 1026">
            <a:extLst>
              <a:ext uri="{FF2B5EF4-FFF2-40B4-BE49-F238E27FC236}">
                <a16:creationId xmlns:a16="http://schemas.microsoft.com/office/drawing/2014/main" id="{4B0D85F7-DDC0-BB1E-E1CC-E82D3898FFAA}"/>
              </a:ext>
            </a:extLst>
          </p:cNvPr>
          <p:cNvSpPr/>
          <p:nvPr/>
        </p:nvSpPr>
        <p:spPr>
          <a:xfrm>
            <a:off x="9180637" y="352872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28" name="Connecteur droit avec flèche 1027">
            <a:extLst>
              <a:ext uri="{FF2B5EF4-FFF2-40B4-BE49-F238E27FC236}">
                <a16:creationId xmlns:a16="http://schemas.microsoft.com/office/drawing/2014/main" id="{3DA19A20-0B51-D67D-4405-69FE398D05E1}"/>
              </a:ext>
            </a:extLst>
          </p:cNvPr>
          <p:cNvCxnSpPr>
            <a:cxnSpLocks/>
            <a:stCxn id="15" idx="4"/>
            <a:endCxn id="1035" idx="7"/>
          </p:cNvCxnSpPr>
          <p:nvPr/>
        </p:nvCxnSpPr>
        <p:spPr>
          <a:xfrm flipH="1">
            <a:off x="9541718" y="2298234"/>
            <a:ext cx="99755" cy="46636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Ellipse 1030">
            <a:extLst>
              <a:ext uri="{FF2B5EF4-FFF2-40B4-BE49-F238E27FC236}">
                <a16:creationId xmlns:a16="http://schemas.microsoft.com/office/drawing/2014/main" id="{D6F3D050-9D05-E84E-48B9-7CCA9F2CE2B0}"/>
              </a:ext>
            </a:extLst>
          </p:cNvPr>
          <p:cNvSpPr/>
          <p:nvPr/>
        </p:nvSpPr>
        <p:spPr>
          <a:xfrm>
            <a:off x="10893682" y="309573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32" name="Connecteur droit avec flèche 1031">
            <a:extLst>
              <a:ext uri="{FF2B5EF4-FFF2-40B4-BE49-F238E27FC236}">
                <a16:creationId xmlns:a16="http://schemas.microsoft.com/office/drawing/2014/main" id="{BEBFFC98-CFF1-1215-0FCB-59E5EF6725DF}"/>
              </a:ext>
            </a:extLst>
          </p:cNvPr>
          <p:cNvCxnSpPr>
            <a:cxnSpLocks/>
            <a:stCxn id="2" idx="5"/>
            <a:endCxn id="1031" idx="2"/>
          </p:cNvCxnSpPr>
          <p:nvPr/>
        </p:nvCxnSpPr>
        <p:spPr>
          <a:xfrm>
            <a:off x="10200494" y="2574070"/>
            <a:ext cx="693188" cy="59614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Ellipse 1034">
            <a:extLst>
              <a:ext uri="{FF2B5EF4-FFF2-40B4-BE49-F238E27FC236}">
                <a16:creationId xmlns:a16="http://schemas.microsoft.com/office/drawing/2014/main" id="{62AAF7B9-F35A-FAB4-DFB8-F7D7808BB727}"/>
              </a:ext>
            </a:extLst>
          </p:cNvPr>
          <p:cNvSpPr/>
          <p:nvPr/>
        </p:nvSpPr>
        <p:spPr>
          <a:xfrm>
            <a:off x="9392457" y="274278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38" name="Connecteur droit avec flèche 1037">
            <a:extLst>
              <a:ext uri="{FF2B5EF4-FFF2-40B4-BE49-F238E27FC236}">
                <a16:creationId xmlns:a16="http://schemas.microsoft.com/office/drawing/2014/main" id="{F3EEC499-3D44-8333-5A51-124C7E0F8303}"/>
              </a:ext>
            </a:extLst>
          </p:cNvPr>
          <p:cNvCxnSpPr>
            <a:cxnSpLocks/>
            <a:stCxn id="1035" idx="4"/>
            <a:endCxn id="1027" idx="7"/>
          </p:cNvCxnSpPr>
          <p:nvPr/>
        </p:nvCxnSpPr>
        <p:spPr>
          <a:xfrm flipH="1">
            <a:off x="9329898" y="2891758"/>
            <a:ext cx="149994" cy="65878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3" name="Ellipse 1042">
            <a:extLst>
              <a:ext uri="{FF2B5EF4-FFF2-40B4-BE49-F238E27FC236}">
                <a16:creationId xmlns:a16="http://schemas.microsoft.com/office/drawing/2014/main" id="{470DC781-79D1-9ED1-373A-7ECC7C3998F9}"/>
              </a:ext>
            </a:extLst>
          </p:cNvPr>
          <p:cNvSpPr/>
          <p:nvPr/>
        </p:nvSpPr>
        <p:spPr>
          <a:xfrm>
            <a:off x="8973782" y="127807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44" name="Connecteur droit avec flèche 1043">
            <a:extLst>
              <a:ext uri="{FF2B5EF4-FFF2-40B4-BE49-F238E27FC236}">
                <a16:creationId xmlns:a16="http://schemas.microsoft.com/office/drawing/2014/main" id="{BFA7FAD5-00F6-0464-8358-3C92DEF5EA3E}"/>
              </a:ext>
            </a:extLst>
          </p:cNvPr>
          <p:cNvCxnSpPr>
            <a:cxnSpLocks/>
          </p:cNvCxnSpPr>
          <p:nvPr/>
        </p:nvCxnSpPr>
        <p:spPr>
          <a:xfrm flipV="1">
            <a:off x="8800221" y="1427050"/>
            <a:ext cx="260996" cy="107768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B11A751C-2596-2CE3-2C81-8F01397517E5}"/>
              </a:ext>
            </a:extLst>
          </p:cNvPr>
          <p:cNvCxnSpPr>
            <a:cxnSpLocks/>
            <a:stCxn id="23" idx="2"/>
            <a:endCxn id="22" idx="6"/>
          </p:cNvCxnSpPr>
          <p:nvPr/>
        </p:nvCxnSpPr>
        <p:spPr>
          <a:xfrm flipH="1">
            <a:off x="6818428" y="2595887"/>
            <a:ext cx="1762749" cy="203402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99EC35A6-8CEC-6707-BE87-5F7392D62A0F}"/>
              </a:ext>
            </a:extLst>
          </p:cNvPr>
          <p:cNvCxnSpPr>
            <a:cxnSpLocks/>
          </p:cNvCxnSpPr>
          <p:nvPr/>
        </p:nvCxnSpPr>
        <p:spPr>
          <a:xfrm flipH="1" flipV="1">
            <a:off x="7766854" y="1868756"/>
            <a:ext cx="851905" cy="635974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0EA0D54F-C740-5683-15CC-9B37C5CB9C3B}"/>
              </a:ext>
            </a:extLst>
          </p:cNvPr>
          <p:cNvSpPr/>
          <p:nvPr/>
        </p:nvSpPr>
        <p:spPr>
          <a:xfrm>
            <a:off x="8906210" y="3146662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3578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476" y="116631"/>
            <a:ext cx="4497289" cy="59093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Les crises persanes du XVIIIe siècle</a:t>
            </a:r>
            <a:endParaRPr lang="fr-FR" b="1" dirty="0">
              <a:ea typeface="Times New Roman" panose="02020603050405020304" pitchFamily="18" charset="0"/>
            </a:endParaRP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*Mais très vite</a:t>
            </a:r>
          </a:p>
          <a:p>
            <a:r>
              <a:rPr lang="fr-FR" dirty="0">
                <a:ea typeface="Times New Roman" panose="02020603050405020304" pitchFamily="18" charset="0"/>
              </a:rPr>
              <a:t>Le chaos va se transmettre au centre</a:t>
            </a:r>
          </a:p>
          <a:p>
            <a:r>
              <a:rPr lang="fr-FR" dirty="0">
                <a:ea typeface="Times New Roman" panose="02020603050405020304" pitchFamily="18" charset="0"/>
              </a:rPr>
              <a:t>A la capitale Ispahan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*Et de là</a:t>
            </a:r>
          </a:p>
          <a:p>
            <a:r>
              <a:rPr lang="fr-FR" dirty="0">
                <a:ea typeface="Times New Roman" panose="02020603050405020304" pitchFamily="18" charset="0"/>
              </a:rPr>
              <a:t>A l’ensemble des provinces périphériques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*Anarchie qui déclenchera</a:t>
            </a:r>
          </a:p>
          <a:p>
            <a:r>
              <a:rPr lang="fr-FR" dirty="0">
                <a:ea typeface="Times New Roman" panose="02020603050405020304" pitchFamily="18" charset="0"/>
              </a:rPr>
              <a:t>Des interventions extérieures</a:t>
            </a:r>
          </a:p>
          <a:p>
            <a:r>
              <a:rPr lang="fr-FR" dirty="0">
                <a:ea typeface="Times New Roman" panose="02020603050405020304" pitchFamily="18" charset="0"/>
              </a:rPr>
              <a:t>- Empire ottoman, Russie</a:t>
            </a:r>
          </a:p>
          <a:p>
            <a:r>
              <a:rPr lang="fr-FR" dirty="0">
                <a:ea typeface="Times New Roman" panose="02020603050405020304" pitchFamily="18" charset="0"/>
              </a:rPr>
              <a:t>- Et plus tard, Britanniques venus d’Inde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*Avec comme conséquence</a:t>
            </a:r>
          </a:p>
          <a:p>
            <a:r>
              <a:rPr lang="fr-FR" dirty="0">
                <a:ea typeface="Times New Roman" panose="02020603050405020304" pitchFamily="18" charset="0"/>
              </a:rPr>
              <a:t>Une nouvelle confrontation GB-Russie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Non plus en Méditerranée et dans les Balkans</a:t>
            </a:r>
          </a:p>
          <a:p>
            <a:r>
              <a:rPr lang="fr-FR" dirty="0">
                <a:ea typeface="Times New Roman" panose="02020603050405020304" pitchFamily="18" charset="0"/>
              </a:rPr>
              <a:t>Mais en Afghanistan et en Perse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*Récit…</a:t>
            </a:r>
          </a:p>
        </p:txBody>
      </p:sp>
      <p:pic>
        <p:nvPicPr>
          <p:cNvPr id="5" name="Picture 2" descr="C:\Users\Christophe\Pictures\My Scans\2014-07 (juil.)\scan0019.jpg">
            <a:extLst>
              <a:ext uri="{FF2B5EF4-FFF2-40B4-BE49-F238E27FC236}">
                <a16:creationId xmlns:a16="http://schemas.microsoft.com/office/drawing/2014/main" id="{C127480A-7620-2C5D-055F-1C23674A6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237" y="156387"/>
            <a:ext cx="7272218" cy="658498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3F068B0C-C956-9C82-3A1B-2118DC901726}"/>
              </a:ext>
            </a:extLst>
          </p:cNvPr>
          <p:cNvSpPr/>
          <p:nvPr/>
        </p:nvSpPr>
        <p:spPr>
          <a:xfrm>
            <a:off x="7662614" y="3429000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4A8C570-4CF7-287E-0B12-32F32464FBB8}"/>
              </a:ext>
            </a:extLst>
          </p:cNvPr>
          <p:cNvSpPr/>
          <p:nvPr/>
        </p:nvSpPr>
        <p:spPr>
          <a:xfrm>
            <a:off x="10715443" y="351560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93027916-BAA3-D273-C766-2B419629C64E}"/>
              </a:ext>
            </a:extLst>
          </p:cNvPr>
          <p:cNvCxnSpPr>
            <a:cxnSpLocks/>
            <a:stCxn id="12" idx="2"/>
            <a:endCxn id="11" idx="6"/>
          </p:cNvCxnSpPr>
          <p:nvPr/>
        </p:nvCxnSpPr>
        <p:spPr>
          <a:xfrm flipH="1" flipV="1">
            <a:off x="7920074" y="3533456"/>
            <a:ext cx="2795369" cy="433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0AFFE2F4-00DD-AD2C-A04A-7948D259B7E8}"/>
              </a:ext>
            </a:extLst>
          </p:cNvPr>
          <p:cNvSpPr/>
          <p:nvPr/>
        </p:nvSpPr>
        <p:spPr>
          <a:xfrm>
            <a:off x="6666904" y="197172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7925B27-8BFF-7E39-C59D-5FBE1858EB3A}"/>
              </a:ext>
            </a:extLst>
          </p:cNvPr>
          <p:cNvSpPr/>
          <p:nvPr/>
        </p:nvSpPr>
        <p:spPr>
          <a:xfrm>
            <a:off x="9317758" y="272709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901C2712-28FF-30B3-9478-4B0AA77465F6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6738912" y="2094034"/>
            <a:ext cx="961406" cy="136556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593E03B0-4FDF-F4F8-6263-BC99DC3E1F80}"/>
              </a:ext>
            </a:extLst>
          </p:cNvPr>
          <p:cNvCxnSpPr>
            <a:cxnSpLocks/>
            <a:stCxn id="11" idx="7"/>
            <a:endCxn id="8" idx="3"/>
          </p:cNvCxnSpPr>
          <p:nvPr/>
        </p:nvCxnSpPr>
        <p:spPr>
          <a:xfrm flipV="1">
            <a:off x="7882370" y="2831496"/>
            <a:ext cx="1456479" cy="62809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4929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260646"/>
            <a:ext cx="6015200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1753-1762 : Après le Pendjab, Ahmad Chah vainc les Marathes à la bataille de </a:t>
            </a:r>
            <a:r>
              <a:rPr lang="fr-FR" b="1" dirty="0" err="1"/>
              <a:t>Panipat</a:t>
            </a:r>
            <a:r>
              <a:rPr lang="fr-FR" b="1" dirty="0"/>
              <a:t> et contrôle Delhi et son empereur moghol Shah Alam II ; L’Empire afghan atteint son extension maximale</a:t>
            </a:r>
          </a:p>
          <a:p>
            <a:endParaRPr lang="fr-FR" b="1" dirty="0"/>
          </a:p>
          <a:p>
            <a:r>
              <a:rPr lang="fr-FR" dirty="0"/>
              <a:t>*1761 : Le sikh </a:t>
            </a:r>
            <a:r>
              <a:rPr lang="fr-FR" u="sng" dirty="0" err="1"/>
              <a:t>Jassa</a:t>
            </a:r>
            <a:r>
              <a:rPr lang="fr-FR" u="sng" dirty="0"/>
              <a:t> Singh</a:t>
            </a:r>
            <a:r>
              <a:rPr lang="fr-FR" dirty="0"/>
              <a:t> reprend Lahore ; Mais…</a:t>
            </a:r>
          </a:p>
          <a:p>
            <a:endParaRPr lang="fr-FR" dirty="0"/>
          </a:p>
          <a:p>
            <a:r>
              <a:rPr lang="fr-FR" dirty="0"/>
              <a:t>*1762 : Après sa victoire de </a:t>
            </a:r>
            <a:r>
              <a:rPr lang="fr-FR" dirty="0" err="1"/>
              <a:t>Panipat</a:t>
            </a:r>
            <a:r>
              <a:rPr lang="fr-FR" dirty="0"/>
              <a:t>…</a:t>
            </a:r>
          </a:p>
          <a:p>
            <a:r>
              <a:rPr lang="fr-FR" u="sng" dirty="0"/>
              <a:t>Ahmad Chah</a:t>
            </a:r>
            <a:r>
              <a:rPr lang="fr-FR" dirty="0"/>
              <a:t> retourne au Pendjab</a:t>
            </a:r>
          </a:p>
          <a:p>
            <a:r>
              <a:rPr lang="fr-FR" dirty="0"/>
              <a:t>Où il inflige aux sikhs leur 2</a:t>
            </a:r>
            <a:r>
              <a:rPr lang="fr-FR" baseline="30000" dirty="0"/>
              <a:t>ème</a:t>
            </a:r>
            <a:r>
              <a:rPr lang="fr-FR" dirty="0"/>
              <a:t> </a:t>
            </a:r>
            <a:r>
              <a:rPr lang="fr-FR" i="1" dirty="0" err="1"/>
              <a:t>ghalughara</a:t>
            </a:r>
            <a:r>
              <a:rPr lang="fr-FR" i="1" dirty="0"/>
              <a:t> </a:t>
            </a:r>
          </a:p>
          <a:p>
            <a:endParaRPr lang="fr-FR" dirty="0"/>
          </a:p>
          <a:p>
            <a:r>
              <a:rPr lang="fr-FR" dirty="0"/>
              <a:t>*1762 : Ahmad Chah finit par quitter l’Inde</a:t>
            </a:r>
          </a:p>
          <a:p>
            <a:r>
              <a:rPr lang="fr-FR" dirty="0"/>
              <a:t>En laissant son fils </a:t>
            </a:r>
            <a:r>
              <a:rPr lang="fr-FR" u="sng" dirty="0" err="1"/>
              <a:t>Timour</a:t>
            </a:r>
            <a:r>
              <a:rPr lang="fr-FR" dirty="0"/>
              <a:t> comme gouverneur du Pendjab</a:t>
            </a:r>
          </a:p>
        </p:txBody>
      </p:sp>
      <p:pic>
        <p:nvPicPr>
          <p:cNvPr id="2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FFF45F87-6A22-4E34-FE00-C30268B4D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2C82EBAF-016A-EBCA-F358-FE15F425EB25}"/>
              </a:ext>
            </a:extLst>
          </p:cNvPr>
          <p:cNvSpPr/>
          <p:nvPr/>
        </p:nvSpPr>
        <p:spPr>
          <a:xfrm>
            <a:off x="8422510" y="1529757"/>
            <a:ext cx="360054" cy="297907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E003777-A5E9-4871-1F04-87CAF9BEB1F7}"/>
              </a:ext>
            </a:extLst>
          </p:cNvPr>
          <p:cNvSpPr/>
          <p:nvPr/>
        </p:nvSpPr>
        <p:spPr>
          <a:xfrm>
            <a:off x="9219479" y="2160790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BE39784-60B2-92F9-72C9-307C1CD00DF5}"/>
              </a:ext>
            </a:extLst>
          </p:cNvPr>
          <p:cNvSpPr/>
          <p:nvPr/>
        </p:nvSpPr>
        <p:spPr>
          <a:xfrm>
            <a:off x="7804234" y="308386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59C4BD1-122A-01F2-9359-CACB3A2938BE}"/>
              </a:ext>
            </a:extLst>
          </p:cNvPr>
          <p:cNvSpPr/>
          <p:nvPr/>
        </p:nvSpPr>
        <p:spPr>
          <a:xfrm>
            <a:off x="8340232" y="3009376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E35767D-3C84-0D4C-8BED-AC47357C7004}"/>
              </a:ext>
            </a:extLst>
          </p:cNvPr>
          <p:cNvSpPr/>
          <p:nvPr/>
        </p:nvSpPr>
        <p:spPr>
          <a:xfrm>
            <a:off x="8847122" y="227087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1271BAC-61CE-DCF4-BE84-1D7D42112E08}"/>
              </a:ext>
            </a:extLst>
          </p:cNvPr>
          <p:cNvSpPr/>
          <p:nvPr/>
        </p:nvSpPr>
        <p:spPr>
          <a:xfrm>
            <a:off x="8934557" y="3345895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885AC49-D88F-B3DD-E947-C0050E5CED2B}"/>
              </a:ext>
            </a:extLst>
          </p:cNvPr>
          <p:cNvSpPr/>
          <p:nvPr/>
        </p:nvSpPr>
        <p:spPr>
          <a:xfrm>
            <a:off x="8427667" y="2123967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C52972B-5265-D28A-2E7D-82CBA5229079}"/>
              </a:ext>
            </a:extLst>
          </p:cNvPr>
          <p:cNvSpPr/>
          <p:nvPr/>
        </p:nvSpPr>
        <p:spPr>
          <a:xfrm>
            <a:off x="8929627" y="1542833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CFE036F-76B7-55E3-D65D-A23DA1BB3471}"/>
              </a:ext>
            </a:extLst>
          </p:cNvPr>
          <p:cNvSpPr/>
          <p:nvPr/>
        </p:nvSpPr>
        <p:spPr>
          <a:xfrm>
            <a:off x="7692704" y="662220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CAAE678-E89F-C61A-FBFB-911DF8674162}"/>
              </a:ext>
            </a:extLst>
          </p:cNvPr>
          <p:cNvSpPr/>
          <p:nvPr/>
        </p:nvSpPr>
        <p:spPr>
          <a:xfrm>
            <a:off x="8066539" y="1112051"/>
            <a:ext cx="174870" cy="14897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415BA44-015D-0FA3-0994-A99AE80C6117}"/>
              </a:ext>
            </a:extLst>
          </p:cNvPr>
          <p:cNvSpPr/>
          <p:nvPr/>
        </p:nvSpPr>
        <p:spPr>
          <a:xfrm>
            <a:off x="8179034" y="561657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B4A0185-5C3F-DC21-91E4-E4F282BF7240}"/>
              </a:ext>
            </a:extLst>
          </p:cNvPr>
          <p:cNvSpPr/>
          <p:nvPr/>
        </p:nvSpPr>
        <p:spPr>
          <a:xfrm>
            <a:off x="6867373" y="2419847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7B18837-D9AE-9E2A-49F5-7A018FEDEB2B}"/>
              </a:ext>
            </a:extLst>
          </p:cNvPr>
          <p:cNvSpPr/>
          <p:nvPr/>
        </p:nvSpPr>
        <p:spPr>
          <a:xfrm>
            <a:off x="7604906" y="1445859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3668302-4CE7-5F9D-A969-A7CF459E1304}"/>
              </a:ext>
            </a:extLst>
          </p:cNvPr>
          <p:cNvSpPr/>
          <p:nvPr/>
        </p:nvSpPr>
        <p:spPr>
          <a:xfrm>
            <a:off x="7804234" y="227087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71F2B7E-CC57-1309-25D6-A31BA1D76DCE}"/>
              </a:ext>
            </a:extLst>
          </p:cNvPr>
          <p:cNvSpPr/>
          <p:nvPr/>
        </p:nvSpPr>
        <p:spPr>
          <a:xfrm>
            <a:off x="10683845" y="2617990"/>
            <a:ext cx="174870" cy="14897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451AC158-5FD8-B988-BD53-5C42248514AE}"/>
              </a:ext>
            </a:extLst>
          </p:cNvPr>
          <p:cNvSpPr/>
          <p:nvPr/>
        </p:nvSpPr>
        <p:spPr>
          <a:xfrm>
            <a:off x="8169966" y="1152329"/>
            <a:ext cx="174870" cy="14897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11E2608-F1CB-7E14-84BB-F49858277DF2}"/>
              </a:ext>
            </a:extLst>
          </p:cNvPr>
          <p:cNvSpPr/>
          <p:nvPr/>
        </p:nvSpPr>
        <p:spPr>
          <a:xfrm>
            <a:off x="6381724" y="928909"/>
            <a:ext cx="360054" cy="297907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EC6B75D4-45DC-483E-9A5A-CBF751192D34}"/>
              </a:ext>
            </a:extLst>
          </p:cNvPr>
          <p:cNvSpPr/>
          <p:nvPr/>
        </p:nvSpPr>
        <p:spPr>
          <a:xfrm>
            <a:off x="10771280" y="3005950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E1D7AB39-E8CC-5853-C07A-DBA657B6D016}"/>
              </a:ext>
            </a:extLst>
          </p:cNvPr>
          <p:cNvSpPr/>
          <p:nvPr/>
        </p:nvSpPr>
        <p:spPr>
          <a:xfrm>
            <a:off x="9089696" y="5000987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71A5AE85-1B7C-54BA-359E-2C2C5D47A7C7}"/>
              </a:ext>
            </a:extLst>
          </p:cNvPr>
          <p:cNvSpPr/>
          <p:nvPr/>
        </p:nvSpPr>
        <p:spPr>
          <a:xfrm>
            <a:off x="7706616" y="3792551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BB44B182-B350-5E7A-1D51-4F0292C4D6AA}"/>
              </a:ext>
            </a:extLst>
          </p:cNvPr>
          <p:cNvSpPr/>
          <p:nvPr/>
        </p:nvSpPr>
        <p:spPr>
          <a:xfrm>
            <a:off x="7881355" y="3705193"/>
            <a:ext cx="360054" cy="297907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825DE49-7DBA-9B1E-B996-ED4EC830E7C8}"/>
              </a:ext>
            </a:extLst>
          </p:cNvPr>
          <p:cNvSpPr/>
          <p:nvPr/>
        </p:nvSpPr>
        <p:spPr>
          <a:xfrm>
            <a:off x="8165942" y="2255027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8650EEE-288E-F00D-A45E-11A6C48995CD}"/>
              </a:ext>
            </a:extLst>
          </p:cNvPr>
          <p:cNvSpPr/>
          <p:nvPr/>
        </p:nvSpPr>
        <p:spPr>
          <a:xfrm>
            <a:off x="6654343" y="1860516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509BEA3-7D2A-C146-6936-CE82141BEE39}"/>
              </a:ext>
            </a:extLst>
          </p:cNvPr>
          <p:cNvSpPr/>
          <p:nvPr/>
        </p:nvSpPr>
        <p:spPr>
          <a:xfrm>
            <a:off x="7285738" y="513246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9332CD6-6A2C-9830-6668-602F05DECCC6}"/>
              </a:ext>
            </a:extLst>
          </p:cNvPr>
          <p:cNvCxnSpPr>
            <a:cxnSpLocks/>
            <a:stCxn id="3" idx="1"/>
            <a:endCxn id="21" idx="4"/>
          </p:cNvCxnSpPr>
          <p:nvPr/>
        </p:nvCxnSpPr>
        <p:spPr>
          <a:xfrm flipH="1" flipV="1">
            <a:off x="8257401" y="1301303"/>
            <a:ext cx="217838" cy="27208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23307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5413" y="111618"/>
            <a:ext cx="6145017" cy="45858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1765-1772 : Après le départ d’Ahmad Chah, Les sikhs autour de </a:t>
            </a:r>
            <a:r>
              <a:rPr lang="fr-FR" sz="1700" b="1" dirty="0" err="1"/>
              <a:t>Jassa</a:t>
            </a:r>
            <a:r>
              <a:rPr lang="fr-FR" sz="1700" b="1" dirty="0"/>
              <a:t> Singh restent soumis aux Afghans</a:t>
            </a:r>
          </a:p>
          <a:p>
            <a:endParaRPr lang="fr-FR" sz="800" dirty="0"/>
          </a:p>
          <a:p>
            <a:r>
              <a:rPr lang="fr-FR" dirty="0"/>
              <a:t>*1765 : Au Pendjab, après le départ d’</a:t>
            </a:r>
            <a:r>
              <a:rPr lang="fr-FR" u="sng" dirty="0"/>
              <a:t>Ahmad Chah</a:t>
            </a:r>
            <a:r>
              <a:rPr lang="fr-FR" dirty="0"/>
              <a:t>…</a:t>
            </a:r>
            <a:endParaRPr lang="fr-FR" u="sng" dirty="0"/>
          </a:p>
          <a:p>
            <a:endParaRPr lang="fr-FR" sz="800" dirty="0"/>
          </a:p>
          <a:p>
            <a:r>
              <a:rPr lang="fr-FR" dirty="0"/>
              <a:t>Les sikhs, menés à nouveau par </a:t>
            </a:r>
            <a:r>
              <a:rPr lang="fr-FR" u="sng" dirty="0" err="1"/>
              <a:t>Jassa</a:t>
            </a:r>
            <a:r>
              <a:rPr lang="fr-FR" u="sng" dirty="0"/>
              <a:t> Singh</a:t>
            </a:r>
            <a:endParaRPr lang="fr-FR" dirty="0"/>
          </a:p>
          <a:p>
            <a:r>
              <a:rPr lang="fr-FR" dirty="0"/>
              <a:t>Reprennent Lahore, Amritsar et une partie du Pendjab</a:t>
            </a:r>
          </a:p>
          <a:p>
            <a:r>
              <a:rPr lang="fr-FR" dirty="0"/>
              <a:t>Tout en restant soumis aux Afghans…</a:t>
            </a:r>
          </a:p>
          <a:p>
            <a:endParaRPr lang="fr-FR" sz="800" dirty="0"/>
          </a:p>
          <a:p>
            <a:r>
              <a:rPr lang="fr-FR" dirty="0"/>
              <a:t>NB : 1771 : Les Marathes reprennent Delhi</a:t>
            </a:r>
          </a:p>
          <a:p>
            <a:r>
              <a:rPr lang="fr-FR" dirty="0"/>
              <a:t>Et ils placent l’empereur </a:t>
            </a:r>
            <a:r>
              <a:rPr lang="fr-FR" u="sng" dirty="0"/>
              <a:t>Shah Alam II</a:t>
            </a:r>
            <a:r>
              <a:rPr lang="fr-FR" dirty="0"/>
              <a:t> sous leur protection</a:t>
            </a:r>
          </a:p>
          <a:p>
            <a:endParaRPr lang="fr-FR" dirty="0"/>
          </a:p>
          <a:p>
            <a:r>
              <a:rPr lang="fr-FR" dirty="0"/>
              <a:t>*1772 : Mort d’Ahmad Chah</a:t>
            </a:r>
          </a:p>
          <a:p>
            <a:r>
              <a:rPr lang="fr-FR" dirty="0"/>
              <a:t>NB : </a:t>
            </a:r>
            <a:r>
              <a:rPr lang="fr-FR" u="sng" dirty="0"/>
              <a:t>Tout en restant une menace, début du retrait afghan d’Inde</a:t>
            </a:r>
          </a:p>
          <a:p>
            <a:r>
              <a:rPr lang="fr-FR" u="sng" dirty="0"/>
              <a:t>Alors qu’au même moment, la conquête britannique poursuit son cours…</a:t>
            </a:r>
          </a:p>
          <a:p>
            <a:endParaRPr lang="fr-FR" dirty="0"/>
          </a:p>
          <a:p>
            <a:r>
              <a:rPr lang="fr-FR" dirty="0"/>
              <a:t>*Retour en Afghanistan…</a:t>
            </a:r>
          </a:p>
        </p:txBody>
      </p:sp>
      <p:pic>
        <p:nvPicPr>
          <p:cNvPr id="2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FFF45F87-6A22-4E34-FE00-C30268B4D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8BE39784-60B2-92F9-72C9-307C1CD00DF5}"/>
              </a:ext>
            </a:extLst>
          </p:cNvPr>
          <p:cNvSpPr/>
          <p:nvPr/>
        </p:nvSpPr>
        <p:spPr>
          <a:xfrm>
            <a:off x="7804234" y="308386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59C4BD1-122A-01F2-9359-CACB3A2938BE}"/>
              </a:ext>
            </a:extLst>
          </p:cNvPr>
          <p:cNvSpPr/>
          <p:nvPr/>
        </p:nvSpPr>
        <p:spPr>
          <a:xfrm>
            <a:off x="8340232" y="3009376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1271BAC-61CE-DCF4-BE84-1D7D42112E08}"/>
              </a:ext>
            </a:extLst>
          </p:cNvPr>
          <p:cNvSpPr/>
          <p:nvPr/>
        </p:nvSpPr>
        <p:spPr>
          <a:xfrm>
            <a:off x="8934557" y="3345895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71F2B7E-CC57-1309-25D6-A31BA1D76DCE}"/>
              </a:ext>
            </a:extLst>
          </p:cNvPr>
          <p:cNvSpPr/>
          <p:nvPr/>
        </p:nvSpPr>
        <p:spPr>
          <a:xfrm>
            <a:off x="10683845" y="2617990"/>
            <a:ext cx="174870" cy="14897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EC6B75D4-45DC-483E-9A5A-CBF751192D34}"/>
              </a:ext>
            </a:extLst>
          </p:cNvPr>
          <p:cNvSpPr/>
          <p:nvPr/>
        </p:nvSpPr>
        <p:spPr>
          <a:xfrm>
            <a:off x="10771280" y="3005950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E1D7AB39-E8CC-5853-C07A-DBA657B6D016}"/>
              </a:ext>
            </a:extLst>
          </p:cNvPr>
          <p:cNvSpPr/>
          <p:nvPr/>
        </p:nvSpPr>
        <p:spPr>
          <a:xfrm>
            <a:off x="9089696" y="5000987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71A5AE85-1B7C-54BA-359E-2C2C5D47A7C7}"/>
              </a:ext>
            </a:extLst>
          </p:cNvPr>
          <p:cNvSpPr/>
          <p:nvPr/>
        </p:nvSpPr>
        <p:spPr>
          <a:xfrm>
            <a:off x="7706616" y="3792551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BB44B182-B350-5E7A-1D51-4F0292C4D6AA}"/>
              </a:ext>
            </a:extLst>
          </p:cNvPr>
          <p:cNvSpPr/>
          <p:nvPr/>
        </p:nvSpPr>
        <p:spPr>
          <a:xfrm>
            <a:off x="7881355" y="3705193"/>
            <a:ext cx="360054" cy="297907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9AC568D-0445-CD56-8F95-86248AC4D3BC}"/>
              </a:ext>
            </a:extLst>
          </p:cNvPr>
          <p:cNvSpPr/>
          <p:nvPr/>
        </p:nvSpPr>
        <p:spPr>
          <a:xfrm>
            <a:off x="8422510" y="1529757"/>
            <a:ext cx="360054" cy="297907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35A015B-2095-37FA-B25C-F1C5C85AC652}"/>
              </a:ext>
            </a:extLst>
          </p:cNvPr>
          <p:cNvSpPr/>
          <p:nvPr/>
        </p:nvSpPr>
        <p:spPr>
          <a:xfrm>
            <a:off x="9219479" y="2160790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805BD9C-AC31-F8B2-5DFF-8F32823EE25C}"/>
              </a:ext>
            </a:extLst>
          </p:cNvPr>
          <p:cNvSpPr/>
          <p:nvPr/>
        </p:nvSpPr>
        <p:spPr>
          <a:xfrm>
            <a:off x="8847122" y="227087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F6158DA-2390-1966-2828-EDEE9B7A4419}"/>
              </a:ext>
            </a:extLst>
          </p:cNvPr>
          <p:cNvSpPr/>
          <p:nvPr/>
        </p:nvSpPr>
        <p:spPr>
          <a:xfrm>
            <a:off x="8427667" y="2123967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4D9A516A-9E42-1DC3-15C4-EF44052AA096}"/>
              </a:ext>
            </a:extLst>
          </p:cNvPr>
          <p:cNvSpPr/>
          <p:nvPr/>
        </p:nvSpPr>
        <p:spPr>
          <a:xfrm>
            <a:off x="8929627" y="1542833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32AC9C6E-1EB2-72A0-159E-B4455C4CC90B}"/>
              </a:ext>
            </a:extLst>
          </p:cNvPr>
          <p:cNvSpPr/>
          <p:nvPr/>
        </p:nvSpPr>
        <p:spPr>
          <a:xfrm>
            <a:off x="7692704" y="662220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EBEFDD3A-30A4-04FE-D3E2-92977E037D5F}"/>
              </a:ext>
            </a:extLst>
          </p:cNvPr>
          <p:cNvSpPr/>
          <p:nvPr/>
        </p:nvSpPr>
        <p:spPr>
          <a:xfrm>
            <a:off x="8066539" y="1112051"/>
            <a:ext cx="174870" cy="14897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FA529660-990F-8FC4-C5DF-AFC375AA8EC2}"/>
              </a:ext>
            </a:extLst>
          </p:cNvPr>
          <p:cNvSpPr/>
          <p:nvPr/>
        </p:nvSpPr>
        <p:spPr>
          <a:xfrm>
            <a:off x="8179034" y="561657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A007A7C5-7EC2-DCC0-E6E0-EB169053C44A}"/>
              </a:ext>
            </a:extLst>
          </p:cNvPr>
          <p:cNvSpPr/>
          <p:nvPr/>
        </p:nvSpPr>
        <p:spPr>
          <a:xfrm>
            <a:off x="6867373" y="2419847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4A5430DD-F7BB-1DEB-DCA0-DE4BC0081E8C}"/>
              </a:ext>
            </a:extLst>
          </p:cNvPr>
          <p:cNvSpPr/>
          <p:nvPr/>
        </p:nvSpPr>
        <p:spPr>
          <a:xfrm>
            <a:off x="7804234" y="227087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CFA103B1-351C-6EBA-D5B4-0D7331A53886}"/>
              </a:ext>
            </a:extLst>
          </p:cNvPr>
          <p:cNvSpPr/>
          <p:nvPr/>
        </p:nvSpPr>
        <p:spPr>
          <a:xfrm>
            <a:off x="8169966" y="1152329"/>
            <a:ext cx="174870" cy="14897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BE54EAF7-1EB7-99DA-C54F-7AF806FB31C8}"/>
              </a:ext>
            </a:extLst>
          </p:cNvPr>
          <p:cNvSpPr/>
          <p:nvPr/>
        </p:nvSpPr>
        <p:spPr>
          <a:xfrm>
            <a:off x="6381724" y="928909"/>
            <a:ext cx="360054" cy="297907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63DD5E36-30BB-9AC9-AF67-9B9385EE69DE}"/>
              </a:ext>
            </a:extLst>
          </p:cNvPr>
          <p:cNvSpPr/>
          <p:nvPr/>
        </p:nvSpPr>
        <p:spPr>
          <a:xfrm>
            <a:off x="8165942" y="2255027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2E3A37AF-2D4D-F12D-4897-2F37D9FE29BA}"/>
              </a:ext>
            </a:extLst>
          </p:cNvPr>
          <p:cNvSpPr/>
          <p:nvPr/>
        </p:nvSpPr>
        <p:spPr>
          <a:xfrm>
            <a:off x="6654343" y="1860516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764E03AE-9EB6-AF39-A19A-5D365285F98F}"/>
              </a:ext>
            </a:extLst>
          </p:cNvPr>
          <p:cNvSpPr/>
          <p:nvPr/>
        </p:nvSpPr>
        <p:spPr>
          <a:xfrm>
            <a:off x="7285738" y="513246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C7B1BA25-A332-D036-9212-45835E293F0C}"/>
              </a:ext>
            </a:extLst>
          </p:cNvPr>
          <p:cNvCxnSpPr>
            <a:cxnSpLocks/>
            <a:stCxn id="44" idx="3"/>
            <a:endCxn id="41" idx="7"/>
          </p:cNvCxnSpPr>
          <p:nvPr/>
        </p:nvCxnSpPr>
        <p:spPr>
          <a:xfrm flipH="1">
            <a:off x="6689049" y="640403"/>
            <a:ext cx="622298" cy="33213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4AE32A2F-9F7E-DD2A-4D21-72206E4EE500}"/>
              </a:ext>
            </a:extLst>
          </p:cNvPr>
          <p:cNvCxnSpPr>
            <a:cxnSpLocks/>
            <a:stCxn id="29" idx="1"/>
            <a:endCxn id="44" idx="6"/>
          </p:cNvCxnSpPr>
          <p:nvPr/>
        </p:nvCxnSpPr>
        <p:spPr>
          <a:xfrm flipH="1" flipV="1">
            <a:off x="7460608" y="587733"/>
            <a:ext cx="257705" cy="9630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FD983A26-1934-2F33-2391-38E6AE660DD0}"/>
              </a:ext>
            </a:extLst>
          </p:cNvPr>
          <p:cNvCxnSpPr>
            <a:cxnSpLocks/>
            <a:stCxn id="34" idx="1"/>
            <a:endCxn id="29" idx="5"/>
          </p:cNvCxnSpPr>
          <p:nvPr/>
        </p:nvCxnSpPr>
        <p:spPr>
          <a:xfrm flipH="1" flipV="1">
            <a:off x="7841965" y="789377"/>
            <a:ext cx="250183" cy="34449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141D434C-2F0E-0D0E-66B4-E5B0B72A6C07}"/>
              </a:ext>
            </a:extLst>
          </p:cNvPr>
          <p:cNvCxnSpPr>
            <a:cxnSpLocks/>
            <a:endCxn id="16" idx="4"/>
          </p:cNvCxnSpPr>
          <p:nvPr/>
        </p:nvCxnSpPr>
        <p:spPr>
          <a:xfrm flipV="1">
            <a:off x="8092148" y="1827664"/>
            <a:ext cx="510389" cy="1877529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>
            <a:extLst>
              <a:ext uri="{FF2B5EF4-FFF2-40B4-BE49-F238E27FC236}">
                <a16:creationId xmlns:a16="http://schemas.microsoft.com/office/drawing/2014/main" id="{788F8FA7-08C6-C40C-8858-0815B77FB4D2}"/>
              </a:ext>
            </a:extLst>
          </p:cNvPr>
          <p:cNvSpPr/>
          <p:nvPr/>
        </p:nvSpPr>
        <p:spPr>
          <a:xfrm>
            <a:off x="7604906" y="1445859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4E9B22E8-77FD-9A86-FEC2-758B8B06735C}"/>
              </a:ext>
            </a:extLst>
          </p:cNvPr>
          <p:cNvCxnSpPr>
            <a:cxnSpLocks/>
          </p:cNvCxnSpPr>
          <p:nvPr/>
        </p:nvCxnSpPr>
        <p:spPr>
          <a:xfrm flipH="1" flipV="1">
            <a:off x="8257401" y="1301303"/>
            <a:ext cx="217838" cy="27208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0816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0208" y="196120"/>
            <a:ext cx="5147653" cy="39395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1772-1799 : Sous </a:t>
            </a:r>
            <a:r>
              <a:rPr lang="fr-FR" b="1" dirty="0" err="1"/>
              <a:t>Timour</a:t>
            </a:r>
            <a:r>
              <a:rPr lang="fr-FR" b="1" dirty="0"/>
              <a:t> Chah et Zaman Chah, l’Empire afghan entame son déclin ; Reculs territoriaux : rive sud de l’Amou-Daria et Pendjab</a:t>
            </a:r>
          </a:p>
          <a:p>
            <a:endParaRPr lang="fr-FR" dirty="0"/>
          </a:p>
          <a:p>
            <a:r>
              <a:rPr lang="fr-FR" dirty="0"/>
              <a:t>*1772 : A Kandahar, mort d’Ahmad</a:t>
            </a:r>
          </a:p>
          <a:p>
            <a:r>
              <a:rPr lang="fr-FR" dirty="0"/>
              <a:t>Son fils </a:t>
            </a:r>
            <a:r>
              <a:rPr lang="fr-FR" u="sng" dirty="0" err="1"/>
              <a:t>Timour</a:t>
            </a:r>
            <a:r>
              <a:rPr lang="fr-FR" u="sng" dirty="0"/>
              <a:t> Chah</a:t>
            </a:r>
            <a:r>
              <a:rPr lang="fr-FR" dirty="0"/>
              <a:t> lui succède</a:t>
            </a:r>
          </a:p>
          <a:p>
            <a:r>
              <a:rPr lang="fr-FR" dirty="0"/>
              <a:t>Pour échapper aux clans rivaux</a:t>
            </a:r>
          </a:p>
          <a:p>
            <a:r>
              <a:rPr lang="fr-FR" dirty="0"/>
              <a:t>Il s’installe à Kaboul, nouvelle capitale…</a:t>
            </a:r>
          </a:p>
          <a:p>
            <a:endParaRPr lang="fr-FR" dirty="0"/>
          </a:p>
          <a:p>
            <a:r>
              <a:rPr lang="fr-FR" dirty="0"/>
              <a:t>*1793 : A la mort de </a:t>
            </a:r>
            <a:r>
              <a:rPr lang="fr-FR" dirty="0" err="1"/>
              <a:t>Timour</a:t>
            </a:r>
            <a:endParaRPr lang="fr-FR" dirty="0"/>
          </a:p>
          <a:p>
            <a:r>
              <a:rPr lang="fr-FR" dirty="0"/>
              <a:t>Son fils </a:t>
            </a:r>
            <a:r>
              <a:rPr lang="fr-FR" u="sng" dirty="0"/>
              <a:t>Zaman Chah</a:t>
            </a:r>
            <a:r>
              <a:rPr lang="fr-FR" dirty="0"/>
              <a:t> lui succède</a:t>
            </a:r>
          </a:p>
          <a:p>
            <a:endParaRPr lang="fr-FR" dirty="0"/>
          </a:p>
          <a:p>
            <a:r>
              <a:rPr lang="fr-FR" sz="1700" dirty="0"/>
              <a:t>*De nouveaux conflits éclatent entre des princes rivaux</a:t>
            </a:r>
          </a:p>
          <a:p>
            <a:r>
              <a:rPr lang="fr-FR" sz="1700" dirty="0"/>
              <a:t>Et l’Empire afghan entame son déclin…</a:t>
            </a:r>
          </a:p>
        </p:txBody>
      </p:sp>
      <p:pic>
        <p:nvPicPr>
          <p:cNvPr id="1026" name="Picture 2" descr="https://upload.wikimedia.org/wikipedia/commons/8/80/Afgempdu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383" y="196121"/>
            <a:ext cx="6572403" cy="648212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FD2E06BC-BF11-C9A6-0D88-FE6A974448A1}"/>
              </a:ext>
            </a:extLst>
          </p:cNvPr>
          <p:cNvSpPr/>
          <p:nvPr/>
        </p:nvSpPr>
        <p:spPr>
          <a:xfrm>
            <a:off x="10893682" y="3345380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DC09675B-9BB5-8D6E-65F3-E06FCCA6BE77}"/>
              </a:ext>
            </a:extLst>
          </p:cNvPr>
          <p:cNvSpPr/>
          <p:nvPr/>
        </p:nvSpPr>
        <p:spPr>
          <a:xfrm>
            <a:off x="10051233" y="244691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1D79ED3-5F3F-A12D-C873-D1DC31575048}"/>
              </a:ext>
            </a:extLst>
          </p:cNvPr>
          <p:cNvSpPr/>
          <p:nvPr/>
        </p:nvSpPr>
        <p:spPr>
          <a:xfrm>
            <a:off x="10453128" y="19784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8586F85-D731-3C9A-6F6E-D6F95AB9F922}"/>
              </a:ext>
            </a:extLst>
          </p:cNvPr>
          <p:cNvSpPr/>
          <p:nvPr/>
        </p:nvSpPr>
        <p:spPr>
          <a:xfrm>
            <a:off x="9554038" y="214926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DEE0FAA6-44FB-6552-2BDF-E016C8A730AB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9370165" y="2070738"/>
            <a:ext cx="209482" cy="10033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5D100D1E-A01C-B65E-A087-CC42770A875D}"/>
              </a:ext>
            </a:extLst>
          </p:cNvPr>
          <p:cNvCxnSpPr>
            <a:cxnSpLocks/>
            <a:stCxn id="27" idx="6"/>
            <a:endCxn id="26" idx="2"/>
          </p:cNvCxnSpPr>
          <p:nvPr/>
        </p:nvCxnSpPr>
        <p:spPr>
          <a:xfrm flipV="1">
            <a:off x="9728908" y="2052956"/>
            <a:ext cx="724220" cy="17079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F1BCF3F1-3C6B-124D-18F5-114A9CDBDB4F}"/>
              </a:ext>
            </a:extLst>
          </p:cNvPr>
          <p:cNvSpPr/>
          <p:nvPr/>
        </p:nvSpPr>
        <p:spPr>
          <a:xfrm>
            <a:off x="8107923" y="19784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4" name="Ellipse 1023">
            <a:extLst>
              <a:ext uri="{FF2B5EF4-FFF2-40B4-BE49-F238E27FC236}">
                <a16:creationId xmlns:a16="http://schemas.microsoft.com/office/drawing/2014/main" id="{607F35DE-D18C-7FA1-5677-FDB82FB553FC}"/>
              </a:ext>
            </a:extLst>
          </p:cNvPr>
          <p:cNvSpPr/>
          <p:nvPr/>
        </p:nvSpPr>
        <p:spPr>
          <a:xfrm>
            <a:off x="7617593" y="1741599"/>
            <a:ext cx="174870" cy="148974"/>
          </a:xfrm>
          <a:prstGeom prst="ellipse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5" name="Ellipse 1024">
            <a:extLst>
              <a:ext uri="{FF2B5EF4-FFF2-40B4-BE49-F238E27FC236}">
                <a16:creationId xmlns:a16="http://schemas.microsoft.com/office/drawing/2014/main" id="{FDB5DE23-AE8C-A038-CFA5-89473976A525}"/>
              </a:ext>
            </a:extLst>
          </p:cNvPr>
          <p:cNvSpPr/>
          <p:nvPr/>
        </p:nvSpPr>
        <p:spPr>
          <a:xfrm>
            <a:off x="6643558" y="2724802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28" name="Connecteur droit avec flèche 1027">
            <a:extLst>
              <a:ext uri="{FF2B5EF4-FFF2-40B4-BE49-F238E27FC236}">
                <a16:creationId xmlns:a16="http://schemas.microsoft.com/office/drawing/2014/main" id="{EA2C3FA7-03E4-48CA-6BEC-2239EAA7F17D}"/>
              </a:ext>
            </a:extLst>
          </p:cNvPr>
          <p:cNvCxnSpPr>
            <a:cxnSpLocks/>
          </p:cNvCxnSpPr>
          <p:nvPr/>
        </p:nvCxnSpPr>
        <p:spPr>
          <a:xfrm flipV="1">
            <a:off x="8800221" y="2070738"/>
            <a:ext cx="353728" cy="43399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Connecteur droit avec flèche 1028">
            <a:extLst>
              <a:ext uri="{FF2B5EF4-FFF2-40B4-BE49-F238E27FC236}">
                <a16:creationId xmlns:a16="http://schemas.microsoft.com/office/drawing/2014/main" id="{AC3CE3E9-1CB0-C7B0-B7C9-CBA34EEE0AFB}"/>
              </a:ext>
            </a:extLst>
          </p:cNvPr>
          <p:cNvCxnSpPr>
            <a:cxnSpLocks/>
            <a:endCxn id="30" idx="5"/>
          </p:cNvCxnSpPr>
          <p:nvPr/>
        </p:nvCxnSpPr>
        <p:spPr>
          <a:xfrm flipH="1" flipV="1">
            <a:off x="8257184" y="2105626"/>
            <a:ext cx="361575" cy="39910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" name="Ellipse 1033">
            <a:extLst>
              <a:ext uri="{FF2B5EF4-FFF2-40B4-BE49-F238E27FC236}">
                <a16:creationId xmlns:a16="http://schemas.microsoft.com/office/drawing/2014/main" id="{8E7E2129-0BF6-CBCE-1104-971C37FB22B8}"/>
              </a:ext>
            </a:extLst>
          </p:cNvPr>
          <p:cNvSpPr/>
          <p:nvPr/>
        </p:nvSpPr>
        <p:spPr>
          <a:xfrm>
            <a:off x="9180637" y="352872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35" name="Connecteur droit avec flèche 1034">
            <a:extLst>
              <a:ext uri="{FF2B5EF4-FFF2-40B4-BE49-F238E27FC236}">
                <a16:creationId xmlns:a16="http://schemas.microsoft.com/office/drawing/2014/main" id="{AE462E87-197E-641F-3665-E5A852DE603F}"/>
              </a:ext>
            </a:extLst>
          </p:cNvPr>
          <p:cNvCxnSpPr>
            <a:cxnSpLocks/>
            <a:stCxn id="27" idx="4"/>
            <a:endCxn id="1038" idx="7"/>
          </p:cNvCxnSpPr>
          <p:nvPr/>
        </p:nvCxnSpPr>
        <p:spPr>
          <a:xfrm flipH="1">
            <a:off x="9541718" y="2298234"/>
            <a:ext cx="99755" cy="46636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8" name="Ellipse 1037">
            <a:extLst>
              <a:ext uri="{FF2B5EF4-FFF2-40B4-BE49-F238E27FC236}">
                <a16:creationId xmlns:a16="http://schemas.microsoft.com/office/drawing/2014/main" id="{55DA70FC-507C-336D-C7D8-6AADD3A1ED6E}"/>
              </a:ext>
            </a:extLst>
          </p:cNvPr>
          <p:cNvSpPr/>
          <p:nvPr/>
        </p:nvSpPr>
        <p:spPr>
          <a:xfrm>
            <a:off x="9392457" y="274278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39" name="Connecteur droit avec flèche 1038">
            <a:extLst>
              <a:ext uri="{FF2B5EF4-FFF2-40B4-BE49-F238E27FC236}">
                <a16:creationId xmlns:a16="http://schemas.microsoft.com/office/drawing/2014/main" id="{5964D4C1-8FBE-8F19-C9CB-7A11E3EED21F}"/>
              </a:ext>
            </a:extLst>
          </p:cNvPr>
          <p:cNvCxnSpPr>
            <a:cxnSpLocks/>
            <a:stCxn id="1038" idx="4"/>
            <a:endCxn id="1034" idx="7"/>
          </p:cNvCxnSpPr>
          <p:nvPr/>
        </p:nvCxnSpPr>
        <p:spPr>
          <a:xfrm flipH="1">
            <a:off x="9329898" y="2891758"/>
            <a:ext cx="149994" cy="65878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828AEB06-EB6F-1E2F-F428-06136AAE4092}"/>
              </a:ext>
            </a:extLst>
          </p:cNvPr>
          <p:cNvSpPr/>
          <p:nvPr/>
        </p:nvSpPr>
        <p:spPr>
          <a:xfrm>
            <a:off x="9077791" y="1847796"/>
            <a:ext cx="256626" cy="25783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72D359F-7968-F975-0213-F59374ADAB7F}"/>
              </a:ext>
            </a:extLst>
          </p:cNvPr>
          <p:cNvSpPr/>
          <p:nvPr/>
        </p:nvSpPr>
        <p:spPr>
          <a:xfrm>
            <a:off x="8618759" y="250473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82DFF76B-5025-303E-82BF-D883D8635E94}"/>
              </a:ext>
            </a:extLst>
          </p:cNvPr>
          <p:cNvSpPr/>
          <p:nvPr/>
        </p:nvSpPr>
        <p:spPr>
          <a:xfrm>
            <a:off x="5388525" y="4623513"/>
            <a:ext cx="4725801" cy="203132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1060" name="Ellipse 1059">
            <a:extLst>
              <a:ext uri="{FF2B5EF4-FFF2-40B4-BE49-F238E27FC236}">
                <a16:creationId xmlns:a16="http://schemas.microsoft.com/office/drawing/2014/main" id="{C5B57B28-DCED-1DDE-666F-F6C28EFCD3D7}"/>
              </a:ext>
            </a:extLst>
          </p:cNvPr>
          <p:cNvSpPr/>
          <p:nvPr/>
        </p:nvSpPr>
        <p:spPr>
          <a:xfrm>
            <a:off x="8973782" y="127807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64" name="Connecteur droit avec flèche 1063">
            <a:extLst>
              <a:ext uri="{FF2B5EF4-FFF2-40B4-BE49-F238E27FC236}">
                <a16:creationId xmlns:a16="http://schemas.microsoft.com/office/drawing/2014/main" id="{A9662573-485F-B375-7879-36F379E70456}"/>
              </a:ext>
            </a:extLst>
          </p:cNvPr>
          <p:cNvCxnSpPr>
            <a:cxnSpLocks/>
          </p:cNvCxnSpPr>
          <p:nvPr/>
        </p:nvCxnSpPr>
        <p:spPr>
          <a:xfrm flipV="1">
            <a:off x="8800221" y="1427050"/>
            <a:ext cx="260996" cy="107768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6BEFAC52-163B-04B6-CC78-6862E67920BC}"/>
              </a:ext>
            </a:extLst>
          </p:cNvPr>
          <p:cNvCxnSpPr>
            <a:cxnSpLocks/>
          </p:cNvCxnSpPr>
          <p:nvPr/>
        </p:nvCxnSpPr>
        <p:spPr>
          <a:xfrm>
            <a:off x="9703299" y="2276417"/>
            <a:ext cx="373543" cy="19231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F4FF8A3F-5AD7-F3EA-7767-7305C0439858}"/>
              </a:ext>
            </a:extLst>
          </p:cNvPr>
          <p:cNvSpPr/>
          <p:nvPr/>
        </p:nvSpPr>
        <p:spPr>
          <a:xfrm>
            <a:off x="8906210" y="3146662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966D840-2475-076B-A3FE-06CBDD8D8411}"/>
              </a:ext>
            </a:extLst>
          </p:cNvPr>
          <p:cNvSpPr/>
          <p:nvPr/>
        </p:nvSpPr>
        <p:spPr>
          <a:xfrm>
            <a:off x="10324815" y="4730558"/>
            <a:ext cx="256626" cy="25783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2E6FE1-719B-4EEF-A1DD-199786303928}"/>
              </a:ext>
            </a:extLst>
          </p:cNvPr>
          <p:cNvSpPr/>
          <p:nvPr/>
        </p:nvSpPr>
        <p:spPr>
          <a:xfrm>
            <a:off x="6668240" y="5824007"/>
            <a:ext cx="981208" cy="52181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>
                <a:solidFill>
                  <a:schemeClr val="tx1"/>
                </a:solidFill>
              </a:rPr>
              <a:t>Zaman</a:t>
            </a:r>
          </a:p>
          <a:p>
            <a:pPr algn="ctr">
              <a:defRPr/>
            </a:pPr>
            <a:r>
              <a:rPr lang="fr-FR" sz="1200">
                <a:solidFill>
                  <a:schemeClr val="tx1"/>
                </a:solidFill>
              </a:rPr>
              <a:t>1793-99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7D1293-7075-ED0A-EF83-FA316E8497E8}"/>
              </a:ext>
            </a:extLst>
          </p:cNvPr>
          <p:cNvSpPr/>
          <p:nvPr/>
        </p:nvSpPr>
        <p:spPr>
          <a:xfrm>
            <a:off x="6668240" y="5258632"/>
            <a:ext cx="981208" cy="39099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Timour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1772-93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60FA6941-68CB-870A-CD1B-6755845B2264}"/>
              </a:ext>
            </a:extLst>
          </p:cNvPr>
          <p:cNvCxnSpPr>
            <a:cxnSpLocks/>
            <a:stCxn id="11" idx="2"/>
            <a:endCxn id="9" idx="0"/>
          </p:cNvCxnSpPr>
          <p:nvPr/>
        </p:nvCxnSpPr>
        <p:spPr>
          <a:xfrm>
            <a:off x="7158844" y="5649628"/>
            <a:ext cx="0" cy="17437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545730E-C9FF-53B5-8B80-032EC4E56B1A}"/>
              </a:ext>
            </a:extLst>
          </p:cNvPr>
          <p:cNvSpPr/>
          <p:nvPr/>
        </p:nvSpPr>
        <p:spPr>
          <a:xfrm>
            <a:off x="6668240" y="4744455"/>
            <a:ext cx="981208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Ahmad Chah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1747-72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E2C6B6A-DF02-0BEE-58D1-E4ECA8C9A42E}"/>
              </a:ext>
            </a:extLst>
          </p:cNvPr>
          <p:cNvCxnSpPr>
            <a:cxnSpLocks/>
            <a:stCxn id="13" idx="2"/>
            <a:endCxn id="11" idx="0"/>
          </p:cNvCxnSpPr>
          <p:nvPr/>
        </p:nvCxnSpPr>
        <p:spPr>
          <a:xfrm>
            <a:off x="7158844" y="5135451"/>
            <a:ext cx="0" cy="12318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59BBC53-601D-C42B-FBFF-A942207164F5}"/>
              </a:ext>
            </a:extLst>
          </p:cNvPr>
          <p:cNvSpPr/>
          <p:nvPr/>
        </p:nvSpPr>
        <p:spPr>
          <a:xfrm>
            <a:off x="5616091" y="4831834"/>
            <a:ext cx="950751" cy="7943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DURRANI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BARAKZAI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Afghanistan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1747-1823</a:t>
            </a:r>
          </a:p>
        </p:txBody>
      </p:sp>
    </p:spTree>
    <p:extLst>
      <p:ext uri="{BB962C8B-B14F-4D97-AF65-F5344CB8AC3E}">
        <p14:creationId xmlns:p14="http://schemas.microsoft.com/office/powerpoint/2010/main" val="6140713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9D70D-41FB-6065-2800-85BAD1E2A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AEA6595-CA92-4BE7-8CCA-6187D77797E8}"/>
              </a:ext>
            </a:extLst>
          </p:cNvPr>
          <p:cNvSpPr/>
          <p:nvPr/>
        </p:nvSpPr>
        <p:spPr>
          <a:xfrm>
            <a:off x="145774" y="196120"/>
            <a:ext cx="5102087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1772-1799 : Sous </a:t>
            </a:r>
            <a:r>
              <a:rPr lang="fr-FR" b="1" dirty="0" err="1"/>
              <a:t>Timour</a:t>
            </a:r>
            <a:r>
              <a:rPr lang="fr-FR" b="1" dirty="0"/>
              <a:t> Chah et Zaman Chah, l’Empire afghan entame son déclin ; Reculs territoriaux : rive sud de l’Amou-Daria et Pendjab</a:t>
            </a:r>
          </a:p>
          <a:p>
            <a:endParaRPr lang="fr-FR" dirty="0"/>
          </a:p>
          <a:p>
            <a:r>
              <a:rPr lang="fr-FR" dirty="0"/>
              <a:t>*1793-99 : Sous le règne de </a:t>
            </a:r>
            <a:r>
              <a:rPr lang="fr-FR" u="sng" dirty="0"/>
              <a:t>Zaman Chah</a:t>
            </a:r>
          </a:p>
          <a:p>
            <a:r>
              <a:rPr lang="fr-FR" dirty="0"/>
              <a:t>Les zones périphériques de l’empire se détachent…</a:t>
            </a:r>
          </a:p>
          <a:p>
            <a:endParaRPr lang="fr-FR" dirty="0"/>
          </a:p>
          <a:p>
            <a:r>
              <a:rPr lang="fr-FR" dirty="0"/>
              <a:t>a) A l’ouest, les Persans Kadjars d’Agha Mohammed</a:t>
            </a:r>
          </a:p>
          <a:p>
            <a:r>
              <a:rPr lang="fr-FR" dirty="0"/>
              <a:t>Attaquent Hérat, sans réussir à la prendre</a:t>
            </a:r>
          </a:p>
          <a:p>
            <a:endParaRPr lang="fr-FR" dirty="0"/>
          </a:p>
          <a:p>
            <a:r>
              <a:rPr lang="fr-FR" dirty="0"/>
              <a:t>b) Au nord, l’émir de Boukhara reprend</a:t>
            </a:r>
          </a:p>
          <a:p>
            <a:r>
              <a:rPr lang="fr-FR" dirty="0"/>
              <a:t>La rive sud de l’Amou Daria ; A revoir…</a:t>
            </a:r>
          </a:p>
          <a:p>
            <a:endParaRPr lang="fr-FR" dirty="0"/>
          </a:p>
          <a:p>
            <a:r>
              <a:rPr lang="fr-FR" dirty="0"/>
              <a:t>c) Au Pendjab</a:t>
            </a:r>
          </a:p>
          <a:p>
            <a:r>
              <a:rPr lang="fr-FR" dirty="0"/>
              <a:t>Les sikhs conquièrent leur indépendance…</a:t>
            </a:r>
          </a:p>
          <a:p>
            <a:endParaRPr lang="fr-FR" dirty="0"/>
          </a:p>
          <a:p>
            <a:r>
              <a:rPr lang="fr-FR" dirty="0"/>
              <a:t>*Retour au Pendjab…</a:t>
            </a:r>
          </a:p>
        </p:txBody>
      </p:sp>
      <p:pic>
        <p:nvPicPr>
          <p:cNvPr id="1026" name="Picture 2" descr="https://upload.wikimedia.org/wikipedia/commons/8/80/Afgempdur.jpg">
            <a:extLst>
              <a:ext uri="{FF2B5EF4-FFF2-40B4-BE49-F238E27FC236}">
                <a16:creationId xmlns:a16="http://schemas.microsoft.com/office/drawing/2014/main" id="{4EC597E7-1B2E-1E61-3D39-18EB2058E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383" y="196121"/>
            <a:ext cx="6572403" cy="648212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AFE1D560-6C4D-F2D3-D0D0-8BDCCF9176BB}"/>
              </a:ext>
            </a:extLst>
          </p:cNvPr>
          <p:cNvSpPr/>
          <p:nvPr/>
        </p:nvSpPr>
        <p:spPr>
          <a:xfrm>
            <a:off x="10893682" y="3345380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7748C0B-9FC6-C316-42B0-A1CED2304269}"/>
              </a:ext>
            </a:extLst>
          </p:cNvPr>
          <p:cNvSpPr/>
          <p:nvPr/>
        </p:nvSpPr>
        <p:spPr>
          <a:xfrm>
            <a:off x="10051233" y="244691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2DD68CD-D6C6-EE3F-DAE1-1DCF192E52F5}"/>
              </a:ext>
            </a:extLst>
          </p:cNvPr>
          <p:cNvSpPr/>
          <p:nvPr/>
        </p:nvSpPr>
        <p:spPr>
          <a:xfrm>
            <a:off x="10453128" y="19784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B26D6BE-ED3A-7E81-756A-DD990F71EB1C}"/>
              </a:ext>
            </a:extLst>
          </p:cNvPr>
          <p:cNvSpPr/>
          <p:nvPr/>
        </p:nvSpPr>
        <p:spPr>
          <a:xfrm>
            <a:off x="9554038" y="214926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92B12CD6-7B7A-A755-D969-3C6C6B9CC12A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9370165" y="2070738"/>
            <a:ext cx="209482" cy="10033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B1EAF500-D70F-87D0-E6D4-2D1DACA2F95D}"/>
              </a:ext>
            </a:extLst>
          </p:cNvPr>
          <p:cNvCxnSpPr>
            <a:cxnSpLocks/>
            <a:stCxn id="27" idx="6"/>
            <a:endCxn id="26" idx="2"/>
          </p:cNvCxnSpPr>
          <p:nvPr/>
        </p:nvCxnSpPr>
        <p:spPr>
          <a:xfrm flipV="1">
            <a:off x="9728908" y="2052956"/>
            <a:ext cx="724220" cy="17079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6495BD30-9BD6-87E5-E96A-A58221684973}"/>
              </a:ext>
            </a:extLst>
          </p:cNvPr>
          <p:cNvSpPr/>
          <p:nvPr/>
        </p:nvSpPr>
        <p:spPr>
          <a:xfrm>
            <a:off x="8107923" y="197846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4" name="Ellipse 1023">
            <a:extLst>
              <a:ext uri="{FF2B5EF4-FFF2-40B4-BE49-F238E27FC236}">
                <a16:creationId xmlns:a16="http://schemas.microsoft.com/office/drawing/2014/main" id="{B1C1214A-FDB9-8071-4DE8-4869D5CA1513}"/>
              </a:ext>
            </a:extLst>
          </p:cNvPr>
          <p:cNvSpPr/>
          <p:nvPr/>
        </p:nvSpPr>
        <p:spPr>
          <a:xfrm>
            <a:off x="7617593" y="174159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28" name="Connecteur droit avec flèche 1027">
            <a:extLst>
              <a:ext uri="{FF2B5EF4-FFF2-40B4-BE49-F238E27FC236}">
                <a16:creationId xmlns:a16="http://schemas.microsoft.com/office/drawing/2014/main" id="{38BB2B96-AED7-215F-CA35-01B12B4D3754}"/>
              </a:ext>
            </a:extLst>
          </p:cNvPr>
          <p:cNvCxnSpPr>
            <a:cxnSpLocks/>
          </p:cNvCxnSpPr>
          <p:nvPr/>
        </p:nvCxnSpPr>
        <p:spPr>
          <a:xfrm flipV="1">
            <a:off x="8800221" y="2070738"/>
            <a:ext cx="353728" cy="43399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Connecteur droit avec flèche 1028">
            <a:extLst>
              <a:ext uri="{FF2B5EF4-FFF2-40B4-BE49-F238E27FC236}">
                <a16:creationId xmlns:a16="http://schemas.microsoft.com/office/drawing/2014/main" id="{01A22807-21E1-B55A-9FD0-9FDB305D9391}"/>
              </a:ext>
            </a:extLst>
          </p:cNvPr>
          <p:cNvCxnSpPr>
            <a:cxnSpLocks/>
            <a:endCxn id="30" idx="5"/>
          </p:cNvCxnSpPr>
          <p:nvPr/>
        </p:nvCxnSpPr>
        <p:spPr>
          <a:xfrm flipH="1" flipV="1">
            <a:off x="8257184" y="2105626"/>
            <a:ext cx="361575" cy="39910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" name="Ellipse 1033">
            <a:extLst>
              <a:ext uri="{FF2B5EF4-FFF2-40B4-BE49-F238E27FC236}">
                <a16:creationId xmlns:a16="http://schemas.microsoft.com/office/drawing/2014/main" id="{DFE7F1A9-5853-D75B-D3A2-CD915DA974FB}"/>
              </a:ext>
            </a:extLst>
          </p:cNvPr>
          <p:cNvSpPr/>
          <p:nvPr/>
        </p:nvSpPr>
        <p:spPr>
          <a:xfrm>
            <a:off x="9180637" y="352872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35" name="Connecteur droit avec flèche 1034">
            <a:extLst>
              <a:ext uri="{FF2B5EF4-FFF2-40B4-BE49-F238E27FC236}">
                <a16:creationId xmlns:a16="http://schemas.microsoft.com/office/drawing/2014/main" id="{DD3A18FA-D1C5-B24A-B167-B0FD50AF5C38}"/>
              </a:ext>
            </a:extLst>
          </p:cNvPr>
          <p:cNvCxnSpPr>
            <a:cxnSpLocks/>
            <a:stCxn id="27" idx="4"/>
            <a:endCxn id="1038" idx="7"/>
          </p:cNvCxnSpPr>
          <p:nvPr/>
        </p:nvCxnSpPr>
        <p:spPr>
          <a:xfrm flipH="1">
            <a:off x="9541718" y="2298234"/>
            <a:ext cx="99755" cy="46636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8" name="Ellipse 1037">
            <a:extLst>
              <a:ext uri="{FF2B5EF4-FFF2-40B4-BE49-F238E27FC236}">
                <a16:creationId xmlns:a16="http://schemas.microsoft.com/office/drawing/2014/main" id="{8CD5E890-75E0-FA88-7E60-F1F5775BA19F}"/>
              </a:ext>
            </a:extLst>
          </p:cNvPr>
          <p:cNvSpPr/>
          <p:nvPr/>
        </p:nvSpPr>
        <p:spPr>
          <a:xfrm>
            <a:off x="9392457" y="274278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39" name="Connecteur droit avec flèche 1038">
            <a:extLst>
              <a:ext uri="{FF2B5EF4-FFF2-40B4-BE49-F238E27FC236}">
                <a16:creationId xmlns:a16="http://schemas.microsoft.com/office/drawing/2014/main" id="{8335CA8C-1639-D228-FC02-96B87936D645}"/>
              </a:ext>
            </a:extLst>
          </p:cNvPr>
          <p:cNvCxnSpPr>
            <a:cxnSpLocks/>
            <a:stCxn id="1038" idx="4"/>
            <a:endCxn id="1034" idx="7"/>
          </p:cNvCxnSpPr>
          <p:nvPr/>
        </p:nvCxnSpPr>
        <p:spPr>
          <a:xfrm flipH="1">
            <a:off x="9329898" y="2891758"/>
            <a:ext cx="149994" cy="65878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2CAD305F-6A1B-2605-2235-2A581709B551}"/>
              </a:ext>
            </a:extLst>
          </p:cNvPr>
          <p:cNvSpPr/>
          <p:nvPr/>
        </p:nvSpPr>
        <p:spPr>
          <a:xfrm>
            <a:off x="9077791" y="1847796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CE94A61-DA2D-7EC5-61F1-262226D0ADF5}"/>
              </a:ext>
            </a:extLst>
          </p:cNvPr>
          <p:cNvSpPr/>
          <p:nvPr/>
        </p:nvSpPr>
        <p:spPr>
          <a:xfrm>
            <a:off x="8618759" y="250473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8F33A4C7-C395-EDCD-A000-FB198EA47643}"/>
              </a:ext>
            </a:extLst>
          </p:cNvPr>
          <p:cNvSpPr/>
          <p:nvPr/>
        </p:nvSpPr>
        <p:spPr>
          <a:xfrm>
            <a:off x="5388525" y="4623513"/>
            <a:ext cx="4725801" cy="203132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1060" name="Ellipse 1059">
            <a:extLst>
              <a:ext uri="{FF2B5EF4-FFF2-40B4-BE49-F238E27FC236}">
                <a16:creationId xmlns:a16="http://schemas.microsoft.com/office/drawing/2014/main" id="{A27EC21E-C0CC-6A0C-9FCE-8B5DFB2BFC4B}"/>
              </a:ext>
            </a:extLst>
          </p:cNvPr>
          <p:cNvSpPr/>
          <p:nvPr/>
        </p:nvSpPr>
        <p:spPr>
          <a:xfrm>
            <a:off x="8973782" y="127807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61" name="Connecteur droit avec flèche 1060">
            <a:extLst>
              <a:ext uri="{FF2B5EF4-FFF2-40B4-BE49-F238E27FC236}">
                <a16:creationId xmlns:a16="http://schemas.microsoft.com/office/drawing/2014/main" id="{E551FB89-3D97-FEE8-A54F-04A4E0C5202E}"/>
              </a:ext>
            </a:extLst>
          </p:cNvPr>
          <p:cNvCxnSpPr>
            <a:cxnSpLocks/>
            <a:stCxn id="14" idx="4"/>
            <a:endCxn id="1060" idx="0"/>
          </p:cNvCxnSpPr>
          <p:nvPr/>
        </p:nvCxnSpPr>
        <p:spPr>
          <a:xfrm>
            <a:off x="8973782" y="660332"/>
            <a:ext cx="87435" cy="617744"/>
          </a:xfrm>
          <a:prstGeom prst="straightConnector1">
            <a:avLst/>
          </a:prstGeom>
          <a:ln w="57150">
            <a:solidFill>
              <a:srgbClr val="C09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4" name="Connecteur droit avec flèche 1063">
            <a:extLst>
              <a:ext uri="{FF2B5EF4-FFF2-40B4-BE49-F238E27FC236}">
                <a16:creationId xmlns:a16="http://schemas.microsoft.com/office/drawing/2014/main" id="{887E71E3-C2A5-AA34-B901-DB97BD0211FA}"/>
              </a:ext>
            </a:extLst>
          </p:cNvPr>
          <p:cNvCxnSpPr>
            <a:cxnSpLocks/>
          </p:cNvCxnSpPr>
          <p:nvPr/>
        </p:nvCxnSpPr>
        <p:spPr>
          <a:xfrm flipV="1">
            <a:off x="8800221" y="1427050"/>
            <a:ext cx="260996" cy="107768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5" name="Connecteur droit avec flèche 1064">
            <a:extLst>
              <a:ext uri="{FF2B5EF4-FFF2-40B4-BE49-F238E27FC236}">
                <a16:creationId xmlns:a16="http://schemas.microsoft.com/office/drawing/2014/main" id="{28713729-F5AB-14A2-1027-579AB350CB97}"/>
              </a:ext>
            </a:extLst>
          </p:cNvPr>
          <p:cNvCxnSpPr>
            <a:cxnSpLocks/>
            <a:stCxn id="1024" idx="5"/>
            <a:endCxn id="30" idx="1"/>
          </p:cNvCxnSpPr>
          <p:nvPr/>
        </p:nvCxnSpPr>
        <p:spPr>
          <a:xfrm>
            <a:off x="7766854" y="1868756"/>
            <a:ext cx="366678" cy="13153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DF99F4D4-D378-D387-2CC8-627571F37005}"/>
              </a:ext>
            </a:extLst>
          </p:cNvPr>
          <p:cNvCxnSpPr>
            <a:cxnSpLocks/>
          </p:cNvCxnSpPr>
          <p:nvPr/>
        </p:nvCxnSpPr>
        <p:spPr>
          <a:xfrm>
            <a:off x="9703299" y="2276417"/>
            <a:ext cx="373543" cy="19231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37A8909D-D886-A46A-D7AC-1B94580C789C}"/>
              </a:ext>
            </a:extLst>
          </p:cNvPr>
          <p:cNvSpPr/>
          <p:nvPr/>
        </p:nvSpPr>
        <p:spPr>
          <a:xfrm>
            <a:off x="8906210" y="3146662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7E1769B-6FC5-891E-D91E-6EE0D21E4B37}"/>
              </a:ext>
            </a:extLst>
          </p:cNvPr>
          <p:cNvSpPr/>
          <p:nvPr/>
        </p:nvSpPr>
        <p:spPr>
          <a:xfrm>
            <a:off x="8886347" y="511358"/>
            <a:ext cx="174870" cy="148974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8C08299-4CBD-5030-A762-25500C9BB78D}"/>
              </a:ext>
            </a:extLst>
          </p:cNvPr>
          <p:cNvSpPr/>
          <p:nvPr/>
        </p:nvSpPr>
        <p:spPr>
          <a:xfrm>
            <a:off x="10324815" y="4730558"/>
            <a:ext cx="256626" cy="25783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4B886A-91B4-9093-D7CA-E04B2E2DF5C9}"/>
              </a:ext>
            </a:extLst>
          </p:cNvPr>
          <p:cNvSpPr/>
          <p:nvPr/>
        </p:nvSpPr>
        <p:spPr>
          <a:xfrm>
            <a:off x="6668240" y="5824007"/>
            <a:ext cx="981208" cy="52181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>
                <a:solidFill>
                  <a:schemeClr val="tx1"/>
                </a:solidFill>
              </a:rPr>
              <a:t>Zaman</a:t>
            </a:r>
          </a:p>
          <a:p>
            <a:pPr algn="ctr">
              <a:defRPr/>
            </a:pPr>
            <a:r>
              <a:rPr lang="fr-FR" sz="1200">
                <a:solidFill>
                  <a:schemeClr val="tx1"/>
                </a:solidFill>
              </a:rPr>
              <a:t>1793-99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959E41-FCFF-1311-639B-B4873C1CCDA6}"/>
              </a:ext>
            </a:extLst>
          </p:cNvPr>
          <p:cNvSpPr/>
          <p:nvPr/>
        </p:nvSpPr>
        <p:spPr>
          <a:xfrm>
            <a:off x="6668240" y="5258632"/>
            <a:ext cx="981208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Timour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1772-93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2566855A-2A54-9962-B5A5-E203C0A59BDF}"/>
              </a:ext>
            </a:extLst>
          </p:cNvPr>
          <p:cNvCxnSpPr>
            <a:cxnSpLocks/>
            <a:stCxn id="12" idx="2"/>
            <a:endCxn id="9" idx="0"/>
          </p:cNvCxnSpPr>
          <p:nvPr/>
        </p:nvCxnSpPr>
        <p:spPr>
          <a:xfrm>
            <a:off x="7158844" y="5649628"/>
            <a:ext cx="0" cy="17437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B7A0480-D5CF-4059-E76E-64FBC05F12B8}"/>
              </a:ext>
            </a:extLst>
          </p:cNvPr>
          <p:cNvSpPr/>
          <p:nvPr/>
        </p:nvSpPr>
        <p:spPr>
          <a:xfrm>
            <a:off x="6668240" y="4744455"/>
            <a:ext cx="981208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Ahmad Chah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1747-72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F3CEE2C5-D94A-9551-C5C3-2A8F3D5B5CF0}"/>
              </a:ext>
            </a:extLst>
          </p:cNvPr>
          <p:cNvCxnSpPr>
            <a:cxnSpLocks/>
            <a:stCxn id="15" idx="2"/>
            <a:endCxn id="12" idx="0"/>
          </p:cNvCxnSpPr>
          <p:nvPr/>
        </p:nvCxnSpPr>
        <p:spPr>
          <a:xfrm>
            <a:off x="7158844" y="5135451"/>
            <a:ext cx="0" cy="12318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6D797EF-B4FC-1003-E57C-C5800D4779C6}"/>
              </a:ext>
            </a:extLst>
          </p:cNvPr>
          <p:cNvSpPr/>
          <p:nvPr/>
        </p:nvSpPr>
        <p:spPr>
          <a:xfrm>
            <a:off x="5616091" y="4831834"/>
            <a:ext cx="950751" cy="7943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DURRANI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BARAKZAI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Afghanistan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1747-1823</a:t>
            </a:r>
          </a:p>
        </p:txBody>
      </p:sp>
    </p:spTree>
    <p:extLst>
      <p:ext uri="{BB962C8B-B14F-4D97-AF65-F5344CB8AC3E}">
        <p14:creationId xmlns:p14="http://schemas.microsoft.com/office/powerpoint/2010/main" val="24100242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9458" y="260646"/>
            <a:ext cx="6973464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1799-1801 : A Lahore, profitant du déclin afghan, Ranjit Singh fonde le royaume des sikhs</a:t>
            </a:r>
          </a:p>
          <a:p>
            <a:endParaRPr lang="fr-FR" dirty="0"/>
          </a:p>
          <a:p>
            <a:r>
              <a:rPr lang="fr-FR" dirty="0"/>
              <a:t>*1783 : Au Pendjab, après la mort de </a:t>
            </a:r>
            <a:r>
              <a:rPr lang="fr-FR" dirty="0" err="1"/>
              <a:t>Jassa</a:t>
            </a:r>
            <a:r>
              <a:rPr lang="fr-FR" dirty="0"/>
              <a:t> Singh, les chefs sikhs</a:t>
            </a:r>
          </a:p>
          <a:p>
            <a:r>
              <a:rPr lang="fr-FR" dirty="0"/>
              <a:t>Reprennent leurs autonomies, tout en restant soumis aux Afghans Mais…</a:t>
            </a:r>
          </a:p>
          <a:p>
            <a:endParaRPr lang="fr-FR" dirty="0"/>
          </a:p>
          <a:p>
            <a:r>
              <a:rPr lang="fr-FR" dirty="0"/>
              <a:t>*1799 : Profitant du déclin de la puissance afghane</a:t>
            </a:r>
          </a:p>
          <a:p>
            <a:r>
              <a:rPr lang="fr-FR" dirty="0"/>
              <a:t>Le sikh </a:t>
            </a:r>
            <a:r>
              <a:rPr lang="fr-FR" u="sng" dirty="0"/>
              <a:t>Ranjit Singh</a:t>
            </a:r>
            <a:r>
              <a:rPr lang="fr-FR" dirty="0"/>
              <a:t>, gouverneur de Lahore</a:t>
            </a:r>
          </a:p>
          <a:p>
            <a:r>
              <a:rPr lang="fr-FR" dirty="0"/>
              <a:t>Se déclare indépendant et fonde le Royaume des sikhs…</a:t>
            </a:r>
          </a:p>
        </p:txBody>
      </p:sp>
      <p:pic>
        <p:nvPicPr>
          <p:cNvPr id="62" name="Image 6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C828AA15-DCC1-94BA-157E-77D13C354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767" y="138910"/>
            <a:ext cx="4622575" cy="65801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EA426E0D-E146-8033-D75D-D3EB7EBE6D70}"/>
              </a:ext>
            </a:extLst>
          </p:cNvPr>
          <p:cNvSpPr/>
          <p:nvPr/>
        </p:nvSpPr>
        <p:spPr>
          <a:xfrm>
            <a:off x="8755819" y="1437810"/>
            <a:ext cx="256626" cy="25783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76559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9458" y="260646"/>
            <a:ext cx="6973464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1799-1801 : A Lahore, profitant du déclin afghan, Ranjit Singh fonde le royaume des sikhs</a:t>
            </a:r>
          </a:p>
          <a:p>
            <a:endParaRPr lang="fr-FR" dirty="0"/>
          </a:p>
          <a:p>
            <a:r>
              <a:rPr lang="fr-FR" dirty="0"/>
              <a:t>*1801 : </a:t>
            </a:r>
            <a:r>
              <a:rPr lang="fr-FR" u="sng" dirty="0"/>
              <a:t>Ranjit Singh</a:t>
            </a:r>
            <a:r>
              <a:rPr lang="fr-FR" dirty="0"/>
              <a:t> se fait reconnaître Mahârâja par les chefs sikhs</a:t>
            </a:r>
          </a:p>
          <a:p>
            <a:r>
              <a:rPr lang="fr-FR" dirty="0"/>
              <a:t>Un Royaume des sikhs </a:t>
            </a:r>
            <a:r>
              <a:rPr lang="fr-FR" u="sng" dirty="0"/>
              <a:t>enfin</a:t>
            </a:r>
            <a:r>
              <a:rPr lang="fr-FR" dirty="0"/>
              <a:t> indépendant et uni autour d’un seul roi</a:t>
            </a:r>
          </a:p>
          <a:p>
            <a:endParaRPr lang="fr-FR" dirty="0"/>
          </a:p>
          <a:p>
            <a:r>
              <a:rPr lang="fr-FR" dirty="0"/>
              <a:t>NB : Dans le Pendjab</a:t>
            </a:r>
          </a:p>
          <a:p>
            <a:r>
              <a:rPr lang="fr-FR" dirty="0"/>
              <a:t>Les sikhs représentent seulement 10% de la population</a:t>
            </a:r>
          </a:p>
          <a:p>
            <a:r>
              <a:rPr lang="fr-FR" dirty="0"/>
              <a:t>Ranjit Singh se concilie les notables hindous et musulmans</a:t>
            </a:r>
          </a:p>
          <a:p>
            <a:r>
              <a:rPr lang="fr-FR" dirty="0"/>
              <a:t>Pour assurer la stabilité de son Etat</a:t>
            </a:r>
          </a:p>
          <a:p>
            <a:endParaRPr lang="fr-FR" dirty="0"/>
          </a:p>
          <a:p>
            <a:r>
              <a:rPr lang="fr-FR" dirty="0"/>
              <a:t>*A suivre…</a:t>
            </a:r>
          </a:p>
          <a:p>
            <a:endParaRPr lang="fr-FR" dirty="0"/>
          </a:p>
          <a:p>
            <a:r>
              <a:rPr lang="fr-FR" dirty="0"/>
              <a:t>*Et maintenant</a:t>
            </a:r>
          </a:p>
          <a:p>
            <a:r>
              <a:rPr lang="fr-FR" dirty="0"/>
              <a:t>Laissons pour un temps l’Afghanistan et le Pendjab</a:t>
            </a:r>
          </a:p>
          <a:p>
            <a:r>
              <a:rPr lang="fr-FR" dirty="0"/>
              <a:t>Et retournons en 1750, en Perse, à Chiraz, chez le </a:t>
            </a:r>
            <a:r>
              <a:rPr lang="fr-FR" dirty="0" err="1"/>
              <a:t>Zand</a:t>
            </a:r>
            <a:r>
              <a:rPr lang="fr-FR" dirty="0"/>
              <a:t> Karim Khan…</a:t>
            </a:r>
          </a:p>
        </p:txBody>
      </p:sp>
      <p:pic>
        <p:nvPicPr>
          <p:cNvPr id="62" name="Image 6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C828AA15-DCC1-94BA-157E-77D13C354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767" y="138910"/>
            <a:ext cx="4622575" cy="65801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EA426E0D-E146-8033-D75D-D3EB7EBE6D70}"/>
              </a:ext>
            </a:extLst>
          </p:cNvPr>
          <p:cNvSpPr/>
          <p:nvPr/>
        </p:nvSpPr>
        <p:spPr>
          <a:xfrm>
            <a:off x="8755819" y="1437810"/>
            <a:ext cx="256626" cy="25783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41170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1557" y="164600"/>
            <a:ext cx="4773548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1750-1779 : La Perse réunifiée et pacifiée du </a:t>
            </a:r>
            <a:r>
              <a:rPr lang="fr-FR" b="1" dirty="0" err="1"/>
              <a:t>Zand</a:t>
            </a:r>
            <a:r>
              <a:rPr lang="fr-FR" b="1" dirty="0"/>
              <a:t> Karim Khan</a:t>
            </a:r>
          </a:p>
          <a:p>
            <a:endParaRPr lang="fr-FR" dirty="0"/>
          </a:p>
          <a:p>
            <a:r>
              <a:rPr lang="fr-FR" dirty="0"/>
              <a:t>*1750 : Malgré la domination de l’Empire afghan D’</a:t>
            </a:r>
            <a:r>
              <a:rPr lang="fr-FR" u="sng" dirty="0"/>
              <a:t>Ahmad Chah</a:t>
            </a:r>
            <a:r>
              <a:rPr lang="fr-FR" dirty="0"/>
              <a:t> en Perse orientale</a:t>
            </a:r>
          </a:p>
          <a:p>
            <a:r>
              <a:rPr lang="fr-FR" dirty="0"/>
              <a:t>NB : Kandahar, Kaboul, Hérat</a:t>
            </a:r>
          </a:p>
          <a:p>
            <a:r>
              <a:rPr lang="fr-FR" dirty="0"/>
              <a:t>Jusqu’à la rive sud de l’Amou Daria…</a:t>
            </a:r>
          </a:p>
          <a:p>
            <a:endParaRPr lang="fr-FR" dirty="0"/>
          </a:p>
          <a:p>
            <a:r>
              <a:rPr lang="fr-FR" dirty="0"/>
              <a:t>*A partir de Chiraz…</a:t>
            </a:r>
          </a:p>
          <a:p>
            <a:r>
              <a:rPr lang="fr-FR" dirty="0"/>
              <a:t>Le </a:t>
            </a:r>
            <a:r>
              <a:rPr lang="fr-FR" dirty="0" err="1"/>
              <a:t>Zand</a:t>
            </a:r>
            <a:r>
              <a:rPr lang="fr-FR" dirty="0"/>
              <a:t> </a:t>
            </a:r>
            <a:r>
              <a:rPr lang="fr-FR" u="sng" dirty="0"/>
              <a:t>Karim Khan</a:t>
            </a:r>
            <a:r>
              <a:rPr lang="fr-FR" dirty="0"/>
              <a:t> va parvenir</a:t>
            </a:r>
          </a:p>
          <a:p>
            <a:r>
              <a:rPr lang="fr-FR" dirty="0"/>
              <a:t>A réunifier et à contrôler la Perse occidentale</a:t>
            </a:r>
          </a:p>
          <a:p>
            <a:endParaRPr lang="fr-FR" dirty="0"/>
          </a:p>
          <a:p>
            <a:r>
              <a:rPr lang="fr-FR" dirty="0"/>
              <a:t>*Avec deux directions…</a:t>
            </a:r>
          </a:p>
        </p:txBody>
      </p:sp>
      <p:pic>
        <p:nvPicPr>
          <p:cNvPr id="3" name="Picture 2" descr="C:\Users\Christophe\Pictures\My Scans\2015-12 (déc.)\scan0003.jpg">
            <a:extLst>
              <a:ext uri="{FF2B5EF4-FFF2-40B4-BE49-F238E27FC236}">
                <a16:creationId xmlns:a16="http://schemas.microsoft.com/office/drawing/2014/main" id="{66B15EFE-72A2-E1EA-E4B3-904867D41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8483"/>
            <a:ext cx="7076410" cy="44916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A14ABC16-F57E-39D7-1939-40D402BE9256}"/>
              </a:ext>
            </a:extLst>
          </p:cNvPr>
          <p:cNvSpPr/>
          <p:nvPr/>
        </p:nvSpPr>
        <p:spPr>
          <a:xfrm>
            <a:off x="9234358" y="278685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225FE19-5B62-774E-7504-D8988AF6FA8B}"/>
              </a:ext>
            </a:extLst>
          </p:cNvPr>
          <p:cNvSpPr/>
          <p:nvPr/>
        </p:nvSpPr>
        <p:spPr>
          <a:xfrm>
            <a:off x="8415005" y="2349804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30D158F-E8E8-1320-23D5-11ED0ECE6094}"/>
              </a:ext>
            </a:extLst>
          </p:cNvPr>
          <p:cNvSpPr/>
          <p:nvPr/>
        </p:nvSpPr>
        <p:spPr>
          <a:xfrm>
            <a:off x="8062744" y="1936773"/>
            <a:ext cx="174870" cy="14897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453B0A3-D618-FD70-EF4A-4F7AB51ABB9E}"/>
              </a:ext>
            </a:extLst>
          </p:cNvPr>
          <p:cNvSpPr/>
          <p:nvPr/>
        </p:nvSpPr>
        <p:spPr>
          <a:xfrm>
            <a:off x="6865247" y="338898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AF2941B-5290-0167-A126-9A07CD9E0A3D}"/>
              </a:ext>
            </a:extLst>
          </p:cNvPr>
          <p:cNvSpPr/>
          <p:nvPr/>
        </p:nvSpPr>
        <p:spPr>
          <a:xfrm>
            <a:off x="9565303" y="3315211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2DB52CD-B6FB-F495-C4F3-B1F34DEB5537}"/>
              </a:ext>
            </a:extLst>
          </p:cNvPr>
          <p:cNvSpPr/>
          <p:nvPr/>
        </p:nvSpPr>
        <p:spPr>
          <a:xfrm>
            <a:off x="9833107" y="208574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119042D-C04B-FFF9-FB8D-BEA120289853}"/>
              </a:ext>
            </a:extLst>
          </p:cNvPr>
          <p:cNvSpPr/>
          <p:nvPr/>
        </p:nvSpPr>
        <p:spPr>
          <a:xfrm>
            <a:off x="9409228" y="1672360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FE83BB5C-DDBF-1F5C-7A9E-4A6D44FEF57E}"/>
              </a:ext>
            </a:extLst>
          </p:cNvPr>
          <p:cNvCxnSpPr>
            <a:cxnSpLocks/>
            <a:stCxn id="4" idx="7"/>
            <a:endCxn id="14" idx="3"/>
          </p:cNvCxnSpPr>
          <p:nvPr/>
        </p:nvCxnSpPr>
        <p:spPr>
          <a:xfrm flipV="1">
            <a:off x="9383619" y="2212904"/>
            <a:ext cx="475097" cy="5957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9B75AD50-AED6-03AA-0120-CB717CC356E2}"/>
              </a:ext>
            </a:extLst>
          </p:cNvPr>
          <p:cNvCxnSpPr>
            <a:cxnSpLocks/>
            <a:stCxn id="4" idx="7"/>
            <a:endCxn id="15" idx="4"/>
          </p:cNvCxnSpPr>
          <p:nvPr/>
        </p:nvCxnSpPr>
        <p:spPr>
          <a:xfrm flipV="1">
            <a:off x="9383619" y="1821334"/>
            <a:ext cx="113044" cy="98733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C30E030-352B-5DF0-123F-172A290E45C5}"/>
              </a:ext>
            </a:extLst>
          </p:cNvPr>
          <p:cNvCxnSpPr>
            <a:cxnSpLocks/>
            <a:stCxn id="4" idx="1"/>
            <a:endCxn id="5" idx="6"/>
          </p:cNvCxnSpPr>
          <p:nvPr/>
        </p:nvCxnSpPr>
        <p:spPr>
          <a:xfrm flipH="1" flipV="1">
            <a:off x="8589875" y="2424291"/>
            <a:ext cx="670092" cy="38437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14ACB9B4-B99B-1253-8CCA-EAB0FE07871B}"/>
              </a:ext>
            </a:extLst>
          </p:cNvPr>
          <p:cNvSpPr/>
          <p:nvPr/>
        </p:nvSpPr>
        <p:spPr>
          <a:xfrm>
            <a:off x="10746050" y="2322096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B29A239-1D10-99B2-CDC5-6E4D3F1F76DD}"/>
              </a:ext>
            </a:extLst>
          </p:cNvPr>
          <p:cNvSpPr/>
          <p:nvPr/>
        </p:nvSpPr>
        <p:spPr>
          <a:xfrm>
            <a:off x="9771281" y="3871802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6B7FD6A-9D27-3427-A860-C5F2F380A151}"/>
              </a:ext>
            </a:extLst>
          </p:cNvPr>
          <p:cNvSpPr/>
          <p:nvPr/>
        </p:nvSpPr>
        <p:spPr>
          <a:xfrm>
            <a:off x="10185368" y="2200830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688E666-C657-8B9D-DBF1-8A8383CECCE5}"/>
              </a:ext>
            </a:extLst>
          </p:cNvPr>
          <p:cNvSpPr/>
          <p:nvPr/>
        </p:nvSpPr>
        <p:spPr>
          <a:xfrm>
            <a:off x="10272803" y="2935825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EC2482E0-6B58-B2C7-820D-6DEFA7433C35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10036107" y="2200830"/>
            <a:ext cx="174870" cy="2181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D1B8184E-55F3-CD3A-E81A-155212C65B3F}"/>
              </a:ext>
            </a:extLst>
          </p:cNvPr>
          <p:cNvCxnSpPr>
            <a:cxnSpLocks/>
          </p:cNvCxnSpPr>
          <p:nvPr/>
        </p:nvCxnSpPr>
        <p:spPr>
          <a:xfrm>
            <a:off x="10290407" y="2349804"/>
            <a:ext cx="54014" cy="58602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C387DC03-C07E-1F64-3CB1-209494396560}"/>
              </a:ext>
            </a:extLst>
          </p:cNvPr>
          <p:cNvCxnSpPr>
            <a:cxnSpLocks/>
            <a:stCxn id="19" idx="6"/>
            <a:endCxn id="2" idx="2"/>
          </p:cNvCxnSpPr>
          <p:nvPr/>
        </p:nvCxnSpPr>
        <p:spPr>
          <a:xfrm>
            <a:off x="10360238" y="2275317"/>
            <a:ext cx="385812" cy="12126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812B0E3F-4EC4-6C10-76CD-6965335A3FCD}"/>
              </a:ext>
            </a:extLst>
          </p:cNvPr>
          <p:cNvCxnSpPr>
            <a:cxnSpLocks/>
            <a:stCxn id="21" idx="3"/>
          </p:cNvCxnSpPr>
          <p:nvPr/>
        </p:nvCxnSpPr>
        <p:spPr>
          <a:xfrm flipH="1">
            <a:off x="9896687" y="3062982"/>
            <a:ext cx="401725" cy="80882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FA051C61-5DEA-F69A-2A40-E08BE064C1DD}"/>
              </a:ext>
            </a:extLst>
          </p:cNvPr>
          <p:cNvSpPr/>
          <p:nvPr/>
        </p:nvSpPr>
        <p:spPr>
          <a:xfrm>
            <a:off x="6690377" y="2786851"/>
            <a:ext cx="174870" cy="1489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E8ACE53-3ED7-FE43-583F-FD1D512FD53C}"/>
              </a:ext>
            </a:extLst>
          </p:cNvPr>
          <p:cNvSpPr/>
          <p:nvPr/>
        </p:nvSpPr>
        <p:spPr>
          <a:xfrm>
            <a:off x="6978185" y="1980713"/>
            <a:ext cx="174870" cy="1489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E9A9A6A8-06A1-C5DC-3C9D-329F13FD52CA}"/>
              </a:ext>
            </a:extLst>
          </p:cNvPr>
          <p:cNvSpPr/>
          <p:nvPr/>
        </p:nvSpPr>
        <p:spPr>
          <a:xfrm>
            <a:off x="6404564" y="1872443"/>
            <a:ext cx="174870" cy="1489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432E48B-A573-AE1C-D92C-4F24B09C3A4B}"/>
              </a:ext>
            </a:extLst>
          </p:cNvPr>
          <p:cNvSpPr/>
          <p:nvPr/>
        </p:nvSpPr>
        <p:spPr>
          <a:xfrm>
            <a:off x="5775477" y="1597873"/>
            <a:ext cx="174870" cy="1489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88341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9270" y="178483"/>
            <a:ext cx="4580139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1750-1779 : La Perse réunifiée et pacifiée du </a:t>
            </a:r>
            <a:r>
              <a:rPr lang="fr-FR" b="1" dirty="0" err="1"/>
              <a:t>Zand</a:t>
            </a:r>
            <a:r>
              <a:rPr lang="fr-FR" b="1" dirty="0"/>
              <a:t> Karim Khan</a:t>
            </a:r>
          </a:p>
          <a:p>
            <a:endParaRPr lang="fr-FR" dirty="0"/>
          </a:p>
          <a:p>
            <a:r>
              <a:rPr lang="fr-FR" dirty="0"/>
              <a:t>a) Vers le Nord-est…</a:t>
            </a:r>
          </a:p>
          <a:p>
            <a:endParaRPr lang="fr-FR" dirty="0"/>
          </a:p>
          <a:p>
            <a:r>
              <a:rPr lang="fr-FR" dirty="0"/>
              <a:t>*1750 : A Meched…</a:t>
            </a:r>
          </a:p>
          <a:p>
            <a:r>
              <a:rPr lang="fr-FR" dirty="0"/>
              <a:t>Karim Khan soumet l’Afchar </a:t>
            </a:r>
            <a:r>
              <a:rPr lang="fr-FR" sz="1800" u="sng" dirty="0" err="1"/>
              <a:t>Chahrokh</a:t>
            </a:r>
            <a:endParaRPr lang="fr-FR" sz="1800" u="sng" dirty="0"/>
          </a:p>
          <a:p>
            <a:r>
              <a:rPr lang="fr-FR" dirty="0"/>
              <a:t>Petit-fils de Nader Chah</a:t>
            </a:r>
            <a:endParaRPr lang="fr-FR" sz="1800" dirty="0"/>
          </a:p>
          <a:p>
            <a:endParaRPr lang="fr-FR" dirty="0"/>
          </a:p>
          <a:p>
            <a:r>
              <a:rPr lang="fr-FR" dirty="0"/>
              <a:t>Qui d</a:t>
            </a:r>
            <a:r>
              <a:rPr lang="fr-FR" sz="1800" dirty="0"/>
              <a:t>evient son gouverneur du Khorassan…</a:t>
            </a:r>
          </a:p>
        </p:txBody>
      </p:sp>
      <p:pic>
        <p:nvPicPr>
          <p:cNvPr id="3" name="Picture 2" descr="C:\Users\Christophe\Pictures\My Scans\2015-12 (déc.)\scan0003.jpg">
            <a:extLst>
              <a:ext uri="{FF2B5EF4-FFF2-40B4-BE49-F238E27FC236}">
                <a16:creationId xmlns:a16="http://schemas.microsoft.com/office/drawing/2014/main" id="{66B15EFE-72A2-E1EA-E4B3-904867D41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8483"/>
            <a:ext cx="7076410" cy="44916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630D158F-E8E8-1320-23D5-11ED0ECE6094}"/>
              </a:ext>
            </a:extLst>
          </p:cNvPr>
          <p:cNvSpPr/>
          <p:nvPr/>
        </p:nvSpPr>
        <p:spPr>
          <a:xfrm>
            <a:off x="8062744" y="193677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453B0A3-D618-FD70-EF4A-4F7AB51ABB9E}"/>
              </a:ext>
            </a:extLst>
          </p:cNvPr>
          <p:cNvSpPr/>
          <p:nvPr/>
        </p:nvSpPr>
        <p:spPr>
          <a:xfrm>
            <a:off x="6865247" y="3388985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EB3F96A1-518E-3D47-631B-D932D4EE4301}"/>
              </a:ext>
            </a:extLst>
          </p:cNvPr>
          <p:cNvCxnSpPr>
            <a:cxnSpLocks/>
            <a:stCxn id="8" idx="7"/>
            <a:endCxn id="7" idx="3"/>
          </p:cNvCxnSpPr>
          <p:nvPr/>
        </p:nvCxnSpPr>
        <p:spPr>
          <a:xfrm flipV="1">
            <a:off x="7014508" y="2063930"/>
            <a:ext cx="1073845" cy="134687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AD36600B-281F-EF87-113D-780C623E8FEE}"/>
              </a:ext>
            </a:extLst>
          </p:cNvPr>
          <p:cNvSpPr/>
          <p:nvPr/>
        </p:nvSpPr>
        <p:spPr>
          <a:xfrm>
            <a:off x="9234358" y="278685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CA96764-447F-D324-1029-173AA915AD38}"/>
              </a:ext>
            </a:extLst>
          </p:cNvPr>
          <p:cNvSpPr/>
          <p:nvPr/>
        </p:nvSpPr>
        <p:spPr>
          <a:xfrm>
            <a:off x="8415005" y="2349804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8887FB8-5F23-1406-03DF-F5D1B87DE50E}"/>
              </a:ext>
            </a:extLst>
          </p:cNvPr>
          <p:cNvSpPr/>
          <p:nvPr/>
        </p:nvSpPr>
        <p:spPr>
          <a:xfrm>
            <a:off x="9565303" y="3315211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3E4A542-4C21-9FDA-9DFB-9E8AC13AE047}"/>
              </a:ext>
            </a:extLst>
          </p:cNvPr>
          <p:cNvSpPr/>
          <p:nvPr/>
        </p:nvSpPr>
        <p:spPr>
          <a:xfrm>
            <a:off x="9833107" y="208574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FFB37A0-A748-123A-B6E0-A63D61829193}"/>
              </a:ext>
            </a:extLst>
          </p:cNvPr>
          <p:cNvSpPr/>
          <p:nvPr/>
        </p:nvSpPr>
        <p:spPr>
          <a:xfrm>
            <a:off x="9409228" y="1672360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9F70B8DF-5CFC-338F-8D1F-A87037F0E46F}"/>
              </a:ext>
            </a:extLst>
          </p:cNvPr>
          <p:cNvCxnSpPr>
            <a:cxnSpLocks/>
            <a:stCxn id="2" idx="7"/>
            <a:endCxn id="21" idx="3"/>
          </p:cNvCxnSpPr>
          <p:nvPr/>
        </p:nvCxnSpPr>
        <p:spPr>
          <a:xfrm flipV="1">
            <a:off x="9383619" y="2212904"/>
            <a:ext cx="475097" cy="5957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D19D28CC-4D34-CB3D-03FF-9ABF9389B676}"/>
              </a:ext>
            </a:extLst>
          </p:cNvPr>
          <p:cNvCxnSpPr>
            <a:cxnSpLocks/>
            <a:stCxn id="2" idx="7"/>
            <a:endCxn id="22" idx="4"/>
          </p:cNvCxnSpPr>
          <p:nvPr/>
        </p:nvCxnSpPr>
        <p:spPr>
          <a:xfrm flipV="1">
            <a:off x="9383619" y="1821334"/>
            <a:ext cx="113044" cy="98733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FE7D218E-D689-C139-836B-A43468FB6E91}"/>
              </a:ext>
            </a:extLst>
          </p:cNvPr>
          <p:cNvCxnSpPr>
            <a:cxnSpLocks/>
            <a:stCxn id="2" idx="1"/>
            <a:endCxn id="12" idx="6"/>
          </p:cNvCxnSpPr>
          <p:nvPr/>
        </p:nvCxnSpPr>
        <p:spPr>
          <a:xfrm flipH="1" flipV="1">
            <a:off x="8589875" y="2424291"/>
            <a:ext cx="670092" cy="38437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4BBC4D41-5E82-5B96-9828-5C697701CF71}"/>
              </a:ext>
            </a:extLst>
          </p:cNvPr>
          <p:cNvSpPr/>
          <p:nvPr/>
        </p:nvSpPr>
        <p:spPr>
          <a:xfrm>
            <a:off x="10746050" y="2322096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88D2613-535E-7C99-17BD-8CCA47D926CE}"/>
              </a:ext>
            </a:extLst>
          </p:cNvPr>
          <p:cNvSpPr/>
          <p:nvPr/>
        </p:nvSpPr>
        <p:spPr>
          <a:xfrm>
            <a:off x="9771281" y="3871802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55860675-88D2-3FA3-6FBB-98FDEE53FFAB}"/>
              </a:ext>
            </a:extLst>
          </p:cNvPr>
          <p:cNvSpPr/>
          <p:nvPr/>
        </p:nvSpPr>
        <p:spPr>
          <a:xfrm>
            <a:off x="10185368" y="2200830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42802D7B-27EB-7EEF-E048-37B0A472278B}"/>
              </a:ext>
            </a:extLst>
          </p:cNvPr>
          <p:cNvSpPr/>
          <p:nvPr/>
        </p:nvSpPr>
        <p:spPr>
          <a:xfrm>
            <a:off x="10272803" y="2935825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9858E8D6-FFA2-BAB1-1657-7BEA9B3260DD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10036107" y="2200830"/>
            <a:ext cx="174870" cy="2181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D3A9208F-75B7-EB15-B68B-B68D0E9C5FDE}"/>
              </a:ext>
            </a:extLst>
          </p:cNvPr>
          <p:cNvCxnSpPr>
            <a:cxnSpLocks/>
          </p:cNvCxnSpPr>
          <p:nvPr/>
        </p:nvCxnSpPr>
        <p:spPr>
          <a:xfrm>
            <a:off x="10290407" y="2349804"/>
            <a:ext cx="54014" cy="58602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D96A2105-C281-8EB1-1621-F1AB793C6CE7}"/>
              </a:ext>
            </a:extLst>
          </p:cNvPr>
          <p:cNvCxnSpPr>
            <a:cxnSpLocks/>
            <a:stCxn id="30" idx="6"/>
            <a:endCxn id="28" idx="2"/>
          </p:cNvCxnSpPr>
          <p:nvPr/>
        </p:nvCxnSpPr>
        <p:spPr>
          <a:xfrm>
            <a:off x="10360238" y="2275317"/>
            <a:ext cx="385812" cy="12126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D05C3C41-0F63-1D90-4321-E3A66B4E89E5}"/>
              </a:ext>
            </a:extLst>
          </p:cNvPr>
          <p:cNvCxnSpPr>
            <a:cxnSpLocks/>
            <a:stCxn id="31" idx="3"/>
          </p:cNvCxnSpPr>
          <p:nvPr/>
        </p:nvCxnSpPr>
        <p:spPr>
          <a:xfrm flipH="1">
            <a:off x="9896687" y="3062982"/>
            <a:ext cx="401725" cy="80882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E4B30CE0-F473-48D3-4F1B-E1C2A0F07FE5}"/>
              </a:ext>
            </a:extLst>
          </p:cNvPr>
          <p:cNvSpPr/>
          <p:nvPr/>
        </p:nvSpPr>
        <p:spPr>
          <a:xfrm>
            <a:off x="6690377" y="2786851"/>
            <a:ext cx="174870" cy="1489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ED51052-2272-6A87-CC2C-B863D62ABDD6}"/>
              </a:ext>
            </a:extLst>
          </p:cNvPr>
          <p:cNvSpPr/>
          <p:nvPr/>
        </p:nvSpPr>
        <p:spPr>
          <a:xfrm>
            <a:off x="6978185" y="1980713"/>
            <a:ext cx="174870" cy="1489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B07D551-868A-6179-834D-6EC799BE876A}"/>
              </a:ext>
            </a:extLst>
          </p:cNvPr>
          <p:cNvSpPr/>
          <p:nvPr/>
        </p:nvSpPr>
        <p:spPr>
          <a:xfrm>
            <a:off x="6404564" y="1872443"/>
            <a:ext cx="174870" cy="1489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E66732D-5CF9-8244-C918-429D8C85E07F}"/>
              </a:ext>
            </a:extLst>
          </p:cNvPr>
          <p:cNvSpPr/>
          <p:nvPr/>
        </p:nvSpPr>
        <p:spPr>
          <a:xfrm>
            <a:off x="5775477" y="1597873"/>
            <a:ext cx="174870" cy="1489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22118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9270" y="178483"/>
            <a:ext cx="4606703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1750-1779 : La Perse occidentale réunifiée et pacifiée du </a:t>
            </a:r>
            <a:r>
              <a:rPr lang="fr-FR" b="1" dirty="0" err="1"/>
              <a:t>Zand</a:t>
            </a:r>
            <a:r>
              <a:rPr lang="fr-FR" b="1" dirty="0"/>
              <a:t> Karim Khan</a:t>
            </a:r>
          </a:p>
          <a:p>
            <a:endParaRPr lang="fr-FR" dirty="0"/>
          </a:p>
          <a:p>
            <a:r>
              <a:rPr lang="fr-FR" dirty="0"/>
              <a:t>b) Vers le nord-ouest…</a:t>
            </a:r>
          </a:p>
          <a:p>
            <a:endParaRPr lang="fr-FR" dirty="0"/>
          </a:p>
          <a:p>
            <a:r>
              <a:rPr lang="fr-FR" dirty="0"/>
              <a:t>*1758 : </a:t>
            </a:r>
            <a:r>
              <a:rPr lang="fr-FR" u="sng" dirty="0"/>
              <a:t>Karim Khan</a:t>
            </a:r>
            <a:r>
              <a:rPr lang="fr-FR" dirty="0"/>
              <a:t> s’empare d’Ispahan</a:t>
            </a:r>
          </a:p>
          <a:p>
            <a:r>
              <a:rPr lang="fr-FR" dirty="0"/>
              <a:t>Et il fait exécuter le Kadjar Mohammed Hassan</a:t>
            </a:r>
          </a:p>
          <a:p>
            <a:endParaRPr lang="fr-FR" dirty="0"/>
          </a:p>
          <a:p>
            <a:r>
              <a:rPr lang="fr-FR" dirty="0"/>
              <a:t>*Rappel…</a:t>
            </a:r>
          </a:p>
          <a:p>
            <a:r>
              <a:rPr lang="fr-FR" dirty="0"/>
              <a:t>1750 : </a:t>
            </a:r>
            <a:r>
              <a:rPr lang="fr-FR" u="sng" dirty="0"/>
              <a:t>Mohammed Hassan</a:t>
            </a:r>
            <a:r>
              <a:rPr lang="fr-FR" dirty="0"/>
              <a:t> était maître de l’Azerbaïdjan, du </a:t>
            </a:r>
            <a:r>
              <a:rPr lang="fr-FR" dirty="0" err="1"/>
              <a:t>Guilan</a:t>
            </a:r>
            <a:r>
              <a:rPr lang="fr-FR" dirty="0"/>
              <a:t>, du </a:t>
            </a:r>
            <a:r>
              <a:rPr lang="fr-FR" dirty="0" err="1"/>
              <a:t>Mazandaran</a:t>
            </a:r>
            <a:r>
              <a:rPr lang="fr-FR" dirty="0"/>
              <a:t> et d’Ispahan</a:t>
            </a:r>
          </a:p>
          <a:p>
            <a:endParaRPr lang="fr-FR" dirty="0"/>
          </a:p>
          <a:p>
            <a:r>
              <a:rPr lang="fr-FR" dirty="0"/>
              <a:t>*1762 : L’eunuque (</a:t>
            </a:r>
            <a:r>
              <a:rPr lang="fr-FR" u="sng" dirty="0"/>
              <a:t>Agha) Mohammad</a:t>
            </a:r>
            <a:r>
              <a:rPr lang="fr-FR" dirty="0"/>
              <a:t>, 20 ans</a:t>
            </a:r>
            <a:endParaRPr lang="fr-FR" u="sng" dirty="0"/>
          </a:p>
          <a:p>
            <a:r>
              <a:rPr lang="fr-FR" dirty="0"/>
              <a:t>Fils de Mohammed Hassan, est capturé</a:t>
            </a:r>
          </a:p>
          <a:p>
            <a:r>
              <a:rPr lang="fr-FR" dirty="0"/>
              <a:t>Et envoyé comme prisonnier à Chiraz…</a:t>
            </a:r>
          </a:p>
        </p:txBody>
      </p:sp>
      <p:pic>
        <p:nvPicPr>
          <p:cNvPr id="3" name="Picture 2" descr="C:\Users\Christophe\Pictures\My Scans\2015-12 (déc.)\scan0003.jpg">
            <a:extLst>
              <a:ext uri="{FF2B5EF4-FFF2-40B4-BE49-F238E27FC236}">
                <a16:creationId xmlns:a16="http://schemas.microsoft.com/office/drawing/2014/main" id="{66B15EFE-72A2-E1EA-E4B3-904867D41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34" y="178482"/>
            <a:ext cx="7076410" cy="44916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630D158F-E8E8-1320-23D5-11ED0ECE6094}"/>
              </a:ext>
            </a:extLst>
          </p:cNvPr>
          <p:cNvSpPr/>
          <p:nvPr/>
        </p:nvSpPr>
        <p:spPr>
          <a:xfrm>
            <a:off x="8062744" y="1936773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453B0A3-D618-FD70-EF4A-4F7AB51ABB9E}"/>
              </a:ext>
            </a:extLst>
          </p:cNvPr>
          <p:cNvSpPr/>
          <p:nvPr/>
        </p:nvSpPr>
        <p:spPr>
          <a:xfrm>
            <a:off x="6865247" y="3388985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EB3F96A1-518E-3D47-631B-D932D4EE4301}"/>
              </a:ext>
            </a:extLst>
          </p:cNvPr>
          <p:cNvCxnSpPr>
            <a:cxnSpLocks/>
            <a:stCxn id="8" idx="7"/>
            <a:endCxn id="7" idx="3"/>
          </p:cNvCxnSpPr>
          <p:nvPr/>
        </p:nvCxnSpPr>
        <p:spPr>
          <a:xfrm flipV="1">
            <a:off x="7014508" y="2063930"/>
            <a:ext cx="1073845" cy="134687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AF75EDDF-6AC6-E378-D334-603AEDD4D6CA}"/>
              </a:ext>
            </a:extLst>
          </p:cNvPr>
          <p:cNvSpPr/>
          <p:nvPr/>
        </p:nvSpPr>
        <p:spPr>
          <a:xfrm>
            <a:off x="9234358" y="278685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64D42BD-07DA-0072-7A8A-F3EB174F44F5}"/>
              </a:ext>
            </a:extLst>
          </p:cNvPr>
          <p:cNvSpPr/>
          <p:nvPr/>
        </p:nvSpPr>
        <p:spPr>
          <a:xfrm>
            <a:off x="8415005" y="2349804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9E9EE4F-E9D9-8FED-44D5-305442A6BD73}"/>
              </a:ext>
            </a:extLst>
          </p:cNvPr>
          <p:cNvSpPr/>
          <p:nvPr/>
        </p:nvSpPr>
        <p:spPr>
          <a:xfrm>
            <a:off x="9565303" y="3315211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5FBF58C-2DC5-F9AF-B7DB-AA17D5059B7D}"/>
              </a:ext>
            </a:extLst>
          </p:cNvPr>
          <p:cNvSpPr/>
          <p:nvPr/>
        </p:nvSpPr>
        <p:spPr>
          <a:xfrm>
            <a:off x="9833107" y="208574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A6E4DBE-C19D-D5ED-38D3-E7224D6F58F9}"/>
              </a:ext>
            </a:extLst>
          </p:cNvPr>
          <p:cNvSpPr/>
          <p:nvPr/>
        </p:nvSpPr>
        <p:spPr>
          <a:xfrm>
            <a:off x="9409228" y="1672360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33888C70-DD9B-4EB1-F759-91A1FBF88E1F}"/>
              </a:ext>
            </a:extLst>
          </p:cNvPr>
          <p:cNvCxnSpPr>
            <a:cxnSpLocks/>
            <a:stCxn id="2" idx="7"/>
            <a:endCxn id="13" idx="3"/>
          </p:cNvCxnSpPr>
          <p:nvPr/>
        </p:nvCxnSpPr>
        <p:spPr>
          <a:xfrm flipV="1">
            <a:off x="9383619" y="2212904"/>
            <a:ext cx="475097" cy="5957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24F80778-41AB-D29F-8819-41E09831AF87}"/>
              </a:ext>
            </a:extLst>
          </p:cNvPr>
          <p:cNvCxnSpPr>
            <a:cxnSpLocks/>
            <a:stCxn id="2" idx="7"/>
            <a:endCxn id="22" idx="4"/>
          </p:cNvCxnSpPr>
          <p:nvPr/>
        </p:nvCxnSpPr>
        <p:spPr>
          <a:xfrm flipV="1">
            <a:off x="9383619" y="1821334"/>
            <a:ext cx="113044" cy="98733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6298D984-0E0F-87A2-90A9-F272817C2917}"/>
              </a:ext>
            </a:extLst>
          </p:cNvPr>
          <p:cNvCxnSpPr>
            <a:cxnSpLocks/>
            <a:stCxn id="2" idx="1"/>
            <a:endCxn id="11" idx="6"/>
          </p:cNvCxnSpPr>
          <p:nvPr/>
        </p:nvCxnSpPr>
        <p:spPr>
          <a:xfrm flipH="1" flipV="1">
            <a:off x="8589875" y="2424291"/>
            <a:ext cx="670092" cy="38437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1C1ECD33-117C-BAC7-D0DC-85DB62A581FE}"/>
              </a:ext>
            </a:extLst>
          </p:cNvPr>
          <p:cNvSpPr/>
          <p:nvPr/>
        </p:nvSpPr>
        <p:spPr>
          <a:xfrm>
            <a:off x="10746050" y="2322096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031271F1-09FB-3F6D-555B-D8E6E535EA27}"/>
              </a:ext>
            </a:extLst>
          </p:cNvPr>
          <p:cNvSpPr/>
          <p:nvPr/>
        </p:nvSpPr>
        <p:spPr>
          <a:xfrm>
            <a:off x="9771281" y="3871802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2BABFD7-7719-0C6A-6AFC-1F858CF89F1F}"/>
              </a:ext>
            </a:extLst>
          </p:cNvPr>
          <p:cNvSpPr/>
          <p:nvPr/>
        </p:nvSpPr>
        <p:spPr>
          <a:xfrm>
            <a:off x="10185368" y="2200830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F4B30D04-73D1-277B-131D-27AFB942476A}"/>
              </a:ext>
            </a:extLst>
          </p:cNvPr>
          <p:cNvSpPr/>
          <p:nvPr/>
        </p:nvSpPr>
        <p:spPr>
          <a:xfrm>
            <a:off x="10272803" y="2935825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F4D4AE1C-B008-FABD-3791-34781CC8A224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10036107" y="2200830"/>
            <a:ext cx="174870" cy="2181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850F8457-858F-063A-9188-90F2ACE01038}"/>
              </a:ext>
            </a:extLst>
          </p:cNvPr>
          <p:cNvCxnSpPr>
            <a:cxnSpLocks/>
          </p:cNvCxnSpPr>
          <p:nvPr/>
        </p:nvCxnSpPr>
        <p:spPr>
          <a:xfrm>
            <a:off x="10290407" y="2349804"/>
            <a:ext cx="54014" cy="58602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54A48C9C-64C0-D4C0-EE73-849626F93547}"/>
              </a:ext>
            </a:extLst>
          </p:cNvPr>
          <p:cNvCxnSpPr>
            <a:cxnSpLocks/>
            <a:stCxn id="32" idx="6"/>
            <a:endCxn id="29" idx="2"/>
          </p:cNvCxnSpPr>
          <p:nvPr/>
        </p:nvCxnSpPr>
        <p:spPr>
          <a:xfrm>
            <a:off x="10360238" y="2275317"/>
            <a:ext cx="385812" cy="12126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D745381D-DE7D-D517-68B6-8FE7F623FE3B}"/>
              </a:ext>
            </a:extLst>
          </p:cNvPr>
          <p:cNvCxnSpPr>
            <a:cxnSpLocks/>
            <a:stCxn id="33" idx="3"/>
          </p:cNvCxnSpPr>
          <p:nvPr/>
        </p:nvCxnSpPr>
        <p:spPr>
          <a:xfrm flipH="1">
            <a:off x="9896687" y="3062982"/>
            <a:ext cx="401725" cy="80882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BF8C884E-A9F6-580A-77F7-77AB2957811E}"/>
              </a:ext>
            </a:extLst>
          </p:cNvPr>
          <p:cNvCxnSpPr>
            <a:cxnSpLocks/>
          </p:cNvCxnSpPr>
          <p:nvPr/>
        </p:nvCxnSpPr>
        <p:spPr>
          <a:xfrm flipH="1" flipV="1">
            <a:off x="6777812" y="2935825"/>
            <a:ext cx="174870" cy="45316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86BFBD35-8596-1E29-2838-6BC68AE669E1}"/>
              </a:ext>
            </a:extLst>
          </p:cNvPr>
          <p:cNvSpPr/>
          <p:nvPr/>
        </p:nvSpPr>
        <p:spPr>
          <a:xfrm>
            <a:off x="6690377" y="278685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457945B-6D94-7855-F9FC-85AB8FBFC0A1}"/>
              </a:ext>
            </a:extLst>
          </p:cNvPr>
          <p:cNvSpPr/>
          <p:nvPr/>
        </p:nvSpPr>
        <p:spPr>
          <a:xfrm>
            <a:off x="6978185" y="198071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DD10976-BA33-AC01-3946-2C6F2B83D592}"/>
              </a:ext>
            </a:extLst>
          </p:cNvPr>
          <p:cNvSpPr/>
          <p:nvPr/>
        </p:nvSpPr>
        <p:spPr>
          <a:xfrm>
            <a:off x="6404564" y="187244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ED788E88-572F-3FE4-DE46-BF06DBBDD02D}"/>
              </a:ext>
            </a:extLst>
          </p:cNvPr>
          <p:cNvCxnSpPr>
            <a:cxnSpLocks/>
            <a:stCxn id="19" idx="0"/>
            <a:endCxn id="20" idx="3"/>
          </p:cNvCxnSpPr>
          <p:nvPr/>
        </p:nvCxnSpPr>
        <p:spPr>
          <a:xfrm flipV="1">
            <a:off x="6777812" y="2107870"/>
            <a:ext cx="225982" cy="67898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83BCBB5B-984C-02B4-0AA6-9F78B88C441D}"/>
              </a:ext>
            </a:extLst>
          </p:cNvPr>
          <p:cNvCxnSpPr>
            <a:cxnSpLocks/>
            <a:stCxn id="19" idx="0"/>
            <a:endCxn id="23" idx="4"/>
          </p:cNvCxnSpPr>
          <p:nvPr/>
        </p:nvCxnSpPr>
        <p:spPr>
          <a:xfrm flipH="1" flipV="1">
            <a:off x="6491999" y="2021417"/>
            <a:ext cx="285813" cy="76543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5E4B99BA-FAFE-A6C3-FF19-933E30CD6479}"/>
              </a:ext>
            </a:extLst>
          </p:cNvPr>
          <p:cNvSpPr/>
          <p:nvPr/>
        </p:nvSpPr>
        <p:spPr>
          <a:xfrm>
            <a:off x="5775477" y="159787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C5B844BF-7EB7-088E-B233-4B41688FBE53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5975956" y="1672360"/>
            <a:ext cx="454217" cy="2219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42398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7192D-0BB3-A2A6-6CA1-A06042962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37898D0-BEAF-C3EC-13D1-CA0B4D689FEB}"/>
              </a:ext>
            </a:extLst>
          </p:cNvPr>
          <p:cNvSpPr/>
          <p:nvPr/>
        </p:nvSpPr>
        <p:spPr>
          <a:xfrm>
            <a:off x="119270" y="178483"/>
            <a:ext cx="4606703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1750-1779 : La Perse occidentale réunifiée et pacifiée du </a:t>
            </a:r>
            <a:r>
              <a:rPr lang="fr-FR" b="1" dirty="0" err="1"/>
              <a:t>Zand</a:t>
            </a:r>
            <a:r>
              <a:rPr lang="fr-FR" b="1" dirty="0"/>
              <a:t> Karim Khan</a:t>
            </a:r>
          </a:p>
          <a:p>
            <a:endParaRPr lang="fr-FR" dirty="0"/>
          </a:p>
          <a:p>
            <a:r>
              <a:rPr lang="fr-FR" dirty="0"/>
              <a:t>*1760-70</a:t>
            </a:r>
          </a:p>
          <a:p>
            <a:r>
              <a:rPr lang="fr-FR" dirty="0"/>
              <a:t>Même si l’Empire afghan reste dominant à l’est</a:t>
            </a:r>
          </a:p>
          <a:p>
            <a:endParaRPr lang="fr-FR" dirty="0"/>
          </a:p>
          <a:p>
            <a:r>
              <a:rPr lang="fr-FR" dirty="0"/>
              <a:t>Du Fars au sud</a:t>
            </a:r>
          </a:p>
          <a:p>
            <a:r>
              <a:rPr lang="fr-FR" dirty="0"/>
              <a:t>A l’Azerbaïdjan et au Caucase au nord-ouest</a:t>
            </a:r>
          </a:p>
          <a:p>
            <a:r>
              <a:rPr lang="fr-FR" dirty="0"/>
              <a:t>Et au Khorassan au nord-est…</a:t>
            </a:r>
          </a:p>
          <a:p>
            <a:endParaRPr lang="fr-FR" dirty="0"/>
          </a:p>
          <a:p>
            <a:r>
              <a:rPr lang="fr-FR" dirty="0"/>
              <a:t>Le </a:t>
            </a:r>
            <a:r>
              <a:rPr lang="fr-FR" dirty="0" err="1"/>
              <a:t>Zand</a:t>
            </a:r>
            <a:r>
              <a:rPr lang="fr-FR" dirty="0"/>
              <a:t> Karim Khan a réussi à réunifier…</a:t>
            </a:r>
          </a:p>
          <a:p>
            <a:r>
              <a:rPr lang="fr-FR" dirty="0"/>
              <a:t>La Perse centrale et occidentale</a:t>
            </a:r>
          </a:p>
          <a:p>
            <a:endParaRPr lang="fr-FR" dirty="0"/>
          </a:p>
          <a:p>
            <a:r>
              <a:rPr lang="fr-FR" dirty="0"/>
              <a:t>*Mais…</a:t>
            </a:r>
          </a:p>
        </p:txBody>
      </p:sp>
      <p:pic>
        <p:nvPicPr>
          <p:cNvPr id="3" name="Picture 2" descr="C:\Users\Christophe\Pictures\My Scans\2015-12 (déc.)\scan0003.jpg">
            <a:extLst>
              <a:ext uri="{FF2B5EF4-FFF2-40B4-BE49-F238E27FC236}">
                <a16:creationId xmlns:a16="http://schemas.microsoft.com/office/drawing/2014/main" id="{1670BC8D-8CA1-F632-D7BD-B7CA3D000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34" y="178482"/>
            <a:ext cx="7076410" cy="44916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5CB72776-1F22-65C9-7BBA-DAE45273D55B}"/>
              </a:ext>
            </a:extLst>
          </p:cNvPr>
          <p:cNvSpPr/>
          <p:nvPr/>
        </p:nvSpPr>
        <p:spPr>
          <a:xfrm>
            <a:off x="8062744" y="1936773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42EC94F-3AAA-8865-C27E-2591AFD9D5B8}"/>
              </a:ext>
            </a:extLst>
          </p:cNvPr>
          <p:cNvSpPr/>
          <p:nvPr/>
        </p:nvSpPr>
        <p:spPr>
          <a:xfrm>
            <a:off x="6865247" y="338898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1C5787D6-B689-8682-2C6E-BA91B7DD3739}"/>
              </a:ext>
            </a:extLst>
          </p:cNvPr>
          <p:cNvCxnSpPr>
            <a:cxnSpLocks/>
            <a:stCxn id="8" idx="7"/>
            <a:endCxn id="7" idx="3"/>
          </p:cNvCxnSpPr>
          <p:nvPr/>
        </p:nvCxnSpPr>
        <p:spPr>
          <a:xfrm flipV="1">
            <a:off x="7014508" y="2063930"/>
            <a:ext cx="1073845" cy="134687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6D7B8FFD-6B68-E1FB-5DA7-06FFFA1F0745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6777812" y="2935825"/>
            <a:ext cx="174870" cy="45316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D897B1D1-E310-47FC-21A4-1A6E853BDAF0}"/>
              </a:ext>
            </a:extLst>
          </p:cNvPr>
          <p:cNvSpPr/>
          <p:nvPr/>
        </p:nvSpPr>
        <p:spPr>
          <a:xfrm>
            <a:off x="9234358" y="278685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E0EA8C8-B798-BD59-B3B8-5C7C0337C7B2}"/>
              </a:ext>
            </a:extLst>
          </p:cNvPr>
          <p:cNvSpPr/>
          <p:nvPr/>
        </p:nvSpPr>
        <p:spPr>
          <a:xfrm>
            <a:off x="8415005" y="2349804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854B739-8D03-CF88-F1E0-CD3817554191}"/>
              </a:ext>
            </a:extLst>
          </p:cNvPr>
          <p:cNvSpPr/>
          <p:nvPr/>
        </p:nvSpPr>
        <p:spPr>
          <a:xfrm>
            <a:off x="9565303" y="3315211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D469A3F-D19F-7DD2-9AC3-83A86157A103}"/>
              </a:ext>
            </a:extLst>
          </p:cNvPr>
          <p:cNvSpPr/>
          <p:nvPr/>
        </p:nvSpPr>
        <p:spPr>
          <a:xfrm>
            <a:off x="9833107" y="208574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ED659C6-DE42-8E24-AC2B-320BD5F4DD85}"/>
              </a:ext>
            </a:extLst>
          </p:cNvPr>
          <p:cNvSpPr/>
          <p:nvPr/>
        </p:nvSpPr>
        <p:spPr>
          <a:xfrm>
            <a:off x="9409228" y="1672360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F118BB9A-46F1-6A3A-378A-D45C1F6E5F21}"/>
              </a:ext>
            </a:extLst>
          </p:cNvPr>
          <p:cNvCxnSpPr>
            <a:cxnSpLocks/>
            <a:stCxn id="2" idx="7"/>
            <a:endCxn id="13" idx="3"/>
          </p:cNvCxnSpPr>
          <p:nvPr/>
        </p:nvCxnSpPr>
        <p:spPr>
          <a:xfrm flipV="1">
            <a:off x="9383619" y="2212904"/>
            <a:ext cx="475097" cy="5957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A2DEF933-8C13-EF8C-66CA-C48122D82D6F}"/>
              </a:ext>
            </a:extLst>
          </p:cNvPr>
          <p:cNvCxnSpPr>
            <a:cxnSpLocks/>
            <a:stCxn id="2" idx="7"/>
            <a:endCxn id="22" idx="4"/>
          </p:cNvCxnSpPr>
          <p:nvPr/>
        </p:nvCxnSpPr>
        <p:spPr>
          <a:xfrm flipV="1">
            <a:off x="9383619" y="1821334"/>
            <a:ext cx="113044" cy="98733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66E6DB7D-791D-F2D0-8A1D-9FC687EE90C9}"/>
              </a:ext>
            </a:extLst>
          </p:cNvPr>
          <p:cNvCxnSpPr>
            <a:cxnSpLocks/>
            <a:stCxn id="2" idx="1"/>
            <a:endCxn id="11" idx="6"/>
          </p:cNvCxnSpPr>
          <p:nvPr/>
        </p:nvCxnSpPr>
        <p:spPr>
          <a:xfrm flipH="1" flipV="1">
            <a:off x="8589875" y="2424291"/>
            <a:ext cx="670092" cy="38437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61C94C52-06FA-1935-7AA2-8AAC8509F87C}"/>
              </a:ext>
            </a:extLst>
          </p:cNvPr>
          <p:cNvSpPr/>
          <p:nvPr/>
        </p:nvSpPr>
        <p:spPr>
          <a:xfrm>
            <a:off x="10746050" y="2322096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606B9AC3-350B-A6B5-026D-241CDC99AD7D}"/>
              </a:ext>
            </a:extLst>
          </p:cNvPr>
          <p:cNvSpPr/>
          <p:nvPr/>
        </p:nvSpPr>
        <p:spPr>
          <a:xfrm>
            <a:off x="9771281" y="3871802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05580CA-6052-229C-A67F-3BF6C9A6711D}"/>
              </a:ext>
            </a:extLst>
          </p:cNvPr>
          <p:cNvSpPr/>
          <p:nvPr/>
        </p:nvSpPr>
        <p:spPr>
          <a:xfrm>
            <a:off x="10185368" y="2200830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08176ED9-B084-EE3D-53CD-5C784CFA5FAB}"/>
              </a:ext>
            </a:extLst>
          </p:cNvPr>
          <p:cNvSpPr/>
          <p:nvPr/>
        </p:nvSpPr>
        <p:spPr>
          <a:xfrm>
            <a:off x="10272803" y="2935825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5FBF148B-EE14-94CD-118C-E0BD6234C8B8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10036107" y="2200830"/>
            <a:ext cx="174870" cy="2181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B55F9A55-A2EC-AE6B-AE9C-980059EF328E}"/>
              </a:ext>
            </a:extLst>
          </p:cNvPr>
          <p:cNvCxnSpPr>
            <a:cxnSpLocks/>
          </p:cNvCxnSpPr>
          <p:nvPr/>
        </p:nvCxnSpPr>
        <p:spPr>
          <a:xfrm>
            <a:off x="10290407" y="2349804"/>
            <a:ext cx="54014" cy="58602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C03C1C4C-A013-A63E-86F1-95D4BC8942F8}"/>
              </a:ext>
            </a:extLst>
          </p:cNvPr>
          <p:cNvCxnSpPr>
            <a:cxnSpLocks/>
            <a:stCxn id="32" idx="6"/>
            <a:endCxn id="29" idx="2"/>
          </p:cNvCxnSpPr>
          <p:nvPr/>
        </p:nvCxnSpPr>
        <p:spPr>
          <a:xfrm>
            <a:off x="10360238" y="2275317"/>
            <a:ext cx="385812" cy="12126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779C7DD3-12EF-D982-3E24-D1A40846D71F}"/>
              </a:ext>
            </a:extLst>
          </p:cNvPr>
          <p:cNvCxnSpPr>
            <a:cxnSpLocks/>
            <a:stCxn id="33" idx="3"/>
          </p:cNvCxnSpPr>
          <p:nvPr/>
        </p:nvCxnSpPr>
        <p:spPr>
          <a:xfrm flipH="1">
            <a:off x="9896687" y="3062982"/>
            <a:ext cx="401725" cy="80882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984914E9-1FA4-E104-CE43-1F560DF36071}"/>
              </a:ext>
            </a:extLst>
          </p:cNvPr>
          <p:cNvSpPr/>
          <p:nvPr/>
        </p:nvSpPr>
        <p:spPr>
          <a:xfrm>
            <a:off x="6690377" y="2786851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5B291B7-CFCD-6EB3-CB5B-93632A66249E}"/>
              </a:ext>
            </a:extLst>
          </p:cNvPr>
          <p:cNvSpPr/>
          <p:nvPr/>
        </p:nvSpPr>
        <p:spPr>
          <a:xfrm>
            <a:off x="6978185" y="1980713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9B722A1-DBB9-455A-203A-E760EAC2181C}"/>
              </a:ext>
            </a:extLst>
          </p:cNvPr>
          <p:cNvSpPr/>
          <p:nvPr/>
        </p:nvSpPr>
        <p:spPr>
          <a:xfrm>
            <a:off x="6404564" y="1872443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0D6B3CF-9485-D953-ECFC-AF353248ABBB}"/>
              </a:ext>
            </a:extLst>
          </p:cNvPr>
          <p:cNvCxnSpPr>
            <a:cxnSpLocks/>
            <a:stCxn id="4" idx="0"/>
            <a:endCxn id="5" idx="3"/>
          </p:cNvCxnSpPr>
          <p:nvPr/>
        </p:nvCxnSpPr>
        <p:spPr>
          <a:xfrm flipV="1">
            <a:off x="6777812" y="2107870"/>
            <a:ext cx="225982" cy="67898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CC8855B5-DACD-A135-E513-6B035BD1AEB0}"/>
              </a:ext>
            </a:extLst>
          </p:cNvPr>
          <p:cNvCxnSpPr>
            <a:cxnSpLocks/>
            <a:stCxn id="4" idx="0"/>
            <a:endCxn id="9" idx="4"/>
          </p:cNvCxnSpPr>
          <p:nvPr/>
        </p:nvCxnSpPr>
        <p:spPr>
          <a:xfrm flipH="1" flipV="1">
            <a:off x="6491999" y="2021417"/>
            <a:ext cx="285813" cy="76543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CBEA9266-7787-A03A-6598-1DD4DA6FC964}"/>
              </a:ext>
            </a:extLst>
          </p:cNvPr>
          <p:cNvSpPr/>
          <p:nvPr/>
        </p:nvSpPr>
        <p:spPr>
          <a:xfrm>
            <a:off x="5775477" y="1597873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80A5AA51-5DAA-D885-F76F-2BCC94619E89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5975956" y="1672360"/>
            <a:ext cx="454217" cy="2219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846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 1"/>
          <p:cNvSpPr/>
          <p:nvPr/>
        </p:nvSpPr>
        <p:spPr>
          <a:xfrm>
            <a:off x="189720" y="177480"/>
            <a:ext cx="2804760" cy="1475873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1709-1747 : L’Empire perse dans la tourmente : La fin des derniers Séfévides et le règne glorieux de Nader Chah</a:t>
            </a:r>
            <a:endParaRPr lang="fr-FR" sz="1800" b="1" strike="noStrike" spc="-1" dirty="0">
              <a:latin typeface="Arial"/>
            </a:endParaRPr>
          </a:p>
        </p:txBody>
      </p:sp>
      <p:pic>
        <p:nvPicPr>
          <p:cNvPr id="2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FB68776E-BBF5-464B-3A43-191A9C1E0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234" y="118918"/>
            <a:ext cx="8788496" cy="659137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0267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9270" y="178483"/>
            <a:ext cx="4580139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1779-1789 : A Chiraz, après la mort de Karim Khan, luttes de pouvoir au sein des </a:t>
            </a:r>
            <a:r>
              <a:rPr lang="fr-FR" b="1" dirty="0" err="1"/>
              <a:t>Zand</a:t>
            </a:r>
            <a:r>
              <a:rPr lang="fr-FR" b="1" dirty="0"/>
              <a:t> ; Dans le </a:t>
            </a:r>
            <a:r>
              <a:rPr lang="fr-FR" b="1" dirty="0" err="1"/>
              <a:t>Guilan-Mazandaran</a:t>
            </a:r>
            <a:r>
              <a:rPr lang="fr-FR" b="1" dirty="0"/>
              <a:t>, le Kadjar Agha Mohammad rassemble ses forces</a:t>
            </a:r>
          </a:p>
          <a:p>
            <a:endParaRPr lang="fr-FR" dirty="0"/>
          </a:p>
          <a:p>
            <a:r>
              <a:rPr lang="fr-FR" dirty="0"/>
              <a:t>*1779 : A Chiraz, après la mort de Karim Khan</a:t>
            </a:r>
          </a:p>
          <a:p>
            <a:r>
              <a:rPr lang="fr-FR" dirty="0"/>
              <a:t>Les luttes de pouvoir reprennent</a:t>
            </a:r>
          </a:p>
          <a:p>
            <a:endParaRPr lang="fr-FR" dirty="0"/>
          </a:p>
          <a:p>
            <a:r>
              <a:rPr lang="fr-FR" dirty="0"/>
              <a:t>*1779-89 : En dix ans, cinq membres des </a:t>
            </a:r>
            <a:r>
              <a:rPr lang="fr-FR" dirty="0" err="1"/>
              <a:t>Zand</a:t>
            </a:r>
            <a:r>
              <a:rPr lang="fr-FR" dirty="0"/>
              <a:t> Se succèdent sur le trône</a:t>
            </a:r>
          </a:p>
          <a:p>
            <a:endParaRPr lang="fr-FR" dirty="0"/>
          </a:p>
          <a:p>
            <a:r>
              <a:rPr lang="fr-FR" dirty="0"/>
              <a:t>*Et pendant ce temps…</a:t>
            </a:r>
          </a:p>
        </p:txBody>
      </p:sp>
      <p:pic>
        <p:nvPicPr>
          <p:cNvPr id="3" name="Picture 2" descr="C:\Users\Christophe\Pictures\My Scans\2015-12 (déc.)\scan0003.jpg">
            <a:extLst>
              <a:ext uri="{FF2B5EF4-FFF2-40B4-BE49-F238E27FC236}">
                <a16:creationId xmlns:a16="http://schemas.microsoft.com/office/drawing/2014/main" id="{66B15EFE-72A2-E1EA-E4B3-904867D41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8483"/>
            <a:ext cx="7076410" cy="44916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878B80F9-934F-8ADC-320F-279B5A184D5E}"/>
              </a:ext>
            </a:extLst>
          </p:cNvPr>
          <p:cNvSpPr/>
          <p:nvPr/>
        </p:nvSpPr>
        <p:spPr>
          <a:xfrm>
            <a:off x="8062744" y="1936773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FA90678-9100-D3ED-2714-E42F4DC86F70}"/>
              </a:ext>
            </a:extLst>
          </p:cNvPr>
          <p:cNvSpPr/>
          <p:nvPr/>
        </p:nvSpPr>
        <p:spPr>
          <a:xfrm>
            <a:off x="6865247" y="338898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BDF441D-6817-A7F9-1EFE-5F5B128EE5C2}"/>
              </a:ext>
            </a:extLst>
          </p:cNvPr>
          <p:cNvSpPr/>
          <p:nvPr/>
        </p:nvSpPr>
        <p:spPr>
          <a:xfrm>
            <a:off x="6690377" y="2786851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63063D97-E5B3-6702-F04A-A363863F019C}"/>
              </a:ext>
            </a:extLst>
          </p:cNvPr>
          <p:cNvSpPr/>
          <p:nvPr/>
        </p:nvSpPr>
        <p:spPr>
          <a:xfrm>
            <a:off x="6978185" y="1980713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6532FBF3-4EB3-33D6-3476-ECB38CF24431}"/>
              </a:ext>
            </a:extLst>
          </p:cNvPr>
          <p:cNvSpPr/>
          <p:nvPr/>
        </p:nvSpPr>
        <p:spPr>
          <a:xfrm>
            <a:off x="6404564" y="1872443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D005DBA-DAAA-8E1C-74A3-07561E56A71F}"/>
              </a:ext>
            </a:extLst>
          </p:cNvPr>
          <p:cNvSpPr/>
          <p:nvPr/>
        </p:nvSpPr>
        <p:spPr>
          <a:xfrm>
            <a:off x="9234358" y="278685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63EFE9D-1E0F-BA32-141B-7AA114F5AB14}"/>
              </a:ext>
            </a:extLst>
          </p:cNvPr>
          <p:cNvSpPr/>
          <p:nvPr/>
        </p:nvSpPr>
        <p:spPr>
          <a:xfrm>
            <a:off x="8415005" y="2349804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B32F426-84BA-6829-5111-2EB8469D9DBE}"/>
              </a:ext>
            </a:extLst>
          </p:cNvPr>
          <p:cNvSpPr/>
          <p:nvPr/>
        </p:nvSpPr>
        <p:spPr>
          <a:xfrm>
            <a:off x="9565303" y="3315211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551026E-8740-DA1E-92E2-4865949895D4}"/>
              </a:ext>
            </a:extLst>
          </p:cNvPr>
          <p:cNvSpPr/>
          <p:nvPr/>
        </p:nvSpPr>
        <p:spPr>
          <a:xfrm>
            <a:off x="9833107" y="208574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5A8721E-2620-B513-A53F-7DD8E2D18953}"/>
              </a:ext>
            </a:extLst>
          </p:cNvPr>
          <p:cNvSpPr/>
          <p:nvPr/>
        </p:nvSpPr>
        <p:spPr>
          <a:xfrm>
            <a:off x="9409228" y="1672360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C5AAA616-7282-C150-6CF8-A0850AC18BBB}"/>
              </a:ext>
            </a:extLst>
          </p:cNvPr>
          <p:cNvCxnSpPr>
            <a:cxnSpLocks/>
            <a:stCxn id="2" idx="7"/>
            <a:endCxn id="7" idx="3"/>
          </p:cNvCxnSpPr>
          <p:nvPr/>
        </p:nvCxnSpPr>
        <p:spPr>
          <a:xfrm flipV="1">
            <a:off x="9383619" y="2212904"/>
            <a:ext cx="475097" cy="5957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34FAA8F-681C-9644-6DEF-2B45CA4D4B95}"/>
              </a:ext>
            </a:extLst>
          </p:cNvPr>
          <p:cNvCxnSpPr>
            <a:cxnSpLocks/>
            <a:stCxn id="2" idx="7"/>
            <a:endCxn id="8" idx="4"/>
          </p:cNvCxnSpPr>
          <p:nvPr/>
        </p:nvCxnSpPr>
        <p:spPr>
          <a:xfrm flipV="1">
            <a:off x="9383619" y="1821334"/>
            <a:ext cx="113044" cy="98733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40A5532-3F68-BCAE-2810-C1ED923C34B7}"/>
              </a:ext>
            </a:extLst>
          </p:cNvPr>
          <p:cNvCxnSpPr>
            <a:cxnSpLocks/>
            <a:stCxn id="2" idx="1"/>
            <a:endCxn id="4" idx="6"/>
          </p:cNvCxnSpPr>
          <p:nvPr/>
        </p:nvCxnSpPr>
        <p:spPr>
          <a:xfrm flipH="1" flipV="1">
            <a:off x="8589875" y="2424291"/>
            <a:ext cx="670092" cy="38437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DE851F78-679B-4A9E-1E98-845E006E6F7B}"/>
              </a:ext>
            </a:extLst>
          </p:cNvPr>
          <p:cNvSpPr/>
          <p:nvPr/>
        </p:nvSpPr>
        <p:spPr>
          <a:xfrm>
            <a:off x="10746050" y="2322096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DA9649E-FC3A-416C-1802-E469C2A894A8}"/>
              </a:ext>
            </a:extLst>
          </p:cNvPr>
          <p:cNvSpPr/>
          <p:nvPr/>
        </p:nvSpPr>
        <p:spPr>
          <a:xfrm>
            <a:off x="9771281" y="3871802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BCE9A698-12A7-4540-4633-66CAFDBCDB81}"/>
              </a:ext>
            </a:extLst>
          </p:cNvPr>
          <p:cNvSpPr/>
          <p:nvPr/>
        </p:nvSpPr>
        <p:spPr>
          <a:xfrm>
            <a:off x="10185368" y="2200830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C77603BD-15FF-7B7E-DD5E-D297F9ED2C8E}"/>
              </a:ext>
            </a:extLst>
          </p:cNvPr>
          <p:cNvSpPr/>
          <p:nvPr/>
        </p:nvSpPr>
        <p:spPr>
          <a:xfrm>
            <a:off x="10272803" y="2935825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BC4F042A-9BFA-5F62-A178-D7D6E25D9E17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10036107" y="2200830"/>
            <a:ext cx="174870" cy="2181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55FBF807-C2AC-2AB6-629F-9465586EDF88}"/>
              </a:ext>
            </a:extLst>
          </p:cNvPr>
          <p:cNvCxnSpPr>
            <a:cxnSpLocks/>
          </p:cNvCxnSpPr>
          <p:nvPr/>
        </p:nvCxnSpPr>
        <p:spPr>
          <a:xfrm>
            <a:off x="10290407" y="2349804"/>
            <a:ext cx="54014" cy="58602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8679421B-ABEE-1968-B53D-BB4876DB7D1C}"/>
              </a:ext>
            </a:extLst>
          </p:cNvPr>
          <p:cNvCxnSpPr>
            <a:cxnSpLocks/>
            <a:stCxn id="28" idx="6"/>
            <a:endCxn id="12" idx="2"/>
          </p:cNvCxnSpPr>
          <p:nvPr/>
        </p:nvCxnSpPr>
        <p:spPr>
          <a:xfrm>
            <a:off x="10360238" y="2275317"/>
            <a:ext cx="385812" cy="12126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A64F5E4E-F84E-360C-7D9C-2F57B64B1C4B}"/>
              </a:ext>
            </a:extLst>
          </p:cNvPr>
          <p:cNvCxnSpPr>
            <a:cxnSpLocks/>
            <a:stCxn id="29" idx="3"/>
          </p:cNvCxnSpPr>
          <p:nvPr/>
        </p:nvCxnSpPr>
        <p:spPr>
          <a:xfrm flipH="1">
            <a:off x="9896687" y="3062982"/>
            <a:ext cx="401725" cy="80882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C654D50E-6BFB-CB22-9890-3DD108A839D6}"/>
              </a:ext>
            </a:extLst>
          </p:cNvPr>
          <p:cNvSpPr/>
          <p:nvPr/>
        </p:nvSpPr>
        <p:spPr>
          <a:xfrm>
            <a:off x="5775477" y="1597873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2128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9270" y="178483"/>
            <a:ext cx="4633878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1779-1789 : A Chiraz, après la mort de Karim Khan, luttes de pouvoir au sein des </a:t>
            </a:r>
            <a:r>
              <a:rPr lang="fr-FR" b="1" dirty="0" err="1"/>
              <a:t>Zand</a:t>
            </a:r>
            <a:r>
              <a:rPr lang="fr-FR" b="1" dirty="0"/>
              <a:t> ; Dans le </a:t>
            </a:r>
            <a:r>
              <a:rPr lang="fr-FR" b="1" dirty="0" err="1"/>
              <a:t>Guilan-Mazandaran</a:t>
            </a:r>
            <a:r>
              <a:rPr lang="fr-FR" b="1" dirty="0"/>
              <a:t>, le Kadjar Agha Mohammad rassemble ses forces</a:t>
            </a:r>
          </a:p>
          <a:p>
            <a:endParaRPr lang="fr-FR" dirty="0"/>
          </a:p>
          <a:p>
            <a:r>
              <a:rPr lang="fr-FR" dirty="0"/>
              <a:t>*1779 : </a:t>
            </a:r>
            <a:r>
              <a:rPr lang="fr-FR" u="sng" dirty="0"/>
              <a:t>Agha Mohammad</a:t>
            </a:r>
            <a:r>
              <a:rPr lang="fr-FR" dirty="0"/>
              <a:t>, 37 ans</a:t>
            </a:r>
          </a:p>
          <a:p>
            <a:r>
              <a:rPr lang="fr-FR" dirty="0"/>
              <a:t>Prisonnier à Chiraz</a:t>
            </a:r>
          </a:p>
          <a:p>
            <a:r>
              <a:rPr lang="fr-FR" dirty="0"/>
              <a:t>Va profiter de ces conflits de succession…</a:t>
            </a:r>
          </a:p>
          <a:p>
            <a:endParaRPr lang="fr-FR" dirty="0"/>
          </a:p>
          <a:p>
            <a:r>
              <a:rPr lang="fr-FR" dirty="0"/>
              <a:t>* Il s’enfuit dans le </a:t>
            </a:r>
            <a:r>
              <a:rPr lang="fr-FR" dirty="0" err="1"/>
              <a:t>Guilan-Mazandaran</a:t>
            </a:r>
            <a:r>
              <a:rPr lang="fr-FR" dirty="0"/>
              <a:t>…</a:t>
            </a:r>
          </a:p>
          <a:p>
            <a:r>
              <a:rPr lang="fr-FR" dirty="0"/>
              <a:t>Où il rassemble les clans kadjars autour de lui…</a:t>
            </a:r>
          </a:p>
        </p:txBody>
      </p:sp>
      <p:pic>
        <p:nvPicPr>
          <p:cNvPr id="3" name="Picture 2" descr="C:\Users\Christophe\Pictures\My Scans\2015-12 (déc.)\scan0003.jpg">
            <a:extLst>
              <a:ext uri="{FF2B5EF4-FFF2-40B4-BE49-F238E27FC236}">
                <a16:creationId xmlns:a16="http://schemas.microsoft.com/office/drawing/2014/main" id="{66B15EFE-72A2-E1EA-E4B3-904867D41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8483"/>
            <a:ext cx="7076410" cy="44916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878B80F9-934F-8ADC-320F-279B5A184D5E}"/>
              </a:ext>
            </a:extLst>
          </p:cNvPr>
          <p:cNvSpPr/>
          <p:nvPr/>
        </p:nvSpPr>
        <p:spPr>
          <a:xfrm>
            <a:off x="8062744" y="1936773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FA90678-9100-D3ED-2714-E42F4DC86F70}"/>
              </a:ext>
            </a:extLst>
          </p:cNvPr>
          <p:cNvSpPr/>
          <p:nvPr/>
        </p:nvSpPr>
        <p:spPr>
          <a:xfrm>
            <a:off x="6865247" y="3388985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BDF441D-6817-A7F9-1EFE-5F5B128EE5C2}"/>
              </a:ext>
            </a:extLst>
          </p:cNvPr>
          <p:cNvSpPr/>
          <p:nvPr/>
        </p:nvSpPr>
        <p:spPr>
          <a:xfrm>
            <a:off x="6690377" y="2786851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63063D97-E5B3-6702-F04A-A363863F019C}"/>
              </a:ext>
            </a:extLst>
          </p:cNvPr>
          <p:cNvSpPr/>
          <p:nvPr/>
        </p:nvSpPr>
        <p:spPr>
          <a:xfrm>
            <a:off x="6978185" y="198071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6532FBF3-4EB3-33D6-3476-ECB38CF24431}"/>
              </a:ext>
            </a:extLst>
          </p:cNvPr>
          <p:cNvSpPr/>
          <p:nvPr/>
        </p:nvSpPr>
        <p:spPr>
          <a:xfrm>
            <a:off x="6404564" y="187244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3790C386-5F64-CC73-601D-E39E7413C9DF}"/>
              </a:ext>
            </a:extLst>
          </p:cNvPr>
          <p:cNvCxnSpPr>
            <a:cxnSpLocks/>
            <a:stCxn id="17" idx="0"/>
          </p:cNvCxnSpPr>
          <p:nvPr/>
        </p:nvCxnSpPr>
        <p:spPr>
          <a:xfrm flipH="1" flipV="1">
            <a:off x="6777812" y="2234721"/>
            <a:ext cx="174870" cy="1154264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1BDC8CFC-0DB8-B3BA-DE62-D6629A6D76C8}"/>
              </a:ext>
            </a:extLst>
          </p:cNvPr>
          <p:cNvSpPr/>
          <p:nvPr/>
        </p:nvSpPr>
        <p:spPr>
          <a:xfrm>
            <a:off x="9234358" y="278685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24BC710-CECA-E3D4-B5A7-F4385347535D}"/>
              </a:ext>
            </a:extLst>
          </p:cNvPr>
          <p:cNvSpPr/>
          <p:nvPr/>
        </p:nvSpPr>
        <p:spPr>
          <a:xfrm>
            <a:off x="8415005" y="2349804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B81C242-B8FF-7E47-CAAE-5BF2347B34EE}"/>
              </a:ext>
            </a:extLst>
          </p:cNvPr>
          <p:cNvSpPr/>
          <p:nvPr/>
        </p:nvSpPr>
        <p:spPr>
          <a:xfrm>
            <a:off x="9565303" y="3315211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54C0D13-75EA-264A-2BA0-7E880478120E}"/>
              </a:ext>
            </a:extLst>
          </p:cNvPr>
          <p:cNvSpPr/>
          <p:nvPr/>
        </p:nvSpPr>
        <p:spPr>
          <a:xfrm>
            <a:off x="9833107" y="208574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BCA158F-6617-5AD9-8963-D18C241FBAF0}"/>
              </a:ext>
            </a:extLst>
          </p:cNvPr>
          <p:cNvSpPr/>
          <p:nvPr/>
        </p:nvSpPr>
        <p:spPr>
          <a:xfrm>
            <a:off x="9409228" y="1672360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47B320C2-2679-F2EE-72B3-8C55F44EF9AD}"/>
              </a:ext>
            </a:extLst>
          </p:cNvPr>
          <p:cNvCxnSpPr>
            <a:cxnSpLocks/>
            <a:stCxn id="2" idx="7"/>
            <a:endCxn id="8" idx="3"/>
          </p:cNvCxnSpPr>
          <p:nvPr/>
        </p:nvCxnSpPr>
        <p:spPr>
          <a:xfrm flipV="1">
            <a:off x="9383619" y="2212904"/>
            <a:ext cx="475097" cy="5957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B8FC8463-FE40-25B2-6C52-5F9F3ADB2A14}"/>
              </a:ext>
            </a:extLst>
          </p:cNvPr>
          <p:cNvCxnSpPr>
            <a:cxnSpLocks/>
            <a:stCxn id="2" idx="7"/>
            <a:endCxn id="9" idx="4"/>
          </p:cNvCxnSpPr>
          <p:nvPr/>
        </p:nvCxnSpPr>
        <p:spPr>
          <a:xfrm flipV="1">
            <a:off x="9383619" y="1821334"/>
            <a:ext cx="113044" cy="98733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042503F4-86F4-5469-A2F6-C6C817898DD6}"/>
              </a:ext>
            </a:extLst>
          </p:cNvPr>
          <p:cNvCxnSpPr>
            <a:cxnSpLocks/>
            <a:stCxn id="2" idx="1"/>
            <a:endCxn id="4" idx="6"/>
          </p:cNvCxnSpPr>
          <p:nvPr/>
        </p:nvCxnSpPr>
        <p:spPr>
          <a:xfrm flipH="1" flipV="1">
            <a:off x="8589875" y="2424291"/>
            <a:ext cx="670092" cy="38437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36B9FA9C-F594-8160-1487-58A93438A000}"/>
              </a:ext>
            </a:extLst>
          </p:cNvPr>
          <p:cNvSpPr/>
          <p:nvPr/>
        </p:nvSpPr>
        <p:spPr>
          <a:xfrm>
            <a:off x="10746050" y="2322096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5FC40D79-7974-D8E8-CDF9-267A6C5BD25A}"/>
              </a:ext>
            </a:extLst>
          </p:cNvPr>
          <p:cNvSpPr/>
          <p:nvPr/>
        </p:nvSpPr>
        <p:spPr>
          <a:xfrm>
            <a:off x="9771281" y="3871802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AE499F42-D47B-E311-5D8F-DE9C9C11C7A2}"/>
              </a:ext>
            </a:extLst>
          </p:cNvPr>
          <p:cNvSpPr/>
          <p:nvPr/>
        </p:nvSpPr>
        <p:spPr>
          <a:xfrm>
            <a:off x="10185368" y="2200830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7B60208-0E48-2DEA-11C9-77954E8852AC}"/>
              </a:ext>
            </a:extLst>
          </p:cNvPr>
          <p:cNvSpPr/>
          <p:nvPr/>
        </p:nvSpPr>
        <p:spPr>
          <a:xfrm>
            <a:off x="10272803" y="2935825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B482E08B-C08E-C301-D989-BE461F0F9304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10036107" y="2200830"/>
            <a:ext cx="174870" cy="2181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872D2766-3CDE-00D0-420F-0B286A330C70}"/>
              </a:ext>
            </a:extLst>
          </p:cNvPr>
          <p:cNvCxnSpPr>
            <a:cxnSpLocks/>
          </p:cNvCxnSpPr>
          <p:nvPr/>
        </p:nvCxnSpPr>
        <p:spPr>
          <a:xfrm>
            <a:off x="10290407" y="2349804"/>
            <a:ext cx="54014" cy="58602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1A4FC408-CE18-F551-964C-D3F8A89B0B2A}"/>
              </a:ext>
            </a:extLst>
          </p:cNvPr>
          <p:cNvCxnSpPr>
            <a:cxnSpLocks/>
            <a:stCxn id="29" idx="6"/>
            <a:endCxn id="14" idx="2"/>
          </p:cNvCxnSpPr>
          <p:nvPr/>
        </p:nvCxnSpPr>
        <p:spPr>
          <a:xfrm>
            <a:off x="10360238" y="2275317"/>
            <a:ext cx="385812" cy="12126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0EE3757F-C8E9-5AC8-926A-4AD80555C32E}"/>
              </a:ext>
            </a:extLst>
          </p:cNvPr>
          <p:cNvCxnSpPr>
            <a:cxnSpLocks/>
            <a:stCxn id="31" idx="3"/>
          </p:cNvCxnSpPr>
          <p:nvPr/>
        </p:nvCxnSpPr>
        <p:spPr>
          <a:xfrm flipH="1">
            <a:off x="9896687" y="3062982"/>
            <a:ext cx="401725" cy="80882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59288501-6B4D-152E-7C8D-D4E58A945007}"/>
              </a:ext>
            </a:extLst>
          </p:cNvPr>
          <p:cNvSpPr/>
          <p:nvPr/>
        </p:nvSpPr>
        <p:spPr>
          <a:xfrm>
            <a:off x="5775477" y="1597873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84565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9270" y="178483"/>
            <a:ext cx="4580139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1786-1796 : A partir de Téhéran, nouvelle capitale, le Kadjar Agha Muhammad, se rend maître de la Perse ; Naissance de la dynastie des Kadjars</a:t>
            </a:r>
          </a:p>
          <a:p>
            <a:endParaRPr lang="fr-FR" dirty="0"/>
          </a:p>
          <a:p>
            <a:r>
              <a:rPr lang="fr-FR" dirty="0"/>
              <a:t>*1786 : </a:t>
            </a:r>
            <a:r>
              <a:rPr lang="fr-FR" u="sng" dirty="0"/>
              <a:t>Agha Muhammad</a:t>
            </a:r>
          </a:p>
          <a:p>
            <a:r>
              <a:rPr lang="fr-FR" dirty="0"/>
              <a:t>Etablit sa capitale à Téhéran ; Puis…</a:t>
            </a:r>
          </a:p>
          <a:p>
            <a:endParaRPr lang="fr-FR" dirty="0"/>
          </a:p>
          <a:p>
            <a:r>
              <a:rPr lang="fr-FR" dirty="0"/>
              <a:t>*1787-92 : Agha Muhammad</a:t>
            </a:r>
          </a:p>
          <a:p>
            <a:r>
              <a:rPr lang="fr-FR" dirty="0"/>
              <a:t>S’empare d’Ispahan, puis de Chiraz</a:t>
            </a:r>
          </a:p>
          <a:p>
            <a:endParaRPr lang="fr-FR" dirty="0"/>
          </a:p>
          <a:p>
            <a:r>
              <a:rPr lang="fr-FR" dirty="0"/>
              <a:t>*1794 : A Chiraz</a:t>
            </a:r>
          </a:p>
          <a:p>
            <a:r>
              <a:rPr lang="fr-FR" dirty="0"/>
              <a:t>Agha Muhammad fait mettre à mort</a:t>
            </a:r>
          </a:p>
          <a:p>
            <a:r>
              <a:rPr lang="fr-FR" u="sng" dirty="0" err="1"/>
              <a:t>Lotf</a:t>
            </a:r>
            <a:r>
              <a:rPr lang="fr-FR" u="sng" dirty="0"/>
              <a:t> Ali Khan</a:t>
            </a:r>
            <a:r>
              <a:rPr lang="fr-FR" dirty="0"/>
              <a:t>, le dernier souverain </a:t>
            </a:r>
            <a:r>
              <a:rPr lang="fr-FR" dirty="0" err="1"/>
              <a:t>Zand</a:t>
            </a:r>
            <a:r>
              <a:rPr lang="fr-FR" dirty="0"/>
              <a:t>…</a:t>
            </a:r>
          </a:p>
          <a:p>
            <a:r>
              <a:rPr lang="fr-FR" dirty="0"/>
              <a:t>Et il se proclame le nouveau chah de Perse…</a:t>
            </a:r>
          </a:p>
        </p:txBody>
      </p:sp>
      <p:pic>
        <p:nvPicPr>
          <p:cNvPr id="3" name="Picture 2" descr="C:\Users\Christophe\Pictures\My Scans\2015-12 (déc.)\scan0003.jpg">
            <a:extLst>
              <a:ext uri="{FF2B5EF4-FFF2-40B4-BE49-F238E27FC236}">
                <a16:creationId xmlns:a16="http://schemas.microsoft.com/office/drawing/2014/main" id="{66B15EFE-72A2-E1EA-E4B3-904867D41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8483"/>
            <a:ext cx="7076410" cy="44916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1558D94B-5691-4122-BA80-FF4462954DEE}"/>
              </a:ext>
            </a:extLst>
          </p:cNvPr>
          <p:cNvSpPr/>
          <p:nvPr/>
        </p:nvSpPr>
        <p:spPr>
          <a:xfrm>
            <a:off x="8062744" y="193677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77DCFC3-1450-5B4F-B206-34F23DFB3C99}"/>
              </a:ext>
            </a:extLst>
          </p:cNvPr>
          <p:cNvSpPr/>
          <p:nvPr/>
        </p:nvSpPr>
        <p:spPr>
          <a:xfrm>
            <a:off x="6865247" y="338898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EB6C9D2-40C5-BCAB-2D63-3A8E94AC2BA7}"/>
              </a:ext>
            </a:extLst>
          </p:cNvPr>
          <p:cNvSpPr/>
          <p:nvPr/>
        </p:nvSpPr>
        <p:spPr>
          <a:xfrm>
            <a:off x="6978185" y="1980713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3B772884-352D-5D8F-5EF6-9565AEB50A0D}"/>
              </a:ext>
            </a:extLst>
          </p:cNvPr>
          <p:cNvSpPr/>
          <p:nvPr/>
        </p:nvSpPr>
        <p:spPr>
          <a:xfrm>
            <a:off x="6404564" y="1872443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2EA49DDA-E48F-B5BE-FFAC-F5430CBED581}"/>
              </a:ext>
            </a:extLst>
          </p:cNvPr>
          <p:cNvSpPr/>
          <p:nvPr/>
        </p:nvSpPr>
        <p:spPr>
          <a:xfrm>
            <a:off x="6691375" y="210787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09188DBB-1FA5-24C7-B722-37647131A88B}"/>
              </a:ext>
            </a:extLst>
          </p:cNvPr>
          <p:cNvCxnSpPr>
            <a:cxnSpLocks/>
            <a:stCxn id="34" idx="4"/>
            <a:endCxn id="16" idx="0"/>
          </p:cNvCxnSpPr>
          <p:nvPr/>
        </p:nvCxnSpPr>
        <p:spPr>
          <a:xfrm flipH="1">
            <a:off x="6753691" y="2256844"/>
            <a:ext cx="25119" cy="514702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939882E5-5E09-B955-4D76-17C64E98D134}"/>
              </a:ext>
            </a:extLst>
          </p:cNvPr>
          <p:cNvSpPr/>
          <p:nvPr/>
        </p:nvSpPr>
        <p:spPr>
          <a:xfrm>
            <a:off x="6666256" y="277154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73F63688-5803-9815-BA30-BC9789F31291}"/>
              </a:ext>
            </a:extLst>
          </p:cNvPr>
          <p:cNvCxnSpPr>
            <a:cxnSpLocks/>
            <a:stCxn id="16" idx="4"/>
          </p:cNvCxnSpPr>
          <p:nvPr/>
        </p:nvCxnSpPr>
        <p:spPr>
          <a:xfrm>
            <a:off x="6753691" y="2920520"/>
            <a:ext cx="173381" cy="468465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238C64F0-0039-4E9C-1171-4E0FF75895ED}"/>
              </a:ext>
            </a:extLst>
          </p:cNvPr>
          <p:cNvSpPr/>
          <p:nvPr/>
        </p:nvSpPr>
        <p:spPr>
          <a:xfrm>
            <a:off x="9234358" y="278685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07CD04F-B627-6760-6AC8-0A0B11BDA47A}"/>
              </a:ext>
            </a:extLst>
          </p:cNvPr>
          <p:cNvSpPr/>
          <p:nvPr/>
        </p:nvSpPr>
        <p:spPr>
          <a:xfrm>
            <a:off x="8415005" y="2349804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BD90316-6070-15A3-7B92-DA27A742A139}"/>
              </a:ext>
            </a:extLst>
          </p:cNvPr>
          <p:cNvSpPr/>
          <p:nvPr/>
        </p:nvSpPr>
        <p:spPr>
          <a:xfrm>
            <a:off x="9565303" y="3315211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ABDE907-38FB-E983-99E8-10BF1E742C90}"/>
              </a:ext>
            </a:extLst>
          </p:cNvPr>
          <p:cNvSpPr/>
          <p:nvPr/>
        </p:nvSpPr>
        <p:spPr>
          <a:xfrm>
            <a:off x="9833107" y="208574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90D500C-BD13-133B-CDCE-EBD9C166D1AA}"/>
              </a:ext>
            </a:extLst>
          </p:cNvPr>
          <p:cNvSpPr/>
          <p:nvPr/>
        </p:nvSpPr>
        <p:spPr>
          <a:xfrm>
            <a:off x="9409228" y="1672360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BB82DD50-BA11-B2A9-0493-59134450D102}"/>
              </a:ext>
            </a:extLst>
          </p:cNvPr>
          <p:cNvCxnSpPr>
            <a:cxnSpLocks/>
            <a:stCxn id="15" idx="7"/>
            <a:endCxn id="19" idx="3"/>
          </p:cNvCxnSpPr>
          <p:nvPr/>
        </p:nvCxnSpPr>
        <p:spPr>
          <a:xfrm flipV="1">
            <a:off x="9383619" y="2212904"/>
            <a:ext cx="475097" cy="5957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3587A9C4-57BB-14AB-0D40-CBF4B672FC9E}"/>
              </a:ext>
            </a:extLst>
          </p:cNvPr>
          <p:cNvCxnSpPr>
            <a:cxnSpLocks/>
            <a:stCxn id="15" idx="7"/>
            <a:endCxn id="21" idx="4"/>
          </p:cNvCxnSpPr>
          <p:nvPr/>
        </p:nvCxnSpPr>
        <p:spPr>
          <a:xfrm flipV="1">
            <a:off x="9383619" y="1821334"/>
            <a:ext cx="113044" cy="98733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A70078EF-0215-8117-2BCF-B7A50DDAB861}"/>
              </a:ext>
            </a:extLst>
          </p:cNvPr>
          <p:cNvCxnSpPr>
            <a:cxnSpLocks/>
            <a:stCxn id="15" idx="1"/>
            <a:endCxn id="17" idx="6"/>
          </p:cNvCxnSpPr>
          <p:nvPr/>
        </p:nvCxnSpPr>
        <p:spPr>
          <a:xfrm flipH="1" flipV="1">
            <a:off x="8589875" y="2424291"/>
            <a:ext cx="670092" cy="38437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60335D3A-B267-7BDB-E62D-3E4CA25121ED}"/>
              </a:ext>
            </a:extLst>
          </p:cNvPr>
          <p:cNvSpPr/>
          <p:nvPr/>
        </p:nvSpPr>
        <p:spPr>
          <a:xfrm>
            <a:off x="10746050" y="2322096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6AAFED06-606D-BAB6-F85F-67E2BF05A7D8}"/>
              </a:ext>
            </a:extLst>
          </p:cNvPr>
          <p:cNvSpPr/>
          <p:nvPr/>
        </p:nvSpPr>
        <p:spPr>
          <a:xfrm>
            <a:off x="9771281" y="3871802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CE407AD-48FD-0F65-5A77-6E978CE0E6F8}"/>
              </a:ext>
            </a:extLst>
          </p:cNvPr>
          <p:cNvSpPr/>
          <p:nvPr/>
        </p:nvSpPr>
        <p:spPr>
          <a:xfrm>
            <a:off x="10185368" y="2200830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ABF40E52-503C-E620-82CA-DEC1D01AC964}"/>
              </a:ext>
            </a:extLst>
          </p:cNvPr>
          <p:cNvSpPr/>
          <p:nvPr/>
        </p:nvSpPr>
        <p:spPr>
          <a:xfrm>
            <a:off x="10272803" y="2935825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E993CBCD-35AC-1949-A354-B4F6BBAB6643}"/>
              </a:ext>
            </a:extLst>
          </p:cNvPr>
          <p:cNvCxnSpPr>
            <a:cxnSpLocks/>
            <a:endCxn id="31" idx="1"/>
          </p:cNvCxnSpPr>
          <p:nvPr/>
        </p:nvCxnSpPr>
        <p:spPr>
          <a:xfrm>
            <a:off x="10036107" y="2200830"/>
            <a:ext cx="174870" cy="2181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C5A9A959-805C-F25B-7FDD-F1CAAA3E3EED}"/>
              </a:ext>
            </a:extLst>
          </p:cNvPr>
          <p:cNvCxnSpPr>
            <a:cxnSpLocks/>
          </p:cNvCxnSpPr>
          <p:nvPr/>
        </p:nvCxnSpPr>
        <p:spPr>
          <a:xfrm>
            <a:off x="10290407" y="2349804"/>
            <a:ext cx="54014" cy="58602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8FD4E75E-AA5E-FD01-ED83-6BA5502013B9}"/>
              </a:ext>
            </a:extLst>
          </p:cNvPr>
          <p:cNvCxnSpPr>
            <a:cxnSpLocks/>
            <a:stCxn id="31" idx="6"/>
            <a:endCxn id="26" idx="2"/>
          </p:cNvCxnSpPr>
          <p:nvPr/>
        </p:nvCxnSpPr>
        <p:spPr>
          <a:xfrm>
            <a:off x="10360238" y="2275317"/>
            <a:ext cx="385812" cy="12126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27B573DE-96E1-915E-914E-4669D923E045}"/>
              </a:ext>
            </a:extLst>
          </p:cNvPr>
          <p:cNvCxnSpPr>
            <a:cxnSpLocks/>
            <a:stCxn id="32" idx="3"/>
          </p:cNvCxnSpPr>
          <p:nvPr/>
        </p:nvCxnSpPr>
        <p:spPr>
          <a:xfrm flipH="1">
            <a:off x="9896687" y="3062982"/>
            <a:ext cx="401725" cy="80882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C5429309-03CF-55CB-B88C-CE946282D53A}"/>
              </a:ext>
            </a:extLst>
          </p:cNvPr>
          <p:cNvSpPr/>
          <p:nvPr/>
        </p:nvSpPr>
        <p:spPr>
          <a:xfrm>
            <a:off x="5775477" y="1597873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09286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3026" y="178483"/>
            <a:ext cx="4594514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1786-1796 : A partir de Téhéran, nouvelle capitale, le Kadjar Agha Muhammad, se rend maître de la Perse ; Naissance de la dynastie des Kadjars</a:t>
            </a:r>
          </a:p>
          <a:p>
            <a:endParaRPr lang="fr-FR" dirty="0"/>
          </a:p>
          <a:p>
            <a:r>
              <a:rPr lang="fr-FR" dirty="0"/>
              <a:t>*1796 : </a:t>
            </a:r>
            <a:r>
              <a:rPr lang="fr-FR" u="sng" dirty="0"/>
              <a:t>Agha Muhammad</a:t>
            </a:r>
            <a:r>
              <a:rPr lang="fr-FR" dirty="0"/>
              <a:t> s’empare</a:t>
            </a:r>
          </a:p>
          <a:p>
            <a:r>
              <a:rPr lang="fr-FR" dirty="0"/>
              <a:t>De Meched, de Merv et du Khorassan</a:t>
            </a:r>
          </a:p>
          <a:p>
            <a:r>
              <a:rPr lang="fr-FR" dirty="0"/>
              <a:t>NB : Il échoue à reprendre Hérat aux Afghans</a:t>
            </a:r>
          </a:p>
          <a:p>
            <a:endParaRPr lang="fr-FR" dirty="0"/>
          </a:p>
          <a:p>
            <a:r>
              <a:rPr lang="fr-FR" dirty="0"/>
              <a:t>*A Méched</a:t>
            </a:r>
          </a:p>
          <a:p>
            <a:r>
              <a:rPr lang="fr-FR" dirty="0"/>
              <a:t>Il tue l’Afchar </a:t>
            </a:r>
            <a:r>
              <a:rPr lang="fr-FR" u="sng" dirty="0" err="1"/>
              <a:t>Chahrokh</a:t>
            </a:r>
            <a:r>
              <a:rPr lang="fr-FR" dirty="0"/>
              <a:t>, </a:t>
            </a:r>
            <a:r>
              <a:rPr lang="fr-FR" sz="1700" dirty="0"/>
              <a:t>petit-fils de Nader Chah</a:t>
            </a:r>
          </a:p>
          <a:p>
            <a:r>
              <a:rPr lang="fr-FR" dirty="0"/>
              <a:t>Avant de se faire couronner chah à Téhéran</a:t>
            </a:r>
          </a:p>
          <a:p>
            <a:endParaRPr lang="fr-FR" dirty="0"/>
          </a:p>
          <a:p>
            <a:r>
              <a:rPr lang="fr-FR" dirty="0"/>
              <a:t>NB : Vengeance assouvie</a:t>
            </a:r>
          </a:p>
          <a:p>
            <a:r>
              <a:rPr lang="fr-FR" dirty="0"/>
              <a:t>Contre les </a:t>
            </a:r>
            <a:r>
              <a:rPr lang="fr-FR" dirty="0" err="1"/>
              <a:t>Zand</a:t>
            </a:r>
            <a:r>
              <a:rPr lang="fr-FR" dirty="0"/>
              <a:t>, puis les Afchar…</a:t>
            </a:r>
          </a:p>
        </p:txBody>
      </p:sp>
      <p:pic>
        <p:nvPicPr>
          <p:cNvPr id="2" name="Picture 2" descr="C:\Users\Christophe\Pictures\My Scans\2015-12 (déc.)\scan0003.jpg">
            <a:extLst>
              <a:ext uri="{FF2B5EF4-FFF2-40B4-BE49-F238E27FC236}">
                <a16:creationId xmlns:a16="http://schemas.microsoft.com/office/drawing/2014/main" id="{0AAC25AB-16E6-1661-F95D-19E298AFC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8483"/>
            <a:ext cx="7076410" cy="44916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03219137-15E3-45ED-5371-EFC6E57C1423}"/>
              </a:ext>
            </a:extLst>
          </p:cNvPr>
          <p:cNvSpPr/>
          <p:nvPr/>
        </p:nvSpPr>
        <p:spPr>
          <a:xfrm>
            <a:off x="8062744" y="193677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A3CC0C1C-8F58-F332-7FDA-A6668F77E278}"/>
              </a:ext>
            </a:extLst>
          </p:cNvPr>
          <p:cNvCxnSpPr>
            <a:cxnSpLocks/>
            <a:stCxn id="17" idx="6"/>
            <a:endCxn id="7" idx="3"/>
          </p:cNvCxnSpPr>
          <p:nvPr/>
        </p:nvCxnSpPr>
        <p:spPr>
          <a:xfrm flipV="1">
            <a:off x="6866245" y="2063930"/>
            <a:ext cx="1222108" cy="118427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E8AEB00C-9002-966D-6A1B-E4738B3017D9}"/>
              </a:ext>
            </a:extLst>
          </p:cNvPr>
          <p:cNvSpPr/>
          <p:nvPr/>
        </p:nvSpPr>
        <p:spPr>
          <a:xfrm>
            <a:off x="6865247" y="3388985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CB4DEFD-6781-6578-A70B-94991F12705A}"/>
              </a:ext>
            </a:extLst>
          </p:cNvPr>
          <p:cNvSpPr/>
          <p:nvPr/>
        </p:nvSpPr>
        <p:spPr>
          <a:xfrm>
            <a:off x="6978185" y="1980713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A6DF1DA-8292-CF39-8589-95DB354A595C}"/>
              </a:ext>
            </a:extLst>
          </p:cNvPr>
          <p:cNvSpPr/>
          <p:nvPr/>
        </p:nvSpPr>
        <p:spPr>
          <a:xfrm>
            <a:off x="6404564" y="1872443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3182A6F-4127-D5E9-48BE-4500041D1A84}"/>
              </a:ext>
            </a:extLst>
          </p:cNvPr>
          <p:cNvSpPr/>
          <p:nvPr/>
        </p:nvSpPr>
        <p:spPr>
          <a:xfrm>
            <a:off x="6691375" y="2107870"/>
            <a:ext cx="174870" cy="1489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BA142916-B375-1E63-9014-04EDC0139D15}"/>
              </a:ext>
            </a:extLst>
          </p:cNvPr>
          <p:cNvCxnSpPr>
            <a:cxnSpLocks/>
            <a:stCxn id="17" idx="4"/>
            <a:endCxn id="20" idx="0"/>
          </p:cNvCxnSpPr>
          <p:nvPr/>
        </p:nvCxnSpPr>
        <p:spPr>
          <a:xfrm flipH="1">
            <a:off x="6753691" y="2256844"/>
            <a:ext cx="25119" cy="514702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E10E2FD8-7332-7887-BA13-3AFB533273F8}"/>
              </a:ext>
            </a:extLst>
          </p:cNvPr>
          <p:cNvSpPr/>
          <p:nvPr/>
        </p:nvSpPr>
        <p:spPr>
          <a:xfrm>
            <a:off x="6666256" y="2771546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9B56938B-1346-C137-2668-811BC68E41EE}"/>
              </a:ext>
            </a:extLst>
          </p:cNvPr>
          <p:cNvCxnSpPr>
            <a:cxnSpLocks/>
            <a:stCxn id="20" idx="4"/>
          </p:cNvCxnSpPr>
          <p:nvPr/>
        </p:nvCxnSpPr>
        <p:spPr>
          <a:xfrm>
            <a:off x="6753691" y="2920520"/>
            <a:ext cx="173381" cy="468465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D91BBE9C-F546-E38E-830F-C098F71686E0}"/>
              </a:ext>
            </a:extLst>
          </p:cNvPr>
          <p:cNvSpPr/>
          <p:nvPr/>
        </p:nvSpPr>
        <p:spPr>
          <a:xfrm>
            <a:off x="8327570" y="158559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E7AF64F0-335D-2FCE-FBE0-C9F95C160D8A}"/>
              </a:ext>
            </a:extLst>
          </p:cNvPr>
          <p:cNvCxnSpPr>
            <a:cxnSpLocks/>
            <a:stCxn id="7" idx="7"/>
            <a:endCxn id="4" idx="3"/>
          </p:cNvCxnSpPr>
          <p:nvPr/>
        </p:nvCxnSpPr>
        <p:spPr>
          <a:xfrm flipV="1">
            <a:off x="8212005" y="1712747"/>
            <a:ext cx="141174" cy="245843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B9A0C683-D3A5-FDC4-C08E-4F207C2ECAC5}"/>
              </a:ext>
            </a:extLst>
          </p:cNvPr>
          <p:cNvSpPr/>
          <p:nvPr/>
        </p:nvSpPr>
        <p:spPr>
          <a:xfrm>
            <a:off x="9234358" y="278685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64620C9-6DAD-9887-7B02-6909C332179C}"/>
              </a:ext>
            </a:extLst>
          </p:cNvPr>
          <p:cNvSpPr/>
          <p:nvPr/>
        </p:nvSpPr>
        <p:spPr>
          <a:xfrm>
            <a:off x="8415005" y="234980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ED4F187B-E5D7-21C0-0CB5-4B31A0BF2052}"/>
              </a:ext>
            </a:extLst>
          </p:cNvPr>
          <p:cNvSpPr/>
          <p:nvPr/>
        </p:nvSpPr>
        <p:spPr>
          <a:xfrm>
            <a:off x="9565303" y="3315211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270352D4-5325-6B37-C479-F361EA1D443A}"/>
              </a:ext>
            </a:extLst>
          </p:cNvPr>
          <p:cNvSpPr/>
          <p:nvPr/>
        </p:nvSpPr>
        <p:spPr>
          <a:xfrm>
            <a:off x="9833107" y="208574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3559FB00-7124-AA35-8A37-D2D6B8539736}"/>
              </a:ext>
            </a:extLst>
          </p:cNvPr>
          <p:cNvSpPr/>
          <p:nvPr/>
        </p:nvSpPr>
        <p:spPr>
          <a:xfrm>
            <a:off x="9409228" y="1672360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4C4DBBE1-7AC1-1889-9954-053DA4267072}"/>
              </a:ext>
            </a:extLst>
          </p:cNvPr>
          <p:cNvCxnSpPr>
            <a:cxnSpLocks/>
            <a:stCxn id="15" idx="7"/>
            <a:endCxn id="32" idx="3"/>
          </p:cNvCxnSpPr>
          <p:nvPr/>
        </p:nvCxnSpPr>
        <p:spPr>
          <a:xfrm flipV="1">
            <a:off x="9383619" y="2212904"/>
            <a:ext cx="475097" cy="5957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2F1DF5D5-B69A-2BCA-4463-EA19FFBF0B74}"/>
              </a:ext>
            </a:extLst>
          </p:cNvPr>
          <p:cNvCxnSpPr>
            <a:cxnSpLocks/>
            <a:stCxn id="15" idx="7"/>
            <a:endCxn id="33" idx="4"/>
          </p:cNvCxnSpPr>
          <p:nvPr/>
        </p:nvCxnSpPr>
        <p:spPr>
          <a:xfrm flipV="1">
            <a:off x="9383619" y="1821334"/>
            <a:ext cx="113044" cy="98733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68E170A9-2D1D-49F1-A56D-0F2B03F0FB9D}"/>
              </a:ext>
            </a:extLst>
          </p:cNvPr>
          <p:cNvCxnSpPr>
            <a:cxnSpLocks/>
            <a:stCxn id="15" idx="1"/>
            <a:endCxn id="16" idx="6"/>
          </p:cNvCxnSpPr>
          <p:nvPr/>
        </p:nvCxnSpPr>
        <p:spPr>
          <a:xfrm flipH="1" flipV="1">
            <a:off x="8589875" y="2424291"/>
            <a:ext cx="670092" cy="38437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46ADCE8D-F9A1-3A75-6E15-35588A8AF852}"/>
              </a:ext>
            </a:extLst>
          </p:cNvPr>
          <p:cNvSpPr/>
          <p:nvPr/>
        </p:nvSpPr>
        <p:spPr>
          <a:xfrm>
            <a:off x="10746050" y="2322096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73ED5C03-AC97-52AE-8790-41ACDB633634}"/>
              </a:ext>
            </a:extLst>
          </p:cNvPr>
          <p:cNvSpPr/>
          <p:nvPr/>
        </p:nvSpPr>
        <p:spPr>
          <a:xfrm>
            <a:off x="9771281" y="3871802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06EC0B75-CB9B-8875-8D40-AA7360141BA9}"/>
              </a:ext>
            </a:extLst>
          </p:cNvPr>
          <p:cNvSpPr/>
          <p:nvPr/>
        </p:nvSpPr>
        <p:spPr>
          <a:xfrm>
            <a:off x="10185368" y="2200830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0A614B8E-3C40-FF2A-EA8E-6A6720DD1348}"/>
              </a:ext>
            </a:extLst>
          </p:cNvPr>
          <p:cNvSpPr/>
          <p:nvPr/>
        </p:nvSpPr>
        <p:spPr>
          <a:xfrm>
            <a:off x="10272803" y="2935825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E09361E8-E0BB-E88E-E3E7-990FC0C9040C}"/>
              </a:ext>
            </a:extLst>
          </p:cNvPr>
          <p:cNvCxnSpPr>
            <a:cxnSpLocks/>
            <a:endCxn id="39" idx="1"/>
          </p:cNvCxnSpPr>
          <p:nvPr/>
        </p:nvCxnSpPr>
        <p:spPr>
          <a:xfrm>
            <a:off x="10036107" y="2200830"/>
            <a:ext cx="174870" cy="2181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0AA6D858-36FD-2E0F-8BDD-26C324449A3A}"/>
              </a:ext>
            </a:extLst>
          </p:cNvPr>
          <p:cNvCxnSpPr>
            <a:cxnSpLocks/>
          </p:cNvCxnSpPr>
          <p:nvPr/>
        </p:nvCxnSpPr>
        <p:spPr>
          <a:xfrm>
            <a:off x="10290407" y="2349804"/>
            <a:ext cx="54014" cy="58602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D3FA9A45-99DF-CC86-38A3-08AEB23A2863}"/>
              </a:ext>
            </a:extLst>
          </p:cNvPr>
          <p:cNvCxnSpPr>
            <a:cxnSpLocks/>
            <a:stCxn id="39" idx="6"/>
            <a:endCxn id="37" idx="2"/>
          </p:cNvCxnSpPr>
          <p:nvPr/>
        </p:nvCxnSpPr>
        <p:spPr>
          <a:xfrm>
            <a:off x="10360238" y="2275317"/>
            <a:ext cx="385812" cy="12126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4AB491A0-6672-5331-BC84-A14C93F62735}"/>
              </a:ext>
            </a:extLst>
          </p:cNvPr>
          <p:cNvCxnSpPr>
            <a:cxnSpLocks/>
            <a:stCxn id="40" idx="3"/>
          </p:cNvCxnSpPr>
          <p:nvPr/>
        </p:nvCxnSpPr>
        <p:spPr>
          <a:xfrm flipH="1">
            <a:off x="9896687" y="3062982"/>
            <a:ext cx="401725" cy="80882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21775FB-3FFF-20F1-5416-CFD4525A8AA4}"/>
              </a:ext>
            </a:extLst>
          </p:cNvPr>
          <p:cNvCxnSpPr>
            <a:cxnSpLocks/>
          </p:cNvCxnSpPr>
          <p:nvPr/>
        </p:nvCxnSpPr>
        <p:spPr>
          <a:xfrm>
            <a:off x="8212005" y="2063930"/>
            <a:ext cx="228609" cy="307691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536B52DF-D9B7-7482-0B19-2A55D7919F59}"/>
              </a:ext>
            </a:extLst>
          </p:cNvPr>
          <p:cNvSpPr/>
          <p:nvPr/>
        </p:nvSpPr>
        <p:spPr>
          <a:xfrm>
            <a:off x="5775477" y="1597873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10664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3026" y="178483"/>
            <a:ext cx="4594514" cy="59093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1786-1796 : A partir de Téhéran, nouvelle capitale, le Kadjar Agha Muhammad, se rend maître de la Perse ; Naissance de la dynastie des Kadjars</a:t>
            </a:r>
          </a:p>
          <a:p>
            <a:endParaRPr lang="fr-FR" dirty="0"/>
          </a:p>
          <a:p>
            <a:r>
              <a:rPr lang="fr-FR" dirty="0"/>
              <a:t>*1796 : Maître de la Perse</a:t>
            </a:r>
          </a:p>
          <a:p>
            <a:r>
              <a:rPr lang="fr-FR" u="sng" dirty="0"/>
              <a:t>Agha Muhammad</a:t>
            </a:r>
            <a:r>
              <a:rPr lang="fr-FR" dirty="0"/>
              <a:t> fonde la dynastie des Kadjars</a:t>
            </a:r>
          </a:p>
          <a:p>
            <a:r>
              <a:rPr lang="fr-FR" dirty="0"/>
              <a:t>Qui règnera jusqu’en 1925</a:t>
            </a:r>
          </a:p>
          <a:p>
            <a:endParaRPr lang="fr-FR" dirty="0"/>
          </a:p>
          <a:p>
            <a:r>
              <a:rPr lang="fr-FR" dirty="0"/>
              <a:t>NB : Rappels : Au même moment…</a:t>
            </a:r>
          </a:p>
          <a:p>
            <a:endParaRPr lang="fr-FR" dirty="0"/>
          </a:p>
          <a:p>
            <a:r>
              <a:rPr lang="fr-FR" dirty="0"/>
              <a:t>*1793 : En Afghanistan…</a:t>
            </a:r>
          </a:p>
          <a:p>
            <a:r>
              <a:rPr lang="fr-FR" dirty="0"/>
              <a:t>L’émir de Boukhara a repris</a:t>
            </a:r>
          </a:p>
          <a:p>
            <a:r>
              <a:rPr lang="fr-FR" dirty="0"/>
              <a:t>La rive sud de l’Amou Daria aux Afghans</a:t>
            </a:r>
          </a:p>
          <a:p>
            <a:endParaRPr lang="fr-FR" dirty="0"/>
          </a:p>
          <a:p>
            <a:r>
              <a:rPr lang="fr-FR" dirty="0"/>
              <a:t>*1799 : Plus à l’est, dans le Pendjab</a:t>
            </a:r>
          </a:p>
          <a:p>
            <a:r>
              <a:rPr lang="fr-FR" u="sng" dirty="0"/>
              <a:t>Ranjit Singh</a:t>
            </a:r>
            <a:r>
              <a:rPr lang="fr-FR" dirty="0"/>
              <a:t> s’est libéré de la tutelle afghane</a:t>
            </a:r>
          </a:p>
          <a:p>
            <a:r>
              <a:rPr lang="fr-FR" dirty="0"/>
              <a:t>Et les Britanniques ont vaincu le Mysore au sud de l’Inde</a:t>
            </a:r>
          </a:p>
          <a:p>
            <a:endParaRPr lang="fr-FR" dirty="0"/>
          </a:p>
          <a:p>
            <a:r>
              <a:rPr lang="fr-FR" dirty="0"/>
              <a:t>*1796 : Bilan pour la Perse…</a:t>
            </a:r>
          </a:p>
        </p:txBody>
      </p:sp>
      <p:pic>
        <p:nvPicPr>
          <p:cNvPr id="2" name="Picture 2" descr="C:\Users\Christophe\Pictures\My Scans\2015-12 (déc.)\scan0003.jpg">
            <a:extLst>
              <a:ext uri="{FF2B5EF4-FFF2-40B4-BE49-F238E27FC236}">
                <a16:creationId xmlns:a16="http://schemas.microsoft.com/office/drawing/2014/main" id="{0AAC25AB-16E6-1661-F95D-19E298AFC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8483"/>
            <a:ext cx="7076410" cy="44916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03219137-15E3-45ED-5371-EFC6E57C1423}"/>
              </a:ext>
            </a:extLst>
          </p:cNvPr>
          <p:cNvSpPr/>
          <p:nvPr/>
        </p:nvSpPr>
        <p:spPr>
          <a:xfrm>
            <a:off x="8062744" y="1936773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8AEB00C-9002-966D-6A1B-E4738B3017D9}"/>
              </a:ext>
            </a:extLst>
          </p:cNvPr>
          <p:cNvSpPr/>
          <p:nvPr/>
        </p:nvSpPr>
        <p:spPr>
          <a:xfrm>
            <a:off x="6865247" y="3388985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CB4DEFD-6781-6578-A70B-94991F12705A}"/>
              </a:ext>
            </a:extLst>
          </p:cNvPr>
          <p:cNvSpPr/>
          <p:nvPr/>
        </p:nvSpPr>
        <p:spPr>
          <a:xfrm>
            <a:off x="6978185" y="1980713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A6DF1DA-8292-CF39-8589-95DB354A595C}"/>
              </a:ext>
            </a:extLst>
          </p:cNvPr>
          <p:cNvSpPr/>
          <p:nvPr/>
        </p:nvSpPr>
        <p:spPr>
          <a:xfrm>
            <a:off x="6404564" y="1872443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3182A6F-4127-D5E9-48BE-4500041D1A84}"/>
              </a:ext>
            </a:extLst>
          </p:cNvPr>
          <p:cNvSpPr/>
          <p:nvPr/>
        </p:nvSpPr>
        <p:spPr>
          <a:xfrm>
            <a:off x="6691375" y="2107870"/>
            <a:ext cx="174870" cy="1489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BA142916-B375-1E63-9014-04EDC0139D15}"/>
              </a:ext>
            </a:extLst>
          </p:cNvPr>
          <p:cNvCxnSpPr>
            <a:cxnSpLocks/>
            <a:stCxn id="17" idx="4"/>
            <a:endCxn id="20" idx="0"/>
          </p:cNvCxnSpPr>
          <p:nvPr/>
        </p:nvCxnSpPr>
        <p:spPr>
          <a:xfrm flipH="1">
            <a:off x="6753691" y="2256844"/>
            <a:ext cx="25119" cy="514702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E10E2FD8-7332-7887-BA13-3AFB533273F8}"/>
              </a:ext>
            </a:extLst>
          </p:cNvPr>
          <p:cNvSpPr/>
          <p:nvPr/>
        </p:nvSpPr>
        <p:spPr>
          <a:xfrm>
            <a:off x="6666256" y="2771546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9B56938B-1346-C137-2668-811BC68E41EE}"/>
              </a:ext>
            </a:extLst>
          </p:cNvPr>
          <p:cNvCxnSpPr>
            <a:cxnSpLocks/>
            <a:stCxn id="20" idx="4"/>
          </p:cNvCxnSpPr>
          <p:nvPr/>
        </p:nvCxnSpPr>
        <p:spPr>
          <a:xfrm>
            <a:off x="6753691" y="2920520"/>
            <a:ext cx="173381" cy="468465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2CA2CF2E-3EF4-99E5-91EE-944382C77911}"/>
              </a:ext>
            </a:extLst>
          </p:cNvPr>
          <p:cNvSpPr/>
          <p:nvPr/>
        </p:nvSpPr>
        <p:spPr>
          <a:xfrm>
            <a:off x="8327570" y="1585590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95921AD4-F012-DDB9-95CE-589090D7BDCC}"/>
              </a:ext>
            </a:extLst>
          </p:cNvPr>
          <p:cNvCxnSpPr>
            <a:cxnSpLocks/>
            <a:endCxn id="3" idx="3"/>
          </p:cNvCxnSpPr>
          <p:nvPr/>
        </p:nvCxnSpPr>
        <p:spPr>
          <a:xfrm flipV="1">
            <a:off x="8212005" y="1712747"/>
            <a:ext cx="141174" cy="245843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AD5752F3-F5FB-95BC-8E8A-B45E5B09D9A4}"/>
              </a:ext>
            </a:extLst>
          </p:cNvPr>
          <p:cNvSpPr/>
          <p:nvPr/>
        </p:nvSpPr>
        <p:spPr>
          <a:xfrm>
            <a:off x="9234358" y="278685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F82CA10-D70C-1413-9642-9ED48E264C5C}"/>
              </a:ext>
            </a:extLst>
          </p:cNvPr>
          <p:cNvSpPr/>
          <p:nvPr/>
        </p:nvSpPr>
        <p:spPr>
          <a:xfrm>
            <a:off x="8415005" y="2349804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01DB90CD-85D2-B3DE-333C-0873DAE32F86}"/>
              </a:ext>
            </a:extLst>
          </p:cNvPr>
          <p:cNvSpPr/>
          <p:nvPr/>
        </p:nvSpPr>
        <p:spPr>
          <a:xfrm>
            <a:off x="9565303" y="3315211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C54D1089-8F51-075B-8D81-011F1524B114}"/>
              </a:ext>
            </a:extLst>
          </p:cNvPr>
          <p:cNvSpPr/>
          <p:nvPr/>
        </p:nvSpPr>
        <p:spPr>
          <a:xfrm>
            <a:off x="9833107" y="208574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FD946369-837A-FF5F-2D4E-5A1668A66579}"/>
              </a:ext>
            </a:extLst>
          </p:cNvPr>
          <p:cNvSpPr/>
          <p:nvPr/>
        </p:nvSpPr>
        <p:spPr>
          <a:xfrm>
            <a:off x="9409228" y="167236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D060CFFB-0118-ED63-0E22-AF07155A727F}"/>
              </a:ext>
            </a:extLst>
          </p:cNvPr>
          <p:cNvCxnSpPr>
            <a:cxnSpLocks/>
            <a:stCxn id="5" idx="7"/>
            <a:endCxn id="27" idx="3"/>
          </p:cNvCxnSpPr>
          <p:nvPr/>
        </p:nvCxnSpPr>
        <p:spPr>
          <a:xfrm flipV="1">
            <a:off x="9383619" y="2212904"/>
            <a:ext cx="475097" cy="5957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7A77C501-2A4C-C778-7B80-C045FDC591DB}"/>
              </a:ext>
            </a:extLst>
          </p:cNvPr>
          <p:cNvCxnSpPr>
            <a:cxnSpLocks/>
            <a:stCxn id="5" idx="7"/>
            <a:endCxn id="46" idx="4"/>
          </p:cNvCxnSpPr>
          <p:nvPr/>
        </p:nvCxnSpPr>
        <p:spPr>
          <a:xfrm flipV="1">
            <a:off x="9383619" y="2297134"/>
            <a:ext cx="94249" cy="51153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90BEAEF5-2CB1-A542-E8DB-0343234D3564}"/>
              </a:ext>
            </a:extLst>
          </p:cNvPr>
          <p:cNvCxnSpPr>
            <a:cxnSpLocks/>
            <a:stCxn id="5" idx="1"/>
            <a:endCxn id="11" idx="6"/>
          </p:cNvCxnSpPr>
          <p:nvPr/>
        </p:nvCxnSpPr>
        <p:spPr>
          <a:xfrm flipH="1" flipV="1">
            <a:off x="8589875" y="2424291"/>
            <a:ext cx="670092" cy="38437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34BA4B1B-5CC7-3E4E-EEB7-8904D1937624}"/>
              </a:ext>
            </a:extLst>
          </p:cNvPr>
          <p:cNvSpPr/>
          <p:nvPr/>
        </p:nvSpPr>
        <p:spPr>
          <a:xfrm>
            <a:off x="10746050" y="232209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17744559-D992-79F4-D8DC-DE8BACE84AC4}"/>
              </a:ext>
            </a:extLst>
          </p:cNvPr>
          <p:cNvSpPr/>
          <p:nvPr/>
        </p:nvSpPr>
        <p:spPr>
          <a:xfrm>
            <a:off x="9771281" y="3871802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0711DE9A-C216-0363-CE43-E4B36171439E}"/>
              </a:ext>
            </a:extLst>
          </p:cNvPr>
          <p:cNvSpPr/>
          <p:nvPr/>
        </p:nvSpPr>
        <p:spPr>
          <a:xfrm>
            <a:off x="10185368" y="2200830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38569644-E941-0FF7-7ACC-4C22584367DB}"/>
              </a:ext>
            </a:extLst>
          </p:cNvPr>
          <p:cNvSpPr/>
          <p:nvPr/>
        </p:nvSpPr>
        <p:spPr>
          <a:xfrm>
            <a:off x="10272803" y="2935825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05D8E9B8-4EDD-0938-DE10-D0CF0218095D}"/>
              </a:ext>
            </a:extLst>
          </p:cNvPr>
          <p:cNvCxnSpPr>
            <a:cxnSpLocks/>
            <a:endCxn id="34" idx="1"/>
          </p:cNvCxnSpPr>
          <p:nvPr/>
        </p:nvCxnSpPr>
        <p:spPr>
          <a:xfrm>
            <a:off x="10036107" y="2200830"/>
            <a:ext cx="174870" cy="2181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AA714788-EA84-5231-A16A-59395B5159FC}"/>
              </a:ext>
            </a:extLst>
          </p:cNvPr>
          <p:cNvCxnSpPr>
            <a:cxnSpLocks/>
          </p:cNvCxnSpPr>
          <p:nvPr/>
        </p:nvCxnSpPr>
        <p:spPr>
          <a:xfrm>
            <a:off x="10290407" y="2349804"/>
            <a:ext cx="54014" cy="58602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EE2F3928-B7F7-8CF0-6581-7CC4E4B0CF33}"/>
              </a:ext>
            </a:extLst>
          </p:cNvPr>
          <p:cNvCxnSpPr>
            <a:cxnSpLocks/>
            <a:stCxn id="35" idx="3"/>
          </p:cNvCxnSpPr>
          <p:nvPr/>
        </p:nvCxnSpPr>
        <p:spPr>
          <a:xfrm flipH="1">
            <a:off x="9896687" y="3062982"/>
            <a:ext cx="401725" cy="80882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AF11498F-FC72-1749-D76B-34B375993071}"/>
              </a:ext>
            </a:extLst>
          </p:cNvPr>
          <p:cNvCxnSpPr>
            <a:cxnSpLocks/>
            <a:stCxn id="44" idx="5"/>
            <a:endCxn id="28" idx="0"/>
          </p:cNvCxnSpPr>
          <p:nvPr/>
        </p:nvCxnSpPr>
        <p:spPr>
          <a:xfrm>
            <a:off x="8899312" y="1279570"/>
            <a:ext cx="597351" cy="392790"/>
          </a:xfrm>
          <a:prstGeom prst="straightConnector1">
            <a:avLst/>
          </a:prstGeom>
          <a:ln w="57150">
            <a:solidFill>
              <a:srgbClr val="C09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5E1F8749-77B1-1989-12EE-802C75F4F788}"/>
              </a:ext>
            </a:extLst>
          </p:cNvPr>
          <p:cNvSpPr/>
          <p:nvPr/>
        </p:nvSpPr>
        <p:spPr>
          <a:xfrm>
            <a:off x="8750051" y="115241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7DF7C724-A497-0EE4-574F-127125C357CD}"/>
              </a:ext>
            </a:extLst>
          </p:cNvPr>
          <p:cNvSpPr/>
          <p:nvPr/>
        </p:nvSpPr>
        <p:spPr>
          <a:xfrm>
            <a:off x="9390433" y="2148160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EAF06D6E-6EE0-AB33-1789-E9EEBA88BBA4}"/>
              </a:ext>
            </a:extLst>
          </p:cNvPr>
          <p:cNvCxnSpPr>
            <a:cxnSpLocks/>
          </p:cNvCxnSpPr>
          <p:nvPr/>
        </p:nvCxnSpPr>
        <p:spPr>
          <a:xfrm flipV="1">
            <a:off x="6866245" y="2063930"/>
            <a:ext cx="1222108" cy="118427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EE375FA0-12C1-DD31-91DE-69536E20705B}"/>
              </a:ext>
            </a:extLst>
          </p:cNvPr>
          <p:cNvSpPr/>
          <p:nvPr/>
        </p:nvSpPr>
        <p:spPr>
          <a:xfrm>
            <a:off x="5775477" y="1597873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20938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3026" y="178483"/>
            <a:ext cx="4594514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*1796 : En Perse…</a:t>
            </a:r>
          </a:p>
          <a:p>
            <a:r>
              <a:rPr lang="fr-FR" dirty="0"/>
              <a:t>Le temps des troubles s’achève enfin (1709-96)</a:t>
            </a:r>
          </a:p>
          <a:p>
            <a:r>
              <a:rPr lang="fr-FR" dirty="0"/>
              <a:t>Et il s’achève sur un bilan catastrophique…</a:t>
            </a:r>
          </a:p>
          <a:p>
            <a:endParaRPr lang="fr-FR" dirty="0"/>
          </a:p>
          <a:p>
            <a:r>
              <a:rPr lang="fr-FR" dirty="0"/>
              <a:t>- La perte du Béloutchistan et de l’Afghanistan</a:t>
            </a:r>
          </a:p>
          <a:p>
            <a:r>
              <a:rPr lang="fr-FR" dirty="0"/>
              <a:t>Et notamment Hérat (1750)</a:t>
            </a:r>
          </a:p>
          <a:p>
            <a:endParaRPr lang="fr-FR" dirty="0"/>
          </a:p>
          <a:p>
            <a:r>
              <a:rPr lang="fr-FR" dirty="0"/>
              <a:t>- Plus que 5 millions d’habitants, dont 30-50% de tribus nomades</a:t>
            </a:r>
          </a:p>
          <a:p>
            <a:endParaRPr lang="fr-FR" dirty="0"/>
          </a:p>
          <a:p>
            <a:r>
              <a:rPr lang="fr-FR" dirty="0"/>
              <a:t>- Ce qui reste de l’Etat</a:t>
            </a:r>
          </a:p>
          <a:p>
            <a:r>
              <a:rPr lang="fr-FR" dirty="0"/>
              <a:t>Se contente de lever les impôts</a:t>
            </a:r>
          </a:p>
          <a:p>
            <a:r>
              <a:rPr lang="fr-FR" dirty="0"/>
              <a:t>Les services publics sont laissés au clergé chiite</a:t>
            </a:r>
          </a:p>
          <a:p>
            <a:r>
              <a:rPr lang="fr-FR" dirty="0"/>
              <a:t>Qui va voir son importance croître</a:t>
            </a:r>
          </a:p>
          <a:p>
            <a:endParaRPr lang="fr-FR" dirty="0"/>
          </a:p>
          <a:p>
            <a:r>
              <a:rPr lang="fr-FR" dirty="0"/>
              <a:t>- Enfin, ajouté à tout cela, à nouveau L’ingérence et l’avancée </a:t>
            </a:r>
            <a:r>
              <a:rPr lang="fr-FR" u="sng" dirty="0"/>
              <a:t>opportunes</a:t>
            </a:r>
            <a:r>
              <a:rPr lang="fr-FR" dirty="0"/>
              <a:t> des Russes</a:t>
            </a:r>
          </a:p>
          <a:p>
            <a:endParaRPr lang="fr-FR" dirty="0"/>
          </a:p>
          <a:p>
            <a:r>
              <a:rPr lang="fr-FR" dirty="0"/>
              <a:t>*En effet…</a:t>
            </a:r>
          </a:p>
        </p:txBody>
      </p:sp>
      <p:pic>
        <p:nvPicPr>
          <p:cNvPr id="2" name="Picture 2" descr="C:\Users\Christophe\Pictures\My Scans\2015-12 (déc.)\scan0003.jpg">
            <a:extLst>
              <a:ext uri="{FF2B5EF4-FFF2-40B4-BE49-F238E27FC236}">
                <a16:creationId xmlns:a16="http://schemas.microsoft.com/office/drawing/2014/main" id="{0AAC25AB-16E6-1661-F95D-19E298AFC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8483"/>
            <a:ext cx="7076410" cy="44916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03219137-15E3-45ED-5371-EFC6E57C1423}"/>
              </a:ext>
            </a:extLst>
          </p:cNvPr>
          <p:cNvSpPr/>
          <p:nvPr/>
        </p:nvSpPr>
        <p:spPr>
          <a:xfrm>
            <a:off x="8062744" y="1936773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8AEB00C-9002-966D-6A1B-E4738B3017D9}"/>
              </a:ext>
            </a:extLst>
          </p:cNvPr>
          <p:cNvSpPr/>
          <p:nvPr/>
        </p:nvSpPr>
        <p:spPr>
          <a:xfrm>
            <a:off x="6865247" y="3388985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CB4DEFD-6781-6578-A70B-94991F12705A}"/>
              </a:ext>
            </a:extLst>
          </p:cNvPr>
          <p:cNvSpPr/>
          <p:nvPr/>
        </p:nvSpPr>
        <p:spPr>
          <a:xfrm>
            <a:off x="6978185" y="1980713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A6DF1DA-8292-CF39-8589-95DB354A595C}"/>
              </a:ext>
            </a:extLst>
          </p:cNvPr>
          <p:cNvSpPr/>
          <p:nvPr/>
        </p:nvSpPr>
        <p:spPr>
          <a:xfrm>
            <a:off x="6404564" y="1872443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3182A6F-4127-D5E9-48BE-4500041D1A84}"/>
              </a:ext>
            </a:extLst>
          </p:cNvPr>
          <p:cNvSpPr/>
          <p:nvPr/>
        </p:nvSpPr>
        <p:spPr>
          <a:xfrm>
            <a:off x="6691375" y="2107870"/>
            <a:ext cx="174870" cy="1489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BA142916-B375-1E63-9014-04EDC0139D15}"/>
              </a:ext>
            </a:extLst>
          </p:cNvPr>
          <p:cNvCxnSpPr>
            <a:cxnSpLocks/>
            <a:stCxn id="17" idx="4"/>
            <a:endCxn id="20" idx="0"/>
          </p:cNvCxnSpPr>
          <p:nvPr/>
        </p:nvCxnSpPr>
        <p:spPr>
          <a:xfrm flipH="1">
            <a:off x="6753691" y="2256844"/>
            <a:ext cx="25119" cy="514702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E10E2FD8-7332-7887-BA13-3AFB533273F8}"/>
              </a:ext>
            </a:extLst>
          </p:cNvPr>
          <p:cNvSpPr/>
          <p:nvPr/>
        </p:nvSpPr>
        <p:spPr>
          <a:xfrm>
            <a:off x="6666256" y="2771546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9B56938B-1346-C137-2668-811BC68E41EE}"/>
              </a:ext>
            </a:extLst>
          </p:cNvPr>
          <p:cNvCxnSpPr>
            <a:cxnSpLocks/>
            <a:stCxn id="20" idx="4"/>
          </p:cNvCxnSpPr>
          <p:nvPr/>
        </p:nvCxnSpPr>
        <p:spPr>
          <a:xfrm>
            <a:off x="6753691" y="2920520"/>
            <a:ext cx="173381" cy="468465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58FEB0AB-D3CA-A7BF-0194-380898653A2E}"/>
              </a:ext>
            </a:extLst>
          </p:cNvPr>
          <p:cNvSpPr/>
          <p:nvPr/>
        </p:nvSpPr>
        <p:spPr>
          <a:xfrm>
            <a:off x="8327570" y="1585590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2010BB81-3E5E-F694-F93B-921B16FD4EF5}"/>
              </a:ext>
            </a:extLst>
          </p:cNvPr>
          <p:cNvCxnSpPr>
            <a:cxnSpLocks/>
            <a:endCxn id="3" idx="3"/>
          </p:cNvCxnSpPr>
          <p:nvPr/>
        </p:nvCxnSpPr>
        <p:spPr>
          <a:xfrm flipV="1">
            <a:off x="8212005" y="1712747"/>
            <a:ext cx="141174" cy="245843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62CA1853-122C-5D10-00F5-0D99C2B7E0BA}"/>
              </a:ext>
            </a:extLst>
          </p:cNvPr>
          <p:cNvSpPr/>
          <p:nvPr/>
        </p:nvSpPr>
        <p:spPr>
          <a:xfrm>
            <a:off x="9234358" y="278685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F5C5DC10-749A-2819-0353-F9FDE20D4724}"/>
              </a:ext>
            </a:extLst>
          </p:cNvPr>
          <p:cNvSpPr/>
          <p:nvPr/>
        </p:nvSpPr>
        <p:spPr>
          <a:xfrm>
            <a:off x="8415005" y="2349804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6FB7A1C0-9A04-43D0-0521-9BDCBA344629}"/>
              </a:ext>
            </a:extLst>
          </p:cNvPr>
          <p:cNvSpPr/>
          <p:nvPr/>
        </p:nvSpPr>
        <p:spPr>
          <a:xfrm>
            <a:off x="9565303" y="3315211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6D66C3CA-D1F2-289D-5BA9-180EF471ABA7}"/>
              </a:ext>
            </a:extLst>
          </p:cNvPr>
          <p:cNvSpPr/>
          <p:nvPr/>
        </p:nvSpPr>
        <p:spPr>
          <a:xfrm>
            <a:off x="9833107" y="208574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11311779-DE81-CA3F-9829-848CB48E4007}"/>
              </a:ext>
            </a:extLst>
          </p:cNvPr>
          <p:cNvSpPr/>
          <p:nvPr/>
        </p:nvSpPr>
        <p:spPr>
          <a:xfrm>
            <a:off x="9409228" y="167236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7C2352D7-DDA4-F1C5-148E-66950E3A57B5}"/>
              </a:ext>
            </a:extLst>
          </p:cNvPr>
          <p:cNvCxnSpPr>
            <a:cxnSpLocks/>
            <a:stCxn id="40" idx="7"/>
            <a:endCxn id="43" idx="3"/>
          </p:cNvCxnSpPr>
          <p:nvPr/>
        </p:nvCxnSpPr>
        <p:spPr>
          <a:xfrm flipV="1">
            <a:off x="9383619" y="2212904"/>
            <a:ext cx="475097" cy="5957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EA1169E2-81C8-5A90-6FDF-A23C7A67F142}"/>
              </a:ext>
            </a:extLst>
          </p:cNvPr>
          <p:cNvCxnSpPr>
            <a:cxnSpLocks/>
            <a:stCxn id="40" idx="7"/>
            <a:endCxn id="57" idx="4"/>
          </p:cNvCxnSpPr>
          <p:nvPr/>
        </p:nvCxnSpPr>
        <p:spPr>
          <a:xfrm flipV="1">
            <a:off x="9383619" y="2297134"/>
            <a:ext cx="94249" cy="51153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47DC121A-661E-E81E-3431-D9249E2AE9FC}"/>
              </a:ext>
            </a:extLst>
          </p:cNvPr>
          <p:cNvCxnSpPr>
            <a:cxnSpLocks/>
            <a:stCxn id="40" idx="1"/>
            <a:endCxn id="41" idx="6"/>
          </p:cNvCxnSpPr>
          <p:nvPr/>
        </p:nvCxnSpPr>
        <p:spPr>
          <a:xfrm flipH="1" flipV="1">
            <a:off x="8589875" y="2424291"/>
            <a:ext cx="670092" cy="38437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1CD72372-2F27-9982-90DE-E3C838DA07C0}"/>
              </a:ext>
            </a:extLst>
          </p:cNvPr>
          <p:cNvSpPr/>
          <p:nvPr/>
        </p:nvSpPr>
        <p:spPr>
          <a:xfrm>
            <a:off x="10746050" y="232209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40672365-ABBA-2667-8E75-ACF4B3845A68}"/>
              </a:ext>
            </a:extLst>
          </p:cNvPr>
          <p:cNvSpPr/>
          <p:nvPr/>
        </p:nvSpPr>
        <p:spPr>
          <a:xfrm>
            <a:off x="9771281" y="3871802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10A7865C-DB86-F9C7-806F-7EA3D195C009}"/>
              </a:ext>
            </a:extLst>
          </p:cNvPr>
          <p:cNvSpPr/>
          <p:nvPr/>
        </p:nvSpPr>
        <p:spPr>
          <a:xfrm>
            <a:off x="10185368" y="2200830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8B8D7E1D-F263-71DA-6EDF-5C477B5BC1B1}"/>
              </a:ext>
            </a:extLst>
          </p:cNvPr>
          <p:cNvSpPr/>
          <p:nvPr/>
        </p:nvSpPr>
        <p:spPr>
          <a:xfrm>
            <a:off x="10272803" y="2935825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F5A2E792-FE6C-F787-87A0-8D3E27C6509B}"/>
              </a:ext>
            </a:extLst>
          </p:cNvPr>
          <p:cNvCxnSpPr>
            <a:cxnSpLocks/>
            <a:endCxn id="50" idx="1"/>
          </p:cNvCxnSpPr>
          <p:nvPr/>
        </p:nvCxnSpPr>
        <p:spPr>
          <a:xfrm>
            <a:off x="10036107" y="2200830"/>
            <a:ext cx="174870" cy="2181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557CCE8B-CA4A-C21D-E092-8FFFCB40F7B9}"/>
              </a:ext>
            </a:extLst>
          </p:cNvPr>
          <p:cNvCxnSpPr>
            <a:cxnSpLocks/>
          </p:cNvCxnSpPr>
          <p:nvPr/>
        </p:nvCxnSpPr>
        <p:spPr>
          <a:xfrm>
            <a:off x="10290407" y="2349804"/>
            <a:ext cx="54014" cy="58602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6C4D89EC-53D5-6A07-1FEF-22BC4BD9EE62}"/>
              </a:ext>
            </a:extLst>
          </p:cNvPr>
          <p:cNvCxnSpPr>
            <a:cxnSpLocks/>
            <a:stCxn id="51" idx="3"/>
          </p:cNvCxnSpPr>
          <p:nvPr/>
        </p:nvCxnSpPr>
        <p:spPr>
          <a:xfrm flipH="1">
            <a:off x="9896687" y="3062982"/>
            <a:ext cx="401725" cy="80882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62BC950C-F76C-7C6F-64E8-C59D59461A9F}"/>
              </a:ext>
            </a:extLst>
          </p:cNvPr>
          <p:cNvCxnSpPr>
            <a:cxnSpLocks/>
            <a:stCxn id="56" idx="5"/>
            <a:endCxn id="44" idx="0"/>
          </p:cNvCxnSpPr>
          <p:nvPr/>
        </p:nvCxnSpPr>
        <p:spPr>
          <a:xfrm>
            <a:off x="8899312" y="1279570"/>
            <a:ext cx="597351" cy="392790"/>
          </a:xfrm>
          <a:prstGeom prst="straightConnector1">
            <a:avLst/>
          </a:prstGeom>
          <a:ln w="57150">
            <a:solidFill>
              <a:srgbClr val="C09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Ellipse 55">
            <a:extLst>
              <a:ext uri="{FF2B5EF4-FFF2-40B4-BE49-F238E27FC236}">
                <a16:creationId xmlns:a16="http://schemas.microsoft.com/office/drawing/2014/main" id="{D0862F65-2ED8-917E-D34D-7F61EF481F54}"/>
              </a:ext>
            </a:extLst>
          </p:cNvPr>
          <p:cNvSpPr/>
          <p:nvPr/>
        </p:nvSpPr>
        <p:spPr>
          <a:xfrm>
            <a:off x="8750051" y="115241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E31DB280-FCBF-BACE-463E-29C47270674D}"/>
              </a:ext>
            </a:extLst>
          </p:cNvPr>
          <p:cNvSpPr/>
          <p:nvPr/>
        </p:nvSpPr>
        <p:spPr>
          <a:xfrm>
            <a:off x="9390433" y="2148160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A95AC4C-552B-8B2E-3CDF-D44279DEB0C9}"/>
              </a:ext>
            </a:extLst>
          </p:cNvPr>
          <p:cNvCxnSpPr>
            <a:cxnSpLocks/>
          </p:cNvCxnSpPr>
          <p:nvPr/>
        </p:nvCxnSpPr>
        <p:spPr>
          <a:xfrm flipV="1">
            <a:off x="6866245" y="2063930"/>
            <a:ext cx="1222108" cy="118427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2A4B434B-07E0-069E-6E82-117EA1119D97}"/>
              </a:ext>
            </a:extLst>
          </p:cNvPr>
          <p:cNvSpPr/>
          <p:nvPr/>
        </p:nvSpPr>
        <p:spPr>
          <a:xfrm>
            <a:off x="5775477" y="1597873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5641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3026" y="178483"/>
            <a:ext cx="4594514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*Fin XVIIIe siècle: Profitant…</a:t>
            </a:r>
          </a:p>
          <a:p>
            <a:r>
              <a:rPr lang="fr-FR" dirty="0"/>
              <a:t>De ce siècle de crises et d’affaiblissement</a:t>
            </a:r>
          </a:p>
          <a:p>
            <a:r>
              <a:rPr lang="fr-FR" dirty="0"/>
              <a:t>Les Russes interviennent à nouveau en Perse…</a:t>
            </a:r>
          </a:p>
          <a:p>
            <a:endParaRPr lang="fr-FR" dirty="0"/>
          </a:p>
          <a:p>
            <a:r>
              <a:rPr lang="fr-FR" dirty="0"/>
              <a:t>NB : Intervention en 1722-38</a:t>
            </a:r>
          </a:p>
          <a:p>
            <a:r>
              <a:rPr lang="fr-FR" dirty="0"/>
              <a:t>1</a:t>
            </a:r>
            <a:r>
              <a:rPr lang="fr-FR" baseline="30000" dirty="0"/>
              <a:t>ère</a:t>
            </a:r>
            <a:r>
              <a:rPr lang="fr-FR" dirty="0"/>
              <a:t> guerre </a:t>
            </a:r>
            <a:r>
              <a:rPr lang="fr-FR" dirty="0" err="1"/>
              <a:t>russo</a:t>
            </a:r>
            <a:r>
              <a:rPr lang="fr-FR" dirty="0"/>
              <a:t>-persane</a:t>
            </a:r>
          </a:p>
          <a:p>
            <a:endParaRPr lang="fr-FR" dirty="0"/>
          </a:p>
          <a:p>
            <a:r>
              <a:rPr lang="fr-FR" dirty="0"/>
              <a:t>*Et cette fois-ci</a:t>
            </a:r>
          </a:p>
          <a:p>
            <a:r>
              <a:rPr lang="fr-FR" dirty="0"/>
              <a:t>Avec un véritable objectif de conquête</a:t>
            </a:r>
          </a:p>
          <a:p>
            <a:r>
              <a:rPr lang="fr-FR" dirty="0"/>
              <a:t>Le Caucase et le sud du Caucase persans..</a:t>
            </a:r>
          </a:p>
        </p:txBody>
      </p:sp>
      <p:pic>
        <p:nvPicPr>
          <p:cNvPr id="4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94FB13EF-B53E-15D4-8A3F-6890B362C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055" y="178483"/>
            <a:ext cx="7253920" cy="544043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BB466B90-C7C8-C377-79EA-D509DB0E6C66}"/>
              </a:ext>
            </a:extLst>
          </p:cNvPr>
          <p:cNvSpPr/>
          <p:nvPr/>
        </p:nvSpPr>
        <p:spPr>
          <a:xfrm>
            <a:off x="8256875" y="2824215"/>
            <a:ext cx="174870" cy="1489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525C6DB-7505-4231-9954-8E575CAE015F}"/>
              </a:ext>
            </a:extLst>
          </p:cNvPr>
          <p:cNvSpPr/>
          <p:nvPr/>
        </p:nvSpPr>
        <p:spPr>
          <a:xfrm>
            <a:off x="9366880" y="2898702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FE0539A-3977-DB73-29C8-BDD3C2ADC4D6}"/>
              </a:ext>
            </a:extLst>
          </p:cNvPr>
          <p:cNvSpPr/>
          <p:nvPr/>
        </p:nvSpPr>
        <p:spPr>
          <a:xfrm>
            <a:off x="10928078" y="3300085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99F6AC9-89D4-C81F-2001-6A3E12325907}"/>
              </a:ext>
            </a:extLst>
          </p:cNvPr>
          <p:cNvSpPr/>
          <p:nvPr/>
        </p:nvSpPr>
        <p:spPr>
          <a:xfrm>
            <a:off x="9685410" y="3075108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85B6127-7080-70D5-2AF7-D106A4DC312E}"/>
              </a:ext>
            </a:extLst>
          </p:cNvPr>
          <p:cNvCxnSpPr>
            <a:cxnSpLocks/>
            <a:stCxn id="16" idx="2"/>
            <a:endCxn id="23" idx="6"/>
          </p:cNvCxnSpPr>
          <p:nvPr/>
        </p:nvCxnSpPr>
        <p:spPr>
          <a:xfrm flipH="1" flipV="1">
            <a:off x="10209980" y="3296164"/>
            <a:ext cx="718098" cy="1328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8EB7501B-33C0-3054-3BAB-AD6DF580FDBA}"/>
              </a:ext>
            </a:extLst>
          </p:cNvPr>
          <p:cNvCxnSpPr>
            <a:cxnSpLocks/>
            <a:stCxn id="16" idx="3"/>
            <a:endCxn id="21" idx="7"/>
          </p:cNvCxnSpPr>
          <p:nvPr/>
        </p:nvCxnSpPr>
        <p:spPr>
          <a:xfrm flipH="1">
            <a:off x="10067372" y="3520157"/>
            <a:ext cx="898288" cy="4194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5DB2724B-5CC8-72CF-F467-5F12AC5A54D3}"/>
              </a:ext>
            </a:extLst>
          </p:cNvPr>
          <p:cNvCxnSpPr>
            <a:cxnSpLocks/>
            <a:stCxn id="16" idx="3"/>
            <a:endCxn id="22" idx="7"/>
          </p:cNvCxnSpPr>
          <p:nvPr/>
        </p:nvCxnSpPr>
        <p:spPr>
          <a:xfrm flipH="1">
            <a:off x="10443200" y="3520157"/>
            <a:ext cx="522460" cy="8766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DB3658A8-0FC0-1C4F-C5F1-0CEDCBBA1437}"/>
              </a:ext>
            </a:extLst>
          </p:cNvPr>
          <p:cNvSpPr/>
          <p:nvPr/>
        </p:nvSpPr>
        <p:spPr>
          <a:xfrm>
            <a:off x="9918111" y="3917835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DB54146-953A-DF03-03E6-783B3962ACA9}"/>
              </a:ext>
            </a:extLst>
          </p:cNvPr>
          <p:cNvSpPr/>
          <p:nvPr/>
        </p:nvSpPr>
        <p:spPr>
          <a:xfrm>
            <a:off x="10293939" y="437498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8DAE2A8-7842-B717-66AC-BBB4C75E91D0}"/>
              </a:ext>
            </a:extLst>
          </p:cNvPr>
          <p:cNvSpPr/>
          <p:nvPr/>
        </p:nvSpPr>
        <p:spPr>
          <a:xfrm>
            <a:off x="10035110" y="322167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B3D4B6AE-7321-9D1B-C1B4-7DFBCD151AC9}"/>
              </a:ext>
            </a:extLst>
          </p:cNvPr>
          <p:cNvSpPr/>
          <p:nvPr/>
        </p:nvSpPr>
        <p:spPr>
          <a:xfrm>
            <a:off x="9816562" y="2818294"/>
            <a:ext cx="87435" cy="1159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D24F2EF3-F6C5-3A2A-DA39-F6697870EAF3}"/>
              </a:ext>
            </a:extLst>
          </p:cNvPr>
          <p:cNvSpPr/>
          <p:nvPr/>
        </p:nvSpPr>
        <p:spPr>
          <a:xfrm>
            <a:off x="9632344" y="3291093"/>
            <a:ext cx="87435" cy="1159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9A1FAAB4-9150-E446-BD37-9280AD5AC34C}"/>
              </a:ext>
            </a:extLst>
          </p:cNvPr>
          <p:cNvSpPr/>
          <p:nvPr/>
        </p:nvSpPr>
        <p:spPr>
          <a:xfrm>
            <a:off x="8994595" y="2989701"/>
            <a:ext cx="87435" cy="11595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15AA686-5975-62AA-4CE1-80D4D6EE4E79}"/>
              </a:ext>
            </a:extLst>
          </p:cNvPr>
          <p:cNvSpPr/>
          <p:nvPr/>
        </p:nvSpPr>
        <p:spPr>
          <a:xfrm>
            <a:off x="7371972" y="188569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2C612D78-9F0C-02D6-AC63-AC10EF8BAF31}"/>
              </a:ext>
            </a:extLst>
          </p:cNvPr>
          <p:cNvSpPr/>
          <p:nvPr/>
        </p:nvSpPr>
        <p:spPr>
          <a:xfrm>
            <a:off x="7119587" y="18112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26771F54-44BD-7BB5-4B0D-9E95238923F1}"/>
              </a:ext>
            </a:extLst>
          </p:cNvPr>
          <p:cNvSpPr/>
          <p:nvPr/>
        </p:nvSpPr>
        <p:spPr>
          <a:xfrm>
            <a:off x="7074931" y="1662234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0EE1959B-C53A-251C-0000-129EB4AE0A24}"/>
              </a:ext>
            </a:extLst>
          </p:cNvPr>
          <p:cNvSpPr/>
          <p:nvPr/>
        </p:nvSpPr>
        <p:spPr>
          <a:xfrm>
            <a:off x="6874024" y="18112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904560E1-FA60-9776-49E4-536846791198}"/>
              </a:ext>
            </a:extLst>
          </p:cNvPr>
          <p:cNvSpPr/>
          <p:nvPr/>
        </p:nvSpPr>
        <p:spPr>
          <a:xfrm>
            <a:off x="7912410" y="231229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0CBBD734-77A0-6A4A-03DE-E8E849C61418}"/>
              </a:ext>
            </a:extLst>
          </p:cNvPr>
          <p:cNvSpPr/>
          <p:nvPr/>
        </p:nvSpPr>
        <p:spPr>
          <a:xfrm>
            <a:off x="8087280" y="246126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60469C30-8775-A6B2-9922-9E5629B582AB}"/>
              </a:ext>
            </a:extLst>
          </p:cNvPr>
          <p:cNvSpPr/>
          <p:nvPr/>
        </p:nvSpPr>
        <p:spPr>
          <a:xfrm>
            <a:off x="7912410" y="246126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9BC0BC3C-2993-9C0F-D58B-9F0DC7065D92}"/>
              </a:ext>
            </a:extLst>
          </p:cNvPr>
          <p:cNvCxnSpPr>
            <a:cxnSpLocks/>
            <a:stCxn id="41" idx="3"/>
            <a:endCxn id="31" idx="7"/>
          </p:cNvCxnSpPr>
          <p:nvPr/>
        </p:nvCxnSpPr>
        <p:spPr>
          <a:xfrm flipH="1">
            <a:off x="7521233" y="1203078"/>
            <a:ext cx="259568" cy="70443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CE0E0F5E-0E56-F258-EDE9-88DA2AB1B943}"/>
              </a:ext>
            </a:extLst>
          </p:cNvPr>
          <p:cNvCxnSpPr>
            <a:cxnSpLocks/>
            <a:stCxn id="41" idx="3"/>
          </p:cNvCxnSpPr>
          <p:nvPr/>
        </p:nvCxnSpPr>
        <p:spPr>
          <a:xfrm flipH="1">
            <a:off x="7275670" y="1203078"/>
            <a:ext cx="505131" cy="60813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8C7AFF27-1A52-10D9-8BE0-2F4A66341D34}"/>
              </a:ext>
            </a:extLst>
          </p:cNvPr>
          <p:cNvCxnSpPr>
            <a:cxnSpLocks/>
            <a:stCxn id="41" idx="4"/>
          </p:cNvCxnSpPr>
          <p:nvPr/>
        </p:nvCxnSpPr>
        <p:spPr>
          <a:xfrm>
            <a:off x="7871532" y="1240836"/>
            <a:ext cx="128313" cy="1071457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22675E63-0BA6-ED9C-583A-918E72881A15}"/>
              </a:ext>
            </a:extLst>
          </p:cNvPr>
          <p:cNvSpPr/>
          <p:nvPr/>
        </p:nvSpPr>
        <p:spPr>
          <a:xfrm>
            <a:off x="7743219" y="983006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50021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7FC1C-FF12-B110-65A1-86FFEAC5A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A45E012-C492-6428-236C-77170E230F15}"/>
              </a:ext>
            </a:extLst>
          </p:cNvPr>
          <p:cNvSpPr/>
          <p:nvPr/>
        </p:nvSpPr>
        <p:spPr>
          <a:xfrm>
            <a:off x="133026" y="178483"/>
            <a:ext cx="4594514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*1783-1828 : En conquérant le Caucase persan</a:t>
            </a:r>
          </a:p>
          <a:p>
            <a:r>
              <a:rPr lang="fr-FR" dirty="0"/>
              <a:t>La Russie va pouvoir s’ingérer durablement</a:t>
            </a:r>
          </a:p>
          <a:p>
            <a:r>
              <a:rPr lang="fr-FR" dirty="0"/>
              <a:t>Dans les affaires persanes, puis afghanes</a:t>
            </a:r>
          </a:p>
          <a:p>
            <a:endParaRPr lang="fr-FR" dirty="0"/>
          </a:p>
          <a:p>
            <a:r>
              <a:rPr lang="fr-FR" dirty="0"/>
              <a:t>Et au final, devenir une menace</a:t>
            </a:r>
          </a:p>
          <a:p>
            <a:r>
              <a:rPr lang="fr-FR" dirty="0"/>
              <a:t>Pour les intérêts britanniques en Inde</a:t>
            </a:r>
          </a:p>
          <a:p>
            <a:endParaRPr lang="fr-FR" dirty="0"/>
          </a:p>
          <a:p>
            <a:r>
              <a:rPr lang="fr-FR" dirty="0"/>
              <a:t>*Ainsi, en Orient, durant ces années</a:t>
            </a:r>
          </a:p>
          <a:p>
            <a:r>
              <a:rPr lang="fr-FR" dirty="0"/>
              <a:t>Le </a:t>
            </a:r>
            <a:r>
              <a:rPr lang="fr-FR" i="1" dirty="0"/>
              <a:t>Grand Jeu</a:t>
            </a:r>
            <a:r>
              <a:rPr lang="fr-FR" dirty="0"/>
              <a:t> russo-britannique se met en place</a:t>
            </a:r>
          </a:p>
          <a:p>
            <a:r>
              <a:rPr lang="fr-FR" dirty="0"/>
              <a:t>Et c’est donc dans le Caucase</a:t>
            </a:r>
          </a:p>
          <a:p>
            <a:r>
              <a:rPr lang="fr-FR" dirty="0"/>
              <a:t>Que tout commença</a:t>
            </a:r>
          </a:p>
          <a:p>
            <a:endParaRPr lang="fr-FR" dirty="0"/>
          </a:p>
          <a:p>
            <a:r>
              <a:rPr lang="fr-FR" dirty="0"/>
              <a:t>*Récit…</a:t>
            </a:r>
          </a:p>
        </p:txBody>
      </p:sp>
      <p:pic>
        <p:nvPicPr>
          <p:cNvPr id="4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1BFC094C-77B7-1F33-EE40-009A014A4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055" y="178483"/>
            <a:ext cx="7253920" cy="544043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46ACE99C-BB13-6C30-49FF-17956BB04CF3}"/>
              </a:ext>
            </a:extLst>
          </p:cNvPr>
          <p:cNvSpPr/>
          <p:nvPr/>
        </p:nvSpPr>
        <p:spPr>
          <a:xfrm>
            <a:off x="8256875" y="2824215"/>
            <a:ext cx="174870" cy="1489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656286D-77B0-3C74-0371-A488D6F68425}"/>
              </a:ext>
            </a:extLst>
          </p:cNvPr>
          <p:cNvSpPr/>
          <p:nvPr/>
        </p:nvSpPr>
        <p:spPr>
          <a:xfrm>
            <a:off x="9366880" y="2898702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9A8F589-D272-66D8-450F-2901F1D920F0}"/>
              </a:ext>
            </a:extLst>
          </p:cNvPr>
          <p:cNvSpPr/>
          <p:nvPr/>
        </p:nvSpPr>
        <p:spPr>
          <a:xfrm>
            <a:off x="10928078" y="3300085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E8EF452-AD00-1BEA-B2A1-5386EB551A54}"/>
              </a:ext>
            </a:extLst>
          </p:cNvPr>
          <p:cNvSpPr/>
          <p:nvPr/>
        </p:nvSpPr>
        <p:spPr>
          <a:xfrm>
            <a:off x="9685410" y="3075108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BD3E1ED1-B78D-D6CB-70F6-80F12914D2D5}"/>
              </a:ext>
            </a:extLst>
          </p:cNvPr>
          <p:cNvCxnSpPr>
            <a:cxnSpLocks/>
            <a:stCxn id="16" idx="2"/>
            <a:endCxn id="23" idx="6"/>
          </p:cNvCxnSpPr>
          <p:nvPr/>
        </p:nvCxnSpPr>
        <p:spPr>
          <a:xfrm flipH="1" flipV="1">
            <a:off x="10209980" y="3296164"/>
            <a:ext cx="718098" cy="1328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C50E779B-04F3-97FC-B78F-552482498E69}"/>
              </a:ext>
            </a:extLst>
          </p:cNvPr>
          <p:cNvCxnSpPr>
            <a:cxnSpLocks/>
            <a:stCxn id="16" idx="3"/>
            <a:endCxn id="21" idx="7"/>
          </p:cNvCxnSpPr>
          <p:nvPr/>
        </p:nvCxnSpPr>
        <p:spPr>
          <a:xfrm flipH="1">
            <a:off x="10067372" y="3520157"/>
            <a:ext cx="898288" cy="4194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06F954C8-E9FD-514D-21E5-F152A4ECB5B1}"/>
              </a:ext>
            </a:extLst>
          </p:cNvPr>
          <p:cNvCxnSpPr>
            <a:cxnSpLocks/>
            <a:stCxn id="16" idx="3"/>
            <a:endCxn id="22" idx="7"/>
          </p:cNvCxnSpPr>
          <p:nvPr/>
        </p:nvCxnSpPr>
        <p:spPr>
          <a:xfrm flipH="1">
            <a:off x="10443200" y="3520157"/>
            <a:ext cx="522460" cy="8766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E20D6084-6D90-81F3-70F1-F49E416672B8}"/>
              </a:ext>
            </a:extLst>
          </p:cNvPr>
          <p:cNvSpPr/>
          <p:nvPr/>
        </p:nvSpPr>
        <p:spPr>
          <a:xfrm>
            <a:off x="9918111" y="3917835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AECAE2E-D0D6-7F6C-26E6-E4FB5743E6B7}"/>
              </a:ext>
            </a:extLst>
          </p:cNvPr>
          <p:cNvSpPr/>
          <p:nvPr/>
        </p:nvSpPr>
        <p:spPr>
          <a:xfrm>
            <a:off x="10293939" y="437498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909684A4-2910-C98E-9AE8-A0352FA2BB55}"/>
              </a:ext>
            </a:extLst>
          </p:cNvPr>
          <p:cNvSpPr/>
          <p:nvPr/>
        </p:nvSpPr>
        <p:spPr>
          <a:xfrm>
            <a:off x="10035110" y="322167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BB61B5E3-D925-52C7-A9C0-98BB9D01144B}"/>
              </a:ext>
            </a:extLst>
          </p:cNvPr>
          <p:cNvSpPr/>
          <p:nvPr/>
        </p:nvSpPr>
        <p:spPr>
          <a:xfrm>
            <a:off x="9816562" y="2818294"/>
            <a:ext cx="87435" cy="1159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A743E0C9-AB70-3CE1-BB73-A8DCA97A7358}"/>
              </a:ext>
            </a:extLst>
          </p:cNvPr>
          <p:cNvSpPr/>
          <p:nvPr/>
        </p:nvSpPr>
        <p:spPr>
          <a:xfrm>
            <a:off x="9632344" y="3291093"/>
            <a:ext cx="87435" cy="1159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8B1AE17-5003-AB41-ED6E-5C5192B0BF98}"/>
              </a:ext>
            </a:extLst>
          </p:cNvPr>
          <p:cNvSpPr/>
          <p:nvPr/>
        </p:nvSpPr>
        <p:spPr>
          <a:xfrm>
            <a:off x="8994595" y="2989701"/>
            <a:ext cx="87435" cy="11595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CE857CF3-20A0-5508-6A3F-6F95EEC47D6F}"/>
              </a:ext>
            </a:extLst>
          </p:cNvPr>
          <p:cNvSpPr/>
          <p:nvPr/>
        </p:nvSpPr>
        <p:spPr>
          <a:xfrm>
            <a:off x="7371972" y="188569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931DE0E7-8FB9-E8D3-731F-9F04FC7841F1}"/>
              </a:ext>
            </a:extLst>
          </p:cNvPr>
          <p:cNvSpPr/>
          <p:nvPr/>
        </p:nvSpPr>
        <p:spPr>
          <a:xfrm>
            <a:off x="7119587" y="18112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FF260DDB-CADC-FB1A-172E-247F2560D35D}"/>
              </a:ext>
            </a:extLst>
          </p:cNvPr>
          <p:cNvSpPr/>
          <p:nvPr/>
        </p:nvSpPr>
        <p:spPr>
          <a:xfrm>
            <a:off x="7074931" y="1662234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6EE3C376-C9F3-5A8D-845E-4515A971E52B}"/>
              </a:ext>
            </a:extLst>
          </p:cNvPr>
          <p:cNvSpPr/>
          <p:nvPr/>
        </p:nvSpPr>
        <p:spPr>
          <a:xfrm>
            <a:off x="6874024" y="18112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C561A15D-018B-CD8F-D8BF-1C56692E901C}"/>
              </a:ext>
            </a:extLst>
          </p:cNvPr>
          <p:cNvSpPr/>
          <p:nvPr/>
        </p:nvSpPr>
        <p:spPr>
          <a:xfrm>
            <a:off x="7912410" y="231229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676315CC-C1DE-3AB6-F130-2A8F51A5F6F5}"/>
              </a:ext>
            </a:extLst>
          </p:cNvPr>
          <p:cNvSpPr/>
          <p:nvPr/>
        </p:nvSpPr>
        <p:spPr>
          <a:xfrm>
            <a:off x="8087280" y="246126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F2662066-2D4E-AD41-5730-91F049560E56}"/>
              </a:ext>
            </a:extLst>
          </p:cNvPr>
          <p:cNvSpPr/>
          <p:nvPr/>
        </p:nvSpPr>
        <p:spPr>
          <a:xfrm>
            <a:off x="7912410" y="246126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165049F7-480B-7501-F51B-5265A21EBB95}"/>
              </a:ext>
            </a:extLst>
          </p:cNvPr>
          <p:cNvCxnSpPr>
            <a:cxnSpLocks/>
            <a:stCxn id="41" idx="3"/>
            <a:endCxn id="31" idx="7"/>
          </p:cNvCxnSpPr>
          <p:nvPr/>
        </p:nvCxnSpPr>
        <p:spPr>
          <a:xfrm flipH="1">
            <a:off x="7521233" y="1203078"/>
            <a:ext cx="259568" cy="70443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54346116-9ED3-3186-8A44-6FE114F47F5F}"/>
              </a:ext>
            </a:extLst>
          </p:cNvPr>
          <p:cNvCxnSpPr>
            <a:cxnSpLocks/>
            <a:stCxn id="41" idx="3"/>
          </p:cNvCxnSpPr>
          <p:nvPr/>
        </p:nvCxnSpPr>
        <p:spPr>
          <a:xfrm flipH="1">
            <a:off x="7275670" y="1203078"/>
            <a:ext cx="505131" cy="60813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343F032A-09DD-7815-A4A0-545CA9226E3D}"/>
              </a:ext>
            </a:extLst>
          </p:cNvPr>
          <p:cNvCxnSpPr>
            <a:cxnSpLocks/>
            <a:stCxn id="41" idx="4"/>
          </p:cNvCxnSpPr>
          <p:nvPr/>
        </p:nvCxnSpPr>
        <p:spPr>
          <a:xfrm>
            <a:off x="7871532" y="1240836"/>
            <a:ext cx="128313" cy="1071457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FCC42748-25C9-23B5-CFCE-2089EEBC94C4}"/>
              </a:ext>
            </a:extLst>
          </p:cNvPr>
          <p:cNvSpPr/>
          <p:nvPr/>
        </p:nvSpPr>
        <p:spPr>
          <a:xfrm>
            <a:off x="7743219" y="983006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8985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3025" y="178483"/>
            <a:ext cx="4160680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*La Perse, un rappel essentiel…</a:t>
            </a:r>
          </a:p>
          <a:p>
            <a:endParaRPr lang="fr-FR" dirty="0"/>
          </a:p>
          <a:p>
            <a:r>
              <a:rPr lang="fr-FR" dirty="0"/>
              <a:t>*1500 : Des tribus </a:t>
            </a:r>
            <a:r>
              <a:rPr lang="fr-FR" u="sng" dirty="0"/>
              <a:t>turcomanes</a:t>
            </a:r>
            <a:r>
              <a:rPr lang="fr-FR" dirty="0"/>
              <a:t> unies</a:t>
            </a:r>
          </a:p>
          <a:p>
            <a:r>
              <a:rPr lang="fr-FR" dirty="0"/>
              <a:t>Dans la confrérie des </a:t>
            </a:r>
            <a:r>
              <a:rPr lang="fr-FR" i="1" dirty="0" err="1"/>
              <a:t>Qizilbash</a:t>
            </a:r>
            <a:r>
              <a:rPr lang="fr-FR" dirty="0"/>
              <a:t> Conquièrent la Perse</a:t>
            </a:r>
          </a:p>
          <a:p>
            <a:endParaRPr lang="fr-FR" dirty="0"/>
          </a:p>
          <a:p>
            <a:r>
              <a:rPr lang="fr-FR" dirty="0"/>
              <a:t>*Leur chef </a:t>
            </a:r>
            <a:r>
              <a:rPr lang="fr-FR" u="sng" dirty="0"/>
              <a:t>Chah Ismaïl</a:t>
            </a:r>
            <a:endParaRPr lang="fr-FR" dirty="0"/>
          </a:p>
          <a:p>
            <a:r>
              <a:rPr lang="fr-FR" dirty="0"/>
              <a:t>Fonde la dynastie des Séfévides</a:t>
            </a:r>
          </a:p>
          <a:p>
            <a:endParaRPr lang="fr-FR" dirty="0"/>
          </a:p>
          <a:p>
            <a:r>
              <a:rPr lang="fr-FR" dirty="0"/>
              <a:t>NB : Naissance à cette époque également</a:t>
            </a:r>
          </a:p>
          <a:p>
            <a:r>
              <a:rPr lang="fr-FR" dirty="0"/>
              <a:t>Des empires ottomans et moghols</a:t>
            </a:r>
          </a:p>
        </p:txBody>
      </p:sp>
      <p:pic>
        <p:nvPicPr>
          <p:cNvPr id="2" name="Picture 2" descr="C:\Users\Christophe\Pictures\My Scans\2015-12 (déc.)\scan0003.jpg">
            <a:extLst>
              <a:ext uri="{FF2B5EF4-FFF2-40B4-BE49-F238E27FC236}">
                <a16:creationId xmlns:a16="http://schemas.microsoft.com/office/drawing/2014/main" id="{1162840D-3259-1C60-8968-8655D0D9F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161" y="178483"/>
            <a:ext cx="7583814" cy="481368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229CF4E-C6B2-7F55-F3D2-126C486E2DEC}"/>
              </a:ext>
            </a:extLst>
          </p:cNvPr>
          <p:cNvSpPr/>
          <p:nvPr/>
        </p:nvSpPr>
        <p:spPr>
          <a:xfrm>
            <a:off x="1159657" y="3550786"/>
            <a:ext cx="981208" cy="39099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Ismaïl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1494-1524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8F6B8F-8F77-A842-044B-AA13D782462A}"/>
              </a:ext>
            </a:extLst>
          </p:cNvPr>
          <p:cNvSpPr/>
          <p:nvPr/>
        </p:nvSpPr>
        <p:spPr>
          <a:xfrm>
            <a:off x="1174981" y="4109232"/>
            <a:ext cx="950093" cy="3720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Tahmasp</a:t>
            </a:r>
            <a:r>
              <a:rPr lang="fr-FR" sz="1200" dirty="0">
                <a:solidFill>
                  <a:schemeClr val="tx1"/>
                </a:solidFill>
              </a:rPr>
              <a:t>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1524-76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18334A2A-7C3F-690F-EA16-88661013C2E9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 flipH="1">
            <a:off x="1650028" y="3941782"/>
            <a:ext cx="233" cy="1674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5E3C535-2C5C-998D-BE97-BD3B2F5E2D50}"/>
              </a:ext>
            </a:extLst>
          </p:cNvPr>
          <p:cNvSpPr/>
          <p:nvPr/>
        </p:nvSpPr>
        <p:spPr>
          <a:xfrm>
            <a:off x="1130313" y="4666288"/>
            <a:ext cx="1080933" cy="3720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Khodabandeh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1578-87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C0BF1AA0-1D57-3DDB-64DA-4CDD6B79487C}"/>
              </a:ext>
            </a:extLst>
          </p:cNvPr>
          <p:cNvCxnSpPr>
            <a:cxnSpLocks/>
            <a:stCxn id="5" idx="2"/>
            <a:endCxn id="8" idx="0"/>
          </p:cNvCxnSpPr>
          <p:nvPr/>
        </p:nvCxnSpPr>
        <p:spPr>
          <a:xfrm>
            <a:off x="1650028" y="4481261"/>
            <a:ext cx="20752" cy="18502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1BF7DDF1-B7D4-3C3C-82BB-92DE02C19907}"/>
              </a:ext>
            </a:extLst>
          </p:cNvPr>
          <p:cNvSpPr/>
          <p:nvPr/>
        </p:nvSpPr>
        <p:spPr>
          <a:xfrm>
            <a:off x="1216626" y="5182872"/>
            <a:ext cx="921175" cy="3917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Abbas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1588-1629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BE980483-BFAE-6CC0-236E-E29598B9D845}"/>
              </a:ext>
            </a:extLst>
          </p:cNvPr>
          <p:cNvCxnSpPr>
            <a:cxnSpLocks/>
            <a:stCxn id="8" idx="2"/>
            <a:endCxn id="10" idx="0"/>
          </p:cNvCxnSpPr>
          <p:nvPr/>
        </p:nvCxnSpPr>
        <p:spPr>
          <a:xfrm>
            <a:off x="1670780" y="5038316"/>
            <a:ext cx="6434" cy="14455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733C934-2F89-9144-4A8C-36EDEE78590D}"/>
              </a:ext>
            </a:extLst>
          </p:cNvPr>
          <p:cNvSpPr/>
          <p:nvPr/>
        </p:nvSpPr>
        <p:spPr>
          <a:xfrm>
            <a:off x="133025" y="3550786"/>
            <a:ext cx="950751" cy="563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SEFEVIDES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Perse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1500-1736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C07052-055D-49DF-4BED-ADA8F020D144}"/>
              </a:ext>
            </a:extLst>
          </p:cNvPr>
          <p:cNvSpPr/>
          <p:nvPr/>
        </p:nvSpPr>
        <p:spPr>
          <a:xfrm>
            <a:off x="1200403" y="5736068"/>
            <a:ext cx="950093" cy="3909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Mohammad </a:t>
            </a:r>
            <a:r>
              <a:rPr lang="fr-FR" sz="1200" dirty="0" err="1">
                <a:solidFill>
                  <a:schemeClr val="tx1"/>
                </a:solidFill>
              </a:rPr>
              <a:t>Baqir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9C4A7B41-43C4-DE7F-A57B-2DF40AA4C1ED}"/>
              </a:ext>
            </a:extLst>
          </p:cNvPr>
          <p:cNvCxnSpPr>
            <a:cxnSpLocks/>
            <a:stCxn id="10" idx="2"/>
            <a:endCxn id="13" idx="0"/>
          </p:cNvCxnSpPr>
          <p:nvPr/>
        </p:nvCxnSpPr>
        <p:spPr>
          <a:xfrm flipH="1">
            <a:off x="1675450" y="5574611"/>
            <a:ext cx="1764" cy="16145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583604D6-2CC3-1ECF-A1F1-C1406A38DEFF}"/>
              </a:ext>
            </a:extLst>
          </p:cNvPr>
          <p:cNvSpPr/>
          <p:nvPr/>
        </p:nvSpPr>
        <p:spPr>
          <a:xfrm>
            <a:off x="1200960" y="6288521"/>
            <a:ext cx="950093" cy="3909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Séfi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1629-42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16573347-12E4-CB43-8004-C6D18241A0A3}"/>
              </a:ext>
            </a:extLst>
          </p:cNvPr>
          <p:cNvCxnSpPr>
            <a:cxnSpLocks/>
            <a:stCxn id="13" idx="2"/>
            <a:endCxn id="15" idx="0"/>
          </p:cNvCxnSpPr>
          <p:nvPr/>
        </p:nvCxnSpPr>
        <p:spPr>
          <a:xfrm>
            <a:off x="1675450" y="6127064"/>
            <a:ext cx="557" cy="16145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4EFD253-C3DB-57E3-A888-8A60AA38606B}"/>
              </a:ext>
            </a:extLst>
          </p:cNvPr>
          <p:cNvSpPr/>
          <p:nvPr/>
        </p:nvSpPr>
        <p:spPr>
          <a:xfrm>
            <a:off x="361544" y="4666288"/>
            <a:ext cx="708637" cy="3720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Ismail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1576-77</a:t>
            </a:r>
          </a:p>
        </p:txBody>
      </p:sp>
      <p:cxnSp>
        <p:nvCxnSpPr>
          <p:cNvPr id="18" name="Connecteur : en angle 17">
            <a:extLst>
              <a:ext uri="{FF2B5EF4-FFF2-40B4-BE49-F238E27FC236}">
                <a16:creationId xmlns:a16="http://schemas.microsoft.com/office/drawing/2014/main" id="{ED81265F-BA14-A33A-D842-5BF91767C688}"/>
              </a:ext>
            </a:extLst>
          </p:cNvPr>
          <p:cNvCxnSpPr>
            <a:cxnSpLocks/>
            <a:stCxn id="5" idx="2"/>
            <a:endCxn id="17" idx="0"/>
          </p:cNvCxnSpPr>
          <p:nvPr/>
        </p:nvCxnSpPr>
        <p:spPr>
          <a:xfrm rot="5400000">
            <a:off x="1090433" y="4106692"/>
            <a:ext cx="185027" cy="93416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AED259A-6C5A-0F45-437C-FCA2D39A5BF7}"/>
              </a:ext>
            </a:extLst>
          </p:cNvPr>
          <p:cNvSpPr/>
          <p:nvPr/>
        </p:nvSpPr>
        <p:spPr>
          <a:xfrm>
            <a:off x="2502252" y="3550786"/>
            <a:ext cx="981208" cy="3909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Abbas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1642-66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4D4E00-F677-B30F-4C82-143F375CF1F3}"/>
              </a:ext>
            </a:extLst>
          </p:cNvPr>
          <p:cNvSpPr/>
          <p:nvPr/>
        </p:nvSpPr>
        <p:spPr>
          <a:xfrm>
            <a:off x="2457615" y="4109232"/>
            <a:ext cx="1080933" cy="3720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Soleiman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1666-94 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6B604AFA-6C31-914E-3879-47B8E9B7B6D1}"/>
              </a:ext>
            </a:extLst>
          </p:cNvPr>
          <p:cNvCxnSpPr>
            <a:cxnSpLocks/>
            <a:stCxn id="19" idx="2"/>
            <a:endCxn id="20" idx="0"/>
          </p:cNvCxnSpPr>
          <p:nvPr/>
        </p:nvCxnSpPr>
        <p:spPr>
          <a:xfrm>
            <a:off x="2992856" y="3941782"/>
            <a:ext cx="5226" cy="1674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CE420CA-EE25-5EB7-C551-860CEAEDCA29}"/>
              </a:ext>
            </a:extLst>
          </p:cNvPr>
          <p:cNvSpPr/>
          <p:nvPr/>
        </p:nvSpPr>
        <p:spPr>
          <a:xfrm>
            <a:off x="2397055" y="4666288"/>
            <a:ext cx="1188030" cy="3720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Soltan</a:t>
            </a:r>
            <a:r>
              <a:rPr lang="fr-FR" sz="1200" dirty="0">
                <a:solidFill>
                  <a:schemeClr val="tx1"/>
                </a:solidFill>
              </a:rPr>
              <a:t> Hossein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1694-1722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CA6DA064-599A-D7DC-531C-4444499AAE85}"/>
              </a:ext>
            </a:extLst>
          </p:cNvPr>
          <p:cNvCxnSpPr>
            <a:cxnSpLocks/>
            <a:stCxn id="20" idx="2"/>
            <a:endCxn id="22" idx="0"/>
          </p:cNvCxnSpPr>
          <p:nvPr/>
        </p:nvCxnSpPr>
        <p:spPr>
          <a:xfrm flipH="1">
            <a:off x="2991070" y="4481261"/>
            <a:ext cx="7012" cy="18502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F2DF5C9-9F79-E4F5-6915-C3DBAD9CCDA1}"/>
              </a:ext>
            </a:extLst>
          </p:cNvPr>
          <p:cNvSpPr/>
          <p:nvPr/>
        </p:nvSpPr>
        <p:spPr>
          <a:xfrm>
            <a:off x="2412721" y="5182872"/>
            <a:ext cx="1172364" cy="3917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Tahmasp</a:t>
            </a:r>
            <a:r>
              <a:rPr lang="fr-FR" sz="1200" dirty="0">
                <a:solidFill>
                  <a:schemeClr val="tx1"/>
                </a:solidFill>
              </a:rPr>
              <a:t>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1729-32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3749FEDF-AEEF-748A-666B-364DED2BAFDF}"/>
              </a:ext>
            </a:extLst>
          </p:cNvPr>
          <p:cNvCxnSpPr>
            <a:cxnSpLocks/>
            <a:stCxn id="22" idx="2"/>
            <a:endCxn id="24" idx="0"/>
          </p:cNvCxnSpPr>
          <p:nvPr/>
        </p:nvCxnSpPr>
        <p:spPr>
          <a:xfrm>
            <a:off x="2991070" y="5038316"/>
            <a:ext cx="7833" cy="14455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B80A588-F528-5A70-410E-4C30D654EC3F}"/>
              </a:ext>
            </a:extLst>
          </p:cNvPr>
          <p:cNvSpPr/>
          <p:nvPr/>
        </p:nvSpPr>
        <p:spPr>
          <a:xfrm>
            <a:off x="2396498" y="5736068"/>
            <a:ext cx="1209167" cy="3909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Abbas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1732-36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F7410A10-2CCF-3A67-2C62-5E86785EAD73}"/>
              </a:ext>
            </a:extLst>
          </p:cNvPr>
          <p:cNvCxnSpPr>
            <a:cxnSpLocks/>
            <a:stCxn id="24" idx="2"/>
            <a:endCxn id="26" idx="0"/>
          </p:cNvCxnSpPr>
          <p:nvPr/>
        </p:nvCxnSpPr>
        <p:spPr>
          <a:xfrm>
            <a:off x="2998903" y="5574611"/>
            <a:ext cx="2179" cy="16145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 : en angle 27">
            <a:extLst>
              <a:ext uri="{FF2B5EF4-FFF2-40B4-BE49-F238E27FC236}">
                <a16:creationId xmlns:a16="http://schemas.microsoft.com/office/drawing/2014/main" id="{E179E814-956B-982C-86E8-E3892521C9C1}"/>
              </a:ext>
            </a:extLst>
          </p:cNvPr>
          <p:cNvCxnSpPr>
            <a:cxnSpLocks/>
            <a:stCxn id="15" idx="2"/>
            <a:endCxn id="19" idx="0"/>
          </p:cNvCxnSpPr>
          <p:nvPr/>
        </p:nvCxnSpPr>
        <p:spPr>
          <a:xfrm rot="5400000" flipH="1" flipV="1">
            <a:off x="770065" y="4456727"/>
            <a:ext cx="3128731" cy="1316849"/>
          </a:xfrm>
          <a:prstGeom prst="bentConnector5">
            <a:avLst>
              <a:gd name="adj1" fmla="val -3070"/>
              <a:gd name="adj2" fmla="val 49409"/>
              <a:gd name="adj3" fmla="val 10307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013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5862" y="167893"/>
            <a:ext cx="4699432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1694-1707 : Dans la Perse des Séfévides, le chah </a:t>
            </a:r>
            <a:r>
              <a:rPr lang="fr-FR" sz="1800" b="1" dirty="0" err="1"/>
              <a:t>Soltan</a:t>
            </a:r>
            <a:r>
              <a:rPr lang="fr-FR" sz="1800" b="1" dirty="0"/>
              <a:t> Hossein veut imposer le chiisme aux sunnites afghans</a:t>
            </a:r>
          </a:p>
          <a:p>
            <a:endParaRPr lang="fr-FR" dirty="0"/>
          </a:p>
          <a:p>
            <a:r>
              <a:rPr lang="fr-FR" dirty="0"/>
              <a:t>*1694 : Sous le règne du Chah </a:t>
            </a:r>
            <a:r>
              <a:rPr lang="fr-FR" u="sng" dirty="0" err="1"/>
              <a:t>Soltan</a:t>
            </a:r>
            <a:r>
              <a:rPr lang="fr-FR" u="sng" dirty="0"/>
              <a:t> Hossein</a:t>
            </a:r>
          </a:p>
          <a:p>
            <a:r>
              <a:rPr lang="fr-FR" dirty="0"/>
              <a:t>Politique de rigueur religieuse chiite</a:t>
            </a:r>
          </a:p>
          <a:p>
            <a:endParaRPr lang="fr-FR" dirty="0"/>
          </a:p>
          <a:p>
            <a:r>
              <a:rPr lang="fr-FR" dirty="0"/>
              <a:t>*En Afghanistan</a:t>
            </a:r>
          </a:p>
          <a:p>
            <a:r>
              <a:rPr lang="fr-FR" dirty="0"/>
              <a:t>Hostilité des sunnites majoritaires</a:t>
            </a:r>
          </a:p>
          <a:p>
            <a:endParaRPr lang="fr-FR" dirty="0"/>
          </a:p>
          <a:p>
            <a:r>
              <a:rPr lang="fr-FR" dirty="0"/>
              <a:t>*1703 : En réaction, </a:t>
            </a:r>
            <a:r>
              <a:rPr lang="fr-FR" dirty="0" err="1"/>
              <a:t>Soltan</a:t>
            </a:r>
            <a:r>
              <a:rPr lang="fr-FR" dirty="0"/>
              <a:t> Hossein</a:t>
            </a:r>
          </a:p>
          <a:p>
            <a:r>
              <a:rPr lang="fr-FR" dirty="0"/>
              <a:t>Envoie à Kandahar, l’émir </a:t>
            </a:r>
            <a:r>
              <a:rPr lang="fr-FR" dirty="0" err="1"/>
              <a:t>Gurgin</a:t>
            </a:r>
            <a:r>
              <a:rPr lang="fr-FR" dirty="0"/>
              <a:t> Khan</a:t>
            </a:r>
          </a:p>
          <a:p>
            <a:r>
              <a:rPr lang="fr-FR" dirty="0"/>
              <a:t>Également George XI, roi vassal de Géorgie</a:t>
            </a:r>
          </a:p>
        </p:txBody>
      </p:sp>
      <p:pic>
        <p:nvPicPr>
          <p:cNvPr id="4" name="Picture 2" descr="C:\Users\Christophe\Pictures\My Scans\2015-12 (déc.)\scan0003.jpg">
            <a:extLst>
              <a:ext uri="{FF2B5EF4-FFF2-40B4-BE49-F238E27FC236}">
                <a16:creationId xmlns:a16="http://schemas.microsoft.com/office/drawing/2014/main" id="{76CDA815-248E-9E40-2C4F-D73384E75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8483"/>
            <a:ext cx="7076410" cy="44916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619255E8-836A-8335-12B0-BC0463382EF6}"/>
              </a:ext>
            </a:extLst>
          </p:cNvPr>
          <p:cNvSpPr/>
          <p:nvPr/>
        </p:nvSpPr>
        <p:spPr>
          <a:xfrm>
            <a:off x="6690377" y="278685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332B56C-19C9-4DDE-5621-7C551619D2F1}"/>
              </a:ext>
            </a:extLst>
          </p:cNvPr>
          <p:cNvSpPr/>
          <p:nvPr/>
        </p:nvSpPr>
        <p:spPr>
          <a:xfrm>
            <a:off x="9234358" y="278685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CDD98131-AC98-37F3-58A4-043622647CCF}"/>
              </a:ext>
            </a:extLst>
          </p:cNvPr>
          <p:cNvCxnSpPr>
            <a:cxnSpLocks/>
            <a:stCxn id="2" idx="6"/>
            <a:endCxn id="3" idx="2"/>
          </p:cNvCxnSpPr>
          <p:nvPr/>
        </p:nvCxnSpPr>
        <p:spPr>
          <a:xfrm>
            <a:off x="6865247" y="2861338"/>
            <a:ext cx="2369111" cy="0"/>
          </a:xfrm>
          <a:prstGeom prst="straightConnector1">
            <a:avLst/>
          </a:prstGeom>
          <a:ln w="57150">
            <a:solidFill>
              <a:srgbClr val="003F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BE3A6D21-700E-8060-F92D-9AB44BC6E3FA}"/>
              </a:ext>
            </a:extLst>
          </p:cNvPr>
          <p:cNvSpPr/>
          <p:nvPr/>
        </p:nvSpPr>
        <p:spPr>
          <a:xfrm>
            <a:off x="9487815" y="3550786"/>
            <a:ext cx="981208" cy="39099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Ismaïl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1494-1524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57C86E-FB56-0D8E-9FA2-824555D99967}"/>
              </a:ext>
            </a:extLst>
          </p:cNvPr>
          <p:cNvSpPr/>
          <p:nvPr/>
        </p:nvSpPr>
        <p:spPr>
          <a:xfrm>
            <a:off x="9503139" y="4109232"/>
            <a:ext cx="950093" cy="3720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Tahmasp</a:t>
            </a:r>
            <a:r>
              <a:rPr lang="fr-FR" sz="1200" dirty="0">
                <a:solidFill>
                  <a:schemeClr val="tx1"/>
                </a:solidFill>
              </a:rPr>
              <a:t>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1524-76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0854A543-E407-DDEF-CA3B-603291F7B0F5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 flipH="1">
            <a:off x="9978186" y="3941782"/>
            <a:ext cx="233" cy="1674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2C3343F-4EF4-5E1C-3D4A-149F6BB2B2CF}"/>
              </a:ext>
            </a:extLst>
          </p:cNvPr>
          <p:cNvSpPr/>
          <p:nvPr/>
        </p:nvSpPr>
        <p:spPr>
          <a:xfrm>
            <a:off x="9458471" y="4666288"/>
            <a:ext cx="1080933" cy="3720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Khodabandeh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1578-87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DB53D856-F51C-DA7C-3586-6F19F02D95A9}"/>
              </a:ext>
            </a:extLst>
          </p:cNvPr>
          <p:cNvCxnSpPr>
            <a:cxnSpLocks/>
            <a:stCxn id="7" idx="2"/>
            <a:endCxn id="10" idx="0"/>
          </p:cNvCxnSpPr>
          <p:nvPr/>
        </p:nvCxnSpPr>
        <p:spPr>
          <a:xfrm>
            <a:off x="9978186" y="4481261"/>
            <a:ext cx="20752" cy="18502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3FA69D3-A354-FBF0-DC90-0F41858BC1A5}"/>
              </a:ext>
            </a:extLst>
          </p:cNvPr>
          <p:cNvSpPr/>
          <p:nvPr/>
        </p:nvSpPr>
        <p:spPr>
          <a:xfrm>
            <a:off x="9544784" y="5182872"/>
            <a:ext cx="921175" cy="3917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Abbas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1588-1629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4D18B5B2-D773-2B0E-2E21-613535BFA827}"/>
              </a:ext>
            </a:extLst>
          </p:cNvPr>
          <p:cNvCxnSpPr>
            <a:cxnSpLocks/>
            <a:stCxn id="10" idx="2"/>
            <a:endCxn id="12" idx="0"/>
          </p:cNvCxnSpPr>
          <p:nvPr/>
        </p:nvCxnSpPr>
        <p:spPr>
          <a:xfrm>
            <a:off x="9998938" y="5038316"/>
            <a:ext cx="6434" cy="14455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B974D00-2200-2E7D-A7DC-C4B32B04DD19}"/>
              </a:ext>
            </a:extLst>
          </p:cNvPr>
          <p:cNvSpPr/>
          <p:nvPr/>
        </p:nvSpPr>
        <p:spPr>
          <a:xfrm>
            <a:off x="8461183" y="5198421"/>
            <a:ext cx="950751" cy="563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SEFEVIDES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Perse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1500-1736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4157FE-F541-E5F6-5752-08E65471188E}"/>
              </a:ext>
            </a:extLst>
          </p:cNvPr>
          <p:cNvSpPr/>
          <p:nvPr/>
        </p:nvSpPr>
        <p:spPr>
          <a:xfrm>
            <a:off x="9528561" y="5736068"/>
            <a:ext cx="950093" cy="3909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Mohammad </a:t>
            </a:r>
            <a:r>
              <a:rPr lang="fr-FR" sz="1200" dirty="0" err="1">
                <a:solidFill>
                  <a:schemeClr val="tx1"/>
                </a:solidFill>
              </a:rPr>
              <a:t>Baqir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B1945F78-7853-0840-D2AF-E0C921D5D448}"/>
              </a:ext>
            </a:extLst>
          </p:cNvPr>
          <p:cNvCxnSpPr>
            <a:cxnSpLocks/>
            <a:stCxn id="12" idx="2"/>
            <a:endCxn id="15" idx="0"/>
          </p:cNvCxnSpPr>
          <p:nvPr/>
        </p:nvCxnSpPr>
        <p:spPr>
          <a:xfrm flipH="1">
            <a:off x="10003608" y="5574611"/>
            <a:ext cx="1764" cy="16145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B225CFA-6F08-35F0-3FCC-825ADA512D26}"/>
              </a:ext>
            </a:extLst>
          </p:cNvPr>
          <p:cNvSpPr/>
          <p:nvPr/>
        </p:nvSpPr>
        <p:spPr>
          <a:xfrm>
            <a:off x="9529118" y="6288521"/>
            <a:ext cx="950093" cy="3909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Séfi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1629-42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466F9665-66CE-8F8E-1CFD-AC2082EC95C7}"/>
              </a:ext>
            </a:extLst>
          </p:cNvPr>
          <p:cNvCxnSpPr>
            <a:cxnSpLocks/>
            <a:stCxn id="15" idx="2"/>
            <a:endCxn id="17" idx="0"/>
          </p:cNvCxnSpPr>
          <p:nvPr/>
        </p:nvCxnSpPr>
        <p:spPr>
          <a:xfrm>
            <a:off x="10003608" y="6127064"/>
            <a:ext cx="557" cy="16145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0036D85C-B7E4-58C2-C122-061AB8286D37}"/>
              </a:ext>
            </a:extLst>
          </p:cNvPr>
          <p:cNvSpPr/>
          <p:nvPr/>
        </p:nvSpPr>
        <p:spPr>
          <a:xfrm>
            <a:off x="8689702" y="4666288"/>
            <a:ext cx="708637" cy="3720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Ismail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1576-77</a:t>
            </a:r>
          </a:p>
        </p:txBody>
      </p:sp>
      <p:cxnSp>
        <p:nvCxnSpPr>
          <p:cNvPr id="20" name="Connecteur : en angle 19">
            <a:extLst>
              <a:ext uri="{FF2B5EF4-FFF2-40B4-BE49-F238E27FC236}">
                <a16:creationId xmlns:a16="http://schemas.microsoft.com/office/drawing/2014/main" id="{F54DFBCB-9763-324D-0FD5-A4210FF7A227}"/>
              </a:ext>
            </a:extLst>
          </p:cNvPr>
          <p:cNvCxnSpPr>
            <a:cxnSpLocks/>
            <a:stCxn id="7" idx="2"/>
            <a:endCxn id="19" idx="0"/>
          </p:cNvCxnSpPr>
          <p:nvPr/>
        </p:nvCxnSpPr>
        <p:spPr>
          <a:xfrm rot="5400000">
            <a:off x="9418591" y="4106692"/>
            <a:ext cx="185027" cy="93416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6263BCB-CD6F-1850-9AC3-570BB62E4C1E}"/>
              </a:ext>
            </a:extLst>
          </p:cNvPr>
          <p:cNvSpPr/>
          <p:nvPr/>
        </p:nvSpPr>
        <p:spPr>
          <a:xfrm>
            <a:off x="10830410" y="3550786"/>
            <a:ext cx="981208" cy="3909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Abbas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1642-66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B57967-151F-A522-7DDB-96444DFEF073}"/>
              </a:ext>
            </a:extLst>
          </p:cNvPr>
          <p:cNvSpPr/>
          <p:nvPr/>
        </p:nvSpPr>
        <p:spPr>
          <a:xfrm>
            <a:off x="10785773" y="4109232"/>
            <a:ext cx="1080933" cy="3720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Soleiman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1666-94 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C068720-AABD-FB63-545D-B8A287276F4F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>
            <a:off x="11321014" y="3941782"/>
            <a:ext cx="5226" cy="1674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C56BD1A5-BB51-30FA-ABE1-9867CDFE61A4}"/>
              </a:ext>
            </a:extLst>
          </p:cNvPr>
          <p:cNvSpPr/>
          <p:nvPr/>
        </p:nvSpPr>
        <p:spPr>
          <a:xfrm>
            <a:off x="10725213" y="4666288"/>
            <a:ext cx="1188030" cy="37202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Soltan</a:t>
            </a:r>
            <a:r>
              <a:rPr lang="fr-FR" sz="1200" dirty="0">
                <a:solidFill>
                  <a:schemeClr val="tx1"/>
                </a:solidFill>
              </a:rPr>
              <a:t> Hossein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1694-1722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413A3E0A-B44A-FE4A-1BC6-FDC6CBDF817E}"/>
              </a:ext>
            </a:extLst>
          </p:cNvPr>
          <p:cNvCxnSpPr>
            <a:cxnSpLocks/>
            <a:stCxn id="22" idx="2"/>
            <a:endCxn id="24" idx="0"/>
          </p:cNvCxnSpPr>
          <p:nvPr/>
        </p:nvCxnSpPr>
        <p:spPr>
          <a:xfrm flipH="1">
            <a:off x="11319228" y="4481261"/>
            <a:ext cx="7012" cy="18502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EA5F2EB8-032A-2FB9-C3D3-75FED4E7B9CA}"/>
              </a:ext>
            </a:extLst>
          </p:cNvPr>
          <p:cNvSpPr/>
          <p:nvPr/>
        </p:nvSpPr>
        <p:spPr>
          <a:xfrm>
            <a:off x="10740879" y="5182872"/>
            <a:ext cx="1172364" cy="3917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Tahmasp</a:t>
            </a:r>
            <a:r>
              <a:rPr lang="fr-FR" sz="1200" dirty="0">
                <a:solidFill>
                  <a:schemeClr val="tx1"/>
                </a:solidFill>
              </a:rPr>
              <a:t>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1729-32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DC6B421A-03D6-B0ED-285B-CBD7DD144C84}"/>
              </a:ext>
            </a:extLst>
          </p:cNvPr>
          <p:cNvCxnSpPr>
            <a:cxnSpLocks/>
            <a:stCxn id="24" idx="2"/>
            <a:endCxn id="26" idx="0"/>
          </p:cNvCxnSpPr>
          <p:nvPr/>
        </p:nvCxnSpPr>
        <p:spPr>
          <a:xfrm>
            <a:off x="11319228" y="5038316"/>
            <a:ext cx="7833" cy="14455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FE68F88-1C29-31C4-B58A-7E5B8FB39DD6}"/>
              </a:ext>
            </a:extLst>
          </p:cNvPr>
          <p:cNvSpPr/>
          <p:nvPr/>
        </p:nvSpPr>
        <p:spPr>
          <a:xfrm>
            <a:off x="10724656" y="5736068"/>
            <a:ext cx="1209167" cy="3909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Abbas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1732-36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4299029D-F87F-8461-2E11-1333764614FD}"/>
              </a:ext>
            </a:extLst>
          </p:cNvPr>
          <p:cNvCxnSpPr>
            <a:cxnSpLocks/>
            <a:stCxn id="26" idx="2"/>
            <a:endCxn id="28" idx="0"/>
          </p:cNvCxnSpPr>
          <p:nvPr/>
        </p:nvCxnSpPr>
        <p:spPr>
          <a:xfrm>
            <a:off x="11327061" y="5574611"/>
            <a:ext cx="2179" cy="16145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 : en angle 41">
            <a:extLst>
              <a:ext uri="{FF2B5EF4-FFF2-40B4-BE49-F238E27FC236}">
                <a16:creationId xmlns:a16="http://schemas.microsoft.com/office/drawing/2014/main" id="{1EF364CB-B5B8-122A-7C87-013914C35EEC}"/>
              </a:ext>
            </a:extLst>
          </p:cNvPr>
          <p:cNvCxnSpPr>
            <a:cxnSpLocks/>
            <a:stCxn id="17" idx="2"/>
            <a:endCxn id="21" idx="0"/>
          </p:cNvCxnSpPr>
          <p:nvPr/>
        </p:nvCxnSpPr>
        <p:spPr>
          <a:xfrm rot="5400000" flipH="1" flipV="1">
            <a:off x="9098223" y="4456727"/>
            <a:ext cx="3128731" cy="1316849"/>
          </a:xfrm>
          <a:prstGeom prst="bentConnector5">
            <a:avLst>
              <a:gd name="adj1" fmla="val -3070"/>
              <a:gd name="adj2" fmla="val 49409"/>
              <a:gd name="adj3" fmla="val 10307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382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5862" y="167893"/>
            <a:ext cx="4699432" cy="41857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1709-1723 : Début des crises du XVIIIe siècle : En Afghanistan, les </a:t>
            </a:r>
            <a:r>
              <a:rPr lang="fr-FR" sz="1700" b="1" dirty="0" err="1"/>
              <a:t>Hotaki</a:t>
            </a:r>
            <a:r>
              <a:rPr lang="fr-FR" sz="1700" b="1" dirty="0"/>
              <a:t> sunnites de Kandahar se révoltent et s’emparent d’Ispahan ; </a:t>
            </a:r>
            <a:r>
              <a:rPr lang="fr-FR" sz="1700" b="1" dirty="0" err="1"/>
              <a:t>Tahmasp</a:t>
            </a:r>
            <a:r>
              <a:rPr lang="fr-FR" sz="1700" b="1" dirty="0"/>
              <a:t> II, fils de </a:t>
            </a:r>
            <a:r>
              <a:rPr lang="fr-FR" sz="1700" b="1" dirty="0" err="1"/>
              <a:t>Soltan</a:t>
            </a:r>
            <a:r>
              <a:rPr lang="fr-FR" sz="1700" b="1" dirty="0"/>
              <a:t> Hussein, se réfugie à Tabriz ; …</a:t>
            </a:r>
          </a:p>
          <a:p>
            <a:endParaRPr lang="fr-FR" dirty="0"/>
          </a:p>
          <a:p>
            <a:r>
              <a:rPr lang="fr-FR" dirty="0"/>
              <a:t>*1709 : L’événement déclencheur…</a:t>
            </a:r>
          </a:p>
          <a:p>
            <a:endParaRPr lang="fr-FR" dirty="0"/>
          </a:p>
          <a:p>
            <a:r>
              <a:rPr lang="fr-FR" dirty="0"/>
              <a:t>*A Kandahar, l’Afghan Mir </a:t>
            </a:r>
            <a:r>
              <a:rPr lang="fr-FR" dirty="0" err="1"/>
              <a:t>Wais</a:t>
            </a:r>
            <a:r>
              <a:rPr lang="fr-FR" dirty="0"/>
              <a:t> </a:t>
            </a:r>
            <a:r>
              <a:rPr lang="fr-FR" dirty="0" err="1"/>
              <a:t>Hotaki</a:t>
            </a:r>
            <a:endParaRPr lang="fr-FR" dirty="0"/>
          </a:p>
          <a:p>
            <a:r>
              <a:rPr lang="fr-FR" dirty="0"/>
              <a:t>Chef de la tribu pachtoune des </a:t>
            </a:r>
            <a:r>
              <a:rPr lang="fr-FR" dirty="0" err="1"/>
              <a:t>Ghilzai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dirty="0"/>
              <a:t>Tue </a:t>
            </a:r>
            <a:r>
              <a:rPr lang="fr-FR" dirty="0" err="1"/>
              <a:t>Gurgin</a:t>
            </a:r>
            <a:r>
              <a:rPr lang="fr-FR" dirty="0"/>
              <a:t> Khan</a:t>
            </a:r>
          </a:p>
          <a:p>
            <a:r>
              <a:rPr lang="fr-FR" dirty="0"/>
              <a:t>Et lance la révolte des Afghans</a:t>
            </a:r>
          </a:p>
          <a:p>
            <a:endParaRPr lang="fr-FR" dirty="0"/>
          </a:p>
          <a:p>
            <a:r>
              <a:rPr lang="fr-FR" dirty="0"/>
              <a:t>NB : Contre les </a:t>
            </a:r>
            <a:r>
              <a:rPr lang="fr-FR" dirty="0" err="1"/>
              <a:t>Ghilzai</a:t>
            </a:r>
            <a:r>
              <a:rPr lang="fr-FR" dirty="0"/>
              <a:t>, </a:t>
            </a:r>
            <a:r>
              <a:rPr lang="fr-FR" dirty="0" err="1"/>
              <a:t>Soltan</a:t>
            </a:r>
            <a:r>
              <a:rPr lang="fr-FR" dirty="0"/>
              <a:t> Hussein arme</a:t>
            </a:r>
          </a:p>
          <a:p>
            <a:r>
              <a:rPr lang="fr-FR" dirty="0"/>
              <a:t>La tribu pachtoune des </a:t>
            </a:r>
            <a:r>
              <a:rPr lang="fr-FR" dirty="0" err="1"/>
              <a:t>Abdali</a:t>
            </a:r>
            <a:r>
              <a:rPr lang="fr-FR" dirty="0"/>
              <a:t> implantée à Hérat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FF90EE1-B837-0893-37D7-5A359BE2B8AB}"/>
              </a:ext>
            </a:extLst>
          </p:cNvPr>
          <p:cNvSpPr/>
          <p:nvPr/>
        </p:nvSpPr>
        <p:spPr>
          <a:xfrm>
            <a:off x="5098180" y="6336569"/>
            <a:ext cx="981208" cy="39099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Mahmoud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1717-25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1991475-4DDD-8D7F-9789-2EBF1F360F67}"/>
              </a:ext>
            </a:extLst>
          </p:cNvPr>
          <p:cNvSpPr/>
          <p:nvPr/>
        </p:nvSpPr>
        <p:spPr>
          <a:xfrm>
            <a:off x="4052381" y="5361870"/>
            <a:ext cx="974857" cy="79438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HOTAKI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Afghanistan Perse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1709-1738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58F2A06-E980-F761-9F02-6127240A134C}"/>
              </a:ext>
            </a:extLst>
          </p:cNvPr>
          <p:cNvSpPr/>
          <p:nvPr/>
        </p:nvSpPr>
        <p:spPr>
          <a:xfrm>
            <a:off x="5098180" y="5771194"/>
            <a:ext cx="981208" cy="39099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Mirwais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1709-15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47F0D8CB-172B-EE80-67FB-064446FCE9C7}"/>
              </a:ext>
            </a:extLst>
          </p:cNvPr>
          <p:cNvCxnSpPr>
            <a:cxnSpLocks/>
            <a:stCxn id="33" idx="2"/>
            <a:endCxn id="31" idx="0"/>
          </p:cNvCxnSpPr>
          <p:nvPr/>
        </p:nvCxnSpPr>
        <p:spPr>
          <a:xfrm>
            <a:off x="5588784" y="6162190"/>
            <a:ext cx="0" cy="17437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4ED6B3FE-2D2F-EB13-DDFA-A83C5EBB780E}"/>
              </a:ext>
            </a:extLst>
          </p:cNvPr>
          <p:cNvSpPr/>
          <p:nvPr/>
        </p:nvSpPr>
        <p:spPr>
          <a:xfrm>
            <a:off x="6174966" y="5771194"/>
            <a:ext cx="981208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Abdul Aziz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1715-17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36BF1C-A10A-F7EB-DE31-157706F284BE}"/>
              </a:ext>
            </a:extLst>
          </p:cNvPr>
          <p:cNvSpPr/>
          <p:nvPr/>
        </p:nvSpPr>
        <p:spPr>
          <a:xfrm>
            <a:off x="6174966" y="6344211"/>
            <a:ext cx="981208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Ashraf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1725-29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4BE57506-EF4C-0B0A-4409-925E930DF8C4}"/>
              </a:ext>
            </a:extLst>
          </p:cNvPr>
          <p:cNvCxnSpPr>
            <a:cxnSpLocks/>
            <a:stCxn id="35" idx="2"/>
            <a:endCxn id="36" idx="0"/>
          </p:cNvCxnSpPr>
          <p:nvPr/>
        </p:nvCxnSpPr>
        <p:spPr>
          <a:xfrm>
            <a:off x="6665570" y="6162190"/>
            <a:ext cx="0" cy="18202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18963905-C6F8-E9F8-28B5-32DB84B2D11E}"/>
              </a:ext>
            </a:extLst>
          </p:cNvPr>
          <p:cNvSpPr/>
          <p:nvPr/>
        </p:nvSpPr>
        <p:spPr>
          <a:xfrm>
            <a:off x="4046031" y="6330636"/>
            <a:ext cx="981208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Hossein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1729-38</a:t>
            </a:r>
          </a:p>
        </p:txBody>
      </p:sp>
      <p:cxnSp>
        <p:nvCxnSpPr>
          <p:cNvPr id="39" name="Connecteur : en angle 38">
            <a:extLst>
              <a:ext uri="{FF2B5EF4-FFF2-40B4-BE49-F238E27FC236}">
                <a16:creationId xmlns:a16="http://schemas.microsoft.com/office/drawing/2014/main" id="{11356789-0797-A3E0-79C4-54FD5867D5FF}"/>
              </a:ext>
            </a:extLst>
          </p:cNvPr>
          <p:cNvCxnSpPr>
            <a:cxnSpLocks/>
            <a:stCxn id="33" idx="2"/>
            <a:endCxn id="38" idx="0"/>
          </p:cNvCxnSpPr>
          <p:nvPr/>
        </p:nvCxnSpPr>
        <p:spPr>
          <a:xfrm rot="5400000">
            <a:off x="4978487" y="5720339"/>
            <a:ext cx="168446" cy="105214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 : en angle 39">
            <a:extLst>
              <a:ext uri="{FF2B5EF4-FFF2-40B4-BE49-F238E27FC236}">
                <a16:creationId xmlns:a16="http://schemas.microsoft.com/office/drawing/2014/main" id="{7359B1C0-CD51-C927-14C4-5B0DD2C9D3D2}"/>
              </a:ext>
            </a:extLst>
          </p:cNvPr>
          <p:cNvCxnSpPr>
            <a:cxnSpLocks/>
            <a:stCxn id="33" idx="0"/>
            <a:endCxn id="35" idx="0"/>
          </p:cNvCxnSpPr>
          <p:nvPr/>
        </p:nvCxnSpPr>
        <p:spPr>
          <a:xfrm rot="5400000" flipH="1" flipV="1">
            <a:off x="6127177" y="5232801"/>
            <a:ext cx="12700" cy="1076786"/>
          </a:xfrm>
          <a:prstGeom prst="bentConnector3">
            <a:avLst>
              <a:gd name="adj1" fmla="val 96522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C:\Users\Christophe\Pictures\My Scans\2015-12 (déc.)\scan0003.jpg">
            <a:extLst>
              <a:ext uri="{FF2B5EF4-FFF2-40B4-BE49-F238E27FC236}">
                <a16:creationId xmlns:a16="http://schemas.microsoft.com/office/drawing/2014/main" id="{76CDA815-248E-9E40-2C4F-D73384E75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8483"/>
            <a:ext cx="7076410" cy="44916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llipse 45">
            <a:extLst>
              <a:ext uri="{FF2B5EF4-FFF2-40B4-BE49-F238E27FC236}">
                <a16:creationId xmlns:a16="http://schemas.microsoft.com/office/drawing/2014/main" id="{ADF5DE78-140C-6788-C97E-800D06F5A862}"/>
              </a:ext>
            </a:extLst>
          </p:cNvPr>
          <p:cNvSpPr/>
          <p:nvPr/>
        </p:nvSpPr>
        <p:spPr>
          <a:xfrm>
            <a:off x="6690377" y="278685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22876678-0312-71CF-EE2E-50789A6144BA}"/>
              </a:ext>
            </a:extLst>
          </p:cNvPr>
          <p:cNvSpPr/>
          <p:nvPr/>
        </p:nvSpPr>
        <p:spPr>
          <a:xfrm>
            <a:off x="9234358" y="278685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39A255-AEBB-5466-1F42-96C70EA29205}"/>
              </a:ext>
            </a:extLst>
          </p:cNvPr>
          <p:cNvSpPr/>
          <p:nvPr/>
        </p:nvSpPr>
        <p:spPr>
          <a:xfrm>
            <a:off x="1362792" y="4846812"/>
            <a:ext cx="1080933" cy="3720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Soleiman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1666-94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CA8B07-A217-CB5B-4C8D-CCF41F8E5DAA}"/>
              </a:ext>
            </a:extLst>
          </p:cNvPr>
          <p:cNvSpPr/>
          <p:nvPr/>
        </p:nvSpPr>
        <p:spPr>
          <a:xfrm>
            <a:off x="1312864" y="5324194"/>
            <a:ext cx="1188030" cy="37202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Soltan</a:t>
            </a:r>
            <a:r>
              <a:rPr lang="fr-FR" sz="1200" dirty="0">
                <a:solidFill>
                  <a:schemeClr val="tx1"/>
                </a:solidFill>
              </a:rPr>
              <a:t> Hossein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1694-1722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9A60B3D4-B8DB-24C2-C959-2B6ADAAD8B06}"/>
              </a:ext>
            </a:extLst>
          </p:cNvPr>
          <p:cNvCxnSpPr>
            <a:cxnSpLocks/>
            <a:stCxn id="2" idx="2"/>
            <a:endCxn id="3" idx="0"/>
          </p:cNvCxnSpPr>
          <p:nvPr/>
        </p:nvCxnSpPr>
        <p:spPr>
          <a:xfrm>
            <a:off x="1903259" y="5218841"/>
            <a:ext cx="3620" cy="10535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78055A1-3698-FD0A-41A0-3313DACFA10A}"/>
              </a:ext>
            </a:extLst>
          </p:cNvPr>
          <p:cNvSpPr/>
          <p:nvPr/>
        </p:nvSpPr>
        <p:spPr>
          <a:xfrm>
            <a:off x="1317076" y="5819929"/>
            <a:ext cx="1172364" cy="3917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Tahmasp</a:t>
            </a:r>
            <a:r>
              <a:rPr lang="fr-FR" sz="1200" dirty="0">
                <a:solidFill>
                  <a:schemeClr val="tx1"/>
                </a:solidFill>
              </a:rPr>
              <a:t>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1729-32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586ADB0E-C28D-97B5-08F3-073A73F95B95}"/>
              </a:ext>
            </a:extLst>
          </p:cNvPr>
          <p:cNvCxnSpPr>
            <a:cxnSpLocks/>
            <a:stCxn id="3" idx="2"/>
            <a:endCxn id="7" idx="0"/>
          </p:cNvCxnSpPr>
          <p:nvPr/>
        </p:nvCxnSpPr>
        <p:spPr>
          <a:xfrm flipH="1">
            <a:off x="1903258" y="5696222"/>
            <a:ext cx="3621" cy="12370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92F924A-8D7C-E6E5-7558-04C219FA137A}"/>
              </a:ext>
            </a:extLst>
          </p:cNvPr>
          <p:cNvSpPr/>
          <p:nvPr/>
        </p:nvSpPr>
        <p:spPr>
          <a:xfrm>
            <a:off x="1312307" y="6344900"/>
            <a:ext cx="1209167" cy="3909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Abbas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1732-36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6E0FFB6-4E64-A94C-AAC8-22C3E70B5FAD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>
            <a:off x="1903258" y="6211668"/>
            <a:ext cx="13633" cy="13323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4AFB3E1-6C89-0454-5D21-92AAE45B7907}"/>
              </a:ext>
            </a:extLst>
          </p:cNvPr>
          <p:cNvSpPr/>
          <p:nvPr/>
        </p:nvSpPr>
        <p:spPr>
          <a:xfrm>
            <a:off x="263734" y="4868084"/>
            <a:ext cx="950751" cy="563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SEFEVIDES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Perse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1500-1736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50AC0C3-2E08-1827-141D-90525AE19DB5}"/>
              </a:ext>
            </a:extLst>
          </p:cNvPr>
          <p:cNvSpPr/>
          <p:nvPr/>
        </p:nvSpPr>
        <p:spPr>
          <a:xfrm>
            <a:off x="8415626" y="234980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15904B7-03EB-B0B9-2870-575DB090389D}"/>
              </a:ext>
            </a:extLst>
          </p:cNvPr>
          <p:cNvCxnSpPr>
            <a:cxnSpLocks/>
          </p:cNvCxnSpPr>
          <p:nvPr/>
        </p:nvCxnSpPr>
        <p:spPr>
          <a:xfrm>
            <a:off x="6865247" y="2861338"/>
            <a:ext cx="2369111" cy="0"/>
          </a:xfrm>
          <a:prstGeom prst="straightConnector1">
            <a:avLst/>
          </a:prstGeom>
          <a:ln w="57150">
            <a:solidFill>
              <a:srgbClr val="003F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873783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5013</Words>
  <Application>Microsoft Office PowerPoint</Application>
  <PresentationFormat>Grand écran</PresentationFormat>
  <Paragraphs>905</Paragraphs>
  <Slides>67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67</vt:i4>
      </vt:variant>
    </vt:vector>
  </HeadingPairs>
  <TitlesOfParts>
    <vt:vector size="72" baseType="lpstr">
      <vt:lpstr>Arial</vt:lpstr>
      <vt:lpstr>Calibri</vt:lpstr>
      <vt:lpstr>Calibri Light</vt:lpstr>
      <vt:lpstr>Times New Roman</vt:lpstr>
      <vt:lpstr>Thème Office</vt:lpstr>
      <vt:lpstr>LE PARTAGE DU MONDE, de l’an 200 av. JC à nos jours Esquisse d’une histoire géopolitique universelle  Mardi 30 janvier 2024 (7/15) Mardi 13 février 2024 (8/15)  8ème période : 1815-1914 Europe et Russie à la conquête de l’Orient et de l’Asie  1709-1796 : L’Empire perse dans la tourmente 1747-1801 : Naissance et apogée de l’Empire afghan Afghanistan et Pendjab des sikhs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PARTAGE DU MONDE, de l’an 200 av. JC à nos jours Esquisse d’une histoire géopolitique universelle  Mardi 13 février 2024 (8/15)  8ème période : 1815-1914 Europe et Russie à la conquête de l’Orient et de l’Asie  1709-1796 : L’Empire perse dans la tourmente 1747-1801 : Naissance et apogée de l’Empire afghan Afghanistan et Pendjab des sikhs  Suite et fin…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30 janvier 2024 (7/15)  8ème période : 1815-1914 Europe et Russie à la conquête de l’Orient et de l’Asie   1757-1818 : La conquête britannique de l’Inde  Suite et fin…</dc:title>
  <dc:creator>Christophe JENTA</dc:creator>
  <cp:lastModifiedBy>Christophe JENTA</cp:lastModifiedBy>
  <cp:revision>7</cp:revision>
  <dcterms:created xsi:type="dcterms:W3CDTF">2024-01-30T12:15:24Z</dcterms:created>
  <dcterms:modified xsi:type="dcterms:W3CDTF">2024-02-13T15:34:51Z</dcterms:modified>
</cp:coreProperties>
</file>