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8"/>
  </p:notesMasterIdLst>
  <p:sldIdLst>
    <p:sldId id="11723" r:id="rId2"/>
    <p:sldId id="11730" r:id="rId3"/>
    <p:sldId id="11830" r:id="rId4"/>
    <p:sldId id="11834" r:id="rId5"/>
    <p:sldId id="11720" r:id="rId6"/>
    <p:sldId id="11813" r:id="rId7"/>
    <p:sldId id="11814" r:id="rId8"/>
    <p:sldId id="11855" r:id="rId9"/>
    <p:sldId id="11697" r:id="rId10"/>
    <p:sldId id="11779" r:id="rId11"/>
    <p:sldId id="11852" r:id="rId12"/>
    <p:sldId id="11812" r:id="rId13"/>
    <p:sldId id="11778" r:id="rId14"/>
    <p:sldId id="11078" r:id="rId15"/>
    <p:sldId id="11787" r:id="rId16"/>
    <p:sldId id="11786" r:id="rId17"/>
    <p:sldId id="11782" r:id="rId18"/>
    <p:sldId id="11853" r:id="rId19"/>
    <p:sldId id="11783" r:id="rId20"/>
    <p:sldId id="11118" r:id="rId21"/>
    <p:sldId id="11854" r:id="rId22"/>
    <p:sldId id="11856" r:id="rId23"/>
    <p:sldId id="11120" r:id="rId24"/>
    <p:sldId id="11122" r:id="rId25"/>
    <p:sldId id="11784" r:id="rId26"/>
    <p:sldId id="11857" r:id="rId27"/>
    <p:sldId id="11123" r:id="rId28"/>
    <p:sldId id="11858" r:id="rId29"/>
    <p:sldId id="11788" r:id="rId30"/>
    <p:sldId id="11815" r:id="rId31"/>
    <p:sldId id="11789" r:id="rId32"/>
    <p:sldId id="11816" r:id="rId33"/>
    <p:sldId id="11790" r:id="rId34"/>
    <p:sldId id="11791" r:id="rId35"/>
    <p:sldId id="11792" r:id="rId36"/>
    <p:sldId id="11793" r:id="rId37"/>
    <p:sldId id="11821" r:id="rId38"/>
    <p:sldId id="11794" r:id="rId39"/>
    <p:sldId id="11505" r:id="rId40"/>
    <p:sldId id="11802" r:id="rId41"/>
    <p:sldId id="11795" r:id="rId42"/>
    <p:sldId id="11808" r:id="rId43"/>
    <p:sldId id="11817" r:id="rId44"/>
    <p:sldId id="11822" r:id="rId45"/>
    <p:sldId id="11861" r:id="rId46"/>
    <p:sldId id="11796" r:id="rId47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1927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1D0B80-1B37-4866-B77D-BBED7D8CE746}" type="datetimeFigureOut">
              <a:rPr lang="fr-FR" smtClean="0"/>
              <a:t>27/02/2024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43593C-EA78-4374-A4CF-41D8773755E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482435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D8473F-5B90-4675-5CEB-7DE54432CD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855BE19B-7780-565B-3FC8-131C878F1C4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AE9B1DB0-011F-2C35-293D-42AABE88240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2C230930-3C75-B1C6-753E-BB7D9DBECB1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88EEF5-CB38-4A89-B626-937F0418F163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307253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5D5248-BB05-C238-8A72-4EB73BDE65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D831DB65-0EDE-8732-4CBB-482EB5EB0E0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339DCDE0-5D32-E1C8-D48E-7D9259B4B9B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2B33E9BE-C492-55D9-C508-E5DDCB50625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88EEF5-CB38-4A89-B626-937F0418F163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283841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A863B3-07A2-8207-CFDA-9AEAEE7530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A663C42A-F2A2-FDF8-7074-B67E7E3EC67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8004E35B-7FFA-66BC-C5C7-A25445D9C46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98C4FB0-5F7B-6FB4-52AA-256F7A49343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88EEF5-CB38-4A89-B626-937F0418F163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245818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3826CB7-2D88-4DB6-0B42-DA6C45FF2E9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3AC8673B-F7A8-E4C9-E709-762A21DEFA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9D1FEC6-D230-E911-4836-04268A5562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671AA6-650F-4FDC-B996-C9B8609D7E26}" type="datetimeFigureOut">
              <a:rPr lang="fr-FR" smtClean="0"/>
              <a:t>27/02/2024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E826103-1F0F-41F3-FD63-3D0A9B4E9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85701FD-E9E4-6BE4-74F3-C003928AA4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562E3-DD4F-4507-BB81-072F9B034A6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982772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87F602E-3C84-C863-3885-092B712DEB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DD2266BD-74AB-71EF-D6A5-BF06B02512A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746F319-7149-1ECA-9B9F-ECFB46EC2A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671AA6-650F-4FDC-B996-C9B8609D7E26}" type="datetimeFigureOut">
              <a:rPr lang="fr-FR" smtClean="0"/>
              <a:t>27/02/2024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2A54C5E-A74B-425F-3C66-DC22EC1594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AB7357A-52B6-D3F8-C04B-C28A662BA9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562E3-DD4F-4507-BB81-072F9B034A6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77530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F445C5FF-393B-3CA4-FE06-247205638C4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BA1237B3-C758-91B4-8108-3C080E3FFA7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D7CC808-02EC-9D1A-F1E1-4972DD5853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671AA6-650F-4FDC-B996-C9B8609D7E26}" type="datetimeFigureOut">
              <a:rPr lang="fr-FR" smtClean="0"/>
              <a:t>27/02/2024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C499977-C6AF-A8A3-DF46-77FC755338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6DC8B3D-6A9A-D338-1178-C4A8C2475E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562E3-DD4F-4507-BB81-072F9B034A6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602629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BCE5049-59BB-CE02-0391-57D5F79B73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D5F39B1-A417-C4EA-04CF-7BD81B6734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ADF2822-12EA-D947-6529-9044CC0A28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671AA6-650F-4FDC-B996-C9B8609D7E26}" type="datetimeFigureOut">
              <a:rPr lang="fr-FR" smtClean="0"/>
              <a:t>27/02/2024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E7E3FD9-FF2F-821F-2457-19114C1F2D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30D69D9-DCFF-D601-C03B-EE21637FA7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562E3-DD4F-4507-BB81-072F9B034A6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109111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D3371D7-6ABB-2023-638D-2064421B53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E15C1D4-4D0C-8A0B-2C62-CB104113ED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4ABAE86-133B-4282-CE84-633E540F6C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671AA6-650F-4FDC-B996-C9B8609D7E26}" type="datetimeFigureOut">
              <a:rPr lang="fr-FR" smtClean="0"/>
              <a:t>27/02/2024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1315C92-3DD8-4A3E-E163-4EE3B394A4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3776394-AF0B-349D-8E1E-D1714892BB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562E3-DD4F-4507-BB81-072F9B034A6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535931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72272A-6EB2-D6AB-F884-C55B53744F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A383489-9FF2-1536-DF31-C8FFC5F6ED7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6C47BEA7-8957-F300-458C-1CE6632B12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C85EF6D9-FD8E-9EEC-CB89-C0C4CFCE74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671AA6-650F-4FDC-B996-C9B8609D7E26}" type="datetimeFigureOut">
              <a:rPr lang="fr-FR" smtClean="0"/>
              <a:t>27/02/2024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3D333FAC-939C-AA68-DEF0-E9006F8300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C773F79F-1F9A-E035-B99B-6067BCE0AF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562E3-DD4F-4507-BB81-072F9B034A6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022805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B07EEA6-43E5-BB3D-C860-9C43110510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65D071F4-9267-908E-E861-94345061EC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665A5104-8886-D901-17AD-4CB0A005E7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E72B5078-626F-A27A-AA39-92B83B8C0A5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AD11C4D0-1424-E7B0-FFEA-522F2C4675A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D6813907-E666-E255-E106-0CEAC3B1D3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671AA6-650F-4FDC-B996-C9B8609D7E26}" type="datetimeFigureOut">
              <a:rPr lang="fr-FR" smtClean="0"/>
              <a:t>27/02/2024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931DF74B-A11D-EDE6-91B7-80BC4FC407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BD482E01-4BB5-CA3D-0717-05DDC677B3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562E3-DD4F-4507-BB81-072F9B034A6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738756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183649B-81CD-5173-529D-49645358D3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5A50E98B-6A12-DCD2-2B07-E57600F920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671AA6-650F-4FDC-B996-C9B8609D7E26}" type="datetimeFigureOut">
              <a:rPr lang="fr-FR" smtClean="0"/>
              <a:t>27/02/2024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3C7DBF05-1C97-F6AE-D99D-C5915D2E00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C60EF46C-EEC1-181E-29DB-B62195BAD5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562E3-DD4F-4507-BB81-072F9B034A6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856548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944121A3-AF7D-6FF1-F11A-F36CB30067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671AA6-650F-4FDC-B996-C9B8609D7E26}" type="datetimeFigureOut">
              <a:rPr lang="fr-FR" smtClean="0"/>
              <a:t>27/02/2024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651F3F00-4394-4F2D-42C4-12B376A2AD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D032498-20DE-703D-E77E-30E840E882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562E3-DD4F-4507-BB81-072F9B034A6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489748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4653510-266D-12AF-1483-84DFD96BF7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DBC36E5-B6E5-53D0-6728-F8BEFF78D9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0342A5FE-6865-1821-7D23-9C2B409D1D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686B9F96-438B-BF58-10D1-C5F3E1163D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671AA6-650F-4FDC-B996-C9B8609D7E26}" type="datetimeFigureOut">
              <a:rPr lang="fr-FR" smtClean="0"/>
              <a:t>27/02/2024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F1CA695E-BCBF-74B6-993D-A7118A3E3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EAD4EDCC-E45D-0BF2-6C03-7B3723849F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562E3-DD4F-4507-BB81-072F9B034A6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132680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9B7806D-E6C1-844E-2371-88E73DECA4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39856DA6-53E4-DC46-0265-AB80294F1DF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2EC6B723-E71A-7D54-60A1-BBB1CC9350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4C297584-3242-A4BF-CC3C-84B14DBE4D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671AA6-650F-4FDC-B996-C9B8609D7E26}" type="datetimeFigureOut">
              <a:rPr lang="fr-FR" smtClean="0"/>
              <a:t>27/02/2024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41F31152-0CAB-3D89-D338-441A340D9D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DD2644F9-2A16-6840-4660-9E89BF0A16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562E3-DD4F-4507-BB81-072F9B034A6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232190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42A21F8F-4E12-2C04-0722-A1F1A0200A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6769FDC6-90E5-C2CF-E38B-A371109803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76335F6-3A37-5F33-3F30-771DFC31328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671AA6-650F-4FDC-B996-C9B8609D7E26}" type="datetimeFigureOut">
              <a:rPr lang="fr-FR" smtClean="0"/>
              <a:t>27/02/2024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2E18C24-FF0B-2638-1F7D-8D9CD695B4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0C85EBB-A770-1182-3365-16A16BFF076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A562E3-DD4F-4507-BB81-072F9B034A6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18842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318181" y="136525"/>
            <a:ext cx="11555638" cy="6584950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ctr"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fr-FR" altLang="fr-FR" sz="2800" b="1" dirty="0">
                <a:latin typeface="+mn-lt"/>
                <a:cs typeface="Arial" panose="020B0604020202020204" pitchFamily="34" charset="0"/>
              </a:rPr>
              <a:t>LE PARTAGE DU MONDE, de</a:t>
            </a:r>
            <a:r>
              <a:rPr lang="fr-FR" sz="2800" b="1" dirty="0">
                <a:latin typeface="+mn-lt"/>
                <a:cs typeface="Arial" panose="020B0604020202020204" pitchFamily="34" charset="0"/>
              </a:rPr>
              <a:t> l’an 200 av. JC à nos jours</a:t>
            </a:r>
            <a:br>
              <a:rPr lang="fr-FR" sz="2800" b="1" dirty="0">
                <a:latin typeface="+mn-lt"/>
                <a:cs typeface="Arial" panose="020B0604020202020204" pitchFamily="34" charset="0"/>
              </a:rPr>
            </a:br>
            <a:r>
              <a:rPr lang="fr-FR" sz="2800" b="1" dirty="0">
                <a:latin typeface="+mn-lt"/>
                <a:cs typeface="Arial" panose="020B0604020202020204" pitchFamily="34" charset="0"/>
              </a:rPr>
              <a:t>Esquisse d’une histoire géopolitique universelle</a:t>
            </a:r>
            <a:br>
              <a:rPr lang="fr-FR" sz="2800" b="1" dirty="0">
                <a:latin typeface="+mn-lt"/>
                <a:cs typeface="Arial" panose="020B0604020202020204" pitchFamily="34" charset="0"/>
              </a:rPr>
            </a:br>
            <a:br>
              <a:rPr lang="fr-FR" sz="2800" b="1" dirty="0">
                <a:latin typeface="+mn-lt"/>
                <a:cs typeface="Arial" panose="020B0604020202020204" pitchFamily="34" charset="0"/>
              </a:rPr>
            </a:br>
            <a:r>
              <a:rPr lang="fr-FR" altLang="fr-FR" sz="2800" b="1" dirty="0">
                <a:latin typeface="+mn-lt"/>
                <a:cs typeface="Arial" panose="020B0604020202020204" pitchFamily="34" charset="0"/>
              </a:rPr>
              <a:t>Mardi 13 février 2024 (8/15)</a:t>
            </a:r>
            <a:br>
              <a:rPr lang="fr-FR" altLang="fr-FR" sz="2800" b="1" dirty="0">
                <a:latin typeface="+mn-lt"/>
                <a:cs typeface="Arial" panose="020B0604020202020204" pitchFamily="34" charset="0"/>
              </a:rPr>
            </a:br>
            <a:br>
              <a:rPr lang="fr-FR" altLang="fr-FR" sz="2800" b="1" dirty="0">
                <a:latin typeface="+mn-lt"/>
                <a:cs typeface="Arial" panose="020B0604020202020204" pitchFamily="34" charset="0"/>
              </a:rPr>
            </a:br>
            <a:r>
              <a:rPr lang="fr-FR" altLang="fr-FR" sz="2800" b="1" dirty="0">
                <a:latin typeface="+mn-lt"/>
                <a:cs typeface="Arial" panose="020B0604020202020204" pitchFamily="34" charset="0"/>
              </a:rPr>
              <a:t>8</a:t>
            </a:r>
            <a:r>
              <a:rPr lang="fr-FR" altLang="fr-FR" sz="2800" b="1" baseline="30000" dirty="0">
                <a:latin typeface="+mn-lt"/>
                <a:cs typeface="Arial" panose="020B0604020202020204" pitchFamily="34" charset="0"/>
              </a:rPr>
              <a:t>ème</a:t>
            </a:r>
            <a:r>
              <a:rPr lang="fr-FR" altLang="fr-FR" sz="2800" b="1" dirty="0">
                <a:latin typeface="+mn-lt"/>
                <a:cs typeface="Arial" panose="020B0604020202020204" pitchFamily="34" charset="0"/>
              </a:rPr>
              <a:t> période : 1815-1914</a:t>
            </a:r>
            <a:br>
              <a:rPr lang="fr-FR" altLang="fr-FR" sz="2800" b="1" dirty="0">
                <a:latin typeface="+mn-lt"/>
                <a:cs typeface="Arial" panose="020B0604020202020204" pitchFamily="34" charset="0"/>
              </a:rPr>
            </a:br>
            <a:r>
              <a:rPr lang="fr-FR" sz="2800" b="1" kern="0" dirty="0">
                <a:effectLst/>
                <a:latin typeface="+mn-lt"/>
                <a:ea typeface="Times New Roman" panose="02020603050405020304" pitchFamily="18" charset="0"/>
              </a:rPr>
              <a:t>Europe et Russie à la conquête de l’Orient et de l’Asie</a:t>
            </a:r>
            <a:br>
              <a:rPr lang="fr-FR" sz="2800" b="1" kern="0" dirty="0">
                <a:effectLst/>
                <a:latin typeface="+mn-lt"/>
                <a:ea typeface="Times New Roman" panose="02020603050405020304" pitchFamily="18" charset="0"/>
              </a:rPr>
            </a:br>
            <a:br>
              <a:rPr lang="fr-FR" sz="2800" b="1" kern="0" dirty="0">
                <a:effectLst/>
                <a:latin typeface="+mn-lt"/>
                <a:ea typeface="Times New Roman" panose="02020603050405020304" pitchFamily="18" charset="0"/>
              </a:rPr>
            </a:br>
            <a:r>
              <a:rPr lang="fr-FR" sz="2800" kern="0" dirty="0">
                <a:effectLst/>
                <a:latin typeface="+mn-lt"/>
                <a:ea typeface="Times New Roman" panose="02020603050405020304" pitchFamily="18" charset="0"/>
              </a:rPr>
              <a:t>1783-1849 : </a:t>
            </a:r>
            <a:r>
              <a:rPr lang="fr-FR" sz="2800" kern="0" dirty="0">
                <a:latin typeface="+mn-lt"/>
                <a:ea typeface="Times New Roman" panose="02020603050405020304" pitchFamily="18" charset="0"/>
              </a:rPr>
              <a:t>E</a:t>
            </a:r>
            <a:r>
              <a:rPr lang="fr-FR" sz="2800" kern="0" dirty="0">
                <a:effectLst/>
                <a:latin typeface="+mn-lt"/>
                <a:ea typeface="Times New Roman" panose="02020603050405020304" pitchFamily="18" charset="0"/>
              </a:rPr>
              <a:t>ntre Caucase, Perse, Afghanistan, Pendjab </a:t>
            </a:r>
            <a:r>
              <a:rPr lang="fr-FR" sz="2800" kern="0" dirty="0">
                <a:latin typeface="+mn-lt"/>
                <a:ea typeface="Times New Roman" panose="02020603050405020304" pitchFamily="18" charset="0"/>
              </a:rPr>
              <a:t>et I</a:t>
            </a:r>
            <a:r>
              <a:rPr lang="fr-FR" sz="2800" kern="0" dirty="0">
                <a:effectLst/>
                <a:latin typeface="+mn-lt"/>
                <a:ea typeface="Times New Roman" panose="02020603050405020304" pitchFamily="18" charset="0"/>
              </a:rPr>
              <a:t>nde</a:t>
            </a:r>
            <a:br>
              <a:rPr lang="fr-FR" sz="2800" kern="0" dirty="0">
                <a:effectLst/>
                <a:latin typeface="+mn-lt"/>
                <a:ea typeface="Times New Roman" panose="02020603050405020304" pitchFamily="18" charset="0"/>
              </a:rPr>
            </a:br>
            <a:r>
              <a:rPr lang="fr-FR" sz="2800" kern="0" dirty="0">
                <a:effectLst/>
                <a:latin typeface="+mn-lt"/>
                <a:ea typeface="Times New Roman" panose="02020603050405020304" pitchFamily="18" charset="0"/>
              </a:rPr>
              <a:t>Naissance du Grand Jeu russo-britannique</a:t>
            </a:r>
            <a:br>
              <a:rPr lang="fr-FR" sz="2800" kern="0" dirty="0">
                <a:effectLst/>
                <a:latin typeface="+mn-lt"/>
                <a:ea typeface="Times New Roman" panose="02020603050405020304" pitchFamily="18" charset="0"/>
              </a:rPr>
            </a:br>
            <a:br>
              <a:rPr lang="fr-FR" sz="2800" kern="100" dirty="0">
                <a:effectLst/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</a:br>
            <a:endParaRPr lang="fr-FR" sz="2800" dirty="0">
              <a:latin typeface="+mn-lt"/>
              <a:cs typeface="Arial" panose="020B0604020202020204" pitchFamily="34" charset="0"/>
            </a:endParaRP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837F5875-360E-43A1-992C-7EA960094E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C08FF-24FF-499B-80B5-AC5D693AFF68}" type="slidenum">
              <a:rPr lang="fr-FR" smtClean="0"/>
              <a:t>1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312748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33024" y="178483"/>
            <a:ext cx="4927492" cy="341632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dirty="0"/>
              <a:t>a) 1010 : Le Bagratide </a:t>
            </a:r>
            <a:r>
              <a:rPr lang="fr-FR" dirty="0" err="1"/>
              <a:t>Bagrat</a:t>
            </a:r>
            <a:r>
              <a:rPr lang="fr-FR" dirty="0"/>
              <a:t> III</a:t>
            </a:r>
          </a:p>
          <a:p>
            <a:r>
              <a:rPr lang="fr-FR" dirty="0"/>
              <a:t>Fonde le royaume de Géorgie</a:t>
            </a:r>
          </a:p>
          <a:p>
            <a:endParaRPr lang="fr-FR" dirty="0"/>
          </a:p>
          <a:p>
            <a:r>
              <a:rPr lang="fr-FR" dirty="0"/>
              <a:t>b) 1462-90 : </a:t>
            </a:r>
            <a:r>
              <a:rPr lang="fr-FR" i="1" dirty="0"/>
              <a:t>Guerre du triumvirat géorgien</a:t>
            </a:r>
          </a:p>
          <a:p>
            <a:r>
              <a:rPr lang="fr-FR" dirty="0"/>
              <a:t>La Géorgie se divise en 5 duchés et 3 royaumes</a:t>
            </a:r>
          </a:p>
          <a:p>
            <a:endParaRPr lang="fr-FR" dirty="0"/>
          </a:p>
          <a:p>
            <a:r>
              <a:rPr lang="fr-FR" dirty="0"/>
              <a:t>*A l’ouest, la Géorgie occidentale</a:t>
            </a:r>
          </a:p>
          <a:p>
            <a:r>
              <a:rPr lang="fr-FR" dirty="0"/>
              <a:t>Comprenant l’</a:t>
            </a:r>
            <a:r>
              <a:rPr lang="fr-FR" dirty="0" err="1"/>
              <a:t>Iméréthie</a:t>
            </a:r>
            <a:r>
              <a:rPr lang="fr-FR" dirty="0"/>
              <a:t> et les cinq duchés</a:t>
            </a:r>
          </a:p>
          <a:p>
            <a:endParaRPr lang="fr-FR" dirty="0"/>
          </a:p>
          <a:p>
            <a:r>
              <a:rPr lang="fr-FR" dirty="0"/>
              <a:t>*A l’est, la Géorgie orientale</a:t>
            </a:r>
          </a:p>
          <a:p>
            <a:r>
              <a:rPr lang="fr-FR" dirty="0"/>
              <a:t>- La Karthli et la capitale depuis 1122, Tiflis</a:t>
            </a:r>
          </a:p>
          <a:p>
            <a:r>
              <a:rPr lang="fr-FR" dirty="0"/>
              <a:t>- Et plus à l’est, la Kakhétie</a:t>
            </a:r>
          </a:p>
        </p:txBody>
      </p:sp>
      <p:pic>
        <p:nvPicPr>
          <p:cNvPr id="13" name="Image 12" descr="Une image contenant texte, carte, atlas&#10;&#10;Description générée automatiquement">
            <a:extLst>
              <a:ext uri="{FF2B5EF4-FFF2-40B4-BE49-F238E27FC236}">
                <a16:creationId xmlns:a16="http://schemas.microsoft.com/office/drawing/2014/main" id="{091EA406-D3AD-98DC-FD3F-D026AFD067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2263" y="178482"/>
            <a:ext cx="6886713" cy="5355311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14" name="Ellipse 13">
            <a:extLst>
              <a:ext uri="{FF2B5EF4-FFF2-40B4-BE49-F238E27FC236}">
                <a16:creationId xmlns:a16="http://schemas.microsoft.com/office/drawing/2014/main" id="{66736402-809E-1801-C380-30687CCAFB48}"/>
              </a:ext>
            </a:extLst>
          </p:cNvPr>
          <p:cNvSpPr/>
          <p:nvPr/>
        </p:nvSpPr>
        <p:spPr>
          <a:xfrm>
            <a:off x="7018962" y="2215479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56FF3BF5-F95A-2CA0-5A32-8E294132A463}"/>
              </a:ext>
            </a:extLst>
          </p:cNvPr>
          <p:cNvSpPr/>
          <p:nvPr/>
        </p:nvSpPr>
        <p:spPr>
          <a:xfrm>
            <a:off x="8333169" y="2609479"/>
            <a:ext cx="174870" cy="148974"/>
          </a:xfrm>
          <a:prstGeom prst="ellipse">
            <a:avLst/>
          </a:prstGeom>
          <a:solidFill>
            <a:srgbClr val="00206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F00EA41A-CB4D-DCBE-72A0-DFA5398A4245}"/>
              </a:ext>
            </a:extLst>
          </p:cNvPr>
          <p:cNvSpPr/>
          <p:nvPr/>
        </p:nvSpPr>
        <p:spPr>
          <a:xfrm>
            <a:off x="8803505" y="2534992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45C2F16B-8FEC-7063-1482-E6009A33E1EE}"/>
              </a:ext>
            </a:extLst>
          </p:cNvPr>
          <p:cNvSpPr/>
          <p:nvPr/>
        </p:nvSpPr>
        <p:spPr>
          <a:xfrm>
            <a:off x="3383119" y="1899372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6089951A-053F-9BBE-644E-EEF2CB84D460}"/>
              </a:ext>
            </a:extLst>
          </p:cNvPr>
          <p:cNvSpPr/>
          <p:nvPr/>
        </p:nvSpPr>
        <p:spPr>
          <a:xfrm>
            <a:off x="4235486" y="3017082"/>
            <a:ext cx="174870" cy="148974"/>
          </a:xfrm>
          <a:prstGeom prst="ellipse">
            <a:avLst/>
          </a:prstGeom>
          <a:solidFill>
            <a:srgbClr val="00206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937AC37E-D848-DBD1-284B-55EB91FA91D0}"/>
              </a:ext>
            </a:extLst>
          </p:cNvPr>
          <p:cNvSpPr/>
          <p:nvPr/>
        </p:nvSpPr>
        <p:spPr>
          <a:xfrm>
            <a:off x="2768047" y="3280026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929117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C004A5-E466-8A6B-FE0D-CC3A0B4F43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DD9B04CC-77D7-F95A-AA8F-C6EA580205CD}"/>
              </a:ext>
            </a:extLst>
          </p:cNvPr>
          <p:cNvSpPr/>
          <p:nvPr/>
        </p:nvSpPr>
        <p:spPr>
          <a:xfrm>
            <a:off x="133023" y="178483"/>
            <a:ext cx="5729157" cy="230832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dirty="0"/>
              <a:t>c) 1555 : Traité d’Amasya : Partage de la Géorgie…</a:t>
            </a:r>
          </a:p>
          <a:p>
            <a:endParaRPr lang="fr-FR" dirty="0"/>
          </a:p>
          <a:p>
            <a:r>
              <a:rPr lang="fr-FR" dirty="0"/>
              <a:t>*Géorgie occidentale et Grande Arménie</a:t>
            </a:r>
          </a:p>
          <a:p>
            <a:r>
              <a:rPr lang="fr-FR" dirty="0"/>
              <a:t>Dans l’Empire ottoman</a:t>
            </a:r>
          </a:p>
          <a:p>
            <a:endParaRPr lang="fr-FR" dirty="0"/>
          </a:p>
          <a:p>
            <a:r>
              <a:rPr lang="fr-FR" dirty="0"/>
              <a:t>*Géorgie orientale, Karthli et Kakhétie</a:t>
            </a:r>
          </a:p>
          <a:p>
            <a:r>
              <a:rPr lang="fr-FR" dirty="0"/>
              <a:t>Et l’Arménie d’Erevan</a:t>
            </a:r>
          </a:p>
          <a:p>
            <a:r>
              <a:rPr lang="fr-FR" dirty="0"/>
              <a:t>Dans l’Empire perse des Séfévides</a:t>
            </a: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BAE369EC-E129-CC13-6AB0-C29EA4929A26}"/>
              </a:ext>
            </a:extLst>
          </p:cNvPr>
          <p:cNvSpPr/>
          <p:nvPr/>
        </p:nvSpPr>
        <p:spPr>
          <a:xfrm>
            <a:off x="1710014" y="662289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76D9F897-ACA8-1E8B-7D15-E2A6BA7DAE67}"/>
              </a:ext>
            </a:extLst>
          </p:cNvPr>
          <p:cNvSpPr/>
          <p:nvPr/>
        </p:nvSpPr>
        <p:spPr>
          <a:xfrm>
            <a:off x="2347816" y="1474635"/>
            <a:ext cx="174870" cy="148974"/>
          </a:xfrm>
          <a:prstGeom prst="ellipse">
            <a:avLst/>
          </a:prstGeom>
          <a:solidFill>
            <a:srgbClr val="00206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612CCDD9-CC17-D100-480A-254C51220750}"/>
              </a:ext>
            </a:extLst>
          </p:cNvPr>
          <p:cNvSpPr/>
          <p:nvPr/>
        </p:nvSpPr>
        <p:spPr>
          <a:xfrm>
            <a:off x="3374440" y="1488408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" name="Picture 2" descr="C:\Users\Christophe\Pictures\My Scans\2014-07 (juil.)\scan0019.jpg">
            <a:extLst>
              <a:ext uri="{FF2B5EF4-FFF2-40B4-BE49-F238E27FC236}">
                <a16:creationId xmlns:a16="http://schemas.microsoft.com/office/drawing/2014/main" id="{CEDB3912-9862-9B21-B133-A3A539FF69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9461" y="156387"/>
            <a:ext cx="6017994" cy="5449284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Ellipse 2">
            <a:extLst>
              <a:ext uri="{FF2B5EF4-FFF2-40B4-BE49-F238E27FC236}">
                <a16:creationId xmlns:a16="http://schemas.microsoft.com/office/drawing/2014/main" id="{5B3DD38C-780A-F5F4-2384-7D266B44FA4D}"/>
              </a:ext>
            </a:extLst>
          </p:cNvPr>
          <p:cNvSpPr/>
          <p:nvPr/>
        </p:nvSpPr>
        <p:spPr>
          <a:xfrm>
            <a:off x="6995178" y="1252329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D9EAFCE1-F1C0-AACA-C52B-CE29C7EF0915}"/>
              </a:ext>
            </a:extLst>
          </p:cNvPr>
          <p:cNvSpPr/>
          <p:nvPr/>
        </p:nvSpPr>
        <p:spPr>
          <a:xfrm>
            <a:off x="7452378" y="1326816"/>
            <a:ext cx="174870" cy="148974"/>
          </a:xfrm>
          <a:prstGeom prst="ellipse">
            <a:avLst/>
          </a:prstGeom>
          <a:solidFill>
            <a:srgbClr val="00206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3AB2DCF8-89D1-E805-F731-7F8F78C5FA4E}"/>
              </a:ext>
            </a:extLst>
          </p:cNvPr>
          <p:cNvSpPr/>
          <p:nvPr/>
        </p:nvSpPr>
        <p:spPr>
          <a:xfrm>
            <a:off x="7631127" y="1326816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34320820-75B4-1E92-4902-50F85B9CC87A}"/>
              </a:ext>
            </a:extLst>
          </p:cNvPr>
          <p:cNvSpPr/>
          <p:nvPr/>
        </p:nvSpPr>
        <p:spPr>
          <a:xfrm>
            <a:off x="3287005" y="662289"/>
            <a:ext cx="174870" cy="148974"/>
          </a:xfrm>
          <a:prstGeom prst="ellipse">
            <a:avLst/>
          </a:prstGeom>
          <a:solidFill>
            <a:srgbClr val="FF33CC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1207C9D4-7EF3-5863-7722-029B7923D0DC}"/>
              </a:ext>
            </a:extLst>
          </p:cNvPr>
          <p:cNvSpPr/>
          <p:nvPr/>
        </p:nvSpPr>
        <p:spPr>
          <a:xfrm>
            <a:off x="6671120" y="1854350"/>
            <a:ext cx="174870" cy="148974"/>
          </a:xfrm>
          <a:prstGeom prst="ellipse">
            <a:avLst/>
          </a:prstGeom>
          <a:solidFill>
            <a:srgbClr val="FF33CC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4324E9DB-6A9D-AE06-B971-B0DE641D9689}"/>
              </a:ext>
            </a:extLst>
          </p:cNvPr>
          <p:cNvSpPr/>
          <p:nvPr/>
        </p:nvSpPr>
        <p:spPr>
          <a:xfrm>
            <a:off x="2352013" y="1932263"/>
            <a:ext cx="174870" cy="148974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E2482ED9-3ECF-5E7B-F2AF-BEE814C26444}"/>
              </a:ext>
            </a:extLst>
          </p:cNvPr>
          <p:cNvSpPr/>
          <p:nvPr/>
        </p:nvSpPr>
        <p:spPr>
          <a:xfrm>
            <a:off x="7277508" y="1590104"/>
            <a:ext cx="174870" cy="148974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301305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1841D0-74BE-4F68-F5EB-61340A640D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E328D8EF-4D9D-767D-9A71-26E6F43AE74B}"/>
              </a:ext>
            </a:extLst>
          </p:cNvPr>
          <p:cNvSpPr/>
          <p:nvPr/>
        </p:nvSpPr>
        <p:spPr>
          <a:xfrm>
            <a:off x="133023" y="178483"/>
            <a:ext cx="5737689" cy="313932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dirty="0"/>
              <a:t>d) 1738-44 : Après le départ des Russes…</a:t>
            </a:r>
          </a:p>
          <a:p>
            <a:r>
              <a:rPr lang="fr-FR" u="sng" dirty="0"/>
              <a:t>Nader Chah</a:t>
            </a:r>
            <a:r>
              <a:rPr lang="fr-FR" dirty="0"/>
              <a:t> rétablit </a:t>
            </a:r>
            <a:r>
              <a:rPr lang="fr-FR" u="sng" dirty="0" err="1"/>
              <a:t>Teimouraz</a:t>
            </a:r>
            <a:r>
              <a:rPr lang="fr-FR" u="sng" dirty="0"/>
              <a:t> II</a:t>
            </a:r>
            <a:r>
              <a:rPr lang="fr-FR" dirty="0"/>
              <a:t> et sa femme la reine Thamar II sur les trônes de Kakhétie et de Karthli; Puis…</a:t>
            </a:r>
          </a:p>
          <a:p>
            <a:endParaRPr lang="fr-FR" dirty="0"/>
          </a:p>
          <a:p>
            <a:r>
              <a:rPr lang="fr-FR" dirty="0"/>
              <a:t>e) 1762 : </a:t>
            </a:r>
            <a:r>
              <a:rPr lang="fr-FR" u="sng" dirty="0"/>
              <a:t>Héraclius II</a:t>
            </a:r>
            <a:r>
              <a:rPr lang="fr-FR" dirty="0"/>
              <a:t>, fils des précédents</a:t>
            </a:r>
          </a:p>
          <a:p>
            <a:r>
              <a:rPr lang="fr-FR" dirty="0"/>
              <a:t>Devient roi de Karthli-Kakhétie</a:t>
            </a:r>
          </a:p>
          <a:p>
            <a:endParaRPr lang="fr-FR" dirty="0"/>
          </a:p>
          <a:p>
            <a:r>
              <a:rPr lang="fr-FR" dirty="0"/>
              <a:t>*Avec Héraclius II, la Géorgie orientale réunifiée</a:t>
            </a:r>
          </a:p>
          <a:p>
            <a:r>
              <a:rPr lang="fr-FR" dirty="0"/>
              <a:t>Mais toujours vassale de la Perse</a:t>
            </a:r>
          </a:p>
          <a:p>
            <a:endParaRPr lang="fr-FR" dirty="0"/>
          </a:p>
          <a:p>
            <a:r>
              <a:rPr lang="fr-FR" dirty="0"/>
              <a:t>*Retour au récit principal…</a:t>
            </a:r>
          </a:p>
        </p:txBody>
      </p:sp>
      <p:pic>
        <p:nvPicPr>
          <p:cNvPr id="2" name="Picture 2" descr="C:\Users\Christophe\Pictures\My Scans\2014-07 (juil.)\scan0019.jpg">
            <a:extLst>
              <a:ext uri="{FF2B5EF4-FFF2-40B4-BE49-F238E27FC236}">
                <a16:creationId xmlns:a16="http://schemas.microsoft.com/office/drawing/2014/main" id="{C1C36759-AE0D-1899-00C4-2809293A14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9461" y="156387"/>
            <a:ext cx="6017994" cy="5449284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Ellipse 2">
            <a:extLst>
              <a:ext uri="{FF2B5EF4-FFF2-40B4-BE49-F238E27FC236}">
                <a16:creationId xmlns:a16="http://schemas.microsoft.com/office/drawing/2014/main" id="{70F76AE1-15BB-EADC-D33B-9924D55B405F}"/>
              </a:ext>
            </a:extLst>
          </p:cNvPr>
          <p:cNvSpPr/>
          <p:nvPr/>
        </p:nvSpPr>
        <p:spPr>
          <a:xfrm>
            <a:off x="6995178" y="1252329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F7B47FE2-6AA9-DC4B-47C3-C53E0FC70AFE}"/>
              </a:ext>
            </a:extLst>
          </p:cNvPr>
          <p:cNvSpPr/>
          <p:nvPr/>
        </p:nvSpPr>
        <p:spPr>
          <a:xfrm>
            <a:off x="7452378" y="1326816"/>
            <a:ext cx="174870" cy="148974"/>
          </a:xfrm>
          <a:prstGeom prst="ellipse">
            <a:avLst/>
          </a:prstGeom>
          <a:solidFill>
            <a:srgbClr val="00206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EB9D8420-7B94-1CBD-2B2A-57423DE49B21}"/>
              </a:ext>
            </a:extLst>
          </p:cNvPr>
          <p:cNvSpPr/>
          <p:nvPr/>
        </p:nvSpPr>
        <p:spPr>
          <a:xfrm>
            <a:off x="7631127" y="1326816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09E993BB-88CF-4620-4B66-421C0C175DBF}"/>
              </a:ext>
            </a:extLst>
          </p:cNvPr>
          <p:cNvSpPr/>
          <p:nvPr/>
        </p:nvSpPr>
        <p:spPr>
          <a:xfrm>
            <a:off x="3151954" y="1648604"/>
            <a:ext cx="174870" cy="148974"/>
          </a:xfrm>
          <a:prstGeom prst="ellipse">
            <a:avLst/>
          </a:prstGeom>
          <a:solidFill>
            <a:srgbClr val="00206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3C9428FB-8969-A5A9-7B20-7D3D6A2FCBD3}"/>
              </a:ext>
            </a:extLst>
          </p:cNvPr>
          <p:cNvSpPr/>
          <p:nvPr/>
        </p:nvSpPr>
        <p:spPr>
          <a:xfrm>
            <a:off x="3425542" y="1648604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967637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33023" y="178483"/>
            <a:ext cx="4613119" cy="480131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1783-1784 : Profitant du chaos perse, la Géorgie d’Héraclius II devient un protectorat russe ; …</a:t>
            </a:r>
          </a:p>
          <a:p>
            <a:endParaRPr lang="fr-FR" dirty="0"/>
          </a:p>
          <a:p>
            <a:r>
              <a:rPr lang="fr-FR" dirty="0"/>
              <a:t>*Fin du XVIIIe siècle…</a:t>
            </a:r>
          </a:p>
          <a:p>
            <a:r>
              <a:rPr lang="fr-FR" dirty="0"/>
              <a:t>Héraclius II de Géorgie sollicite l’aide russe</a:t>
            </a:r>
          </a:p>
          <a:p>
            <a:r>
              <a:rPr lang="fr-FR" dirty="0"/>
              <a:t>Pour libérer son royaume du joug persan</a:t>
            </a:r>
          </a:p>
          <a:p>
            <a:endParaRPr lang="fr-FR" dirty="0"/>
          </a:p>
          <a:p>
            <a:r>
              <a:rPr lang="fr-FR" dirty="0"/>
              <a:t>*1783 : Traité de </a:t>
            </a:r>
            <a:r>
              <a:rPr lang="fr-FR" dirty="0" err="1"/>
              <a:t>Georgievsk</a:t>
            </a:r>
            <a:r>
              <a:rPr lang="fr-FR" dirty="0"/>
              <a:t>…</a:t>
            </a:r>
          </a:p>
          <a:p>
            <a:endParaRPr lang="fr-FR" dirty="0"/>
          </a:p>
          <a:p>
            <a:r>
              <a:rPr lang="fr-FR" dirty="0"/>
              <a:t>Alliance de la Géorgie de </a:t>
            </a:r>
            <a:r>
              <a:rPr lang="fr-FR" u="sng" dirty="0"/>
              <a:t>Héraclius II</a:t>
            </a:r>
          </a:p>
          <a:p>
            <a:r>
              <a:rPr lang="fr-FR" dirty="0"/>
              <a:t>Avec la Russie de </a:t>
            </a:r>
            <a:r>
              <a:rPr lang="fr-FR" u="sng" dirty="0"/>
              <a:t>Catherine II</a:t>
            </a:r>
            <a:endParaRPr lang="fr-FR" dirty="0"/>
          </a:p>
          <a:p>
            <a:r>
              <a:rPr lang="fr-FR" dirty="0"/>
              <a:t>En échange d’une protection militaire russe</a:t>
            </a:r>
          </a:p>
          <a:p>
            <a:endParaRPr lang="fr-FR" dirty="0"/>
          </a:p>
          <a:p>
            <a:r>
              <a:rPr lang="fr-FR" dirty="0"/>
              <a:t>*Cette </a:t>
            </a:r>
            <a:r>
              <a:rPr lang="fr-FR" i="1" dirty="0"/>
              <a:t>mise en avant</a:t>
            </a:r>
            <a:r>
              <a:rPr lang="fr-FR" dirty="0"/>
              <a:t> va permettre</a:t>
            </a:r>
          </a:p>
          <a:p>
            <a:r>
              <a:rPr lang="fr-FR" dirty="0"/>
              <a:t>A la Russie d’entreprendre la 2</a:t>
            </a:r>
            <a:r>
              <a:rPr lang="fr-FR" baseline="30000" dirty="0"/>
              <a:t>ème</a:t>
            </a:r>
            <a:r>
              <a:rPr lang="fr-FR" dirty="0"/>
              <a:t> phase</a:t>
            </a:r>
          </a:p>
          <a:p>
            <a:r>
              <a:rPr lang="fr-FR" dirty="0"/>
              <a:t>C’est-à-dire la conquête de la Transcaucasie…</a:t>
            </a:r>
          </a:p>
        </p:txBody>
      </p:sp>
      <p:pic>
        <p:nvPicPr>
          <p:cNvPr id="2" name="Picture 2" descr="C:\Users\Christophe\Pictures\My Scans\2015-12 (déc.)\scan0003.jpg">
            <a:extLst>
              <a:ext uri="{FF2B5EF4-FFF2-40B4-BE49-F238E27FC236}">
                <a16:creationId xmlns:a16="http://schemas.microsoft.com/office/drawing/2014/main" id="{AC29A255-B172-08D6-6DBB-11DF650447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78483"/>
            <a:ext cx="7076410" cy="4491617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Ellipse 3">
            <a:extLst>
              <a:ext uri="{FF2B5EF4-FFF2-40B4-BE49-F238E27FC236}">
                <a16:creationId xmlns:a16="http://schemas.microsoft.com/office/drawing/2014/main" id="{54FEEA6D-5B18-B987-A2A7-0D8FBE286C51}"/>
              </a:ext>
            </a:extLst>
          </p:cNvPr>
          <p:cNvSpPr/>
          <p:nvPr/>
        </p:nvSpPr>
        <p:spPr>
          <a:xfrm>
            <a:off x="8062744" y="1936773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A4D1DF28-0528-1EF6-0F6E-CA9F7562BDDC}"/>
              </a:ext>
            </a:extLst>
          </p:cNvPr>
          <p:cNvSpPr/>
          <p:nvPr/>
        </p:nvSpPr>
        <p:spPr>
          <a:xfrm>
            <a:off x="6865247" y="3388985"/>
            <a:ext cx="174870" cy="148974"/>
          </a:xfrm>
          <a:prstGeom prst="ellipse">
            <a:avLst/>
          </a:prstGeom>
          <a:solidFill>
            <a:srgbClr val="00206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3429BFAA-4719-B6D5-5292-26CBAA2028D9}"/>
              </a:ext>
            </a:extLst>
          </p:cNvPr>
          <p:cNvSpPr/>
          <p:nvPr/>
        </p:nvSpPr>
        <p:spPr>
          <a:xfrm>
            <a:off x="6978185" y="1980713"/>
            <a:ext cx="174870" cy="148974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715B6022-A0CC-131E-F264-463878C7F950}"/>
              </a:ext>
            </a:extLst>
          </p:cNvPr>
          <p:cNvSpPr/>
          <p:nvPr/>
        </p:nvSpPr>
        <p:spPr>
          <a:xfrm>
            <a:off x="6404564" y="1872443"/>
            <a:ext cx="174870" cy="148974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1FD624AC-74A8-812E-8CED-FC394D3ADB90}"/>
              </a:ext>
            </a:extLst>
          </p:cNvPr>
          <p:cNvSpPr/>
          <p:nvPr/>
        </p:nvSpPr>
        <p:spPr>
          <a:xfrm>
            <a:off x="6691375" y="2107870"/>
            <a:ext cx="174870" cy="148974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FBE52601-4D2A-4615-23A3-6CD746691E84}"/>
              </a:ext>
            </a:extLst>
          </p:cNvPr>
          <p:cNvSpPr/>
          <p:nvPr/>
        </p:nvSpPr>
        <p:spPr>
          <a:xfrm>
            <a:off x="6666256" y="2771546"/>
            <a:ext cx="174870" cy="148974"/>
          </a:xfrm>
          <a:prstGeom prst="ellipse">
            <a:avLst/>
          </a:prstGeom>
          <a:solidFill>
            <a:srgbClr val="00206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98EFEBBD-BFA2-3D29-F587-AE565EF4295E}"/>
              </a:ext>
            </a:extLst>
          </p:cNvPr>
          <p:cNvSpPr/>
          <p:nvPr/>
        </p:nvSpPr>
        <p:spPr>
          <a:xfrm>
            <a:off x="9234358" y="2786851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721ABA04-8820-FD23-889D-6791FB988FD7}"/>
              </a:ext>
            </a:extLst>
          </p:cNvPr>
          <p:cNvSpPr/>
          <p:nvPr/>
        </p:nvSpPr>
        <p:spPr>
          <a:xfrm>
            <a:off x="8415005" y="2349804"/>
            <a:ext cx="174870" cy="148974"/>
          </a:xfrm>
          <a:prstGeom prst="ellipse">
            <a:avLst/>
          </a:prstGeom>
          <a:solidFill>
            <a:srgbClr val="FF33CC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732C5BC4-AD17-5F9E-DFAB-B8C9A889E7AD}"/>
              </a:ext>
            </a:extLst>
          </p:cNvPr>
          <p:cNvSpPr/>
          <p:nvPr/>
        </p:nvSpPr>
        <p:spPr>
          <a:xfrm>
            <a:off x="9565303" y="3315211"/>
            <a:ext cx="174870" cy="148974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6E2F53C5-CCE3-E116-F7C5-12C8ABF2242A}"/>
              </a:ext>
            </a:extLst>
          </p:cNvPr>
          <p:cNvSpPr/>
          <p:nvPr/>
        </p:nvSpPr>
        <p:spPr>
          <a:xfrm>
            <a:off x="9833107" y="2085747"/>
            <a:ext cx="174870" cy="148974"/>
          </a:xfrm>
          <a:prstGeom prst="ellipse">
            <a:avLst/>
          </a:prstGeom>
          <a:solidFill>
            <a:srgbClr val="FF33CC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E26042E7-6D7D-9BAF-2128-21B7EC3342E0}"/>
              </a:ext>
            </a:extLst>
          </p:cNvPr>
          <p:cNvSpPr/>
          <p:nvPr/>
        </p:nvSpPr>
        <p:spPr>
          <a:xfrm>
            <a:off x="9409228" y="1672360"/>
            <a:ext cx="174870" cy="148974"/>
          </a:xfrm>
          <a:prstGeom prst="ellipse">
            <a:avLst/>
          </a:prstGeom>
          <a:solidFill>
            <a:srgbClr val="FF33CC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9" name="Connecteur droit avec flèche 18">
            <a:extLst>
              <a:ext uri="{FF2B5EF4-FFF2-40B4-BE49-F238E27FC236}">
                <a16:creationId xmlns:a16="http://schemas.microsoft.com/office/drawing/2014/main" id="{36D28744-AFAD-1385-E332-00015F402FA2}"/>
              </a:ext>
            </a:extLst>
          </p:cNvPr>
          <p:cNvCxnSpPr>
            <a:cxnSpLocks/>
            <a:stCxn id="14" idx="7"/>
            <a:endCxn id="17" idx="3"/>
          </p:cNvCxnSpPr>
          <p:nvPr/>
        </p:nvCxnSpPr>
        <p:spPr>
          <a:xfrm flipV="1">
            <a:off x="9383619" y="2212904"/>
            <a:ext cx="475097" cy="595764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avec flèche 19">
            <a:extLst>
              <a:ext uri="{FF2B5EF4-FFF2-40B4-BE49-F238E27FC236}">
                <a16:creationId xmlns:a16="http://schemas.microsoft.com/office/drawing/2014/main" id="{4922BB87-3C26-6ED1-E72E-D91A023431C3}"/>
              </a:ext>
            </a:extLst>
          </p:cNvPr>
          <p:cNvCxnSpPr>
            <a:cxnSpLocks/>
            <a:stCxn id="14" idx="7"/>
            <a:endCxn id="18" idx="4"/>
          </p:cNvCxnSpPr>
          <p:nvPr/>
        </p:nvCxnSpPr>
        <p:spPr>
          <a:xfrm flipV="1">
            <a:off x="9383619" y="1821334"/>
            <a:ext cx="113044" cy="987334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avec flèche 20">
            <a:extLst>
              <a:ext uri="{FF2B5EF4-FFF2-40B4-BE49-F238E27FC236}">
                <a16:creationId xmlns:a16="http://schemas.microsoft.com/office/drawing/2014/main" id="{B2249372-311E-A3D6-1980-3999226227FE}"/>
              </a:ext>
            </a:extLst>
          </p:cNvPr>
          <p:cNvCxnSpPr>
            <a:cxnSpLocks/>
            <a:stCxn id="14" idx="1"/>
            <a:endCxn id="15" idx="6"/>
          </p:cNvCxnSpPr>
          <p:nvPr/>
        </p:nvCxnSpPr>
        <p:spPr>
          <a:xfrm flipH="1" flipV="1">
            <a:off x="8589875" y="2424291"/>
            <a:ext cx="670092" cy="384377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Ellipse 21">
            <a:extLst>
              <a:ext uri="{FF2B5EF4-FFF2-40B4-BE49-F238E27FC236}">
                <a16:creationId xmlns:a16="http://schemas.microsoft.com/office/drawing/2014/main" id="{73BDB300-A04F-3818-7D07-930753BC3AC0}"/>
              </a:ext>
            </a:extLst>
          </p:cNvPr>
          <p:cNvSpPr/>
          <p:nvPr/>
        </p:nvSpPr>
        <p:spPr>
          <a:xfrm>
            <a:off x="10746050" y="2322096"/>
            <a:ext cx="174870" cy="148974"/>
          </a:xfrm>
          <a:prstGeom prst="ellipse">
            <a:avLst/>
          </a:prstGeom>
          <a:solidFill>
            <a:srgbClr val="FF33CC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FB0636B5-0057-B168-6318-225053E1848B}"/>
              </a:ext>
            </a:extLst>
          </p:cNvPr>
          <p:cNvSpPr/>
          <p:nvPr/>
        </p:nvSpPr>
        <p:spPr>
          <a:xfrm>
            <a:off x="9771281" y="3871802"/>
            <a:ext cx="174870" cy="148974"/>
          </a:xfrm>
          <a:prstGeom prst="ellipse">
            <a:avLst/>
          </a:prstGeom>
          <a:solidFill>
            <a:srgbClr val="FF33CC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4895D6B2-80D8-DB47-6347-A737F2C75799}"/>
              </a:ext>
            </a:extLst>
          </p:cNvPr>
          <p:cNvSpPr/>
          <p:nvPr/>
        </p:nvSpPr>
        <p:spPr>
          <a:xfrm>
            <a:off x="10185368" y="2200830"/>
            <a:ext cx="174870" cy="148974"/>
          </a:xfrm>
          <a:prstGeom prst="ellipse">
            <a:avLst/>
          </a:prstGeom>
          <a:solidFill>
            <a:srgbClr val="FF33CC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150F5742-68D2-C662-8CC1-23F70DCAEC0E}"/>
              </a:ext>
            </a:extLst>
          </p:cNvPr>
          <p:cNvSpPr/>
          <p:nvPr/>
        </p:nvSpPr>
        <p:spPr>
          <a:xfrm>
            <a:off x="10272803" y="2935825"/>
            <a:ext cx="174870" cy="148974"/>
          </a:xfrm>
          <a:prstGeom prst="ellipse">
            <a:avLst/>
          </a:prstGeom>
          <a:solidFill>
            <a:srgbClr val="FF33CC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6" name="Connecteur droit avec flèche 25">
            <a:extLst>
              <a:ext uri="{FF2B5EF4-FFF2-40B4-BE49-F238E27FC236}">
                <a16:creationId xmlns:a16="http://schemas.microsoft.com/office/drawing/2014/main" id="{AC6D81D7-58DB-49D7-DA26-646294423CD5}"/>
              </a:ext>
            </a:extLst>
          </p:cNvPr>
          <p:cNvCxnSpPr>
            <a:cxnSpLocks/>
            <a:endCxn id="24" idx="1"/>
          </p:cNvCxnSpPr>
          <p:nvPr/>
        </p:nvCxnSpPr>
        <p:spPr>
          <a:xfrm>
            <a:off x="10036107" y="2200830"/>
            <a:ext cx="174870" cy="21817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cteur droit avec flèche 26">
            <a:extLst>
              <a:ext uri="{FF2B5EF4-FFF2-40B4-BE49-F238E27FC236}">
                <a16:creationId xmlns:a16="http://schemas.microsoft.com/office/drawing/2014/main" id="{342FAB39-A933-68D7-BD44-A65982DBDFB1}"/>
              </a:ext>
            </a:extLst>
          </p:cNvPr>
          <p:cNvCxnSpPr>
            <a:cxnSpLocks/>
          </p:cNvCxnSpPr>
          <p:nvPr/>
        </p:nvCxnSpPr>
        <p:spPr>
          <a:xfrm>
            <a:off x="10290407" y="2349804"/>
            <a:ext cx="54014" cy="586021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cteur droit avec flèche 27">
            <a:extLst>
              <a:ext uri="{FF2B5EF4-FFF2-40B4-BE49-F238E27FC236}">
                <a16:creationId xmlns:a16="http://schemas.microsoft.com/office/drawing/2014/main" id="{AFE9E434-A5D4-0A02-0DEC-8EBF154D2935}"/>
              </a:ext>
            </a:extLst>
          </p:cNvPr>
          <p:cNvCxnSpPr>
            <a:cxnSpLocks/>
            <a:stCxn id="24" idx="6"/>
            <a:endCxn id="22" idx="2"/>
          </p:cNvCxnSpPr>
          <p:nvPr/>
        </p:nvCxnSpPr>
        <p:spPr>
          <a:xfrm>
            <a:off x="10360238" y="2275317"/>
            <a:ext cx="385812" cy="121266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cteur droit avec flèche 28">
            <a:extLst>
              <a:ext uri="{FF2B5EF4-FFF2-40B4-BE49-F238E27FC236}">
                <a16:creationId xmlns:a16="http://schemas.microsoft.com/office/drawing/2014/main" id="{5C736A8B-0861-0E29-F559-F20E8A41760C}"/>
              </a:ext>
            </a:extLst>
          </p:cNvPr>
          <p:cNvCxnSpPr>
            <a:cxnSpLocks/>
            <a:stCxn id="25" idx="3"/>
          </p:cNvCxnSpPr>
          <p:nvPr/>
        </p:nvCxnSpPr>
        <p:spPr>
          <a:xfrm flipH="1">
            <a:off x="9896687" y="3062982"/>
            <a:ext cx="401725" cy="80882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Ellipse 33">
            <a:extLst>
              <a:ext uri="{FF2B5EF4-FFF2-40B4-BE49-F238E27FC236}">
                <a16:creationId xmlns:a16="http://schemas.microsoft.com/office/drawing/2014/main" id="{910CDB1D-D317-6926-B1CC-7642C0FE6DC7}"/>
              </a:ext>
            </a:extLst>
          </p:cNvPr>
          <p:cNvSpPr/>
          <p:nvPr/>
        </p:nvSpPr>
        <p:spPr>
          <a:xfrm>
            <a:off x="5655723" y="607039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5" name="Ellipse 34">
            <a:extLst>
              <a:ext uri="{FF2B5EF4-FFF2-40B4-BE49-F238E27FC236}">
                <a16:creationId xmlns:a16="http://schemas.microsoft.com/office/drawing/2014/main" id="{D1CCD3E9-B7D8-7EBE-D6C1-FA24D3A3DAC8}"/>
              </a:ext>
            </a:extLst>
          </p:cNvPr>
          <p:cNvSpPr/>
          <p:nvPr/>
        </p:nvSpPr>
        <p:spPr>
          <a:xfrm>
            <a:off x="5568288" y="786847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6" name="Ellipse 35">
            <a:extLst>
              <a:ext uri="{FF2B5EF4-FFF2-40B4-BE49-F238E27FC236}">
                <a16:creationId xmlns:a16="http://schemas.microsoft.com/office/drawing/2014/main" id="{B48C1728-AF65-6129-5160-DDE261B57A9B}"/>
              </a:ext>
            </a:extLst>
          </p:cNvPr>
          <p:cNvSpPr/>
          <p:nvPr/>
        </p:nvSpPr>
        <p:spPr>
          <a:xfrm>
            <a:off x="5262760" y="852842"/>
            <a:ext cx="174870" cy="148974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628208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33024" y="178483"/>
            <a:ext cx="4905938" cy="443198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1783-1784 : … 2</a:t>
            </a:r>
            <a:r>
              <a:rPr lang="fr-FR" b="1" baseline="30000" dirty="0"/>
              <a:t>ème</a:t>
            </a:r>
            <a:r>
              <a:rPr lang="fr-FR" b="1" dirty="0"/>
              <a:t> phase de l’avancée russe : Avec la route Vladikavkaz-Tiflis, la Russie s’implante en Géorgie, sur le versant sud du Caucase</a:t>
            </a:r>
          </a:p>
          <a:p>
            <a:endParaRPr lang="fr-FR" dirty="0"/>
          </a:p>
          <a:p>
            <a:r>
              <a:rPr lang="fr-FR" dirty="0"/>
              <a:t>*1784 : 2</a:t>
            </a:r>
            <a:r>
              <a:rPr lang="fr-FR" baseline="30000" dirty="0"/>
              <a:t>ème</a:t>
            </a:r>
            <a:r>
              <a:rPr lang="fr-FR" dirty="0"/>
              <a:t> phase : Conquête de la Transcaucasie</a:t>
            </a:r>
          </a:p>
          <a:p>
            <a:r>
              <a:rPr lang="fr-FR" dirty="0"/>
              <a:t>Et d’abord, état des forces…</a:t>
            </a:r>
          </a:p>
          <a:p>
            <a:endParaRPr lang="fr-FR" dirty="0"/>
          </a:p>
          <a:p>
            <a:r>
              <a:rPr lang="fr-FR" dirty="0"/>
              <a:t>*Côté russe…</a:t>
            </a:r>
          </a:p>
          <a:p>
            <a:endParaRPr lang="fr-FR" dirty="0"/>
          </a:p>
          <a:p>
            <a:r>
              <a:rPr lang="fr-FR" sz="1700" dirty="0"/>
              <a:t>- 1783 : Protectorat de la Géorgie</a:t>
            </a:r>
          </a:p>
          <a:p>
            <a:endParaRPr lang="fr-FR" sz="1700" dirty="0"/>
          </a:p>
          <a:p>
            <a:r>
              <a:rPr lang="fr-FR" sz="1700" dirty="0"/>
              <a:t>- 1784 : Les Russes fondent Vladikavkaz et Petrovsk</a:t>
            </a:r>
          </a:p>
          <a:p>
            <a:r>
              <a:rPr lang="fr-FR" sz="1700" dirty="0"/>
              <a:t>Et surtout, ils renforcent la route militaire</a:t>
            </a:r>
          </a:p>
          <a:p>
            <a:r>
              <a:rPr lang="fr-FR" sz="1700" dirty="0"/>
              <a:t>Vladikavkaz-Tiflis, 200 km, qui va devenir</a:t>
            </a:r>
          </a:p>
          <a:p>
            <a:r>
              <a:rPr lang="fr-FR" sz="1700" dirty="0"/>
              <a:t>Un véritable couloir pour les conquêtes…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662BDBB2-DB34-BD91-5910-86AC4FC550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4649" y="88188"/>
            <a:ext cx="6854327" cy="5596995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3" name="Ellipse 2">
            <a:extLst>
              <a:ext uri="{FF2B5EF4-FFF2-40B4-BE49-F238E27FC236}">
                <a16:creationId xmlns:a16="http://schemas.microsoft.com/office/drawing/2014/main" id="{05A05252-ACEE-A604-FAD5-4212FD2ABC4C}"/>
              </a:ext>
            </a:extLst>
          </p:cNvPr>
          <p:cNvSpPr/>
          <p:nvPr/>
        </p:nvSpPr>
        <p:spPr>
          <a:xfrm>
            <a:off x="8846596" y="3095884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F36D8BBA-C649-4414-7FEE-81CA3A5DCCEA}"/>
              </a:ext>
            </a:extLst>
          </p:cNvPr>
          <p:cNvSpPr/>
          <p:nvPr/>
        </p:nvSpPr>
        <p:spPr>
          <a:xfrm>
            <a:off x="8820987" y="2302354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2" name="Connecteur droit avec flèche 21">
            <a:extLst>
              <a:ext uri="{FF2B5EF4-FFF2-40B4-BE49-F238E27FC236}">
                <a16:creationId xmlns:a16="http://schemas.microsoft.com/office/drawing/2014/main" id="{54A0072F-FB92-DBF4-7315-C6F8B0D5F46E}"/>
              </a:ext>
            </a:extLst>
          </p:cNvPr>
          <p:cNvCxnSpPr>
            <a:cxnSpLocks/>
            <a:endCxn id="13" idx="0"/>
          </p:cNvCxnSpPr>
          <p:nvPr/>
        </p:nvCxnSpPr>
        <p:spPr>
          <a:xfrm>
            <a:off x="8908422" y="825172"/>
            <a:ext cx="5553" cy="991214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Ellipse 3">
            <a:extLst>
              <a:ext uri="{FF2B5EF4-FFF2-40B4-BE49-F238E27FC236}">
                <a16:creationId xmlns:a16="http://schemas.microsoft.com/office/drawing/2014/main" id="{441E768D-C112-535D-9B21-935C1F0528F6}"/>
              </a:ext>
            </a:extLst>
          </p:cNvPr>
          <p:cNvSpPr/>
          <p:nvPr/>
        </p:nvSpPr>
        <p:spPr>
          <a:xfrm>
            <a:off x="9984217" y="2257134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3283ECBB-EDB3-2F2B-93FC-9B8298473443}"/>
              </a:ext>
            </a:extLst>
          </p:cNvPr>
          <p:cNvSpPr/>
          <p:nvPr/>
        </p:nvSpPr>
        <p:spPr>
          <a:xfrm>
            <a:off x="8095782" y="1667412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AF817A82-8CBB-5BB8-B246-D55A003FFB8A}"/>
              </a:ext>
            </a:extLst>
          </p:cNvPr>
          <p:cNvSpPr/>
          <p:nvPr/>
        </p:nvSpPr>
        <p:spPr>
          <a:xfrm>
            <a:off x="6366373" y="918664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D8C281EF-1070-F696-F948-FBB4C4D54AD9}"/>
              </a:ext>
            </a:extLst>
          </p:cNvPr>
          <p:cNvSpPr/>
          <p:nvPr/>
        </p:nvSpPr>
        <p:spPr>
          <a:xfrm>
            <a:off x="7632149" y="1098330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2A2D66D1-B9A2-C611-3518-D7540F7ADBFB}"/>
              </a:ext>
            </a:extLst>
          </p:cNvPr>
          <p:cNvSpPr/>
          <p:nvPr/>
        </p:nvSpPr>
        <p:spPr>
          <a:xfrm>
            <a:off x="8826540" y="1816386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5" name="Connecteur droit avec flèche 14">
            <a:extLst>
              <a:ext uri="{FF2B5EF4-FFF2-40B4-BE49-F238E27FC236}">
                <a16:creationId xmlns:a16="http://schemas.microsoft.com/office/drawing/2014/main" id="{9681CBAE-59AE-CA61-242C-2D437C70387E}"/>
              </a:ext>
            </a:extLst>
          </p:cNvPr>
          <p:cNvCxnSpPr>
            <a:cxnSpLocks/>
          </p:cNvCxnSpPr>
          <p:nvPr/>
        </p:nvCxnSpPr>
        <p:spPr>
          <a:xfrm>
            <a:off x="8908422" y="825172"/>
            <a:ext cx="1101404" cy="1453779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avec flèche 16">
            <a:extLst>
              <a:ext uri="{FF2B5EF4-FFF2-40B4-BE49-F238E27FC236}">
                <a16:creationId xmlns:a16="http://schemas.microsoft.com/office/drawing/2014/main" id="{67487A0D-CA90-BD5C-9500-AFA5A0B3D2BB}"/>
              </a:ext>
            </a:extLst>
          </p:cNvPr>
          <p:cNvCxnSpPr>
            <a:cxnSpLocks/>
            <a:stCxn id="13" idx="4"/>
            <a:endCxn id="10" idx="0"/>
          </p:cNvCxnSpPr>
          <p:nvPr/>
        </p:nvCxnSpPr>
        <p:spPr>
          <a:xfrm flipH="1">
            <a:off x="8908422" y="1965360"/>
            <a:ext cx="5553" cy="336994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cteur droit avec flèche 27">
            <a:extLst>
              <a:ext uri="{FF2B5EF4-FFF2-40B4-BE49-F238E27FC236}">
                <a16:creationId xmlns:a16="http://schemas.microsoft.com/office/drawing/2014/main" id="{BD9C6A56-01E6-CF5F-8613-6998DD798D21}"/>
              </a:ext>
            </a:extLst>
          </p:cNvPr>
          <p:cNvCxnSpPr>
            <a:cxnSpLocks/>
          </p:cNvCxnSpPr>
          <p:nvPr/>
        </p:nvCxnSpPr>
        <p:spPr>
          <a:xfrm>
            <a:off x="8908422" y="2451328"/>
            <a:ext cx="25609" cy="644556"/>
          </a:xfrm>
          <a:prstGeom prst="straightConnector1">
            <a:avLst/>
          </a:prstGeom>
          <a:ln w="76200">
            <a:solidFill>
              <a:srgbClr val="00206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435315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33024" y="178483"/>
            <a:ext cx="4905938" cy="424731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1795-1796 : L’attaque des Persans d’Agha Mohammed contre la Géorgie provoque l’intervention russe : 2</a:t>
            </a:r>
            <a:r>
              <a:rPr lang="fr-FR" b="1" baseline="30000" dirty="0"/>
              <a:t>ème</a:t>
            </a:r>
            <a:r>
              <a:rPr lang="fr-FR" b="1" dirty="0"/>
              <a:t> guerre </a:t>
            </a:r>
            <a:r>
              <a:rPr lang="fr-FR" b="1" dirty="0" err="1"/>
              <a:t>russo</a:t>
            </a:r>
            <a:r>
              <a:rPr lang="fr-FR" b="1" dirty="0"/>
              <a:t>-persane</a:t>
            </a:r>
          </a:p>
          <a:p>
            <a:endParaRPr lang="fr-FR" dirty="0"/>
          </a:p>
          <a:p>
            <a:r>
              <a:rPr lang="fr-FR" dirty="0"/>
              <a:t>*Côté persan…</a:t>
            </a:r>
          </a:p>
          <a:p>
            <a:endParaRPr lang="fr-FR" dirty="0"/>
          </a:p>
          <a:p>
            <a:r>
              <a:rPr lang="fr-FR" dirty="0"/>
              <a:t>*Depuis 1779 et la mort de Karim Khan</a:t>
            </a:r>
          </a:p>
          <a:p>
            <a:r>
              <a:rPr lang="fr-FR" dirty="0"/>
              <a:t>La Perse se divise à nouveau</a:t>
            </a:r>
          </a:p>
          <a:p>
            <a:endParaRPr lang="fr-FR" dirty="0"/>
          </a:p>
          <a:p>
            <a:r>
              <a:rPr lang="fr-FR" dirty="0"/>
              <a:t>*1786 : A Téhéran, </a:t>
            </a:r>
            <a:r>
              <a:rPr lang="fr-FR" u="sng" dirty="0"/>
              <a:t>Agha Mohammed Kadjar</a:t>
            </a:r>
          </a:p>
          <a:p>
            <a:r>
              <a:rPr lang="fr-FR" dirty="0"/>
              <a:t>N’a pas encore lancé sa conquête</a:t>
            </a:r>
          </a:p>
          <a:p>
            <a:r>
              <a:rPr lang="fr-FR" sz="1800" dirty="0"/>
              <a:t>NB : Il ne sera couronné chah qu’en mars 1796</a:t>
            </a:r>
          </a:p>
          <a:p>
            <a:endParaRPr lang="fr-FR" dirty="0"/>
          </a:p>
          <a:p>
            <a:r>
              <a:rPr lang="fr-FR" dirty="0"/>
              <a:t>*Conséquence : Face à cette ingérence russe</a:t>
            </a:r>
          </a:p>
          <a:p>
            <a:r>
              <a:rPr lang="fr-FR" dirty="0"/>
              <a:t>La réaction des Persans sera tardive…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662BDBB2-DB34-BD91-5910-86AC4FC550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4649" y="88188"/>
            <a:ext cx="6854327" cy="5596995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3" name="Ellipse 2">
            <a:extLst>
              <a:ext uri="{FF2B5EF4-FFF2-40B4-BE49-F238E27FC236}">
                <a16:creationId xmlns:a16="http://schemas.microsoft.com/office/drawing/2014/main" id="{05A05252-ACEE-A604-FAD5-4212FD2ABC4C}"/>
              </a:ext>
            </a:extLst>
          </p:cNvPr>
          <p:cNvSpPr/>
          <p:nvPr/>
        </p:nvSpPr>
        <p:spPr>
          <a:xfrm>
            <a:off x="8846596" y="3095884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E9DAB837-4D97-F06F-470E-EF8EA3A2EAE3}"/>
              </a:ext>
            </a:extLst>
          </p:cNvPr>
          <p:cNvSpPr/>
          <p:nvPr/>
        </p:nvSpPr>
        <p:spPr>
          <a:xfrm>
            <a:off x="8820987" y="2302354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05156BE6-AB4F-21A5-0A8A-FDF0FD63E274}"/>
              </a:ext>
            </a:extLst>
          </p:cNvPr>
          <p:cNvSpPr/>
          <p:nvPr/>
        </p:nvSpPr>
        <p:spPr>
          <a:xfrm>
            <a:off x="9984217" y="2257134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1" name="Connecteur droit avec flèche 10">
            <a:extLst>
              <a:ext uri="{FF2B5EF4-FFF2-40B4-BE49-F238E27FC236}">
                <a16:creationId xmlns:a16="http://schemas.microsoft.com/office/drawing/2014/main" id="{8BD69073-E78F-BE4A-793F-10E59BAB4402}"/>
              </a:ext>
            </a:extLst>
          </p:cNvPr>
          <p:cNvCxnSpPr>
            <a:cxnSpLocks/>
            <a:endCxn id="9" idx="1"/>
          </p:cNvCxnSpPr>
          <p:nvPr/>
        </p:nvCxnSpPr>
        <p:spPr>
          <a:xfrm>
            <a:off x="8908422" y="825172"/>
            <a:ext cx="1101404" cy="1453779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Connecteur droit avec flèche 3">
            <a:extLst>
              <a:ext uri="{FF2B5EF4-FFF2-40B4-BE49-F238E27FC236}">
                <a16:creationId xmlns:a16="http://schemas.microsoft.com/office/drawing/2014/main" id="{031CF9FB-DEF7-9A50-2054-CA4F3CDD18DA}"/>
              </a:ext>
            </a:extLst>
          </p:cNvPr>
          <p:cNvCxnSpPr>
            <a:cxnSpLocks/>
            <a:endCxn id="5" idx="0"/>
          </p:cNvCxnSpPr>
          <p:nvPr/>
        </p:nvCxnSpPr>
        <p:spPr>
          <a:xfrm>
            <a:off x="8908422" y="825172"/>
            <a:ext cx="5553" cy="991214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Ellipse 4">
            <a:extLst>
              <a:ext uri="{FF2B5EF4-FFF2-40B4-BE49-F238E27FC236}">
                <a16:creationId xmlns:a16="http://schemas.microsoft.com/office/drawing/2014/main" id="{29536C14-AEF4-D412-B6BB-A53AF977D16E}"/>
              </a:ext>
            </a:extLst>
          </p:cNvPr>
          <p:cNvSpPr/>
          <p:nvPr/>
        </p:nvSpPr>
        <p:spPr>
          <a:xfrm>
            <a:off x="8826540" y="1816386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id="{CEF0906D-2AF1-4850-4C54-7A03018B3CC8}"/>
              </a:ext>
            </a:extLst>
          </p:cNvPr>
          <p:cNvCxnSpPr>
            <a:cxnSpLocks/>
          </p:cNvCxnSpPr>
          <p:nvPr/>
        </p:nvCxnSpPr>
        <p:spPr>
          <a:xfrm flipH="1">
            <a:off x="8908422" y="1965360"/>
            <a:ext cx="5553" cy="336994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Ellipse 14">
            <a:extLst>
              <a:ext uri="{FF2B5EF4-FFF2-40B4-BE49-F238E27FC236}">
                <a16:creationId xmlns:a16="http://schemas.microsoft.com/office/drawing/2014/main" id="{54B62CDD-AA03-4038-08FA-B299A9E46EEC}"/>
              </a:ext>
            </a:extLst>
          </p:cNvPr>
          <p:cNvSpPr/>
          <p:nvPr/>
        </p:nvSpPr>
        <p:spPr>
          <a:xfrm>
            <a:off x="8095782" y="1667412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40CD2B52-0732-9C0D-C19F-27E312370EC0}"/>
              </a:ext>
            </a:extLst>
          </p:cNvPr>
          <p:cNvSpPr/>
          <p:nvPr/>
        </p:nvSpPr>
        <p:spPr>
          <a:xfrm>
            <a:off x="6366373" y="918664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0950BEFB-034C-02AF-E165-12387AC27171}"/>
              </a:ext>
            </a:extLst>
          </p:cNvPr>
          <p:cNvSpPr/>
          <p:nvPr/>
        </p:nvSpPr>
        <p:spPr>
          <a:xfrm>
            <a:off x="7632149" y="1098330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1" name="Connecteur droit avec flèche 20">
            <a:extLst>
              <a:ext uri="{FF2B5EF4-FFF2-40B4-BE49-F238E27FC236}">
                <a16:creationId xmlns:a16="http://schemas.microsoft.com/office/drawing/2014/main" id="{9FDCC715-D0F6-AD98-8C4D-411E7613591B}"/>
              </a:ext>
            </a:extLst>
          </p:cNvPr>
          <p:cNvCxnSpPr>
            <a:cxnSpLocks/>
          </p:cNvCxnSpPr>
          <p:nvPr/>
        </p:nvCxnSpPr>
        <p:spPr>
          <a:xfrm>
            <a:off x="8908422" y="2451328"/>
            <a:ext cx="25609" cy="644556"/>
          </a:xfrm>
          <a:prstGeom prst="straightConnector1">
            <a:avLst/>
          </a:prstGeom>
          <a:ln w="76200">
            <a:solidFill>
              <a:srgbClr val="00206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864463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33024" y="178483"/>
            <a:ext cx="4905938" cy="369331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1795-1796 : L’attaque des Persans d’Agha Mohammed contre la Géorgie provoque l’intervention russe : 2</a:t>
            </a:r>
            <a:r>
              <a:rPr lang="fr-FR" b="1" baseline="30000" dirty="0"/>
              <a:t>ème</a:t>
            </a:r>
            <a:r>
              <a:rPr lang="fr-FR" b="1" dirty="0"/>
              <a:t> guerre </a:t>
            </a:r>
            <a:r>
              <a:rPr lang="fr-FR" b="1" dirty="0" err="1"/>
              <a:t>russo</a:t>
            </a:r>
            <a:r>
              <a:rPr lang="fr-FR" b="1" dirty="0"/>
              <a:t>-persane</a:t>
            </a:r>
          </a:p>
          <a:p>
            <a:endParaRPr lang="fr-FR" dirty="0"/>
          </a:p>
          <a:p>
            <a:r>
              <a:rPr lang="fr-FR" dirty="0"/>
              <a:t>*Sept. 1795 : </a:t>
            </a:r>
            <a:r>
              <a:rPr lang="fr-FR" u="sng" dirty="0"/>
              <a:t>Agha Mohammad Chah</a:t>
            </a:r>
          </a:p>
          <a:p>
            <a:r>
              <a:rPr lang="fr-FR" dirty="0"/>
              <a:t>Lance une offensive contre la Géorgie</a:t>
            </a:r>
          </a:p>
          <a:p>
            <a:endParaRPr lang="fr-FR" dirty="0"/>
          </a:p>
          <a:p>
            <a:r>
              <a:rPr lang="fr-FR" dirty="0"/>
              <a:t>*Bataille de </a:t>
            </a:r>
            <a:r>
              <a:rPr lang="fr-FR" dirty="0" err="1"/>
              <a:t>Krtsanissi</a:t>
            </a:r>
            <a:r>
              <a:rPr lang="fr-FR" dirty="0"/>
              <a:t>, au sud de Tiflis</a:t>
            </a:r>
          </a:p>
          <a:p>
            <a:r>
              <a:rPr lang="fr-FR" dirty="0"/>
              <a:t>Victoire des Persans</a:t>
            </a:r>
          </a:p>
          <a:p>
            <a:endParaRPr lang="fr-FR" dirty="0"/>
          </a:p>
          <a:p>
            <a:r>
              <a:rPr lang="fr-FR" dirty="0"/>
              <a:t>*Tiflis est prise et détruite</a:t>
            </a:r>
          </a:p>
          <a:p>
            <a:r>
              <a:rPr lang="fr-FR" u="sng" dirty="0"/>
              <a:t>Héraclius II</a:t>
            </a:r>
            <a:r>
              <a:rPr lang="fr-FR" dirty="0"/>
              <a:t> s’enfuit</a:t>
            </a:r>
          </a:p>
          <a:p>
            <a:r>
              <a:rPr lang="fr-FR" dirty="0"/>
              <a:t>Les Russes réagissent…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662BDBB2-DB34-BD91-5910-86AC4FC550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4649" y="88188"/>
            <a:ext cx="6854327" cy="5596995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3" name="Ellipse 2">
            <a:extLst>
              <a:ext uri="{FF2B5EF4-FFF2-40B4-BE49-F238E27FC236}">
                <a16:creationId xmlns:a16="http://schemas.microsoft.com/office/drawing/2014/main" id="{05A05252-ACEE-A604-FAD5-4212FD2ABC4C}"/>
              </a:ext>
            </a:extLst>
          </p:cNvPr>
          <p:cNvSpPr/>
          <p:nvPr/>
        </p:nvSpPr>
        <p:spPr>
          <a:xfrm>
            <a:off x="8846596" y="3095884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5" name="Connecteur droit avec flèche 4">
            <a:extLst>
              <a:ext uri="{FF2B5EF4-FFF2-40B4-BE49-F238E27FC236}">
                <a16:creationId xmlns:a16="http://schemas.microsoft.com/office/drawing/2014/main" id="{83D8297E-D128-1ECE-1E52-8E4409D61D93}"/>
              </a:ext>
            </a:extLst>
          </p:cNvPr>
          <p:cNvCxnSpPr>
            <a:cxnSpLocks/>
            <a:endCxn id="3" idx="5"/>
          </p:cNvCxnSpPr>
          <p:nvPr/>
        </p:nvCxnSpPr>
        <p:spPr>
          <a:xfrm flipH="1" flipV="1">
            <a:off x="8995857" y="3223041"/>
            <a:ext cx="1075795" cy="2183846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Ellipse 6">
            <a:extLst>
              <a:ext uri="{FF2B5EF4-FFF2-40B4-BE49-F238E27FC236}">
                <a16:creationId xmlns:a16="http://schemas.microsoft.com/office/drawing/2014/main" id="{19E53E97-ADAA-D7E4-DC93-7CFE102FCCF8}"/>
              </a:ext>
            </a:extLst>
          </p:cNvPr>
          <p:cNvSpPr/>
          <p:nvPr/>
        </p:nvSpPr>
        <p:spPr>
          <a:xfrm>
            <a:off x="8820987" y="2302354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579E9FF7-9635-1AF0-794A-CEA8565D5E9E}"/>
              </a:ext>
            </a:extLst>
          </p:cNvPr>
          <p:cNvSpPr/>
          <p:nvPr/>
        </p:nvSpPr>
        <p:spPr>
          <a:xfrm>
            <a:off x="9984217" y="2257134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1" name="Connecteur droit avec flèche 10">
            <a:extLst>
              <a:ext uri="{FF2B5EF4-FFF2-40B4-BE49-F238E27FC236}">
                <a16:creationId xmlns:a16="http://schemas.microsoft.com/office/drawing/2014/main" id="{D86B4452-B389-3CAD-16BC-95FA9F2CF96C}"/>
              </a:ext>
            </a:extLst>
          </p:cNvPr>
          <p:cNvCxnSpPr>
            <a:cxnSpLocks/>
            <a:endCxn id="9" idx="1"/>
          </p:cNvCxnSpPr>
          <p:nvPr/>
        </p:nvCxnSpPr>
        <p:spPr>
          <a:xfrm>
            <a:off x="8908422" y="825172"/>
            <a:ext cx="1101404" cy="1453779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Connecteur droit avec flèche 3">
            <a:extLst>
              <a:ext uri="{FF2B5EF4-FFF2-40B4-BE49-F238E27FC236}">
                <a16:creationId xmlns:a16="http://schemas.microsoft.com/office/drawing/2014/main" id="{C1001A75-4217-0DAB-4022-DC04F06094B2}"/>
              </a:ext>
            </a:extLst>
          </p:cNvPr>
          <p:cNvCxnSpPr>
            <a:cxnSpLocks/>
            <a:endCxn id="10" idx="0"/>
          </p:cNvCxnSpPr>
          <p:nvPr/>
        </p:nvCxnSpPr>
        <p:spPr>
          <a:xfrm>
            <a:off x="8908422" y="825172"/>
            <a:ext cx="5553" cy="991214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Ellipse 9">
            <a:extLst>
              <a:ext uri="{FF2B5EF4-FFF2-40B4-BE49-F238E27FC236}">
                <a16:creationId xmlns:a16="http://schemas.microsoft.com/office/drawing/2014/main" id="{A5D1AEDD-6EE1-978F-8E23-EB6313902CD6}"/>
              </a:ext>
            </a:extLst>
          </p:cNvPr>
          <p:cNvSpPr/>
          <p:nvPr/>
        </p:nvSpPr>
        <p:spPr>
          <a:xfrm>
            <a:off x="8826540" y="1816386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2" name="Connecteur droit avec flèche 11">
            <a:extLst>
              <a:ext uri="{FF2B5EF4-FFF2-40B4-BE49-F238E27FC236}">
                <a16:creationId xmlns:a16="http://schemas.microsoft.com/office/drawing/2014/main" id="{EAE88E26-86B2-FAAB-1733-989EF745BBB3}"/>
              </a:ext>
            </a:extLst>
          </p:cNvPr>
          <p:cNvCxnSpPr>
            <a:cxnSpLocks/>
          </p:cNvCxnSpPr>
          <p:nvPr/>
        </p:nvCxnSpPr>
        <p:spPr>
          <a:xfrm flipH="1">
            <a:off x="8908422" y="1965360"/>
            <a:ext cx="5553" cy="336994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Ellipse 12">
            <a:extLst>
              <a:ext uri="{FF2B5EF4-FFF2-40B4-BE49-F238E27FC236}">
                <a16:creationId xmlns:a16="http://schemas.microsoft.com/office/drawing/2014/main" id="{2C3F920B-C342-CD65-DC07-4FDDC48709E1}"/>
              </a:ext>
            </a:extLst>
          </p:cNvPr>
          <p:cNvSpPr/>
          <p:nvPr/>
        </p:nvSpPr>
        <p:spPr>
          <a:xfrm>
            <a:off x="8095782" y="1667412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E8B76A99-389E-0749-8D1E-751841F6AFA1}"/>
              </a:ext>
            </a:extLst>
          </p:cNvPr>
          <p:cNvSpPr/>
          <p:nvPr/>
        </p:nvSpPr>
        <p:spPr>
          <a:xfrm>
            <a:off x="6366373" y="918664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D7D40211-C114-69E5-3323-BB0572D73EFD}"/>
              </a:ext>
            </a:extLst>
          </p:cNvPr>
          <p:cNvSpPr/>
          <p:nvPr/>
        </p:nvSpPr>
        <p:spPr>
          <a:xfrm>
            <a:off x="7632149" y="1098330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6" name="Connecteur droit avec flèche 15">
            <a:extLst>
              <a:ext uri="{FF2B5EF4-FFF2-40B4-BE49-F238E27FC236}">
                <a16:creationId xmlns:a16="http://schemas.microsoft.com/office/drawing/2014/main" id="{4FB9FDFF-DBCC-19B2-D1E4-49AB9E7ED772}"/>
              </a:ext>
            </a:extLst>
          </p:cNvPr>
          <p:cNvCxnSpPr>
            <a:cxnSpLocks/>
          </p:cNvCxnSpPr>
          <p:nvPr/>
        </p:nvCxnSpPr>
        <p:spPr>
          <a:xfrm>
            <a:off x="8908422" y="2451328"/>
            <a:ext cx="25609" cy="644556"/>
          </a:xfrm>
          <a:prstGeom prst="straightConnector1">
            <a:avLst/>
          </a:prstGeom>
          <a:ln w="76200">
            <a:solidFill>
              <a:srgbClr val="00206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8992223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33024" y="178483"/>
            <a:ext cx="4905938" cy="258532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1795-1796 : L’attaque des Persans d’Agha Mohammed contre la Géorgie provoque l’intervention russe : 2</a:t>
            </a:r>
            <a:r>
              <a:rPr lang="fr-FR" b="1" baseline="30000" dirty="0"/>
              <a:t>ème</a:t>
            </a:r>
            <a:r>
              <a:rPr lang="fr-FR" b="1" dirty="0"/>
              <a:t> guerre </a:t>
            </a:r>
            <a:r>
              <a:rPr lang="fr-FR" b="1" dirty="0" err="1"/>
              <a:t>russo</a:t>
            </a:r>
            <a:r>
              <a:rPr lang="fr-FR" b="1" dirty="0"/>
              <a:t>-persane</a:t>
            </a:r>
          </a:p>
          <a:p>
            <a:endParaRPr lang="fr-FR" dirty="0"/>
          </a:p>
          <a:p>
            <a:r>
              <a:rPr lang="fr-FR" dirty="0"/>
              <a:t>*1796 : 2</a:t>
            </a:r>
            <a:r>
              <a:rPr lang="fr-FR" baseline="30000" dirty="0"/>
              <a:t>ème</a:t>
            </a:r>
            <a:r>
              <a:rPr lang="fr-FR" dirty="0"/>
              <a:t> guerre </a:t>
            </a:r>
            <a:r>
              <a:rPr lang="fr-FR" dirty="0" err="1"/>
              <a:t>russo</a:t>
            </a:r>
            <a:r>
              <a:rPr lang="fr-FR" dirty="0"/>
              <a:t>-persane</a:t>
            </a:r>
          </a:p>
          <a:p>
            <a:endParaRPr lang="fr-FR" dirty="0"/>
          </a:p>
          <a:p>
            <a:r>
              <a:rPr lang="fr-FR" dirty="0"/>
              <a:t>*De Petrovsk, sur la côte de la mer Caspienne</a:t>
            </a:r>
          </a:p>
          <a:p>
            <a:r>
              <a:rPr lang="fr-FR" dirty="0"/>
              <a:t>Les Russes lancent une offensive</a:t>
            </a:r>
          </a:p>
          <a:p>
            <a:r>
              <a:rPr lang="fr-FR" dirty="0"/>
              <a:t>Et ils s’avancent jusqu’à Derbent et Bakou…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662BDBB2-DB34-BD91-5910-86AC4FC550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4649" y="88188"/>
            <a:ext cx="6854327" cy="5596995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3" name="Ellipse 2">
            <a:extLst>
              <a:ext uri="{FF2B5EF4-FFF2-40B4-BE49-F238E27FC236}">
                <a16:creationId xmlns:a16="http://schemas.microsoft.com/office/drawing/2014/main" id="{05A05252-ACEE-A604-FAD5-4212FD2ABC4C}"/>
              </a:ext>
            </a:extLst>
          </p:cNvPr>
          <p:cNvSpPr/>
          <p:nvPr/>
        </p:nvSpPr>
        <p:spPr>
          <a:xfrm>
            <a:off x="8846596" y="3095884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5" name="Connecteur droit avec flèche 4">
            <a:extLst>
              <a:ext uri="{FF2B5EF4-FFF2-40B4-BE49-F238E27FC236}">
                <a16:creationId xmlns:a16="http://schemas.microsoft.com/office/drawing/2014/main" id="{83D8297E-D128-1ECE-1E52-8E4409D61D93}"/>
              </a:ext>
            </a:extLst>
          </p:cNvPr>
          <p:cNvCxnSpPr>
            <a:cxnSpLocks/>
            <a:endCxn id="3" idx="5"/>
          </p:cNvCxnSpPr>
          <p:nvPr/>
        </p:nvCxnSpPr>
        <p:spPr>
          <a:xfrm flipH="1" flipV="1">
            <a:off x="8995857" y="3223041"/>
            <a:ext cx="1075795" cy="2183846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Ellipse 8">
            <a:extLst>
              <a:ext uri="{FF2B5EF4-FFF2-40B4-BE49-F238E27FC236}">
                <a16:creationId xmlns:a16="http://schemas.microsoft.com/office/drawing/2014/main" id="{E73254C4-2EF6-28CF-F625-D1909CAC3116}"/>
              </a:ext>
            </a:extLst>
          </p:cNvPr>
          <p:cNvSpPr/>
          <p:nvPr/>
        </p:nvSpPr>
        <p:spPr>
          <a:xfrm>
            <a:off x="11241203" y="3877763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1AE9E96D-F18E-B078-3B4E-6CFA1B646349}"/>
              </a:ext>
            </a:extLst>
          </p:cNvPr>
          <p:cNvSpPr/>
          <p:nvPr/>
        </p:nvSpPr>
        <p:spPr>
          <a:xfrm>
            <a:off x="10419568" y="2812198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1" name="Connecteur droit avec flèche 10">
            <a:extLst>
              <a:ext uri="{FF2B5EF4-FFF2-40B4-BE49-F238E27FC236}">
                <a16:creationId xmlns:a16="http://schemas.microsoft.com/office/drawing/2014/main" id="{334C0194-C144-0C3E-D823-407288843235}"/>
              </a:ext>
            </a:extLst>
          </p:cNvPr>
          <p:cNvCxnSpPr>
            <a:cxnSpLocks/>
            <a:stCxn id="13" idx="5"/>
            <a:endCxn id="10" idx="1"/>
          </p:cNvCxnSpPr>
          <p:nvPr/>
        </p:nvCxnSpPr>
        <p:spPr>
          <a:xfrm>
            <a:off x="10133478" y="2384291"/>
            <a:ext cx="311699" cy="449724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avec flèche 14">
            <a:extLst>
              <a:ext uri="{FF2B5EF4-FFF2-40B4-BE49-F238E27FC236}">
                <a16:creationId xmlns:a16="http://schemas.microsoft.com/office/drawing/2014/main" id="{B9758115-0B62-8294-891B-FDBA89B9AC0A}"/>
              </a:ext>
            </a:extLst>
          </p:cNvPr>
          <p:cNvCxnSpPr>
            <a:cxnSpLocks/>
            <a:stCxn id="10" idx="5"/>
            <a:endCxn id="9" idx="1"/>
          </p:cNvCxnSpPr>
          <p:nvPr/>
        </p:nvCxnSpPr>
        <p:spPr>
          <a:xfrm>
            <a:off x="10568829" y="2939355"/>
            <a:ext cx="697983" cy="960225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Ellipse 21">
            <a:extLst>
              <a:ext uri="{FF2B5EF4-FFF2-40B4-BE49-F238E27FC236}">
                <a16:creationId xmlns:a16="http://schemas.microsoft.com/office/drawing/2014/main" id="{8E0C207E-4603-7FFB-BD09-F6790A82F011}"/>
              </a:ext>
            </a:extLst>
          </p:cNvPr>
          <p:cNvSpPr/>
          <p:nvPr/>
        </p:nvSpPr>
        <p:spPr>
          <a:xfrm>
            <a:off x="8820987" y="2302354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9E77917B-93BA-17B1-AEAF-A7579624BBC5}"/>
              </a:ext>
            </a:extLst>
          </p:cNvPr>
          <p:cNvSpPr/>
          <p:nvPr/>
        </p:nvSpPr>
        <p:spPr>
          <a:xfrm>
            <a:off x="9984217" y="2257134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4" name="Connecteur droit avec flèche 13">
            <a:extLst>
              <a:ext uri="{FF2B5EF4-FFF2-40B4-BE49-F238E27FC236}">
                <a16:creationId xmlns:a16="http://schemas.microsoft.com/office/drawing/2014/main" id="{9D5CECCD-24A1-C1B6-F0D0-78AB391A5545}"/>
              </a:ext>
            </a:extLst>
          </p:cNvPr>
          <p:cNvCxnSpPr>
            <a:cxnSpLocks/>
          </p:cNvCxnSpPr>
          <p:nvPr/>
        </p:nvCxnSpPr>
        <p:spPr>
          <a:xfrm>
            <a:off x="8908422" y="825172"/>
            <a:ext cx="1101404" cy="1453779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avec flèche 20">
            <a:extLst>
              <a:ext uri="{FF2B5EF4-FFF2-40B4-BE49-F238E27FC236}">
                <a16:creationId xmlns:a16="http://schemas.microsoft.com/office/drawing/2014/main" id="{67CE41D7-FD96-E6D5-E464-5BB2D3E63F2B}"/>
              </a:ext>
            </a:extLst>
          </p:cNvPr>
          <p:cNvCxnSpPr>
            <a:cxnSpLocks/>
          </p:cNvCxnSpPr>
          <p:nvPr/>
        </p:nvCxnSpPr>
        <p:spPr>
          <a:xfrm>
            <a:off x="8908422" y="2451328"/>
            <a:ext cx="25609" cy="644556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avec flèche 11">
            <a:extLst>
              <a:ext uri="{FF2B5EF4-FFF2-40B4-BE49-F238E27FC236}">
                <a16:creationId xmlns:a16="http://schemas.microsoft.com/office/drawing/2014/main" id="{FDB287A0-CBC0-3DD4-B083-5F5342125BF7}"/>
              </a:ext>
            </a:extLst>
          </p:cNvPr>
          <p:cNvCxnSpPr>
            <a:cxnSpLocks/>
            <a:endCxn id="16" idx="0"/>
          </p:cNvCxnSpPr>
          <p:nvPr/>
        </p:nvCxnSpPr>
        <p:spPr>
          <a:xfrm>
            <a:off x="8908422" y="825172"/>
            <a:ext cx="5553" cy="991214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Ellipse 15">
            <a:extLst>
              <a:ext uri="{FF2B5EF4-FFF2-40B4-BE49-F238E27FC236}">
                <a16:creationId xmlns:a16="http://schemas.microsoft.com/office/drawing/2014/main" id="{B954B45F-1C2E-8DF2-4232-DE0338628D90}"/>
              </a:ext>
            </a:extLst>
          </p:cNvPr>
          <p:cNvSpPr/>
          <p:nvPr/>
        </p:nvSpPr>
        <p:spPr>
          <a:xfrm>
            <a:off x="8826540" y="1816386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7" name="Connecteur droit avec flèche 16">
            <a:extLst>
              <a:ext uri="{FF2B5EF4-FFF2-40B4-BE49-F238E27FC236}">
                <a16:creationId xmlns:a16="http://schemas.microsoft.com/office/drawing/2014/main" id="{8CD150D0-F2D4-5985-A6EA-3F60DF1D4991}"/>
              </a:ext>
            </a:extLst>
          </p:cNvPr>
          <p:cNvCxnSpPr>
            <a:cxnSpLocks/>
          </p:cNvCxnSpPr>
          <p:nvPr/>
        </p:nvCxnSpPr>
        <p:spPr>
          <a:xfrm flipH="1">
            <a:off x="8908422" y="1965360"/>
            <a:ext cx="5553" cy="336994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Ellipse 17">
            <a:extLst>
              <a:ext uri="{FF2B5EF4-FFF2-40B4-BE49-F238E27FC236}">
                <a16:creationId xmlns:a16="http://schemas.microsoft.com/office/drawing/2014/main" id="{4C7C26CE-5CC6-6B2D-736E-71AF1C01335D}"/>
              </a:ext>
            </a:extLst>
          </p:cNvPr>
          <p:cNvSpPr/>
          <p:nvPr/>
        </p:nvSpPr>
        <p:spPr>
          <a:xfrm>
            <a:off x="8095782" y="1667412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F04264C0-1FD5-D721-486A-D225D7D8751A}"/>
              </a:ext>
            </a:extLst>
          </p:cNvPr>
          <p:cNvSpPr/>
          <p:nvPr/>
        </p:nvSpPr>
        <p:spPr>
          <a:xfrm>
            <a:off x="6366373" y="918664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0C42F54D-307E-ADF9-0376-1A348B109932}"/>
              </a:ext>
            </a:extLst>
          </p:cNvPr>
          <p:cNvSpPr/>
          <p:nvPr/>
        </p:nvSpPr>
        <p:spPr>
          <a:xfrm>
            <a:off x="7632149" y="1098330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477300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EE633D-D51B-011D-BE85-D65AC05093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EEA543C8-9552-7410-BA26-B4D6DB062D70}"/>
              </a:ext>
            </a:extLst>
          </p:cNvPr>
          <p:cNvSpPr/>
          <p:nvPr/>
        </p:nvSpPr>
        <p:spPr>
          <a:xfrm>
            <a:off x="133024" y="178483"/>
            <a:ext cx="4905938" cy="452431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1795-1796 : L’attaque des Persans d’Agha Mohammed contre la Géorgie provoque l’intervention russe : 2</a:t>
            </a:r>
            <a:r>
              <a:rPr lang="fr-FR" b="1" baseline="30000" dirty="0"/>
              <a:t>ème</a:t>
            </a:r>
            <a:r>
              <a:rPr lang="fr-FR" b="1" dirty="0"/>
              <a:t> guerre </a:t>
            </a:r>
            <a:r>
              <a:rPr lang="fr-FR" b="1" dirty="0" err="1"/>
              <a:t>russo</a:t>
            </a:r>
            <a:r>
              <a:rPr lang="fr-FR" b="1" dirty="0"/>
              <a:t>-persane</a:t>
            </a:r>
          </a:p>
          <a:p>
            <a:endParaRPr lang="fr-FR" dirty="0"/>
          </a:p>
          <a:p>
            <a:r>
              <a:rPr lang="fr-FR" dirty="0"/>
              <a:t>*1796 : Tiflis est reprise, les Russes rétablissent</a:t>
            </a:r>
          </a:p>
          <a:p>
            <a:r>
              <a:rPr lang="fr-FR" u="sng" dirty="0"/>
              <a:t>Héraclius II</a:t>
            </a:r>
            <a:r>
              <a:rPr lang="fr-FR" dirty="0"/>
              <a:t> sur le trône géorgien…</a:t>
            </a:r>
          </a:p>
          <a:p>
            <a:endParaRPr lang="fr-FR" dirty="0"/>
          </a:p>
          <a:p>
            <a:r>
              <a:rPr lang="fr-FR" dirty="0"/>
              <a:t>*Le Russe </a:t>
            </a:r>
            <a:r>
              <a:rPr lang="fr-FR" u="sng" dirty="0"/>
              <a:t>Platon </a:t>
            </a:r>
            <a:r>
              <a:rPr lang="fr-FR" u="sng" dirty="0" err="1"/>
              <a:t>Zoubov</a:t>
            </a:r>
            <a:r>
              <a:rPr lang="fr-FR" dirty="0"/>
              <a:t> élabore un </a:t>
            </a:r>
            <a:r>
              <a:rPr lang="fr-FR" i="1" dirty="0"/>
              <a:t>Projet indien</a:t>
            </a:r>
            <a:endParaRPr lang="fr-FR" dirty="0"/>
          </a:p>
          <a:p>
            <a:r>
              <a:rPr lang="fr-FR" dirty="0"/>
              <a:t>A partir du Caucase et de la Perse</a:t>
            </a:r>
          </a:p>
          <a:p>
            <a:r>
              <a:rPr lang="fr-FR" dirty="0"/>
              <a:t>Marcher vers l’Inde britannique ; Mais…</a:t>
            </a:r>
          </a:p>
          <a:p>
            <a:endParaRPr lang="fr-FR" dirty="0"/>
          </a:p>
          <a:p>
            <a:r>
              <a:rPr lang="fr-FR" dirty="0"/>
              <a:t>*Nov. 1796 : Mort de </a:t>
            </a:r>
            <a:r>
              <a:rPr lang="fr-FR" u="sng" dirty="0"/>
              <a:t>Catherine II</a:t>
            </a:r>
          </a:p>
          <a:p>
            <a:r>
              <a:rPr lang="fr-FR" dirty="0"/>
              <a:t>Et abandon de ce projet </a:t>
            </a:r>
            <a:r>
              <a:rPr lang="fr-FR" i="1" dirty="0"/>
              <a:t>un peu trop en avance</a:t>
            </a:r>
            <a:r>
              <a:rPr lang="fr-FR" dirty="0"/>
              <a:t>…</a:t>
            </a:r>
          </a:p>
          <a:p>
            <a:endParaRPr lang="fr-FR" dirty="0"/>
          </a:p>
          <a:p>
            <a:r>
              <a:rPr lang="fr-FR" dirty="0"/>
              <a:t>*En revanche, dans le Caucase</a:t>
            </a:r>
          </a:p>
          <a:p>
            <a:r>
              <a:rPr lang="fr-FR" dirty="0"/>
              <a:t>Les ambitions russes restent intactes…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9F644753-FE4B-59CD-3460-7CD30E93C6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4649" y="88188"/>
            <a:ext cx="6854327" cy="5596995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3" name="Ellipse 2">
            <a:extLst>
              <a:ext uri="{FF2B5EF4-FFF2-40B4-BE49-F238E27FC236}">
                <a16:creationId xmlns:a16="http://schemas.microsoft.com/office/drawing/2014/main" id="{39146E3C-D847-B572-5B9F-D42BE11AABE5}"/>
              </a:ext>
            </a:extLst>
          </p:cNvPr>
          <p:cNvSpPr/>
          <p:nvPr/>
        </p:nvSpPr>
        <p:spPr>
          <a:xfrm>
            <a:off x="8846596" y="3095884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5" name="Connecteur droit avec flèche 4">
            <a:extLst>
              <a:ext uri="{FF2B5EF4-FFF2-40B4-BE49-F238E27FC236}">
                <a16:creationId xmlns:a16="http://schemas.microsoft.com/office/drawing/2014/main" id="{1D1A5480-788F-B464-3FC2-0A428A82745B}"/>
              </a:ext>
            </a:extLst>
          </p:cNvPr>
          <p:cNvCxnSpPr>
            <a:cxnSpLocks/>
            <a:endCxn id="3" idx="5"/>
          </p:cNvCxnSpPr>
          <p:nvPr/>
        </p:nvCxnSpPr>
        <p:spPr>
          <a:xfrm flipH="1" flipV="1">
            <a:off x="8995857" y="3223041"/>
            <a:ext cx="1075795" cy="2183846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Ellipse 8">
            <a:extLst>
              <a:ext uri="{FF2B5EF4-FFF2-40B4-BE49-F238E27FC236}">
                <a16:creationId xmlns:a16="http://schemas.microsoft.com/office/drawing/2014/main" id="{CEA8C8E0-2D8A-201E-C5FE-BA189997B286}"/>
              </a:ext>
            </a:extLst>
          </p:cNvPr>
          <p:cNvSpPr/>
          <p:nvPr/>
        </p:nvSpPr>
        <p:spPr>
          <a:xfrm>
            <a:off x="11241203" y="3877763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D77A5BB9-0929-56D0-EDB9-38CBF6B331F5}"/>
              </a:ext>
            </a:extLst>
          </p:cNvPr>
          <p:cNvSpPr/>
          <p:nvPr/>
        </p:nvSpPr>
        <p:spPr>
          <a:xfrm>
            <a:off x="10419568" y="2812198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1" name="Connecteur droit avec flèche 10">
            <a:extLst>
              <a:ext uri="{FF2B5EF4-FFF2-40B4-BE49-F238E27FC236}">
                <a16:creationId xmlns:a16="http://schemas.microsoft.com/office/drawing/2014/main" id="{9FA498A1-C67C-9239-7078-90C9F91104A8}"/>
              </a:ext>
            </a:extLst>
          </p:cNvPr>
          <p:cNvCxnSpPr>
            <a:cxnSpLocks/>
            <a:stCxn id="13" idx="5"/>
            <a:endCxn id="10" idx="1"/>
          </p:cNvCxnSpPr>
          <p:nvPr/>
        </p:nvCxnSpPr>
        <p:spPr>
          <a:xfrm>
            <a:off x="10133478" y="2384291"/>
            <a:ext cx="311699" cy="449724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avec flèche 14">
            <a:extLst>
              <a:ext uri="{FF2B5EF4-FFF2-40B4-BE49-F238E27FC236}">
                <a16:creationId xmlns:a16="http://schemas.microsoft.com/office/drawing/2014/main" id="{E7A0D0D1-745B-9584-CEE6-B5D9EA8C71F7}"/>
              </a:ext>
            </a:extLst>
          </p:cNvPr>
          <p:cNvCxnSpPr>
            <a:cxnSpLocks/>
            <a:stCxn id="10" idx="5"/>
            <a:endCxn id="9" idx="1"/>
          </p:cNvCxnSpPr>
          <p:nvPr/>
        </p:nvCxnSpPr>
        <p:spPr>
          <a:xfrm>
            <a:off x="10568829" y="2939355"/>
            <a:ext cx="697983" cy="960225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Ellipse 21">
            <a:extLst>
              <a:ext uri="{FF2B5EF4-FFF2-40B4-BE49-F238E27FC236}">
                <a16:creationId xmlns:a16="http://schemas.microsoft.com/office/drawing/2014/main" id="{378B4115-9DC9-B322-B147-ADDA0912D57A}"/>
              </a:ext>
            </a:extLst>
          </p:cNvPr>
          <p:cNvSpPr/>
          <p:nvPr/>
        </p:nvSpPr>
        <p:spPr>
          <a:xfrm>
            <a:off x="8820987" y="2302354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907768EE-F3DD-C3E4-B284-074ED35DB9D4}"/>
              </a:ext>
            </a:extLst>
          </p:cNvPr>
          <p:cNvSpPr/>
          <p:nvPr/>
        </p:nvSpPr>
        <p:spPr>
          <a:xfrm>
            <a:off x="9984217" y="2257134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4" name="Connecteur droit avec flèche 13">
            <a:extLst>
              <a:ext uri="{FF2B5EF4-FFF2-40B4-BE49-F238E27FC236}">
                <a16:creationId xmlns:a16="http://schemas.microsoft.com/office/drawing/2014/main" id="{741FC842-6FD3-DCCE-9B70-3EFD3FBFEB45}"/>
              </a:ext>
            </a:extLst>
          </p:cNvPr>
          <p:cNvCxnSpPr>
            <a:cxnSpLocks/>
          </p:cNvCxnSpPr>
          <p:nvPr/>
        </p:nvCxnSpPr>
        <p:spPr>
          <a:xfrm>
            <a:off x="8908422" y="825172"/>
            <a:ext cx="1101404" cy="1453779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avec flèche 20">
            <a:extLst>
              <a:ext uri="{FF2B5EF4-FFF2-40B4-BE49-F238E27FC236}">
                <a16:creationId xmlns:a16="http://schemas.microsoft.com/office/drawing/2014/main" id="{951FB7DE-4F0F-7DFE-B2FB-4BAB3AD80BCD}"/>
              </a:ext>
            </a:extLst>
          </p:cNvPr>
          <p:cNvCxnSpPr>
            <a:cxnSpLocks/>
          </p:cNvCxnSpPr>
          <p:nvPr/>
        </p:nvCxnSpPr>
        <p:spPr>
          <a:xfrm>
            <a:off x="8908422" y="2451328"/>
            <a:ext cx="25609" cy="644556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avec flèche 11">
            <a:extLst>
              <a:ext uri="{FF2B5EF4-FFF2-40B4-BE49-F238E27FC236}">
                <a16:creationId xmlns:a16="http://schemas.microsoft.com/office/drawing/2014/main" id="{453E8FBE-FAF5-6FC1-09E0-D30B198143A3}"/>
              </a:ext>
            </a:extLst>
          </p:cNvPr>
          <p:cNvCxnSpPr>
            <a:cxnSpLocks/>
            <a:endCxn id="16" idx="0"/>
          </p:cNvCxnSpPr>
          <p:nvPr/>
        </p:nvCxnSpPr>
        <p:spPr>
          <a:xfrm>
            <a:off x="8908422" y="825172"/>
            <a:ext cx="5553" cy="991214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Ellipse 15">
            <a:extLst>
              <a:ext uri="{FF2B5EF4-FFF2-40B4-BE49-F238E27FC236}">
                <a16:creationId xmlns:a16="http://schemas.microsoft.com/office/drawing/2014/main" id="{10644099-263D-9E2A-11B3-698D11B06C51}"/>
              </a:ext>
            </a:extLst>
          </p:cNvPr>
          <p:cNvSpPr/>
          <p:nvPr/>
        </p:nvSpPr>
        <p:spPr>
          <a:xfrm>
            <a:off x="8826540" y="1816386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7" name="Connecteur droit avec flèche 16">
            <a:extLst>
              <a:ext uri="{FF2B5EF4-FFF2-40B4-BE49-F238E27FC236}">
                <a16:creationId xmlns:a16="http://schemas.microsoft.com/office/drawing/2014/main" id="{B7F8952F-7554-C2FE-6E57-194D84259EF4}"/>
              </a:ext>
            </a:extLst>
          </p:cNvPr>
          <p:cNvCxnSpPr>
            <a:cxnSpLocks/>
          </p:cNvCxnSpPr>
          <p:nvPr/>
        </p:nvCxnSpPr>
        <p:spPr>
          <a:xfrm flipH="1">
            <a:off x="8908422" y="1965360"/>
            <a:ext cx="5553" cy="336994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Ellipse 17">
            <a:extLst>
              <a:ext uri="{FF2B5EF4-FFF2-40B4-BE49-F238E27FC236}">
                <a16:creationId xmlns:a16="http://schemas.microsoft.com/office/drawing/2014/main" id="{12E30A11-4602-5743-F4D6-F70D37537C07}"/>
              </a:ext>
            </a:extLst>
          </p:cNvPr>
          <p:cNvSpPr/>
          <p:nvPr/>
        </p:nvSpPr>
        <p:spPr>
          <a:xfrm>
            <a:off x="8095782" y="1667412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89453E73-E9C5-0CB7-45DA-C46B1B944BE0}"/>
              </a:ext>
            </a:extLst>
          </p:cNvPr>
          <p:cNvSpPr/>
          <p:nvPr/>
        </p:nvSpPr>
        <p:spPr>
          <a:xfrm>
            <a:off x="6366373" y="918664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1F8D6AD6-A9A6-8499-D8E3-03F8B47C61AB}"/>
              </a:ext>
            </a:extLst>
          </p:cNvPr>
          <p:cNvSpPr/>
          <p:nvPr/>
        </p:nvSpPr>
        <p:spPr>
          <a:xfrm>
            <a:off x="7632149" y="1098330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028040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33024" y="178483"/>
            <a:ext cx="4905938" cy="397031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1797-1804 : La Russie annexe la Géorgie persane et occupe l’</a:t>
            </a:r>
            <a:r>
              <a:rPr lang="fr-FR" b="1" dirty="0" err="1"/>
              <a:t>Iméréthie</a:t>
            </a:r>
            <a:r>
              <a:rPr lang="fr-FR" b="1" dirty="0"/>
              <a:t>, la Géorgie ottomane, qui sera annexée en 1810</a:t>
            </a:r>
          </a:p>
          <a:p>
            <a:endParaRPr lang="fr-FR" dirty="0"/>
          </a:p>
          <a:p>
            <a:r>
              <a:rPr lang="fr-FR" dirty="0"/>
              <a:t>*1797 : En Perse, </a:t>
            </a:r>
            <a:r>
              <a:rPr lang="fr-FR" u="sng" dirty="0"/>
              <a:t>Agha Mohammad</a:t>
            </a:r>
            <a:r>
              <a:rPr lang="fr-FR" dirty="0"/>
              <a:t> est assassiné</a:t>
            </a:r>
          </a:p>
          <a:p>
            <a:r>
              <a:rPr lang="fr-FR" dirty="0"/>
              <a:t>Son neveu </a:t>
            </a:r>
            <a:r>
              <a:rPr lang="fr-FR" u="sng" dirty="0"/>
              <a:t>Fath Ali </a:t>
            </a:r>
            <a:r>
              <a:rPr lang="fr-FR" dirty="0"/>
              <a:t>lui succède</a:t>
            </a:r>
          </a:p>
          <a:p>
            <a:endParaRPr lang="fr-FR" dirty="0"/>
          </a:p>
          <a:p>
            <a:r>
              <a:rPr lang="fr-FR" dirty="0"/>
              <a:t>*1798 : En Géorgie, mort de </a:t>
            </a:r>
            <a:r>
              <a:rPr lang="fr-FR" u="sng" dirty="0"/>
              <a:t>Héraclius II</a:t>
            </a:r>
          </a:p>
          <a:p>
            <a:r>
              <a:rPr lang="fr-FR" dirty="0"/>
              <a:t>Son fils </a:t>
            </a:r>
            <a:r>
              <a:rPr lang="fr-FR" u="sng" dirty="0"/>
              <a:t>George XII</a:t>
            </a:r>
            <a:r>
              <a:rPr lang="fr-FR" dirty="0"/>
              <a:t>, également pro-russe</a:t>
            </a:r>
          </a:p>
          <a:p>
            <a:r>
              <a:rPr lang="fr-FR" dirty="0"/>
              <a:t>Lui succède</a:t>
            </a:r>
          </a:p>
          <a:p>
            <a:endParaRPr lang="fr-FR" dirty="0"/>
          </a:p>
          <a:p>
            <a:r>
              <a:rPr lang="fr-FR" dirty="0"/>
              <a:t>*1800 : Après la mort de George XII…</a:t>
            </a:r>
          </a:p>
          <a:p>
            <a:endParaRPr lang="fr-FR" dirty="0"/>
          </a:p>
          <a:p>
            <a:r>
              <a:rPr lang="fr-FR" dirty="0"/>
              <a:t>*1801 : Le tsar </a:t>
            </a:r>
            <a:r>
              <a:rPr lang="fr-FR" u="sng" dirty="0"/>
              <a:t>Paul 1</a:t>
            </a:r>
            <a:r>
              <a:rPr lang="fr-FR" u="sng" baseline="30000" dirty="0"/>
              <a:t>er</a:t>
            </a:r>
            <a:r>
              <a:rPr lang="fr-FR" dirty="0"/>
              <a:t> annexe la Géorgie orientale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662BDBB2-DB34-BD91-5910-86AC4FC550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4649" y="88188"/>
            <a:ext cx="6854327" cy="5596995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3" name="Ellipse 2">
            <a:extLst>
              <a:ext uri="{FF2B5EF4-FFF2-40B4-BE49-F238E27FC236}">
                <a16:creationId xmlns:a16="http://schemas.microsoft.com/office/drawing/2014/main" id="{05A05252-ACEE-A604-FAD5-4212FD2ABC4C}"/>
              </a:ext>
            </a:extLst>
          </p:cNvPr>
          <p:cNvSpPr/>
          <p:nvPr/>
        </p:nvSpPr>
        <p:spPr>
          <a:xfrm>
            <a:off x="8846596" y="3095884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9" name="Ellipse 38">
            <a:extLst>
              <a:ext uri="{FF2B5EF4-FFF2-40B4-BE49-F238E27FC236}">
                <a16:creationId xmlns:a16="http://schemas.microsoft.com/office/drawing/2014/main" id="{9BF8AFE7-5DD5-D404-ABA8-0258EF022988}"/>
              </a:ext>
            </a:extLst>
          </p:cNvPr>
          <p:cNvSpPr/>
          <p:nvPr/>
        </p:nvSpPr>
        <p:spPr>
          <a:xfrm>
            <a:off x="8820987" y="2302354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41" name="Connecteur droit avec flèche 40">
            <a:extLst>
              <a:ext uri="{FF2B5EF4-FFF2-40B4-BE49-F238E27FC236}">
                <a16:creationId xmlns:a16="http://schemas.microsoft.com/office/drawing/2014/main" id="{CDDB171E-3AA7-0D56-0CCD-4E73BA8F8865}"/>
              </a:ext>
            </a:extLst>
          </p:cNvPr>
          <p:cNvCxnSpPr>
            <a:cxnSpLocks/>
            <a:stCxn id="39" idx="4"/>
            <a:endCxn id="3" idx="0"/>
          </p:cNvCxnSpPr>
          <p:nvPr/>
        </p:nvCxnSpPr>
        <p:spPr>
          <a:xfrm>
            <a:off x="8908422" y="2451328"/>
            <a:ext cx="25609" cy="644556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Ellipse 8">
            <a:extLst>
              <a:ext uri="{FF2B5EF4-FFF2-40B4-BE49-F238E27FC236}">
                <a16:creationId xmlns:a16="http://schemas.microsoft.com/office/drawing/2014/main" id="{07AB8A3A-1F76-F632-AFE3-D106645A74AA}"/>
              </a:ext>
            </a:extLst>
          </p:cNvPr>
          <p:cNvSpPr/>
          <p:nvPr/>
        </p:nvSpPr>
        <p:spPr>
          <a:xfrm>
            <a:off x="9984217" y="2257134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1" name="Connecteur droit avec flèche 10">
            <a:extLst>
              <a:ext uri="{FF2B5EF4-FFF2-40B4-BE49-F238E27FC236}">
                <a16:creationId xmlns:a16="http://schemas.microsoft.com/office/drawing/2014/main" id="{4DA55368-863A-B024-F720-4A6992DBC98A}"/>
              </a:ext>
            </a:extLst>
          </p:cNvPr>
          <p:cNvCxnSpPr>
            <a:cxnSpLocks/>
          </p:cNvCxnSpPr>
          <p:nvPr/>
        </p:nvCxnSpPr>
        <p:spPr>
          <a:xfrm>
            <a:off x="8908422" y="825172"/>
            <a:ext cx="1101404" cy="1453779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2E6A56CD-63EB-B91E-0E99-803075C41635}"/>
              </a:ext>
            </a:extLst>
          </p:cNvPr>
          <p:cNvSpPr/>
          <p:nvPr/>
        </p:nvSpPr>
        <p:spPr>
          <a:xfrm>
            <a:off x="11036905" y="5383771"/>
            <a:ext cx="960702" cy="410927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Mohammed Hassan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31652ED-C3DC-4DC9-8FBE-7C23905E1CD9}"/>
              </a:ext>
            </a:extLst>
          </p:cNvPr>
          <p:cNvSpPr/>
          <p:nvPr/>
        </p:nvSpPr>
        <p:spPr>
          <a:xfrm>
            <a:off x="11010646" y="6417449"/>
            <a:ext cx="1013220" cy="391522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100" dirty="0">
                <a:solidFill>
                  <a:schemeClr val="tx1"/>
                </a:solidFill>
              </a:rPr>
              <a:t>Fath Ali</a:t>
            </a:r>
          </a:p>
          <a:p>
            <a:pPr algn="ctr" eaLnBrk="1" hangingPunct="1">
              <a:defRPr/>
            </a:pPr>
            <a:r>
              <a:rPr lang="fr-FR" sz="1100" dirty="0">
                <a:solidFill>
                  <a:schemeClr val="tx1"/>
                </a:solidFill>
              </a:rPr>
              <a:t>1797-1834</a:t>
            </a:r>
            <a:endParaRPr lang="fr-FR" sz="1200" dirty="0">
              <a:solidFill>
                <a:schemeClr val="tx1"/>
              </a:solidFill>
            </a:endParaRPr>
          </a:p>
        </p:txBody>
      </p:sp>
      <p:cxnSp>
        <p:nvCxnSpPr>
          <p:cNvPr id="16" name="Connecteur droit avec flèche 15">
            <a:extLst>
              <a:ext uri="{FF2B5EF4-FFF2-40B4-BE49-F238E27FC236}">
                <a16:creationId xmlns:a16="http://schemas.microsoft.com/office/drawing/2014/main" id="{FE3CF2FA-D5EE-3D0E-B0D4-44356BFF391D}"/>
              </a:ext>
            </a:extLst>
          </p:cNvPr>
          <p:cNvCxnSpPr>
            <a:cxnSpLocks/>
            <a:stCxn id="17" idx="2"/>
            <a:endCxn id="15" idx="0"/>
          </p:cNvCxnSpPr>
          <p:nvPr/>
        </p:nvCxnSpPr>
        <p:spPr>
          <a:xfrm>
            <a:off x="11504198" y="6313199"/>
            <a:ext cx="13058" cy="104250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8E314D12-85F5-745B-9094-BA0281923847}"/>
              </a:ext>
            </a:extLst>
          </p:cNvPr>
          <p:cNvSpPr/>
          <p:nvPr/>
        </p:nvSpPr>
        <p:spPr>
          <a:xfrm>
            <a:off x="10997588" y="5921677"/>
            <a:ext cx="1013220" cy="391522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Hossein </a:t>
            </a:r>
            <a:r>
              <a:rPr lang="fr-FR" sz="1200" dirty="0" err="1">
                <a:solidFill>
                  <a:schemeClr val="tx1"/>
                </a:solidFill>
              </a:rPr>
              <a:t>Qoli</a:t>
            </a:r>
            <a:endParaRPr lang="fr-FR" sz="1200" dirty="0">
              <a:solidFill>
                <a:schemeClr val="tx1"/>
              </a:solidFill>
            </a:endParaRPr>
          </a:p>
        </p:txBody>
      </p:sp>
      <p:cxnSp>
        <p:nvCxnSpPr>
          <p:cNvPr id="18" name="Connecteur droit avec flèche 17">
            <a:extLst>
              <a:ext uri="{FF2B5EF4-FFF2-40B4-BE49-F238E27FC236}">
                <a16:creationId xmlns:a16="http://schemas.microsoft.com/office/drawing/2014/main" id="{38734BBE-AE2C-7A67-DE4B-695C36FC89E3}"/>
              </a:ext>
            </a:extLst>
          </p:cNvPr>
          <p:cNvCxnSpPr>
            <a:cxnSpLocks/>
            <a:stCxn id="14" idx="2"/>
            <a:endCxn id="17" idx="0"/>
          </p:cNvCxnSpPr>
          <p:nvPr/>
        </p:nvCxnSpPr>
        <p:spPr>
          <a:xfrm flipH="1">
            <a:off x="11504198" y="5794698"/>
            <a:ext cx="13058" cy="126979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D75F2FE2-6BF0-12D6-FB60-ED6107246E11}"/>
              </a:ext>
            </a:extLst>
          </p:cNvPr>
          <p:cNvSpPr/>
          <p:nvPr/>
        </p:nvSpPr>
        <p:spPr>
          <a:xfrm>
            <a:off x="9775662" y="5921673"/>
            <a:ext cx="1200118" cy="391522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100" dirty="0">
                <a:solidFill>
                  <a:schemeClr val="tx1"/>
                </a:solidFill>
              </a:rPr>
              <a:t>Agha Mohammad</a:t>
            </a:r>
          </a:p>
          <a:p>
            <a:pPr algn="ctr" eaLnBrk="1" hangingPunct="1">
              <a:defRPr/>
            </a:pPr>
            <a:r>
              <a:rPr lang="fr-FR" sz="1100" dirty="0">
                <a:solidFill>
                  <a:schemeClr val="tx1"/>
                </a:solidFill>
              </a:rPr>
              <a:t>1794-97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C42407E-05E9-ACFB-75C7-C7954B1E9B1B}"/>
              </a:ext>
            </a:extLst>
          </p:cNvPr>
          <p:cNvSpPr/>
          <p:nvPr/>
        </p:nvSpPr>
        <p:spPr>
          <a:xfrm>
            <a:off x="8780835" y="5921673"/>
            <a:ext cx="932818" cy="608579"/>
          </a:xfrm>
          <a:prstGeom prst="rect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KADJAR</a:t>
            </a:r>
          </a:p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Perse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1796-1925</a:t>
            </a:r>
          </a:p>
        </p:txBody>
      </p:sp>
      <p:cxnSp>
        <p:nvCxnSpPr>
          <p:cNvPr id="24" name="Connecteur : en angle 23">
            <a:extLst>
              <a:ext uri="{FF2B5EF4-FFF2-40B4-BE49-F238E27FC236}">
                <a16:creationId xmlns:a16="http://schemas.microsoft.com/office/drawing/2014/main" id="{520350FA-F5F2-A05D-B79E-8F118BA0FE43}"/>
              </a:ext>
            </a:extLst>
          </p:cNvPr>
          <p:cNvCxnSpPr>
            <a:cxnSpLocks/>
            <a:stCxn id="14" idx="2"/>
            <a:endCxn id="19" idx="0"/>
          </p:cNvCxnSpPr>
          <p:nvPr/>
        </p:nvCxnSpPr>
        <p:spPr>
          <a:xfrm rot="5400000">
            <a:off x="10883002" y="5287418"/>
            <a:ext cx="126975" cy="1141535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Connecteur droit avec flèche 3">
            <a:extLst>
              <a:ext uri="{FF2B5EF4-FFF2-40B4-BE49-F238E27FC236}">
                <a16:creationId xmlns:a16="http://schemas.microsoft.com/office/drawing/2014/main" id="{1C12AE6B-7973-17BA-900B-4B5C8A194433}"/>
              </a:ext>
            </a:extLst>
          </p:cNvPr>
          <p:cNvCxnSpPr>
            <a:cxnSpLocks/>
            <a:endCxn id="5" idx="0"/>
          </p:cNvCxnSpPr>
          <p:nvPr/>
        </p:nvCxnSpPr>
        <p:spPr>
          <a:xfrm>
            <a:off x="8908422" y="825172"/>
            <a:ext cx="5553" cy="991214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Ellipse 4">
            <a:extLst>
              <a:ext uri="{FF2B5EF4-FFF2-40B4-BE49-F238E27FC236}">
                <a16:creationId xmlns:a16="http://schemas.microsoft.com/office/drawing/2014/main" id="{D64314D7-AA30-B90F-147E-478B786F08E4}"/>
              </a:ext>
            </a:extLst>
          </p:cNvPr>
          <p:cNvSpPr/>
          <p:nvPr/>
        </p:nvSpPr>
        <p:spPr>
          <a:xfrm>
            <a:off x="8826540" y="1816386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7" name="Connecteur droit avec flèche 6">
            <a:extLst>
              <a:ext uri="{FF2B5EF4-FFF2-40B4-BE49-F238E27FC236}">
                <a16:creationId xmlns:a16="http://schemas.microsoft.com/office/drawing/2014/main" id="{89B3FAD9-213D-1E1B-973C-A9E0A5DF5C60}"/>
              </a:ext>
            </a:extLst>
          </p:cNvPr>
          <p:cNvCxnSpPr>
            <a:cxnSpLocks/>
          </p:cNvCxnSpPr>
          <p:nvPr/>
        </p:nvCxnSpPr>
        <p:spPr>
          <a:xfrm flipH="1">
            <a:off x="8908422" y="1965360"/>
            <a:ext cx="5553" cy="336994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Ellipse 7">
            <a:extLst>
              <a:ext uri="{FF2B5EF4-FFF2-40B4-BE49-F238E27FC236}">
                <a16:creationId xmlns:a16="http://schemas.microsoft.com/office/drawing/2014/main" id="{F0016800-EE7A-E75F-9372-382017DF9A69}"/>
              </a:ext>
            </a:extLst>
          </p:cNvPr>
          <p:cNvSpPr/>
          <p:nvPr/>
        </p:nvSpPr>
        <p:spPr>
          <a:xfrm>
            <a:off x="8095782" y="1667412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17FD0188-C065-DC2B-8A30-58F56E5182D2}"/>
              </a:ext>
            </a:extLst>
          </p:cNvPr>
          <p:cNvSpPr/>
          <p:nvPr/>
        </p:nvSpPr>
        <p:spPr>
          <a:xfrm>
            <a:off x="6366373" y="918664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3D977950-6C0E-E442-AA3A-13178CD72916}"/>
              </a:ext>
            </a:extLst>
          </p:cNvPr>
          <p:cNvSpPr/>
          <p:nvPr/>
        </p:nvSpPr>
        <p:spPr>
          <a:xfrm>
            <a:off x="7632149" y="1098330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223307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5B5408-B67C-9F0B-F5FA-5E945C6027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Titre 2">
            <a:extLst>
              <a:ext uri="{FF2B5EF4-FFF2-40B4-BE49-F238E27FC236}">
                <a16:creationId xmlns:a16="http://schemas.microsoft.com/office/drawing/2014/main" id="{FED7FAC4-1548-EB0A-3234-4D8868883558}"/>
              </a:ext>
            </a:extLst>
          </p:cNvPr>
          <p:cNvSpPr/>
          <p:nvPr/>
        </p:nvSpPr>
        <p:spPr>
          <a:xfrm>
            <a:off x="202800" y="137160"/>
            <a:ext cx="11786400" cy="6604200"/>
          </a:xfrm>
          <a:prstGeom prst="rect">
            <a:avLst/>
          </a:prstGeom>
          <a:solidFill>
            <a:srgbClr val="FFC000"/>
          </a:solidFill>
          <a:ln w="381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ctr">
              <a:lnSpc>
                <a:spcPct val="100000"/>
              </a:lnSpc>
            </a:pPr>
            <a:r>
              <a:rPr lang="fr-FR" altLang="fr-FR" sz="1800" b="1" dirty="0">
                <a:latin typeface="+mn-lt"/>
                <a:cs typeface="Arial" panose="020B0604020202020204" pitchFamily="34" charset="0"/>
              </a:rPr>
              <a:t>8</a:t>
            </a:r>
            <a:r>
              <a:rPr lang="fr-FR" altLang="fr-FR" sz="1800" b="1" baseline="30000" dirty="0">
                <a:latin typeface="+mn-lt"/>
                <a:cs typeface="Arial" panose="020B0604020202020204" pitchFamily="34" charset="0"/>
              </a:rPr>
              <a:t>ème</a:t>
            </a:r>
            <a:r>
              <a:rPr lang="fr-FR" altLang="fr-FR" sz="1800" b="1" dirty="0">
                <a:latin typeface="+mn-lt"/>
                <a:cs typeface="Arial" panose="020B0604020202020204" pitchFamily="34" charset="0"/>
              </a:rPr>
              <a:t> période : 1815-1914</a:t>
            </a:r>
            <a:br>
              <a:rPr lang="fr-FR" altLang="fr-FR" sz="1800" b="1" dirty="0">
                <a:latin typeface="+mn-lt"/>
                <a:cs typeface="Arial" panose="020B0604020202020204" pitchFamily="34" charset="0"/>
              </a:rPr>
            </a:br>
            <a:r>
              <a:rPr lang="fr-FR" sz="1800" b="1" kern="0" dirty="0">
                <a:effectLst/>
                <a:latin typeface="+mn-lt"/>
                <a:ea typeface="Times New Roman" panose="02020603050405020304" pitchFamily="18" charset="0"/>
              </a:rPr>
              <a:t>Europe et Russie à la conquête de l’Orient et de l’Asie </a:t>
            </a:r>
            <a:br>
              <a:rPr lang="fr-FR" sz="1800" b="1" kern="100" dirty="0">
                <a:effectLst/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</a:br>
            <a:br>
              <a:rPr lang="fr-FR" sz="1800" b="1" kern="100" dirty="0">
                <a:effectLst/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</a:br>
            <a:r>
              <a:rPr lang="fr-FR" sz="1800" b="1" kern="0" dirty="0">
                <a:effectLst/>
                <a:latin typeface="+mn-lt"/>
                <a:ea typeface="Times New Roman" panose="02020603050405020304" pitchFamily="18" charset="0"/>
              </a:rPr>
              <a:t>1783-1849 : </a:t>
            </a:r>
            <a:r>
              <a:rPr lang="fr-FR" b="1" kern="0" dirty="0">
                <a:ea typeface="Times New Roman" panose="02020603050405020304" pitchFamily="18" charset="0"/>
              </a:rPr>
              <a:t>E</a:t>
            </a:r>
            <a:r>
              <a:rPr lang="fr-FR" sz="1800" b="1" kern="0" dirty="0">
                <a:effectLst/>
                <a:latin typeface="+mn-lt"/>
                <a:ea typeface="Times New Roman" panose="02020603050405020304" pitchFamily="18" charset="0"/>
              </a:rPr>
              <a:t>ntre Caucase, Perse, Afghanistan, Pendjab </a:t>
            </a:r>
            <a:r>
              <a:rPr lang="fr-FR" b="1" kern="0" dirty="0">
                <a:ea typeface="Times New Roman" panose="02020603050405020304" pitchFamily="18" charset="0"/>
              </a:rPr>
              <a:t>et I</a:t>
            </a:r>
            <a:r>
              <a:rPr lang="fr-FR" sz="1800" b="1" kern="0" dirty="0">
                <a:effectLst/>
                <a:latin typeface="+mn-lt"/>
                <a:ea typeface="Times New Roman" panose="02020603050405020304" pitchFamily="18" charset="0"/>
              </a:rPr>
              <a:t>nde, naissance du Grand Jeu russo-britannique</a:t>
            </a:r>
            <a:endParaRPr lang="fr-FR" altLang="fr-FR" sz="1800" b="1" dirty="0">
              <a:latin typeface="+mn-lt"/>
              <a:cs typeface="Arial" panose="020B0604020202020204" pitchFamily="34" charset="0"/>
            </a:endParaRPr>
          </a:p>
          <a:p>
            <a:pPr algn="ctr">
              <a:lnSpc>
                <a:spcPct val="100000"/>
              </a:lnSpc>
            </a:pPr>
            <a:endParaRPr lang="fr-FR" b="1" strike="noStrike" spc="-1" dirty="0"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r>
              <a:rPr lang="fr-FR" sz="1800" b="1" strike="noStrike" spc="-1" dirty="0">
                <a:cs typeface="Calibri" panose="020F0502020204030204" pitchFamily="34" charset="0"/>
              </a:rPr>
              <a:t>1783-1835 : </a:t>
            </a:r>
            <a:r>
              <a:rPr lang="fr-FR" altLang="fr-FR" sz="1800" b="1" dirty="0">
                <a:cs typeface="Arial" panose="020B0604020202020204" pitchFamily="34" charset="0"/>
              </a:rPr>
              <a:t>L’Empire perse face à l’expansion russe au sud du Caucase : Géorgie, nord de l’Azerbaïdjan et Arménie d’Erevan</a:t>
            </a:r>
          </a:p>
          <a:p>
            <a:r>
              <a:rPr lang="fr-FR" sz="1800" dirty="0"/>
              <a:t>1759-1793 : 1</a:t>
            </a:r>
            <a:r>
              <a:rPr lang="fr-FR" sz="1800" baseline="30000" dirty="0"/>
              <a:t>ère</a:t>
            </a:r>
            <a:r>
              <a:rPr lang="fr-FR" sz="1800" dirty="0"/>
              <a:t> phase de l’avancée russe : Au nord du Caucase, de la mer d’Azov à la mer Caspienne, les Russes établissent la ligne cosaque</a:t>
            </a:r>
          </a:p>
          <a:p>
            <a:r>
              <a:rPr lang="fr-FR" sz="1800" dirty="0"/>
              <a:t>1783-1784 : Profitant du chaos perse, la Géorgie d’Héraclius II devient un protectorat russe ; 2</a:t>
            </a:r>
            <a:r>
              <a:rPr lang="fr-FR" sz="1800" baseline="30000" dirty="0"/>
              <a:t>ème</a:t>
            </a:r>
            <a:r>
              <a:rPr lang="fr-FR" sz="1800" dirty="0"/>
              <a:t> phase de l’avancée russe : Avec </a:t>
            </a:r>
            <a:r>
              <a:rPr lang="fr-FR" dirty="0"/>
              <a:t>la route Vladikavkaz-Tiflis, la Russie s’implante en Géorgie, sur le versant sud du Caucase</a:t>
            </a:r>
          </a:p>
          <a:p>
            <a:r>
              <a:rPr lang="fr-FR" dirty="0"/>
              <a:t>1795-1796 : L’attaque des Persans d’Agha Mohammed contre la Géorgie provoque l’intervention russe : 2</a:t>
            </a:r>
            <a:r>
              <a:rPr lang="fr-FR" baseline="30000" dirty="0"/>
              <a:t>ème</a:t>
            </a:r>
            <a:r>
              <a:rPr lang="fr-FR" dirty="0"/>
              <a:t> guerre </a:t>
            </a:r>
            <a:r>
              <a:rPr lang="fr-FR" dirty="0" err="1"/>
              <a:t>russo</a:t>
            </a:r>
            <a:r>
              <a:rPr lang="fr-FR" dirty="0"/>
              <a:t>-persane</a:t>
            </a:r>
          </a:p>
          <a:p>
            <a:r>
              <a:rPr lang="fr-FR" dirty="0"/>
              <a:t>1797-1804 : La Russie annexe la Géorgie persane et occupe l’</a:t>
            </a:r>
            <a:r>
              <a:rPr lang="fr-FR" dirty="0" err="1"/>
              <a:t>Iméréthie</a:t>
            </a:r>
            <a:r>
              <a:rPr lang="fr-FR" dirty="0"/>
              <a:t>, la Géorgie ottomane, qui sera annexée en 1810</a:t>
            </a:r>
          </a:p>
          <a:p>
            <a:r>
              <a:rPr lang="fr-FR" dirty="0"/>
              <a:t>1804-1813 : 3</a:t>
            </a:r>
            <a:r>
              <a:rPr lang="fr-FR" baseline="30000" dirty="0"/>
              <a:t>ème</a:t>
            </a:r>
            <a:r>
              <a:rPr lang="fr-FR" dirty="0"/>
              <a:t> guerre </a:t>
            </a:r>
            <a:r>
              <a:rPr lang="fr-FR" dirty="0" err="1"/>
              <a:t>russo</a:t>
            </a:r>
            <a:r>
              <a:rPr lang="fr-FR" dirty="0"/>
              <a:t>-persane et défaite de la Perse isolée de Fath Ali Chah</a:t>
            </a:r>
          </a:p>
          <a:p>
            <a:r>
              <a:rPr lang="fr-FR" dirty="0"/>
              <a:t>1813 : Traité du Gulistan : Au sud et à l’est du Caucase, la Perse reconnaît l’annexion de la Géorgie et cède l’Azerbaïdjan du nord et la côte ouest de la mer Caspienne aux Russes ; La Perse passe sous influence britannique</a:t>
            </a:r>
          </a:p>
          <a:p>
            <a:r>
              <a:rPr lang="fr-FR" dirty="0"/>
              <a:t>1813-1820 : Au nord du Caucase, les Russes contrôlent les Kabardes et la côte nord de la mer Noire ; En revanche, les peuples musulmans des montagnes refusent la souveraineté russe : à l’ouest, Tcherkesses et Svanes (orthodoxes) ; à l’est, Tchétchènes et Avars du Daghestan</a:t>
            </a:r>
          </a:p>
          <a:p>
            <a:r>
              <a:rPr lang="fr-FR" dirty="0"/>
              <a:t>1826-1828 : 4</a:t>
            </a:r>
            <a:r>
              <a:rPr lang="fr-FR" baseline="30000" dirty="0"/>
              <a:t>ème</a:t>
            </a:r>
            <a:r>
              <a:rPr lang="fr-FR" dirty="0"/>
              <a:t> et dernière guerre </a:t>
            </a:r>
            <a:r>
              <a:rPr lang="fr-FR" dirty="0" err="1"/>
              <a:t>russo</a:t>
            </a:r>
            <a:r>
              <a:rPr lang="fr-FR" dirty="0"/>
              <a:t>-persane et nouvelle défaite de la Perse de Fath Ali Chah</a:t>
            </a:r>
          </a:p>
          <a:p>
            <a:r>
              <a:rPr lang="fr-FR" dirty="0"/>
              <a:t>1828 : Traité de </a:t>
            </a:r>
            <a:r>
              <a:rPr lang="fr-FR" dirty="0" err="1"/>
              <a:t>Turkmantchaï</a:t>
            </a:r>
            <a:r>
              <a:rPr lang="fr-FR" dirty="0"/>
              <a:t> : La Perse cède l’Arménie d’Erevan et le Nakhitchevan ; Un ensemble russe apparaît au sud du Caucase, la </a:t>
            </a:r>
            <a:r>
              <a:rPr lang="fr-FR" i="1" dirty="0"/>
              <a:t>Transcaucasie</a:t>
            </a:r>
            <a:r>
              <a:rPr lang="fr-FR" dirty="0"/>
              <a:t> : Géorgie, Arménie et Azerbaïdjan actuels</a:t>
            </a:r>
          </a:p>
        </p:txBody>
      </p:sp>
      <p:sp>
        <p:nvSpPr>
          <p:cNvPr id="2" name="PlaceHolder 1">
            <a:extLst>
              <a:ext uri="{FF2B5EF4-FFF2-40B4-BE49-F238E27FC236}">
                <a16:creationId xmlns:a16="http://schemas.microsoft.com/office/drawing/2014/main" id="{4F3BE2CA-46E3-C705-412E-DE8B73D1C155}"/>
              </a:ext>
            </a:extLst>
          </p:cNvPr>
          <p:cNvSpPr>
            <a:spLocks noGrp="1"/>
          </p:cNvSpPr>
          <p:nvPr>
            <p:ph type="sldNum" idx="5"/>
          </p:nvPr>
        </p:nvSpPr>
        <p:spPr>
          <a:xfrm>
            <a:off x="8610480" y="6356520"/>
            <a:ext cx="2742480" cy="3643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defPPr>
              <a:defRPr lang="fr-FR"/>
            </a:defPPr>
            <a:lvl1pPr marL="0" indent="0" algn="r" defTabSz="914400" rtl="0" eaLnBrk="1" latinLnBrk="0" hangingPunct="1">
              <a:lnSpc>
                <a:spcPct val="100000"/>
              </a:lnSpc>
              <a:buNone/>
              <a:tabLst>
                <a:tab pos="0" algn="l"/>
              </a:tabLst>
              <a:defRPr lang="fr-FR" sz="1200" b="0" strike="noStrike" kern="1200" spc="-1">
                <a:solidFill>
                  <a:srgbClr val="8B8B8B"/>
                </a:solidFill>
                <a:latin typeface="Calibri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5896438-8A0B-4EA3-9B45-871AE853AD8F}" type="slidenum">
              <a:rPr lang="fr-FR" smtClean="0"/>
              <a:pPr/>
              <a:t>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259863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71196" y="88188"/>
            <a:ext cx="5046017" cy="452431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1804-1813 : 3</a:t>
            </a:r>
            <a:r>
              <a:rPr lang="fr-FR" b="1" baseline="30000" dirty="0"/>
              <a:t>ème</a:t>
            </a:r>
            <a:r>
              <a:rPr lang="fr-FR" b="1" dirty="0"/>
              <a:t> guerre </a:t>
            </a:r>
            <a:r>
              <a:rPr lang="fr-FR" b="1" dirty="0" err="1"/>
              <a:t>russo</a:t>
            </a:r>
            <a:r>
              <a:rPr lang="fr-FR" b="1" dirty="0"/>
              <a:t>-persane et défaite de la Perse isolée de Fath Ali Chah</a:t>
            </a:r>
          </a:p>
          <a:p>
            <a:endParaRPr lang="fr-FR" dirty="0"/>
          </a:p>
          <a:p>
            <a:r>
              <a:rPr lang="fr-FR" dirty="0"/>
              <a:t>*1801 : Paul 1</a:t>
            </a:r>
            <a:r>
              <a:rPr lang="fr-FR" baseline="30000" dirty="0"/>
              <a:t>er</a:t>
            </a:r>
            <a:r>
              <a:rPr lang="fr-FR" dirty="0"/>
              <a:t> est assassiné</a:t>
            </a:r>
          </a:p>
          <a:p>
            <a:r>
              <a:rPr lang="fr-FR" dirty="0"/>
              <a:t>Son fils </a:t>
            </a:r>
            <a:r>
              <a:rPr lang="fr-FR" u="sng" dirty="0"/>
              <a:t>Alexandre</a:t>
            </a:r>
            <a:r>
              <a:rPr lang="fr-FR" dirty="0"/>
              <a:t> lui succède</a:t>
            </a:r>
          </a:p>
          <a:p>
            <a:endParaRPr lang="fr-FR" dirty="0"/>
          </a:p>
          <a:p>
            <a:r>
              <a:rPr lang="fr-FR" dirty="0"/>
              <a:t>*Pour Alexandre, la Géorgie orientale étant annexée</a:t>
            </a:r>
          </a:p>
          <a:p>
            <a:r>
              <a:rPr lang="fr-FR" dirty="0"/>
              <a:t>Consolider la présence et la domination russe</a:t>
            </a:r>
          </a:p>
          <a:p>
            <a:endParaRPr lang="fr-FR" dirty="0"/>
          </a:p>
          <a:p>
            <a:r>
              <a:rPr lang="fr-FR" dirty="0"/>
              <a:t>*Et pour cela…</a:t>
            </a:r>
          </a:p>
          <a:p>
            <a:endParaRPr lang="fr-FR" dirty="0"/>
          </a:p>
          <a:p>
            <a:r>
              <a:rPr lang="fr-FR" dirty="0"/>
              <a:t>- Contrôler l’ensemble de la Transcaucasie</a:t>
            </a:r>
          </a:p>
          <a:p>
            <a:endParaRPr lang="fr-FR" dirty="0"/>
          </a:p>
          <a:p>
            <a:r>
              <a:rPr lang="fr-FR" dirty="0"/>
              <a:t>- Et la sécuriser en repoussant</a:t>
            </a:r>
          </a:p>
          <a:p>
            <a:r>
              <a:rPr lang="fr-FR" dirty="0"/>
              <a:t>La frontière avec la Perse jusqu’à l’Araxe</a:t>
            </a:r>
          </a:p>
          <a:p>
            <a:r>
              <a:rPr lang="fr-FR" dirty="0"/>
              <a:t>NB : Affluent de la Koura qui passe à Tiflis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41F84896-1A78-63CC-43E5-E81F950542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4649" y="88188"/>
            <a:ext cx="6854327" cy="5596995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4" name="Ellipse 3">
            <a:extLst>
              <a:ext uri="{FF2B5EF4-FFF2-40B4-BE49-F238E27FC236}">
                <a16:creationId xmlns:a16="http://schemas.microsoft.com/office/drawing/2014/main" id="{92E0E8FC-BE7B-02A4-E4C4-FD806AC91B9E}"/>
              </a:ext>
            </a:extLst>
          </p:cNvPr>
          <p:cNvSpPr/>
          <p:nvPr/>
        </p:nvSpPr>
        <p:spPr>
          <a:xfrm>
            <a:off x="8846596" y="3095884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" name="Ellipse 31">
            <a:extLst>
              <a:ext uri="{FF2B5EF4-FFF2-40B4-BE49-F238E27FC236}">
                <a16:creationId xmlns:a16="http://schemas.microsoft.com/office/drawing/2014/main" id="{9277B60B-A810-0BA1-584D-5D9E596A2301}"/>
              </a:ext>
            </a:extLst>
          </p:cNvPr>
          <p:cNvSpPr/>
          <p:nvPr/>
        </p:nvSpPr>
        <p:spPr>
          <a:xfrm>
            <a:off x="8820987" y="2302354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33" name="Connecteur droit avec flèche 32">
            <a:extLst>
              <a:ext uri="{FF2B5EF4-FFF2-40B4-BE49-F238E27FC236}">
                <a16:creationId xmlns:a16="http://schemas.microsoft.com/office/drawing/2014/main" id="{143BF159-8094-0506-575D-5A64FA5E241B}"/>
              </a:ext>
            </a:extLst>
          </p:cNvPr>
          <p:cNvCxnSpPr>
            <a:cxnSpLocks/>
            <a:stCxn id="32" idx="4"/>
            <a:endCxn id="4" idx="0"/>
          </p:cNvCxnSpPr>
          <p:nvPr/>
        </p:nvCxnSpPr>
        <p:spPr>
          <a:xfrm>
            <a:off x="8908422" y="2451328"/>
            <a:ext cx="25609" cy="644556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Ellipse 10">
            <a:extLst>
              <a:ext uri="{FF2B5EF4-FFF2-40B4-BE49-F238E27FC236}">
                <a16:creationId xmlns:a16="http://schemas.microsoft.com/office/drawing/2014/main" id="{E2734E49-1AFD-6DF1-DB82-0016FEC2C90F}"/>
              </a:ext>
            </a:extLst>
          </p:cNvPr>
          <p:cNvSpPr/>
          <p:nvPr/>
        </p:nvSpPr>
        <p:spPr>
          <a:xfrm>
            <a:off x="9984217" y="2257134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3" name="Connecteur droit avec flèche 12">
            <a:extLst>
              <a:ext uri="{FF2B5EF4-FFF2-40B4-BE49-F238E27FC236}">
                <a16:creationId xmlns:a16="http://schemas.microsoft.com/office/drawing/2014/main" id="{1F4DFEDA-585F-4434-5576-9B5D4CD6B939}"/>
              </a:ext>
            </a:extLst>
          </p:cNvPr>
          <p:cNvCxnSpPr>
            <a:cxnSpLocks/>
          </p:cNvCxnSpPr>
          <p:nvPr/>
        </p:nvCxnSpPr>
        <p:spPr>
          <a:xfrm>
            <a:off x="8908422" y="825172"/>
            <a:ext cx="1101404" cy="1453779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" name="Connecteur droit avec flèche 1">
            <a:extLst>
              <a:ext uri="{FF2B5EF4-FFF2-40B4-BE49-F238E27FC236}">
                <a16:creationId xmlns:a16="http://schemas.microsoft.com/office/drawing/2014/main" id="{BBF56ADA-046F-0062-61B0-36B6886C9C8F}"/>
              </a:ext>
            </a:extLst>
          </p:cNvPr>
          <p:cNvCxnSpPr>
            <a:cxnSpLocks/>
            <a:endCxn id="5" idx="0"/>
          </p:cNvCxnSpPr>
          <p:nvPr/>
        </p:nvCxnSpPr>
        <p:spPr>
          <a:xfrm>
            <a:off x="8908422" y="825172"/>
            <a:ext cx="5553" cy="991214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Ellipse 4">
            <a:extLst>
              <a:ext uri="{FF2B5EF4-FFF2-40B4-BE49-F238E27FC236}">
                <a16:creationId xmlns:a16="http://schemas.microsoft.com/office/drawing/2014/main" id="{B435C19C-B852-CA22-C205-0141CE28E8E0}"/>
              </a:ext>
            </a:extLst>
          </p:cNvPr>
          <p:cNvSpPr/>
          <p:nvPr/>
        </p:nvSpPr>
        <p:spPr>
          <a:xfrm>
            <a:off x="8826540" y="1816386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7" name="Connecteur droit avec flèche 6">
            <a:extLst>
              <a:ext uri="{FF2B5EF4-FFF2-40B4-BE49-F238E27FC236}">
                <a16:creationId xmlns:a16="http://schemas.microsoft.com/office/drawing/2014/main" id="{165F1A80-13E8-EA77-5357-211D4BB00295}"/>
              </a:ext>
            </a:extLst>
          </p:cNvPr>
          <p:cNvCxnSpPr>
            <a:cxnSpLocks/>
          </p:cNvCxnSpPr>
          <p:nvPr/>
        </p:nvCxnSpPr>
        <p:spPr>
          <a:xfrm flipH="1">
            <a:off x="8908422" y="1965360"/>
            <a:ext cx="5553" cy="336994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Ellipse 7">
            <a:extLst>
              <a:ext uri="{FF2B5EF4-FFF2-40B4-BE49-F238E27FC236}">
                <a16:creationId xmlns:a16="http://schemas.microsoft.com/office/drawing/2014/main" id="{05E21CE8-C0E6-F7B2-8891-A5D1C2CE5428}"/>
              </a:ext>
            </a:extLst>
          </p:cNvPr>
          <p:cNvSpPr/>
          <p:nvPr/>
        </p:nvSpPr>
        <p:spPr>
          <a:xfrm>
            <a:off x="8095782" y="1667412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9E83BCE6-0041-B04D-784F-817C3B3592AB}"/>
              </a:ext>
            </a:extLst>
          </p:cNvPr>
          <p:cNvSpPr/>
          <p:nvPr/>
        </p:nvSpPr>
        <p:spPr>
          <a:xfrm>
            <a:off x="6366373" y="918664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DCDFAD26-46CB-B86B-C50F-ABE6DED361A4}"/>
              </a:ext>
            </a:extLst>
          </p:cNvPr>
          <p:cNvSpPr/>
          <p:nvPr/>
        </p:nvSpPr>
        <p:spPr>
          <a:xfrm>
            <a:off x="7632149" y="1098330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77D9B2DE-1B9C-8AF5-D35C-696719F07C34}"/>
              </a:ext>
            </a:extLst>
          </p:cNvPr>
          <p:cNvSpPr/>
          <p:nvPr/>
        </p:nvSpPr>
        <p:spPr>
          <a:xfrm>
            <a:off x="8434616" y="4162684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21578B49-EE77-469D-6B52-8A0C30E5C778}"/>
              </a:ext>
            </a:extLst>
          </p:cNvPr>
          <p:cNvSpPr/>
          <p:nvPr/>
        </p:nvSpPr>
        <p:spPr>
          <a:xfrm>
            <a:off x="9127723" y="4813748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F94C126F-8ACE-73D9-0A7F-ED570C08C7DE}"/>
              </a:ext>
            </a:extLst>
          </p:cNvPr>
          <p:cNvSpPr/>
          <p:nvPr/>
        </p:nvSpPr>
        <p:spPr>
          <a:xfrm>
            <a:off x="10983662" y="4454420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08497E28-672C-E1F3-DF3F-D4A84118C20B}"/>
              </a:ext>
            </a:extLst>
          </p:cNvPr>
          <p:cNvSpPr/>
          <p:nvPr/>
        </p:nvSpPr>
        <p:spPr>
          <a:xfrm>
            <a:off x="10555636" y="4237171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E38B1CA3-10CA-79CC-B60C-22E0AC068C6C}"/>
              </a:ext>
            </a:extLst>
          </p:cNvPr>
          <p:cNvSpPr/>
          <p:nvPr/>
        </p:nvSpPr>
        <p:spPr>
          <a:xfrm>
            <a:off x="9984217" y="4664774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019151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3088DD-4A9B-6AAA-3A5B-4C5A57FC70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997DEEF-C78F-E94E-6845-B093132E285A}"/>
              </a:ext>
            </a:extLst>
          </p:cNvPr>
          <p:cNvSpPr/>
          <p:nvPr/>
        </p:nvSpPr>
        <p:spPr>
          <a:xfrm>
            <a:off x="71197" y="88188"/>
            <a:ext cx="4995508" cy="230832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1804-1813 : 3</a:t>
            </a:r>
            <a:r>
              <a:rPr lang="fr-FR" b="1" baseline="30000" dirty="0"/>
              <a:t>ème</a:t>
            </a:r>
            <a:r>
              <a:rPr lang="fr-FR" b="1" dirty="0"/>
              <a:t> guerre </a:t>
            </a:r>
            <a:r>
              <a:rPr lang="fr-FR" b="1" dirty="0" err="1"/>
              <a:t>russo</a:t>
            </a:r>
            <a:r>
              <a:rPr lang="fr-FR" b="1" dirty="0"/>
              <a:t>-persane et défaite de la Perse isolée de Fath Ali Chah</a:t>
            </a:r>
          </a:p>
          <a:p>
            <a:endParaRPr lang="fr-FR" dirty="0"/>
          </a:p>
          <a:p>
            <a:r>
              <a:rPr lang="fr-FR" dirty="0"/>
              <a:t>*1804 : Les Russes occupent l’</a:t>
            </a:r>
            <a:r>
              <a:rPr lang="fr-FR" dirty="0" err="1"/>
              <a:t>Iméréthie</a:t>
            </a:r>
            <a:endParaRPr lang="fr-FR" dirty="0"/>
          </a:p>
          <a:p>
            <a:r>
              <a:rPr lang="fr-FR" dirty="0"/>
              <a:t>La Géorgie occidentale, vassale des Ottomans</a:t>
            </a:r>
          </a:p>
          <a:p>
            <a:endParaRPr lang="fr-FR" dirty="0"/>
          </a:p>
          <a:p>
            <a:r>
              <a:rPr lang="fr-FR" dirty="0"/>
              <a:t>NB : 1810 : </a:t>
            </a:r>
            <a:r>
              <a:rPr lang="fr-FR" u="sng" dirty="0"/>
              <a:t>Salomon II</a:t>
            </a:r>
            <a:r>
              <a:rPr lang="fr-FR" dirty="0"/>
              <a:t>, son dernier roi, s’enfuira</a:t>
            </a:r>
          </a:p>
          <a:p>
            <a:r>
              <a:rPr lang="fr-FR" dirty="0"/>
              <a:t>Et l’</a:t>
            </a:r>
            <a:r>
              <a:rPr lang="fr-FR" dirty="0" err="1"/>
              <a:t>Iméréthie</a:t>
            </a:r>
            <a:r>
              <a:rPr lang="fr-FR" dirty="0"/>
              <a:t> sera intégrée à l’Empire russe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E015950D-ECB3-2E55-504B-321B819B56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4649" y="88188"/>
            <a:ext cx="6854327" cy="5596995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4" name="Ellipse 3">
            <a:extLst>
              <a:ext uri="{FF2B5EF4-FFF2-40B4-BE49-F238E27FC236}">
                <a16:creationId xmlns:a16="http://schemas.microsoft.com/office/drawing/2014/main" id="{7844CD66-483D-6216-631D-FC51D8D9999D}"/>
              </a:ext>
            </a:extLst>
          </p:cNvPr>
          <p:cNvSpPr/>
          <p:nvPr/>
        </p:nvSpPr>
        <p:spPr>
          <a:xfrm>
            <a:off x="8846596" y="3095884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2AB37FCF-3242-5639-4456-BD01BD8EEE0D}"/>
              </a:ext>
            </a:extLst>
          </p:cNvPr>
          <p:cNvSpPr/>
          <p:nvPr/>
        </p:nvSpPr>
        <p:spPr>
          <a:xfrm>
            <a:off x="8104215" y="2528512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" name="Ellipse 31">
            <a:extLst>
              <a:ext uri="{FF2B5EF4-FFF2-40B4-BE49-F238E27FC236}">
                <a16:creationId xmlns:a16="http://schemas.microsoft.com/office/drawing/2014/main" id="{FD9198ED-F301-F392-DD2B-C01D02C6AAA1}"/>
              </a:ext>
            </a:extLst>
          </p:cNvPr>
          <p:cNvSpPr/>
          <p:nvPr/>
        </p:nvSpPr>
        <p:spPr>
          <a:xfrm>
            <a:off x="8820987" y="2302354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33" name="Connecteur droit avec flèche 32">
            <a:extLst>
              <a:ext uri="{FF2B5EF4-FFF2-40B4-BE49-F238E27FC236}">
                <a16:creationId xmlns:a16="http://schemas.microsoft.com/office/drawing/2014/main" id="{B7A37FD6-B7EE-9F08-4F9E-34F74D2E1284}"/>
              </a:ext>
            </a:extLst>
          </p:cNvPr>
          <p:cNvCxnSpPr>
            <a:cxnSpLocks/>
            <a:stCxn id="32" idx="4"/>
            <a:endCxn id="4" idx="0"/>
          </p:cNvCxnSpPr>
          <p:nvPr/>
        </p:nvCxnSpPr>
        <p:spPr>
          <a:xfrm>
            <a:off x="8908422" y="2451328"/>
            <a:ext cx="25609" cy="644556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Ellipse 10">
            <a:extLst>
              <a:ext uri="{FF2B5EF4-FFF2-40B4-BE49-F238E27FC236}">
                <a16:creationId xmlns:a16="http://schemas.microsoft.com/office/drawing/2014/main" id="{EC36600C-541C-9C77-8834-32472D197801}"/>
              </a:ext>
            </a:extLst>
          </p:cNvPr>
          <p:cNvSpPr/>
          <p:nvPr/>
        </p:nvSpPr>
        <p:spPr>
          <a:xfrm>
            <a:off x="9984217" y="2257134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3" name="Connecteur droit avec flèche 12">
            <a:extLst>
              <a:ext uri="{FF2B5EF4-FFF2-40B4-BE49-F238E27FC236}">
                <a16:creationId xmlns:a16="http://schemas.microsoft.com/office/drawing/2014/main" id="{E1048CAD-B423-00BB-B67E-944706BDDAE1}"/>
              </a:ext>
            </a:extLst>
          </p:cNvPr>
          <p:cNvCxnSpPr>
            <a:cxnSpLocks/>
          </p:cNvCxnSpPr>
          <p:nvPr/>
        </p:nvCxnSpPr>
        <p:spPr>
          <a:xfrm>
            <a:off x="8908422" y="825172"/>
            <a:ext cx="1101404" cy="1453779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avec flèche 13">
            <a:extLst>
              <a:ext uri="{FF2B5EF4-FFF2-40B4-BE49-F238E27FC236}">
                <a16:creationId xmlns:a16="http://schemas.microsoft.com/office/drawing/2014/main" id="{EDE83DC4-AECF-034E-FCDD-C62FBD716C42}"/>
              </a:ext>
            </a:extLst>
          </p:cNvPr>
          <p:cNvCxnSpPr>
            <a:cxnSpLocks/>
          </p:cNvCxnSpPr>
          <p:nvPr/>
        </p:nvCxnSpPr>
        <p:spPr>
          <a:xfrm flipH="1">
            <a:off x="8253476" y="2376841"/>
            <a:ext cx="567511" cy="173488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" name="Connecteur droit avec flèche 1">
            <a:extLst>
              <a:ext uri="{FF2B5EF4-FFF2-40B4-BE49-F238E27FC236}">
                <a16:creationId xmlns:a16="http://schemas.microsoft.com/office/drawing/2014/main" id="{2770DD54-BB89-CA6D-B488-D31F529664C8}"/>
              </a:ext>
            </a:extLst>
          </p:cNvPr>
          <p:cNvCxnSpPr>
            <a:cxnSpLocks/>
            <a:endCxn id="5" idx="0"/>
          </p:cNvCxnSpPr>
          <p:nvPr/>
        </p:nvCxnSpPr>
        <p:spPr>
          <a:xfrm>
            <a:off x="8908422" y="825172"/>
            <a:ext cx="5553" cy="991214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Ellipse 4">
            <a:extLst>
              <a:ext uri="{FF2B5EF4-FFF2-40B4-BE49-F238E27FC236}">
                <a16:creationId xmlns:a16="http://schemas.microsoft.com/office/drawing/2014/main" id="{AB07DD85-C33D-DCF9-10F2-25EFCAD2B63F}"/>
              </a:ext>
            </a:extLst>
          </p:cNvPr>
          <p:cNvSpPr/>
          <p:nvPr/>
        </p:nvSpPr>
        <p:spPr>
          <a:xfrm>
            <a:off x="8826540" y="1816386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7" name="Connecteur droit avec flèche 6">
            <a:extLst>
              <a:ext uri="{FF2B5EF4-FFF2-40B4-BE49-F238E27FC236}">
                <a16:creationId xmlns:a16="http://schemas.microsoft.com/office/drawing/2014/main" id="{2F584B4F-5269-4905-3A0A-E8A5677AB045}"/>
              </a:ext>
            </a:extLst>
          </p:cNvPr>
          <p:cNvCxnSpPr>
            <a:cxnSpLocks/>
          </p:cNvCxnSpPr>
          <p:nvPr/>
        </p:nvCxnSpPr>
        <p:spPr>
          <a:xfrm flipH="1">
            <a:off x="8908422" y="1965360"/>
            <a:ext cx="5553" cy="336994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Ellipse 7">
            <a:extLst>
              <a:ext uri="{FF2B5EF4-FFF2-40B4-BE49-F238E27FC236}">
                <a16:creationId xmlns:a16="http://schemas.microsoft.com/office/drawing/2014/main" id="{D6497582-A5BA-91C8-34EA-381C2C74BB13}"/>
              </a:ext>
            </a:extLst>
          </p:cNvPr>
          <p:cNvSpPr/>
          <p:nvPr/>
        </p:nvSpPr>
        <p:spPr>
          <a:xfrm>
            <a:off x="8095782" y="1667412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478DDBE4-3463-A61A-3D2F-BF3CCBA4F257}"/>
              </a:ext>
            </a:extLst>
          </p:cNvPr>
          <p:cNvSpPr/>
          <p:nvPr/>
        </p:nvSpPr>
        <p:spPr>
          <a:xfrm>
            <a:off x="6366373" y="918664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E808D0F2-03E6-59E2-0D7E-7D078D18DF6F}"/>
              </a:ext>
            </a:extLst>
          </p:cNvPr>
          <p:cNvSpPr/>
          <p:nvPr/>
        </p:nvSpPr>
        <p:spPr>
          <a:xfrm>
            <a:off x="7632149" y="1098330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9230248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99BB15-22B9-D1CC-D6D8-1F2F701E6D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477D4D1-2EF6-20D7-59FD-0BC47BBA4EB8}"/>
              </a:ext>
            </a:extLst>
          </p:cNvPr>
          <p:cNvSpPr/>
          <p:nvPr/>
        </p:nvSpPr>
        <p:spPr>
          <a:xfrm>
            <a:off x="71197" y="88188"/>
            <a:ext cx="4995508" cy="341632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1804-1813 : 3</a:t>
            </a:r>
            <a:r>
              <a:rPr lang="fr-FR" b="1" baseline="30000" dirty="0"/>
              <a:t>ème</a:t>
            </a:r>
            <a:r>
              <a:rPr lang="fr-FR" b="1" dirty="0"/>
              <a:t> guerre </a:t>
            </a:r>
            <a:r>
              <a:rPr lang="fr-FR" b="1" dirty="0" err="1"/>
              <a:t>russo</a:t>
            </a:r>
            <a:r>
              <a:rPr lang="fr-FR" b="1" dirty="0"/>
              <a:t>-persane et défaite de la Perse isolée de Fath Ali Chah</a:t>
            </a:r>
          </a:p>
          <a:p>
            <a:endParaRPr lang="fr-FR" dirty="0"/>
          </a:p>
          <a:p>
            <a:r>
              <a:rPr lang="fr-FR" dirty="0"/>
              <a:t>*1804-05 : De Tiflis…</a:t>
            </a:r>
          </a:p>
          <a:p>
            <a:r>
              <a:rPr lang="fr-FR" dirty="0"/>
              <a:t>Les Russes lancent des offensives</a:t>
            </a:r>
          </a:p>
          <a:p>
            <a:r>
              <a:rPr lang="fr-FR" dirty="0"/>
              <a:t>Sur Erevan arménienne et </a:t>
            </a:r>
            <a:r>
              <a:rPr lang="fr-FR" sz="1700" dirty="0"/>
              <a:t>Gandja azérie (</a:t>
            </a:r>
            <a:r>
              <a:rPr lang="fr-FR" sz="1700" dirty="0" err="1"/>
              <a:t>Elisavetpol</a:t>
            </a:r>
            <a:r>
              <a:rPr lang="fr-FR" sz="1700" dirty="0"/>
              <a:t>)</a:t>
            </a:r>
          </a:p>
          <a:p>
            <a:endParaRPr lang="fr-FR" dirty="0"/>
          </a:p>
          <a:p>
            <a:r>
              <a:rPr lang="fr-FR" dirty="0"/>
              <a:t>Mais leur infériorité numérique les empêche</a:t>
            </a:r>
          </a:p>
          <a:p>
            <a:r>
              <a:rPr lang="fr-FR" dirty="0"/>
              <a:t>De progresser et ils doivent se retirer…</a:t>
            </a:r>
          </a:p>
          <a:p>
            <a:endParaRPr lang="fr-FR" dirty="0"/>
          </a:p>
          <a:p>
            <a:r>
              <a:rPr lang="fr-FR" dirty="0"/>
              <a:t>*Côté persan, face à la menace russe</a:t>
            </a:r>
          </a:p>
          <a:p>
            <a:r>
              <a:rPr lang="fr-FR" u="sng" dirty="0"/>
              <a:t>Fath Ali</a:t>
            </a:r>
            <a:r>
              <a:rPr lang="fr-FR" dirty="0"/>
              <a:t> cherche de nouvelles alliances…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0FB1ABBB-C345-5A47-0679-341A7231DB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4649" y="88188"/>
            <a:ext cx="6854327" cy="5596995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4" name="Ellipse 3">
            <a:extLst>
              <a:ext uri="{FF2B5EF4-FFF2-40B4-BE49-F238E27FC236}">
                <a16:creationId xmlns:a16="http://schemas.microsoft.com/office/drawing/2014/main" id="{3148E320-8BB2-93D3-8988-CAC877E65EDA}"/>
              </a:ext>
            </a:extLst>
          </p:cNvPr>
          <p:cNvSpPr/>
          <p:nvPr/>
        </p:nvSpPr>
        <p:spPr>
          <a:xfrm>
            <a:off x="8846596" y="3095884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DF767353-5BCA-8707-DAF5-0A34887C53C8}"/>
              </a:ext>
            </a:extLst>
          </p:cNvPr>
          <p:cNvSpPr/>
          <p:nvPr/>
        </p:nvSpPr>
        <p:spPr>
          <a:xfrm>
            <a:off x="8104215" y="2528512"/>
            <a:ext cx="174870" cy="148974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CC388974-5941-73B8-045C-A6EEA230AF23}"/>
              </a:ext>
            </a:extLst>
          </p:cNvPr>
          <p:cNvSpPr/>
          <p:nvPr/>
        </p:nvSpPr>
        <p:spPr>
          <a:xfrm>
            <a:off x="8671726" y="4241559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" name="Ellipse 31">
            <a:extLst>
              <a:ext uri="{FF2B5EF4-FFF2-40B4-BE49-F238E27FC236}">
                <a16:creationId xmlns:a16="http://schemas.microsoft.com/office/drawing/2014/main" id="{85C82A16-1719-C31B-D373-881BBBD5D9DD}"/>
              </a:ext>
            </a:extLst>
          </p:cNvPr>
          <p:cNvSpPr/>
          <p:nvPr/>
        </p:nvSpPr>
        <p:spPr>
          <a:xfrm>
            <a:off x="8820987" y="2302354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33" name="Connecteur droit avec flèche 32">
            <a:extLst>
              <a:ext uri="{FF2B5EF4-FFF2-40B4-BE49-F238E27FC236}">
                <a16:creationId xmlns:a16="http://schemas.microsoft.com/office/drawing/2014/main" id="{FE72527B-B077-12D8-C4DD-F25ED95377A0}"/>
              </a:ext>
            </a:extLst>
          </p:cNvPr>
          <p:cNvCxnSpPr>
            <a:cxnSpLocks/>
            <a:stCxn id="32" idx="4"/>
            <a:endCxn id="4" idx="0"/>
          </p:cNvCxnSpPr>
          <p:nvPr/>
        </p:nvCxnSpPr>
        <p:spPr>
          <a:xfrm>
            <a:off x="8908422" y="2451328"/>
            <a:ext cx="25609" cy="644556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Ellipse 35">
            <a:extLst>
              <a:ext uri="{FF2B5EF4-FFF2-40B4-BE49-F238E27FC236}">
                <a16:creationId xmlns:a16="http://schemas.microsoft.com/office/drawing/2014/main" id="{49CA1690-BBD9-6D1A-0220-989A1D829EB3}"/>
              </a:ext>
            </a:extLst>
          </p:cNvPr>
          <p:cNvSpPr/>
          <p:nvPr/>
        </p:nvSpPr>
        <p:spPr>
          <a:xfrm>
            <a:off x="9579500" y="3718098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37" name="Connecteur droit avec flèche 36">
            <a:extLst>
              <a:ext uri="{FF2B5EF4-FFF2-40B4-BE49-F238E27FC236}">
                <a16:creationId xmlns:a16="http://schemas.microsoft.com/office/drawing/2014/main" id="{6A0B14E2-0A0B-97D4-AC20-0E31BE6B793A}"/>
              </a:ext>
            </a:extLst>
          </p:cNvPr>
          <p:cNvCxnSpPr>
            <a:cxnSpLocks/>
            <a:stCxn id="4" idx="4"/>
          </p:cNvCxnSpPr>
          <p:nvPr/>
        </p:nvCxnSpPr>
        <p:spPr>
          <a:xfrm flipH="1">
            <a:off x="8820987" y="3244858"/>
            <a:ext cx="113044" cy="847727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Connecteur droit avec flèche 40">
            <a:extLst>
              <a:ext uri="{FF2B5EF4-FFF2-40B4-BE49-F238E27FC236}">
                <a16:creationId xmlns:a16="http://schemas.microsoft.com/office/drawing/2014/main" id="{F469CDA0-F980-91A5-C052-33DCE11F0C5F}"/>
              </a:ext>
            </a:extLst>
          </p:cNvPr>
          <p:cNvCxnSpPr>
            <a:cxnSpLocks/>
            <a:stCxn id="4" idx="5"/>
            <a:endCxn id="36" idx="1"/>
          </p:cNvCxnSpPr>
          <p:nvPr/>
        </p:nvCxnSpPr>
        <p:spPr>
          <a:xfrm>
            <a:off x="8995857" y="3223041"/>
            <a:ext cx="609252" cy="516874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Ellipse 10">
            <a:extLst>
              <a:ext uri="{FF2B5EF4-FFF2-40B4-BE49-F238E27FC236}">
                <a16:creationId xmlns:a16="http://schemas.microsoft.com/office/drawing/2014/main" id="{1FC7A450-DB9A-2706-E7F9-79AC66DE9AA4}"/>
              </a:ext>
            </a:extLst>
          </p:cNvPr>
          <p:cNvSpPr/>
          <p:nvPr/>
        </p:nvSpPr>
        <p:spPr>
          <a:xfrm>
            <a:off x="9984217" y="2257134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3" name="Connecteur droit avec flèche 12">
            <a:extLst>
              <a:ext uri="{FF2B5EF4-FFF2-40B4-BE49-F238E27FC236}">
                <a16:creationId xmlns:a16="http://schemas.microsoft.com/office/drawing/2014/main" id="{57F5BA3B-D72C-6EBF-FAAD-590E1EF8D2D5}"/>
              </a:ext>
            </a:extLst>
          </p:cNvPr>
          <p:cNvCxnSpPr>
            <a:cxnSpLocks/>
          </p:cNvCxnSpPr>
          <p:nvPr/>
        </p:nvCxnSpPr>
        <p:spPr>
          <a:xfrm>
            <a:off x="8908422" y="825172"/>
            <a:ext cx="1101404" cy="1453779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avec flèche 13">
            <a:extLst>
              <a:ext uri="{FF2B5EF4-FFF2-40B4-BE49-F238E27FC236}">
                <a16:creationId xmlns:a16="http://schemas.microsoft.com/office/drawing/2014/main" id="{49AE53BF-FB8D-2A32-E428-FEE6A3B6D150}"/>
              </a:ext>
            </a:extLst>
          </p:cNvPr>
          <p:cNvCxnSpPr>
            <a:cxnSpLocks/>
          </p:cNvCxnSpPr>
          <p:nvPr/>
        </p:nvCxnSpPr>
        <p:spPr>
          <a:xfrm flipH="1">
            <a:off x="8253476" y="2376841"/>
            <a:ext cx="567511" cy="173488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" name="Connecteur droit avec flèche 1">
            <a:extLst>
              <a:ext uri="{FF2B5EF4-FFF2-40B4-BE49-F238E27FC236}">
                <a16:creationId xmlns:a16="http://schemas.microsoft.com/office/drawing/2014/main" id="{0CC316A3-69CC-F998-B48F-577A9B9948F8}"/>
              </a:ext>
            </a:extLst>
          </p:cNvPr>
          <p:cNvCxnSpPr>
            <a:cxnSpLocks/>
            <a:endCxn id="5" idx="0"/>
          </p:cNvCxnSpPr>
          <p:nvPr/>
        </p:nvCxnSpPr>
        <p:spPr>
          <a:xfrm>
            <a:off x="8908422" y="825172"/>
            <a:ext cx="5553" cy="991214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Ellipse 4">
            <a:extLst>
              <a:ext uri="{FF2B5EF4-FFF2-40B4-BE49-F238E27FC236}">
                <a16:creationId xmlns:a16="http://schemas.microsoft.com/office/drawing/2014/main" id="{DA8C9810-1D43-9298-A3FF-8246DF38CA59}"/>
              </a:ext>
            </a:extLst>
          </p:cNvPr>
          <p:cNvSpPr/>
          <p:nvPr/>
        </p:nvSpPr>
        <p:spPr>
          <a:xfrm>
            <a:off x="8826540" y="1816386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7" name="Connecteur droit avec flèche 6">
            <a:extLst>
              <a:ext uri="{FF2B5EF4-FFF2-40B4-BE49-F238E27FC236}">
                <a16:creationId xmlns:a16="http://schemas.microsoft.com/office/drawing/2014/main" id="{55727EBD-A54D-12E4-FF7E-07B65D4E3039}"/>
              </a:ext>
            </a:extLst>
          </p:cNvPr>
          <p:cNvCxnSpPr>
            <a:cxnSpLocks/>
          </p:cNvCxnSpPr>
          <p:nvPr/>
        </p:nvCxnSpPr>
        <p:spPr>
          <a:xfrm flipH="1">
            <a:off x="8908422" y="1965360"/>
            <a:ext cx="5553" cy="336994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Ellipse 7">
            <a:extLst>
              <a:ext uri="{FF2B5EF4-FFF2-40B4-BE49-F238E27FC236}">
                <a16:creationId xmlns:a16="http://schemas.microsoft.com/office/drawing/2014/main" id="{3D3C7E42-88FD-28E9-D2F5-559E1E81782F}"/>
              </a:ext>
            </a:extLst>
          </p:cNvPr>
          <p:cNvSpPr/>
          <p:nvPr/>
        </p:nvSpPr>
        <p:spPr>
          <a:xfrm>
            <a:off x="8095782" y="1667412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5C6839C1-B591-29BD-97A8-C0136852AC44}"/>
              </a:ext>
            </a:extLst>
          </p:cNvPr>
          <p:cNvSpPr/>
          <p:nvPr/>
        </p:nvSpPr>
        <p:spPr>
          <a:xfrm>
            <a:off x="6366373" y="918664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448ACDAC-7CB5-82B2-E488-B27D06BF9708}"/>
              </a:ext>
            </a:extLst>
          </p:cNvPr>
          <p:cNvSpPr/>
          <p:nvPr/>
        </p:nvSpPr>
        <p:spPr>
          <a:xfrm>
            <a:off x="7632149" y="1098330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3996966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33023" y="178483"/>
            <a:ext cx="4836541" cy="535531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1804-1813 : 3</a:t>
            </a:r>
            <a:r>
              <a:rPr lang="fr-FR" b="1" baseline="30000" dirty="0"/>
              <a:t>ème</a:t>
            </a:r>
            <a:r>
              <a:rPr lang="fr-FR" b="1" dirty="0"/>
              <a:t> guerre </a:t>
            </a:r>
            <a:r>
              <a:rPr lang="fr-FR" b="1" dirty="0" err="1"/>
              <a:t>russo</a:t>
            </a:r>
            <a:r>
              <a:rPr lang="fr-FR" b="1" dirty="0"/>
              <a:t>-persane et défaite de la Perse isolée de Fath Ali Chah</a:t>
            </a:r>
          </a:p>
          <a:p>
            <a:endParaRPr lang="fr-FR" dirty="0"/>
          </a:p>
          <a:p>
            <a:r>
              <a:rPr lang="fr-FR" dirty="0"/>
              <a:t>*1805 : N’ayant pas pu obtenir une aide</a:t>
            </a:r>
          </a:p>
          <a:p>
            <a:r>
              <a:rPr lang="fr-FR" dirty="0"/>
              <a:t>De la GB, alliée de la Russie contre la France</a:t>
            </a:r>
          </a:p>
          <a:p>
            <a:r>
              <a:rPr lang="fr-FR" u="sng" dirty="0"/>
              <a:t>Fath Ali</a:t>
            </a:r>
            <a:r>
              <a:rPr lang="fr-FR" dirty="0"/>
              <a:t> se tourne donc vers la France…</a:t>
            </a:r>
          </a:p>
          <a:p>
            <a:endParaRPr lang="fr-FR" dirty="0"/>
          </a:p>
          <a:p>
            <a:r>
              <a:rPr lang="fr-FR" dirty="0"/>
              <a:t>*Mai 1807 : En Prusse (!), </a:t>
            </a:r>
            <a:r>
              <a:rPr lang="fr-FR" u="sng" dirty="0"/>
              <a:t>traité de </a:t>
            </a:r>
            <a:r>
              <a:rPr lang="fr-FR" u="sng" dirty="0" err="1"/>
              <a:t>Finckenstein</a:t>
            </a:r>
            <a:r>
              <a:rPr lang="fr-FR" dirty="0"/>
              <a:t> </a:t>
            </a:r>
            <a:endParaRPr lang="fr-FR" u="sng" dirty="0"/>
          </a:p>
          <a:p>
            <a:r>
              <a:rPr lang="fr-FR" dirty="0"/>
              <a:t>Napoléon promet une aide de la France à la Perse</a:t>
            </a:r>
          </a:p>
          <a:p>
            <a:r>
              <a:rPr lang="fr-FR" dirty="0"/>
              <a:t>Contre la Russie et la GB…</a:t>
            </a:r>
          </a:p>
          <a:p>
            <a:endParaRPr lang="fr-FR" dirty="0"/>
          </a:p>
          <a:p>
            <a:r>
              <a:rPr lang="fr-FR" dirty="0"/>
              <a:t>En échange, dans le Golfe persique</a:t>
            </a:r>
          </a:p>
          <a:p>
            <a:r>
              <a:rPr lang="fr-FR" dirty="0"/>
              <a:t>La Perse offre l’île de Kharg, face à Bouchir</a:t>
            </a:r>
          </a:p>
          <a:p>
            <a:r>
              <a:rPr lang="fr-FR" dirty="0"/>
              <a:t>Et elle doit menacer la GB en Inde</a:t>
            </a:r>
          </a:p>
          <a:p>
            <a:endParaRPr lang="fr-FR" dirty="0"/>
          </a:p>
          <a:p>
            <a:r>
              <a:rPr lang="fr-FR" dirty="0"/>
              <a:t>*Mais en juillet 1807, renversement des alliances</a:t>
            </a:r>
          </a:p>
          <a:p>
            <a:endParaRPr lang="fr-FR" dirty="0"/>
          </a:p>
          <a:p>
            <a:r>
              <a:rPr lang="fr-FR" dirty="0"/>
              <a:t>Traité de Tilsit : Alliance franco-russe contre la GB</a:t>
            </a:r>
          </a:p>
          <a:p>
            <a:r>
              <a:rPr lang="fr-FR" dirty="0"/>
              <a:t>Et pour la Perse : suivre le mouvement…</a:t>
            </a:r>
          </a:p>
        </p:txBody>
      </p:sp>
    </p:spTree>
    <p:extLst>
      <p:ext uri="{BB962C8B-B14F-4D97-AF65-F5344CB8AC3E}">
        <p14:creationId xmlns:p14="http://schemas.microsoft.com/office/powerpoint/2010/main" val="326787763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82515" y="138329"/>
            <a:ext cx="4984190" cy="452431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1804-1813 : 3</a:t>
            </a:r>
            <a:r>
              <a:rPr lang="fr-FR" b="1" baseline="30000" dirty="0"/>
              <a:t>ème</a:t>
            </a:r>
            <a:r>
              <a:rPr lang="fr-FR" b="1" dirty="0"/>
              <a:t> guerre </a:t>
            </a:r>
            <a:r>
              <a:rPr lang="fr-FR" b="1" dirty="0" err="1"/>
              <a:t>russo</a:t>
            </a:r>
            <a:r>
              <a:rPr lang="fr-FR" b="1" dirty="0"/>
              <a:t>-persane et défaite de la Perse isolée de Fath Ali Chah</a:t>
            </a:r>
          </a:p>
          <a:p>
            <a:endParaRPr lang="fr-FR" dirty="0"/>
          </a:p>
          <a:p>
            <a:r>
              <a:rPr lang="fr-FR" dirty="0"/>
              <a:t>*1807 : La Perse obtient</a:t>
            </a:r>
          </a:p>
          <a:p>
            <a:r>
              <a:rPr lang="fr-FR" dirty="0"/>
              <a:t>Le soutien de la GB contre la Russie</a:t>
            </a:r>
          </a:p>
          <a:p>
            <a:r>
              <a:rPr lang="fr-FR" dirty="0"/>
              <a:t>NB : La GB fait de même avec l’Empire ottoman</a:t>
            </a:r>
          </a:p>
          <a:p>
            <a:endParaRPr lang="fr-FR" dirty="0"/>
          </a:p>
          <a:p>
            <a:r>
              <a:rPr lang="fr-FR" dirty="0"/>
              <a:t>*Mais sur le terrain, les choses évoluent peu… </a:t>
            </a:r>
          </a:p>
          <a:p>
            <a:endParaRPr lang="fr-FR" dirty="0"/>
          </a:p>
          <a:p>
            <a:r>
              <a:rPr lang="fr-FR" dirty="0"/>
              <a:t>*1810 : Face à une situation militaire bloquée</a:t>
            </a:r>
          </a:p>
          <a:p>
            <a:r>
              <a:rPr lang="fr-FR" u="sng" dirty="0"/>
              <a:t>Fath Ali Chah</a:t>
            </a:r>
            <a:r>
              <a:rPr lang="fr-FR" dirty="0"/>
              <a:t> lance la guerre sainte contre la Russie</a:t>
            </a:r>
          </a:p>
          <a:p>
            <a:endParaRPr lang="fr-FR" dirty="0"/>
          </a:p>
          <a:p>
            <a:r>
              <a:rPr lang="fr-FR" dirty="0"/>
              <a:t>*Les Russes sont toujours en infériorité numérique</a:t>
            </a:r>
          </a:p>
          <a:p>
            <a:r>
              <a:rPr lang="fr-FR" dirty="0"/>
              <a:t>Mais ils possèdent une supériorité technologique</a:t>
            </a:r>
          </a:p>
          <a:p>
            <a:endParaRPr lang="fr-FR" dirty="0"/>
          </a:p>
          <a:p>
            <a:r>
              <a:rPr lang="fr-FR" dirty="0"/>
              <a:t>*Et surtout…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B932AC12-A393-AE65-9715-172F9FE2B8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4649" y="88188"/>
            <a:ext cx="6854327" cy="5596995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3" name="Ellipse 2">
            <a:extLst>
              <a:ext uri="{FF2B5EF4-FFF2-40B4-BE49-F238E27FC236}">
                <a16:creationId xmlns:a16="http://schemas.microsoft.com/office/drawing/2014/main" id="{784D025F-32B4-266C-3476-528C85384801}"/>
              </a:ext>
            </a:extLst>
          </p:cNvPr>
          <p:cNvSpPr/>
          <p:nvPr/>
        </p:nvSpPr>
        <p:spPr>
          <a:xfrm>
            <a:off x="8846596" y="3095884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CDD048E1-8FA0-A926-72D0-CD98F19BB0BE}"/>
              </a:ext>
            </a:extLst>
          </p:cNvPr>
          <p:cNvSpPr/>
          <p:nvPr/>
        </p:nvSpPr>
        <p:spPr>
          <a:xfrm>
            <a:off x="8104215" y="2528512"/>
            <a:ext cx="174870" cy="148974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CF2C6C91-7968-FD54-4B20-6FBAC9AE0016}"/>
              </a:ext>
            </a:extLst>
          </p:cNvPr>
          <p:cNvSpPr/>
          <p:nvPr/>
        </p:nvSpPr>
        <p:spPr>
          <a:xfrm>
            <a:off x="8820987" y="2302354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7" name="Connecteur droit avec flèche 16">
            <a:extLst>
              <a:ext uri="{FF2B5EF4-FFF2-40B4-BE49-F238E27FC236}">
                <a16:creationId xmlns:a16="http://schemas.microsoft.com/office/drawing/2014/main" id="{72987A52-ADFA-4778-5F5D-041BC7ADD170}"/>
              </a:ext>
            </a:extLst>
          </p:cNvPr>
          <p:cNvCxnSpPr>
            <a:cxnSpLocks/>
            <a:stCxn id="16" idx="4"/>
            <a:endCxn id="3" idx="0"/>
          </p:cNvCxnSpPr>
          <p:nvPr/>
        </p:nvCxnSpPr>
        <p:spPr>
          <a:xfrm>
            <a:off x="8908422" y="2451328"/>
            <a:ext cx="25609" cy="644556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Ellipse 24">
            <a:extLst>
              <a:ext uri="{FF2B5EF4-FFF2-40B4-BE49-F238E27FC236}">
                <a16:creationId xmlns:a16="http://schemas.microsoft.com/office/drawing/2014/main" id="{30A92995-7315-0800-1EE7-8AF8F6E55F4A}"/>
              </a:ext>
            </a:extLst>
          </p:cNvPr>
          <p:cNvSpPr/>
          <p:nvPr/>
        </p:nvSpPr>
        <p:spPr>
          <a:xfrm>
            <a:off x="9984217" y="2257134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6" name="Connecteur droit avec flèche 25">
            <a:extLst>
              <a:ext uri="{FF2B5EF4-FFF2-40B4-BE49-F238E27FC236}">
                <a16:creationId xmlns:a16="http://schemas.microsoft.com/office/drawing/2014/main" id="{E042DD40-B2D3-24CE-FD81-4E11CAA8B4D3}"/>
              </a:ext>
            </a:extLst>
          </p:cNvPr>
          <p:cNvCxnSpPr>
            <a:cxnSpLocks/>
          </p:cNvCxnSpPr>
          <p:nvPr/>
        </p:nvCxnSpPr>
        <p:spPr>
          <a:xfrm>
            <a:off x="8908422" y="825172"/>
            <a:ext cx="1101404" cy="1453779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cteur droit avec flèche 26">
            <a:extLst>
              <a:ext uri="{FF2B5EF4-FFF2-40B4-BE49-F238E27FC236}">
                <a16:creationId xmlns:a16="http://schemas.microsoft.com/office/drawing/2014/main" id="{21F06610-578B-B915-0CFC-0B6E07285EAE}"/>
              </a:ext>
            </a:extLst>
          </p:cNvPr>
          <p:cNvCxnSpPr>
            <a:cxnSpLocks/>
          </p:cNvCxnSpPr>
          <p:nvPr/>
        </p:nvCxnSpPr>
        <p:spPr>
          <a:xfrm flipH="1">
            <a:off x="8253476" y="2376841"/>
            <a:ext cx="567511" cy="173488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Connecteur droit avec flèche 3">
            <a:extLst>
              <a:ext uri="{FF2B5EF4-FFF2-40B4-BE49-F238E27FC236}">
                <a16:creationId xmlns:a16="http://schemas.microsoft.com/office/drawing/2014/main" id="{A8387727-3050-B5A0-AA41-0081428D1792}"/>
              </a:ext>
            </a:extLst>
          </p:cNvPr>
          <p:cNvCxnSpPr>
            <a:cxnSpLocks/>
            <a:endCxn id="7" idx="0"/>
          </p:cNvCxnSpPr>
          <p:nvPr/>
        </p:nvCxnSpPr>
        <p:spPr>
          <a:xfrm>
            <a:off x="8908422" y="825172"/>
            <a:ext cx="5553" cy="991214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Ellipse 6">
            <a:extLst>
              <a:ext uri="{FF2B5EF4-FFF2-40B4-BE49-F238E27FC236}">
                <a16:creationId xmlns:a16="http://schemas.microsoft.com/office/drawing/2014/main" id="{21858556-BABA-FB29-42F7-374447199D31}"/>
              </a:ext>
            </a:extLst>
          </p:cNvPr>
          <p:cNvSpPr/>
          <p:nvPr/>
        </p:nvSpPr>
        <p:spPr>
          <a:xfrm>
            <a:off x="8826540" y="1816386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9" name="Connecteur droit avec flèche 8">
            <a:extLst>
              <a:ext uri="{FF2B5EF4-FFF2-40B4-BE49-F238E27FC236}">
                <a16:creationId xmlns:a16="http://schemas.microsoft.com/office/drawing/2014/main" id="{F2263BDE-B04B-8FA4-96B9-235AB6AC47DF}"/>
              </a:ext>
            </a:extLst>
          </p:cNvPr>
          <p:cNvCxnSpPr>
            <a:cxnSpLocks/>
          </p:cNvCxnSpPr>
          <p:nvPr/>
        </p:nvCxnSpPr>
        <p:spPr>
          <a:xfrm flipH="1">
            <a:off x="8908422" y="1965360"/>
            <a:ext cx="5553" cy="336994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Ellipse 9">
            <a:extLst>
              <a:ext uri="{FF2B5EF4-FFF2-40B4-BE49-F238E27FC236}">
                <a16:creationId xmlns:a16="http://schemas.microsoft.com/office/drawing/2014/main" id="{460A2995-F23F-285E-B299-836111ED14E6}"/>
              </a:ext>
            </a:extLst>
          </p:cNvPr>
          <p:cNvSpPr/>
          <p:nvPr/>
        </p:nvSpPr>
        <p:spPr>
          <a:xfrm>
            <a:off x="8095782" y="1667412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03452E93-F4CF-B72A-C5FF-72DD261094A3}"/>
              </a:ext>
            </a:extLst>
          </p:cNvPr>
          <p:cNvSpPr/>
          <p:nvPr/>
        </p:nvSpPr>
        <p:spPr>
          <a:xfrm>
            <a:off x="6366373" y="918664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5C1EC35C-367A-3B9D-BFB0-F7FFEEBB8965}"/>
              </a:ext>
            </a:extLst>
          </p:cNvPr>
          <p:cNvSpPr/>
          <p:nvPr/>
        </p:nvSpPr>
        <p:spPr>
          <a:xfrm>
            <a:off x="7632149" y="1098330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7086548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33024" y="178483"/>
            <a:ext cx="4984190" cy="397031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1804-1813 : 3</a:t>
            </a:r>
            <a:r>
              <a:rPr lang="fr-FR" b="1" baseline="30000" dirty="0"/>
              <a:t>ème</a:t>
            </a:r>
            <a:r>
              <a:rPr lang="fr-FR" b="1" dirty="0"/>
              <a:t> guerre </a:t>
            </a:r>
            <a:r>
              <a:rPr lang="fr-FR" b="1" dirty="0" err="1"/>
              <a:t>russo</a:t>
            </a:r>
            <a:r>
              <a:rPr lang="fr-FR" b="1" dirty="0"/>
              <a:t>-persane et défaite de la Perse isolée de Fath Ali Chah</a:t>
            </a:r>
          </a:p>
          <a:p>
            <a:endParaRPr lang="fr-FR" dirty="0"/>
          </a:p>
          <a:p>
            <a:r>
              <a:rPr lang="fr-FR" dirty="0"/>
              <a:t>*Printemps 1812</a:t>
            </a:r>
          </a:p>
          <a:p>
            <a:r>
              <a:rPr lang="fr-FR" dirty="0"/>
              <a:t>En Europe, nouveau renversement des alliances</a:t>
            </a:r>
          </a:p>
          <a:p>
            <a:endParaRPr lang="fr-FR" dirty="0"/>
          </a:p>
          <a:p>
            <a:r>
              <a:rPr lang="fr-FR" dirty="0"/>
              <a:t>La Russie rompt avec la France de Napoléon</a:t>
            </a:r>
          </a:p>
          <a:p>
            <a:r>
              <a:rPr lang="fr-FR" dirty="0"/>
              <a:t>Et se rapproche à nouveau de la GB</a:t>
            </a:r>
          </a:p>
          <a:p>
            <a:endParaRPr lang="fr-FR" dirty="0"/>
          </a:p>
          <a:p>
            <a:r>
              <a:rPr lang="fr-FR" dirty="0"/>
              <a:t>*Conséquence</a:t>
            </a:r>
          </a:p>
          <a:p>
            <a:r>
              <a:rPr lang="fr-FR" dirty="0"/>
              <a:t>Comme l’Empire ottoman au même moment (mai)</a:t>
            </a:r>
          </a:p>
          <a:p>
            <a:r>
              <a:rPr lang="fr-FR" dirty="0"/>
              <a:t>La Perse définitivement isolée face aux Russes</a:t>
            </a:r>
          </a:p>
          <a:p>
            <a:endParaRPr lang="fr-FR" dirty="0"/>
          </a:p>
          <a:p>
            <a:r>
              <a:rPr lang="fr-FR" dirty="0"/>
              <a:t>*Oct. 1812 : Nouvelle offensive russe…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632E01CA-1B2D-F9C3-E621-C7D4C885F4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4649" y="88188"/>
            <a:ext cx="6854327" cy="5596995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3" name="Ellipse 2">
            <a:extLst>
              <a:ext uri="{FF2B5EF4-FFF2-40B4-BE49-F238E27FC236}">
                <a16:creationId xmlns:a16="http://schemas.microsoft.com/office/drawing/2014/main" id="{46035030-199F-9204-5721-58541B51ECD1}"/>
              </a:ext>
            </a:extLst>
          </p:cNvPr>
          <p:cNvSpPr/>
          <p:nvPr/>
        </p:nvSpPr>
        <p:spPr>
          <a:xfrm>
            <a:off x="8846596" y="3095884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14FDDE2D-1BFF-EFF4-C341-D4927882C260}"/>
              </a:ext>
            </a:extLst>
          </p:cNvPr>
          <p:cNvSpPr/>
          <p:nvPr/>
        </p:nvSpPr>
        <p:spPr>
          <a:xfrm>
            <a:off x="8820987" y="2302354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8" name="Connecteur droit avec flèche 17">
            <a:extLst>
              <a:ext uri="{FF2B5EF4-FFF2-40B4-BE49-F238E27FC236}">
                <a16:creationId xmlns:a16="http://schemas.microsoft.com/office/drawing/2014/main" id="{07FD193E-C5DF-EEAC-2276-F8D5CF1B343A}"/>
              </a:ext>
            </a:extLst>
          </p:cNvPr>
          <p:cNvCxnSpPr>
            <a:cxnSpLocks/>
            <a:stCxn id="17" idx="4"/>
            <a:endCxn id="3" idx="0"/>
          </p:cNvCxnSpPr>
          <p:nvPr/>
        </p:nvCxnSpPr>
        <p:spPr>
          <a:xfrm>
            <a:off x="8908422" y="2451328"/>
            <a:ext cx="25609" cy="644556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Ellipse 27">
            <a:extLst>
              <a:ext uri="{FF2B5EF4-FFF2-40B4-BE49-F238E27FC236}">
                <a16:creationId xmlns:a16="http://schemas.microsoft.com/office/drawing/2014/main" id="{030ADD69-F4F6-E3C7-2E81-5BE2753DF198}"/>
              </a:ext>
            </a:extLst>
          </p:cNvPr>
          <p:cNvSpPr/>
          <p:nvPr/>
        </p:nvSpPr>
        <p:spPr>
          <a:xfrm>
            <a:off x="9984217" y="2257134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9" name="Connecteur droit avec flèche 28">
            <a:extLst>
              <a:ext uri="{FF2B5EF4-FFF2-40B4-BE49-F238E27FC236}">
                <a16:creationId xmlns:a16="http://schemas.microsoft.com/office/drawing/2014/main" id="{F8973CC9-59A7-A646-D76F-9563CF5141A4}"/>
              </a:ext>
            </a:extLst>
          </p:cNvPr>
          <p:cNvCxnSpPr>
            <a:cxnSpLocks/>
          </p:cNvCxnSpPr>
          <p:nvPr/>
        </p:nvCxnSpPr>
        <p:spPr>
          <a:xfrm>
            <a:off x="8908422" y="825172"/>
            <a:ext cx="1101404" cy="1453779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necteur droit avec flèche 31">
            <a:extLst>
              <a:ext uri="{FF2B5EF4-FFF2-40B4-BE49-F238E27FC236}">
                <a16:creationId xmlns:a16="http://schemas.microsoft.com/office/drawing/2014/main" id="{D652C723-C9E9-87CC-30EB-4D6E70FA972C}"/>
              </a:ext>
            </a:extLst>
          </p:cNvPr>
          <p:cNvCxnSpPr>
            <a:cxnSpLocks/>
          </p:cNvCxnSpPr>
          <p:nvPr/>
        </p:nvCxnSpPr>
        <p:spPr>
          <a:xfrm flipH="1">
            <a:off x="8039751" y="2376841"/>
            <a:ext cx="781236" cy="382687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Ellipse 32">
            <a:extLst>
              <a:ext uri="{FF2B5EF4-FFF2-40B4-BE49-F238E27FC236}">
                <a16:creationId xmlns:a16="http://schemas.microsoft.com/office/drawing/2014/main" id="{66071B27-DC52-EFD5-B572-A62F9F04AF83}"/>
              </a:ext>
            </a:extLst>
          </p:cNvPr>
          <p:cNvSpPr/>
          <p:nvPr/>
        </p:nvSpPr>
        <p:spPr>
          <a:xfrm>
            <a:off x="7890490" y="2737711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4" name="Connecteur droit avec flèche 3">
            <a:extLst>
              <a:ext uri="{FF2B5EF4-FFF2-40B4-BE49-F238E27FC236}">
                <a16:creationId xmlns:a16="http://schemas.microsoft.com/office/drawing/2014/main" id="{2A6A4AAD-B04C-1745-0CCE-366F681D4E35}"/>
              </a:ext>
            </a:extLst>
          </p:cNvPr>
          <p:cNvCxnSpPr>
            <a:cxnSpLocks/>
            <a:endCxn id="5" idx="0"/>
          </p:cNvCxnSpPr>
          <p:nvPr/>
        </p:nvCxnSpPr>
        <p:spPr>
          <a:xfrm>
            <a:off x="8908422" y="825172"/>
            <a:ext cx="5553" cy="991214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Ellipse 4">
            <a:extLst>
              <a:ext uri="{FF2B5EF4-FFF2-40B4-BE49-F238E27FC236}">
                <a16:creationId xmlns:a16="http://schemas.microsoft.com/office/drawing/2014/main" id="{5E00D16F-4272-ADCC-AD9B-311E729699C4}"/>
              </a:ext>
            </a:extLst>
          </p:cNvPr>
          <p:cNvSpPr/>
          <p:nvPr/>
        </p:nvSpPr>
        <p:spPr>
          <a:xfrm>
            <a:off x="8826540" y="1816386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7" name="Connecteur droit avec flèche 6">
            <a:extLst>
              <a:ext uri="{FF2B5EF4-FFF2-40B4-BE49-F238E27FC236}">
                <a16:creationId xmlns:a16="http://schemas.microsoft.com/office/drawing/2014/main" id="{79840F0A-B654-72B0-4468-59800810CED0}"/>
              </a:ext>
            </a:extLst>
          </p:cNvPr>
          <p:cNvCxnSpPr>
            <a:cxnSpLocks/>
          </p:cNvCxnSpPr>
          <p:nvPr/>
        </p:nvCxnSpPr>
        <p:spPr>
          <a:xfrm flipH="1">
            <a:off x="8908422" y="1965360"/>
            <a:ext cx="5553" cy="336994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Ellipse 8">
            <a:extLst>
              <a:ext uri="{FF2B5EF4-FFF2-40B4-BE49-F238E27FC236}">
                <a16:creationId xmlns:a16="http://schemas.microsoft.com/office/drawing/2014/main" id="{68AF5E83-502D-CE0E-ADF6-7AC9CD610EF1}"/>
              </a:ext>
            </a:extLst>
          </p:cNvPr>
          <p:cNvSpPr/>
          <p:nvPr/>
        </p:nvSpPr>
        <p:spPr>
          <a:xfrm>
            <a:off x="8095782" y="1667412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7B8995BD-645A-76B7-ADE3-0EAAAD6502B0}"/>
              </a:ext>
            </a:extLst>
          </p:cNvPr>
          <p:cNvSpPr/>
          <p:nvPr/>
        </p:nvSpPr>
        <p:spPr>
          <a:xfrm>
            <a:off x="6366373" y="918664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967A61C4-4B5E-CFC7-5CF2-B13887A54F41}"/>
              </a:ext>
            </a:extLst>
          </p:cNvPr>
          <p:cNvSpPr/>
          <p:nvPr/>
        </p:nvSpPr>
        <p:spPr>
          <a:xfrm>
            <a:off x="7632149" y="1098330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2293303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3041B6-04B7-A347-CD03-863BAA6E1A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E8AE3270-2240-2293-B5D3-F633AF6A5A37}"/>
              </a:ext>
            </a:extLst>
          </p:cNvPr>
          <p:cNvSpPr/>
          <p:nvPr/>
        </p:nvSpPr>
        <p:spPr>
          <a:xfrm>
            <a:off x="133024" y="178483"/>
            <a:ext cx="4922364" cy="341632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1804-1813 : 3</a:t>
            </a:r>
            <a:r>
              <a:rPr lang="fr-FR" b="1" baseline="30000" dirty="0"/>
              <a:t>ème</a:t>
            </a:r>
            <a:r>
              <a:rPr lang="fr-FR" b="1" dirty="0"/>
              <a:t> guerre </a:t>
            </a:r>
            <a:r>
              <a:rPr lang="fr-FR" b="1" dirty="0" err="1"/>
              <a:t>russo</a:t>
            </a:r>
            <a:r>
              <a:rPr lang="fr-FR" b="1" dirty="0"/>
              <a:t>-persane et défaite de la Perse isolée de Fath Ali Chah</a:t>
            </a:r>
          </a:p>
          <a:p>
            <a:endParaRPr lang="fr-FR" dirty="0"/>
          </a:p>
          <a:p>
            <a:r>
              <a:rPr lang="fr-FR" dirty="0"/>
              <a:t>*Oct. 1812 : Les Russes reprennent Gandja ; Puis…</a:t>
            </a:r>
          </a:p>
          <a:p>
            <a:r>
              <a:rPr lang="fr-FR" dirty="0"/>
              <a:t>Plus au sud, sur l’Araxe, victoire russe d’</a:t>
            </a:r>
            <a:r>
              <a:rPr lang="fr-FR" dirty="0" err="1"/>
              <a:t>Aslanduz</a:t>
            </a:r>
            <a:endParaRPr lang="fr-FR" dirty="0"/>
          </a:p>
          <a:p>
            <a:endParaRPr lang="fr-FR" dirty="0"/>
          </a:p>
          <a:p>
            <a:r>
              <a:rPr lang="fr-FR" dirty="0"/>
              <a:t>*1813 : Poursuivant leur offensive</a:t>
            </a:r>
          </a:p>
          <a:p>
            <a:r>
              <a:rPr lang="fr-FR" dirty="0"/>
              <a:t>Les Russes s’emparent de </a:t>
            </a:r>
            <a:r>
              <a:rPr lang="fr-FR" dirty="0" err="1"/>
              <a:t>Lankaran</a:t>
            </a:r>
            <a:endParaRPr lang="fr-FR" dirty="0"/>
          </a:p>
          <a:p>
            <a:r>
              <a:rPr lang="fr-FR" dirty="0"/>
              <a:t>Sur la mer Caspienne, au sud de Bakou</a:t>
            </a:r>
          </a:p>
          <a:p>
            <a:endParaRPr lang="fr-FR" dirty="0"/>
          </a:p>
          <a:p>
            <a:r>
              <a:rPr lang="fr-FR" dirty="0"/>
              <a:t>*Vaincus</a:t>
            </a:r>
          </a:p>
          <a:p>
            <a:r>
              <a:rPr lang="fr-FR" dirty="0"/>
              <a:t>Les Perses doivent signer la paix…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B6ECF3C-6FA8-EC9A-0A00-1E78D2D050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4649" y="88188"/>
            <a:ext cx="6854327" cy="5596995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15" name="Ellipse 14">
            <a:extLst>
              <a:ext uri="{FF2B5EF4-FFF2-40B4-BE49-F238E27FC236}">
                <a16:creationId xmlns:a16="http://schemas.microsoft.com/office/drawing/2014/main" id="{B2916103-C475-1E43-AFE0-B63C4E173D2F}"/>
              </a:ext>
            </a:extLst>
          </p:cNvPr>
          <p:cNvSpPr/>
          <p:nvPr/>
        </p:nvSpPr>
        <p:spPr>
          <a:xfrm>
            <a:off x="10183348" y="4533746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6" name="Connecteur droit avec flèche 15">
            <a:extLst>
              <a:ext uri="{FF2B5EF4-FFF2-40B4-BE49-F238E27FC236}">
                <a16:creationId xmlns:a16="http://schemas.microsoft.com/office/drawing/2014/main" id="{E725D8C7-575B-CA22-055B-3B34575D348B}"/>
              </a:ext>
            </a:extLst>
          </p:cNvPr>
          <p:cNvCxnSpPr>
            <a:cxnSpLocks/>
            <a:stCxn id="21" idx="5"/>
            <a:endCxn id="15" idx="1"/>
          </p:cNvCxnSpPr>
          <p:nvPr/>
        </p:nvCxnSpPr>
        <p:spPr>
          <a:xfrm>
            <a:off x="9728761" y="3845255"/>
            <a:ext cx="480196" cy="710308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Ellipse 18">
            <a:extLst>
              <a:ext uri="{FF2B5EF4-FFF2-40B4-BE49-F238E27FC236}">
                <a16:creationId xmlns:a16="http://schemas.microsoft.com/office/drawing/2014/main" id="{1E104D5E-C707-CC85-9EEB-55A73487D83E}"/>
              </a:ext>
            </a:extLst>
          </p:cNvPr>
          <p:cNvSpPr/>
          <p:nvPr/>
        </p:nvSpPr>
        <p:spPr>
          <a:xfrm>
            <a:off x="10706809" y="4977694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0" name="Connecteur droit avec flèche 19">
            <a:extLst>
              <a:ext uri="{FF2B5EF4-FFF2-40B4-BE49-F238E27FC236}">
                <a16:creationId xmlns:a16="http://schemas.microsoft.com/office/drawing/2014/main" id="{779DEEBA-9E22-8E5E-FFAD-B5055C3D60C5}"/>
              </a:ext>
            </a:extLst>
          </p:cNvPr>
          <p:cNvCxnSpPr>
            <a:cxnSpLocks/>
            <a:stCxn id="15" idx="5"/>
            <a:endCxn id="19" idx="1"/>
          </p:cNvCxnSpPr>
          <p:nvPr/>
        </p:nvCxnSpPr>
        <p:spPr>
          <a:xfrm>
            <a:off x="10332609" y="4660903"/>
            <a:ext cx="399809" cy="338608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Ellipse 2">
            <a:extLst>
              <a:ext uri="{FF2B5EF4-FFF2-40B4-BE49-F238E27FC236}">
                <a16:creationId xmlns:a16="http://schemas.microsoft.com/office/drawing/2014/main" id="{C21B8F28-B36D-6E2D-41D5-AFBFDEEB3E01}"/>
              </a:ext>
            </a:extLst>
          </p:cNvPr>
          <p:cNvSpPr/>
          <p:nvPr/>
        </p:nvSpPr>
        <p:spPr>
          <a:xfrm>
            <a:off x="8846596" y="3095884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54065FB6-5987-FAE1-9B1D-3819DDD6F207}"/>
              </a:ext>
            </a:extLst>
          </p:cNvPr>
          <p:cNvSpPr/>
          <p:nvPr/>
        </p:nvSpPr>
        <p:spPr>
          <a:xfrm>
            <a:off x="8820987" y="2302354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8" name="Connecteur droit avec flèche 17">
            <a:extLst>
              <a:ext uri="{FF2B5EF4-FFF2-40B4-BE49-F238E27FC236}">
                <a16:creationId xmlns:a16="http://schemas.microsoft.com/office/drawing/2014/main" id="{21AB7CC7-73C1-5166-9A49-3DF5792A941B}"/>
              </a:ext>
            </a:extLst>
          </p:cNvPr>
          <p:cNvCxnSpPr>
            <a:cxnSpLocks/>
            <a:stCxn id="17" idx="4"/>
            <a:endCxn id="3" idx="0"/>
          </p:cNvCxnSpPr>
          <p:nvPr/>
        </p:nvCxnSpPr>
        <p:spPr>
          <a:xfrm>
            <a:off x="8908422" y="2451328"/>
            <a:ext cx="25609" cy="644556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Ellipse 20">
            <a:extLst>
              <a:ext uri="{FF2B5EF4-FFF2-40B4-BE49-F238E27FC236}">
                <a16:creationId xmlns:a16="http://schemas.microsoft.com/office/drawing/2014/main" id="{199E998E-B399-7C43-AFEF-CFDCC7614B34}"/>
              </a:ext>
            </a:extLst>
          </p:cNvPr>
          <p:cNvSpPr/>
          <p:nvPr/>
        </p:nvSpPr>
        <p:spPr>
          <a:xfrm>
            <a:off x="9579500" y="3718098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3" name="Connecteur droit avec flèche 22">
            <a:extLst>
              <a:ext uri="{FF2B5EF4-FFF2-40B4-BE49-F238E27FC236}">
                <a16:creationId xmlns:a16="http://schemas.microsoft.com/office/drawing/2014/main" id="{9D073FE4-5A5E-A42C-C92D-0D71BCC79187}"/>
              </a:ext>
            </a:extLst>
          </p:cNvPr>
          <p:cNvCxnSpPr>
            <a:cxnSpLocks/>
            <a:stCxn id="3" idx="5"/>
            <a:endCxn id="21" idx="1"/>
          </p:cNvCxnSpPr>
          <p:nvPr/>
        </p:nvCxnSpPr>
        <p:spPr>
          <a:xfrm>
            <a:off x="8995857" y="3223041"/>
            <a:ext cx="609252" cy="516874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Ellipse 27">
            <a:extLst>
              <a:ext uri="{FF2B5EF4-FFF2-40B4-BE49-F238E27FC236}">
                <a16:creationId xmlns:a16="http://schemas.microsoft.com/office/drawing/2014/main" id="{8DA7E0B0-19B0-587A-930E-6B8B5990ABBF}"/>
              </a:ext>
            </a:extLst>
          </p:cNvPr>
          <p:cNvSpPr/>
          <p:nvPr/>
        </p:nvSpPr>
        <p:spPr>
          <a:xfrm>
            <a:off x="9984217" y="2257134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9" name="Connecteur droit avec flèche 28">
            <a:extLst>
              <a:ext uri="{FF2B5EF4-FFF2-40B4-BE49-F238E27FC236}">
                <a16:creationId xmlns:a16="http://schemas.microsoft.com/office/drawing/2014/main" id="{C05E6D51-26AD-8642-ABA2-4304FE97325B}"/>
              </a:ext>
            </a:extLst>
          </p:cNvPr>
          <p:cNvCxnSpPr>
            <a:cxnSpLocks/>
          </p:cNvCxnSpPr>
          <p:nvPr/>
        </p:nvCxnSpPr>
        <p:spPr>
          <a:xfrm>
            <a:off x="8908422" y="825172"/>
            <a:ext cx="1101404" cy="1453779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necteur droit avec flèche 31">
            <a:extLst>
              <a:ext uri="{FF2B5EF4-FFF2-40B4-BE49-F238E27FC236}">
                <a16:creationId xmlns:a16="http://schemas.microsoft.com/office/drawing/2014/main" id="{99D20707-12AB-4E98-9EFC-6BD319E84D29}"/>
              </a:ext>
            </a:extLst>
          </p:cNvPr>
          <p:cNvCxnSpPr>
            <a:cxnSpLocks/>
          </p:cNvCxnSpPr>
          <p:nvPr/>
        </p:nvCxnSpPr>
        <p:spPr>
          <a:xfrm flipH="1">
            <a:off x="8039751" y="2376841"/>
            <a:ext cx="781236" cy="382687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Ellipse 32">
            <a:extLst>
              <a:ext uri="{FF2B5EF4-FFF2-40B4-BE49-F238E27FC236}">
                <a16:creationId xmlns:a16="http://schemas.microsoft.com/office/drawing/2014/main" id="{70B51FA0-E568-C841-C226-59DA67027C40}"/>
              </a:ext>
            </a:extLst>
          </p:cNvPr>
          <p:cNvSpPr/>
          <p:nvPr/>
        </p:nvSpPr>
        <p:spPr>
          <a:xfrm>
            <a:off x="7890490" y="2737711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4" name="Connecteur droit avec flèche 3">
            <a:extLst>
              <a:ext uri="{FF2B5EF4-FFF2-40B4-BE49-F238E27FC236}">
                <a16:creationId xmlns:a16="http://schemas.microsoft.com/office/drawing/2014/main" id="{7D375A1C-69AA-5CA0-7467-521DC3E05396}"/>
              </a:ext>
            </a:extLst>
          </p:cNvPr>
          <p:cNvCxnSpPr>
            <a:cxnSpLocks/>
            <a:endCxn id="5" idx="0"/>
          </p:cNvCxnSpPr>
          <p:nvPr/>
        </p:nvCxnSpPr>
        <p:spPr>
          <a:xfrm>
            <a:off x="8908422" y="825172"/>
            <a:ext cx="5553" cy="991214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Ellipse 4">
            <a:extLst>
              <a:ext uri="{FF2B5EF4-FFF2-40B4-BE49-F238E27FC236}">
                <a16:creationId xmlns:a16="http://schemas.microsoft.com/office/drawing/2014/main" id="{1887D2BA-0D76-F7E4-CE0F-4297E3BB1132}"/>
              </a:ext>
            </a:extLst>
          </p:cNvPr>
          <p:cNvSpPr/>
          <p:nvPr/>
        </p:nvSpPr>
        <p:spPr>
          <a:xfrm>
            <a:off x="8826540" y="1816386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7" name="Connecteur droit avec flèche 6">
            <a:extLst>
              <a:ext uri="{FF2B5EF4-FFF2-40B4-BE49-F238E27FC236}">
                <a16:creationId xmlns:a16="http://schemas.microsoft.com/office/drawing/2014/main" id="{C3C65B31-A78E-069F-F226-C65A01DCB168}"/>
              </a:ext>
            </a:extLst>
          </p:cNvPr>
          <p:cNvCxnSpPr>
            <a:cxnSpLocks/>
          </p:cNvCxnSpPr>
          <p:nvPr/>
        </p:nvCxnSpPr>
        <p:spPr>
          <a:xfrm flipH="1">
            <a:off x="8908422" y="1965360"/>
            <a:ext cx="5553" cy="336994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Ellipse 8">
            <a:extLst>
              <a:ext uri="{FF2B5EF4-FFF2-40B4-BE49-F238E27FC236}">
                <a16:creationId xmlns:a16="http://schemas.microsoft.com/office/drawing/2014/main" id="{A4D164A6-A72E-CF26-36FD-CB40C28B015F}"/>
              </a:ext>
            </a:extLst>
          </p:cNvPr>
          <p:cNvSpPr/>
          <p:nvPr/>
        </p:nvSpPr>
        <p:spPr>
          <a:xfrm>
            <a:off x="8095782" y="1667412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32C72A6A-A682-4081-E1A3-7F13E5F6A056}"/>
              </a:ext>
            </a:extLst>
          </p:cNvPr>
          <p:cNvSpPr/>
          <p:nvPr/>
        </p:nvSpPr>
        <p:spPr>
          <a:xfrm>
            <a:off x="6366373" y="918664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0AE10BF9-08BC-91F2-39CE-B1CA5C67B95A}"/>
              </a:ext>
            </a:extLst>
          </p:cNvPr>
          <p:cNvSpPr/>
          <p:nvPr/>
        </p:nvSpPr>
        <p:spPr>
          <a:xfrm>
            <a:off x="7632149" y="1098330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6972213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18468" y="132522"/>
            <a:ext cx="4998746" cy="595547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700" b="1" dirty="0"/>
              <a:t>1813 : Traité du Gulistan : Au sud et à l’est du Caucase, la Perse reconnaît l’annexion de la Géorgie et cède l’Azerbaïdjan du nord et la côte ouest de la mer Caspienne aux Russes ; La Perse passe sous influence britannique</a:t>
            </a:r>
          </a:p>
          <a:p>
            <a:endParaRPr lang="fr-FR" sz="800" dirty="0"/>
          </a:p>
          <a:p>
            <a:r>
              <a:rPr lang="fr-FR" dirty="0"/>
              <a:t>*Oct. 1813 : Traité de Gulistan</a:t>
            </a:r>
          </a:p>
          <a:p>
            <a:r>
              <a:rPr lang="fr-FR" dirty="0"/>
              <a:t>Sous la médiation de la GB, alliée de la Russie</a:t>
            </a:r>
          </a:p>
          <a:p>
            <a:r>
              <a:rPr lang="fr-FR" dirty="0"/>
              <a:t>NB : La GB maintient ainsi son influence à Téhéran</a:t>
            </a:r>
          </a:p>
          <a:p>
            <a:endParaRPr lang="fr-FR" dirty="0"/>
          </a:p>
          <a:p>
            <a:r>
              <a:rPr lang="fr-FR" dirty="0"/>
              <a:t>*Deux points…</a:t>
            </a:r>
          </a:p>
          <a:p>
            <a:endParaRPr lang="fr-FR" dirty="0"/>
          </a:p>
          <a:p>
            <a:r>
              <a:rPr lang="fr-FR" dirty="0"/>
              <a:t>1) Territorial : Au nord et au sud de l’Araxe</a:t>
            </a:r>
          </a:p>
          <a:p>
            <a:r>
              <a:rPr lang="fr-FR" dirty="0"/>
              <a:t>La Perse cède aux Russes…</a:t>
            </a:r>
          </a:p>
          <a:p>
            <a:endParaRPr lang="fr-FR" dirty="0"/>
          </a:p>
          <a:p>
            <a:r>
              <a:rPr lang="fr-FR" dirty="0"/>
              <a:t>a) Les khanats de </a:t>
            </a:r>
            <a:r>
              <a:rPr lang="fr-FR" dirty="0" err="1"/>
              <a:t>Talych</a:t>
            </a:r>
            <a:r>
              <a:rPr lang="fr-FR" dirty="0"/>
              <a:t>, du Karabakh et de Chirvan</a:t>
            </a:r>
          </a:p>
          <a:p>
            <a:r>
              <a:rPr lang="fr-FR" u="sng" dirty="0"/>
              <a:t>Le futur Azerbaïdjan</a:t>
            </a:r>
          </a:p>
          <a:p>
            <a:endParaRPr lang="fr-FR" dirty="0"/>
          </a:p>
          <a:p>
            <a:r>
              <a:rPr lang="fr-FR" dirty="0"/>
              <a:t>b) La côte du Daghestan, entre </a:t>
            </a:r>
            <a:r>
              <a:rPr lang="fr-FR" dirty="0" err="1"/>
              <a:t>Petrovk</a:t>
            </a:r>
            <a:r>
              <a:rPr lang="fr-FR" dirty="0"/>
              <a:t> et Derbent</a:t>
            </a:r>
          </a:p>
          <a:p>
            <a:endParaRPr lang="fr-FR" dirty="0"/>
          </a:p>
          <a:p>
            <a:r>
              <a:rPr lang="fr-FR" dirty="0"/>
              <a:t>*En revanche, la Perse conserve (pour l’instant) L’Arménie d’Erevan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D960D35D-3BB3-BEE8-CEF3-94C12F8F0D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4649" y="88188"/>
            <a:ext cx="6854327" cy="5596995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10" name="Ellipse 9">
            <a:extLst>
              <a:ext uri="{FF2B5EF4-FFF2-40B4-BE49-F238E27FC236}">
                <a16:creationId xmlns:a16="http://schemas.microsoft.com/office/drawing/2014/main" id="{591F4E88-5853-6406-FA61-28B11F2FA7DD}"/>
              </a:ext>
            </a:extLst>
          </p:cNvPr>
          <p:cNvSpPr/>
          <p:nvPr/>
        </p:nvSpPr>
        <p:spPr>
          <a:xfrm>
            <a:off x="9719522" y="4321711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7FA8DFAC-1EF3-CE36-3895-FA1158393125}"/>
              </a:ext>
            </a:extLst>
          </p:cNvPr>
          <p:cNvSpPr/>
          <p:nvPr/>
        </p:nvSpPr>
        <p:spPr>
          <a:xfrm>
            <a:off x="10640548" y="4845173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4E37329D-F4DA-EFA0-8313-AA75AA9653E3}"/>
              </a:ext>
            </a:extLst>
          </p:cNvPr>
          <p:cNvSpPr/>
          <p:nvPr/>
        </p:nvSpPr>
        <p:spPr>
          <a:xfrm>
            <a:off x="11279592" y="3864511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95EEF84D-2D1A-D6F1-64A3-94F0F3C0F079}"/>
              </a:ext>
            </a:extLst>
          </p:cNvPr>
          <p:cNvSpPr/>
          <p:nvPr/>
        </p:nvSpPr>
        <p:spPr>
          <a:xfrm>
            <a:off x="10445285" y="2836554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55D1CB45-842C-7E10-70FD-2ED48E45F167}"/>
              </a:ext>
            </a:extLst>
          </p:cNvPr>
          <p:cNvSpPr/>
          <p:nvPr/>
        </p:nvSpPr>
        <p:spPr>
          <a:xfrm>
            <a:off x="8846596" y="3095884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DE512733-F14E-4206-74AD-5D96C003D624}"/>
              </a:ext>
            </a:extLst>
          </p:cNvPr>
          <p:cNvSpPr/>
          <p:nvPr/>
        </p:nvSpPr>
        <p:spPr>
          <a:xfrm>
            <a:off x="7890490" y="2737711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8A820172-60EF-D341-8E06-E6079CFC16C8}"/>
              </a:ext>
            </a:extLst>
          </p:cNvPr>
          <p:cNvSpPr/>
          <p:nvPr/>
        </p:nvSpPr>
        <p:spPr>
          <a:xfrm>
            <a:off x="8820987" y="2302354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3" name="Connecteur droit avec flèche 22">
            <a:extLst>
              <a:ext uri="{FF2B5EF4-FFF2-40B4-BE49-F238E27FC236}">
                <a16:creationId xmlns:a16="http://schemas.microsoft.com/office/drawing/2014/main" id="{702592EC-A203-96B1-4C0B-64549CAF813E}"/>
              </a:ext>
            </a:extLst>
          </p:cNvPr>
          <p:cNvCxnSpPr>
            <a:cxnSpLocks/>
            <a:stCxn id="22" idx="4"/>
            <a:endCxn id="19" idx="0"/>
          </p:cNvCxnSpPr>
          <p:nvPr/>
        </p:nvCxnSpPr>
        <p:spPr>
          <a:xfrm>
            <a:off x="8908422" y="2451328"/>
            <a:ext cx="25609" cy="644556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Ellipse 23">
            <a:extLst>
              <a:ext uri="{FF2B5EF4-FFF2-40B4-BE49-F238E27FC236}">
                <a16:creationId xmlns:a16="http://schemas.microsoft.com/office/drawing/2014/main" id="{F04C9481-8B0A-8F49-B332-B420C3777C61}"/>
              </a:ext>
            </a:extLst>
          </p:cNvPr>
          <p:cNvSpPr/>
          <p:nvPr/>
        </p:nvSpPr>
        <p:spPr>
          <a:xfrm>
            <a:off x="9984217" y="2257134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5" name="Connecteur droit avec flèche 24">
            <a:extLst>
              <a:ext uri="{FF2B5EF4-FFF2-40B4-BE49-F238E27FC236}">
                <a16:creationId xmlns:a16="http://schemas.microsoft.com/office/drawing/2014/main" id="{10B3222D-F16C-C753-703A-0C580B93973F}"/>
              </a:ext>
            </a:extLst>
          </p:cNvPr>
          <p:cNvCxnSpPr>
            <a:cxnSpLocks/>
          </p:cNvCxnSpPr>
          <p:nvPr/>
        </p:nvCxnSpPr>
        <p:spPr>
          <a:xfrm>
            <a:off x="8908422" y="825172"/>
            <a:ext cx="1101404" cy="1453779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cteur droit avec flèche 25">
            <a:extLst>
              <a:ext uri="{FF2B5EF4-FFF2-40B4-BE49-F238E27FC236}">
                <a16:creationId xmlns:a16="http://schemas.microsoft.com/office/drawing/2014/main" id="{BC622222-8E70-342B-91AB-B7E76B2B517C}"/>
              </a:ext>
            </a:extLst>
          </p:cNvPr>
          <p:cNvCxnSpPr>
            <a:cxnSpLocks/>
            <a:endCxn id="20" idx="7"/>
          </p:cNvCxnSpPr>
          <p:nvPr/>
        </p:nvCxnSpPr>
        <p:spPr>
          <a:xfrm flipH="1">
            <a:off x="8039751" y="2376841"/>
            <a:ext cx="781236" cy="382687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cteur droit avec flèche 26">
            <a:extLst>
              <a:ext uri="{FF2B5EF4-FFF2-40B4-BE49-F238E27FC236}">
                <a16:creationId xmlns:a16="http://schemas.microsoft.com/office/drawing/2014/main" id="{6987F533-45B2-8151-5901-2385A547F831}"/>
              </a:ext>
            </a:extLst>
          </p:cNvPr>
          <p:cNvCxnSpPr>
            <a:cxnSpLocks/>
            <a:stCxn id="24" idx="5"/>
            <a:endCxn id="13" idx="1"/>
          </p:cNvCxnSpPr>
          <p:nvPr/>
        </p:nvCxnSpPr>
        <p:spPr>
          <a:xfrm>
            <a:off x="10133478" y="2384291"/>
            <a:ext cx="337416" cy="474080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cteur droit avec flèche 30">
            <a:extLst>
              <a:ext uri="{FF2B5EF4-FFF2-40B4-BE49-F238E27FC236}">
                <a16:creationId xmlns:a16="http://schemas.microsoft.com/office/drawing/2014/main" id="{6C8791F2-B14E-4DE2-8745-C665A1801C03}"/>
              </a:ext>
            </a:extLst>
          </p:cNvPr>
          <p:cNvCxnSpPr>
            <a:cxnSpLocks/>
            <a:stCxn id="13" idx="5"/>
            <a:endCxn id="18" idx="1"/>
          </p:cNvCxnSpPr>
          <p:nvPr/>
        </p:nvCxnSpPr>
        <p:spPr>
          <a:xfrm>
            <a:off x="10594546" y="2963711"/>
            <a:ext cx="710655" cy="922617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necteur droit avec flèche 34">
            <a:extLst>
              <a:ext uri="{FF2B5EF4-FFF2-40B4-BE49-F238E27FC236}">
                <a16:creationId xmlns:a16="http://schemas.microsoft.com/office/drawing/2014/main" id="{FEB46EA0-0E3B-12DB-3D90-2B6B62FE08E1}"/>
              </a:ext>
            </a:extLst>
          </p:cNvPr>
          <p:cNvCxnSpPr>
            <a:cxnSpLocks/>
            <a:stCxn id="18" idx="3"/>
          </p:cNvCxnSpPr>
          <p:nvPr/>
        </p:nvCxnSpPr>
        <p:spPr>
          <a:xfrm flipH="1">
            <a:off x="10859979" y="3991668"/>
            <a:ext cx="445222" cy="593584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necteur droit avec flèche 37">
            <a:extLst>
              <a:ext uri="{FF2B5EF4-FFF2-40B4-BE49-F238E27FC236}">
                <a16:creationId xmlns:a16="http://schemas.microsoft.com/office/drawing/2014/main" id="{8116CC9A-FB79-5E4B-4832-00F76D08BCDE}"/>
              </a:ext>
            </a:extLst>
          </p:cNvPr>
          <p:cNvCxnSpPr>
            <a:cxnSpLocks/>
            <a:stCxn id="19" idx="5"/>
          </p:cNvCxnSpPr>
          <p:nvPr/>
        </p:nvCxnSpPr>
        <p:spPr>
          <a:xfrm>
            <a:off x="8995857" y="3223041"/>
            <a:ext cx="709860" cy="985275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Connecteur droit avec flèche 2">
            <a:extLst>
              <a:ext uri="{FF2B5EF4-FFF2-40B4-BE49-F238E27FC236}">
                <a16:creationId xmlns:a16="http://schemas.microsoft.com/office/drawing/2014/main" id="{FF57BE62-E38A-1D43-1067-840141600A82}"/>
              </a:ext>
            </a:extLst>
          </p:cNvPr>
          <p:cNvCxnSpPr>
            <a:cxnSpLocks/>
            <a:endCxn id="4" idx="0"/>
          </p:cNvCxnSpPr>
          <p:nvPr/>
        </p:nvCxnSpPr>
        <p:spPr>
          <a:xfrm>
            <a:off x="8908422" y="825172"/>
            <a:ext cx="5553" cy="991214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Ellipse 3">
            <a:extLst>
              <a:ext uri="{FF2B5EF4-FFF2-40B4-BE49-F238E27FC236}">
                <a16:creationId xmlns:a16="http://schemas.microsoft.com/office/drawing/2014/main" id="{9EC3FC0D-F5A4-3C05-3028-1E4388C1A02E}"/>
              </a:ext>
            </a:extLst>
          </p:cNvPr>
          <p:cNvSpPr/>
          <p:nvPr/>
        </p:nvSpPr>
        <p:spPr>
          <a:xfrm>
            <a:off x="8826540" y="1816386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6" name="Connecteur droit avec flèche 5">
            <a:extLst>
              <a:ext uri="{FF2B5EF4-FFF2-40B4-BE49-F238E27FC236}">
                <a16:creationId xmlns:a16="http://schemas.microsoft.com/office/drawing/2014/main" id="{A2311F6F-3DB2-E975-20E1-D9B4145547BE}"/>
              </a:ext>
            </a:extLst>
          </p:cNvPr>
          <p:cNvCxnSpPr>
            <a:cxnSpLocks/>
          </p:cNvCxnSpPr>
          <p:nvPr/>
        </p:nvCxnSpPr>
        <p:spPr>
          <a:xfrm flipH="1">
            <a:off x="8908422" y="1965360"/>
            <a:ext cx="5553" cy="336994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Ellipse 6">
            <a:extLst>
              <a:ext uri="{FF2B5EF4-FFF2-40B4-BE49-F238E27FC236}">
                <a16:creationId xmlns:a16="http://schemas.microsoft.com/office/drawing/2014/main" id="{D1034B5B-D771-6C72-5DFF-70F15384CC41}"/>
              </a:ext>
            </a:extLst>
          </p:cNvPr>
          <p:cNvSpPr/>
          <p:nvPr/>
        </p:nvSpPr>
        <p:spPr>
          <a:xfrm>
            <a:off x="8095782" y="1667412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7FC51B92-317A-A4C0-21DD-9BBB136CAFFE}"/>
              </a:ext>
            </a:extLst>
          </p:cNvPr>
          <p:cNvSpPr/>
          <p:nvPr/>
        </p:nvSpPr>
        <p:spPr>
          <a:xfrm>
            <a:off x="6366373" y="918664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410874A0-0FE9-2E21-EEFC-9C66BD12454B}"/>
              </a:ext>
            </a:extLst>
          </p:cNvPr>
          <p:cNvSpPr/>
          <p:nvPr/>
        </p:nvSpPr>
        <p:spPr>
          <a:xfrm>
            <a:off x="7632149" y="1098330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51742D8A-D37E-BBA9-4C18-2B31E5EAE1D7}"/>
              </a:ext>
            </a:extLst>
          </p:cNvPr>
          <p:cNvSpPr/>
          <p:nvPr/>
        </p:nvSpPr>
        <p:spPr>
          <a:xfrm>
            <a:off x="8689835" y="4179526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6483587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49B305-0944-E3F2-6FA7-0B044CBBAB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993CD30-982B-DE9A-72D5-40ABE23C2A6E}"/>
              </a:ext>
            </a:extLst>
          </p:cNvPr>
          <p:cNvSpPr/>
          <p:nvPr/>
        </p:nvSpPr>
        <p:spPr>
          <a:xfrm>
            <a:off x="118469" y="132522"/>
            <a:ext cx="4864348" cy="480131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1813 : Traité du Gulistan : Au sud et à l’est du Caucase, la Perse reconnaît l’annexion de la Géorgie et cède l’Azerbaïdjan du nord et la côte ouest de la mer Caspienne aux Russes ; La Perse passe sous influence britannique</a:t>
            </a:r>
            <a:endParaRPr lang="fr-FR" dirty="0"/>
          </a:p>
          <a:p>
            <a:endParaRPr lang="fr-FR" dirty="0"/>
          </a:p>
          <a:p>
            <a:r>
              <a:rPr lang="fr-FR" dirty="0"/>
              <a:t>2) Militaire et économique…</a:t>
            </a:r>
          </a:p>
          <a:p>
            <a:endParaRPr lang="fr-FR" dirty="0"/>
          </a:p>
          <a:p>
            <a:r>
              <a:rPr lang="fr-FR" dirty="0"/>
              <a:t>*La Perse perd le droit</a:t>
            </a:r>
          </a:p>
          <a:p>
            <a:r>
              <a:rPr lang="fr-FR" dirty="0"/>
              <a:t>De naviguer sur la mer Caspienne</a:t>
            </a:r>
          </a:p>
          <a:p>
            <a:endParaRPr lang="fr-FR" dirty="0"/>
          </a:p>
          <a:p>
            <a:r>
              <a:rPr lang="fr-FR" dirty="0"/>
              <a:t>*La Russie s’y voit octroyer</a:t>
            </a:r>
          </a:p>
          <a:p>
            <a:r>
              <a:rPr lang="fr-FR" dirty="0"/>
              <a:t>Des droits exclusifs pour sa flotte militaire</a:t>
            </a:r>
          </a:p>
          <a:p>
            <a:endParaRPr lang="fr-FR" dirty="0"/>
          </a:p>
          <a:p>
            <a:r>
              <a:rPr lang="fr-FR" dirty="0"/>
              <a:t>*Et elle impose un libre-échange</a:t>
            </a:r>
          </a:p>
          <a:p>
            <a:endParaRPr lang="fr-FR" dirty="0"/>
          </a:p>
          <a:p>
            <a:r>
              <a:rPr lang="fr-FR" dirty="0"/>
              <a:t>*Bilan en quatre points…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068DF4F7-0852-49BD-36D4-86B0EDCDEB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4649" y="88188"/>
            <a:ext cx="6854327" cy="5596995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10" name="Ellipse 9">
            <a:extLst>
              <a:ext uri="{FF2B5EF4-FFF2-40B4-BE49-F238E27FC236}">
                <a16:creationId xmlns:a16="http://schemas.microsoft.com/office/drawing/2014/main" id="{E45081B1-A6E8-1715-97E9-BEBC9B7FBD7C}"/>
              </a:ext>
            </a:extLst>
          </p:cNvPr>
          <p:cNvSpPr/>
          <p:nvPr/>
        </p:nvSpPr>
        <p:spPr>
          <a:xfrm>
            <a:off x="9719522" y="4321711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BF19A2C0-A27B-1B73-8656-CA748F698971}"/>
              </a:ext>
            </a:extLst>
          </p:cNvPr>
          <p:cNvSpPr/>
          <p:nvPr/>
        </p:nvSpPr>
        <p:spPr>
          <a:xfrm>
            <a:off x="10640548" y="4845173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1DF2B589-29C2-1F50-D819-D9D90856A063}"/>
              </a:ext>
            </a:extLst>
          </p:cNvPr>
          <p:cNvSpPr/>
          <p:nvPr/>
        </p:nvSpPr>
        <p:spPr>
          <a:xfrm>
            <a:off x="11279592" y="3864511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F1D4C3E2-2BE0-F0D8-547C-8A0984AFDCF3}"/>
              </a:ext>
            </a:extLst>
          </p:cNvPr>
          <p:cNvSpPr/>
          <p:nvPr/>
        </p:nvSpPr>
        <p:spPr>
          <a:xfrm>
            <a:off x="10445285" y="2836554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A8D2EEB4-3B1C-0C3D-29BF-0F92826D4F78}"/>
              </a:ext>
            </a:extLst>
          </p:cNvPr>
          <p:cNvSpPr/>
          <p:nvPr/>
        </p:nvSpPr>
        <p:spPr>
          <a:xfrm>
            <a:off x="8846596" y="3095884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0AF250E8-FA46-99B4-63E9-FEAAAD1B0789}"/>
              </a:ext>
            </a:extLst>
          </p:cNvPr>
          <p:cNvSpPr/>
          <p:nvPr/>
        </p:nvSpPr>
        <p:spPr>
          <a:xfrm>
            <a:off x="7890490" y="2737711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20F12D8E-F847-D7D4-4261-E943202C22B0}"/>
              </a:ext>
            </a:extLst>
          </p:cNvPr>
          <p:cNvSpPr/>
          <p:nvPr/>
        </p:nvSpPr>
        <p:spPr>
          <a:xfrm>
            <a:off x="8820987" y="2302354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3" name="Connecteur droit avec flèche 22">
            <a:extLst>
              <a:ext uri="{FF2B5EF4-FFF2-40B4-BE49-F238E27FC236}">
                <a16:creationId xmlns:a16="http://schemas.microsoft.com/office/drawing/2014/main" id="{858B003D-3371-D2D4-3E11-AA8AAC20640D}"/>
              </a:ext>
            </a:extLst>
          </p:cNvPr>
          <p:cNvCxnSpPr>
            <a:cxnSpLocks/>
            <a:stCxn id="22" idx="4"/>
            <a:endCxn id="19" idx="0"/>
          </p:cNvCxnSpPr>
          <p:nvPr/>
        </p:nvCxnSpPr>
        <p:spPr>
          <a:xfrm>
            <a:off x="8908422" y="2451328"/>
            <a:ext cx="25609" cy="644556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Ellipse 23">
            <a:extLst>
              <a:ext uri="{FF2B5EF4-FFF2-40B4-BE49-F238E27FC236}">
                <a16:creationId xmlns:a16="http://schemas.microsoft.com/office/drawing/2014/main" id="{AC939432-C2FE-A8FF-B8C0-BD9177C639B1}"/>
              </a:ext>
            </a:extLst>
          </p:cNvPr>
          <p:cNvSpPr/>
          <p:nvPr/>
        </p:nvSpPr>
        <p:spPr>
          <a:xfrm>
            <a:off x="9984217" y="2257134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5" name="Connecteur droit avec flèche 24">
            <a:extLst>
              <a:ext uri="{FF2B5EF4-FFF2-40B4-BE49-F238E27FC236}">
                <a16:creationId xmlns:a16="http://schemas.microsoft.com/office/drawing/2014/main" id="{2408A88B-B279-EA71-EED8-E44EFBE86D6D}"/>
              </a:ext>
            </a:extLst>
          </p:cNvPr>
          <p:cNvCxnSpPr>
            <a:cxnSpLocks/>
          </p:cNvCxnSpPr>
          <p:nvPr/>
        </p:nvCxnSpPr>
        <p:spPr>
          <a:xfrm>
            <a:off x="8908422" y="825172"/>
            <a:ext cx="1101404" cy="1453779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cteur droit avec flèche 25">
            <a:extLst>
              <a:ext uri="{FF2B5EF4-FFF2-40B4-BE49-F238E27FC236}">
                <a16:creationId xmlns:a16="http://schemas.microsoft.com/office/drawing/2014/main" id="{F21EA3BE-D706-A7E3-922E-09A677F1CB18}"/>
              </a:ext>
            </a:extLst>
          </p:cNvPr>
          <p:cNvCxnSpPr>
            <a:cxnSpLocks/>
            <a:endCxn id="20" idx="7"/>
          </p:cNvCxnSpPr>
          <p:nvPr/>
        </p:nvCxnSpPr>
        <p:spPr>
          <a:xfrm flipH="1">
            <a:off x="8039751" y="2376841"/>
            <a:ext cx="781236" cy="382687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cteur droit avec flèche 26">
            <a:extLst>
              <a:ext uri="{FF2B5EF4-FFF2-40B4-BE49-F238E27FC236}">
                <a16:creationId xmlns:a16="http://schemas.microsoft.com/office/drawing/2014/main" id="{6604A2C2-7DDE-63BD-CFDD-292F9B188B6E}"/>
              </a:ext>
            </a:extLst>
          </p:cNvPr>
          <p:cNvCxnSpPr>
            <a:cxnSpLocks/>
            <a:stCxn id="24" idx="5"/>
            <a:endCxn id="13" idx="1"/>
          </p:cNvCxnSpPr>
          <p:nvPr/>
        </p:nvCxnSpPr>
        <p:spPr>
          <a:xfrm>
            <a:off x="10133478" y="2384291"/>
            <a:ext cx="337416" cy="474080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cteur droit avec flèche 30">
            <a:extLst>
              <a:ext uri="{FF2B5EF4-FFF2-40B4-BE49-F238E27FC236}">
                <a16:creationId xmlns:a16="http://schemas.microsoft.com/office/drawing/2014/main" id="{928A7634-9762-33B9-579C-F8291EB1ECEC}"/>
              </a:ext>
            </a:extLst>
          </p:cNvPr>
          <p:cNvCxnSpPr>
            <a:cxnSpLocks/>
            <a:stCxn id="13" idx="5"/>
            <a:endCxn id="18" idx="1"/>
          </p:cNvCxnSpPr>
          <p:nvPr/>
        </p:nvCxnSpPr>
        <p:spPr>
          <a:xfrm>
            <a:off x="10594546" y="2963711"/>
            <a:ext cx="710655" cy="922617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necteur droit avec flèche 34">
            <a:extLst>
              <a:ext uri="{FF2B5EF4-FFF2-40B4-BE49-F238E27FC236}">
                <a16:creationId xmlns:a16="http://schemas.microsoft.com/office/drawing/2014/main" id="{C7373E8B-C9EA-D6B6-2115-8887F348F9CF}"/>
              </a:ext>
            </a:extLst>
          </p:cNvPr>
          <p:cNvCxnSpPr>
            <a:cxnSpLocks/>
            <a:stCxn id="18" idx="3"/>
          </p:cNvCxnSpPr>
          <p:nvPr/>
        </p:nvCxnSpPr>
        <p:spPr>
          <a:xfrm flipH="1">
            <a:off x="10859979" y="3991668"/>
            <a:ext cx="445222" cy="593584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necteur droit avec flèche 37">
            <a:extLst>
              <a:ext uri="{FF2B5EF4-FFF2-40B4-BE49-F238E27FC236}">
                <a16:creationId xmlns:a16="http://schemas.microsoft.com/office/drawing/2014/main" id="{3FA8D167-4ADC-DA8C-9479-5DC9B0144608}"/>
              </a:ext>
            </a:extLst>
          </p:cNvPr>
          <p:cNvCxnSpPr>
            <a:cxnSpLocks/>
            <a:stCxn id="19" idx="5"/>
          </p:cNvCxnSpPr>
          <p:nvPr/>
        </p:nvCxnSpPr>
        <p:spPr>
          <a:xfrm>
            <a:off x="8995857" y="3223041"/>
            <a:ext cx="709860" cy="985275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Connecteur droit avec flèche 2">
            <a:extLst>
              <a:ext uri="{FF2B5EF4-FFF2-40B4-BE49-F238E27FC236}">
                <a16:creationId xmlns:a16="http://schemas.microsoft.com/office/drawing/2014/main" id="{DB589287-9098-8235-6C05-92B1959A6B3D}"/>
              </a:ext>
            </a:extLst>
          </p:cNvPr>
          <p:cNvCxnSpPr>
            <a:cxnSpLocks/>
            <a:endCxn id="4" idx="0"/>
          </p:cNvCxnSpPr>
          <p:nvPr/>
        </p:nvCxnSpPr>
        <p:spPr>
          <a:xfrm>
            <a:off x="8908422" y="825172"/>
            <a:ext cx="5553" cy="991214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Ellipse 3">
            <a:extLst>
              <a:ext uri="{FF2B5EF4-FFF2-40B4-BE49-F238E27FC236}">
                <a16:creationId xmlns:a16="http://schemas.microsoft.com/office/drawing/2014/main" id="{9982888D-DFFF-B4FA-8FFF-F4324DD1180D}"/>
              </a:ext>
            </a:extLst>
          </p:cNvPr>
          <p:cNvSpPr/>
          <p:nvPr/>
        </p:nvSpPr>
        <p:spPr>
          <a:xfrm>
            <a:off x="8826540" y="1816386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6" name="Connecteur droit avec flèche 5">
            <a:extLst>
              <a:ext uri="{FF2B5EF4-FFF2-40B4-BE49-F238E27FC236}">
                <a16:creationId xmlns:a16="http://schemas.microsoft.com/office/drawing/2014/main" id="{2BC322BF-59AB-5A06-9A91-286D5F3D4C04}"/>
              </a:ext>
            </a:extLst>
          </p:cNvPr>
          <p:cNvCxnSpPr>
            <a:cxnSpLocks/>
          </p:cNvCxnSpPr>
          <p:nvPr/>
        </p:nvCxnSpPr>
        <p:spPr>
          <a:xfrm flipH="1">
            <a:off x="8908422" y="1965360"/>
            <a:ext cx="5553" cy="336994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Ellipse 6">
            <a:extLst>
              <a:ext uri="{FF2B5EF4-FFF2-40B4-BE49-F238E27FC236}">
                <a16:creationId xmlns:a16="http://schemas.microsoft.com/office/drawing/2014/main" id="{30566C7D-690F-2CBF-4342-3046FC19EEE9}"/>
              </a:ext>
            </a:extLst>
          </p:cNvPr>
          <p:cNvSpPr/>
          <p:nvPr/>
        </p:nvSpPr>
        <p:spPr>
          <a:xfrm>
            <a:off x="8095782" y="1667412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7F9AC5AA-76BF-4021-EFB4-0D2EF6E73303}"/>
              </a:ext>
            </a:extLst>
          </p:cNvPr>
          <p:cNvSpPr/>
          <p:nvPr/>
        </p:nvSpPr>
        <p:spPr>
          <a:xfrm>
            <a:off x="6366373" y="918664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96D2526E-FABB-2093-69F0-1A0589AD76AF}"/>
              </a:ext>
            </a:extLst>
          </p:cNvPr>
          <p:cNvSpPr/>
          <p:nvPr/>
        </p:nvSpPr>
        <p:spPr>
          <a:xfrm>
            <a:off x="7632149" y="1098330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4461778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18469" y="132522"/>
            <a:ext cx="4864348" cy="609397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700" b="1" dirty="0"/>
              <a:t>1813-1820 : Au nord du Caucase, les Russes contrôlent les Kabardes et la côte nord de la mer Noire ; En revanche, les peuples musulmans des montagnes refusent la souveraineté russe : à l’ouest, Tcherkesses et Svanes (orthodoxes) ; à l’est, Tchétchènes et Avars du Daghestan</a:t>
            </a:r>
          </a:p>
          <a:p>
            <a:endParaRPr lang="fr-FR" dirty="0"/>
          </a:p>
          <a:p>
            <a:r>
              <a:rPr lang="fr-FR" dirty="0"/>
              <a:t>1) 1814 : Avec la frontière sur l’Araxe, les Russes</a:t>
            </a:r>
          </a:p>
          <a:p>
            <a:r>
              <a:rPr lang="fr-FR" dirty="0"/>
              <a:t>Ont atteint leur progression maximale vers le sud</a:t>
            </a:r>
          </a:p>
          <a:p>
            <a:endParaRPr lang="fr-FR" dirty="0"/>
          </a:p>
          <a:p>
            <a:r>
              <a:rPr lang="fr-FR" dirty="0"/>
              <a:t>2) Au sud du Caucase, en </a:t>
            </a:r>
            <a:r>
              <a:rPr lang="fr-FR" i="1" dirty="0"/>
              <a:t>Transcaucasie</a:t>
            </a:r>
            <a:r>
              <a:rPr lang="fr-FR" dirty="0"/>
              <a:t> lointaine</a:t>
            </a:r>
          </a:p>
          <a:p>
            <a:r>
              <a:rPr lang="fr-FR" dirty="0"/>
              <a:t>Et grâce à </a:t>
            </a:r>
            <a:r>
              <a:rPr lang="fr-FR" i="1" dirty="0"/>
              <a:t>une conquête en avant</a:t>
            </a:r>
          </a:p>
          <a:p>
            <a:r>
              <a:rPr lang="fr-FR" dirty="0"/>
              <a:t>Les Russes contrôlent la Géorgie chrétienne</a:t>
            </a:r>
          </a:p>
          <a:p>
            <a:r>
              <a:rPr lang="fr-FR" dirty="0"/>
              <a:t>Et la partie nord de l’Azerbaïdjan musulman</a:t>
            </a:r>
          </a:p>
          <a:p>
            <a:endParaRPr lang="fr-FR" dirty="0"/>
          </a:p>
          <a:p>
            <a:r>
              <a:rPr lang="fr-FR" dirty="0"/>
              <a:t>*De plus…</a:t>
            </a:r>
          </a:p>
          <a:p>
            <a:r>
              <a:rPr lang="fr-FR" dirty="0"/>
              <a:t>De Soukhoumi en Abkhazie au nord-ouest</a:t>
            </a:r>
          </a:p>
          <a:p>
            <a:r>
              <a:rPr lang="fr-FR" dirty="0"/>
              <a:t>Jusqu’à Bakou et </a:t>
            </a:r>
            <a:r>
              <a:rPr lang="fr-FR" dirty="0" err="1"/>
              <a:t>Lankaran</a:t>
            </a:r>
            <a:r>
              <a:rPr lang="fr-FR" dirty="0"/>
              <a:t> au sud-est</a:t>
            </a:r>
          </a:p>
          <a:p>
            <a:r>
              <a:rPr lang="fr-FR" dirty="0"/>
              <a:t>Les Russes contrôlent les côtes de la mer Noire</a:t>
            </a:r>
          </a:p>
          <a:p>
            <a:r>
              <a:rPr lang="fr-FR" dirty="0"/>
              <a:t>Et de la mer Caspienne</a:t>
            </a:r>
          </a:p>
          <a:p>
            <a:endParaRPr lang="fr-FR" dirty="0"/>
          </a:p>
          <a:p>
            <a:r>
              <a:rPr lang="fr-FR" dirty="0"/>
              <a:t>*En revanche…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D960D35D-3BB3-BEE8-CEF3-94C12F8F0D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4649" y="88188"/>
            <a:ext cx="6854327" cy="5596995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10" name="Ellipse 9">
            <a:extLst>
              <a:ext uri="{FF2B5EF4-FFF2-40B4-BE49-F238E27FC236}">
                <a16:creationId xmlns:a16="http://schemas.microsoft.com/office/drawing/2014/main" id="{591F4E88-5853-6406-FA61-28B11F2FA7DD}"/>
              </a:ext>
            </a:extLst>
          </p:cNvPr>
          <p:cNvSpPr/>
          <p:nvPr/>
        </p:nvSpPr>
        <p:spPr>
          <a:xfrm>
            <a:off x="9719522" y="4321711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7FA8DFAC-1EF3-CE36-3895-FA1158393125}"/>
              </a:ext>
            </a:extLst>
          </p:cNvPr>
          <p:cNvSpPr/>
          <p:nvPr/>
        </p:nvSpPr>
        <p:spPr>
          <a:xfrm>
            <a:off x="10640548" y="4845173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4E37329D-F4DA-EFA0-8313-AA75AA9653E3}"/>
              </a:ext>
            </a:extLst>
          </p:cNvPr>
          <p:cNvSpPr/>
          <p:nvPr/>
        </p:nvSpPr>
        <p:spPr>
          <a:xfrm>
            <a:off x="11279592" y="3864511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95EEF84D-2D1A-D6F1-64A3-94F0F3C0F079}"/>
              </a:ext>
            </a:extLst>
          </p:cNvPr>
          <p:cNvSpPr/>
          <p:nvPr/>
        </p:nvSpPr>
        <p:spPr>
          <a:xfrm>
            <a:off x="10445285" y="2836554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55D1CB45-842C-7E10-70FD-2ED48E45F167}"/>
              </a:ext>
            </a:extLst>
          </p:cNvPr>
          <p:cNvSpPr/>
          <p:nvPr/>
        </p:nvSpPr>
        <p:spPr>
          <a:xfrm>
            <a:off x="8846596" y="3095884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8A820172-60EF-D341-8E06-E6079CFC16C8}"/>
              </a:ext>
            </a:extLst>
          </p:cNvPr>
          <p:cNvSpPr/>
          <p:nvPr/>
        </p:nvSpPr>
        <p:spPr>
          <a:xfrm>
            <a:off x="8820987" y="2302354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3" name="Connecteur droit avec flèche 22">
            <a:extLst>
              <a:ext uri="{FF2B5EF4-FFF2-40B4-BE49-F238E27FC236}">
                <a16:creationId xmlns:a16="http://schemas.microsoft.com/office/drawing/2014/main" id="{702592EC-A203-96B1-4C0B-64549CAF813E}"/>
              </a:ext>
            </a:extLst>
          </p:cNvPr>
          <p:cNvCxnSpPr>
            <a:cxnSpLocks/>
            <a:stCxn id="22" idx="4"/>
            <a:endCxn id="19" idx="0"/>
          </p:cNvCxnSpPr>
          <p:nvPr/>
        </p:nvCxnSpPr>
        <p:spPr>
          <a:xfrm>
            <a:off x="8908422" y="2451328"/>
            <a:ext cx="25609" cy="644556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Ellipse 23">
            <a:extLst>
              <a:ext uri="{FF2B5EF4-FFF2-40B4-BE49-F238E27FC236}">
                <a16:creationId xmlns:a16="http://schemas.microsoft.com/office/drawing/2014/main" id="{F04C9481-8B0A-8F49-B332-B420C3777C61}"/>
              </a:ext>
            </a:extLst>
          </p:cNvPr>
          <p:cNvSpPr/>
          <p:nvPr/>
        </p:nvSpPr>
        <p:spPr>
          <a:xfrm>
            <a:off x="9984217" y="2257134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5" name="Connecteur droit avec flèche 24">
            <a:extLst>
              <a:ext uri="{FF2B5EF4-FFF2-40B4-BE49-F238E27FC236}">
                <a16:creationId xmlns:a16="http://schemas.microsoft.com/office/drawing/2014/main" id="{10B3222D-F16C-C753-703A-0C580B93973F}"/>
              </a:ext>
            </a:extLst>
          </p:cNvPr>
          <p:cNvCxnSpPr>
            <a:cxnSpLocks/>
          </p:cNvCxnSpPr>
          <p:nvPr/>
        </p:nvCxnSpPr>
        <p:spPr>
          <a:xfrm>
            <a:off x="8908422" y="825172"/>
            <a:ext cx="1101404" cy="1453779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cteur droit avec flèche 26">
            <a:extLst>
              <a:ext uri="{FF2B5EF4-FFF2-40B4-BE49-F238E27FC236}">
                <a16:creationId xmlns:a16="http://schemas.microsoft.com/office/drawing/2014/main" id="{6987F533-45B2-8151-5901-2385A547F831}"/>
              </a:ext>
            </a:extLst>
          </p:cNvPr>
          <p:cNvCxnSpPr>
            <a:cxnSpLocks/>
            <a:stCxn id="24" idx="5"/>
            <a:endCxn id="13" idx="1"/>
          </p:cNvCxnSpPr>
          <p:nvPr/>
        </p:nvCxnSpPr>
        <p:spPr>
          <a:xfrm>
            <a:off x="10133478" y="2384291"/>
            <a:ext cx="337416" cy="474080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cteur droit avec flèche 30">
            <a:extLst>
              <a:ext uri="{FF2B5EF4-FFF2-40B4-BE49-F238E27FC236}">
                <a16:creationId xmlns:a16="http://schemas.microsoft.com/office/drawing/2014/main" id="{6C8791F2-B14E-4DE2-8745-C665A1801C03}"/>
              </a:ext>
            </a:extLst>
          </p:cNvPr>
          <p:cNvCxnSpPr>
            <a:cxnSpLocks/>
            <a:stCxn id="13" idx="5"/>
            <a:endCxn id="18" idx="1"/>
          </p:cNvCxnSpPr>
          <p:nvPr/>
        </p:nvCxnSpPr>
        <p:spPr>
          <a:xfrm>
            <a:off x="10594546" y="2963711"/>
            <a:ext cx="710655" cy="922617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necteur droit avec flèche 34">
            <a:extLst>
              <a:ext uri="{FF2B5EF4-FFF2-40B4-BE49-F238E27FC236}">
                <a16:creationId xmlns:a16="http://schemas.microsoft.com/office/drawing/2014/main" id="{FEB46EA0-0E3B-12DB-3D90-2B6B62FE08E1}"/>
              </a:ext>
            </a:extLst>
          </p:cNvPr>
          <p:cNvCxnSpPr>
            <a:cxnSpLocks/>
            <a:stCxn id="18" idx="3"/>
          </p:cNvCxnSpPr>
          <p:nvPr/>
        </p:nvCxnSpPr>
        <p:spPr>
          <a:xfrm flipH="1">
            <a:off x="10859979" y="3991668"/>
            <a:ext cx="445222" cy="593584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necteur droit avec flèche 37">
            <a:extLst>
              <a:ext uri="{FF2B5EF4-FFF2-40B4-BE49-F238E27FC236}">
                <a16:creationId xmlns:a16="http://schemas.microsoft.com/office/drawing/2014/main" id="{8116CC9A-FB79-5E4B-4832-00F76D08BCDE}"/>
              </a:ext>
            </a:extLst>
          </p:cNvPr>
          <p:cNvCxnSpPr>
            <a:cxnSpLocks/>
            <a:stCxn id="19" idx="5"/>
          </p:cNvCxnSpPr>
          <p:nvPr/>
        </p:nvCxnSpPr>
        <p:spPr>
          <a:xfrm>
            <a:off x="8995857" y="3223041"/>
            <a:ext cx="709860" cy="985275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Ellipse 3">
            <a:extLst>
              <a:ext uri="{FF2B5EF4-FFF2-40B4-BE49-F238E27FC236}">
                <a16:creationId xmlns:a16="http://schemas.microsoft.com/office/drawing/2014/main" id="{51186833-FBCE-1528-27DD-70DC81F1463D}"/>
              </a:ext>
            </a:extLst>
          </p:cNvPr>
          <p:cNvSpPr/>
          <p:nvPr/>
        </p:nvSpPr>
        <p:spPr>
          <a:xfrm>
            <a:off x="7799112" y="2758429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6" name="Connecteur droit avec flèche 5">
            <a:extLst>
              <a:ext uri="{FF2B5EF4-FFF2-40B4-BE49-F238E27FC236}">
                <a16:creationId xmlns:a16="http://schemas.microsoft.com/office/drawing/2014/main" id="{0125327F-72E2-1D84-FB0D-6ACF76E37A68}"/>
              </a:ext>
            </a:extLst>
          </p:cNvPr>
          <p:cNvCxnSpPr>
            <a:cxnSpLocks/>
            <a:endCxn id="4" idx="7"/>
          </p:cNvCxnSpPr>
          <p:nvPr/>
        </p:nvCxnSpPr>
        <p:spPr>
          <a:xfrm flipH="1">
            <a:off x="7948373" y="2376841"/>
            <a:ext cx="872614" cy="403405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Ellipse 6">
            <a:extLst>
              <a:ext uri="{FF2B5EF4-FFF2-40B4-BE49-F238E27FC236}">
                <a16:creationId xmlns:a16="http://schemas.microsoft.com/office/drawing/2014/main" id="{590B236C-A7F8-59AD-47A5-2673ABB7F65C}"/>
              </a:ext>
            </a:extLst>
          </p:cNvPr>
          <p:cNvSpPr/>
          <p:nvPr/>
        </p:nvSpPr>
        <p:spPr>
          <a:xfrm>
            <a:off x="7134863" y="2331621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8" name="Connecteur droit avec flèche 7">
            <a:extLst>
              <a:ext uri="{FF2B5EF4-FFF2-40B4-BE49-F238E27FC236}">
                <a16:creationId xmlns:a16="http://schemas.microsoft.com/office/drawing/2014/main" id="{23D1362D-E019-BD34-33A4-BB839A69351E}"/>
              </a:ext>
            </a:extLst>
          </p:cNvPr>
          <p:cNvCxnSpPr>
            <a:cxnSpLocks/>
            <a:stCxn id="4" idx="1"/>
            <a:endCxn id="7" idx="6"/>
          </p:cNvCxnSpPr>
          <p:nvPr/>
        </p:nvCxnSpPr>
        <p:spPr>
          <a:xfrm flipH="1" flipV="1">
            <a:off x="7309733" y="2406108"/>
            <a:ext cx="514988" cy="374138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Connecteur droit avec flèche 2">
            <a:extLst>
              <a:ext uri="{FF2B5EF4-FFF2-40B4-BE49-F238E27FC236}">
                <a16:creationId xmlns:a16="http://schemas.microsoft.com/office/drawing/2014/main" id="{B304FEBF-C347-CE20-B181-7800D359BBEC}"/>
              </a:ext>
            </a:extLst>
          </p:cNvPr>
          <p:cNvCxnSpPr>
            <a:cxnSpLocks/>
            <a:endCxn id="9" idx="0"/>
          </p:cNvCxnSpPr>
          <p:nvPr/>
        </p:nvCxnSpPr>
        <p:spPr>
          <a:xfrm>
            <a:off x="8908422" y="825172"/>
            <a:ext cx="5553" cy="991214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Ellipse 8">
            <a:extLst>
              <a:ext uri="{FF2B5EF4-FFF2-40B4-BE49-F238E27FC236}">
                <a16:creationId xmlns:a16="http://schemas.microsoft.com/office/drawing/2014/main" id="{B88F7D8A-870D-7E5A-294A-DCF52AEF8C43}"/>
              </a:ext>
            </a:extLst>
          </p:cNvPr>
          <p:cNvSpPr/>
          <p:nvPr/>
        </p:nvSpPr>
        <p:spPr>
          <a:xfrm>
            <a:off x="8826540" y="1816386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1" name="Connecteur droit avec flèche 10">
            <a:extLst>
              <a:ext uri="{FF2B5EF4-FFF2-40B4-BE49-F238E27FC236}">
                <a16:creationId xmlns:a16="http://schemas.microsoft.com/office/drawing/2014/main" id="{D297BDCE-042D-4FE4-F8AE-275B59D9F533}"/>
              </a:ext>
            </a:extLst>
          </p:cNvPr>
          <p:cNvCxnSpPr>
            <a:cxnSpLocks/>
          </p:cNvCxnSpPr>
          <p:nvPr/>
        </p:nvCxnSpPr>
        <p:spPr>
          <a:xfrm flipH="1">
            <a:off x="8908422" y="1965360"/>
            <a:ext cx="5553" cy="336994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Ellipse 11">
            <a:extLst>
              <a:ext uri="{FF2B5EF4-FFF2-40B4-BE49-F238E27FC236}">
                <a16:creationId xmlns:a16="http://schemas.microsoft.com/office/drawing/2014/main" id="{E96F798A-8376-831E-E985-76DDEC95BB21}"/>
              </a:ext>
            </a:extLst>
          </p:cNvPr>
          <p:cNvSpPr/>
          <p:nvPr/>
        </p:nvSpPr>
        <p:spPr>
          <a:xfrm>
            <a:off x="8095782" y="1667412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CB93B78B-00C1-5B04-979A-64A42DB3DA63}"/>
              </a:ext>
            </a:extLst>
          </p:cNvPr>
          <p:cNvSpPr/>
          <p:nvPr/>
        </p:nvSpPr>
        <p:spPr>
          <a:xfrm>
            <a:off x="6366373" y="918664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3090180E-E24E-F7EF-B849-2B7188697D68}"/>
              </a:ext>
            </a:extLst>
          </p:cNvPr>
          <p:cNvSpPr/>
          <p:nvPr/>
        </p:nvSpPr>
        <p:spPr>
          <a:xfrm>
            <a:off x="7632149" y="1098330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626326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106EE4-5081-3BB4-D5AA-E658D020B4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Titre 2">
            <a:extLst>
              <a:ext uri="{FF2B5EF4-FFF2-40B4-BE49-F238E27FC236}">
                <a16:creationId xmlns:a16="http://schemas.microsoft.com/office/drawing/2014/main" id="{A98D3A44-4933-0AAD-EE9F-FC1FD5350487}"/>
              </a:ext>
            </a:extLst>
          </p:cNvPr>
          <p:cNvSpPr/>
          <p:nvPr/>
        </p:nvSpPr>
        <p:spPr>
          <a:xfrm>
            <a:off x="202800" y="137160"/>
            <a:ext cx="11786400" cy="6604200"/>
          </a:xfrm>
          <a:prstGeom prst="rect">
            <a:avLst/>
          </a:prstGeom>
          <a:solidFill>
            <a:srgbClr val="FFC000"/>
          </a:solidFill>
          <a:ln w="381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r>
              <a:rPr lang="fr-FR" sz="1800" dirty="0"/>
              <a:t>1828-1829 : Après les traités </a:t>
            </a:r>
            <a:r>
              <a:rPr lang="fr-FR" sz="1800" dirty="0" err="1"/>
              <a:t>russo</a:t>
            </a:r>
            <a:r>
              <a:rPr lang="fr-FR" sz="1800" dirty="0"/>
              <a:t>-persan de </a:t>
            </a:r>
            <a:r>
              <a:rPr lang="fr-FR" sz="1800" dirty="0" err="1"/>
              <a:t>Turkmantchaï</a:t>
            </a:r>
            <a:r>
              <a:rPr lang="fr-FR" sz="1800" dirty="0"/>
              <a:t> et russo-turc d’Andrinople, un vaste ensemble russe apparaît</a:t>
            </a:r>
          </a:p>
          <a:p>
            <a:r>
              <a:rPr lang="fr-FR" sz="1800" dirty="0"/>
              <a:t>Côte nord de la mer Noire des Bouches du Danube au port de Poti ; Caucase nord et sud jusqu’à l’Araxe ; Et côte ouest de la mer Caspienne jusqu’à </a:t>
            </a:r>
            <a:r>
              <a:rPr lang="fr-FR" sz="1800" dirty="0" err="1"/>
              <a:t>Lankaran</a:t>
            </a:r>
            <a:r>
              <a:rPr lang="fr-FR" dirty="0"/>
              <a:t>, m</a:t>
            </a:r>
            <a:r>
              <a:rPr lang="fr-FR" sz="1800" dirty="0"/>
              <a:t>er Noire et mer Caspienne devenant des « lacs russes »</a:t>
            </a:r>
          </a:p>
          <a:p>
            <a:r>
              <a:rPr lang="fr-FR" dirty="0"/>
              <a:t>1834-1835 : A Téhéran, les Britanniques se mettent en retrait et la Perse de Mohammad Mirza Chah passe sous influence russe ; A l’est, Mohammad Mirza Chah veut reprendre Hérat aux Afghans et la rivalité russo-britannique se transfère en Afghanistan</a:t>
            </a:r>
          </a:p>
          <a:p>
            <a:endParaRPr lang="fr-FR" sz="800" dirty="0"/>
          </a:p>
          <a:p>
            <a:r>
              <a:rPr lang="fr-FR" sz="1800" b="1" strike="noStrike" spc="-1" dirty="0">
                <a:latin typeface="Calibri" panose="020F0502020204030204" pitchFamily="34" charset="0"/>
                <a:cs typeface="Calibri" panose="020F0502020204030204" pitchFamily="34" charset="0"/>
              </a:rPr>
              <a:t>1799-1826 : Dans le Pendjab, l</a:t>
            </a:r>
            <a:r>
              <a:rPr lang="fr-FR" sz="1800" b="1" spc="-1" dirty="0">
                <a:latin typeface="Calibri" panose="020F0502020204030204" pitchFamily="34" charset="0"/>
                <a:cs typeface="Calibri" panose="020F0502020204030204" pitchFamily="34" charset="0"/>
              </a:rPr>
              <a:t>e d</a:t>
            </a:r>
            <a:r>
              <a:rPr lang="fr-FR" sz="1800" b="1" strike="noStrike" spc="-1" dirty="0">
                <a:latin typeface="Calibri" panose="020F0502020204030204" pitchFamily="34" charset="0"/>
                <a:cs typeface="Calibri" panose="020F0502020204030204" pitchFamily="34" charset="0"/>
              </a:rPr>
              <a:t>éclin </a:t>
            </a:r>
            <a:r>
              <a:rPr lang="fr-FR" sz="1800" b="1" spc="-1" dirty="0">
                <a:latin typeface="Calibri" panose="020F0502020204030204" pitchFamily="34" charset="0"/>
                <a:cs typeface="Calibri" panose="020F0502020204030204" pitchFamily="34" charset="0"/>
              </a:rPr>
              <a:t>de</a:t>
            </a:r>
            <a:r>
              <a:rPr lang="fr-FR" sz="1800" b="1" strike="noStrike" spc="-1" dirty="0">
                <a:latin typeface="Calibri" panose="020F0502020204030204" pitchFamily="34" charset="0"/>
                <a:cs typeface="Calibri" panose="020F0502020204030204" pitchFamily="34" charset="0"/>
              </a:rPr>
              <a:t> l’Empire afghan favorise l’expansion du Royaume des sikhs, Etat tampon entre Britanniques et Afghans</a:t>
            </a:r>
          </a:p>
          <a:p>
            <a:r>
              <a:rPr lang="fr-FR" dirty="0"/>
              <a:t>1799-1819 : L’Empire afghan sombre dans l’anarchie</a:t>
            </a:r>
          </a:p>
          <a:p>
            <a:r>
              <a:rPr lang="fr-FR" dirty="0"/>
              <a:t>1801-1823 : Au début du règne de Ranjit Singh, le royaume des sikhs, profitant du déclin afghan, s’étend à l’ensemble du Pendjab et du Cachemire ; Il devient pour les Britanniques un Etat tampon contre la menace afghane</a:t>
            </a:r>
          </a:p>
          <a:p>
            <a:r>
              <a:rPr lang="fr-FR" dirty="0"/>
              <a:t>1823-1826 : Avec </a:t>
            </a:r>
            <a:r>
              <a:rPr lang="fr-FR" dirty="0" err="1"/>
              <a:t>Dost</a:t>
            </a:r>
            <a:r>
              <a:rPr lang="fr-FR" dirty="0"/>
              <a:t> Muhammad, le clan des Durrani </a:t>
            </a:r>
            <a:r>
              <a:rPr lang="fr-FR" dirty="0" err="1"/>
              <a:t>Barakzai</a:t>
            </a:r>
            <a:r>
              <a:rPr lang="fr-FR" dirty="0"/>
              <a:t>, maître de l’Emirat afghan de Kaboul</a:t>
            </a:r>
          </a:p>
        </p:txBody>
      </p:sp>
      <p:sp>
        <p:nvSpPr>
          <p:cNvPr id="2" name="PlaceHolder 1">
            <a:extLst>
              <a:ext uri="{FF2B5EF4-FFF2-40B4-BE49-F238E27FC236}">
                <a16:creationId xmlns:a16="http://schemas.microsoft.com/office/drawing/2014/main" id="{C0AB6809-A0DD-78B1-5B4A-A688CBCF94FC}"/>
              </a:ext>
            </a:extLst>
          </p:cNvPr>
          <p:cNvSpPr>
            <a:spLocks noGrp="1"/>
          </p:cNvSpPr>
          <p:nvPr>
            <p:ph type="sldNum" idx="5"/>
          </p:nvPr>
        </p:nvSpPr>
        <p:spPr>
          <a:xfrm>
            <a:off x="8610480" y="6356520"/>
            <a:ext cx="2742480" cy="3643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defPPr>
              <a:defRPr lang="fr-FR"/>
            </a:defPPr>
            <a:lvl1pPr marL="0" indent="0" algn="r" defTabSz="914400" rtl="0" eaLnBrk="1" latinLnBrk="0" hangingPunct="1">
              <a:lnSpc>
                <a:spcPct val="100000"/>
              </a:lnSpc>
              <a:buNone/>
              <a:tabLst>
                <a:tab pos="0" algn="l"/>
              </a:tabLst>
              <a:defRPr lang="fr-FR" sz="1200" b="0" strike="noStrike" kern="1200" spc="-1">
                <a:solidFill>
                  <a:srgbClr val="8B8B8B"/>
                </a:solidFill>
                <a:latin typeface="Calibri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5896438-8A0B-4EA3-9B45-871AE853AD8F}" type="slidenum">
              <a:rPr lang="fr-FR" smtClean="0"/>
              <a:pPr/>
              <a:t>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1917684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2C3F44-88E9-7779-E84D-0A0DD67C2A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C9B3D8D-4D63-3675-7AE4-88B014B09ED3}"/>
              </a:ext>
            </a:extLst>
          </p:cNvPr>
          <p:cNvSpPr/>
          <p:nvPr/>
        </p:nvSpPr>
        <p:spPr>
          <a:xfrm>
            <a:off x="118468" y="132522"/>
            <a:ext cx="4998745" cy="332398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700" b="1" dirty="0"/>
              <a:t>1813-1820 : Au nord du Caucase, les Russes contrôlent les Kabardes et la côte nord de la mer Noire ; En revanche, les peuples musulmans des montagnes refusent la souveraineté russe : à l’ouest, Tcherkesses et Svanes (orthodoxes) ; à l’est, Tchétchènes et Avars du Daghestan</a:t>
            </a:r>
          </a:p>
          <a:p>
            <a:endParaRPr lang="fr-FR" dirty="0"/>
          </a:p>
          <a:p>
            <a:r>
              <a:rPr lang="fr-FR" dirty="0"/>
              <a:t>3) Au nord du Caucase…</a:t>
            </a:r>
          </a:p>
          <a:p>
            <a:r>
              <a:rPr lang="fr-FR" dirty="0"/>
              <a:t>Très en-deçà de ces conquêtes</a:t>
            </a:r>
          </a:p>
          <a:p>
            <a:endParaRPr lang="fr-FR" dirty="0"/>
          </a:p>
          <a:p>
            <a:r>
              <a:rPr lang="fr-FR" dirty="0"/>
              <a:t>1814 : Les Russes ne contrôlent toujours pas</a:t>
            </a:r>
          </a:p>
          <a:p>
            <a:r>
              <a:rPr lang="fr-FR" dirty="0"/>
              <a:t>Les peuples essentiellement musulmans…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FE5ADDD9-60AB-688A-3B0C-9F5190BB52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4649" y="88188"/>
            <a:ext cx="6854327" cy="5596995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10" name="Ellipse 9">
            <a:extLst>
              <a:ext uri="{FF2B5EF4-FFF2-40B4-BE49-F238E27FC236}">
                <a16:creationId xmlns:a16="http://schemas.microsoft.com/office/drawing/2014/main" id="{B894C0E2-518A-8AA5-629C-7688CC42349E}"/>
              </a:ext>
            </a:extLst>
          </p:cNvPr>
          <p:cNvSpPr/>
          <p:nvPr/>
        </p:nvSpPr>
        <p:spPr>
          <a:xfrm>
            <a:off x="9719522" y="4321711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AAFEE451-7BCD-F396-B96F-E20DB10DF1CE}"/>
              </a:ext>
            </a:extLst>
          </p:cNvPr>
          <p:cNvSpPr/>
          <p:nvPr/>
        </p:nvSpPr>
        <p:spPr>
          <a:xfrm>
            <a:off x="10640548" y="4845173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C1FA6056-EB6B-2AFE-DDE2-EFCBDDE2F78A}"/>
              </a:ext>
            </a:extLst>
          </p:cNvPr>
          <p:cNvSpPr/>
          <p:nvPr/>
        </p:nvSpPr>
        <p:spPr>
          <a:xfrm>
            <a:off x="11279592" y="3864511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66E954D2-6870-EDA8-CD71-3778223C9819}"/>
              </a:ext>
            </a:extLst>
          </p:cNvPr>
          <p:cNvSpPr/>
          <p:nvPr/>
        </p:nvSpPr>
        <p:spPr>
          <a:xfrm>
            <a:off x="10445285" y="2836554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60D6529E-ABBA-561C-3D43-CDAB7498D508}"/>
              </a:ext>
            </a:extLst>
          </p:cNvPr>
          <p:cNvSpPr/>
          <p:nvPr/>
        </p:nvSpPr>
        <p:spPr>
          <a:xfrm>
            <a:off x="8846596" y="3095884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3039DC4B-15AF-6E43-809A-B92C3CDDC4EA}"/>
              </a:ext>
            </a:extLst>
          </p:cNvPr>
          <p:cNvSpPr/>
          <p:nvPr/>
        </p:nvSpPr>
        <p:spPr>
          <a:xfrm>
            <a:off x="7799112" y="2758429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01C03880-50DE-FDFD-068D-F96F68233475}"/>
              </a:ext>
            </a:extLst>
          </p:cNvPr>
          <p:cNvSpPr/>
          <p:nvPr/>
        </p:nvSpPr>
        <p:spPr>
          <a:xfrm>
            <a:off x="8820987" y="2302354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3" name="Connecteur droit avec flèche 22">
            <a:extLst>
              <a:ext uri="{FF2B5EF4-FFF2-40B4-BE49-F238E27FC236}">
                <a16:creationId xmlns:a16="http://schemas.microsoft.com/office/drawing/2014/main" id="{11872084-8C2A-F443-994C-C7440F03CC0D}"/>
              </a:ext>
            </a:extLst>
          </p:cNvPr>
          <p:cNvCxnSpPr>
            <a:cxnSpLocks/>
            <a:stCxn id="22" idx="4"/>
            <a:endCxn id="19" idx="0"/>
          </p:cNvCxnSpPr>
          <p:nvPr/>
        </p:nvCxnSpPr>
        <p:spPr>
          <a:xfrm>
            <a:off x="8908422" y="2451328"/>
            <a:ext cx="25609" cy="644556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Ellipse 23">
            <a:extLst>
              <a:ext uri="{FF2B5EF4-FFF2-40B4-BE49-F238E27FC236}">
                <a16:creationId xmlns:a16="http://schemas.microsoft.com/office/drawing/2014/main" id="{0EF5B4E3-762A-5B1E-F3EE-2D93ADC0DBBD}"/>
              </a:ext>
            </a:extLst>
          </p:cNvPr>
          <p:cNvSpPr/>
          <p:nvPr/>
        </p:nvSpPr>
        <p:spPr>
          <a:xfrm>
            <a:off x="9984217" y="2257134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5" name="Connecteur droit avec flèche 24">
            <a:extLst>
              <a:ext uri="{FF2B5EF4-FFF2-40B4-BE49-F238E27FC236}">
                <a16:creationId xmlns:a16="http://schemas.microsoft.com/office/drawing/2014/main" id="{C541C740-D9C0-1631-9FF1-F10EB29ED532}"/>
              </a:ext>
            </a:extLst>
          </p:cNvPr>
          <p:cNvCxnSpPr>
            <a:cxnSpLocks/>
          </p:cNvCxnSpPr>
          <p:nvPr/>
        </p:nvCxnSpPr>
        <p:spPr>
          <a:xfrm>
            <a:off x="8908422" y="825172"/>
            <a:ext cx="1101404" cy="1453779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cteur droit avec flèche 25">
            <a:extLst>
              <a:ext uri="{FF2B5EF4-FFF2-40B4-BE49-F238E27FC236}">
                <a16:creationId xmlns:a16="http://schemas.microsoft.com/office/drawing/2014/main" id="{6D87E354-6CC3-453E-D54D-B470F75A6F46}"/>
              </a:ext>
            </a:extLst>
          </p:cNvPr>
          <p:cNvCxnSpPr>
            <a:cxnSpLocks/>
            <a:endCxn id="20" idx="7"/>
          </p:cNvCxnSpPr>
          <p:nvPr/>
        </p:nvCxnSpPr>
        <p:spPr>
          <a:xfrm flipH="1">
            <a:off x="7948373" y="2376841"/>
            <a:ext cx="872614" cy="403405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cteur droit avec flèche 26">
            <a:extLst>
              <a:ext uri="{FF2B5EF4-FFF2-40B4-BE49-F238E27FC236}">
                <a16:creationId xmlns:a16="http://schemas.microsoft.com/office/drawing/2014/main" id="{DAA503C4-3E9A-1CBA-D379-68381331A833}"/>
              </a:ext>
            </a:extLst>
          </p:cNvPr>
          <p:cNvCxnSpPr>
            <a:cxnSpLocks/>
            <a:stCxn id="24" idx="5"/>
            <a:endCxn id="13" idx="1"/>
          </p:cNvCxnSpPr>
          <p:nvPr/>
        </p:nvCxnSpPr>
        <p:spPr>
          <a:xfrm>
            <a:off x="10133478" y="2384291"/>
            <a:ext cx="337416" cy="474080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cteur droit avec flèche 30">
            <a:extLst>
              <a:ext uri="{FF2B5EF4-FFF2-40B4-BE49-F238E27FC236}">
                <a16:creationId xmlns:a16="http://schemas.microsoft.com/office/drawing/2014/main" id="{FA3DCE40-3BBF-1A14-928F-F165EB2FA5F7}"/>
              </a:ext>
            </a:extLst>
          </p:cNvPr>
          <p:cNvCxnSpPr>
            <a:cxnSpLocks/>
            <a:stCxn id="13" idx="5"/>
            <a:endCxn id="18" idx="1"/>
          </p:cNvCxnSpPr>
          <p:nvPr/>
        </p:nvCxnSpPr>
        <p:spPr>
          <a:xfrm>
            <a:off x="10594546" y="2963711"/>
            <a:ext cx="710655" cy="922617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necteur droit avec flèche 34">
            <a:extLst>
              <a:ext uri="{FF2B5EF4-FFF2-40B4-BE49-F238E27FC236}">
                <a16:creationId xmlns:a16="http://schemas.microsoft.com/office/drawing/2014/main" id="{2FD6B219-FDB6-DD5B-BA4A-6D7A0A557561}"/>
              </a:ext>
            </a:extLst>
          </p:cNvPr>
          <p:cNvCxnSpPr>
            <a:cxnSpLocks/>
            <a:stCxn id="18" idx="3"/>
          </p:cNvCxnSpPr>
          <p:nvPr/>
        </p:nvCxnSpPr>
        <p:spPr>
          <a:xfrm flipH="1">
            <a:off x="10859979" y="3991668"/>
            <a:ext cx="445222" cy="593584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necteur droit avec flèche 37">
            <a:extLst>
              <a:ext uri="{FF2B5EF4-FFF2-40B4-BE49-F238E27FC236}">
                <a16:creationId xmlns:a16="http://schemas.microsoft.com/office/drawing/2014/main" id="{F712B8CE-03CD-FEE1-A558-FBA2ECA52AD6}"/>
              </a:ext>
            </a:extLst>
          </p:cNvPr>
          <p:cNvCxnSpPr>
            <a:cxnSpLocks/>
            <a:stCxn id="19" idx="5"/>
          </p:cNvCxnSpPr>
          <p:nvPr/>
        </p:nvCxnSpPr>
        <p:spPr>
          <a:xfrm>
            <a:off x="8995857" y="3223041"/>
            <a:ext cx="709860" cy="985275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Ellipse 2">
            <a:extLst>
              <a:ext uri="{FF2B5EF4-FFF2-40B4-BE49-F238E27FC236}">
                <a16:creationId xmlns:a16="http://schemas.microsoft.com/office/drawing/2014/main" id="{5C1EF0C1-776C-5DB0-7B89-4639494AF942}"/>
              </a:ext>
            </a:extLst>
          </p:cNvPr>
          <p:cNvSpPr/>
          <p:nvPr/>
        </p:nvSpPr>
        <p:spPr>
          <a:xfrm>
            <a:off x="7134863" y="2331621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4" name="Connecteur droit avec flèche 3">
            <a:extLst>
              <a:ext uri="{FF2B5EF4-FFF2-40B4-BE49-F238E27FC236}">
                <a16:creationId xmlns:a16="http://schemas.microsoft.com/office/drawing/2014/main" id="{31C31F83-56AC-2AF9-6208-C6BC8A4CCFFC}"/>
              </a:ext>
            </a:extLst>
          </p:cNvPr>
          <p:cNvCxnSpPr>
            <a:cxnSpLocks/>
            <a:stCxn id="20" idx="1"/>
            <a:endCxn id="3" idx="6"/>
          </p:cNvCxnSpPr>
          <p:nvPr/>
        </p:nvCxnSpPr>
        <p:spPr>
          <a:xfrm flipH="1" flipV="1">
            <a:off x="7309733" y="2406108"/>
            <a:ext cx="514988" cy="374138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Ellipse 13">
            <a:extLst>
              <a:ext uri="{FF2B5EF4-FFF2-40B4-BE49-F238E27FC236}">
                <a16:creationId xmlns:a16="http://schemas.microsoft.com/office/drawing/2014/main" id="{4418AC84-4FC4-9EAF-5855-2A73826B9C4F}"/>
              </a:ext>
            </a:extLst>
          </p:cNvPr>
          <p:cNvSpPr/>
          <p:nvPr/>
        </p:nvSpPr>
        <p:spPr>
          <a:xfrm>
            <a:off x="10020543" y="3074067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A1AA9749-CEFA-7AD7-86DD-E39790348A56}"/>
              </a:ext>
            </a:extLst>
          </p:cNvPr>
          <p:cNvSpPr/>
          <p:nvPr/>
        </p:nvSpPr>
        <p:spPr>
          <a:xfrm>
            <a:off x="9615029" y="2309804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256C7E1D-032C-4319-C400-93C438642650}"/>
              </a:ext>
            </a:extLst>
          </p:cNvPr>
          <p:cNvSpPr/>
          <p:nvPr/>
        </p:nvSpPr>
        <p:spPr>
          <a:xfrm>
            <a:off x="7719584" y="2182647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3E75C6E8-2386-D56C-F3FA-1E44A6987A81}"/>
              </a:ext>
            </a:extLst>
          </p:cNvPr>
          <p:cNvSpPr/>
          <p:nvPr/>
        </p:nvSpPr>
        <p:spPr>
          <a:xfrm>
            <a:off x="6806645" y="1567204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Ellipse 28">
            <a:extLst>
              <a:ext uri="{FF2B5EF4-FFF2-40B4-BE49-F238E27FC236}">
                <a16:creationId xmlns:a16="http://schemas.microsoft.com/office/drawing/2014/main" id="{E49EF7A0-1489-CAAF-AEEF-361FA35AD380}"/>
              </a:ext>
            </a:extLst>
          </p:cNvPr>
          <p:cNvSpPr/>
          <p:nvPr/>
        </p:nvSpPr>
        <p:spPr>
          <a:xfrm>
            <a:off x="7973982" y="2010271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6" name="Connecteur droit avec flèche 5">
            <a:extLst>
              <a:ext uri="{FF2B5EF4-FFF2-40B4-BE49-F238E27FC236}">
                <a16:creationId xmlns:a16="http://schemas.microsoft.com/office/drawing/2014/main" id="{C2C07AF4-473B-CE7E-2102-4974148B12CB}"/>
              </a:ext>
            </a:extLst>
          </p:cNvPr>
          <p:cNvCxnSpPr>
            <a:cxnSpLocks/>
            <a:endCxn id="7" idx="0"/>
          </p:cNvCxnSpPr>
          <p:nvPr/>
        </p:nvCxnSpPr>
        <p:spPr>
          <a:xfrm>
            <a:off x="8908422" y="825172"/>
            <a:ext cx="5553" cy="991214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Ellipse 6">
            <a:extLst>
              <a:ext uri="{FF2B5EF4-FFF2-40B4-BE49-F238E27FC236}">
                <a16:creationId xmlns:a16="http://schemas.microsoft.com/office/drawing/2014/main" id="{8FB72BCA-B93C-1F55-E0CD-9781AB536830}"/>
              </a:ext>
            </a:extLst>
          </p:cNvPr>
          <p:cNvSpPr/>
          <p:nvPr/>
        </p:nvSpPr>
        <p:spPr>
          <a:xfrm>
            <a:off x="8826540" y="1816386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8" name="Connecteur droit avec flèche 7">
            <a:extLst>
              <a:ext uri="{FF2B5EF4-FFF2-40B4-BE49-F238E27FC236}">
                <a16:creationId xmlns:a16="http://schemas.microsoft.com/office/drawing/2014/main" id="{CCCF8893-A679-BABD-F6B8-F6B38FFB0392}"/>
              </a:ext>
            </a:extLst>
          </p:cNvPr>
          <p:cNvCxnSpPr>
            <a:cxnSpLocks/>
          </p:cNvCxnSpPr>
          <p:nvPr/>
        </p:nvCxnSpPr>
        <p:spPr>
          <a:xfrm flipH="1">
            <a:off x="8908422" y="1965360"/>
            <a:ext cx="5553" cy="336994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Ellipse 8">
            <a:extLst>
              <a:ext uri="{FF2B5EF4-FFF2-40B4-BE49-F238E27FC236}">
                <a16:creationId xmlns:a16="http://schemas.microsoft.com/office/drawing/2014/main" id="{50C04B12-FF26-B2A3-6AA6-909624BE2659}"/>
              </a:ext>
            </a:extLst>
          </p:cNvPr>
          <p:cNvSpPr/>
          <p:nvPr/>
        </p:nvSpPr>
        <p:spPr>
          <a:xfrm>
            <a:off x="8095782" y="1667412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77147707-A67C-F6D9-742C-6C215B62654A}"/>
              </a:ext>
            </a:extLst>
          </p:cNvPr>
          <p:cNvSpPr/>
          <p:nvPr/>
        </p:nvSpPr>
        <p:spPr>
          <a:xfrm>
            <a:off x="6366373" y="918664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44DF3ED8-8958-7558-91B5-FB8F08A318A1}"/>
              </a:ext>
            </a:extLst>
          </p:cNvPr>
          <p:cNvSpPr/>
          <p:nvPr/>
        </p:nvSpPr>
        <p:spPr>
          <a:xfrm>
            <a:off x="7632149" y="1098330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7060388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18468" y="132522"/>
            <a:ext cx="4998745" cy="526297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700" b="1" dirty="0"/>
              <a:t>1813-1820 : Au nord du Caucase, les Russes contrôlent les Kabardes et la côte nord de la mer Noire ; En revanche, les peuples musulmans des montagnes refusent la souveraineté russe : à l’ouest, Tcherkesses et Svanes (orthodoxes) ; à l’est, Tchétchènes et Avars du Daghestan</a:t>
            </a:r>
          </a:p>
          <a:p>
            <a:endParaRPr lang="fr-FR" dirty="0"/>
          </a:p>
          <a:p>
            <a:r>
              <a:rPr lang="fr-FR" dirty="0"/>
              <a:t>a) A l’ouest…</a:t>
            </a:r>
          </a:p>
          <a:p>
            <a:r>
              <a:rPr lang="fr-FR" dirty="0"/>
              <a:t>Les peuples du Nord-Caucase occidental</a:t>
            </a:r>
          </a:p>
          <a:p>
            <a:r>
              <a:rPr lang="fr-FR" dirty="0"/>
              <a:t>Tcherkesses (ou Circassiens) et Kabardes</a:t>
            </a:r>
          </a:p>
          <a:p>
            <a:r>
              <a:rPr lang="fr-FR" dirty="0"/>
              <a:t>Et les Svanes orthodoxes</a:t>
            </a:r>
          </a:p>
          <a:p>
            <a:endParaRPr lang="fr-FR" dirty="0"/>
          </a:p>
          <a:p>
            <a:r>
              <a:rPr lang="fr-FR" dirty="0"/>
              <a:t>b) A l’est…</a:t>
            </a:r>
          </a:p>
          <a:p>
            <a:r>
              <a:rPr lang="fr-FR" dirty="0"/>
              <a:t>Les peuples du Nord-Caucase oriental</a:t>
            </a:r>
          </a:p>
          <a:p>
            <a:r>
              <a:rPr lang="fr-FR" dirty="0"/>
              <a:t>Tchétchènes et Avars du Daghestan</a:t>
            </a:r>
          </a:p>
          <a:p>
            <a:endParaRPr lang="fr-FR" dirty="0"/>
          </a:p>
          <a:p>
            <a:r>
              <a:rPr lang="fr-FR" dirty="0"/>
              <a:t>NB : Les Russes se heurtent à la confrérie soufie</a:t>
            </a:r>
          </a:p>
          <a:p>
            <a:r>
              <a:rPr lang="fr-FR" dirty="0"/>
              <a:t>Des Naqshbandiyya qui, contre les lois coutumières Veut établir une stricte orthodoxie islamique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D960D35D-3BB3-BEE8-CEF3-94C12F8F0D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4649" y="88188"/>
            <a:ext cx="6854327" cy="5596995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10" name="Ellipse 9">
            <a:extLst>
              <a:ext uri="{FF2B5EF4-FFF2-40B4-BE49-F238E27FC236}">
                <a16:creationId xmlns:a16="http://schemas.microsoft.com/office/drawing/2014/main" id="{591F4E88-5853-6406-FA61-28B11F2FA7DD}"/>
              </a:ext>
            </a:extLst>
          </p:cNvPr>
          <p:cNvSpPr/>
          <p:nvPr/>
        </p:nvSpPr>
        <p:spPr>
          <a:xfrm>
            <a:off x="9719522" y="4321711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7FA8DFAC-1EF3-CE36-3895-FA1158393125}"/>
              </a:ext>
            </a:extLst>
          </p:cNvPr>
          <p:cNvSpPr/>
          <p:nvPr/>
        </p:nvSpPr>
        <p:spPr>
          <a:xfrm>
            <a:off x="10640548" y="4845173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4E37329D-F4DA-EFA0-8313-AA75AA9653E3}"/>
              </a:ext>
            </a:extLst>
          </p:cNvPr>
          <p:cNvSpPr/>
          <p:nvPr/>
        </p:nvSpPr>
        <p:spPr>
          <a:xfrm>
            <a:off x="11279592" y="3864511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95EEF84D-2D1A-D6F1-64A3-94F0F3C0F079}"/>
              </a:ext>
            </a:extLst>
          </p:cNvPr>
          <p:cNvSpPr/>
          <p:nvPr/>
        </p:nvSpPr>
        <p:spPr>
          <a:xfrm>
            <a:off x="10445285" y="2836554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55D1CB45-842C-7E10-70FD-2ED48E45F167}"/>
              </a:ext>
            </a:extLst>
          </p:cNvPr>
          <p:cNvSpPr/>
          <p:nvPr/>
        </p:nvSpPr>
        <p:spPr>
          <a:xfrm>
            <a:off x="8846596" y="3095884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DE512733-F14E-4206-74AD-5D96C003D624}"/>
              </a:ext>
            </a:extLst>
          </p:cNvPr>
          <p:cNvSpPr/>
          <p:nvPr/>
        </p:nvSpPr>
        <p:spPr>
          <a:xfrm>
            <a:off x="7799112" y="2758429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8A820172-60EF-D341-8E06-E6079CFC16C8}"/>
              </a:ext>
            </a:extLst>
          </p:cNvPr>
          <p:cNvSpPr/>
          <p:nvPr/>
        </p:nvSpPr>
        <p:spPr>
          <a:xfrm>
            <a:off x="8820987" y="2302354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3" name="Connecteur droit avec flèche 22">
            <a:extLst>
              <a:ext uri="{FF2B5EF4-FFF2-40B4-BE49-F238E27FC236}">
                <a16:creationId xmlns:a16="http://schemas.microsoft.com/office/drawing/2014/main" id="{702592EC-A203-96B1-4C0B-64549CAF813E}"/>
              </a:ext>
            </a:extLst>
          </p:cNvPr>
          <p:cNvCxnSpPr>
            <a:cxnSpLocks/>
            <a:stCxn id="22" idx="4"/>
            <a:endCxn id="19" idx="0"/>
          </p:cNvCxnSpPr>
          <p:nvPr/>
        </p:nvCxnSpPr>
        <p:spPr>
          <a:xfrm>
            <a:off x="8908422" y="2451328"/>
            <a:ext cx="25609" cy="644556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Ellipse 23">
            <a:extLst>
              <a:ext uri="{FF2B5EF4-FFF2-40B4-BE49-F238E27FC236}">
                <a16:creationId xmlns:a16="http://schemas.microsoft.com/office/drawing/2014/main" id="{F04C9481-8B0A-8F49-B332-B420C3777C61}"/>
              </a:ext>
            </a:extLst>
          </p:cNvPr>
          <p:cNvSpPr/>
          <p:nvPr/>
        </p:nvSpPr>
        <p:spPr>
          <a:xfrm>
            <a:off x="9984217" y="2257134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5" name="Connecteur droit avec flèche 24">
            <a:extLst>
              <a:ext uri="{FF2B5EF4-FFF2-40B4-BE49-F238E27FC236}">
                <a16:creationId xmlns:a16="http://schemas.microsoft.com/office/drawing/2014/main" id="{10B3222D-F16C-C753-703A-0C580B93973F}"/>
              </a:ext>
            </a:extLst>
          </p:cNvPr>
          <p:cNvCxnSpPr>
            <a:cxnSpLocks/>
          </p:cNvCxnSpPr>
          <p:nvPr/>
        </p:nvCxnSpPr>
        <p:spPr>
          <a:xfrm>
            <a:off x="8908422" y="825172"/>
            <a:ext cx="1101404" cy="1453779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cteur droit avec flèche 25">
            <a:extLst>
              <a:ext uri="{FF2B5EF4-FFF2-40B4-BE49-F238E27FC236}">
                <a16:creationId xmlns:a16="http://schemas.microsoft.com/office/drawing/2014/main" id="{BC622222-8E70-342B-91AB-B7E76B2B517C}"/>
              </a:ext>
            </a:extLst>
          </p:cNvPr>
          <p:cNvCxnSpPr>
            <a:cxnSpLocks/>
            <a:endCxn id="20" idx="7"/>
          </p:cNvCxnSpPr>
          <p:nvPr/>
        </p:nvCxnSpPr>
        <p:spPr>
          <a:xfrm flipH="1">
            <a:off x="7948373" y="2376841"/>
            <a:ext cx="872614" cy="403405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cteur droit avec flèche 26">
            <a:extLst>
              <a:ext uri="{FF2B5EF4-FFF2-40B4-BE49-F238E27FC236}">
                <a16:creationId xmlns:a16="http://schemas.microsoft.com/office/drawing/2014/main" id="{6987F533-45B2-8151-5901-2385A547F831}"/>
              </a:ext>
            </a:extLst>
          </p:cNvPr>
          <p:cNvCxnSpPr>
            <a:cxnSpLocks/>
            <a:stCxn id="24" idx="5"/>
            <a:endCxn id="13" idx="1"/>
          </p:cNvCxnSpPr>
          <p:nvPr/>
        </p:nvCxnSpPr>
        <p:spPr>
          <a:xfrm>
            <a:off x="10133478" y="2384291"/>
            <a:ext cx="337416" cy="474080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cteur droit avec flèche 30">
            <a:extLst>
              <a:ext uri="{FF2B5EF4-FFF2-40B4-BE49-F238E27FC236}">
                <a16:creationId xmlns:a16="http://schemas.microsoft.com/office/drawing/2014/main" id="{6C8791F2-B14E-4DE2-8745-C665A1801C03}"/>
              </a:ext>
            </a:extLst>
          </p:cNvPr>
          <p:cNvCxnSpPr>
            <a:cxnSpLocks/>
            <a:stCxn id="13" idx="5"/>
            <a:endCxn id="18" idx="1"/>
          </p:cNvCxnSpPr>
          <p:nvPr/>
        </p:nvCxnSpPr>
        <p:spPr>
          <a:xfrm>
            <a:off x="10594546" y="2963711"/>
            <a:ext cx="710655" cy="922617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necteur droit avec flèche 34">
            <a:extLst>
              <a:ext uri="{FF2B5EF4-FFF2-40B4-BE49-F238E27FC236}">
                <a16:creationId xmlns:a16="http://schemas.microsoft.com/office/drawing/2014/main" id="{FEB46EA0-0E3B-12DB-3D90-2B6B62FE08E1}"/>
              </a:ext>
            </a:extLst>
          </p:cNvPr>
          <p:cNvCxnSpPr>
            <a:cxnSpLocks/>
            <a:stCxn id="18" idx="3"/>
          </p:cNvCxnSpPr>
          <p:nvPr/>
        </p:nvCxnSpPr>
        <p:spPr>
          <a:xfrm flipH="1">
            <a:off x="10859979" y="3991668"/>
            <a:ext cx="445222" cy="593584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necteur droit avec flèche 37">
            <a:extLst>
              <a:ext uri="{FF2B5EF4-FFF2-40B4-BE49-F238E27FC236}">
                <a16:creationId xmlns:a16="http://schemas.microsoft.com/office/drawing/2014/main" id="{8116CC9A-FB79-5E4B-4832-00F76D08BCDE}"/>
              </a:ext>
            </a:extLst>
          </p:cNvPr>
          <p:cNvCxnSpPr>
            <a:cxnSpLocks/>
            <a:stCxn id="19" idx="5"/>
          </p:cNvCxnSpPr>
          <p:nvPr/>
        </p:nvCxnSpPr>
        <p:spPr>
          <a:xfrm>
            <a:off x="8995857" y="3223041"/>
            <a:ext cx="709860" cy="985275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Ellipse 2">
            <a:extLst>
              <a:ext uri="{FF2B5EF4-FFF2-40B4-BE49-F238E27FC236}">
                <a16:creationId xmlns:a16="http://schemas.microsoft.com/office/drawing/2014/main" id="{B434C80C-0702-1B3A-5B95-72FAFE46DB4A}"/>
              </a:ext>
            </a:extLst>
          </p:cNvPr>
          <p:cNvSpPr/>
          <p:nvPr/>
        </p:nvSpPr>
        <p:spPr>
          <a:xfrm>
            <a:off x="7134863" y="2331621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4" name="Connecteur droit avec flèche 3">
            <a:extLst>
              <a:ext uri="{FF2B5EF4-FFF2-40B4-BE49-F238E27FC236}">
                <a16:creationId xmlns:a16="http://schemas.microsoft.com/office/drawing/2014/main" id="{FEAD7D28-DCE8-7529-1B04-ED8F5EFDEC66}"/>
              </a:ext>
            </a:extLst>
          </p:cNvPr>
          <p:cNvCxnSpPr>
            <a:cxnSpLocks/>
            <a:stCxn id="20" idx="1"/>
            <a:endCxn id="3" idx="6"/>
          </p:cNvCxnSpPr>
          <p:nvPr/>
        </p:nvCxnSpPr>
        <p:spPr>
          <a:xfrm flipH="1" flipV="1">
            <a:off x="7309733" y="2406108"/>
            <a:ext cx="514988" cy="374138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Ellipse 13">
            <a:extLst>
              <a:ext uri="{FF2B5EF4-FFF2-40B4-BE49-F238E27FC236}">
                <a16:creationId xmlns:a16="http://schemas.microsoft.com/office/drawing/2014/main" id="{9C3643DD-B1DC-57E6-4383-912478749CB8}"/>
              </a:ext>
            </a:extLst>
          </p:cNvPr>
          <p:cNvSpPr/>
          <p:nvPr/>
        </p:nvSpPr>
        <p:spPr>
          <a:xfrm>
            <a:off x="10020543" y="3074067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57A868E3-BEE4-6EBD-D7EF-87B7828A8434}"/>
              </a:ext>
            </a:extLst>
          </p:cNvPr>
          <p:cNvSpPr/>
          <p:nvPr/>
        </p:nvSpPr>
        <p:spPr>
          <a:xfrm>
            <a:off x="9615029" y="2309804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07BF6413-E118-4CD9-E8F3-E8FF2325FAE4}"/>
              </a:ext>
            </a:extLst>
          </p:cNvPr>
          <p:cNvSpPr/>
          <p:nvPr/>
        </p:nvSpPr>
        <p:spPr>
          <a:xfrm>
            <a:off x="7719584" y="2182647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0069A0D3-4B31-7C9F-079A-46E50C231D86}"/>
              </a:ext>
            </a:extLst>
          </p:cNvPr>
          <p:cNvSpPr/>
          <p:nvPr/>
        </p:nvSpPr>
        <p:spPr>
          <a:xfrm>
            <a:off x="6806645" y="1567204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Ellipse 28">
            <a:extLst>
              <a:ext uri="{FF2B5EF4-FFF2-40B4-BE49-F238E27FC236}">
                <a16:creationId xmlns:a16="http://schemas.microsoft.com/office/drawing/2014/main" id="{92F379A4-405A-BDE1-D5EC-FBE8DFCBF98D}"/>
              </a:ext>
            </a:extLst>
          </p:cNvPr>
          <p:cNvSpPr/>
          <p:nvPr/>
        </p:nvSpPr>
        <p:spPr>
          <a:xfrm>
            <a:off x="7973982" y="2010271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6" name="Connecteur droit avec flèche 5">
            <a:extLst>
              <a:ext uri="{FF2B5EF4-FFF2-40B4-BE49-F238E27FC236}">
                <a16:creationId xmlns:a16="http://schemas.microsoft.com/office/drawing/2014/main" id="{F86AF283-0D83-4FE8-9B06-BE4961FC6BCF}"/>
              </a:ext>
            </a:extLst>
          </p:cNvPr>
          <p:cNvCxnSpPr>
            <a:cxnSpLocks/>
            <a:endCxn id="7" idx="0"/>
          </p:cNvCxnSpPr>
          <p:nvPr/>
        </p:nvCxnSpPr>
        <p:spPr>
          <a:xfrm>
            <a:off x="8908422" y="825172"/>
            <a:ext cx="5553" cy="991214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Ellipse 6">
            <a:extLst>
              <a:ext uri="{FF2B5EF4-FFF2-40B4-BE49-F238E27FC236}">
                <a16:creationId xmlns:a16="http://schemas.microsoft.com/office/drawing/2014/main" id="{625AD6F6-8DD0-38F0-5020-FD43002602FE}"/>
              </a:ext>
            </a:extLst>
          </p:cNvPr>
          <p:cNvSpPr/>
          <p:nvPr/>
        </p:nvSpPr>
        <p:spPr>
          <a:xfrm>
            <a:off x="8826540" y="1816386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8" name="Connecteur droit avec flèche 7">
            <a:extLst>
              <a:ext uri="{FF2B5EF4-FFF2-40B4-BE49-F238E27FC236}">
                <a16:creationId xmlns:a16="http://schemas.microsoft.com/office/drawing/2014/main" id="{E6BC7F4E-5B90-C5CD-4F9C-D56D931AE6BA}"/>
              </a:ext>
            </a:extLst>
          </p:cNvPr>
          <p:cNvCxnSpPr>
            <a:cxnSpLocks/>
          </p:cNvCxnSpPr>
          <p:nvPr/>
        </p:nvCxnSpPr>
        <p:spPr>
          <a:xfrm flipH="1">
            <a:off x="8908422" y="1965360"/>
            <a:ext cx="5553" cy="336994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Ellipse 8">
            <a:extLst>
              <a:ext uri="{FF2B5EF4-FFF2-40B4-BE49-F238E27FC236}">
                <a16:creationId xmlns:a16="http://schemas.microsoft.com/office/drawing/2014/main" id="{B957648D-DAF2-9DBE-049D-AFE2DF1E53DF}"/>
              </a:ext>
            </a:extLst>
          </p:cNvPr>
          <p:cNvSpPr/>
          <p:nvPr/>
        </p:nvSpPr>
        <p:spPr>
          <a:xfrm>
            <a:off x="8095782" y="1667412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2B330B19-562A-92B8-65D3-9271335A92F4}"/>
              </a:ext>
            </a:extLst>
          </p:cNvPr>
          <p:cNvSpPr/>
          <p:nvPr/>
        </p:nvSpPr>
        <p:spPr>
          <a:xfrm>
            <a:off x="6366373" y="918664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3DF0090B-1DDB-1A8F-3798-8A192B83100B}"/>
              </a:ext>
            </a:extLst>
          </p:cNvPr>
          <p:cNvSpPr/>
          <p:nvPr/>
        </p:nvSpPr>
        <p:spPr>
          <a:xfrm>
            <a:off x="7632149" y="1098330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8536059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56B9D9-B1E3-B33B-BB82-AD3697238D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B5B40232-0064-6BCB-FC7B-7A1535E6B918}"/>
              </a:ext>
            </a:extLst>
          </p:cNvPr>
          <p:cNvSpPr/>
          <p:nvPr/>
        </p:nvSpPr>
        <p:spPr>
          <a:xfrm>
            <a:off x="118468" y="132522"/>
            <a:ext cx="4998745" cy="589392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800" b="1" dirty="0"/>
              <a:t>1813-1820 : Au nord du Caucase, les Russes contrôlent les Kabardes et la côte nord de la mer Noire ; En revanche, les peuples musulmans des montagnes refusent la souveraineté russe : à l’ouest, Tcherkesses et Svanes (orthodoxes) ; à l’est, Tchétchènes et Avars du Daghestan</a:t>
            </a:r>
          </a:p>
          <a:p>
            <a:endParaRPr lang="fr-FR" dirty="0"/>
          </a:p>
          <a:p>
            <a:r>
              <a:rPr lang="fr-FR" dirty="0"/>
              <a:t>*Après 1814 : Les choses évoluent et les Russes Parviennent à prendre le contrôle des zones basses</a:t>
            </a:r>
          </a:p>
          <a:p>
            <a:endParaRPr lang="fr-FR" dirty="0"/>
          </a:p>
          <a:p>
            <a:r>
              <a:rPr lang="fr-FR" dirty="0"/>
              <a:t>*1817 : A l’ouest, à partir de l’Abkhazie…</a:t>
            </a:r>
          </a:p>
          <a:p>
            <a:r>
              <a:rPr lang="fr-FR" dirty="0"/>
              <a:t>Les Russes occupent la côte de la mer Noire</a:t>
            </a:r>
          </a:p>
          <a:p>
            <a:r>
              <a:rPr lang="fr-FR" dirty="0"/>
              <a:t>Jusqu’à l’embouchure du Kouban et la mer d’Azov</a:t>
            </a:r>
          </a:p>
          <a:p>
            <a:endParaRPr lang="fr-FR" dirty="0"/>
          </a:p>
          <a:p>
            <a:r>
              <a:rPr lang="fr-FR" dirty="0"/>
              <a:t>*1819 : A l’est, les Russes construisent</a:t>
            </a:r>
          </a:p>
          <a:p>
            <a:r>
              <a:rPr lang="fr-FR" dirty="0"/>
              <a:t>La forteresse de Grozny, </a:t>
            </a:r>
            <a:r>
              <a:rPr lang="fr-FR" i="1" dirty="0"/>
              <a:t>la Terrible</a:t>
            </a:r>
            <a:endParaRPr lang="fr-FR" dirty="0"/>
          </a:p>
          <a:p>
            <a:r>
              <a:rPr lang="fr-FR" dirty="0"/>
              <a:t>Et ils soumettent les Tchétchènes de la plaine</a:t>
            </a:r>
          </a:p>
          <a:p>
            <a:endParaRPr lang="fr-FR" dirty="0"/>
          </a:p>
          <a:p>
            <a:r>
              <a:rPr lang="fr-FR" sz="1700" dirty="0"/>
              <a:t>*1820 : Les Kabardes acceptent la souveraineté russe</a:t>
            </a:r>
          </a:p>
          <a:p>
            <a:endParaRPr lang="fr-FR" dirty="0"/>
          </a:p>
          <a:p>
            <a:r>
              <a:rPr lang="fr-FR" dirty="0"/>
              <a:t>*Mais…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CC5E770B-72D3-4FCD-8693-AAA1AB00D5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4649" y="88188"/>
            <a:ext cx="6854327" cy="5596995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7" name="Ellipse 6">
            <a:extLst>
              <a:ext uri="{FF2B5EF4-FFF2-40B4-BE49-F238E27FC236}">
                <a16:creationId xmlns:a16="http://schemas.microsoft.com/office/drawing/2014/main" id="{7AE32CC3-F384-19FB-5BE8-050C8511F59C}"/>
              </a:ext>
            </a:extLst>
          </p:cNvPr>
          <p:cNvSpPr/>
          <p:nvPr/>
        </p:nvSpPr>
        <p:spPr>
          <a:xfrm>
            <a:off x="9719522" y="4321711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A6B2A9E1-CD10-153C-5734-4FD7A6587E2B}"/>
              </a:ext>
            </a:extLst>
          </p:cNvPr>
          <p:cNvSpPr/>
          <p:nvPr/>
        </p:nvSpPr>
        <p:spPr>
          <a:xfrm>
            <a:off x="10640548" y="4845173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1688113F-047A-FE1B-9D5B-3428FAF7672C}"/>
              </a:ext>
            </a:extLst>
          </p:cNvPr>
          <p:cNvSpPr/>
          <p:nvPr/>
        </p:nvSpPr>
        <p:spPr>
          <a:xfrm>
            <a:off x="11279592" y="3864511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01F47199-0358-369F-E0D1-F6944C0F72D7}"/>
              </a:ext>
            </a:extLst>
          </p:cNvPr>
          <p:cNvSpPr/>
          <p:nvPr/>
        </p:nvSpPr>
        <p:spPr>
          <a:xfrm>
            <a:off x="10445285" y="2836554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17AD487D-9A52-73DD-7076-3009816B01B4}"/>
              </a:ext>
            </a:extLst>
          </p:cNvPr>
          <p:cNvSpPr/>
          <p:nvPr/>
        </p:nvSpPr>
        <p:spPr>
          <a:xfrm>
            <a:off x="8846596" y="3095884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9E0B0014-783A-CADD-9D55-47F3F9226413}"/>
              </a:ext>
            </a:extLst>
          </p:cNvPr>
          <p:cNvSpPr/>
          <p:nvPr/>
        </p:nvSpPr>
        <p:spPr>
          <a:xfrm>
            <a:off x="7799112" y="2758429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A04FB415-4586-E9BC-687D-E8B91DC4DA38}"/>
              </a:ext>
            </a:extLst>
          </p:cNvPr>
          <p:cNvSpPr/>
          <p:nvPr/>
        </p:nvSpPr>
        <p:spPr>
          <a:xfrm>
            <a:off x="8820987" y="2302354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8" name="Connecteur droit avec flèche 27">
            <a:extLst>
              <a:ext uri="{FF2B5EF4-FFF2-40B4-BE49-F238E27FC236}">
                <a16:creationId xmlns:a16="http://schemas.microsoft.com/office/drawing/2014/main" id="{8C754305-6941-229D-5409-0801313C5EE7}"/>
              </a:ext>
            </a:extLst>
          </p:cNvPr>
          <p:cNvCxnSpPr>
            <a:cxnSpLocks/>
            <a:stCxn id="17" idx="4"/>
            <a:endCxn id="12" idx="0"/>
          </p:cNvCxnSpPr>
          <p:nvPr/>
        </p:nvCxnSpPr>
        <p:spPr>
          <a:xfrm>
            <a:off x="8908422" y="2451328"/>
            <a:ext cx="25609" cy="644556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Ellipse 28">
            <a:extLst>
              <a:ext uri="{FF2B5EF4-FFF2-40B4-BE49-F238E27FC236}">
                <a16:creationId xmlns:a16="http://schemas.microsoft.com/office/drawing/2014/main" id="{3D47D73F-902B-450A-4CE8-9850114E34AA}"/>
              </a:ext>
            </a:extLst>
          </p:cNvPr>
          <p:cNvSpPr/>
          <p:nvPr/>
        </p:nvSpPr>
        <p:spPr>
          <a:xfrm>
            <a:off x="9984217" y="2257134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30" name="Connecteur droit avec flèche 29">
            <a:extLst>
              <a:ext uri="{FF2B5EF4-FFF2-40B4-BE49-F238E27FC236}">
                <a16:creationId xmlns:a16="http://schemas.microsoft.com/office/drawing/2014/main" id="{9B8587A7-0133-F0C9-4F53-A17536713DEA}"/>
              </a:ext>
            </a:extLst>
          </p:cNvPr>
          <p:cNvCxnSpPr>
            <a:cxnSpLocks/>
          </p:cNvCxnSpPr>
          <p:nvPr/>
        </p:nvCxnSpPr>
        <p:spPr>
          <a:xfrm>
            <a:off x="8908422" y="825172"/>
            <a:ext cx="1101404" cy="1453779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necteur droit avec flèche 31">
            <a:extLst>
              <a:ext uri="{FF2B5EF4-FFF2-40B4-BE49-F238E27FC236}">
                <a16:creationId xmlns:a16="http://schemas.microsoft.com/office/drawing/2014/main" id="{36764325-69B4-3779-2932-D1E46CE72C02}"/>
              </a:ext>
            </a:extLst>
          </p:cNvPr>
          <p:cNvCxnSpPr>
            <a:cxnSpLocks/>
            <a:endCxn id="14" idx="7"/>
          </p:cNvCxnSpPr>
          <p:nvPr/>
        </p:nvCxnSpPr>
        <p:spPr>
          <a:xfrm flipH="1">
            <a:off x="7948373" y="2376841"/>
            <a:ext cx="872614" cy="403405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necteur droit avec flèche 32">
            <a:extLst>
              <a:ext uri="{FF2B5EF4-FFF2-40B4-BE49-F238E27FC236}">
                <a16:creationId xmlns:a16="http://schemas.microsoft.com/office/drawing/2014/main" id="{C8ECF3DA-02A3-CC01-5165-795F69F6DF0F}"/>
              </a:ext>
            </a:extLst>
          </p:cNvPr>
          <p:cNvCxnSpPr>
            <a:cxnSpLocks/>
            <a:stCxn id="29" idx="5"/>
            <a:endCxn id="11" idx="1"/>
          </p:cNvCxnSpPr>
          <p:nvPr/>
        </p:nvCxnSpPr>
        <p:spPr>
          <a:xfrm>
            <a:off x="10133478" y="2384291"/>
            <a:ext cx="337416" cy="474080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necteur droit avec flèche 33">
            <a:extLst>
              <a:ext uri="{FF2B5EF4-FFF2-40B4-BE49-F238E27FC236}">
                <a16:creationId xmlns:a16="http://schemas.microsoft.com/office/drawing/2014/main" id="{5743AFF7-B9F1-D750-C696-89436F4CF3C0}"/>
              </a:ext>
            </a:extLst>
          </p:cNvPr>
          <p:cNvCxnSpPr>
            <a:cxnSpLocks/>
            <a:stCxn id="11" idx="5"/>
            <a:endCxn id="9" idx="1"/>
          </p:cNvCxnSpPr>
          <p:nvPr/>
        </p:nvCxnSpPr>
        <p:spPr>
          <a:xfrm>
            <a:off x="10594546" y="2963711"/>
            <a:ext cx="710655" cy="922617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necteur droit avec flèche 35">
            <a:extLst>
              <a:ext uri="{FF2B5EF4-FFF2-40B4-BE49-F238E27FC236}">
                <a16:creationId xmlns:a16="http://schemas.microsoft.com/office/drawing/2014/main" id="{F422B1A5-4262-E853-645F-D7B9880A35FB}"/>
              </a:ext>
            </a:extLst>
          </p:cNvPr>
          <p:cNvCxnSpPr>
            <a:cxnSpLocks/>
            <a:stCxn id="9" idx="3"/>
          </p:cNvCxnSpPr>
          <p:nvPr/>
        </p:nvCxnSpPr>
        <p:spPr>
          <a:xfrm flipH="1">
            <a:off x="10859979" y="3991668"/>
            <a:ext cx="445222" cy="593584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necteur droit avec flèche 36">
            <a:extLst>
              <a:ext uri="{FF2B5EF4-FFF2-40B4-BE49-F238E27FC236}">
                <a16:creationId xmlns:a16="http://schemas.microsoft.com/office/drawing/2014/main" id="{6D097447-476A-94B5-7DDD-E80D909FB6BD}"/>
              </a:ext>
            </a:extLst>
          </p:cNvPr>
          <p:cNvCxnSpPr>
            <a:cxnSpLocks/>
            <a:stCxn id="12" idx="5"/>
          </p:cNvCxnSpPr>
          <p:nvPr/>
        </p:nvCxnSpPr>
        <p:spPr>
          <a:xfrm>
            <a:off x="8995857" y="3223041"/>
            <a:ext cx="709860" cy="985275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Ellipse 38">
            <a:extLst>
              <a:ext uri="{FF2B5EF4-FFF2-40B4-BE49-F238E27FC236}">
                <a16:creationId xmlns:a16="http://schemas.microsoft.com/office/drawing/2014/main" id="{5002D8C7-C183-CD83-75EE-4FEB01CD365F}"/>
              </a:ext>
            </a:extLst>
          </p:cNvPr>
          <p:cNvSpPr/>
          <p:nvPr/>
        </p:nvSpPr>
        <p:spPr>
          <a:xfrm>
            <a:off x="7134863" y="2331621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40" name="Connecteur droit avec flèche 39">
            <a:extLst>
              <a:ext uri="{FF2B5EF4-FFF2-40B4-BE49-F238E27FC236}">
                <a16:creationId xmlns:a16="http://schemas.microsoft.com/office/drawing/2014/main" id="{2452F440-686B-4B1D-EA62-47CD38A0FA04}"/>
              </a:ext>
            </a:extLst>
          </p:cNvPr>
          <p:cNvCxnSpPr>
            <a:cxnSpLocks/>
            <a:stCxn id="14" idx="1"/>
            <a:endCxn id="39" idx="6"/>
          </p:cNvCxnSpPr>
          <p:nvPr/>
        </p:nvCxnSpPr>
        <p:spPr>
          <a:xfrm flipH="1" flipV="1">
            <a:off x="7309733" y="2406108"/>
            <a:ext cx="514988" cy="374138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Ellipse 40">
            <a:extLst>
              <a:ext uri="{FF2B5EF4-FFF2-40B4-BE49-F238E27FC236}">
                <a16:creationId xmlns:a16="http://schemas.microsoft.com/office/drawing/2014/main" id="{1EF8F8D7-233F-2D7A-8041-A46792009D55}"/>
              </a:ext>
            </a:extLst>
          </p:cNvPr>
          <p:cNvSpPr/>
          <p:nvPr/>
        </p:nvSpPr>
        <p:spPr>
          <a:xfrm>
            <a:off x="10020543" y="3074067"/>
            <a:ext cx="174870" cy="148974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2" name="Ellipse 41">
            <a:extLst>
              <a:ext uri="{FF2B5EF4-FFF2-40B4-BE49-F238E27FC236}">
                <a16:creationId xmlns:a16="http://schemas.microsoft.com/office/drawing/2014/main" id="{7D677224-7EC3-CEC9-0C01-5B3100B9E190}"/>
              </a:ext>
            </a:extLst>
          </p:cNvPr>
          <p:cNvSpPr/>
          <p:nvPr/>
        </p:nvSpPr>
        <p:spPr>
          <a:xfrm>
            <a:off x="9615029" y="2309804"/>
            <a:ext cx="174870" cy="148974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3" name="Ellipse 42">
            <a:extLst>
              <a:ext uri="{FF2B5EF4-FFF2-40B4-BE49-F238E27FC236}">
                <a16:creationId xmlns:a16="http://schemas.microsoft.com/office/drawing/2014/main" id="{35B0E105-5788-37C2-1C10-5D1F556419C6}"/>
              </a:ext>
            </a:extLst>
          </p:cNvPr>
          <p:cNvSpPr/>
          <p:nvPr/>
        </p:nvSpPr>
        <p:spPr>
          <a:xfrm>
            <a:off x="7719584" y="2182647"/>
            <a:ext cx="174870" cy="148974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4" name="Ellipse 43">
            <a:extLst>
              <a:ext uri="{FF2B5EF4-FFF2-40B4-BE49-F238E27FC236}">
                <a16:creationId xmlns:a16="http://schemas.microsoft.com/office/drawing/2014/main" id="{50F877EF-6CB8-10F4-B7CA-2CC2433D7F1A}"/>
              </a:ext>
            </a:extLst>
          </p:cNvPr>
          <p:cNvSpPr/>
          <p:nvPr/>
        </p:nvSpPr>
        <p:spPr>
          <a:xfrm>
            <a:off x="6806645" y="1567204"/>
            <a:ext cx="174870" cy="148974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5" name="Ellipse 44">
            <a:extLst>
              <a:ext uri="{FF2B5EF4-FFF2-40B4-BE49-F238E27FC236}">
                <a16:creationId xmlns:a16="http://schemas.microsoft.com/office/drawing/2014/main" id="{E21209FD-A9BC-D75E-22C6-5405FBB01B6B}"/>
              </a:ext>
            </a:extLst>
          </p:cNvPr>
          <p:cNvSpPr/>
          <p:nvPr/>
        </p:nvSpPr>
        <p:spPr>
          <a:xfrm>
            <a:off x="7973982" y="2010271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6" name="Ellipse 45">
            <a:extLst>
              <a:ext uri="{FF2B5EF4-FFF2-40B4-BE49-F238E27FC236}">
                <a16:creationId xmlns:a16="http://schemas.microsoft.com/office/drawing/2014/main" id="{60196DAF-7B1B-6071-A5D2-41B5926C4E37}"/>
              </a:ext>
            </a:extLst>
          </p:cNvPr>
          <p:cNvSpPr/>
          <p:nvPr/>
        </p:nvSpPr>
        <p:spPr>
          <a:xfrm>
            <a:off x="9252768" y="2067192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7" name="Ellipse 46">
            <a:extLst>
              <a:ext uri="{FF2B5EF4-FFF2-40B4-BE49-F238E27FC236}">
                <a16:creationId xmlns:a16="http://schemas.microsoft.com/office/drawing/2014/main" id="{504C1EEA-E409-B494-4200-43845087463B}"/>
              </a:ext>
            </a:extLst>
          </p:cNvPr>
          <p:cNvSpPr/>
          <p:nvPr/>
        </p:nvSpPr>
        <p:spPr>
          <a:xfrm>
            <a:off x="5405609" y="825172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48" name="Connecteur droit avec flèche 47">
            <a:extLst>
              <a:ext uri="{FF2B5EF4-FFF2-40B4-BE49-F238E27FC236}">
                <a16:creationId xmlns:a16="http://schemas.microsoft.com/office/drawing/2014/main" id="{447705C8-3986-A546-4EE1-05A1E53227AF}"/>
              </a:ext>
            </a:extLst>
          </p:cNvPr>
          <p:cNvCxnSpPr>
            <a:cxnSpLocks/>
            <a:stCxn id="39" idx="1"/>
            <a:endCxn id="47" idx="5"/>
          </p:cNvCxnSpPr>
          <p:nvPr/>
        </p:nvCxnSpPr>
        <p:spPr>
          <a:xfrm flipH="1" flipV="1">
            <a:off x="5554870" y="952329"/>
            <a:ext cx="1605602" cy="1401109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Connecteur droit avec flèche 50">
            <a:extLst>
              <a:ext uri="{FF2B5EF4-FFF2-40B4-BE49-F238E27FC236}">
                <a16:creationId xmlns:a16="http://schemas.microsoft.com/office/drawing/2014/main" id="{46F485D5-13F4-2EA4-E173-E1B4C0464215}"/>
              </a:ext>
            </a:extLst>
          </p:cNvPr>
          <p:cNvCxnSpPr>
            <a:cxnSpLocks/>
            <a:endCxn id="45" idx="7"/>
          </p:cNvCxnSpPr>
          <p:nvPr/>
        </p:nvCxnSpPr>
        <p:spPr>
          <a:xfrm flipH="1">
            <a:off x="8123243" y="794319"/>
            <a:ext cx="797983" cy="1237769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Connecteur droit avec flèche 53">
            <a:extLst>
              <a:ext uri="{FF2B5EF4-FFF2-40B4-BE49-F238E27FC236}">
                <a16:creationId xmlns:a16="http://schemas.microsoft.com/office/drawing/2014/main" id="{087FEF7B-0E85-6510-549C-F34419545F8E}"/>
              </a:ext>
            </a:extLst>
          </p:cNvPr>
          <p:cNvCxnSpPr>
            <a:cxnSpLocks/>
            <a:endCxn id="46" idx="0"/>
          </p:cNvCxnSpPr>
          <p:nvPr/>
        </p:nvCxnSpPr>
        <p:spPr>
          <a:xfrm>
            <a:off x="8908422" y="825172"/>
            <a:ext cx="431781" cy="1242020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Connecteur droit avec flèche 2">
            <a:extLst>
              <a:ext uri="{FF2B5EF4-FFF2-40B4-BE49-F238E27FC236}">
                <a16:creationId xmlns:a16="http://schemas.microsoft.com/office/drawing/2014/main" id="{EE5EC0EF-57B6-E886-53A6-57A0F3D1B0DD}"/>
              </a:ext>
            </a:extLst>
          </p:cNvPr>
          <p:cNvCxnSpPr>
            <a:cxnSpLocks/>
            <a:endCxn id="4" idx="0"/>
          </p:cNvCxnSpPr>
          <p:nvPr/>
        </p:nvCxnSpPr>
        <p:spPr>
          <a:xfrm>
            <a:off x="8908422" y="825172"/>
            <a:ext cx="5553" cy="991214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Ellipse 3">
            <a:extLst>
              <a:ext uri="{FF2B5EF4-FFF2-40B4-BE49-F238E27FC236}">
                <a16:creationId xmlns:a16="http://schemas.microsoft.com/office/drawing/2014/main" id="{666CF168-F852-C008-FE24-D9EF8ABABE30}"/>
              </a:ext>
            </a:extLst>
          </p:cNvPr>
          <p:cNvSpPr/>
          <p:nvPr/>
        </p:nvSpPr>
        <p:spPr>
          <a:xfrm>
            <a:off x="8826540" y="1816386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6" name="Connecteur droit avec flèche 5">
            <a:extLst>
              <a:ext uri="{FF2B5EF4-FFF2-40B4-BE49-F238E27FC236}">
                <a16:creationId xmlns:a16="http://schemas.microsoft.com/office/drawing/2014/main" id="{27494F71-F4D8-03B8-D15B-2D51648FE39F}"/>
              </a:ext>
            </a:extLst>
          </p:cNvPr>
          <p:cNvCxnSpPr>
            <a:cxnSpLocks/>
          </p:cNvCxnSpPr>
          <p:nvPr/>
        </p:nvCxnSpPr>
        <p:spPr>
          <a:xfrm flipH="1">
            <a:off x="8908422" y="1965360"/>
            <a:ext cx="5553" cy="336994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Ellipse 9">
            <a:extLst>
              <a:ext uri="{FF2B5EF4-FFF2-40B4-BE49-F238E27FC236}">
                <a16:creationId xmlns:a16="http://schemas.microsoft.com/office/drawing/2014/main" id="{11033D85-BCCD-A6FC-7AD3-26787821F4D4}"/>
              </a:ext>
            </a:extLst>
          </p:cNvPr>
          <p:cNvSpPr/>
          <p:nvPr/>
        </p:nvSpPr>
        <p:spPr>
          <a:xfrm>
            <a:off x="8095782" y="1667412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E3794745-895A-FC8D-B6EF-1A52CBDFE112}"/>
              </a:ext>
            </a:extLst>
          </p:cNvPr>
          <p:cNvSpPr/>
          <p:nvPr/>
        </p:nvSpPr>
        <p:spPr>
          <a:xfrm>
            <a:off x="6366373" y="918664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A407D070-64FF-C8AC-56E3-687BE2F50F4D}"/>
              </a:ext>
            </a:extLst>
          </p:cNvPr>
          <p:cNvSpPr/>
          <p:nvPr/>
        </p:nvSpPr>
        <p:spPr>
          <a:xfrm>
            <a:off x="7632149" y="1098330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0736820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18468" y="132522"/>
            <a:ext cx="4998745" cy="521681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800" b="1" dirty="0"/>
              <a:t>1813-1820 : Au nord du Caucase, les Russes contrôlent les Kabardes et la côte nord de la mer Noire ; En revanche, les peuples musulmans des montagnes refusent la souveraineté russe : à l’ouest, Tcherkesses et Svanes (orthodoxes) ; à l’est, Tchétchènes et Avars du Daghestan</a:t>
            </a:r>
          </a:p>
          <a:p>
            <a:endParaRPr lang="fr-FR" dirty="0"/>
          </a:p>
          <a:p>
            <a:r>
              <a:rPr lang="fr-FR" dirty="0"/>
              <a:t>*1820 : Restent les peuples des montagnes</a:t>
            </a:r>
            <a:endParaRPr lang="fr-FR" sz="1800" u="sng" dirty="0"/>
          </a:p>
          <a:p>
            <a:r>
              <a:rPr lang="fr-FR" dirty="0"/>
              <a:t>a) A l’ouest, Tcherkesses et Svanes ; Et surtout…</a:t>
            </a:r>
          </a:p>
          <a:p>
            <a:r>
              <a:rPr lang="fr-FR" sz="1800" dirty="0"/>
              <a:t>b) A l’est, les Tchétchènes et les Avars du Daghestan</a:t>
            </a:r>
          </a:p>
          <a:p>
            <a:endParaRPr lang="fr-FR" dirty="0"/>
          </a:p>
          <a:p>
            <a:r>
              <a:rPr lang="fr-FR" sz="1800" u="sng" dirty="0"/>
              <a:t>*Leur soumission, 3</a:t>
            </a:r>
            <a:r>
              <a:rPr lang="fr-FR" sz="1800" u="sng" baseline="30000" dirty="0"/>
              <a:t>ème</a:t>
            </a:r>
            <a:r>
              <a:rPr lang="fr-FR" sz="1800" u="sng" dirty="0"/>
              <a:t> phase de la conquête russe</a:t>
            </a:r>
          </a:p>
          <a:p>
            <a:r>
              <a:rPr lang="fr-FR" sz="1800" u="sng" dirty="0"/>
              <a:t>Ne se fera que tardivement</a:t>
            </a:r>
          </a:p>
          <a:p>
            <a:r>
              <a:rPr lang="fr-FR" u="sng" dirty="0"/>
              <a:t>D</a:t>
            </a:r>
            <a:r>
              <a:rPr lang="fr-FR" sz="1800" u="sng" dirty="0"/>
              <a:t>ans les années 1850-1860</a:t>
            </a:r>
          </a:p>
          <a:p>
            <a:endParaRPr lang="fr-FR" sz="900" u="sng" dirty="0"/>
          </a:p>
          <a:p>
            <a:r>
              <a:rPr lang="fr-FR" dirty="0"/>
              <a:t>*A revoir…</a:t>
            </a:r>
          </a:p>
          <a:p>
            <a:endParaRPr lang="fr-FR" dirty="0"/>
          </a:p>
          <a:p>
            <a:r>
              <a:rPr lang="fr-FR" dirty="0"/>
              <a:t>*Mais revenons en 1813</a:t>
            </a:r>
          </a:p>
          <a:p>
            <a:r>
              <a:rPr lang="fr-FR" dirty="0"/>
              <a:t>Et au conflit </a:t>
            </a:r>
            <a:r>
              <a:rPr lang="fr-FR" dirty="0" err="1"/>
              <a:t>russo</a:t>
            </a:r>
            <a:r>
              <a:rPr lang="fr-FR" dirty="0"/>
              <a:t>-persan ; Qui continue…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D960D35D-3BB3-BEE8-CEF3-94C12F8F0D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4649" y="88188"/>
            <a:ext cx="6854327" cy="5596995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7" name="Ellipse 6">
            <a:extLst>
              <a:ext uri="{FF2B5EF4-FFF2-40B4-BE49-F238E27FC236}">
                <a16:creationId xmlns:a16="http://schemas.microsoft.com/office/drawing/2014/main" id="{58DA6229-8CC8-F8B8-C199-2567EC8C696B}"/>
              </a:ext>
            </a:extLst>
          </p:cNvPr>
          <p:cNvSpPr/>
          <p:nvPr/>
        </p:nvSpPr>
        <p:spPr>
          <a:xfrm>
            <a:off x="9719522" y="4321711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B760BCB0-FB48-ECD5-61F5-631534353761}"/>
              </a:ext>
            </a:extLst>
          </p:cNvPr>
          <p:cNvSpPr/>
          <p:nvPr/>
        </p:nvSpPr>
        <p:spPr>
          <a:xfrm>
            <a:off x="10640548" y="4845173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8C1913D2-6CCD-1705-DD8F-16F586A01DCE}"/>
              </a:ext>
            </a:extLst>
          </p:cNvPr>
          <p:cNvSpPr/>
          <p:nvPr/>
        </p:nvSpPr>
        <p:spPr>
          <a:xfrm>
            <a:off x="11279592" y="3864511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79B0BA07-E7AD-EF31-CB16-055948EF5B0E}"/>
              </a:ext>
            </a:extLst>
          </p:cNvPr>
          <p:cNvSpPr/>
          <p:nvPr/>
        </p:nvSpPr>
        <p:spPr>
          <a:xfrm>
            <a:off x="10445285" y="2836554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3DB62332-B809-E666-B680-2EDC52162236}"/>
              </a:ext>
            </a:extLst>
          </p:cNvPr>
          <p:cNvSpPr/>
          <p:nvPr/>
        </p:nvSpPr>
        <p:spPr>
          <a:xfrm>
            <a:off x="8846596" y="3095884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DC547FAA-C462-92B5-D1C2-DD4BBE105C3B}"/>
              </a:ext>
            </a:extLst>
          </p:cNvPr>
          <p:cNvSpPr/>
          <p:nvPr/>
        </p:nvSpPr>
        <p:spPr>
          <a:xfrm>
            <a:off x="7799112" y="2758429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2F57CFB8-1C9B-C8EA-3378-DB40188394A3}"/>
              </a:ext>
            </a:extLst>
          </p:cNvPr>
          <p:cNvSpPr/>
          <p:nvPr/>
        </p:nvSpPr>
        <p:spPr>
          <a:xfrm>
            <a:off x="8820987" y="2302354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8" name="Connecteur droit avec flèche 27">
            <a:extLst>
              <a:ext uri="{FF2B5EF4-FFF2-40B4-BE49-F238E27FC236}">
                <a16:creationId xmlns:a16="http://schemas.microsoft.com/office/drawing/2014/main" id="{911915BE-1B43-9DA0-4519-DFE86CBB8F1B}"/>
              </a:ext>
            </a:extLst>
          </p:cNvPr>
          <p:cNvCxnSpPr>
            <a:cxnSpLocks/>
            <a:stCxn id="17" idx="4"/>
            <a:endCxn id="12" idx="0"/>
          </p:cNvCxnSpPr>
          <p:nvPr/>
        </p:nvCxnSpPr>
        <p:spPr>
          <a:xfrm>
            <a:off x="8908422" y="2451328"/>
            <a:ext cx="25609" cy="644556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Ellipse 28">
            <a:extLst>
              <a:ext uri="{FF2B5EF4-FFF2-40B4-BE49-F238E27FC236}">
                <a16:creationId xmlns:a16="http://schemas.microsoft.com/office/drawing/2014/main" id="{A4E39226-54AE-43E6-0FB6-EFAAF17EFC00}"/>
              </a:ext>
            </a:extLst>
          </p:cNvPr>
          <p:cNvSpPr/>
          <p:nvPr/>
        </p:nvSpPr>
        <p:spPr>
          <a:xfrm>
            <a:off x="9984217" y="2257134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30" name="Connecteur droit avec flèche 29">
            <a:extLst>
              <a:ext uri="{FF2B5EF4-FFF2-40B4-BE49-F238E27FC236}">
                <a16:creationId xmlns:a16="http://schemas.microsoft.com/office/drawing/2014/main" id="{E03A52BF-968D-E009-2D2A-3A3C22565D3A}"/>
              </a:ext>
            </a:extLst>
          </p:cNvPr>
          <p:cNvCxnSpPr>
            <a:cxnSpLocks/>
          </p:cNvCxnSpPr>
          <p:nvPr/>
        </p:nvCxnSpPr>
        <p:spPr>
          <a:xfrm>
            <a:off x="8908422" y="825172"/>
            <a:ext cx="1101404" cy="1453779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necteur droit avec flèche 31">
            <a:extLst>
              <a:ext uri="{FF2B5EF4-FFF2-40B4-BE49-F238E27FC236}">
                <a16:creationId xmlns:a16="http://schemas.microsoft.com/office/drawing/2014/main" id="{C6CB48CE-457B-6C8D-3F7F-3D0A47D098E0}"/>
              </a:ext>
            </a:extLst>
          </p:cNvPr>
          <p:cNvCxnSpPr>
            <a:cxnSpLocks/>
            <a:endCxn id="14" idx="7"/>
          </p:cNvCxnSpPr>
          <p:nvPr/>
        </p:nvCxnSpPr>
        <p:spPr>
          <a:xfrm flipH="1">
            <a:off x="7948373" y="2376841"/>
            <a:ext cx="872614" cy="403405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necteur droit avec flèche 32">
            <a:extLst>
              <a:ext uri="{FF2B5EF4-FFF2-40B4-BE49-F238E27FC236}">
                <a16:creationId xmlns:a16="http://schemas.microsoft.com/office/drawing/2014/main" id="{FB6D9395-8BF1-C138-11A2-E459D8896C01}"/>
              </a:ext>
            </a:extLst>
          </p:cNvPr>
          <p:cNvCxnSpPr>
            <a:cxnSpLocks/>
            <a:stCxn id="29" idx="5"/>
            <a:endCxn id="11" idx="1"/>
          </p:cNvCxnSpPr>
          <p:nvPr/>
        </p:nvCxnSpPr>
        <p:spPr>
          <a:xfrm>
            <a:off x="10133478" y="2384291"/>
            <a:ext cx="337416" cy="474080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necteur droit avec flèche 33">
            <a:extLst>
              <a:ext uri="{FF2B5EF4-FFF2-40B4-BE49-F238E27FC236}">
                <a16:creationId xmlns:a16="http://schemas.microsoft.com/office/drawing/2014/main" id="{B2045E8D-0BE5-7735-AF54-CECE6233097D}"/>
              </a:ext>
            </a:extLst>
          </p:cNvPr>
          <p:cNvCxnSpPr>
            <a:cxnSpLocks/>
            <a:stCxn id="11" idx="5"/>
            <a:endCxn id="9" idx="1"/>
          </p:cNvCxnSpPr>
          <p:nvPr/>
        </p:nvCxnSpPr>
        <p:spPr>
          <a:xfrm>
            <a:off x="10594546" y="2963711"/>
            <a:ext cx="710655" cy="922617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necteur droit avec flèche 35">
            <a:extLst>
              <a:ext uri="{FF2B5EF4-FFF2-40B4-BE49-F238E27FC236}">
                <a16:creationId xmlns:a16="http://schemas.microsoft.com/office/drawing/2014/main" id="{4A462E06-5B8D-2C29-AB29-FE2856BBEC9C}"/>
              </a:ext>
            </a:extLst>
          </p:cNvPr>
          <p:cNvCxnSpPr>
            <a:cxnSpLocks/>
            <a:stCxn id="9" idx="3"/>
          </p:cNvCxnSpPr>
          <p:nvPr/>
        </p:nvCxnSpPr>
        <p:spPr>
          <a:xfrm flipH="1">
            <a:off x="10859979" y="3991668"/>
            <a:ext cx="445222" cy="593584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necteur droit avec flèche 36">
            <a:extLst>
              <a:ext uri="{FF2B5EF4-FFF2-40B4-BE49-F238E27FC236}">
                <a16:creationId xmlns:a16="http://schemas.microsoft.com/office/drawing/2014/main" id="{68642C7E-4639-C21F-2722-734D482EC95C}"/>
              </a:ext>
            </a:extLst>
          </p:cNvPr>
          <p:cNvCxnSpPr>
            <a:cxnSpLocks/>
            <a:stCxn id="12" idx="5"/>
          </p:cNvCxnSpPr>
          <p:nvPr/>
        </p:nvCxnSpPr>
        <p:spPr>
          <a:xfrm>
            <a:off x="8995857" y="3223041"/>
            <a:ext cx="709860" cy="985275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Ellipse 38">
            <a:extLst>
              <a:ext uri="{FF2B5EF4-FFF2-40B4-BE49-F238E27FC236}">
                <a16:creationId xmlns:a16="http://schemas.microsoft.com/office/drawing/2014/main" id="{5F842CFB-890E-6B36-A474-AB41A1FF20C9}"/>
              </a:ext>
            </a:extLst>
          </p:cNvPr>
          <p:cNvSpPr/>
          <p:nvPr/>
        </p:nvSpPr>
        <p:spPr>
          <a:xfrm>
            <a:off x="7134863" y="2331621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40" name="Connecteur droit avec flèche 39">
            <a:extLst>
              <a:ext uri="{FF2B5EF4-FFF2-40B4-BE49-F238E27FC236}">
                <a16:creationId xmlns:a16="http://schemas.microsoft.com/office/drawing/2014/main" id="{D72F2677-1979-9121-722E-6BE6B4184133}"/>
              </a:ext>
            </a:extLst>
          </p:cNvPr>
          <p:cNvCxnSpPr>
            <a:cxnSpLocks/>
            <a:stCxn id="14" idx="1"/>
            <a:endCxn id="39" idx="6"/>
          </p:cNvCxnSpPr>
          <p:nvPr/>
        </p:nvCxnSpPr>
        <p:spPr>
          <a:xfrm flipH="1" flipV="1">
            <a:off x="7309733" y="2406108"/>
            <a:ext cx="514988" cy="374138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Ellipse 40">
            <a:extLst>
              <a:ext uri="{FF2B5EF4-FFF2-40B4-BE49-F238E27FC236}">
                <a16:creationId xmlns:a16="http://schemas.microsoft.com/office/drawing/2014/main" id="{D6E9FBEA-B9BD-8299-96E5-AD4964BBFEA2}"/>
              </a:ext>
            </a:extLst>
          </p:cNvPr>
          <p:cNvSpPr/>
          <p:nvPr/>
        </p:nvSpPr>
        <p:spPr>
          <a:xfrm>
            <a:off x="10020543" y="3074067"/>
            <a:ext cx="174870" cy="148974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2" name="Ellipse 41">
            <a:extLst>
              <a:ext uri="{FF2B5EF4-FFF2-40B4-BE49-F238E27FC236}">
                <a16:creationId xmlns:a16="http://schemas.microsoft.com/office/drawing/2014/main" id="{0A6F04BB-96CA-F066-564D-9729A3BE1C5E}"/>
              </a:ext>
            </a:extLst>
          </p:cNvPr>
          <p:cNvSpPr/>
          <p:nvPr/>
        </p:nvSpPr>
        <p:spPr>
          <a:xfrm>
            <a:off x="9615029" y="2309804"/>
            <a:ext cx="174870" cy="148974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3" name="Ellipse 42">
            <a:extLst>
              <a:ext uri="{FF2B5EF4-FFF2-40B4-BE49-F238E27FC236}">
                <a16:creationId xmlns:a16="http://schemas.microsoft.com/office/drawing/2014/main" id="{EF4DB62C-FDB9-E0A2-D486-39C29A502E9D}"/>
              </a:ext>
            </a:extLst>
          </p:cNvPr>
          <p:cNvSpPr/>
          <p:nvPr/>
        </p:nvSpPr>
        <p:spPr>
          <a:xfrm>
            <a:off x="7719584" y="2182647"/>
            <a:ext cx="174870" cy="148974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4" name="Ellipse 43">
            <a:extLst>
              <a:ext uri="{FF2B5EF4-FFF2-40B4-BE49-F238E27FC236}">
                <a16:creationId xmlns:a16="http://schemas.microsoft.com/office/drawing/2014/main" id="{0AE93A4A-426B-C6C0-8868-E0AB5D369918}"/>
              </a:ext>
            </a:extLst>
          </p:cNvPr>
          <p:cNvSpPr/>
          <p:nvPr/>
        </p:nvSpPr>
        <p:spPr>
          <a:xfrm>
            <a:off x="6806645" y="1567204"/>
            <a:ext cx="174870" cy="148974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5" name="Ellipse 44">
            <a:extLst>
              <a:ext uri="{FF2B5EF4-FFF2-40B4-BE49-F238E27FC236}">
                <a16:creationId xmlns:a16="http://schemas.microsoft.com/office/drawing/2014/main" id="{241269FC-3D4F-6A2D-50D2-FEF2B222259D}"/>
              </a:ext>
            </a:extLst>
          </p:cNvPr>
          <p:cNvSpPr/>
          <p:nvPr/>
        </p:nvSpPr>
        <p:spPr>
          <a:xfrm>
            <a:off x="7973982" y="2010271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6" name="Ellipse 45">
            <a:extLst>
              <a:ext uri="{FF2B5EF4-FFF2-40B4-BE49-F238E27FC236}">
                <a16:creationId xmlns:a16="http://schemas.microsoft.com/office/drawing/2014/main" id="{C6A8E4C5-E0DF-FD75-693B-B36EDFB24802}"/>
              </a:ext>
            </a:extLst>
          </p:cNvPr>
          <p:cNvSpPr/>
          <p:nvPr/>
        </p:nvSpPr>
        <p:spPr>
          <a:xfrm>
            <a:off x="9252768" y="2067192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7" name="Ellipse 46">
            <a:extLst>
              <a:ext uri="{FF2B5EF4-FFF2-40B4-BE49-F238E27FC236}">
                <a16:creationId xmlns:a16="http://schemas.microsoft.com/office/drawing/2014/main" id="{EB82A630-C788-997A-A4A0-8FE309432F30}"/>
              </a:ext>
            </a:extLst>
          </p:cNvPr>
          <p:cNvSpPr/>
          <p:nvPr/>
        </p:nvSpPr>
        <p:spPr>
          <a:xfrm>
            <a:off x="5405609" y="825172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48" name="Connecteur droit avec flèche 47">
            <a:extLst>
              <a:ext uri="{FF2B5EF4-FFF2-40B4-BE49-F238E27FC236}">
                <a16:creationId xmlns:a16="http://schemas.microsoft.com/office/drawing/2014/main" id="{359BE269-4B47-7C41-55AC-AD71CA730739}"/>
              </a:ext>
            </a:extLst>
          </p:cNvPr>
          <p:cNvCxnSpPr>
            <a:cxnSpLocks/>
            <a:stCxn id="39" idx="1"/>
            <a:endCxn id="47" idx="5"/>
          </p:cNvCxnSpPr>
          <p:nvPr/>
        </p:nvCxnSpPr>
        <p:spPr>
          <a:xfrm flipH="1" flipV="1">
            <a:off x="5554870" y="952329"/>
            <a:ext cx="1605602" cy="1401109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Connecteur droit avec flèche 50">
            <a:extLst>
              <a:ext uri="{FF2B5EF4-FFF2-40B4-BE49-F238E27FC236}">
                <a16:creationId xmlns:a16="http://schemas.microsoft.com/office/drawing/2014/main" id="{34C9DD12-A496-7A5F-78D6-94384D5D8008}"/>
              </a:ext>
            </a:extLst>
          </p:cNvPr>
          <p:cNvCxnSpPr>
            <a:cxnSpLocks/>
            <a:endCxn id="45" idx="7"/>
          </p:cNvCxnSpPr>
          <p:nvPr/>
        </p:nvCxnSpPr>
        <p:spPr>
          <a:xfrm flipH="1">
            <a:off x="8123243" y="794319"/>
            <a:ext cx="797983" cy="1237769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Connecteur droit avec flèche 53">
            <a:extLst>
              <a:ext uri="{FF2B5EF4-FFF2-40B4-BE49-F238E27FC236}">
                <a16:creationId xmlns:a16="http://schemas.microsoft.com/office/drawing/2014/main" id="{FD2DA65D-697F-C963-629D-B6F3E5E04DFD}"/>
              </a:ext>
            </a:extLst>
          </p:cNvPr>
          <p:cNvCxnSpPr>
            <a:cxnSpLocks/>
            <a:endCxn id="46" idx="0"/>
          </p:cNvCxnSpPr>
          <p:nvPr/>
        </p:nvCxnSpPr>
        <p:spPr>
          <a:xfrm>
            <a:off x="8908422" y="825172"/>
            <a:ext cx="431781" cy="1242020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Connecteur droit avec flèche 2">
            <a:extLst>
              <a:ext uri="{FF2B5EF4-FFF2-40B4-BE49-F238E27FC236}">
                <a16:creationId xmlns:a16="http://schemas.microsoft.com/office/drawing/2014/main" id="{459F0DF9-EF30-425A-1F20-4A81846BAF4B}"/>
              </a:ext>
            </a:extLst>
          </p:cNvPr>
          <p:cNvCxnSpPr>
            <a:cxnSpLocks/>
            <a:endCxn id="4" idx="0"/>
          </p:cNvCxnSpPr>
          <p:nvPr/>
        </p:nvCxnSpPr>
        <p:spPr>
          <a:xfrm>
            <a:off x="8908422" y="825172"/>
            <a:ext cx="5553" cy="991214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Ellipse 3">
            <a:extLst>
              <a:ext uri="{FF2B5EF4-FFF2-40B4-BE49-F238E27FC236}">
                <a16:creationId xmlns:a16="http://schemas.microsoft.com/office/drawing/2014/main" id="{C33DFEEF-818A-C000-6138-A807C674B7D4}"/>
              </a:ext>
            </a:extLst>
          </p:cNvPr>
          <p:cNvSpPr/>
          <p:nvPr/>
        </p:nvSpPr>
        <p:spPr>
          <a:xfrm>
            <a:off x="8826540" y="1816386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6" name="Connecteur droit avec flèche 5">
            <a:extLst>
              <a:ext uri="{FF2B5EF4-FFF2-40B4-BE49-F238E27FC236}">
                <a16:creationId xmlns:a16="http://schemas.microsoft.com/office/drawing/2014/main" id="{2126730E-8DAA-DCDA-8D32-E4DA9CFB2E5B}"/>
              </a:ext>
            </a:extLst>
          </p:cNvPr>
          <p:cNvCxnSpPr>
            <a:cxnSpLocks/>
          </p:cNvCxnSpPr>
          <p:nvPr/>
        </p:nvCxnSpPr>
        <p:spPr>
          <a:xfrm flipH="1">
            <a:off x="8908422" y="1965360"/>
            <a:ext cx="5553" cy="336994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Ellipse 9">
            <a:extLst>
              <a:ext uri="{FF2B5EF4-FFF2-40B4-BE49-F238E27FC236}">
                <a16:creationId xmlns:a16="http://schemas.microsoft.com/office/drawing/2014/main" id="{96F185F7-DA6F-55B8-70B9-C203FE3EF35F}"/>
              </a:ext>
            </a:extLst>
          </p:cNvPr>
          <p:cNvSpPr/>
          <p:nvPr/>
        </p:nvSpPr>
        <p:spPr>
          <a:xfrm>
            <a:off x="8095782" y="1667412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0382E075-7E75-98D6-B65D-D367E4E1A193}"/>
              </a:ext>
            </a:extLst>
          </p:cNvPr>
          <p:cNvSpPr/>
          <p:nvPr/>
        </p:nvSpPr>
        <p:spPr>
          <a:xfrm>
            <a:off x="6366373" y="918664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8E539ED8-4CCE-FFEB-2D01-8BE9BF41289B}"/>
              </a:ext>
            </a:extLst>
          </p:cNvPr>
          <p:cNvSpPr/>
          <p:nvPr/>
        </p:nvSpPr>
        <p:spPr>
          <a:xfrm>
            <a:off x="7632149" y="1098330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6166111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18468" y="132522"/>
            <a:ext cx="4998745" cy="313932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1826-1828 : 4</a:t>
            </a:r>
            <a:r>
              <a:rPr lang="fr-FR" b="1" baseline="30000" dirty="0"/>
              <a:t>ème</a:t>
            </a:r>
            <a:r>
              <a:rPr lang="fr-FR" b="1" dirty="0"/>
              <a:t> et dernière guerre </a:t>
            </a:r>
            <a:r>
              <a:rPr lang="fr-FR" b="1" dirty="0" err="1"/>
              <a:t>russo</a:t>
            </a:r>
            <a:r>
              <a:rPr lang="fr-FR" b="1" dirty="0"/>
              <a:t>-persane et nouvelle défaite de la Perse de Fath Ali Chah</a:t>
            </a:r>
          </a:p>
          <a:p>
            <a:endParaRPr lang="fr-FR" dirty="0"/>
          </a:p>
          <a:p>
            <a:r>
              <a:rPr lang="fr-FR" dirty="0"/>
              <a:t>*Oct. 1813 : Traité de Gulistan…</a:t>
            </a:r>
          </a:p>
          <a:p>
            <a:r>
              <a:rPr lang="fr-FR" dirty="0"/>
              <a:t>Perte de territoires dans le Caucase pour la Perse</a:t>
            </a:r>
          </a:p>
          <a:p>
            <a:endParaRPr lang="fr-FR" dirty="0"/>
          </a:p>
          <a:p>
            <a:r>
              <a:rPr lang="fr-FR" dirty="0"/>
              <a:t>*Mais également, interdiction de navigation</a:t>
            </a:r>
          </a:p>
          <a:p>
            <a:r>
              <a:rPr lang="fr-FR" dirty="0"/>
              <a:t>Sur la mer Caspienne et libre-échange commercial</a:t>
            </a:r>
          </a:p>
          <a:p>
            <a:endParaRPr lang="fr-FR" dirty="0"/>
          </a:p>
          <a:p>
            <a:r>
              <a:rPr lang="fr-FR" dirty="0"/>
              <a:t>*Pour le chah </a:t>
            </a:r>
            <a:r>
              <a:rPr lang="fr-FR" u="sng" dirty="0"/>
              <a:t>Fath Ali</a:t>
            </a:r>
            <a:r>
              <a:rPr lang="fr-FR" dirty="0"/>
              <a:t>, soutenu par les Britanniques</a:t>
            </a:r>
            <a:endParaRPr lang="fr-FR" u="sng" dirty="0"/>
          </a:p>
          <a:p>
            <a:r>
              <a:rPr lang="fr-FR" dirty="0"/>
              <a:t>Reconquérir les territoires perdus…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D960D35D-3BB3-BEE8-CEF3-94C12F8F0D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4649" y="88188"/>
            <a:ext cx="6854327" cy="5596995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7" name="Ellipse 6">
            <a:extLst>
              <a:ext uri="{FF2B5EF4-FFF2-40B4-BE49-F238E27FC236}">
                <a16:creationId xmlns:a16="http://schemas.microsoft.com/office/drawing/2014/main" id="{58DA6229-8CC8-F8B8-C199-2567EC8C696B}"/>
              </a:ext>
            </a:extLst>
          </p:cNvPr>
          <p:cNvSpPr/>
          <p:nvPr/>
        </p:nvSpPr>
        <p:spPr>
          <a:xfrm>
            <a:off x="9719522" y="4321711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B760BCB0-FB48-ECD5-61F5-631534353761}"/>
              </a:ext>
            </a:extLst>
          </p:cNvPr>
          <p:cNvSpPr/>
          <p:nvPr/>
        </p:nvSpPr>
        <p:spPr>
          <a:xfrm>
            <a:off x="10640548" y="4845173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8C1913D2-6CCD-1705-DD8F-16F586A01DCE}"/>
              </a:ext>
            </a:extLst>
          </p:cNvPr>
          <p:cNvSpPr/>
          <p:nvPr/>
        </p:nvSpPr>
        <p:spPr>
          <a:xfrm>
            <a:off x="11279592" y="3864511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79B0BA07-E7AD-EF31-CB16-055948EF5B0E}"/>
              </a:ext>
            </a:extLst>
          </p:cNvPr>
          <p:cNvSpPr/>
          <p:nvPr/>
        </p:nvSpPr>
        <p:spPr>
          <a:xfrm>
            <a:off x="10445285" y="2836554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3DB62332-B809-E666-B680-2EDC52162236}"/>
              </a:ext>
            </a:extLst>
          </p:cNvPr>
          <p:cNvSpPr/>
          <p:nvPr/>
        </p:nvSpPr>
        <p:spPr>
          <a:xfrm>
            <a:off x="8846596" y="3095884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DC547FAA-C462-92B5-D1C2-DD4BBE105C3B}"/>
              </a:ext>
            </a:extLst>
          </p:cNvPr>
          <p:cNvSpPr/>
          <p:nvPr/>
        </p:nvSpPr>
        <p:spPr>
          <a:xfrm>
            <a:off x="7799112" y="2758429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2F57CFB8-1C9B-C8EA-3378-DB40188394A3}"/>
              </a:ext>
            </a:extLst>
          </p:cNvPr>
          <p:cNvSpPr/>
          <p:nvPr/>
        </p:nvSpPr>
        <p:spPr>
          <a:xfrm>
            <a:off x="8820987" y="2302354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8" name="Connecteur droit avec flèche 27">
            <a:extLst>
              <a:ext uri="{FF2B5EF4-FFF2-40B4-BE49-F238E27FC236}">
                <a16:creationId xmlns:a16="http://schemas.microsoft.com/office/drawing/2014/main" id="{911915BE-1B43-9DA0-4519-DFE86CBB8F1B}"/>
              </a:ext>
            </a:extLst>
          </p:cNvPr>
          <p:cNvCxnSpPr>
            <a:cxnSpLocks/>
            <a:stCxn id="17" idx="4"/>
            <a:endCxn id="12" idx="0"/>
          </p:cNvCxnSpPr>
          <p:nvPr/>
        </p:nvCxnSpPr>
        <p:spPr>
          <a:xfrm>
            <a:off x="8908422" y="2451328"/>
            <a:ext cx="25609" cy="644556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Ellipse 28">
            <a:extLst>
              <a:ext uri="{FF2B5EF4-FFF2-40B4-BE49-F238E27FC236}">
                <a16:creationId xmlns:a16="http://schemas.microsoft.com/office/drawing/2014/main" id="{A4E39226-54AE-43E6-0FB6-EFAAF17EFC00}"/>
              </a:ext>
            </a:extLst>
          </p:cNvPr>
          <p:cNvSpPr/>
          <p:nvPr/>
        </p:nvSpPr>
        <p:spPr>
          <a:xfrm>
            <a:off x="9984217" y="2257134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30" name="Connecteur droit avec flèche 29">
            <a:extLst>
              <a:ext uri="{FF2B5EF4-FFF2-40B4-BE49-F238E27FC236}">
                <a16:creationId xmlns:a16="http://schemas.microsoft.com/office/drawing/2014/main" id="{E03A52BF-968D-E009-2D2A-3A3C22565D3A}"/>
              </a:ext>
            </a:extLst>
          </p:cNvPr>
          <p:cNvCxnSpPr>
            <a:cxnSpLocks/>
          </p:cNvCxnSpPr>
          <p:nvPr/>
        </p:nvCxnSpPr>
        <p:spPr>
          <a:xfrm>
            <a:off x="8908422" y="825172"/>
            <a:ext cx="1101404" cy="1453779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necteur droit avec flèche 31">
            <a:extLst>
              <a:ext uri="{FF2B5EF4-FFF2-40B4-BE49-F238E27FC236}">
                <a16:creationId xmlns:a16="http://schemas.microsoft.com/office/drawing/2014/main" id="{C6CB48CE-457B-6C8D-3F7F-3D0A47D098E0}"/>
              </a:ext>
            </a:extLst>
          </p:cNvPr>
          <p:cNvCxnSpPr>
            <a:cxnSpLocks/>
            <a:endCxn id="14" idx="7"/>
          </p:cNvCxnSpPr>
          <p:nvPr/>
        </p:nvCxnSpPr>
        <p:spPr>
          <a:xfrm flipH="1">
            <a:off x="7948373" y="2376841"/>
            <a:ext cx="872614" cy="403405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necteur droit avec flèche 32">
            <a:extLst>
              <a:ext uri="{FF2B5EF4-FFF2-40B4-BE49-F238E27FC236}">
                <a16:creationId xmlns:a16="http://schemas.microsoft.com/office/drawing/2014/main" id="{FB6D9395-8BF1-C138-11A2-E459D8896C01}"/>
              </a:ext>
            </a:extLst>
          </p:cNvPr>
          <p:cNvCxnSpPr>
            <a:cxnSpLocks/>
            <a:stCxn id="29" idx="5"/>
            <a:endCxn id="11" idx="1"/>
          </p:cNvCxnSpPr>
          <p:nvPr/>
        </p:nvCxnSpPr>
        <p:spPr>
          <a:xfrm>
            <a:off x="10133478" y="2384291"/>
            <a:ext cx="337416" cy="474080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necteur droit avec flèche 33">
            <a:extLst>
              <a:ext uri="{FF2B5EF4-FFF2-40B4-BE49-F238E27FC236}">
                <a16:creationId xmlns:a16="http://schemas.microsoft.com/office/drawing/2014/main" id="{B2045E8D-0BE5-7735-AF54-CECE6233097D}"/>
              </a:ext>
            </a:extLst>
          </p:cNvPr>
          <p:cNvCxnSpPr>
            <a:cxnSpLocks/>
            <a:stCxn id="11" idx="5"/>
            <a:endCxn id="9" idx="1"/>
          </p:cNvCxnSpPr>
          <p:nvPr/>
        </p:nvCxnSpPr>
        <p:spPr>
          <a:xfrm>
            <a:off x="10594546" y="2963711"/>
            <a:ext cx="710655" cy="922617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necteur droit avec flèche 35">
            <a:extLst>
              <a:ext uri="{FF2B5EF4-FFF2-40B4-BE49-F238E27FC236}">
                <a16:creationId xmlns:a16="http://schemas.microsoft.com/office/drawing/2014/main" id="{4A462E06-5B8D-2C29-AB29-FE2856BBEC9C}"/>
              </a:ext>
            </a:extLst>
          </p:cNvPr>
          <p:cNvCxnSpPr>
            <a:cxnSpLocks/>
            <a:stCxn id="9" idx="3"/>
          </p:cNvCxnSpPr>
          <p:nvPr/>
        </p:nvCxnSpPr>
        <p:spPr>
          <a:xfrm flipH="1">
            <a:off x="10859979" y="3991668"/>
            <a:ext cx="445222" cy="593584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necteur droit avec flèche 36">
            <a:extLst>
              <a:ext uri="{FF2B5EF4-FFF2-40B4-BE49-F238E27FC236}">
                <a16:creationId xmlns:a16="http://schemas.microsoft.com/office/drawing/2014/main" id="{68642C7E-4639-C21F-2722-734D482EC95C}"/>
              </a:ext>
            </a:extLst>
          </p:cNvPr>
          <p:cNvCxnSpPr>
            <a:cxnSpLocks/>
            <a:stCxn id="12" idx="5"/>
          </p:cNvCxnSpPr>
          <p:nvPr/>
        </p:nvCxnSpPr>
        <p:spPr>
          <a:xfrm>
            <a:off x="8995857" y="3223041"/>
            <a:ext cx="709860" cy="985275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Ellipse 38">
            <a:extLst>
              <a:ext uri="{FF2B5EF4-FFF2-40B4-BE49-F238E27FC236}">
                <a16:creationId xmlns:a16="http://schemas.microsoft.com/office/drawing/2014/main" id="{5F842CFB-890E-6B36-A474-AB41A1FF20C9}"/>
              </a:ext>
            </a:extLst>
          </p:cNvPr>
          <p:cNvSpPr/>
          <p:nvPr/>
        </p:nvSpPr>
        <p:spPr>
          <a:xfrm>
            <a:off x="7134863" y="2331621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40" name="Connecteur droit avec flèche 39">
            <a:extLst>
              <a:ext uri="{FF2B5EF4-FFF2-40B4-BE49-F238E27FC236}">
                <a16:creationId xmlns:a16="http://schemas.microsoft.com/office/drawing/2014/main" id="{D72F2677-1979-9121-722E-6BE6B4184133}"/>
              </a:ext>
            </a:extLst>
          </p:cNvPr>
          <p:cNvCxnSpPr>
            <a:cxnSpLocks/>
            <a:stCxn id="14" idx="1"/>
            <a:endCxn id="39" idx="6"/>
          </p:cNvCxnSpPr>
          <p:nvPr/>
        </p:nvCxnSpPr>
        <p:spPr>
          <a:xfrm flipH="1" flipV="1">
            <a:off x="7309733" y="2406108"/>
            <a:ext cx="514988" cy="374138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Ellipse 40">
            <a:extLst>
              <a:ext uri="{FF2B5EF4-FFF2-40B4-BE49-F238E27FC236}">
                <a16:creationId xmlns:a16="http://schemas.microsoft.com/office/drawing/2014/main" id="{D6E9FBEA-B9BD-8299-96E5-AD4964BBFEA2}"/>
              </a:ext>
            </a:extLst>
          </p:cNvPr>
          <p:cNvSpPr/>
          <p:nvPr/>
        </p:nvSpPr>
        <p:spPr>
          <a:xfrm>
            <a:off x="10020543" y="3074067"/>
            <a:ext cx="174870" cy="148974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2" name="Ellipse 41">
            <a:extLst>
              <a:ext uri="{FF2B5EF4-FFF2-40B4-BE49-F238E27FC236}">
                <a16:creationId xmlns:a16="http://schemas.microsoft.com/office/drawing/2014/main" id="{0A6F04BB-96CA-F066-564D-9729A3BE1C5E}"/>
              </a:ext>
            </a:extLst>
          </p:cNvPr>
          <p:cNvSpPr/>
          <p:nvPr/>
        </p:nvSpPr>
        <p:spPr>
          <a:xfrm>
            <a:off x="9615029" y="2309804"/>
            <a:ext cx="174870" cy="148974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3" name="Ellipse 42">
            <a:extLst>
              <a:ext uri="{FF2B5EF4-FFF2-40B4-BE49-F238E27FC236}">
                <a16:creationId xmlns:a16="http://schemas.microsoft.com/office/drawing/2014/main" id="{EF4DB62C-FDB9-E0A2-D486-39C29A502E9D}"/>
              </a:ext>
            </a:extLst>
          </p:cNvPr>
          <p:cNvSpPr/>
          <p:nvPr/>
        </p:nvSpPr>
        <p:spPr>
          <a:xfrm>
            <a:off x="7719584" y="2182647"/>
            <a:ext cx="174870" cy="148974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4" name="Ellipse 43">
            <a:extLst>
              <a:ext uri="{FF2B5EF4-FFF2-40B4-BE49-F238E27FC236}">
                <a16:creationId xmlns:a16="http://schemas.microsoft.com/office/drawing/2014/main" id="{0AE93A4A-426B-C6C0-8868-E0AB5D369918}"/>
              </a:ext>
            </a:extLst>
          </p:cNvPr>
          <p:cNvSpPr/>
          <p:nvPr/>
        </p:nvSpPr>
        <p:spPr>
          <a:xfrm>
            <a:off x="6806645" y="1567204"/>
            <a:ext cx="174870" cy="148974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5" name="Ellipse 44">
            <a:extLst>
              <a:ext uri="{FF2B5EF4-FFF2-40B4-BE49-F238E27FC236}">
                <a16:creationId xmlns:a16="http://schemas.microsoft.com/office/drawing/2014/main" id="{241269FC-3D4F-6A2D-50D2-FEF2B222259D}"/>
              </a:ext>
            </a:extLst>
          </p:cNvPr>
          <p:cNvSpPr/>
          <p:nvPr/>
        </p:nvSpPr>
        <p:spPr>
          <a:xfrm>
            <a:off x="7973982" y="2010271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6" name="Ellipse 45">
            <a:extLst>
              <a:ext uri="{FF2B5EF4-FFF2-40B4-BE49-F238E27FC236}">
                <a16:creationId xmlns:a16="http://schemas.microsoft.com/office/drawing/2014/main" id="{C6A8E4C5-E0DF-FD75-693B-B36EDFB24802}"/>
              </a:ext>
            </a:extLst>
          </p:cNvPr>
          <p:cNvSpPr/>
          <p:nvPr/>
        </p:nvSpPr>
        <p:spPr>
          <a:xfrm>
            <a:off x="9252768" y="2067192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7" name="Ellipse 46">
            <a:extLst>
              <a:ext uri="{FF2B5EF4-FFF2-40B4-BE49-F238E27FC236}">
                <a16:creationId xmlns:a16="http://schemas.microsoft.com/office/drawing/2014/main" id="{EB82A630-C788-997A-A4A0-8FE309432F30}"/>
              </a:ext>
            </a:extLst>
          </p:cNvPr>
          <p:cNvSpPr/>
          <p:nvPr/>
        </p:nvSpPr>
        <p:spPr>
          <a:xfrm>
            <a:off x="5405609" y="825172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48" name="Connecteur droit avec flèche 47">
            <a:extLst>
              <a:ext uri="{FF2B5EF4-FFF2-40B4-BE49-F238E27FC236}">
                <a16:creationId xmlns:a16="http://schemas.microsoft.com/office/drawing/2014/main" id="{359BE269-4B47-7C41-55AC-AD71CA730739}"/>
              </a:ext>
            </a:extLst>
          </p:cNvPr>
          <p:cNvCxnSpPr>
            <a:cxnSpLocks/>
            <a:stCxn id="39" idx="1"/>
            <a:endCxn id="47" idx="5"/>
          </p:cNvCxnSpPr>
          <p:nvPr/>
        </p:nvCxnSpPr>
        <p:spPr>
          <a:xfrm flipH="1" flipV="1">
            <a:off x="5554870" y="952329"/>
            <a:ext cx="1605602" cy="1401109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Connecteur droit avec flèche 50">
            <a:extLst>
              <a:ext uri="{FF2B5EF4-FFF2-40B4-BE49-F238E27FC236}">
                <a16:creationId xmlns:a16="http://schemas.microsoft.com/office/drawing/2014/main" id="{34C9DD12-A496-7A5F-78D6-94384D5D8008}"/>
              </a:ext>
            </a:extLst>
          </p:cNvPr>
          <p:cNvCxnSpPr>
            <a:cxnSpLocks/>
            <a:endCxn id="45" idx="7"/>
          </p:cNvCxnSpPr>
          <p:nvPr/>
        </p:nvCxnSpPr>
        <p:spPr>
          <a:xfrm flipH="1">
            <a:off x="8123243" y="794319"/>
            <a:ext cx="797983" cy="1237769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Connecteur droit avec flèche 53">
            <a:extLst>
              <a:ext uri="{FF2B5EF4-FFF2-40B4-BE49-F238E27FC236}">
                <a16:creationId xmlns:a16="http://schemas.microsoft.com/office/drawing/2014/main" id="{FD2DA65D-697F-C963-629D-B6F3E5E04DFD}"/>
              </a:ext>
            </a:extLst>
          </p:cNvPr>
          <p:cNvCxnSpPr>
            <a:cxnSpLocks/>
            <a:endCxn id="46" idx="0"/>
          </p:cNvCxnSpPr>
          <p:nvPr/>
        </p:nvCxnSpPr>
        <p:spPr>
          <a:xfrm>
            <a:off x="8908422" y="825172"/>
            <a:ext cx="431781" cy="1242020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Connecteur droit avec flèche 2">
            <a:extLst>
              <a:ext uri="{FF2B5EF4-FFF2-40B4-BE49-F238E27FC236}">
                <a16:creationId xmlns:a16="http://schemas.microsoft.com/office/drawing/2014/main" id="{4D3DA55E-0C76-CE3B-702C-77FF68D231E4}"/>
              </a:ext>
            </a:extLst>
          </p:cNvPr>
          <p:cNvCxnSpPr>
            <a:cxnSpLocks/>
            <a:endCxn id="4" idx="0"/>
          </p:cNvCxnSpPr>
          <p:nvPr/>
        </p:nvCxnSpPr>
        <p:spPr>
          <a:xfrm>
            <a:off x="8908422" y="825172"/>
            <a:ext cx="5553" cy="991214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Ellipse 3">
            <a:extLst>
              <a:ext uri="{FF2B5EF4-FFF2-40B4-BE49-F238E27FC236}">
                <a16:creationId xmlns:a16="http://schemas.microsoft.com/office/drawing/2014/main" id="{45D77EC3-4CBA-5FB1-9B0C-F9A2BAD820AD}"/>
              </a:ext>
            </a:extLst>
          </p:cNvPr>
          <p:cNvSpPr/>
          <p:nvPr/>
        </p:nvSpPr>
        <p:spPr>
          <a:xfrm>
            <a:off x="8826540" y="1816386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id="{384B1EFF-A7A3-F7E1-FB39-CA0F470EC5D8}"/>
              </a:ext>
            </a:extLst>
          </p:cNvPr>
          <p:cNvCxnSpPr>
            <a:cxnSpLocks/>
          </p:cNvCxnSpPr>
          <p:nvPr/>
        </p:nvCxnSpPr>
        <p:spPr>
          <a:xfrm flipH="1">
            <a:off x="8908422" y="1965360"/>
            <a:ext cx="5553" cy="336994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Ellipse 12">
            <a:extLst>
              <a:ext uri="{FF2B5EF4-FFF2-40B4-BE49-F238E27FC236}">
                <a16:creationId xmlns:a16="http://schemas.microsoft.com/office/drawing/2014/main" id="{1429B463-FFC1-9821-883F-8B29ADF14FB5}"/>
              </a:ext>
            </a:extLst>
          </p:cNvPr>
          <p:cNvSpPr/>
          <p:nvPr/>
        </p:nvSpPr>
        <p:spPr>
          <a:xfrm>
            <a:off x="8095782" y="1667412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563ACDD9-91A9-4756-226D-9AB6FD482522}"/>
              </a:ext>
            </a:extLst>
          </p:cNvPr>
          <p:cNvSpPr/>
          <p:nvPr/>
        </p:nvSpPr>
        <p:spPr>
          <a:xfrm>
            <a:off x="6366373" y="918664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562C6967-3F7D-BE3D-52F2-CE1CBC47B4A7}"/>
              </a:ext>
            </a:extLst>
          </p:cNvPr>
          <p:cNvSpPr/>
          <p:nvPr/>
        </p:nvSpPr>
        <p:spPr>
          <a:xfrm>
            <a:off x="7632149" y="1098330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5575980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18468" y="132522"/>
            <a:ext cx="4998745" cy="340093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1826-1828 : 4</a:t>
            </a:r>
            <a:r>
              <a:rPr lang="fr-FR" b="1" baseline="30000" dirty="0"/>
              <a:t>ème</a:t>
            </a:r>
            <a:r>
              <a:rPr lang="fr-FR" b="1" dirty="0"/>
              <a:t> et dernière guerre </a:t>
            </a:r>
            <a:r>
              <a:rPr lang="fr-FR" b="1" dirty="0" err="1"/>
              <a:t>russo</a:t>
            </a:r>
            <a:r>
              <a:rPr lang="fr-FR" b="1" dirty="0"/>
              <a:t>-persane et nouvelle défaite de la Perse de Fath Ali Chah</a:t>
            </a:r>
          </a:p>
          <a:p>
            <a:endParaRPr lang="fr-FR" dirty="0"/>
          </a:p>
          <a:p>
            <a:r>
              <a:rPr lang="fr-FR" sz="1700" dirty="0"/>
              <a:t>*Juillet 1826 : 4</a:t>
            </a:r>
            <a:r>
              <a:rPr lang="fr-FR" sz="1700" baseline="30000" dirty="0"/>
              <a:t>ème</a:t>
            </a:r>
            <a:r>
              <a:rPr lang="fr-FR" sz="1700" dirty="0"/>
              <a:t>  et dernière guerre </a:t>
            </a:r>
            <a:r>
              <a:rPr lang="fr-FR" sz="1700" dirty="0" err="1"/>
              <a:t>russo</a:t>
            </a:r>
            <a:r>
              <a:rPr lang="fr-FR" sz="1700" dirty="0"/>
              <a:t>-persane</a:t>
            </a:r>
          </a:p>
          <a:p>
            <a:endParaRPr lang="fr-FR" dirty="0"/>
          </a:p>
          <a:p>
            <a:r>
              <a:rPr lang="fr-FR" dirty="0"/>
              <a:t>*Les Persans s’emparent de </a:t>
            </a:r>
            <a:r>
              <a:rPr lang="fr-FR" dirty="0" err="1"/>
              <a:t>Lankaran</a:t>
            </a:r>
            <a:r>
              <a:rPr lang="fr-FR" dirty="0"/>
              <a:t> et de Bakou</a:t>
            </a:r>
          </a:p>
          <a:p>
            <a:r>
              <a:rPr lang="fr-FR" dirty="0"/>
              <a:t>NB : Ralliements des khans</a:t>
            </a:r>
          </a:p>
          <a:p>
            <a:endParaRPr lang="fr-FR" dirty="0"/>
          </a:p>
          <a:p>
            <a:r>
              <a:rPr lang="fr-FR" dirty="0"/>
              <a:t>*Les Russes doivent se retirer</a:t>
            </a:r>
          </a:p>
          <a:p>
            <a:r>
              <a:rPr lang="fr-FR" dirty="0"/>
              <a:t>Du Karabakh et de Gandja</a:t>
            </a:r>
          </a:p>
          <a:p>
            <a:endParaRPr lang="fr-FR" dirty="0"/>
          </a:p>
          <a:p>
            <a:r>
              <a:rPr lang="fr-FR" dirty="0"/>
              <a:t>*Mais…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D960D35D-3BB3-BEE8-CEF3-94C12F8F0D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4649" y="88188"/>
            <a:ext cx="6854327" cy="5596995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7" name="Ellipse 6">
            <a:extLst>
              <a:ext uri="{FF2B5EF4-FFF2-40B4-BE49-F238E27FC236}">
                <a16:creationId xmlns:a16="http://schemas.microsoft.com/office/drawing/2014/main" id="{58DA6229-8CC8-F8B8-C199-2567EC8C696B}"/>
              </a:ext>
            </a:extLst>
          </p:cNvPr>
          <p:cNvSpPr/>
          <p:nvPr/>
        </p:nvSpPr>
        <p:spPr>
          <a:xfrm>
            <a:off x="9563893" y="3715537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B760BCB0-FB48-ECD5-61F5-631534353761}"/>
              </a:ext>
            </a:extLst>
          </p:cNvPr>
          <p:cNvSpPr/>
          <p:nvPr/>
        </p:nvSpPr>
        <p:spPr>
          <a:xfrm>
            <a:off x="10640548" y="4845173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8C1913D2-6CCD-1705-DD8F-16F586A01DCE}"/>
              </a:ext>
            </a:extLst>
          </p:cNvPr>
          <p:cNvSpPr/>
          <p:nvPr/>
        </p:nvSpPr>
        <p:spPr>
          <a:xfrm>
            <a:off x="11279592" y="3864511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79B0BA07-E7AD-EF31-CB16-055948EF5B0E}"/>
              </a:ext>
            </a:extLst>
          </p:cNvPr>
          <p:cNvSpPr/>
          <p:nvPr/>
        </p:nvSpPr>
        <p:spPr>
          <a:xfrm>
            <a:off x="10445285" y="2836554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3DB62332-B809-E666-B680-2EDC52162236}"/>
              </a:ext>
            </a:extLst>
          </p:cNvPr>
          <p:cNvSpPr/>
          <p:nvPr/>
        </p:nvSpPr>
        <p:spPr>
          <a:xfrm>
            <a:off x="8846596" y="3095884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DC547FAA-C462-92B5-D1C2-DD4BBE105C3B}"/>
              </a:ext>
            </a:extLst>
          </p:cNvPr>
          <p:cNvSpPr/>
          <p:nvPr/>
        </p:nvSpPr>
        <p:spPr>
          <a:xfrm>
            <a:off x="7799112" y="2758429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2F57CFB8-1C9B-C8EA-3378-DB40188394A3}"/>
              </a:ext>
            </a:extLst>
          </p:cNvPr>
          <p:cNvSpPr/>
          <p:nvPr/>
        </p:nvSpPr>
        <p:spPr>
          <a:xfrm>
            <a:off x="8820987" y="2302354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Ellipse 28">
            <a:extLst>
              <a:ext uri="{FF2B5EF4-FFF2-40B4-BE49-F238E27FC236}">
                <a16:creationId xmlns:a16="http://schemas.microsoft.com/office/drawing/2014/main" id="{A4E39226-54AE-43E6-0FB6-EFAAF17EFC00}"/>
              </a:ext>
            </a:extLst>
          </p:cNvPr>
          <p:cNvSpPr/>
          <p:nvPr/>
        </p:nvSpPr>
        <p:spPr>
          <a:xfrm>
            <a:off x="9984217" y="2257134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9" name="Ellipse 38">
            <a:extLst>
              <a:ext uri="{FF2B5EF4-FFF2-40B4-BE49-F238E27FC236}">
                <a16:creationId xmlns:a16="http://schemas.microsoft.com/office/drawing/2014/main" id="{5F842CFB-890E-6B36-A474-AB41A1FF20C9}"/>
              </a:ext>
            </a:extLst>
          </p:cNvPr>
          <p:cNvSpPr/>
          <p:nvPr/>
        </p:nvSpPr>
        <p:spPr>
          <a:xfrm>
            <a:off x="7134863" y="2331621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1" name="Ellipse 40">
            <a:extLst>
              <a:ext uri="{FF2B5EF4-FFF2-40B4-BE49-F238E27FC236}">
                <a16:creationId xmlns:a16="http://schemas.microsoft.com/office/drawing/2014/main" id="{D6E9FBEA-B9BD-8299-96E5-AD4964BBFEA2}"/>
              </a:ext>
            </a:extLst>
          </p:cNvPr>
          <p:cNvSpPr/>
          <p:nvPr/>
        </p:nvSpPr>
        <p:spPr>
          <a:xfrm>
            <a:off x="10020543" y="3074067"/>
            <a:ext cx="174870" cy="148974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2" name="Ellipse 41">
            <a:extLst>
              <a:ext uri="{FF2B5EF4-FFF2-40B4-BE49-F238E27FC236}">
                <a16:creationId xmlns:a16="http://schemas.microsoft.com/office/drawing/2014/main" id="{0A6F04BB-96CA-F066-564D-9729A3BE1C5E}"/>
              </a:ext>
            </a:extLst>
          </p:cNvPr>
          <p:cNvSpPr/>
          <p:nvPr/>
        </p:nvSpPr>
        <p:spPr>
          <a:xfrm>
            <a:off x="9615029" y="2309804"/>
            <a:ext cx="174870" cy="148974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3" name="Ellipse 42">
            <a:extLst>
              <a:ext uri="{FF2B5EF4-FFF2-40B4-BE49-F238E27FC236}">
                <a16:creationId xmlns:a16="http://schemas.microsoft.com/office/drawing/2014/main" id="{EF4DB62C-FDB9-E0A2-D486-39C29A502E9D}"/>
              </a:ext>
            </a:extLst>
          </p:cNvPr>
          <p:cNvSpPr/>
          <p:nvPr/>
        </p:nvSpPr>
        <p:spPr>
          <a:xfrm>
            <a:off x="7719584" y="2182647"/>
            <a:ext cx="174870" cy="148974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4" name="Ellipse 43">
            <a:extLst>
              <a:ext uri="{FF2B5EF4-FFF2-40B4-BE49-F238E27FC236}">
                <a16:creationId xmlns:a16="http://schemas.microsoft.com/office/drawing/2014/main" id="{0AE93A4A-426B-C6C0-8868-E0AB5D369918}"/>
              </a:ext>
            </a:extLst>
          </p:cNvPr>
          <p:cNvSpPr/>
          <p:nvPr/>
        </p:nvSpPr>
        <p:spPr>
          <a:xfrm>
            <a:off x="6806645" y="1567204"/>
            <a:ext cx="174870" cy="148974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5" name="Ellipse 44">
            <a:extLst>
              <a:ext uri="{FF2B5EF4-FFF2-40B4-BE49-F238E27FC236}">
                <a16:creationId xmlns:a16="http://schemas.microsoft.com/office/drawing/2014/main" id="{241269FC-3D4F-6A2D-50D2-FEF2B222259D}"/>
              </a:ext>
            </a:extLst>
          </p:cNvPr>
          <p:cNvSpPr/>
          <p:nvPr/>
        </p:nvSpPr>
        <p:spPr>
          <a:xfrm>
            <a:off x="7973982" y="2010271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6" name="Ellipse 45">
            <a:extLst>
              <a:ext uri="{FF2B5EF4-FFF2-40B4-BE49-F238E27FC236}">
                <a16:creationId xmlns:a16="http://schemas.microsoft.com/office/drawing/2014/main" id="{C6A8E4C5-E0DF-FD75-693B-B36EDFB24802}"/>
              </a:ext>
            </a:extLst>
          </p:cNvPr>
          <p:cNvSpPr/>
          <p:nvPr/>
        </p:nvSpPr>
        <p:spPr>
          <a:xfrm>
            <a:off x="9252768" y="2067192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7" name="Ellipse 46">
            <a:extLst>
              <a:ext uri="{FF2B5EF4-FFF2-40B4-BE49-F238E27FC236}">
                <a16:creationId xmlns:a16="http://schemas.microsoft.com/office/drawing/2014/main" id="{EB82A630-C788-997A-A4A0-8FE309432F30}"/>
              </a:ext>
            </a:extLst>
          </p:cNvPr>
          <p:cNvSpPr/>
          <p:nvPr/>
        </p:nvSpPr>
        <p:spPr>
          <a:xfrm>
            <a:off x="5405609" y="825172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3" name="Connecteur droit avec flèche 2">
            <a:extLst>
              <a:ext uri="{FF2B5EF4-FFF2-40B4-BE49-F238E27FC236}">
                <a16:creationId xmlns:a16="http://schemas.microsoft.com/office/drawing/2014/main" id="{0071F708-164C-24F1-63BF-8FB14A90D871}"/>
              </a:ext>
            </a:extLst>
          </p:cNvPr>
          <p:cNvCxnSpPr>
            <a:cxnSpLocks/>
            <a:endCxn id="8" idx="4"/>
          </p:cNvCxnSpPr>
          <p:nvPr/>
        </p:nvCxnSpPr>
        <p:spPr>
          <a:xfrm flipH="1" flipV="1">
            <a:off x="10727983" y="4994147"/>
            <a:ext cx="87435" cy="558514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id="{8201C08D-338C-1BDE-49D1-914093F339F9}"/>
              </a:ext>
            </a:extLst>
          </p:cNvPr>
          <p:cNvCxnSpPr>
            <a:cxnSpLocks/>
            <a:stCxn id="8" idx="7"/>
            <a:endCxn id="9" idx="3"/>
          </p:cNvCxnSpPr>
          <p:nvPr/>
        </p:nvCxnSpPr>
        <p:spPr>
          <a:xfrm flipV="1">
            <a:off x="10789809" y="3991668"/>
            <a:ext cx="515392" cy="875322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avec flèche 18">
            <a:extLst>
              <a:ext uri="{FF2B5EF4-FFF2-40B4-BE49-F238E27FC236}">
                <a16:creationId xmlns:a16="http://schemas.microsoft.com/office/drawing/2014/main" id="{AA24F2FD-487B-A786-1E7E-43DC705A6DD1}"/>
              </a:ext>
            </a:extLst>
          </p:cNvPr>
          <p:cNvCxnSpPr>
            <a:cxnSpLocks/>
            <a:stCxn id="7" idx="1"/>
            <a:endCxn id="12" idx="5"/>
          </p:cNvCxnSpPr>
          <p:nvPr/>
        </p:nvCxnSpPr>
        <p:spPr>
          <a:xfrm flipH="1" flipV="1">
            <a:off x="8995857" y="3223041"/>
            <a:ext cx="593645" cy="514313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avec flèche 22">
            <a:extLst>
              <a:ext uri="{FF2B5EF4-FFF2-40B4-BE49-F238E27FC236}">
                <a16:creationId xmlns:a16="http://schemas.microsoft.com/office/drawing/2014/main" id="{E6A373DE-FAD2-D301-9AB0-05067847AFF4}"/>
              </a:ext>
            </a:extLst>
          </p:cNvPr>
          <p:cNvCxnSpPr>
            <a:cxnSpLocks/>
            <a:stCxn id="8" idx="0"/>
            <a:endCxn id="7" idx="5"/>
          </p:cNvCxnSpPr>
          <p:nvPr/>
        </p:nvCxnSpPr>
        <p:spPr>
          <a:xfrm flipH="1" flipV="1">
            <a:off x="9713154" y="3842694"/>
            <a:ext cx="1014829" cy="1002479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Ellipse 5">
            <a:extLst>
              <a:ext uri="{FF2B5EF4-FFF2-40B4-BE49-F238E27FC236}">
                <a16:creationId xmlns:a16="http://schemas.microsoft.com/office/drawing/2014/main" id="{0199B798-0243-DD33-8C35-0AFF0BAA32DE}"/>
              </a:ext>
            </a:extLst>
          </p:cNvPr>
          <p:cNvSpPr/>
          <p:nvPr/>
        </p:nvSpPr>
        <p:spPr>
          <a:xfrm>
            <a:off x="8826540" y="1816386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F329DA16-739F-786E-4866-126EC128CE86}"/>
              </a:ext>
            </a:extLst>
          </p:cNvPr>
          <p:cNvSpPr/>
          <p:nvPr/>
        </p:nvSpPr>
        <p:spPr>
          <a:xfrm>
            <a:off x="8095782" y="1667412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CC56C5FB-0481-C833-CD23-9A74A4255551}"/>
              </a:ext>
            </a:extLst>
          </p:cNvPr>
          <p:cNvSpPr/>
          <p:nvPr/>
        </p:nvSpPr>
        <p:spPr>
          <a:xfrm>
            <a:off x="6366373" y="918664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E7C8A58E-B738-C9D3-1587-59C0FFB1F61B}"/>
              </a:ext>
            </a:extLst>
          </p:cNvPr>
          <p:cNvSpPr/>
          <p:nvPr/>
        </p:nvSpPr>
        <p:spPr>
          <a:xfrm>
            <a:off x="7632149" y="1098330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5111477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18468" y="132522"/>
            <a:ext cx="4998745" cy="424731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1826-1828 : 4</a:t>
            </a:r>
            <a:r>
              <a:rPr lang="fr-FR" b="1" baseline="30000" dirty="0"/>
              <a:t>ème</a:t>
            </a:r>
            <a:r>
              <a:rPr lang="fr-FR" b="1" dirty="0"/>
              <a:t> et dernière guerre </a:t>
            </a:r>
            <a:r>
              <a:rPr lang="fr-FR" b="1" dirty="0" err="1"/>
              <a:t>russo</a:t>
            </a:r>
            <a:r>
              <a:rPr lang="fr-FR" b="1" dirty="0"/>
              <a:t>-persane et nouvelle défaite de la Perse de Fath Ali Chah</a:t>
            </a:r>
          </a:p>
          <a:p>
            <a:endParaRPr lang="fr-FR" dirty="0"/>
          </a:p>
          <a:p>
            <a:r>
              <a:rPr lang="fr-FR" dirty="0"/>
              <a:t>*Sept. 1826 : Par une contre-offensive</a:t>
            </a:r>
          </a:p>
          <a:p>
            <a:r>
              <a:rPr lang="fr-FR" dirty="0"/>
              <a:t>Les Russes reprennent Gandja</a:t>
            </a:r>
          </a:p>
          <a:p>
            <a:r>
              <a:rPr lang="fr-FR" dirty="0"/>
              <a:t>Et refoulent les Persans au-delà de l’Araxe ; Puis…</a:t>
            </a:r>
          </a:p>
          <a:p>
            <a:endParaRPr lang="fr-FR" dirty="0"/>
          </a:p>
          <a:p>
            <a:r>
              <a:rPr lang="fr-FR" dirty="0"/>
              <a:t>*Mai-Oct. 1827 : Les Russes s’emparent</a:t>
            </a:r>
          </a:p>
          <a:p>
            <a:r>
              <a:rPr lang="fr-FR" dirty="0"/>
              <a:t>D’Erevan et du Nakhitchevan</a:t>
            </a:r>
          </a:p>
          <a:p>
            <a:endParaRPr lang="fr-FR" dirty="0"/>
          </a:p>
          <a:p>
            <a:r>
              <a:rPr lang="fr-FR" dirty="0"/>
              <a:t>*Ils traversent l’Araxe et s’emparent de Tabriz</a:t>
            </a:r>
          </a:p>
          <a:p>
            <a:r>
              <a:rPr lang="fr-FR" dirty="0"/>
              <a:t>La capitale historique des Séfévides</a:t>
            </a:r>
          </a:p>
          <a:p>
            <a:endParaRPr lang="fr-FR" dirty="0"/>
          </a:p>
          <a:p>
            <a:r>
              <a:rPr lang="fr-FR" dirty="0"/>
              <a:t>*1828 : Affolé</a:t>
            </a:r>
          </a:p>
          <a:p>
            <a:r>
              <a:rPr lang="fr-FR" u="sng" dirty="0"/>
              <a:t>Fath Ali</a:t>
            </a:r>
            <a:r>
              <a:rPr lang="fr-FR" dirty="0"/>
              <a:t> doit à nouveau signer la paix…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D960D35D-3BB3-BEE8-CEF3-94C12F8F0D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4649" y="88188"/>
            <a:ext cx="6854327" cy="5596995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7" name="Ellipse 6">
            <a:extLst>
              <a:ext uri="{FF2B5EF4-FFF2-40B4-BE49-F238E27FC236}">
                <a16:creationId xmlns:a16="http://schemas.microsoft.com/office/drawing/2014/main" id="{58DA6229-8CC8-F8B8-C199-2567EC8C696B}"/>
              </a:ext>
            </a:extLst>
          </p:cNvPr>
          <p:cNvSpPr/>
          <p:nvPr/>
        </p:nvSpPr>
        <p:spPr>
          <a:xfrm>
            <a:off x="9563893" y="3715537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B760BCB0-FB48-ECD5-61F5-631534353761}"/>
              </a:ext>
            </a:extLst>
          </p:cNvPr>
          <p:cNvSpPr/>
          <p:nvPr/>
        </p:nvSpPr>
        <p:spPr>
          <a:xfrm>
            <a:off x="10640548" y="4845173"/>
            <a:ext cx="174870" cy="148974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8C1913D2-6CCD-1705-DD8F-16F586A01DCE}"/>
              </a:ext>
            </a:extLst>
          </p:cNvPr>
          <p:cNvSpPr/>
          <p:nvPr/>
        </p:nvSpPr>
        <p:spPr>
          <a:xfrm>
            <a:off x="11279592" y="3864511"/>
            <a:ext cx="174870" cy="148974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79B0BA07-E7AD-EF31-CB16-055948EF5B0E}"/>
              </a:ext>
            </a:extLst>
          </p:cNvPr>
          <p:cNvSpPr/>
          <p:nvPr/>
        </p:nvSpPr>
        <p:spPr>
          <a:xfrm>
            <a:off x="10445285" y="2836554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3DB62332-B809-E666-B680-2EDC52162236}"/>
              </a:ext>
            </a:extLst>
          </p:cNvPr>
          <p:cNvSpPr/>
          <p:nvPr/>
        </p:nvSpPr>
        <p:spPr>
          <a:xfrm>
            <a:off x="8846596" y="3095884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DC547FAA-C462-92B5-D1C2-DD4BBE105C3B}"/>
              </a:ext>
            </a:extLst>
          </p:cNvPr>
          <p:cNvSpPr/>
          <p:nvPr/>
        </p:nvSpPr>
        <p:spPr>
          <a:xfrm>
            <a:off x="7799112" y="2758429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2F57CFB8-1C9B-C8EA-3378-DB40188394A3}"/>
              </a:ext>
            </a:extLst>
          </p:cNvPr>
          <p:cNvSpPr/>
          <p:nvPr/>
        </p:nvSpPr>
        <p:spPr>
          <a:xfrm>
            <a:off x="8820987" y="2302354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Ellipse 28">
            <a:extLst>
              <a:ext uri="{FF2B5EF4-FFF2-40B4-BE49-F238E27FC236}">
                <a16:creationId xmlns:a16="http://schemas.microsoft.com/office/drawing/2014/main" id="{A4E39226-54AE-43E6-0FB6-EFAAF17EFC00}"/>
              </a:ext>
            </a:extLst>
          </p:cNvPr>
          <p:cNvSpPr/>
          <p:nvPr/>
        </p:nvSpPr>
        <p:spPr>
          <a:xfrm>
            <a:off x="9984217" y="2257134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9" name="Ellipse 38">
            <a:extLst>
              <a:ext uri="{FF2B5EF4-FFF2-40B4-BE49-F238E27FC236}">
                <a16:creationId xmlns:a16="http://schemas.microsoft.com/office/drawing/2014/main" id="{5F842CFB-890E-6B36-A474-AB41A1FF20C9}"/>
              </a:ext>
            </a:extLst>
          </p:cNvPr>
          <p:cNvSpPr/>
          <p:nvPr/>
        </p:nvSpPr>
        <p:spPr>
          <a:xfrm>
            <a:off x="7134863" y="2331621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1" name="Ellipse 40">
            <a:extLst>
              <a:ext uri="{FF2B5EF4-FFF2-40B4-BE49-F238E27FC236}">
                <a16:creationId xmlns:a16="http://schemas.microsoft.com/office/drawing/2014/main" id="{D6E9FBEA-B9BD-8299-96E5-AD4964BBFEA2}"/>
              </a:ext>
            </a:extLst>
          </p:cNvPr>
          <p:cNvSpPr/>
          <p:nvPr/>
        </p:nvSpPr>
        <p:spPr>
          <a:xfrm>
            <a:off x="10020543" y="3074067"/>
            <a:ext cx="174870" cy="148974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2" name="Ellipse 41">
            <a:extLst>
              <a:ext uri="{FF2B5EF4-FFF2-40B4-BE49-F238E27FC236}">
                <a16:creationId xmlns:a16="http://schemas.microsoft.com/office/drawing/2014/main" id="{0A6F04BB-96CA-F066-564D-9729A3BE1C5E}"/>
              </a:ext>
            </a:extLst>
          </p:cNvPr>
          <p:cNvSpPr/>
          <p:nvPr/>
        </p:nvSpPr>
        <p:spPr>
          <a:xfrm>
            <a:off x="9615029" y="2309804"/>
            <a:ext cx="174870" cy="148974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3" name="Ellipse 42">
            <a:extLst>
              <a:ext uri="{FF2B5EF4-FFF2-40B4-BE49-F238E27FC236}">
                <a16:creationId xmlns:a16="http://schemas.microsoft.com/office/drawing/2014/main" id="{EF4DB62C-FDB9-E0A2-D486-39C29A502E9D}"/>
              </a:ext>
            </a:extLst>
          </p:cNvPr>
          <p:cNvSpPr/>
          <p:nvPr/>
        </p:nvSpPr>
        <p:spPr>
          <a:xfrm>
            <a:off x="7719584" y="2182647"/>
            <a:ext cx="174870" cy="148974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4" name="Ellipse 43">
            <a:extLst>
              <a:ext uri="{FF2B5EF4-FFF2-40B4-BE49-F238E27FC236}">
                <a16:creationId xmlns:a16="http://schemas.microsoft.com/office/drawing/2014/main" id="{0AE93A4A-426B-C6C0-8868-E0AB5D369918}"/>
              </a:ext>
            </a:extLst>
          </p:cNvPr>
          <p:cNvSpPr/>
          <p:nvPr/>
        </p:nvSpPr>
        <p:spPr>
          <a:xfrm>
            <a:off x="6806645" y="1567204"/>
            <a:ext cx="174870" cy="148974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5" name="Ellipse 44">
            <a:extLst>
              <a:ext uri="{FF2B5EF4-FFF2-40B4-BE49-F238E27FC236}">
                <a16:creationId xmlns:a16="http://schemas.microsoft.com/office/drawing/2014/main" id="{241269FC-3D4F-6A2D-50D2-FEF2B222259D}"/>
              </a:ext>
            </a:extLst>
          </p:cNvPr>
          <p:cNvSpPr/>
          <p:nvPr/>
        </p:nvSpPr>
        <p:spPr>
          <a:xfrm>
            <a:off x="7973982" y="2010271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6" name="Ellipse 45">
            <a:extLst>
              <a:ext uri="{FF2B5EF4-FFF2-40B4-BE49-F238E27FC236}">
                <a16:creationId xmlns:a16="http://schemas.microsoft.com/office/drawing/2014/main" id="{C6A8E4C5-E0DF-FD75-693B-B36EDFB24802}"/>
              </a:ext>
            </a:extLst>
          </p:cNvPr>
          <p:cNvSpPr/>
          <p:nvPr/>
        </p:nvSpPr>
        <p:spPr>
          <a:xfrm>
            <a:off x="9252768" y="2067192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7" name="Ellipse 46">
            <a:extLst>
              <a:ext uri="{FF2B5EF4-FFF2-40B4-BE49-F238E27FC236}">
                <a16:creationId xmlns:a16="http://schemas.microsoft.com/office/drawing/2014/main" id="{EB82A630-C788-997A-A4A0-8FE309432F30}"/>
              </a:ext>
            </a:extLst>
          </p:cNvPr>
          <p:cNvSpPr/>
          <p:nvPr/>
        </p:nvSpPr>
        <p:spPr>
          <a:xfrm>
            <a:off x="5405609" y="825172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3" name="Connecteur droit avec flèche 2">
            <a:extLst>
              <a:ext uri="{FF2B5EF4-FFF2-40B4-BE49-F238E27FC236}">
                <a16:creationId xmlns:a16="http://schemas.microsoft.com/office/drawing/2014/main" id="{0071F708-164C-24F1-63BF-8FB14A90D871}"/>
              </a:ext>
            </a:extLst>
          </p:cNvPr>
          <p:cNvCxnSpPr>
            <a:cxnSpLocks/>
            <a:endCxn id="8" idx="4"/>
          </p:cNvCxnSpPr>
          <p:nvPr/>
        </p:nvCxnSpPr>
        <p:spPr>
          <a:xfrm flipH="1" flipV="1">
            <a:off x="10727983" y="4994147"/>
            <a:ext cx="87435" cy="558514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id="{8201C08D-338C-1BDE-49D1-914093F339F9}"/>
              </a:ext>
            </a:extLst>
          </p:cNvPr>
          <p:cNvCxnSpPr>
            <a:cxnSpLocks/>
            <a:stCxn id="8" idx="7"/>
            <a:endCxn id="9" idx="3"/>
          </p:cNvCxnSpPr>
          <p:nvPr/>
        </p:nvCxnSpPr>
        <p:spPr>
          <a:xfrm flipV="1">
            <a:off x="10789809" y="3991668"/>
            <a:ext cx="515392" cy="875322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avec flèche 18">
            <a:extLst>
              <a:ext uri="{FF2B5EF4-FFF2-40B4-BE49-F238E27FC236}">
                <a16:creationId xmlns:a16="http://schemas.microsoft.com/office/drawing/2014/main" id="{AA24F2FD-487B-A786-1E7E-43DC705A6DD1}"/>
              </a:ext>
            </a:extLst>
          </p:cNvPr>
          <p:cNvCxnSpPr>
            <a:cxnSpLocks/>
            <a:stCxn id="12" idx="5"/>
            <a:endCxn id="7" idx="1"/>
          </p:cNvCxnSpPr>
          <p:nvPr/>
        </p:nvCxnSpPr>
        <p:spPr>
          <a:xfrm>
            <a:off x="8995857" y="3223041"/>
            <a:ext cx="593645" cy="514313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avec flèche 22">
            <a:extLst>
              <a:ext uri="{FF2B5EF4-FFF2-40B4-BE49-F238E27FC236}">
                <a16:creationId xmlns:a16="http://schemas.microsoft.com/office/drawing/2014/main" id="{E6A373DE-FAD2-D301-9AB0-05067847AFF4}"/>
              </a:ext>
            </a:extLst>
          </p:cNvPr>
          <p:cNvCxnSpPr>
            <a:cxnSpLocks/>
            <a:stCxn id="7" idx="5"/>
            <a:endCxn id="8" idx="1"/>
          </p:cNvCxnSpPr>
          <p:nvPr/>
        </p:nvCxnSpPr>
        <p:spPr>
          <a:xfrm>
            <a:off x="9713154" y="3842694"/>
            <a:ext cx="953003" cy="1024296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Ellipse 20">
            <a:extLst>
              <a:ext uri="{FF2B5EF4-FFF2-40B4-BE49-F238E27FC236}">
                <a16:creationId xmlns:a16="http://schemas.microsoft.com/office/drawing/2014/main" id="{D9906DBB-BB6A-9335-421A-778C1FF9C619}"/>
              </a:ext>
            </a:extLst>
          </p:cNvPr>
          <p:cNvSpPr/>
          <p:nvPr/>
        </p:nvSpPr>
        <p:spPr>
          <a:xfrm>
            <a:off x="9165333" y="4669742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5EE817D4-4F2E-F4A6-10D0-0EA6392DFE88}"/>
              </a:ext>
            </a:extLst>
          </p:cNvPr>
          <p:cNvSpPr/>
          <p:nvPr/>
        </p:nvSpPr>
        <p:spPr>
          <a:xfrm>
            <a:off x="8671726" y="4205868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4" name="Connecteur droit avec flèche 23">
            <a:extLst>
              <a:ext uri="{FF2B5EF4-FFF2-40B4-BE49-F238E27FC236}">
                <a16:creationId xmlns:a16="http://schemas.microsoft.com/office/drawing/2014/main" id="{E71F5F0C-4DDC-EF53-20DE-CC04AE38BD1A}"/>
              </a:ext>
            </a:extLst>
          </p:cNvPr>
          <p:cNvCxnSpPr>
            <a:cxnSpLocks/>
            <a:stCxn id="12" idx="4"/>
          </p:cNvCxnSpPr>
          <p:nvPr/>
        </p:nvCxnSpPr>
        <p:spPr>
          <a:xfrm flipH="1">
            <a:off x="8820987" y="3244858"/>
            <a:ext cx="113044" cy="950312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cteur droit avec flèche 26">
            <a:extLst>
              <a:ext uri="{FF2B5EF4-FFF2-40B4-BE49-F238E27FC236}">
                <a16:creationId xmlns:a16="http://schemas.microsoft.com/office/drawing/2014/main" id="{BB71ACAE-DD55-0595-62CE-C9B0EDD4B0D9}"/>
              </a:ext>
            </a:extLst>
          </p:cNvPr>
          <p:cNvCxnSpPr>
            <a:cxnSpLocks/>
            <a:stCxn id="22" idx="5"/>
            <a:endCxn id="21" idx="1"/>
          </p:cNvCxnSpPr>
          <p:nvPr/>
        </p:nvCxnSpPr>
        <p:spPr>
          <a:xfrm>
            <a:off x="8820987" y="4333025"/>
            <a:ext cx="369955" cy="358534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Ellipse 30">
            <a:extLst>
              <a:ext uri="{FF2B5EF4-FFF2-40B4-BE49-F238E27FC236}">
                <a16:creationId xmlns:a16="http://schemas.microsoft.com/office/drawing/2014/main" id="{6D997692-65AA-2120-9A1A-BB44E3BE0010}"/>
              </a:ext>
            </a:extLst>
          </p:cNvPr>
          <p:cNvSpPr/>
          <p:nvPr/>
        </p:nvSpPr>
        <p:spPr>
          <a:xfrm>
            <a:off x="9490909" y="5403687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32" name="Connecteur droit avec flèche 31">
            <a:extLst>
              <a:ext uri="{FF2B5EF4-FFF2-40B4-BE49-F238E27FC236}">
                <a16:creationId xmlns:a16="http://schemas.microsoft.com/office/drawing/2014/main" id="{B467601E-3FBB-353E-C95A-84EA6721A352}"/>
              </a:ext>
            </a:extLst>
          </p:cNvPr>
          <p:cNvCxnSpPr>
            <a:cxnSpLocks/>
            <a:stCxn id="21" idx="5"/>
            <a:endCxn id="31" idx="0"/>
          </p:cNvCxnSpPr>
          <p:nvPr/>
        </p:nvCxnSpPr>
        <p:spPr>
          <a:xfrm>
            <a:off x="9314594" y="4796899"/>
            <a:ext cx="263750" cy="606788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Ellipse 3">
            <a:extLst>
              <a:ext uri="{FF2B5EF4-FFF2-40B4-BE49-F238E27FC236}">
                <a16:creationId xmlns:a16="http://schemas.microsoft.com/office/drawing/2014/main" id="{73E4A505-00A6-9834-D96C-B57AC809FE23}"/>
              </a:ext>
            </a:extLst>
          </p:cNvPr>
          <p:cNvSpPr/>
          <p:nvPr/>
        </p:nvSpPr>
        <p:spPr>
          <a:xfrm>
            <a:off x="8095782" y="1667412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4C24BF48-8DF4-FB6B-C7D4-F32BDEAC27CD}"/>
              </a:ext>
            </a:extLst>
          </p:cNvPr>
          <p:cNvSpPr/>
          <p:nvPr/>
        </p:nvSpPr>
        <p:spPr>
          <a:xfrm>
            <a:off x="6366373" y="918664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902938A6-A328-089E-E7DE-EE65A9E44F98}"/>
              </a:ext>
            </a:extLst>
          </p:cNvPr>
          <p:cNvSpPr/>
          <p:nvPr/>
        </p:nvSpPr>
        <p:spPr>
          <a:xfrm>
            <a:off x="7632149" y="1098330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7644036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56635E-FD7E-DC01-CAFA-8C3FCE3C6B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BBA250E7-CABF-DCBB-4326-C55D754C0CBF}"/>
              </a:ext>
            </a:extLst>
          </p:cNvPr>
          <p:cNvSpPr/>
          <p:nvPr/>
        </p:nvSpPr>
        <p:spPr>
          <a:xfrm>
            <a:off x="118468" y="132522"/>
            <a:ext cx="4998745" cy="424731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1828 : Traité de </a:t>
            </a:r>
            <a:r>
              <a:rPr lang="fr-FR" b="1" dirty="0" err="1"/>
              <a:t>Turkmantchaï</a:t>
            </a:r>
            <a:r>
              <a:rPr lang="fr-FR" b="1" dirty="0"/>
              <a:t> : La Perse cède l’Arménie d’Erevan et le Nakhitchevan ; …</a:t>
            </a:r>
          </a:p>
          <a:p>
            <a:endParaRPr lang="fr-FR" dirty="0"/>
          </a:p>
          <a:p>
            <a:r>
              <a:rPr lang="fr-FR" dirty="0"/>
              <a:t>*Fév. 1828 : Traité de </a:t>
            </a:r>
            <a:r>
              <a:rPr lang="fr-FR" dirty="0" err="1"/>
              <a:t>Turkmantchaï</a:t>
            </a:r>
            <a:endParaRPr lang="fr-FR" dirty="0"/>
          </a:p>
          <a:p>
            <a:r>
              <a:rPr lang="fr-FR" dirty="0"/>
              <a:t>Deux points…</a:t>
            </a:r>
          </a:p>
          <a:p>
            <a:endParaRPr lang="fr-FR" dirty="0"/>
          </a:p>
          <a:p>
            <a:r>
              <a:rPr lang="fr-FR" dirty="0"/>
              <a:t>a) La Perse perd les khanats</a:t>
            </a:r>
          </a:p>
          <a:p>
            <a:r>
              <a:rPr lang="fr-FR" dirty="0"/>
              <a:t>D’Erevan (actuelle Arménie) et du Nakhitchevan</a:t>
            </a:r>
          </a:p>
          <a:p>
            <a:endParaRPr lang="fr-FR" dirty="0"/>
          </a:p>
          <a:p>
            <a:r>
              <a:rPr lang="fr-FR" dirty="0"/>
              <a:t>NB : S’établissent alors les f</a:t>
            </a:r>
            <a:r>
              <a:rPr lang="fr-FR" sz="1800" dirty="0"/>
              <a:t>rontières actuelles</a:t>
            </a:r>
          </a:p>
          <a:p>
            <a:r>
              <a:rPr lang="fr-FR" sz="1800" dirty="0"/>
              <a:t>Arménie-Azerbaïdjan-Iran</a:t>
            </a:r>
          </a:p>
          <a:p>
            <a:endParaRPr lang="fr-FR" dirty="0"/>
          </a:p>
          <a:p>
            <a:r>
              <a:rPr lang="fr-FR" sz="1800" dirty="0"/>
              <a:t>b) La Perse doit encourager</a:t>
            </a:r>
          </a:p>
          <a:p>
            <a:r>
              <a:rPr lang="fr-FR" dirty="0"/>
              <a:t>L</a:t>
            </a:r>
            <a:r>
              <a:rPr lang="fr-FR" sz="1800" dirty="0"/>
              <a:t>es Arméniens et les Géorgiens à</a:t>
            </a:r>
            <a:r>
              <a:rPr lang="fr-FR" dirty="0"/>
              <a:t> se réinstaller</a:t>
            </a:r>
          </a:p>
          <a:p>
            <a:r>
              <a:rPr lang="fr-FR" dirty="0"/>
              <a:t>Dans les nouveaux territoires russes</a:t>
            </a:r>
            <a:endParaRPr lang="fr-FR" sz="1800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2A292093-0464-CA8F-2B9E-26334472A1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4649" y="88188"/>
            <a:ext cx="6854327" cy="5596995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7" name="Ellipse 6">
            <a:extLst>
              <a:ext uri="{FF2B5EF4-FFF2-40B4-BE49-F238E27FC236}">
                <a16:creationId xmlns:a16="http://schemas.microsoft.com/office/drawing/2014/main" id="{AAF85FF5-2C23-EFDC-50ED-CEFED4164EE4}"/>
              </a:ext>
            </a:extLst>
          </p:cNvPr>
          <p:cNvSpPr/>
          <p:nvPr/>
        </p:nvSpPr>
        <p:spPr>
          <a:xfrm>
            <a:off x="9563893" y="3715537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C4C9167D-35FA-6CC4-E9E0-BC472973DED2}"/>
              </a:ext>
            </a:extLst>
          </p:cNvPr>
          <p:cNvSpPr/>
          <p:nvPr/>
        </p:nvSpPr>
        <p:spPr>
          <a:xfrm>
            <a:off x="10640548" y="4845173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9B2651AE-02DA-3442-5B2B-15AF10F35EF0}"/>
              </a:ext>
            </a:extLst>
          </p:cNvPr>
          <p:cNvSpPr/>
          <p:nvPr/>
        </p:nvSpPr>
        <p:spPr>
          <a:xfrm>
            <a:off x="11279592" y="3864511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C4276FA1-985A-2CBB-7C7F-219907FCA838}"/>
              </a:ext>
            </a:extLst>
          </p:cNvPr>
          <p:cNvSpPr/>
          <p:nvPr/>
        </p:nvSpPr>
        <p:spPr>
          <a:xfrm>
            <a:off x="10445285" y="2836554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F2E090B3-AC0B-4BC5-311C-E2CD8C6081DD}"/>
              </a:ext>
            </a:extLst>
          </p:cNvPr>
          <p:cNvSpPr/>
          <p:nvPr/>
        </p:nvSpPr>
        <p:spPr>
          <a:xfrm>
            <a:off x="8846596" y="3095884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6EB04DEE-4E6E-B41C-E3FA-5FDF2AEEDA72}"/>
              </a:ext>
            </a:extLst>
          </p:cNvPr>
          <p:cNvSpPr/>
          <p:nvPr/>
        </p:nvSpPr>
        <p:spPr>
          <a:xfrm>
            <a:off x="7799112" y="2758429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B9DA9633-80DA-47A0-60CC-83E115008D2D}"/>
              </a:ext>
            </a:extLst>
          </p:cNvPr>
          <p:cNvSpPr/>
          <p:nvPr/>
        </p:nvSpPr>
        <p:spPr>
          <a:xfrm>
            <a:off x="8820987" y="2302354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Ellipse 28">
            <a:extLst>
              <a:ext uri="{FF2B5EF4-FFF2-40B4-BE49-F238E27FC236}">
                <a16:creationId xmlns:a16="http://schemas.microsoft.com/office/drawing/2014/main" id="{090B3563-5A02-7590-E1E4-0F135D291B74}"/>
              </a:ext>
            </a:extLst>
          </p:cNvPr>
          <p:cNvSpPr/>
          <p:nvPr/>
        </p:nvSpPr>
        <p:spPr>
          <a:xfrm>
            <a:off x="9984217" y="2257134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9" name="Ellipse 38">
            <a:extLst>
              <a:ext uri="{FF2B5EF4-FFF2-40B4-BE49-F238E27FC236}">
                <a16:creationId xmlns:a16="http://schemas.microsoft.com/office/drawing/2014/main" id="{5FF4C9AB-60D1-AAB7-4102-566D4FB20996}"/>
              </a:ext>
            </a:extLst>
          </p:cNvPr>
          <p:cNvSpPr/>
          <p:nvPr/>
        </p:nvSpPr>
        <p:spPr>
          <a:xfrm>
            <a:off x="7134863" y="2331621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1" name="Ellipse 40">
            <a:extLst>
              <a:ext uri="{FF2B5EF4-FFF2-40B4-BE49-F238E27FC236}">
                <a16:creationId xmlns:a16="http://schemas.microsoft.com/office/drawing/2014/main" id="{B173107E-39F9-B93A-E591-481145A21129}"/>
              </a:ext>
            </a:extLst>
          </p:cNvPr>
          <p:cNvSpPr/>
          <p:nvPr/>
        </p:nvSpPr>
        <p:spPr>
          <a:xfrm>
            <a:off x="10020543" y="3074067"/>
            <a:ext cx="174870" cy="148974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2" name="Ellipse 41">
            <a:extLst>
              <a:ext uri="{FF2B5EF4-FFF2-40B4-BE49-F238E27FC236}">
                <a16:creationId xmlns:a16="http://schemas.microsoft.com/office/drawing/2014/main" id="{DB2E803A-BC8A-7C13-95F1-FF53DD0DCBED}"/>
              </a:ext>
            </a:extLst>
          </p:cNvPr>
          <p:cNvSpPr/>
          <p:nvPr/>
        </p:nvSpPr>
        <p:spPr>
          <a:xfrm>
            <a:off x="9615029" y="2309804"/>
            <a:ext cx="174870" cy="148974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3" name="Ellipse 42">
            <a:extLst>
              <a:ext uri="{FF2B5EF4-FFF2-40B4-BE49-F238E27FC236}">
                <a16:creationId xmlns:a16="http://schemas.microsoft.com/office/drawing/2014/main" id="{F089AA8A-1222-CC0C-6383-B1AD1B7229B8}"/>
              </a:ext>
            </a:extLst>
          </p:cNvPr>
          <p:cNvSpPr/>
          <p:nvPr/>
        </p:nvSpPr>
        <p:spPr>
          <a:xfrm>
            <a:off x="7719584" y="2182647"/>
            <a:ext cx="174870" cy="148974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4" name="Ellipse 43">
            <a:extLst>
              <a:ext uri="{FF2B5EF4-FFF2-40B4-BE49-F238E27FC236}">
                <a16:creationId xmlns:a16="http://schemas.microsoft.com/office/drawing/2014/main" id="{6ECEB900-EC8E-EA8E-2B87-8D5B17AAE177}"/>
              </a:ext>
            </a:extLst>
          </p:cNvPr>
          <p:cNvSpPr/>
          <p:nvPr/>
        </p:nvSpPr>
        <p:spPr>
          <a:xfrm>
            <a:off x="6806645" y="1567204"/>
            <a:ext cx="174870" cy="148974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5" name="Ellipse 44">
            <a:extLst>
              <a:ext uri="{FF2B5EF4-FFF2-40B4-BE49-F238E27FC236}">
                <a16:creationId xmlns:a16="http://schemas.microsoft.com/office/drawing/2014/main" id="{D9F24B5B-08FA-C226-6A27-E94934FF3507}"/>
              </a:ext>
            </a:extLst>
          </p:cNvPr>
          <p:cNvSpPr/>
          <p:nvPr/>
        </p:nvSpPr>
        <p:spPr>
          <a:xfrm>
            <a:off x="7973982" y="2010271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6" name="Ellipse 45">
            <a:extLst>
              <a:ext uri="{FF2B5EF4-FFF2-40B4-BE49-F238E27FC236}">
                <a16:creationId xmlns:a16="http://schemas.microsoft.com/office/drawing/2014/main" id="{E0C734B0-B2C7-59C2-F795-33774C3C9870}"/>
              </a:ext>
            </a:extLst>
          </p:cNvPr>
          <p:cNvSpPr/>
          <p:nvPr/>
        </p:nvSpPr>
        <p:spPr>
          <a:xfrm>
            <a:off x="9252768" y="2067192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7" name="Ellipse 46">
            <a:extLst>
              <a:ext uri="{FF2B5EF4-FFF2-40B4-BE49-F238E27FC236}">
                <a16:creationId xmlns:a16="http://schemas.microsoft.com/office/drawing/2014/main" id="{73DE15A5-8C4F-E013-1A0C-AAC8B6AD97F2}"/>
              </a:ext>
            </a:extLst>
          </p:cNvPr>
          <p:cNvSpPr/>
          <p:nvPr/>
        </p:nvSpPr>
        <p:spPr>
          <a:xfrm>
            <a:off x="5405609" y="825172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6A0D1E7C-7B2E-C89B-2D47-C7114B0A7783}"/>
              </a:ext>
            </a:extLst>
          </p:cNvPr>
          <p:cNvSpPr/>
          <p:nvPr/>
        </p:nvSpPr>
        <p:spPr>
          <a:xfrm>
            <a:off x="9165333" y="4669742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147C6DEF-1527-D22D-25C1-0A302EB91FF2}"/>
              </a:ext>
            </a:extLst>
          </p:cNvPr>
          <p:cNvSpPr/>
          <p:nvPr/>
        </p:nvSpPr>
        <p:spPr>
          <a:xfrm>
            <a:off x="8671726" y="4205868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FB3C057A-F6F6-D915-67E6-6C8EE50DF0C3}"/>
              </a:ext>
            </a:extLst>
          </p:cNvPr>
          <p:cNvSpPr/>
          <p:nvPr/>
        </p:nvSpPr>
        <p:spPr>
          <a:xfrm>
            <a:off x="8095782" y="1667412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E687D6CF-7E71-8E5E-5E5D-EB612D09D3A1}"/>
              </a:ext>
            </a:extLst>
          </p:cNvPr>
          <p:cNvSpPr/>
          <p:nvPr/>
        </p:nvSpPr>
        <p:spPr>
          <a:xfrm>
            <a:off x="6366373" y="918664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ADBBBC85-6A08-6140-257B-60222365A5C6}"/>
              </a:ext>
            </a:extLst>
          </p:cNvPr>
          <p:cNvSpPr/>
          <p:nvPr/>
        </p:nvSpPr>
        <p:spPr>
          <a:xfrm>
            <a:off x="7632149" y="1098330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1315441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18468" y="132522"/>
            <a:ext cx="4861392" cy="557075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1828 : … Un ensemble russe apparaît au sud du Caucase, la </a:t>
            </a:r>
            <a:r>
              <a:rPr lang="fr-FR" b="1" i="1" dirty="0"/>
              <a:t>Transcaucasie</a:t>
            </a:r>
            <a:r>
              <a:rPr lang="fr-FR" b="1" dirty="0"/>
              <a:t> : Géorgie, Arménie et Azerbaïdjan actuels</a:t>
            </a:r>
          </a:p>
          <a:p>
            <a:endParaRPr lang="fr-FR" dirty="0"/>
          </a:p>
          <a:p>
            <a:r>
              <a:rPr lang="fr-FR" dirty="0"/>
              <a:t>*1828 : Une Transcaucasie russe se met en place</a:t>
            </a:r>
            <a:endParaRPr lang="fr-FR" i="1" dirty="0"/>
          </a:p>
          <a:p>
            <a:r>
              <a:rPr lang="fr-FR" dirty="0"/>
              <a:t>Avec Tiflis comme principale capitale</a:t>
            </a:r>
          </a:p>
          <a:p>
            <a:endParaRPr lang="fr-FR" dirty="0"/>
          </a:p>
          <a:p>
            <a:r>
              <a:rPr lang="fr-FR" dirty="0"/>
              <a:t>*Géographiquement…</a:t>
            </a:r>
          </a:p>
          <a:p>
            <a:r>
              <a:rPr lang="fr-FR" dirty="0"/>
              <a:t>- Bassins de la Koura au nord et de l’Araxe au sud</a:t>
            </a:r>
          </a:p>
          <a:p>
            <a:r>
              <a:rPr lang="fr-FR" dirty="0"/>
              <a:t>- Et entre les deux, le massif du Petit-Caucase</a:t>
            </a:r>
          </a:p>
          <a:p>
            <a:endParaRPr lang="fr-FR" dirty="0"/>
          </a:p>
          <a:p>
            <a:r>
              <a:rPr lang="fr-FR" dirty="0"/>
              <a:t>*Actuellement : Géorgie (Tiflis), Arménie (Erevan)</a:t>
            </a:r>
          </a:p>
          <a:p>
            <a:r>
              <a:rPr lang="fr-FR" dirty="0"/>
              <a:t>Et Azerbaïdjan (Bakou)</a:t>
            </a:r>
          </a:p>
          <a:p>
            <a:endParaRPr lang="fr-FR" dirty="0"/>
          </a:p>
          <a:p>
            <a:r>
              <a:rPr lang="fr-FR" sz="1700" dirty="0"/>
              <a:t>*1828 : Dans cet ensemble</a:t>
            </a:r>
          </a:p>
          <a:p>
            <a:r>
              <a:rPr lang="fr-FR" sz="1700" dirty="0"/>
              <a:t>De nombreuses migrations extérieures et intérieures</a:t>
            </a:r>
          </a:p>
          <a:p>
            <a:r>
              <a:rPr lang="fr-FR" sz="1700" dirty="0"/>
              <a:t>Les populations arménienne, géorgienne et azérie se mélangent</a:t>
            </a:r>
          </a:p>
          <a:p>
            <a:endParaRPr lang="fr-FR" dirty="0"/>
          </a:p>
          <a:p>
            <a:r>
              <a:rPr lang="fr-FR" dirty="0"/>
              <a:t>*Dernier bilan…</a:t>
            </a:r>
          </a:p>
        </p:txBody>
      </p:sp>
      <p:pic>
        <p:nvPicPr>
          <p:cNvPr id="15" name="Image 14" descr="Une image contenant carte, texte, atlas&#10;&#10;Description générée automatiquement">
            <a:extLst>
              <a:ext uri="{FF2B5EF4-FFF2-40B4-BE49-F238E27FC236}">
                <a16:creationId xmlns:a16="http://schemas.microsoft.com/office/drawing/2014/main" id="{43880887-E95D-6F9E-E253-110CC46AF1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582" y="127046"/>
            <a:ext cx="6967950" cy="4069174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16" name="Ellipse 15">
            <a:extLst>
              <a:ext uri="{FF2B5EF4-FFF2-40B4-BE49-F238E27FC236}">
                <a16:creationId xmlns:a16="http://schemas.microsoft.com/office/drawing/2014/main" id="{7272F4E5-9FB0-EC07-6A88-BA82DDB061E7}"/>
              </a:ext>
            </a:extLst>
          </p:cNvPr>
          <p:cNvSpPr/>
          <p:nvPr/>
        </p:nvSpPr>
        <p:spPr>
          <a:xfrm>
            <a:off x="7863495" y="2175026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49BDA627-B1F0-A39C-8E13-B4753C20D472}"/>
              </a:ext>
            </a:extLst>
          </p:cNvPr>
          <p:cNvSpPr/>
          <p:nvPr/>
        </p:nvSpPr>
        <p:spPr>
          <a:xfrm>
            <a:off x="8038365" y="980933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80703A4D-390F-C1DE-4AFE-0ECD51065B19}"/>
              </a:ext>
            </a:extLst>
          </p:cNvPr>
          <p:cNvSpPr/>
          <p:nvPr/>
        </p:nvSpPr>
        <p:spPr>
          <a:xfrm>
            <a:off x="11413897" y="2026052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6847801C-B909-D4C7-E66F-7A9A9BBB0662}"/>
              </a:ext>
            </a:extLst>
          </p:cNvPr>
          <p:cNvSpPr/>
          <p:nvPr/>
        </p:nvSpPr>
        <p:spPr>
          <a:xfrm>
            <a:off x="3719518" y="1584964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019037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carte, texte, atlas&#10;&#10;Description générée automatiquement">
            <a:extLst>
              <a:ext uri="{FF2B5EF4-FFF2-40B4-BE49-F238E27FC236}">
                <a16:creationId xmlns:a16="http://schemas.microsoft.com/office/drawing/2014/main" id="{3EC64DC1-93D7-A8D6-8C19-A7A54B2646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684" y="2081298"/>
            <a:ext cx="10998631" cy="4639321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4" name="Rectangle 3"/>
          <p:cNvSpPr/>
          <p:nvPr/>
        </p:nvSpPr>
        <p:spPr>
          <a:xfrm>
            <a:off x="131538" y="49973"/>
            <a:ext cx="11623140" cy="187743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Après le traité </a:t>
            </a:r>
            <a:r>
              <a:rPr lang="fr-FR" b="1" dirty="0" err="1"/>
              <a:t>russo</a:t>
            </a:r>
            <a:r>
              <a:rPr lang="fr-FR" b="1" dirty="0"/>
              <a:t>-persan de </a:t>
            </a:r>
            <a:r>
              <a:rPr lang="fr-FR" b="1" dirty="0" err="1"/>
              <a:t>Turkmantchaï</a:t>
            </a:r>
            <a:r>
              <a:rPr lang="fr-FR" b="1" dirty="0"/>
              <a:t> (1828), puis russo-turc d’Andrinople (1829)</a:t>
            </a:r>
          </a:p>
          <a:p>
            <a:r>
              <a:rPr lang="fr-FR" b="1" dirty="0"/>
              <a:t>Un vaste ensemble russe apparaît…</a:t>
            </a:r>
          </a:p>
          <a:p>
            <a:r>
              <a:rPr lang="fr-FR" b="1" dirty="0"/>
              <a:t>- Côte nord de la mer Noire des Bouches du Danube au port de Poti </a:t>
            </a:r>
            <a:r>
              <a:rPr lang="fr-FR" dirty="0"/>
              <a:t>(cédé par les Ottomans en 1829)</a:t>
            </a:r>
            <a:endParaRPr lang="fr-FR" b="1" dirty="0"/>
          </a:p>
          <a:p>
            <a:r>
              <a:rPr lang="fr-FR" b="1" dirty="0"/>
              <a:t>- Le Caucase nord et sud jusqu’à l’Araxe</a:t>
            </a:r>
          </a:p>
          <a:p>
            <a:r>
              <a:rPr lang="fr-FR" b="1" dirty="0"/>
              <a:t>- Et la côte ouest de la mer Caspienne jusqu’à </a:t>
            </a:r>
            <a:r>
              <a:rPr lang="fr-FR" b="1" dirty="0" err="1"/>
              <a:t>Lankaran</a:t>
            </a:r>
            <a:r>
              <a:rPr lang="fr-FR" b="1" dirty="0"/>
              <a:t> ; Mer Noire et mer Caspienne devenant des « lacs russes »</a:t>
            </a:r>
            <a:endParaRPr lang="fr-FR" dirty="0"/>
          </a:p>
          <a:p>
            <a:endParaRPr lang="fr-FR" sz="800" dirty="0"/>
          </a:p>
          <a:p>
            <a:r>
              <a:rPr lang="fr-FR" dirty="0"/>
              <a:t>*1828 : En Perse, la paix enfin ; Mais la Russie, en nette position de force et en rivalité avec la GB, va relancer le jeu…</a:t>
            </a:r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8FE83BF0-8398-2D3D-5C7F-40A201B7A3B7}"/>
              </a:ext>
            </a:extLst>
          </p:cNvPr>
          <p:cNvSpPr/>
          <p:nvPr/>
        </p:nvSpPr>
        <p:spPr>
          <a:xfrm>
            <a:off x="2173338" y="4565273"/>
            <a:ext cx="160149" cy="157203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96D4B10D-6118-D9CC-0CDC-48635EBE9116}"/>
              </a:ext>
            </a:extLst>
          </p:cNvPr>
          <p:cNvSpPr/>
          <p:nvPr/>
        </p:nvSpPr>
        <p:spPr>
          <a:xfrm>
            <a:off x="9354183" y="5478491"/>
            <a:ext cx="160149" cy="157203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C186A9D1-EAE9-1429-05CF-D3A52A822D21}"/>
              </a:ext>
            </a:extLst>
          </p:cNvPr>
          <p:cNvSpPr/>
          <p:nvPr/>
        </p:nvSpPr>
        <p:spPr>
          <a:xfrm>
            <a:off x="7973118" y="4959604"/>
            <a:ext cx="160149" cy="157203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C9347D92-F0CF-0A8F-AB5E-425A6FB3AD43}"/>
              </a:ext>
            </a:extLst>
          </p:cNvPr>
          <p:cNvSpPr/>
          <p:nvPr/>
        </p:nvSpPr>
        <p:spPr>
          <a:xfrm>
            <a:off x="11349659" y="5651547"/>
            <a:ext cx="160149" cy="157203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125E4A50-AF84-A848-893B-6F3D15E30D67}"/>
              </a:ext>
            </a:extLst>
          </p:cNvPr>
          <p:cNvSpPr/>
          <p:nvPr/>
        </p:nvSpPr>
        <p:spPr>
          <a:xfrm>
            <a:off x="10508665" y="5038205"/>
            <a:ext cx="160149" cy="157203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857978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8F8ADF-463D-2F17-6EF8-71EA40096E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Titre 2">
            <a:extLst>
              <a:ext uri="{FF2B5EF4-FFF2-40B4-BE49-F238E27FC236}">
                <a16:creationId xmlns:a16="http://schemas.microsoft.com/office/drawing/2014/main" id="{F120B86B-F31B-5F02-8845-D032F90961E6}"/>
              </a:ext>
            </a:extLst>
          </p:cNvPr>
          <p:cNvSpPr/>
          <p:nvPr/>
        </p:nvSpPr>
        <p:spPr>
          <a:xfrm>
            <a:off x="202800" y="137160"/>
            <a:ext cx="11786400" cy="6604200"/>
          </a:xfrm>
          <a:prstGeom prst="rect">
            <a:avLst/>
          </a:prstGeom>
          <a:solidFill>
            <a:srgbClr val="FFC000"/>
          </a:solidFill>
          <a:ln w="381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r>
              <a:rPr lang="fr-FR" sz="1800" b="1" strike="noStrike" spc="-1" dirty="0">
                <a:latin typeface="Calibri" panose="020F0502020204030204" pitchFamily="34" charset="0"/>
                <a:cs typeface="Calibri" panose="020F0502020204030204" pitchFamily="34" charset="0"/>
              </a:rPr>
              <a:t>1829-1849 : Entre Perse et Inde, n</a:t>
            </a:r>
            <a:r>
              <a:rPr lang="fr-FR" b="1" spc="-1" dirty="0">
                <a:latin typeface="Calibri" panose="020F0502020204030204" pitchFamily="34" charset="0"/>
                <a:cs typeface="Calibri" panose="020F0502020204030204" pitchFamily="34" charset="0"/>
              </a:rPr>
              <a:t>aissance du Grand Jeu russo-britannique</a:t>
            </a:r>
            <a:endParaRPr lang="fr-FR" sz="1800" b="1" strike="noStrike" spc="-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0000"/>
              </a:lnSpc>
            </a:pPr>
            <a:r>
              <a:rPr lang="fr-FR" sz="1800" b="1" strike="noStrike" spc="-1" dirty="0">
                <a:latin typeface="Calibri" panose="020F0502020204030204" pitchFamily="34" charset="0"/>
                <a:cs typeface="Calibri" panose="020F0502020204030204" pitchFamily="34" charset="0"/>
              </a:rPr>
              <a:t>1829-1838 : Soutenus par les Russes, </a:t>
            </a:r>
            <a:r>
              <a:rPr lang="fr-FR" b="1" spc="-1" dirty="0">
                <a:latin typeface="Calibri" panose="020F0502020204030204" pitchFamily="34" charset="0"/>
                <a:cs typeface="Calibri" panose="020F0502020204030204" pitchFamily="34" charset="0"/>
              </a:rPr>
              <a:t>l’Empire perse</a:t>
            </a:r>
            <a:r>
              <a:rPr lang="fr-FR" sz="1800" b="1" strike="noStrike" spc="-1" dirty="0">
                <a:latin typeface="Calibri" panose="020F0502020204030204" pitchFamily="34" charset="0"/>
                <a:cs typeface="Calibri" panose="020F0502020204030204" pitchFamily="34" charset="0"/>
              </a:rPr>
              <a:t> entre en conflit avec les Britanniques</a:t>
            </a:r>
            <a:r>
              <a:rPr lang="fr-FR" b="1" spc="-1" dirty="0">
                <a:latin typeface="Calibri" panose="020F0502020204030204" pitchFamily="34" charset="0"/>
                <a:cs typeface="Calibri" panose="020F0502020204030204" pitchFamily="34" charset="0"/>
              </a:rPr>
              <a:t> de l’EIC</a:t>
            </a:r>
          </a:p>
          <a:p>
            <a:pPr>
              <a:lnSpc>
                <a:spcPct val="100000"/>
              </a:lnSpc>
            </a:pPr>
            <a:r>
              <a:rPr lang="fr-FR" sz="1800" b="1" strike="noStrike" spc="-1" dirty="0">
                <a:latin typeface="Calibri" panose="020F0502020204030204" pitchFamily="34" charset="0"/>
                <a:cs typeface="Calibri" panose="020F0502020204030204" pitchFamily="34" charset="0"/>
              </a:rPr>
              <a:t>1839-1842 : Finalement vaincu, l’Afghanistan</a:t>
            </a:r>
            <a:r>
              <a:rPr lang="fr-FR" b="1" spc="-1" dirty="0">
                <a:latin typeface="Calibri" panose="020F0502020204030204" pitchFamily="34" charset="0"/>
                <a:cs typeface="Calibri" panose="020F0502020204030204" pitchFamily="34" charset="0"/>
              </a:rPr>
              <a:t> passe sous contrôle britannique et</a:t>
            </a:r>
            <a:r>
              <a:rPr lang="fr-FR" sz="1800" b="1" strike="noStrike" spc="-1" dirty="0">
                <a:latin typeface="Calibri" panose="020F0502020204030204" pitchFamily="34" charset="0"/>
                <a:cs typeface="Calibri" panose="020F0502020204030204" pitchFamily="34" charset="0"/>
              </a:rPr>
              <a:t> devient pour l’Inde un Etat tampon contre la menace russe</a:t>
            </a:r>
            <a:endParaRPr lang="fr-FR" b="1" spc="-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0000"/>
              </a:lnSpc>
            </a:pPr>
            <a:r>
              <a:rPr lang="fr-FR" sz="1800" b="1" strike="noStrike" spc="-1" dirty="0">
                <a:latin typeface="Calibri" panose="020F0502020204030204" pitchFamily="34" charset="0"/>
                <a:cs typeface="Calibri" panose="020F0502020204030204" pitchFamily="34" charset="0"/>
              </a:rPr>
              <a:t>1839-1849 : Avec la conquête du Pendjab des sikhs, les Britanniques de l’EIC maîtres de l’ensemble de l’Inde</a:t>
            </a:r>
          </a:p>
          <a:p>
            <a:r>
              <a:rPr lang="fr-FR" dirty="0"/>
              <a:t>1829-1837 : L’ingérence russe croissante en Perse et en Afghanistan menace les intérêts britanniques en Inde</a:t>
            </a:r>
          </a:p>
          <a:p>
            <a:r>
              <a:rPr lang="fr-FR" dirty="0"/>
              <a:t>1838 : Soutenus par les Russes, les Persans assiègent Hérat en Afghanistan ; Les Britanniques interviennent dans le Golfe persique et les Persans doivent se retirer</a:t>
            </a:r>
          </a:p>
          <a:p>
            <a:r>
              <a:rPr lang="fr-FR" dirty="0"/>
              <a:t>1839-1842 : La 1</a:t>
            </a:r>
            <a:r>
              <a:rPr lang="fr-FR" baseline="30000" dirty="0"/>
              <a:t>ère</a:t>
            </a:r>
            <a:r>
              <a:rPr lang="fr-FR" dirty="0"/>
              <a:t> guerre </a:t>
            </a:r>
            <a:r>
              <a:rPr lang="fr-FR" dirty="0" err="1"/>
              <a:t>anglo</a:t>
            </a:r>
            <a:r>
              <a:rPr lang="fr-FR" dirty="0"/>
              <a:t>-afghane</a:t>
            </a:r>
          </a:p>
          <a:p>
            <a:r>
              <a:rPr lang="fr-FR" dirty="0"/>
              <a:t>	1839 : Les Britanniques envahissent le Sind, le Béloutchistan et l’Afghanistan ; Ils s’emparent de Kaboul et déposent 	</a:t>
            </a:r>
            <a:r>
              <a:rPr lang="fr-FR" dirty="0" err="1"/>
              <a:t>Dost</a:t>
            </a:r>
            <a:r>
              <a:rPr lang="fr-FR" dirty="0"/>
              <a:t> Muhammad</a:t>
            </a:r>
          </a:p>
          <a:p>
            <a:r>
              <a:rPr lang="fr-FR" dirty="0"/>
              <a:t>	1840-1842 : Révolte populaire et religieuse des Afghans et massacre des Britanniques</a:t>
            </a:r>
          </a:p>
          <a:p>
            <a:r>
              <a:rPr lang="fr-FR" dirty="0"/>
              <a:t>	1842 : Les Britanniques reconquièrent l’Afghanistan et rétablissent </a:t>
            </a:r>
            <a:r>
              <a:rPr lang="fr-FR" dirty="0" err="1"/>
              <a:t>Dost</a:t>
            </a:r>
            <a:r>
              <a:rPr lang="fr-FR" dirty="0"/>
              <a:t> Muhammad sur le trône de Kaboul ; Pour 	les Britanniques, l’Afghanistan doit devenir un Etat tampon, barrage à l’avancée des Persans et des Russes</a:t>
            </a:r>
          </a:p>
          <a:p>
            <a:r>
              <a:rPr lang="fr-FR" dirty="0"/>
              <a:t>1839-1849 : Après la mort de Ranjit Singh, conquête britannique du Sind et du royaume des sikhs ; </a:t>
            </a:r>
            <a:r>
              <a:rPr lang="fr-FR" spc="-1" dirty="0">
                <a:latin typeface="Calibri" panose="020F0502020204030204" pitchFamily="34" charset="0"/>
                <a:cs typeface="Calibri" panose="020F0502020204030204" pitchFamily="34" charset="0"/>
              </a:rPr>
              <a:t>L</a:t>
            </a:r>
            <a:r>
              <a:rPr lang="fr-FR" sz="1800" strike="noStrike" spc="-1" dirty="0">
                <a:latin typeface="Calibri" panose="020F0502020204030204" pitchFamily="34" charset="0"/>
                <a:cs typeface="Calibri" panose="020F0502020204030204" pitchFamily="34" charset="0"/>
              </a:rPr>
              <a:t>es Britanniques de l’EIC, maîtres de l’ensemble de l’Inde</a:t>
            </a:r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</p:txBody>
      </p:sp>
      <p:sp>
        <p:nvSpPr>
          <p:cNvPr id="2" name="PlaceHolder 1">
            <a:extLst>
              <a:ext uri="{FF2B5EF4-FFF2-40B4-BE49-F238E27FC236}">
                <a16:creationId xmlns:a16="http://schemas.microsoft.com/office/drawing/2014/main" id="{9D9B6796-674E-3BC5-72EE-0144638F403F}"/>
              </a:ext>
            </a:extLst>
          </p:cNvPr>
          <p:cNvSpPr>
            <a:spLocks noGrp="1"/>
          </p:cNvSpPr>
          <p:nvPr>
            <p:ph type="sldNum" idx="5"/>
          </p:nvPr>
        </p:nvSpPr>
        <p:spPr>
          <a:xfrm>
            <a:off x="8610480" y="6356520"/>
            <a:ext cx="2742480" cy="3643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defPPr>
              <a:defRPr lang="fr-FR"/>
            </a:defPPr>
            <a:lvl1pPr marL="0" indent="0" algn="r" defTabSz="914400" rtl="0" eaLnBrk="1" latinLnBrk="0" hangingPunct="1">
              <a:lnSpc>
                <a:spcPct val="100000"/>
              </a:lnSpc>
              <a:buNone/>
              <a:tabLst>
                <a:tab pos="0" algn="l"/>
              </a:tabLst>
              <a:defRPr lang="fr-FR" sz="1200" b="0" strike="noStrike" kern="1200" spc="-1">
                <a:solidFill>
                  <a:srgbClr val="8B8B8B"/>
                </a:solidFill>
                <a:latin typeface="Calibri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5896438-8A0B-4EA3-9B45-871AE853AD8F}" type="slidenum">
              <a:rPr lang="fr-FR" smtClean="0"/>
              <a:pPr/>
              <a:t>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3020727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6FCF5C-11E9-8E3F-A61B-4F49971D7A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D43BFBC-D01C-0D22-2F67-00D35977490F}"/>
              </a:ext>
            </a:extLst>
          </p:cNvPr>
          <p:cNvSpPr/>
          <p:nvPr/>
        </p:nvSpPr>
        <p:spPr>
          <a:xfrm>
            <a:off x="118468" y="132522"/>
            <a:ext cx="4998745" cy="369331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1834-1835 : A Téhéran, les Britanniques se mettent un peu en retrait et la Perse de Mohammad Mirza Chah passe sous influence russe ; …</a:t>
            </a:r>
          </a:p>
          <a:p>
            <a:endParaRPr lang="fr-FR" dirty="0"/>
          </a:p>
          <a:p>
            <a:r>
              <a:rPr lang="fr-FR" dirty="0"/>
              <a:t>*1828 : A Téhéran, après le traité de Turkmantchaï</a:t>
            </a:r>
          </a:p>
          <a:p>
            <a:r>
              <a:rPr lang="fr-FR" dirty="0"/>
              <a:t>Les Russes deviennent influents à la cour de Perse</a:t>
            </a:r>
          </a:p>
          <a:p>
            <a:r>
              <a:rPr lang="fr-FR" dirty="0"/>
              <a:t>En rivalité avec les Britanniques</a:t>
            </a:r>
          </a:p>
          <a:p>
            <a:endParaRPr lang="fr-FR" dirty="0"/>
          </a:p>
          <a:p>
            <a:r>
              <a:rPr lang="fr-FR" dirty="0"/>
              <a:t>*1834 : A Téhéran, mort de </a:t>
            </a:r>
            <a:r>
              <a:rPr lang="fr-FR" u="sng" dirty="0"/>
              <a:t>Fath Ali</a:t>
            </a:r>
          </a:p>
          <a:p>
            <a:endParaRPr lang="fr-FR" dirty="0"/>
          </a:p>
          <a:p>
            <a:r>
              <a:rPr lang="fr-FR" dirty="0"/>
              <a:t>*Jan. 1835 : Avec l’aide d’une mission militaire britannique, son petit-fils </a:t>
            </a:r>
            <a:r>
              <a:rPr lang="fr-FR" u="sng" dirty="0"/>
              <a:t>Mohammad Mirza</a:t>
            </a:r>
            <a:endParaRPr lang="fr-FR" dirty="0"/>
          </a:p>
          <a:p>
            <a:r>
              <a:rPr lang="fr-FR" dirty="0"/>
              <a:t>Lutte contre ses (60) oncles et monte sur le trône…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F3E1618-10B5-F912-A16F-3628ACEE6D1C}"/>
              </a:ext>
            </a:extLst>
          </p:cNvPr>
          <p:cNvSpPr/>
          <p:nvPr/>
        </p:nvSpPr>
        <p:spPr>
          <a:xfrm>
            <a:off x="3131013" y="4547155"/>
            <a:ext cx="1013220" cy="410927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Mohammed Hassan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E34EF88-FA1E-3326-A3D7-8E66F0FB4E65}"/>
              </a:ext>
            </a:extLst>
          </p:cNvPr>
          <p:cNvSpPr/>
          <p:nvPr/>
        </p:nvSpPr>
        <p:spPr>
          <a:xfrm>
            <a:off x="3131013" y="5487475"/>
            <a:ext cx="1013220" cy="391522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100" dirty="0">
                <a:solidFill>
                  <a:schemeClr val="tx1"/>
                </a:solidFill>
              </a:rPr>
              <a:t>Fath Ali</a:t>
            </a:r>
          </a:p>
          <a:p>
            <a:pPr algn="ctr" eaLnBrk="1" hangingPunct="1">
              <a:defRPr/>
            </a:pPr>
            <a:r>
              <a:rPr lang="fr-FR" sz="1100" dirty="0">
                <a:solidFill>
                  <a:schemeClr val="tx1"/>
                </a:solidFill>
              </a:rPr>
              <a:t>1797-1834</a:t>
            </a:r>
            <a:endParaRPr lang="fr-FR" sz="1200" dirty="0">
              <a:solidFill>
                <a:schemeClr val="tx1"/>
              </a:solidFill>
            </a:endParaRPr>
          </a:p>
        </p:txBody>
      </p:sp>
      <p:cxnSp>
        <p:nvCxnSpPr>
          <p:cNvPr id="23" name="Connecteur droit avec flèche 22">
            <a:extLst>
              <a:ext uri="{FF2B5EF4-FFF2-40B4-BE49-F238E27FC236}">
                <a16:creationId xmlns:a16="http://schemas.microsoft.com/office/drawing/2014/main" id="{51882814-BED4-DF5E-B119-68AD5EBBDD59}"/>
              </a:ext>
            </a:extLst>
          </p:cNvPr>
          <p:cNvCxnSpPr>
            <a:cxnSpLocks/>
            <a:stCxn id="24" idx="2"/>
            <a:endCxn id="20" idx="0"/>
          </p:cNvCxnSpPr>
          <p:nvPr/>
        </p:nvCxnSpPr>
        <p:spPr>
          <a:xfrm>
            <a:off x="3637623" y="5422428"/>
            <a:ext cx="0" cy="65047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>
            <a:extLst>
              <a:ext uri="{FF2B5EF4-FFF2-40B4-BE49-F238E27FC236}">
                <a16:creationId xmlns:a16="http://schemas.microsoft.com/office/drawing/2014/main" id="{470803B6-80FE-80DC-86F1-C69FDC0AED1F}"/>
              </a:ext>
            </a:extLst>
          </p:cNvPr>
          <p:cNvSpPr/>
          <p:nvPr/>
        </p:nvSpPr>
        <p:spPr>
          <a:xfrm>
            <a:off x="3131013" y="5030906"/>
            <a:ext cx="1013220" cy="391522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Hossein </a:t>
            </a:r>
            <a:r>
              <a:rPr lang="fr-FR" sz="1200" dirty="0" err="1">
                <a:solidFill>
                  <a:schemeClr val="tx1"/>
                </a:solidFill>
              </a:rPr>
              <a:t>Qoli</a:t>
            </a:r>
            <a:endParaRPr lang="fr-FR" sz="1200" dirty="0">
              <a:solidFill>
                <a:schemeClr val="tx1"/>
              </a:solidFill>
            </a:endParaRPr>
          </a:p>
        </p:txBody>
      </p:sp>
      <p:cxnSp>
        <p:nvCxnSpPr>
          <p:cNvPr id="25" name="Connecteur droit avec flèche 24">
            <a:extLst>
              <a:ext uri="{FF2B5EF4-FFF2-40B4-BE49-F238E27FC236}">
                <a16:creationId xmlns:a16="http://schemas.microsoft.com/office/drawing/2014/main" id="{E868727C-C602-872F-806C-DE1DEBB70399}"/>
              </a:ext>
            </a:extLst>
          </p:cNvPr>
          <p:cNvCxnSpPr>
            <a:cxnSpLocks/>
            <a:stCxn id="19" idx="2"/>
            <a:endCxn id="24" idx="0"/>
          </p:cNvCxnSpPr>
          <p:nvPr/>
        </p:nvCxnSpPr>
        <p:spPr>
          <a:xfrm>
            <a:off x="3637623" y="4958082"/>
            <a:ext cx="0" cy="72824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>
            <a:extLst>
              <a:ext uri="{FF2B5EF4-FFF2-40B4-BE49-F238E27FC236}">
                <a16:creationId xmlns:a16="http://schemas.microsoft.com/office/drawing/2014/main" id="{CACF1FC2-16AA-49C1-51D7-5252EC855C67}"/>
              </a:ext>
            </a:extLst>
          </p:cNvPr>
          <p:cNvSpPr/>
          <p:nvPr/>
        </p:nvSpPr>
        <p:spPr>
          <a:xfrm>
            <a:off x="4184395" y="5030903"/>
            <a:ext cx="932818" cy="456572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100" dirty="0">
                <a:solidFill>
                  <a:schemeClr val="tx1"/>
                </a:solidFill>
              </a:rPr>
              <a:t>Agha Mohammad</a:t>
            </a:r>
          </a:p>
          <a:p>
            <a:pPr algn="ctr" eaLnBrk="1" hangingPunct="1">
              <a:defRPr/>
            </a:pPr>
            <a:r>
              <a:rPr lang="fr-FR" sz="1100" dirty="0">
                <a:solidFill>
                  <a:schemeClr val="tx1"/>
                </a:solidFill>
              </a:rPr>
              <a:t>1794-97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A57D500A-9CF7-68C9-F737-E242A78AEFE2}"/>
              </a:ext>
            </a:extLst>
          </p:cNvPr>
          <p:cNvSpPr/>
          <p:nvPr/>
        </p:nvSpPr>
        <p:spPr>
          <a:xfrm>
            <a:off x="3124490" y="6403728"/>
            <a:ext cx="1019743" cy="394637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Mohammad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1834-48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AB056709-9DDC-4EE5-DFC7-26311D870C4E}"/>
              </a:ext>
            </a:extLst>
          </p:cNvPr>
          <p:cNvSpPr/>
          <p:nvPr/>
        </p:nvSpPr>
        <p:spPr>
          <a:xfrm>
            <a:off x="4184395" y="5574707"/>
            <a:ext cx="932818" cy="608579"/>
          </a:xfrm>
          <a:prstGeom prst="rect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KADJAR</a:t>
            </a:r>
          </a:p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Perse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1796-1925</a:t>
            </a:r>
          </a:p>
        </p:txBody>
      </p:sp>
      <p:cxnSp>
        <p:nvCxnSpPr>
          <p:cNvPr id="30" name="Connecteur : en angle 29">
            <a:extLst>
              <a:ext uri="{FF2B5EF4-FFF2-40B4-BE49-F238E27FC236}">
                <a16:creationId xmlns:a16="http://schemas.microsoft.com/office/drawing/2014/main" id="{B69A7CCD-86C9-C2AC-06D5-DFB109D3CE6D}"/>
              </a:ext>
            </a:extLst>
          </p:cNvPr>
          <p:cNvCxnSpPr>
            <a:cxnSpLocks/>
            <a:stCxn id="19" idx="2"/>
            <a:endCxn id="26" idx="0"/>
          </p:cNvCxnSpPr>
          <p:nvPr/>
        </p:nvCxnSpPr>
        <p:spPr>
          <a:xfrm rot="16200000" flipH="1">
            <a:off x="4107803" y="4487901"/>
            <a:ext cx="72821" cy="1013181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cteur droit avec flèche 30">
            <a:extLst>
              <a:ext uri="{FF2B5EF4-FFF2-40B4-BE49-F238E27FC236}">
                <a16:creationId xmlns:a16="http://schemas.microsoft.com/office/drawing/2014/main" id="{08E89DBB-47CC-F53C-EEE3-B7C90FBD4CE0}"/>
              </a:ext>
            </a:extLst>
          </p:cNvPr>
          <p:cNvCxnSpPr>
            <a:cxnSpLocks/>
            <a:stCxn id="20" idx="2"/>
            <a:endCxn id="32" idx="0"/>
          </p:cNvCxnSpPr>
          <p:nvPr/>
        </p:nvCxnSpPr>
        <p:spPr>
          <a:xfrm flipH="1">
            <a:off x="3633267" y="5878997"/>
            <a:ext cx="4356" cy="65047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ctangle 31">
            <a:extLst>
              <a:ext uri="{FF2B5EF4-FFF2-40B4-BE49-F238E27FC236}">
                <a16:creationId xmlns:a16="http://schemas.microsoft.com/office/drawing/2014/main" id="{CCD94684-50C8-6A04-D9B2-0E5055ED9D8A}"/>
              </a:ext>
            </a:extLst>
          </p:cNvPr>
          <p:cNvSpPr/>
          <p:nvPr/>
        </p:nvSpPr>
        <p:spPr>
          <a:xfrm>
            <a:off x="3134765" y="5944044"/>
            <a:ext cx="997004" cy="394637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Abbas Mirza</a:t>
            </a:r>
            <a:endParaRPr lang="fr-FR" sz="1100" dirty="0">
              <a:solidFill>
                <a:schemeClr val="tx1"/>
              </a:solidFill>
            </a:endParaRPr>
          </a:p>
        </p:txBody>
      </p:sp>
      <p:cxnSp>
        <p:nvCxnSpPr>
          <p:cNvPr id="33" name="Connecteur droit avec flèche 32">
            <a:extLst>
              <a:ext uri="{FF2B5EF4-FFF2-40B4-BE49-F238E27FC236}">
                <a16:creationId xmlns:a16="http://schemas.microsoft.com/office/drawing/2014/main" id="{1A08D45D-48C5-EAAE-B70D-90E386396F8D}"/>
              </a:ext>
            </a:extLst>
          </p:cNvPr>
          <p:cNvCxnSpPr>
            <a:cxnSpLocks/>
            <a:stCxn id="32" idx="2"/>
            <a:endCxn id="27" idx="0"/>
          </p:cNvCxnSpPr>
          <p:nvPr/>
        </p:nvCxnSpPr>
        <p:spPr>
          <a:xfrm>
            <a:off x="3633267" y="6338681"/>
            <a:ext cx="1095" cy="65047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Image 3" descr="Une image contenant texte, carte, atlas&#10;&#10;Description générée automatiquement">
            <a:extLst>
              <a:ext uri="{FF2B5EF4-FFF2-40B4-BE49-F238E27FC236}">
                <a16:creationId xmlns:a16="http://schemas.microsoft.com/office/drawing/2014/main" id="{92CD4407-3E9C-BF06-6C81-B62B0758A8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5333" y="132522"/>
            <a:ext cx="6838199" cy="5673588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38" name="Ellipse 37">
            <a:extLst>
              <a:ext uri="{FF2B5EF4-FFF2-40B4-BE49-F238E27FC236}">
                <a16:creationId xmlns:a16="http://schemas.microsoft.com/office/drawing/2014/main" id="{34149CEC-CD65-CD4E-6153-095A860834D2}"/>
              </a:ext>
            </a:extLst>
          </p:cNvPr>
          <p:cNvSpPr/>
          <p:nvPr/>
        </p:nvSpPr>
        <p:spPr>
          <a:xfrm>
            <a:off x="7812484" y="1707814"/>
            <a:ext cx="174870" cy="148974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9" name="Ellipse 38">
            <a:extLst>
              <a:ext uri="{FF2B5EF4-FFF2-40B4-BE49-F238E27FC236}">
                <a16:creationId xmlns:a16="http://schemas.microsoft.com/office/drawing/2014/main" id="{1B6FF3F9-984C-F705-CA97-8DF8136C0251}"/>
              </a:ext>
            </a:extLst>
          </p:cNvPr>
          <p:cNvSpPr/>
          <p:nvPr/>
        </p:nvSpPr>
        <p:spPr>
          <a:xfrm>
            <a:off x="6548353" y="694941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0" name="Ellipse 39">
            <a:extLst>
              <a:ext uri="{FF2B5EF4-FFF2-40B4-BE49-F238E27FC236}">
                <a16:creationId xmlns:a16="http://schemas.microsoft.com/office/drawing/2014/main" id="{BE7D6238-0E01-DA44-2FE6-831CC2BF5F17}"/>
              </a:ext>
            </a:extLst>
          </p:cNvPr>
          <p:cNvSpPr/>
          <p:nvPr/>
        </p:nvSpPr>
        <p:spPr>
          <a:xfrm>
            <a:off x="9821018" y="2014670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1" name="Ellipse 40">
            <a:extLst>
              <a:ext uri="{FF2B5EF4-FFF2-40B4-BE49-F238E27FC236}">
                <a16:creationId xmlns:a16="http://schemas.microsoft.com/office/drawing/2014/main" id="{1A53930E-561C-0D15-2E0D-0619244F3865}"/>
              </a:ext>
            </a:extLst>
          </p:cNvPr>
          <p:cNvSpPr/>
          <p:nvPr/>
        </p:nvSpPr>
        <p:spPr>
          <a:xfrm>
            <a:off x="10816835" y="1782301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6425907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18468" y="132522"/>
            <a:ext cx="4998745" cy="397031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1834-1835 : A Téhéran, les Britanniques se mettent un peu en retrait et la Perse de Mohammad Mirza Chah passe sous influence russe ; …</a:t>
            </a:r>
          </a:p>
          <a:p>
            <a:endParaRPr lang="fr-FR" dirty="0"/>
          </a:p>
          <a:p>
            <a:r>
              <a:rPr lang="fr-FR" dirty="0"/>
              <a:t>*1835 : A Londres…</a:t>
            </a:r>
          </a:p>
          <a:p>
            <a:r>
              <a:rPr lang="fr-FR" dirty="0"/>
              <a:t>Face à la montée en puissance de la Russie</a:t>
            </a:r>
          </a:p>
          <a:p>
            <a:endParaRPr lang="fr-FR" dirty="0"/>
          </a:p>
          <a:p>
            <a:r>
              <a:rPr lang="fr-FR" dirty="0"/>
              <a:t>Inquiétude de </a:t>
            </a:r>
            <a:r>
              <a:rPr lang="fr-FR" u="sng" dirty="0"/>
              <a:t>Palmerston</a:t>
            </a:r>
            <a:r>
              <a:rPr lang="fr-FR" dirty="0"/>
              <a:t> d’une alliance des Russes</a:t>
            </a:r>
          </a:p>
          <a:p>
            <a:r>
              <a:rPr lang="fr-FR" dirty="0"/>
              <a:t>Avec les </a:t>
            </a:r>
            <a:r>
              <a:rPr lang="fr-FR" i="1" dirty="0"/>
              <a:t>khans</a:t>
            </a:r>
            <a:r>
              <a:rPr lang="fr-FR" dirty="0"/>
              <a:t> d’Asie centrale pour conquérir l’Inde</a:t>
            </a:r>
          </a:p>
          <a:p>
            <a:endParaRPr lang="fr-FR" dirty="0"/>
          </a:p>
          <a:p>
            <a:r>
              <a:rPr lang="fr-FR" dirty="0"/>
              <a:t>NB : Comme les deux dernières invasions</a:t>
            </a:r>
          </a:p>
          <a:p>
            <a:r>
              <a:rPr lang="fr-FR" dirty="0"/>
              <a:t>Celles des Persans et des Afghans en 1739 et 1761</a:t>
            </a:r>
          </a:p>
          <a:p>
            <a:endParaRPr lang="fr-FR" dirty="0"/>
          </a:p>
          <a:p>
            <a:r>
              <a:rPr lang="fr-FR" dirty="0"/>
              <a:t>*Mais…</a:t>
            </a:r>
          </a:p>
        </p:txBody>
      </p:sp>
      <p:pic>
        <p:nvPicPr>
          <p:cNvPr id="4" name="Image 3" descr="Une image contenant texte, carte, atlas&#10;&#10;Description générée automatiquement">
            <a:extLst>
              <a:ext uri="{FF2B5EF4-FFF2-40B4-BE49-F238E27FC236}">
                <a16:creationId xmlns:a16="http://schemas.microsoft.com/office/drawing/2014/main" id="{14DDB798-AA07-5C2E-5D5A-133B9E43C2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5333" y="132522"/>
            <a:ext cx="6838199" cy="5673588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38" name="Ellipse 37">
            <a:extLst>
              <a:ext uri="{FF2B5EF4-FFF2-40B4-BE49-F238E27FC236}">
                <a16:creationId xmlns:a16="http://schemas.microsoft.com/office/drawing/2014/main" id="{270E57E6-6652-EC56-5F98-2F3C3720A9E2}"/>
              </a:ext>
            </a:extLst>
          </p:cNvPr>
          <p:cNvSpPr/>
          <p:nvPr/>
        </p:nvSpPr>
        <p:spPr>
          <a:xfrm>
            <a:off x="7812484" y="1707814"/>
            <a:ext cx="174870" cy="148974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9" name="Ellipse 38">
            <a:extLst>
              <a:ext uri="{FF2B5EF4-FFF2-40B4-BE49-F238E27FC236}">
                <a16:creationId xmlns:a16="http://schemas.microsoft.com/office/drawing/2014/main" id="{E3990FA5-C936-DFCE-FDE8-D41B2D8208C5}"/>
              </a:ext>
            </a:extLst>
          </p:cNvPr>
          <p:cNvSpPr/>
          <p:nvPr/>
        </p:nvSpPr>
        <p:spPr>
          <a:xfrm>
            <a:off x="6548353" y="694941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0" name="Ellipse 39">
            <a:extLst>
              <a:ext uri="{FF2B5EF4-FFF2-40B4-BE49-F238E27FC236}">
                <a16:creationId xmlns:a16="http://schemas.microsoft.com/office/drawing/2014/main" id="{0397D4F9-030A-9C5D-70F0-22C7542E43C9}"/>
              </a:ext>
            </a:extLst>
          </p:cNvPr>
          <p:cNvSpPr/>
          <p:nvPr/>
        </p:nvSpPr>
        <p:spPr>
          <a:xfrm>
            <a:off x="9821018" y="2014670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1" name="Ellipse 40">
            <a:extLst>
              <a:ext uri="{FF2B5EF4-FFF2-40B4-BE49-F238E27FC236}">
                <a16:creationId xmlns:a16="http://schemas.microsoft.com/office/drawing/2014/main" id="{14184F69-C16B-E260-C271-9A20E1038D26}"/>
              </a:ext>
            </a:extLst>
          </p:cNvPr>
          <p:cNvSpPr/>
          <p:nvPr/>
        </p:nvSpPr>
        <p:spPr>
          <a:xfrm>
            <a:off x="10816835" y="1782301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9402460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3FA443-1326-1AB0-82FF-5CCBEEA849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17FB1A5-2AF2-CC40-E1C7-1057B6C4B126}"/>
              </a:ext>
            </a:extLst>
          </p:cNvPr>
          <p:cNvSpPr/>
          <p:nvPr/>
        </p:nvSpPr>
        <p:spPr>
          <a:xfrm>
            <a:off x="118468" y="132522"/>
            <a:ext cx="4998745" cy="424731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1834-1835 : A Téhéran, les Britanniques se mettent un peu en retrait et la Perse de Mohammad Mirza Chah passe sous influence russe ; …</a:t>
            </a:r>
          </a:p>
          <a:p>
            <a:endParaRPr lang="fr-FR" dirty="0"/>
          </a:p>
          <a:p>
            <a:r>
              <a:rPr lang="fr-FR" dirty="0"/>
              <a:t>*1835 : Mais pour </a:t>
            </a:r>
            <a:r>
              <a:rPr lang="fr-FR" u="sng" dirty="0"/>
              <a:t>Palmerston</a:t>
            </a:r>
          </a:p>
          <a:p>
            <a:r>
              <a:rPr lang="fr-FR" dirty="0"/>
              <a:t>Défendre la Perse serait trop coûteux</a:t>
            </a:r>
          </a:p>
          <a:p>
            <a:r>
              <a:rPr lang="fr-FR" dirty="0"/>
              <a:t>Il faut accepter la présence russe à Téhéran…</a:t>
            </a:r>
          </a:p>
          <a:p>
            <a:endParaRPr lang="fr-FR" dirty="0"/>
          </a:p>
          <a:p>
            <a:r>
              <a:rPr lang="fr-FR" dirty="0"/>
              <a:t>*1835 : Accord GB-Russie</a:t>
            </a:r>
          </a:p>
          <a:p>
            <a:r>
              <a:rPr lang="fr-FR" dirty="0"/>
              <a:t>Qui garantit l’indépendance de la Perse</a:t>
            </a:r>
          </a:p>
          <a:p>
            <a:r>
              <a:rPr lang="fr-FR" dirty="0"/>
              <a:t>Et un certain équilibre provisoire s’installe</a:t>
            </a:r>
          </a:p>
          <a:p>
            <a:r>
              <a:rPr lang="fr-FR" dirty="0"/>
              <a:t>Entre les deux puissances…</a:t>
            </a:r>
          </a:p>
          <a:p>
            <a:r>
              <a:rPr lang="fr-FR" u="sng" dirty="0"/>
              <a:t>NB : Pour la GB, équilibre en Europe et en Orient</a:t>
            </a:r>
          </a:p>
          <a:p>
            <a:endParaRPr lang="fr-FR" dirty="0"/>
          </a:p>
          <a:p>
            <a:r>
              <a:rPr lang="fr-FR" dirty="0"/>
              <a:t>*Mais les manœuvres continuent…</a:t>
            </a:r>
          </a:p>
        </p:txBody>
      </p:sp>
      <p:pic>
        <p:nvPicPr>
          <p:cNvPr id="4" name="Image 3" descr="Une image contenant texte, carte, atlas&#10;&#10;Description générée automatiquement">
            <a:extLst>
              <a:ext uri="{FF2B5EF4-FFF2-40B4-BE49-F238E27FC236}">
                <a16:creationId xmlns:a16="http://schemas.microsoft.com/office/drawing/2014/main" id="{D4D69799-667B-9633-8063-83ECB0CC17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5333" y="132522"/>
            <a:ext cx="6838199" cy="5673588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38" name="Ellipse 37">
            <a:extLst>
              <a:ext uri="{FF2B5EF4-FFF2-40B4-BE49-F238E27FC236}">
                <a16:creationId xmlns:a16="http://schemas.microsoft.com/office/drawing/2014/main" id="{954EF39F-EC8F-3431-6ECE-F4BE22B90F1E}"/>
              </a:ext>
            </a:extLst>
          </p:cNvPr>
          <p:cNvSpPr/>
          <p:nvPr/>
        </p:nvSpPr>
        <p:spPr>
          <a:xfrm>
            <a:off x="7812484" y="1707814"/>
            <a:ext cx="174870" cy="148974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9" name="Ellipse 38">
            <a:extLst>
              <a:ext uri="{FF2B5EF4-FFF2-40B4-BE49-F238E27FC236}">
                <a16:creationId xmlns:a16="http://schemas.microsoft.com/office/drawing/2014/main" id="{399BCF7B-E891-7F34-4F2A-3A7ED2F69405}"/>
              </a:ext>
            </a:extLst>
          </p:cNvPr>
          <p:cNvSpPr/>
          <p:nvPr/>
        </p:nvSpPr>
        <p:spPr>
          <a:xfrm>
            <a:off x="6548353" y="694941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0" name="Ellipse 39">
            <a:extLst>
              <a:ext uri="{FF2B5EF4-FFF2-40B4-BE49-F238E27FC236}">
                <a16:creationId xmlns:a16="http://schemas.microsoft.com/office/drawing/2014/main" id="{7981CEDB-239C-3186-A325-0E13F241D763}"/>
              </a:ext>
            </a:extLst>
          </p:cNvPr>
          <p:cNvSpPr/>
          <p:nvPr/>
        </p:nvSpPr>
        <p:spPr>
          <a:xfrm>
            <a:off x="9821018" y="2014670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1" name="Ellipse 40">
            <a:extLst>
              <a:ext uri="{FF2B5EF4-FFF2-40B4-BE49-F238E27FC236}">
                <a16:creationId xmlns:a16="http://schemas.microsoft.com/office/drawing/2014/main" id="{EBB7E2D1-BBB2-8CE9-7F8E-8975B8EC7CB1}"/>
              </a:ext>
            </a:extLst>
          </p:cNvPr>
          <p:cNvSpPr/>
          <p:nvPr/>
        </p:nvSpPr>
        <p:spPr>
          <a:xfrm>
            <a:off x="10816835" y="1782301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1002578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CDB920-8128-A23D-7AF9-D74B766FEF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B349F40E-A060-962B-F828-3DD951D08E3A}"/>
              </a:ext>
            </a:extLst>
          </p:cNvPr>
          <p:cNvSpPr/>
          <p:nvPr/>
        </p:nvSpPr>
        <p:spPr>
          <a:xfrm>
            <a:off x="118468" y="132522"/>
            <a:ext cx="4998745" cy="590931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1834-1835 : … A l’est, Mohammad Mirza Chah veut reprendre Hérat aux Afghans et la rivalité russo-britannique se transfère en Afghanistan</a:t>
            </a:r>
          </a:p>
          <a:p>
            <a:endParaRPr lang="fr-FR" dirty="0"/>
          </a:p>
          <a:p>
            <a:r>
              <a:rPr lang="fr-FR" dirty="0"/>
              <a:t>*1835 : Soutenus par les Russes</a:t>
            </a:r>
          </a:p>
          <a:p>
            <a:r>
              <a:rPr lang="fr-FR" dirty="0"/>
              <a:t>Les Persans souhaitent à l’est</a:t>
            </a:r>
          </a:p>
          <a:p>
            <a:r>
              <a:rPr lang="fr-FR" dirty="0"/>
              <a:t>Reprendre Hérat aux Afghans...</a:t>
            </a:r>
          </a:p>
          <a:p>
            <a:endParaRPr lang="fr-FR" dirty="0"/>
          </a:p>
          <a:p>
            <a:r>
              <a:rPr lang="fr-FR" dirty="0"/>
              <a:t>*Pour simplifier (sic)…</a:t>
            </a:r>
          </a:p>
          <a:p>
            <a:endParaRPr lang="fr-FR" dirty="0"/>
          </a:p>
          <a:p>
            <a:r>
              <a:rPr lang="fr-FR" dirty="0"/>
              <a:t>- Les Russes poussent les Persans</a:t>
            </a:r>
          </a:p>
          <a:p>
            <a:r>
              <a:rPr lang="fr-FR" dirty="0"/>
              <a:t>Vers l’est, vers l’Afghanistan et donc l’Inde</a:t>
            </a:r>
          </a:p>
          <a:p>
            <a:endParaRPr lang="fr-FR" dirty="0"/>
          </a:p>
          <a:p>
            <a:r>
              <a:rPr lang="fr-FR" dirty="0"/>
              <a:t>- Les Britanniques vers le nord-ouest</a:t>
            </a:r>
          </a:p>
          <a:p>
            <a:r>
              <a:rPr lang="fr-FR" dirty="0"/>
              <a:t>Vers le Caucase, loin de l’Inde</a:t>
            </a:r>
          </a:p>
          <a:p>
            <a:endParaRPr lang="fr-FR" dirty="0"/>
          </a:p>
          <a:p>
            <a:r>
              <a:rPr lang="fr-FR" dirty="0"/>
              <a:t>NB : 1835-37 : A Constantinople, le diplomate britannique </a:t>
            </a:r>
            <a:r>
              <a:rPr lang="fr-FR" u="sng" dirty="0"/>
              <a:t>David </a:t>
            </a:r>
            <a:r>
              <a:rPr lang="fr-FR" u="sng" dirty="0" err="1"/>
              <a:t>Unquhart</a:t>
            </a:r>
            <a:r>
              <a:rPr lang="fr-FR" dirty="0"/>
              <a:t> se fait le champion</a:t>
            </a:r>
          </a:p>
          <a:p>
            <a:r>
              <a:rPr lang="fr-FR" dirty="0"/>
              <a:t>De la cause </a:t>
            </a:r>
            <a:r>
              <a:rPr lang="fr-FR" i="1" dirty="0"/>
              <a:t>circassienne</a:t>
            </a:r>
            <a:r>
              <a:rPr lang="fr-FR" dirty="0"/>
              <a:t> et donc russophobe</a:t>
            </a:r>
          </a:p>
          <a:p>
            <a:endParaRPr lang="fr-FR" dirty="0"/>
          </a:p>
          <a:p>
            <a:r>
              <a:rPr lang="fr-FR" dirty="0"/>
              <a:t>*Et finalement…</a:t>
            </a:r>
          </a:p>
        </p:txBody>
      </p:sp>
      <p:pic>
        <p:nvPicPr>
          <p:cNvPr id="4" name="Image 3" descr="Une image contenant texte, carte, atlas&#10;&#10;Description générée automatiquement">
            <a:extLst>
              <a:ext uri="{FF2B5EF4-FFF2-40B4-BE49-F238E27FC236}">
                <a16:creationId xmlns:a16="http://schemas.microsoft.com/office/drawing/2014/main" id="{F44251A8-2DC0-A233-2759-078FEAFB0C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5333" y="132522"/>
            <a:ext cx="6838199" cy="5673588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38" name="Ellipse 37">
            <a:extLst>
              <a:ext uri="{FF2B5EF4-FFF2-40B4-BE49-F238E27FC236}">
                <a16:creationId xmlns:a16="http://schemas.microsoft.com/office/drawing/2014/main" id="{322F09E8-5F00-41C3-141D-57D8E2FF29A8}"/>
              </a:ext>
            </a:extLst>
          </p:cNvPr>
          <p:cNvSpPr/>
          <p:nvPr/>
        </p:nvSpPr>
        <p:spPr>
          <a:xfrm>
            <a:off x="7812484" y="1707814"/>
            <a:ext cx="174870" cy="148974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9" name="Ellipse 38">
            <a:extLst>
              <a:ext uri="{FF2B5EF4-FFF2-40B4-BE49-F238E27FC236}">
                <a16:creationId xmlns:a16="http://schemas.microsoft.com/office/drawing/2014/main" id="{4ED09725-A3AD-1AD5-864D-C28C0AC2FBFD}"/>
              </a:ext>
            </a:extLst>
          </p:cNvPr>
          <p:cNvSpPr/>
          <p:nvPr/>
        </p:nvSpPr>
        <p:spPr>
          <a:xfrm>
            <a:off x="6548353" y="694941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0" name="Ellipse 39">
            <a:extLst>
              <a:ext uri="{FF2B5EF4-FFF2-40B4-BE49-F238E27FC236}">
                <a16:creationId xmlns:a16="http://schemas.microsoft.com/office/drawing/2014/main" id="{17A48716-9709-AEB5-F7CA-D3F1B24642FA}"/>
              </a:ext>
            </a:extLst>
          </p:cNvPr>
          <p:cNvSpPr/>
          <p:nvPr/>
        </p:nvSpPr>
        <p:spPr>
          <a:xfrm>
            <a:off x="9821018" y="2014670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1" name="Ellipse 40">
            <a:extLst>
              <a:ext uri="{FF2B5EF4-FFF2-40B4-BE49-F238E27FC236}">
                <a16:creationId xmlns:a16="http://schemas.microsoft.com/office/drawing/2014/main" id="{E1D371A2-58CD-5B9C-FEE1-831D8C11197C}"/>
              </a:ext>
            </a:extLst>
          </p:cNvPr>
          <p:cNvSpPr/>
          <p:nvPr/>
        </p:nvSpPr>
        <p:spPr>
          <a:xfrm>
            <a:off x="10816835" y="1782301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5429919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D2516B-3DC7-FA8A-AF2A-40FA2677A3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02C1920-B11A-30B4-E410-66C9E49B0CC6}"/>
              </a:ext>
            </a:extLst>
          </p:cNvPr>
          <p:cNvSpPr/>
          <p:nvPr/>
        </p:nvSpPr>
        <p:spPr>
          <a:xfrm>
            <a:off x="118468" y="132522"/>
            <a:ext cx="6294858" cy="535531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1834-1835 : … A l’est, Mohammad Mirza Chah veut reprendre Hérat aux Afghans et la rivalité russo-britannique se transfère en Afghanistan</a:t>
            </a:r>
          </a:p>
          <a:p>
            <a:endParaRPr lang="fr-FR" dirty="0"/>
          </a:p>
          <a:p>
            <a:r>
              <a:rPr lang="fr-FR" dirty="0"/>
              <a:t>*1835 : Contrairement à la volonté de </a:t>
            </a:r>
            <a:r>
              <a:rPr lang="fr-FR" u="sng" dirty="0"/>
              <a:t>Palmerston</a:t>
            </a:r>
          </a:p>
          <a:p>
            <a:r>
              <a:rPr lang="fr-FR" dirty="0"/>
              <a:t>La tension GB-Russie ne faiblit pas</a:t>
            </a:r>
          </a:p>
          <a:p>
            <a:r>
              <a:rPr lang="fr-FR" dirty="0"/>
              <a:t>Au contraire, elle s’accroît</a:t>
            </a:r>
          </a:p>
          <a:p>
            <a:r>
              <a:rPr lang="fr-FR" dirty="0"/>
              <a:t>En se transférant de la Perse à l’Afghanistan…</a:t>
            </a:r>
          </a:p>
          <a:p>
            <a:endParaRPr lang="fr-FR" dirty="0"/>
          </a:p>
          <a:p>
            <a:r>
              <a:rPr lang="fr-FR" dirty="0"/>
              <a:t>*1835 : Le </a:t>
            </a:r>
            <a:r>
              <a:rPr lang="fr-FR" i="1" dirty="0"/>
              <a:t>Grand Jeu</a:t>
            </a:r>
            <a:r>
              <a:rPr lang="fr-FR" dirty="0"/>
              <a:t> russo-britannique</a:t>
            </a:r>
          </a:p>
          <a:p>
            <a:r>
              <a:rPr lang="fr-FR" dirty="0"/>
              <a:t>Déjà amorcé en Méditerranée dans les années 1820</a:t>
            </a:r>
          </a:p>
          <a:p>
            <a:r>
              <a:rPr lang="fr-FR" dirty="0"/>
              <a:t>Avec la </a:t>
            </a:r>
            <a:r>
              <a:rPr lang="fr-FR" i="1" dirty="0"/>
              <a:t>Question d’Orient</a:t>
            </a:r>
          </a:p>
          <a:p>
            <a:r>
              <a:rPr lang="fr-FR" dirty="0"/>
              <a:t>Prend réellement forme en Asie centrale…</a:t>
            </a:r>
          </a:p>
          <a:p>
            <a:endParaRPr lang="fr-FR" dirty="0"/>
          </a:p>
          <a:p>
            <a:r>
              <a:rPr lang="fr-FR" dirty="0"/>
              <a:t>NB : 1840 : Le capitaine britannique </a:t>
            </a:r>
            <a:r>
              <a:rPr lang="fr-FR" u="sng" dirty="0"/>
              <a:t>Arthur </a:t>
            </a:r>
            <a:r>
              <a:rPr lang="fr-FR" u="sng" dirty="0" err="1"/>
              <a:t>Connoly</a:t>
            </a:r>
            <a:r>
              <a:rPr lang="fr-FR" dirty="0"/>
              <a:t> à un officier envoyé à Kandahar : </a:t>
            </a:r>
            <a:r>
              <a:rPr lang="fr-FR" i="1" dirty="0" err="1"/>
              <a:t>You’ve</a:t>
            </a:r>
            <a:r>
              <a:rPr lang="fr-FR" i="1" dirty="0"/>
              <a:t> </a:t>
            </a:r>
            <a:r>
              <a:rPr lang="fr-FR" i="1" dirty="0" err="1"/>
              <a:t>got</a:t>
            </a:r>
            <a:r>
              <a:rPr lang="fr-FR" i="1" dirty="0"/>
              <a:t> a Great Game, a noble </a:t>
            </a:r>
            <a:r>
              <a:rPr lang="fr-FR" i="1" dirty="0" err="1"/>
              <a:t>game</a:t>
            </a:r>
            <a:r>
              <a:rPr lang="fr-FR" i="1" dirty="0"/>
              <a:t> </a:t>
            </a:r>
            <a:r>
              <a:rPr lang="fr-FR" i="1" dirty="0" err="1"/>
              <a:t>before</a:t>
            </a:r>
            <a:r>
              <a:rPr lang="fr-FR" i="1" dirty="0"/>
              <a:t> </a:t>
            </a:r>
            <a:r>
              <a:rPr lang="fr-FR" i="1" dirty="0" err="1"/>
              <a:t>you</a:t>
            </a:r>
            <a:r>
              <a:rPr lang="fr-FR" i="1" dirty="0"/>
              <a:t> </a:t>
            </a:r>
          </a:p>
          <a:p>
            <a:endParaRPr lang="fr-FR" i="1" dirty="0"/>
          </a:p>
          <a:p>
            <a:r>
              <a:rPr lang="fr-FR" dirty="0"/>
              <a:t>*Deux remarques supplémentaires…</a:t>
            </a:r>
          </a:p>
        </p:txBody>
      </p:sp>
    </p:spTree>
    <p:extLst>
      <p:ext uri="{BB962C8B-B14F-4D97-AF65-F5344CB8AC3E}">
        <p14:creationId xmlns:p14="http://schemas.microsoft.com/office/powerpoint/2010/main" val="214703703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8EF186-4FD8-71FC-4BA6-1E19C69EB9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223BB28-1A70-5231-C909-BCB0402BCFFF}"/>
              </a:ext>
            </a:extLst>
          </p:cNvPr>
          <p:cNvSpPr/>
          <p:nvPr/>
        </p:nvSpPr>
        <p:spPr>
          <a:xfrm>
            <a:off x="118468" y="132522"/>
            <a:ext cx="4998745" cy="480131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1834-1835 : … A l’est, Mohammad Mirza Chah veut reprendre Hérat aux Afghans et la rivalité russo-britannique se transfère en Afghanistan</a:t>
            </a:r>
          </a:p>
          <a:p>
            <a:endParaRPr lang="fr-FR" dirty="0"/>
          </a:p>
          <a:p>
            <a:r>
              <a:rPr lang="fr-FR" dirty="0"/>
              <a:t>a) Tension GB-Russie soutenue</a:t>
            </a:r>
          </a:p>
          <a:p>
            <a:r>
              <a:rPr lang="fr-FR" dirty="0"/>
              <a:t>Par une double-paranoïa due à la présence</a:t>
            </a:r>
          </a:p>
          <a:p>
            <a:r>
              <a:rPr lang="fr-FR" dirty="0"/>
              <a:t>De nombreux voyageurs-archéologues-espions</a:t>
            </a:r>
          </a:p>
          <a:p>
            <a:r>
              <a:rPr lang="fr-FR" dirty="0"/>
              <a:t>Des deux côtés, et qui au retour</a:t>
            </a:r>
          </a:p>
          <a:p>
            <a:r>
              <a:rPr lang="fr-FR" dirty="0"/>
              <a:t>publient leurs carnets de voyage</a:t>
            </a:r>
          </a:p>
          <a:p>
            <a:endParaRPr lang="fr-FR" dirty="0"/>
          </a:p>
          <a:p>
            <a:r>
              <a:rPr lang="fr-FR" dirty="0"/>
              <a:t>b) Tension également pour les pouvoirs locaux Inquiets car le voyageur-archéologue-espion européen déguisé en marchand</a:t>
            </a:r>
          </a:p>
          <a:p>
            <a:r>
              <a:rPr lang="fr-FR" dirty="0"/>
              <a:t>Précède toujours le soldat européen</a:t>
            </a:r>
          </a:p>
          <a:p>
            <a:endParaRPr lang="fr-FR" dirty="0"/>
          </a:p>
          <a:p>
            <a:r>
              <a:rPr lang="fr-FR" dirty="0"/>
              <a:t>*Reprenons le récit</a:t>
            </a:r>
          </a:p>
          <a:p>
            <a:r>
              <a:rPr lang="fr-FR" dirty="0"/>
              <a:t>Et retournons en Afghanistan, en 1799…</a:t>
            </a:r>
          </a:p>
        </p:txBody>
      </p:sp>
      <p:pic>
        <p:nvPicPr>
          <p:cNvPr id="4" name="Image 3" descr="Une image contenant texte, carte, atlas&#10;&#10;Description générée automatiquement">
            <a:extLst>
              <a:ext uri="{FF2B5EF4-FFF2-40B4-BE49-F238E27FC236}">
                <a16:creationId xmlns:a16="http://schemas.microsoft.com/office/drawing/2014/main" id="{EBD8CA8F-6907-CD5E-DC3D-51121C4801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5333" y="132522"/>
            <a:ext cx="6838199" cy="5673588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38" name="Ellipse 37">
            <a:extLst>
              <a:ext uri="{FF2B5EF4-FFF2-40B4-BE49-F238E27FC236}">
                <a16:creationId xmlns:a16="http://schemas.microsoft.com/office/drawing/2014/main" id="{CC19F3DB-612F-8246-43E1-DE277C6C5E8B}"/>
              </a:ext>
            </a:extLst>
          </p:cNvPr>
          <p:cNvSpPr/>
          <p:nvPr/>
        </p:nvSpPr>
        <p:spPr>
          <a:xfrm>
            <a:off x="7812484" y="1707814"/>
            <a:ext cx="174870" cy="148974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9" name="Ellipse 38">
            <a:extLst>
              <a:ext uri="{FF2B5EF4-FFF2-40B4-BE49-F238E27FC236}">
                <a16:creationId xmlns:a16="http://schemas.microsoft.com/office/drawing/2014/main" id="{93B75B53-1F26-B500-3323-462C01F016BF}"/>
              </a:ext>
            </a:extLst>
          </p:cNvPr>
          <p:cNvSpPr/>
          <p:nvPr/>
        </p:nvSpPr>
        <p:spPr>
          <a:xfrm>
            <a:off x="6548353" y="694941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0" name="Ellipse 39">
            <a:extLst>
              <a:ext uri="{FF2B5EF4-FFF2-40B4-BE49-F238E27FC236}">
                <a16:creationId xmlns:a16="http://schemas.microsoft.com/office/drawing/2014/main" id="{ADD75467-35F3-DC77-24FE-07EC68F10B42}"/>
              </a:ext>
            </a:extLst>
          </p:cNvPr>
          <p:cNvSpPr/>
          <p:nvPr/>
        </p:nvSpPr>
        <p:spPr>
          <a:xfrm>
            <a:off x="9821018" y="2014670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1" name="Ellipse 40">
            <a:extLst>
              <a:ext uri="{FF2B5EF4-FFF2-40B4-BE49-F238E27FC236}">
                <a16:creationId xmlns:a16="http://schemas.microsoft.com/office/drawing/2014/main" id="{4976D436-D617-0A1B-B5AE-EFF39B21C7D7}"/>
              </a:ext>
            </a:extLst>
          </p:cNvPr>
          <p:cNvSpPr/>
          <p:nvPr/>
        </p:nvSpPr>
        <p:spPr>
          <a:xfrm>
            <a:off x="10816835" y="1782301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3160098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5EB3BB58-0616-51F9-B34D-D7E2192EC5E9}"/>
              </a:ext>
            </a:extLst>
          </p:cNvPr>
          <p:cNvSpPr/>
          <p:nvPr/>
        </p:nvSpPr>
        <p:spPr>
          <a:xfrm>
            <a:off x="2530674" y="874643"/>
            <a:ext cx="960702" cy="410927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Mohammed Hassan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C63620C1-C03D-37B7-0DA0-8CE543CD4E2B}"/>
              </a:ext>
            </a:extLst>
          </p:cNvPr>
          <p:cNvSpPr/>
          <p:nvPr/>
        </p:nvSpPr>
        <p:spPr>
          <a:xfrm>
            <a:off x="2503678" y="2022044"/>
            <a:ext cx="1013220" cy="391522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100" dirty="0">
                <a:solidFill>
                  <a:schemeClr val="tx1"/>
                </a:solidFill>
              </a:rPr>
              <a:t>Fath Ali</a:t>
            </a:r>
          </a:p>
          <a:p>
            <a:pPr algn="ctr" eaLnBrk="1" hangingPunct="1">
              <a:defRPr/>
            </a:pPr>
            <a:r>
              <a:rPr lang="fr-FR" sz="1100" dirty="0">
                <a:solidFill>
                  <a:schemeClr val="tx1"/>
                </a:solidFill>
              </a:rPr>
              <a:t>1797-1834</a:t>
            </a:r>
            <a:endParaRPr lang="fr-FR" sz="1200" dirty="0">
              <a:solidFill>
                <a:schemeClr val="tx1"/>
              </a:solidFill>
            </a:endParaRPr>
          </a:p>
        </p:txBody>
      </p:sp>
      <p:cxnSp>
        <p:nvCxnSpPr>
          <p:cNvPr id="29" name="Connecteur droit avec flèche 28">
            <a:extLst>
              <a:ext uri="{FF2B5EF4-FFF2-40B4-BE49-F238E27FC236}">
                <a16:creationId xmlns:a16="http://schemas.microsoft.com/office/drawing/2014/main" id="{7AA28D78-A1C2-DC84-5752-74BD45B78F70}"/>
              </a:ext>
            </a:extLst>
          </p:cNvPr>
          <p:cNvCxnSpPr>
            <a:cxnSpLocks/>
            <a:stCxn id="30" idx="2"/>
            <a:endCxn id="28" idx="0"/>
          </p:cNvCxnSpPr>
          <p:nvPr/>
        </p:nvCxnSpPr>
        <p:spPr>
          <a:xfrm>
            <a:off x="2997230" y="1895065"/>
            <a:ext cx="13058" cy="126979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 29">
            <a:extLst>
              <a:ext uri="{FF2B5EF4-FFF2-40B4-BE49-F238E27FC236}">
                <a16:creationId xmlns:a16="http://schemas.microsoft.com/office/drawing/2014/main" id="{54293651-38DD-8D35-0ED0-10D6C34234B1}"/>
              </a:ext>
            </a:extLst>
          </p:cNvPr>
          <p:cNvSpPr/>
          <p:nvPr/>
        </p:nvSpPr>
        <p:spPr>
          <a:xfrm>
            <a:off x="2490620" y="1503543"/>
            <a:ext cx="1013220" cy="391522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Hossein </a:t>
            </a:r>
            <a:r>
              <a:rPr lang="fr-FR" sz="1200" dirty="0" err="1">
                <a:solidFill>
                  <a:schemeClr val="tx1"/>
                </a:solidFill>
              </a:rPr>
              <a:t>Qoli</a:t>
            </a:r>
            <a:endParaRPr lang="fr-FR" sz="1200" dirty="0">
              <a:solidFill>
                <a:schemeClr val="tx1"/>
              </a:solidFill>
            </a:endParaRPr>
          </a:p>
        </p:txBody>
      </p:sp>
      <p:cxnSp>
        <p:nvCxnSpPr>
          <p:cNvPr id="31" name="Connecteur droit avec flèche 30">
            <a:extLst>
              <a:ext uri="{FF2B5EF4-FFF2-40B4-BE49-F238E27FC236}">
                <a16:creationId xmlns:a16="http://schemas.microsoft.com/office/drawing/2014/main" id="{CB6533AF-9886-FA79-93AF-A285A80C5EDE}"/>
              </a:ext>
            </a:extLst>
          </p:cNvPr>
          <p:cNvCxnSpPr>
            <a:cxnSpLocks/>
            <a:stCxn id="27" idx="2"/>
            <a:endCxn id="30" idx="0"/>
          </p:cNvCxnSpPr>
          <p:nvPr/>
        </p:nvCxnSpPr>
        <p:spPr>
          <a:xfrm flipH="1">
            <a:off x="2997230" y="1285570"/>
            <a:ext cx="13795" cy="217973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ctangle 31">
            <a:extLst>
              <a:ext uri="{FF2B5EF4-FFF2-40B4-BE49-F238E27FC236}">
                <a16:creationId xmlns:a16="http://schemas.microsoft.com/office/drawing/2014/main" id="{7C7DE2C1-A8DB-3285-F219-9B12DA13401F}"/>
              </a:ext>
            </a:extLst>
          </p:cNvPr>
          <p:cNvSpPr/>
          <p:nvPr/>
        </p:nvSpPr>
        <p:spPr>
          <a:xfrm>
            <a:off x="1268694" y="1503539"/>
            <a:ext cx="1200118" cy="391522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100" dirty="0">
                <a:solidFill>
                  <a:schemeClr val="tx1"/>
                </a:solidFill>
              </a:rPr>
              <a:t>Agha Mohammad</a:t>
            </a:r>
          </a:p>
          <a:p>
            <a:pPr algn="ctr" eaLnBrk="1" hangingPunct="1">
              <a:defRPr/>
            </a:pPr>
            <a:r>
              <a:rPr lang="fr-FR" sz="1100" dirty="0">
                <a:solidFill>
                  <a:schemeClr val="tx1"/>
                </a:solidFill>
              </a:rPr>
              <a:t>1794-97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B7D862E7-3F5E-91C3-47DA-2DC19E8481FB}"/>
              </a:ext>
            </a:extLst>
          </p:cNvPr>
          <p:cNvSpPr/>
          <p:nvPr/>
        </p:nvSpPr>
        <p:spPr>
          <a:xfrm>
            <a:off x="2510356" y="3034363"/>
            <a:ext cx="1019743" cy="394637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Mohammad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1834-48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13EBE7FF-2E26-635D-D8B5-DB7A0329C931}"/>
              </a:ext>
            </a:extLst>
          </p:cNvPr>
          <p:cNvSpPr/>
          <p:nvPr/>
        </p:nvSpPr>
        <p:spPr>
          <a:xfrm>
            <a:off x="1510377" y="692453"/>
            <a:ext cx="932818" cy="608579"/>
          </a:xfrm>
          <a:prstGeom prst="rect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KADJAR</a:t>
            </a:r>
          </a:p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Perse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1796-1925</a:t>
            </a:r>
          </a:p>
        </p:txBody>
      </p:sp>
      <p:cxnSp>
        <p:nvCxnSpPr>
          <p:cNvPr id="37" name="Connecteur : en angle 36">
            <a:extLst>
              <a:ext uri="{FF2B5EF4-FFF2-40B4-BE49-F238E27FC236}">
                <a16:creationId xmlns:a16="http://schemas.microsoft.com/office/drawing/2014/main" id="{444BAE34-80F2-719B-319B-E365D139EFDF}"/>
              </a:ext>
            </a:extLst>
          </p:cNvPr>
          <p:cNvCxnSpPr>
            <a:cxnSpLocks/>
            <a:stCxn id="27" idx="2"/>
            <a:endCxn id="32" idx="0"/>
          </p:cNvCxnSpPr>
          <p:nvPr/>
        </p:nvCxnSpPr>
        <p:spPr>
          <a:xfrm rot="5400000">
            <a:off x="2330905" y="823418"/>
            <a:ext cx="217969" cy="1142272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Connecteur droit avec flèche 3">
            <a:extLst>
              <a:ext uri="{FF2B5EF4-FFF2-40B4-BE49-F238E27FC236}">
                <a16:creationId xmlns:a16="http://schemas.microsoft.com/office/drawing/2014/main" id="{BF32287B-ACA3-BCC5-A2A7-66F3BFD80F0B}"/>
              </a:ext>
            </a:extLst>
          </p:cNvPr>
          <p:cNvCxnSpPr>
            <a:cxnSpLocks/>
            <a:stCxn id="28" idx="2"/>
            <a:endCxn id="6" idx="0"/>
          </p:cNvCxnSpPr>
          <p:nvPr/>
        </p:nvCxnSpPr>
        <p:spPr>
          <a:xfrm>
            <a:off x="3010288" y="2413566"/>
            <a:ext cx="7618" cy="113080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A6833A16-98AD-2720-4301-0ED68222CB36}"/>
              </a:ext>
            </a:extLst>
          </p:cNvPr>
          <p:cNvSpPr/>
          <p:nvPr/>
        </p:nvSpPr>
        <p:spPr>
          <a:xfrm>
            <a:off x="2519404" y="2526646"/>
            <a:ext cx="997004" cy="394637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Abbas Mirza</a:t>
            </a:r>
            <a:endParaRPr lang="fr-FR" sz="1100" dirty="0">
              <a:solidFill>
                <a:schemeClr val="tx1"/>
              </a:solidFill>
            </a:endParaRPr>
          </a:p>
        </p:txBody>
      </p:sp>
      <p:cxnSp>
        <p:nvCxnSpPr>
          <p:cNvPr id="11" name="Connecteur droit avec flèche 10">
            <a:extLst>
              <a:ext uri="{FF2B5EF4-FFF2-40B4-BE49-F238E27FC236}">
                <a16:creationId xmlns:a16="http://schemas.microsoft.com/office/drawing/2014/main" id="{BAA819CA-1E0D-0650-D6FB-B72917FD0B2D}"/>
              </a:ext>
            </a:extLst>
          </p:cNvPr>
          <p:cNvCxnSpPr>
            <a:cxnSpLocks/>
            <a:stCxn id="6" idx="2"/>
            <a:endCxn id="34" idx="0"/>
          </p:cNvCxnSpPr>
          <p:nvPr/>
        </p:nvCxnSpPr>
        <p:spPr>
          <a:xfrm>
            <a:off x="3017906" y="2921283"/>
            <a:ext cx="2322" cy="113080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Rectangle 65">
            <a:extLst>
              <a:ext uri="{FF2B5EF4-FFF2-40B4-BE49-F238E27FC236}">
                <a16:creationId xmlns:a16="http://schemas.microsoft.com/office/drawing/2014/main" id="{20615967-133A-B879-E03A-1EB354229558}"/>
              </a:ext>
            </a:extLst>
          </p:cNvPr>
          <p:cNvSpPr/>
          <p:nvPr/>
        </p:nvSpPr>
        <p:spPr>
          <a:xfrm>
            <a:off x="2503678" y="3542080"/>
            <a:ext cx="1019743" cy="394637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 err="1">
                <a:solidFill>
                  <a:schemeClr val="tx1"/>
                </a:solidFill>
              </a:rPr>
              <a:t>Nassereddin</a:t>
            </a:r>
            <a:endParaRPr lang="fr-FR" sz="1200" dirty="0">
              <a:solidFill>
                <a:schemeClr val="tx1"/>
              </a:solidFill>
            </a:endParaRP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1848-96</a:t>
            </a:r>
          </a:p>
        </p:txBody>
      </p:sp>
      <p:cxnSp>
        <p:nvCxnSpPr>
          <p:cNvPr id="67" name="Connecteur droit avec flèche 66">
            <a:extLst>
              <a:ext uri="{FF2B5EF4-FFF2-40B4-BE49-F238E27FC236}">
                <a16:creationId xmlns:a16="http://schemas.microsoft.com/office/drawing/2014/main" id="{6F610BE7-8A22-FBE1-F81E-DA5A22404D48}"/>
              </a:ext>
            </a:extLst>
          </p:cNvPr>
          <p:cNvCxnSpPr>
            <a:cxnSpLocks/>
            <a:stCxn id="34" idx="2"/>
            <a:endCxn id="66" idx="0"/>
          </p:cNvCxnSpPr>
          <p:nvPr/>
        </p:nvCxnSpPr>
        <p:spPr>
          <a:xfrm flipH="1">
            <a:off x="3013550" y="3429000"/>
            <a:ext cx="6678" cy="113080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Rectangle 70">
            <a:extLst>
              <a:ext uri="{FF2B5EF4-FFF2-40B4-BE49-F238E27FC236}">
                <a16:creationId xmlns:a16="http://schemas.microsoft.com/office/drawing/2014/main" id="{E0528D36-A9B0-0B3C-D9E3-AA3C0BF3C1EE}"/>
              </a:ext>
            </a:extLst>
          </p:cNvPr>
          <p:cNvSpPr/>
          <p:nvPr/>
        </p:nvSpPr>
        <p:spPr>
          <a:xfrm>
            <a:off x="2410397" y="4049797"/>
            <a:ext cx="1186723" cy="394637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 err="1">
                <a:solidFill>
                  <a:schemeClr val="tx1"/>
                </a:solidFill>
              </a:rPr>
              <a:t>Mozaffareddine</a:t>
            </a:r>
            <a:endParaRPr lang="fr-FR" sz="1200" dirty="0">
              <a:solidFill>
                <a:schemeClr val="tx1"/>
              </a:solidFill>
            </a:endParaRP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1896-1907</a:t>
            </a:r>
          </a:p>
        </p:txBody>
      </p:sp>
      <p:cxnSp>
        <p:nvCxnSpPr>
          <p:cNvPr id="72" name="Connecteur droit avec flèche 71">
            <a:extLst>
              <a:ext uri="{FF2B5EF4-FFF2-40B4-BE49-F238E27FC236}">
                <a16:creationId xmlns:a16="http://schemas.microsoft.com/office/drawing/2014/main" id="{900D5A52-1C39-F0C9-4CFB-D3D0AFD1FDE9}"/>
              </a:ext>
            </a:extLst>
          </p:cNvPr>
          <p:cNvCxnSpPr>
            <a:cxnSpLocks/>
            <a:stCxn id="66" idx="2"/>
            <a:endCxn id="71" idx="0"/>
          </p:cNvCxnSpPr>
          <p:nvPr/>
        </p:nvCxnSpPr>
        <p:spPr>
          <a:xfrm flipH="1">
            <a:off x="3003759" y="3936717"/>
            <a:ext cx="9791" cy="113080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Rectangle 77">
            <a:extLst>
              <a:ext uri="{FF2B5EF4-FFF2-40B4-BE49-F238E27FC236}">
                <a16:creationId xmlns:a16="http://schemas.microsoft.com/office/drawing/2014/main" id="{2A583858-1F8D-B912-9B95-56F009BC3AFE}"/>
              </a:ext>
            </a:extLst>
          </p:cNvPr>
          <p:cNvSpPr/>
          <p:nvPr/>
        </p:nvSpPr>
        <p:spPr>
          <a:xfrm>
            <a:off x="2410397" y="4565187"/>
            <a:ext cx="1186723" cy="394637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Mohammad Ali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1907-09</a:t>
            </a:r>
          </a:p>
        </p:txBody>
      </p:sp>
      <p:cxnSp>
        <p:nvCxnSpPr>
          <p:cNvPr id="79" name="Connecteur droit avec flèche 78">
            <a:extLst>
              <a:ext uri="{FF2B5EF4-FFF2-40B4-BE49-F238E27FC236}">
                <a16:creationId xmlns:a16="http://schemas.microsoft.com/office/drawing/2014/main" id="{70375A19-C944-DCB0-8CD0-10F449E78A32}"/>
              </a:ext>
            </a:extLst>
          </p:cNvPr>
          <p:cNvCxnSpPr>
            <a:cxnSpLocks/>
            <a:stCxn id="71" idx="2"/>
            <a:endCxn id="78" idx="0"/>
          </p:cNvCxnSpPr>
          <p:nvPr/>
        </p:nvCxnSpPr>
        <p:spPr>
          <a:xfrm>
            <a:off x="3003759" y="4444434"/>
            <a:ext cx="0" cy="120753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Rectangle 81">
            <a:extLst>
              <a:ext uri="{FF2B5EF4-FFF2-40B4-BE49-F238E27FC236}">
                <a16:creationId xmlns:a16="http://schemas.microsoft.com/office/drawing/2014/main" id="{2B8DBA45-BB94-C69A-C6AF-06191FA8C256}"/>
              </a:ext>
            </a:extLst>
          </p:cNvPr>
          <p:cNvSpPr/>
          <p:nvPr/>
        </p:nvSpPr>
        <p:spPr>
          <a:xfrm>
            <a:off x="2423674" y="5080577"/>
            <a:ext cx="1186723" cy="394637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Ahmad Chah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1909-25</a:t>
            </a:r>
          </a:p>
        </p:txBody>
      </p:sp>
      <p:cxnSp>
        <p:nvCxnSpPr>
          <p:cNvPr id="83" name="Connecteur droit avec flèche 82">
            <a:extLst>
              <a:ext uri="{FF2B5EF4-FFF2-40B4-BE49-F238E27FC236}">
                <a16:creationId xmlns:a16="http://schemas.microsoft.com/office/drawing/2014/main" id="{09ED3E2E-7B4B-956C-B3E4-D1997F6AE639}"/>
              </a:ext>
            </a:extLst>
          </p:cNvPr>
          <p:cNvCxnSpPr>
            <a:cxnSpLocks/>
            <a:stCxn id="78" idx="2"/>
            <a:endCxn id="82" idx="0"/>
          </p:cNvCxnSpPr>
          <p:nvPr/>
        </p:nvCxnSpPr>
        <p:spPr>
          <a:xfrm>
            <a:off x="3003759" y="4959824"/>
            <a:ext cx="13277" cy="120753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Image 1" descr="Une image contenant texte, carte, atlas&#10;&#10;Description générée automatiquement">
            <a:extLst>
              <a:ext uri="{FF2B5EF4-FFF2-40B4-BE49-F238E27FC236}">
                <a16:creationId xmlns:a16="http://schemas.microsoft.com/office/drawing/2014/main" id="{21154DF4-3471-D6CD-ADE2-344FC114D0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5333" y="132522"/>
            <a:ext cx="6838199" cy="5673588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7326858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Rectangle 1"/>
          <p:cNvSpPr/>
          <p:nvPr/>
        </p:nvSpPr>
        <p:spPr>
          <a:xfrm>
            <a:off x="82572" y="144239"/>
            <a:ext cx="5002995" cy="921876"/>
          </a:xfrm>
          <a:prstGeom prst="rect">
            <a:avLst/>
          </a:prstGeom>
          <a:solidFill>
            <a:srgbClr val="FFC000"/>
          </a:solidFill>
          <a:ln w="381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fr-FR" sz="1800" b="1" strike="noStrike" spc="-1" dirty="0">
                <a:latin typeface="Calibri" panose="020F0502020204030204" pitchFamily="34" charset="0"/>
                <a:cs typeface="Calibri" panose="020F0502020204030204" pitchFamily="34" charset="0"/>
              </a:rPr>
              <a:t>1783-1835 : </a:t>
            </a:r>
            <a:r>
              <a:rPr lang="fr-FR" altLang="fr-FR" sz="1800" b="1" dirty="0">
                <a:latin typeface="+mn-lt"/>
                <a:cs typeface="Arial" panose="020B0604020202020204" pitchFamily="34" charset="0"/>
              </a:rPr>
              <a:t>L’Empire perse face à l’expansion russe au sud du Caucase : Géorgie, nord de l’Azerbaïdjan et Arménie d’Erevan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A8BB2F9-D58F-2616-DC94-4F69E9C702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4649" y="88188"/>
            <a:ext cx="6854327" cy="5596995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0006535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5551E4-39C5-A0F5-2EAE-979F54C292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22D9D56-F087-448E-0FC7-AD331BC07A07}"/>
              </a:ext>
            </a:extLst>
          </p:cNvPr>
          <p:cNvSpPr/>
          <p:nvPr/>
        </p:nvSpPr>
        <p:spPr>
          <a:xfrm>
            <a:off x="133024" y="178483"/>
            <a:ext cx="4905938" cy="203132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dirty="0"/>
              <a:t>*A la fin du XVIIIe siècle</a:t>
            </a:r>
          </a:p>
          <a:p>
            <a:r>
              <a:rPr lang="fr-FR" dirty="0"/>
              <a:t>Sous le règne de Catherine II (1762-96)</a:t>
            </a:r>
          </a:p>
          <a:p>
            <a:endParaRPr lang="fr-FR" dirty="0"/>
          </a:p>
          <a:p>
            <a:r>
              <a:rPr lang="fr-FR" dirty="0"/>
              <a:t>*Les Russes se lancent</a:t>
            </a:r>
          </a:p>
          <a:p>
            <a:r>
              <a:rPr lang="fr-FR" dirty="0"/>
              <a:t>Dans la conquête du Caucase</a:t>
            </a:r>
          </a:p>
          <a:p>
            <a:endParaRPr lang="fr-FR" dirty="0"/>
          </a:p>
          <a:p>
            <a:r>
              <a:rPr lang="fr-FR" dirty="0"/>
              <a:t>*On distingue trois phases…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0AEF408-E552-03E0-5F5C-BC20845ECB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4649" y="88188"/>
            <a:ext cx="6854327" cy="5596995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2669683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CC3E34-79FB-6C2C-E77F-40DEA30162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C9AA821B-C9E1-8642-1442-123BB3E679D8}"/>
              </a:ext>
            </a:extLst>
          </p:cNvPr>
          <p:cNvSpPr/>
          <p:nvPr/>
        </p:nvSpPr>
        <p:spPr>
          <a:xfrm>
            <a:off x="58941" y="88188"/>
            <a:ext cx="5038216" cy="500136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1759-1793 : 1</a:t>
            </a:r>
            <a:r>
              <a:rPr lang="fr-FR" b="1" baseline="30000" dirty="0"/>
              <a:t>ère</a:t>
            </a:r>
            <a:r>
              <a:rPr lang="fr-FR" b="1" dirty="0"/>
              <a:t> phase de l’avancée russe : Au nord du Caucase, de la mer d’Azov à la mer Caspienne, les Russes établissent la ligne cosaque</a:t>
            </a:r>
          </a:p>
          <a:p>
            <a:endParaRPr lang="fr-FR" dirty="0"/>
          </a:p>
          <a:p>
            <a:r>
              <a:rPr lang="fr-FR" dirty="0"/>
              <a:t>*1760 : 1</a:t>
            </a:r>
            <a:r>
              <a:rPr lang="fr-FR" baseline="30000" dirty="0"/>
              <a:t>ère</a:t>
            </a:r>
            <a:r>
              <a:rPr lang="fr-FR" dirty="0"/>
              <a:t> phase : Une stratégie défensive…</a:t>
            </a:r>
          </a:p>
          <a:p>
            <a:endParaRPr lang="fr-FR" dirty="0"/>
          </a:p>
          <a:p>
            <a:r>
              <a:rPr lang="fr-FR" dirty="0"/>
              <a:t>*Fin XVIIIe siècle, dans la plaine au nord du Caucase</a:t>
            </a:r>
          </a:p>
          <a:p>
            <a:r>
              <a:rPr lang="fr-FR" dirty="0"/>
              <a:t>Entre la mer d’Azov et la mer Caspienne</a:t>
            </a:r>
          </a:p>
          <a:p>
            <a:r>
              <a:rPr lang="fr-FR" dirty="0"/>
              <a:t>Le long des fleuves Kouban à l’ouest et Terek à l’est</a:t>
            </a:r>
          </a:p>
          <a:p>
            <a:endParaRPr lang="fr-FR" dirty="0"/>
          </a:p>
          <a:p>
            <a:r>
              <a:rPr lang="fr-FR" dirty="0"/>
              <a:t>Catherine II fait établir par ses cosaques une </a:t>
            </a:r>
            <a:r>
              <a:rPr lang="fr-FR" i="1" dirty="0" err="1"/>
              <a:t>tcherta</a:t>
            </a:r>
            <a:r>
              <a:rPr lang="fr-FR" dirty="0"/>
              <a:t> Ligne de positions fortifiées, la </a:t>
            </a:r>
            <a:r>
              <a:rPr lang="fr-FR" i="1" dirty="0"/>
              <a:t>Ligne cosaque…</a:t>
            </a:r>
          </a:p>
          <a:p>
            <a:endParaRPr lang="fr-FR" dirty="0"/>
          </a:p>
          <a:p>
            <a:r>
              <a:rPr lang="fr-FR" sz="1700" dirty="0">
                <a:solidFill>
                  <a:srgbClr val="FF0000"/>
                </a:solidFill>
              </a:rPr>
              <a:t>NB : Sont sollicités les cosaques du Don, du Kouban</a:t>
            </a:r>
          </a:p>
          <a:p>
            <a:r>
              <a:rPr lang="fr-FR" sz="1700" dirty="0">
                <a:solidFill>
                  <a:srgbClr val="FF0000"/>
                </a:solidFill>
              </a:rPr>
              <a:t>Du Terek et d’Astrakhan…</a:t>
            </a:r>
          </a:p>
          <a:p>
            <a:r>
              <a:rPr lang="fr-FR" sz="1700" dirty="0">
                <a:solidFill>
                  <a:srgbClr val="FF0000"/>
                </a:solidFill>
              </a:rPr>
              <a:t>Mais pas les cosaques Zaporogues </a:t>
            </a:r>
            <a:r>
              <a:rPr lang="fr-FR" sz="1700" i="1" dirty="0">
                <a:solidFill>
                  <a:srgbClr val="FF0000"/>
                </a:solidFill>
              </a:rPr>
              <a:t>ukrainiens…</a:t>
            </a:r>
            <a:endParaRPr lang="fr-FR" sz="1700" dirty="0">
              <a:solidFill>
                <a:srgbClr val="FF0000"/>
              </a:solidFill>
            </a:endParaRPr>
          </a:p>
          <a:p>
            <a:r>
              <a:rPr lang="fr-FR" sz="1700" dirty="0">
                <a:solidFill>
                  <a:srgbClr val="FF0000"/>
                </a:solidFill>
              </a:rPr>
              <a:t>En disgrâce depuis la trahison de leur hetman Mazeppa Au profit de Charles XII de Suède (1708-09)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6AF942C1-7008-92C5-BA94-E51C55A4B1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4649" y="88188"/>
            <a:ext cx="6854327" cy="5596995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7" name="Ellipse 6">
            <a:extLst>
              <a:ext uri="{FF2B5EF4-FFF2-40B4-BE49-F238E27FC236}">
                <a16:creationId xmlns:a16="http://schemas.microsoft.com/office/drawing/2014/main" id="{3993C38A-F8A0-6693-E590-F8FC6AA8827F}"/>
              </a:ext>
            </a:extLst>
          </p:cNvPr>
          <p:cNvSpPr/>
          <p:nvPr/>
        </p:nvSpPr>
        <p:spPr>
          <a:xfrm>
            <a:off x="8820987" y="2302354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24C55E6A-1F06-AE6F-F8F0-0C1D47F85A76}"/>
              </a:ext>
            </a:extLst>
          </p:cNvPr>
          <p:cNvSpPr/>
          <p:nvPr/>
        </p:nvSpPr>
        <p:spPr>
          <a:xfrm>
            <a:off x="9984217" y="2257134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91202E3D-2D58-5233-04CB-5F4A76814319}"/>
              </a:ext>
            </a:extLst>
          </p:cNvPr>
          <p:cNvSpPr/>
          <p:nvPr/>
        </p:nvSpPr>
        <p:spPr>
          <a:xfrm>
            <a:off x="8095782" y="1667412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619ECA92-9035-1297-3F9C-935EFAE9A8AB}"/>
              </a:ext>
            </a:extLst>
          </p:cNvPr>
          <p:cNvSpPr/>
          <p:nvPr/>
        </p:nvSpPr>
        <p:spPr>
          <a:xfrm>
            <a:off x="6366373" y="918664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332A8AED-3384-AE1C-3599-ADD62B340447}"/>
              </a:ext>
            </a:extLst>
          </p:cNvPr>
          <p:cNvSpPr/>
          <p:nvPr/>
        </p:nvSpPr>
        <p:spPr>
          <a:xfrm>
            <a:off x="7632149" y="1098330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F3FB6781-3CB6-F5DD-1999-2FC960F152F4}"/>
              </a:ext>
            </a:extLst>
          </p:cNvPr>
          <p:cNvSpPr/>
          <p:nvPr/>
        </p:nvSpPr>
        <p:spPr>
          <a:xfrm>
            <a:off x="8826540" y="1816386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950584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8A2440-ED59-C77D-1376-3D5ACA133F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7E509F9-8A9A-51EF-5731-DAE38382CFC5}"/>
              </a:ext>
            </a:extLst>
          </p:cNvPr>
          <p:cNvSpPr/>
          <p:nvPr/>
        </p:nvSpPr>
        <p:spPr>
          <a:xfrm>
            <a:off x="58941" y="88188"/>
            <a:ext cx="5038216" cy="524759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1759-1793 : 1</a:t>
            </a:r>
            <a:r>
              <a:rPr lang="fr-FR" b="1" baseline="30000" dirty="0"/>
              <a:t>ère</a:t>
            </a:r>
            <a:r>
              <a:rPr lang="fr-FR" b="1" dirty="0"/>
              <a:t> phase de l’avancée russe : Au nord du Caucase, de la mer d’Azov à la mer Caspienne, les Russes établissent la ligne cosaque</a:t>
            </a:r>
          </a:p>
          <a:p>
            <a:endParaRPr lang="fr-FR" dirty="0"/>
          </a:p>
          <a:p>
            <a:r>
              <a:rPr lang="fr-FR" sz="1700" dirty="0"/>
              <a:t>*La Ligne cosaque, c’est…</a:t>
            </a:r>
          </a:p>
          <a:p>
            <a:endParaRPr lang="fr-FR" sz="1700" dirty="0"/>
          </a:p>
          <a:p>
            <a:r>
              <a:rPr lang="fr-FR" sz="1700" dirty="0"/>
              <a:t>a) 1759-93 : De nombreuses forteresses…</a:t>
            </a:r>
          </a:p>
          <a:p>
            <a:r>
              <a:rPr lang="fr-FR" sz="1700" dirty="0"/>
              <a:t>- 1759 : Mozdok au centre      ; Puis…</a:t>
            </a:r>
          </a:p>
          <a:p>
            <a:r>
              <a:rPr lang="fr-FR" sz="1700" dirty="0"/>
              <a:t>- 1777 : Stravropol</a:t>
            </a:r>
          </a:p>
          <a:p>
            <a:r>
              <a:rPr lang="fr-FR" sz="1700" dirty="0"/>
              <a:t>- 1780 : Piatigorsk, entre Kouban et Terek</a:t>
            </a:r>
          </a:p>
          <a:p>
            <a:r>
              <a:rPr lang="fr-FR" dirty="0"/>
              <a:t>- 1784 : </a:t>
            </a:r>
            <a:r>
              <a:rPr lang="fr-FR" u="sng" dirty="0"/>
              <a:t>Petrovsk sur la mer Caspienne</a:t>
            </a:r>
          </a:p>
          <a:p>
            <a:r>
              <a:rPr lang="fr-FR" u="sng" dirty="0"/>
              <a:t>Et Vladikavkaz, au pied nord de la crête</a:t>
            </a:r>
          </a:p>
          <a:p>
            <a:r>
              <a:rPr lang="fr-FR" sz="1700" dirty="0"/>
              <a:t>- 1793 : Ekaterinodar</a:t>
            </a:r>
          </a:p>
          <a:p>
            <a:endParaRPr lang="fr-FR" dirty="0"/>
          </a:p>
          <a:p>
            <a:r>
              <a:rPr lang="fr-FR" dirty="0"/>
              <a:t>b) Une stratégie défensive</a:t>
            </a:r>
          </a:p>
          <a:p>
            <a:r>
              <a:rPr lang="fr-FR" dirty="0"/>
              <a:t>Mais qui cache également des projets de conquête  </a:t>
            </a:r>
          </a:p>
          <a:p>
            <a:endParaRPr lang="fr-FR" dirty="0"/>
          </a:p>
          <a:p>
            <a:r>
              <a:rPr lang="fr-FR" dirty="0"/>
              <a:t>*Et pendant ce temps, de l’autre côté du Caucase</a:t>
            </a:r>
          </a:p>
          <a:p>
            <a:r>
              <a:rPr lang="fr-FR" dirty="0"/>
              <a:t>En </a:t>
            </a:r>
            <a:r>
              <a:rPr lang="fr-FR" i="1" dirty="0"/>
              <a:t>Transcaucasie</a:t>
            </a:r>
            <a:r>
              <a:rPr lang="fr-FR" dirty="0"/>
              <a:t> persane…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EFB60D9-1D23-75EA-22F6-262067FB6C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4649" y="88188"/>
            <a:ext cx="6854327" cy="5596995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7" name="Ellipse 6">
            <a:extLst>
              <a:ext uri="{FF2B5EF4-FFF2-40B4-BE49-F238E27FC236}">
                <a16:creationId xmlns:a16="http://schemas.microsoft.com/office/drawing/2014/main" id="{3F12BBD2-0270-14E5-DE4F-CA76CB87DE75}"/>
              </a:ext>
            </a:extLst>
          </p:cNvPr>
          <p:cNvSpPr/>
          <p:nvPr/>
        </p:nvSpPr>
        <p:spPr>
          <a:xfrm>
            <a:off x="8820987" y="2302354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966F6FA6-9E25-7571-E802-A950D03F8BDD}"/>
              </a:ext>
            </a:extLst>
          </p:cNvPr>
          <p:cNvSpPr/>
          <p:nvPr/>
        </p:nvSpPr>
        <p:spPr>
          <a:xfrm>
            <a:off x="9984217" y="2257134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A3632A17-AAE2-654A-665F-3279B963378A}"/>
              </a:ext>
            </a:extLst>
          </p:cNvPr>
          <p:cNvSpPr/>
          <p:nvPr/>
        </p:nvSpPr>
        <p:spPr>
          <a:xfrm>
            <a:off x="8095782" y="1667412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BA5D3AE3-2605-6E3F-3ECE-DAF027574C1B}"/>
              </a:ext>
            </a:extLst>
          </p:cNvPr>
          <p:cNvSpPr/>
          <p:nvPr/>
        </p:nvSpPr>
        <p:spPr>
          <a:xfrm>
            <a:off x="6366373" y="918664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0C858050-0243-2035-60D6-278DA891208E}"/>
              </a:ext>
            </a:extLst>
          </p:cNvPr>
          <p:cNvSpPr/>
          <p:nvPr/>
        </p:nvSpPr>
        <p:spPr>
          <a:xfrm>
            <a:off x="7632149" y="1098330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81E7345F-7CC0-C4E3-2D2A-F8C0AA933EC0}"/>
              </a:ext>
            </a:extLst>
          </p:cNvPr>
          <p:cNvSpPr/>
          <p:nvPr/>
        </p:nvSpPr>
        <p:spPr>
          <a:xfrm>
            <a:off x="8826540" y="1816386"/>
            <a:ext cx="174870" cy="148974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2A77A8AD-8BAA-C217-A084-B651112D6A19}"/>
              </a:ext>
            </a:extLst>
          </p:cNvPr>
          <p:cNvSpPr/>
          <p:nvPr/>
        </p:nvSpPr>
        <p:spPr>
          <a:xfrm>
            <a:off x="3819749" y="3016337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A32F3AFC-EDBC-5CE3-2F92-D849B80C4641}"/>
              </a:ext>
            </a:extLst>
          </p:cNvPr>
          <p:cNvSpPr/>
          <p:nvPr/>
        </p:nvSpPr>
        <p:spPr>
          <a:xfrm>
            <a:off x="2490614" y="2079335"/>
            <a:ext cx="174870" cy="148974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071015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33023" y="178483"/>
            <a:ext cx="5737689" cy="397031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1783-1784 : Profitant du chaos perse, la Géorgie d’Héraclius II devient un protectorat russe ; …</a:t>
            </a:r>
          </a:p>
          <a:p>
            <a:endParaRPr lang="fr-FR" dirty="0"/>
          </a:p>
          <a:p>
            <a:r>
              <a:rPr lang="fr-FR" dirty="0"/>
              <a:t>*A la fin XVIIIe siècle…</a:t>
            </a:r>
          </a:p>
          <a:p>
            <a:r>
              <a:rPr lang="fr-FR" dirty="0"/>
              <a:t>Profitant du chaos qui règne en Perse depuis 1747</a:t>
            </a:r>
          </a:p>
          <a:p>
            <a:endParaRPr lang="fr-FR" dirty="0"/>
          </a:p>
          <a:p>
            <a:r>
              <a:rPr lang="fr-FR" u="sng" dirty="0"/>
              <a:t>Héraclius II</a:t>
            </a:r>
            <a:r>
              <a:rPr lang="fr-FR" dirty="0"/>
              <a:t>, roi orthodoxe de Géorgie orientale (1762)</a:t>
            </a:r>
          </a:p>
          <a:p>
            <a:r>
              <a:rPr lang="fr-FR" dirty="0"/>
              <a:t>Et vassal de l’Empire perse</a:t>
            </a:r>
          </a:p>
          <a:p>
            <a:r>
              <a:rPr lang="fr-FR" dirty="0"/>
              <a:t>Cherche à libérer son royaume du joug perse</a:t>
            </a:r>
          </a:p>
          <a:p>
            <a:endParaRPr lang="fr-FR" dirty="0"/>
          </a:p>
          <a:p>
            <a:r>
              <a:rPr lang="fr-FR" dirty="0"/>
              <a:t>*Héraclius II sollicite l’aide de la Russie</a:t>
            </a:r>
          </a:p>
          <a:p>
            <a:r>
              <a:rPr lang="fr-FR" dirty="0"/>
              <a:t>Devenue très proche depuis peu…</a:t>
            </a:r>
          </a:p>
          <a:p>
            <a:endParaRPr lang="fr-FR" dirty="0"/>
          </a:p>
          <a:p>
            <a:r>
              <a:rPr lang="fr-FR" dirty="0"/>
              <a:t>*Brève histoire de la Géorgie en cinq dates…</a:t>
            </a:r>
          </a:p>
        </p:txBody>
      </p:sp>
      <p:pic>
        <p:nvPicPr>
          <p:cNvPr id="7" name="Picture 2" descr="C:\Users\Christophe\Pictures\My Scans\2015-12 (déc.)\scan0003.jpg">
            <a:extLst>
              <a:ext uri="{FF2B5EF4-FFF2-40B4-BE49-F238E27FC236}">
                <a16:creationId xmlns:a16="http://schemas.microsoft.com/office/drawing/2014/main" id="{1EE2A360-7337-656B-CA61-E81D74470D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4396" y="178484"/>
            <a:ext cx="5898814" cy="3744160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2907561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</TotalTime>
  <Words>4282</Words>
  <Application>Microsoft Office PowerPoint</Application>
  <PresentationFormat>Grand écran</PresentationFormat>
  <Paragraphs>591</Paragraphs>
  <Slides>46</Slides>
  <Notes>3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46</vt:i4>
      </vt:variant>
    </vt:vector>
  </HeadingPairs>
  <TitlesOfParts>
    <vt:vector size="51" baseType="lpstr">
      <vt:lpstr>Arial</vt:lpstr>
      <vt:lpstr>Calibri</vt:lpstr>
      <vt:lpstr>Calibri Light</vt:lpstr>
      <vt:lpstr>Times New Roman</vt:lpstr>
      <vt:lpstr>Thème Office</vt:lpstr>
      <vt:lpstr>LE PARTAGE DU MONDE, de l’an 200 av. JC à nos jours Esquisse d’une histoire géopolitique universelle  Mardi 13 février 2024 (8/15)  8ème période : 1815-1914 Europe et Russie à la conquête de l’Orient et de l’Asie  1783-1849 : Entre Caucase, Perse, Afghanistan, Pendjab et Inde Naissance du Grand Jeu russo-britannique 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 PARTAGE DU MONDE, de l’an 200 av. JC à nos jours Esquisse d’une histoire géopolitique universelle  Mardi 30 janvier 2024 (7/15)  8ème période : 1815-1914 Europe et Russie à la conquête de l’Orient et de l’Asie   1757-1818 : La conquête britannique de l’Inde  Suite et fin…</dc:title>
  <dc:creator>Christophe JENTA</dc:creator>
  <cp:lastModifiedBy>Christophe JENTA</cp:lastModifiedBy>
  <cp:revision>7</cp:revision>
  <dcterms:created xsi:type="dcterms:W3CDTF">2024-01-30T12:15:24Z</dcterms:created>
  <dcterms:modified xsi:type="dcterms:W3CDTF">2024-02-27T12:14:09Z</dcterms:modified>
</cp:coreProperties>
</file>