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11872" r:id="rId2"/>
    <p:sldId id="11730" r:id="rId3"/>
    <p:sldId id="11830" r:id="rId4"/>
    <p:sldId id="11834" r:id="rId5"/>
    <p:sldId id="11722" r:id="rId6"/>
    <p:sldId id="11797" r:id="rId7"/>
    <p:sldId id="11798" r:id="rId8"/>
    <p:sldId id="11973" r:id="rId9"/>
    <p:sldId id="11714" r:id="rId10"/>
    <p:sldId id="11715" r:id="rId11"/>
    <p:sldId id="11710" r:id="rId12"/>
    <p:sldId id="11820" r:id="rId13"/>
    <p:sldId id="11680" r:id="rId14"/>
    <p:sldId id="11682" r:id="rId15"/>
    <p:sldId id="11831" r:id="rId16"/>
    <p:sldId id="11717" r:id="rId17"/>
    <p:sldId id="11718" r:id="rId18"/>
    <p:sldId id="11827" r:id="rId19"/>
    <p:sldId id="11799" r:id="rId20"/>
    <p:sldId id="11803" r:id="rId21"/>
    <p:sldId id="11823" r:id="rId22"/>
    <p:sldId id="11804" r:id="rId23"/>
    <p:sldId id="11800" r:id="rId24"/>
    <p:sldId id="11805" r:id="rId25"/>
    <p:sldId id="11806" r:id="rId26"/>
    <p:sldId id="11859" r:id="rId27"/>
    <p:sldId id="11807" r:id="rId28"/>
    <p:sldId id="11809" r:id="rId29"/>
    <p:sldId id="11824" r:id="rId30"/>
    <p:sldId id="11810" r:id="rId31"/>
    <p:sldId id="11825" r:id="rId32"/>
    <p:sldId id="11811" r:id="rId33"/>
    <p:sldId id="11860" r:id="rId34"/>
    <p:sldId id="11826" r:id="rId35"/>
    <p:sldId id="11828" r:id="rId36"/>
    <p:sldId id="11681" r:id="rId37"/>
    <p:sldId id="11832" r:id="rId38"/>
    <p:sldId id="11683" r:id="rId39"/>
    <p:sldId id="11833" r:id="rId40"/>
    <p:sldId id="11974" r:id="rId41"/>
    <p:sldId id="11829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D0B80-1B37-4866-B77D-BBED7D8CE74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3593C-EA78-4374-A4CF-41D8773755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243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8473F-5B90-4675-5CEB-7DE54432C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5BE19B-7780-565B-3FC8-131C878F1C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E9B1DB0-011F-2C35-293D-42AABE882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230930-3C75-B1C6-753E-BB7D9DBECB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725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D5248-BB05-C238-8A72-4EB73BDE6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831DB65-0EDE-8732-4CBB-482EB5EB0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39DCDE0-5D32-E1C8-D48E-7D9259B4B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33E9BE-C492-55D9-C508-E5DDCB506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384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863B3-07A2-8207-CFDA-9AEAEE753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663C42A-F2A2-FDF8-7074-B67E7E3EC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004E35B-7FFA-66BC-C5C7-A25445D9C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8C4FB0-5F7B-6FB4-52AA-256F7A493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581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383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3F07B-3065-8AEF-2CCA-EF7BAAE78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E40722C-208D-2042-2F97-BC1D5B2AF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219D8F0-7095-3C46-8ECB-9E51D70FA7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222AA8-1BCB-DC4E-4E1F-D33BCA5F1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3257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E31D3-118D-99AF-D807-9FB48AF4E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A45DA2-6C1B-F42F-F975-093B529FA6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510D7B7-ED60-E35E-67ED-2EB5625AA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F7E9BF-6782-63EC-3A79-DBF6C5438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827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198FB-8740-619F-0B18-E252F3717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9AE44AC-A0C5-9EF6-5F56-6576DC5585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625BD34-152A-B5D8-CDEC-81EAB5DE0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9E4D5A-E0AD-E045-06B5-41A71582A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29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26CB7-2D88-4DB6-0B42-DA6C45FF2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C8673B-F7A8-E4C9-E709-762A21DEF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1FEC6-D230-E911-4836-04268A55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826103-1F0F-41F3-FD63-3D0A9B4E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701FD-E9E4-6BE4-74F3-C003928A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27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F602E-3C84-C863-3885-092B712D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2266BD-74AB-71EF-D6A5-BF06B0251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46F319-7149-1ECA-9B9F-ECFB46EC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A54C5E-A74B-425F-3C66-DC22EC159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B7357A-52B6-D3F8-C04B-C28A662B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5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445C5FF-393B-3CA4-FE06-247205638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1237B3-C758-91B4-8108-3C080E3FF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7CC808-02EC-9D1A-F1E1-4972DD585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499977-C6AF-A8A3-DF46-77FC7553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DC8B3D-6A9A-D338-1178-C4A8C247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26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E5049-59BB-CE02-0391-57D5F79B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5F39B1-A417-C4EA-04CF-7BD81B673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DF2822-12EA-D947-6529-9044CC0A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7E3FD9-FF2F-821F-2457-19114C1F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0D69D9-DCFF-D601-C03B-EE21637F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91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3371D7-6ABB-2023-638D-2064421B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15C1D4-4D0C-8A0B-2C62-CB104113E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BAE86-133B-4282-CE84-633E540F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315C92-3DD8-4A3E-E163-4EE3B394A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776394-AF0B-349D-8E1E-D1714892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59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72272A-6EB2-D6AB-F884-C55B53744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383489-9FF2-1536-DF31-C8FFC5F6E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47BEA7-8957-F300-458C-1CE6632B1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5EF6D9-FD8E-9EEC-CB89-C0C4CFCE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333FAC-939C-AA68-DEF0-E9006F83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73F79F-1F9A-E035-B99B-6067BCE0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28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07EEA6-43E5-BB3D-C860-9C431105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D071F4-9267-908E-E861-94345061E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A5104-8886-D901-17AD-4CB0A005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72B5078-626F-A27A-AA39-92B83B8C0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D11C4D0-1424-E7B0-FFEA-522F2C467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813907-E666-E255-E106-0CEAC3B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1DF74B-A11D-EDE6-91B7-80BC4FC4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482E01-4BB5-CA3D-0717-05DDC677B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87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3649B-81CD-5173-529D-49645358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50E98B-6A12-DCD2-2B07-E57600F92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7DBF05-1C97-F6AE-D99D-C5915D2E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0EF46C-EEC1-181E-29DB-B62195BA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65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4121A3-AF7D-6FF1-F11A-F36CB3006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1F3F00-4394-4F2D-42C4-12B376A2A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032498-20DE-703D-E77E-30E840E8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97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53510-266D-12AF-1483-84DFD96B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BC36E5-B6E5-53D0-6728-F8BEFF78D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42A5FE-6865-1821-7D23-9C2B409D1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6B9F96-438B-BF58-10D1-C5F3E116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CA695E-BCBF-74B6-993D-A7118A3E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D4EDCC-E45D-0BF2-6C03-7B372384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26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7806D-E6C1-844E-2371-88E73DECA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856DA6-53E4-DC46-0265-AB80294F1D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C6B723-E71A-7D54-60A1-BBB1CC935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297584-3242-A4BF-CC3C-84B14DBE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F31152-0CAB-3D89-D338-441A340D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2644F9-2A16-6840-4660-9E89BF0A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21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A21F8F-4E12-2C04-0722-A1F1A020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69FDC6-90E5-C2CF-E38B-A3711098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6335F6-3A37-5F33-3F30-771DFC313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E18C24-FF0B-2638-1F7D-8D9CD695B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C85EBB-A770-1182-3365-16A16BFF0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8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2284D-E568-38F6-1E34-5561DB18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8B9B042-B0CA-765D-116D-F4FD4C83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27 février 2024 (9/15)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1783-1849 : </a:t>
            </a:r>
            <a:r>
              <a:rPr lang="fr-FR" sz="2800" kern="0" dirty="0">
                <a:latin typeface="+mn-lt"/>
                <a:ea typeface="Times New Roman" panose="02020603050405020304" pitchFamily="18" charset="0"/>
              </a:rPr>
              <a:t>E</a:t>
            </a: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ntre Caucase, Perse, Afghanistan, Pendjab </a:t>
            </a:r>
            <a:r>
              <a:rPr lang="fr-FR" sz="2800" kern="0" dirty="0">
                <a:latin typeface="+mn-lt"/>
                <a:ea typeface="Times New Roman" panose="02020603050405020304" pitchFamily="18" charset="0"/>
              </a:rPr>
              <a:t>et I</a:t>
            </a: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nde</a:t>
            </a: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Naissance du Grand Jeu russo-britannique</a:t>
            </a: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Suite et fin…</a:t>
            </a: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826BB0C-B3ED-B697-327D-AE4CB0D4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553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5774" y="196120"/>
            <a:ext cx="5102087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1799-1819 : L’Empire afghan sombre dans l’anarchie</a:t>
            </a:r>
          </a:p>
          <a:p>
            <a:endParaRPr lang="fr-FR" dirty="0"/>
          </a:p>
          <a:p>
            <a:r>
              <a:rPr lang="fr-FR" dirty="0"/>
              <a:t>*1809 : </a:t>
            </a:r>
            <a:r>
              <a:rPr lang="fr-FR" u="sng" dirty="0"/>
              <a:t>Mahmud Khan</a:t>
            </a:r>
            <a:r>
              <a:rPr lang="fr-FR" dirty="0"/>
              <a:t> parvient à reprendre le trône</a:t>
            </a:r>
          </a:p>
          <a:p>
            <a:endParaRPr lang="fr-FR" dirty="0"/>
          </a:p>
          <a:p>
            <a:r>
              <a:rPr lang="fr-FR" dirty="0"/>
              <a:t>NB : </a:t>
            </a:r>
            <a:r>
              <a:rPr lang="fr-FR" dirty="0" err="1"/>
              <a:t>Shuja</a:t>
            </a:r>
            <a:r>
              <a:rPr lang="fr-FR" dirty="0"/>
              <a:t> se réfugie chez le sikh </a:t>
            </a:r>
            <a:r>
              <a:rPr lang="fr-FR" u="sng" dirty="0"/>
              <a:t>Ranjit Singh</a:t>
            </a:r>
          </a:p>
          <a:p>
            <a:r>
              <a:rPr lang="fr-FR" dirty="0"/>
              <a:t>A qui il donne en 1814 le </a:t>
            </a:r>
            <a:r>
              <a:rPr lang="fr-FR" u="sng" dirty="0"/>
              <a:t>Koh-i Noor</a:t>
            </a:r>
          </a:p>
          <a:p>
            <a:endParaRPr lang="fr-FR" dirty="0"/>
          </a:p>
          <a:p>
            <a:r>
              <a:rPr lang="fr-FR" dirty="0"/>
              <a:t>*1818 : Avant de le perdre à nouveau</a:t>
            </a:r>
          </a:p>
          <a:p>
            <a:r>
              <a:rPr lang="fr-FR" dirty="0"/>
              <a:t>Au profit de ses frères Ali (1819) et </a:t>
            </a:r>
            <a:r>
              <a:rPr lang="fr-FR" u="sng" dirty="0"/>
              <a:t>Ayub</a:t>
            </a:r>
            <a:r>
              <a:rPr lang="fr-FR" dirty="0"/>
              <a:t> (1819-23)</a:t>
            </a:r>
          </a:p>
          <a:p>
            <a:r>
              <a:rPr lang="fr-FR" dirty="0"/>
              <a:t>NB : Mahmud Khan s’installe à Hérat…</a:t>
            </a:r>
          </a:p>
          <a:p>
            <a:endParaRPr lang="fr-FR" dirty="0"/>
          </a:p>
          <a:p>
            <a:r>
              <a:rPr lang="fr-FR" dirty="0"/>
              <a:t>*Face à cette instabilité chronique</a:t>
            </a:r>
          </a:p>
          <a:p>
            <a:r>
              <a:rPr lang="fr-FR" dirty="0"/>
              <a:t>L’Empire afghan se désagrège</a:t>
            </a:r>
          </a:p>
          <a:p>
            <a:endParaRPr lang="fr-FR" dirty="0"/>
          </a:p>
          <a:p>
            <a:r>
              <a:rPr lang="fr-FR" dirty="0"/>
              <a:t>*1</a:t>
            </a:r>
            <a:r>
              <a:rPr lang="fr-FR" baseline="30000" dirty="0"/>
              <a:t>er</a:t>
            </a:r>
            <a:r>
              <a:rPr lang="fr-FR" dirty="0"/>
              <a:t> bénéficiaire : Les sikhs du Pendjab…</a:t>
            </a:r>
          </a:p>
        </p:txBody>
      </p:sp>
      <p:pic>
        <p:nvPicPr>
          <p:cNvPr id="1026" name="Picture 2" descr="https://upload.wikimedia.org/wikipedia/commons/8/80/Afgempd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3" y="196121"/>
            <a:ext cx="6572403" cy="64821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4AE4CC-A06F-35DF-31B9-9E7FEC27F4BE}"/>
              </a:ext>
            </a:extLst>
          </p:cNvPr>
          <p:cNvSpPr/>
          <p:nvPr/>
        </p:nvSpPr>
        <p:spPr>
          <a:xfrm>
            <a:off x="5388525" y="4623513"/>
            <a:ext cx="4725801" cy="20313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057" name="Ellipse 1056">
            <a:extLst>
              <a:ext uri="{FF2B5EF4-FFF2-40B4-BE49-F238E27FC236}">
                <a16:creationId xmlns:a16="http://schemas.microsoft.com/office/drawing/2014/main" id="{8357318E-3205-3D43-2FF5-835F703B8615}"/>
              </a:ext>
            </a:extLst>
          </p:cNvPr>
          <p:cNvSpPr/>
          <p:nvPr/>
        </p:nvSpPr>
        <p:spPr>
          <a:xfrm>
            <a:off x="10893682" y="33453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8" name="Ellipse 1057">
            <a:extLst>
              <a:ext uri="{FF2B5EF4-FFF2-40B4-BE49-F238E27FC236}">
                <a16:creationId xmlns:a16="http://schemas.microsoft.com/office/drawing/2014/main" id="{8DC71739-8817-0658-6645-056298671828}"/>
              </a:ext>
            </a:extLst>
          </p:cNvPr>
          <p:cNvSpPr/>
          <p:nvPr/>
        </p:nvSpPr>
        <p:spPr>
          <a:xfrm>
            <a:off x="10051233" y="244691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9" name="Ellipse 1058">
            <a:extLst>
              <a:ext uri="{FF2B5EF4-FFF2-40B4-BE49-F238E27FC236}">
                <a16:creationId xmlns:a16="http://schemas.microsoft.com/office/drawing/2014/main" id="{644B2509-972F-2391-E48F-D3900F6B1029}"/>
              </a:ext>
            </a:extLst>
          </p:cNvPr>
          <p:cNvSpPr/>
          <p:nvPr/>
        </p:nvSpPr>
        <p:spPr>
          <a:xfrm>
            <a:off x="10453128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0" name="Ellipse 1059">
            <a:extLst>
              <a:ext uri="{FF2B5EF4-FFF2-40B4-BE49-F238E27FC236}">
                <a16:creationId xmlns:a16="http://schemas.microsoft.com/office/drawing/2014/main" id="{D6887D1A-C5F1-451F-10C5-ADE362FE94FE}"/>
              </a:ext>
            </a:extLst>
          </p:cNvPr>
          <p:cNvSpPr/>
          <p:nvPr/>
        </p:nvSpPr>
        <p:spPr>
          <a:xfrm>
            <a:off x="9554038" y="214926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61" name="Connecteur droit avec flèche 1060">
            <a:extLst>
              <a:ext uri="{FF2B5EF4-FFF2-40B4-BE49-F238E27FC236}">
                <a16:creationId xmlns:a16="http://schemas.microsoft.com/office/drawing/2014/main" id="{6EA18ABC-F59A-A9D7-A9B6-6E0CE73DA3FB}"/>
              </a:ext>
            </a:extLst>
          </p:cNvPr>
          <p:cNvCxnSpPr>
            <a:cxnSpLocks/>
            <a:endCxn id="1060" idx="1"/>
          </p:cNvCxnSpPr>
          <p:nvPr/>
        </p:nvCxnSpPr>
        <p:spPr>
          <a:xfrm>
            <a:off x="9370165" y="2070738"/>
            <a:ext cx="209482" cy="1003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Connecteur droit avec flèche 1061">
            <a:extLst>
              <a:ext uri="{FF2B5EF4-FFF2-40B4-BE49-F238E27FC236}">
                <a16:creationId xmlns:a16="http://schemas.microsoft.com/office/drawing/2014/main" id="{E4F72121-15A0-EA13-43A3-CCC758D0927D}"/>
              </a:ext>
            </a:extLst>
          </p:cNvPr>
          <p:cNvCxnSpPr>
            <a:cxnSpLocks/>
            <a:stCxn id="1060" idx="6"/>
            <a:endCxn id="1059" idx="2"/>
          </p:cNvCxnSpPr>
          <p:nvPr/>
        </p:nvCxnSpPr>
        <p:spPr>
          <a:xfrm flipV="1">
            <a:off x="9728908" y="2052956"/>
            <a:ext cx="724220" cy="1707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3" name="Ellipse 1062">
            <a:extLst>
              <a:ext uri="{FF2B5EF4-FFF2-40B4-BE49-F238E27FC236}">
                <a16:creationId xmlns:a16="http://schemas.microsoft.com/office/drawing/2014/main" id="{FE12CE73-6A26-D4DA-E7F6-93DE84D67BEC}"/>
              </a:ext>
            </a:extLst>
          </p:cNvPr>
          <p:cNvSpPr/>
          <p:nvPr/>
        </p:nvSpPr>
        <p:spPr>
          <a:xfrm>
            <a:off x="8107923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4" name="Ellipse 1063">
            <a:extLst>
              <a:ext uri="{FF2B5EF4-FFF2-40B4-BE49-F238E27FC236}">
                <a16:creationId xmlns:a16="http://schemas.microsoft.com/office/drawing/2014/main" id="{BE33375F-E979-04B3-AC46-1AE83D829103}"/>
              </a:ext>
            </a:extLst>
          </p:cNvPr>
          <p:cNvSpPr/>
          <p:nvPr/>
        </p:nvSpPr>
        <p:spPr>
          <a:xfrm>
            <a:off x="7617593" y="174159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5" name="Ellipse 1064">
            <a:extLst>
              <a:ext uri="{FF2B5EF4-FFF2-40B4-BE49-F238E27FC236}">
                <a16:creationId xmlns:a16="http://schemas.microsoft.com/office/drawing/2014/main" id="{78FB9929-E80A-B877-E5E2-0F8CD269BF12}"/>
              </a:ext>
            </a:extLst>
          </p:cNvPr>
          <p:cNvSpPr/>
          <p:nvPr/>
        </p:nvSpPr>
        <p:spPr>
          <a:xfrm>
            <a:off x="6643558" y="272480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66" name="Connecteur droit avec flèche 1065">
            <a:extLst>
              <a:ext uri="{FF2B5EF4-FFF2-40B4-BE49-F238E27FC236}">
                <a16:creationId xmlns:a16="http://schemas.microsoft.com/office/drawing/2014/main" id="{764DFBCA-7CAB-BBDF-E422-29E07CB2EA6B}"/>
              </a:ext>
            </a:extLst>
          </p:cNvPr>
          <p:cNvCxnSpPr>
            <a:cxnSpLocks/>
          </p:cNvCxnSpPr>
          <p:nvPr/>
        </p:nvCxnSpPr>
        <p:spPr>
          <a:xfrm flipV="1">
            <a:off x="8800221" y="2070738"/>
            <a:ext cx="353728" cy="4339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7" name="Connecteur droit avec flèche 1066">
            <a:extLst>
              <a:ext uri="{FF2B5EF4-FFF2-40B4-BE49-F238E27FC236}">
                <a16:creationId xmlns:a16="http://schemas.microsoft.com/office/drawing/2014/main" id="{510FF8E5-0F63-4488-048C-6C0F36D94431}"/>
              </a:ext>
            </a:extLst>
          </p:cNvPr>
          <p:cNvCxnSpPr>
            <a:cxnSpLocks/>
            <a:endCxn id="1063" idx="5"/>
          </p:cNvCxnSpPr>
          <p:nvPr/>
        </p:nvCxnSpPr>
        <p:spPr>
          <a:xfrm flipH="1" flipV="1">
            <a:off x="8257184" y="2105626"/>
            <a:ext cx="361575" cy="3991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0" name="Ellipse 1069">
            <a:extLst>
              <a:ext uri="{FF2B5EF4-FFF2-40B4-BE49-F238E27FC236}">
                <a16:creationId xmlns:a16="http://schemas.microsoft.com/office/drawing/2014/main" id="{98339FEC-AA20-E437-728E-67E10C33CAA1}"/>
              </a:ext>
            </a:extLst>
          </p:cNvPr>
          <p:cNvSpPr/>
          <p:nvPr/>
        </p:nvSpPr>
        <p:spPr>
          <a:xfrm>
            <a:off x="9180637" y="35287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71" name="Connecteur droit avec flèche 1070">
            <a:extLst>
              <a:ext uri="{FF2B5EF4-FFF2-40B4-BE49-F238E27FC236}">
                <a16:creationId xmlns:a16="http://schemas.microsoft.com/office/drawing/2014/main" id="{F19520D7-96AE-2BB1-5D77-F505C09D74C6}"/>
              </a:ext>
            </a:extLst>
          </p:cNvPr>
          <p:cNvCxnSpPr>
            <a:cxnSpLocks/>
            <a:stCxn id="1060" idx="4"/>
            <a:endCxn id="1072" idx="7"/>
          </p:cNvCxnSpPr>
          <p:nvPr/>
        </p:nvCxnSpPr>
        <p:spPr>
          <a:xfrm flipH="1">
            <a:off x="9541718" y="2298234"/>
            <a:ext cx="99755" cy="4663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2" name="Ellipse 1071">
            <a:extLst>
              <a:ext uri="{FF2B5EF4-FFF2-40B4-BE49-F238E27FC236}">
                <a16:creationId xmlns:a16="http://schemas.microsoft.com/office/drawing/2014/main" id="{49B8E731-565D-5CE7-31E8-8E1960E7C715}"/>
              </a:ext>
            </a:extLst>
          </p:cNvPr>
          <p:cNvSpPr/>
          <p:nvPr/>
        </p:nvSpPr>
        <p:spPr>
          <a:xfrm>
            <a:off x="9392457" y="274278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73" name="Connecteur droit avec flèche 1072">
            <a:extLst>
              <a:ext uri="{FF2B5EF4-FFF2-40B4-BE49-F238E27FC236}">
                <a16:creationId xmlns:a16="http://schemas.microsoft.com/office/drawing/2014/main" id="{0F7DB95E-8E75-F142-2493-1C8399DDFD3F}"/>
              </a:ext>
            </a:extLst>
          </p:cNvPr>
          <p:cNvCxnSpPr>
            <a:cxnSpLocks/>
            <a:stCxn id="1072" idx="4"/>
            <a:endCxn id="1070" idx="7"/>
          </p:cNvCxnSpPr>
          <p:nvPr/>
        </p:nvCxnSpPr>
        <p:spPr>
          <a:xfrm flipH="1">
            <a:off x="9329898" y="2891758"/>
            <a:ext cx="149994" cy="6587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4" name="Ellipse 1073">
            <a:extLst>
              <a:ext uri="{FF2B5EF4-FFF2-40B4-BE49-F238E27FC236}">
                <a16:creationId xmlns:a16="http://schemas.microsoft.com/office/drawing/2014/main" id="{D272ED2E-3BDF-CD59-8689-4CFF4F5B2A51}"/>
              </a:ext>
            </a:extLst>
          </p:cNvPr>
          <p:cNvSpPr/>
          <p:nvPr/>
        </p:nvSpPr>
        <p:spPr>
          <a:xfrm>
            <a:off x="9077791" y="1847796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5" name="Ellipse 1074">
            <a:extLst>
              <a:ext uri="{FF2B5EF4-FFF2-40B4-BE49-F238E27FC236}">
                <a16:creationId xmlns:a16="http://schemas.microsoft.com/office/drawing/2014/main" id="{45261F25-A798-AFD0-8E50-710C36321E3B}"/>
              </a:ext>
            </a:extLst>
          </p:cNvPr>
          <p:cNvSpPr/>
          <p:nvPr/>
        </p:nvSpPr>
        <p:spPr>
          <a:xfrm>
            <a:off x="8618759" y="250473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56FAA44-C603-77A7-BCF9-626041156F05}"/>
              </a:ext>
            </a:extLst>
          </p:cNvPr>
          <p:cNvSpPr/>
          <p:nvPr/>
        </p:nvSpPr>
        <p:spPr>
          <a:xfrm>
            <a:off x="10324815" y="4730558"/>
            <a:ext cx="256626" cy="25783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A0B8A1-763B-D84C-1869-CF8A43A9A3B2}"/>
              </a:ext>
            </a:extLst>
          </p:cNvPr>
          <p:cNvSpPr/>
          <p:nvPr/>
        </p:nvSpPr>
        <p:spPr>
          <a:xfrm>
            <a:off x="6668240" y="5824007"/>
            <a:ext cx="981208" cy="521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Zaman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1793-99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B85994-8CB1-76A5-B146-9C517EF81D9C}"/>
              </a:ext>
            </a:extLst>
          </p:cNvPr>
          <p:cNvSpPr/>
          <p:nvPr/>
        </p:nvSpPr>
        <p:spPr>
          <a:xfrm>
            <a:off x="6668240" y="5258632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Timour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1772-93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E389432-7469-A8ED-F4EE-3061FAA0E3B8}"/>
              </a:ext>
            </a:extLst>
          </p:cNvPr>
          <p:cNvCxnSpPr>
            <a:cxnSpLocks/>
            <a:stCxn id="7" idx="2"/>
            <a:endCxn id="6" idx="0"/>
          </p:cNvCxnSpPr>
          <p:nvPr/>
        </p:nvCxnSpPr>
        <p:spPr>
          <a:xfrm>
            <a:off x="7158844" y="5649628"/>
            <a:ext cx="0" cy="1743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4FC79F4-795A-4F43-0F77-E861039ED590}"/>
              </a:ext>
            </a:extLst>
          </p:cNvPr>
          <p:cNvSpPr/>
          <p:nvPr/>
        </p:nvSpPr>
        <p:spPr>
          <a:xfrm>
            <a:off x="7745026" y="5831649"/>
            <a:ext cx="981208" cy="521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Shuja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1803-09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1839-42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34E38F-29F0-C627-FAFF-022AFEFBA296}"/>
              </a:ext>
            </a:extLst>
          </p:cNvPr>
          <p:cNvSpPr/>
          <p:nvPr/>
        </p:nvSpPr>
        <p:spPr>
          <a:xfrm>
            <a:off x="5447403" y="5818073"/>
            <a:ext cx="981208" cy="52775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Mahmud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1800-03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1809-18</a:t>
            </a:r>
          </a:p>
        </p:txBody>
      </p: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13E94E2A-DF65-90BD-9130-C69F7083CB16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 rot="5400000">
            <a:off x="6464204" y="5123432"/>
            <a:ext cx="168445" cy="12208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1FBEA88-88F0-0F75-33A8-DA95B4FEE126}"/>
              </a:ext>
            </a:extLst>
          </p:cNvPr>
          <p:cNvSpPr/>
          <p:nvPr/>
        </p:nvSpPr>
        <p:spPr>
          <a:xfrm>
            <a:off x="6668240" y="4744455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1747-72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B5683C8-F470-4E08-6621-5DBE6A4B5D3B}"/>
              </a:ext>
            </a:extLst>
          </p:cNvPr>
          <p:cNvCxnSpPr>
            <a:cxnSpLocks/>
            <a:stCxn id="13" idx="2"/>
            <a:endCxn id="7" idx="0"/>
          </p:cNvCxnSpPr>
          <p:nvPr/>
        </p:nvCxnSpPr>
        <p:spPr>
          <a:xfrm>
            <a:off x="7158844" y="5135451"/>
            <a:ext cx="0" cy="1231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3A5B17E5-AAB0-4377-0FDC-843DC3D3A6E0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rot="16200000" flipH="1">
            <a:off x="7606227" y="5202245"/>
            <a:ext cx="182021" cy="107678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A1CAA-2486-996C-E4B6-D81D722E2ED8}"/>
              </a:ext>
            </a:extLst>
          </p:cNvPr>
          <p:cNvSpPr/>
          <p:nvPr/>
        </p:nvSpPr>
        <p:spPr>
          <a:xfrm>
            <a:off x="5616091" y="4831834"/>
            <a:ext cx="950751" cy="794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DURRANI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BARAKZAI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Afghanistan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1747-1823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14922C-1B22-727F-C6CB-AE64EE8E5BFE}"/>
              </a:ext>
            </a:extLst>
          </p:cNvPr>
          <p:cNvSpPr/>
          <p:nvPr/>
        </p:nvSpPr>
        <p:spPr>
          <a:xfrm>
            <a:off x="8839294" y="5824007"/>
            <a:ext cx="981208" cy="5218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1819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AA2C2A-54A5-FBC7-F209-AC167FC37EEC}"/>
              </a:ext>
            </a:extLst>
          </p:cNvPr>
          <p:cNvSpPr/>
          <p:nvPr/>
        </p:nvSpPr>
        <p:spPr>
          <a:xfrm>
            <a:off x="9933562" y="5831649"/>
            <a:ext cx="981208" cy="5218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Ayub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1819-23</a:t>
            </a:r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9F63145F-8DBF-B3D7-3C2E-E277CBBE9786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00495" y="4107977"/>
            <a:ext cx="182021" cy="326532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AB97EFA2-D04D-7336-D9AA-25B1C1D755C6}"/>
              </a:ext>
            </a:extLst>
          </p:cNvPr>
          <p:cNvCxnSpPr>
            <a:cxnSpLocks/>
            <a:stCxn id="7" idx="2"/>
            <a:endCxn id="17" idx="0"/>
          </p:cNvCxnSpPr>
          <p:nvPr/>
        </p:nvCxnSpPr>
        <p:spPr>
          <a:xfrm rot="16200000" flipH="1">
            <a:off x="8157182" y="4651290"/>
            <a:ext cx="174379" cy="21710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815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5852189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1801-1823 : Au début du règne de Ranjit Singh, le royaume des sikhs, profitant du déclin afghan, s’étend à l’ensemble du Pendjab et du Cachemire ; …</a:t>
            </a:r>
          </a:p>
          <a:p>
            <a:endParaRPr lang="fr-FR" dirty="0"/>
          </a:p>
          <a:p>
            <a:r>
              <a:rPr lang="fr-FR" dirty="0"/>
              <a:t>*Rappels…</a:t>
            </a:r>
          </a:p>
          <a:p>
            <a:endParaRPr lang="fr-FR" dirty="0"/>
          </a:p>
          <a:p>
            <a:r>
              <a:rPr lang="fr-FR" dirty="0"/>
              <a:t>*1799 : A Lahore</a:t>
            </a:r>
          </a:p>
          <a:p>
            <a:r>
              <a:rPr lang="fr-FR" u="sng" dirty="0"/>
              <a:t>Ranjit Singh</a:t>
            </a:r>
            <a:r>
              <a:rPr lang="fr-FR" dirty="0"/>
              <a:t> a fondé le royaume des sikhs</a:t>
            </a:r>
          </a:p>
          <a:p>
            <a:endParaRPr lang="fr-FR" dirty="0"/>
          </a:p>
          <a:p>
            <a:r>
              <a:rPr lang="fr-FR" dirty="0"/>
              <a:t>*1801 : Reconnu Mahârâja, Ranjit Singh</a:t>
            </a:r>
          </a:p>
          <a:p>
            <a:r>
              <a:rPr lang="fr-FR" dirty="0"/>
              <a:t>Va profiter du déclin afghan pour étendre son royaume…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9713A116-8934-110D-ED1F-554D264AE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7" t="9433" r="46340" b="54651"/>
          <a:stretch/>
        </p:blipFill>
        <p:spPr>
          <a:xfrm>
            <a:off x="6115353" y="140675"/>
            <a:ext cx="5917622" cy="6583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E174C522-04C8-0A0C-4E23-ED51A5021921}"/>
              </a:ext>
            </a:extLst>
          </p:cNvPr>
          <p:cNvSpPr/>
          <p:nvPr/>
        </p:nvSpPr>
        <p:spPr>
          <a:xfrm>
            <a:off x="9261158" y="2433711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2B141EB-9678-30FB-896A-5EFCB6841B89}"/>
              </a:ext>
            </a:extLst>
          </p:cNvPr>
          <p:cNvSpPr/>
          <p:nvPr/>
        </p:nvSpPr>
        <p:spPr>
          <a:xfrm>
            <a:off x="10557597" y="3960094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73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2F91B-0AEE-176E-7921-43C4DBF75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464161-C40D-0291-6D71-6D0DC2DB0C62}"/>
              </a:ext>
            </a:extLst>
          </p:cNvPr>
          <p:cNvSpPr/>
          <p:nvPr/>
        </p:nvSpPr>
        <p:spPr>
          <a:xfrm>
            <a:off x="159025" y="260646"/>
            <a:ext cx="5852189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1801-1823 : Au début du règne de Ranjit Singh, le royaume des sikhs, profitant du déclin afghan, s’étend à l’ensemble du Pendjab et du Cachemire ; …</a:t>
            </a:r>
          </a:p>
          <a:p>
            <a:endParaRPr lang="fr-FR" dirty="0"/>
          </a:p>
          <a:p>
            <a:r>
              <a:rPr lang="fr-FR" dirty="0"/>
              <a:t>*1802 : A l’est de Lahore</a:t>
            </a:r>
          </a:p>
          <a:p>
            <a:r>
              <a:rPr lang="fr-FR" dirty="0"/>
              <a:t>Amritsar, cité religieuse qui devient la ville principale…</a:t>
            </a:r>
          </a:p>
          <a:p>
            <a:endParaRPr lang="fr-FR" dirty="0"/>
          </a:p>
          <a:p>
            <a:r>
              <a:rPr lang="fr-FR" dirty="0"/>
              <a:t>*1806 : Ludhiana sur la rivière Sutlej, affluent de l’Indus</a:t>
            </a:r>
          </a:p>
          <a:p>
            <a:endParaRPr lang="fr-FR" dirty="0"/>
          </a:p>
          <a:p>
            <a:r>
              <a:rPr lang="fr-FR" dirty="0"/>
              <a:t>*1809-12 : Au nord de Lahore</a:t>
            </a:r>
          </a:p>
          <a:p>
            <a:r>
              <a:rPr lang="fr-FR" dirty="0" err="1"/>
              <a:t>Wazirabad</a:t>
            </a:r>
            <a:r>
              <a:rPr lang="fr-FR" dirty="0"/>
              <a:t> et Jammu…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90BE719-7A06-26D9-9FCB-BD979B4284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7" t="9433" r="46340" b="54651"/>
          <a:stretch/>
        </p:blipFill>
        <p:spPr>
          <a:xfrm>
            <a:off x="6115353" y="140675"/>
            <a:ext cx="5917622" cy="6583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FCCF270-FA4C-3A11-32E1-B60EBCBD92B4}"/>
              </a:ext>
            </a:extLst>
          </p:cNvPr>
          <p:cNvSpPr/>
          <p:nvPr/>
        </p:nvSpPr>
        <p:spPr>
          <a:xfrm>
            <a:off x="9621923" y="2539141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8E816A7-6D5D-2409-562C-8D9BE951F3FB}"/>
              </a:ext>
            </a:extLst>
          </p:cNvPr>
          <p:cNvSpPr/>
          <p:nvPr/>
        </p:nvSpPr>
        <p:spPr>
          <a:xfrm>
            <a:off x="9953882" y="2815823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797293B-0856-B1F9-5F4B-F84A56A6B183}"/>
              </a:ext>
            </a:extLst>
          </p:cNvPr>
          <p:cNvSpPr/>
          <p:nvPr/>
        </p:nvSpPr>
        <p:spPr>
          <a:xfrm>
            <a:off x="9621923" y="2025688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7D20305-D17B-F408-007B-099BAE4C41D6}"/>
              </a:ext>
            </a:extLst>
          </p:cNvPr>
          <p:cNvSpPr/>
          <p:nvPr/>
        </p:nvSpPr>
        <p:spPr>
          <a:xfrm>
            <a:off x="9261158" y="2138169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F51BCC4-BFA3-28E2-5F30-DF463592CD6E}"/>
              </a:ext>
            </a:extLst>
          </p:cNvPr>
          <p:cNvSpPr/>
          <p:nvPr/>
        </p:nvSpPr>
        <p:spPr>
          <a:xfrm>
            <a:off x="9261158" y="2433711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C586363-1C9B-724B-15C9-CB77B59C0008}"/>
              </a:ext>
            </a:extLst>
          </p:cNvPr>
          <p:cNvSpPr/>
          <p:nvPr/>
        </p:nvSpPr>
        <p:spPr>
          <a:xfrm>
            <a:off x="10557597" y="3960094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11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5852189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1801-1823 : Au début du règne de Ranjit Singh, le royaume des sikhs, profitant du déclin afghan, s’étend à l’ensemble du Pendjab et du Cachemire ; …</a:t>
            </a:r>
          </a:p>
          <a:p>
            <a:endParaRPr lang="fr-FR" dirty="0"/>
          </a:p>
          <a:p>
            <a:r>
              <a:rPr lang="fr-FR" dirty="0"/>
              <a:t>*1813 : A l’ouest, </a:t>
            </a:r>
            <a:r>
              <a:rPr lang="fr-FR" u="sng" dirty="0"/>
              <a:t>Ranjit Singh</a:t>
            </a:r>
            <a:r>
              <a:rPr lang="fr-FR" dirty="0"/>
              <a:t> s’empare</a:t>
            </a:r>
          </a:p>
          <a:p>
            <a:r>
              <a:rPr lang="fr-FR" dirty="0"/>
              <a:t>De la forteresse d’</a:t>
            </a:r>
            <a:r>
              <a:rPr lang="fr-FR" dirty="0" err="1"/>
              <a:t>Attock</a:t>
            </a:r>
            <a:endParaRPr lang="fr-FR" dirty="0"/>
          </a:p>
          <a:p>
            <a:r>
              <a:rPr lang="fr-FR" dirty="0"/>
              <a:t>Au confluent de l’Indus et de la rivière Kaboul</a:t>
            </a:r>
          </a:p>
          <a:p>
            <a:endParaRPr lang="fr-FR" dirty="0"/>
          </a:p>
          <a:p>
            <a:r>
              <a:rPr lang="fr-FR" dirty="0"/>
              <a:t>Et…</a:t>
            </a:r>
          </a:p>
          <a:p>
            <a:r>
              <a:rPr lang="fr-FR" dirty="0"/>
              <a:t>*1818 : Plus au sud, de Multan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9713A116-8934-110D-ED1F-554D264AE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7" t="9433" r="46340" b="54651"/>
          <a:stretch/>
        </p:blipFill>
        <p:spPr>
          <a:xfrm>
            <a:off x="6115353" y="140675"/>
            <a:ext cx="5917622" cy="6583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F0F6B11-E06A-9CFB-0950-B67CF99C7A22}"/>
              </a:ext>
            </a:extLst>
          </p:cNvPr>
          <p:cNvSpPr/>
          <p:nvPr/>
        </p:nvSpPr>
        <p:spPr>
          <a:xfrm>
            <a:off x="9621923" y="2539141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29AE36D-EDCE-7CDB-8079-D01E5879ED52}"/>
              </a:ext>
            </a:extLst>
          </p:cNvPr>
          <p:cNvSpPr/>
          <p:nvPr/>
        </p:nvSpPr>
        <p:spPr>
          <a:xfrm>
            <a:off x="9953882" y="2815823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0606061-AA03-FC96-3C7E-FD8173074541}"/>
              </a:ext>
            </a:extLst>
          </p:cNvPr>
          <p:cNvSpPr/>
          <p:nvPr/>
        </p:nvSpPr>
        <p:spPr>
          <a:xfrm>
            <a:off x="9621923" y="2025688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511E4DC-0089-88B4-2C31-B0F0DB077681}"/>
              </a:ext>
            </a:extLst>
          </p:cNvPr>
          <p:cNvSpPr/>
          <p:nvPr/>
        </p:nvSpPr>
        <p:spPr>
          <a:xfrm>
            <a:off x="9261158" y="2138169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A8FB25E-58DB-EE9E-ECE8-C12CA2613FFA}"/>
              </a:ext>
            </a:extLst>
          </p:cNvPr>
          <p:cNvSpPr/>
          <p:nvPr/>
        </p:nvSpPr>
        <p:spPr>
          <a:xfrm>
            <a:off x="8710173" y="1362102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95F07E3-B076-B5B9-4452-CF5C5AC24028}"/>
              </a:ext>
            </a:extLst>
          </p:cNvPr>
          <p:cNvSpPr/>
          <p:nvPr/>
        </p:nvSpPr>
        <p:spPr>
          <a:xfrm>
            <a:off x="8229526" y="3132287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174C522-04C8-0A0C-4E23-ED51A5021921}"/>
              </a:ext>
            </a:extLst>
          </p:cNvPr>
          <p:cNvSpPr/>
          <p:nvPr/>
        </p:nvSpPr>
        <p:spPr>
          <a:xfrm>
            <a:off x="9261158" y="2433711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2B141EB-9678-30FB-896A-5EFCB6841B89}"/>
              </a:ext>
            </a:extLst>
          </p:cNvPr>
          <p:cNvSpPr/>
          <p:nvPr/>
        </p:nvSpPr>
        <p:spPr>
          <a:xfrm>
            <a:off x="10557597" y="3960094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446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41992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1801-1823 : Au début du règne de Ranjit Singh, le royaume des sikhs, profitant du déclin afghan, s’étend à l’ensemble du Pendjab et du Cachemire ; …</a:t>
            </a:r>
          </a:p>
          <a:p>
            <a:endParaRPr lang="fr-FR" dirty="0"/>
          </a:p>
          <a:p>
            <a:r>
              <a:rPr lang="fr-FR" dirty="0"/>
              <a:t>*1819 : Plus au nord, Srinagar et la vallée du Cachemire</a:t>
            </a:r>
          </a:p>
          <a:p>
            <a:r>
              <a:rPr lang="fr-FR" dirty="0"/>
              <a:t>NB : Vallée de la rivière Jhelum</a:t>
            </a:r>
          </a:p>
          <a:p>
            <a:endParaRPr lang="fr-FR" dirty="0"/>
          </a:p>
          <a:p>
            <a:r>
              <a:rPr lang="fr-FR" dirty="0"/>
              <a:t>*1823 : Et enfin, Peshawar, sur la rivière Kaboul</a:t>
            </a:r>
          </a:p>
          <a:p>
            <a:r>
              <a:rPr lang="fr-FR" dirty="0"/>
              <a:t>Toute proche de la passe de Khyber</a:t>
            </a:r>
          </a:p>
          <a:p>
            <a:r>
              <a:rPr lang="fr-FR" dirty="0"/>
              <a:t>Sur la route des invasions venues de l’est</a:t>
            </a:r>
          </a:p>
          <a:p>
            <a:endParaRPr lang="fr-FR" dirty="0"/>
          </a:p>
          <a:p>
            <a:r>
              <a:rPr lang="fr-FR" dirty="0"/>
              <a:t>NB : 1823 : Les Afghans définitivement hors d’Inde</a:t>
            </a:r>
          </a:p>
          <a:p>
            <a:r>
              <a:rPr lang="fr-FR" dirty="0"/>
              <a:t>Plus aucune invasion venant de l’ouest</a:t>
            </a:r>
          </a:p>
          <a:p>
            <a:endParaRPr lang="fr-FR" dirty="0"/>
          </a:p>
          <a:p>
            <a:r>
              <a:rPr lang="fr-FR" dirty="0"/>
              <a:t>NB : Rappel : La 1</a:t>
            </a:r>
            <a:r>
              <a:rPr lang="fr-FR" baseline="30000" dirty="0"/>
              <a:t>ère</a:t>
            </a:r>
            <a:r>
              <a:rPr lang="fr-FR" dirty="0"/>
              <a:t> attaque musulmane en 1001</a:t>
            </a:r>
          </a:p>
          <a:p>
            <a:r>
              <a:rPr lang="fr-FR" dirty="0"/>
              <a:t>Par les Ghaznévides turco-afghans</a:t>
            </a:r>
          </a:p>
          <a:p>
            <a:r>
              <a:rPr lang="fr-FR" dirty="0"/>
              <a:t>De Mahmoud de Ghazni…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762C040-5DDB-1512-D4E6-4FCDC8EDD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72395" b="56877"/>
          <a:stretch/>
        </p:blipFill>
        <p:spPr>
          <a:xfrm>
            <a:off x="5640390" y="166325"/>
            <a:ext cx="6382152" cy="65292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137E855-DEFD-A28D-B26C-0BA619B256D3}"/>
              </a:ext>
            </a:extLst>
          </p:cNvPr>
          <p:cNvSpPr/>
          <p:nvPr/>
        </p:nvSpPr>
        <p:spPr>
          <a:xfrm>
            <a:off x="8993872" y="2700997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9296E1D-EB42-1299-C487-54A04FA6E810}"/>
              </a:ext>
            </a:extLst>
          </p:cNvPr>
          <p:cNvSpPr/>
          <p:nvPr/>
        </p:nvSpPr>
        <p:spPr>
          <a:xfrm>
            <a:off x="9314024" y="2753712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62BC793-3AE4-6080-47C6-148C2DA22A5C}"/>
              </a:ext>
            </a:extLst>
          </p:cNvPr>
          <p:cNvSpPr/>
          <p:nvPr/>
        </p:nvSpPr>
        <p:spPr>
          <a:xfrm>
            <a:off x="8411347" y="1443072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9946567-9886-FC69-DA83-C1E4A059EA18}"/>
              </a:ext>
            </a:extLst>
          </p:cNvPr>
          <p:cNvSpPr/>
          <p:nvPr/>
        </p:nvSpPr>
        <p:spPr>
          <a:xfrm>
            <a:off x="8107537" y="1443072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A827D5E-ED11-DA5A-02B5-BF287BD9BF10}"/>
              </a:ext>
            </a:extLst>
          </p:cNvPr>
          <p:cNvSpPr/>
          <p:nvPr/>
        </p:nvSpPr>
        <p:spPr>
          <a:xfrm>
            <a:off x="9321293" y="1494774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4E9AB30-4C00-CAC8-6DAD-C87DC550727E}"/>
              </a:ext>
            </a:extLst>
          </p:cNvPr>
          <p:cNvSpPr/>
          <p:nvPr/>
        </p:nvSpPr>
        <p:spPr>
          <a:xfrm>
            <a:off x="7818159" y="3276600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E6088FA-2E8D-A4DF-CA8E-50CBB205E649}"/>
              </a:ext>
            </a:extLst>
          </p:cNvPr>
          <p:cNvSpPr/>
          <p:nvPr/>
        </p:nvSpPr>
        <p:spPr>
          <a:xfrm>
            <a:off x="9639855" y="2913107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BE71983-8949-91DA-7F56-8B597137AF57}"/>
              </a:ext>
            </a:extLst>
          </p:cNvPr>
          <p:cNvSpPr/>
          <p:nvPr/>
        </p:nvSpPr>
        <p:spPr>
          <a:xfrm>
            <a:off x="10304379" y="4142974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1FED4F0-DBBA-231C-71F1-4D4444474B3B}"/>
              </a:ext>
            </a:extLst>
          </p:cNvPr>
          <p:cNvSpPr/>
          <p:nvPr/>
        </p:nvSpPr>
        <p:spPr>
          <a:xfrm>
            <a:off x="9314024" y="2121450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2B03987-29F5-3612-DF03-AEDEB0AB55A9}"/>
              </a:ext>
            </a:extLst>
          </p:cNvPr>
          <p:cNvSpPr/>
          <p:nvPr/>
        </p:nvSpPr>
        <p:spPr>
          <a:xfrm>
            <a:off x="7676271" y="1403111"/>
            <a:ext cx="174870" cy="1524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04ECD85-241C-F56B-F616-B65844E88FBA}"/>
              </a:ext>
            </a:extLst>
          </p:cNvPr>
          <p:cNvSpPr/>
          <p:nvPr/>
        </p:nvSpPr>
        <p:spPr>
          <a:xfrm>
            <a:off x="4087829" y="2735444"/>
            <a:ext cx="174870" cy="1524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276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1F428-34F3-45B5-80AC-09CDBA329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46FD1A-C922-9253-2906-25B8C47F61D8}"/>
              </a:ext>
            </a:extLst>
          </p:cNvPr>
          <p:cNvSpPr/>
          <p:nvPr/>
        </p:nvSpPr>
        <p:spPr>
          <a:xfrm>
            <a:off x="145774" y="196120"/>
            <a:ext cx="6960544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1801-1823 : Au début du règne de Ranjit Singh, le royaume des sikhs, profitant du déclin afghan, s’étend à l’ensemble du Pendjab et du Cachemire ; …</a:t>
            </a:r>
          </a:p>
          <a:p>
            <a:endParaRPr lang="fr-FR" dirty="0"/>
          </a:p>
          <a:p>
            <a:r>
              <a:rPr lang="fr-FR" dirty="0"/>
              <a:t>*1802-23 : Avec l’ensemble du Pendjab et le Cachemire</a:t>
            </a:r>
          </a:p>
          <a:p>
            <a:r>
              <a:rPr lang="fr-FR" dirty="0"/>
              <a:t>Entre l’Empire afghan et l’Empire britannique</a:t>
            </a:r>
          </a:p>
          <a:p>
            <a:r>
              <a:rPr lang="fr-FR" dirty="0"/>
              <a:t>Le royaume sikh de </a:t>
            </a:r>
            <a:r>
              <a:rPr lang="fr-FR" u="sng" dirty="0"/>
              <a:t>Ranjit Singh</a:t>
            </a:r>
            <a:r>
              <a:rPr lang="fr-FR" dirty="0"/>
              <a:t> est devenu lui-même un petit empire</a:t>
            </a:r>
          </a:p>
          <a:p>
            <a:endParaRPr lang="fr-FR" dirty="0"/>
          </a:p>
          <a:p>
            <a:r>
              <a:rPr lang="fr-FR" dirty="0"/>
              <a:t>*En position de force</a:t>
            </a:r>
          </a:p>
          <a:p>
            <a:r>
              <a:rPr lang="fr-FR" dirty="0"/>
              <a:t>Il peut négocier avec les Britanniques de l’EIC…</a:t>
            </a:r>
          </a:p>
          <a:p>
            <a:endParaRPr lang="fr-FR" dirty="0"/>
          </a:p>
          <a:p>
            <a:r>
              <a:rPr lang="fr-FR" dirty="0"/>
              <a:t>NB : Britanniques maîtres de Delhi à partir de 1803</a:t>
            </a:r>
          </a:p>
        </p:txBody>
      </p:sp>
      <p:pic>
        <p:nvPicPr>
          <p:cNvPr id="25" name="Image 2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0C92D76-7D3C-5639-2D46-037FC3B63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7" y="138910"/>
            <a:ext cx="4622575" cy="6580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09B9C69D-4776-DAE5-CEDF-89801DA569EE}"/>
              </a:ext>
            </a:extLst>
          </p:cNvPr>
          <p:cNvSpPr/>
          <p:nvPr/>
        </p:nvSpPr>
        <p:spPr>
          <a:xfrm>
            <a:off x="8755819" y="1437810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95FE01E-33B5-651D-97A5-6A7B933E5072}"/>
              </a:ext>
            </a:extLst>
          </p:cNvPr>
          <p:cNvSpPr/>
          <p:nvPr/>
        </p:nvSpPr>
        <p:spPr>
          <a:xfrm>
            <a:off x="8126341" y="98061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D2DE99E-E64D-C6DA-F660-FB22390E63BC}"/>
              </a:ext>
            </a:extLst>
          </p:cNvPr>
          <p:cNvSpPr/>
          <p:nvPr/>
        </p:nvSpPr>
        <p:spPr>
          <a:xfrm>
            <a:off x="11060598" y="3028070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C64244B-FEE6-1CB5-7E1D-41D55551F8F3}"/>
              </a:ext>
            </a:extLst>
          </p:cNvPr>
          <p:cNvSpPr/>
          <p:nvPr/>
        </p:nvSpPr>
        <p:spPr>
          <a:xfrm>
            <a:off x="9313782" y="2042779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9" name="Ellipse 1028">
            <a:extLst>
              <a:ext uri="{FF2B5EF4-FFF2-40B4-BE49-F238E27FC236}">
                <a16:creationId xmlns:a16="http://schemas.microsoft.com/office/drawing/2014/main" id="{A9D3EFDE-D312-5FF2-5294-56A2007610F2}"/>
              </a:ext>
            </a:extLst>
          </p:cNvPr>
          <p:cNvSpPr/>
          <p:nvPr/>
        </p:nvSpPr>
        <p:spPr>
          <a:xfrm>
            <a:off x="8937624" y="1117768"/>
            <a:ext cx="149642" cy="12891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0" name="Ellipse 1029">
            <a:extLst>
              <a:ext uri="{FF2B5EF4-FFF2-40B4-BE49-F238E27FC236}">
                <a16:creationId xmlns:a16="http://schemas.microsoft.com/office/drawing/2014/main" id="{72B5A3B6-6262-E0E7-DAB1-ECA6582F8C73}"/>
              </a:ext>
            </a:extLst>
          </p:cNvPr>
          <p:cNvSpPr/>
          <p:nvPr/>
        </p:nvSpPr>
        <p:spPr>
          <a:xfrm>
            <a:off x="8465774" y="1109525"/>
            <a:ext cx="149642" cy="12891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1" name="Ellipse 1030">
            <a:extLst>
              <a:ext uri="{FF2B5EF4-FFF2-40B4-BE49-F238E27FC236}">
                <a16:creationId xmlns:a16="http://schemas.microsoft.com/office/drawing/2014/main" id="{78ABDD2C-CDF7-3F7C-656A-102CD4C142C5}"/>
              </a:ext>
            </a:extLst>
          </p:cNvPr>
          <p:cNvSpPr/>
          <p:nvPr/>
        </p:nvSpPr>
        <p:spPr>
          <a:xfrm>
            <a:off x="8399958" y="1768261"/>
            <a:ext cx="149642" cy="12891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728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5774" y="196120"/>
            <a:ext cx="6983896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1801-1823 : … Il devient pour les Britanniques un Etat tampon contre la menace afghane</a:t>
            </a:r>
          </a:p>
          <a:p>
            <a:endParaRPr lang="fr-FR" dirty="0"/>
          </a:p>
          <a:p>
            <a:r>
              <a:rPr lang="fr-FR" dirty="0"/>
              <a:t>*1809 : A Amritsar</a:t>
            </a:r>
          </a:p>
          <a:p>
            <a:r>
              <a:rPr lang="fr-FR" u="sng" dirty="0"/>
              <a:t>Ranjit Singh</a:t>
            </a:r>
            <a:r>
              <a:rPr lang="fr-FR" dirty="0"/>
              <a:t> signe un traité d’alliance perpétuelle avec l’EIC britannique</a:t>
            </a:r>
          </a:p>
          <a:p>
            <a:r>
              <a:rPr lang="fr-FR" dirty="0"/>
              <a:t>La frontière est fixée sur la rivière Sutlej, affluent oriental de l’Indus</a:t>
            </a:r>
          </a:p>
          <a:p>
            <a:endParaRPr lang="fr-FR" dirty="0"/>
          </a:p>
          <a:p>
            <a:r>
              <a:rPr lang="fr-FR" dirty="0"/>
              <a:t>*Les Britanniques choisissent un traité d’alliance et non la conquête…</a:t>
            </a:r>
          </a:p>
          <a:p>
            <a:r>
              <a:rPr lang="fr-FR" dirty="0"/>
              <a:t>Car pour la stratégie défensive de l’EIC, les Afghans, même en déclin Restent la principale menace pour la frontière du nord-ouest</a:t>
            </a:r>
          </a:p>
          <a:p>
            <a:endParaRPr lang="fr-FR" dirty="0"/>
          </a:p>
          <a:p>
            <a:r>
              <a:rPr lang="fr-FR" dirty="0"/>
              <a:t>*Et contre cette menace</a:t>
            </a:r>
          </a:p>
          <a:p>
            <a:r>
              <a:rPr lang="fr-FR" dirty="0"/>
              <a:t>Le Royaume des sikhs apparaît comme un excellent Etat tampon</a:t>
            </a:r>
          </a:p>
          <a:p>
            <a:endParaRPr lang="fr-FR" dirty="0"/>
          </a:p>
          <a:p>
            <a:r>
              <a:rPr lang="fr-FR" dirty="0"/>
              <a:t>*Retour en Afghanistan…</a:t>
            </a:r>
          </a:p>
        </p:txBody>
      </p:sp>
      <p:sp>
        <p:nvSpPr>
          <p:cNvPr id="1029" name="Ellipse 1028">
            <a:extLst>
              <a:ext uri="{FF2B5EF4-FFF2-40B4-BE49-F238E27FC236}">
                <a16:creationId xmlns:a16="http://schemas.microsoft.com/office/drawing/2014/main" id="{3AF5322D-C6EB-86F0-2ED9-130A5DFB4B2E}"/>
              </a:ext>
            </a:extLst>
          </p:cNvPr>
          <p:cNvSpPr/>
          <p:nvPr/>
        </p:nvSpPr>
        <p:spPr>
          <a:xfrm>
            <a:off x="6583709" y="1703803"/>
            <a:ext cx="149642" cy="12891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0" name="Image 1029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FAED7574-D5D9-4928-E199-C5EC2B1BD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7" y="138910"/>
            <a:ext cx="4622575" cy="6580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31" name="Ellipse 1030">
            <a:extLst>
              <a:ext uri="{FF2B5EF4-FFF2-40B4-BE49-F238E27FC236}">
                <a16:creationId xmlns:a16="http://schemas.microsoft.com/office/drawing/2014/main" id="{089F6A21-D5C6-50E1-D1A4-31A6396BA0A7}"/>
              </a:ext>
            </a:extLst>
          </p:cNvPr>
          <p:cNvSpPr/>
          <p:nvPr/>
        </p:nvSpPr>
        <p:spPr>
          <a:xfrm>
            <a:off x="8755819" y="1437810"/>
            <a:ext cx="256626" cy="25783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2" name="Ellipse 1031">
            <a:extLst>
              <a:ext uri="{FF2B5EF4-FFF2-40B4-BE49-F238E27FC236}">
                <a16:creationId xmlns:a16="http://schemas.microsoft.com/office/drawing/2014/main" id="{D603B953-1B10-7B61-146C-9AE0022C6E10}"/>
              </a:ext>
            </a:extLst>
          </p:cNvPr>
          <p:cNvSpPr/>
          <p:nvPr/>
        </p:nvSpPr>
        <p:spPr>
          <a:xfrm>
            <a:off x="8126341" y="98061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4" name="Ellipse 1033">
            <a:extLst>
              <a:ext uri="{FF2B5EF4-FFF2-40B4-BE49-F238E27FC236}">
                <a16:creationId xmlns:a16="http://schemas.microsoft.com/office/drawing/2014/main" id="{7603957F-7621-502F-3D56-48D5253773F8}"/>
              </a:ext>
            </a:extLst>
          </p:cNvPr>
          <p:cNvSpPr/>
          <p:nvPr/>
        </p:nvSpPr>
        <p:spPr>
          <a:xfrm>
            <a:off x="11060598" y="3028070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5" name="Ellipse 1034">
            <a:extLst>
              <a:ext uri="{FF2B5EF4-FFF2-40B4-BE49-F238E27FC236}">
                <a16:creationId xmlns:a16="http://schemas.microsoft.com/office/drawing/2014/main" id="{B9A222B7-CDEA-251D-9BFB-0C1EA5485CC2}"/>
              </a:ext>
            </a:extLst>
          </p:cNvPr>
          <p:cNvSpPr/>
          <p:nvPr/>
        </p:nvSpPr>
        <p:spPr>
          <a:xfrm>
            <a:off x="9313782" y="2042779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6" name="Ellipse 1035">
            <a:extLst>
              <a:ext uri="{FF2B5EF4-FFF2-40B4-BE49-F238E27FC236}">
                <a16:creationId xmlns:a16="http://schemas.microsoft.com/office/drawing/2014/main" id="{8958212D-0EE4-6D33-35EC-252829AFF386}"/>
              </a:ext>
            </a:extLst>
          </p:cNvPr>
          <p:cNvSpPr/>
          <p:nvPr/>
        </p:nvSpPr>
        <p:spPr>
          <a:xfrm>
            <a:off x="8632407" y="1886767"/>
            <a:ext cx="149642" cy="12891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7" name="Ellipse 1036">
            <a:extLst>
              <a:ext uri="{FF2B5EF4-FFF2-40B4-BE49-F238E27FC236}">
                <a16:creationId xmlns:a16="http://schemas.microsoft.com/office/drawing/2014/main" id="{03F4D848-4D47-3ECF-AE56-B8C27F3382EA}"/>
              </a:ext>
            </a:extLst>
          </p:cNvPr>
          <p:cNvSpPr/>
          <p:nvPr/>
        </p:nvSpPr>
        <p:spPr>
          <a:xfrm>
            <a:off x="8250316" y="2015682"/>
            <a:ext cx="149642" cy="12891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8" name="Ellipse 1037">
            <a:extLst>
              <a:ext uri="{FF2B5EF4-FFF2-40B4-BE49-F238E27FC236}">
                <a16:creationId xmlns:a16="http://schemas.microsoft.com/office/drawing/2014/main" id="{E3F92813-053E-EBEF-E71F-CA4525718D84}"/>
              </a:ext>
            </a:extLst>
          </p:cNvPr>
          <p:cNvSpPr/>
          <p:nvPr/>
        </p:nvSpPr>
        <p:spPr>
          <a:xfrm>
            <a:off x="8937624" y="1695640"/>
            <a:ext cx="149642" cy="12891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9" name="Ellipse 1038">
            <a:extLst>
              <a:ext uri="{FF2B5EF4-FFF2-40B4-BE49-F238E27FC236}">
                <a16:creationId xmlns:a16="http://schemas.microsoft.com/office/drawing/2014/main" id="{15A619E8-9FE1-99CD-E610-CF7B5E756D19}"/>
              </a:ext>
            </a:extLst>
          </p:cNvPr>
          <p:cNvSpPr/>
          <p:nvPr/>
        </p:nvSpPr>
        <p:spPr>
          <a:xfrm>
            <a:off x="9164140" y="1695639"/>
            <a:ext cx="149642" cy="12891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1" name="Ellipse 1040">
            <a:extLst>
              <a:ext uri="{FF2B5EF4-FFF2-40B4-BE49-F238E27FC236}">
                <a16:creationId xmlns:a16="http://schemas.microsoft.com/office/drawing/2014/main" id="{A5761B8F-AE05-5218-B885-A5925CD70070}"/>
              </a:ext>
            </a:extLst>
          </p:cNvPr>
          <p:cNvSpPr/>
          <p:nvPr/>
        </p:nvSpPr>
        <p:spPr>
          <a:xfrm>
            <a:off x="8937624" y="1117768"/>
            <a:ext cx="149642" cy="12891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2" name="Ellipse 1041">
            <a:extLst>
              <a:ext uri="{FF2B5EF4-FFF2-40B4-BE49-F238E27FC236}">
                <a16:creationId xmlns:a16="http://schemas.microsoft.com/office/drawing/2014/main" id="{6199F85F-DAF9-7DC4-2844-8A3D805A2DF4}"/>
              </a:ext>
            </a:extLst>
          </p:cNvPr>
          <p:cNvSpPr/>
          <p:nvPr/>
        </p:nvSpPr>
        <p:spPr>
          <a:xfrm>
            <a:off x="8465774" y="1109525"/>
            <a:ext cx="149642" cy="12891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3" name="Ellipse 1042">
            <a:extLst>
              <a:ext uri="{FF2B5EF4-FFF2-40B4-BE49-F238E27FC236}">
                <a16:creationId xmlns:a16="http://schemas.microsoft.com/office/drawing/2014/main" id="{CC483AFF-257A-55C2-E8EA-742107D6D2D9}"/>
              </a:ext>
            </a:extLst>
          </p:cNvPr>
          <p:cNvSpPr/>
          <p:nvPr/>
        </p:nvSpPr>
        <p:spPr>
          <a:xfrm>
            <a:off x="8399958" y="1768261"/>
            <a:ext cx="149642" cy="12891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0082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5774" y="196120"/>
            <a:ext cx="5102087" cy="44935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1823-1826 : Avec </a:t>
            </a:r>
            <a:r>
              <a:rPr lang="fr-FR" sz="1700" b="1" dirty="0" err="1"/>
              <a:t>Dost</a:t>
            </a:r>
            <a:r>
              <a:rPr lang="fr-FR" sz="1700" b="1" dirty="0"/>
              <a:t> Muhammad, le clan des Durrani </a:t>
            </a:r>
            <a:r>
              <a:rPr lang="fr-FR" sz="1700" b="1" dirty="0" err="1"/>
              <a:t>Barakzai</a:t>
            </a:r>
            <a:r>
              <a:rPr lang="fr-FR" sz="1700" b="1" dirty="0"/>
              <a:t>, maître de l’Emirat afghan de Kaboul </a:t>
            </a:r>
          </a:p>
          <a:p>
            <a:endParaRPr lang="fr-FR" dirty="0"/>
          </a:p>
          <a:p>
            <a:r>
              <a:rPr lang="fr-FR" dirty="0"/>
              <a:t>*1823 : Après la perte de Peshawar</a:t>
            </a:r>
          </a:p>
          <a:p>
            <a:r>
              <a:rPr lang="fr-FR" dirty="0"/>
              <a:t>Une révolution éclate, menée par </a:t>
            </a:r>
            <a:r>
              <a:rPr lang="fr-FR" u="sng" dirty="0" err="1"/>
              <a:t>Dost</a:t>
            </a:r>
            <a:r>
              <a:rPr lang="fr-FR" u="sng" dirty="0"/>
              <a:t> Muhammad</a:t>
            </a:r>
          </a:p>
          <a:p>
            <a:endParaRPr lang="fr-FR" dirty="0"/>
          </a:p>
          <a:p>
            <a:r>
              <a:rPr lang="fr-FR" dirty="0"/>
              <a:t>NB : Comme Ahmad Chah et ses descendants</a:t>
            </a:r>
          </a:p>
          <a:p>
            <a:r>
              <a:rPr lang="fr-FR" dirty="0" err="1"/>
              <a:t>Dost</a:t>
            </a:r>
            <a:r>
              <a:rPr lang="fr-FR" dirty="0"/>
              <a:t> Muhammad est un Durrani</a:t>
            </a:r>
          </a:p>
          <a:p>
            <a:r>
              <a:rPr lang="fr-FR" dirty="0"/>
              <a:t>Mais il appartient au clan des </a:t>
            </a:r>
            <a:r>
              <a:rPr lang="fr-FR" dirty="0" err="1"/>
              <a:t>Barakzai</a:t>
            </a:r>
            <a:endParaRPr lang="fr-FR" dirty="0"/>
          </a:p>
          <a:p>
            <a:endParaRPr lang="fr-FR" dirty="0"/>
          </a:p>
          <a:p>
            <a:r>
              <a:rPr lang="fr-FR" dirty="0"/>
              <a:t>*1826 : </a:t>
            </a:r>
            <a:r>
              <a:rPr lang="fr-FR" dirty="0" err="1"/>
              <a:t>Dost</a:t>
            </a:r>
            <a:r>
              <a:rPr lang="fr-FR" dirty="0"/>
              <a:t> Muhammad prend le pouvoir</a:t>
            </a:r>
          </a:p>
          <a:p>
            <a:r>
              <a:rPr lang="fr-FR" dirty="0"/>
              <a:t>Objectif : A l’est, reprendre Peshawar</a:t>
            </a:r>
          </a:p>
          <a:p>
            <a:r>
              <a:rPr lang="fr-FR" dirty="0"/>
              <a:t>Aux sikhs de </a:t>
            </a:r>
            <a:r>
              <a:rPr lang="fr-FR" u="sng" dirty="0"/>
              <a:t>Ranjit Singh</a:t>
            </a:r>
            <a:r>
              <a:rPr lang="fr-FR" dirty="0"/>
              <a:t>, alliés aux Britanniques</a:t>
            </a:r>
          </a:p>
          <a:p>
            <a:endParaRPr lang="fr-FR" dirty="0"/>
          </a:p>
          <a:p>
            <a:r>
              <a:rPr lang="fr-FR" dirty="0"/>
              <a:t>*Mais à l’ouest, d’autres menaces apparaissent</a:t>
            </a:r>
          </a:p>
          <a:p>
            <a:r>
              <a:rPr lang="fr-FR" dirty="0"/>
              <a:t>Et le conflit va s’élargir…</a:t>
            </a:r>
          </a:p>
        </p:txBody>
      </p:sp>
      <p:pic>
        <p:nvPicPr>
          <p:cNvPr id="1026" name="Picture 2" descr="https://upload.wikimedia.org/wikipedia/commons/8/80/Afgempd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3" y="196121"/>
            <a:ext cx="6572403" cy="64821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4AE4CC-A06F-35DF-31B9-9E7FEC27F4BE}"/>
              </a:ext>
            </a:extLst>
          </p:cNvPr>
          <p:cNvSpPr/>
          <p:nvPr/>
        </p:nvSpPr>
        <p:spPr>
          <a:xfrm>
            <a:off x="5388525" y="4623513"/>
            <a:ext cx="4725801" cy="20313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175FC3F-65CC-64E1-3B4F-3D99210D8B83}"/>
              </a:ext>
            </a:extLst>
          </p:cNvPr>
          <p:cNvSpPr/>
          <p:nvPr/>
        </p:nvSpPr>
        <p:spPr>
          <a:xfrm>
            <a:off x="10893682" y="3345380"/>
            <a:ext cx="256626" cy="257830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F526C85-8E8A-59B3-1081-5CCE2EAC9430}"/>
              </a:ext>
            </a:extLst>
          </p:cNvPr>
          <p:cNvSpPr/>
          <p:nvPr/>
        </p:nvSpPr>
        <p:spPr>
          <a:xfrm>
            <a:off x="10453128" y="1978469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5823741-5B54-521A-FF98-5A90A8CDC40F}"/>
              </a:ext>
            </a:extLst>
          </p:cNvPr>
          <p:cNvSpPr/>
          <p:nvPr/>
        </p:nvSpPr>
        <p:spPr>
          <a:xfrm>
            <a:off x="9554038" y="21492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0C5D2BA-E49B-BE1B-549A-6F08533FEFC8}"/>
              </a:ext>
            </a:extLst>
          </p:cNvPr>
          <p:cNvSpPr/>
          <p:nvPr/>
        </p:nvSpPr>
        <p:spPr>
          <a:xfrm>
            <a:off x="8107923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A0D2BDF-93FC-7A5D-17F3-DD7B297F3164}"/>
              </a:ext>
            </a:extLst>
          </p:cNvPr>
          <p:cNvSpPr/>
          <p:nvPr/>
        </p:nvSpPr>
        <p:spPr>
          <a:xfrm>
            <a:off x="7617593" y="174159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A41E8A6-FF6F-66BC-C426-AD80CA0477BD}"/>
              </a:ext>
            </a:extLst>
          </p:cNvPr>
          <p:cNvSpPr/>
          <p:nvPr/>
        </p:nvSpPr>
        <p:spPr>
          <a:xfrm>
            <a:off x="6643558" y="272480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7" name="Connecteur droit avec flèche 1026">
            <a:extLst>
              <a:ext uri="{FF2B5EF4-FFF2-40B4-BE49-F238E27FC236}">
                <a16:creationId xmlns:a16="http://schemas.microsoft.com/office/drawing/2014/main" id="{9C5E79FA-8564-64BC-ADCB-B74220AFCA9E}"/>
              </a:ext>
            </a:extLst>
          </p:cNvPr>
          <p:cNvCxnSpPr>
            <a:cxnSpLocks/>
          </p:cNvCxnSpPr>
          <p:nvPr/>
        </p:nvCxnSpPr>
        <p:spPr>
          <a:xfrm flipV="1">
            <a:off x="8800221" y="2070738"/>
            <a:ext cx="353728" cy="4339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Connecteur droit avec flèche 1032">
            <a:extLst>
              <a:ext uri="{FF2B5EF4-FFF2-40B4-BE49-F238E27FC236}">
                <a16:creationId xmlns:a16="http://schemas.microsoft.com/office/drawing/2014/main" id="{A39CF1C5-7A39-9652-5788-C7F5CC965712}"/>
              </a:ext>
            </a:extLst>
          </p:cNvPr>
          <p:cNvCxnSpPr>
            <a:cxnSpLocks/>
            <a:endCxn id="21" idx="5"/>
          </p:cNvCxnSpPr>
          <p:nvPr/>
        </p:nvCxnSpPr>
        <p:spPr>
          <a:xfrm flipH="1" flipV="1">
            <a:off x="8257184" y="2105626"/>
            <a:ext cx="361575" cy="3991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0" name="Ellipse 1039">
            <a:extLst>
              <a:ext uri="{FF2B5EF4-FFF2-40B4-BE49-F238E27FC236}">
                <a16:creationId xmlns:a16="http://schemas.microsoft.com/office/drawing/2014/main" id="{0B482C7C-455E-4F48-91C8-2C4BB8D10E6F}"/>
              </a:ext>
            </a:extLst>
          </p:cNvPr>
          <p:cNvSpPr/>
          <p:nvPr/>
        </p:nvSpPr>
        <p:spPr>
          <a:xfrm>
            <a:off x="9180637" y="35287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4" name="Ellipse 1043">
            <a:extLst>
              <a:ext uri="{FF2B5EF4-FFF2-40B4-BE49-F238E27FC236}">
                <a16:creationId xmlns:a16="http://schemas.microsoft.com/office/drawing/2014/main" id="{60BBA4F8-82EB-AD76-91D5-5896C78A40FA}"/>
              </a:ext>
            </a:extLst>
          </p:cNvPr>
          <p:cNvSpPr/>
          <p:nvPr/>
        </p:nvSpPr>
        <p:spPr>
          <a:xfrm>
            <a:off x="9392457" y="274278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45" name="Connecteur droit avec flèche 1044">
            <a:extLst>
              <a:ext uri="{FF2B5EF4-FFF2-40B4-BE49-F238E27FC236}">
                <a16:creationId xmlns:a16="http://schemas.microsoft.com/office/drawing/2014/main" id="{18F1A74D-3AFE-6C1B-45A7-73F48358E1EA}"/>
              </a:ext>
            </a:extLst>
          </p:cNvPr>
          <p:cNvCxnSpPr>
            <a:cxnSpLocks/>
            <a:endCxn id="1044" idx="7"/>
          </p:cNvCxnSpPr>
          <p:nvPr/>
        </p:nvCxnSpPr>
        <p:spPr>
          <a:xfrm flipH="1">
            <a:off x="9541718" y="2574070"/>
            <a:ext cx="535124" cy="19053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Ellipse 1045">
            <a:extLst>
              <a:ext uri="{FF2B5EF4-FFF2-40B4-BE49-F238E27FC236}">
                <a16:creationId xmlns:a16="http://schemas.microsoft.com/office/drawing/2014/main" id="{FA2A5178-D6B4-E33A-D4D8-13494D01387D}"/>
              </a:ext>
            </a:extLst>
          </p:cNvPr>
          <p:cNvSpPr/>
          <p:nvPr/>
        </p:nvSpPr>
        <p:spPr>
          <a:xfrm>
            <a:off x="9077791" y="1847796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7" name="Ellipse 1046">
            <a:extLst>
              <a:ext uri="{FF2B5EF4-FFF2-40B4-BE49-F238E27FC236}">
                <a16:creationId xmlns:a16="http://schemas.microsoft.com/office/drawing/2014/main" id="{8BA85D77-1859-3BF5-2888-D2CA7F7E9B6A}"/>
              </a:ext>
            </a:extLst>
          </p:cNvPr>
          <p:cNvSpPr/>
          <p:nvPr/>
        </p:nvSpPr>
        <p:spPr>
          <a:xfrm>
            <a:off x="8618759" y="250473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50" name="Connecteur droit avec flèche 1049">
            <a:extLst>
              <a:ext uri="{FF2B5EF4-FFF2-40B4-BE49-F238E27FC236}">
                <a16:creationId xmlns:a16="http://schemas.microsoft.com/office/drawing/2014/main" id="{11835D93-89C8-31B3-4688-F0113E0442E6}"/>
              </a:ext>
            </a:extLst>
          </p:cNvPr>
          <p:cNvCxnSpPr>
            <a:cxnSpLocks/>
            <a:endCxn id="13" idx="5"/>
          </p:cNvCxnSpPr>
          <p:nvPr/>
        </p:nvCxnSpPr>
        <p:spPr>
          <a:xfrm flipH="1" flipV="1">
            <a:off x="9703299" y="2276417"/>
            <a:ext cx="373543" cy="19231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3" name="Connecteur droit avec flèche 1052">
            <a:extLst>
              <a:ext uri="{FF2B5EF4-FFF2-40B4-BE49-F238E27FC236}">
                <a16:creationId xmlns:a16="http://schemas.microsoft.com/office/drawing/2014/main" id="{0EE69662-3B5A-C0DD-5EE2-DE6F5858D4D1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10200494" y="2105626"/>
            <a:ext cx="278243" cy="36310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86B7C8F-FAB9-F6BA-18D4-16E9060F9FF3}"/>
              </a:ext>
            </a:extLst>
          </p:cNvPr>
          <p:cNvSpPr/>
          <p:nvPr/>
        </p:nvSpPr>
        <p:spPr>
          <a:xfrm>
            <a:off x="6668240" y="5824007"/>
            <a:ext cx="981208" cy="521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Mahmud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1800-03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1809-18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F4F855-60D7-399F-E9AF-EEB7915435DD}"/>
              </a:ext>
            </a:extLst>
          </p:cNvPr>
          <p:cNvSpPr/>
          <p:nvPr/>
        </p:nvSpPr>
        <p:spPr>
          <a:xfrm>
            <a:off x="6668240" y="5258632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Timour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1772-93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D99C0AA-005A-0A93-4B4A-1AAB97AEEF3A}"/>
              </a:ext>
            </a:extLst>
          </p:cNvPr>
          <p:cNvCxnSpPr>
            <a:cxnSpLocks/>
            <a:stCxn id="14" idx="2"/>
            <a:endCxn id="6" idx="0"/>
          </p:cNvCxnSpPr>
          <p:nvPr/>
        </p:nvCxnSpPr>
        <p:spPr>
          <a:xfrm>
            <a:off x="7158844" y="5649628"/>
            <a:ext cx="0" cy="1743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3944455-7660-EFB8-27D9-F03B97E75169}"/>
              </a:ext>
            </a:extLst>
          </p:cNvPr>
          <p:cNvSpPr/>
          <p:nvPr/>
        </p:nvSpPr>
        <p:spPr>
          <a:xfrm>
            <a:off x="7745026" y="5831649"/>
            <a:ext cx="981208" cy="521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Shuja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1803-09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1839-42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070212-55BF-4EEE-CF94-E67D8F5E1253}"/>
              </a:ext>
            </a:extLst>
          </p:cNvPr>
          <p:cNvSpPr/>
          <p:nvPr/>
        </p:nvSpPr>
        <p:spPr>
          <a:xfrm>
            <a:off x="5616091" y="5818074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Zaman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1793-99</a:t>
            </a:r>
          </a:p>
        </p:txBody>
      </p:sp>
      <p:cxnSp>
        <p:nvCxnSpPr>
          <p:cNvPr id="26" name="Connecteur : en angle 25">
            <a:extLst>
              <a:ext uri="{FF2B5EF4-FFF2-40B4-BE49-F238E27FC236}">
                <a16:creationId xmlns:a16="http://schemas.microsoft.com/office/drawing/2014/main" id="{9AFCA5F5-07F9-E599-A736-58614CE3361A}"/>
              </a:ext>
            </a:extLst>
          </p:cNvPr>
          <p:cNvCxnSpPr>
            <a:cxnSpLocks/>
            <a:stCxn id="14" idx="2"/>
            <a:endCxn id="25" idx="0"/>
          </p:cNvCxnSpPr>
          <p:nvPr/>
        </p:nvCxnSpPr>
        <p:spPr>
          <a:xfrm rot="5400000">
            <a:off x="6548547" y="5207777"/>
            <a:ext cx="168446" cy="105214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8723AD8-03CA-01F1-A121-1DE97AA026DE}"/>
              </a:ext>
            </a:extLst>
          </p:cNvPr>
          <p:cNvSpPr/>
          <p:nvPr/>
        </p:nvSpPr>
        <p:spPr>
          <a:xfrm>
            <a:off x="6668240" y="4744455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1747-72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E411123-F65B-A823-CCF0-C1AF76B2CEA9}"/>
              </a:ext>
            </a:extLst>
          </p:cNvPr>
          <p:cNvCxnSpPr>
            <a:cxnSpLocks/>
            <a:stCxn id="27" idx="2"/>
            <a:endCxn id="14" idx="0"/>
          </p:cNvCxnSpPr>
          <p:nvPr/>
        </p:nvCxnSpPr>
        <p:spPr>
          <a:xfrm>
            <a:off x="7158844" y="5135451"/>
            <a:ext cx="0" cy="1231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A1A7CC42-0C65-EADC-4BC7-369802F6C438}"/>
              </a:ext>
            </a:extLst>
          </p:cNvPr>
          <p:cNvCxnSpPr>
            <a:cxnSpLocks/>
            <a:stCxn id="14" idx="2"/>
            <a:endCxn id="24" idx="0"/>
          </p:cNvCxnSpPr>
          <p:nvPr/>
        </p:nvCxnSpPr>
        <p:spPr>
          <a:xfrm rot="16200000" flipH="1">
            <a:off x="7606227" y="5202245"/>
            <a:ext cx="182021" cy="107678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A9B9067-029C-DD83-6F36-1D6434C9AEBF}"/>
              </a:ext>
            </a:extLst>
          </p:cNvPr>
          <p:cNvSpPr/>
          <p:nvPr/>
        </p:nvSpPr>
        <p:spPr>
          <a:xfrm>
            <a:off x="5616091" y="4831834"/>
            <a:ext cx="950751" cy="794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DURRANI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POPALZAI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Afghanistan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1747-1826</a:t>
            </a:r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851B4D8A-E454-8E1C-C1F8-719DC6D459B5}"/>
              </a:ext>
            </a:extLst>
          </p:cNvPr>
          <p:cNvSpPr/>
          <p:nvPr/>
        </p:nvSpPr>
        <p:spPr>
          <a:xfrm>
            <a:off x="8839294" y="5824007"/>
            <a:ext cx="981208" cy="521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1819</a:t>
            </a:r>
          </a:p>
        </p:txBody>
      </p:sp>
      <p:cxnSp>
        <p:nvCxnSpPr>
          <p:cNvPr id="1025" name="Connecteur : en angle 1024">
            <a:extLst>
              <a:ext uri="{FF2B5EF4-FFF2-40B4-BE49-F238E27FC236}">
                <a16:creationId xmlns:a16="http://schemas.microsoft.com/office/drawing/2014/main" id="{16F06D77-91A4-B48A-A658-5B540A75244A}"/>
              </a:ext>
            </a:extLst>
          </p:cNvPr>
          <p:cNvCxnSpPr>
            <a:cxnSpLocks/>
            <a:stCxn id="14" idx="2"/>
            <a:endCxn id="1024" idx="0"/>
          </p:cNvCxnSpPr>
          <p:nvPr/>
        </p:nvCxnSpPr>
        <p:spPr>
          <a:xfrm rot="16200000" flipH="1">
            <a:off x="8157182" y="4651290"/>
            <a:ext cx="174379" cy="21710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Connecteur : en angle 1027">
            <a:extLst>
              <a:ext uri="{FF2B5EF4-FFF2-40B4-BE49-F238E27FC236}">
                <a16:creationId xmlns:a16="http://schemas.microsoft.com/office/drawing/2014/main" id="{48EA6460-385A-7C5A-5BF8-1B4F695B4F47}"/>
              </a:ext>
            </a:extLst>
          </p:cNvPr>
          <p:cNvCxnSpPr>
            <a:cxnSpLocks/>
            <a:stCxn id="14" idx="2"/>
            <a:endCxn id="1029" idx="0"/>
          </p:cNvCxnSpPr>
          <p:nvPr/>
        </p:nvCxnSpPr>
        <p:spPr>
          <a:xfrm rot="16200000" flipH="1">
            <a:off x="8700495" y="4107977"/>
            <a:ext cx="182021" cy="326532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FC3CBC54-4A95-D2E3-8B85-DEE0A0C6B513}"/>
              </a:ext>
            </a:extLst>
          </p:cNvPr>
          <p:cNvSpPr/>
          <p:nvPr/>
        </p:nvSpPr>
        <p:spPr>
          <a:xfrm>
            <a:off x="9933562" y="5831649"/>
            <a:ext cx="981208" cy="521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Ayub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1819-23</a:t>
            </a:r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103E5F60-445A-5281-C03D-CB3052D22B78}"/>
              </a:ext>
            </a:extLst>
          </p:cNvPr>
          <p:cNvSpPr/>
          <p:nvPr/>
        </p:nvSpPr>
        <p:spPr>
          <a:xfrm>
            <a:off x="11030321" y="5783080"/>
            <a:ext cx="981208" cy="60367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Dost</a:t>
            </a:r>
            <a:r>
              <a:rPr lang="fr-FR" sz="1200" dirty="0">
                <a:solidFill>
                  <a:schemeClr val="tx1"/>
                </a:solidFill>
              </a:rPr>
              <a:t> Muhammad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1826-63</a:t>
            </a: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5A4DAFA-C8C4-495C-9342-962CE6EA0625}"/>
              </a:ext>
            </a:extLst>
          </p:cNvPr>
          <p:cNvSpPr/>
          <p:nvPr/>
        </p:nvSpPr>
        <p:spPr>
          <a:xfrm>
            <a:off x="11052734" y="4931781"/>
            <a:ext cx="950751" cy="7943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DURRANI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BARAKZAI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Afghanistan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1826-1973</a:t>
            </a:r>
          </a:p>
        </p:txBody>
      </p:sp>
      <p:sp>
        <p:nvSpPr>
          <p:cNvPr id="1032" name="Ellipse 1031">
            <a:extLst>
              <a:ext uri="{FF2B5EF4-FFF2-40B4-BE49-F238E27FC236}">
                <a16:creationId xmlns:a16="http://schemas.microsoft.com/office/drawing/2014/main" id="{7178E8A8-9F2D-A307-74F8-4C84669E989A}"/>
              </a:ext>
            </a:extLst>
          </p:cNvPr>
          <p:cNvSpPr/>
          <p:nvPr/>
        </p:nvSpPr>
        <p:spPr>
          <a:xfrm>
            <a:off x="10020026" y="2384665"/>
            <a:ext cx="256626" cy="25783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134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8B342-11C8-A7AC-3F9D-E97727E14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">
            <a:extLst>
              <a:ext uri="{FF2B5EF4-FFF2-40B4-BE49-F238E27FC236}">
                <a16:creationId xmlns:a16="http://schemas.microsoft.com/office/drawing/2014/main" id="{FCADF398-56FC-0870-81E3-7FEE3E329488}"/>
              </a:ext>
            </a:extLst>
          </p:cNvPr>
          <p:cNvSpPr/>
          <p:nvPr/>
        </p:nvSpPr>
        <p:spPr>
          <a:xfrm>
            <a:off x="189720" y="177480"/>
            <a:ext cx="4382280" cy="4245863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1829-1849 : Entre Perse et Inde, n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aissance du Grand Jeu russo-britannique</a:t>
            </a:r>
          </a:p>
          <a:p>
            <a:pPr>
              <a:lnSpc>
                <a:spcPct val="100000"/>
              </a:lnSpc>
            </a:pPr>
            <a:endParaRPr lang="fr-FR" sz="1800" b="1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1829-1838 : Soutenus par les Russes, 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l’Empire perse</a:t>
            </a: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entre en conflit avec les Britanniques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 de l’EIC</a:t>
            </a:r>
            <a:endParaRPr lang="fr-FR" sz="1800" b="1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fr-FR" b="1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1839-1842 : Finalement vaincu, l’Afghanistan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 passe sous contrôle britannique et</a:t>
            </a: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devient pour l’Inde un Etat tampon contre la menace russe</a:t>
            </a:r>
          </a:p>
          <a:p>
            <a:pPr>
              <a:lnSpc>
                <a:spcPct val="100000"/>
              </a:lnSpc>
            </a:pPr>
            <a:endParaRPr lang="fr-FR" b="1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1839-1849 : Avec la conquête du Pendjab des sikhs, les Britanniques de l’EIC maîtres de l’ensemble de l’Inde</a:t>
            </a:r>
          </a:p>
        </p:txBody>
      </p:sp>
      <p:pic>
        <p:nvPicPr>
          <p:cNvPr id="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29CB533D-86F9-27A0-0E4C-20537C748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 t="35278" r="23648" b="26186"/>
          <a:stretch/>
        </p:blipFill>
        <p:spPr bwMode="auto">
          <a:xfrm>
            <a:off x="4698168" y="176859"/>
            <a:ext cx="7387814" cy="56673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017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5775" y="196120"/>
            <a:ext cx="4428742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1829-1837 : L’ingérence russe croissante en Perse et en Afghanistan menace les intérêts britanniques en Inde</a:t>
            </a:r>
          </a:p>
          <a:p>
            <a:endParaRPr lang="fr-FR" dirty="0"/>
          </a:p>
          <a:p>
            <a:r>
              <a:rPr lang="fr-FR" dirty="0"/>
              <a:t>1829 : Pour </a:t>
            </a:r>
            <a:r>
              <a:rPr lang="fr-FR" u="sng" dirty="0" err="1"/>
              <a:t>Dost</a:t>
            </a:r>
            <a:r>
              <a:rPr lang="fr-FR" u="sng" dirty="0"/>
              <a:t> </a:t>
            </a:r>
            <a:r>
              <a:rPr lang="fr-FR" dirty="0"/>
              <a:t>Muhammad</a:t>
            </a:r>
          </a:p>
          <a:p>
            <a:r>
              <a:rPr lang="fr-FR" dirty="0"/>
              <a:t>Deux menaces à l’ouest…</a:t>
            </a:r>
          </a:p>
          <a:p>
            <a:endParaRPr lang="fr-FR" dirty="0"/>
          </a:p>
          <a:p>
            <a:r>
              <a:rPr lang="fr-FR" dirty="0"/>
              <a:t>a) 1829 : A Hérat, mort de Mahmud Khan</a:t>
            </a:r>
          </a:p>
          <a:p>
            <a:r>
              <a:rPr lang="fr-FR" dirty="0"/>
              <a:t>Son fils </a:t>
            </a:r>
            <a:r>
              <a:rPr lang="fr-FR" i="1" dirty="0"/>
              <a:t>Karaman</a:t>
            </a:r>
            <a:r>
              <a:rPr lang="fr-FR" dirty="0"/>
              <a:t> lui succède (1829-42)</a:t>
            </a:r>
          </a:p>
          <a:p>
            <a:r>
              <a:rPr lang="fr-FR" dirty="0"/>
              <a:t>Et il s’oppose à </a:t>
            </a:r>
            <a:r>
              <a:rPr lang="fr-FR" dirty="0" err="1"/>
              <a:t>Dost</a:t>
            </a:r>
            <a:r>
              <a:rPr lang="fr-FR" dirty="0"/>
              <a:t> Muhammad</a:t>
            </a:r>
          </a:p>
          <a:p>
            <a:endParaRPr lang="fr-FR" dirty="0"/>
          </a:p>
          <a:p>
            <a:r>
              <a:rPr lang="fr-FR" dirty="0"/>
              <a:t>b) 1835 : A Téhéran, </a:t>
            </a:r>
            <a:r>
              <a:rPr lang="fr-FR" u="sng" dirty="0"/>
              <a:t>Mohammad Kadjar</a:t>
            </a:r>
            <a:endParaRPr lang="fr-FR" dirty="0"/>
          </a:p>
          <a:p>
            <a:r>
              <a:rPr lang="fr-FR" dirty="0"/>
              <a:t>Nouveau chah de Perse</a:t>
            </a:r>
          </a:p>
          <a:p>
            <a:r>
              <a:rPr lang="fr-FR" dirty="0"/>
              <a:t>Soutenu par les Russes, veut reconquérir Hérat perdue en 1750 et aux mains</a:t>
            </a:r>
          </a:p>
          <a:p>
            <a:r>
              <a:rPr lang="fr-FR" dirty="0"/>
              <a:t>De </a:t>
            </a:r>
            <a:r>
              <a:rPr lang="fr-FR" i="1" dirty="0"/>
              <a:t>Karaman</a:t>
            </a:r>
            <a:r>
              <a:rPr lang="fr-FR" dirty="0"/>
              <a:t>, rival de </a:t>
            </a:r>
            <a:r>
              <a:rPr lang="fr-FR" dirty="0" err="1"/>
              <a:t>Dost</a:t>
            </a:r>
            <a:r>
              <a:rPr lang="fr-FR" dirty="0"/>
              <a:t> Muhammad</a:t>
            </a:r>
          </a:p>
        </p:txBody>
      </p:sp>
      <p:pic>
        <p:nvPicPr>
          <p:cNvPr id="1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D36C9F6D-7328-1969-1A8B-ED02E5927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 t="35278" r="23648" b="26186"/>
          <a:stretch/>
        </p:blipFill>
        <p:spPr bwMode="auto">
          <a:xfrm>
            <a:off x="4698168" y="176859"/>
            <a:ext cx="7387814" cy="56673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C31A1FE7-910B-B3A2-5081-D0D0693FF100}"/>
              </a:ext>
            </a:extLst>
          </p:cNvPr>
          <p:cNvSpPr/>
          <p:nvPr/>
        </p:nvSpPr>
        <p:spPr>
          <a:xfrm>
            <a:off x="6615764" y="23989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7" name="Ellipse 1026">
            <a:extLst>
              <a:ext uri="{FF2B5EF4-FFF2-40B4-BE49-F238E27FC236}">
                <a16:creationId xmlns:a16="http://schemas.microsoft.com/office/drawing/2014/main" id="{00B371E3-5CB6-DA12-1350-7FCE4F9E64A4}"/>
              </a:ext>
            </a:extLst>
          </p:cNvPr>
          <p:cNvSpPr/>
          <p:nvPr/>
        </p:nvSpPr>
        <p:spPr>
          <a:xfrm>
            <a:off x="8392075" y="267057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3" name="Ellipse 1032">
            <a:extLst>
              <a:ext uri="{FF2B5EF4-FFF2-40B4-BE49-F238E27FC236}">
                <a16:creationId xmlns:a16="http://schemas.microsoft.com/office/drawing/2014/main" id="{B58A924C-361D-0EAE-D5DD-187E53AED940}"/>
              </a:ext>
            </a:extLst>
          </p:cNvPr>
          <p:cNvSpPr/>
          <p:nvPr/>
        </p:nvSpPr>
        <p:spPr>
          <a:xfrm>
            <a:off x="9643886" y="2547879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4" name="Ellipse 1033">
            <a:extLst>
              <a:ext uri="{FF2B5EF4-FFF2-40B4-BE49-F238E27FC236}">
                <a16:creationId xmlns:a16="http://schemas.microsoft.com/office/drawing/2014/main" id="{76380E87-5F75-CAFB-8A86-10BAD6BBABAF}"/>
              </a:ext>
            </a:extLst>
          </p:cNvPr>
          <p:cNvSpPr/>
          <p:nvPr/>
        </p:nvSpPr>
        <p:spPr>
          <a:xfrm>
            <a:off x="5561095" y="176859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5" name="Ellipse 1034">
            <a:extLst>
              <a:ext uri="{FF2B5EF4-FFF2-40B4-BE49-F238E27FC236}">
                <a16:creationId xmlns:a16="http://schemas.microsoft.com/office/drawing/2014/main" id="{B51DD266-4F43-4C14-7260-552A57A7781B}"/>
              </a:ext>
            </a:extLst>
          </p:cNvPr>
          <p:cNvSpPr/>
          <p:nvPr/>
        </p:nvSpPr>
        <p:spPr>
          <a:xfrm>
            <a:off x="10023681" y="2622366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6" name="Ellipse 1035">
            <a:extLst>
              <a:ext uri="{FF2B5EF4-FFF2-40B4-BE49-F238E27FC236}">
                <a16:creationId xmlns:a16="http://schemas.microsoft.com/office/drawing/2014/main" id="{612C4ABB-3A81-9806-21DB-AE35A0140AD7}"/>
              </a:ext>
            </a:extLst>
          </p:cNvPr>
          <p:cNvSpPr/>
          <p:nvPr/>
        </p:nvSpPr>
        <p:spPr>
          <a:xfrm>
            <a:off x="11274069" y="3383888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7" name="Ellipse 1036">
            <a:extLst>
              <a:ext uri="{FF2B5EF4-FFF2-40B4-BE49-F238E27FC236}">
                <a16:creationId xmlns:a16="http://schemas.microsoft.com/office/drawing/2014/main" id="{85B2AC37-AD0F-8DB9-CD90-05773E819503}"/>
              </a:ext>
            </a:extLst>
          </p:cNvPr>
          <p:cNvSpPr/>
          <p:nvPr/>
        </p:nvSpPr>
        <p:spPr>
          <a:xfrm>
            <a:off x="10697199" y="302047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8" name="Connecteur droit avec flèche 1037">
            <a:extLst>
              <a:ext uri="{FF2B5EF4-FFF2-40B4-BE49-F238E27FC236}">
                <a16:creationId xmlns:a16="http://schemas.microsoft.com/office/drawing/2014/main" id="{E6E3334C-6CEE-F303-29A7-92CFE388E6A8}"/>
              </a:ext>
            </a:extLst>
          </p:cNvPr>
          <p:cNvCxnSpPr>
            <a:cxnSpLocks/>
            <a:stCxn id="1036" idx="1"/>
          </p:cNvCxnSpPr>
          <p:nvPr/>
        </p:nvCxnSpPr>
        <p:spPr>
          <a:xfrm flipH="1" flipV="1">
            <a:off x="10872069" y="3169447"/>
            <a:ext cx="439582" cy="252199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Connecteur droit avec flèche 1038">
            <a:extLst>
              <a:ext uri="{FF2B5EF4-FFF2-40B4-BE49-F238E27FC236}">
                <a16:creationId xmlns:a16="http://schemas.microsoft.com/office/drawing/2014/main" id="{F665F7D6-5EEC-D576-7525-408F523B83A7}"/>
              </a:ext>
            </a:extLst>
          </p:cNvPr>
          <p:cNvCxnSpPr>
            <a:cxnSpLocks/>
            <a:stCxn id="22" idx="6"/>
            <a:endCxn id="1027" idx="2"/>
          </p:cNvCxnSpPr>
          <p:nvPr/>
        </p:nvCxnSpPr>
        <p:spPr>
          <a:xfrm>
            <a:off x="6790634" y="2473392"/>
            <a:ext cx="1601441" cy="2716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Connecteur droit avec flèche 1040">
            <a:extLst>
              <a:ext uri="{FF2B5EF4-FFF2-40B4-BE49-F238E27FC236}">
                <a16:creationId xmlns:a16="http://schemas.microsoft.com/office/drawing/2014/main" id="{A2EC34C3-45F8-B394-57DB-61087826D929}"/>
              </a:ext>
            </a:extLst>
          </p:cNvPr>
          <p:cNvCxnSpPr>
            <a:cxnSpLocks/>
            <a:stCxn id="1034" idx="4"/>
            <a:endCxn id="22" idx="1"/>
          </p:cNvCxnSpPr>
          <p:nvPr/>
        </p:nvCxnSpPr>
        <p:spPr>
          <a:xfrm>
            <a:off x="5689408" y="434689"/>
            <a:ext cx="951965" cy="1986033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957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B5408-B67C-9F0B-F5FA-5E945C602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FED7FAC4-1548-EB0A-3234-4D8868883558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1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1800" b="1" dirty="0">
                <a:latin typeface="+mn-lt"/>
                <a:cs typeface="Arial" panose="020B0604020202020204" pitchFamily="34" charset="0"/>
              </a:rPr>
            </a:br>
            <a:r>
              <a:rPr lang="fr-FR" sz="1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sz="1800" b="1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fr-FR" sz="1800" b="1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sz="1800" b="1" kern="0" dirty="0">
                <a:effectLst/>
                <a:latin typeface="+mn-lt"/>
                <a:ea typeface="Times New Roman" panose="02020603050405020304" pitchFamily="18" charset="0"/>
              </a:rPr>
              <a:t>1783-1849 : </a:t>
            </a:r>
            <a:r>
              <a:rPr lang="fr-FR" b="1" kern="0" dirty="0">
                <a:ea typeface="Times New Roman" panose="02020603050405020304" pitchFamily="18" charset="0"/>
              </a:rPr>
              <a:t>E</a:t>
            </a:r>
            <a:r>
              <a:rPr lang="fr-FR" sz="1800" b="1" kern="0" dirty="0">
                <a:effectLst/>
                <a:latin typeface="+mn-lt"/>
                <a:ea typeface="Times New Roman" panose="02020603050405020304" pitchFamily="18" charset="0"/>
              </a:rPr>
              <a:t>ntre Caucase, Perse, Afghanistan, Pendjab </a:t>
            </a:r>
            <a:r>
              <a:rPr lang="fr-FR" b="1" kern="0" dirty="0">
                <a:ea typeface="Times New Roman" panose="02020603050405020304" pitchFamily="18" charset="0"/>
              </a:rPr>
              <a:t>et I</a:t>
            </a:r>
            <a:r>
              <a:rPr lang="fr-FR" sz="1800" b="1" kern="0" dirty="0">
                <a:effectLst/>
                <a:latin typeface="+mn-lt"/>
                <a:ea typeface="Times New Roman" panose="02020603050405020304" pitchFamily="18" charset="0"/>
              </a:rPr>
              <a:t>nde, naissance du Grand Jeu russo-britannique</a:t>
            </a:r>
            <a:endParaRPr lang="fr-FR" altLang="fr-FR" sz="1800" b="1" dirty="0"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fr-FR" b="1" strike="noStrike" spc="-1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FF0000"/>
                </a:solidFill>
                <a:cs typeface="Calibri" panose="020F0502020204030204" pitchFamily="34" charset="0"/>
              </a:rPr>
              <a:t>1783-1835 : </a:t>
            </a:r>
            <a:r>
              <a:rPr lang="fr-FR" altLang="fr-FR" sz="1800" b="1" dirty="0">
                <a:solidFill>
                  <a:srgbClr val="FF0000"/>
                </a:solidFill>
                <a:cs typeface="Arial" panose="020B0604020202020204" pitchFamily="34" charset="0"/>
              </a:rPr>
              <a:t>L’Empire perse face à l’expansion russe au sud du Caucase : Géorgie, nord de l’Azerbaïdjan et Arménie d’Erevan</a:t>
            </a:r>
          </a:p>
          <a:p>
            <a:r>
              <a:rPr lang="fr-FR" sz="1800" dirty="0">
                <a:solidFill>
                  <a:srgbClr val="FF0000"/>
                </a:solidFill>
              </a:rPr>
              <a:t>1759-1793 : 1</a:t>
            </a:r>
            <a:r>
              <a:rPr lang="fr-FR" sz="1800" baseline="30000" dirty="0">
                <a:solidFill>
                  <a:srgbClr val="FF0000"/>
                </a:solidFill>
              </a:rPr>
              <a:t>ère</a:t>
            </a:r>
            <a:r>
              <a:rPr lang="fr-FR" sz="1800" dirty="0">
                <a:solidFill>
                  <a:srgbClr val="FF0000"/>
                </a:solidFill>
              </a:rPr>
              <a:t> phase de l’avancée russe : Au nord du Caucase, de la mer d’Azov à la mer Caspienne, les Russes établissent la ligne cosaque</a:t>
            </a:r>
          </a:p>
          <a:p>
            <a:r>
              <a:rPr lang="fr-FR" sz="1800" dirty="0">
                <a:solidFill>
                  <a:srgbClr val="FF0000"/>
                </a:solidFill>
              </a:rPr>
              <a:t>1783-1784 : Profitant du chaos perse, la Géorgie d’Héraclius II devient un protectorat russe ; 2</a:t>
            </a:r>
            <a:r>
              <a:rPr lang="fr-FR" sz="1800" baseline="30000" dirty="0">
                <a:solidFill>
                  <a:srgbClr val="FF0000"/>
                </a:solidFill>
              </a:rPr>
              <a:t>ème</a:t>
            </a:r>
            <a:r>
              <a:rPr lang="fr-FR" sz="1800" dirty="0">
                <a:solidFill>
                  <a:srgbClr val="FF0000"/>
                </a:solidFill>
              </a:rPr>
              <a:t> phase de l’avancée russe : Avec </a:t>
            </a:r>
            <a:r>
              <a:rPr lang="fr-FR" dirty="0">
                <a:solidFill>
                  <a:srgbClr val="FF0000"/>
                </a:solidFill>
              </a:rPr>
              <a:t>la route Vladikavkaz-Tiflis, la Russie s’implante en Géorgie, sur le versant sud du Caucase</a:t>
            </a:r>
          </a:p>
          <a:p>
            <a:r>
              <a:rPr lang="fr-FR" dirty="0">
                <a:solidFill>
                  <a:srgbClr val="FF0000"/>
                </a:solidFill>
              </a:rPr>
              <a:t>1795-1796 : L’attaque des Persans d’Agha Mohammed contre la Géorgie provoque l’intervention russe : 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>
                <a:solidFill>
                  <a:srgbClr val="FF0000"/>
                </a:solidFill>
              </a:rPr>
              <a:t> guerre </a:t>
            </a:r>
            <a:r>
              <a:rPr lang="fr-FR" dirty="0" err="1">
                <a:solidFill>
                  <a:srgbClr val="FF0000"/>
                </a:solidFill>
              </a:rPr>
              <a:t>russo</a:t>
            </a:r>
            <a:r>
              <a:rPr lang="fr-FR" dirty="0">
                <a:solidFill>
                  <a:srgbClr val="FF0000"/>
                </a:solidFill>
              </a:rPr>
              <a:t>-persane</a:t>
            </a:r>
          </a:p>
          <a:p>
            <a:r>
              <a:rPr lang="fr-FR" dirty="0">
                <a:solidFill>
                  <a:srgbClr val="FF0000"/>
                </a:solidFill>
              </a:rPr>
              <a:t>1797-1804 : La Russie annexe la Géorgie persane et occupe l’</a:t>
            </a:r>
            <a:r>
              <a:rPr lang="fr-FR" dirty="0" err="1">
                <a:solidFill>
                  <a:srgbClr val="FF0000"/>
                </a:solidFill>
              </a:rPr>
              <a:t>Iméréthie</a:t>
            </a:r>
            <a:r>
              <a:rPr lang="fr-FR" dirty="0">
                <a:solidFill>
                  <a:srgbClr val="FF0000"/>
                </a:solidFill>
              </a:rPr>
              <a:t>, la Géorgie ottomane, qui sera annexée en 1810</a:t>
            </a:r>
          </a:p>
          <a:p>
            <a:r>
              <a:rPr lang="fr-FR" dirty="0">
                <a:solidFill>
                  <a:srgbClr val="FF0000"/>
                </a:solidFill>
              </a:rPr>
              <a:t>1804-1813 : 3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>
                <a:solidFill>
                  <a:srgbClr val="FF0000"/>
                </a:solidFill>
              </a:rPr>
              <a:t> guerre </a:t>
            </a:r>
            <a:r>
              <a:rPr lang="fr-FR" dirty="0" err="1">
                <a:solidFill>
                  <a:srgbClr val="FF0000"/>
                </a:solidFill>
              </a:rPr>
              <a:t>russo</a:t>
            </a:r>
            <a:r>
              <a:rPr lang="fr-FR" dirty="0">
                <a:solidFill>
                  <a:srgbClr val="FF0000"/>
                </a:solidFill>
              </a:rPr>
              <a:t>-persane et défaite de la Perse isolée de Fath Ali Chah</a:t>
            </a:r>
          </a:p>
          <a:p>
            <a:r>
              <a:rPr lang="fr-FR" dirty="0">
                <a:solidFill>
                  <a:srgbClr val="FF0000"/>
                </a:solidFill>
              </a:rPr>
              <a:t>1813 : Traité du Gulistan : Au sud et à l’est du Caucase, la Perse reconnaît l’annexion de la Géorgie et cède l’Azerbaïdjan du nord et la côte ouest de la mer Caspienne aux Russes ; La Perse passe sous influence britannique</a:t>
            </a:r>
          </a:p>
          <a:p>
            <a:r>
              <a:rPr lang="fr-FR" dirty="0">
                <a:solidFill>
                  <a:srgbClr val="FF0000"/>
                </a:solidFill>
              </a:rPr>
              <a:t>1813-1820 : Au nord du Caucase, les Russes contrôlent les Kabardes et la côte nord de la mer Noire ; En revanche, les peuples musulmans des montagnes refusent la souveraineté russe : à l’ouest, Tcherkesses et Svanes (orthodoxes) ; à l’est, Tchétchènes et Avars du Daghestan</a:t>
            </a:r>
          </a:p>
          <a:p>
            <a:r>
              <a:rPr lang="fr-FR" dirty="0">
                <a:solidFill>
                  <a:srgbClr val="FF0000"/>
                </a:solidFill>
              </a:rPr>
              <a:t>1826-1828 : 4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>
                <a:solidFill>
                  <a:srgbClr val="FF0000"/>
                </a:solidFill>
              </a:rPr>
              <a:t> et dernière guerre </a:t>
            </a:r>
            <a:r>
              <a:rPr lang="fr-FR" dirty="0" err="1">
                <a:solidFill>
                  <a:srgbClr val="FF0000"/>
                </a:solidFill>
              </a:rPr>
              <a:t>russo</a:t>
            </a:r>
            <a:r>
              <a:rPr lang="fr-FR" dirty="0">
                <a:solidFill>
                  <a:srgbClr val="FF0000"/>
                </a:solidFill>
              </a:rPr>
              <a:t>-persane et nouvelle défaite de la Perse de Fath Ali Chah</a:t>
            </a:r>
          </a:p>
          <a:p>
            <a:r>
              <a:rPr lang="fr-FR" dirty="0">
                <a:solidFill>
                  <a:srgbClr val="FF0000"/>
                </a:solidFill>
              </a:rPr>
              <a:t>1828 : Traité de </a:t>
            </a:r>
            <a:r>
              <a:rPr lang="fr-FR" dirty="0" err="1">
                <a:solidFill>
                  <a:srgbClr val="FF0000"/>
                </a:solidFill>
              </a:rPr>
              <a:t>Turkmantchaï</a:t>
            </a:r>
            <a:r>
              <a:rPr lang="fr-FR" dirty="0">
                <a:solidFill>
                  <a:srgbClr val="FF0000"/>
                </a:solidFill>
              </a:rPr>
              <a:t> : La Perse cède l’Arménie d’Erevan et le Nakhitchevan ; Un ensemble russe apparaît au sud du Caucase, la </a:t>
            </a:r>
            <a:r>
              <a:rPr lang="fr-FR" i="1" dirty="0">
                <a:solidFill>
                  <a:srgbClr val="FF0000"/>
                </a:solidFill>
              </a:rPr>
              <a:t>Transcaucasie</a:t>
            </a:r>
            <a:r>
              <a:rPr lang="fr-FR" dirty="0">
                <a:solidFill>
                  <a:srgbClr val="FF0000"/>
                </a:solidFill>
              </a:rPr>
              <a:t> : Géorgie, Arménie et Azerbaïdjan actuels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4F3BE2CA-46E3-C705-412E-DE8B73D1C155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5986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F5931-0E04-DF11-071A-287338B88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F8D21F-FD61-6006-7392-0419F1FC552B}"/>
              </a:ext>
            </a:extLst>
          </p:cNvPr>
          <p:cNvSpPr/>
          <p:nvPr/>
        </p:nvSpPr>
        <p:spPr>
          <a:xfrm>
            <a:off x="106018" y="176859"/>
            <a:ext cx="4442889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1829-1837 : L’ingérence russe croissante en Perse et en Afghanistan menace les intérêts britanniques en Inde</a:t>
            </a:r>
          </a:p>
          <a:p>
            <a:endParaRPr lang="fr-FR" dirty="0"/>
          </a:p>
          <a:p>
            <a:r>
              <a:rPr lang="fr-FR" dirty="0"/>
              <a:t>*1837 : Comme </a:t>
            </a:r>
            <a:r>
              <a:rPr lang="fr-FR" u="sng" dirty="0"/>
              <a:t>Mohammad Chah </a:t>
            </a:r>
            <a:endParaRPr lang="fr-FR" dirty="0"/>
          </a:p>
          <a:p>
            <a:r>
              <a:rPr lang="fr-FR" u="sng" dirty="0" err="1"/>
              <a:t>Dost</a:t>
            </a:r>
            <a:r>
              <a:rPr lang="fr-FR" u="sng" dirty="0"/>
              <a:t> </a:t>
            </a:r>
            <a:r>
              <a:rPr lang="fr-FR" dirty="0"/>
              <a:t>Muhammad choisit l’alliance russe Contre Karaman</a:t>
            </a:r>
          </a:p>
          <a:p>
            <a:endParaRPr lang="fr-FR" dirty="0"/>
          </a:p>
          <a:p>
            <a:r>
              <a:rPr lang="fr-FR" dirty="0"/>
              <a:t>Une mission militaire russe venue de Téhéran</a:t>
            </a:r>
          </a:p>
          <a:p>
            <a:r>
              <a:rPr lang="fr-FR" dirty="0"/>
              <a:t>Arrive à Kaboul, dirigée par</a:t>
            </a:r>
          </a:p>
          <a:p>
            <a:r>
              <a:rPr lang="fr-FR" dirty="0"/>
              <a:t>Le capitaine </a:t>
            </a:r>
            <a:r>
              <a:rPr lang="fr-FR" u="sng" dirty="0"/>
              <a:t>Yan </a:t>
            </a:r>
            <a:r>
              <a:rPr lang="fr-FR" u="sng" dirty="0" err="1"/>
              <a:t>Vitkevitch</a:t>
            </a:r>
            <a:r>
              <a:rPr lang="fr-FR" dirty="0"/>
              <a:t>…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*Et face à cette ingérence russe vers l’est Menaçante pour l’équilibre dans cette région</a:t>
            </a:r>
          </a:p>
          <a:p>
            <a:r>
              <a:rPr lang="fr-FR" dirty="0"/>
              <a:t>Les Britanniques s’émeuvent...</a:t>
            </a:r>
          </a:p>
        </p:txBody>
      </p:sp>
      <p:pic>
        <p:nvPicPr>
          <p:cNvPr id="1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C9B719A3-0E88-8045-BB31-1DA86F216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 t="35278" r="23648" b="26186"/>
          <a:stretch/>
        </p:blipFill>
        <p:spPr bwMode="auto">
          <a:xfrm>
            <a:off x="4698168" y="176859"/>
            <a:ext cx="7387814" cy="56673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6A342E8B-44F8-C8CB-F64F-9A84ED7AEAA1}"/>
              </a:ext>
            </a:extLst>
          </p:cNvPr>
          <p:cNvSpPr/>
          <p:nvPr/>
        </p:nvSpPr>
        <p:spPr>
          <a:xfrm>
            <a:off x="6615764" y="23989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7E10FAA-D44B-A856-A34B-1BC9FE0D0698}"/>
              </a:ext>
            </a:extLst>
          </p:cNvPr>
          <p:cNvSpPr/>
          <p:nvPr/>
        </p:nvSpPr>
        <p:spPr>
          <a:xfrm>
            <a:off x="8392075" y="267057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C71E339-39D4-8556-68BA-FE2F55B06BA8}"/>
              </a:ext>
            </a:extLst>
          </p:cNvPr>
          <p:cNvSpPr/>
          <p:nvPr/>
        </p:nvSpPr>
        <p:spPr>
          <a:xfrm>
            <a:off x="9643886" y="254787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23CC010-CECC-81C4-07E5-10EF8F07F5A2}"/>
              </a:ext>
            </a:extLst>
          </p:cNvPr>
          <p:cNvSpPr/>
          <p:nvPr/>
        </p:nvSpPr>
        <p:spPr>
          <a:xfrm>
            <a:off x="5561095" y="176859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C4913DA-72AE-03F0-B800-3CAE16E11E58}"/>
              </a:ext>
            </a:extLst>
          </p:cNvPr>
          <p:cNvSpPr/>
          <p:nvPr/>
        </p:nvSpPr>
        <p:spPr>
          <a:xfrm>
            <a:off x="10023681" y="2622366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226D3B2-42CD-742E-A64E-AD7A66300059}"/>
              </a:ext>
            </a:extLst>
          </p:cNvPr>
          <p:cNvSpPr/>
          <p:nvPr/>
        </p:nvSpPr>
        <p:spPr>
          <a:xfrm>
            <a:off x="11274069" y="3383888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3E81DB0-5A34-A00D-D2D6-C7AE97AFC71B}"/>
              </a:ext>
            </a:extLst>
          </p:cNvPr>
          <p:cNvSpPr/>
          <p:nvPr/>
        </p:nvSpPr>
        <p:spPr>
          <a:xfrm>
            <a:off x="10697199" y="302047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49EFB89-0EDF-8E24-A4BF-D40A3CC5DDC2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10872069" y="3169447"/>
            <a:ext cx="439582" cy="252199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06CA98F7-372E-5D2A-ECBB-8EFB40A1792C}"/>
              </a:ext>
            </a:extLst>
          </p:cNvPr>
          <p:cNvCxnSpPr>
            <a:cxnSpLocks/>
            <a:stCxn id="24" idx="4"/>
            <a:endCxn id="21" idx="1"/>
          </p:cNvCxnSpPr>
          <p:nvPr/>
        </p:nvCxnSpPr>
        <p:spPr>
          <a:xfrm>
            <a:off x="5689408" y="434689"/>
            <a:ext cx="951965" cy="1986033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753629B2-112F-80B3-256B-4952ADD7DB42}"/>
              </a:ext>
            </a:extLst>
          </p:cNvPr>
          <p:cNvCxnSpPr>
            <a:cxnSpLocks/>
            <a:stCxn id="21" idx="7"/>
            <a:endCxn id="23" idx="2"/>
          </p:cNvCxnSpPr>
          <p:nvPr/>
        </p:nvCxnSpPr>
        <p:spPr>
          <a:xfrm>
            <a:off x="6765025" y="2420722"/>
            <a:ext cx="2878861" cy="201644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CEFABE1-DBCC-91C2-4CCA-69C5146FA260}"/>
              </a:ext>
            </a:extLst>
          </p:cNvPr>
          <p:cNvCxnSpPr>
            <a:cxnSpLocks/>
          </p:cNvCxnSpPr>
          <p:nvPr/>
        </p:nvCxnSpPr>
        <p:spPr>
          <a:xfrm>
            <a:off x="6790634" y="2473392"/>
            <a:ext cx="1601441" cy="271669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466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67AC0-87C8-EAF0-F76E-E34CB3D4D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C954F7-24BE-023E-3423-3EE79110F10B}"/>
              </a:ext>
            </a:extLst>
          </p:cNvPr>
          <p:cNvSpPr/>
          <p:nvPr/>
        </p:nvSpPr>
        <p:spPr>
          <a:xfrm>
            <a:off x="106018" y="196120"/>
            <a:ext cx="4506449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1829-1837 : L’ingérence russe croissante en Perse et en Afghanistan menace les intérêts britanniques en Inde</a:t>
            </a:r>
          </a:p>
          <a:p>
            <a:endParaRPr lang="fr-FR" sz="800" dirty="0"/>
          </a:p>
          <a:p>
            <a:r>
              <a:rPr lang="fr-FR" dirty="0"/>
              <a:t>*1837 : A Téhéran…</a:t>
            </a:r>
          </a:p>
          <a:p>
            <a:r>
              <a:rPr lang="fr-FR" dirty="0"/>
              <a:t>Les Britanniques retirent leur mission militaire </a:t>
            </a:r>
          </a:p>
          <a:p>
            <a:endParaRPr lang="fr-FR" dirty="0"/>
          </a:p>
          <a:p>
            <a:r>
              <a:rPr lang="fr-FR" dirty="0"/>
              <a:t>*Pour les Britanniques, un double-objectif…</a:t>
            </a:r>
          </a:p>
          <a:p>
            <a:endParaRPr lang="fr-FR" sz="1700" dirty="0"/>
          </a:p>
          <a:p>
            <a:r>
              <a:rPr lang="fr-FR" sz="1700" dirty="0"/>
              <a:t>Perse-Afghanistan étant soutenus par les Russes</a:t>
            </a:r>
          </a:p>
          <a:p>
            <a:r>
              <a:rPr lang="fr-FR" sz="1700" dirty="0"/>
              <a:t>a) Arrêter l’avancée persane vers l’est</a:t>
            </a:r>
          </a:p>
          <a:p>
            <a:r>
              <a:rPr lang="fr-FR" sz="1700" dirty="0"/>
              <a:t>b) Et ensuite, neutraliser l’Afghanistan</a:t>
            </a:r>
          </a:p>
          <a:p>
            <a:r>
              <a:rPr lang="fr-FR" sz="1700" dirty="0"/>
              <a:t>Menace directe pour l’Inde</a:t>
            </a:r>
          </a:p>
          <a:p>
            <a:endParaRPr lang="fr-FR" dirty="0"/>
          </a:p>
          <a:p>
            <a:r>
              <a:rPr lang="fr-FR" dirty="0"/>
              <a:t>*Récit…</a:t>
            </a:r>
          </a:p>
        </p:txBody>
      </p:sp>
      <p:pic>
        <p:nvPicPr>
          <p:cNvPr id="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DA2F1CFD-6F9A-2647-FE77-1062D233D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6" t="35278" r="23648" b="26186"/>
          <a:stretch/>
        </p:blipFill>
        <p:spPr bwMode="auto">
          <a:xfrm>
            <a:off x="4698168" y="176859"/>
            <a:ext cx="7387814" cy="56673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058C0387-9D58-514B-0D89-6183819731F7}"/>
              </a:ext>
            </a:extLst>
          </p:cNvPr>
          <p:cNvSpPr/>
          <p:nvPr/>
        </p:nvSpPr>
        <p:spPr>
          <a:xfrm>
            <a:off x="6615764" y="23989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7C57310-D9C6-5D8B-76B2-2EA4D88BDF81}"/>
              </a:ext>
            </a:extLst>
          </p:cNvPr>
          <p:cNvSpPr/>
          <p:nvPr/>
        </p:nvSpPr>
        <p:spPr>
          <a:xfrm>
            <a:off x="8392075" y="267057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1DE9BE9-B538-D9AC-9C60-8E9BC4896CA8}"/>
              </a:ext>
            </a:extLst>
          </p:cNvPr>
          <p:cNvSpPr/>
          <p:nvPr/>
        </p:nvSpPr>
        <p:spPr>
          <a:xfrm>
            <a:off x="9643886" y="254787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F303B9C-C0F4-1E45-25E9-E5FC2DFB0B95}"/>
              </a:ext>
            </a:extLst>
          </p:cNvPr>
          <p:cNvSpPr/>
          <p:nvPr/>
        </p:nvSpPr>
        <p:spPr>
          <a:xfrm>
            <a:off x="5561095" y="176859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0FA1A8E-41F4-2A3E-755A-C5920AE76B92}"/>
              </a:ext>
            </a:extLst>
          </p:cNvPr>
          <p:cNvSpPr/>
          <p:nvPr/>
        </p:nvSpPr>
        <p:spPr>
          <a:xfrm>
            <a:off x="10023681" y="2622366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7" name="Ellipse 1026">
            <a:extLst>
              <a:ext uri="{FF2B5EF4-FFF2-40B4-BE49-F238E27FC236}">
                <a16:creationId xmlns:a16="http://schemas.microsoft.com/office/drawing/2014/main" id="{9E1276E8-D797-1D2D-BDCA-BEB57D14B832}"/>
              </a:ext>
            </a:extLst>
          </p:cNvPr>
          <p:cNvSpPr/>
          <p:nvPr/>
        </p:nvSpPr>
        <p:spPr>
          <a:xfrm>
            <a:off x="11274069" y="3383888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3" name="Ellipse 1032">
            <a:extLst>
              <a:ext uri="{FF2B5EF4-FFF2-40B4-BE49-F238E27FC236}">
                <a16:creationId xmlns:a16="http://schemas.microsoft.com/office/drawing/2014/main" id="{B769E538-AC34-EA50-28AC-2C375952BF05}"/>
              </a:ext>
            </a:extLst>
          </p:cNvPr>
          <p:cNvSpPr/>
          <p:nvPr/>
        </p:nvSpPr>
        <p:spPr>
          <a:xfrm>
            <a:off x="10697199" y="302047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4" name="Connecteur droit avec flèche 1033">
            <a:extLst>
              <a:ext uri="{FF2B5EF4-FFF2-40B4-BE49-F238E27FC236}">
                <a16:creationId xmlns:a16="http://schemas.microsoft.com/office/drawing/2014/main" id="{92D0A740-EC88-ADD2-9BB2-59A807CCBD78}"/>
              </a:ext>
            </a:extLst>
          </p:cNvPr>
          <p:cNvCxnSpPr>
            <a:cxnSpLocks/>
            <a:stCxn id="1027" idx="1"/>
          </p:cNvCxnSpPr>
          <p:nvPr/>
        </p:nvCxnSpPr>
        <p:spPr>
          <a:xfrm flipH="1" flipV="1">
            <a:off x="10872069" y="3169447"/>
            <a:ext cx="439582" cy="252199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Connecteur droit avec flèche 1034">
            <a:extLst>
              <a:ext uri="{FF2B5EF4-FFF2-40B4-BE49-F238E27FC236}">
                <a16:creationId xmlns:a16="http://schemas.microsoft.com/office/drawing/2014/main" id="{0965F712-6B4C-19AB-0EA1-0BE522DA896F}"/>
              </a:ext>
            </a:extLst>
          </p:cNvPr>
          <p:cNvCxnSpPr>
            <a:cxnSpLocks/>
            <a:stCxn id="16" idx="6"/>
            <a:endCxn id="18" idx="2"/>
          </p:cNvCxnSpPr>
          <p:nvPr/>
        </p:nvCxnSpPr>
        <p:spPr>
          <a:xfrm>
            <a:off x="6790634" y="2473392"/>
            <a:ext cx="1601441" cy="271669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Connecteur droit avec flèche 1035">
            <a:extLst>
              <a:ext uri="{FF2B5EF4-FFF2-40B4-BE49-F238E27FC236}">
                <a16:creationId xmlns:a16="http://schemas.microsoft.com/office/drawing/2014/main" id="{51623E4F-4FA6-2FFE-0C72-F4DEEC4B05A6}"/>
              </a:ext>
            </a:extLst>
          </p:cNvPr>
          <p:cNvCxnSpPr>
            <a:cxnSpLocks/>
            <a:stCxn id="20" idx="4"/>
            <a:endCxn id="16" idx="1"/>
          </p:cNvCxnSpPr>
          <p:nvPr/>
        </p:nvCxnSpPr>
        <p:spPr>
          <a:xfrm>
            <a:off x="5689408" y="434689"/>
            <a:ext cx="951965" cy="1986033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Connecteur droit avec flèche 1036">
            <a:extLst>
              <a:ext uri="{FF2B5EF4-FFF2-40B4-BE49-F238E27FC236}">
                <a16:creationId xmlns:a16="http://schemas.microsoft.com/office/drawing/2014/main" id="{75D3ECCA-D5BE-5D0F-3254-29BBBBA1B616}"/>
              </a:ext>
            </a:extLst>
          </p:cNvPr>
          <p:cNvCxnSpPr>
            <a:cxnSpLocks/>
            <a:stCxn id="16" idx="7"/>
            <a:endCxn id="19" idx="2"/>
          </p:cNvCxnSpPr>
          <p:nvPr/>
        </p:nvCxnSpPr>
        <p:spPr>
          <a:xfrm>
            <a:off x="6765025" y="2420722"/>
            <a:ext cx="2878861" cy="201644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946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E9EB-245B-D9A0-B162-741820824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6934DF-82F7-F5FA-53CB-9A6D981EAA16}"/>
              </a:ext>
            </a:extLst>
          </p:cNvPr>
          <p:cNvSpPr/>
          <p:nvPr/>
        </p:nvSpPr>
        <p:spPr>
          <a:xfrm>
            <a:off x="118468" y="132522"/>
            <a:ext cx="4998745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1838 : Soutenus par les Russes, les Persans assiègent Hérat en Afghanistan ; …</a:t>
            </a:r>
          </a:p>
          <a:p>
            <a:endParaRPr lang="fr-FR" dirty="0"/>
          </a:p>
          <a:p>
            <a:r>
              <a:rPr lang="fr-FR" dirty="0"/>
              <a:t>*Mars 1838 : Avec l’appui de conseillers russes</a:t>
            </a:r>
          </a:p>
          <a:p>
            <a:r>
              <a:rPr lang="fr-FR" dirty="0"/>
              <a:t>Les Persans de </a:t>
            </a:r>
            <a:r>
              <a:rPr lang="fr-FR" u="sng" dirty="0"/>
              <a:t>Mohammad Chah</a:t>
            </a:r>
            <a:r>
              <a:rPr lang="fr-FR" dirty="0"/>
              <a:t> assiègent Hérat</a:t>
            </a:r>
          </a:p>
          <a:p>
            <a:endParaRPr lang="fr-FR" dirty="0"/>
          </a:p>
          <a:p>
            <a:r>
              <a:rPr lang="fr-FR" dirty="0"/>
              <a:t>*Et dans le même temps, en Asie centrale</a:t>
            </a:r>
          </a:p>
          <a:p>
            <a:r>
              <a:rPr lang="fr-FR" dirty="0"/>
              <a:t>Les Russes du général </a:t>
            </a:r>
            <a:r>
              <a:rPr lang="fr-FR" u="sng" dirty="0"/>
              <a:t>Vassili </a:t>
            </a:r>
            <a:r>
              <a:rPr lang="fr-FR" u="sng" dirty="0" err="1"/>
              <a:t>Perovski</a:t>
            </a:r>
            <a:r>
              <a:rPr lang="fr-FR" dirty="0"/>
              <a:t> se préparent </a:t>
            </a:r>
          </a:p>
          <a:p>
            <a:r>
              <a:rPr lang="fr-FR" dirty="0"/>
              <a:t>A quitter Orenbourg sur la rivière Oural</a:t>
            </a:r>
          </a:p>
          <a:p>
            <a:r>
              <a:rPr lang="fr-FR" dirty="0"/>
              <a:t>Pour conquérir le khanat de Khiva sur l’Amou-Daria</a:t>
            </a:r>
          </a:p>
          <a:p>
            <a:endParaRPr lang="fr-FR" dirty="0"/>
          </a:p>
          <a:p>
            <a:r>
              <a:rPr lang="fr-FR" dirty="0"/>
              <a:t>*Les Britanniques de l’EIC réagissent…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37A0B74-DDA9-8892-BE85-E7F966B1E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1E1375AC-6896-5FFD-C73C-2F7F63CE9CC4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8CACF74-4ABF-D60D-8B12-6354D41F6D76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55D5471-7031-06A4-18F4-A379E3BE1FB7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4A7671B-0732-96A7-ABE7-30C93261E59D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C4646DF8-FA8C-15EF-4917-9C85D6DA4C61}"/>
              </a:ext>
            </a:extLst>
          </p:cNvPr>
          <p:cNvCxnSpPr>
            <a:cxnSpLocks/>
            <a:stCxn id="38" idx="6"/>
            <a:endCxn id="40" idx="1"/>
          </p:cNvCxnSpPr>
          <p:nvPr/>
        </p:nvCxnSpPr>
        <p:spPr>
          <a:xfrm>
            <a:off x="7987354" y="1782301"/>
            <a:ext cx="1859273" cy="2541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741EEC4F-19A8-07A8-0780-632E4FAA14FA}"/>
              </a:ext>
            </a:extLst>
          </p:cNvPr>
          <p:cNvSpPr/>
          <p:nvPr/>
        </p:nvSpPr>
        <p:spPr>
          <a:xfrm>
            <a:off x="9235178" y="54596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45EC27B-715B-17E9-245B-B367CE488464}"/>
              </a:ext>
            </a:extLst>
          </p:cNvPr>
          <p:cNvSpPr/>
          <p:nvPr/>
        </p:nvSpPr>
        <p:spPr>
          <a:xfrm>
            <a:off x="11909645" y="249438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646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468" y="132522"/>
            <a:ext cx="4998745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1838 : … Les Britanniques interviennent dans le Golfe persique et les Persans doivent se retirer</a:t>
            </a:r>
          </a:p>
          <a:p>
            <a:endParaRPr lang="fr-FR" dirty="0"/>
          </a:p>
          <a:p>
            <a:r>
              <a:rPr lang="fr-FR" dirty="0"/>
              <a:t>a) Mars 1838 : Le Britannique </a:t>
            </a:r>
            <a:r>
              <a:rPr lang="fr-FR" u="sng" dirty="0" err="1"/>
              <a:t>Eldred</a:t>
            </a:r>
            <a:r>
              <a:rPr lang="fr-FR" u="sng" dirty="0"/>
              <a:t> </a:t>
            </a:r>
            <a:r>
              <a:rPr lang="fr-FR" u="sng" dirty="0" err="1"/>
              <a:t>Pottinger</a:t>
            </a:r>
            <a:r>
              <a:rPr lang="fr-FR" dirty="0"/>
              <a:t> Présent à Hérat, organise sa défense…</a:t>
            </a:r>
          </a:p>
          <a:p>
            <a:endParaRPr lang="fr-FR" dirty="0"/>
          </a:p>
          <a:p>
            <a:r>
              <a:rPr lang="fr-FR" dirty="0"/>
              <a:t>b) Juin 1838 : Les troupes britanniques débarquent</a:t>
            </a:r>
          </a:p>
          <a:p>
            <a:r>
              <a:rPr lang="fr-FR" dirty="0"/>
              <a:t>Sur l’île de Kharg, près de Bouchir</a:t>
            </a:r>
          </a:p>
          <a:p>
            <a:r>
              <a:rPr lang="fr-FR" dirty="0"/>
              <a:t>Dans le Golfe persique…</a:t>
            </a:r>
          </a:p>
          <a:p>
            <a:endParaRPr lang="fr-FR" dirty="0"/>
          </a:p>
          <a:p>
            <a:r>
              <a:rPr lang="fr-FR" dirty="0"/>
              <a:t>*Sept. 1838 : Face à cette menace directe au sud</a:t>
            </a:r>
          </a:p>
          <a:p>
            <a:r>
              <a:rPr lang="fr-FR" u="sng" dirty="0"/>
              <a:t>Mohammad Chah</a:t>
            </a:r>
            <a:r>
              <a:rPr lang="fr-FR" dirty="0"/>
              <a:t> doit lever le siège de Hérat</a:t>
            </a:r>
          </a:p>
          <a:p>
            <a:endParaRPr lang="fr-FR" dirty="0"/>
          </a:p>
          <a:p>
            <a:r>
              <a:rPr lang="fr-FR" dirty="0"/>
              <a:t>*Et pendant ce temps…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4DDB798-AA07-5C2E-5D5A-133B9E43C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270E57E6-6652-EC56-5F98-2F3C3720A9E2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3990FA5-C936-DFCE-FDE8-D41B2D8208C5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397D4F9-030A-9C5D-70F0-22C7542E43C9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E43C2CB4-494A-0E7A-7E5A-D347CDEBF7AE}"/>
              </a:ext>
            </a:extLst>
          </p:cNvPr>
          <p:cNvCxnSpPr>
            <a:cxnSpLocks/>
            <a:stCxn id="38" idx="6"/>
            <a:endCxn id="40" idx="1"/>
          </p:cNvCxnSpPr>
          <p:nvPr/>
        </p:nvCxnSpPr>
        <p:spPr>
          <a:xfrm>
            <a:off x="7987354" y="1782301"/>
            <a:ext cx="1859273" cy="2541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06311EB5-808C-2394-2A49-A0096A713BA7}"/>
              </a:ext>
            </a:extLst>
          </p:cNvPr>
          <p:cNvSpPr/>
          <p:nvPr/>
        </p:nvSpPr>
        <p:spPr>
          <a:xfrm>
            <a:off x="9235178" y="5459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C669109-E61C-AA1C-C81B-4B6042C79D7A}"/>
              </a:ext>
            </a:extLst>
          </p:cNvPr>
          <p:cNvCxnSpPr>
            <a:cxnSpLocks/>
          </p:cNvCxnSpPr>
          <p:nvPr/>
        </p:nvCxnSpPr>
        <p:spPr>
          <a:xfrm>
            <a:off x="8957562" y="132522"/>
            <a:ext cx="0" cy="2915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ECDB40F-9ADA-F69C-8C4B-457F246695BC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57FA744-1532-5297-9685-28528BD1F940}"/>
              </a:ext>
            </a:extLst>
          </p:cNvPr>
          <p:cNvSpPr/>
          <p:nvPr/>
        </p:nvSpPr>
        <p:spPr>
          <a:xfrm>
            <a:off x="11909645" y="249438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EDA38F6-B411-36A8-4EAE-C451FD8E8591}"/>
              </a:ext>
            </a:extLst>
          </p:cNvPr>
          <p:cNvSpPr/>
          <p:nvPr/>
        </p:nvSpPr>
        <p:spPr>
          <a:xfrm>
            <a:off x="7605401" y="289673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B997235-5A8B-CD93-8A3F-E48947A79CB0}"/>
              </a:ext>
            </a:extLst>
          </p:cNvPr>
          <p:cNvCxnSpPr>
            <a:cxnSpLocks/>
            <a:endCxn id="18" idx="4"/>
          </p:cNvCxnSpPr>
          <p:nvPr/>
        </p:nvCxnSpPr>
        <p:spPr>
          <a:xfrm flipH="1" flipV="1">
            <a:off x="7692836" y="3045709"/>
            <a:ext cx="563268" cy="6354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E02B8E63-6E3E-DDBF-2830-D6C46A6D0509}"/>
              </a:ext>
            </a:extLst>
          </p:cNvPr>
          <p:cNvCxnSpPr>
            <a:cxnSpLocks/>
          </p:cNvCxnSpPr>
          <p:nvPr/>
        </p:nvCxnSpPr>
        <p:spPr>
          <a:xfrm flipH="1">
            <a:off x="8256104" y="3429000"/>
            <a:ext cx="596348" cy="2521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50A1162-F4F7-6A4B-B7F2-9AA238D50FA2}"/>
              </a:ext>
            </a:extLst>
          </p:cNvPr>
          <p:cNvCxnSpPr>
            <a:cxnSpLocks/>
          </p:cNvCxnSpPr>
          <p:nvPr/>
        </p:nvCxnSpPr>
        <p:spPr>
          <a:xfrm flipH="1" flipV="1">
            <a:off x="8852452" y="3429000"/>
            <a:ext cx="675861" cy="5864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249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FD02A-ADD3-0CFA-2CA7-067055FA1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F078DD-B4EF-A04D-8366-CA83CFB350F8}"/>
              </a:ext>
            </a:extLst>
          </p:cNvPr>
          <p:cNvSpPr/>
          <p:nvPr/>
        </p:nvSpPr>
        <p:spPr>
          <a:xfrm>
            <a:off x="118468" y="132522"/>
            <a:ext cx="4998745" cy="46782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1838 : … Les Britanniques interviennent dans le Golfe persique et les Persans doivent se retirer</a:t>
            </a:r>
          </a:p>
          <a:p>
            <a:endParaRPr lang="fr-FR" dirty="0"/>
          </a:p>
          <a:p>
            <a:r>
              <a:rPr lang="fr-FR" dirty="0"/>
              <a:t>*Nov. 1838 : Les Russes du général </a:t>
            </a:r>
            <a:r>
              <a:rPr lang="fr-FR" u="sng" dirty="0" err="1"/>
              <a:t>Perovski</a:t>
            </a:r>
            <a:r>
              <a:rPr lang="fr-FR" dirty="0"/>
              <a:t> Quittent Orenbourg, en plein hiver</a:t>
            </a:r>
          </a:p>
          <a:p>
            <a:r>
              <a:rPr lang="fr-FR" sz="1700" dirty="0"/>
              <a:t>NB : Suivant ainsi un avis - malicieux - de Wellington</a:t>
            </a:r>
          </a:p>
          <a:p>
            <a:endParaRPr lang="fr-FR" dirty="0"/>
          </a:p>
          <a:p>
            <a:r>
              <a:rPr lang="fr-FR" sz="1700" dirty="0"/>
              <a:t>*Fév. 1839 : Sur les 1 500 km, ils en ont parcouru 750</a:t>
            </a:r>
          </a:p>
          <a:p>
            <a:r>
              <a:rPr lang="fr-FR" sz="1700" dirty="0" err="1"/>
              <a:t>Perovski</a:t>
            </a:r>
            <a:r>
              <a:rPr lang="fr-FR" sz="1700" dirty="0"/>
              <a:t> décide de faire demi-tour</a:t>
            </a:r>
          </a:p>
          <a:p>
            <a:r>
              <a:rPr lang="fr-FR" sz="1700" dirty="0"/>
              <a:t>Bilan : Perte de 1 250 hommes et de 10 000 chameaux</a:t>
            </a:r>
          </a:p>
          <a:p>
            <a:endParaRPr lang="fr-FR" dirty="0"/>
          </a:p>
          <a:p>
            <a:r>
              <a:rPr lang="fr-FR" dirty="0"/>
              <a:t>*Mais revenons aux Britanniques...</a:t>
            </a:r>
          </a:p>
          <a:p>
            <a:endParaRPr lang="fr-FR" dirty="0"/>
          </a:p>
          <a:p>
            <a:r>
              <a:rPr lang="fr-FR" sz="1700" dirty="0"/>
              <a:t>*1839 : Les Persans s’étant retiré d’Hérat</a:t>
            </a:r>
          </a:p>
          <a:p>
            <a:r>
              <a:rPr lang="fr-FR" sz="1700" dirty="0"/>
              <a:t>Les Britanniques peuvent mettre en œuvre</a:t>
            </a:r>
          </a:p>
          <a:p>
            <a:r>
              <a:rPr lang="fr-FR" sz="1700" dirty="0"/>
              <a:t>Leur 2</a:t>
            </a:r>
            <a:r>
              <a:rPr lang="fr-FR" sz="1700" baseline="30000" dirty="0"/>
              <a:t>ème</a:t>
            </a:r>
            <a:r>
              <a:rPr lang="fr-FR" sz="1700" dirty="0"/>
              <a:t> objectif</a:t>
            </a:r>
          </a:p>
          <a:p>
            <a:r>
              <a:rPr lang="fr-FR" sz="1700" dirty="0"/>
              <a:t>Neutraliser L’Afghanistan de </a:t>
            </a:r>
            <a:r>
              <a:rPr lang="fr-FR" sz="1700" u="sng" dirty="0" err="1"/>
              <a:t>Dost</a:t>
            </a:r>
            <a:r>
              <a:rPr lang="fr-FR" sz="1700" u="sng" dirty="0"/>
              <a:t> Muhammad</a:t>
            </a:r>
            <a:r>
              <a:rPr lang="fr-FR" sz="1700" dirty="0"/>
              <a:t>…</a:t>
            </a:r>
            <a:endParaRPr lang="fr-FR" sz="1700" u="sng" dirty="0"/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C6D4842-C431-4E95-B271-310F49579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896AEB41-837F-6B5A-9273-FEA24BF62CA8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1AC75DC-D337-7954-57C7-4CB605174968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2BA20EF-62AD-16C4-820F-D862A2FA120C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F7CD5A2-C993-B8AE-86BE-D592FB653405}"/>
              </a:ext>
            </a:extLst>
          </p:cNvPr>
          <p:cNvSpPr/>
          <p:nvPr/>
        </p:nvSpPr>
        <p:spPr>
          <a:xfrm>
            <a:off x="9235178" y="5459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6DA2521-92E4-2CCD-BF92-27F11D470A3E}"/>
              </a:ext>
            </a:extLst>
          </p:cNvPr>
          <p:cNvCxnSpPr>
            <a:cxnSpLocks/>
          </p:cNvCxnSpPr>
          <p:nvPr/>
        </p:nvCxnSpPr>
        <p:spPr>
          <a:xfrm>
            <a:off x="8957562" y="132522"/>
            <a:ext cx="0" cy="2915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941C1385-7D19-4EC2-50AC-A9B9AFA49E27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C7C1E7B-0FC4-36D9-CB5A-5BF62C0580CB}"/>
              </a:ext>
            </a:extLst>
          </p:cNvPr>
          <p:cNvSpPr/>
          <p:nvPr/>
        </p:nvSpPr>
        <p:spPr>
          <a:xfrm>
            <a:off x="11909645" y="249438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229661D-907B-99CE-9C00-CEE76E9267A7}"/>
              </a:ext>
            </a:extLst>
          </p:cNvPr>
          <p:cNvSpPr/>
          <p:nvPr/>
        </p:nvSpPr>
        <p:spPr>
          <a:xfrm>
            <a:off x="7605401" y="289673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29FDF3E-F522-B949-BAC1-DC086D837791}"/>
              </a:ext>
            </a:extLst>
          </p:cNvPr>
          <p:cNvCxnSpPr>
            <a:cxnSpLocks/>
            <a:endCxn id="3" idx="4"/>
          </p:cNvCxnSpPr>
          <p:nvPr/>
        </p:nvCxnSpPr>
        <p:spPr>
          <a:xfrm flipH="1" flipV="1">
            <a:off x="7692836" y="3045709"/>
            <a:ext cx="563268" cy="6354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550A433-345B-4FAB-E13F-E4504CFEE20D}"/>
              </a:ext>
            </a:extLst>
          </p:cNvPr>
          <p:cNvCxnSpPr>
            <a:cxnSpLocks/>
          </p:cNvCxnSpPr>
          <p:nvPr/>
        </p:nvCxnSpPr>
        <p:spPr>
          <a:xfrm flipH="1">
            <a:off x="8256104" y="3429000"/>
            <a:ext cx="596348" cy="2521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96B0E49-113C-DD4D-77AB-EA98692AE16F}"/>
              </a:ext>
            </a:extLst>
          </p:cNvPr>
          <p:cNvCxnSpPr>
            <a:cxnSpLocks/>
          </p:cNvCxnSpPr>
          <p:nvPr/>
        </p:nvCxnSpPr>
        <p:spPr>
          <a:xfrm flipH="1" flipV="1">
            <a:off x="8852452" y="3429000"/>
            <a:ext cx="675861" cy="5864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539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30FA8-6EA1-528A-4E72-CE71E66E6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52C63C-0C9A-E88E-0BB6-56EDFD1E3E1A}"/>
              </a:ext>
            </a:extLst>
          </p:cNvPr>
          <p:cNvSpPr/>
          <p:nvPr/>
        </p:nvSpPr>
        <p:spPr>
          <a:xfrm>
            <a:off x="118468" y="132522"/>
            <a:ext cx="4998745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1839-1842 : La 1</a:t>
            </a:r>
            <a:r>
              <a:rPr lang="fr-FR" b="1" baseline="30000" dirty="0"/>
              <a:t>ère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-afghane</a:t>
            </a:r>
          </a:p>
          <a:p>
            <a:endParaRPr lang="fr-FR" b="1" dirty="0"/>
          </a:p>
          <a:p>
            <a:r>
              <a:rPr lang="fr-FR" b="1" dirty="0"/>
              <a:t>1839 : Les Britanniques envahissent le Sind, le Béloutchistan et l’Afghanistan ; …</a:t>
            </a:r>
          </a:p>
          <a:p>
            <a:endParaRPr lang="fr-FR" dirty="0"/>
          </a:p>
          <a:p>
            <a:r>
              <a:rPr lang="fr-FR" dirty="0"/>
              <a:t>*Neutraliser l’Afghanistan signifie</a:t>
            </a:r>
          </a:p>
          <a:p>
            <a:r>
              <a:rPr lang="fr-FR" dirty="0"/>
              <a:t>Contrôler ses frontières…</a:t>
            </a:r>
          </a:p>
          <a:p>
            <a:endParaRPr lang="fr-FR" dirty="0"/>
          </a:p>
          <a:p>
            <a:r>
              <a:rPr lang="fr-FR" dirty="0"/>
              <a:t>*Fév. 1839 : A l’ouest du Sind (Hyderabad)</a:t>
            </a:r>
          </a:p>
          <a:p>
            <a:r>
              <a:rPr lang="fr-FR" dirty="0"/>
              <a:t>NB : 1783-1843 : Dynastie musulmane des </a:t>
            </a:r>
            <a:r>
              <a:rPr lang="fr-FR" dirty="0" err="1"/>
              <a:t>Taipur</a:t>
            </a:r>
            <a:endParaRPr lang="fr-FR" dirty="0"/>
          </a:p>
          <a:p>
            <a:r>
              <a:rPr lang="fr-FR" dirty="0"/>
              <a:t>Les Britanniques s’emparent du port de Karachi…</a:t>
            </a:r>
          </a:p>
          <a:p>
            <a:endParaRPr lang="fr-FR" dirty="0"/>
          </a:p>
          <a:p>
            <a:r>
              <a:rPr lang="fr-FR" dirty="0"/>
              <a:t>*Puis de </a:t>
            </a:r>
            <a:r>
              <a:rPr lang="fr-FR" dirty="0" err="1"/>
              <a:t>Kalat</a:t>
            </a:r>
            <a:r>
              <a:rPr lang="fr-FR" dirty="0"/>
              <a:t>, capitale du Béloutchistan</a:t>
            </a:r>
          </a:p>
          <a:p>
            <a:r>
              <a:rPr lang="fr-FR" dirty="0"/>
              <a:t>Béloutchistan plus ou moins vassal de Kaboul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1749-94 : Nasir Khan ; Et comme l’Afghan Ahmad Chah, lieutenant de Nader Chah</a:t>
            </a:r>
          </a:p>
          <a:p>
            <a:r>
              <a:rPr lang="fr-FR" dirty="0">
                <a:solidFill>
                  <a:srgbClr val="FF0000"/>
                </a:solidFill>
              </a:rPr>
              <a:t>1794-1831 : Mahmoud Khan</a:t>
            </a:r>
          </a:p>
          <a:p>
            <a:r>
              <a:rPr lang="fr-FR" dirty="0">
                <a:solidFill>
                  <a:srgbClr val="FF0000"/>
                </a:solidFill>
              </a:rPr>
              <a:t>1831-Nov. 1839 : Mohammad </a:t>
            </a:r>
            <a:r>
              <a:rPr lang="fr-FR" dirty="0" err="1">
                <a:solidFill>
                  <a:srgbClr val="FF0000"/>
                </a:solidFill>
              </a:rPr>
              <a:t>Mehrab</a:t>
            </a:r>
            <a:r>
              <a:rPr lang="fr-FR" dirty="0">
                <a:solidFill>
                  <a:srgbClr val="FF0000"/>
                </a:solidFill>
              </a:rPr>
              <a:t> Khan II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938F104B-0BC6-1214-59ED-168DCD48F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7910FBD1-8AB8-6AD7-3677-AA68A8BBD8C0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BD80DF3-B7A3-B42C-86B4-4234DFA76E4D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B2A16E4-8A00-A328-6BCC-456A474F02B7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B976F99-CD9D-E264-0EEE-F266D88A2A5C}"/>
              </a:ext>
            </a:extLst>
          </p:cNvPr>
          <p:cNvSpPr/>
          <p:nvPr/>
        </p:nvSpPr>
        <p:spPr>
          <a:xfrm>
            <a:off x="9235178" y="5459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AEF4BA6-92BD-C670-D081-65B2727FC96B}"/>
              </a:ext>
            </a:extLst>
          </p:cNvPr>
          <p:cNvCxnSpPr>
            <a:cxnSpLocks/>
          </p:cNvCxnSpPr>
          <p:nvPr/>
        </p:nvCxnSpPr>
        <p:spPr>
          <a:xfrm>
            <a:off x="8957562" y="132522"/>
            <a:ext cx="0" cy="2915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0EF1FD40-31E9-9DBF-CBDD-6BD6D2034BF4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05562EB-3ACA-976E-19EB-8EE7CF5C7BE0}"/>
              </a:ext>
            </a:extLst>
          </p:cNvPr>
          <p:cNvSpPr/>
          <p:nvPr/>
        </p:nvSpPr>
        <p:spPr>
          <a:xfrm>
            <a:off x="10412643" y="25688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9271B2C-0BAD-DF19-38FF-2DEB040EB3EB}"/>
              </a:ext>
            </a:extLst>
          </p:cNvPr>
          <p:cNvSpPr/>
          <p:nvPr/>
        </p:nvSpPr>
        <p:spPr>
          <a:xfrm>
            <a:off x="11909645" y="249438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AFF326F-B30E-E640-E28A-330358BB96F9}"/>
              </a:ext>
            </a:extLst>
          </p:cNvPr>
          <p:cNvCxnSpPr>
            <a:cxnSpLocks/>
            <a:endCxn id="3" idx="4"/>
          </p:cNvCxnSpPr>
          <p:nvPr/>
        </p:nvCxnSpPr>
        <p:spPr>
          <a:xfrm flipV="1">
            <a:off x="10587513" y="3710652"/>
            <a:ext cx="2519" cy="6351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91BA5E0D-329A-9C28-3E12-5A31D6345680}"/>
              </a:ext>
            </a:extLst>
          </p:cNvPr>
          <p:cNvSpPr/>
          <p:nvPr/>
        </p:nvSpPr>
        <p:spPr>
          <a:xfrm>
            <a:off x="10502597" y="356167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0D4F0BD-DE31-3627-142F-E1A9A5598C42}"/>
              </a:ext>
            </a:extLst>
          </p:cNvPr>
          <p:cNvSpPr/>
          <p:nvPr/>
        </p:nvSpPr>
        <p:spPr>
          <a:xfrm>
            <a:off x="10587513" y="286366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3ED1211-4892-48B6-07A2-D0518BD16DC6}"/>
              </a:ext>
            </a:extLst>
          </p:cNvPr>
          <p:cNvCxnSpPr>
            <a:cxnSpLocks/>
            <a:stCxn id="3" idx="0"/>
            <a:endCxn id="10" idx="4"/>
          </p:cNvCxnSpPr>
          <p:nvPr/>
        </p:nvCxnSpPr>
        <p:spPr>
          <a:xfrm flipV="1">
            <a:off x="10590032" y="3012636"/>
            <a:ext cx="84916" cy="5490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745BB8B4-DFC7-FE2C-B50B-CF6110CFC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3299602"/>
            <a:ext cx="3139309" cy="24953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5C3E8DA-198C-DA92-B26E-CB98B3B3393A}"/>
              </a:ext>
            </a:extLst>
          </p:cNvPr>
          <p:cNvSpPr/>
          <p:nvPr/>
        </p:nvSpPr>
        <p:spPr>
          <a:xfrm>
            <a:off x="10816835" y="3636165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411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F197B-7862-BD2F-26FE-8B2641445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EEE22F-44EA-A515-B7EC-1A4D6756CDC8}"/>
              </a:ext>
            </a:extLst>
          </p:cNvPr>
          <p:cNvSpPr/>
          <p:nvPr/>
        </p:nvSpPr>
        <p:spPr>
          <a:xfrm>
            <a:off x="118468" y="132522"/>
            <a:ext cx="4998745" cy="47551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1839 : Les Britanniques envahissent le Sind, le Béloutchistan et l’Afghanistan ; …</a:t>
            </a:r>
          </a:p>
          <a:p>
            <a:endParaRPr lang="fr-FR" dirty="0"/>
          </a:p>
          <a:p>
            <a:r>
              <a:rPr lang="fr-FR" dirty="0"/>
              <a:t>*Fév. 1839</a:t>
            </a:r>
          </a:p>
          <a:p>
            <a:r>
              <a:rPr lang="fr-FR" dirty="0"/>
              <a:t>Les Britanniques tiennent la basse plaine de l’Indus</a:t>
            </a:r>
          </a:p>
          <a:p>
            <a:r>
              <a:rPr lang="fr-FR" dirty="0"/>
              <a:t>Mais le gouverneur de l’EIC, </a:t>
            </a:r>
            <a:r>
              <a:rPr lang="fr-FR" u="sng" dirty="0"/>
              <a:t>Auckland</a:t>
            </a:r>
            <a:r>
              <a:rPr lang="fr-FR" dirty="0"/>
              <a:t> (1836)</a:t>
            </a:r>
          </a:p>
          <a:p>
            <a:r>
              <a:rPr lang="fr-FR" dirty="0"/>
              <a:t>Veut aller plus loin…</a:t>
            </a:r>
          </a:p>
          <a:p>
            <a:endParaRPr lang="fr-FR" dirty="0"/>
          </a:p>
          <a:p>
            <a:r>
              <a:rPr lang="fr-FR" dirty="0"/>
              <a:t>Prendre Kaboul, déposer </a:t>
            </a:r>
            <a:r>
              <a:rPr lang="fr-FR" u="sng" dirty="0" err="1"/>
              <a:t>Dost</a:t>
            </a:r>
            <a:r>
              <a:rPr lang="fr-FR" u="sng" dirty="0"/>
              <a:t> Muhammad</a:t>
            </a:r>
            <a:endParaRPr lang="fr-FR" dirty="0"/>
          </a:p>
          <a:p>
            <a:r>
              <a:rPr lang="fr-FR" dirty="0"/>
              <a:t>Et le remplacer par </a:t>
            </a:r>
            <a:r>
              <a:rPr lang="fr-FR" u="sng" dirty="0" err="1"/>
              <a:t>Shuja</a:t>
            </a:r>
            <a:r>
              <a:rPr lang="fr-FR" dirty="0"/>
              <a:t>, </a:t>
            </a:r>
            <a:r>
              <a:rPr lang="fr-FR" sz="1700" dirty="0"/>
              <a:t>lui-même déposé en 1809</a:t>
            </a:r>
          </a:p>
          <a:p>
            <a:r>
              <a:rPr lang="fr-FR" dirty="0"/>
              <a:t>Et jugé plus conciliant</a:t>
            </a:r>
          </a:p>
          <a:p>
            <a:endParaRPr lang="fr-FR" dirty="0"/>
          </a:p>
          <a:p>
            <a:r>
              <a:rPr lang="fr-FR" dirty="0"/>
              <a:t>*Mais comme les Russes en même temps à Khiva</a:t>
            </a:r>
          </a:p>
          <a:p>
            <a:r>
              <a:rPr lang="fr-FR" dirty="0"/>
              <a:t>Les Britanniques seront victimes de leur arrogance</a:t>
            </a:r>
          </a:p>
          <a:p>
            <a:endParaRPr lang="fr-FR" sz="1700" dirty="0"/>
          </a:p>
          <a:p>
            <a:r>
              <a:rPr lang="fr-FR" dirty="0"/>
              <a:t>*1839-42 : Une catastrophe britannique similaire</a:t>
            </a:r>
          </a:p>
          <a:p>
            <a:r>
              <a:rPr lang="fr-FR" dirty="0"/>
              <a:t>Se met en place ; </a:t>
            </a:r>
            <a:r>
              <a:rPr lang="fr-FR" u="sng" dirty="0"/>
              <a:t>En quatre temps</a:t>
            </a:r>
            <a:r>
              <a:rPr lang="fr-FR" dirty="0"/>
              <a:t>…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37C30E05-B0D2-A1BD-B211-7153BAEA9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B8F5909F-4166-35BA-0AEE-7B603D280380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B638BCD-4096-5FF1-12FF-3B93C957F5F8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410EF3-420A-8E99-608B-4A1878E979B1}"/>
              </a:ext>
            </a:extLst>
          </p:cNvPr>
          <p:cNvSpPr/>
          <p:nvPr/>
        </p:nvSpPr>
        <p:spPr>
          <a:xfrm>
            <a:off x="9235178" y="5459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DCE5FEE-DE96-26FD-12DC-F41D9972B1EF}"/>
              </a:ext>
            </a:extLst>
          </p:cNvPr>
          <p:cNvCxnSpPr>
            <a:cxnSpLocks/>
          </p:cNvCxnSpPr>
          <p:nvPr/>
        </p:nvCxnSpPr>
        <p:spPr>
          <a:xfrm>
            <a:off x="8957562" y="132522"/>
            <a:ext cx="0" cy="2915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A144F8D-14CF-C40A-67C9-A1536B0C5891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000EA58-9C2C-EA68-C4A8-4F79746CE254}"/>
              </a:ext>
            </a:extLst>
          </p:cNvPr>
          <p:cNvSpPr/>
          <p:nvPr/>
        </p:nvSpPr>
        <p:spPr>
          <a:xfrm>
            <a:off x="10412643" y="25688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24396A6-A520-2B0D-21DF-35C6E90736BD}"/>
              </a:ext>
            </a:extLst>
          </p:cNvPr>
          <p:cNvSpPr/>
          <p:nvPr/>
        </p:nvSpPr>
        <p:spPr>
          <a:xfrm>
            <a:off x="11909645" y="249438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1B77C69-7BFA-B336-1094-70EFE8E2CED2}"/>
              </a:ext>
            </a:extLst>
          </p:cNvPr>
          <p:cNvCxnSpPr>
            <a:cxnSpLocks/>
            <a:endCxn id="3" idx="4"/>
          </p:cNvCxnSpPr>
          <p:nvPr/>
        </p:nvCxnSpPr>
        <p:spPr>
          <a:xfrm flipV="1">
            <a:off x="10587513" y="3710652"/>
            <a:ext cx="2519" cy="6351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CFBC01F9-DF9D-DD28-7690-65A0A5DDA7A8}"/>
              </a:ext>
            </a:extLst>
          </p:cNvPr>
          <p:cNvSpPr/>
          <p:nvPr/>
        </p:nvSpPr>
        <p:spPr>
          <a:xfrm>
            <a:off x="10502597" y="356167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CCF79AF-3689-F340-CF40-9EA826FC52E9}"/>
              </a:ext>
            </a:extLst>
          </p:cNvPr>
          <p:cNvSpPr/>
          <p:nvPr/>
        </p:nvSpPr>
        <p:spPr>
          <a:xfrm>
            <a:off x="10587513" y="286366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966D234-B484-6A3B-0168-FDD048DFA8C9}"/>
              </a:ext>
            </a:extLst>
          </p:cNvPr>
          <p:cNvCxnSpPr>
            <a:cxnSpLocks/>
            <a:stCxn id="3" idx="0"/>
            <a:endCxn id="10" idx="4"/>
          </p:cNvCxnSpPr>
          <p:nvPr/>
        </p:nvCxnSpPr>
        <p:spPr>
          <a:xfrm flipV="1">
            <a:off x="10590032" y="3012636"/>
            <a:ext cx="84916" cy="5490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821C13FA-7EE6-FC5A-DF16-81C26B1E41B4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756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98051-FD49-9D4E-E541-FF6DEFAB9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0D78ADC-3224-315C-5C80-9A0B1D118E8A}"/>
              </a:ext>
            </a:extLst>
          </p:cNvPr>
          <p:cNvSpPr/>
          <p:nvPr/>
        </p:nvSpPr>
        <p:spPr>
          <a:xfrm>
            <a:off x="118468" y="132522"/>
            <a:ext cx="4998745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1839 : … Ils s’emparent de Kaboul et déposent </a:t>
            </a:r>
            <a:r>
              <a:rPr lang="fr-FR" b="1" dirty="0" err="1"/>
              <a:t>Dost</a:t>
            </a:r>
            <a:r>
              <a:rPr lang="fr-FR" b="1" dirty="0"/>
              <a:t> Muhammad</a:t>
            </a:r>
          </a:p>
          <a:p>
            <a:endParaRPr lang="fr-FR" dirty="0"/>
          </a:p>
          <a:p>
            <a:r>
              <a:rPr lang="fr-FR" dirty="0"/>
              <a:t>1) Avril-Août 1839 : 15 000 Britanniques</a:t>
            </a:r>
          </a:p>
          <a:p>
            <a:r>
              <a:rPr lang="fr-FR" dirty="0"/>
              <a:t>Commandés par le général John Keane</a:t>
            </a:r>
          </a:p>
          <a:p>
            <a:r>
              <a:rPr lang="fr-FR" dirty="0"/>
              <a:t>Traversent la passe de Bolan au sud de l’Afghanistan</a:t>
            </a:r>
          </a:p>
          <a:p>
            <a:endParaRPr lang="fr-FR" dirty="0"/>
          </a:p>
          <a:p>
            <a:r>
              <a:rPr lang="fr-FR" dirty="0"/>
              <a:t>*Et s’emparent de Kandahar, Ghazni et Kaboul</a:t>
            </a:r>
          </a:p>
          <a:p>
            <a:r>
              <a:rPr lang="fr-FR" dirty="0"/>
              <a:t>NB : Invasion dans l’autre sens historique…</a:t>
            </a:r>
          </a:p>
          <a:p>
            <a:endParaRPr lang="fr-FR" dirty="0"/>
          </a:p>
          <a:p>
            <a:r>
              <a:rPr lang="fr-FR" dirty="0"/>
              <a:t>*Important : Pendant cette progression</a:t>
            </a:r>
          </a:p>
          <a:p>
            <a:r>
              <a:rPr lang="fr-FR" dirty="0"/>
              <a:t>Les chefs des tribus se rallient aux Britanniques Moyennant paiement de tributs</a:t>
            </a:r>
          </a:p>
          <a:p>
            <a:endParaRPr lang="fr-FR" dirty="0"/>
          </a:p>
          <a:p>
            <a:r>
              <a:rPr lang="fr-FR" dirty="0"/>
              <a:t>*Août 1839 : A Kaboul, </a:t>
            </a:r>
            <a:r>
              <a:rPr lang="fr-FR" u="sng" dirty="0" err="1"/>
              <a:t>Dost</a:t>
            </a:r>
            <a:r>
              <a:rPr lang="fr-FR" u="sng" dirty="0"/>
              <a:t> Muhammad</a:t>
            </a:r>
          </a:p>
          <a:p>
            <a:r>
              <a:rPr lang="fr-FR" dirty="0"/>
              <a:t>Est arrêté et envoyé à Calcutta</a:t>
            </a:r>
          </a:p>
          <a:p>
            <a:r>
              <a:rPr lang="fr-FR" u="sng" dirty="0"/>
              <a:t>Et </a:t>
            </a:r>
            <a:r>
              <a:rPr lang="fr-FR" u="sng" dirty="0" err="1"/>
              <a:t>Shuja</a:t>
            </a:r>
            <a:r>
              <a:rPr lang="fr-FR" u="sng" dirty="0"/>
              <a:t> le remplace sur le trône afghan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F66F3D4E-2137-5976-EA5A-2A00EEA67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7BB077CD-6240-271E-A749-620A0CCEDB14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90D5D3B-3388-65FF-D319-1CCA81357846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C3777C2-1107-5B05-0670-B86FF276CF7D}"/>
              </a:ext>
            </a:extLst>
          </p:cNvPr>
          <p:cNvSpPr/>
          <p:nvPr/>
        </p:nvSpPr>
        <p:spPr>
          <a:xfrm>
            <a:off x="9235178" y="5459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36DD3AF-CAE0-9D06-23F8-01FFE30EEECD}"/>
              </a:ext>
            </a:extLst>
          </p:cNvPr>
          <p:cNvCxnSpPr>
            <a:cxnSpLocks/>
          </p:cNvCxnSpPr>
          <p:nvPr/>
        </p:nvCxnSpPr>
        <p:spPr>
          <a:xfrm>
            <a:off x="8957562" y="132522"/>
            <a:ext cx="0" cy="2915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0711B008-C3EB-A5F5-17A0-CDFEB00B6DAF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A49AF73-C933-919C-017B-43E181B47875}"/>
              </a:ext>
            </a:extLst>
          </p:cNvPr>
          <p:cNvSpPr/>
          <p:nvPr/>
        </p:nvSpPr>
        <p:spPr>
          <a:xfrm>
            <a:off x="10412643" y="25688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43228A3-8925-30B7-8E88-0141F9853957}"/>
              </a:ext>
            </a:extLst>
          </p:cNvPr>
          <p:cNvSpPr/>
          <p:nvPr/>
        </p:nvSpPr>
        <p:spPr>
          <a:xfrm>
            <a:off x="11909645" y="249438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04A732A-A76A-C0BE-A3B7-7511F0678CF4}"/>
              </a:ext>
            </a:extLst>
          </p:cNvPr>
          <p:cNvCxnSpPr>
            <a:cxnSpLocks/>
            <a:endCxn id="3" idx="4"/>
          </p:cNvCxnSpPr>
          <p:nvPr/>
        </p:nvCxnSpPr>
        <p:spPr>
          <a:xfrm flipV="1">
            <a:off x="10587513" y="3710652"/>
            <a:ext cx="2519" cy="6351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B5AFB55-687C-4B69-B79A-949B16D6D278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10561904" y="1909458"/>
            <a:ext cx="280540" cy="6594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E868F420-FF88-8BAA-4659-D6E7249F3103}"/>
              </a:ext>
            </a:extLst>
          </p:cNvPr>
          <p:cNvSpPr/>
          <p:nvPr/>
        </p:nvSpPr>
        <p:spPr>
          <a:xfrm>
            <a:off x="10502597" y="356167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47705F9-D392-73E0-EDC5-AE5F705FF5EA}"/>
              </a:ext>
            </a:extLst>
          </p:cNvPr>
          <p:cNvSpPr/>
          <p:nvPr/>
        </p:nvSpPr>
        <p:spPr>
          <a:xfrm>
            <a:off x="10587513" y="286366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3C55CB4-0D60-2710-7738-FEF0E6B0BAA7}"/>
              </a:ext>
            </a:extLst>
          </p:cNvPr>
          <p:cNvCxnSpPr>
            <a:cxnSpLocks/>
            <a:stCxn id="3" idx="0"/>
            <a:endCxn id="10" idx="4"/>
          </p:cNvCxnSpPr>
          <p:nvPr/>
        </p:nvCxnSpPr>
        <p:spPr>
          <a:xfrm flipV="1">
            <a:off x="10590032" y="3012636"/>
            <a:ext cx="84916" cy="5490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1CB930E-3C8F-8D6A-3ED6-EAF46B954721}"/>
              </a:ext>
            </a:extLst>
          </p:cNvPr>
          <p:cNvCxnSpPr>
            <a:cxnSpLocks/>
            <a:endCxn id="13" idx="5"/>
          </p:cNvCxnSpPr>
          <p:nvPr/>
        </p:nvCxnSpPr>
        <p:spPr>
          <a:xfrm flipH="1" flipV="1">
            <a:off x="10561904" y="2696028"/>
            <a:ext cx="113044" cy="1676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2EAF6DFF-1E0B-803C-BB60-D0EF297C9013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480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104D3-4338-5DDA-7B7B-4AFCE8095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D963BA-1FDE-717F-0AC1-1FACAC9CDA97}"/>
              </a:ext>
            </a:extLst>
          </p:cNvPr>
          <p:cNvSpPr/>
          <p:nvPr/>
        </p:nvSpPr>
        <p:spPr>
          <a:xfrm>
            <a:off x="118468" y="132522"/>
            <a:ext cx="4998745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1840-1842 : Révolte populaire et religieuse des Afghans et massacre des Britanniques</a:t>
            </a:r>
          </a:p>
          <a:p>
            <a:endParaRPr lang="fr-FR" dirty="0"/>
          </a:p>
          <a:p>
            <a:r>
              <a:rPr lang="fr-FR" dirty="0"/>
              <a:t>2) 1840 : A Londres, on se félicite</a:t>
            </a:r>
          </a:p>
          <a:p>
            <a:r>
              <a:rPr lang="fr-FR" dirty="0"/>
              <a:t>La GB maîtresse de l’Asie</a:t>
            </a:r>
          </a:p>
          <a:p>
            <a:r>
              <a:rPr lang="fr-FR" dirty="0"/>
              <a:t>Et une totale confiance règne ; Ainsi…</a:t>
            </a:r>
          </a:p>
          <a:p>
            <a:endParaRPr lang="fr-FR" dirty="0"/>
          </a:p>
          <a:p>
            <a:r>
              <a:rPr lang="fr-FR" dirty="0"/>
              <a:t>a) A Kaboul, les Britanniques</a:t>
            </a:r>
          </a:p>
          <a:p>
            <a:r>
              <a:rPr lang="fr-FR" dirty="0"/>
              <a:t>Font venir femmes et enfants</a:t>
            </a:r>
          </a:p>
          <a:p>
            <a:endParaRPr lang="fr-FR" dirty="0"/>
          </a:p>
          <a:p>
            <a:r>
              <a:rPr lang="fr-FR" dirty="0"/>
              <a:t>b) On retire une partie des troupes d’Afghanistan Pour les envoyer à la 1</a:t>
            </a:r>
            <a:r>
              <a:rPr lang="fr-FR" baseline="30000" dirty="0"/>
              <a:t>ère</a:t>
            </a:r>
            <a:r>
              <a:rPr lang="fr-FR" dirty="0"/>
              <a:t> guerre de l’opium </a:t>
            </a:r>
            <a:r>
              <a:rPr lang="fr-FR" sz="1700" dirty="0"/>
              <a:t>en Chine</a:t>
            </a:r>
          </a:p>
          <a:p>
            <a:endParaRPr lang="fr-FR" dirty="0"/>
          </a:p>
          <a:p>
            <a:r>
              <a:rPr lang="fr-FR" dirty="0"/>
              <a:t>c) Et face aux coûts financiers de l’occupation</a:t>
            </a:r>
          </a:p>
          <a:p>
            <a:r>
              <a:rPr lang="fr-FR" dirty="0"/>
              <a:t>L’EIC réduit les tributs des chefs ralliés à la GB</a:t>
            </a:r>
          </a:p>
          <a:p>
            <a:r>
              <a:rPr lang="fr-FR" dirty="0"/>
              <a:t>Sans doute, la plus grande erreur…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2B29930-6677-7583-7ECC-BFFB66F6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6F1A785F-1F92-66C2-4400-994717521841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E6B0742-CB26-B26A-970E-4181B47478AE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44213C3-6BEB-F11F-B6A4-CC3458563817}"/>
              </a:ext>
            </a:extLst>
          </p:cNvPr>
          <p:cNvSpPr/>
          <p:nvPr/>
        </p:nvSpPr>
        <p:spPr>
          <a:xfrm>
            <a:off x="9235178" y="5459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821BF10-7A07-E033-F068-6A11676D5C6C}"/>
              </a:ext>
            </a:extLst>
          </p:cNvPr>
          <p:cNvCxnSpPr>
            <a:cxnSpLocks/>
          </p:cNvCxnSpPr>
          <p:nvPr/>
        </p:nvCxnSpPr>
        <p:spPr>
          <a:xfrm>
            <a:off x="8957562" y="132522"/>
            <a:ext cx="0" cy="2915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6CE86A39-03C2-08DA-7388-2CD6D9AA7A99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0DA2833-0A2A-C376-1D2D-24A5A0B125CC}"/>
              </a:ext>
            </a:extLst>
          </p:cNvPr>
          <p:cNvSpPr/>
          <p:nvPr/>
        </p:nvSpPr>
        <p:spPr>
          <a:xfrm>
            <a:off x="10412643" y="25688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06923F3-D1FC-218E-F5CB-0FBB181E74E0}"/>
              </a:ext>
            </a:extLst>
          </p:cNvPr>
          <p:cNvSpPr/>
          <p:nvPr/>
        </p:nvSpPr>
        <p:spPr>
          <a:xfrm>
            <a:off x="11909645" y="249438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BB4ADF8-AAE2-0684-185F-462110BDC606}"/>
              </a:ext>
            </a:extLst>
          </p:cNvPr>
          <p:cNvCxnSpPr>
            <a:cxnSpLocks/>
            <a:endCxn id="3" idx="4"/>
          </p:cNvCxnSpPr>
          <p:nvPr/>
        </p:nvCxnSpPr>
        <p:spPr>
          <a:xfrm flipV="1">
            <a:off x="10587513" y="3710652"/>
            <a:ext cx="2519" cy="6351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4AFC17C-E57B-B345-D2EC-D96BBAC27D8B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10561904" y="1909458"/>
            <a:ext cx="280540" cy="6594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CB6D8F50-CA12-8D89-FF71-148FE906E873}"/>
              </a:ext>
            </a:extLst>
          </p:cNvPr>
          <p:cNvSpPr/>
          <p:nvPr/>
        </p:nvSpPr>
        <p:spPr>
          <a:xfrm>
            <a:off x="10502597" y="356167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1DEB916-50F5-9761-611E-FD8E3351CBDA}"/>
              </a:ext>
            </a:extLst>
          </p:cNvPr>
          <p:cNvSpPr/>
          <p:nvPr/>
        </p:nvSpPr>
        <p:spPr>
          <a:xfrm>
            <a:off x="10587513" y="286366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C8BBD22-5E9C-DFDC-0FD8-EF7477A7ACE0}"/>
              </a:ext>
            </a:extLst>
          </p:cNvPr>
          <p:cNvCxnSpPr>
            <a:cxnSpLocks/>
            <a:stCxn id="3" idx="0"/>
            <a:endCxn id="10" idx="4"/>
          </p:cNvCxnSpPr>
          <p:nvPr/>
        </p:nvCxnSpPr>
        <p:spPr>
          <a:xfrm flipV="1">
            <a:off x="10590032" y="3012636"/>
            <a:ext cx="84916" cy="5490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CFB9BBE-8301-D5D7-6164-C7EE603231F1}"/>
              </a:ext>
            </a:extLst>
          </p:cNvPr>
          <p:cNvCxnSpPr>
            <a:cxnSpLocks/>
            <a:endCxn id="13" idx="5"/>
          </p:cNvCxnSpPr>
          <p:nvPr/>
        </p:nvCxnSpPr>
        <p:spPr>
          <a:xfrm flipH="1" flipV="1">
            <a:off x="10561904" y="2696028"/>
            <a:ext cx="113044" cy="1676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9BA9D5AD-AD65-6949-2DC6-4D5370A2D869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340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6A527-3D55-4E4A-C385-251817421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E95A87-7489-54D5-35C7-5612332A072F}"/>
              </a:ext>
            </a:extLst>
          </p:cNvPr>
          <p:cNvSpPr/>
          <p:nvPr/>
        </p:nvSpPr>
        <p:spPr>
          <a:xfrm>
            <a:off x="118468" y="132522"/>
            <a:ext cx="4998745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1840-1842 : Révolte populaire et religieuse des Afghans et massacre des Britanniques</a:t>
            </a:r>
          </a:p>
          <a:p>
            <a:endParaRPr lang="fr-FR" dirty="0"/>
          </a:p>
          <a:p>
            <a:r>
              <a:rPr lang="fr-FR" dirty="0"/>
              <a:t>3) Mai 1840 : Dans les provinces afghanes</a:t>
            </a:r>
          </a:p>
          <a:p>
            <a:r>
              <a:rPr lang="fr-FR" dirty="0"/>
              <a:t>Une révolte populaire et religieuse se développe</a:t>
            </a:r>
          </a:p>
          <a:p>
            <a:r>
              <a:rPr lang="fr-FR" dirty="0"/>
              <a:t>Contre le gouvernement des infidèles, les </a:t>
            </a:r>
            <a:r>
              <a:rPr lang="fr-FR" i="1" dirty="0"/>
              <a:t>Kafirs</a:t>
            </a:r>
          </a:p>
          <a:p>
            <a:endParaRPr lang="fr-FR" dirty="0"/>
          </a:p>
          <a:p>
            <a:r>
              <a:rPr lang="fr-FR" dirty="0"/>
              <a:t>*Nov. 1841 : L’insurrection s’étend…</a:t>
            </a:r>
          </a:p>
          <a:p>
            <a:endParaRPr lang="fr-FR" dirty="0"/>
          </a:p>
          <a:p>
            <a:r>
              <a:rPr lang="fr-FR" dirty="0"/>
              <a:t>*Kaboul se soulève et sa garnison britannique Commandée par </a:t>
            </a:r>
            <a:r>
              <a:rPr lang="fr-FR" u="sng" dirty="0"/>
              <a:t>William Elphinstone</a:t>
            </a:r>
            <a:endParaRPr lang="fr-FR" dirty="0"/>
          </a:p>
          <a:p>
            <a:r>
              <a:rPr lang="fr-FR" dirty="0"/>
              <a:t>Se retrouve assiégée et totalement isolée…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1517733-31AD-8933-292C-56E2CC1A6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689DE7A3-10C4-DFBD-750C-00F577AFF0BA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A31A437-1DB7-604F-C494-55F4FA39286C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F82E7F4-1009-2E0A-786D-40727AC3BE0E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2E8F283-FAF2-77D5-B696-8B804889D9C3}"/>
              </a:ext>
            </a:extLst>
          </p:cNvPr>
          <p:cNvSpPr/>
          <p:nvPr/>
        </p:nvSpPr>
        <p:spPr>
          <a:xfrm>
            <a:off x="9235178" y="5459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AFD70DC-8ED9-A046-AED0-38C8C87AE3AB}"/>
              </a:ext>
            </a:extLst>
          </p:cNvPr>
          <p:cNvCxnSpPr>
            <a:cxnSpLocks/>
          </p:cNvCxnSpPr>
          <p:nvPr/>
        </p:nvCxnSpPr>
        <p:spPr>
          <a:xfrm>
            <a:off x="8957562" y="132522"/>
            <a:ext cx="0" cy="2915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531EB67-872F-56A6-B562-C661F5580D66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37EE5F8-34C9-84C2-03ED-442F24D75A94}"/>
              </a:ext>
            </a:extLst>
          </p:cNvPr>
          <p:cNvSpPr/>
          <p:nvPr/>
        </p:nvSpPr>
        <p:spPr>
          <a:xfrm>
            <a:off x="10412643" y="25688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A11DB07-1141-1D4B-5109-227FF57467BB}"/>
              </a:ext>
            </a:extLst>
          </p:cNvPr>
          <p:cNvSpPr/>
          <p:nvPr/>
        </p:nvSpPr>
        <p:spPr>
          <a:xfrm>
            <a:off x="11909645" y="249438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A91586A-B99B-6899-2339-3AD8BCCEBE2B}"/>
              </a:ext>
            </a:extLst>
          </p:cNvPr>
          <p:cNvCxnSpPr>
            <a:cxnSpLocks/>
            <a:endCxn id="3" idx="4"/>
          </p:cNvCxnSpPr>
          <p:nvPr/>
        </p:nvCxnSpPr>
        <p:spPr>
          <a:xfrm flipV="1">
            <a:off x="10587513" y="3710652"/>
            <a:ext cx="2519" cy="6351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1F3105F-FC16-3662-AEAA-F5FE98B5FC75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10561904" y="1909458"/>
            <a:ext cx="280540" cy="6594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47E61730-D130-0D26-0CDC-F019E020AB0C}"/>
              </a:ext>
            </a:extLst>
          </p:cNvPr>
          <p:cNvSpPr/>
          <p:nvPr/>
        </p:nvSpPr>
        <p:spPr>
          <a:xfrm>
            <a:off x="10502597" y="356167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F74ECED-04A2-6307-A27D-5DF9C5956D8A}"/>
              </a:ext>
            </a:extLst>
          </p:cNvPr>
          <p:cNvSpPr/>
          <p:nvPr/>
        </p:nvSpPr>
        <p:spPr>
          <a:xfrm>
            <a:off x="10587513" y="286366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34D563A-A324-4D0F-7EB4-B163E8BAABE3}"/>
              </a:ext>
            </a:extLst>
          </p:cNvPr>
          <p:cNvCxnSpPr>
            <a:cxnSpLocks/>
            <a:stCxn id="3" idx="0"/>
            <a:endCxn id="10" idx="4"/>
          </p:cNvCxnSpPr>
          <p:nvPr/>
        </p:nvCxnSpPr>
        <p:spPr>
          <a:xfrm flipV="1">
            <a:off x="10590032" y="3012636"/>
            <a:ext cx="84916" cy="5490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8BE0730-45AB-0D01-20FF-D33866C2C918}"/>
              </a:ext>
            </a:extLst>
          </p:cNvPr>
          <p:cNvCxnSpPr>
            <a:cxnSpLocks/>
            <a:endCxn id="13" idx="5"/>
          </p:cNvCxnSpPr>
          <p:nvPr/>
        </p:nvCxnSpPr>
        <p:spPr>
          <a:xfrm flipH="1" flipV="1">
            <a:off x="10561904" y="2696028"/>
            <a:ext cx="113044" cy="1676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934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06EE4-5081-3BB4-D5AA-E658D020B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A98D3A44-4933-0AAD-EE9F-FC1FD5350487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800" dirty="0">
                <a:solidFill>
                  <a:srgbClr val="FF0000"/>
                </a:solidFill>
              </a:rPr>
              <a:t>1828-1829 : Après les traités </a:t>
            </a:r>
            <a:r>
              <a:rPr lang="fr-FR" sz="1800" dirty="0" err="1">
                <a:solidFill>
                  <a:srgbClr val="FF0000"/>
                </a:solidFill>
              </a:rPr>
              <a:t>russo</a:t>
            </a:r>
            <a:r>
              <a:rPr lang="fr-FR" sz="1800" dirty="0">
                <a:solidFill>
                  <a:srgbClr val="FF0000"/>
                </a:solidFill>
              </a:rPr>
              <a:t>-persan de </a:t>
            </a:r>
            <a:r>
              <a:rPr lang="fr-FR" sz="1800" dirty="0" err="1">
                <a:solidFill>
                  <a:srgbClr val="FF0000"/>
                </a:solidFill>
              </a:rPr>
              <a:t>Turkmantchaï</a:t>
            </a:r>
            <a:r>
              <a:rPr lang="fr-FR" sz="1800" dirty="0">
                <a:solidFill>
                  <a:srgbClr val="FF0000"/>
                </a:solidFill>
              </a:rPr>
              <a:t> et russo-turc d’Andrinople, un vaste ensemble russe apparaît</a:t>
            </a:r>
          </a:p>
          <a:p>
            <a:r>
              <a:rPr lang="fr-FR" sz="1800" dirty="0">
                <a:solidFill>
                  <a:srgbClr val="FF0000"/>
                </a:solidFill>
              </a:rPr>
              <a:t>Côte nord de la mer Noire des Bouches du Danube au port de Poti ; Caucase nord et sud jusqu’à l’Araxe ; Et côte ouest de la mer Caspienne jusqu’à </a:t>
            </a:r>
            <a:r>
              <a:rPr lang="fr-FR" sz="1800" dirty="0" err="1">
                <a:solidFill>
                  <a:srgbClr val="FF0000"/>
                </a:solidFill>
              </a:rPr>
              <a:t>Lankaran</a:t>
            </a:r>
            <a:r>
              <a:rPr lang="fr-FR" dirty="0">
                <a:solidFill>
                  <a:srgbClr val="FF0000"/>
                </a:solidFill>
              </a:rPr>
              <a:t>, m</a:t>
            </a:r>
            <a:r>
              <a:rPr lang="fr-FR" sz="1800" dirty="0">
                <a:solidFill>
                  <a:srgbClr val="FF0000"/>
                </a:solidFill>
              </a:rPr>
              <a:t>er Noire et mer Caspienne devenant des « lacs russes »</a:t>
            </a:r>
          </a:p>
          <a:p>
            <a:r>
              <a:rPr lang="fr-FR" dirty="0">
                <a:solidFill>
                  <a:srgbClr val="FF0000"/>
                </a:solidFill>
              </a:rPr>
              <a:t>1834-1835 : A Téhéran, les Britanniques se mettent en retrait et la Perse de Mohammad Mirza Chah passe sous influence russe ; A l’est, Mohammad Mirza Chah veut reprendre Hérat aux Afghans et la rivalité russo-britannique se transfère en Afghanistan</a:t>
            </a:r>
          </a:p>
          <a:p>
            <a:endParaRPr lang="fr-FR" sz="800" dirty="0"/>
          </a:p>
          <a:p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1799-1826 : Dans le Pendjab, l</a:t>
            </a:r>
            <a:r>
              <a:rPr lang="fr-FR" sz="1800" b="1" spc="-1" dirty="0">
                <a:latin typeface="Calibri" panose="020F0502020204030204" pitchFamily="34" charset="0"/>
                <a:cs typeface="Calibri" panose="020F0502020204030204" pitchFamily="34" charset="0"/>
              </a:rPr>
              <a:t>e d</a:t>
            </a: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éclin </a:t>
            </a:r>
            <a:r>
              <a:rPr lang="fr-FR" sz="1800" b="1" spc="-1" dirty="0"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l’Empire afghan favorise l’expansion du Royaume des sikhs, Etat tampon entre Britanniques et Afghans</a:t>
            </a:r>
          </a:p>
          <a:p>
            <a:r>
              <a:rPr lang="fr-FR" dirty="0"/>
              <a:t>1799-1819 : L’Empire afghan sombre dans l’anarchie</a:t>
            </a:r>
          </a:p>
          <a:p>
            <a:r>
              <a:rPr lang="fr-FR" dirty="0"/>
              <a:t>1801-1823 : Au début du règne de Ranjit Singh, le royaume des sikhs, profitant du déclin afghan, s’étend à l’ensemble du Pendjab et du Cachemire ; Il devient pour les Britanniques un Etat tampon contre la menace afghane</a:t>
            </a:r>
          </a:p>
          <a:p>
            <a:r>
              <a:rPr lang="fr-FR" dirty="0"/>
              <a:t>1823-1826 : Avec </a:t>
            </a:r>
            <a:r>
              <a:rPr lang="fr-FR" dirty="0" err="1"/>
              <a:t>Dost</a:t>
            </a:r>
            <a:r>
              <a:rPr lang="fr-FR" dirty="0"/>
              <a:t> Muhammad, le clan des Durrani </a:t>
            </a:r>
            <a:r>
              <a:rPr lang="fr-FR" dirty="0" err="1"/>
              <a:t>Barakzai</a:t>
            </a:r>
            <a:r>
              <a:rPr lang="fr-FR" dirty="0"/>
              <a:t>, maître de l’Emirat afghan de Kaboul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C0AB6809-A0DD-78B1-5B4A-A688CBCF94FC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176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83BFC-1AB0-49AA-4D04-38FE50F89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FD2A1B-9758-D63E-AE45-517B429FE892}"/>
              </a:ext>
            </a:extLst>
          </p:cNvPr>
          <p:cNvSpPr/>
          <p:nvPr/>
        </p:nvSpPr>
        <p:spPr>
          <a:xfrm>
            <a:off x="118468" y="132522"/>
            <a:ext cx="4998745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1840-1842 : Révolte populaire et religieuse des Afghans et massacre des Britanniques</a:t>
            </a:r>
          </a:p>
          <a:p>
            <a:endParaRPr lang="fr-FR" dirty="0"/>
          </a:p>
          <a:p>
            <a:r>
              <a:rPr lang="fr-FR" dirty="0"/>
              <a:t>4) Déc. 1841 : Après négociations</a:t>
            </a:r>
          </a:p>
          <a:p>
            <a:r>
              <a:rPr lang="fr-FR" dirty="0"/>
              <a:t>Les Britanniques peuvent évacuer Kaboul</a:t>
            </a:r>
          </a:p>
          <a:p>
            <a:r>
              <a:rPr lang="fr-FR" dirty="0"/>
              <a:t>Objectif : Rejoindre Jalalabad à 150 km à l’est 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  <a:p>
            <a:r>
              <a:rPr lang="fr-FR" dirty="0"/>
              <a:t>6-13 Jan. 1842 : La retraite commence</a:t>
            </a:r>
          </a:p>
          <a:p>
            <a:r>
              <a:rPr lang="fr-FR" dirty="0"/>
              <a:t>Dans le froid et la neige</a:t>
            </a:r>
          </a:p>
          <a:p>
            <a:r>
              <a:rPr lang="fr-FR" dirty="0"/>
              <a:t>Et se termine rapidement par un massacre…</a:t>
            </a:r>
          </a:p>
          <a:p>
            <a:endParaRPr lang="fr-FR" dirty="0"/>
          </a:p>
          <a:p>
            <a:r>
              <a:rPr lang="fr-FR" dirty="0"/>
              <a:t>*4 500 soldats et 12 000 civils sont tués</a:t>
            </a:r>
          </a:p>
          <a:p>
            <a:r>
              <a:rPr lang="fr-FR" dirty="0"/>
              <a:t>Un seul survivant, le docteur </a:t>
            </a:r>
            <a:r>
              <a:rPr lang="fr-FR" u="sng" dirty="0"/>
              <a:t>William </a:t>
            </a:r>
            <a:r>
              <a:rPr lang="fr-FR" u="sng" dirty="0" err="1"/>
              <a:t>Brydon</a:t>
            </a:r>
            <a:r>
              <a:rPr lang="fr-FR" dirty="0"/>
              <a:t>…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B3B816C5-87BC-E94A-E48E-0072F3D1C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D07861FD-F957-4D9F-9B08-104EB630BDD8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716A740-4C20-0993-BAE9-30E97FFD9690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0DB11B6-FF19-E459-EF76-CA54F18BD9D1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A65CEB8-5B10-7FE0-4550-FE42FFD1DD6E}"/>
              </a:ext>
            </a:extLst>
          </p:cNvPr>
          <p:cNvSpPr/>
          <p:nvPr/>
        </p:nvSpPr>
        <p:spPr>
          <a:xfrm>
            <a:off x="9235178" y="5459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6F65D2B-E35F-40E4-B9FE-9D3D2D007929}"/>
              </a:ext>
            </a:extLst>
          </p:cNvPr>
          <p:cNvCxnSpPr>
            <a:cxnSpLocks/>
          </p:cNvCxnSpPr>
          <p:nvPr/>
        </p:nvCxnSpPr>
        <p:spPr>
          <a:xfrm>
            <a:off x="8957562" y="132522"/>
            <a:ext cx="0" cy="2915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988FF1B6-EC56-6DC2-7528-7595DB195848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D041701-E031-65A3-B64D-EC62E8294C85}"/>
              </a:ext>
            </a:extLst>
          </p:cNvPr>
          <p:cNvSpPr/>
          <p:nvPr/>
        </p:nvSpPr>
        <p:spPr>
          <a:xfrm>
            <a:off x="10412643" y="256887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67FDA40-2F75-17E5-841F-26E4FF87EC3B}"/>
              </a:ext>
            </a:extLst>
          </p:cNvPr>
          <p:cNvSpPr/>
          <p:nvPr/>
        </p:nvSpPr>
        <p:spPr>
          <a:xfrm>
            <a:off x="11909645" y="249438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A1C2408-8103-A203-E2F8-6FBB0E71DC80}"/>
              </a:ext>
            </a:extLst>
          </p:cNvPr>
          <p:cNvCxnSpPr>
            <a:cxnSpLocks/>
            <a:endCxn id="17" idx="4"/>
          </p:cNvCxnSpPr>
          <p:nvPr/>
        </p:nvCxnSpPr>
        <p:spPr>
          <a:xfrm flipV="1">
            <a:off x="10587513" y="3710652"/>
            <a:ext cx="2519" cy="6351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27006C6-6483-99F7-4C91-4B82C102273E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10561904" y="1909458"/>
            <a:ext cx="280540" cy="6594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AA2D7683-D074-7669-C682-B71A2B593032}"/>
              </a:ext>
            </a:extLst>
          </p:cNvPr>
          <p:cNvSpPr/>
          <p:nvPr/>
        </p:nvSpPr>
        <p:spPr>
          <a:xfrm>
            <a:off x="10502597" y="356167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3A08C48-207F-97F6-5C83-42A3A10D5652}"/>
              </a:ext>
            </a:extLst>
          </p:cNvPr>
          <p:cNvSpPr/>
          <p:nvPr/>
        </p:nvSpPr>
        <p:spPr>
          <a:xfrm>
            <a:off x="10587513" y="286366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EF43788-1D25-7DF9-A54D-0AAC341F7C8F}"/>
              </a:ext>
            </a:extLst>
          </p:cNvPr>
          <p:cNvCxnSpPr>
            <a:cxnSpLocks/>
            <a:stCxn id="17" idx="0"/>
            <a:endCxn id="18" idx="4"/>
          </p:cNvCxnSpPr>
          <p:nvPr/>
        </p:nvCxnSpPr>
        <p:spPr>
          <a:xfrm flipV="1">
            <a:off x="10590032" y="3012636"/>
            <a:ext cx="84916" cy="5490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3A4E674-CB40-D59E-5EFC-ADA7DAB9D333}"/>
              </a:ext>
            </a:extLst>
          </p:cNvPr>
          <p:cNvCxnSpPr>
            <a:cxnSpLocks/>
            <a:endCxn id="8" idx="5"/>
          </p:cNvCxnSpPr>
          <p:nvPr/>
        </p:nvCxnSpPr>
        <p:spPr>
          <a:xfrm flipH="1" flipV="1">
            <a:off x="10561904" y="2696028"/>
            <a:ext cx="113044" cy="1676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0DFC66B1-E7CF-751D-F743-6D9D8E541F45}"/>
              </a:ext>
            </a:extLst>
          </p:cNvPr>
          <p:cNvSpPr/>
          <p:nvPr/>
        </p:nvSpPr>
        <p:spPr>
          <a:xfrm>
            <a:off x="11109825" y="19046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B3D6EDBC-62AE-0537-C7BC-DA4A59E202BC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10991705" y="1856788"/>
            <a:ext cx="143729" cy="697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961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DA960-B148-85B2-9662-075F6038C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DE37F9-6BA6-C7F2-B0EB-95FED9EC8FBD}"/>
              </a:ext>
            </a:extLst>
          </p:cNvPr>
          <p:cNvSpPr/>
          <p:nvPr/>
        </p:nvSpPr>
        <p:spPr>
          <a:xfrm>
            <a:off x="118468" y="132522"/>
            <a:ext cx="4998745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1842 : Les Britanniques reconquièrent l’Afghanistan et rétablissent </a:t>
            </a:r>
            <a:r>
              <a:rPr lang="fr-FR" b="1" dirty="0" err="1"/>
              <a:t>Dost</a:t>
            </a:r>
            <a:r>
              <a:rPr lang="fr-FR" b="1" dirty="0"/>
              <a:t> Muhammad sur le trône de Kaboul ; …</a:t>
            </a:r>
          </a:p>
          <a:p>
            <a:endParaRPr lang="fr-FR" dirty="0"/>
          </a:p>
          <a:p>
            <a:r>
              <a:rPr lang="fr-FR" dirty="0"/>
              <a:t>*1842 : L’humiliation britannique est totale</a:t>
            </a:r>
          </a:p>
          <a:p>
            <a:r>
              <a:rPr lang="fr-FR" dirty="0"/>
              <a:t>Il faut restaurer le prestige par la vengeance…</a:t>
            </a:r>
          </a:p>
          <a:p>
            <a:endParaRPr lang="fr-FR" dirty="0"/>
          </a:p>
          <a:p>
            <a:r>
              <a:rPr lang="fr-FR" dirty="0"/>
              <a:t>*Avril 1842 : Une armée britannique de représailles Est envoyée en Afghanistan</a:t>
            </a:r>
          </a:p>
          <a:p>
            <a:r>
              <a:rPr lang="fr-FR" dirty="0"/>
              <a:t>Les villages et les cultures sont détruits</a:t>
            </a:r>
          </a:p>
          <a:p>
            <a:endParaRPr lang="fr-FR" dirty="0"/>
          </a:p>
          <a:p>
            <a:r>
              <a:rPr lang="fr-FR" dirty="0"/>
              <a:t>*Sept. 1842 : Kaboul est reprise</a:t>
            </a:r>
          </a:p>
          <a:p>
            <a:r>
              <a:rPr lang="fr-FR" dirty="0"/>
              <a:t>Les prisonniers et les otages sont libérés</a:t>
            </a:r>
          </a:p>
          <a:p>
            <a:r>
              <a:rPr lang="fr-FR" dirty="0"/>
              <a:t>Dont 2 000 cipayes indiens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B524E556-304B-BB6F-EF88-C95E4E6F2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66672E01-8FC7-723A-6A71-4F98932CC480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F07C467-8299-1452-6AB1-7DEF97213FBF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2F33527-3365-8D2F-8257-7A6417702F84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073A623-ED8D-45E8-0BD9-A296564FF84A}"/>
              </a:ext>
            </a:extLst>
          </p:cNvPr>
          <p:cNvSpPr/>
          <p:nvPr/>
        </p:nvSpPr>
        <p:spPr>
          <a:xfrm>
            <a:off x="9235178" y="5459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08EC7FC-63F0-E4B0-D728-049365EEB9A6}"/>
              </a:ext>
            </a:extLst>
          </p:cNvPr>
          <p:cNvCxnSpPr>
            <a:cxnSpLocks/>
          </p:cNvCxnSpPr>
          <p:nvPr/>
        </p:nvCxnSpPr>
        <p:spPr>
          <a:xfrm>
            <a:off x="8957562" y="132522"/>
            <a:ext cx="0" cy="2915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5B26F2EA-67D7-EC59-1DF8-83D1768987BE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D4C3383-080F-55A8-7671-01323E07EF1F}"/>
              </a:ext>
            </a:extLst>
          </p:cNvPr>
          <p:cNvSpPr/>
          <p:nvPr/>
        </p:nvSpPr>
        <p:spPr>
          <a:xfrm>
            <a:off x="10412643" y="25688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035F185-99B9-C949-3BA9-F29C79F4DDCA}"/>
              </a:ext>
            </a:extLst>
          </p:cNvPr>
          <p:cNvSpPr/>
          <p:nvPr/>
        </p:nvSpPr>
        <p:spPr>
          <a:xfrm>
            <a:off x="11909645" y="249438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CFD344F-85AD-96F3-07CB-EB43CD5E9911}"/>
              </a:ext>
            </a:extLst>
          </p:cNvPr>
          <p:cNvSpPr/>
          <p:nvPr/>
        </p:nvSpPr>
        <p:spPr>
          <a:xfrm>
            <a:off x="10502597" y="356167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0EE77BA-FED5-A73B-43B4-040D3EFC3219}"/>
              </a:ext>
            </a:extLst>
          </p:cNvPr>
          <p:cNvSpPr/>
          <p:nvPr/>
        </p:nvSpPr>
        <p:spPr>
          <a:xfrm>
            <a:off x="10587513" y="286366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D6B41D5-B658-C4B8-AB5E-BF703C10121C}"/>
              </a:ext>
            </a:extLst>
          </p:cNvPr>
          <p:cNvCxnSpPr>
            <a:cxnSpLocks/>
            <a:endCxn id="13" idx="5"/>
          </p:cNvCxnSpPr>
          <p:nvPr/>
        </p:nvCxnSpPr>
        <p:spPr>
          <a:xfrm flipH="1" flipV="1">
            <a:off x="10561904" y="2696028"/>
            <a:ext cx="113044" cy="1676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F8A0945A-AEBF-C392-0AA6-0076827DDBD9}"/>
              </a:ext>
            </a:extLst>
          </p:cNvPr>
          <p:cNvCxnSpPr>
            <a:cxnSpLocks/>
          </p:cNvCxnSpPr>
          <p:nvPr/>
        </p:nvCxnSpPr>
        <p:spPr>
          <a:xfrm flipH="1" flipV="1">
            <a:off x="10966096" y="1909458"/>
            <a:ext cx="943549" cy="5849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017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B3F17-9CEE-84BC-72FC-E665B93AB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9B20C2-9415-C0BF-468F-CCB0AECF523A}"/>
              </a:ext>
            </a:extLst>
          </p:cNvPr>
          <p:cNvSpPr/>
          <p:nvPr/>
        </p:nvSpPr>
        <p:spPr>
          <a:xfrm>
            <a:off x="118468" y="132522"/>
            <a:ext cx="4998745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1842 : Les Britanniques reconquièrent l’Afghanistan et rétablissent </a:t>
            </a:r>
            <a:r>
              <a:rPr lang="fr-FR" b="1" dirty="0" err="1"/>
              <a:t>Dost</a:t>
            </a:r>
            <a:r>
              <a:rPr lang="fr-FR" b="1" dirty="0"/>
              <a:t> Muhammad sur le trône de Kaboul ; … </a:t>
            </a:r>
          </a:p>
          <a:p>
            <a:endParaRPr lang="fr-FR" dirty="0"/>
          </a:p>
          <a:p>
            <a:r>
              <a:rPr lang="fr-FR" dirty="0"/>
              <a:t>*1842 : Les Britanniques rétablissent…</a:t>
            </a:r>
          </a:p>
          <a:p>
            <a:r>
              <a:rPr lang="fr-FR" u="sng" dirty="0" err="1"/>
              <a:t>Dost</a:t>
            </a:r>
            <a:r>
              <a:rPr lang="fr-FR" u="sng" dirty="0"/>
              <a:t> Muhammad</a:t>
            </a:r>
            <a:r>
              <a:rPr lang="fr-FR" dirty="0"/>
              <a:t> sur le trône de Kaboul (!)</a:t>
            </a:r>
          </a:p>
          <a:p>
            <a:endParaRPr lang="fr-FR" dirty="0"/>
          </a:p>
          <a:p>
            <a:r>
              <a:rPr lang="fr-FR" dirty="0"/>
              <a:t>NB : </a:t>
            </a:r>
            <a:r>
              <a:rPr lang="fr-FR" dirty="0" err="1"/>
              <a:t>Shuja</a:t>
            </a:r>
            <a:r>
              <a:rPr lang="fr-FR" dirty="0"/>
              <a:t>, en fuite, a été assassiné en avril 1842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dirty="0" err="1"/>
              <a:t>Dost</a:t>
            </a:r>
            <a:r>
              <a:rPr lang="fr-FR" dirty="0"/>
              <a:t> Muhammad est désormais pour la GB</a:t>
            </a:r>
          </a:p>
          <a:p>
            <a:r>
              <a:rPr lang="fr-FR" dirty="0"/>
              <a:t>Le </a:t>
            </a:r>
            <a:r>
              <a:rPr lang="fr-FR" u="sng" dirty="0"/>
              <a:t>seul</a:t>
            </a:r>
            <a:r>
              <a:rPr lang="fr-FR" dirty="0"/>
              <a:t> chef de taille à se faire respecter</a:t>
            </a:r>
          </a:p>
          <a:p>
            <a:endParaRPr lang="fr-FR" dirty="0"/>
          </a:p>
          <a:p>
            <a:r>
              <a:rPr lang="fr-FR" dirty="0"/>
              <a:t>*Il gouvernera jusqu’à sa mort en 1863</a:t>
            </a:r>
          </a:p>
          <a:p>
            <a:endParaRPr lang="fr-FR" dirty="0"/>
          </a:p>
          <a:p>
            <a:r>
              <a:rPr lang="fr-FR" dirty="0"/>
              <a:t>*Bilan…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4938D08-6A7B-BBBD-9ACC-5373676E2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C5480A52-5A7D-E980-8F32-1EF3FB5C78BC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7B49347-9110-9380-A570-82D1F97C6920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050EA7F-0EC1-0A85-75A6-488A10F46592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C97668E-ECA9-54EE-E6C2-C3F2D26282B2}"/>
              </a:ext>
            </a:extLst>
          </p:cNvPr>
          <p:cNvSpPr/>
          <p:nvPr/>
        </p:nvSpPr>
        <p:spPr>
          <a:xfrm>
            <a:off x="9235178" y="5459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E4FC52C-BE08-CA88-8231-C7BE0CB9869C}"/>
              </a:ext>
            </a:extLst>
          </p:cNvPr>
          <p:cNvCxnSpPr>
            <a:cxnSpLocks/>
          </p:cNvCxnSpPr>
          <p:nvPr/>
        </p:nvCxnSpPr>
        <p:spPr>
          <a:xfrm>
            <a:off x="8957562" y="132522"/>
            <a:ext cx="0" cy="2915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1D05FC6-53B9-11CC-06C7-8EB6E1BB5BE0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62A7564-1AAC-082B-7611-ACE138EF5F0C}"/>
              </a:ext>
            </a:extLst>
          </p:cNvPr>
          <p:cNvSpPr/>
          <p:nvPr/>
        </p:nvSpPr>
        <p:spPr>
          <a:xfrm>
            <a:off x="10412643" y="25688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4E02E0B-A131-05B0-B89F-CF77E3813B65}"/>
              </a:ext>
            </a:extLst>
          </p:cNvPr>
          <p:cNvSpPr/>
          <p:nvPr/>
        </p:nvSpPr>
        <p:spPr>
          <a:xfrm>
            <a:off x="11909645" y="249438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9F71818-3B2A-BB8F-A352-6AB3B29FE0FF}"/>
              </a:ext>
            </a:extLst>
          </p:cNvPr>
          <p:cNvCxnSpPr>
            <a:cxnSpLocks/>
            <a:endCxn id="12" idx="5"/>
          </p:cNvCxnSpPr>
          <p:nvPr/>
        </p:nvCxnSpPr>
        <p:spPr>
          <a:xfrm flipH="1" flipV="1">
            <a:off x="10966096" y="1909458"/>
            <a:ext cx="943549" cy="5849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070FE9D6-31F0-D098-6805-929D633CF0C8}"/>
              </a:ext>
            </a:extLst>
          </p:cNvPr>
          <p:cNvSpPr/>
          <p:nvPr/>
        </p:nvSpPr>
        <p:spPr>
          <a:xfrm>
            <a:off x="10502597" y="356167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4C81ADD-C45A-1183-C707-B288848F3144}"/>
              </a:ext>
            </a:extLst>
          </p:cNvPr>
          <p:cNvSpPr/>
          <p:nvPr/>
        </p:nvSpPr>
        <p:spPr>
          <a:xfrm>
            <a:off x="10587513" y="286366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80E29FF-5443-C2A4-3C11-792EB4597817}"/>
              </a:ext>
            </a:extLst>
          </p:cNvPr>
          <p:cNvCxnSpPr>
            <a:cxnSpLocks/>
            <a:endCxn id="13" idx="5"/>
          </p:cNvCxnSpPr>
          <p:nvPr/>
        </p:nvCxnSpPr>
        <p:spPr>
          <a:xfrm flipH="1" flipV="1">
            <a:off x="10561904" y="2696028"/>
            <a:ext cx="113044" cy="1676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187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4B051-DE1D-8FA0-59BD-85BC95BC7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AA7704-097E-CC65-378F-615E8C421169}"/>
              </a:ext>
            </a:extLst>
          </p:cNvPr>
          <p:cNvSpPr/>
          <p:nvPr/>
        </p:nvSpPr>
        <p:spPr>
          <a:xfrm>
            <a:off x="118468" y="132522"/>
            <a:ext cx="4998745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1842 : … Pour les Britanniques, l’Afghanistan doit devenir un Etat tampon, barrage à l’avancée des Persans et des Russes</a:t>
            </a:r>
          </a:p>
          <a:p>
            <a:endParaRPr lang="fr-FR" dirty="0"/>
          </a:p>
          <a:p>
            <a:r>
              <a:rPr lang="fr-FR" dirty="0"/>
              <a:t>*1842 : Pour les Britanniques</a:t>
            </a:r>
          </a:p>
          <a:p>
            <a:r>
              <a:rPr lang="fr-FR" dirty="0"/>
              <a:t>Après cet épisode catastrophique</a:t>
            </a:r>
          </a:p>
          <a:p>
            <a:r>
              <a:rPr lang="fr-FR" dirty="0"/>
              <a:t>L’Afghanistan menaçant qu’il fallait neutraliser</a:t>
            </a:r>
          </a:p>
          <a:p>
            <a:r>
              <a:rPr lang="fr-FR" dirty="0"/>
              <a:t>S’est finalement rallié</a:t>
            </a:r>
          </a:p>
          <a:p>
            <a:endParaRPr lang="fr-FR" dirty="0"/>
          </a:p>
          <a:p>
            <a:r>
              <a:rPr lang="fr-FR" dirty="0"/>
              <a:t>*Et il devient comme le royaume sikh en 1809</a:t>
            </a:r>
          </a:p>
          <a:p>
            <a:r>
              <a:rPr lang="fr-FR" dirty="0"/>
              <a:t>Un véritable Etat tampon…</a:t>
            </a:r>
          </a:p>
          <a:p>
            <a:r>
              <a:rPr lang="fr-FR" dirty="0"/>
              <a:t> </a:t>
            </a:r>
          </a:p>
          <a:p>
            <a:r>
              <a:rPr lang="fr-FR" dirty="0"/>
              <a:t>Capable d’arrêter l’avancée des Persans</a:t>
            </a:r>
          </a:p>
          <a:p>
            <a:r>
              <a:rPr lang="fr-FR" dirty="0"/>
              <a:t>Et indirectement des Russes</a:t>
            </a:r>
          </a:p>
          <a:p>
            <a:endParaRPr lang="fr-FR" dirty="0"/>
          </a:p>
          <a:p>
            <a:r>
              <a:rPr lang="fr-FR" u="sng" dirty="0"/>
              <a:t>*A revoir…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C27E286C-5B63-A9B9-4C06-4465ADABB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3" y="132522"/>
            <a:ext cx="6838199" cy="567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9B570653-B2AB-63DD-8702-9AA5F8441595}"/>
              </a:ext>
            </a:extLst>
          </p:cNvPr>
          <p:cNvSpPr/>
          <p:nvPr/>
        </p:nvSpPr>
        <p:spPr>
          <a:xfrm>
            <a:off x="7812484" y="1707814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D12AFD5-DCD5-88CC-DBE3-CB1021B096A5}"/>
              </a:ext>
            </a:extLst>
          </p:cNvPr>
          <p:cNvSpPr/>
          <p:nvPr/>
        </p:nvSpPr>
        <p:spPr>
          <a:xfrm>
            <a:off x="6548353" y="6949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9AED840-5194-7B4B-A9F1-0A9B20AA9381}"/>
              </a:ext>
            </a:extLst>
          </p:cNvPr>
          <p:cNvSpPr/>
          <p:nvPr/>
        </p:nvSpPr>
        <p:spPr>
          <a:xfrm>
            <a:off x="9821018" y="201467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918E4B7-B85A-55EE-4B73-DE9479AF2B2B}"/>
              </a:ext>
            </a:extLst>
          </p:cNvPr>
          <p:cNvSpPr/>
          <p:nvPr/>
        </p:nvSpPr>
        <p:spPr>
          <a:xfrm>
            <a:off x="9235178" y="54596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9D2DD83-596E-ACD6-5D50-EFB33C69D10A}"/>
              </a:ext>
            </a:extLst>
          </p:cNvPr>
          <p:cNvCxnSpPr>
            <a:cxnSpLocks/>
          </p:cNvCxnSpPr>
          <p:nvPr/>
        </p:nvCxnSpPr>
        <p:spPr>
          <a:xfrm>
            <a:off x="8957562" y="132522"/>
            <a:ext cx="0" cy="2915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9497D931-2EBA-91AE-C7DF-727ACF89D7FE}"/>
              </a:ext>
            </a:extLst>
          </p:cNvPr>
          <p:cNvSpPr/>
          <p:nvPr/>
        </p:nvSpPr>
        <p:spPr>
          <a:xfrm>
            <a:off x="10816835" y="178230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8CF7B12-A188-57D5-51BF-6C4067FD0571}"/>
              </a:ext>
            </a:extLst>
          </p:cNvPr>
          <p:cNvSpPr/>
          <p:nvPr/>
        </p:nvSpPr>
        <p:spPr>
          <a:xfrm>
            <a:off x="10412643" y="25688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C4D75A9-8567-2C18-88C7-02A087C0D58C}"/>
              </a:ext>
            </a:extLst>
          </p:cNvPr>
          <p:cNvSpPr/>
          <p:nvPr/>
        </p:nvSpPr>
        <p:spPr>
          <a:xfrm>
            <a:off x="11909645" y="249438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A9959FE-E07F-B313-8B37-E91C7EF1094F}"/>
              </a:ext>
            </a:extLst>
          </p:cNvPr>
          <p:cNvCxnSpPr>
            <a:cxnSpLocks/>
            <a:endCxn id="12" idx="5"/>
          </p:cNvCxnSpPr>
          <p:nvPr/>
        </p:nvCxnSpPr>
        <p:spPr>
          <a:xfrm flipH="1" flipV="1">
            <a:off x="10966096" y="1909458"/>
            <a:ext cx="943549" cy="5849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300086A7-79AC-9AF8-AC97-22FE162F1901}"/>
              </a:ext>
            </a:extLst>
          </p:cNvPr>
          <p:cNvSpPr/>
          <p:nvPr/>
        </p:nvSpPr>
        <p:spPr>
          <a:xfrm>
            <a:off x="10502597" y="356167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D3AAB45-F25F-BFAB-D8DF-2752261DC58F}"/>
              </a:ext>
            </a:extLst>
          </p:cNvPr>
          <p:cNvSpPr/>
          <p:nvPr/>
        </p:nvSpPr>
        <p:spPr>
          <a:xfrm>
            <a:off x="10587513" y="286366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BF12908-405C-3822-3C95-0130CED805D2}"/>
              </a:ext>
            </a:extLst>
          </p:cNvPr>
          <p:cNvCxnSpPr>
            <a:cxnSpLocks/>
            <a:endCxn id="13" idx="5"/>
          </p:cNvCxnSpPr>
          <p:nvPr/>
        </p:nvCxnSpPr>
        <p:spPr>
          <a:xfrm flipH="1" flipV="1">
            <a:off x="10561904" y="2696028"/>
            <a:ext cx="113044" cy="1676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90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BF3C8-D09B-CADC-E90C-0AF69366A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DF90C3-E505-C5B5-BD15-A7154A0539AF}"/>
              </a:ext>
            </a:extLst>
          </p:cNvPr>
          <p:cNvSpPr/>
          <p:nvPr/>
        </p:nvSpPr>
        <p:spPr>
          <a:xfrm>
            <a:off x="118468" y="132522"/>
            <a:ext cx="5392982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1842 : … Pour les Britanniques, l’Afghanistan doit devenir un Etat tampon, barrage à l’avancée des Persans et des Russes</a:t>
            </a:r>
          </a:p>
          <a:p>
            <a:endParaRPr lang="fr-FR" dirty="0"/>
          </a:p>
          <a:p>
            <a:r>
              <a:rPr lang="fr-FR" dirty="0"/>
              <a:t>*1840 : Reste dans la plaine du Pendjab</a:t>
            </a:r>
          </a:p>
          <a:p>
            <a:r>
              <a:rPr lang="fr-FR" dirty="0"/>
              <a:t>La dernière puissance non soumise à la GB</a:t>
            </a:r>
          </a:p>
          <a:p>
            <a:r>
              <a:rPr lang="fr-FR" dirty="0"/>
              <a:t>Le Royaume des sikhs…</a:t>
            </a:r>
          </a:p>
          <a:p>
            <a:endParaRPr lang="fr-FR" dirty="0"/>
          </a:p>
          <a:p>
            <a:r>
              <a:rPr lang="fr-FR" dirty="0"/>
              <a:t>Royaume des sikhs désormais devenu après 1842 </a:t>
            </a:r>
            <a:r>
              <a:rPr lang="fr-FR" i="1" dirty="0"/>
              <a:t>Inutile</a:t>
            </a:r>
            <a:r>
              <a:rPr lang="fr-FR" dirty="0"/>
              <a:t> dans la stratégie défensive du </a:t>
            </a:r>
            <a:r>
              <a:rPr lang="fr-FR" i="1" dirty="0" err="1"/>
              <a:t>Company</a:t>
            </a:r>
            <a:r>
              <a:rPr lang="fr-FR" i="1" dirty="0"/>
              <a:t> Raj</a:t>
            </a:r>
            <a:r>
              <a:rPr lang="fr-FR" dirty="0"/>
              <a:t>…</a:t>
            </a:r>
          </a:p>
          <a:p>
            <a:r>
              <a:rPr lang="fr-FR" dirty="0"/>
              <a:t>Et donc à conquérir</a:t>
            </a:r>
          </a:p>
          <a:p>
            <a:endParaRPr lang="fr-FR" dirty="0"/>
          </a:p>
          <a:p>
            <a:r>
              <a:rPr lang="fr-FR" dirty="0"/>
              <a:t>*La conquête du Pendjab</a:t>
            </a:r>
          </a:p>
          <a:p>
            <a:r>
              <a:rPr lang="fr-FR" dirty="0"/>
              <a:t>Dernier volet de cette histoire complexe</a:t>
            </a:r>
          </a:p>
          <a:p>
            <a:endParaRPr lang="fr-FR" dirty="0"/>
          </a:p>
          <a:p>
            <a:r>
              <a:rPr lang="fr-FR" dirty="0"/>
              <a:t>*Récit…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8EEBEDC4-25CB-2F8E-95EB-A8D0CFD7F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72395" b="56877"/>
          <a:stretch/>
        </p:blipFill>
        <p:spPr>
          <a:xfrm>
            <a:off x="5640390" y="166325"/>
            <a:ext cx="6382152" cy="65292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6BA8C98-FE46-A0A4-C243-7EC82A20409C}"/>
              </a:ext>
            </a:extLst>
          </p:cNvPr>
          <p:cNvSpPr/>
          <p:nvPr/>
        </p:nvSpPr>
        <p:spPr>
          <a:xfrm>
            <a:off x="8993872" y="2700997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F18109E-E600-19A7-56B0-407A91AAB3B9}"/>
              </a:ext>
            </a:extLst>
          </p:cNvPr>
          <p:cNvSpPr/>
          <p:nvPr/>
        </p:nvSpPr>
        <p:spPr>
          <a:xfrm>
            <a:off x="9314024" y="2753712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EBBEEDD-5ED4-6DF7-AA57-E9FCD72CDF60}"/>
              </a:ext>
            </a:extLst>
          </p:cNvPr>
          <p:cNvSpPr/>
          <p:nvPr/>
        </p:nvSpPr>
        <p:spPr>
          <a:xfrm>
            <a:off x="8411347" y="1443072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CA7D005-F85A-ACCC-DDD5-EAAE48C9B4E6}"/>
              </a:ext>
            </a:extLst>
          </p:cNvPr>
          <p:cNvSpPr/>
          <p:nvPr/>
        </p:nvSpPr>
        <p:spPr>
          <a:xfrm>
            <a:off x="8107537" y="1443072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9B05BFB-31E4-537B-1499-5909FD250626}"/>
              </a:ext>
            </a:extLst>
          </p:cNvPr>
          <p:cNvSpPr/>
          <p:nvPr/>
        </p:nvSpPr>
        <p:spPr>
          <a:xfrm>
            <a:off x="9321293" y="1494774"/>
            <a:ext cx="256626" cy="25783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781429C-B13A-0CA9-33EB-BE6ED5C61F2C}"/>
              </a:ext>
            </a:extLst>
          </p:cNvPr>
          <p:cNvSpPr/>
          <p:nvPr/>
        </p:nvSpPr>
        <p:spPr>
          <a:xfrm>
            <a:off x="7818159" y="3276600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748950B-130D-DAD6-B23C-5C0E71FD7D8E}"/>
              </a:ext>
            </a:extLst>
          </p:cNvPr>
          <p:cNvSpPr/>
          <p:nvPr/>
        </p:nvSpPr>
        <p:spPr>
          <a:xfrm>
            <a:off x="9639855" y="2913107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204D13E-CFA1-22B8-36F0-D19A66FEB27E}"/>
              </a:ext>
            </a:extLst>
          </p:cNvPr>
          <p:cNvSpPr/>
          <p:nvPr/>
        </p:nvSpPr>
        <p:spPr>
          <a:xfrm>
            <a:off x="10304379" y="4142974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1F294C0-AAA9-8D59-399F-BA4128A2E97E}"/>
              </a:ext>
            </a:extLst>
          </p:cNvPr>
          <p:cNvSpPr/>
          <p:nvPr/>
        </p:nvSpPr>
        <p:spPr>
          <a:xfrm>
            <a:off x="9314024" y="2121450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408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E141D-AF56-F554-D963-FAD0B3664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B2AE0A-A378-E93C-13AD-E0642C05F7D9}"/>
              </a:ext>
            </a:extLst>
          </p:cNvPr>
          <p:cNvSpPr/>
          <p:nvPr/>
        </p:nvSpPr>
        <p:spPr>
          <a:xfrm>
            <a:off x="169458" y="166325"/>
            <a:ext cx="5232536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1839-1849 : Après la mort de Ranjit Singh, conquête britannique du Sind et du royaume des sikhs ; 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*1839 : A Lahore, mort de </a:t>
            </a:r>
            <a:r>
              <a:rPr lang="fr-FR" u="sng" dirty="0"/>
              <a:t>Ranjit Singh</a:t>
            </a:r>
          </a:p>
          <a:p>
            <a:r>
              <a:rPr lang="fr-FR" dirty="0"/>
              <a:t>Querelles de succession et finalement…</a:t>
            </a:r>
          </a:p>
          <a:p>
            <a:endParaRPr lang="fr-FR" dirty="0"/>
          </a:p>
          <a:p>
            <a:r>
              <a:rPr lang="fr-FR" dirty="0"/>
              <a:t>*1843 : Son fils </a:t>
            </a:r>
            <a:r>
              <a:rPr lang="fr-FR" u="sng" dirty="0" err="1"/>
              <a:t>Dhulîp</a:t>
            </a:r>
            <a:r>
              <a:rPr lang="fr-FR" u="sng" dirty="0"/>
              <a:t> Singh</a:t>
            </a:r>
            <a:r>
              <a:rPr lang="fr-FR" dirty="0"/>
              <a:t>, 5 ans, lui succède</a:t>
            </a:r>
          </a:p>
          <a:p>
            <a:r>
              <a:rPr lang="fr-FR" dirty="0"/>
              <a:t>Sous la régence de sa mère, la </a:t>
            </a:r>
            <a:r>
              <a:rPr lang="fr-FR" u="sng" dirty="0"/>
              <a:t>râni </a:t>
            </a:r>
            <a:r>
              <a:rPr lang="fr-FR" u="sng" dirty="0" err="1"/>
              <a:t>Jundan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*Les Britanniques profitent des troubles</a:t>
            </a:r>
          </a:p>
          <a:p>
            <a:r>
              <a:rPr lang="fr-FR" dirty="0"/>
              <a:t>Pour intervenir…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72F3BC2-9454-99EF-50EF-4EBF7D3F52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72395" b="56877"/>
          <a:stretch/>
        </p:blipFill>
        <p:spPr>
          <a:xfrm>
            <a:off x="5640390" y="166325"/>
            <a:ext cx="6382152" cy="65292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9874FBE-6775-02A4-211F-6A7EB133DAB8}"/>
              </a:ext>
            </a:extLst>
          </p:cNvPr>
          <p:cNvSpPr/>
          <p:nvPr/>
        </p:nvSpPr>
        <p:spPr>
          <a:xfrm>
            <a:off x="8993872" y="2700997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DF8D1F9-280A-D169-F532-071CDA9E1ED4}"/>
              </a:ext>
            </a:extLst>
          </p:cNvPr>
          <p:cNvSpPr/>
          <p:nvPr/>
        </p:nvSpPr>
        <p:spPr>
          <a:xfrm>
            <a:off x="9314024" y="2753712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F439163-A400-7A0A-1AA8-898823630C63}"/>
              </a:ext>
            </a:extLst>
          </p:cNvPr>
          <p:cNvSpPr/>
          <p:nvPr/>
        </p:nvSpPr>
        <p:spPr>
          <a:xfrm>
            <a:off x="8411347" y="1443072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EB09FEA-4244-43FC-8535-E06EB099D906}"/>
              </a:ext>
            </a:extLst>
          </p:cNvPr>
          <p:cNvSpPr/>
          <p:nvPr/>
        </p:nvSpPr>
        <p:spPr>
          <a:xfrm>
            <a:off x="8107537" y="1443072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369E077-277D-9680-BDFC-BA0B0D8C296C}"/>
              </a:ext>
            </a:extLst>
          </p:cNvPr>
          <p:cNvSpPr/>
          <p:nvPr/>
        </p:nvSpPr>
        <p:spPr>
          <a:xfrm>
            <a:off x="9321293" y="1494774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5B2B20C-F933-5998-B27F-BDCEE751DDC0}"/>
              </a:ext>
            </a:extLst>
          </p:cNvPr>
          <p:cNvSpPr/>
          <p:nvPr/>
        </p:nvSpPr>
        <p:spPr>
          <a:xfrm>
            <a:off x="7818159" y="3276600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E10F21E-7241-6C07-5C57-762237C1159B}"/>
              </a:ext>
            </a:extLst>
          </p:cNvPr>
          <p:cNvSpPr/>
          <p:nvPr/>
        </p:nvSpPr>
        <p:spPr>
          <a:xfrm>
            <a:off x="9639855" y="2913107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7122EE3-0DDC-2811-7116-65E1488E7695}"/>
              </a:ext>
            </a:extLst>
          </p:cNvPr>
          <p:cNvSpPr/>
          <p:nvPr/>
        </p:nvSpPr>
        <p:spPr>
          <a:xfrm>
            <a:off x="10304379" y="4142974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1D24458-A516-3BB7-C3B7-E9A76374F42C}"/>
              </a:ext>
            </a:extLst>
          </p:cNvPr>
          <p:cNvSpPr/>
          <p:nvPr/>
        </p:nvSpPr>
        <p:spPr>
          <a:xfrm>
            <a:off x="9314024" y="2121450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B289FD4-2160-1B63-F2F1-45D0F8742FA7}"/>
              </a:ext>
            </a:extLst>
          </p:cNvPr>
          <p:cNvSpPr/>
          <p:nvPr/>
        </p:nvSpPr>
        <p:spPr>
          <a:xfrm>
            <a:off x="6096000" y="5645872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B1D7DBD-F77F-FB9E-ACE2-9E7A9D11FC86}"/>
              </a:ext>
            </a:extLst>
          </p:cNvPr>
          <p:cNvSpPr/>
          <p:nvPr/>
        </p:nvSpPr>
        <p:spPr>
          <a:xfrm>
            <a:off x="6938023" y="1185242"/>
            <a:ext cx="256626" cy="25783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829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232536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1839-1849 : Après la mort de Ranjit Singh, conquête britannique du Sind et du royaume des sikhs ; 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*1843 : Les Britanniques annexent le Sind</a:t>
            </a:r>
          </a:p>
          <a:p>
            <a:r>
              <a:rPr lang="fr-FR" dirty="0"/>
              <a:t>Et donc toute la basse vallée de l’Indus</a:t>
            </a:r>
          </a:p>
          <a:p>
            <a:endParaRPr lang="fr-FR" dirty="0"/>
          </a:p>
          <a:p>
            <a:r>
              <a:rPr lang="fr-FR" dirty="0"/>
              <a:t>NB : 1783-1843 : Dynastie musulmane des </a:t>
            </a:r>
            <a:r>
              <a:rPr lang="fr-FR" dirty="0" err="1"/>
              <a:t>Taipur</a:t>
            </a:r>
            <a:endParaRPr lang="fr-FR" dirty="0"/>
          </a:p>
          <a:p>
            <a:r>
              <a:rPr lang="fr-FR" dirty="0"/>
              <a:t>NB : Karachi et le Sind, déjà occupés depuis 1839</a:t>
            </a:r>
          </a:p>
          <a:p>
            <a:endParaRPr lang="fr-FR" dirty="0"/>
          </a:p>
          <a:p>
            <a:r>
              <a:rPr lang="fr-FR" dirty="0"/>
              <a:t>*Entre les Britanniques et leurs alliés afghans</a:t>
            </a:r>
          </a:p>
          <a:p>
            <a:r>
              <a:rPr lang="fr-FR" dirty="0"/>
              <a:t>L’Empire sikh se retrouve totalement encerclé…</a:t>
            </a:r>
          </a:p>
        </p:txBody>
      </p:sp>
      <p:pic>
        <p:nvPicPr>
          <p:cNvPr id="24" name="Image 2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A943D4F-EFA4-7A27-FD67-701915473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72395" b="56877"/>
          <a:stretch/>
        </p:blipFill>
        <p:spPr>
          <a:xfrm>
            <a:off x="5640390" y="166325"/>
            <a:ext cx="6382152" cy="65292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1AAE4360-91CC-E4A5-6B9E-8EA816816D68}"/>
              </a:ext>
            </a:extLst>
          </p:cNvPr>
          <p:cNvSpPr/>
          <p:nvPr/>
        </p:nvSpPr>
        <p:spPr>
          <a:xfrm>
            <a:off x="8993872" y="2700997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EDECB2E-59A5-2FB8-4641-81AF6002C220}"/>
              </a:ext>
            </a:extLst>
          </p:cNvPr>
          <p:cNvSpPr/>
          <p:nvPr/>
        </p:nvSpPr>
        <p:spPr>
          <a:xfrm>
            <a:off x="9314024" y="2753712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5DB2D35-E392-994E-9E54-47ACF5E79C45}"/>
              </a:ext>
            </a:extLst>
          </p:cNvPr>
          <p:cNvSpPr/>
          <p:nvPr/>
        </p:nvSpPr>
        <p:spPr>
          <a:xfrm>
            <a:off x="8411347" y="1443072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2F3C082-EC53-1DFC-1158-B0C3336D3AD3}"/>
              </a:ext>
            </a:extLst>
          </p:cNvPr>
          <p:cNvSpPr/>
          <p:nvPr/>
        </p:nvSpPr>
        <p:spPr>
          <a:xfrm>
            <a:off x="8107537" y="1443072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477677B-C773-6E21-43E5-21ADB6379B83}"/>
              </a:ext>
            </a:extLst>
          </p:cNvPr>
          <p:cNvSpPr/>
          <p:nvPr/>
        </p:nvSpPr>
        <p:spPr>
          <a:xfrm>
            <a:off x="9321293" y="1494774"/>
            <a:ext cx="256626" cy="25783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64CE3FF-58C6-457E-62B4-110D36869608}"/>
              </a:ext>
            </a:extLst>
          </p:cNvPr>
          <p:cNvSpPr/>
          <p:nvPr/>
        </p:nvSpPr>
        <p:spPr>
          <a:xfrm>
            <a:off x="7818159" y="3276600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A1ECBBA-A8F2-FF88-1826-1EC126ADF8D4}"/>
              </a:ext>
            </a:extLst>
          </p:cNvPr>
          <p:cNvSpPr/>
          <p:nvPr/>
        </p:nvSpPr>
        <p:spPr>
          <a:xfrm>
            <a:off x="9639855" y="2913107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3050D67-36D1-0495-4268-E2FB143EB9B9}"/>
              </a:ext>
            </a:extLst>
          </p:cNvPr>
          <p:cNvSpPr/>
          <p:nvPr/>
        </p:nvSpPr>
        <p:spPr>
          <a:xfrm>
            <a:off x="10304379" y="4142974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E8DC3C6-DC34-07C3-163A-9CAAC8212F45}"/>
              </a:ext>
            </a:extLst>
          </p:cNvPr>
          <p:cNvSpPr/>
          <p:nvPr/>
        </p:nvSpPr>
        <p:spPr>
          <a:xfrm>
            <a:off x="9314024" y="2121450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236BE8D-8355-05EB-CBA6-275FC38768A9}"/>
              </a:ext>
            </a:extLst>
          </p:cNvPr>
          <p:cNvSpPr/>
          <p:nvPr/>
        </p:nvSpPr>
        <p:spPr>
          <a:xfrm>
            <a:off x="6938023" y="1185242"/>
            <a:ext cx="256626" cy="25783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18C32BB-9B9B-0AE0-0FB5-5DE583DF5946}"/>
              </a:ext>
            </a:extLst>
          </p:cNvPr>
          <p:cNvSpPr/>
          <p:nvPr/>
        </p:nvSpPr>
        <p:spPr>
          <a:xfrm>
            <a:off x="6206389" y="5706163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771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06DB4-2058-FD27-AB8F-11114BFB8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312286-6803-381E-FAD5-2D28E6A64152}"/>
              </a:ext>
            </a:extLst>
          </p:cNvPr>
          <p:cNvSpPr/>
          <p:nvPr/>
        </p:nvSpPr>
        <p:spPr>
          <a:xfrm>
            <a:off x="169458" y="166325"/>
            <a:ext cx="5232536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1839-1849 : Après la mort de Ranjit Singh, conquête britannique du Sind et du royaume des sikhs ; 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*1845-46 : 1</a:t>
            </a:r>
            <a:r>
              <a:rPr lang="fr-FR" baseline="30000" dirty="0"/>
              <a:t>ère</a:t>
            </a:r>
            <a:r>
              <a:rPr lang="fr-FR" dirty="0"/>
              <a:t> guerre </a:t>
            </a:r>
            <a:r>
              <a:rPr lang="fr-FR" dirty="0" err="1"/>
              <a:t>anglo</a:t>
            </a:r>
            <a:r>
              <a:rPr lang="fr-FR" dirty="0"/>
              <a:t>-sikhe</a:t>
            </a:r>
          </a:p>
          <a:p>
            <a:r>
              <a:rPr lang="fr-FR" dirty="0"/>
              <a:t>Victoire des Britanniques</a:t>
            </a:r>
          </a:p>
          <a:p>
            <a:endParaRPr lang="fr-FR" dirty="0"/>
          </a:p>
          <a:p>
            <a:r>
              <a:rPr lang="fr-FR" dirty="0"/>
              <a:t>- Les sikhs leur cèdent quelques territoires</a:t>
            </a:r>
          </a:p>
          <a:p>
            <a:endParaRPr lang="fr-FR" dirty="0"/>
          </a:p>
          <a:p>
            <a:r>
              <a:rPr lang="fr-FR" dirty="0"/>
              <a:t>- Un résident britannique s’installe à Lahore</a:t>
            </a:r>
          </a:p>
          <a:p>
            <a:endParaRPr lang="fr-FR" dirty="0"/>
          </a:p>
          <a:p>
            <a:r>
              <a:rPr lang="fr-FR" dirty="0"/>
              <a:t>- Le Jammu-Cachemire se détache de l’Empire sikh</a:t>
            </a:r>
          </a:p>
          <a:p>
            <a:r>
              <a:rPr lang="fr-FR" dirty="0"/>
              <a:t>Avec à sa tête </a:t>
            </a:r>
            <a:r>
              <a:rPr lang="fr-FR" u="sng" dirty="0" err="1"/>
              <a:t>Gulab</a:t>
            </a:r>
            <a:r>
              <a:rPr lang="fr-FR" u="sng" dirty="0"/>
              <a:t> Singh</a:t>
            </a:r>
            <a:r>
              <a:rPr lang="fr-FR" dirty="0"/>
              <a:t>, un ancien vassal de Ranjit Singh, rallié aux Britanniques…</a:t>
            </a:r>
          </a:p>
        </p:txBody>
      </p:sp>
      <p:pic>
        <p:nvPicPr>
          <p:cNvPr id="35" name="Image 3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220BFB5E-7879-1B44-0786-ED04FF750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09" t="8475" r="23504" b="57456"/>
          <a:stretch/>
        </p:blipFill>
        <p:spPr>
          <a:xfrm>
            <a:off x="5544028" y="162460"/>
            <a:ext cx="6478514" cy="65292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C6386A28-A83F-EAB8-D439-D10472894637}"/>
              </a:ext>
            </a:extLst>
          </p:cNvPr>
          <p:cNvSpPr/>
          <p:nvPr/>
        </p:nvSpPr>
        <p:spPr>
          <a:xfrm>
            <a:off x="8993872" y="2700997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BF5C00D-4D95-51AD-1109-44DFF431334D}"/>
              </a:ext>
            </a:extLst>
          </p:cNvPr>
          <p:cNvSpPr/>
          <p:nvPr/>
        </p:nvSpPr>
        <p:spPr>
          <a:xfrm>
            <a:off x="9314024" y="2753712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8F0B95E-35FA-0F46-4524-A96207A777C5}"/>
              </a:ext>
            </a:extLst>
          </p:cNvPr>
          <p:cNvSpPr/>
          <p:nvPr/>
        </p:nvSpPr>
        <p:spPr>
          <a:xfrm>
            <a:off x="8237651" y="1418574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5D672F1-DC6F-001C-55D0-D439DE16754A}"/>
              </a:ext>
            </a:extLst>
          </p:cNvPr>
          <p:cNvSpPr/>
          <p:nvPr/>
        </p:nvSpPr>
        <p:spPr>
          <a:xfrm>
            <a:off x="7993029" y="1366872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AA67AD9-257D-488B-2BE8-568EE2F077C6}"/>
              </a:ext>
            </a:extLst>
          </p:cNvPr>
          <p:cNvSpPr/>
          <p:nvPr/>
        </p:nvSpPr>
        <p:spPr>
          <a:xfrm>
            <a:off x="9321293" y="1494774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1F4696B-69D2-B379-2C59-F280E33B304F}"/>
              </a:ext>
            </a:extLst>
          </p:cNvPr>
          <p:cNvSpPr/>
          <p:nvPr/>
        </p:nvSpPr>
        <p:spPr>
          <a:xfrm>
            <a:off x="7818159" y="3276600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43E0014-62FF-4678-E8AC-F96F1430A241}"/>
              </a:ext>
            </a:extLst>
          </p:cNvPr>
          <p:cNvSpPr/>
          <p:nvPr/>
        </p:nvSpPr>
        <p:spPr>
          <a:xfrm>
            <a:off x="9639855" y="2913107"/>
            <a:ext cx="174870" cy="152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445E545-B33D-8124-E7D3-2D77BBC0E119}"/>
              </a:ext>
            </a:extLst>
          </p:cNvPr>
          <p:cNvSpPr/>
          <p:nvPr/>
        </p:nvSpPr>
        <p:spPr>
          <a:xfrm>
            <a:off x="10304379" y="4142974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5B9CAAC-4F68-E481-E464-A34D3D5D0A0A}"/>
              </a:ext>
            </a:extLst>
          </p:cNvPr>
          <p:cNvSpPr/>
          <p:nvPr/>
        </p:nvSpPr>
        <p:spPr>
          <a:xfrm>
            <a:off x="9314024" y="2121450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E5BC673-7E4A-B063-F307-02776229E40F}"/>
              </a:ext>
            </a:extLst>
          </p:cNvPr>
          <p:cNvSpPr/>
          <p:nvPr/>
        </p:nvSpPr>
        <p:spPr>
          <a:xfrm>
            <a:off x="6938023" y="1185242"/>
            <a:ext cx="256626" cy="25783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0913DB8-8788-BDE7-B030-B058F09BEA62}"/>
              </a:ext>
            </a:extLst>
          </p:cNvPr>
          <p:cNvSpPr/>
          <p:nvPr/>
        </p:nvSpPr>
        <p:spPr>
          <a:xfrm>
            <a:off x="6206389" y="5706163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072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232536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1839-1849 : Après la mort de Ranjit Singh, conquête britannique du Sind et du royaume des sikhs ; 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*1848 : </a:t>
            </a:r>
            <a:r>
              <a:rPr lang="fr-FR" u="sng" dirty="0"/>
              <a:t>Lord Dalhousie</a:t>
            </a:r>
            <a:r>
              <a:rPr lang="fr-FR" dirty="0"/>
              <a:t>, nouveau gouverneur général</a:t>
            </a:r>
          </a:p>
          <a:p>
            <a:r>
              <a:rPr lang="fr-FR" dirty="0"/>
              <a:t>Veut aller plus loin ; Et la guerre reprend…</a:t>
            </a:r>
          </a:p>
          <a:p>
            <a:endParaRPr lang="fr-FR" dirty="0"/>
          </a:p>
          <a:p>
            <a:r>
              <a:rPr lang="fr-FR" dirty="0"/>
              <a:t>*1849 : 2</a:t>
            </a:r>
            <a:r>
              <a:rPr lang="fr-FR" baseline="30000" dirty="0"/>
              <a:t>nde</a:t>
            </a:r>
            <a:r>
              <a:rPr lang="fr-FR" dirty="0"/>
              <a:t> guerre </a:t>
            </a:r>
            <a:r>
              <a:rPr lang="fr-FR" dirty="0" err="1"/>
              <a:t>anglo</a:t>
            </a:r>
            <a:r>
              <a:rPr lang="fr-FR" dirty="0"/>
              <a:t>-sikhe</a:t>
            </a:r>
          </a:p>
          <a:p>
            <a:r>
              <a:rPr lang="fr-FR" dirty="0"/>
              <a:t>D’abord battus, les Britanniques</a:t>
            </a:r>
          </a:p>
          <a:p>
            <a:r>
              <a:rPr lang="fr-FR" dirty="0"/>
              <a:t>Finissent par l’emporter</a:t>
            </a:r>
          </a:p>
          <a:p>
            <a:endParaRPr lang="fr-FR" dirty="0"/>
          </a:p>
          <a:p>
            <a:r>
              <a:rPr lang="fr-FR" dirty="0"/>
              <a:t>Et ce qui restait de l’Empire sikh, le Pendjab</a:t>
            </a:r>
          </a:p>
          <a:p>
            <a:r>
              <a:rPr lang="fr-FR" dirty="0"/>
              <a:t>Est annexé à l’Inde Britannique…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B1E4D1E1-454C-BADD-18E3-2E018E612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09" t="8475" r="23504" b="57456"/>
          <a:stretch/>
        </p:blipFill>
        <p:spPr>
          <a:xfrm>
            <a:off x="5544028" y="162460"/>
            <a:ext cx="6478514" cy="65292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6641C64-0A8E-B5C9-A596-4339E7E4B191}"/>
              </a:ext>
            </a:extLst>
          </p:cNvPr>
          <p:cNvSpPr/>
          <p:nvPr/>
        </p:nvSpPr>
        <p:spPr>
          <a:xfrm>
            <a:off x="8993872" y="2700997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D7CE1A6-32EA-9BFB-2882-DA6B0BDC9CD5}"/>
              </a:ext>
            </a:extLst>
          </p:cNvPr>
          <p:cNvSpPr/>
          <p:nvPr/>
        </p:nvSpPr>
        <p:spPr>
          <a:xfrm>
            <a:off x="9314024" y="2753712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1AC2C96-DB58-EDB7-F591-A0615A2FCCC5}"/>
              </a:ext>
            </a:extLst>
          </p:cNvPr>
          <p:cNvSpPr/>
          <p:nvPr/>
        </p:nvSpPr>
        <p:spPr>
          <a:xfrm>
            <a:off x="8237651" y="1418574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1A137B8-0E26-41E4-E094-D394053BFDDC}"/>
              </a:ext>
            </a:extLst>
          </p:cNvPr>
          <p:cNvSpPr/>
          <p:nvPr/>
        </p:nvSpPr>
        <p:spPr>
          <a:xfrm>
            <a:off x="7993029" y="1366872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5804A0A-7120-02C2-768E-5CB29892CBA7}"/>
              </a:ext>
            </a:extLst>
          </p:cNvPr>
          <p:cNvSpPr/>
          <p:nvPr/>
        </p:nvSpPr>
        <p:spPr>
          <a:xfrm>
            <a:off x="9321293" y="1494774"/>
            <a:ext cx="256626" cy="25783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06493C8-AD69-3976-0020-CBC7576758F1}"/>
              </a:ext>
            </a:extLst>
          </p:cNvPr>
          <p:cNvSpPr/>
          <p:nvPr/>
        </p:nvSpPr>
        <p:spPr>
          <a:xfrm>
            <a:off x="7818159" y="3276600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5C0A351-0A72-C7A3-CFD0-5281BE0F9F6C}"/>
              </a:ext>
            </a:extLst>
          </p:cNvPr>
          <p:cNvSpPr/>
          <p:nvPr/>
        </p:nvSpPr>
        <p:spPr>
          <a:xfrm>
            <a:off x="9639855" y="2913107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F6C6E78-F5F0-B3A0-1C4E-6AAFD116DBA6}"/>
              </a:ext>
            </a:extLst>
          </p:cNvPr>
          <p:cNvSpPr/>
          <p:nvPr/>
        </p:nvSpPr>
        <p:spPr>
          <a:xfrm>
            <a:off x="10304379" y="4142974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01B847A-A6B3-04CF-B172-EF665C27658C}"/>
              </a:ext>
            </a:extLst>
          </p:cNvPr>
          <p:cNvSpPr/>
          <p:nvPr/>
        </p:nvSpPr>
        <p:spPr>
          <a:xfrm>
            <a:off x="9314024" y="2121450"/>
            <a:ext cx="174870" cy="15240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F508D27-7FE4-3952-283E-F975CF6860CF}"/>
              </a:ext>
            </a:extLst>
          </p:cNvPr>
          <p:cNvSpPr/>
          <p:nvPr/>
        </p:nvSpPr>
        <p:spPr>
          <a:xfrm>
            <a:off x="6938023" y="1185242"/>
            <a:ext cx="256626" cy="25783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B8B5D9E-A299-5D5B-07CE-00473F559E7D}"/>
              </a:ext>
            </a:extLst>
          </p:cNvPr>
          <p:cNvSpPr/>
          <p:nvPr/>
        </p:nvSpPr>
        <p:spPr>
          <a:xfrm>
            <a:off x="6206389" y="5706163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727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021AF-9732-0432-E2FD-4DFEE15F3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29FF51-B472-7542-992C-1A689F8AC54B}"/>
              </a:ext>
            </a:extLst>
          </p:cNvPr>
          <p:cNvSpPr/>
          <p:nvPr/>
        </p:nvSpPr>
        <p:spPr>
          <a:xfrm>
            <a:off x="83076" y="166325"/>
            <a:ext cx="5267879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1839-1849 : Après la mort de Ranjit Singh, conquête britannique du Sind et du royaume des sikhs ; 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*Epilogue…</a:t>
            </a:r>
          </a:p>
          <a:p>
            <a:endParaRPr lang="fr-FR" dirty="0"/>
          </a:p>
          <a:p>
            <a:r>
              <a:rPr lang="fr-FR" dirty="0"/>
              <a:t>*1849 : </a:t>
            </a:r>
            <a:r>
              <a:rPr lang="fr-FR" u="sng" dirty="0" err="1"/>
              <a:t>Dhulîp</a:t>
            </a:r>
            <a:r>
              <a:rPr lang="fr-FR" u="sng" dirty="0"/>
              <a:t> Singh</a:t>
            </a:r>
            <a:r>
              <a:rPr lang="fr-FR" dirty="0"/>
              <a:t>, 11 ans, est fait prisonnier</a:t>
            </a:r>
          </a:p>
          <a:p>
            <a:r>
              <a:rPr lang="fr-FR" dirty="0"/>
              <a:t>Des missionnaires anglicans le convertissent au christianisme</a:t>
            </a:r>
          </a:p>
          <a:p>
            <a:endParaRPr lang="fr-FR" dirty="0"/>
          </a:p>
          <a:p>
            <a:r>
              <a:rPr lang="fr-FR" dirty="0"/>
              <a:t>*1850 : Il est envoyé en Angleterre</a:t>
            </a:r>
          </a:p>
          <a:p>
            <a:r>
              <a:rPr lang="fr-FR" dirty="0"/>
              <a:t>Et pour fêter le 250</a:t>
            </a:r>
            <a:r>
              <a:rPr lang="fr-FR" baseline="30000" dirty="0"/>
              <a:t>e</a:t>
            </a:r>
            <a:r>
              <a:rPr lang="fr-FR" dirty="0"/>
              <a:t> anniversaire de l’EIC</a:t>
            </a:r>
          </a:p>
          <a:p>
            <a:r>
              <a:rPr lang="fr-FR" u="sng" dirty="0"/>
              <a:t>Le diamant Koh-i Noor</a:t>
            </a:r>
            <a:r>
              <a:rPr lang="fr-FR" dirty="0"/>
              <a:t> est offert à la reine </a:t>
            </a:r>
            <a:r>
              <a:rPr lang="fr-FR" u="sng" dirty="0"/>
              <a:t>Victoria</a:t>
            </a:r>
            <a:r>
              <a:rPr lang="fr-FR" dirty="0"/>
              <a:t> </a:t>
            </a:r>
          </a:p>
        </p:txBody>
      </p:sp>
      <p:pic>
        <p:nvPicPr>
          <p:cNvPr id="10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06B73B2E-7240-C760-67F7-3DFE2EF04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36" y="166325"/>
            <a:ext cx="6585206" cy="65253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57A25DD-EA8D-E66F-08DB-AA1F906F1272}"/>
              </a:ext>
            </a:extLst>
          </p:cNvPr>
          <p:cNvSpPr/>
          <p:nvPr/>
        </p:nvSpPr>
        <p:spPr>
          <a:xfrm>
            <a:off x="6580214" y="814181"/>
            <a:ext cx="256626" cy="25783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D7B399E-CE46-A8A8-F70E-AC00292BEC0C}"/>
              </a:ext>
            </a:extLst>
          </p:cNvPr>
          <p:cNvSpPr/>
          <p:nvPr/>
        </p:nvSpPr>
        <p:spPr>
          <a:xfrm>
            <a:off x="7633762" y="1906918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801AFC8-BBAD-CD04-D5CF-741FCB7ADCEF}"/>
              </a:ext>
            </a:extLst>
          </p:cNvPr>
          <p:cNvSpPr/>
          <p:nvPr/>
        </p:nvSpPr>
        <p:spPr>
          <a:xfrm>
            <a:off x="9694475" y="3171170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6D24E62-4F9E-5125-F7C6-4ED8F49177DC}"/>
              </a:ext>
            </a:extLst>
          </p:cNvPr>
          <p:cNvSpPr/>
          <p:nvPr/>
        </p:nvSpPr>
        <p:spPr>
          <a:xfrm>
            <a:off x="7377136" y="1428509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B2481E9-918D-B70B-9F7B-34E6433B7173}"/>
              </a:ext>
            </a:extLst>
          </p:cNvPr>
          <p:cNvSpPr/>
          <p:nvPr/>
        </p:nvSpPr>
        <p:spPr>
          <a:xfrm>
            <a:off x="6254402" y="2534478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C9A0809-CBE1-8B59-0151-7CEAA3CF4CB6}"/>
              </a:ext>
            </a:extLst>
          </p:cNvPr>
          <p:cNvSpPr/>
          <p:nvPr/>
        </p:nvSpPr>
        <p:spPr>
          <a:xfrm>
            <a:off x="7410602" y="966078"/>
            <a:ext cx="174870" cy="15240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853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F8ADF-463D-2F17-6EF8-71EA40096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F120B86B-F31B-5F02-8845-D032F90961E6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1829-1849 : Entre Perse et Inde, n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aissance du Grand Jeu russo-britannique</a:t>
            </a:r>
            <a:endParaRPr lang="fr-FR" sz="1800" b="1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1829-1838 : Soutenus par les Russes, 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l’Empire perse</a:t>
            </a: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entre en conflit avec les Britanniques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 de l’EIC</a:t>
            </a: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1839-1842 : Finalement vaincu, l’Afghanistan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 passe sous contrôle britannique et</a:t>
            </a: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devient pour l’Inde un Etat tampon contre la menace russe</a:t>
            </a:r>
            <a:endParaRPr lang="fr-FR" b="1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1839-1849 : Avec la conquête du Pendjab des sikhs, les Britanniques de l’EIC maîtres de l’ensemble de l’Inde</a:t>
            </a:r>
          </a:p>
          <a:p>
            <a:r>
              <a:rPr lang="fr-FR" dirty="0"/>
              <a:t>1829-1837 : L’ingérence russe croissante en Perse et en Afghanistan menace les intérêts britanniques en Inde</a:t>
            </a:r>
          </a:p>
          <a:p>
            <a:r>
              <a:rPr lang="fr-FR" dirty="0"/>
              <a:t>1838 : Soutenus par les Russes, les Persans assiègent Hérat en Afghanistan ; Les Britanniques interviennent dans le Golfe persique et les Persans doivent se retirer</a:t>
            </a:r>
          </a:p>
          <a:p>
            <a:r>
              <a:rPr lang="fr-FR" dirty="0"/>
              <a:t>1839-1842 : La 1</a:t>
            </a:r>
            <a:r>
              <a:rPr lang="fr-FR" baseline="30000" dirty="0"/>
              <a:t>ère</a:t>
            </a:r>
            <a:r>
              <a:rPr lang="fr-FR" dirty="0"/>
              <a:t> guerre </a:t>
            </a:r>
            <a:r>
              <a:rPr lang="fr-FR" dirty="0" err="1"/>
              <a:t>anglo</a:t>
            </a:r>
            <a:r>
              <a:rPr lang="fr-FR" dirty="0"/>
              <a:t>-afghane</a:t>
            </a:r>
          </a:p>
          <a:p>
            <a:r>
              <a:rPr lang="fr-FR" dirty="0"/>
              <a:t>	1839 : Les Britanniques envahissent le Sind, le Béloutchistan et l’Afghanistan ; Ils s’emparent de Kaboul et déposent 	</a:t>
            </a:r>
            <a:r>
              <a:rPr lang="fr-FR" dirty="0" err="1"/>
              <a:t>Dost</a:t>
            </a:r>
            <a:r>
              <a:rPr lang="fr-FR" dirty="0"/>
              <a:t> Muhammad</a:t>
            </a:r>
          </a:p>
          <a:p>
            <a:r>
              <a:rPr lang="fr-FR" dirty="0"/>
              <a:t>	1840-1842 : Révolte populaire et religieuse des Afghans et massacre des Britanniques</a:t>
            </a:r>
          </a:p>
          <a:p>
            <a:r>
              <a:rPr lang="fr-FR" dirty="0"/>
              <a:t>	1842 : Les Britanniques reconquièrent l’Afghanistan et rétablissent </a:t>
            </a:r>
            <a:r>
              <a:rPr lang="fr-FR" dirty="0" err="1"/>
              <a:t>Dost</a:t>
            </a:r>
            <a:r>
              <a:rPr lang="fr-FR" dirty="0"/>
              <a:t> Muhammad sur le trône de Kaboul ; Pour 	les Britanniques, l’Afghanistan doit devenir un Etat tampon, barrage à l’avancée des Persans et des Russes</a:t>
            </a:r>
          </a:p>
          <a:p>
            <a:r>
              <a:rPr lang="fr-FR" dirty="0"/>
              <a:t>1839-1849 : Après la mort de Ranjit Singh, conquête britannique du Sind et du royaume des sikhs ; 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es Britanniques de l’EIC, maîtres de l’ensemble de l’Inde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9D9B6796-674E-3BC5-72EE-0144638F403F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02072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D7644-FD47-F267-B256-504A5C1A1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D81A7F-023B-BD97-7128-5D0B469642A2}"/>
              </a:ext>
            </a:extLst>
          </p:cNvPr>
          <p:cNvSpPr/>
          <p:nvPr/>
        </p:nvSpPr>
        <p:spPr>
          <a:xfrm>
            <a:off x="169458" y="166325"/>
            <a:ext cx="5095269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1839-1849 : … 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es Britanniques de l’EIC, maîtres de l’ensemble de l’Inde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*1850 : Bilan final en quatre points…</a:t>
            </a:r>
          </a:p>
          <a:p>
            <a:endParaRPr lang="fr-FR" dirty="0"/>
          </a:p>
          <a:p>
            <a:r>
              <a:rPr lang="fr-FR" dirty="0"/>
              <a:t>*En Orient, globalement</a:t>
            </a:r>
          </a:p>
          <a:p>
            <a:r>
              <a:rPr lang="fr-FR" dirty="0"/>
              <a:t>La situation apparaît stabilisée</a:t>
            </a:r>
          </a:p>
          <a:p>
            <a:endParaRPr lang="fr-FR" dirty="0"/>
          </a:p>
          <a:p>
            <a:r>
              <a:rPr lang="fr-FR" dirty="0"/>
              <a:t>a) 1849 : La conquête du Pendjab clôt</a:t>
            </a:r>
          </a:p>
          <a:p>
            <a:r>
              <a:rPr lang="fr-FR" dirty="0"/>
              <a:t>La conquête britannique de l’Inde</a:t>
            </a:r>
          </a:p>
          <a:p>
            <a:endParaRPr lang="fr-FR" dirty="0"/>
          </a:p>
          <a:p>
            <a:r>
              <a:rPr lang="fr-FR" dirty="0"/>
              <a:t>b) 1841 : La convention de Londres clôt</a:t>
            </a:r>
          </a:p>
          <a:p>
            <a:r>
              <a:rPr lang="fr-FR" dirty="0"/>
              <a:t>Pour un temps, </a:t>
            </a:r>
            <a:r>
              <a:rPr lang="fr-FR" i="1" dirty="0"/>
              <a:t>la Question d’Orient</a:t>
            </a:r>
          </a:p>
          <a:p>
            <a:r>
              <a:rPr lang="fr-FR" dirty="0"/>
              <a:t>C’est-à-dire le devenir de l’Empire ottoman</a:t>
            </a:r>
          </a:p>
          <a:p>
            <a:endParaRPr lang="fr-FR" dirty="0"/>
          </a:p>
          <a:p>
            <a:r>
              <a:rPr lang="fr-FR" dirty="0"/>
              <a:t>*Mais dans le même temps…</a:t>
            </a:r>
          </a:p>
        </p:txBody>
      </p:sp>
      <p:pic>
        <p:nvPicPr>
          <p:cNvPr id="2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0E72FCCD-0EBC-2719-0C56-FCBC1909E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36" y="166325"/>
            <a:ext cx="6585206" cy="65253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899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48EDC-CBFD-51BD-5D5C-0CC8F70B7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A82E86-618A-784B-8F93-93BC77E06EBC}"/>
              </a:ext>
            </a:extLst>
          </p:cNvPr>
          <p:cNvSpPr/>
          <p:nvPr/>
        </p:nvSpPr>
        <p:spPr>
          <a:xfrm>
            <a:off x="169458" y="166325"/>
            <a:ext cx="5095269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1839-1849 : … 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es Britanniques de l’EIC, maîtres de l’ensemble de l’Inde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c) 1840 : Début de la conquête européenne</a:t>
            </a:r>
          </a:p>
          <a:p>
            <a:r>
              <a:rPr lang="fr-FR" dirty="0"/>
              <a:t>De la Chine</a:t>
            </a:r>
          </a:p>
          <a:p>
            <a:endParaRPr lang="fr-FR" dirty="0"/>
          </a:p>
          <a:p>
            <a:r>
              <a:rPr lang="fr-FR" dirty="0"/>
              <a:t>d) Et en Europe même…</a:t>
            </a:r>
          </a:p>
          <a:p>
            <a:r>
              <a:rPr lang="fr-FR" dirty="0"/>
              <a:t>Point de départ de ce mouvement mondial…</a:t>
            </a:r>
          </a:p>
          <a:p>
            <a:endParaRPr lang="fr-FR" dirty="0"/>
          </a:p>
          <a:p>
            <a:r>
              <a:rPr lang="fr-FR" dirty="0"/>
              <a:t>La stabilité de 1815 qui se voulait immuable</a:t>
            </a:r>
          </a:p>
          <a:p>
            <a:r>
              <a:rPr lang="fr-FR" dirty="0"/>
              <a:t>Est à nouveau remise en cause</a:t>
            </a:r>
          </a:p>
          <a:p>
            <a:endParaRPr lang="fr-FR" dirty="0"/>
          </a:p>
          <a:p>
            <a:r>
              <a:rPr lang="fr-FR" dirty="0"/>
              <a:t>NB : Avec à terme, encore une fois</a:t>
            </a:r>
          </a:p>
          <a:p>
            <a:r>
              <a:rPr lang="fr-FR" dirty="0"/>
              <a:t>Des conséquences en Orient ; Et ailleurs…</a:t>
            </a:r>
          </a:p>
          <a:p>
            <a:endParaRPr lang="fr-FR" dirty="0"/>
          </a:p>
          <a:p>
            <a:r>
              <a:rPr lang="fr-FR" dirty="0"/>
              <a:t>*Pour mieux comprendre</a:t>
            </a:r>
          </a:p>
          <a:p>
            <a:r>
              <a:rPr lang="fr-FR" dirty="0"/>
              <a:t>Revenons à cette Europe</a:t>
            </a:r>
          </a:p>
          <a:p>
            <a:r>
              <a:rPr lang="fr-FR" dirty="0"/>
              <a:t>Et là où nous l’avions laissée, en 1815…</a:t>
            </a:r>
          </a:p>
        </p:txBody>
      </p:sp>
      <p:pic>
        <p:nvPicPr>
          <p:cNvPr id="2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163736C1-9FF6-6ACA-558F-8FA7F73FA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36" y="166325"/>
            <a:ext cx="6585206" cy="65253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803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"/>
          <p:cNvSpPr/>
          <p:nvPr/>
        </p:nvSpPr>
        <p:spPr>
          <a:xfrm>
            <a:off x="189720" y="177480"/>
            <a:ext cx="5033444" cy="921876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1799-1826 : Dans le Pendjab, l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e d</a:t>
            </a: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éclin </a:t>
            </a:r>
            <a:r>
              <a:rPr lang="fr-FR" b="1" spc="-1" dirty="0"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l’Empire afghan favorise l’expansion du Royaume des sikhs, Etat tampon entre Britanniques et Afghans</a:t>
            </a:r>
          </a:p>
        </p:txBody>
      </p:sp>
      <p:pic>
        <p:nvPicPr>
          <p:cNvPr id="2" name="Picture 2" descr="https://upload.wikimedia.org/wikipedia/commons/8/80/Afgempdur.jpg">
            <a:extLst>
              <a:ext uri="{FF2B5EF4-FFF2-40B4-BE49-F238E27FC236}">
                <a16:creationId xmlns:a16="http://schemas.microsoft.com/office/drawing/2014/main" id="{D0EDF1BE-0F3F-C149-7980-A48D7BD96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3" y="196121"/>
            <a:ext cx="6572403" cy="64821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229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5774" y="196120"/>
            <a:ext cx="5102087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*Rappels…</a:t>
            </a:r>
          </a:p>
          <a:p>
            <a:endParaRPr lang="fr-FR" dirty="0"/>
          </a:p>
          <a:p>
            <a:r>
              <a:rPr lang="fr-FR" dirty="0"/>
              <a:t>*1747-72 : Entre Perse et Inde</a:t>
            </a:r>
          </a:p>
          <a:p>
            <a:r>
              <a:rPr lang="fr-FR" dirty="0"/>
              <a:t>Sous le règne de son fondateur, </a:t>
            </a:r>
            <a:r>
              <a:rPr lang="fr-FR" u="sng" dirty="0"/>
              <a:t>Ahmad Chah</a:t>
            </a:r>
          </a:p>
          <a:p>
            <a:r>
              <a:rPr lang="fr-FR" dirty="0"/>
              <a:t>Naissance et apogée de l’Empire d’Afghanistan</a:t>
            </a:r>
          </a:p>
          <a:p>
            <a:endParaRPr lang="fr-FR" dirty="0"/>
          </a:p>
          <a:p>
            <a:r>
              <a:rPr lang="fr-FR" dirty="0"/>
              <a:t>*1772 : Mort d’Ahmad Chah</a:t>
            </a:r>
          </a:p>
          <a:p>
            <a:r>
              <a:rPr lang="fr-FR" dirty="0"/>
              <a:t>Son fils </a:t>
            </a:r>
            <a:r>
              <a:rPr lang="fr-FR" u="sng" dirty="0" err="1"/>
              <a:t>Timour</a:t>
            </a:r>
            <a:r>
              <a:rPr lang="fr-FR" u="sng" dirty="0"/>
              <a:t> Chah</a:t>
            </a:r>
            <a:r>
              <a:rPr lang="fr-FR" dirty="0"/>
              <a:t> lui succède</a:t>
            </a:r>
          </a:p>
          <a:p>
            <a:endParaRPr lang="fr-FR" dirty="0"/>
          </a:p>
          <a:p>
            <a:r>
              <a:rPr lang="fr-FR" dirty="0"/>
              <a:t>*1793 : A la mort de </a:t>
            </a:r>
            <a:r>
              <a:rPr lang="fr-FR" dirty="0" err="1"/>
              <a:t>Timour</a:t>
            </a:r>
            <a:endParaRPr lang="fr-FR" dirty="0"/>
          </a:p>
          <a:p>
            <a:r>
              <a:rPr lang="fr-FR" dirty="0"/>
              <a:t>Son fils </a:t>
            </a:r>
            <a:r>
              <a:rPr lang="fr-FR" u="sng" dirty="0"/>
              <a:t>Zaman Chah</a:t>
            </a:r>
            <a:r>
              <a:rPr lang="fr-FR" dirty="0"/>
              <a:t> lui succède</a:t>
            </a:r>
          </a:p>
          <a:p>
            <a:endParaRPr lang="fr-FR" dirty="0"/>
          </a:p>
          <a:p>
            <a:r>
              <a:rPr lang="fr-FR" dirty="0"/>
              <a:t>*Des conflits éclatent entre des princes rivaux</a:t>
            </a:r>
          </a:p>
          <a:p>
            <a:r>
              <a:rPr lang="fr-FR" dirty="0"/>
              <a:t>Et l’Empire afghan entame son déclin…</a:t>
            </a:r>
          </a:p>
        </p:txBody>
      </p:sp>
      <p:pic>
        <p:nvPicPr>
          <p:cNvPr id="1026" name="Picture 2" descr="https://upload.wikimedia.org/wikipedia/commons/8/80/Afgempd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3" y="196121"/>
            <a:ext cx="6572403" cy="64821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FD2E06BC-BF11-C9A6-0D88-FE6A974448A1}"/>
              </a:ext>
            </a:extLst>
          </p:cNvPr>
          <p:cNvSpPr/>
          <p:nvPr/>
        </p:nvSpPr>
        <p:spPr>
          <a:xfrm>
            <a:off x="10893682" y="33453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C09675B-9BB5-8D6E-65F3-E06FCCA6BE77}"/>
              </a:ext>
            </a:extLst>
          </p:cNvPr>
          <p:cNvSpPr/>
          <p:nvPr/>
        </p:nvSpPr>
        <p:spPr>
          <a:xfrm>
            <a:off x="10051233" y="24469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1D79ED3-5F3F-A12D-C873-D1DC31575048}"/>
              </a:ext>
            </a:extLst>
          </p:cNvPr>
          <p:cNvSpPr/>
          <p:nvPr/>
        </p:nvSpPr>
        <p:spPr>
          <a:xfrm>
            <a:off x="10453128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8586F85-D731-3C9A-6F6E-D6F95AB9F922}"/>
              </a:ext>
            </a:extLst>
          </p:cNvPr>
          <p:cNvSpPr/>
          <p:nvPr/>
        </p:nvSpPr>
        <p:spPr>
          <a:xfrm>
            <a:off x="9554038" y="214926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EE0FAA6-44FB-6552-2BDF-E016C8A730AB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9370165" y="2070738"/>
            <a:ext cx="209482" cy="1003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D100D1E-A01C-B65E-A087-CC42770A875D}"/>
              </a:ext>
            </a:extLst>
          </p:cNvPr>
          <p:cNvCxnSpPr>
            <a:cxnSpLocks/>
            <a:stCxn id="27" idx="6"/>
            <a:endCxn id="26" idx="2"/>
          </p:cNvCxnSpPr>
          <p:nvPr/>
        </p:nvCxnSpPr>
        <p:spPr>
          <a:xfrm flipV="1">
            <a:off x="9728908" y="2052956"/>
            <a:ext cx="724220" cy="1707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F1BCF3F1-3C6B-124D-18F5-114A9CDBDB4F}"/>
              </a:ext>
            </a:extLst>
          </p:cNvPr>
          <p:cNvSpPr/>
          <p:nvPr/>
        </p:nvSpPr>
        <p:spPr>
          <a:xfrm>
            <a:off x="8107923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4" name="Ellipse 1023">
            <a:extLst>
              <a:ext uri="{FF2B5EF4-FFF2-40B4-BE49-F238E27FC236}">
                <a16:creationId xmlns:a16="http://schemas.microsoft.com/office/drawing/2014/main" id="{607F35DE-D18C-7FA1-5677-FDB82FB553FC}"/>
              </a:ext>
            </a:extLst>
          </p:cNvPr>
          <p:cNvSpPr/>
          <p:nvPr/>
        </p:nvSpPr>
        <p:spPr>
          <a:xfrm>
            <a:off x="7617593" y="1741599"/>
            <a:ext cx="174870" cy="148974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5" name="Ellipse 1024">
            <a:extLst>
              <a:ext uri="{FF2B5EF4-FFF2-40B4-BE49-F238E27FC236}">
                <a16:creationId xmlns:a16="http://schemas.microsoft.com/office/drawing/2014/main" id="{FDB5DE23-AE8C-A038-CFA5-89473976A525}"/>
              </a:ext>
            </a:extLst>
          </p:cNvPr>
          <p:cNvSpPr/>
          <p:nvPr/>
        </p:nvSpPr>
        <p:spPr>
          <a:xfrm>
            <a:off x="6643558" y="2724802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8" name="Connecteur droit avec flèche 1027">
            <a:extLst>
              <a:ext uri="{FF2B5EF4-FFF2-40B4-BE49-F238E27FC236}">
                <a16:creationId xmlns:a16="http://schemas.microsoft.com/office/drawing/2014/main" id="{EA2C3FA7-03E4-48CA-6BEC-2239EAA7F17D}"/>
              </a:ext>
            </a:extLst>
          </p:cNvPr>
          <p:cNvCxnSpPr>
            <a:cxnSpLocks/>
          </p:cNvCxnSpPr>
          <p:nvPr/>
        </p:nvCxnSpPr>
        <p:spPr>
          <a:xfrm flipV="1">
            <a:off x="8800221" y="2070738"/>
            <a:ext cx="353728" cy="4339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Connecteur droit avec flèche 1028">
            <a:extLst>
              <a:ext uri="{FF2B5EF4-FFF2-40B4-BE49-F238E27FC236}">
                <a16:creationId xmlns:a16="http://schemas.microsoft.com/office/drawing/2014/main" id="{AC3CE3E9-1CB0-C7B0-B7C9-CBA34EEE0AFB}"/>
              </a:ext>
            </a:extLst>
          </p:cNvPr>
          <p:cNvCxnSpPr>
            <a:cxnSpLocks/>
            <a:endCxn id="30" idx="5"/>
          </p:cNvCxnSpPr>
          <p:nvPr/>
        </p:nvCxnSpPr>
        <p:spPr>
          <a:xfrm flipH="1" flipV="1">
            <a:off x="8257184" y="2105626"/>
            <a:ext cx="361575" cy="3991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Ellipse 1033">
            <a:extLst>
              <a:ext uri="{FF2B5EF4-FFF2-40B4-BE49-F238E27FC236}">
                <a16:creationId xmlns:a16="http://schemas.microsoft.com/office/drawing/2014/main" id="{8E7E2129-0BF6-CBCE-1104-971C37FB22B8}"/>
              </a:ext>
            </a:extLst>
          </p:cNvPr>
          <p:cNvSpPr/>
          <p:nvPr/>
        </p:nvSpPr>
        <p:spPr>
          <a:xfrm>
            <a:off x="9180637" y="35287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5" name="Connecteur droit avec flèche 1034">
            <a:extLst>
              <a:ext uri="{FF2B5EF4-FFF2-40B4-BE49-F238E27FC236}">
                <a16:creationId xmlns:a16="http://schemas.microsoft.com/office/drawing/2014/main" id="{AE462E87-197E-641F-3665-E5A852DE603F}"/>
              </a:ext>
            </a:extLst>
          </p:cNvPr>
          <p:cNvCxnSpPr>
            <a:cxnSpLocks/>
            <a:stCxn id="27" idx="4"/>
            <a:endCxn id="1038" idx="7"/>
          </p:cNvCxnSpPr>
          <p:nvPr/>
        </p:nvCxnSpPr>
        <p:spPr>
          <a:xfrm flipH="1">
            <a:off x="9541718" y="2298234"/>
            <a:ext cx="99755" cy="4663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Ellipse 1037">
            <a:extLst>
              <a:ext uri="{FF2B5EF4-FFF2-40B4-BE49-F238E27FC236}">
                <a16:creationId xmlns:a16="http://schemas.microsoft.com/office/drawing/2014/main" id="{55DA70FC-507C-336D-C7D8-6AADD3A1ED6E}"/>
              </a:ext>
            </a:extLst>
          </p:cNvPr>
          <p:cNvSpPr/>
          <p:nvPr/>
        </p:nvSpPr>
        <p:spPr>
          <a:xfrm>
            <a:off x="9392457" y="274278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9" name="Connecteur droit avec flèche 1038">
            <a:extLst>
              <a:ext uri="{FF2B5EF4-FFF2-40B4-BE49-F238E27FC236}">
                <a16:creationId xmlns:a16="http://schemas.microsoft.com/office/drawing/2014/main" id="{5964D4C1-8FBE-8F19-C9CB-7A11E3EED21F}"/>
              </a:ext>
            </a:extLst>
          </p:cNvPr>
          <p:cNvCxnSpPr>
            <a:cxnSpLocks/>
            <a:stCxn id="1038" idx="4"/>
            <a:endCxn id="1034" idx="7"/>
          </p:cNvCxnSpPr>
          <p:nvPr/>
        </p:nvCxnSpPr>
        <p:spPr>
          <a:xfrm flipH="1">
            <a:off x="9329898" y="2891758"/>
            <a:ext cx="149994" cy="6587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828AEB06-EB6F-1E2F-F428-06136AAE4092}"/>
              </a:ext>
            </a:extLst>
          </p:cNvPr>
          <p:cNvSpPr/>
          <p:nvPr/>
        </p:nvSpPr>
        <p:spPr>
          <a:xfrm>
            <a:off x="9077791" y="1847796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72D359F-7968-F975-0213-F59374ADAB7F}"/>
              </a:ext>
            </a:extLst>
          </p:cNvPr>
          <p:cNvSpPr/>
          <p:nvPr/>
        </p:nvSpPr>
        <p:spPr>
          <a:xfrm>
            <a:off x="8618759" y="250473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82DFF76B-5025-303E-82BF-D883D8635E94}"/>
              </a:ext>
            </a:extLst>
          </p:cNvPr>
          <p:cNvSpPr/>
          <p:nvPr/>
        </p:nvSpPr>
        <p:spPr>
          <a:xfrm>
            <a:off x="5388525" y="4623513"/>
            <a:ext cx="4725801" cy="20313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060" name="Ellipse 1059">
            <a:extLst>
              <a:ext uri="{FF2B5EF4-FFF2-40B4-BE49-F238E27FC236}">
                <a16:creationId xmlns:a16="http://schemas.microsoft.com/office/drawing/2014/main" id="{C5B57B28-DCED-1DDE-666F-F6C28EFCD3D7}"/>
              </a:ext>
            </a:extLst>
          </p:cNvPr>
          <p:cNvSpPr/>
          <p:nvPr/>
        </p:nvSpPr>
        <p:spPr>
          <a:xfrm>
            <a:off x="8973782" y="127807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64" name="Connecteur droit avec flèche 1063">
            <a:extLst>
              <a:ext uri="{FF2B5EF4-FFF2-40B4-BE49-F238E27FC236}">
                <a16:creationId xmlns:a16="http://schemas.microsoft.com/office/drawing/2014/main" id="{A9662573-485F-B375-7879-36F379E70456}"/>
              </a:ext>
            </a:extLst>
          </p:cNvPr>
          <p:cNvCxnSpPr>
            <a:cxnSpLocks/>
          </p:cNvCxnSpPr>
          <p:nvPr/>
        </p:nvCxnSpPr>
        <p:spPr>
          <a:xfrm flipV="1">
            <a:off x="8800221" y="1427050"/>
            <a:ext cx="260996" cy="10776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6BEFAC52-163B-04B6-CC78-6862E67920BC}"/>
              </a:ext>
            </a:extLst>
          </p:cNvPr>
          <p:cNvCxnSpPr>
            <a:cxnSpLocks/>
          </p:cNvCxnSpPr>
          <p:nvPr/>
        </p:nvCxnSpPr>
        <p:spPr>
          <a:xfrm>
            <a:off x="9703299" y="2276417"/>
            <a:ext cx="373543" cy="1923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F4FF8A3F-5AD7-F3EA-7767-7305C0439858}"/>
              </a:ext>
            </a:extLst>
          </p:cNvPr>
          <p:cNvSpPr/>
          <p:nvPr/>
        </p:nvSpPr>
        <p:spPr>
          <a:xfrm>
            <a:off x="8906210" y="3146662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2C86687-F5CF-1F77-1B88-D1DAB79D187F}"/>
              </a:ext>
            </a:extLst>
          </p:cNvPr>
          <p:cNvSpPr/>
          <p:nvPr/>
        </p:nvSpPr>
        <p:spPr>
          <a:xfrm>
            <a:off x="10324815" y="4730558"/>
            <a:ext cx="256626" cy="25783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753D77-D8C5-C360-B7DD-84DBB5AC3EE0}"/>
              </a:ext>
            </a:extLst>
          </p:cNvPr>
          <p:cNvSpPr/>
          <p:nvPr/>
        </p:nvSpPr>
        <p:spPr>
          <a:xfrm>
            <a:off x="6668240" y="5824007"/>
            <a:ext cx="981208" cy="5218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Zaman</a:t>
            </a:r>
          </a:p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1793-99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6A415F-E198-4722-ECC5-77D94FD74504}"/>
              </a:ext>
            </a:extLst>
          </p:cNvPr>
          <p:cNvSpPr/>
          <p:nvPr/>
        </p:nvSpPr>
        <p:spPr>
          <a:xfrm>
            <a:off x="6668240" y="5258632"/>
            <a:ext cx="981208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Timour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1772-93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EBDF50D-9A05-3285-DD25-5389E4A10F1A}"/>
              </a:ext>
            </a:extLst>
          </p:cNvPr>
          <p:cNvCxnSpPr>
            <a:cxnSpLocks/>
            <a:stCxn id="11" idx="2"/>
            <a:endCxn id="9" idx="0"/>
          </p:cNvCxnSpPr>
          <p:nvPr/>
        </p:nvCxnSpPr>
        <p:spPr>
          <a:xfrm>
            <a:off x="7158844" y="5649628"/>
            <a:ext cx="0" cy="1743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C5CCF60-8623-5C59-9D1B-2FCC1D50CA62}"/>
              </a:ext>
            </a:extLst>
          </p:cNvPr>
          <p:cNvSpPr/>
          <p:nvPr/>
        </p:nvSpPr>
        <p:spPr>
          <a:xfrm>
            <a:off x="6668240" y="4744455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1747-72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67EBEC5-DBAD-2109-4B52-8543304091C0}"/>
              </a:ext>
            </a:extLst>
          </p:cNvPr>
          <p:cNvCxnSpPr>
            <a:cxnSpLocks/>
            <a:stCxn id="16" idx="2"/>
            <a:endCxn id="11" idx="0"/>
          </p:cNvCxnSpPr>
          <p:nvPr/>
        </p:nvCxnSpPr>
        <p:spPr>
          <a:xfrm>
            <a:off x="7158844" y="5135451"/>
            <a:ext cx="0" cy="1231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AF6553F-0F14-C403-95EC-B190FCE46F4A}"/>
              </a:ext>
            </a:extLst>
          </p:cNvPr>
          <p:cNvSpPr/>
          <p:nvPr/>
        </p:nvSpPr>
        <p:spPr>
          <a:xfrm>
            <a:off x="5616091" y="4831834"/>
            <a:ext cx="950751" cy="794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DURRANI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BARAKZAI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Afghanistan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1747-1823</a:t>
            </a:r>
          </a:p>
        </p:txBody>
      </p:sp>
    </p:spTree>
    <p:extLst>
      <p:ext uri="{BB962C8B-B14F-4D97-AF65-F5344CB8AC3E}">
        <p14:creationId xmlns:p14="http://schemas.microsoft.com/office/powerpoint/2010/main" val="2271466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5774" y="196120"/>
            <a:ext cx="5102087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*1793-99 : Sous le règne de </a:t>
            </a:r>
            <a:r>
              <a:rPr lang="fr-FR" u="sng" dirty="0"/>
              <a:t>Zaman Chah</a:t>
            </a:r>
          </a:p>
          <a:p>
            <a:r>
              <a:rPr lang="fr-FR" dirty="0"/>
              <a:t>Les zones périphériques de l’empire se détachent…</a:t>
            </a:r>
          </a:p>
          <a:p>
            <a:endParaRPr lang="fr-FR" dirty="0"/>
          </a:p>
          <a:p>
            <a:r>
              <a:rPr lang="fr-FR" dirty="0"/>
              <a:t>a) A l’ouest, les Persans Kadjars d’Agha Mohammed</a:t>
            </a:r>
          </a:p>
          <a:p>
            <a:r>
              <a:rPr lang="fr-FR" dirty="0"/>
              <a:t>Attaquent Hérat, sans la prendre ; A revoir…</a:t>
            </a:r>
          </a:p>
          <a:p>
            <a:endParaRPr lang="fr-FR" dirty="0"/>
          </a:p>
          <a:p>
            <a:r>
              <a:rPr lang="fr-FR" dirty="0"/>
              <a:t>b) Au nord, l’émir de Boukhara reprend</a:t>
            </a:r>
          </a:p>
          <a:p>
            <a:r>
              <a:rPr lang="fr-FR" dirty="0"/>
              <a:t>La rive sud de l’Amou Daria ; A revoir…</a:t>
            </a:r>
          </a:p>
          <a:p>
            <a:endParaRPr lang="fr-FR" dirty="0"/>
          </a:p>
          <a:p>
            <a:r>
              <a:rPr lang="fr-FR" dirty="0"/>
              <a:t>c) Au Pendjab</a:t>
            </a:r>
          </a:p>
          <a:p>
            <a:r>
              <a:rPr lang="fr-FR" dirty="0"/>
              <a:t>Les sikhs reconquièrent leur indépendance…</a:t>
            </a:r>
          </a:p>
        </p:txBody>
      </p:sp>
      <p:pic>
        <p:nvPicPr>
          <p:cNvPr id="1026" name="Picture 2" descr="https://upload.wikimedia.org/wikipedia/commons/8/80/Afgempd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3" y="196121"/>
            <a:ext cx="6572403" cy="64821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FD2E06BC-BF11-C9A6-0D88-FE6A974448A1}"/>
              </a:ext>
            </a:extLst>
          </p:cNvPr>
          <p:cNvSpPr/>
          <p:nvPr/>
        </p:nvSpPr>
        <p:spPr>
          <a:xfrm>
            <a:off x="10893682" y="33453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C09675B-9BB5-8D6E-65F3-E06FCCA6BE77}"/>
              </a:ext>
            </a:extLst>
          </p:cNvPr>
          <p:cNvSpPr/>
          <p:nvPr/>
        </p:nvSpPr>
        <p:spPr>
          <a:xfrm>
            <a:off x="10051233" y="24469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1D79ED3-5F3F-A12D-C873-D1DC31575048}"/>
              </a:ext>
            </a:extLst>
          </p:cNvPr>
          <p:cNvSpPr/>
          <p:nvPr/>
        </p:nvSpPr>
        <p:spPr>
          <a:xfrm>
            <a:off x="10453128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8586F85-D731-3C9A-6F6E-D6F95AB9F922}"/>
              </a:ext>
            </a:extLst>
          </p:cNvPr>
          <p:cNvSpPr/>
          <p:nvPr/>
        </p:nvSpPr>
        <p:spPr>
          <a:xfrm>
            <a:off x="9554038" y="214926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EE0FAA6-44FB-6552-2BDF-E016C8A730AB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9370165" y="2070738"/>
            <a:ext cx="209482" cy="1003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D100D1E-A01C-B65E-A087-CC42770A875D}"/>
              </a:ext>
            </a:extLst>
          </p:cNvPr>
          <p:cNvCxnSpPr>
            <a:cxnSpLocks/>
            <a:stCxn id="27" idx="6"/>
            <a:endCxn id="26" idx="2"/>
          </p:cNvCxnSpPr>
          <p:nvPr/>
        </p:nvCxnSpPr>
        <p:spPr>
          <a:xfrm flipV="1">
            <a:off x="9728908" y="2052956"/>
            <a:ext cx="724220" cy="1707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F1BCF3F1-3C6B-124D-18F5-114A9CDBDB4F}"/>
              </a:ext>
            </a:extLst>
          </p:cNvPr>
          <p:cNvSpPr/>
          <p:nvPr/>
        </p:nvSpPr>
        <p:spPr>
          <a:xfrm>
            <a:off x="8107923" y="197846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4" name="Ellipse 1023">
            <a:extLst>
              <a:ext uri="{FF2B5EF4-FFF2-40B4-BE49-F238E27FC236}">
                <a16:creationId xmlns:a16="http://schemas.microsoft.com/office/drawing/2014/main" id="{607F35DE-D18C-7FA1-5677-FDB82FB553FC}"/>
              </a:ext>
            </a:extLst>
          </p:cNvPr>
          <p:cNvSpPr/>
          <p:nvPr/>
        </p:nvSpPr>
        <p:spPr>
          <a:xfrm>
            <a:off x="7617593" y="174159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5" name="Ellipse 1024">
            <a:extLst>
              <a:ext uri="{FF2B5EF4-FFF2-40B4-BE49-F238E27FC236}">
                <a16:creationId xmlns:a16="http://schemas.microsoft.com/office/drawing/2014/main" id="{FDB5DE23-AE8C-A038-CFA5-89473976A525}"/>
              </a:ext>
            </a:extLst>
          </p:cNvPr>
          <p:cNvSpPr/>
          <p:nvPr/>
        </p:nvSpPr>
        <p:spPr>
          <a:xfrm>
            <a:off x="6643558" y="272480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8" name="Connecteur droit avec flèche 1027">
            <a:extLst>
              <a:ext uri="{FF2B5EF4-FFF2-40B4-BE49-F238E27FC236}">
                <a16:creationId xmlns:a16="http://schemas.microsoft.com/office/drawing/2014/main" id="{EA2C3FA7-03E4-48CA-6BEC-2239EAA7F17D}"/>
              </a:ext>
            </a:extLst>
          </p:cNvPr>
          <p:cNvCxnSpPr>
            <a:cxnSpLocks/>
          </p:cNvCxnSpPr>
          <p:nvPr/>
        </p:nvCxnSpPr>
        <p:spPr>
          <a:xfrm flipV="1">
            <a:off x="8800221" y="2070738"/>
            <a:ext cx="353728" cy="4339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Connecteur droit avec flèche 1028">
            <a:extLst>
              <a:ext uri="{FF2B5EF4-FFF2-40B4-BE49-F238E27FC236}">
                <a16:creationId xmlns:a16="http://schemas.microsoft.com/office/drawing/2014/main" id="{AC3CE3E9-1CB0-C7B0-B7C9-CBA34EEE0AFB}"/>
              </a:ext>
            </a:extLst>
          </p:cNvPr>
          <p:cNvCxnSpPr>
            <a:cxnSpLocks/>
            <a:endCxn id="30" idx="5"/>
          </p:cNvCxnSpPr>
          <p:nvPr/>
        </p:nvCxnSpPr>
        <p:spPr>
          <a:xfrm flipH="1" flipV="1">
            <a:off x="8257184" y="2105626"/>
            <a:ext cx="361575" cy="3991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Ellipse 1033">
            <a:extLst>
              <a:ext uri="{FF2B5EF4-FFF2-40B4-BE49-F238E27FC236}">
                <a16:creationId xmlns:a16="http://schemas.microsoft.com/office/drawing/2014/main" id="{8E7E2129-0BF6-CBCE-1104-971C37FB22B8}"/>
              </a:ext>
            </a:extLst>
          </p:cNvPr>
          <p:cNvSpPr/>
          <p:nvPr/>
        </p:nvSpPr>
        <p:spPr>
          <a:xfrm>
            <a:off x="9180637" y="35287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5" name="Connecteur droit avec flèche 1034">
            <a:extLst>
              <a:ext uri="{FF2B5EF4-FFF2-40B4-BE49-F238E27FC236}">
                <a16:creationId xmlns:a16="http://schemas.microsoft.com/office/drawing/2014/main" id="{AE462E87-197E-641F-3665-E5A852DE603F}"/>
              </a:ext>
            </a:extLst>
          </p:cNvPr>
          <p:cNvCxnSpPr>
            <a:cxnSpLocks/>
            <a:stCxn id="27" idx="4"/>
            <a:endCxn id="1038" idx="7"/>
          </p:cNvCxnSpPr>
          <p:nvPr/>
        </p:nvCxnSpPr>
        <p:spPr>
          <a:xfrm flipH="1">
            <a:off x="9541718" y="2298234"/>
            <a:ext cx="99755" cy="4663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Ellipse 1037">
            <a:extLst>
              <a:ext uri="{FF2B5EF4-FFF2-40B4-BE49-F238E27FC236}">
                <a16:creationId xmlns:a16="http://schemas.microsoft.com/office/drawing/2014/main" id="{55DA70FC-507C-336D-C7D8-6AADD3A1ED6E}"/>
              </a:ext>
            </a:extLst>
          </p:cNvPr>
          <p:cNvSpPr/>
          <p:nvPr/>
        </p:nvSpPr>
        <p:spPr>
          <a:xfrm>
            <a:off x="9392457" y="274278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9" name="Connecteur droit avec flèche 1038">
            <a:extLst>
              <a:ext uri="{FF2B5EF4-FFF2-40B4-BE49-F238E27FC236}">
                <a16:creationId xmlns:a16="http://schemas.microsoft.com/office/drawing/2014/main" id="{5964D4C1-8FBE-8F19-C9CB-7A11E3EED21F}"/>
              </a:ext>
            </a:extLst>
          </p:cNvPr>
          <p:cNvCxnSpPr>
            <a:cxnSpLocks/>
            <a:stCxn id="1038" idx="4"/>
            <a:endCxn id="1034" idx="7"/>
          </p:cNvCxnSpPr>
          <p:nvPr/>
        </p:nvCxnSpPr>
        <p:spPr>
          <a:xfrm flipH="1">
            <a:off x="9329898" y="2891758"/>
            <a:ext cx="149994" cy="6587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828AEB06-EB6F-1E2F-F428-06136AAE4092}"/>
              </a:ext>
            </a:extLst>
          </p:cNvPr>
          <p:cNvSpPr/>
          <p:nvPr/>
        </p:nvSpPr>
        <p:spPr>
          <a:xfrm>
            <a:off x="9077791" y="1847796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72D359F-7968-F975-0213-F59374ADAB7F}"/>
              </a:ext>
            </a:extLst>
          </p:cNvPr>
          <p:cNvSpPr/>
          <p:nvPr/>
        </p:nvSpPr>
        <p:spPr>
          <a:xfrm>
            <a:off x="8618759" y="250473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82DFF76B-5025-303E-82BF-D883D8635E94}"/>
              </a:ext>
            </a:extLst>
          </p:cNvPr>
          <p:cNvSpPr/>
          <p:nvPr/>
        </p:nvSpPr>
        <p:spPr>
          <a:xfrm>
            <a:off x="5388525" y="4623513"/>
            <a:ext cx="4725801" cy="20313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060" name="Ellipse 1059">
            <a:extLst>
              <a:ext uri="{FF2B5EF4-FFF2-40B4-BE49-F238E27FC236}">
                <a16:creationId xmlns:a16="http://schemas.microsoft.com/office/drawing/2014/main" id="{C5B57B28-DCED-1DDE-666F-F6C28EFCD3D7}"/>
              </a:ext>
            </a:extLst>
          </p:cNvPr>
          <p:cNvSpPr/>
          <p:nvPr/>
        </p:nvSpPr>
        <p:spPr>
          <a:xfrm>
            <a:off x="8973782" y="127807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61" name="Connecteur droit avec flèche 1060">
            <a:extLst>
              <a:ext uri="{FF2B5EF4-FFF2-40B4-BE49-F238E27FC236}">
                <a16:creationId xmlns:a16="http://schemas.microsoft.com/office/drawing/2014/main" id="{6A767817-4C47-611F-8C95-79311D932EFB}"/>
              </a:ext>
            </a:extLst>
          </p:cNvPr>
          <p:cNvCxnSpPr>
            <a:cxnSpLocks/>
            <a:stCxn id="14" idx="4"/>
            <a:endCxn id="1060" idx="0"/>
          </p:cNvCxnSpPr>
          <p:nvPr/>
        </p:nvCxnSpPr>
        <p:spPr>
          <a:xfrm>
            <a:off x="8973782" y="660332"/>
            <a:ext cx="87435" cy="617744"/>
          </a:xfrm>
          <a:prstGeom prst="straightConnector1">
            <a:avLst/>
          </a:prstGeom>
          <a:ln w="57150">
            <a:solidFill>
              <a:srgbClr val="C09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4" name="Connecteur droit avec flèche 1063">
            <a:extLst>
              <a:ext uri="{FF2B5EF4-FFF2-40B4-BE49-F238E27FC236}">
                <a16:creationId xmlns:a16="http://schemas.microsoft.com/office/drawing/2014/main" id="{A9662573-485F-B375-7879-36F379E70456}"/>
              </a:ext>
            </a:extLst>
          </p:cNvPr>
          <p:cNvCxnSpPr>
            <a:cxnSpLocks/>
          </p:cNvCxnSpPr>
          <p:nvPr/>
        </p:nvCxnSpPr>
        <p:spPr>
          <a:xfrm flipV="1">
            <a:off x="8800221" y="1427050"/>
            <a:ext cx="260996" cy="10776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5" name="Connecteur droit avec flèche 1064">
            <a:extLst>
              <a:ext uri="{FF2B5EF4-FFF2-40B4-BE49-F238E27FC236}">
                <a16:creationId xmlns:a16="http://schemas.microsoft.com/office/drawing/2014/main" id="{20A2A7F1-FF29-4612-3480-ABC14F092426}"/>
              </a:ext>
            </a:extLst>
          </p:cNvPr>
          <p:cNvCxnSpPr>
            <a:cxnSpLocks/>
            <a:stCxn id="1024" idx="5"/>
            <a:endCxn id="30" idx="1"/>
          </p:cNvCxnSpPr>
          <p:nvPr/>
        </p:nvCxnSpPr>
        <p:spPr>
          <a:xfrm>
            <a:off x="7766854" y="1868756"/>
            <a:ext cx="366678" cy="13153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6BEFAC52-163B-04B6-CC78-6862E67920BC}"/>
              </a:ext>
            </a:extLst>
          </p:cNvPr>
          <p:cNvCxnSpPr>
            <a:cxnSpLocks/>
          </p:cNvCxnSpPr>
          <p:nvPr/>
        </p:nvCxnSpPr>
        <p:spPr>
          <a:xfrm>
            <a:off x="9703299" y="2276417"/>
            <a:ext cx="373543" cy="1923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964334E5-628F-367F-74E2-396C51245AA3}"/>
              </a:ext>
            </a:extLst>
          </p:cNvPr>
          <p:cNvSpPr/>
          <p:nvPr/>
        </p:nvSpPr>
        <p:spPr>
          <a:xfrm>
            <a:off x="8906210" y="3146662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F911A1AC-6CFA-3701-9FC0-700EF3670B25}"/>
              </a:ext>
            </a:extLst>
          </p:cNvPr>
          <p:cNvCxnSpPr>
            <a:cxnSpLocks/>
            <a:stCxn id="1025" idx="7"/>
            <a:endCxn id="1024" idx="3"/>
          </p:cNvCxnSpPr>
          <p:nvPr/>
        </p:nvCxnSpPr>
        <p:spPr>
          <a:xfrm flipV="1">
            <a:off x="6792819" y="1868756"/>
            <a:ext cx="850383" cy="87786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2CFFFB2-C810-60A0-9B8A-B422FF0344D2}"/>
              </a:ext>
            </a:extLst>
          </p:cNvPr>
          <p:cNvCxnSpPr>
            <a:cxnSpLocks/>
            <a:endCxn id="1025" idx="0"/>
          </p:cNvCxnSpPr>
          <p:nvPr/>
        </p:nvCxnSpPr>
        <p:spPr>
          <a:xfrm>
            <a:off x="6597299" y="1599368"/>
            <a:ext cx="133694" cy="112543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696872C9-5337-A808-E981-DE9CACE06A9F}"/>
              </a:ext>
            </a:extLst>
          </p:cNvPr>
          <p:cNvSpPr/>
          <p:nvPr/>
        </p:nvSpPr>
        <p:spPr>
          <a:xfrm>
            <a:off x="8886347" y="511358"/>
            <a:ext cx="174870" cy="14897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1" name="Ellipse 1030">
            <a:extLst>
              <a:ext uri="{FF2B5EF4-FFF2-40B4-BE49-F238E27FC236}">
                <a16:creationId xmlns:a16="http://schemas.microsoft.com/office/drawing/2014/main" id="{794B7343-5FC0-0A15-10B1-3A9101ED3428}"/>
              </a:ext>
            </a:extLst>
          </p:cNvPr>
          <p:cNvSpPr/>
          <p:nvPr/>
        </p:nvSpPr>
        <p:spPr>
          <a:xfrm>
            <a:off x="10324815" y="4730558"/>
            <a:ext cx="256626" cy="25783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89D13802-FBDB-BD0B-AA63-679FDD04A4D3}"/>
              </a:ext>
            </a:extLst>
          </p:cNvPr>
          <p:cNvSpPr/>
          <p:nvPr/>
        </p:nvSpPr>
        <p:spPr>
          <a:xfrm>
            <a:off x="6668240" y="5824007"/>
            <a:ext cx="981208" cy="5218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Zaman</a:t>
            </a:r>
          </a:p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1793-99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02507C6-9D45-E545-DE41-89054CDB94BC}"/>
              </a:ext>
            </a:extLst>
          </p:cNvPr>
          <p:cNvSpPr/>
          <p:nvPr/>
        </p:nvSpPr>
        <p:spPr>
          <a:xfrm>
            <a:off x="6668240" y="5258632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Timour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1772-93</a:t>
            </a:r>
          </a:p>
        </p:txBody>
      </p:sp>
      <p:cxnSp>
        <p:nvCxnSpPr>
          <p:cNvPr id="1036" name="Connecteur droit avec flèche 1035">
            <a:extLst>
              <a:ext uri="{FF2B5EF4-FFF2-40B4-BE49-F238E27FC236}">
                <a16:creationId xmlns:a16="http://schemas.microsoft.com/office/drawing/2014/main" id="{DBF2D033-3074-1351-6E0F-71C2600443B9}"/>
              </a:ext>
            </a:extLst>
          </p:cNvPr>
          <p:cNvCxnSpPr>
            <a:cxnSpLocks/>
            <a:stCxn id="1033" idx="2"/>
            <a:endCxn id="1032" idx="0"/>
          </p:cNvCxnSpPr>
          <p:nvPr/>
        </p:nvCxnSpPr>
        <p:spPr>
          <a:xfrm>
            <a:off x="7158844" y="5649628"/>
            <a:ext cx="0" cy="1743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EAE2CB65-1F9E-BC3E-7E06-3742934DE789}"/>
              </a:ext>
            </a:extLst>
          </p:cNvPr>
          <p:cNvSpPr/>
          <p:nvPr/>
        </p:nvSpPr>
        <p:spPr>
          <a:xfrm>
            <a:off x="6668240" y="4744455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1747-72</a:t>
            </a:r>
          </a:p>
        </p:txBody>
      </p:sp>
      <p:cxnSp>
        <p:nvCxnSpPr>
          <p:cNvPr id="1042" name="Connecteur droit avec flèche 1041">
            <a:extLst>
              <a:ext uri="{FF2B5EF4-FFF2-40B4-BE49-F238E27FC236}">
                <a16:creationId xmlns:a16="http://schemas.microsoft.com/office/drawing/2014/main" id="{20F946E0-8CE9-1CC8-53AD-470EABCF3079}"/>
              </a:ext>
            </a:extLst>
          </p:cNvPr>
          <p:cNvCxnSpPr>
            <a:cxnSpLocks/>
            <a:stCxn id="1037" idx="2"/>
            <a:endCxn id="1033" idx="0"/>
          </p:cNvCxnSpPr>
          <p:nvPr/>
        </p:nvCxnSpPr>
        <p:spPr>
          <a:xfrm>
            <a:off x="7158844" y="5135451"/>
            <a:ext cx="0" cy="1231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F48D0984-D52E-9F5C-192C-967D1803A025}"/>
              </a:ext>
            </a:extLst>
          </p:cNvPr>
          <p:cNvSpPr/>
          <p:nvPr/>
        </p:nvSpPr>
        <p:spPr>
          <a:xfrm>
            <a:off x="5616091" y="4831834"/>
            <a:ext cx="950751" cy="794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DURRANI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BARAKZAI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Afghanistan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1747-1823</a:t>
            </a:r>
          </a:p>
        </p:txBody>
      </p:sp>
    </p:spTree>
    <p:extLst>
      <p:ext uri="{BB962C8B-B14F-4D97-AF65-F5344CB8AC3E}">
        <p14:creationId xmlns:p14="http://schemas.microsoft.com/office/powerpoint/2010/main" val="46164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8357FF7F-6A19-BC34-3A3D-5A328915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5" y="178483"/>
            <a:ext cx="7253920" cy="5440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36E01D0B-0F38-0C9D-184D-D407B472E6DA}"/>
              </a:ext>
            </a:extLst>
          </p:cNvPr>
          <p:cNvSpPr/>
          <p:nvPr/>
        </p:nvSpPr>
        <p:spPr>
          <a:xfrm>
            <a:off x="8256875" y="2824215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2A7DCAE-4E64-7C4D-ED95-761B91F784B4}"/>
              </a:ext>
            </a:extLst>
          </p:cNvPr>
          <p:cNvSpPr/>
          <p:nvPr/>
        </p:nvSpPr>
        <p:spPr>
          <a:xfrm>
            <a:off x="9366880" y="289870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0BB2917-2FA4-D6BC-F732-8883F9F33B82}"/>
              </a:ext>
            </a:extLst>
          </p:cNvPr>
          <p:cNvSpPr/>
          <p:nvPr/>
        </p:nvSpPr>
        <p:spPr>
          <a:xfrm>
            <a:off x="10928078" y="3300085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DCA5A81-EB26-EA50-5497-948A4118DC23}"/>
              </a:ext>
            </a:extLst>
          </p:cNvPr>
          <p:cNvSpPr/>
          <p:nvPr/>
        </p:nvSpPr>
        <p:spPr>
          <a:xfrm>
            <a:off x="9685410" y="307510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620FD6D-82E2-B9EA-137D-ECAEABBE37FF}"/>
              </a:ext>
            </a:extLst>
          </p:cNvPr>
          <p:cNvCxnSpPr>
            <a:cxnSpLocks/>
            <a:stCxn id="5" idx="2"/>
            <a:endCxn id="12" idx="6"/>
          </p:cNvCxnSpPr>
          <p:nvPr/>
        </p:nvCxnSpPr>
        <p:spPr>
          <a:xfrm flipH="1" flipV="1">
            <a:off x="10209980" y="3296164"/>
            <a:ext cx="718098" cy="1328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C3566ED-A155-A2E8-AA9F-4A03DD92016F}"/>
              </a:ext>
            </a:extLst>
          </p:cNvPr>
          <p:cNvCxnSpPr>
            <a:cxnSpLocks/>
            <a:stCxn id="5" idx="3"/>
            <a:endCxn id="10" idx="7"/>
          </p:cNvCxnSpPr>
          <p:nvPr/>
        </p:nvCxnSpPr>
        <p:spPr>
          <a:xfrm flipH="1">
            <a:off x="10067372" y="3520157"/>
            <a:ext cx="898288" cy="4194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F643EAC-2901-C9AB-4ED6-10843E71A3D6}"/>
              </a:ext>
            </a:extLst>
          </p:cNvPr>
          <p:cNvCxnSpPr>
            <a:cxnSpLocks/>
            <a:stCxn id="5" idx="3"/>
            <a:endCxn id="11" idx="7"/>
          </p:cNvCxnSpPr>
          <p:nvPr/>
        </p:nvCxnSpPr>
        <p:spPr>
          <a:xfrm flipH="1">
            <a:off x="10443200" y="3520157"/>
            <a:ext cx="522460" cy="8766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E977E96F-5ED0-927E-1B31-FB2041B871E0}"/>
              </a:ext>
            </a:extLst>
          </p:cNvPr>
          <p:cNvSpPr/>
          <p:nvPr/>
        </p:nvSpPr>
        <p:spPr>
          <a:xfrm>
            <a:off x="9918111" y="391783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3BD72AC-0DC6-BD7A-CBAF-1949FF0A7BD6}"/>
              </a:ext>
            </a:extLst>
          </p:cNvPr>
          <p:cNvSpPr/>
          <p:nvPr/>
        </p:nvSpPr>
        <p:spPr>
          <a:xfrm>
            <a:off x="10293939" y="437498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989D55D-52CD-E390-9EF1-F2F45F3DC437}"/>
              </a:ext>
            </a:extLst>
          </p:cNvPr>
          <p:cNvSpPr/>
          <p:nvPr/>
        </p:nvSpPr>
        <p:spPr>
          <a:xfrm>
            <a:off x="10035110" y="322167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7EA5017-B967-116D-A652-809E3133742D}"/>
              </a:ext>
            </a:extLst>
          </p:cNvPr>
          <p:cNvSpPr/>
          <p:nvPr/>
        </p:nvSpPr>
        <p:spPr>
          <a:xfrm>
            <a:off x="7371972" y="188569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C657B39-9AF4-9E33-4F36-8ECB5F1C7D2D}"/>
              </a:ext>
            </a:extLst>
          </p:cNvPr>
          <p:cNvSpPr/>
          <p:nvPr/>
        </p:nvSpPr>
        <p:spPr>
          <a:xfrm>
            <a:off x="7119587" y="18112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4F2D51B-AB2F-D3D1-F574-F9673D522498}"/>
              </a:ext>
            </a:extLst>
          </p:cNvPr>
          <p:cNvSpPr/>
          <p:nvPr/>
        </p:nvSpPr>
        <p:spPr>
          <a:xfrm>
            <a:off x="7074931" y="166223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E72D787-BAA0-FA2A-3F7D-AB3AEB50EFBF}"/>
              </a:ext>
            </a:extLst>
          </p:cNvPr>
          <p:cNvSpPr/>
          <p:nvPr/>
        </p:nvSpPr>
        <p:spPr>
          <a:xfrm>
            <a:off x="6874024" y="18112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20AF1F5-6DA5-27BC-00D1-ED96824DF16F}"/>
              </a:ext>
            </a:extLst>
          </p:cNvPr>
          <p:cNvSpPr/>
          <p:nvPr/>
        </p:nvSpPr>
        <p:spPr>
          <a:xfrm>
            <a:off x="7912410" y="231229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B560224-0868-0632-8F54-5082DDE59CBF}"/>
              </a:ext>
            </a:extLst>
          </p:cNvPr>
          <p:cNvSpPr/>
          <p:nvPr/>
        </p:nvSpPr>
        <p:spPr>
          <a:xfrm>
            <a:off x="8087280" y="246126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E613F91-65F6-64B8-94A2-4077A2AA6E3B}"/>
              </a:ext>
            </a:extLst>
          </p:cNvPr>
          <p:cNvSpPr/>
          <p:nvPr/>
        </p:nvSpPr>
        <p:spPr>
          <a:xfrm>
            <a:off x="7912410" y="246126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CE99EE9-C816-AD3F-7F6F-DC0C5AF3D266}"/>
              </a:ext>
            </a:extLst>
          </p:cNvPr>
          <p:cNvCxnSpPr>
            <a:cxnSpLocks/>
            <a:stCxn id="26" idx="3"/>
            <a:endCxn id="16" idx="7"/>
          </p:cNvCxnSpPr>
          <p:nvPr/>
        </p:nvCxnSpPr>
        <p:spPr>
          <a:xfrm flipH="1">
            <a:off x="7521233" y="1203078"/>
            <a:ext cx="259568" cy="70443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0AECA85-7C53-106C-43EA-4884ED989952}"/>
              </a:ext>
            </a:extLst>
          </p:cNvPr>
          <p:cNvCxnSpPr>
            <a:cxnSpLocks/>
            <a:stCxn id="26" idx="3"/>
          </p:cNvCxnSpPr>
          <p:nvPr/>
        </p:nvCxnSpPr>
        <p:spPr>
          <a:xfrm flipH="1">
            <a:off x="7275670" y="1203078"/>
            <a:ext cx="505131" cy="60813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1FD4CC5-CFC4-7C08-FAC5-D444E147A155}"/>
              </a:ext>
            </a:extLst>
          </p:cNvPr>
          <p:cNvCxnSpPr>
            <a:cxnSpLocks/>
            <a:stCxn id="26" idx="4"/>
          </p:cNvCxnSpPr>
          <p:nvPr/>
        </p:nvCxnSpPr>
        <p:spPr>
          <a:xfrm>
            <a:off x="7871532" y="1240836"/>
            <a:ext cx="128313" cy="107145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17DD36D4-298F-8810-7607-4A2A8289B23C}"/>
              </a:ext>
            </a:extLst>
          </p:cNvPr>
          <p:cNvSpPr/>
          <p:nvPr/>
        </p:nvSpPr>
        <p:spPr>
          <a:xfrm>
            <a:off x="7743219" y="983006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81C130-9C95-5C37-BA53-1934C8AF5CE8}"/>
              </a:ext>
            </a:extLst>
          </p:cNvPr>
          <p:cNvSpPr/>
          <p:nvPr/>
        </p:nvSpPr>
        <p:spPr>
          <a:xfrm>
            <a:off x="145774" y="196120"/>
            <a:ext cx="4484411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*Autres rappels…</a:t>
            </a:r>
          </a:p>
          <a:p>
            <a:endParaRPr lang="fr-FR" dirty="0"/>
          </a:p>
          <a:p>
            <a:r>
              <a:rPr lang="fr-FR" dirty="0"/>
              <a:t>a) 1786-96 : A l’ouest…</a:t>
            </a:r>
          </a:p>
          <a:p>
            <a:r>
              <a:rPr lang="fr-FR" dirty="0"/>
              <a:t>La Perse s’est réunifiée avec les Kadjars</a:t>
            </a:r>
          </a:p>
          <a:p>
            <a:endParaRPr lang="fr-FR" dirty="0"/>
          </a:p>
          <a:p>
            <a:r>
              <a:rPr lang="fr-FR" dirty="0"/>
              <a:t>b) 1783-1813 : Plus à l’ouest</a:t>
            </a:r>
          </a:p>
          <a:p>
            <a:r>
              <a:rPr lang="fr-FR" dirty="0"/>
              <a:t>Les Russes conquièrent le Caucase</a:t>
            </a:r>
          </a:p>
          <a:p>
            <a:endParaRPr lang="fr-FR" dirty="0"/>
          </a:p>
          <a:p>
            <a:r>
              <a:rPr lang="fr-FR" dirty="0"/>
              <a:t>c) 1790-1818 : Et à l’est, au-delà du Pendjab</a:t>
            </a:r>
          </a:p>
          <a:p>
            <a:r>
              <a:rPr lang="fr-FR" dirty="0"/>
              <a:t>Les Britanniques conquièrent l’Inde</a:t>
            </a:r>
          </a:p>
          <a:p>
            <a:endParaRPr lang="fr-FR" dirty="0"/>
          </a:p>
          <a:p>
            <a:r>
              <a:rPr lang="fr-FR" dirty="0"/>
              <a:t>*Mais pour l’instant</a:t>
            </a:r>
          </a:p>
          <a:p>
            <a:r>
              <a:rPr lang="fr-FR" dirty="0"/>
              <a:t>Restons encore en Afghanistan même...</a:t>
            </a:r>
          </a:p>
          <a:p>
            <a:endParaRPr lang="fr-FR" dirty="0"/>
          </a:p>
          <a:p>
            <a:r>
              <a:rPr lang="fr-FR" dirty="0"/>
              <a:t>Où s’installe pour deux décennies</a:t>
            </a:r>
          </a:p>
          <a:p>
            <a:r>
              <a:rPr lang="fr-FR" dirty="0"/>
              <a:t>Une instabilité du pouvoir…</a:t>
            </a:r>
          </a:p>
        </p:txBody>
      </p:sp>
    </p:spTree>
    <p:extLst>
      <p:ext uri="{BB962C8B-B14F-4D97-AF65-F5344CB8AC3E}">
        <p14:creationId xmlns:p14="http://schemas.microsoft.com/office/powerpoint/2010/main" val="1356382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5774" y="196120"/>
            <a:ext cx="5102087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1799-1819 : L’Empire afghan sombre dans l’anarchie</a:t>
            </a:r>
          </a:p>
          <a:p>
            <a:endParaRPr lang="fr-FR" dirty="0"/>
          </a:p>
          <a:p>
            <a:r>
              <a:rPr lang="fr-FR" dirty="0"/>
              <a:t>*1799 : </a:t>
            </a:r>
            <a:r>
              <a:rPr lang="fr-FR" u="sng" dirty="0"/>
              <a:t>Mahmud Khan</a:t>
            </a:r>
            <a:r>
              <a:rPr lang="fr-FR" dirty="0"/>
              <a:t>, demi-frère de </a:t>
            </a:r>
            <a:r>
              <a:rPr lang="fr-FR" u="sng" dirty="0"/>
              <a:t>Zaman Chah</a:t>
            </a:r>
          </a:p>
          <a:p>
            <a:r>
              <a:rPr lang="fr-FR" dirty="0"/>
              <a:t>S’empare du pouvoir</a:t>
            </a:r>
          </a:p>
          <a:p>
            <a:r>
              <a:rPr lang="fr-FR" dirty="0"/>
              <a:t>NB : Zaman est aveuglé et emprisonné</a:t>
            </a:r>
          </a:p>
          <a:p>
            <a:endParaRPr lang="fr-FR" dirty="0"/>
          </a:p>
          <a:p>
            <a:r>
              <a:rPr lang="fr-FR" dirty="0"/>
              <a:t>*1803 : Mais Mahmud est lui-même détrôné</a:t>
            </a:r>
          </a:p>
          <a:p>
            <a:r>
              <a:rPr lang="fr-FR" dirty="0"/>
              <a:t>Par </a:t>
            </a:r>
            <a:r>
              <a:rPr lang="fr-FR" u="sng" dirty="0" err="1"/>
              <a:t>Shuja</a:t>
            </a:r>
            <a:r>
              <a:rPr lang="fr-FR" dirty="0"/>
              <a:t>, frère de Zaman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NB : </a:t>
            </a:r>
            <a:r>
              <a:rPr lang="fr-FR" dirty="0" err="1"/>
              <a:t>Shuja</a:t>
            </a:r>
            <a:r>
              <a:rPr lang="fr-FR" dirty="0"/>
              <a:t> libère Zaman qui lui donne</a:t>
            </a:r>
          </a:p>
          <a:p>
            <a:r>
              <a:rPr lang="fr-FR" dirty="0"/>
              <a:t>Le </a:t>
            </a:r>
            <a:r>
              <a:rPr lang="fr-FR" u="sng" dirty="0"/>
              <a:t>Koh-i Noor</a:t>
            </a:r>
            <a:r>
              <a:rPr lang="fr-FR" dirty="0"/>
              <a:t> qu’il avait caché dans sa cellule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1809 : </a:t>
            </a:r>
            <a:r>
              <a:rPr lang="fr-FR" dirty="0" err="1">
                <a:solidFill>
                  <a:srgbClr val="FF0000"/>
                </a:solidFill>
              </a:rPr>
              <a:t>Shuja</a:t>
            </a:r>
            <a:r>
              <a:rPr lang="fr-FR" dirty="0">
                <a:solidFill>
                  <a:srgbClr val="FF0000"/>
                </a:solidFill>
              </a:rPr>
              <a:t> promet au britannique </a:t>
            </a:r>
            <a:r>
              <a:rPr lang="fr-FR" u="sng" dirty="0" err="1">
                <a:solidFill>
                  <a:srgbClr val="FF0000"/>
                </a:solidFill>
              </a:rPr>
              <a:t>Mountstuart</a:t>
            </a:r>
            <a:r>
              <a:rPr lang="fr-FR" u="sng" dirty="0">
                <a:solidFill>
                  <a:srgbClr val="FF0000"/>
                </a:solidFill>
              </a:rPr>
              <a:t> Elphinstone</a:t>
            </a:r>
            <a:r>
              <a:rPr lang="fr-FR" dirty="0">
                <a:solidFill>
                  <a:srgbClr val="FF0000"/>
                </a:solidFill>
              </a:rPr>
              <a:t> de s’opposer éventuellement aux troupes françaises venant de Perse ; Elphinstone voit le Koh-i Noor… </a:t>
            </a:r>
          </a:p>
        </p:txBody>
      </p:sp>
      <p:pic>
        <p:nvPicPr>
          <p:cNvPr id="1026" name="Picture 2" descr="https://upload.wikimedia.org/wikipedia/commons/8/80/Afgempd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3" y="196121"/>
            <a:ext cx="6572403" cy="64821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FD2E06BC-BF11-C9A6-0D88-FE6A974448A1}"/>
              </a:ext>
            </a:extLst>
          </p:cNvPr>
          <p:cNvSpPr/>
          <p:nvPr/>
        </p:nvSpPr>
        <p:spPr>
          <a:xfrm>
            <a:off x="10893682" y="33453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C09675B-9BB5-8D6E-65F3-E06FCCA6BE77}"/>
              </a:ext>
            </a:extLst>
          </p:cNvPr>
          <p:cNvSpPr/>
          <p:nvPr/>
        </p:nvSpPr>
        <p:spPr>
          <a:xfrm>
            <a:off x="10051233" y="244691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1D79ED3-5F3F-A12D-C873-D1DC31575048}"/>
              </a:ext>
            </a:extLst>
          </p:cNvPr>
          <p:cNvSpPr/>
          <p:nvPr/>
        </p:nvSpPr>
        <p:spPr>
          <a:xfrm>
            <a:off x="10453128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8586F85-D731-3C9A-6F6E-D6F95AB9F922}"/>
              </a:ext>
            </a:extLst>
          </p:cNvPr>
          <p:cNvSpPr/>
          <p:nvPr/>
        </p:nvSpPr>
        <p:spPr>
          <a:xfrm>
            <a:off x="9554038" y="214926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EE0FAA6-44FB-6552-2BDF-E016C8A730AB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9370165" y="2070738"/>
            <a:ext cx="209482" cy="1003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D100D1E-A01C-B65E-A087-CC42770A875D}"/>
              </a:ext>
            </a:extLst>
          </p:cNvPr>
          <p:cNvCxnSpPr>
            <a:cxnSpLocks/>
            <a:stCxn id="27" idx="6"/>
            <a:endCxn id="26" idx="2"/>
          </p:cNvCxnSpPr>
          <p:nvPr/>
        </p:nvCxnSpPr>
        <p:spPr>
          <a:xfrm flipV="1">
            <a:off x="9728908" y="2052956"/>
            <a:ext cx="724220" cy="1707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F1BCF3F1-3C6B-124D-18F5-114A9CDBDB4F}"/>
              </a:ext>
            </a:extLst>
          </p:cNvPr>
          <p:cNvSpPr/>
          <p:nvPr/>
        </p:nvSpPr>
        <p:spPr>
          <a:xfrm>
            <a:off x="8107923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4" name="Ellipse 1023">
            <a:extLst>
              <a:ext uri="{FF2B5EF4-FFF2-40B4-BE49-F238E27FC236}">
                <a16:creationId xmlns:a16="http://schemas.microsoft.com/office/drawing/2014/main" id="{607F35DE-D18C-7FA1-5677-FDB82FB553FC}"/>
              </a:ext>
            </a:extLst>
          </p:cNvPr>
          <p:cNvSpPr/>
          <p:nvPr/>
        </p:nvSpPr>
        <p:spPr>
          <a:xfrm>
            <a:off x="7617593" y="174159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5" name="Ellipse 1024">
            <a:extLst>
              <a:ext uri="{FF2B5EF4-FFF2-40B4-BE49-F238E27FC236}">
                <a16:creationId xmlns:a16="http://schemas.microsoft.com/office/drawing/2014/main" id="{FDB5DE23-AE8C-A038-CFA5-89473976A525}"/>
              </a:ext>
            </a:extLst>
          </p:cNvPr>
          <p:cNvSpPr/>
          <p:nvPr/>
        </p:nvSpPr>
        <p:spPr>
          <a:xfrm>
            <a:off x="6643558" y="272480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8" name="Connecteur droit avec flèche 1027">
            <a:extLst>
              <a:ext uri="{FF2B5EF4-FFF2-40B4-BE49-F238E27FC236}">
                <a16:creationId xmlns:a16="http://schemas.microsoft.com/office/drawing/2014/main" id="{EA2C3FA7-03E4-48CA-6BEC-2239EAA7F17D}"/>
              </a:ext>
            </a:extLst>
          </p:cNvPr>
          <p:cNvCxnSpPr>
            <a:cxnSpLocks/>
          </p:cNvCxnSpPr>
          <p:nvPr/>
        </p:nvCxnSpPr>
        <p:spPr>
          <a:xfrm flipV="1">
            <a:off x="8800221" y="2070738"/>
            <a:ext cx="353728" cy="4339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Connecteur droit avec flèche 1028">
            <a:extLst>
              <a:ext uri="{FF2B5EF4-FFF2-40B4-BE49-F238E27FC236}">
                <a16:creationId xmlns:a16="http://schemas.microsoft.com/office/drawing/2014/main" id="{AC3CE3E9-1CB0-C7B0-B7C9-CBA34EEE0AFB}"/>
              </a:ext>
            </a:extLst>
          </p:cNvPr>
          <p:cNvCxnSpPr>
            <a:cxnSpLocks/>
            <a:endCxn id="30" idx="5"/>
          </p:cNvCxnSpPr>
          <p:nvPr/>
        </p:nvCxnSpPr>
        <p:spPr>
          <a:xfrm flipH="1" flipV="1">
            <a:off x="8257184" y="2105626"/>
            <a:ext cx="361575" cy="3991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Ellipse 1033">
            <a:extLst>
              <a:ext uri="{FF2B5EF4-FFF2-40B4-BE49-F238E27FC236}">
                <a16:creationId xmlns:a16="http://schemas.microsoft.com/office/drawing/2014/main" id="{8E7E2129-0BF6-CBCE-1104-971C37FB22B8}"/>
              </a:ext>
            </a:extLst>
          </p:cNvPr>
          <p:cNvSpPr/>
          <p:nvPr/>
        </p:nvSpPr>
        <p:spPr>
          <a:xfrm>
            <a:off x="9180637" y="35287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5" name="Connecteur droit avec flèche 1034">
            <a:extLst>
              <a:ext uri="{FF2B5EF4-FFF2-40B4-BE49-F238E27FC236}">
                <a16:creationId xmlns:a16="http://schemas.microsoft.com/office/drawing/2014/main" id="{AE462E87-197E-641F-3665-E5A852DE603F}"/>
              </a:ext>
            </a:extLst>
          </p:cNvPr>
          <p:cNvCxnSpPr>
            <a:cxnSpLocks/>
            <a:stCxn id="27" idx="4"/>
            <a:endCxn id="1038" idx="7"/>
          </p:cNvCxnSpPr>
          <p:nvPr/>
        </p:nvCxnSpPr>
        <p:spPr>
          <a:xfrm flipH="1">
            <a:off x="9541718" y="2298234"/>
            <a:ext cx="99755" cy="4663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Ellipse 1037">
            <a:extLst>
              <a:ext uri="{FF2B5EF4-FFF2-40B4-BE49-F238E27FC236}">
                <a16:creationId xmlns:a16="http://schemas.microsoft.com/office/drawing/2014/main" id="{55DA70FC-507C-336D-C7D8-6AADD3A1ED6E}"/>
              </a:ext>
            </a:extLst>
          </p:cNvPr>
          <p:cNvSpPr/>
          <p:nvPr/>
        </p:nvSpPr>
        <p:spPr>
          <a:xfrm>
            <a:off x="9392457" y="274278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9" name="Connecteur droit avec flèche 1038">
            <a:extLst>
              <a:ext uri="{FF2B5EF4-FFF2-40B4-BE49-F238E27FC236}">
                <a16:creationId xmlns:a16="http://schemas.microsoft.com/office/drawing/2014/main" id="{5964D4C1-8FBE-8F19-C9CB-7A11E3EED21F}"/>
              </a:ext>
            </a:extLst>
          </p:cNvPr>
          <p:cNvCxnSpPr>
            <a:cxnSpLocks/>
            <a:stCxn id="1038" idx="4"/>
            <a:endCxn id="1034" idx="7"/>
          </p:cNvCxnSpPr>
          <p:nvPr/>
        </p:nvCxnSpPr>
        <p:spPr>
          <a:xfrm flipH="1">
            <a:off x="9329898" y="2891758"/>
            <a:ext cx="149994" cy="6587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Ellipse 1040">
            <a:extLst>
              <a:ext uri="{FF2B5EF4-FFF2-40B4-BE49-F238E27FC236}">
                <a16:creationId xmlns:a16="http://schemas.microsoft.com/office/drawing/2014/main" id="{2F1DBA77-A0FC-7E75-5179-722E0E165D47}"/>
              </a:ext>
            </a:extLst>
          </p:cNvPr>
          <p:cNvSpPr/>
          <p:nvPr/>
        </p:nvSpPr>
        <p:spPr>
          <a:xfrm>
            <a:off x="10324815" y="4730558"/>
            <a:ext cx="256626" cy="25783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28AEB06-EB6F-1E2F-F428-06136AAE4092}"/>
              </a:ext>
            </a:extLst>
          </p:cNvPr>
          <p:cNvSpPr/>
          <p:nvPr/>
        </p:nvSpPr>
        <p:spPr>
          <a:xfrm>
            <a:off x="9077791" y="1847796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72D359F-7968-F975-0213-F59374ADAB7F}"/>
              </a:ext>
            </a:extLst>
          </p:cNvPr>
          <p:cNvSpPr/>
          <p:nvPr/>
        </p:nvSpPr>
        <p:spPr>
          <a:xfrm>
            <a:off x="8618759" y="250473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4AE4CC-A06F-35DF-31B9-9E7FEC27F4BE}"/>
              </a:ext>
            </a:extLst>
          </p:cNvPr>
          <p:cNvSpPr/>
          <p:nvPr/>
        </p:nvSpPr>
        <p:spPr>
          <a:xfrm>
            <a:off x="5388525" y="4623513"/>
            <a:ext cx="4725801" cy="20313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7A6658-990E-011A-BA59-244EA958A634}"/>
              </a:ext>
            </a:extLst>
          </p:cNvPr>
          <p:cNvSpPr/>
          <p:nvPr/>
        </p:nvSpPr>
        <p:spPr>
          <a:xfrm>
            <a:off x="6668240" y="5824007"/>
            <a:ext cx="981208" cy="521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Zaman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1793-99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8A9D70-9357-75A3-2FFE-6F83FE68670E}"/>
              </a:ext>
            </a:extLst>
          </p:cNvPr>
          <p:cNvSpPr/>
          <p:nvPr/>
        </p:nvSpPr>
        <p:spPr>
          <a:xfrm>
            <a:off x="6668240" y="5258632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Timour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1772-93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E862D64-08B8-541F-76F6-946253D06272}"/>
              </a:ext>
            </a:extLst>
          </p:cNvPr>
          <p:cNvCxnSpPr>
            <a:cxnSpLocks/>
            <a:stCxn id="9" idx="2"/>
            <a:endCxn id="4" idx="0"/>
          </p:cNvCxnSpPr>
          <p:nvPr/>
        </p:nvCxnSpPr>
        <p:spPr>
          <a:xfrm>
            <a:off x="7158844" y="5649628"/>
            <a:ext cx="0" cy="1743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31EDD27-3285-1029-E27D-8AD87C6F6309}"/>
              </a:ext>
            </a:extLst>
          </p:cNvPr>
          <p:cNvSpPr/>
          <p:nvPr/>
        </p:nvSpPr>
        <p:spPr>
          <a:xfrm>
            <a:off x="7745026" y="5831649"/>
            <a:ext cx="981208" cy="5218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Shuja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1803-09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1839-42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94F3B7-DF2D-83BD-5B12-80F3FC5B6BB3}"/>
              </a:ext>
            </a:extLst>
          </p:cNvPr>
          <p:cNvSpPr/>
          <p:nvPr/>
        </p:nvSpPr>
        <p:spPr>
          <a:xfrm>
            <a:off x="5447403" y="5818073"/>
            <a:ext cx="981208" cy="52775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Mahmud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1800-03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1809-18</a:t>
            </a:r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2FBBC86D-8FF0-CA70-8523-CD2226E36A38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rot="5400000">
            <a:off x="6464204" y="5123432"/>
            <a:ext cx="168445" cy="12208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3BC98B4-105B-6FDD-3E37-0FE4BE2E5550}"/>
              </a:ext>
            </a:extLst>
          </p:cNvPr>
          <p:cNvSpPr/>
          <p:nvPr/>
        </p:nvSpPr>
        <p:spPr>
          <a:xfrm>
            <a:off x="6668240" y="4744455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1747-72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CF1C0FF-61FC-CA91-3EA0-FD5B384D136A}"/>
              </a:ext>
            </a:extLst>
          </p:cNvPr>
          <p:cNvCxnSpPr>
            <a:cxnSpLocks/>
            <a:stCxn id="15" idx="2"/>
            <a:endCxn id="9" idx="0"/>
          </p:cNvCxnSpPr>
          <p:nvPr/>
        </p:nvCxnSpPr>
        <p:spPr>
          <a:xfrm>
            <a:off x="7158844" y="5135451"/>
            <a:ext cx="0" cy="1231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F2ECF8AA-4A69-C09F-DCC2-5809AE514790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 rot="16200000" flipH="1">
            <a:off x="7606227" y="5202245"/>
            <a:ext cx="182021" cy="107678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BC5DE2D-41AC-2E5B-9837-B9F760FD4E31}"/>
              </a:ext>
            </a:extLst>
          </p:cNvPr>
          <p:cNvSpPr/>
          <p:nvPr/>
        </p:nvSpPr>
        <p:spPr>
          <a:xfrm>
            <a:off x="5616091" y="4831834"/>
            <a:ext cx="950751" cy="794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DURRANI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BARAKZAI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Afghanistan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1747-1823</a:t>
            </a:r>
          </a:p>
        </p:txBody>
      </p:sp>
    </p:spTree>
    <p:extLst>
      <p:ext uri="{BB962C8B-B14F-4D97-AF65-F5344CB8AC3E}">
        <p14:creationId xmlns:p14="http://schemas.microsoft.com/office/powerpoint/2010/main" val="425425615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3740</Words>
  <Application>Microsoft Office PowerPoint</Application>
  <PresentationFormat>Grand écran</PresentationFormat>
  <Paragraphs>605</Paragraphs>
  <Slides>41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27 février 2024 (9/15)  8ème période : 1815-1914 Europe et Russie à la conquête de l’Orient et de l’Asie  1783-1849 : Entre Caucase, Perse, Afghanistan, Pendjab et Inde Naissance du Grand Jeu russo-britannique  Suite et fin…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30 janvier 2024 (7/15)  8ème période : 1815-1914 Europe et Russie à la conquête de l’Orient et de l’Asie   1757-1818 : La conquête britannique de l’Inde  Suite et fin…</dc:title>
  <dc:creator>Christophe JENTA</dc:creator>
  <cp:lastModifiedBy>Christophe JENTA</cp:lastModifiedBy>
  <cp:revision>9</cp:revision>
  <dcterms:created xsi:type="dcterms:W3CDTF">2024-01-30T12:15:24Z</dcterms:created>
  <dcterms:modified xsi:type="dcterms:W3CDTF">2024-02-27T14:18:59Z</dcterms:modified>
</cp:coreProperties>
</file>