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11695" r:id="rId2"/>
    <p:sldId id="11835" r:id="rId3"/>
    <p:sldId id="11837" r:id="rId4"/>
    <p:sldId id="11838" r:id="rId5"/>
    <p:sldId id="11024" r:id="rId6"/>
    <p:sldId id="11839" r:id="rId7"/>
    <p:sldId id="11032" r:id="rId8"/>
    <p:sldId id="11026" r:id="rId9"/>
    <p:sldId id="11109" r:id="rId1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0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D0B80-1B37-4866-B77D-BBED7D8CE746}" type="datetimeFigureOut">
              <a:rPr lang="fr-FR" smtClean="0"/>
              <a:t>27/02/2024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43593C-EA78-4374-A4CF-41D8773755E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8243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826CB7-2D88-4DB6-0B42-DA6C45FF2E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AC8673B-F7A8-E4C9-E709-762A21DEFA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9D1FEC6-D230-E911-4836-04268A556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1AA6-650F-4FDC-B996-C9B8609D7E26}" type="datetimeFigureOut">
              <a:rPr lang="fr-FR" smtClean="0"/>
              <a:t>27/02/2024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E826103-1F0F-41F3-FD63-3D0A9B4E9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85701FD-E9E4-6BE4-74F3-C003928AA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8277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7F602E-3C84-C863-3885-092B712DE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D2266BD-74AB-71EF-D6A5-BF06B02512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746F319-7149-1ECA-9B9F-ECFB46EC2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1AA6-650F-4FDC-B996-C9B8609D7E26}" type="datetimeFigureOut">
              <a:rPr lang="fr-FR" smtClean="0"/>
              <a:t>27/02/2024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2A54C5E-A74B-425F-3C66-DC22EC159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AB7357A-52B6-D3F8-C04B-C28A662BA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753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445C5FF-393B-3CA4-FE06-247205638C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A1237B3-C758-91B4-8108-3C080E3FFA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D7CC808-02EC-9D1A-F1E1-4972DD585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1AA6-650F-4FDC-B996-C9B8609D7E26}" type="datetimeFigureOut">
              <a:rPr lang="fr-FR" smtClean="0"/>
              <a:t>27/02/2024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C499977-C6AF-A8A3-DF46-77FC75533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6DC8B3D-6A9A-D338-1178-C4A8C2475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0262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CE5049-59BB-CE02-0391-57D5F79B7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D5F39B1-A417-C4EA-04CF-7BD81B6734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ADF2822-12EA-D947-6529-9044CC0A2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1AA6-650F-4FDC-B996-C9B8609D7E26}" type="datetimeFigureOut">
              <a:rPr lang="fr-FR" smtClean="0"/>
              <a:t>27/02/2024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E7E3FD9-FF2F-821F-2457-19114C1F2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30D69D9-DCFF-D601-C03B-EE21637FA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0911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3371D7-6ABB-2023-638D-2064421B5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E15C1D4-4D0C-8A0B-2C62-CB104113ED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4ABAE86-133B-4282-CE84-633E540F6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1AA6-650F-4FDC-B996-C9B8609D7E26}" type="datetimeFigureOut">
              <a:rPr lang="fr-FR" smtClean="0"/>
              <a:t>27/02/2024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1315C92-3DD8-4A3E-E163-4EE3B394A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3776394-AF0B-349D-8E1E-D1714892B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3593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72272A-6EB2-D6AB-F884-C55B53744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A383489-9FF2-1536-DF31-C8FFC5F6ED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C47BEA7-8957-F300-458C-1CE6632B12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85EF6D9-FD8E-9EEC-CB89-C0C4CFCE7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1AA6-650F-4FDC-B996-C9B8609D7E26}" type="datetimeFigureOut">
              <a:rPr lang="fr-FR" smtClean="0"/>
              <a:t>27/02/2024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D333FAC-939C-AA68-DEF0-E9006F830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773F79F-1F9A-E035-B99B-6067BCE0A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2280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07EEA6-43E5-BB3D-C860-9C4311051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5D071F4-9267-908E-E861-94345061EC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65A5104-8886-D901-17AD-4CB0A005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72B5078-626F-A27A-AA39-92B83B8C0A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D11C4D0-1424-E7B0-FFEA-522F2C4675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6813907-E666-E255-E106-0CEAC3B1D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1AA6-650F-4FDC-B996-C9B8609D7E26}" type="datetimeFigureOut">
              <a:rPr lang="fr-FR" smtClean="0"/>
              <a:t>27/02/2024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31DF74B-A11D-EDE6-91B7-80BC4FC40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D482E01-4BB5-CA3D-0717-05DDC677B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3875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83649B-81CD-5173-529D-49645358D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A50E98B-6A12-DCD2-2B07-E57600F92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1AA6-650F-4FDC-B996-C9B8609D7E26}" type="datetimeFigureOut">
              <a:rPr lang="fr-FR" smtClean="0"/>
              <a:t>27/02/2024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C7DBF05-1C97-F6AE-D99D-C5915D2E0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60EF46C-EEC1-181E-29DB-B62195BAD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5654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44121A3-AF7D-6FF1-F11A-F36CB3006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1AA6-650F-4FDC-B996-C9B8609D7E26}" type="datetimeFigureOut">
              <a:rPr lang="fr-FR" smtClean="0"/>
              <a:t>27/02/2024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51F3F00-4394-4F2D-42C4-12B376A2A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D032498-20DE-703D-E77E-30E840E88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8974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653510-266D-12AF-1483-84DFD96BF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BC36E5-B6E5-53D0-6728-F8BEFF78D9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342A5FE-6865-1821-7D23-9C2B409D1D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86B9F96-438B-BF58-10D1-C5F3E1163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1AA6-650F-4FDC-B996-C9B8609D7E26}" type="datetimeFigureOut">
              <a:rPr lang="fr-FR" smtClean="0"/>
              <a:t>27/02/2024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1CA695E-BCBF-74B6-993D-A7118A3E3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AD4EDCC-E45D-0BF2-6C03-7B3723849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3268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B7806D-E6C1-844E-2371-88E73DECA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9856DA6-53E4-DC46-0265-AB80294F1D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EC6B723-E71A-7D54-60A1-BBB1CC9350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C297584-3242-A4BF-CC3C-84B14DBE4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1AA6-650F-4FDC-B996-C9B8609D7E26}" type="datetimeFigureOut">
              <a:rPr lang="fr-FR" smtClean="0"/>
              <a:t>27/02/2024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1F31152-0CAB-3D89-D338-441A340D9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D2644F9-2A16-6840-4660-9E89BF0A1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3219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2A21F8F-4E12-2C04-0722-A1F1A0200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769FDC6-90E5-C2CF-E38B-A371109803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76335F6-3A37-5F33-3F30-771DFC3132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71AA6-650F-4FDC-B996-C9B8609D7E26}" type="datetimeFigureOut">
              <a:rPr lang="fr-FR" smtClean="0"/>
              <a:t>27/02/2024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2E18C24-FF0B-2638-1F7D-8D9CD695B4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0C85EBB-A770-1182-3365-16A16BFF07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884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967554-5805-5746-C6FA-3E2B2656AA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8E171840-B431-75F4-5686-084AF6384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181" y="136525"/>
            <a:ext cx="11555638" cy="6584950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LE PARTAGE DU MONDE, de</a:t>
            </a:r>
            <a:r>
              <a:rPr lang="fr-FR" sz="2800" b="1" dirty="0">
                <a:latin typeface="+mn-lt"/>
                <a:cs typeface="Arial" panose="020B0604020202020204" pitchFamily="34" charset="0"/>
              </a:rPr>
              <a:t> l’an 200 av. JC à nos jours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dirty="0">
                <a:latin typeface="+mn-lt"/>
                <a:cs typeface="Arial" panose="020B0604020202020204" pitchFamily="34" charset="0"/>
              </a:rPr>
              <a:t>Esquisse d’une histoire géopolitique universelle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Mardi 27 février 2024 (9/15)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dirty="0">
                <a:latin typeface="+mn-lt"/>
                <a:cs typeface="Arial" panose="020B0604020202020204" pitchFamily="34" charset="0"/>
              </a:rPr>
              <a:t>Annexe</a:t>
            </a:r>
            <a:br>
              <a:rPr lang="fr-FR" sz="2800" dirty="0">
                <a:latin typeface="+mn-lt"/>
                <a:cs typeface="Arial" panose="020B0604020202020204" pitchFamily="34" charset="0"/>
              </a:rPr>
            </a:br>
            <a:r>
              <a:rPr lang="fr-FR" sz="2800" dirty="0">
                <a:latin typeface="+mn-lt"/>
                <a:cs typeface="Arial" panose="020B0604020202020204" pitchFamily="34" charset="0"/>
              </a:rPr>
              <a:t>317 av. JC-1783 : Histoires de l’</a:t>
            </a:r>
            <a:r>
              <a:rPr lang="fr-FR" altLang="fr-FR" sz="2800" dirty="0">
                <a:latin typeface="+mn-lt"/>
                <a:cs typeface="Arial" panose="020B0604020202020204" pitchFamily="34" charset="0"/>
              </a:rPr>
              <a:t>Arménie et de la Géorgie</a:t>
            </a:r>
            <a:endParaRPr lang="fr-FR" sz="28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B789EF2-009C-4897-BB2E-477DF4B5A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085679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E89E1D-BE2F-594D-5049-C3D3CB5408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B51C9D1-14FE-4565-3B51-CFE7FAAC8AB3}"/>
              </a:ext>
            </a:extLst>
          </p:cNvPr>
          <p:cNvSpPr/>
          <p:nvPr/>
        </p:nvSpPr>
        <p:spPr>
          <a:xfrm>
            <a:off x="133024" y="178483"/>
            <a:ext cx="4664263" cy="39703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317 av. JC-12 </a:t>
            </a:r>
            <a:r>
              <a:rPr lang="fr-FR" b="1" dirty="0" err="1"/>
              <a:t>ap</a:t>
            </a:r>
            <a:r>
              <a:rPr lang="fr-FR" b="1" dirty="0"/>
              <a:t>. JC : Le 1</a:t>
            </a:r>
            <a:r>
              <a:rPr lang="fr-FR" b="1" baseline="30000" dirty="0"/>
              <a:t>er</a:t>
            </a:r>
            <a:r>
              <a:rPr lang="fr-FR" b="1" dirty="0"/>
              <a:t> royaume d’Arménie des </a:t>
            </a:r>
            <a:r>
              <a:rPr lang="fr-FR" b="1" dirty="0" err="1"/>
              <a:t>Orontides</a:t>
            </a:r>
            <a:r>
              <a:rPr lang="fr-FR" b="1" dirty="0"/>
              <a:t>, puis des </a:t>
            </a:r>
            <a:r>
              <a:rPr lang="fr-FR" b="1" dirty="0" err="1"/>
              <a:t>Artaxiades</a:t>
            </a:r>
            <a:r>
              <a:rPr lang="fr-FR" b="1" dirty="0"/>
              <a:t>, dans la Perse des Grecs Séleucides (305-64 av. JC)</a:t>
            </a:r>
          </a:p>
          <a:p>
            <a:endParaRPr lang="fr-FR" dirty="0"/>
          </a:p>
          <a:p>
            <a:r>
              <a:rPr lang="fr-FR" dirty="0"/>
              <a:t>*317 av. JC-190 av. JC : L’Arménie des </a:t>
            </a:r>
            <a:r>
              <a:rPr lang="fr-FR" dirty="0" err="1"/>
              <a:t>Orontides</a:t>
            </a:r>
            <a:endParaRPr lang="fr-FR" dirty="0"/>
          </a:p>
          <a:p>
            <a:endParaRPr lang="fr-FR" dirty="0"/>
          </a:p>
          <a:p>
            <a:r>
              <a:rPr lang="fr-FR" dirty="0"/>
              <a:t>*190 av. JC-12 : Les </a:t>
            </a:r>
            <a:r>
              <a:rPr lang="fr-FR" dirty="0" err="1"/>
              <a:t>Artaxiades</a:t>
            </a:r>
            <a:r>
              <a:rPr lang="fr-FR" dirty="0"/>
              <a:t>, rois d’Arménie</a:t>
            </a:r>
          </a:p>
          <a:p>
            <a:r>
              <a:rPr lang="fr-FR" dirty="0"/>
              <a:t>NB : Géorgie incluse dans ce royaume</a:t>
            </a:r>
          </a:p>
          <a:p>
            <a:endParaRPr lang="fr-FR" dirty="0"/>
          </a:p>
          <a:p>
            <a:r>
              <a:rPr lang="fr-FR" dirty="0"/>
              <a:t>*Arménie intégrée dans l’Empire grec des Séleucides (305-64 av. JC)</a:t>
            </a:r>
          </a:p>
          <a:p>
            <a:endParaRPr lang="fr-FR" dirty="0"/>
          </a:p>
          <a:p>
            <a:r>
              <a:rPr lang="fr-FR" dirty="0"/>
              <a:t>*95-55 av. JC : Extension maximale</a:t>
            </a:r>
          </a:p>
          <a:p>
            <a:r>
              <a:rPr lang="fr-FR" dirty="0"/>
              <a:t>Sous le règne de Tigrane II</a:t>
            </a:r>
          </a:p>
        </p:txBody>
      </p:sp>
      <p:pic>
        <p:nvPicPr>
          <p:cNvPr id="4" name="Image 3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C86AA1E0-6C62-0886-5364-C05C5EDCD3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40" y="4329203"/>
            <a:ext cx="3253030" cy="235031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Image 4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176014DF-B3D9-DA78-46F3-C0FB8A3A17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804" y="178483"/>
            <a:ext cx="7130172" cy="377397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FE7211C-1E62-275F-124F-3CBA758AD251}"/>
              </a:ext>
            </a:extLst>
          </p:cNvPr>
          <p:cNvSpPr/>
          <p:nvPr/>
        </p:nvSpPr>
        <p:spPr>
          <a:xfrm>
            <a:off x="4922680" y="4054744"/>
            <a:ext cx="1132559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281 av. JC</a:t>
            </a:r>
          </a:p>
        </p:txBody>
      </p:sp>
    </p:spTree>
    <p:extLst>
      <p:ext uri="{BB962C8B-B14F-4D97-AF65-F5344CB8AC3E}">
        <p14:creationId xmlns:p14="http://schemas.microsoft.com/office/powerpoint/2010/main" val="31725293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4DA068-03B7-D262-C44E-2C10DF5BD5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050B547-4B12-3AA2-89D7-81F9F282F4F7}"/>
              </a:ext>
            </a:extLst>
          </p:cNvPr>
          <p:cNvSpPr/>
          <p:nvPr/>
        </p:nvSpPr>
        <p:spPr>
          <a:xfrm>
            <a:off x="133024" y="178483"/>
            <a:ext cx="4664263" cy="28623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12-252 : L’Arménie des Arsacides dans la Perse des Parthes Arsacides (247 av. JC-224 </a:t>
            </a:r>
            <a:r>
              <a:rPr lang="fr-FR" b="1" dirty="0" err="1"/>
              <a:t>ap</a:t>
            </a:r>
            <a:r>
              <a:rPr lang="fr-FR" b="1" dirty="0"/>
              <a:t>. JC) </a:t>
            </a:r>
          </a:p>
          <a:p>
            <a:endParaRPr lang="fr-FR" dirty="0"/>
          </a:p>
          <a:p>
            <a:r>
              <a:rPr lang="fr-FR" dirty="0"/>
              <a:t>*12-224 : Arménie des Arsacides dans la Perse des Parthes Arsacides</a:t>
            </a:r>
          </a:p>
          <a:p>
            <a:endParaRPr lang="fr-FR" dirty="0"/>
          </a:p>
          <a:p>
            <a:r>
              <a:rPr lang="fr-FR" dirty="0"/>
              <a:t>NB : 247 av. JC-224 : Perse des Parthes Arsacides</a:t>
            </a:r>
          </a:p>
          <a:p>
            <a:endParaRPr lang="fr-FR" dirty="0"/>
          </a:p>
          <a:p>
            <a:r>
              <a:rPr lang="fr-FR" dirty="0"/>
              <a:t>*114-18 : Ephémère conquête romaine</a:t>
            </a:r>
          </a:p>
        </p:txBody>
      </p:sp>
      <p:pic>
        <p:nvPicPr>
          <p:cNvPr id="3" name="Image 2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53DE6A2E-FA4F-D386-F6BD-3891194D30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96" y="3429000"/>
            <a:ext cx="4606918" cy="270386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Image 3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08E455D4-66BA-7193-C494-EA4A85A630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99" t="20362" r="15080" b="16071"/>
          <a:stretch/>
        </p:blipFill>
        <p:spPr>
          <a:xfrm>
            <a:off x="4988848" y="178483"/>
            <a:ext cx="7070128" cy="476457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11B7DC8-4CB0-638F-4B64-F1DF86B88E6B}"/>
              </a:ext>
            </a:extLst>
          </p:cNvPr>
          <p:cNvSpPr/>
          <p:nvPr/>
        </p:nvSpPr>
        <p:spPr>
          <a:xfrm>
            <a:off x="4963441" y="5075161"/>
            <a:ext cx="1013289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60 av. JC</a:t>
            </a:r>
          </a:p>
        </p:txBody>
      </p:sp>
    </p:spTree>
    <p:extLst>
      <p:ext uri="{BB962C8B-B14F-4D97-AF65-F5344CB8AC3E}">
        <p14:creationId xmlns:p14="http://schemas.microsoft.com/office/powerpoint/2010/main" val="298476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71A319-1B3E-7001-CFBF-231422AAF5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1D00A72-4359-7870-5E33-60666EC8CA22}"/>
              </a:ext>
            </a:extLst>
          </p:cNvPr>
          <p:cNvSpPr/>
          <p:nvPr/>
        </p:nvSpPr>
        <p:spPr>
          <a:xfrm>
            <a:off x="133024" y="178483"/>
            <a:ext cx="4664263" cy="31393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252-428 : L’Arménie des Arsacides dans la Perse des Sassanides (224-651), partagée entre l’Empire byzantin et la Perse des Sassanides en 387</a:t>
            </a:r>
          </a:p>
          <a:p>
            <a:endParaRPr lang="fr-FR" dirty="0"/>
          </a:p>
          <a:p>
            <a:r>
              <a:rPr lang="fr-FR" dirty="0"/>
              <a:t>*252-428 : L’Arménie des Arsacides dans la Perse des Sassanides (224-651)</a:t>
            </a:r>
          </a:p>
          <a:p>
            <a:endParaRPr lang="fr-FR" dirty="0"/>
          </a:p>
          <a:p>
            <a:r>
              <a:rPr lang="fr-FR" dirty="0"/>
              <a:t>*387 : 1</a:t>
            </a:r>
            <a:r>
              <a:rPr lang="fr-FR" baseline="30000" dirty="0"/>
              <a:t>er</a:t>
            </a:r>
            <a:r>
              <a:rPr lang="fr-FR" dirty="0"/>
              <a:t> partage de l’Arménie entre</a:t>
            </a:r>
          </a:p>
          <a:p>
            <a:r>
              <a:rPr lang="fr-FR" dirty="0"/>
              <a:t>L’Empire byzantin et l’Empire perse des Sassanides</a:t>
            </a:r>
          </a:p>
        </p:txBody>
      </p:sp>
      <p:pic>
        <p:nvPicPr>
          <p:cNvPr id="13" name="Image 12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C5EC5841-A3AB-9EAE-2CD8-7E875E0CF6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060" y="178483"/>
            <a:ext cx="7115915" cy="508946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FCF9911-460C-A218-2670-8BA7E285BB0C}"/>
              </a:ext>
            </a:extLst>
          </p:cNvPr>
          <p:cNvSpPr/>
          <p:nvPr/>
        </p:nvSpPr>
        <p:spPr>
          <a:xfrm>
            <a:off x="4943060" y="5379961"/>
            <a:ext cx="549463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320</a:t>
            </a:r>
          </a:p>
        </p:txBody>
      </p:sp>
    </p:spTree>
    <p:extLst>
      <p:ext uri="{BB962C8B-B14F-4D97-AF65-F5344CB8AC3E}">
        <p14:creationId xmlns:p14="http://schemas.microsoft.com/office/powerpoint/2010/main" val="23709458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F233DF-3C8E-B33B-EFBB-1A8F1B5218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D3F6DDE-8E13-91C3-B9C2-60FEEB74D9CC}"/>
              </a:ext>
            </a:extLst>
          </p:cNvPr>
          <p:cNvSpPr/>
          <p:nvPr/>
        </p:nvSpPr>
        <p:spPr>
          <a:xfrm>
            <a:off x="133024" y="178483"/>
            <a:ext cx="2981237" cy="34163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428-646 : Le </a:t>
            </a:r>
            <a:r>
              <a:rPr lang="fr-FR" b="1" dirty="0" err="1"/>
              <a:t>Marzpanat</a:t>
            </a:r>
            <a:r>
              <a:rPr lang="fr-FR" b="1" dirty="0"/>
              <a:t> d’Arménie, province de l’Empire perse des Sassanides</a:t>
            </a:r>
          </a:p>
          <a:p>
            <a:endParaRPr lang="fr-FR" dirty="0"/>
          </a:p>
          <a:p>
            <a:r>
              <a:rPr lang="fr-FR" dirty="0"/>
              <a:t>*428 : </a:t>
            </a:r>
            <a:r>
              <a:rPr lang="fr-FR" dirty="0" err="1"/>
              <a:t>Artachès</a:t>
            </a:r>
            <a:r>
              <a:rPr lang="fr-FR" dirty="0"/>
              <a:t> IV, dernier roi Arsacide d’Arménie</a:t>
            </a:r>
          </a:p>
          <a:p>
            <a:endParaRPr lang="fr-FR" dirty="0"/>
          </a:p>
          <a:p>
            <a:r>
              <a:rPr lang="fr-FR" dirty="0"/>
              <a:t>*L’Arménie devient une simple province de l’Empire perse des Sassanides (224-651), le </a:t>
            </a:r>
            <a:r>
              <a:rPr lang="fr-FR" dirty="0" err="1"/>
              <a:t>Marzpanat</a:t>
            </a:r>
            <a:endParaRPr lang="fr-FR" dirty="0"/>
          </a:p>
        </p:txBody>
      </p:sp>
      <p:pic>
        <p:nvPicPr>
          <p:cNvPr id="15" name="Picture 2" descr="C:\Users\Christophe\Desktop\Christophe\portraits\UPPS\Conférences\Conférences 2014-2015\Cartes Histoire du monde\scan0003.jpg">
            <a:extLst>
              <a:ext uri="{FF2B5EF4-FFF2-40B4-BE49-F238E27FC236}">
                <a16:creationId xmlns:a16="http://schemas.microsoft.com/office/drawing/2014/main" id="{DBA8716D-DA0E-D348-A1BB-7FA0ECEF6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924" y="93352"/>
            <a:ext cx="8815052" cy="658616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183D37F-2847-EAC5-9637-D970F7ABDBFA}"/>
              </a:ext>
            </a:extLst>
          </p:cNvPr>
          <p:cNvSpPr/>
          <p:nvPr/>
        </p:nvSpPr>
        <p:spPr>
          <a:xfrm>
            <a:off x="11509513" y="93352"/>
            <a:ext cx="549463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600</a:t>
            </a:r>
          </a:p>
        </p:txBody>
      </p:sp>
    </p:spTree>
    <p:extLst>
      <p:ext uri="{BB962C8B-B14F-4D97-AF65-F5344CB8AC3E}">
        <p14:creationId xmlns:p14="http://schemas.microsoft.com/office/powerpoint/2010/main" val="26870562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0A6FC1-639C-8A10-32D5-8F2A796888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1600C34-B790-3DD0-1911-32E7897A2DAF}"/>
              </a:ext>
            </a:extLst>
          </p:cNvPr>
          <p:cNvSpPr/>
          <p:nvPr/>
        </p:nvSpPr>
        <p:spPr>
          <a:xfrm>
            <a:off x="133024" y="178483"/>
            <a:ext cx="2981237" cy="36933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646-885 : L’Arménie, émirat de l’Empire arabo-musulman des Omeyyades et des Abbassides</a:t>
            </a:r>
          </a:p>
          <a:p>
            <a:endParaRPr lang="fr-FR" dirty="0"/>
          </a:p>
          <a:p>
            <a:r>
              <a:rPr lang="fr-FR" dirty="0"/>
              <a:t>*632 : Début de la conquête arabe</a:t>
            </a:r>
          </a:p>
          <a:p>
            <a:endParaRPr lang="fr-FR" dirty="0"/>
          </a:p>
          <a:p>
            <a:r>
              <a:rPr lang="fr-FR" dirty="0"/>
              <a:t>*646 : L’Arménie-Géorgie devient un émirat de l’Empire arabo-musulman des Omeyyades, puis des Abbassides</a:t>
            </a:r>
          </a:p>
        </p:txBody>
      </p:sp>
      <p:pic>
        <p:nvPicPr>
          <p:cNvPr id="17" name="Picture 2" descr="C:\Users\Christophe\Desktop\Christophe\portraits\UPPS\Conférences\Conférences 2014-2015\Cartes Histoire du monde\2014-07 (juil.)\scan0002.jpg">
            <a:extLst>
              <a:ext uri="{FF2B5EF4-FFF2-40B4-BE49-F238E27FC236}">
                <a16:creationId xmlns:a16="http://schemas.microsoft.com/office/drawing/2014/main" id="{D97FA77F-5764-9ECE-F963-0115CB75F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540" y="93352"/>
            <a:ext cx="8808435" cy="658616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4507485-64F4-D823-76DC-C490D156634A}"/>
              </a:ext>
            </a:extLst>
          </p:cNvPr>
          <p:cNvSpPr/>
          <p:nvPr/>
        </p:nvSpPr>
        <p:spPr>
          <a:xfrm>
            <a:off x="11509513" y="93352"/>
            <a:ext cx="549463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765</a:t>
            </a:r>
          </a:p>
        </p:txBody>
      </p:sp>
    </p:spTree>
    <p:extLst>
      <p:ext uri="{BB962C8B-B14F-4D97-AF65-F5344CB8AC3E}">
        <p14:creationId xmlns:p14="http://schemas.microsoft.com/office/powerpoint/2010/main" val="25483638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ED967E-57C5-CBBF-E812-28761E06C1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E713144-640C-6C6D-8EC0-B7199F3321D2}"/>
              </a:ext>
            </a:extLst>
          </p:cNvPr>
          <p:cNvSpPr/>
          <p:nvPr/>
        </p:nvSpPr>
        <p:spPr>
          <a:xfrm>
            <a:off x="133024" y="178483"/>
            <a:ext cx="4982315" cy="480131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885-1010 : Naissances des royaumes bagratides d’Arménie et de Géorgie</a:t>
            </a:r>
          </a:p>
          <a:p>
            <a:endParaRPr lang="fr-FR" dirty="0"/>
          </a:p>
          <a:p>
            <a:r>
              <a:rPr lang="fr-FR" dirty="0"/>
              <a:t>*IXe siècle : Au sein de l’Empire arabe</a:t>
            </a:r>
          </a:p>
          <a:p>
            <a:r>
              <a:rPr lang="fr-FR" dirty="0"/>
              <a:t>Avec la dynastie des Bagratides</a:t>
            </a:r>
          </a:p>
          <a:p>
            <a:r>
              <a:rPr lang="fr-FR" dirty="0"/>
              <a:t>Arménie et Géorgie s’émancipent…</a:t>
            </a:r>
          </a:p>
          <a:p>
            <a:endParaRPr lang="fr-FR" dirty="0"/>
          </a:p>
          <a:p>
            <a:r>
              <a:rPr lang="fr-FR" dirty="0"/>
              <a:t>a) 885 : Au nord de l’Arménie</a:t>
            </a:r>
          </a:p>
          <a:p>
            <a:r>
              <a:rPr lang="fr-FR" dirty="0"/>
              <a:t>Le Bagratide </a:t>
            </a:r>
            <a:r>
              <a:rPr lang="fr-FR" dirty="0" err="1"/>
              <a:t>Achot</a:t>
            </a:r>
            <a:r>
              <a:rPr lang="fr-FR" dirty="0"/>
              <a:t> 1</a:t>
            </a:r>
            <a:r>
              <a:rPr lang="fr-FR" baseline="30000" dirty="0"/>
              <a:t>er</a:t>
            </a:r>
            <a:r>
              <a:rPr lang="fr-FR" dirty="0"/>
              <a:t>, roi d’Arménie</a:t>
            </a:r>
          </a:p>
          <a:p>
            <a:r>
              <a:rPr lang="fr-FR" dirty="0"/>
              <a:t>Reconnu par Bagdad et Constantinople</a:t>
            </a:r>
          </a:p>
          <a:p>
            <a:endParaRPr lang="fr-FR" dirty="0"/>
          </a:p>
          <a:p>
            <a:r>
              <a:rPr lang="fr-FR" dirty="0"/>
              <a:t>b) 908 : Au sud de l’Arménie</a:t>
            </a:r>
          </a:p>
          <a:p>
            <a:r>
              <a:rPr lang="fr-FR" dirty="0"/>
              <a:t>L’</a:t>
            </a:r>
            <a:r>
              <a:rPr lang="fr-FR" dirty="0" err="1"/>
              <a:t>Arçrouni</a:t>
            </a:r>
            <a:r>
              <a:rPr lang="fr-FR" dirty="0"/>
              <a:t> </a:t>
            </a:r>
            <a:r>
              <a:rPr lang="fr-FR" dirty="0" err="1"/>
              <a:t>Gagik</a:t>
            </a:r>
            <a:r>
              <a:rPr lang="fr-FR" dirty="0"/>
              <a:t> 1</a:t>
            </a:r>
            <a:r>
              <a:rPr lang="fr-FR" baseline="30000" dirty="0"/>
              <a:t>er</a:t>
            </a:r>
            <a:r>
              <a:rPr lang="fr-FR" dirty="0"/>
              <a:t> fonde</a:t>
            </a:r>
          </a:p>
          <a:p>
            <a:r>
              <a:rPr lang="fr-FR" dirty="0"/>
              <a:t>Le royaume arménien de </a:t>
            </a:r>
            <a:r>
              <a:rPr lang="fr-FR" dirty="0" err="1"/>
              <a:t>Vaspourakan</a:t>
            </a:r>
            <a:endParaRPr lang="fr-FR" dirty="0"/>
          </a:p>
          <a:p>
            <a:endParaRPr lang="fr-FR" dirty="0"/>
          </a:p>
          <a:p>
            <a:r>
              <a:rPr lang="fr-FR" dirty="0"/>
              <a:t>c) 1010 : Le Bagratide </a:t>
            </a:r>
            <a:r>
              <a:rPr lang="fr-FR" dirty="0" err="1"/>
              <a:t>Bagrat</a:t>
            </a:r>
            <a:r>
              <a:rPr lang="fr-FR" dirty="0"/>
              <a:t> III</a:t>
            </a:r>
          </a:p>
          <a:p>
            <a:r>
              <a:rPr lang="fr-FR" dirty="0"/>
              <a:t>Fonde le royaume de Géorgie</a:t>
            </a:r>
          </a:p>
        </p:txBody>
      </p:sp>
      <p:pic>
        <p:nvPicPr>
          <p:cNvPr id="3" name="Image 2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DB4DA56B-12D8-3847-19A7-C3A1BFC896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019" y="178483"/>
            <a:ext cx="6733957" cy="395225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A5C33E9-D897-5240-CEA3-6EB3260019E1}"/>
              </a:ext>
            </a:extLst>
          </p:cNvPr>
          <p:cNvSpPr/>
          <p:nvPr/>
        </p:nvSpPr>
        <p:spPr>
          <a:xfrm>
            <a:off x="6947983" y="5574637"/>
            <a:ext cx="886163" cy="37287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 err="1">
                <a:solidFill>
                  <a:schemeClr val="tx1"/>
                </a:solidFill>
              </a:rPr>
              <a:t>Smbat</a:t>
            </a:r>
            <a:r>
              <a:rPr lang="fr-FR" sz="1200" dirty="0">
                <a:solidFill>
                  <a:schemeClr val="tx1"/>
                </a:solidFill>
              </a:rPr>
              <a:t> VII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BCCCEC8D-4F9A-EAA1-83F4-F8F9F9A05217}"/>
              </a:ext>
            </a:extLst>
          </p:cNvPr>
          <p:cNvCxnSpPr>
            <a:cxnSpLocks/>
            <a:stCxn id="5" idx="2"/>
            <a:endCxn id="13" idx="0"/>
          </p:cNvCxnSpPr>
          <p:nvPr/>
        </p:nvCxnSpPr>
        <p:spPr>
          <a:xfrm flipH="1">
            <a:off x="7391064" y="5947516"/>
            <a:ext cx="1" cy="170531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7AB4A95B-19F8-6C35-C1F2-1B253493AEF1}"/>
              </a:ext>
            </a:extLst>
          </p:cNvPr>
          <p:cNvSpPr/>
          <p:nvPr/>
        </p:nvSpPr>
        <p:spPr>
          <a:xfrm>
            <a:off x="6947982" y="4903612"/>
            <a:ext cx="866861" cy="51439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Achot</a:t>
            </a:r>
            <a:r>
              <a:rPr lang="fr-FR" sz="1200" dirty="0">
                <a:solidFill>
                  <a:schemeClr val="tx1"/>
                </a:solidFill>
              </a:rPr>
              <a:t>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L’Aveugle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732-48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8A39EA4-336A-AAF8-D92B-BFBC6A7A3534}"/>
              </a:ext>
            </a:extLst>
          </p:cNvPr>
          <p:cNvSpPr/>
          <p:nvPr/>
        </p:nvSpPr>
        <p:spPr>
          <a:xfrm>
            <a:off x="5907810" y="5577639"/>
            <a:ext cx="866861" cy="381464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Vasak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780-807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3F09EDA8-1FFE-0D7F-F6E1-D7A1AB6B6F82}"/>
              </a:ext>
            </a:extLst>
          </p:cNvPr>
          <p:cNvCxnSpPr>
            <a:cxnSpLocks/>
            <a:stCxn id="9" idx="2"/>
            <a:endCxn id="14" idx="0"/>
          </p:cNvCxnSpPr>
          <p:nvPr/>
        </p:nvCxnSpPr>
        <p:spPr>
          <a:xfrm>
            <a:off x="6341241" y="5959103"/>
            <a:ext cx="6043" cy="342613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FC053147-2DEA-EB79-C37E-A80AE0C19AF1}"/>
              </a:ext>
            </a:extLst>
          </p:cNvPr>
          <p:cNvCxnSpPr>
            <a:cxnSpLocks/>
            <a:stCxn id="8" idx="2"/>
            <a:endCxn id="5" idx="0"/>
          </p:cNvCxnSpPr>
          <p:nvPr/>
        </p:nvCxnSpPr>
        <p:spPr>
          <a:xfrm>
            <a:off x="7381413" y="5418005"/>
            <a:ext cx="9652" cy="15663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en angle 71">
            <a:extLst>
              <a:ext uri="{FF2B5EF4-FFF2-40B4-BE49-F238E27FC236}">
                <a16:creationId xmlns:a16="http://schemas.microsoft.com/office/drawing/2014/main" id="{F0458C4B-6F55-CBB8-C797-203B94EFEF51}"/>
              </a:ext>
            </a:extLst>
          </p:cNvPr>
          <p:cNvCxnSpPr>
            <a:cxnSpLocks/>
            <a:stCxn id="8" idx="2"/>
            <a:endCxn id="9" idx="0"/>
          </p:cNvCxnSpPr>
          <p:nvPr/>
        </p:nvCxnSpPr>
        <p:spPr>
          <a:xfrm rot="5400000">
            <a:off x="6781510" y="4977736"/>
            <a:ext cx="159634" cy="1040172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D4571AC5-3AB5-9BD9-E220-F3196E61591A}"/>
              </a:ext>
            </a:extLst>
          </p:cNvPr>
          <p:cNvSpPr/>
          <p:nvPr/>
        </p:nvSpPr>
        <p:spPr>
          <a:xfrm>
            <a:off x="6951590" y="6118047"/>
            <a:ext cx="878948" cy="37287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 err="1">
                <a:solidFill>
                  <a:schemeClr val="tx1"/>
                </a:solidFill>
              </a:rPr>
              <a:t>Achot</a:t>
            </a:r>
            <a:r>
              <a:rPr lang="fr-FR" sz="1200" dirty="0">
                <a:solidFill>
                  <a:schemeClr val="tx1"/>
                </a:solidFill>
              </a:rPr>
              <a:t>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885-90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7B3E16-0FFA-1ED8-DC6A-FB646D5D8A5B}"/>
              </a:ext>
            </a:extLst>
          </p:cNvPr>
          <p:cNvSpPr/>
          <p:nvPr/>
        </p:nvSpPr>
        <p:spPr>
          <a:xfrm>
            <a:off x="5907810" y="6301716"/>
            <a:ext cx="878948" cy="377801"/>
          </a:xfrm>
          <a:prstGeom prst="rect">
            <a:avLst/>
          </a:prstGeom>
          <a:solidFill>
            <a:schemeClr val="bg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Bagrat</a:t>
            </a:r>
            <a:r>
              <a:rPr lang="fr-FR" sz="1200" dirty="0">
                <a:solidFill>
                  <a:schemeClr val="tx1"/>
                </a:solidFill>
              </a:rPr>
              <a:t>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1010-27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E89BFA1-0C6E-09A9-8C1B-FC8E54A610E0}"/>
              </a:ext>
            </a:extLst>
          </p:cNvPr>
          <p:cNvSpPr/>
          <p:nvPr/>
        </p:nvSpPr>
        <p:spPr>
          <a:xfrm>
            <a:off x="5797853" y="4801716"/>
            <a:ext cx="1006297" cy="583237"/>
          </a:xfrm>
          <a:prstGeom prst="rect">
            <a:avLst/>
          </a:prstGeom>
          <a:solidFill>
            <a:schemeClr val="bg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BAGRATIDES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Géorgie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1010-1483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5D56A9D-2E3A-FA73-7B17-2C2FD5DB81F8}"/>
              </a:ext>
            </a:extLst>
          </p:cNvPr>
          <p:cNvSpPr/>
          <p:nvPr/>
        </p:nvSpPr>
        <p:spPr>
          <a:xfrm>
            <a:off x="6866664" y="4218479"/>
            <a:ext cx="1006297" cy="58323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BAGRATIDES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Arménie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885-1045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F6D6953-C590-FB47-BCB4-5612F765C08C}"/>
              </a:ext>
            </a:extLst>
          </p:cNvPr>
          <p:cNvSpPr/>
          <p:nvPr/>
        </p:nvSpPr>
        <p:spPr>
          <a:xfrm>
            <a:off x="9401492" y="1113379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922F1F7C-587E-E54E-80C3-CFF7A9D299AA}"/>
              </a:ext>
            </a:extLst>
          </p:cNvPr>
          <p:cNvSpPr/>
          <p:nvPr/>
        </p:nvSpPr>
        <p:spPr>
          <a:xfrm>
            <a:off x="8798518" y="2392213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0011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BB6865-F2A4-9A9D-822A-6F7A28B6CC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34318BD-2226-B584-1A3E-B32FCC5A17EC}"/>
              </a:ext>
            </a:extLst>
          </p:cNvPr>
          <p:cNvSpPr/>
          <p:nvPr/>
        </p:nvSpPr>
        <p:spPr>
          <a:xfrm>
            <a:off x="133024" y="178483"/>
            <a:ext cx="4664263" cy="480131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1021-1462 : En Anatolie, les Byzantins puis les Turcs conquièrent le royaume d’Arménie qui disparaît ; …</a:t>
            </a:r>
            <a:endParaRPr lang="fr-FR" dirty="0"/>
          </a:p>
          <a:p>
            <a:endParaRPr lang="fr-FR" dirty="0"/>
          </a:p>
          <a:p>
            <a:r>
              <a:rPr lang="fr-FR" dirty="0"/>
              <a:t>*1021 : Le royaume de </a:t>
            </a:r>
            <a:r>
              <a:rPr lang="fr-FR" dirty="0" err="1"/>
              <a:t>Vaspourakan</a:t>
            </a:r>
            <a:r>
              <a:rPr lang="fr-FR" dirty="0"/>
              <a:t> intégré dans l’Empire Byzantin</a:t>
            </a:r>
          </a:p>
          <a:p>
            <a:endParaRPr lang="fr-FR" dirty="0"/>
          </a:p>
          <a:p>
            <a:r>
              <a:rPr lang="fr-FR" dirty="0"/>
              <a:t>*1045 : Le roi d’Arménie </a:t>
            </a:r>
            <a:r>
              <a:rPr lang="fr-FR" dirty="0" err="1"/>
              <a:t>Gagik</a:t>
            </a:r>
            <a:r>
              <a:rPr lang="fr-FR" dirty="0"/>
              <a:t> II abdique</a:t>
            </a:r>
          </a:p>
          <a:p>
            <a:r>
              <a:rPr lang="fr-FR" dirty="0"/>
              <a:t>En faveur de l'empereur byzantin</a:t>
            </a:r>
          </a:p>
          <a:p>
            <a:r>
              <a:rPr lang="fr-FR" dirty="0"/>
              <a:t>Constantin IX Monomaque</a:t>
            </a:r>
          </a:p>
          <a:p>
            <a:endParaRPr lang="fr-FR" dirty="0"/>
          </a:p>
          <a:p>
            <a:r>
              <a:rPr lang="fr-FR" dirty="0"/>
              <a:t>NB : 1080 : L’Arménien </a:t>
            </a:r>
            <a:r>
              <a:rPr lang="fr-FR" dirty="0" err="1"/>
              <a:t>Rupen</a:t>
            </a:r>
            <a:r>
              <a:rPr lang="fr-FR" dirty="0"/>
              <a:t> fondera</a:t>
            </a:r>
          </a:p>
          <a:p>
            <a:r>
              <a:rPr lang="fr-FR" dirty="0"/>
              <a:t>Un royaume arménien de Cilicie</a:t>
            </a:r>
          </a:p>
          <a:p>
            <a:r>
              <a:rPr lang="fr-FR" dirty="0"/>
              <a:t>Qui durera jusqu’en 1375</a:t>
            </a:r>
          </a:p>
          <a:p>
            <a:endParaRPr lang="fr-FR" dirty="0"/>
          </a:p>
          <a:p>
            <a:r>
              <a:rPr lang="fr-FR" dirty="0"/>
              <a:t>*XIe siècle : Le royaume d’Arménie disparaît</a:t>
            </a:r>
          </a:p>
          <a:p>
            <a:r>
              <a:rPr lang="fr-FR" dirty="0"/>
              <a:t>Mais dans le même temps…</a:t>
            </a:r>
          </a:p>
        </p:txBody>
      </p:sp>
      <p:pic>
        <p:nvPicPr>
          <p:cNvPr id="4" name="Picture 3" descr="C:\Users\Christophe\Desktop\Christophe\portraits\UPPS\Conférences\Conférences 2014-2015\Cartes Histoire du monde\2014-07 (juil.)\2014-07 (juil.)\scan0002.jpg">
            <a:extLst>
              <a:ext uri="{FF2B5EF4-FFF2-40B4-BE49-F238E27FC236}">
                <a16:creationId xmlns:a16="http://schemas.microsoft.com/office/drawing/2014/main" id="{904665D0-BB69-6A84-0037-D37F0DF1E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087" y="129519"/>
            <a:ext cx="7069025" cy="529285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7166C8B-685C-20F6-A9BC-FB1501B7BC9A}"/>
              </a:ext>
            </a:extLst>
          </p:cNvPr>
          <p:cNvSpPr/>
          <p:nvPr/>
        </p:nvSpPr>
        <p:spPr>
          <a:xfrm>
            <a:off x="6086234" y="5209635"/>
            <a:ext cx="886163" cy="37287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 err="1">
                <a:solidFill>
                  <a:schemeClr val="tx1"/>
                </a:solidFill>
              </a:rPr>
              <a:t>Smbat</a:t>
            </a:r>
            <a:r>
              <a:rPr lang="fr-FR" sz="1200" dirty="0">
                <a:solidFill>
                  <a:schemeClr val="tx1"/>
                </a:solidFill>
              </a:rPr>
              <a:t> VII</a:t>
            </a:r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55414034-1DCD-D694-4803-BBD55011BFE8}"/>
              </a:ext>
            </a:extLst>
          </p:cNvPr>
          <p:cNvCxnSpPr>
            <a:cxnSpLocks/>
            <a:stCxn id="2" idx="2"/>
            <a:endCxn id="23" idx="0"/>
          </p:cNvCxnSpPr>
          <p:nvPr/>
        </p:nvCxnSpPr>
        <p:spPr>
          <a:xfrm flipH="1">
            <a:off x="6529315" y="5582514"/>
            <a:ext cx="1" cy="170531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34A40947-608C-BAA2-14F7-3142EBEE2D87}"/>
              </a:ext>
            </a:extLst>
          </p:cNvPr>
          <p:cNvSpPr/>
          <p:nvPr/>
        </p:nvSpPr>
        <p:spPr>
          <a:xfrm>
            <a:off x="6086233" y="4538610"/>
            <a:ext cx="866861" cy="51439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Achot</a:t>
            </a:r>
            <a:r>
              <a:rPr lang="fr-FR" sz="1200" dirty="0">
                <a:solidFill>
                  <a:schemeClr val="tx1"/>
                </a:solidFill>
              </a:rPr>
              <a:t>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L’Aveugle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732-48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BC1F6A1-E185-A0A8-15A8-42F4D6C552CA}"/>
              </a:ext>
            </a:extLst>
          </p:cNvPr>
          <p:cNvSpPr/>
          <p:nvPr/>
        </p:nvSpPr>
        <p:spPr>
          <a:xfrm>
            <a:off x="5046061" y="5212637"/>
            <a:ext cx="866861" cy="381464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Vasak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780-807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74889136-DBB9-2E21-DA2A-2AB114C637DB}"/>
              </a:ext>
            </a:extLst>
          </p:cNvPr>
          <p:cNvCxnSpPr>
            <a:cxnSpLocks/>
            <a:stCxn id="19" idx="2"/>
            <a:endCxn id="56" idx="0"/>
          </p:cNvCxnSpPr>
          <p:nvPr/>
        </p:nvCxnSpPr>
        <p:spPr>
          <a:xfrm flipH="1">
            <a:off x="5473448" y="5594101"/>
            <a:ext cx="6044" cy="161543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D47D9D27-9084-4896-6583-B986E29CC433}"/>
              </a:ext>
            </a:extLst>
          </p:cNvPr>
          <p:cNvCxnSpPr>
            <a:cxnSpLocks/>
            <a:stCxn id="18" idx="2"/>
            <a:endCxn id="2" idx="0"/>
          </p:cNvCxnSpPr>
          <p:nvPr/>
        </p:nvCxnSpPr>
        <p:spPr>
          <a:xfrm>
            <a:off x="6519664" y="5053003"/>
            <a:ext cx="9652" cy="15663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en angle 71">
            <a:extLst>
              <a:ext uri="{FF2B5EF4-FFF2-40B4-BE49-F238E27FC236}">
                <a16:creationId xmlns:a16="http://schemas.microsoft.com/office/drawing/2014/main" id="{BFCF0657-5662-3B89-8F13-7434D02047B1}"/>
              </a:ext>
            </a:extLst>
          </p:cNvPr>
          <p:cNvCxnSpPr>
            <a:cxnSpLocks/>
            <a:stCxn id="18" idx="2"/>
            <a:endCxn id="19" idx="0"/>
          </p:cNvCxnSpPr>
          <p:nvPr/>
        </p:nvCxnSpPr>
        <p:spPr>
          <a:xfrm rot="5400000">
            <a:off x="5919761" y="4612734"/>
            <a:ext cx="159634" cy="1040172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5DE01E6C-F80F-60E9-744C-B6C4D572222C}"/>
              </a:ext>
            </a:extLst>
          </p:cNvPr>
          <p:cNvSpPr/>
          <p:nvPr/>
        </p:nvSpPr>
        <p:spPr>
          <a:xfrm>
            <a:off x="6089841" y="5753045"/>
            <a:ext cx="878948" cy="37287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 err="1">
                <a:solidFill>
                  <a:schemeClr val="tx1"/>
                </a:solidFill>
              </a:rPr>
              <a:t>Achot</a:t>
            </a:r>
            <a:r>
              <a:rPr lang="fr-FR" sz="1200" dirty="0">
                <a:solidFill>
                  <a:schemeClr val="tx1"/>
                </a:solidFill>
              </a:rPr>
              <a:t>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885-90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19A299C-A811-0FCF-D9AE-BB2B1A9F5EAF}"/>
              </a:ext>
            </a:extLst>
          </p:cNvPr>
          <p:cNvSpPr/>
          <p:nvPr/>
        </p:nvSpPr>
        <p:spPr>
          <a:xfrm>
            <a:off x="6101799" y="6341158"/>
            <a:ext cx="866990" cy="38732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Gagik</a:t>
            </a:r>
            <a:r>
              <a:rPr lang="fr-FR" sz="1200" dirty="0">
                <a:solidFill>
                  <a:schemeClr val="tx1"/>
                </a:solidFill>
              </a:rPr>
              <a:t>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1041-45</a:t>
            </a:r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AE2B8296-FDF3-3114-AD17-B5B38290BA97}"/>
              </a:ext>
            </a:extLst>
          </p:cNvPr>
          <p:cNvCxnSpPr>
            <a:cxnSpLocks/>
            <a:stCxn id="23" idx="2"/>
            <a:endCxn id="24" idx="0"/>
          </p:cNvCxnSpPr>
          <p:nvPr/>
        </p:nvCxnSpPr>
        <p:spPr>
          <a:xfrm>
            <a:off x="6529315" y="6125924"/>
            <a:ext cx="5979" cy="215234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87571F82-1F0A-3BF3-A485-B2CD5A212047}"/>
              </a:ext>
            </a:extLst>
          </p:cNvPr>
          <p:cNvSpPr/>
          <p:nvPr/>
        </p:nvSpPr>
        <p:spPr>
          <a:xfrm>
            <a:off x="5045673" y="6258950"/>
            <a:ext cx="870505" cy="371288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David IV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1089-1126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EA920590-B7CA-B3B6-2990-C648E32F0B6E}"/>
              </a:ext>
            </a:extLst>
          </p:cNvPr>
          <p:cNvSpPr/>
          <p:nvPr/>
        </p:nvSpPr>
        <p:spPr>
          <a:xfrm>
            <a:off x="5033974" y="5755644"/>
            <a:ext cx="878948" cy="377801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Bagrat</a:t>
            </a:r>
            <a:r>
              <a:rPr lang="fr-FR" sz="1200" dirty="0">
                <a:solidFill>
                  <a:schemeClr val="tx1"/>
                </a:solidFill>
              </a:rPr>
              <a:t>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1010-27</a:t>
            </a:r>
          </a:p>
        </p:txBody>
      </p: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B6C986B5-5738-A8DE-3949-BC1252316D77}"/>
              </a:ext>
            </a:extLst>
          </p:cNvPr>
          <p:cNvCxnSpPr>
            <a:cxnSpLocks/>
            <a:stCxn id="56" idx="2"/>
            <a:endCxn id="46" idx="0"/>
          </p:cNvCxnSpPr>
          <p:nvPr/>
        </p:nvCxnSpPr>
        <p:spPr>
          <a:xfrm>
            <a:off x="5473448" y="6133445"/>
            <a:ext cx="7478" cy="125505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Rectangle 196">
            <a:extLst>
              <a:ext uri="{FF2B5EF4-FFF2-40B4-BE49-F238E27FC236}">
                <a16:creationId xmlns:a16="http://schemas.microsoft.com/office/drawing/2014/main" id="{D7AAD167-BCA2-0CB3-A088-B5C8DD1E78C3}"/>
              </a:ext>
            </a:extLst>
          </p:cNvPr>
          <p:cNvSpPr/>
          <p:nvPr/>
        </p:nvSpPr>
        <p:spPr>
          <a:xfrm>
            <a:off x="4976087" y="4464536"/>
            <a:ext cx="1006297" cy="583237"/>
          </a:xfrm>
          <a:prstGeom prst="rect">
            <a:avLst/>
          </a:prstGeom>
          <a:solidFill>
            <a:schemeClr val="bg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BAGRATIDES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Géorgie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1010-1483</a:t>
            </a:r>
          </a:p>
        </p:txBody>
      </p:sp>
      <p:sp>
        <p:nvSpPr>
          <p:cNvPr id="220" name="Rectangle 219">
            <a:extLst>
              <a:ext uri="{FF2B5EF4-FFF2-40B4-BE49-F238E27FC236}">
                <a16:creationId xmlns:a16="http://schemas.microsoft.com/office/drawing/2014/main" id="{4FE28456-4A22-4E01-1DD6-C094DBFB14FF}"/>
              </a:ext>
            </a:extLst>
          </p:cNvPr>
          <p:cNvSpPr/>
          <p:nvPr/>
        </p:nvSpPr>
        <p:spPr>
          <a:xfrm>
            <a:off x="7056686" y="4538610"/>
            <a:ext cx="1006297" cy="58323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BAGRATIDES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Arménie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885-1045</a:t>
            </a:r>
          </a:p>
        </p:txBody>
      </p:sp>
    </p:spTree>
    <p:extLst>
      <p:ext uri="{BB962C8B-B14F-4D97-AF65-F5344CB8AC3E}">
        <p14:creationId xmlns:p14="http://schemas.microsoft.com/office/powerpoint/2010/main" val="14203994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3957F0-B3D5-DB04-A983-869D9B07E5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2B4637F-F0BE-CA2D-F588-DB2041F62E2B}"/>
              </a:ext>
            </a:extLst>
          </p:cNvPr>
          <p:cNvSpPr/>
          <p:nvPr/>
        </p:nvSpPr>
        <p:spPr>
          <a:xfrm>
            <a:off x="133024" y="178483"/>
            <a:ext cx="4664263" cy="258532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1021-1462 : … En revanche, dans le Caucase, face aux Byzantins, Turcs, Mongols et Tamerlan, la Géorgie parvient à maintenir son indépendance</a:t>
            </a:r>
            <a:endParaRPr lang="fr-FR" dirty="0"/>
          </a:p>
          <a:p>
            <a:endParaRPr lang="fr-FR" dirty="0"/>
          </a:p>
          <a:p>
            <a:r>
              <a:rPr lang="fr-FR" dirty="0"/>
              <a:t>*Fin XIe siècle…</a:t>
            </a:r>
          </a:p>
          <a:p>
            <a:endParaRPr lang="fr-FR" dirty="0"/>
          </a:p>
          <a:p>
            <a:r>
              <a:rPr lang="fr-FR" dirty="0"/>
              <a:t>La Géorgie, contrairement à l’Arménie</a:t>
            </a:r>
          </a:p>
          <a:p>
            <a:r>
              <a:rPr lang="fr-FR" dirty="0"/>
              <a:t>Parvient à se maintenir…</a:t>
            </a:r>
          </a:p>
        </p:txBody>
      </p:sp>
      <p:pic>
        <p:nvPicPr>
          <p:cNvPr id="3" name="Image 2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F6040493-C286-CD65-CD4E-4BEAD2B5D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798" y="178483"/>
            <a:ext cx="7031178" cy="627532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FC46CAE-0D32-616D-31C2-D5EC958E6310}"/>
              </a:ext>
            </a:extLst>
          </p:cNvPr>
          <p:cNvSpPr/>
          <p:nvPr/>
        </p:nvSpPr>
        <p:spPr>
          <a:xfrm>
            <a:off x="11162636" y="4086236"/>
            <a:ext cx="866861" cy="381464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Vasak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780-807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58B2E4E8-DE0D-4E77-40F3-2CB9E0B51292}"/>
              </a:ext>
            </a:extLst>
          </p:cNvPr>
          <p:cNvCxnSpPr>
            <a:cxnSpLocks/>
            <a:stCxn id="19" idx="2"/>
            <a:endCxn id="56" idx="0"/>
          </p:cNvCxnSpPr>
          <p:nvPr/>
        </p:nvCxnSpPr>
        <p:spPr>
          <a:xfrm flipH="1">
            <a:off x="11590023" y="4467700"/>
            <a:ext cx="6044" cy="161543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3EF75D77-F609-E4E2-41DB-07EA7C89F1C5}"/>
              </a:ext>
            </a:extLst>
          </p:cNvPr>
          <p:cNvSpPr/>
          <p:nvPr/>
        </p:nvSpPr>
        <p:spPr>
          <a:xfrm>
            <a:off x="11162248" y="5132549"/>
            <a:ext cx="870505" cy="371288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David IV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1089-1126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AEA751CA-479E-3717-8A15-A68407F668F6}"/>
              </a:ext>
            </a:extLst>
          </p:cNvPr>
          <p:cNvSpPr/>
          <p:nvPr/>
        </p:nvSpPr>
        <p:spPr>
          <a:xfrm>
            <a:off x="11150549" y="4629243"/>
            <a:ext cx="878948" cy="377801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Bagrat</a:t>
            </a:r>
            <a:r>
              <a:rPr lang="fr-FR" sz="1200" dirty="0">
                <a:solidFill>
                  <a:schemeClr val="tx1"/>
                </a:solidFill>
              </a:rPr>
              <a:t>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1010-27</a:t>
            </a:r>
          </a:p>
        </p:txBody>
      </p: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BBA13E7E-D01F-66A7-0AAE-0FED5080F6E9}"/>
              </a:ext>
            </a:extLst>
          </p:cNvPr>
          <p:cNvCxnSpPr>
            <a:cxnSpLocks/>
            <a:stCxn id="56" idx="2"/>
            <a:endCxn id="46" idx="0"/>
          </p:cNvCxnSpPr>
          <p:nvPr/>
        </p:nvCxnSpPr>
        <p:spPr>
          <a:xfrm>
            <a:off x="11590023" y="5007044"/>
            <a:ext cx="7478" cy="125505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Rectangle 196">
            <a:extLst>
              <a:ext uri="{FF2B5EF4-FFF2-40B4-BE49-F238E27FC236}">
                <a16:creationId xmlns:a16="http://schemas.microsoft.com/office/drawing/2014/main" id="{F87A0132-A9AB-DC58-265A-3D7C1017E5FF}"/>
              </a:ext>
            </a:extLst>
          </p:cNvPr>
          <p:cNvSpPr/>
          <p:nvPr/>
        </p:nvSpPr>
        <p:spPr>
          <a:xfrm>
            <a:off x="11052679" y="3310313"/>
            <a:ext cx="1006297" cy="583237"/>
          </a:xfrm>
          <a:prstGeom prst="rect">
            <a:avLst/>
          </a:prstGeom>
          <a:solidFill>
            <a:schemeClr val="bg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BAGRATIDES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Géorgie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1010-1483</a:t>
            </a:r>
          </a:p>
        </p:txBody>
      </p:sp>
      <p:sp>
        <p:nvSpPr>
          <p:cNvPr id="199" name="Rectangle 198">
            <a:extLst>
              <a:ext uri="{FF2B5EF4-FFF2-40B4-BE49-F238E27FC236}">
                <a16:creationId xmlns:a16="http://schemas.microsoft.com/office/drawing/2014/main" id="{20C5F4FB-AF6A-E11B-33CE-2632752BE56A}"/>
              </a:ext>
            </a:extLst>
          </p:cNvPr>
          <p:cNvSpPr/>
          <p:nvPr/>
        </p:nvSpPr>
        <p:spPr>
          <a:xfrm>
            <a:off x="11162249" y="5611754"/>
            <a:ext cx="870505" cy="371288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Thamar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1184-1213</a:t>
            </a:r>
          </a:p>
        </p:txBody>
      </p:sp>
      <p:cxnSp>
        <p:nvCxnSpPr>
          <p:cNvPr id="203" name="Connecteur droit avec flèche 202">
            <a:extLst>
              <a:ext uri="{FF2B5EF4-FFF2-40B4-BE49-F238E27FC236}">
                <a16:creationId xmlns:a16="http://schemas.microsoft.com/office/drawing/2014/main" id="{E6483576-3208-212B-0EBD-9CB912301EAD}"/>
              </a:ext>
            </a:extLst>
          </p:cNvPr>
          <p:cNvCxnSpPr>
            <a:cxnSpLocks/>
            <a:stCxn id="46" idx="2"/>
            <a:endCxn id="199" idx="0"/>
          </p:cNvCxnSpPr>
          <p:nvPr/>
        </p:nvCxnSpPr>
        <p:spPr>
          <a:xfrm>
            <a:off x="11597501" y="5503837"/>
            <a:ext cx="1" cy="107917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Rectangle 213">
            <a:extLst>
              <a:ext uri="{FF2B5EF4-FFF2-40B4-BE49-F238E27FC236}">
                <a16:creationId xmlns:a16="http://schemas.microsoft.com/office/drawing/2014/main" id="{A21E97BB-DE25-A174-94C3-A1DA05A30C7D}"/>
              </a:ext>
            </a:extLst>
          </p:cNvPr>
          <p:cNvSpPr/>
          <p:nvPr/>
        </p:nvSpPr>
        <p:spPr>
          <a:xfrm>
            <a:off x="11162251" y="6082521"/>
            <a:ext cx="870505" cy="371288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George V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1313-46</a:t>
            </a:r>
          </a:p>
        </p:txBody>
      </p:sp>
      <p:cxnSp>
        <p:nvCxnSpPr>
          <p:cNvPr id="217" name="Connecteur droit avec flèche 216">
            <a:extLst>
              <a:ext uri="{FF2B5EF4-FFF2-40B4-BE49-F238E27FC236}">
                <a16:creationId xmlns:a16="http://schemas.microsoft.com/office/drawing/2014/main" id="{F1F2066D-E83E-D66C-9F22-84E8B6B59A0C}"/>
              </a:ext>
            </a:extLst>
          </p:cNvPr>
          <p:cNvCxnSpPr>
            <a:cxnSpLocks/>
            <a:stCxn id="199" idx="2"/>
            <a:endCxn id="214" idx="0"/>
          </p:cNvCxnSpPr>
          <p:nvPr/>
        </p:nvCxnSpPr>
        <p:spPr>
          <a:xfrm>
            <a:off x="11597502" y="5983042"/>
            <a:ext cx="2" cy="99479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078032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583</Words>
  <Application>Microsoft Office PowerPoint</Application>
  <PresentationFormat>Grand écran</PresentationFormat>
  <Paragraphs>126</Paragraphs>
  <Slides>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Thème Office</vt:lpstr>
      <vt:lpstr>LE PARTAGE DU MONDE, de l’an 200 av. JC à nos jours Esquisse d’une histoire géopolitique universelle  Mardi 27 février 2024 (9/15)  Annexe 317 av. JC-1783 : Histoires de l’Arménie et de la Géorgie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PARTAGE DU MONDE, de l’an 200 av. JC à nos jours Esquisse d’une histoire géopolitique universelle  Mardi 30 janvier 2024 (7/15)  8ème période : 1815-1914 Europe et Russie à la conquête de l’Orient et de l’Asie   1757-1818 : La conquête britannique de l’Inde  Suite et fin…</dc:title>
  <dc:creator>Christophe JENTA</dc:creator>
  <cp:lastModifiedBy>Christophe JENTA</cp:lastModifiedBy>
  <cp:revision>10</cp:revision>
  <dcterms:created xsi:type="dcterms:W3CDTF">2024-01-30T12:15:24Z</dcterms:created>
  <dcterms:modified xsi:type="dcterms:W3CDTF">2024-02-27T12:39:29Z</dcterms:modified>
</cp:coreProperties>
</file>