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1695" r:id="rId2"/>
    <p:sldId id="11692" r:id="rId3"/>
    <p:sldId id="11028" r:id="rId4"/>
    <p:sldId id="11693" r:id="rId5"/>
    <p:sldId id="11029" r:id="rId6"/>
    <p:sldId id="11115" r:id="rId7"/>
    <p:sldId id="11114" r:id="rId8"/>
    <p:sldId id="11698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67554-5805-5746-C6FA-3E2B2656A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171840-B431-75F4-5686-084AF638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27 février 2024 (9/15)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dirty="0">
                <a:latin typeface="+mn-lt"/>
                <a:cs typeface="Arial" panose="020B0604020202020204" pitchFamily="34" charset="0"/>
              </a:rPr>
              <a:t>Annexe</a:t>
            </a:r>
            <a:br>
              <a:rPr lang="fr-FR" sz="2800" dirty="0">
                <a:latin typeface="+mn-lt"/>
                <a:cs typeface="Arial" panose="020B0604020202020204" pitchFamily="34" charset="0"/>
              </a:rPr>
            </a:br>
            <a:r>
              <a:rPr lang="fr-FR" sz="2800" dirty="0">
                <a:latin typeface="+mn-lt"/>
                <a:cs typeface="Arial" panose="020B0604020202020204" pitchFamily="34" charset="0"/>
              </a:rPr>
              <a:t>317 av. JC-1783 : Histoires de l’</a:t>
            </a:r>
            <a:r>
              <a:rPr lang="fr-FR" altLang="fr-FR" sz="2800" dirty="0">
                <a:latin typeface="+mn-lt"/>
                <a:cs typeface="Arial" panose="020B0604020202020204" pitchFamily="34" charset="0"/>
              </a:rPr>
              <a:t>Arménie et de </a:t>
            </a:r>
            <a:r>
              <a:rPr lang="fr-FR" altLang="fr-FR" sz="2800">
                <a:latin typeface="+mn-lt"/>
                <a:cs typeface="Arial" panose="020B0604020202020204" pitchFamily="34" charset="0"/>
              </a:rPr>
              <a:t>la Géorgie</a:t>
            </a:r>
            <a:br>
              <a:rPr lang="fr-FR" altLang="fr-FR" sz="2800">
                <a:latin typeface="+mn-lt"/>
                <a:cs typeface="Arial" panose="020B0604020202020204" pitchFamily="34" charset="0"/>
              </a:rPr>
            </a:br>
            <a:br>
              <a:rPr lang="fr-FR" altLang="fr-FR" sz="2800">
                <a:latin typeface="+mn-lt"/>
                <a:cs typeface="Arial" panose="020B0604020202020204" pitchFamily="34" charset="0"/>
              </a:rPr>
            </a:br>
            <a:r>
              <a:rPr lang="fr-FR" altLang="fr-FR" sz="2800">
                <a:latin typeface="+mn-lt"/>
                <a:cs typeface="Arial" panose="020B0604020202020204" pitchFamily="34" charset="0"/>
              </a:rPr>
              <a:t>Suite…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789EF2-009C-4897-BB2E-477DF4B5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856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3ACF-A90B-040A-123D-2D0EBF18B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B55BB7-DCFE-16AB-A26E-A3EFFB5F255A}"/>
              </a:ext>
            </a:extLst>
          </p:cNvPr>
          <p:cNvSpPr/>
          <p:nvPr/>
        </p:nvSpPr>
        <p:spPr>
          <a:xfrm>
            <a:off x="133024" y="178483"/>
            <a:ext cx="435946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1021-1462 : … En revanche, dans le Caucase, face aux Byzantins, Turcs, Mongols et Tamerlan, la Géorgie parvient à maintenir son indépendance</a:t>
            </a:r>
            <a:endParaRPr lang="fr-FR" dirty="0"/>
          </a:p>
          <a:p>
            <a:endParaRPr lang="fr-FR" dirty="0"/>
          </a:p>
          <a:p>
            <a:r>
              <a:rPr lang="fr-FR" dirty="0"/>
              <a:t>*XI-XIIe siècles : La Géorgie, vassale de</a:t>
            </a:r>
          </a:p>
          <a:p>
            <a:r>
              <a:rPr lang="fr-FR" dirty="0"/>
              <a:t>L’empire des Turcs Seldjoukides</a:t>
            </a:r>
          </a:p>
          <a:p>
            <a:endParaRPr lang="fr-FR" dirty="0"/>
          </a:p>
          <a:p>
            <a:r>
              <a:rPr lang="fr-FR" dirty="0"/>
              <a:t>*Puis…</a:t>
            </a:r>
          </a:p>
          <a:p>
            <a:endParaRPr lang="fr-FR" dirty="0"/>
          </a:p>
          <a:p>
            <a:r>
              <a:rPr lang="fr-FR" dirty="0"/>
              <a:t>*XIIIe-XIVe siècles : La Géorgie, vassale de</a:t>
            </a:r>
          </a:p>
          <a:p>
            <a:r>
              <a:rPr lang="fr-FR" dirty="0"/>
              <a:t>L’</a:t>
            </a:r>
            <a:r>
              <a:rPr lang="fr-FR" dirty="0" err="1"/>
              <a:t>Ilkhanat</a:t>
            </a:r>
            <a:r>
              <a:rPr lang="fr-FR" dirty="0"/>
              <a:t> mongol de Perse</a:t>
            </a:r>
          </a:p>
        </p:txBody>
      </p:sp>
      <p:pic>
        <p:nvPicPr>
          <p:cNvPr id="2" name="Picture 2" descr="C:\Users\Christophe\Pictures\My Scans\2014-07 (juil.)\scan0007.jpg">
            <a:extLst>
              <a:ext uri="{FF2B5EF4-FFF2-40B4-BE49-F238E27FC236}">
                <a16:creationId xmlns:a16="http://schemas.microsoft.com/office/drawing/2014/main" id="{E55907C3-D72C-C293-EC60-D20A6CFC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84" y="178483"/>
            <a:ext cx="5009374" cy="37240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EAC497BA-97CD-87C2-3714-4CFC715B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19" y="2955470"/>
            <a:ext cx="4990557" cy="37240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F1D1BC9-5C1D-3F27-83C3-DD9A3A64D95C}"/>
              </a:ext>
            </a:extLst>
          </p:cNvPr>
          <p:cNvSpPr/>
          <p:nvPr/>
        </p:nvSpPr>
        <p:spPr>
          <a:xfrm>
            <a:off x="6716882" y="160964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3168E4-59F3-114D-9E59-53DE12459779}"/>
              </a:ext>
            </a:extLst>
          </p:cNvPr>
          <p:cNvSpPr/>
          <p:nvPr/>
        </p:nvSpPr>
        <p:spPr>
          <a:xfrm>
            <a:off x="9148656" y="43992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08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EA6EA-7044-1C52-0361-C69A757D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EE9F43-F35B-6248-3DED-45ABB4966771}"/>
              </a:ext>
            </a:extLst>
          </p:cNvPr>
          <p:cNvSpPr/>
          <p:nvPr/>
        </p:nvSpPr>
        <p:spPr>
          <a:xfrm>
            <a:off x="133023" y="178483"/>
            <a:ext cx="576419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1462-1555 : La Géorgie se divise en trois royaumes : L’</a:t>
            </a:r>
            <a:r>
              <a:rPr lang="fr-FR" b="1" dirty="0" err="1"/>
              <a:t>Iméréthie</a:t>
            </a:r>
            <a:r>
              <a:rPr lang="fr-FR" b="1" dirty="0"/>
              <a:t>, Géorgie occidentale ; La </a:t>
            </a:r>
            <a:r>
              <a:rPr lang="fr-FR" b="1" dirty="0" err="1"/>
              <a:t>Karthlie</a:t>
            </a:r>
            <a:r>
              <a:rPr lang="fr-FR" b="1" dirty="0"/>
              <a:t> et la Kakhétie, Géorgie orientale</a:t>
            </a:r>
          </a:p>
          <a:p>
            <a:endParaRPr lang="fr-FR" dirty="0"/>
          </a:p>
          <a:p>
            <a:r>
              <a:rPr lang="fr-FR" dirty="0"/>
              <a:t>1462-90 : </a:t>
            </a:r>
            <a:r>
              <a:rPr lang="fr-FR" i="1" dirty="0"/>
              <a:t>Guerre du triumvirat géorgien</a:t>
            </a:r>
          </a:p>
          <a:p>
            <a:r>
              <a:rPr lang="fr-FR" dirty="0"/>
              <a:t>La Géorgie se divise en trois Etats</a:t>
            </a:r>
          </a:p>
          <a:p>
            <a:endParaRPr lang="fr-FR" dirty="0"/>
          </a:p>
          <a:p>
            <a:r>
              <a:rPr lang="fr-FR" dirty="0"/>
              <a:t>*A l’ouest, la Géorgie occidentale, l’</a:t>
            </a:r>
            <a:r>
              <a:rPr lang="fr-FR" dirty="0" err="1"/>
              <a:t>Iméréthie</a:t>
            </a:r>
            <a:endParaRPr lang="fr-FR" dirty="0"/>
          </a:p>
          <a:p>
            <a:endParaRPr lang="fr-FR" dirty="0"/>
          </a:p>
          <a:p>
            <a:r>
              <a:rPr lang="fr-FR" dirty="0"/>
              <a:t>*A l’est, la Géorgie orientale</a:t>
            </a:r>
          </a:p>
          <a:p>
            <a:r>
              <a:rPr lang="fr-FR" dirty="0"/>
              <a:t>- La </a:t>
            </a:r>
            <a:r>
              <a:rPr lang="fr-FR" dirty="0" err="1"/>
              <a:t>Karthlie</a:t>
            </a:r>
            <a:r>
              <a:rPr lang="fr-FR" dirty="0"/>
              <a:t> et la capitale historique, Tiflis</a:t>
            </a:r>
          </a:p>
          <a:p>
            <a:r>
              <a:rPr lang="fr-FR" dirty="0"/>
              <a:t>- Et plus à l’est, la Kakhétie</a:t>
            </a:r>
          </a:p>
        </p:txBody>
      </p:sp>
      <p:pic>
        <p:nvPicPr>
          <p:cNvPr id="2" name="Picture 2" descr="C:\Users\Christophe\Pictures\My Scans\2014-07 (juil.)\scan0019.jpg">
            <a:extLst>
              <a:ext uri="{FF2B5EF4-FFF2-40B4-BE49-F238E27FC236}">
                <a16:creationId xmlns:a16="http://schemas.microsoft.com/office/drawing/2014/main" id="{6F14D00C-02CB-408E-117A-E0E45E7E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61" y="156387"/>
            <a:ext cx="6017994" cy="54492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1E61498-910B-9EBD-9FD3-94950884471B}"/>
              </a:ext>
            </a:extLst>
          </p:cNvPr>
          <p:cNvSpPr/>
          <p:nvPr/>
        </p:nvSpPr>
        <p:spPr>
          <a:xfrm>
            <a:off x="6995178" y="12523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6F1DEB-7903-E7E8-88FA-5956A491C928}"/>
              </a:ext>
            </a:extLst>
          </p:cNvPr>
          <p:cNvSpPr/>
          <p:nvPr/>
        </p:nvSpPr>
        <p:spPr>
          <a:xfrm>
            <a:off x="7452378" y="13268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DE4D09A-AE22-3EEE-ED2F-D967D41A470D}"/>
              </a:ext>
            </a:extLst>
          </p:cNvPr>
          <p:cNvSpPr/>
          <p:nvPr/>
        </p:nvSpPr>
        <p:spPr>
          <a:xfrm>
            <a:off x="7902278" y="1475790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EB7C86-B511-AE5F-09ED-FCB1CD660C49}"/>
              </a:ext>
            </a:extLst>
          </p:cNvPr>
          <p:cNvSpPr/>
          <p:nvPr/>
        </p:nvSpPr>
        <p:spPr>
          <a:xfrm>
            <a:off x="2927684" y="2732055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56CEB5-A844-675E-03AA-4DB06BCA775B}"/>
              </a:ext>
            </a:extLst>
          </p:cNvPr>
          <p:cNvSpPr/>
          <p:nvPr/>
        </p:nvSpPr>
        <p:spPr>
          <a:xfrm>
            <a:off x="4563404" y="218660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243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885D8-9EC6-2444-6873-573F55B6F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DE200C-5036-74B7-62FA-873CEC4B5FC4}"/>
              </a:ext>
            </a:extLst>
          </p:cNvPr>
          <p:cNvSpPr/>
          <p:nvPr/>
        </p:nvSpPr>
        <p:spPr>
          <a:xfrm>
            <a:off x="133023" y="178483"/>
            <a:ext cx="5754095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1555-1614 : Traité d’Amasya : La Géorgie occidentale ottomane et la Géorgie orientale perse ; Début de la lutte de la Géorgie contre la domination perse</a:t>
            </a:r>
          </a:p>
          <a:p>
            <a:endParaRPr lang="fr-FR" dirty="0"/>
          </a:p>
          <a:p>
            <a:r>
              <a:rPr lang="fr-FR" dirty="0"/>
              <a:t>1555 : Traité d’Amasya : Partage de la Géorgie…</a:t>
            </a:r>
          </a:p>
          <a:p>
            <a:r>
              <a:rPr lang="fr-FR" dirty="0"/>
              <a:t>- Géorgie occidentale, vassale de l’Empire ottoman</a:t>
            </a:r>
          </a:p>
          <a:p>
            <a:r>
              <a:rPr lang="fr-FR" dirty="0"/>
              <a:t>- Géorgie orientale vassale de l’Empire perse des Séfévides</a:t>
            </a:r>
          </a:p>
          <a:p>
            <a:endParaRPr lang="fr-FR" dirty="0"/>
          </a:p>
          <a:p>
            <a:r>
              <a:rPr lang="fr-FR" dirty="0"/>
              <a:t>1615 : Chah Abbas rétablit pleinement</a:t>
            </a:r>
          </a:p>
          <a:p>
            <a:r>
              <a:rPr lang="fr-FR" dirty="0"/>
              <a:t>L’autorité persane sur la Géorgie orientale</a:t>
            </a:r>
          </a:p>
          <a:p>
            <a:r>
              <a:rPr lang="fr-FR" dirty="0"/>
              <a:t>Les rois de Géorgie doivent se convertir à l’Islam chiite</a:t>
            </a:r>
          </a:p>
          <a:p>
            <a:endParaRPr lang="fr-FR" dirty="0"/>
          </a:p>
          <a:p>
            <a:r>
              <a:rPr lang="fr-FR" dirty="0"/>
              <a:t>Début de la lutte de la Géorgie contre la domination perse</a:t>
            </a:r>
          </a:p>
          <a:p>
            <a:endParaRPr lang="fr-FR" dirty="0"/>
          </a:p>
          <a:p>
            <a:r>
              <a:rPr lang="fr-FR" dirty="0"/>
              <a:t>1703 : George XI, roi de Karthli, </a:t>
            </a:r>
            <a:r>
              <a:rPr lang="fr-FR" sz="1700" dirty="0"/>
              <a:t>sous le nom de </a:t>
            </a:r>
            <a:r>
              <a:rPr lang="fr-FR" dirty="0" err="1"/>
              <a:t>Gurgin</a:t>
            </a:r>
            <a:r>
              <a:rPr lang="fr-FR" dirty="0"/>
              <a:t> Khan, Est nommé par le chah </a:t>
            </a:r>
            <a:r>
              <a:rPr lang="fr-FR" dirty="0" err="1"/>
              <a:t>Soltan</a:t>
            </a:r>
            <a:r>
              <a:rPr lang="fr-FR" dirty="0"/>
              <a:t> Hossein</a:t>
            </a:r>
          </a:p>
          <a:p>
            <a:r>
              <a:rPr lang="fr-FR" dirty="0"/>
              <a:t>Emir de Kandahar, en Afghanistan</a:t>
            </a:r>
          </a:p>
          <a:p>
            <a:endParaRPr lang="fr-FR" dirty="0"/>
          </a:p>
          <a:p>
            <a:r>
              <a:rPr lang="fr-FR" dirty="0"/>
              <a:t>*Mais revenons en Perse…</a:t>
            </a:r>
          </a:p>
        </p:txBody>
      </p:sp>
      <p:pic>
        <p:nvPicPr>
          <p:cNvPr id="2" name="Picture 2" descr="C:\Users\Christophe\Pictures\My Scans\2014-07 (juil.)\scan0019.jpg">
            <a:extLst>
              <a:ext uri="{FF2B5EF4-FFF2-40B4-BE49-F238E27FC236}">
                <a16:creationId xmlns:a16="http://schemas.microsoft.com/office/drawing/2014/main" id="{223D2C5C-CDE2-1D23-0202-083891729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61" y="156387"/>
            <a:ext cx="6017994" cy="54492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9A69743-21D6-46B4-44E4-E82C8F958484}"/>
              </a:ext>
            </a:extLst>
          </p:cNvPr>
          <p:cNvSpPr/>
          <p:nvPr/>
        </p:nvSpPr>
        <p:spPr>
          <a:xfrm>
            <a:off x="6995178" y="12523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FB69453-BAE1-3240-46C0-91A4D99A1E30}"/>
              </a:ext>
            </a:extLst>
          </p:cNvPr>
          <p:cNvSpPr/>
          <p:nvPr/>
        </p:nvSpPr>
        <p:spPr>
          <a:xfrm>
            <a:off x="7452378" y="13268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151DE4C-18FD-0196-406F-F9BA1B1D55E3}"/>
              </a:ext>
            </a:extLst>
          </p:cNvPr>
          <p:cNvSpPr/>
          <p:nvPr/>
        </p:nvSpPr>
        <p:spPr>
          <a:xfrm>
            <a:off x="7902278" y="1475790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D174B1-0913-5019-3CFE-8430D753196F}"/>
              </a:ext>
            </a:extLst>
          </p:cNvPr>
          <p:cNvSpPr/>
          <p:nvPr/>
        </p:nvSpPr>
        <p:spPr>
          <a:xfrm>
            <a:off x="5035618" y="16247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720359B-7DCB-8867-9F34-096A26392076}"/>
              </a:ext>
            </a:extLst>
          </p:cNvPr>
          <p:cNvSpPr/>
          <p:nvPr/>
        </p:nvSpPr>
        <p:spPr>
          <a:xfrm>
            <a:off x="5705985" y="1946242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56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C7A7-C2F2-2345-9325-DD9ECA3E7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9F7849-7C7A-7D9E-3955-F7E70DFCF76E}"/>
              </a:ext>
            </a:extLst>
          </p:cNvPr>
          <p:cNvSpPr/>
          <p:nvPr/>
        </p:nvSpPr>
        <p:spPr>
          <a:xfrm>
            <a:off x="133023" y="178483"/>
            <a:ext cx="5324688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1711-1744 : Entre Perses, Russes et Ottomans, disparition puis renaissance de la Géorgie des Bagratides, vassale de la Perse</a:t>
            </a:r>
          </a:p>
          <a:p>
            <a:endParaRPr lang="fr-FR" dirty="0"/>
          </a:p>
          <a:p>
            <a:r>
              <a:rPr lang="fr-FR" dirty="0"/>
              <a:t>1711 : Mort de </a:t>
            </a:r>
            <a:r>
              <a:rPr lang="fr-FR" sz="1800" dirty="0">
                <a:solidFill>
                  <a:schemeClr val="tx1"/>
                </a:solidFill>
              </a:rPr>
              <a:t>Kai-</a:t>
            </a:r>
            <a:r>
              <a:rPr lang="fr-FR" sz="1800" dirty="0" err="1">
                <a:solidFill>
                  <a:schemeClr val="tx1"/>
                </a:solidFill>
              </a:rPr>
              <a:t>Khosrov</a:t>
            </a:r>
            <a:r>
              <a:rPr lang="fr-FR" sz="1800" dirty="0">
                <a:solidFill>
                  <a:schemeClr val="tx1"/>
                </a:solidFill>
              </a:rPr>
              <a:t>, roi de </a:t>
            </a:r>
            <a:r>
              <a:rPr lang="fr-FR" sz="1800" dirty="0" err="1">
                <a:solidFill>
                  <a:schemeClr val="tx1"/>
                </a:solidFill>
              </a:rPr>
              <a:t>Karthlie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dirty="0"/>
              <a:t>NB : 1709 : Il avait succédé à son père </a:t>
            </a:r>
            <a:r>
              <a:rPr lang="fr-FR" dirty="0" err="1"/>
              <a:t>Gurgin</a:t>
            </a:r>
            <a:r>
              <a:rPr lang="fr-FR" dirty="0"/>
              <a:t> Khan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dirty="0"/>
              <a:t>Son frère Vakhtan VI, lui succède</a:t>
            </a:r>
          </a:p>
          <a:p>
            <a:endParaRPr lang="fr-FR" dirty="0"/>
          </a:p>
          <a:p>
            <a:r>
              <a:rPr lang="fr-FR" dirty="0"/>
              <a:t>NB : Contre la domination perse, Vakhtan sollicite</a:t>
            </a:r>
          </a:p>
          <a:p>
            <a:r>
              <a:rPr lang="fr-FR" dirty="0"/>
              <a:t>L’aide du roi de France Louis XIV ; Sans succès…</a:t>
            </a:r>
          </a:p>
          <a:p>
            <a:endParaRPr lang="fr-FR" dirty="0"/>
          </a:p>
          <a:p>
            <a:r>
              <a:rPr lang="fr-FR" dirty="0"/>
              <a:t>1722 : Avancée russe vers la mer Caspienne</a:t>
            </a:r>
          </a:p>
          <a:p>
            <a:r>
              <a:rPr lang="fr-FR" dirty="0"/>
              <a:t>Vakhtan VI s’allie aux Russes qui l’abandonnent</a:t>
            </a:r>
          </a:p>
          <a:p>
            <a:r>
              <a:rPr lang="fr-FR" dirty="0"/>
              <a:t>A Tabriz, </a:t>
            </a:r>
            <a:r>
              <a:rPr lang="fr-FR" dirty="0" err="1"/>
              <a:t>Tahmasp</a:t>
            </a:r>
            <a:r>
              <a:rPr lang="fr-FR" dirty="0"/>
              <a:t> II le destitue</a:t>
            </a:r>
          </a:p>
          <a:p>
            <a:endParaRPr lang="fr-FR" dirty="0"/>
          </a:p>
          <a:p>
            <a:r>
              <a:rPr lang="fr-FR" dirty="0"/>
              <a:t>1722 : Occupation ottomane de la Géorgie orientale</a:t>
            </a:r>
          </a:p>
          <a:p>
            <a:r>
              <a:rPr lang="fr-FR" dirty="0"/>
              <a:t>Les Ottomans nomme Jessé 1</a:t>
            </a:r>
            <a:r>
              <a:rPr lang="fr-FR" baseline="30000" dirty="0"/>
              <a:t>er</a:t>
            </a:r>
            <a:r>
              <a:rPr lang="fr-FR" dirty="0"/>
              <a:t>, frère de Vakhtan VI</a:t>
            </a:r>
          </a:p>
          <a:p>
            <a:r>
              <a:rPr lang="fr-FR" dirty="0"/>
              <a:t>Roi de </a:t>
            </a:r>
            <a:r>
              <a:rPr lang="fr-FR" dirty="0" err="1"/>
              <a:t>Karthlie</a:t>
            </a:r>
            <a:endParaRPr lang="fr-FR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15B541-500A-7BCC-9FA9-09B158BAEE08}"/>
              </a:ext>
            </a:extLst>
          </p:cNvPr>
          <p:cNvSpPr/>
          <p:nvPr/>
        </p:nvSpPr>
        <p:spPr>
          <a:xfrm>
            <a:off x="8708156" y="3024116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1659-76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D2ABC84E-548D-C9CC-362A-C9F811666F32}"/>
              </a:ext>
            </a:extLst>
          </p:cNvPr>
          <p:cNvCxnSpPr>
            <a:cxnSpLocks/>
            <a:stCxn id="59" idx="2"/>
            <a:endCxn id="193" idx="0"/>
          </p:cNvCxnSpPr>
          <p:nvPr/>
        </p:nvCxnSpPr>
        <p:spPr>
          <a:xfrm>
            <a:off x="9232142" y="2864239"/>
            <a:ext cx="1" cy="1598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A5AA317-30AA-7E35-0284-0F5BB92DA3FD}"/>
              </a:ext>
            </a:extLst>
          </p:cNvPr>
          <p:cNvSpPr/>
          <p:nvPr/>
        </p:nvSpPr>
        <p:spPr>
          <a:xfrm>
            <a:off x="8708156" y="3496950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XI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1676-1709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88DB32C-8823-BBF1-B9FC-956CA153F8E1}"/>
              </a:ext>
            </a:extLst>
          </p:cNvPr>
          <p:cNvCxnSpPr>
            <a:cxnSpLocks/>
            <a:stCxn id="193" idx="2"/>
            <a:endCxn id="4" idx="0"/>
          </p:cNvCxnSpPr>
          <p:nvPr/>
        </p:nvCxnSpPr>
        <p:spPr>
          <a:xfrm>
            <a:off x="9232143" y="3395404"/>
            <a:ext cx="0" cy="1015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62E16E-445E-55D5-61A9-DCCA01E60E18}"/>
              </a:ext>
            </a:extLst>
          </p:cNvPr>
          <p:cNvSpPr/>
          <p:nvPr/>
        </p:nvSpPr>
        <p:spPr>
          <a:xfrm>
            <a:off x="9859327" y="3496950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Levan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0" name="Connecteur en angle 71">
            <a:extLst>
              <a:ext uri="{FF2B5EF4-FFF2-40B4-BE49-F238E27FC236}">
                <a16:creationId xmlns:a16="http://schemas.microsoft.com/office/drawing/2014/main" id="{48ED9126-A230-FA35-78E4-9C2BE0DE89BC}"/>
              </a:ext>
            </a:extLst>
          </p:cNvPr>
          <p:cNvCxnSpPr>
            <a:cxnSpLocks/>
            <a:stCxn id="193" idx="2"/>
            <a:endCxn id="9" idx="0"/>
          </p:cNvCxnSpPr>
          <p:nvPr/>
        </p:nvCxnSpPr>
        <p:spPr>
          <a:xfrm rot="16200000" flipH="1">
            <a:off x="9756955" y="2870591"/>
            <a:ext cx="101546" cy="11511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2D6810C-3C25-26D8-CCA7-228F2B7E670C}"/>
              </a:ext>
            </a:extLst>
          </p:cNvPr>
          <p:cNvSpPr/>
          <p:nvPr/>
        </p:nvSpPr>
        <p:spPr>
          <a:xfrm>
            <a:off x="9859327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1711-23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6068971-8097-4197-639B-C269B68E9926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10383314" y="3868238"/>
            <a:ext cx="0" cy="135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C1AF705-7B64-0FBE-9897-DA573EDBFD79}"/>
              </a:ext>
            </a:extLst>
          </p:cNvPr>
          <p:cNvSpPr/>
          <p:nvPr/>
        </p:nvSpPr>
        <p:spPr>
          <a:xfrm>
            <a:off x="8708155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Jessé 1</a:t>
            </a:r>
            <a:r>
              <a:rPr lang="fr-FR" sz="1200" baseline="30000">
                <a:solidFill>
                  <a:schemeClr val="tx1"/>
                </a:solidFill>
              </a:rPr>
              <a:t>er</a:t>
            </a:r>
            <a:r>
              <a:rPr lang="fr-FR" sz="120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1724-27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9" name="Connecteur en angle 71">
            <a:extLst>
              <a:ext uri="{FF2B5EF4-FFF2-40B4-BE49-F238E27FC236}">
                <a16:creationId xmlns:a16="http://schemas.microsoft.com/office/drawing/2014/main" id="{90E8C22D-683B-8B7A-A7DD-A1D90E706C9E}"/>
              </a:ext>
            </a:extLst>
          </p:cNvPr>
          <p:cNvCxnSpPr>
            <a:cxnSpLocks/>
            <a:stCxn id="9" idx="2"/>
            <a:endCxn id="27" idx="0"/>
          </p:cNvCxnSpPr>
          <p:nvPr/>
        </p:nvCxnSpPr>
        <p:spPr>
          <a:xfrm rot="5400000">
            <a:off x="9739892" y="3360488"/>
            <a:ext cx="135673" cy="1151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0E2ED8E-5F59-FE6F-8B3F-141735C2B10E}"/>
              </a:ext>
            </a:extLst>
          </p:cNvPr>
          <p:cNvSpPr/>
          <p:nvPr/>
        </p:nvSpPr>
        <p:spPr>
          <a:xfrm>
            <a:off x="7576108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Kai-</a:t>
            </a:r>
            <a:r>
              <a:rPr lang="fr-FR" sz="1200" dirty="0" err="1">
                <a:solidFill>
                  <a:schemeClr val="tx1"/>
                </a:solidFill>
              </a:rPr>
              <a:t>Khosrov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1709-11</a:t>
            </a:r>
          </a:p>
        </p:txBody>
      </p:sp>
      <p:cxnSp>
        <p:nvCxnSpPr>
          <p:cNvPr id="34" name="Connecteur en angle 71">
            <a:extLst>
              <a:ext uri="{FF2B5EF4-FFF2-40B4-BE49-F238E27FC236}">
                <a16:creationId xmlns:a16="http://schemas.microsoft.com/office/drawing/2014/main" id="{1DD1BE96-D1E9-9AAD-367A-FAE8AA6C45DA}"/>
              </a:ext>
            </a:extLst>
          </p:cNvPr>
          <p:cNvCxnSpPr>
            <a:cxnSpLocks/>
            <a:stCxn id="9" idx="2"/>
            <a:endCxn id="32" idx="0"/>
          </p:cNvCxnSpPr>
          <p:nvPr/>
        </p:nvCxnSpPr>
        <p:spPr>
          <a:xfrm rot="5400000">
            <a:off x="9173869" y="2794465"/>
            <a:ext cx="135673" cy="22832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613B9D8-C3C4-4198-71AD-F4BA93EF0970}"/>
              </a:ext>
            </a:extLst>
          </p:cNvPr>
          <p:cNvSpPr/>
          <p:nvPr/>
        </p:nvSpPr>
        <p:spPr>
          <a:xfrm>
            <a:off x="9806870" y="410257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Constantin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1405-12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725725-192E-8D09-7C27-EB8FD8A36A86}"/>
              </a:ext>
            </a:extLst>
          </p:cNvPr>
          <p:cNvSpPr/>
          <p:nvPr/>
        </p:nvSpPr>
        <p:spPr>
          <a:xfrm>
            <a:off x="9806870" y="935006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1412-42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F676AAC-EABC-98D0-7B42-E926277812DB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10330857" y="781545"/>
            <a:ext cx="0" cy="153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99C983C-557E-45A2-EAB9-F4B127F50632}"/>
              </a:ext>
            </a:extLst>
          </p:cNvPr>
          <p:cNvSpPr/>
          <p:nvPr/>
        </p:nvSpPr>
        <p:spPr>
          <a:xfrm>
            <a:off x="7555271" y="935006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</a:t>
            </a:r>
          </a:p>
        </p:txBody>
      </p:sp>
      <p:cxnSp>
        <p:nvCxnSpPr>
          <p:cNvPr id="42" name="Connecteur en angle 71">
            <a:extLst>
              <a:ext uri="{FF2B5EF4-FFF2-40B4-BE49-F238E27FC236}">
                <a16:creationId xmlns:a16="http://schemas.microsoft.com/office/drawing/2014/main" id="{B43C8D79-6AFB-17C2-3E29-CD68CE243C45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rot="5400000">
            <a:off x="9128328" y="-267524"/>
            <a:ext cx="153461" cy="22515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24A9EA3-CCDB-E701-29A6-46AE7B2A6B58}"/>
              </a:ext>
            </a:extLst>
          </p:cNvPr>
          <p:cNvSpPr/>
          <p:nvPr/>
        </p:nvSpPr>
        <p:spPr>
          <a:xfrm>
            <a:off x="8708155" y="1825527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Démétrius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1442-53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3F241E03-3746-71BF-36B9-A8A1E77C518F}"/>
              </a:ext>
            </a:extLst>
          </p:cNvPr>
          <p:cNvCxnSpPr>
            <a:cxnSpLocks/>
            <a:stCxn id="39" idx="2"/>
            <a:endCxn id="45" idx="0"/>
          </p:cNvCxnSpPr>
          <p:nvPr/>
        </p:nvCxnSpPr>
        <p:spPr>
          <a:xfrm flipH="1">
            <a:off x="10330856" y="1306294"/>
            <a:ext cx="1" cy="528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2BB6140-F0E0-9034-8A7D-2F15C6EC44E8}"/>
              </a:ext>
            </a:extLst>
          </p:cNvPr>
          <p:cNvSpPr/>
          <p:nvPr/>
        </p:nvSpPr>
        <p:spPr>
          <a:xfrm>
            <a:off x="9806869" y="1834718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1442-46</a:t>
            </a:r>
          </a:p>
        </p:txBody>
      </p:sp>
      <p:cxnSp>
        <p:nvCxnSpPr>
          <p:cNvPr id="47" name="Connecteur en angle 71">
            <a:extLst>
              <a:ext uri="{FF2B5EF4-FFF2-40B4-BE49-F238E27FC236}">
                <a16:creationId xmlns:a16="http://schemas.microsoft.com/office/drawing/2014/main" id="{3F182878-6F5B-7348-ECBF-B6C5F45FE282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rot="5400000">
            <a:off x="9521884" y="1016553"/>
            <a:ext cx="519233" cy="10987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77DD04B4-8ACC-D188-AA3F-2BF4035EC277}"/>
              </a:ext>
            </a:extLst>
          </p:cNvPr>
          <p:cNvSpPr/>
          <p:nvPr/>
        </p:nvSpPr>
        <p:spPr>
          <a:xfrm>
            <a:off x="7555271" y="1824564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Bagrat</a:t>
            </a:r>
            <a:r>
              <a:rPr lang="fr-FR" sz="1200" dirty="0">
                <a:solidFill>
                  <a:schemeClr val="tx1"/>
                </a:solidFill>
              </a:rPr>
              <a:t>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1465-78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7CADFE6-B664-4D74-BACC-8C081AB7AEDD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>
            <a:off x="8079258" y="1306294"/>
            <a:ext cx="0" cy="518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B1EB998-8BF1-67CC-F635-B4C6A6421C91}"/>
              </a:ext>
            </a:extLst>
          </p:cNvPr>
          <p:cNvSpPr/>
          <p:nvPr/>
        </p:nvSpPr>
        <p:spPr>
          <a:xfrm>
            <a:off x="11010501" y="1828628"/>
            <a:ext cx="1047973" cy="506961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1442-65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1466-76</a:t>
            </a:r>
          </a:p>
        </p:txBody>
      </p:sp>
      <p:cxnSp>
        <p:nvCxnSpPr>
          <p:cNvPr id="52" name="Connecteur en angle 71">
            <a:extLst>
              <a:ext uri="{FF2B5EF4-FFF2-40B4-BE49-F238E27FC236}">
                <a16:creationId xmlns:a16="http://schemas.microsoft.com/office/drawing/2014/main" id="{C7BE44A5-8420-860F-5397-00036F359DB5}"/>
              </a:ext>
            </a:extLst>
          </p:cNvPr>
          <p:cNvCxnSpPr>
            <a:cxnSpLocks/>
            <a:stCxn id="39" idx="2"/>
            <a:endCxn id="51" idx="0"/>
          </p:cNvCxnSpPr>
          <p:nvPr/>
        </p:nvCxnSpPr>
        <p:spPr>
          <a:xfrm rot="16200000" flipH="1">
            <a:off x="10671505" y="965645"/>
            <a:ext cx="522334" cy="12036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5A339928-A2B6-AB55-8873-939CB9486297}"/>
              </a:ext>
            </a:extLst>
          </p:cNvPr>
          <p:cNvSpPr/>
          <p:nvPr/>
        </p:nvSpPr>
        <p:spPr>
          <a:xfrm>
            <a:off x="11010501" y="2495466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1476-1511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1E612EC-A60B-3B50-9274-930967C99290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>
            <a:off x="11534488" y="2335589"/>
            <a:ext cx="0" cy="1598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C754508-EE07-1A75-A95C-2D51D39052FE}"/>
              </a:ext>
            </a:extLst>
          </p:cNvPr>
          <p:cNvSpPr/>
          <p:nvPr/>
        </p:nvSpPr>
        <p:spPr>
          <a:xfrm>
            <a:off x="11010499" y="585101"/>
            <a:ext cx="1047973" cy="90804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Kakhétie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1466-1762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1762-1801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AFF6CA-DD5B-5ADC-1BAF-212280D37341}"/>
              </a:ext>
            </a:extLst>
          </p:cNvPr>
          <p:cNvSpPr/>
          <p:nvPr/>
        </p:nvSpPr>
        <p:spPr>
          <a:xfrm>
            <a:off x="7576108" y="205840"/>
            <a:ext cx="1006297" cy="58323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Iméréthie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1483-1810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6232BE-E957-90A9-6A6A-34CC928CC4BA}"/>
              </a:ext>
            </a:extLst>
          </p:cNvPr>
          <p:cNvSpPr/>
          <p:nvPr/>
        </p:nvSpPr>
        <p:spPr>
          <a:xfrm>
            <a:off x="8708155" y="2299881"/>
            <a:ext cx="1047973" cy="56435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Constantin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1478-1483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1483-1505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9CB2E6E-7980-7FD5-97CC-E886AA119534}"/>
              </a:ext>
            </a:extLst>
          </p:cNvPr>
          <p:cNvCxnSpPr>
            <a:cxnSpLocks/>
            <a:stCxn id="43" idx="2"/>
            <a:endCxn id="59" idx="0"/>
          </p:cNvCxnSpPr>
          <p:nvPr/>
        </p:nvCxnSpPr>
        <p:spPr>
          <a:xfrm>
            <a:off x="9232142" y="2196815"/>
            <a:ext cx="0" cy="1030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6A41AA5D-50F9-44BD-A1D5-F2E4947D1FF4}"/>
              </a:ext>
            </a:extLst>
          </p:cNvPr>
          <p:cNvSpPr/>
          <p:nvPr/>
        </p:nvSpPr>
        <p:spPr>
          <a:xfrm>
            <a:off x="8708155" y="909904"/>
            <a:ext cx="1047973" cy="583237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Karthlie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1483-1746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AE3371-CA5A-7C06-E9FB-009A5A3D98BE}"/>
              </a:ext>
            </a:extLst>
          </p:cNvPr>
          <p:cNvSpPr/>
          <p:nvPr/>
        </p:nvSpPr>
        <p:spPr>
          <a:xfrm>
            <a:off x="7555271" y="2299881"/>
            <a:ext cx="1047973" cy="3712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1483-1510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34EBB0CE-C575-BA68-D345-655C185ED7BE}"/>
              </a:ext>
            </a:extLst>
          </p:cNvPr>
          <p:cNvCxnSpPr>
            <a:cxnSpLocks/>
            <a:stCxn id="49" idx="2"/>
            <a:endCxn id="62" idx="0"/>
          </p:cNvCxnSpPr>
          <p:nvPr/>
        </p:nvCxnSpPr>
        <p:spPr>
          <a:xfrm>
            <a:off x="8079258" y="2195852"/>
            <a:ext cx="0" cy="1040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F070A230-8A6B-477B-FC4A-CEFBB29D480A}"/>
              </a:ext>
            </a:extLst>
          </p:cNvPr>
          <p:cNvSpPr/>
          <p:nvPr/>
        </p:nvSpPr>
        <p:spPr>
          <a:xfrm>
            <a:off x="8738556" y="178483"/>
            <a:ext cx="1006297" cy="58323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1010-1483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6949047-B2B8-92AC-E999-6DCCE289CA25}"/>
              </a:ext>
            </a:extLst>
          </p:cNvPr>
          <p:cNvSpPr/>
          <p:nvPr/>
        </p:nvSpPr>
        <p:spPr>
          <a:xfrm>
            <a:off x="9859327" y="4500319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Thamar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1744-46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FAAD3E4-0282-15AD-143F-92E55BE2E1D6}"/>
              </a:ext>
            </a:extLst>
          </p:cNvPr>
          <p:cNvCxnSpPr>
            <a:cxnSpLocks/>
            <a:stCxn id="14" idx="2"/>
            <a:endCxn id="100" idx="0"/>
          </p:cNvCxnSpPr>
          <p:nvPr/>
        </p:nvCxnSpPr>
        <p:spPr>
          <a:xfrm>
            <a:off x="10383314" y="4375199"/>
            <a:ext cx="0" cy="1251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3FE2F2F-7FAC-2986-533A-C9589B107319}"/>
              </a:ext>
            </a:extLst>
          </p:cNvPr>
          <p:cNvSpPr/>
          <p:nvPr/>
        </p:nvSpPr>
        <p:spPr>
          <a:xfrm>
            <a:off x="11010499" y="4500319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Teimouraz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1732-62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50998D1-03A6-9737-812D-0A79B56EA780}"/>
              </a:ext>
            </a:extLst>
          </p:cNvPr>
          <p:cNvSpPr/>
          <p:nvPr/>
        </p:nvSpPr>
        <p:spPr>
          <a:xfrm>
            <a:off x="7555272" y="3157306"/>
            <a:ext cx="1047972" cy="3712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Salomon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1784-1810</a:t>
            </a: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78853171-F474-B4BB-5AC2-187756FBB12B}"/>
              </a:ext>
            </a:extLst>
          </p:cNvPr>
          <p:cNvCxnSpPr>
            <a:cxnSpLocks/>
            <a:stCxn id="62" idx="2"/>
            <a:endCxn id="108" idx="0"/>
          </p:cNvCxnSpPr>
          <p:nvPr/>
        </p:nvCxnSpPr>
        <p:spPr>
          <a:xfrm>
            <a:off x="8079258" y="2671169"/>
            <a:ext cx="0" cy="48613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F452EFA6-A896-9289-9F14-36B4D41F0638}"/>
              </a:ext>
            </a:extLst>
          </p:cNvPr>
          <p:cNvCxnSpPr>
            <a:cxnSpLocks/>
            <a:stCxn id="53" idx="2"/>
            <a:endCxn id="105" idx="0"/>
          </p:cNvCxnSpPr>
          <p:nvPr/>
        </p:nvCxnSpPr>
        <p:spPr>
          <a:xfrm flipH="1">
            <a:off x="11534486" y="2866754"/>
            <a:ext cx="2" cy="163356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0CE53DE3-9DEF-2F5C-A62D-48F0A50F6707}"/>
              </a:ext>
            </a:extLst>
          </p:cNvPr>
          <p:cNvCxnSpPr>
            <a:cxnSpLocks/>
            <a:stCxn id="105" idx="1"/>
            <a:endCxn id="100" idx="3"/>
          </p:cNvCxnSpPr>
          <p:nvPr/>
        </p:nvCxnSpPr>
        <p:spPr>
          <a:xfrm flipH="1">
            <a:off x="10907300" y="4685963"/>
            <a:ext cx="1031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7F7E92-3095-EA91-2546-A20C201C6A03}"/>
              </a:ext>
            </a:extLst>
          </p:cNvPr>
          <p:cNvSpPr/>
          <p:nvPr/>
        </p:nvSpPr>
        <p:spPr>
          <a:xfrm>
            <a:off x="11010499" y="5031484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Héraclius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1762-98</a:t>
            </a:r>
          </a:p>
        </p:txBody>
      </p: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38A6A35C-B5B2-9E70-2A11-2B58BA1A56FA}"/>
              </a:ext>
            </a:extLst>
          </p:cNvPr>
          <p:cNvCxnSpPr>
            <a:cxnSpLocks/>
            <a:stCxn id="100" idx="2"/>
            <a:endCxn id="2" idx="0"/>
          </p:cNvCxnSpPr>
          <p:nvPr/>
        </p:nvCxnSpPr>
        <p:spPr>
          <a:xfrm rot="16200000" flipH="1">
            <a:off x="10878962" y="4375959"/>
            <a:ext cx="159877" cy="1151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7A1F8BE-785B-E8AE-AF25-9D851CC6D8F5}"/>
              </a:ext>
            </a:extLst>
          </p:cNvPr>
          <p:cNvCxnSpPr>
            <a:cxnSpLocks/>
            <a:stCxn id="105" idx="2"/>
            <a:endCxn id="2" idx="0"/>
          </p:cNvCxnSpPr>
          <p:nvPr/>
        </p:nvCxnSpPr>
        <p:spPr>
          <a:xfrm>
            <a:off x="11534486" y="4871607"/>
            <a:ext cx="0" cy="1598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B58EE2D-603E-5592-5268-EBA7854D57E1}"/>
              </a:ext>
            </a:extLst>
          </p:cNvPr>
          <p:cNvSpPr/>
          <p:nvPr/>
        </p:nvSpPr>
        <p:spPr>
          <a:xfrm>
            <a:off x="11010499" y="5514241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XII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1798-1800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0DC77B4-D8B6-24A8-B04C-EA23449A81FA}"/>
              </a:ext>
            </a:extLst>
          </p:cNvPr>
          <p:cNvCxnSpPr>
            <a:cxnSpLocks/>
            <a:stCxn id="2" idx="2"/>
            <a:endCxn id="15" idx="0"/>
          </p:cNvCxnSpPr>
          <p:nvPr/>
        </p:nvCxnSpPr>
        <p:spPr>
          <a:xfrm>
            <a:off x="11534486" y="5402772"/>
            <a:ext cx="0" cy="111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7197A-10BF-D2F8-39F4-580B4C0CA709}"/>
              </a:ext>
            </a:extLst>
          </p:cNvPr>
          <p:cNvSpPr/>
          <p:nvPr/>
        </p:nvSpPr>
        <p:spPr>
          <a:xfrm>
            <a:off x="11010498" y="5996998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David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70E4FE3-1184-3680-0CB5-BFDF42C7D7D7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1534485" y="5861325"/>
            <a:ext cx="0" cy="135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B0BAD3D-C59D-0D7F-43A5-27D5704F32BE}"/>
              </a:ext>
            </a:extLst>
          </p:cNvPr>
          <p:cNvSpPr/>
          <p:nvPr/>
        </p:nvSpPr>
        <p:spPr>
          <a:xfrm>
            <a:off x="8717717" y="4922665"/>
            <a:ext cx="1047973" cy="591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de Bagration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1765-1812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A54868D-96B5-9A16-7F85-5542423BEC99}"/>
              </a:ext>
            </a:extLst>
          </p:cNvPr>
          <p:cNvCxnSpPr>
            <a:cxnSpLocks/>
            <a:stCxn id="27" idx="2"/>
            <a:endCxn id="23" idx="0"/>
          </p:cNvCxnSpPr>
          <p:nvPr/>
        </p:nvCxnSpPr>
        <p:spPr>
          <a:xfrm>
            <a:off x="9232142" y="4375199"/>
            <a:ext cx="9562" cy="54746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7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8E6F-EDDF-6330-1444-627DE76DC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A0DAA-3CFF-7627-F0DB-7F8012CA3441}"/>
              </a:ext>
            </a:extLst>
          </p:cNvPr>
          <p:cNvSpPr/>
          <p:nvPr/>
        </p:nvSpPr>
        <p:spPr>
          <a:xfrm>
            <a:off x="133023" y="178483"/>
            <a:ext cx="532468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1711-1744 : Entre Perses, Russes et Ottomans, disparition puis renaissance de la Géorgie des Bagratides, vassale de la Perse</a:t>
            </a:r>
          </a:p>
          <a:p>
            <a:endParaRPr lang="fr-FR" dirty="0"/>
          </a:p>
          <a:p>
            <a:r>
              <a:rPr lang="fr-FR" dirty="0"/>
              <a:t>1727 : A la mort de Jessé 1</a:t>
            </a:r>
            <a:r>
              <a:rPr lang="fr-FR" baseline="30000" dirty="0"/>
              <a:t>er</a:t>
            </a:r>
            <a:r>
              <a:rPr lang="fr-FR" dirty="0"/>
              <a:t> </a:t>
            </a:r>
          </a:p>
          <a:p>
            <a:r>
              <a:rPr lang="fr-FR" dirty="0"/>
              <a:t>Les Ottomans abolissent le royaume de Géorgie</a:t>
            </a:r>
          </a:p>
          <a:p>
            <a:endParaRPr lang="fr-FR" dirty="0"/>
          </a:p>
          <a:p>
            <a:r>
              <a:rPr lang="fr-FR" dirty="0"/>
              <a:t>1736-38 : Retraits des Ottomans et des Russes</a:t>
            </a:r>
          </a:p>
          <a:p>
            <a:endParaRPr lang="fr-FR" dirty="0"/>
          </a:p>
          <a:p>
            <a:r>
              <a:rPr lang="fr-FR" dirty="0"/>
              <a:t>1734 : Vakhtan VI tente de recouvrer son trône de Karthli mais Nader Chah refuse</a:t>
            </a:r>
          </a:p>
          <a:p>
            <a:endParaRPr lang="fr-FR" dirty="0"/>
          </a:p>
          <a:p>
            <a:r>
              <a:rPr lang="fr-FR" dirty="0"/>
              <a:t>1737 : A la mort de Vakhtan VI, Nader Chah choisit</a:t>
            </a:r>
          </a:p>
          <a:p>
            <a:r>
              <a:rPr lang="fr-FR" dirty="0"/>
              <a:t>De reconstituer la Géorgie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AF61931-3FEF-6742-5002-11724E2E9738}"/>
              </a:ext>
            </a:extLst>
          </p:cNvPr>
          <p:cNvSpPr/>
          <p:nvPr/>
        </p:nvSpPr>
        <p:spPr>
          <a:xfrm>
            <a:off x="8708156" y="3024116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1659-76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AF0DB4A0-B2F5-D0FE-BF74-174DE9B6693F}"/>
              </a:ext>
            </a:extLst>
          </p:cNvPr>
          <p:cNvCxnSpPr>
            <a:cxnSpLocks/>
            <a:stCxn id="59" idx="2"/>
            <a:endCxn id="193" idx="0"/>
          </p:cNvCxnSpPr>
          <p:nvPr/>
        </p:nvCxnSpPr>
        <p:spPr>
          <a:xfrm>
            <a:off x="9232142" y="2864239"/>
            <a:ext cx="1" cy="1598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7DBF21C-9E53-F85E-96B7-CB9BD2C15668}"/>
              </a:ext>
            </a:extLst>
          </p:cNvPr>
          <p:cNvSpPr/>
          <p:nvPr/>
        </p:nvSpPr>
        <p:spPr>
          <a:xfrm>
            <a:off x="8708156" y="3496950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XI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1676-1709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4B07CC0-38A7-1AEA-7D5C-731E0A703E78}"/>
              </a:ext>
            </a:extLst>
          </p:cNvPr>
          <p:cNvCxnSpPr>
            <a:cxnSpLocks/>
            <a:stCxn id="193" idx="2"/>
            <a:endCxn id="4" idx="0"/>
          </p:cNvCxnSpPr>
          <p:nvPr/>
        </p:nvCxnSpPr>
        <p:spPr>
          <a:xfrm>
            <a:off x="9232143" y="3395404"/>
            <a:ext cx="0" cy="1015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CC5D01B-E4E7-73BC-A5A6-D380A9AA0A7C}"/>
              </a:ext>
            </a:extLst>
          </p:cNvPr>
          <p:cNvSpPr/>
          <p:nvPr/>
        </p:nvSpPr>
        <p:spPr>
          <a:xfrm>
            <a:off x="9859327" y="3496950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Levan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0" name="Connecteur en angle 71">
            <a:extLst>
              <a:ext uri="{FF2B5EF4-FFF2-40B4-BE49-F238E27FC236}">
                <a16:creationId xmlns:a16="http://schemas.microsoft.com/office/drawing/2014/main" id="{5D90F15B-DA49-A8A5-517C-ED368635B064}"/>
              </a:ext>
            </a:extLst>
          </p:cNvPr>
          <p:cNvCxnSpPr>
            <a:cxnSpLocks/>
            <a:stCxn id="193" idx="2"/>
            <a:endCxn id="9" idx="0"/>
          </p:cNvCxnSpPr>
          <p:nvPr/>
        </p:nvCxnSpPr>
        <p:spPr>
          <a:xfrm rot="16200000" flipH="1">
            <a:off x="9756955" y="2870591"/>
            <a:ext cx="101546" cy="11511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E17865B-A6E5-76FF-D8A9-E1DF807E07CB}"/>
              </a:ext>
            </a:extLst>
          </p:cNvPr>
          <p:cNvSpPr/>
          <p:nvPr/>
        </p:nvSpPr>
        <p:spPr>
          <a:xfrm>
            <a:off x="9859327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1711-23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88E11A2-DF65-13AC-FF5F-C148C445475A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10383314" y="3868238"/>
            <a:ext cx="0" cy="135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8A1CC3-1B9B-F2A0-F594-9C419D711858}"/>
              </a:ext>
            </a:extLst>
          </p:cNvPr>
          <p:cNvSpPr/>
          <p:nvPr/>
        </p:nvSpPr>
        <p:spPr>
          <a:xfrm>
            <a:off x="8708155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Jessé 1</a:t>
            </a:r>
            <a:r>
              <a:rPr lang="fr-FR" sz="1200" baseline="30000">
                <a:solidFill>
                  <a:schemeClr val="tx1"/>
                </a:solidFill>
              </a:rPr>
              <a:t>er</a:t>
            </a:r>
            <a:r>
              <a:rPr lang="fr-FR" sz="120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1724-27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9" name="Connecteur en angle 71">
            <a:extLst>
              <a:ext uri="{FF2B5EF4-FFF2-40B4-BE49-F238E27FC236}">
                <a16:creationId xmlns:a16="http://schemas.microsoft.com/office/drawing/2014/main" id="{712C8B25-D6ED-14C0-9CCB-1B2F2C27B025}"/>
              </a:ext>
            </a:extLst>
          </p:cNvPr>
          <p:cNvCxnSpPr>
            <a:cxnSpLocks/>
            <a:stCxn id="9" idx="2"/>
            <a:endCxn id="27" idx="0"/>
          </p:cNvCxnSpPr>
          <p:nvPr/>
        </p:nvCxnSpPr>
        <p:spPr>
          <a:xfrm rot="5400000">
            <a:off x="9739892" y="3360488"/>
            <a:ext cx="135673" cy="1151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892ABB9-5156-A9D4-BC6F-0BCF5EE3F9C7}"/>
              </a:ext>
            </a:extLst>
          </p:cNvPr>
          <p:cNvSpPr/>
          <p:nvPr/>
        </p:nvSpPr>
        <p:spPr>
          <a:xfrm>
            <a:off x="7576108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Kai-</a:t>
            </a:r>
            <a:r>
              <a:rPr lang="fr-FR" sz="1200" dirty="0" err="1">
                <a:solidFill>
                  <a:schemeClr val="tx1"/>
                </a:solidFill>
              </a:rPr>
              <a:t>Khosrov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1709-11</a:t>
            </a:r>
          </a:p>
        </p:txBody>
      </p:sp>
      <p:cxnSp>
        <p:nvCxnSpPr>
          <p:cNvPr id="34" name="Connecteur en angle 71">
            <a:extLst>
              <a:ext uri="{FF2B5EF4-FFF2-40B4-BE49-F238E27FC236}">
                <a16:creationId xmlns:a16="http://schemas.microsoft.com/office/drawing/2014/main" id="{3FB4C27F-198D-56EF-0631-A89C15660360}"/>
              </a:ext>
            </a:extLst>
          </p:cNvPr>
          <p:cNvCxnSpPr>
            <a:cxnSpLocks/>
            <a:stCxn id="9" idx="2"/>
            <a:endCxn id="32" idx="0"/>
          </p:cNvCxnSpPr>
          <p:nvPr/>
        </p:nvCxnSpPr>
        <p:spPr>
          <a:xfrm rot="5400000">
            <a:off x="9173869" y="2794465"/>
            <a:ext cx="135673" cy="22832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95A73BD-1C56-D113-D6C9-21CCD0C64F81}"/>
              </a:ext>
            </a:extLst>
          </p:cNvPr>
          <p:cNvSpPr/>
          <p:nvPr/>
        </p:nvSpPr>
        <p:spPr>
          <a:xfrm>
            <a:off x="9806870" y="410257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Constantin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1405-12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16F78F0-F3A2-5C37-A6D5-B9F61320896E}"/>
              </a:ext>
            </a:extLst>
          </p:cNvPr>
          <p:cNvSpPr/>
          <p:nvPr/>
        </p:nvSpPr>
        <p:spPr>
          <a:xfrm>
            <a:off x="9806870" y="935006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1412-42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E465EBA-818E-8B93-B265-5CD5153368B0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10330857" y="781545"/>
            <a:ext cx="0" cy="153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FD5E09A-98CD-9A78-EA34-F0DCC1712025}"/>
              </a:ext>
            </a:extLst>
          </p:cNvPr>
          <p:cNvSpPr/>
          <p:nvPr/>
        </p:nvSpPr>
        <p:spPr>
          <a:xfrm>
            <a:off x="7555271" y="935006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</a:t>
            </a:r>
          </a:p>
        </p:txBody>
      </p:sp>
      <p:cxnSp>
        <p:nvCxnSpPr>
          <p:cNvPr id="42" name="Connecteur en angle 71">
            <a:extLst>
              <a:ext uri="{FF2B5EF4-FFF2-40B4-BE49-F238E27FC236}">
                <a16:creationId xmlns:a16="http://schemas.microsoft.com/office/drawing/2014/main" id="{18221FE3-805C-50C1-4918-A82DCB4E751E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rot="5400000">
            <a:off x="9128328" y="-267524"/>
            <a:ext cx="153461" cy="22515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95D896E-52D5-8D17-1D48-58BC0484B916}"/>
              </a:ext>
            </a:extLst>
          </p:cNvPr>
          <p:cNvSpPr/>
          <p:nvPr/>
        </p:nvSpPr>
        <p:spPr>
          <a:xfrm>
            <a:off x="8708155" y="1825527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Démétrius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1442-53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240B38B-FFB7-265C-5228-A6E7E1CC4850}"/>
              </a:ext>
            </a:extLst>
          </p:cNvPr>
          <p:cNvCxnSpPr>
            <a:cxnSpLocks/>
            <a:stCxn id="39" idx="2"/>
            <a:endCxn id="45" idx="0"/>
          </p:cNvCxnSpPr>
          <p:nvPr/>
        </p:nvCxnSpPr>
        <p:spPr>
          <a:xfrm flipH="1">
            <a:off x="10330856" y="1306294"/>
            <a:ext cx="1" cy="528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53325B1-0595-8EDA-F16C-74B87C9774F5}"/>
              </a:ext>
            </a:extLst>
          </p:cNvPr>
          <p:cNvSpPr/>
          <p:nvPr/>
        </p:nvSpPr>
        <p:spPr>
          <a:xfrm>
            <a:off x="9806869" y="1834718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1442-46</a:t>
            </a:r>
          </a:p>
        </p:txBody>
      </p:sp>
      <p:cxnSp>
        <p:nvCxnSpPr>
          <p:cNvPr id="47" name="Connecteur en angle 71">
            <a:extLst>
              <a:ext uri="{FF2B5EF4-FFF2-40B4-BE49-F238E27FC236}">
                <a16:creationId xmlns:a16="http://schemas.microsoft.com/office/drawing/2014/main" id="{120E3C64-F0A5-23E4-7B16-A2729F459D63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rot="5400000">
            <a:off x="9521884" y="1016553"/>
            <a:ext cx="519233" cy="10987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9631114-30F3-1D52-B620-BA272D0B4485}"/>
              </a:ext>
            </a:extLst>
          </p:cNvPr>
          <p:cNvSpPr/>
          <p:nvPr/>
        </p:nvSpPr>
        <p:spPr>
          <a:xfrm>
            <a:off x="7555271" y="1824564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Bagrat</a:t>
            </a:r>
            <a:r>
              <a:rPr lang="fr-FR" sz="1200" dirty="0">
                <a:solidFill>
                  <a:schemeClr val="tx1"/>
                </a:solidFill>
              </a:rPr>
              <a:t>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1465-78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3EEFB99-C62B-2D20-95CD-0B38D8BF9197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>
            <a:off x="8079258" y="1306294"/>
            <a:ext cx="0" cy="518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A59A412-9391-5623-B434-2E57C21191EF}"/>
              </a:ext>
            </a:extLst>
          </p:cNvPr>
          <p:cNvSpPr/>
          <p:nvPr/>
        </p:nvSpPr>
        <p:spPr>
          <a:xfrm>
            <a:off x="11010501" y="1828628"/>
            <a:ext cx="1047973" cy="506961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1442-65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1466-76</a:t>
            </a:r>
          </a:p>
        </p:txBody>
      </p:sp>
      <p:cxnSp>
        <p:nvCxnSpPr>
          <p:cNvPr id="52" name="Connecteur en angle 71">
            <a:extLst>
              <a:ext uri="{FF2B5EF4-FFF2-40B4-BE49-F238E27FC236}">
                <a16:creationId xmlns:a16="http://schemas.microsoft.com/office/drawing/2014/main" id="{A01702EF-0D53-4157-AA27-CDAEF9951431}"/>
              </a:ext>
            </a:extLst>
          </p:cNvPr>
          <p:cNvCxnSpPr>
            <a:cxnSpLocks/>
            <a:stCxn id="39" idx="2"/>
            <a:endCxn id="51" idx="0"/>
          </p:cNvCxnSpPr>
          <p:nvPr/>
        </p:nvCxnSpPr>
        <p:spPr>
          <a:xfrm rot="16200000" flipH="1">
            <a:off x="10671505" y="965645"/>
            <a:ext cx="522334" cy="12036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D3733950-EC9F-B006-6F45-690CD84395BB}"/>
              </a:ext>
            </a:extLst>
          </p:cNvPr>
          <p:cNvSpPr/>
          <p:nvPr/>
        </p:nvSpPr>
        <p:spPr>
          <a:xfrm>
            <a:off x="11010501" y="2495466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1476-1511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AB7B5EC1-159B-C8D8-A69D-506B80E8FE18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>
            <a:off x="11534488" y="2335589"/>
            <a:ext cx="0" cy="1598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449A1E4-5628-B489-552B-989C2FA41D85}"/>
              </a:ext>
            </a:extLst>
          </p:cNvPr>
          <p:cNvSpPr/>
          <p:nvPr/>
        </p:nvSpPr>
        <p:spPr>
          <a:xfrm>
            <a:off x="11010499" y="585101"/>
            <a:ext cx="1047973" cy="90804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Kakhétie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1466-1762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1762-1801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5B97BD-54F0-3B45-6BC9-0830023E17D1}"/>
              </a:ext>
            </a:extLst>
          </p:cNvPr>
          <p:cNvSpPr/>
          <p:nvPr/>
        </p:nvSpPr>
        <p:spPr>
          <a:xfrm>
            <a:off x="7576108" y="205840"/>
            <a:ext cx="1006297" cy="58323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Iméréthie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1483-1810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2D3C8EC-1849-1A57-8FFA-4F834A5989FC}"/>
              </a:ext>
            </a:extLst>
          </p:cNvPr>
          <p:cNvSpPr/>
          <p:nvPr/>
        </p:nvSpPr>
        <p:spPr>
          <a:xfrm>
            <a:off x="8708155" y="2299881"/>
            <a:ext cx="1047973" cy="56435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Constantin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1478-1483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1483-1505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F29DC84-3C6B-D9E5-1583-689C701105C4}"/>
              </a:ext>
            </a:extLst>
          </p:cNvPr>
          <p:cNvCxnSpPr>
            <a:cxnSpLocks/>
            <a:stCxn id="43" idx="2"/>
            <a:endCxn id="59" idx="0"/>
          </p:cNvCxnSpPr>
          <p:nvPr/>
        </p:nvCxnSpPr>
        <p:spPr>
          <a:xfrm>
            <a:off x="9232142" y="2196815"/>
            <a:ext cx="0" cy="1030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A743921C-A066-1A54-EABF-347B3ABFC3B6}"/>
              </a:ext>
            </a:extLst>
          </p:cNvPr>
          <p:cNvSpPr/>
          <p:nvPr/>
        </p:nvSpPr>
        <p:spPr>
          <a:xfrm>
            <a:off x="8708155" y="909904"/>
            <a:ext cx="1047973" cy="583237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Karthlie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1483-1746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D25601-9188-0A16-27B3-2A068BFCBF1F}"/>
              </a:ext>
            </a:extLst>
          </p:cNvPr>
          <p:cNvSpPr/>
          <p:nvPr/>
        </p:nvSpPr>
        <p:spPr>
          <a:xfrm>
            <a:off x="7555271" y="2299881"/>
            <a:ext cx="1047973" cy="3712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1483-1510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E7110ACB-9E1D-E4D0-73D2-DC67491BD424}"/>
              </a:ext>
            </a:extLst>
          </p:cNvPr>
          <p:cNvCxnSpPr>
            <a:cxnSpLocks/>
            <a:stCxn id="49" idx="2"/>
            <a:endCxn id="62" idx="0"/>
          </p:cNvCxnSpPr>
          <p:nvPr/>
        </p:nvCxnSpPr>
        <p:spPr>
          <a:xfrm>
            <a:off x="8079258" y="2195852"/>
            <a:ext cx="0" cy="1040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66349507-900E-CD3F-1A0E-0BE5EDCB5FBC}"/>
              </a:ext>
            </a:extLst>
          </p:cNvPr>
          <p:cNvSpPr/>
          <p:nvPr/>
        </p:nvSpPr>
        <p:spPr>
          <a:xfrm>
            <a:off x="8738556" y="178483"/>
            <a:ext cx="1006297" cy="58323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1010-1483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CEDBC9A-BD75-9C30-44C8-96BCB4A3E5A4}"/>
              </a:ext>
            </a:extLst>
          </p:cNvPr>
          <p:cNvSpPr/>
          <p:nvPr/>
        </p:nvSpPr>
        <p:spPr>
          <a:xfrm>
            <a:off x="9859327" y="4500319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Thamar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1744-46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72B0310D-9A25-2840-F4FA-E78772CBC6C2}"/>
              </a:ext>
            </a:extLst>
          </p:cNvPr>
          <p:cNvCxnSpPr>
            <a:cxnSpLocks/>
            <a:stCxn id="14" idx="2"/>
            <a:endCxn id="100" idx="0"/>
          </p:cNvCxnSpPr>
          <p:nvPr/>
        </p:nvCxnSpPr>
        <p:spPr>
          <a:xfrm>
            <a:off x="10383314" y="4375199"/>
            <a:ext cx="0" cy="1251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C43E6EF-3A1A-5D37-2095-CEDB105E58E9}"/>
              </a:ext>
            </a:extLst>
          </p:cNvPr>
          <p:cNvSpPr/>
          <p:nvPr/>
        </p:nvSpPr>
        <p:spPr>
          <a:xfrm>
            <a:off x="11010499" y="4500319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Teimouraz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1732-62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337A59F-BC83-5398-CA19-D6DD4856D682}"/>
              </a:ext>
            </a:extLst>
          </p:cNvPr>
          <p:cNvSpPr/>
          <p:nvPr/>
        </p:nvSpPr>
        <p:spPr>
          <a:xfrm>
            <a:off x="7555272" y="3157306"/>
            <a:ext cx="1047972" cy="3712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Salomon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1784-1810</a:t>
            </a: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8C5D1D2A-15CE-5443-8845-C65686E6AA8F}"/>
              </a:ext>
            </a:extLst>
          </p:cNvPr>
          <p:cNvCxnSpPr>
            <a:cxnSpLocks/>
            <a:stCxn id="62" idx="2"/>
            <a:endCxn id="108" idx="0"/>
          </p:cNvCxnSpPr>
          <p:nvPr/>
        </p:nvCxnSpPr>
        <p:spPr>
          <a:xfrm>
            <a:off x="8079258" y="2671169"/>
            <a:ext cx="0" cy="48613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95CF466E-E781-CA86-D9FC-C51E2596767B}"/>
              </a:ext>
            </a:extLst>
          </p:cNvPr>
          <p:cNvCxnSpPr>
            <a:cxnSpLocks/>
            <a:stCxn id="53" idx="2"/>
            <a:endCxn id="105" idx="0"/>
          </p:cNvCxnSpPr>
          <p:nvPr/>
        </p:nvCxnSpPr>
        <p:spPr>
          <a:xfrm flipH="1">
            <a:off x="11534486" y="2866754"/>
            <a:ext cx="2" cy="163356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D0581470-4F36-FE3F-2C2F-44D6D3CB1AE3}"/>
              </a:ext>
            </a:extLst>
          </p:cNvPr>
          <p:cNvCxnSpPr>
            <a:cxnSpLocks/>
            <a:stCxn id="105" idx="1"/>
            <a:endCxn id="100" idx="3"/>
          </p:cNvCxnSpPr>
          <p:nvPr/>
        </p:nvCxnSpPr>
        <p:spPr>
          <a:xfrm flipH="1">
            <a:off x="10907300" y="4685963"/>
            <a:ext cx="1031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5B7EE0C-EC46-9E15-31A8-19623A72E0E7}"/>
              </a:ext>
            </a:extLst>
          </p:cNvPr>
          <p:cNvSpPr/>
          <p:nvPr/>
        </p:nvSpPr>
        <p:spPr>
          <a:xfrm>
            <a:off x="11010499" y="5031484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Héraclius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1762-98</a:t>
            </a:r>
          </a:p>
        </p:txBody>
      </p: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A3D0E952-F991-434D-71E9-8DBB61477E78}"/>
              </a:ext>
            </a:extLst>
          </p:cNvPr>
          <p:cNvCxnSpPr>
            <a:cxnSpLocks/>
            <a:stCxn id="100" idx="2"/>
            <a:endCxn id="2" idx="0"/>
          </p:cNvCxnSpPr>
          <p:nvPr/>
        </p:nvCxnSpPr>
        <p:spPr>
          <a:xfrm rot="16200000" flipH="1">
            <a:off x="10878962" y="4375959"/>
            <a:ext cx="159877" cy="1151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755B98D-DBCC-1B73-2087-0F3CA0E0E90E}"/>
              </a:ext>
            </a:extLst>
          </p:cNvPr>
          <p:cNvCxnSpPr>
            <a:cxnSpLocks/>
            <a:stCxn id="105" idx="2"/>
            <a:endCxn id="2" idx="0"/>
          </p:cNvCxnSpPr>
          <p:nvPr/>
        </p:nvCxnSpPr>
        <p:spPr>
          <a:xfrm>
            <a:off x="11534486" y="4871607"/>
            <a:ext cx="0" cy="1598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C50C2-EEB6-432B-79DC-34FEC972B8DE}"/>
              </a:ext>
            </a:extLst>
          </p:cNvPr>
          <p:cNvSpPr/>
          <p:nvPr/>
        </p:nvSpPr>
        <p:spPr>
          <a:xfrm>
            <a:off x="11010499" y="5514241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XII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1798-1800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63A22AF-8D87-6089-62C0-28F70EB582BD}"/>
              </a:ext>
            </a:extLst>
          </p:cNvPr>
          <p:cNvCxnSpPr>
            <a:cxnSpLocks/>
            <a:stCxn id="2" idx="2"/>
            <a:endCxn id="15" idx="0"/>
          </p:cNvCxnSpPr>
          <p:nvPr/>
        </p:nvCxnSpPr>
        <p:spPr>
          <a:xfrm>
            <a:off x="11534486" y="5402772"/>
            <a:ext cx="0" cy="111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434F099-4532-2714-0550-5EEC3ED97C51}"/>
              </a:ext>
            </a:extLst>
          </p:cNvPr>
          <p:cNvSpPr/>
          <p:nvPr/>
        </p:nvSpPr>
        <p:spPr>
          <a:xfrm>
            <a:off x="11010498" y="5996998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David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5B7D777-1FBF-872F-A8F9-34658919D0A0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1534485" y="5861325"/>
            <a:ext cx="0" cy="135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D1E09F9-6679-D807-50C3-3F5AB24D9BAF}"/>
              </a:ext>
            </a:extLst>
          </p:cNvPr>
          <p:cNvSpPr/>
          <p:nvPr/>
        </p:nvSpPr>
        <p:spPr>
          <a:xfrm>
            <a:off x="8717717" y="4922665"/>
            <a:ext cx="1047973" cy="591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de Bagration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1765-1812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8E99582-4D64-85FE-316E-C246AFEB2BAD}"/>
              </a:ext>
            </a:extLst>
          </p:cNvPr>
          <p:cNvCxnSpPr>
            <a:cxnSpLocks/>
            <a:stCxn id="27" idx="2"/>
            <a:endCxn id="23" idx="0"/>
          </p:cNvCxnSpPr>
          <p:nvPr/>
        </p:nvCxnSpPr>
        <p:spPr>
          <a:xfrm>
            <a:off x="9232142" y="4375199"/>
            <a:ext cx="9562" cy="54746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60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DD0F6-36DE-CB20-2AE5-34A490A73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5C7207-D0E2-04C5-C275-77AE821DD988}"/>
              </a:ext>
            </a:extLst>
          </p:cNvPr>
          <p:cNvSpPr/>
          <p:nvPr/>
        </p:nvSpPr>
        <p:spPr>
          <a:xfrm>
            <a:off x="133023" y="178483"/>
            <a:ext cx="511990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1711-1744 : Entre Perses, Russes et Ottomans, disparition puis renaissance de la Géorgie des Bagratides, vassale de la Perse</a:t>
            </a:r>
          </a:p>
          <a:p>
            <a:endParaRPr lang="fr-FR" dirty="0"/>
          </a:p>
          <a:p>
            <a:r>
              <a:rPr lang="fr-FR" dirty="0"/>
              <a:t>1738 : Nader Chah rétablit le Bagratide </a:t>
            </a:r>
            <a:r>
              <a:rPr lang="fr-FR" dirty="0" err="1"/>
              <a:t>Teimouraz</a:t>
            </a:r>
            <a:r>
              <a:rPr lang="fr-FR" dirty="0"/>
              <a:t> II Sur le trône de Kakhétie</a:t>
            </a:r>
          </a:p>
          <a:p>
            <a:endParaRPr lang="fr-FR" dirty="0"/>
          </a:p>
          <a:p>
            <a:r>
              <a:rPr lang="fr-FR" dirty="0"/>
              <a:t>1744 : Nader Chah place Thamar II, fille de Vakhtan VI et son époux (1712) </a:t>
            </a:r>
            <a:r>
              <a:rPr lang="fr-FR" dirty="0" err="1"/>
              <a:t>Teimouraz</a:t>
            </a:r>
            <a:r>
              <a:rPr lang="fr-FR" dirty="0"/>
              <a:t> II de Kakhétie, sur le trône de </a:t>
            </a:r>
            <a:r>
              <a:rPr lang="fr-FR" dirty="0" err="1"/>
              <a:t>Karthlie</a:t>
            </a:r>
            <a:endParaRPr lang="fr-FR" dirty="0"/>
          </a:p>
          <a:p>
            <a:endParaRPr lang="fr-FR" dirty="0"/>
          </a:p>
          <a:p>
            <a:r>
              <a:rPr lang="fr-FR" dirty="0"/>
              <a:t>La Géorgie reconstituée et unifiée</a:t>
            </a:r>
          </a:p>
          <a:p>
            <a:r>
              <a:rPr lang="fr-FR" dirty="0"/>
              <a:t>Mais toujours vassale de la Perse</a:t>
            </a:r>
          </a:p>
          <a:p>
            <a:endParaRPr lang="fr-FR" dirty="0"/>
          </a:p>
          <a:p>
            <a:r>
              <a:rPr lang="fr-FR" dirty="0"/>
              <a:t>A nouveau, retour en Perse…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E6311B3D-37D9-394A-13C4-E5F62801DACD}"/>
              </a:ext>
            </a:extLst>
          </p:cNvPr>
          <p:cNvSpPr/>
          <p:nvPr/>
        </p:nvSpPr>
        <p:spPr>
          <a:xfrm>
            <a:off x="8708156" y="3024116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1659-76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88D57108-632E-186B-DED3-6F5B6E529210}"/>
              </a:ext>
            </a:extLst>
          </p:cNvPr>
          <p:cNvCxnSpPr>
            <a:cxnSpLocks/>
            <a:stCxn id="59" idx="2"/>
            <a:endCxn id="193" idx="0"/>
          </p:cNvCxnSpPr>
          <p:nvPr/>
        </p:nvCxnSpPr>
        <p:spPr>
          <a:xfrm>
            <a:off x="9232142" y="2864239"/>
            <a:ext cx="1" cy="1598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FB406B6-64E7-1A01-B64A-7B47DEB82323}"/>
              </a:ext>
            </a:extLst>
          </p:cNvPr>
          <p:cNvSpPr/>
          <p:nvPr/>
        </p:nvSpPr>
        <p:spPr>
          <a:xfrm>
            <a:off x="8708156" y="3496950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XI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1676-1709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8421022-390F-C292-BA92-01DC720A9058}"/>
              </a:ext>
            </a:extLst>
          </p:cNvPr>
          <p:cNvCxnSpPr>
            <a:cxnSpLocks/>
            <a:stCxn id="193" idx="2"/>
            <a:endCxn id="4" idx="0"/>
          </p:cNvCxnSpPr>
          <p:nvPr/>
        </p:nvCxnSpPr>
        <p:spPr>
          <a:xfrm>
            <a:off x="9232143" y="3395404"/>
            <a:ext cx="0" cy="1015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5EDDDB5-A965-616A-7FCC-02406D3BCE69}"/>
              </a:ext>
            </a:extLst>
          </p:cNvPr>
          <p:cNvSpPr/>
          <p:nvPr/>
        </p:nvSpPr>
        <p:spPr>
          <a:xfrm>
            <a:off x="9859327" y="3496950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Levan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0" name="Connecteur en angle 71">
            <a:extLst>
              <a:ext uri="{FF2B5EF4-FFF2-40B4-BE49-F238E27FC236}">
                <a16:creationId xmlns:a16="http://schemas.microsoft.com/office/drawing/2014/main" id="{A7CB60A7-32A5-1AF4-77ED-A87C9A7B6FAF}"/>
              </a:ext>
            </a:extLst>
          </p:cNvPr>
          <p:cNvCxnSpPr>
            <a:cxnSpLocks/>
            <a:stCxn id="193" idx="2"/>
            <a:endCxn id="9" idx="0"/>
          </p:cNvCxnSpPr>
          <p:nvPr/>
        </p:nvCxnSpPr>
        <p:spPr>
          <a:xfrm rot="16200000" flipH="1">
            <a:off x="9756955" y="2870591"/>
            <a:ext cx="101546" cy="11511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B749C7E-4E1A-70A5-68E5-E038EAF1E641}"/>
              </a:ext>
            </a:extLst>
          </p:cNvPr>
          <p:cNvSpPr/>
          <p:nvPr/>
        </p:nvSpPr>
        <p:spPr>
          <a:xfrm>
            <a:off x="9859327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1711-23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324EAA9-0039-7167-85AE-B5661946BE3A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10383314" y="3868238"/>
            <a:ext cx="0" cy="135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77B4C-90BF-AB9D-A779-EE17F6C826DC}"/>
              </a:ext>
            </a:extLst>
          </p:cNvPr>
          <p:cNvSpPr/>
          <p:nvPr/>
        </p:nvSpPr>
        <p:spPr>
          <a:xfrm>
            <a:off x="8708155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Jessé 1</a:t>
            </a:r>
            <a:r>
              <a:rPr lang="fr-FR" sz="1200" baseline="30000">
                <a:solidFill>
                  <a:schemeClr val="tx1"/>
                </a:solidFill>
              </a:rPr>
              <a:t>er</a:t>
            </a:r>
            <a:r>
              <a:rPr lang="fr-FR" sz="120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1724-27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9" name="Connecteur en angle 71">
            <a:extLst>
              <a:ext uri="{FF2B5EF4-FFF2-40B4-BE49-F238E27FC236}">
                <a16:creationId xmlns:a16="http://schemas.microsoft.com/office/drawing/2014/main" id="{DCF5F164-96C7-A34A-519F-F0B45D76979D}"/>
              </a:ext>
            </a:extLst>
          </p:cNvPr>
          <p:cNvCxnSpPr>
            <a:cxnSpLocks/>
            <a:stCxn id="9" idx="2"/>
            <a:endCxn id="27" idx="0"/>
          </p:cNvCxnSpPr>
          <p:nvPr/>
        </p:nvCxnSpPr>
        <p:spPr>
          <a:xfrm rot="5400000">
            <a:off x="9739892" y="3360488"/>
            <a:ext cx="135673" cy="1151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8B17DD7-173C-2CD7-5C94-CB59D3006DF5}"/>
              </a:ext>
            </a:extLst>
          </p:cNvPr>
          <p:cNvSpPr/>
          <p:nvPr/>
        </p:nvSpPr>
        <p:spPr>
          <a:xfrm>
            <a:off x="7576108" y="4003911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Kai-</a:t>
            </a:r>
            <a:r>
              <a:rPr lang="fr-FR" sz="1200" dirty="0" err="1">
                <a:solidFill>
                  <a:schemeClr val="tx1"/>
                </a:solidFill>
              </a:rPr>
              <a:t>Khosrov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1709-11</a:t>
            </a:r>
          </a:p>
        </p:txBody>
      </p:sp>
      <p:cxnSp>
        <p:nvCxnSpPr>
          <p:cNvPr id="34" name="Connecteur en angle 71">
            <a:extLst>
              <a:ext uri="{FF2B5EF4-FFF2-40B4-BE49-F238E27FC236}">
                <a16:creationId xmlns:a16="http://schemas.microsoft.com/office/drawing/2014/main" id="{6011BC78-9C91-CAB9-9D5C-A8DE8F81CB42}"/>
              </a:ext>
            </a:extLst>
          </p:cNvPr>
          <p:cNvCxnSpPr>
            <a:cxnSpLocks/>
            <a:stCxn id="9" idx="2"/>
            <a:endCxn id="32" idx="0"/>
          </p:cNvCxnSpPr>
          <p:nvPr/>
        </p:nvCxnSpPr>
        <p:spPr>
          <a:xfrm rot="5400000">
            <a:off x="9173869" y="2794465"/>
            <a:ext cx="135673" cy="22832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80D6B898-0C19-C7FE-24E9-646DBE7BE7A0}"/>
              </a:ext>
            </a:extLst>
          </p:cNvPr>
          <p:cNvSpPr/>
          <p:nvPr/>
        </p:nvSpPr>
        <p:spPr>
          <a:xfrm>
            <a:off x="9806870" y="410257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Constantin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1405-12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F7B52A-6B43-5C00-31E7-0BBBB9F4D371}"/>
              </a:ext>
            </a:extLst>
          </p:cNvPr>
          <p:cNvSpPr/>
          <p:nvPr/>
        </p:nvSpPr>
        <p:spPr>
          <a:xfrm>
            <a:off x="9806870" y="935006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1412-42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CFFF1C4-024E-F946-8EDA-0309643DF837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10330857" y="781545"/>
            <a:ext cx="0" cy="1534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0433ED0-3C9D-9471-19A0-8550FA078A94}"/>
              </a:ext>
            </a:extLst>
          </p:cNvPr>
          <p:cNvSpPr/>
          <p:nvPr/>
        </p:nvSpPr>
        <p:spPr>
          <a:xfrm>
            <a:off x="7555271" y="935006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</a:t>
            </a:r>
          </a:p>
        </p:txBody>
      </p:sp>
      <p:cxnSp>
        <p:nvCxnSpPr>
          <p:cNvPr id="42" name="Connecteur en angle 71">
            <a:extLst>
              <a:ext uri="{FF2B5EF4-FFF2-40B4-BE49-F238E27FC236}">
                <a16:creationId xmlns:a16="http://schemas.microsoft.com/office/drawing/2014/main" id="{1159C71D-3815-0762-5005-40AE5B994DC6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rot="5400000">
            <a:off x="9128328" y="-267524"/>
            <a:ext cx="153461" cy="22515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3034799-6E46-71E0-A83D-20EDC48B2882}"/>
              </a:ext>
            </a:extLst>
          </p:cNvPr>
          <p:cNvSpPr/>
          <p:nvPr/>
        </p:nvSpPr>
        <p:spPr>
          <a:xfrm>
            <a:off x="8708155" y="1825527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Démétrius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1442-53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6F400495-F64E-456E-1265-9F2BECD7AADB}"/>
              </a:ext>
            </a:extLst>
          </p:cNvPr>
          <p:cNvCxnSpPr>
            <a:cxnSpLocks/>
            <a:stCxn id="39" idx="2"/>
            <a:endCxn id="45" idx="0"/>
          </p:cNvCxnSpPr>
          <p:nvPr/>
        </p:nvCxnSpPr>
        <p:spPr>
          <a:xfrm flipH="1">
            <a:off x="10330856" y="1306294"/>
            <a:ext cx="1" cy="528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FDC321C-DC53-1C8F-BCF0-7511E9EBCB21}"/>
              </a:ext>
            </a:extLst>
          </p:cNvPr>
          <p:cNvSpPr/>
          <p:nvPr/>
        </p:nvSpPr>
        <p:spPr>
          <a:xfrm>
            <a:off x="9806869" y="1834718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Vakhtan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1442-46</a:t>
            </a:r>
          </a:p>
        </p:txBody>
      </p:sp>
      <p:cxnSp>
        <p:nvCxnSpPr>
          <p:cNvPr id="47" name="Connecteur en angle 71">
            <a:extLst>
              <a:ext uri="{FF2B5EF4-FFF2-40B4-BE49-F238E27FC236}">
                <a16:creationId xmlns:a16="http://schemas.microsoft.com/office/drawing/2014/main" id="{BB10FC60-DFFD-B88C-09D7-AEE2819E3EC4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rot="5400000">
            <a:off x="9521884" y="1016553"/>
            <a:ext cx="519233" cy="10987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D0E30B9-E7FB-321B-1451-02D340A2DEB5}"/>
              </a:ext>
            </a:extLst>
          </p:cNvPr>
          <p:cNvSpPr/>
          <p:nvPr/>
        </p:nvSpPr>
        <p:spPr>
          <a:xfrm>
            <a:off x="7555271" y="1824564"/>
            <a:ext cx="1047973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Bagrat</a:t>
            </a:r>
            <a:r>
              <a:rPr lang="fr-FR" sz="1200" dirty="0">
                <a:solidFill>
                  <a:schemeClr val="tx1"/>
                </a:solidFill>
              </a:rPr>
              <a:t>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1465-78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DAE23DAB-044A-91E1-EE7E-B44B97D95ECC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>
            <a:off x="8079258" y="1306294"/>
            <a:ext cx="0" cy="518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D2D75E0-8225-9C7F-7E09-022705525446}"/>
              </a:ext>
            </a:extLst>
          </p:cNvPr>
          <p:cNvSpPr/>
          <p:nvPr/>
        </p:nvSpPr>
        <p:spPr>
          <a:xfrm>
            <a:off x="11010501" y="1828628"/>
            <a:ext cx="1047973" cy="506961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1442-65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1466-76</a:t>
            </a:r>
          </a:p>
        </p:txBody>
      </p:sp>
      <p:cxnSp>
        <p:nvCxnSpPr>
          <p:cNvPr id="52" name="Connecteur en angle 71">
            <a:extLst>
              <a:ext uri="{FF2B5EF4-FFF2-40B4-BE49-F238E27FC236}">
                <a16:creationId xmlns:a16="http://schemas.microsoft.com/office/drawing/2014/main" id="{951A338B-8803-AB23-896E-26AB5F9BE772}"/>
              </a:ext>
            </a:extLst>
          </p:cNvPr>
          <p:cNvCxnSpPr>
            <a:cxnSpLocks/>
            <a:stCxn id="39" idx="2"/>
            <a:endCxn id="51" idx="0"/>
          </p:cNvCxnSpPr>
          <p:nvPr/>
        </p:nvCxnSpPr>
        <p:spPr>
          <a:xfrm rot="16200000" flipH="1">
            <a:off x="10671505" y="965645"/>
            <a:ext cx="522334" cy="12036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BD45D65-A34B-215D-E71B-A2DCB76D2BFC}"/>
              </a:ext>
            </a:extLst>
          </p:cNvPr>
          <p:cNvSpPr/>
          <p:nvPr/>
        </p:nvSpPr>
        <p:spPr>
          <a:xfrm>
            <a:off x="11010501" y="2495466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1476-1511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00F7BA9-2585-73B8-80DE-ECE677EB3AF6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>
            <a:off x="11534488" y="2335589"/>
            <a:ext cx="0" cy="1598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F323174-A139-6BBA-9A04-ADCB63E65AA7}"/>
              </a:ext>
            </a:extLst>
          </p:cNvPr>
          <p:cNvSpPr/>
          <p:nvPr/>
        </p:nvSpPr>
        <p:spPr>
          <a:xfrm>
            <a:off x="11010499" y="585101"/>
            <a:ext cx="1047973" cy="90804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Kakhétie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1466-1762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1762-1801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F820D93-97A8-39C8-A98E-2851C375F09A}"/>
              </a:ext>
            </a:extLst>
          </p:cNvPr>
          <p:cNvSpPr/>
          <p:nvPr/>
        </p:nvSpPr>
        <p:spPr>
          <a:xfrm>
            <a:off x="7576108" y="205840"/>
            <a:ext cx="1006297" cy="58323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Iméréthie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1483-1810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693CEC8-1499-9E2F-81AA-A120E922EB78}"/>
              </a:ext>
            </a:extLst>
          </p:cNvPr>
          <p:cNvSpPr/>
          <p:nvPr/>
        </p:nvSpPr>
        <p:spPr>
          <a:xfrm>
            <a:off x="8708155" y="2299881"/>
            <a:ext cx="1047973" cy="56435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Constantin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1478-1483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1483-1505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C51EA12-CE48-1C68-1180-C9D682BF2F50}"/>
              </a:ext>
            </a:extLst>
          </p:cNvPr>
          <p:cNvCxnSpPr>
            <a:cxnSpLocks/>
            <a:stCxn id="43" idx="2"/>
            <a:endCxn id="59" idx="0"/>
          </p:cNvCxnSpPr>
          <p:nvPr/>
        </p:nvCxnSpPr>
        <p:spPr>
          <a:xfrm>
            <a:off x="9232142" y="2196815"/>
            <a:ext cx="0" cy="1030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B0C5D94-61A9-4521-2CD1-C0FA4E413CF6}"/>
              </a:ext>
            </a:extLst>
          </p:cNvPr>
          <p:cNvSpPr/>
          <p:nvPr/>
        </p:nvSpPr>
        <p:spPr>
          <a:xfrm>
            <a:off x="8708155" y="909904"/>
            <a:ext cx="1047973" cy="583237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Karthlie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1483-1746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FD6527-275D-989F-46B7-82E8E6C0EC7D}"/>
              </a:ext>
            </a:extLst>
          </p:cNvPr>
          <p:cNvSpPr/>
          <p:nvPr/>
        </p:nvSpPr>
        <p:spPr>
          <a:xfrm>
            <a:off x="7555271" y="2299881"/>
            <a:ext cx="1047973" cy="3712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Alexandre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1483-1510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8681C712-7390-8AB1-FE41-394DD7E3E034}"/>
              </a:ext>
            </a:extLst>
          </p:cNvPr>
          <p:cNvCxnSpPr>
            <a:cxnSpLocks/>
            <a:stCxn id="49" idx="2"/>
            <a:endCxn id="62" idx="0"/>
          </p:cNvCxnSpPr>
          <p:nvPr/>
        </p:nvCxnSpPr>
        <p:spPr>
          <a:xfrm>
            <a:off x="8079258" y="2195852"/>
            <a:ext cx="0" cy="1040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CBFD220C-D547-79D1-C2D4-D4CBCB336BC3}"/>
              </a:ext>
            </a:extLst>
          </p:cNvPr>
          <p:cNvSpPr/>
          <p:nvPr/>
        </p:nvSpPr>
        <p:spPr>
          <a:xfrm>
            <a:off x="8738556" y="178483"/>
            <a:ext cx="1006297" cy="58323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1010-1483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6A3B092-7635-6292-352A-E671A9EE0C0A}"/>
              </a:ext>
            </a:extLst>
          </p:cNvPr>
          <p:cNvSpPr/>
          <p:nvPr/>
        </p:nvSpPr>
        <p:spPr>
          <a:xfrm>
            <a:off x="9859327" y="4500319"/>
            <a:ext cx="1047973" cy="3712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Thamar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1744-46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19A5670-41E2-971A-A3CE-37F221D75B74}"/>
              </a:ext>
            </a:extLst>
          </p:cNvPr>
          <p:cNvCxnSpPr>
            <a:cxnSpLocks/>
            <a:stCxn id="14" idx="2"/>
            <a:endCxn id="100" idx="0"/>
          </p:cNvCxnSpPr>
          <p:nvPr/>
        </p:nvCxnSpPr>
        <p:spPr>
          <a:xfrm>
            <a:off x="10383314" y="4375199"/>
            <a:ext cx="0" cy="1251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2FDFC1-F62C-6ACD-4611-BBC00DE35F32}"/>
              </a:ext>
            </a:extLst>
          </p:cNvPr>
          <p:cNvSpPr/>
          <p:nvPr/>
        </p:nvSpPr>
        <p:spPr>
          <a:xfrm>
            <a:off x="11010499" y="4500319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Teimouraz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1732-62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967823-AB32-BB4D-D618-71349C06CDEB}"/>
              </a:ext>
            </a:extLst>
          </p:cNvPr>
          <p:cNvSpPr/>
          <p:nvPr/>
        </p:nvSpPr>
        <p:spPr>
          <a:xfrm>
            <a:off x="7555272" y="3157306"/>
            <a:ext cx="1047972" cy="3712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Salomon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1784-1810</a:t>
            </a: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CBF8AD97-A986-8F66-48DC-CC4AFCE5A768}"/>
              </a:ext>
            </a:extLst>
          </p:cNvPr>
          <p:cNvCxnSpPr>
            <a:cxnSpLocks/>
            <a:stCxn id="62" idx="2"/>
            <a:endCxn id="108" idx="0"/>
          </p:cNvCxnSpPr>
          <p:nvPr/>
        </p:nvCxnSpPr>
        <p:spPr>
          <a:xfrm>
            <a:off x="8079258" y="2671169"/>
            <a:ext cx="0" cy="48613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63D36928-9257-D443-2A54-3F4CADE8A210}"/>
              </a:ext>
            </a:extLst>
          </p:cNvPr>
          <p:cNvCxnSpPr>
            <a:cxnSpLocks/>
            <a:stCxn id="53" idx="2"/>
            <a:endCxn id="105" idx="0"/>
          </p:cNvCxnSpPr>
          <p:nvPr/>
        </p:nvCxnSpPr>
        <p:spPr>
          <a:xfrm flipH="1">
            <a:off x="11534486" y="2866754"/>
            <a:ext cx="2" cy="163356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4D901ED7-355D-C123-3822-DEFDD236D1E5}"/>
              </a:ext>
            </a:extLst>
          </p:cNvPr>
          <p:cNvCxnSpPr>
            <a:cxnSpLocks/>
            <a:stCxn id="105" idx="1"/>
            <a:endCxn id="100" idx="3"/>
          </p:cNvCxnSpPr>
          <p:nvPr/>
        </p:nvCxnSpPr>
        <p:spPr>
          <a:xfrm flipH="1">
            <a:off x="10907300" y="4685963"/>
            <a:ext cx="1031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CF3E369-1BB1-C78C-C118-7F8C6365D62C}"/>
              </a:ext>
            </a:extLst>
          </p:cNvPr>
          <p:cNvSpPr/>
          <p:nvPr/>
        </p:nvSpPr>
        <p:spPr>
          <a:xfrm>
            <a:off x="11010499" y="5031484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Héraclius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1762-98</a:t>
            </a:r>
          </a:p>
        </p:txBody>
      </p: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01BAE7AC-2FC4-A35C-A077-35698741BA45}"/>
              </a:ext>
            </a:extLst>
          </p:cNvPr>
          <p:cNvCxnSpPr>
            <a:cxnSpLocks/>
            <a:stCxn id="100" idx="2"/>
            <a:endCxn id="2" idx="0"/>
          </p:cNvCxnSpPr>
          <p:nvPr/>
        </p:nvCxnSpPr>
        <p:spPr>
          <a:xfrm rot="16200000" flipH="1">
            <a:off x="10878962" y="4375959"/>
            <a:ext cx="159877" cy="1151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E02B549-5AB4-B347-1AE8-64B9B4A3467D}"/>
              </a:ext>
            </a:extLst>
          </p:cNvPr>
          <p:cNvCxnSpPr>
            <a:cxnSpLocks/>
            <a:stCxn id="105" idx="2"/>
            <a:endCxn id="2" idx="0"/>
          </p:cNvCxnSpPr>
          <p:nvPr/>
        </p:nvCxnSpPr>
        <p:spPr>
          <a:xfrm>
            <a:off x="11534486" y="4871607"/>
            <a:ext cx="0" cy="1598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5274136-591D-34E8-E423-298E960BDF94}"/>
              </a:ext>
            </a:extLst>
          </p:cNvPr>
          <p:cNvSpPr/>
          <p:nvPr/>
        </p:nvSpPr>
        <p:spPr>
          <a:xfrm>
            <a:off x="11010499" y="5514241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XII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1798-1800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ED26837-391C-A6B1-3E49-50B1D6601FEA}"/>
              </a:ext>
            </a:extLst>
          </p:cNvPr>
          <p:cNvCxnSpPr>
            <a:cxnSpLocks/>
            <a:stCxn id="2" idx="2"/>
            <a:endCxn id="15" idx="0"/>
          </p:cNvCxnSpPr>
          <p:nvPr/>
        </p:nvCxnSpPr>
        <p:spPr>
          <a:xfrm>
            <a:off x="11534486" y="5402772"/>
            <a:ext cx="0" cy="111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59272EE-330B-0671-1826-E26AA330514A}"/>
              </a:ext>
            </a:extLst>
          </p:cNvPr>
          <p:cNvSpPr/>
          <p:nvPr/>
        </p:nvSpPr>
        <p:spPr>
          <a:xfrm>
            <a:off x="11010498" y="5996998"/>
            <a:ext cx="1047973" cy="37128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David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1800-01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3962A38-3667-8A95-6227-3B98CEA16C16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1534485" y="5861325"/>
            <a:ext cx="0" cy="135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BB1FB05-49DC-C339-C9AD-9086CB2AF6CE}"/>
              </a:ext>
            </a:extLst>
          </p:cNvPr>
          <p:cNvSpPr/>
          <p:nvPr/>
        </p:nvSpPr>
        <p:spPr>
          <a:xfrm>
            <a:off x="8717717" y="4922665"/>
            <a:ext cx="1047973" cy="591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de Bagration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1765-1812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E0D9E24-62D4-494F-E507-00426C8FBBDD}"/>
              </a:ext>
            </a:extLst>
          </p:cNvPr>
          <p:cNvCxnSpPr>
            <a:cxnSpLocks/>
            <a:stCxn id="27" idx="2"/>
            <a:endCxn id="23" idx="0"/>
          </p:cNvCxnSpPr>
          <p:nvPr/>
        </p:nvCxnSpPr>
        <p:spPr>
          <a:xfrm>
            <a:off x="9232142" y="4375199"/>
            <a:ext cx="9562" cy="54746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0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D9E9E-F0DE-60AB-388C-DE73D5341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31F4A9-92DA-1F76-E90F-219145AF17EF}"/>
              </a:ext>
            </a:extLst>
          </p:cNvPr>
          <p:cNvSpPr/>
          <p:nvPr/>
        </p:nvSpPr>
        <p:spPr>
          <a:xfrm>
            <a:off x="133023" y="178483"/>
            <a:ext cx="5737689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1747-1783 : Profitant du chaos perse, la Géorgie d’Héraclius II devient un protectorat russe</a:t>
            </a:r>
          </a:p>
          <a:p>
            <a:endParaRPr lang="fr-FR" dirty="0"/>
          </a:p>
          <a:p>
            <a:r>
              <a:rPr lang="fr-FR" dirty="0"/>
              <a:t>1746-62 : En Géorgie, morts de Thamar II et de </a:t>
            </a:r>
            <a:r>
              <a:rPr lang="fr-FR" dirty="0" err="1"/>
              <a:t>Teimouraz</a:t>
            </a:r>
            <a:r>
              <a:rPr lang="fr-FR" dirty="0"/>
              <a:t> II</a:t>
            </a:r>
          </a:p>
          <a:p>
            <a:r>
              <a:rPr lang="fr-FR" dirty="0"/>
              <a:t>Leur fils Héraclius II, roi de Karthli-Kakhétie</a:t>
            </a:r>
          </a:p>
          <a:p>
            <a:endParaRPr lang="fr-FR" dirty="0"/>
          </a:p>
          <a:p>
            <a:r>
              <a:rPr lang="fr-FR" dirty="0"/>
              <a:t>1747 : Face au nouveau chaos qui règne en Perse</a:t>
            </a:r>
          </a:p>
          <a:p>
            <a:r>
              <a:rPr lang="fr-FR" dirty="0"/>
              <a:t>Héraclius II cherche à libérer la Géorgie du joug perse</a:t>
            </a:r>
          </a:p>
          <a:p>
            <a:endParaRPr lang="fr-FR" dirty="0"/>
          </a:p>
          <a:p>
            <a:r>
              <a:rPr lang="fr-FR" dirty="0"/>
              <a:t>Comme son grand-père Vakhtan VI</a:t>
            </a:r>
          </a:p>
          <a:p>
            <a:r>
              <a:rPr lang="fr-FR" dirty="0"/>
              <a:t>Il sollicite l’aide russe…</a:t>
            </a:r>
          </a:p>
          <a:p>
            <a:endParaRPr lang="fr-FR" dirty="0"/>
          </a:p>
          <a:p>
            <a:r>
              <a:rPr lang="fr-FR" dirty="0"/>
              <a:t>1783 : Traité de </a:t>
            </a:r>
            <a:r>
              <a:rPr lang="fr-FR" dirty="0" err="1"/>
              <a:t>Georgievsk</a:t>
            </a:r>
            <a:endParaRPr lang="fr-FR" dirty="0"/>
          </a:p>
          <a:p>
            <a:r>
              <a:rPr lang="fr-FR" dirty="0"/>
              <a:t>Alliance de la Géorgie en échange d’une protection militaire russe</a:t>
            </a:r>
          </a:p>
        </p:txBody>
      </p:sp>
      <p:pic>
        <p:nvPicPr>
          <p:cNvPr id="7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34B159F9-8908-E1E8-84F8-803D4266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96" y="178484"/>
            <a:ext cx="5898814" cy="3744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168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888</Words>
  <Application>Microsoft Office PowerPoint</Application>
  <PresentationFormat>Grand écran</PresentationFormat>
  <Paragraphs>267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27 février 2024 (9/15)  Annexe 317 av. JC-1783 : Histoires de l’Arménie et de la Géorgie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10</cp:revision>
  <dcterms:created xsi:type="dcterms:W3CDTF">2024-01-30T12:15:24Z</dcterms:created>
  <dcterms:modified xsi:type="dcterms:W3CDTF">2024-02-27T14:26:05Z</dcterms:modified>
</cp:coreProperties>
</file>