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11694" r:id="rId2"/>
    <p:sldId id="11951" r:id="rId3"/>
    <p:sldId id="11952" r:id="rId4"/>
    <p:sldId id="11944" r:id="rId5"/>
    <p:sldId id="258" r:id="rId6"/>
    <p:sldId id="11918" r:id="rId7"/>
    <p:sldId id="11908" r:id="rId8"/>
    <p:sldId id="260" r:id="rId9"/>
    <p:sldId id="11917" r:id="rId10"/>
    <p:sldId id="11919" r:id="rId11"/>
    <p:sldId id="11931" r:id="rId12"/>
    <p:sldId id="11956" r:id="rId13"/>
    <p:sldId id="11867" r:id="rId14"/>
    <p:sldId id="261" r:id="rId15"/>
    <p:sldId id="11868" r:id="rId16"/>
    <p:sldId id="11930" r:id="rId17"/>
    <p:sldId id="11932" r:id="rId18"/>
    <p:sldId id="11869" r:id="rId19"/>
    <p:sldId id="11870" r:id="rId20"/>
    <p:sldId id="11920" r:id="rId21"/>
    <p:sldId id="11871" r:id="rId22"/>
    <p:sldId id="263" r:id="rId23"/>
    <p:sldId id="264" r:id="rId24"/>
    <p:sldId id="11912" r:id="rId25"/>
    <p:sldId id="11909" r:id="rId26"/>
    <p:sldId id="11911" r:id="rId27"/>
    <p:sldId id="11910" r:id="rId28"/>
    <p:sldId id="265" r:id="rId29"/>
    <p:sldId id="11916" r:id="rId30"/>
    <p:sldId id="11897" r:id="rId31"/>
    <p:sldId id="11913" r:id="rId32"/>
    <p:sldId id="11876" r:id="rId33"/>
    <p:sldId id="11921" r:id="rId34"/>
    <p:sldId id="11923" r:id="rId35"/>
    <p:sldId id="11922" r:id="rId36"/>
    <p:sldId id="11878" r:id="rId37"/>
    <p:sldId id="11933" r:id="rId38"/>
    <p:sldId id="11924" r:id="rId39"/>
    <p:sldId id="11925" r:id="rId40"/>
    <p:sldId id="11927" r:id="rId41"/>
    <p:sldId id="11879" r:id="rId42"/>
    <p:sldId id="11928" r:id="rId43"/>
    <p:sldId id="11926" r:id="rId44"/>
    <p:sldId id="11880" r:id="rId45"/>
    <p:sldId id="11934" r:id="rId46"/>
    <p:sldId id="11935" r:id="rId47"/>
    <p:sldId id="11957" r:id="rId48"/>
    <p:sldId id="11936" r:id="rId49"/>
    <p:sldId id="11885" r:id="rId50"/>
    <p:sldId id="11937" r:id="rId51"/>
    <p:sldId id="11883" r:id="rId52"/>
    <p:sldId id="11938" r:id="rId53"/>
    <p:sldId id="11884" r:id="rId54"/>
    <p:sldId id="11882" r:id="rId55"/>
    <p:sldId id="11886" r:id="rId56"/>
    <p:sldId id="11962" r:id="rId57"/>
    <p:sldId id="11914" r:id="rId5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34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D0B80-1B37-4866-B77D-BBED7D8CE74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3593C-EA78-4374-A4CF-41D8773755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243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01A2D-2DB5-4B69-DAD9-79D679370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487AD9-134B-5EAF-2BDF-AA797244AD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86D1E14-EBED-2314-337E-0EC13A92B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446049-F56E-37AA-7C16-1191FB9A21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217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B3E6B-7B40-A27F-74BC-8A37805DE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7457807-2066-45E1-04B1-EC75921245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36C54C4-55BD-E5D5-EF03-BF5B2F3A2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D33A94-C416-EA0C-4BAF-08A71283F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03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26CB7-2D88-4DB6-0B42-DA6C45FF2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AC8673B-F7A8-E4C9-E709-762A21DEF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D1FEC6-D230-E911-4836-04268A55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826103-1F0F-41F3-FD63-3D0A9B4E9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5701FD-E9E4-6BE4-74F3-C003928A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277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7F602E-3C84-C863-3885-092B712DE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2266BD-74AB-71EF-D6A5-BF06B0251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46F319-7149-1ECA-9B9F-ECFB46EC2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A54C5E-A74B-425F-3C66-DC22EC159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B7357A-52B6-D3F8-C04B-C28A662B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5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445C5FF-393B-3CA4-FE06-247205638C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A1237B3-C758-91B4-8108-3C080E3FF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7CC808-02EC-9D1A-F1E1-4972DD585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499977-C6AF-A8A3-DF46-77FC7553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DC8B3D-6A9A-D338-1178-C4A8C2475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26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CE5049-59BB-CE02-0391-57D5F79B7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5F39B1-A417-C4EA-04CF-7BD81B673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DF2822-12EA-D947-6529-9044CC0A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7E3FD9-FF2F-821F-2457-19114C1F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0D69D9-DCFF-D601-C03B-EE21637F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91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3371D7-6ABB-2023-638D-2064421B5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15C1D4-4D0C-8A0B-2C62-CB104113E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ABAE86-133B-4282-CE84-633E540F6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315C92-3DD8-4A3E-E163-4EE3B394A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776394-AF0B-349D-8E1E-D1714892B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59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72272A-6EB2-D6AB-F884-C55B53744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383489-9FF2-1536-DF31-C8FFC5F6E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47BEA7-8957-F300-458C-1CE6632B1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5EF6D9-FD8E-9EEC-CB89-C0C4CFCE7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333FAC-939C-AA68-DEF0-E9006F83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73F79F-1F9A-E035-B99B-6067BCE0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28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07EEA6-43E5-BB3D-C860-9C431105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D071F4-9267-908E-E861-94345061E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5A5104-8886-D901-17AD-4CB0A005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72B5078-626F-A27A-AA39-92B83B8C0A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D11C4D0-1424-E7B0-FFEA-522F2C4675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6813907-E666-E255-E106-0CEAC3B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31DF74B-A11D-EDE6-91B7-80BC4FC40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D482E01-4BB5-CA3D-0717-05DDC677B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875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3649B-81CD-5173-529D-49645358D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A50E98B-6A12-DCD2-2B07-E57600F92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C7DBF05-1C97-F6AE-D99D-C5915D2E0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0EF46C-EEC1-181E-29DB-B62195BA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654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44121A3-AF7D-6FF1-F11A-F36CB3006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1F3F00-4394-4F2D-42C4-12B376A2A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032498-20DE-703D-E77E-30E840E8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97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653510-266D-12AF-1483-84DFD96B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BC36E5-B6E5-53D0-6728-F8BEFF78D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342A5FE-6865-1821-7D23-9C2B409D1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6B9F96-438B-BF58-10D1-C5F3E1163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CA695E-BCBF-74B6-993D-A7118A3E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D4EDCC-E45D-0BF2-6C03-7B372384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268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B7806D-E6C1-844E-2371-88E73DECA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9856DA6-53E4-DC46-0265-AB80294F1D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C6B723-E71A-7D54-60A1-BBB1CC935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297584-3242-A4BF-CC3C-84B14DBE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F31152-0CAB-3D89-D338-441A340D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2644F9-2A16-6840-4660-9E89BF0A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21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A21F8F-4E12-2C04-0722-A1F1A0200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69FDC6-90E5-C2CF-E38B-A37110980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6335F6-3A37-5F33-3F30-771DFC313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71AA6-650F-4FDC-B996-C9B8609D7E26}" type="datetimeFigureOut">
              <a:rPr lang="fr-FR" smtClean="0"/>
              <a:t>27/02/2024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E18C24-FF0B-2638-1F7D-8D9CD695B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C85EBB-A770-1182-3365-16A16BFF0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8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DB7F1-787E-DAFE-1797-AA0091343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216810A-CCCB-E340-262C-2CBCFC1D9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27 février 2024 (9/15)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1815-1853 : L’Europe du congrès de Vienne</a:t>
            </a:r>
            <a:b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3299FBC-C4FC-C4D7-867E-3D1F4FFFF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8736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FF230-DDEE-3372-1A84-620C0FDAD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4">
            <a:extLst>
              <a:ext uri="{FF2B5EF4-FFF2-40B4-BE49-F238E27FC236}">
                <a16:creationId xmlns:a16="http://schemas.microsoft.com/office/drawing/2014/main" id="{4262527A-FBBD-E37E-83F5-A43CE4EB2807}"/>
              </a:ext>
            </a:extLst>
          </p:cNvPr>
          <p:cNvSpPr/>
          <p:nvPr/>
        </p:nvSpPr>
        <p:spPr>
          <a:xfrm>
            <a:off x="154800" y="177840"/>
            <a:ext cx="6056640" cy="535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</a:rPr>
              <a:t>… contre les aspirations libérales et nationales des peuples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*Dans le présent, avec ce retour de l’Ancien Régime…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Ces peuples d’un nationalisme farouche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Forgé - paradoxalement - face à l’occupation française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Se sentent bien mal récompensés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Et ils se font donc les hérauts d’une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2</a:t>
            </a:r>
            <a:r>
              <a:rPr lang="fr-FR" i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libération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Celle contre la domination des souverains absolus…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Souverains coupables d’être contre l’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intérêt public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des nations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d’être les derniers obstacles à l’unité et à la liberté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Pour ces peuples, trois revendications principales…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La souveraineté populaire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Un gouvernement représentatif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Issu d’élections les plus larges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possibles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La liberté de l’individu et de la presse</a:t>
            </a:r>
          </a:p>
        </p:txBody>
      </p:sp>
      <p:pic>
        <p:nvPicPr>
          <p:cNvPr id="136" name="Image 24">
            <a:extLst>
              <a:ext uri="{FF2B5EF4-FFF2-40B4-BE49-F238E27FC236}">
                <a16:creationId xmlns:a16="http://schemas.microsoft.com/office/drawing/2014/main" id="{577EB22A-8A59-0C8F-E4E3-C0B775C28AF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3272630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6DC74-A81A-021D-5F8A-5C4611D37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4">
            <a:extLst>
              <a:ext uri="{FF2B5EF4-FFF2-40B4-BE49-F238E27FC236}">
                <a16:creationId xmlns:a16="http://schemas.microsoft.com/office/drawing/2014/main" id="{89E8CE62-94C8-7C9D-AB5A-E766575AAD6A}"/>
              </a:ext>
            </a:extLst>
          </p:cNvPr>
          <p:cNvSpPr/>
          <p:nvPr/>
        </p:nvSpPr>
        <p:spPr>
          <a:xfrm>
            <a:off x="154800" y="177840"/>
            <a:ext cx="6056640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</a:rPr>
              <a:t>… contre les aspirations libérales et nationales des peuples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5) Finalement, pour les monarchies restaurées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nouvelle donne apparaît…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Parfois malgré eux, les monarques devront gouverner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 tenant compte de cet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intérêt public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Devenu aussi légitime qu’eux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de ce fait, la géopolitique traditionnelle, fondée uniquement Sur la défense de leurs propres intérêts, disparaît</a:t>
            </a:r>
          </a:p>
        </p:txBody>
      </p:sp>
      <p:pic>
        <p:nvPicPr>
          <p:cNvPr id="136" name="Image 24">
            <a:extLst>
              <a:ext uri="{FF2B5EF4-FFF2-40B4-BE49-F238E27FC236}">
                <a16:creationId xmlns:a16="http://schemas.microsoft.com/office/drawing/2014/main" id="{D60731A7-B33E-0BD3-4BB9-01F93BBC4A5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607751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1EC45-677F-6FFD-2143-B568B23E3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4">
            <a:extLst>
              <a:ext uri="{FF2B5EF4-FFF2-40B4-BE49-F238E27FC236}">
                <a16:creationId xmlns:a16="http://schemas.microsoft.com/office/drawing/2014/main" id="{7B79F065-324D-3D84-9473-E39FADEF7AF6}"/>
              </a:ext>
            </a:extLst>
          </p:cNvPr>
          <p:cNvSpPr/>
          <p:nvPr/>
        </p:nvSpPr>
        <p:spPr>
          <a:xfrm>
            <a:off x="154800" y="177840"/>
            <a:ext cx="6056640" cy="61848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</a:rPr>
              <a:t>… contre les aspirations libérales et nationales des peuples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Les monarchies devront parfois comme en France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Se doter d’une constitution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Et garantir les droits individuels comme prix de leur maintien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Cela mène à davantage de libertés, mais en réalité…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Etats sont devenus plus puissants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contrôler les populations…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notamment, la poignée des individus les plus radicaux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Sont victimes d’appareils judiciaires plus efficaces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d’une collaboration accrue des polices européennes</a:t>
            </a:r>
          </a:p>
          <a:p>
            <a:endParaRPr lang="fr-FR" sz="1800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*Plus de liberté tempérée par plus de surveillance efficace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Naissance de l’Etat moderne tel que nous le connaissons…</a:t>
            </a:r>
          </a:p>
          <a:p>
            <a:endParaRPr lang="fr-FR" sz="1800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FF0000"/>
                </a:solidFill>
                <a:latin typeface="Calibri"/>
                <a:ea typeface="Times New Roman"/>
              </a:rPr>
              <a:t>NB : Les Etats </a:t>
            </a:r>
            <a:r>
              <a:rPr lang="fr-FR" spc="-1" dirty="0">
                <a:solidFill>
                  <a:srgbClr val="FF0000"/>
                </a:solidFill>
                <a:latin typeface="Calibri"/>
                <a:ea typeface="Times New Roman"/>
              </a:rPr>
              <a:t>possédant une constitution</a:t>
            </a:r>
            <a:endParaRPr lang="fr-FR" sz="1800" b="0" strike="noStrike" spc="-1" dirty="0">
              <a:solidFill>
                <a:srgbClr val="FF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FF0000"/>
                </a:solidFill>
                <a:latin typeface="Calibri"/>
                <a:ea typeface="Times New Roman"/>
              </a:rPr>
              <a:t>- France, Pays-Bas, Suède, Norvège suédoise</a:t>
            </a:r>
            <a:endParaRPr lang="fr-FR" spc="-1" dirty="0">
              <a:solidFill>
                <a:srgbClr val="FF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FF0000"/>
                </a:solidFill>
                <a:latin typeface="Calibri"/>
                <a:ea typeface="Times New Roman"/>
              </a:rPr>
              <a:t>Provisoirement Portugal et Espagne</a:t>
            </a:r>
            <a:endParaRPr lang="fr-FR" spc="-1" dirty="0">
              <a:solidFill>
                <a:srgbClr val="FF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FF0000"/>
                </a:solidFill>
                <a:latin typeface="Calibri"/>
                <a:ea typeface="Times New Roman"/>
              </a:rPr>
              <a:t>- En Allemagne : Bavière</a:t>
            </a:r>
            <a:r>
              <a:rPr lang="fr-FR" spc="-1" dirty="0">
                <a:solidFill>
                  <a:srgbClr val="FF0000"/>
                </a:solidFill>
                <a:latin typeface="Arial"/>
              </a:rPr>
              <a:t>, </a:t>
            </a:r>
            <a:r>
              <a:rPr lang="fr-FR" sz="1800" b="0" strike="noStrike" spc="-1" dirty="0">
                <a:solidFill>
                  <a:srgbClr val="FF0000"/>
                </a:solidFill>
                <a:latin typeface="Calibri"/>
                <a:ea typeface="Times New Roman"/>
              </a:rPr>
              <a:t>Wurtemberg, Bade, Hesse-Darmstadt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FF0000"/>
                </a:solidFill>
                <a:latin typeface="Calibri"/>
              </a:rPr>
              <a:t>- Mais aussi provisoirement Pologne et Finlande russes</a:t>
            </a:r>
          </a:p>
        </p:txBody>
      </p:sp>
      <p:pic>
        <p:nvPicPr>
          <p:cNvPr id="136" name="Image 24">
            <a:extLst>
              <a:ext uri="{FF2B5EF4-FFF2-40B4-BE49-F238E27FC236}">
                <a16:creationId xmlns:a16="http://schemas.microsoft.com/office/drawing/2014/main" id="{43ADDD2B-5EB9-F795-8F2C-1429A8223325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314742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A96B3-B65E-868A-C385-44CF10A9D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6A438965-DF65-DF03-AE36-610C20863D58}"/>
              </a:ext>
            </a:extLst>
          </p:cNvPr>
          <p:cNvSpPr/>
          <p:nvPr/>
        </p:nvSpPr>
        <p:spPr>
          <a:xfrm>
            <a:off x="154800" y="177840"/>
            <a:ext cx="6056640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000000"/>
                </a:solidFill>
                <a:latin typeface="Calibri"/>
              </a:rPr>
              <a:t>… Des puissances européennes soucieuses de défendre la restauration de l’ordre européen légitime, mais également soucieuses de défendre leurs propres intérêts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6) 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Revenons à la géopolitique et au congrès lui-même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Il regroupe d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es puissances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 r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eprésentées par 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leurs 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diplomates…</a:t>
            </a: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*Chacun défendant le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u="sng" spc="-1" dirty="0">
                <a:solidFill>
                  <a:srgbClr val="000000"/>
                </a:solidFill>
                <a:latin typeface="Calibri"/>
              </a:rPr>
              <a:t>nouvel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ordre international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1800" b="0" u="sng" strike="noStrike" spc="-1" dirty="0">
                <a:solidFill>
                  <a:srgbClr val="000000"/>
                </a:solidFill>
                <a:latin typeface="Calibri"/>
              </a:rPr>
              <a:t>rétabli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*Mais également chacun défendant ses propres intérêts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Et à ce moment-là, celui uniquement de son Etat et souverain</a:t>
            </a:r>
            <a:endParaRPr lang="fr-FR" i="1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NB : Un débat que </a:t>
            </a:r>
            <a:r>
              <a:rPr lang="fr-FR" i="1" spc="-1" dirty="0" err="1">
                <a:solidFill>
                  <a:srgbClr val="000000"/>
                </a:solidFill>
                <a:latin typeface="Calibri"/>
              </a:rPr>
              <a:t>mutadis</a:t>
            </a:r>
            <a:r>
              <a:rPr lang="fr-FR" i="1" spc="-1" dirty="0">
                <a:solidFill>
                  <a:srgbClr val="000000"/>
                </a:solidFill>
                <a:latin typeface="Calibri"/>
              </a:rPr>
              <a:t> mutandis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, l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’on retrouve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S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ur le chemin de l’actuelle construction européenne</a:t>
            </a:r>
          </a:p>
        </p:txBody>
      </p:sp>
      <p:pic>
        <p:nvPicPr>
          <p:cNvPr id="149" name="Image 24">
            <a:extLst>
              <a:ext uri="{FF2B5EF4-FFF2-40B4-BE49-F238E27FC236}">
                <a16:creationId xmlns:a16="http://schemas.microsoft.com/office/drawing/2014/main" id="{AB0DFD0F-1D65-14B8-3C4A-B116BF4FEFC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1700807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4"/>
          <p:cNvSpPr/>
          <p:nvPr/>
        </p:nvSpPr>
        <p:spPr>
          <a:xfrm>
            <a:off x="154800" y="177840"/>
            <a:ext cx="6471468" cy="44920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</a:rPr>
              <a:t>… Des puissances européennes soucieuses de défendre la restauration de l’ordre européen légitime, mais également soucieuses de défendre leurs propres intérêts</a:t>
            </a:r>
          </a:p>
          <a:p>
            <a:pPr>
              <a:lnSpc>
                <a:spcPct val="100000"/>
              </a:lnSpc>
            </a:pPr>
            <a:endParaRPr lang="fr-FR" sz="8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*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L’Autrichien </a:t>
            </a:r>
            <a:r>
              <a:rPr lang="fr-FR" sz="1800" b="0" u="sng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Metternich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</a:t>
            </a: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impose son leadership</a:t>
            </a: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Le plus antirévolutionnaire, il restera jusqu’au bout</a:t>
            </a: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Le principal défenseur de l’ordre ancien</a:t>
            </a:r>
          </a:p>
          <a:p>
            <a:pPr>
              <a:lnSpc>
                <a:spcPct val="100000"/>
              </a:lnSpc>
            </a:pPr>
            <a:endParaRPr lang="fr-FR" sz="800" b="0" strike="noStrike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*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Au départ, il est aidé par les Britanniques, avec </a:t>
            </a:r>
            <a:r>
              <a:rPr lang="fr-FR" sz="1800" b="0" u="sng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Castlereagh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…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Favorable à l’équilibre européen ; Donc…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- Méfiant envers la France toujours dangereuse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- Méfiant envers les prétentions russes à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jouer un rôle majeur en </a:t>
            </a: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E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urope et donc, favorable à un rapprochement austro-prussien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*Face à eux, le représentant russe </a:t>
            </a:r>
            <a:r>
              <a:rPr lang="fr-FR" u="sng" spc="-1" dirty="0">
                <a:solidFill>
                  <a:srgbClr val="000000"/>
                </a:solidFill>
                <a:latin typeface="Calibri"/>
              </a:rPr>
              <a:t>Nesslrode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Veut limiter </a:t>
            </a:r>
            <a:r>
              <a:rPr lang="fr-FR" spc="-1" dirty="0">
                <a:solidFill>
                  <a:srgbClr val="000000"/>
                </a:solidFill>
              </a:rPr>
              <a:t>ce renouveau autrichien en soutenant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La </a:t>
            </a:r>
            <a:r>
              <a:rPr lang="fr-FR" spc="-1" dirty="0">
                <a:solidFill>
                  <a:srgbClr val="000000"/>
                </a:solidFill>
              </a:rPr>
              <a:t>Prusse de </a:t>
            </a:r>
            <a:r>
              <a:rPr lang="fr-FR" u="sng" spc="-1" dirty="0">
                <a:solidFill>
                  <a:srgbClr val="000000"/>
                </a:solidFill>
              </a:rPr>
              <a:t>Hardenberg</a:t>
            </a:r>
            <a:r>
              <a:rPr lang="fr-FR" spc="-1" dirty="0">
                <a:solidFill>
                  <a:srgbClr val="000000"/>
                </a:solidFill>
              </a:rPr>
              <a:t>, future rivale de l’Autriche en Allemagne</a:t>
            </a:r>
            <a:endParaRPr lang="fr-FR" u="sng" spc="-1" dirty="0">
              <a:solidFill>
                <a:srgbClr val="000000"/>
              </a:solidFill>
            </a:endParaRPr>
          </a:p>
        </p:txBody>
      </p:sp>
      <p:pic>
        <p:nvPicPr>
          <p:cNvPr id="138" name="Image 2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749511" y="145440"/>
            <a:ext cx="5249408" cy="6217782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59CCC-4C10-38CC-92F2-20A4A9B6E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4">
            <a:extLst>
              <a:ext uri="{FF2B5EF4-FFF2-40B4-BE49-F238E27FC236}">
                <a16:creationId xmlns:a16="http://schemas.microsoft.com/office/drawing/2014/main" id="{4916BB96-3CDB-2B0E-CDD4-2B57B66B5CC2}"/>
              </a:ext>
            </a:extLst>
          </p:cNvPr>
          <p:cNvSpPr/>
          <p:nvPr/>
        </p:nvSpPr>
        <p:spPr>
          <a:xfrm>
            <a:off x="154800" y="177840"/>
            <a:ext cx="6056640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2) Une nouvelle carte de l’Europe : 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*1815 : 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L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e congrès de Vienne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C’est également u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ne nouvelle carte de l’Europe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*Face au Russe </a:t>
            </a:r>
            <a:r>
              <a:rPr lang="fr-FR" sz="1800" b="0" u="sng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Nesslrode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et au Prussien </a:t>
            </a:r>
            <a:r>
              <a:rPr lang="fr-FR" sz="1800" b="0" u="sng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Hardenberg</a:t>
            </a:r>
            <a:endParaRPr lang="fr-FR" sz="1800" b="0" u="sng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ea typeface="Times New Roman"/>
              </a:rPr>
              <a:t>C’est la vision anglo-autrichienne de </a:t>
            </a:r>
            <a:r>
              <a:rPr lang="fr-FR" sz="1800" b="0" u="sng" strike="noStrike" spc="-1" dirty="0">
                <a:solidFill>
                  <a:srgbClr val="000000"/>
                </a:solidFill>
                <a:ea typeface="Times New Roman"/>
              </a:rPr>
              <a:t>Castlereagh</a:t>
            </a:r>
            <a:r>
              <a:rPr lang="fr-FR" sz="1800" b="0" strike="noStrike" spc="-1" dirty="0">
                <a:solidFill>
                  <a:srgbClr val="000000"/>
                </a:solidFill>
                <a:ea typeface="Times New Roman"/>
              </a:rPr>
              <a:t> et </a:t>
            </a:r>
            <a:r>
              <a:rPr lang="fr-FR" sz="1800" b="0" u="sng" strike="noStrike" spc="-1" dirty="0">
                <a:solidFill>
                  <a:srgbClr val="000000"/>
                </a:solidFill>
                <a:ea typeface="Times New Roman"/>
              </a:rPr>
              <a:t>Metternich</a:t>
            </a:r>
            <a:r>
              <a:rPr lang="fr-FR" sz="1800" b="0" strike="noStrike" spc="-1" dirty="0">
                <a:solidFill>
                  <a:srgbClr val="000000"/>
                </a:solidFill>
                <a:ea typeface="Times New Roman"/>
              </a:rPr>
              <a:t> Qui l’emporte</a:t>
            </a:r>
            <a:r>
              <a:rPr lang="fr-FR" spc="-1" dirty="0"/>
              <a:t> a</a:t>
            </a:r>
            <a:r>
              <a:rPr lang="fr-FR" spc="-1" dirty="0">
                <a:solidFill>
                  <a:srgbClr val="000000"/>
                </a:solidFill>
                <a:ea typeface="Times New Roman"/>
              </a:rPr>
              <a:t>vec d</a:t>
            </a:r>
            <a:r>
              <a:rPr lang="fr-FR" sz="1800" b="0" strike="noStrike" spc="-1" dirty="0">
                <a:solidFill>
                  <a:srgbClr val="000000"/>
                </a:solidFill>
                <a:ea typeface="Times New Roman"/>
              </a:rPr>
              <a:t>es changements territoriaux 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limités</a:t>
            </a:r>
          </a:p>
          <a:p>
            <a:endParaRPr lang="fr-FR" sz="1800" b="0" strike="noStrike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*Le </a:t>
            </a:r>
            <a:r>
              <a:rPr lang="fr-FR" i="1" spc="-1" dirty="0">
                <a:solidFill>
                  <a:srgbClr val="000000"/>
                </a:solidFill>
                <a:latin typeface="Calibri"/>
                <a:ea typeface="Times New Roman"/>
              </a:rPr>
              <a:t>système Metternich</a:t>
            </a: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, une simplification de la carte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Qui tourne à l’avantage des grandes puissances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*Etat des lieux en six points, également…</a:t>
            </a:r>
          </a:p>
        </p:txBody>
      </p:sp>
      <p:pic>
        <p:nvPicPr>
          <p:cNvPr id="141" name="Image 24">
            <a:extLst>
              <a:ext uri="{FF2B5EF4-FFF2-40B4-BE49-F238E27FC236}">
                <a16:creationId xmlns:a16="http://schemas.microsoft.com/office/drawing/2014/main" id="{BE832DBB-4888-444E-B463-F70343FCB28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7C74C4F-2AA5-FCE1-CB32-E233594203E0}"/>
              </a:ext>
            </a:extLst>
          </p:cNvPr>
          <p:cNvSpPr/>
          <p:nvPr/>
        </p:nvSpPr>
        <p:spPr>
          <a:xfrm>
            <a:off x="10341351" y="128496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6D2084A-2860-77C1-5DA5-B5AAF553059E}"/>
              </a:ext>
            </a:extLst>
          </p:cNvPr>
          <p:cNvSpPr/>
          <p:nvPr/>
        </p:nvSpPr>
        <p:spPr>
          <a:xfrm>
            <a:off x="9007290" y="201329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B75E4A2-6899-32EF-F609-022322C8A8D4}"/>
              </a:ext>
            </a:extLst>
          </p:cNvPr>
          <p:cNvSpPr/>
          <p:nvPr/>
        </p:nvSpPr>
        <p:spPr>
          <a:xfrm>
            <a:off x="9479961" y="216227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4920B17-D0A9-760A-8019-E7C67B3503EB}"/>
              </a:ext>
            </a:extLst>
          </p:cNvPr>
          <p:cNvSpPr/>
          <p:nvPr/>
        </p:nvSpPr>
        <p:spPr>
          <a:xfrm>
            <a:off x="9007290" y="267644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945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0315A-4BA4-FF0B-FBEA-83831D3B4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4">
            <a:extLst>
              <a:ext uri="{FF2B5EF4-FFF2-40B4-BE49-F238E27FC236}">
                <a16:creationId xmlns:a16="http://schemas.microsoft.com/office/drawing/2014/main" id="{84C8BF49-D31D-B239-CA89-63F1503E55C9}"/>
              </a:ext>
            </a:extLst>
          </p:cNvPr>
          <p:cNvSpPr/>
          <p:nvPr/>
        </p:nvSpPr>
        <p:spPr>
          <a:xfrm>
            <a:off x="154800" y="177840"/>
            <a:ext cx="6056640" cy="2583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b="1" spc="-1" dirty="0">
                <a:solidFill>
                  <a:srgbClr val="000000"/>
                </a:solidFill>
                <a:latin typeface="Calibri"/>
                <a:ea typeface="Times New Roman"/>
              </a:rPr>
              <a:t>… Au nord, une recomposition de la Scandinavie ; …</a:t>
            </a:r>
          </a:p>
          <a:p>
            <a:pPr marL="342900" indent="-342900">
              <a:lnSpc>
                <a:spcPct val="100000"/>
              </a:lnSpc>
              <a:buAutoNum type="arabicParenR"/>
            </a:pPr>
            <a:endParaRPr lang="fr-FR" sz="1800" b="0" strike="noStrike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1) Au nord, une recomposition de la Scandinavie...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*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1809 : La Finlande suédoise était devenue russe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*1815 : En compensation, la Norvège danoise devient suédoise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NB : 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Le Danemark dans le camp napoléonien jusqu’à la fin</a:t>
            </a: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NB : La Norvège, danoise depuis 1380</a:t>
            </a:r>
          </a:p>
        </p:txBody>
      </p:sp>
      <p:pic>
        <p:nvPicPr>
          <p:cNvPr id="141" name="Image 24">
            <a:extLst>
              <a:ext uri="{FF2B5EF4-FFF2-40B4-BE49-F238E27FC236}">
                <a16:creationId xmlns:a16="http://schemas.microsoft.com/office/drawing/2014/main" id="{17B0C888-B1E0-382E-1248-6E8891DCCFD3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2A5332B-16DF-59E0-DB67-9735E74B92CA}"/>
              </a:ext>
            </a:extLst>
          </p:cNvPr>
          <p:cNvSpPr/>
          <p:nvPr/>
        </p:nvSpPr>
        <p:spPr>
          <a:xfrm>
            <a:off x="10341351" y="128496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433D40D-B278-BE65-E7D9-2936E4CAEF1A}"/>
              </a:ext>
            </a:extLst>
          </p:cNvPr>
          <p:cNvSpPr/>
          <p:nvPr/>
        </p:nvSpPr>
        <p:spPr>
          <a:xfrm>
            <a:off x="9007290" y="201329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960EC51-3324-99B7-4D82-2984448FE91D}"/>
              </a:ext>
            </a:extLst>
          </p:cNvPr>
          <p:cNvSpPr/>
          <p:nvPr/>
        </p:nvSpPr>
        <p:spPr>
          <a:xfrm>
            <a:off x="9479961" y="216227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CEAA07A-CFCB-F432-1545-C3677B311AFF}"/>
              </a:ext>
            </a:extLst>
          </p:cNvPr>
          <p:cNvSpPr/>
          <p:nvPr/>
        </p:nvSpPr>
        <p:spPr>
          <a:xfrm>
            <a:off x="9007290" y="267644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A5E45D-DBE9-BC87-8F25-81A88F398E33}"/>
              </a:ext>
            </a:extLst>
          </p:cNvPr>
          <p:cNvSpPr/>
          <p:nvPr/>
        </p:nvSpPr>
        <p:spPr>
          <a:xfrm>
            <a:off x="3722875" y="3944589"/>
            <a:ext cx="1013536" cy="38146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XIV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1818-44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5A4C44-6227-D984-F627-3086E93137D2}"/>
              </a:ext>
            </a:extLst>
          </p:cNvPr>
          <p:cNvSpPr/>
          <p:nvPr/>
        </p:nvSpPr>
        <p:spPr>
          <a:xfrm>
            <a:off x="3730106" y="4418994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Oscar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1844-59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55887E-A7E9-840A-4CB4-2F5769CCF48A}"/>
              </a:ext>
            </a:extLst>
          </p:cNvPr>
          <p:cNvSpPr/>
          <p:nvPr/>
        </p:nvSpPr>
        <p:spPr>
          <a:xfrm>
            <a:off x="3731200" y="4891181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XV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1859-72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1432E50-CD01-FB0D-8F68-EA3CB211AA0D}"/>
              </a:ext>
            </a:extLst>
          </p:cNvPr>
          <p:cNvSpPr/>
          <p:nvPr/>
        </p:nvSpPr>
        <p:spPr>
          <a:xfrm>
            <a:off x="4844803" y="4891181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Oscar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1872-1907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3C53A4-4273-D934-AE5E-592288273835}"/>
              </a:ext>
            </a:extLst>
          </p:cNvPr>
          <p:cNvSpPr/>
          <p:nvPr/>
        </p:nvSpPr>
        <p:spPr>
          <a:xfrm>
            <a:off x="4844803" y="5363368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Gustave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1907-50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187829-92DF-01E9-1616-299D854A315F}"/>
              </a:ext>
            </a:extLst>
          </p:cNvPr>
          <p:cNvSpPr/>
          <p:nvPr/>
        </p:nvSpPr>
        <p:spPr>
          <a:xfrm>
            <a:off x="4850385" y="5841101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Gustave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1950-73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AC7E6B-2A9B-45B1-8F34-F7630406C933}"/>
              </a:ext>
            </a:extLst>
          </p:cNvPr>
          <p:cNvSpPr/>
          <p:nvPr/>
        </p:nvSpPr>
        <p:spPr>
          <a:xfrm>
            <a:off x="4844803" y="6330736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XVI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1973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C2F3FE9A-0EBD-9F40-5E73-235E1D351304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>
            <a:off x="4229643" y="4326053"/>
            <a:ext cx="7231" cy="929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8C296C6-AC6B-E953-150F-C9FDA5319FAB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4236874" y="4800458"/>
            <a:ext cx="1094" cy="907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622D124A-58F4-7B52-64CC-DEE84AD2E76E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>
          <a:xfrm>
            <a:off x="5351571" y="5272645"/>
            <a:ext cx="0" cy="907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57DFB17-33A6-051F-C77E-193AEE5999C5}"/>
              </a:ext>
            </a:extLst>
          </p:cNvPr>
          <p:cNvCxnSpPr>
            <a:cxnSpLocks/>
            <a:stCxn id="23" idx="2"/>
            <a:endCxn id="24" idx="0"/>
          </p:cNvCxnSpPr>
          <p:nvPr/>
        </p:nvCxnSpPr>
        <p:spPr>
          <a:xfrm>
            <a:off x="5351571" y="5744832"/>
            <a:ext cx="5582" cy="962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371287ED-C077-914B-DB9E-B95BB23FA550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 flipH="1">
            <a:off x="5351571" y="6222565"/>
            <a:ext cx="5582" cy="10817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en angle 71">
            <a:extLst>
              <a:ext uri="{FF2B5EF4-FFF2-40B4-BE49-F238E27FC236}">
                <a16:creationId xmlns:a16="http://schemas.microsoft.com/office/drawing/2014/main" id="{C6E594E2-9BF2-2221-5D79-40D48C4BA77C}"/>
              </a:ext>
            </a:extLst>
          </p:cNvPr>
          <p:cNvCxnSpPr>
            <a:cxnSpLocks/>
            <a:stCxn id="20" idx="2"/>
            <a:endCxn id="22" idx="0"/>
          </p:cNvCxnSpPr>
          <p:nvPr/>
        </p:nvCxnSpPr>
        <p:spPr>
          <a:xfrm rot="16200000" flipH="1">
            <a:off x="4748861" y="4288470"/>
            <a:ext cx="90723" cy="111469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884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79860-AB12-93A9-0232-2BC5CFCED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4">
            <a:extLst>
              <a:ext uri="{FF2B5EF4-FFF2-40B4-BE49-F238E27FC236}">
                <a16:creationId xmlns:a16="http://schemas.microsoft.com/office/drawing/2014/main" id="{147E6355-E061-EC57-3999-051D7EBB0643}"/>
              </a:ext>
            </a:extLst>
          </p:cNvPr>
          <p:cNvSpPr/>
          <p:nvPr/>
        </p:nvSpPr>
        <p:spPr>
          <a:xfrm>
            <a:off x="154800" y="177840"/>
            <a:ext cx="6056640" cy="23068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b="1" spc="-1" dirty="0">
                <a:solidFill>
                  <a:srgbClr val="000000"/>
                </a:solidFill>
                <a:latin typeface="Calibri"/>
                <a:ea typeface="Times New Roman"/>
              </a:rPr>
              <a:t>… Au nord, une recomposition de la Scandinavie ; 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*Donc : Une Suède-Finlande remplacée par…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La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Suède-Norvège de </a:t>
            </a:r>
            <a:r>
              <a:rPr lang="fr-FR" sz="1800" b="0" u="sng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Charles XIV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, le Français Bernadotte</a:t>
            </a: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Entre Baltique et mer du Nord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*Et une Russie maitresse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De 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toute la façade orientale de la Baltique…</a:t>
            </a:r>
          </a:p>
        </p:txBody>
      </p:sp>
      <p:pic>
        <p:nvPicPr>
          <p:cNvPr id="141" name="Image 24">
            <a:extLst>
              <a:ext uri="{FF2B5EF4-FFF2-40B4-BE49-F238E27FC236}">
                <a16:creationId xmlns:a16="http://schemas.microsoft.com/office/drawing/2014/main" id="{3E9369CD-6829-771A-7329-4421152E1015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C2F75E35-8414-2820-7A74-F5672A3E4A94}"/>
              </a:ext>
            </a:extLst>
          </p:cNvPr>
          <p:cNvSpPr/>
          <p:nvPr/>
        </p:nvSpPr>
        <p:spPr>
          <a:xfrm>
            <a:off x="10341351" y="128496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637720C-EE88-4A34-B5D2-8DFB653F9B05}"/>
              </a:ext>
            </a:extLst>
          </p:cNvPr>
          <p:cNvSpPr/>
          <p:nvPr/>
        </p:nvSpPr>
        <p:spPr>
          <a:xfrm>
            <a:off x="9007290" y="201329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88CD441-D602-EF51-E852-5F164665BC53}"/>
              </a:ext>
            </a:extLst>
          </p:cNvPr>
          <p:cNvSpPr/>
          <p:nvPr/>
        </p:nvSpPr>
        <p:spPr>
          <a:xfrm>
            <a:off x="9479961" y="216227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5F343A3-68D8-9958-9566-16C7672D5DA3}"/>
              </a:ext>
            </a:extLst>
          </p:cNvPr>
          <p:cNvSpPr/>
          <p:nvPr/>
        </p:nvSpPr>
        <p:spPr>
          <a:xfrm>
            <a:off x="9007290" y="267644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5A07DC-F33D-D2AA-D70B-E55A4E8D4768}"/>
              </a:ext>
            </a:extLst>
          </p:cNvPr>
          <p:cNvSpPr/>
          <p:nvPr/>
        </p:nvSpPr>
        <p:spPr>
          <a:xfrm>
            <a:off x="3722875" y="3944589"/>
            <a:ext cx="1013536" cy="38146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XIV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1818-44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6543B4-442F-0DE6-3A7A-878C10C9F344}"/>
              </a:ext>
            </a:extLst>
          </p:cNvPr>
          <p:cNvSpPr/>
          <p:nvPr/>
        </p:nvSpPr>
        <p:spPr>
          <a:xfrm>
            <a:off x="3730106" y="4418994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Oscar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1844-59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E285F8-9504-5DFF-7494-7F6C00BBCDA7}"/>
              </a:ext>
            </a:extLst>
          </p:cNvPr>
          <p:cNvSpPr/>
          <p:nvPr/>
        </p:nvSpPr>
        <p:spPr>
          <a:xfrm>
            <a:off x="3731200" y="4891181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XV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1859-72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35EE8E-F150-F9BF-257C-20801756F07D}"/>
              </a:ext>
            </a:extLst>
          </p:cNvPr>
          <p:cNvSpPr/>
          <p:nvPr/>
        </p:nvSpPr>
        <p:spPr>
          <a:xfrm>
            <a:off x="4844803" y="4891181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Oscar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1872-1907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4DE47D-7733-7011-CAE9-F442B33C8593}"/>
              </a:ext>
            </a:extLst>
          </p:cNvPr>
          <p:cNvSpPr/>
          <p:nvPr/>
        </p:nvSpPr>
        <p:spPr>
          <a:xfrm>
            <a:off x="4844803" y="5363368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Gustave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1907-50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17DF15-1796-801A-E8E4-80FFA5341AAB}"/>
              </a:ext>
            </a:extLst>
          </p:cNvPr>
          <p:cNvSpPr/>
          <p:nvPr/>
        </p:nvSpPr>
        <p:spPr>
          <a:xfrm>
            <a:off x="4850385" y="5841101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Gustave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1950-73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ED61B6-0BEB-DD41-705F-77E09BED7AD6}"/>
              </a:ext>
            </a:extLst>
          </p:cNvPr>
          <p:cNvSpPr/>
          <p:nvPr/>
        </p:nvSpPr>
        <p:spPr>
          <a:xfrm>
            <a:off x="4844803" y="6330736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XVI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1973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D799AFA-8D3A-F725-2530-3BCED4225F45}"/>
              </a:ext>
            </a:extLst>
          </p:cNvPr>
          <p:cNvCxnSpPr>
            <a:cxnSpLocks/>
            <a:stCxn id="15" idx="2"/>
            <a:endCxn id="19" idx="0"/>
          </p:cNvCxnSpPr>
          <p:nvPr/>
        </p:nvCxnSpPr>
        <p:spPr>
          <a:xfrm>
            <a:off x="4229643" y="4326053"/>
            <a:ext cx="7231" cy="929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036C9AF-53B5-9E9A-39E9-10D7C412AFC2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>
            <a:off x="4236874" y="4800458"/>
            <a:ext cx="1094" cy="907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30C9583C-CC1C-C81E-1658-130BA5DF2AD0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>
          <a:xfrm>
            <a:off x="5351571" y="5272645"/>
            <a:ext cx="0" cy="907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FCC628BA-EF17-F0FF-6495-C66E6426B48D}"/>
              </a:ext>
            </a:extLst>
          </p:cNvPr>
          <p:cNvCxnSpPr>
            <a:cxnSpLocks/>
            <a:stCxn id="23" idx="2"/>
            <a:endCxn id="24" idx="0"/>
          </p:cNvCxnSpPr>
          <p:nvPr/>
        </p:nvCxnSpPr>
        <p:spPr>
          <a:xfrm>
            <a:off x="5351571" y="5744832"/>
            <a:ext cx="5582" cy="962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370C3543-7F74-845A-F541-9F019CA3644D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 flipH="1">
            <a:off x="5351571" y="6222565"/>
            <a:ext cx="5582" cy="10817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en angle 71">
            <a:extLst>
              <a:ext uri="{FF2B5EF4-FFF2-40B4-BE49-F238E27FC236}">
                <a16:creationId xmlns:a16="http://schemas.microsoft.com/office/drawing/2014/main" id="{7377FC5C-06DA-B60A-4032-0A09D613F611}"/>
              </a:ext>
            </a:extLst>
          </p:cNvPr>
          <p:cNvCxnSpPr>
            <a:cxnSpLocks/>
            <a:stCxn id="19" idx="2"/>
            <a:endCxn id="22" idx="0"/>
          </p:cNvCxnSpPr>
          <p:nvPr/>
        </p:nvCxnSpPr>
        <p:spPr>
          <a:xfrm rot="16200000" flipH="1">
            <a:off x="4748861" y="4288470"/>
            <a:ext cx="90723" cy="111469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059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15CE6-71DD-7768-9785-93C720052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4">
            <a:extLst>
              <a:ext uri="{FF2B5EF4-FFF2-40B4-BE49-F238E27FC236}">
                <a16:creationId xmlns:a16="http://schemas.microsoft.com/office/drawing/2014/main" id="{1CCC5790-2F44-3F49-4205-97BFD6CACC97}"/>
              </a:ext>
            </a:extLst>
          </p:cNvPr>
          <p:cNvSpPr/>
          <p:nvPr/>
        </p:nvSpPr>
        <p:spPr>
          <a:xfrm>
            <a:off x="154800" y="177840"/>
            <a:ext cx="4775009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ea typeface="Times New Roman"/>
              </a:rPr>
              <a:t>… A l’est, la domination des empires russe, prussien, autrichien et ottoman ; 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2) A l’est…</a:t>
            </a:r>
          </a:p>
          <a:p>
            <a:pPr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a) L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a disparition confirmée de la vaste Pologne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NB : Après le dernier partage en 1795 ; 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Et…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L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’échec du grand-duch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é de Varsovie de 1807-15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b) Et globalement…</a:t>
            </a: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Une Europe centrale et orientale dominée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Par les trois empires Russie-Autriche-Prusse</a:t>
            </a: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Et l’Empire ottoman au sud-est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EC9B4682-0A78-55D3-28B5-C3B3CD786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76" y="177841"/>
            <a:ext cx="6929723" cy="47122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AD648CE1-B3B0-4E62-56D7-E8BE9463F4B7}"/>
              </a:ext>
            </a:extLst>
          </p:cNvPr>
          <p:cNvSpPr/>
          <p:nvPr/>
        </p:nvSpPr>
        <p:spPr>
          <a:xfrm>
            <a:off x="8397467" y="151025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D0D36E9-4880-2C9B-CC8A-4E7E75324FFC}"/>
              </a:ext>
            </a:extLst>
          </p:cNvPr>
          <p:cNvSpPr/>
          <p:nvPr/>
        </p:nvSpPr>
        <p:spPr>
          <a:xfrm>
            <a:off x="11134040" y="5759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8E6C06C-0EDA-CC78-6D5E-12CDBA23A437}"/>
              </a:ext>
            </a:extLst>
          </p:cNvPr>
          <p:cNvSpPr/>
          <p:nvPr/>
        </p:nvSpPr>
        <p:spPr>
          <a:xfrm>
            <a:off x="8682388" y="228550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69298D4-5755-09FE-29A4-B80D18828054}"/>
              </a:ext>
            </a:extLst>
          </p:cNvPr>
          <p:cNvSpPr/>
          <p:nvPr/>
        </p:nvSpPr>
        <p:spPr>
          <a:xfrm>
            <a:off x="10577449" y="351821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0FB8B68-5219-4D96-17B5-77B5A21F0600}"/>
              </a:ext>
            </a:extLst>
          </p:cNvPr>
          <p:cNvSpPr/>
          <p:nvPr/>
        </p:nvSpPr>
        <p:spPr>
          <a:xfrm>
            <a:off x="9172991" y="158473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878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6461A-C375-96A6-8C89-89171B5E6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4">
            <a:extLst>
              <a:ext uri="{FF2B5EF4-FFF2-40B4-BE49-F238E27FC236}">
                <a16:creationId xmlns:a16="http://schemas.microsoft.com/office/drawing/2014/main" id="{CA64A1E8-1218-529C-B91A-239F189F36E9}"/>
              </a:ext>
            </a:extLst>
          </p:cNvPr>
          <p:cNvSpPr/>
          <p:nvPr/>
        </p:nvSpPr>
        <p:spPr>
          <a:xfrm>
            <a:off x="154799" y="177840"/>
            <a:ext cx="6102819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ea typeface="Times New Roman"/>
              </a:rPr>
              <a:t>… Réunification des Pays-Bas ; 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3) Au nord-ouest, entre GB, France et Allemagne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Les Pays-Bas réunifiés en un seul royaume…</a:t>
            </a:r>
          </a:p>
          <a:p>
            <a:pPr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a) Pour les puissances, créer un nouvel Etat fort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Capable de contenir l’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expansion fran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çaise (depuis Louis XIV…)</a:t>
            </a:r>
          </a:p>
          <a:p>
            <a:pPr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b) Un 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Etat tampon contre la France, t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out comme…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La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 Rhénanie prussienne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 ; L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e Palatinat bavarois</a:t>
            </a: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Le grand-duché de Bade ; L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a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 Suisse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Et le 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Piémont-Sardaigne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B84B386C-9EFB-071A-C1A6-463E1105BA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97" t="18725" r="56285" b="23342"/>
          <a:stretch/>
        </p:blipFill>
        <p:spPr>
          <a:xfrm>
            <a:off x="6506817" y="113746"/>
            <a:ext cx="5420139" cy="660679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3B4A4F4-A285-6A62-A82A-A469BF605DA1}"/>
              </a:ext>
            </a:extLst>
          </p:cNvPr>
          <p:cNvSpPr/>
          <p:nvPr/>
        </p:nvSpPr>
        <p:spPr>
          <a:xfrm>
            <a:off x="10116065" y="129821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73379D6-F521-49B2-9871-35DF8F793B02}"/>
              </a:ext>
            </a:extLst>
          </p:cNvPr>
          <p:cNvSpPr/>
          <p:nvPr/>
        </p:nvSpPr>
        <p:spPr>
          <a:xfrm>
            <a:off x="10440744" y="257705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F2719D9-2DB9-30C6-D45B-F94C7251B60F}"/>
              </a:ext>
            </a:extLst>
          </p:cNvPr>
          <p:cNvSpPr/>
          <p:nvPr/>
        </p:nvSpPr>
        <p:spPr>
          <a:xfrm>
            <a:off x="10864812" y="272602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FF4905D-517E-2348-DA2D-C39C9CA69A4F}"/>
              </a:ext>
            </a:extLst>
          </p:cNvPr>
          <p:cNvSpPr/>
          <p:nvPr/>
        </p:nvSpPr>
        <p:spPr>
          <a:xfrm>
            <a:off x="10858808" y="33545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4480AFB-9608-FBAA-461A-98EB3ED41EC3}"/>
              </a:ext>
            </a:extLst>
          </p:cNvPr>
          <p:cNvSpPr/>
          <p:nvPr/>
        </p:nvSpPr>
        <p:spPr>
          <a:xfrm>
            <a:off x="10615614" y="476366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08025E0-CE47-5E10-2E25-528740F3DD38}"/>
              </a:ext>
            </a:extLst>
          </p:cNvPr>
          <p:cNvSpPr/>
          <p:nvPr/>
        </p:nvSpPr>
        <p:spPr>
          <a:xfrm>
            <a:off x="10615614" y="397191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446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1F876-A18E-687D-35EC-3690ADE5E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59D6D664-4654-435D-E9D2-2776222B9C6C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1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1800" b="1" dirty="0">
                <a:latin typeface="+mn-lt"/>
                <a:cs typeface="Arial" panose="020B0604020202020204" pitchFamily="34" charset="0"/>
              </a:rPr>
            </a:br>
            <a:r>
              <a:rPr lang="fr-FR" sz="1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 </a:t>
            </a:r>
            <a:br>
              <a:rPr lang="fr-FR" sz="1800" b="1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fr-FR" sz="1800" b="1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r-FR" sz="1800" b="1" kern="0" dirty="0">
                <a:effectLst/>
                <a:latin typeface="+mn-lt"/>
                <a:ea typeface="Times New Roman" panose="02020603050405020304" pitchFamily="18" charset="0"/>
              </a:rPr>
              <a:t>1815-1853 : L’Europe du congrès de Vienne</a:t>
            </a:r>
          </a:p>
          <a:p>
            <a:pPr algn="ctr">
              <a:lnSpc>
                <a:spcPct val="100000"/>
              </a:lnSpc>
            </a:pPr>
            <a:endParaRPr lang="fr-FR" kern="0" dirty="0">
              <a:ea typeface="Times New Roman" panose="02020603050405020304" pitchFamily="18" charset="0"/>
            </a:endParaRPr>
          </a:p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Sept. 1814-Juin 1815 : Le congrès de Vienne</a:t>
            </a:r>
            <a:endParaRPr lang="fr-FR" b="1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1) Restaurer l’Ancien Régime, garant de la paix : 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La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</a:rPr>
              <a:t>ère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 grande rencontre diplomatique européenne, la naissance du concert des nations ; Restaurer les dynasties légitimes et l’absolutisme, contre les aspirations libérales et nationales des peuples ; 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</a:rPr>
              <a:t>Des puissances européennes soucieuses de défendre la restauration de l’ordre européen légitime, mais également soucieuses de défendre leurs propres intérêts</a:t>
            </a:r>
          </a:p>
          <a:p>
            <a:r>
              <a:rPr lang="fr-FR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2) Une nouvelle carte de l’Europe : </a:t>
            </a:r>
            <a:r>
              <a:rPr lang="fr-FR" spc="-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Au nord, une recomposition de la Scandinavie ; A l’est, la domination des empires russe, prussien, autrichien et ottoman ; Réunification des Pays-Bas ; En Espagne et au Portugal, retour des monarchies ; Au centre, la Confédération germanique dominée par la Prusse et l’Autriche, </a:t>
            </a:r>
            <a:r>
              <a:rPr lang="fr-FR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domination tempérée par des Etats régionaux : Bavière, Saxe, Bade, Wurtemberg, Hanovre ; </a:t>
            </a:r>
            <a:r>
              <a:rPr lang="fr-FR" spc="-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Une Italie partagée : Lombardie-Vénétie autrichienne ; Piémont-Sardaigne, Etat de la Papauté romaine ; Deux-Siciles des Bourbon d’Espagne</a:t>
            </a:r>
          </a:p>
          <a:p>
            <a:endParaRPr lang="fr-FR" sz="180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1800" kern="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55128873-9D46-CA50-EF23-7BB5D84C4CFB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7395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30A4A-1561-CD18-269E-F27491229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4">
            <a:extLst>
              <a:ext uri="{FF2B5EF4-FFF2-40B4-BE49-F238E27FC236}">
                <a16:creationId xmlns:a16="http://schemas.microsoft.com/office/drawing/2014/main" id="{1D72A8E8-E0BF-F40D-E4F1-F92C4ACA6671}"/>
              </a:ext>
            </a:extLst>
          </p:cNvPr>
          <p:cNvSpPr/>
          <p:nvPr/>
        </p:nvSpPr>
        <p:spPr>
          <a:xfrm>
            <a:off x="154799" y="177840"/>
            <a:ext cx="7226661" cy="23068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ea typeface="Times New Roman"/>
              </a:rPr>
              <a:t>… Réunification des Pays-Bas ; 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c) Un royaume des Pays-Bas avec à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 sa tête</a:t>
            </a:r>
          </a:p>
          <a:p>
            <a:pPr>
              <a:lnSpc>
                <a:spcPct val="100000"/>
              </a:lnSpc>
            </a:pPr>
            <a:r>
              <a:rPr lang="fr-FR" u="sng" spc="-1" dirty="0">
                <a:solidFill>
                  <a:srgbClr val="000000"/>
                </a:solidFill>
                <a:latin typeface="Calibri"/>
              </a:rPr>
              <a:t>Guillaume 1</a:t>
            </a:r>
            <a:r>
              <a:rPr lang="fr-FR" u="sng" spc="-1" baseline="30000" dirty="0">
                <a:solidFill>
                  <a:srgbClr val="000000"/>
                </a:solidFill>
                <a:latin typeface="Calibri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 de la dynastie hollandaise d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es Orange-Nassau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d) 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A noter que...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Guillaume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 est également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Grand-duc du Luxembourg en Confédération germanique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48E133-47BD-03DA-E56E-A2C2F2A07D58}"/>
              </a:ext>
            </a:extLst>
          </p:cNvPr>
          <p:cNvSpPr/>
          <p:nvPr/>
        </p:nvSpPr>
        <p:spPr>
          <a:xfrm>
            <a:off x="3409924" y="4305994"/>
            <a:ext cx="954157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1647-50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DCC3B336-0354-8488-C994-AF68A327C5BF}"/>
              </a:ext>
            </a:extLst>
          </p:cNvPr>
          <p:cNvCxnSpPr>
            <a:cxnSpLocks/>
            <a:stCxn id="20" idx="2"/>
            <a:endCxn id="3" idx="0"/>
          </p:cNvCxnSpPr>
          <p:nvPr/>
        </p:nvCxnSpPr>
        <p:spPr>
          <a:xfrm>
            <a:off x="3886357" y="4126585"/>
            <a:ext cx="646" cy="17940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D8E5965-ABAD-40F8-2B6F-9E01FE454698}"/>
              </a:ext>
            </a:extLst>
          </p:cNvPr>
          <p:cNvSpPr/>
          <p:nvPr/>
        </p:nvSpPr>
        <p:spPr>
          <a:xfrm>
            <a:off x="3398889" y="4810637"/>
            <a:ext cx="965192" cy="78059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1650-1702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Angleterre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1694-1702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A7BB7F0-669D-0924-8E05-934C19BCF24E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flipH="1">
            <a:off x="3881485" y="4687458"/>
            <a:ext cx="5518" cy="1231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A277A35-F731-2A54-D3EB-4E5DBFC95B2A}"/>
              </a:ext>
            </a:extLst>
          </p:cNvPr>
          <p:cNvSpPr/>
          <p:nvPr/>
        </p:nvSpPr>
        <p:spPr>
          <a:xfrm>
            <a:off x="2468926" y="4294286"/>
            <a:ext cx="874644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Albertine</a:t>
            </a:r>
          </a:p>
        </p:txBody>
      </p:sp>
      <p:cxnSp>
        <p:nvCxnSpPr>
          <p:cNvPr id="8" name="Connecteur en angle 71">
            <a:extLst>
              <a:ext uri="{FF2B5EF4-FFF2-40B4-BE49-F238E27FC236}">
                <a16:creationId xmlns:a16="http://schemas.microsoft.com/office/drawing/2014/main" id="{A360DD8A-6B9C-B352-C061-44A28A020B15}"/>
              </a:ext>
            </a:extLst>
          </p:cNvPr>
          <p:cNvCxnSpPr>
            <a:cxnSpLocks/>
            <a:stCxn id="20" idx="2"/>
            <a:endCxn id="7" idx="0"/>
          </p:cNvCxnSpPr>
          <p:nvPr/>
        </p:nvCxnSpPr>
        <p:spPr>
          <a:xfrm rot="5400000">
            <a:off x="3312453" y="3720381"/>
            <a:ext cx="167701" cy="98010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B4F65DA-D2B2-8207-6ED7-9807B8D2FC42}"/>
              </a:ext>
            </a:extLst>
          </p:cNvPr>
          <p:cNvSpPr/>
          <p:nvPr/>
        </p:nvSpPr>
        <p:spPr>
          <a:xfrm>
            <a:off x="2469159" y="4734120"/>
            <a:ext cx="874644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Henri-Casimir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5D84B3C-EDE3-D473-1125-05AA1279679E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2906248" y="4675750"/>
            <a:ext cx="233" cy="583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0B38066-6A30-3501-19CF-0BCDFC4AEAAD}"/>
              </a:ext>
            </a:extLst>
          </p:cNvPr>
          <p:cNvSpPr/>
          <p:nvPr/>
        </p:nvSpPr>
        <p:spPr>
          <a:xfrm>
            <a:off x="2471333" y="5230073"/>
            <a:ext cx="872470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Jean-Guillaume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D9E365C-7B3E-DB08-1E3A-7FB5C999CF4F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2906481" y="5115584"/>
            <a:ext cx="1087" cy="11448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4DF79B0-EC41-ECA6-3663-BC9B73B5C14C}"/>
              </a:ext>
            </a:extLst>
          </p:cNvPr>
          <p:cNvSpPr/>
          <p:nvPr/>
        </p:nvSpPr>
        <p:spPr>
          <a:xfrm>
            <a:off x="2393763" y="5724014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1747-51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B7E3C84-E93B-5C21-E837-87ED22340013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 flipH="1">
            <a:off x="2900531" y="5611537"/>
            <a:ext cx="7037" cy="11247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1E86C41-B854-2067-BAAB-232C712C13E9}"/>
              </a:ext>
            </a:extLst>
          </p:cNvPr>
          <p:cNvSpPr/>
          <p:nvPr/>
        </p:nvSpPr>
        <p:spPr>
          <a:xfrm>
            <a:off x="2400995" y="6217955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1751-95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70461A7-9C53-5CD9-6D6D-FFDD22641C92}"/>
              </a:ext>
            </a:extLst>
          </p:cNvPr>
          <p:cNvCxnSpPr>
            <a:cxnSpLocks/>
            <a:stCxn id="13" idx="2"/>
            <a:endCxn id="15" idx="0"/>
          </p:cNvCxnSpPr>
          <p:nvPr/>
        </p:nvCxnSpPr>
        <p:spPr>
          <a:xfrm>
            <a:off x="2900531" y="6105478"/>
            <a:ext cx="7232" cy="11247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CDAE869-DA42-ACC8-4A1E-E99B4BC4C167}"/>
              </a:ext>
            </a:extLst>
          </p:cNvPr>
          <p:cNvSpPr/>
          <p:nvPr/>
        </p:nvSpPr>
        <p:spPr>
          <a:xfrm>
            <a:off x="2388409" y="2616774"/>
            <a:ext cx="1038708" cy="81223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1559-84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Orange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1544-84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EA36EA-3942-1054-C524-51515D561022}"/>
              </a:ext>
            </a:extLst>
          </p:cNvPr>
          <p:cNvSpPr/>
          <p:nvPr/>
        </p:nvSpPr>
        <p:spPr>
          <a:xfrm>
            <a:off x="2390879" y="3569714"/>
            <a:ext cx="1038708" cy="556871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Frédéric-Guillaume 1584-1618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1F9E48-DE31-3BCC-5B4E-4626B4DF852F}"/>
              </a:ext>
            </a:extLst>
          </p:cNvPr>
          <p:cNvSpPr/>
          <p:nvPr/>
        </p:nvSpPr>
        <p:spPr>
          <a:xfrm>
            <a:off x="1568290" y="3577261"/>
            <a:ext cx="753884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Maurice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1618-25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CC3EEA-0AD7-E144-2E5D-3A6476B65B37}"/>
              </a:ext>
            </a:extLst>
          </p:cNvPr>
          <p:cNvSpPr/>
          <p:nvPr/>
        </p:nvSpPr>
        <p:spPr>
          <a:xfrm>
            <a:off x="3509415" y="3569714"/>
            <a:ext cx="753884" cy="556871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Frédéric-Henri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1625-47</a:t>
            </a:r>
          </a:p>
        </p:txBody>
      </p:sp>
      <p:cxnSp>
        <p:nvCxnSpPr>
          <p:cNvPr id="21" name="Connecteur en angle 71">
            <a:extLst>
              <a:ext uri="{FF2B5EF4-FFF2-40B4-BE49-F238E27FC236}">
                <a16:creationId xmlns:a16="http://schemas.microsoft.com/office/drawing/2014/main" id="{B9566E6E-1C08-3632-2560-3ECF15670475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 rot="16200000" flipH="1">
            <a:off x="3326707" y="3010064"/>
            <a:ext cx="140706" cy="97859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en angle 71">
            <a:extLst>
              <a:ext uri="{FF2B5EF4-FFF2-40B4-BE49-F238E27FC236}">
                <a16:creationId xmlns:a16="http://schemas.microsoft.com/office/drawing/2014/main" id="{07770BBA-1F2B-A01C-570B-33C5CB769E97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 rot="5400000">
            <a:off x="2352372" y="3021869"/>
            <a:ext cx="148253" cy="96253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ECF8425-9BF1-F9FD-0F85-5AE8D54BDB11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>
            <a:off x="2907763" y="3429008"/>
            <a:ext cx="2470" cy="14070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8FCFCB8-E8EC-67E1-24DA-6FDCEABFF760}"/>
              </a:ext>
            </a:extLst>
          </p:cNvPr>
          <p:cNvSpPr/>
          <p:nvPr/>
        </p:nvSpPr>
        <p:spPr>
          <a:xfrm>
            <a:off x="4885019" y="3361936"/>
            <a:ext cx="1013536" cy="38146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1815-40</a:t>
            </a:r>
          </a:p>
        </p:txBody>
      </p:sp>
      <p:cxnSp>
        <p:nvCxnSpPr>
          <p:cNvPr id="31" name="Connecteur en angle 71">
            <a:extLst>
              <a:ext uri="{FF2B5EF4-FFF2-40B4-BE49-F238E27FC236}">
                <a16:creationId xmlns:a16="http://schemas.microsoft.com/office/drawing/2014/main" id="{4A8114AF-3D2F-85C9-0BA8-B3755ABF473C}"/>
              </a:ext>
            </a:extLst>
          </p:cNvPr>
          <p:cNvCxnSpPr>
            <a:cxnSpLocks/>
            <a:stCxn id="15" idx="2"/>
            <a:endCxn id="30" idx="0"/>
          </p:cNvCxnSpPr>
          <p:nvPr/>
        </p:nvCxnSpPr>
        <p:spPr>
          <a:xfrm rot="5400000" flipH="1" flipV="1">
            <a:off x="2531033" y="3738666"/>
            <a:ext cx="3237483" cy="2484024"/>
          </a:xfrm>
          <a:prstGeom prst="bentConnector5">
            <a:avLst>
              <a:gd name="adj1" fmla="val -2149"/>
              <a:gd name="adj2" fmla="val 62804"/>
              <a:gd name="adj3" fmla="val 103377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>
            <a:extLst>
              <a:ext uri="{FF2B5EF4-FFF2-40B4-BE49-F238E27FC236}">
                <a16:creationId xmlns:a16="http://schemas.microsoft.com/office/drawing/2014/main" id="{24E57CCB-89A0-CF1D-5D07-F56046AFD8E4}"/>
              </a:ext>
            </a:extLst>
          </p:cNvPr>
          <p:cNvSpPr/>
          <p:nvPr/>
        </p:nvSpPr>
        <p:spPr>
          <a:xfrm>
            <a:off x="4892250" y="3836341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1840-49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EF8F42F-7953-26D4-F712-0914CAF726B0}"/>
              </a:ext>
            </a:extLst>
          </p:cNvPr>
          <p:cNvSpPr/>
          <p:nvPr/>
        </p:nvSpPr>
        <p:spPr>
          <a:xfrm>
            <a:off x="4893344" y="4308528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1849-90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E1176B2C-0C19-EADA-0514-D182E04FD35B}"/>
              </a:ext>
            </a:extLst>
          </p:cNvPr>
          <p:cNvSpPr/>
          <p:nvPr/>
        </p:nvSpPr>
        <p:spPr>
          <a:xfrm>
            <a:off x="4885019" y="4779964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Wilhelmine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1890-1948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15298FB3-9F3C-ACE1-E877-FF1A59E165E5}"/>
              </a:ext>
            </a:extLst>
          </p:cNvPr>
          <p:cNvSpPr/>
          <p:nvPr/>
        </p:nvSpPr>
        <p:spPr>
          <a:xfrm>
            <a:off x="4912917" y="5250587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Juliana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1948-80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FE981CA8-E8FF-0B1B-5404-A34575EA51A5}"/>
              </a:ext>
            </a:extLst>
          </p:cNvPr>
          <p:cNvSpPr/>
          <p:nvPr/>
        </p:nvSpPr>
        <p:spPr>
          <a:xfrm>
            <a:off x="4918499" y="5728320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Béatrix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1980-2013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60CC28BE-334B-0595-EA7F-FE0CEB594A44}"/>
              </a:ext>
            </a:extLst>
          </p:cNvPr>
          <p:cNvSpPr/>
          <p:nvPr/>
        </p:nvSpPr>
        <p:spPr>
          <a:xfrm>
            <a:off x="4617886" y="6217955"/>
            <a:ext cx="1547804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Guillaume-Alexandre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2013</a:t>
            </a:r>
          </a:p>
        </p:txBody>
      </p:sp>
      <p:cxnSp>
        <p:nvCxnSpPr>
          <p:cNvPr id="143" name="Connecteur droit avec flèche 142">
            <a:extLst>
              <a:ext uri="{FF2B5EF4-FFF2-40B4-BE49-F238E27FC236}">
                <a16:creationId xmlns:a16="http://schemas.microsoft.com/office/drawing/2014/main" id="{2141D225-A359-999D-539B-2922F2B70494}"/>
              </a:ext>
            </a:extLst>
          </p:cNvPr>
          <p:cNvCxnSpPr>
            <a:cxnSpLocks/>
            <a:stCxn id="30" idx="2"/>
            <a:endCxn id="136" idx="0"/>
          </p:cNvCxnSpPr>
          <p:nvPr/>
        </p:nvCxnSpPr>
        <p:spPr>
          <a:xfrm>
            <a:off x="5391787" y="3743400"/>
            <a:ext cx="7231" cy="929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72388651-5785-E3E1-26A4-9C3B6E1F9259}"/>
              </a:ext>
            </a:extLst>
          </p:cNvPr>
          <p:cNvCxnSpPr>
            <a:cxnSpLocks/>
            <a:stCxn id="136" idx="2"/>
            <a:endCxn id="137" idx="0"/>
          </p:cNvCxnSpPr>
          <p:nvPr/>
        </p:nvCxnSpPr>
        <p:spPr>
          <a:xfrm>
            <a:off x="5399018" y="4217805"/>
            <a:ext cx="1094" cy="907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avec flèche 150">
            <a:extLst>
              <a:ext uri="{FF2B5EF4-FFF2-40B4-BE49-F238E27FC236}">
                <a16:creationId xmlns:a16="http://schemas.microsoft.com/office/drawing/2014/main" id="{7AA04F85-CFF3-F4B2-B18C-EC69A4713286}"/>
              </a:ext>
            </a:extLst>
          </p:cNvPr>
          <p:cNvCxnSpPr>
            <a:cxnSpLocks/>
            <a:stCxn id="137" idx="2"/>
            <a:endCxn id="138" idx="0"/>
          </p:cNvCxnSpPr>
          <p:nvPr/>
        </p:nvCxnSpPr>
        <p:spPr>
          <a:xfrm flipH="1">
            <a:off x="5391787" y="4689992"/>
            <a:ext cx="8325" cy="89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DBD4A036-1756-1527-5857-699173D1C586}"/>
              </a:ext>
            </a:extLst>
          </p:cNvPr>
          <p:cNvCxnSpPr>
            <a:cxnSpLocks/>
            <a:stCxn id="138" idx="2"/>
            <a:endCxn id="139" idx="0"/>
          </p:cNvCxnSpPr>
          <p:nvPr/>
        </p:nvCxnSpPr>
        <p:spPr>
          <a:xfrm>
            <a:off x="5391787" y="5161428"/>
            <a:ext cx="27898" cy="8915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avec flèche 160">
            <a:extLst>
              <a:ext uri="{FF2B5EF4-FFF2-40B4-BE49-F238E27FC236}">
                <a16:creationId xmlns:a16="http://schemas.microsoft.com/office/drawing/2014/main" id="{0369A463-4EAB-B24E-2277-71978FED2D99}"/>
              </a:ext>
            </a:extLst>
          </p:cNvPr>
          <p:cNvCxnSpPr>
            <a:cxnSpLocks/>
            <a:stCxn id="139" idx="2"/>
            <a:endCxn id="141" idx="0"/>
          </p:cNvCxnSpPr>
          <p:nvPr/>
        </p:nvCxnSpPr>
        <p:spPr>
          <a:xfrm>
            <a:off x="5419685" y="5632051"/>
            <a:ext cx="5582" cy="962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droit avec flèche 170">
            <a:extLst>
              <a:ext uri="{FF2B5EF4-FFF2-40B4-BE49-F238E27FC236}">
                <a16:creationId xmlns:a16="http://schemas.microsoft.com/office/drawing/2014/main" id="{96C3F191-38B6-C97A-BA42-698A2502132D}"/>
              </a:ext>
            </a:extLst>
          </p:cNvPr>
          <p:cNvCxnSpPr>
            <a:cxnSpLocks/>
            <a:stCxn id="141" idx="2"/>
            <a:endCxn id="142" idx="0"/>
          </p:cNvCxnSpPr>
          <p:nvPr/>
        </p:nvCxnSpPr>
        <p:spPr>
          <a:xfrm flipH="1">
            <a:off x="5391788" y="6109784"/>
            <a:ext cx="33479" cy="10817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6A07849-7AD3-C1A4-0592-002C2F251583}"/>
              </a:ext>
            </a:extLst>
          </p:cNvPr>
          <p:cNvSpPr/>
          <p:nvPr/>
        </p:nvSpPr>
        <p:spPr>
          <a:xfrm>
            <a:off x="421751" y="4088564"/>
            <a:ext cx="1842188" cy="1784227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ORANGE-NASSAU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Comté de Nassau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1255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Princes d’Orange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1544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Stathouders de Hollande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1559-1795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Rois de Hollande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1815-2013</a:t>
            </a:r>
          </a:p>
        </p:txBody>
      </p:sp>
    </p:spTree>
    <p:extLst>
      <p:ext uri="{BB962C8B-B14F-4D97-AF65-F5344CB8AC3E}">
        <p14:creationId xmlns:p14="http://schemas.microsoft.com/office/powerpoint/2010/main" val="671111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5F841-6E95-1FA2-4CB5-AE4BFC2BD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4">
            <a:extLst>
              <a:ext uri="{FF2B5EF4-FFF2-40B4-BE49-F238E27FC236}">
                <a16:creationId xmlns:a16="http://schemas.microsoft.com/office/drawing/2014/main" id="{D70138AE-D42F-468F-DCD7-02742F94310E}"/>
              </a:ext>
            </a:extLst>
          </p:cNvPr>
          <p:cNvSpPr/>
          <p:nvPr/>
        </p:nvSpPr>
        <p:spPr>
          <a:xfrm>
            <a:off x="154800" y="177840"/>
            <a:ext cx="4777418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ea typeface="Times New Roman"/>
              </a:rPr>
              <a:t>… En Espagne et au Portugal, retour des monarchies ; 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4) Au sud-ouest, dans la péninsule ibérique</a:t>
            </a:r>
          </a:p>
          <a:p>
            <a:pPr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a) Les Bourbon (1700) et les Bragance (1640) Retrouvent leurs trônes, espagnol et portugais</a:t>
            </a:r>
          </a:p>
          <a:p>
            <a:pPr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b) Mais ils doivent faire face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A une forte opposition libérale</a:t>
            </a:r>
          </a:p>
          <a:p>
            <a:pPr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*A revoir…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C3670814-4A2D-CD2D-E3D9-4E3FCACF0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76" y="177841"/>
            <a:ext cx="6929723" cy="47122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5310C8A-9F4C-8D28-035C-E7EB49A175FD}"/>
              </a:ext>
            </a:extLst>
          </p:cNvPr>
          <p:cNvSpPr/>
          <p:nvPr/>
        </p:nvSpPr>
        <p:spPr>
          <a:xfrm>
            <a:off x="5769352" y="342900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0E48B13-3982-4175-ADCF-CAE0354E3DED}"/>
              </a:ext>
            </a:extLst>
          </p:cNvPr>
          <p:cNvSpPr/>
          <p:nvPr/>
        </p:nvSpPr>
        <p:spPr>
          <a:xfrm>
            <a:off x="5107476" y="368741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8792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4"/>
          <p:cNvSpPr/>
          <p:nvPr/>
        </p:nvSpPr>
        <p:spPr>
          <a:xfrm>
            <a:off x="154800" y="177840"/>
            <a:ext cx="4920783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ea typeface="Times New Roman"/>
              </a:rPr>
              <a:t>… Au centre, la Confédération germanique dominée par la Prusse et l’Autriche, 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ea typeface="Times New Roman"/>
              </a:rPr>
              <a:t>5) Au centre, l’</a:t>
            </a:r>
            <a:r>
              <a:rPr lang="fr-FR" b="0" strike="noStrike" spc="-1" dirty="0">
                <a:solidFill>
                  <a:srgbClr val="000000"/>
                </a:solidFill>
                <a:ea typeface="Times New Roman"/>
              </a:rPr>
              <a:t>Allemagne…</a:t>
            </a:r>
          </a:p>
          <a:p>
            <a:pPr>
              <a:lnSpc>
                <a:spcPct val="100000"/>
              </a:lnSpc>
            </a:pPr>
            <a:r>
              <a:rPr lang="fr-FR" b="0" strike="noStrike" spc="-1" dirty="0"/>
              <a:t>Quatre points…</a:t>
            </a:r>
          </a:p>
          <a:p>
            <a:pPr>
              <a:lnSpc>
                <a:spcPct val="100000"/>
              </a:lnSpc>
            </a:pPr>
            <a:endParaRPr lang="fr-FR" b="0" strike="noStrike" spc="-1" dirty="0"/>
          </a:p>
          <a:p>
            <a:pPr>
              <a:lnSpc>
                <a:spcPct val="100000"/>
              </a:lnSpc>
            </a:pPr>
            <a:r>
              <a:rPr lang="fr-FR" b="0" strike="noStrike" spc="-1" dirty="0">
                <a:solidFill>
                  <a:srgbClr val="000000"/>
                </a:solidFill>
                <a:ea typeface="Times New Roman"/>
              </a:rPr>
              <a:t>a) 1806 : Disparition du Saint-Empire qui renaît… </a:t>
            </a:r>
            <a:r>
              <a:rPr lang="fr-FR" spc="-1" dirty="0">
                <a:solidFill>
                  <a:srgbClr val="000000"/>
                </a:solidFill>
                <a:ea typeface="Times New Roman"/>
              </a:rPr>
              <a:t>1815 : S</a:t>
            </a:r>
            <a:r>
              <a:rPr lang="fr-FR" b="0" strike="noStrike" spc="-1" dirty="0">
                <a:solidFill>
                  <a:srgbClr val="000000"/>
                </a:solidFill>
                <a:ea typeface="Times New Roman"/>
              </a:rPr>
              <a:t>ous le nom de Confédération germanique</a:t>
            </a:r>
            <a:endParaRPr lang="fr-FR" spc="-1" dirty="0">
              <a:solidFill>
                <a:srgbClr val="000000"/>
              </a:solidFill>
              <a:ea typeface="Times New Roman"/>
            </a:endParaRPr>
          </a:p>
          <a:p>
            <a:pPr>
              <a:lnSpc>
                <a:spcPct val="100000"/>
              </a:lnSpc>
            </a:pPr>
            <a:endParaRPr lang="fr-FR" b="0" strike="noStrike" spc="-1" dirty="0">
              <a:solidFill>
                <a:srgbClr val="000000"/>
              </a:solidFill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ea typeface="Times New Roman"/>
              </a:rPr>
              <a:t>NB : Mais sans empereur</a:t>
            </a:r>
          </a:p>
          <a:p>
            <a:pPr>
              <a:lnSpc>
                <a:spcPct val="100000"/>
              </a:lnSpc>
            </a:pPr>
            <a:r>
              <a:rPr lang="fr-FR" b="0" strike="noStrike" spc="-1" dirty="0">
                <a:solidFill>
                  <a:srgbClr val="000000"/>
                </a:solidFill>
                <a:ea typeface="Times New Roman"/>
              </a:rPr>
              <a:t>Et sans les ex-Pays-Bas autrichiens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</a:rPr>
              <a:t>*Une confédération avec</a:t>
            </a:r>
            <a:r>
              <a:rPr lang="fr-FR" b="0" strike="noStrike" spc="-1" dirty="0">
                <a:solidFill>
                  <a:srgbClr val="000000"/>
                </a:solidFill>
              </a:rPr>
              <a:t>…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</a:rPr>
              <a:t>- Un </a:t>
            </a:r>
            <a:r>
              <a:rPr lang="fr-FR" i="1" spc="-1" dirty="0">
                <a:solidFill>
                  <a:srgbClr val="000000"/>
                </a:solidFill>
              </a:rPr>
              <a:t>Bundestag</a:t>
            </a:r>
            <a:r>
              <a:rPr lang="fr-FR" spc="-1" dirty="0">
                <a:solidFill>
                  <a:srgbClr val="000000"/>
                </a:solidFill>
              </a:rPr>
              <a:t> à Francfort, qui remplace la diète d’empire</a:t>
            </a:r>
          </a:p>
          <a:p>
            <a:pPr>
              <a:lnSpc>
                <a:spcPct val="100000"/>
              </a:lnSpc>
            </a:pPr>
            <a:r>
              <a:rPr lang="fr-FR" b="0" strike="noStrike" spc="-1" dirty="0">
                <a:solidFill>
                  <a:srgbClr val="000000"/>
                </a:solidFill>
              </a:rPr>
              <a:t>- </a:t>
            </a:r>
            <a:r>
              <a:rPr lang="fr-FR" spc="-1" dirty="0">
                <a:solidFill>
                  <a:srgbClr val="000000"/>
                </a:solidFill>
              </a:rPr>
              <a:t>Un</a:t>
            </a:r>
            <a:r>
              <a:rPr lang="fr-FR" b="0" strike="noStrike" spc="-1" dirty="0">
                <a:solidFill>
                  <a:srgbClr val="000000"/>
                </a:solidFill>
              </a:rPr>
              <a:t> Conseil restreint, </a:t>
            </a:r>
            <a:r>
              <a:rPr lang="fr-FR" b="0" u="sng" strike="noStrike" spc="-1" dirty="0">
                <a:solidFill>
                  <a:srgbClr val="000000"/>
                </a:solidFill>
              </a:rPr>
              <a:t>présidé par l’Autriche</a:t>
            </a:r>
            <a:endParaRPr lang="fr-FR" b="0" u="sng" strike="noStrike" spc="-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4BFB7C4-970B-6992-1BA7-4F18EC9415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19000" contrast="36000"/>
          </a:blip>
          <a:srcRect l="5983" t="23280" r="19392" b="5609"/>
          <a:stretch/>
        </p:blipFill>
        <p:spPr>
          <a:xfrm rot="16200000">
            <a:off x="6000549" y="-641243"/>
            <a:ext cx="5241283" cy="687918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1249F113-94D3-6720-7383-15235790ECD1}"/>
              </a:ext>
            </a:extLst>
          </p:cNvPr>
          <p:cNvSpPr/>
          <p:nvPr/>
        </p:nvSpPr>
        <p:spPr>
          <a:xfrm>
            <a:off x="7689622" y="291342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4"/>
          <p:cNvSpPr/>
          <p:nvPr/>
        </p:nvSpPr>
        <p:spPr>
          <a:xfrm>
            <a:off x="154800" y="177840"/>
            <a:ext cx="4854522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ea typeface="Times New Roman"/>
              </a:rPr>
              <a:t>… Au centre, la Confédération germanique dominée par la Prusse et l’Autriche, 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b) 1815 : U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ne carte simplifiée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39 Etats contre 350 en 1789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ea typeface="Times New Roman"/>
              </a:rPr>
              <a:t>*Avec notamment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ea typeface="Times New Roman"/>
              </a:rPr>
              <a:t>La disparition des Etats ecclésiastiques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ea typeface="Times New Roman"/>
              </a:rPr>
              <a:t>Et de la plupart des villes libres</a:t>
            </a: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ea typeface="Times New Roman"/>
              </a:rPr>
              <a:t>Sauf Francfort, Brême, Hambourg et Lübeck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ea typeface="Times New Roman"/>
              </a:rPr>
              <a:t>c</a:t>
            </a:r>
            <a:r>
              <a:rPr lang="fr-FR" sz="1800" b="0" strike="noStrike" spc="-1" dirty="0">
                <a:solidFill>
                  <a:srgbClr val="000000"/>
                </a:solidFill>
                <a:ea typeface="Times New Roman"/>
              </a:rPr>
              <a:t>) Une Confédération germanique dominée</a:t>
            </a:r>
            <a:endParaRPr lang="fr-FR" spc="-1" dirty="0">
              <a:solidFill>
                <a:srgbClr val="000000"/>
              </a:solidFill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ea typeface="Times New Roman"/>
              </a:rPr>
              <a:t>Par</a:t>
            </a:r>
            <a:r>
              <a:rPr lang="fr-FR" spc="-1" dirty="0">
                <a:solidFill>
                  <a:srgbClr val="000000"/>
                </a:solidFill>
                <a:ea typeface="Times New Roman"/>
              </a:rPr>
              <a:t> deux puissances de la Sainte-Alliance…</a:t>
            </a:r>
            <a:endParaRPr lang="fr-FR" sz="1800" b="0" strike="noStrike" spc="-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67E1C1A-9FDC-E2DE-2A5B-154C968313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19000" contrast="36000"/>
          </a:blip>
          <a:srcRect l="5983" t="23280" r="19392" b="5609"/>
          <a:stretch/>
        </p:blipFill>
        <p:spPr>
          <a:xfrm rot="16200000">
            <a:off x="6000549" y="-641243"/>
            <a:ext cx="5241283" cy="687918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F4E41539-8BCE-A4D3-4C8B-7A1A07F4ADEE}"/>
              </a:ext>
            </a:extLst>
          </p:cNvPr>
          <p:cNvSpPr/>
          <p:nvPr/>
        </p:nvSpPr>
        <p:spPr>
          <a:xfrm>
            <a:off x="8327022" y="129003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6F9E258-FB29-10AC-E5EA-75AD60757649}"/>
              </a:ext>
            </a:extLst>
          </p:cNvPr>
          <p:cNvSpPr/>
          <p:nvPr/>
        </p:nvSpPr>
        <p:spPr>
          <a:xfrm>
            <a:off x="7777057" y="160146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7FDBFFE-2540-3DF1-7B4F-3E71E6464D66}"/>
              </a:ext>
            </a:extLst>
          </p:cNvPr>
          <p:cNvSpPr/>
          <p:nvPr/>
        </p:nvSpPr>
        <p:spPr>
          <a:xfrm>
            <a:off x="8152152" y="143901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5E2B1FE-D885-351C-D4C2-FA60179A430C}"/>
              </a:ext>
            </a:extLst>
          </p:cNvPr>
          <p:cNvSpPr/>
          <p:nvPr/>
        </p:nvSpPr>
        <p:spPr>
          <a:xfrm>
            <a:off x="7689622" y="291342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72CD076-1C9E-CEC3-29D6-7F7F1FD6750F}"/>
              </a:ext>
            </a:extLst>
          </p:cNvPr>
          <p:cNvSpPr/>
          <p:nvPr/>
        </p:nvSpPr>
        <p:spPr>
          <a:xfrm>
            <a:off x="4397365" y="276445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144DC-D311-22BF-A0B7-3261A8B90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4">
            <a:extLst>
              <a:ext uri="{FF2B5EF4-FFF2-40B4-BE49-F238E27FC236}">
                <a16:creationId xmlns:a16="http://schemas.microsoft.com/office/drawing/2014/main" id="{73EFCA52-57DD-86CC-4B11-3315DD5DBCBB}"/>
              </a:ext>
            </a:extLst>
          </p:cNvPr>
          <p:cNvSpPr/>
          <p:nvPr/>
        </p:nvSpPr>
        <p:spPr>
          <a:xfrm>
            <a:off x="154800" y="177840"/>
            <a:ext cx="6056640" cy="2983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ea typeface="Times New Roman"/>
              </a:rPr>
              <a:t>*</a:t>
            </a:r>
            <a:r>
              <a:rPr lang="fr-FR" b="0" strike="noStrike" spc="-1" dirty="0">
                <a:solidFill>
                  <a:srgbClr val="000000"/>
                </a:solidFill>
                <a:ea typeface="Times New Roman"/>
              </a:rPr>
              <a:t>L’Autriche-Bohême-Hongrie des Habsbourg-Lorraine (1278)</a:t>
            </a:r>
          </a:p>
          <a:p>
            <a:pPr>
              <a:lnSpc>
                <a:spcPct val="100000"/>
              </a:lnSpc>
            </a:pPr>
            <a:endParaRPr lang="fr-FR" b="0" strike="noStrike" spc="-1" dirty="0">
              <a:solidFill>
                <a:srgbClr val="000000"/>
              </a:solidFill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ea typeface="Times New Roman"/>
              </a:rPr>
              <a:t>*Elle est </a:t>
            </a:r>
            <a:r>
              <a:rPr lang="fr-FR" b="0" strike="noStrike" spc="-1" dirty="0">
                <a:solidFill>
                  <a:srgbClr val="000000"/>
                </a:solidFill>
                <a:ea typeface="Times New Roman"/>
              </a:rPr>
              <a:t>débarrassée des Pays-Bas</a:t>
            </a:r>
            <a:endParaRPr lang="fr-FR" spc="-1" dirty="0">
              <a:solidFill>
                <a:srgbClr val="000000"/>
              </a:solidFill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b="0" strike="noStrike" spc="-1" dirty="0">
                <a:solidFill>
                  <a:srgbClr val="000000"/>
                </a:solidFill>
                <a:ea typeface="Times New Roman"/>
              </a:rPr>
              <a:t>Elle a perdu la </a:t>
            </a:r>
            <a:r>
              <a:rPr lang="fr-FR" spc="-1" dirty="0">
                <a:solidFill>
                  <a:srgbClr val="000000"/>
                </a:solidFill>
                <a:ea typeface="Times New Roman"/>
              </a:rPr>
              <a:t>S</a:t>
            </a:r>
            <a:r>
              <a:rPr lang="fr-FR" b="0" strike="noStrike" spc="-1" dirty="0">
                <a:solidFill>
                  <a:srgbClr val="000000"/>
                </a:solidFill>
                <a:ea typeface="Times New Roman"/>
              </a:rPr>
              <a:t>ouabe, berceau historique de sa dynastie</a:t>
            </a:r>
          </a:p>
          <a:p>
            <a:pPr>
              <a:lnSpc>
                <a:spcPct val="100000"/>
              </a:lnSpc>
            </a:pPr>
            <a:endParaRPr lang="fr-FR" b="0" strike="noStrike" spc="-1" dirty="0">
              <a:solidFill>
                <a:srgbClr val="000000"/>
              </a:solidFill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b="0" strike="noStrike" spc="-1" dirty="0">
                <a:solidFill>
                  <a:srgbClr val="000000"/>
                </a:solidFill>
                <a:ea typeface="Times New Roman"/>
              </a:rPr>
              <a:t>*Mais e</a:t>
            </a:r>
            <a:r>
              <a:rPr lang="fr-FR" spc="-1" dirty="0">
                <a:solidFill>
                  <a:srgbClr val="000000"/>
                </a:solidFill>
              </a:rPr>
              <a:t>lle a récupéré Salzbourg et le Tyrol-Trentin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ea typeface="Times New Roman"/>
              </a:rPr>
              <a:t>E</a:t>
            </a:r>
            <a:r>
              <a:rPr lang="fr-FR" b="0" strike="noStrike" spc="-1" dirty="0">
                <a:solidFill>
                  <a:srgbClr val="000000"/>
                </a:solidFill>
                <a:ea typeface="Times New Roman"/>
              </a:rPr>
              <a:t>lle conserve sa part polonaise, la Galicie de Lviv (1772)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ea typeface="Times New Roman"/>
              </a:rPr>
              <a:t>Et</a:t>
            </a:r>
            <a:r>
              <a:rPr lang="fr-FR" b="0" strike="noStrike" spc="-1" dirty="0">
                <a:solidFill>
                  <a:srgbClr val="000000"/>
                </a:solidFill>
                <a:ea typeface="Times New Roman"/>
              </a:rPr>
              <a:t> Venise (1797) intégrée dans un royaume lombardo-vénitien</a:t>
            </a:r>
            <a:endParaRPr lang="fr-FR" b="0" strike="noStrike" spc="-1" dirty="0"/>
          </a:p>
          <a:p>
            <a:pPr>
              <a:lnSpc>
                <a:spcPct val="100000"/>
              </a:lnSpc>
            </a:pPr>
            <a:endParaRPr lang="fr-FR" sz="800" b="0" strike="noStrike" spc="-1" dirty="0">
              <a:solidFill>
                <a:srgbClr val="000000"/>
              </a:solidFill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b="0" strike="noStrike" spc="-1" dirty="0">
                <a:solidFill>
                  <a:srgbClr val="000000"/>
                </a:solidFill>
                <a:ea typeface="Times New Roman"/>
              </a:rPr>
              <a:t>*Les Habsbourg ne sont plus qu’empereurs d’Autriche</a:t>
            </a:r>
          </a:p>
          <a:p>
            <a:pPr>
              <a:lnSpc>
                <a:spcPct val="100000"/>
              </a:lnSpc>
            </a:pPr>
            <a:r>
              <a:rPr lang="fr-FR" b="0" strike="noStrike" spc="-1" dirty="0">
                <a:solidFill>
                  <a:srgbClr val="000000"/>
                </a:solidFill>
                <a:ea typeface="Times New Roman"/>
              </a:rPr>
              <a:t>Mais l’Autriche contrôle la Confédération germanique</a:t>
            </a:r>
            <a:endParaRPr lang="fr-FR" b="0" strike="noStrike" spc="-1" dirty="0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4910A27-0381-2566-0E35-28C220F59E96}"/>
              </a:ext>
            </a:extLst>
          </p:cNvPr>
          <p:cNvSpPr/>
          <p:nvPr/>
        </p:nvSpPr>
        <p:spPr>
          <a:xfrm>
            <a:off x="1352037" y="3228392"/>
            <a:ext cx="1090345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1711-40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9874813-C3C3-5910-55F4-EB55A231FDC3}"/>
              </a:ext>
            </a:extLst>
          </p:cNvPr>
          <p:cNvSpPr/>
          <p:nvPr/>
        </p:nvSpPr>
        <p:spPr>
          <a:xfrm>
            <a:off x="1352037" y="3656087"/>
            <a:ext cx="1090345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 Thérèse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85B320B9-50A6-AE16-F684-B35FB253E92D}"/>
              </a:ext>
            </a:extLst>
          </p:cNvPr>
          <p:cNvSpPr/>
          <p:nvPr/>
        </p:nvSpPr>
        <p:spPr>
          <a:xfrm>
            <a:off x="2526972" y="3657350"/>
            <a:ext cx="1203930" cy="389733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1745-65</a:t>
            </a:r>
          </a:p>
        </p:txBody>
      </p:sp>
      <p:cxnSp>
        <p:nvCxnSpPr>
          <p:cNvPr id="144" name="Connecteur droit avec flèche 143">
            <a:extLst>
              <a:ext uri="{FF2B5EF4-FFF2-40B4-BE49-F238E27FC236}">
                <a16:creationId xmlns:a16="http://schemas.microsoft.com/office/drawing/2014/main" id="{0CDC839A-29E1-1912-D6B8-9FE1F1E76634}"/>
              </a:ext>
            </a:extLst>
          </p:cNvPr>
          <p:cNvCxnSpPr>
            <a:cxnSpLocks/>
            <a:stCxn id="140" idx="2"/>
            <a:endCxn id="141" idx="0"/>
          </p:cNvCxnSpPr>
          <p:nvPr/>
        </p:nvCxnSpPr>
        <p:spPr>
          <a:xfrm>
            <a:off x="1897210" y="3619388"/>
            <a:ext cx="0" cy="3669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144">
            <a:extLst>
              <a:ext uri="{FF2B5EF4-FFF2-40B4-BE49-F238E27FC236}">
                <a16:creationId xmlns:a16="http://schemas.microsoft.com/office/drawing/2014/main" id="{16BAC139-92DD-E5B4-A049-EF458066A1DC}"/>
              </a:ext>
            </a:extLst>
          </p:cNvPr>
          <p:cNvCxnSpPr>
            <a:cxnSpLocks/>
            <a:stCxn id="141" idx="3"/>
            <a:endCxn id="142" idx="1"/>
          </p:cNvCxnSpPr>
          <p:nvPr/>
        </p:nvCxnSpPr>
        <p:spPr>
          <a:xfrm>
            <a:off x="2442382" y="3851585"/>
            <a:ext cx="84590" cy="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:a16="http://schemas.microsoft.com/office/drawing/2014/main" id="{2134C4E3-5216-8C3B-F974-F067CB4FA750}"/>
              </a:ext>
            </a:extLst>
          </p:cNvPr>
          <p:cNvSpPr/>
          <p:nvPr/>
        </p:nvSpPr>
        <p:spPr>
          <a:xfrm>
            <a:off x="1307597" y="4199482"/>
            <a:ext cx="1090345" cy="390996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Joseph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1765-90</a:t>
            </a:r>
          </a:p>
        </p:txBody>
      </p:sp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D4D9E739-B0EB-69FA-2AF7-85CE56B2C443}"/>
              </a:ext>
            </a:extLst>
          </p:cNvPr>
          <p:cNvCxnSpPr>
            <a:cxnSpLocks/>
            <a:stCxn id="141" idx="2"/>
            <a:endCxn id="147" idx="0"/>
          </p:cNvCxnSpPr>
          <p:nvPr/>
        </p:nvCxnSpPr>
        <p:spPr>
          <a:xfrm flipH="1">
            <a:off x="1852770" y="4047083"/>
            <a:ext cx="44440" cy="15239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en angle 71">
            <a:extLst>
              <a:ext uri="{FF2B5EF4-FFF2-40B4-BE49-F238E27FC236}">
                <a16:creationId xmlns:a16="http://schemas.microsoft.com/office/drawing/2014/main" id="{BC57706A-E1CF-6D9A-158E-621DDED2F0BC}"/>
              </a:ext>
            </a:extLst>
          </p:cNvPr>
          <p:cNvCxnSpPr>
            <a:cxnSpLocks/>
            <a:stCxn id="142" idx="2"/>
            <a:endCxn id="147" idx="0"/>
          </p:cNvCxnSpPr>
          <p:nvPr/>
        </p:nvCxnSpPr>
        <p:spPr>
          <a:xfrm rot="5400000">
            <a:off x="2414655" y="3485199"/>
            <a:ext cx="152399" cy="127616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49">
            <a:extLst>
              <a:ext uri="{FF2B5EF4-FFF2-40B4-BE49-F238E27FC236}">
                <a16:creationId xmlns:a16="http://schemas.microsoft.com/office/drawing/2014/main" id="{BD38B2F0-319C-85F7-0B2F-7067B68FCCFC}"/>
              </a:ext>
            </a:extLst>
          </p:cNvPr>
          <p:cNvSpPr/>
          <p:nvPr/>
        </p:nvSpPr>
        <p:spPr>
          <a:xfrm>
            <a:off x="2527203" y="4207296"/>
            <a:ext cx="1203930" cy="390996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Léopold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1790-92</a:t>
            </a:r>
          </a:p>
        </p:txBody>
      </p:sp>
      <p:cxnSp>
        <p:nvCxnSpPr>
          <p:cNvPr id="151" name="Connecteur droit avec flèche 150">
            <a:extLst>
              <a:ext uri="{FF2B5EF4-FFF2-40B4-BE49-F238E27FC236}">
                <a16:creationId xmlns:a16="http://schemas.microsoft.com/office/drawing/2014/main" id="{1516FAAD-3EEC-36CE-B5CF-DE7D6F59A1B9}"/>
              </a:ext>
            </a:extLst>
          </p:cNvPr>
          <p:cNvCxnSpPr>
            <a:cxnSpLocks/>
            <a:stCxn id="142" idx="2"/>
            <a:endCxn id="150" idx="0"/>
          </p:cNvCxnSpPr>
          <p:nvPr/>
        </p:nvCxnSpPr>
        <p:spPr>
          <a:xfrm>
            <a:off x="3128937" y="4047083"/>
            <a:ext cx="231" cy="16021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 151">
            <a:extLst>
              <a:ext uri="{FF2B5EF4-FFF2-40B4-BE49-F238E27FC236}">
                <a16:creationId xmlns:a16="http://schemas.microsoft.com/office/drawing/2014/main" id="{CDEE4ACF-8F33-1FBF-6F7A-001BCD070457}"/>
              </a:ext>
            </a:extLst>
          </p:cNvPr>
          <p:cNvSpPr/>
          <p:nvPr/>
        </p:nvSpPr>
        <p:spPr>
          <a:xfrm>
            <a:off x="2526972" y="4663876"/>
            <a:ext cx="1203930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II et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1792-1804-35</a:t>
            </a:r>
          </a:p>
        </p:txBody>
      </p: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E4972BED-8A84-E9CF-3B1E-D77D24999A3D}"/>
              </a:ext>
            </a:extLst>
          </p:cNvPr>
          <p:cNvCxnSpPr>
            <a:cxnSpLocks/>
            <a:stCxn id="150" idx="2"/>
            <a:endCxn id="152" idx="0"/>
          </p:cNvCxnSpPr>
          <p:nvPr/>
        </p:nvCxnSpPr>
        <p:spPr>
          <a:xfrm flipH="1">
            <a:off x="3128937" y="4598292"/>
            <a:ext cx="231" cy="6558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ectangle 153">
            <a:extLst>
              <a:ext uri="{FF2B5EF4-FFF2-40B4-BE49-F238E27FC236}">
                <a16:creationId xmlns:a16="http://schemas.microsoft.com/office/drawing/2014/main" id="{0D3B915D-242B-DAC7-86BD-EAED264D177E}"/>
              </a:ext>
            </a:extLst>
          </p:cNvPr>
          <p:cNvSpPr/>
          <p:nvPr/>
        </p:nvSpPr>
        <p:spPr>
          <a:xfrm>
            <a:off x="154800" y="4199482"/>
            <a:ext cx="1090345" cy="390996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Marie-Antoinette</a:t>
            </a:r>
          </a:p>
        </p:txBody>
      </p:sp>
      <p:cxnSp>
        <p:nvCxnSpPr>
          <p:cNvPr id="155" name="Connecteur en angle 71">
            <a:extLst>
              <a:ext uri="{FF2B5EF4-FFF2-40B4-BE49-F238E27FC236}">
                <a16:creationId xmlns:a16="http://schemas.microsoft.com/office/drawing/2014/main" id="{756E9C32-7EC2-0BCA-D709-5DBEBBC95B19}"/>
              </a:ext>
            </a:extLst>
          </p:cNvPr>
          <p:cNvCxnSpPr>
            <a:cxnSpLocks/>
            <a:stCxn id="141" idx="2"/>
            <a:endCxn id="154" idx="0"/>
          </p:cNvCxnSpPr>
          <p:nvPr/>
        </p:nvCxnSpPr>
        <p:spPr>
          <a:xfrm rot="5400000">
            <a:off x="1222393" y="3524664"/>
            <a:ext cx="152399" cy="119723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ectangle 166">
            <a:extLst>
              <a:ext uri="{FF2B5EF4-FFF2-40B4-BE49-F238E27FC236}">
                <a16:creationId xmlns:a16="http://schemas.microsoft.com/office/drawing/2014/main" id="{8D8DE8DB-C3B0-C421-1118-12D563AE290E}"/>
              </a:ext>
            </a:extLst>
          </p:cNvPr>
          <p:cNvSpPr/>
          <p:nvPr/>
        </p:nvSpPr>
        <p:spPr>
          <a:xfrm>
            <a:off x="2593646" y="5658887"/>
            <a:ext cx="1070581" cy="788796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HABSBOURG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LORRAINE Autriche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1745-1918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5A5FBACB-8BC4-091A-EAB3-00932FBDF7D0}"/>
              </a:ext>
            </a:extLst>
          </p:cNvPr>
          <p:cNvSpPr/>
          <p:nvPr/>
        </p:nvSpPr>
        <p:spPr>
          <a:xfrm>
            <a:off x="158479" y="3429000"/>
            <a:ext cx="1070581" cy="56328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HABSBOURG d’Autriche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1278-1745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A30BE157-894F-6EF5-218E-41DD2B834BC5}"/>
              </a:ext>
            </a:extLst>
          </p:cNvPr>
          <p:cNvSpPr/>
          <p:nvPr/>
        </p:nvSpPr>
        <p:spPr>
          <a:xfrm>
            <a:off x="2526972" y="5128270"/>
            <a:ext cx="1203930" cy="390996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1835-48</a:t>
            </a:r>
          </a:p>
        </p:txBody>
      </p:sp>
      <p:cxnSp>
        <p:nvCxnSpPr>
          <p:cNvPr id="179" name="Connecteur droit avec flèche 178">
            <a:extLst>
              <a:ext uri="{FF2B5EF4-FFF2-40B4-BE49-F238E27FC236}">
                <a16:creationId xmlns:a16="http://schemas.microsoft.com/office/drawing/2014/main" id="{B9083D67-4FD7-328B-B2B2-81D4534EAEAB}"/>
              </a:ext>
            </a:extLst>
          </p:cNvPr>
          <p:cNvCxnSpPr>
            <a:cxnSpLocks/>
            <a:stCxn id="152" idx="2"/>
            <a:endCxn id="178" idx="0"/>
          </p:cNvCxnSpPr>
          <p:nvPr/>
        </p:nvCxnSpPr>
        <p:spPr>
          <a:xfrm>
            <a:off x="3128937" y="5054872"/>
            <a:ext cx="0" cy="7339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Rectangle 181">
            <a:extLst>
              <a:ext uri="{FF2B5EF4-FFF2-40B4-BE49-F238E27FC236}">
                <a16:creationId xmlns:a16="http://schemas.microsoft.com/office/drawing/2014/main" id="{27393DDF-5B35-B30F-0011-BCDD43F44534}"/>
              </a:ext>
            </a:extLst>
          </p:cNvPr>
          <p:cNvSpPr/>
          <p:nvPr/>
        </p:nvSpPr>
        <p:spPr>
          <a:xfrm>
            <a:off x="1221847" y="5128270"/>
            <a:ext cx="1203930" cy="390996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François-Charles</a:t>
            </a:r>
          </a:p>
        </p:txBody>
      </p:sp>
      <p:cxnSp>
        <p:nvCxnSpPr>
          <p:cNvPr id="183" name="Connecteur en angle 71">
            <a:extLst>
              <a:ext uri="{FF2B5EF4-FFF2-40B4-BE49-F238E27FC236}">
                <a16:creationId xmlns:a16="http://schemas.microsoft.com/office/drawing/2014/main" id="{FB0A270B-C51F-406D-C67C-49460347A9E9}"/>
              </a:ext>
            </a:extLst>
          </p:cNvPr>
          <p:cNvCxnSpPr>
            <a:cxnSpLocks/>
            <a:stCxn id="152" idx="2"/>
            <a:endCxn id="182" idx="0"/>
          </p:cNvCxnSpPr>
          <p:nvPr/>
        </p:nvCxnSpPr>
        <p:spPr>
          <a:xfrm rot="5400000">
            <a:off x="2439676" y="4439009"/>
            <a:ext cx="73398" cy="130512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Rectangle 185">
            <a:extLst>
              <a:ext uri="{FF2B5EF4-FFF2-40B4-BE49-F238E27FC236}">
                <a16:creationId xmlns:a16="http://schemas.microsoft.com/office/drawing/2014/main" id="{56828044-0D76-99DA-1788-B4139AEA0749}"/>
              </a:ext>
            </a:extLst>
          </p:cNvPr>
          <p:cNvSpPr/>
          <p:nvPr/>
        </p:nvSpPr>
        <p:spPr>
          <a:xfrm>
            <a:off x="1221847" y="5628870"/>
            <a:ext cx="1203930" cy="390996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François-Joseph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1848-1916</a:t>
            </a:r>
          </a:p>
        </p:txBody>
      </p:sp>
      <p:cxnSp>
        <p:nvCxnSpPr>
          <p:cNvPr id="187" name="Connecteur droit avec flèche 186">
            <a:extLst>
              <a:ext uri="{FF2B5EF4-FFF2-40B4-BE49-F238E27FC236}">
                <a16:creationId xmlns:a16="http://schemas.microsoft.com/office/drawing/2014/main" id="{8637409A-66D0-1FC9-B8A1-825073593BB9}"/>
              </a:ext>
            </a:extLst>
          </p:cNvPr>
          <p:cNvCxnSpPr>
            <a:cxnSpLocks/>
            <a:stCxn id="182" idx="2"/>
            <a:endCxn id="186" idx="0"/>
          </p:cNvCxnSpPr>
          <p:nvPr/>
        </p:nvCxnSpPr>
        <p:spPr>
          <a:xfrm>
            <a:off x="1823812" y="5519266"/>
            <a:ext cx="0" cy="10960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Rectangle 189">
            <a:extLst>
              <a:ext uri="{FF2B5EF4-FFF2-40B4-BE49-F238E27FC236}">
                <a16:creationId xmlns:a16="http://schemas.microsoft.com/office/drawing/2014/main" id="{78D5D36F-2ECD-DB21-AFF6-DBBDF0DE0ADB}"/>
              </a:ext>
            </a:extLst>
          </p:cNvPr>
          <p:cNvSpPr/>
          <p:nvPr/>
        </p:nvSpPr>
        <p:spPr>
          <a:xfrm>
            <a:off x="423063" y="5628870"/>
            <a:ext cx="697590" cy="390996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Charles-Louis</a:t>
            </a:r>
          </a:p>
        </p:txBody>
      </p:sp>
      <p:cxnSp>
        <p:nvCxnSpPr>
          <p:cNvPr id="191" name="Connecteur en angle 71">
            <a:extLst>
              <a:ext uri="{FF2B5EF4-FFF2-40B4-BE49-F238E27FC236}">
                <a16:creationId xmlns:a16="http://schemas.microsoft.com/office/drawing/2014/main" id="{7F318CD7-C4A5-AD34-1814-68222754F5D6}"/>
              </a:ext>
            </a:extLst>
          </p:cNvPr>
          <p:cNvCxnSpPr>
            <a:cxnSpLocks/>
            <a:stCxn id="182" idx="2"/>
            <a:endCxn id="190" idx="0"/>
          </p:cNvCxnSpPr>
          <p:nvPr/>
        </p:nvCxnSpPr>
        <p:spPr>
          <a:xfrm rot="5400000">
            <a:off x="1243033" y="5048091"/>
            <a:ext cx="109604" cy="105195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Rectangle 198">
            <a:extLst>
              <a:ext uri="{FF2B5EF4-FFF2-40B4-BE49-F238E27FC236}">
                <a16:creationId xmlns:a16="http://schemas.microsoft.com/office/drawing/2014/main" id="{413E4F64-FD4C-BF1C-4B6F-173FA2FAC466}"/>
              </a:ext>
            </a:extLst>
          </p:cNvPr>
          <p:cNvSpPr/>
          <p:nvPr/>
        </p:nvSpPr>
        <p:spPr>
          <a:xfrm>
            <a:off x="434371" y="6089214"/>
            <a:ext cx="697590" cy="238595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Otto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45A54B92-EC8F-AD72-768D-6007C5695611}"/>
              </a:ext>
            </a:extLst>
          </p:cNvPr>
          <p:cNvSpPr/>
          <p:nvPr/>
        </p:nvSpPr>
        <p:spPr>
          <a:xfrm>
            <a:off x="346863" y="6397157"/>
            <a:ext cx="849990" cy="390996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1916-18</a:t>
            </a:r>
          </a:p>
        </p:txBody>
      </p:sp>
      <p:cxnSp>
        <p:nvCxnSpPr>
          <p:cNvPr id="209" name="Connecteur droit avec flèche 208">
            <a:extLst>
              <a:ext uri="{FF2B5EF4-FFF2-40B4-BE49-F238E27FC236}">
                <a16:creationId xmlns:a16="http://schemas.microsoft.com/office/drawing/2014/main" id="{54F68973-2A53-3F1C-D1A2-D18D3983EC1D}"/>
              </a:ext>
            </a:extLst>
          </p:cNvPr>
          <p:cNvCxnSpPr>
            <a:cxnSpLocks/>
            <a:stCxn id="190" idx="2"/>
            <a:endCxn id="199" idx="0"/>
          </p:cNvCxnSpPr>
          <p:nvPr/>
        </p:nvCxnSpPr>
        <p:spPr>
          <a:xfrm>
            <a:off x="771858" y="6019866"/>
            <a:ext cx="11308" cy="6934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Connecteur droit avec flèche 211">
            <a:extLst>
              <a:ext uri="{FF2B5EF4-FFF2-40B4-BE49-F238E27FC236}">
                <a16:creationId xmlns:a16="http://schemas.microsoft.com/office/drawing/2014/main" id="{C70CBCC2-8B83-CFFA-49C0-77F9EB27BE63}"/>
              </a:ext>
            </a:extLst>
          </p:cNvPr>
          <p:cNvCxnSpPr>
            <a:cxnSpLocks/>
            <a:stCxn id="199" idx="2"/>
            <a:endCxn id="200" idx="0"/>
          </p:cNvCxnSpPr>
          <p:nvPr/>
        </p:nvCxnSpPr>
        <p:spPr>
          <a:xfrm flipH="1">
            <a:off x="771858" y="6327809"/>
            <a:ext cx="11308" cy="6934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63F4C008-5817-292A-863E-CAEDD1C358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19000" contrast="36000"/>
          </a:blip>
          <a:srcRect l="8217" t="47110" r="24445" b="8711"/>
          <a:stretch/>
        </p:blipFill>
        <p:spPr>
          <a:xfrm rot="16200000">
            <a:off x="6021702" y="372300"/>
            <a:ext cx="6382863" cy="57679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4301F34B-ABAC-A8FC-0BFE-537275829315}"/>
              </a:ext>
            </a:extLst>
          </p:cNvPr>
          <p:cNvSpPr/>
          <p:nvPr/>
        </p:nvSpPr>
        <p:spPr>
          <a:xfrm>
            <a:off x="11638770" y="322839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C421D89-EE93-CE7E-95D9-A288D6D54D86}"/>
              </a:ext>
            </a:extLst>
          </p:cNvPr>
          <p:cNvSpPr/>
          <p:nvPr/>
        </p:nvSpPr>
        <p:spPr>
          <a:xfrm>
            <a:off x="7742631" y="532376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EC45D9C-D699-1B75-412B-AB8FF8E1825A}"/>
              </a:ext>
            </a:extLst>
          </p:cNvPr>
          <p:cNvSpPr/>
          <p:nvPr/>
        </p:nvSpPr>
        <p:spPr>
          <a:xfrm>
            <a:off x="8431744" y="478488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04F081F-06D2-86F1-40C6-16074D294F97}"/>
              </a:ext>
            </a:extLst>
          </p:cNvPr>
          <p:cNvSpPr/>
          <p:nvPr/>
        </p:nvSpPr>
        <p:spPr>
          <a:xfrm>
            <a:off x="8133926" y="597879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1BA3FFF-CFC3-B2F7-BDBA-52BE4E6B82DE}"/>
              </a:ext>
            </a:extLst>
          </p:cNvPr>
          <p:cNvSpPr/>
          <p:nvPr/>
        </p:nvSpPr>
        <p:spPr>
          <a:xfrm>
            <a:off x="6753728" y="593372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C7AD207-6E4D-0305-ECE5-8BA2C32837AE}"/>
              </a:ext>
            </a:extLst>
          </p:cNvPr>
          <p:cNvSpPr/>
          <p:nvPr/>
        </p:nvSpPr>
        <p:spPr>
          <a:xfrm>
            <a:off x="9501162" y="4199161"/>
            <a:ext cx="327270" cy="27529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6413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54ABD-4ACB-EBE2-C9A2-69A006976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4">
            <a:extLst>
              <a:ext uri="{FF2B5EF4-FFF2-40B4-BE49-F238E27FC236}">
                <a16:creationId xmlns:a16="http://schemas.microsoft.com/office/drawing/2014/main" id="{1534FC64-C67D-8F5C-0C80-0C3F44299C06}"/>
              </a:ext>
            </a:extLst>
          </p:cNvPr>
          <p:cNvSpPr/>
          <p:nvPr/>
        </p:nvSpPr>
        <p:spPr>
          <a:xfrm>
            <a:off x="154800" y="177840"/>
            <a:ext cx="4725034" cy="1999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ea typeface="Times New Roman"/>
              </a:rPr>
              <a:t>*L</a:t>
            </a:r>
            <a:r>
              <a:rPr lang="fr-FR" sz="1800" b="0" strike="noStrike" spc="-1" dirty="0">
                <a:solidFill>
                  <a:srgbClr val="000000"/>
                </a:solidFill>
                <a:ea typeface="Times New Roman"/>
              </a:rPr>
              <a:t>a Prusse des Hohenzollern (1701) au nord-est</a:t>
            </a:r>
          </a:p>
          <a:p>
            <a:pPr>
              <a:lnSpc>
                <a:spcPct val="100000"/>
              </a:lnSpc>
            </a:pPr>
            <a:endParaRPr lang="fr-FR" sz="800" b="0" strike="noStrike" spc="-1" dirty="0"/>
          </a:p>
          <a:p>
            <a:pPr>
              <a:lnSpc>
                <a:spcPct val="100000"/>
              </a:lnSpc>
            </a:pPr>
            <a:r>
              <a:rPr lang="fr-FR" spc="-1" dirty="0"/>
              <a:t>*</a:t>
            </a:r>
            <a:r>
              <a:rPr lang="fr-FR" sz="1800" b="0" strike="noStrike" spc="-1" dirty="0"/>
              <a:t>Agrandie de la Westphalie</a:t>
            </a:r>
            <a:r>
              <a:rPr lang="fr-FR" spc="-1" dirty="0"/>
              <a:t> et de la Rhénanie</a:t>
            </a:r>
          </a:p>
          <a:p>
            <a:pPr>
              <a:lnSpc>
                <a:spcPct val="100000"/>
              </a:lnSpc>
            </a:pPr>
            <a:r>
              <a:rPr lang="fr-FR" sz="1800" b="0" strike="noStrike" spc="-1" dirty="0"/>
              <a:t>La Poméranie suédoise, la Posnanie polonaise (1793) et d’un tiers du royaume de Saxe</a:t>
            </a:r>
          </a:p>
          <a:p>
            <a:pPr>
              <a:lnSpc>
                <a:spcPct val="100000"/>
              </a:lnSpc>
            </a:pPr>
            <a:endParaRPr lang="fr-FR" sz="800" b="0" strike="noStrike" spc="-1" dirty="0"/>
          </a:p>
          <a:p>
            <a:pPr>
              <a:lnSpc>
                <a:spcPct val="100000"/>
              </a:lnSpc>
            </a:pPr>
            <a:r>
              <a:rPr lang="fr-FR" sz="1800" b="0" strike="noStrike" spc="-1" dirty="0"/>
              <a:t>*Une Prusse </a:t>
            </a:r>
            <a:r>
              <a:rPr lang="fr-FR" sz="1800" b="0" i="1" strike="noStrike" spc="-1" dirty="0"/>
              <a:t>centrale</a:t>
            </a:r>
            <a:r>
              <a:rPr lang="fr-FR" sz="1800" b="0" strike="noStrike" spc="-1" dirty="0"/>
              <a:t> car frontalière</a:t>
            </a:r>
          </a:p>
          <a:p>
            <a:pPr>
              <a:lnSpc>
                <a:spcPct val="100000"/>
              </a:lnSpc>
            </a:pPr>
            <a:r>
              <a:rPr lang="fr-FR" sz="1800" b="0" strike="noStrike" spc="-1" dirty="0"/>
              <a:t>Avec la Russie, l’Autriche et la France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1C4564-31D3-60E5-B56B-DBC8B716B8EC}"/>
              </a:ext>
            </a:extLst>
          </p:cNvPr>
          <p:cNvSpPr/>
          <p:nvPr/>
        </p:nvSpPr>
        <p:spPr>
          <a:xfrm>
            <a:off x="164722" y="2613944"/>
            <a:ext cx="1196180" cy="53538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1688-1713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Roi 1701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9D6422-8853-FF5B-B4E7-2EA8AA5F85C0}"/>
              </a:ext>
            </a:extLst>
          </p:cNvPr>
          <p:cNvSpPr/>
          <p:nvPr/>
        </p:nvSpPr>
        <p:spPr>
          <a:xfrm>
            <a:off x="164722" y="3190609"/>
            <a:ext cx="1196180" cy="53538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Frédéric-Guillaume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1713-40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ED2F09-C917-E318-AD46-64951C3D14E6}"/>
              </a:ext>
            </a:extLst>
          </p:cNvPr>
          <p:cNvSpPr/>
          <p:nvPr/>
        </p:nvSpPr>
        <p:spPr>
          <a:xfrm>
            <a:off x="154800" y="3822804"/>
            <a:ext cx="1196180" cy="46433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1740-86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F2A2ED-EA75-354A-1F0D-C9719F9D01E8}"/>
              </a:ext>
            </a:extLst>
          </p:cNvPr>
          <p:cNvSpPr/>
          <p:nvPr/>
        </p:nvSpPr>
        <p:spPr>
          <a:xfrm>
            <a:off x="1439293" y="3841057"/>
            <a:ext cx="930636" cy="46433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Auguste-Guillaume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AC206C-B85D-8788-E046-A91EFE411C4E}"/>
              </a:ext>
            </a:extLst>
          </p:cNvPr>
          <p:cNvSpPr/>
          <p:nvPr/>
        </p:nvSpPr>
        <p:spPr>
          <a:xfrm>
            <a:off x="1138113" y="4377447"/>
            <a:ext cx="1601190" cy="37779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Frédéric-Guillaume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1786-97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8A04FD-A11F-BC1F-3C9F-0C998193BE84}"/>
              </a:ext>
            </a:extLst>
          </p:cNvPr>
          <p:cNvSpPr/>
          <p:nvPr/>
        </p:nvSpPr>
        <p:spPr>
          <a:xfrm>
            <a:off x="1138114" y="4805724"/>
            <a:ext cx="1601190" cy="40138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Frédéric-Guillaume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1797-1840</a:t>
            </a:r>
          </a:p>
        </p:txBody>
      </p:sp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716EC396-A185-2418-0B23-435787950797}"/>
              </a:ext>
            </a:extLst>
          </p:cNvPr>
          <p:cNvCxnSpPr>
            <a:cxnSpLocks/>
            <a:stCxn id="4" idx="2"/>
            <a:endCxn id="16" idx="0"/>
          </p:cNvCxnSpPr>
          <p:nvPr/>
        </p:nvCxnSpPr>
        <p:spPr>
          <a:xfrm rot="16200000" flipH="1">
            <a:off x="1276181" y="3212626"/>
            <a:ext cx="115061" cy="11417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24ECB0E-215B-0344-B34E-6B6796C887E7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flipH="1">
            <a:off x="752890" y="3725996"/>
            <a:ext cx="9922" cy="9680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A5EAE8D-8F84-222A-59AE-7E9052655C4D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>
            <a:off x="762812" y="3149331"/>
            <a:ext cx="0" cy="4127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9F5FD8B-6F4C-1B89-2FFD-667BEB452255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>
            <a:off x="1904611" y="4305392"/>
            <a:ext cx="34097" cy="7205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55051B0-2B28-6F42-8EB0-82F60F0A17BA}"/>
              </a:ext>
            </a:extLst>
          </p:cNvPr>
          <p:cNvSpPr/>
          <p:nvPr/>
        </p:nvSpPr>
        <p:spPr>
          <a:xfrm>
            <a:off x="1939262" y="5845568"/>
            <a:ext cx="1094013" cy="4121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1888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9EFCE5-3021-6CFF-4657-7B527C4452F4}"/>
              </a:ext>
            </a:extLst>
          </p:cNvPr>
          <p:cNvSpPr/>
          <p:nvPr/>
        </p:nvSpPr>
        <p:spPr>
          <a:xfrm>
            <a:off x="1938708" y="6329240"/>
            <a:ext cx="1120399" cy="4121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1888-1918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E0B9A45-5B1C-4C2C-6861-A71E3DB62849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2486269" y="6257705"/>
            <a:ext cx="12639" cy="7153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D9DAED4-CD0D-BC0F-57AE-D7B46599B837}"/>
              </a:ext>
            </a:extLst>
          </p:cNvPr>
          <p:cNvSpPr/>
          <p:nvPr/>
        </p:nvSpPr>
        <p:spPr>
          <a:xfrm>
            <a:off x="1938709" y="5355921"/>
            <a:ext cx="1094566" cy="4121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1861-71-88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F648E5C9-AF2A-625F-D33D-D6ECCC6F8F52}"/>
              </a:ext>
            </a:extLst>
          </p:cNvPr>
          <p:cNvCxnSpPr>
            <a:cxnSpLocks/>
            <a:stCxn id="28" idx="2"/>
            <a:endCxn id="25" idx="0"/>
          </p:cNvCxnSpPr>
          <p:nvPr/>
        </p:nvCxnSpPr>
        <p:spPr>
          <a:xfrm>
            <a:off x="2485992" y="5768058"/>
            <a:ext cx="277" cy="7751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A5B73CB-85FA-8F91-15BF-4AE9CF02E139}"/>
              </a:ext>
            </a:extLst>
          </p:cNvPr>
          <p:cNvSpPr/>
          <p:nvPr/>
        </p:nvSpPr>
        <p:spPr>
          <a:xfrm>
            <a:off x="863020" y="5355921"/>
            <a:ext cx="1005273" cy="52824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Frédéric-Guillaume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1840-61</a:t>
            </a:r>
          </a:p>
        </p:txBody>
      </p:sp>
      <p:cxnSp>
        <p:nvCxnSpPr>
          <p:cNvPr id="31" name="Connecteur : en angle 30">
            <a:extLst>
              <a:ext uri="{FF2B5EF4-FFF2-40B4-BE49-F238E27FC236}">
                <a16:creationId xmlns:a16="http://schemas.microsoft.com/office/drawing/2014/main" id="{94550DBA-9B71-1960-E231-79D20BD0BE42}"/>
              </a:ext>
            </a:extLst>
          </p:cNvPr>
          <p:cNvCxnSpPr>
            <a:cxnSpLocks/>
            <a:stCxn id="19" idx="2"/>
            <a:endCxn id="28" idx="0"/>
          </p:cNvCxnSpPr>
          <p:nvPr/>
        </p:nvCxnSpPr>
        <p:spPr>
          <a:xfrm rot="16200000" flipH="1">
            <a:off x="2137945" y="5007874"/>
            <a:ext cx="148810" cy="54728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 : en angle 132">
            <a:extLst>
              <a:ext uri="{FF2B5EF4-FFF2-40B4-BE49-F238E27FC236}">
                <a16:creationId xmlns:a16="http://schemas.microsoft.com/office/drawing/2014/main" id="{1754CB38-2367-7C79-1608-A6FD203D7EE5}"/>
              </a:ext>
            </a:extLst>
          </p:cNvPr>
          <p:cNvCxnSpPr>
            <a:cxnSpLocks/>
            <a:stCxn id="19" idx="2"/>
            <a:endCxn id="30" idx="0"/>
          </p:cNvCxnSpPr>
          <p:nvPr/>
        </p:nvCxnSpPr>
        <p:spPr>
          <a:xfrm rot="5400000">
            <a:off x="1577778" y="4994990"/>
            <a:ext cx="148810" cy="57305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F8971DEE-F679-B292-DC78-3BE46A9234FA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938708" y="4755241"/>
            <a:ext cx="1" cy="504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>
            <a:extLst>
              <a:ext uri="{FF2B5EF4-FFF2-40B4-BE49-F238E27FC236}">
                <a16:creationId xmlns:a16="http://schemas.microsoft.com/office/drawing/2014/main" id="{6344EF99-8750-7743-F791-865E5EEBC393}"/>
              </a:ext>
            </a:extLst>
          </p:cNvPr>
          <p:cNvSpPr/>
          <p:nvPr/>
        </p:nvSpPr>
        <p:spPr>
          <a:xfrm>
            <a:off x="1482983" y="2613944"/>
            <a:ext cx="1550292" cy="90068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HOHENZOLLERN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Royaume de Prusse 1701-1918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Empire d’Allemagne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1871-1918</a:t>
            </a:r>
          </a:p>
        </p:txBody>
      </p:sp>
      <p:pic>
        <p:nvPicPr>
          <p:cNvPr id="134" name="Image 133">
            <a:extLst>
              <a:ext uri="{FF2B5EF4-FFF2-40B4-BE49-F238E27FC236}">
                <a16:creationId xmlns:a16="http://schemas.microsoft.com/office/drawing/2014/main" id="{436EA7D2-C5C8-B299-4F9D-69CDF63A0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19000" contrast="36000"/>
          </a:blip>
          <a:srcRect l="33097" t="39122" r="21201" b="12035"/>
          <a:stretch/>
        </p:blipFill>
        <p:spPr>
          <a:xfrm rot="16200000">
            <a:off x="6147271" y="-946868"/>
            <a:ext cx="4765221" cy="70146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5" name="Ellipse 134">
            <a:extLst>
              <a:ext uri="{FF2B5EF4-FFF2-40B4-BE49-F238E27FC236}">
                <a16:creationId xmlns:a16="http://schemas.microsoft.com/office/drawing/2014/main" id="{25725D70-A810-1EA8-C3A9-A4147D210C4A}"/>
              </a:ext>
            </a:extLst>
          </p:cNvPr>
          <p:cNvSpPr/>
          <p:nvPr/>
        </p:nvSpPr>
        <p:spPr>
          <a:xfrm>
            <a:off x="8202611" y="2453933"/>
            <a:ext cx="327270" cy="27529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E6F40372-2448-BD34-0CF9-736A009D25E8}"/>
              </a:ext>
            </a:extLst>
          </p:cNvPr>
          <p:cNvSpPr/>
          <p:nvPr/>
        </p:nvSpPr>
        <p:spPr>
          <a:xfrm>
            <a:off x="5856720" y="399873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08F1426B-C081-E4E0-8B44-97BDB008F1EB}"/>
              </a:ext>
            </a:extLst>
          </p:cNvPr>
          <p:cNvSpPr/>
          <p:nvPr/>
        </p:nvSpPr>
        <p:spPr>
          <a:xfrm>
            <a:off x="6178871" y="324511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61EA96DC-D3D4-B9A0-6F21-3339A8A4742C}"/>
              </a:ext>
            </a:extLst>
          </p:cNvPr>
          <p:cNvSpPr/>
          <p:nvPr/>
        </p:nvSpPr>
        <p:spPr>
          <a:xfrm>
            <a:off x="8321204" y="158196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0329C141-DA37-1166-C749-7909579DD112}"/>
              </a:ext>
            </a:extLst>
          </p:cNvPr>
          <p:cNvSpPr/>
          <p:nvPr/>
        </p:nvSpPr>
        <p:spPr>
          <a:xfrm>
            <a:off x="9679552" y="256735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EB8490BF-CCC8-E91E-D5B5-4994FCEC54BE}"/>
              </a:ext>
            </a:extLst>
          </p:cNvPr>
          <p:cNvSpPr/>
          <p:nvPr/>
        </p:nvSpPr>
        <p:spPr>
          <a:xfrm>
            <a:off x="8446781" y="31350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FE55A5B-E09F-7ABA-A1A9-C8E98F74DC38}"/>
              </a:ext>
            </a:extLst>
          </p:cNvPr>
          <p:cNvSpPr/>
          <p:nvPr/>
        </p:nvSpPr>
        <p:spPr>
          <a:xfrm>
            <a:off x="11709930" y="2161276"/>
            <a:ext cx="327270" cy="275295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C87797E-FD4A-7861-CF7D-0BFCC9CFE2AF}"/>
              </a:ext>
            </a:extLst>
          </p:cNvPr>
          <p:cNvSpPr/>
          <p:nvPr/>
        </p:nvSpPr>
        <p:spPr>
          <a:xfrm>
            <a:off x="9352282" y="4266587"/>
            <a:ext cx="327270" cy="275295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69CDA98-352B-DF11-0220-21C250189630}"/>
              </a:ext>
            </a:extLst>
          </p:cNvPr>
          <p:cNvSpPr/>
          <p:nvPr/>
        </p:nvSpPr>
        <p:spPr>
          <a:xfrm>
            <a:off x="5125854" y="4505187"/>
            <a:ext cx="327270" cy="275295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107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1C3D2-3444-E902-63D7-F96015ED7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4">
            <a:extLst>
              <a:ext uri="{FF2B5EF4-FFF2-40B4-BE49-F238E27FC236}">
                <a16:creationId xmlns:a16="http://schemas.microsoft.com/office/drawing/2014/main" id="{3145D589-E6FB-4156-64AC-C54ADBD11A4E}"/>
              </a:ext>
            </a:extLst>
          </p:cNvPr>
          <p:cNvSpPr/>
          <p:nvPr/>
        </p:nvSpPr>
        <p:spPr>
          <a:xfrm>
            <a:off x="154800" y="177840"/>
            <a:ext cx="6056640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ea typeface="Times New Roman"/>
              </a:rPr>
              <a:t>… Au centre, la Confédération germanique dominée par la Prusse et l’Autriche, …</a:t>
            </a:r>
          </a:p>
          <a:p>
            <a:pPr>
              <a:lnSpc>
                <a:spcPct val="100000"/>
              </a:lnSpc>
            </a:pPr>
            <a:endParaRPr lang="fr-FR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latin typeface="Arial"/>
              </a:rPr>
              <a:t>*</a:t>
            </a: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Donc, deux puissances </a:t>
            </a:r>
            <a:r>
              <a:rPr lang="fr-FR" i="1" spc="-1" dirty="0">
                <a:solidFill>
                  <a:srgbClr val="000000"/>
                </a:solidFill>
                <a:latin typeface="Calibri"/>
                <a:ea typeface="Times New Roman"/>
              </a:rPr>
              <a:t>allemandes</a:t>
            </a: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En rivalité pour le contrôle de l’Allemagne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Avec comme enjeu à terme son unification…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*Mais paradoxalement…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Deux Etats allemands qui tirent une partie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De leurs puissances hors d’Allemagne…</a:t>
            </a: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- Posnanie polonaise et Prusse proprement dite, pour la Prusse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- Et surtout Pologne, Hongrie, Croatie, Italie pour l’Autriche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7D95FCDF-CDCB-67BC-F980-1FC7B4AA16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59" t="11809" r="35553" b="36151"/>
          <a:stretch/>
        </p:blipFill>
        <p:spPr>
          <a:xfrm>
            <a:off x="6317673" y="177840"/>
            <a:ext cx="5719527" cy="64894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79B52B01-80E4-B8E8-990F-19307575332E}"/>
              </a:ext>
            </a:extLst>
          </p:cNvPr>
          <p:cNvSpPr/>
          <p:nvPr/>
        </p:nvSpPr>
        <p:spPr>
          <a:xfrm>
            <a:off x="9646936" y="4490709"/>
            <a:ext cx="327270" cy="27529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A508636-7434-9453-FF2E-F341B72E6F96}"/>
              </a:ext>
            </a:extLst>
          </p:cNvPr>
          <p:cNvSpPr/>
          <p:nvPr/>
        </p:nvSpPr>
        <p:spPr>
          <a:xfrm>
            <a:off x="8850166" y="2317352"/>
            <a:ext cx="327270" cy="27529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380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EF3F6-C07A-BEBA-4EEF-C81F3E82B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4">
            <a:extLst>
              <a:ext uri="{FF2B5EF4-FFF2-40B4-BE49-F238E27FC236}">
                <a16:creationId xmlns:a16="http://schemas.microsoft.com/office/drawing/2014/main" id="{ED97E0DE-1D7F-952B-8774-C746B0CBE641}"/>
              </a:ext>
            </a:extLst>
          </p:cNvPr>
          <p:cNvSpPr/>
          <p:nvPr/>
        </p:nvSpPr>
        <p:spPr>
          <a:xfrm>
            <a:off x="154800" y="177840"/>
            <a:ext cx="6056640" cy="4184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700" b="1" strike="noStrike" spc="-1" dirty="0">
                <a:solidFill>
                  <a:srgbClr val="000000"/>
                </a:solidFill>
                <a:latin typeface="Calibri"/>
              </a:rPr>
              <a:t>… domination tempérée par des Etats régionaux : Bavière, Saxe, Bade, Wurtemberg, Hanovre ; …</a:t>
            </a:r>
          </a:p>
          <a:p>
            <a:pPr>
              <a:lnSpc>
                <a:spcPct val="100000"/>
              </a:lnSpc>
            </a:pPr>
            <a:endParaRPr lang="fr-FR" sz="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d) 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Ajoutés à ces deux puissances…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Cinq Etats importants qui équilibrent l’ensemble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- Le r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oyaume de Bavière à Munich des Wittelsbach (1180)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Qui a perdu Salzbourg et le Tyrol, m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ais qui conserve le Palatinat</a:t>
            </a: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- Le royaume de Saxe à Dresde des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alibri"/>
              </a:rPr>
              <a:t>Wettin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 (1423)</a:t>
            </a: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- Le grand-duché de Bade à Karlsruhe (1806)</a:t>
            </a: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- Le royaume du Wurtemberg à Stuttgart (1806)</a:t>
            </a: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- Le royaume </a:t>
            </a:r>
            <a:r>
              <a:rPr lang="fr-FR" sz="1800" b="0" i="1" strike="noStrike" spc="-1" dirty="0">
                <a:solidFill>
                  <a:srgbClr val="000000"/>
                </a:solidFill>
                <a:latin typeface="Calibri"/>
              </a:rPr>
              <a:t>britannique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 de Hanovre (1814)</a:t>
            </a:r>
          </a:p>
          <a:p>
            <a:pPr>
              <a:lnSpc>
                <a:spcPct val="100000"/>
              </a:lnSpc>
            </a:pPr>
            <a:endParaRPr lang="fr-FR" sz="8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b="0" strike="noStrike" spc="-1" dirty="0">
                <a:solidFill>
                  <a:srgbClr val="000000"/>
                </a:solidFill>
                <a:latin typeface="Calibri"/>
              </a:rPr>
              <a:t>*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Plus </a:t>
            </a:r>
            <a:r>
              <a:rPr lang="fr-FR" b="0" strike="noStrike" spc="-1" dirty="0">
                <a:solidFill>
                  <a:srgbClr val="000000"/>
                </a:solidFill>
                <a:latin typeface="Calibri"/>
              </a:rPr>
              <a:t>le Holstein-Lauenburg cédé au Danemark</a:t>
            </a: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b="0" strike="noStrike" spc="-1" dirty="0">
                <a:solidFill>
                  <a:srgbClr val="000000"/>
                </a:solidFill>
                <a:latin typeface="Calibri"/>
              </a:rPr>
              <a:t>En compensation de la perte de la Norvèg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e</a:t>
            </a:r>
            <a:endParaRPr lang="fr-FR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*Et</a:t>
            </a:r>
            <a:r>
              <a:rPr lang="fr-FR" b="0" strike="noStrike" spc="-1" dirty="0">
                <a:solidFill>
                  <a:srgbClr val="000000"/>
                </a:solidFill>
                <a:latin typeface="Calibri"/>
              </a:rPr>
              <a:t> le Luxembourg 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dévolu au</a:t>
            </a:r>
            <a:r>
              <a:rPr lang="fr-FR" b="0" strike="noStrike" spc="-1" dirty="0">
                <a:solidFill>
                  <a:srgbClr val="000000"/>
                </a:solidFill>
                <a:latin typeface="Calibri"/>
              </a:rPr>
              <a:t> roi des Pays-Bas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F52B77-BE81-5B85-DE5D-745E5556FF6B}"/>
              </a:ext>
            </a:extLst>
          </p:cNvPr>
          <p:cNvSpPr/>
          <p:nvPr/>
        </p:nvSpPr>
        <p:spPr>
          <a:xfrm>
            <a:off x="1294782" y="4482725"/>
            <a:ext cx="975595" cy="38814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Georges 1er 1714-27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1D156A-C120-7CD5-3AD3-B649230A06BA}"/>
              </a:ext>
            </a:extLst>
          </p:cNvPr>
          <p:cNvSpPr/>
          <p:nvPr/>
        </p:nvSpPr>
        <p:spPr>
          <a:xfrm>
            <a:off x="2436094" y="4481300"/>
            <a:ext cx="975595" cy="39099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1727-60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F5377B-F33B-C5ED-EC30-4A2340FAF7FA}"/>
              </a:ext>
            </a:extLst>
          </p:cNvPr>
          <p:cNvSpPr/>
          <p:nvPr/>
        </p:nvSpPr>
        <p:spPr>
          <a:xfrm>
            <a:off x="3500248" y="4487957"/>
            <a:ext cx="1080052" cy="94806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HANOVRE 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Royaume-Uni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1714-1901 </a:t>
            </a:r>
            <a:r>
              <a:rPr lang="fr-FR" sz="1200" b="1" dirty="0">
                <a:solidFill>
                  <a:schemeClr val="tx1"/>
                </a:solidFill>
              </a:rPr>
              <a:t>Hanovre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1814-1837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331ABB-A11D-391B-9492-858157EE3999}"/>
              </a:ext>
            </a:extLst>
          </p:cNvPr>
          <p:cNvSpPr/>
          <p:nvPr/>
        </p:nvSpPr>
        <p:spPr>
          <a:xfrm>
            <a:off x="2426541" y="4930213"/>
            <a:ext cx="975595" cy="39099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de Galles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1A54B-24FD-E4FB-E08F-49BA8205832D}"/>
              </a:ext>
            </a:extLst>
          </p:cNvPr>
          <p:cNvSpPr/>
          <p:nvPr/>
        </p:nvSpPr>
        <p:spPr>
          <a:xfrm>
            <a:off x="2426540" y="5383330"/>
            <a:ext cx="975595" cy="39099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Georges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1760-1820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E03B980-3F6B-A572-9787-788985440DB9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 flipH="1">
            <a:off x="2914339" y="4872297"/>
            <a:ext cx="9553" cy="579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2401766-FAE6-343F-B259-B7C5033B97A7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 flipH="1">
            <a:off x="2914338" y="5321210"/>
            <a:ext cx="1" cy="621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808BD80-F316-AFF2-968D-73392B9CF490}"/>
              </a:ext>
            </a:extLst>
          </p:cNvPr>
          <p:cNvSpPr/>
          <p:nvPr/>
        </p:nvSpPr>
        <p:spPr>
          <a:xfrm>
            <a:off x="2436093" y="5890158"/>
            <a:ext cx="975595" cy="39099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Georges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1820-30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56BD19-A23F-E556-2E00-7C0D1FB78F8A}"/>
              </a:ext>
            </a:extLst>
          </p:cNvPr>
          <p:cNvSpPr/>
          <p:nvPr/>
        </p:nvSpPr>
        <p:spPr>
          <a:xfrm>
            <a:off x="3516145" y="5890158"/>
            <a:ext cx="975595" cy="39099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1830-37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C3FFC6-1833-3991-A039-5A69D3F2B511}"/>
              </a:ext>
            </a:extLst>
          </p:cNvPr>
          <p:cNvSpPr/>
          <p:nvPr/>
        </p:nvSpPr>
        <p:spPr>
          <a:xfrm>
            <a:off x="4596197" y="5890158"/>
            <a:ext cx="975595" cy="39099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Edouard-Auguste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EF227A-BF35-6E41-C804-B81B0474A5CB}"/>
              </a:ext>
            </a:extLst>
          </p:cNvPr>
          <p:cNvSpPr/>
          <p:nvPr/>
        </p:nvSpPr>
        <p:spPr>
          <a:xfrm>
            <a:off x="4600826" y="6333475"/>
            <a:ext cx="975595" cy="39099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Victoria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1837-1901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B65FA5D-1341-2E4E-1E3D-F429F3678B46}"/>
              </a:ext>
            </a:extLst>
          </p:cNvPr>
          <p:cNvCxnSpPr>
            <a:cxnSpLocks/>
            <a:stCxn id="11" idx="2"/>
            <a:endCxn id="14" idx="0"/>
          </p:cNvCxnSpPr>
          <p:nvPr/>
        </p:nvCxnSpPr>
        <p:spPr>
          <a:xfrm>
            <a:off x="2914338" y="5774327"/>
            <a:ext cx="9553" cy="11583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D9BA5C5-9476-D047-1332-3C2C92C74D4A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>
            <a:off x="5083995" y="6281155"/>
            <a:ext cx="4629" cy="523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ngle 71">
            <a:extLst>
              <a:ext uri="{FF2B5EF4-FFF2-40B4-BE49-F238E27FC236}">
                <a16:creationId xmlns:a16="http://schemas.microsoft.com/office/drawing/2014/main" id="{92519C64-6F90-9BE2-4BC9-D7211571CD76}"/>
              </a:ext>
            </a:extLst>
          </p:cNvPr>
          <p:cNvCxnSpPr>
            <a:cxnSpLocks/>
            <a:stCxn id="11" idx="2"/>
            <a:endCxn id="15" idx="0"/>
          </p:cNvCxnSpPr>
          <p:nvPr/>
        </p:nvCxnSpPr>
        <p:spPr>
          <a:xfrm rot="16200000" flipH="1">
            <a:off x="3401225" y="5287439"/>
            <a:ext cx="115831" cy="108960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en angle 71">
            <a:extLst>
              <a:ext uri="{FF2B5EF4-FFF2-40B4-BE49-F238E27FC236}">
                <a16:creationId xmlns:a16="http://schemas.microsoft.com/office/drawing/2014/main" id="{DE205FB0-EF33-9CF5-78DE-67443A68D870}"/>
              </a:ext>
            </a:extLst>
          </p:cNvPr>
          <p:cNvCxnSpPr>
            <a:cxnSpLocks/>
            <a:stCxn id="11" idx="2"/>
            <a:endCxn id="16" idx="0"/>
          </p:cNvCxnSpPr>
          <p:nvPr/>
        </p:nvCxnSpPr>
        <p:spPr>
          <a:xfrm rot="16200000" flipH="1">
            <a:off x="3941251" y="4747413"/>
            <a:ext cx="115831" cy="216965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6FC2677-5B53-2DEE-D145-4C36B325AE84}"/>
              </a:ext>
            </a:extLst>
          </p:cNvPr>
          <p:cNvSpPr/>
          <p:nvPr/>
        </p:nvSpPr>
        <p:spPr>
          <a:xfrm>
            <a:off x="990217" y="5890157"/>
            <a:ext cx="1341420" cy="390997"/>
          </a:xfrm>
          <a:prstGeom prst="rect">
            <a:avLst/>
          </a:prstGeom>
          <a:solidFill>
            <a:srgbClr val="FFD44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Ernest-Auguste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1837-51</a:t>
            </a:r>
          </a:p>
        </p:txBody>
      </p:sp>
      <p:cxnSp>
        <p:nvCxnSpPr>
          <p:cNvPr id="23" name="Connecteur en angle 71">
            <a:extLst>
              <a:ext uri="{FF2B5EF4-FFF2-40B4-BE49-F238E27FC236}">
                <a16:creationId xmlns:a16="http://schemas.microsoft.com/office/drawing/2014/main" id="{BABE37E5-1A19-C0A7-51F5-BDA6CA243BBD}"/>
              </a:ext>
            </a:extLst>
          </p:cNvPr>
          <p:cNvCxnSpPr>
            <a:cxnSpLocks/>
            <a:stCxn id="11" idx="2"/>
            <a:endCxn id="22" idx="0"/>
          </p:cNvCxnSpPr>
          <p:nvPr/>
        </p:nvCxnSpPr>
        <p:spPr>
          <a:xfrm rot="5400000">
            <a:off x="2229718" y="5205537"/>
            <a:ext cx="115830" cy="125341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0785436-E678-7D15-CA20-E82BA44F737E}"/>
              </a:ext>
            </a:extLst>
          </p:cNvPr>
          <p:cNvSpPr/>
          <p:nvPr/>
        </p:nvSpPr>
        <p:spPr>
          <a:xfrm>
            <a:off x="1131524" y="5156449"/>
            <a:ext cx="975595" cy="559149"/>
          </a:xfrm>
          <a:prstGeom prst="rect">
            <a:avLst/>
          </a:prstGeom>
          <a:solidFill>
            <a:srgbClr val="FFD44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HANOVRE II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Hanovre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 </a:t>
            </a:r>
            <a:r>
              <a:rPr lang="fr-FR" sz="1200" dirty="0">
                <a:solidFill>
                  <a:schemeClr val="tx1"/>
                </a:solidFill>
              </a:rPr>
              <a:t>1837-1866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35381E-5D5C-F036-D0C9-D33E0A8625E9}"/>
              </a:ext>
            </a:extLst>
          </p:cNvPr>
          <p:cNvSpPr/>
          <p:nvPr/>
        </p:nvSpPr>
        <p:spPr>
          <a:xfrm>
            <a:off x="993214" y="6333475"/>
            <a:ext cx="1341420" cy="390997"/>
          </a:xfrm>
          <a:prstGeom prst="rect">
            <a:avLst/>
          </a:prstGeom>
          <a:solidFill>
            <a:srgbClr val="FFD44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1851-66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6853326B-96E1-5A2B-CD00-71F9C6A7719F}"/>
              </a:ext>
            </a:extLst>
          </p:cNvPr>
          <p:cNvCxnSpPr>
            <a:cxnSpLocks/>
            <a:stCxn id="22" idx="2"/>
            <a:endCxn id="28" idx="0"/>
          </p:cNvCxnSpPr>
          <p:nvPr/>
        </p:nvCxnSpPr>
        <p:spPr>
          <a:xfrm>
            <a:off x="1660927" y="6281154"/>
            <a:ext cx="2997" cy="5232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250F8B88-944F-A152-3B9B-7EFB7073C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19000" contrast="36000"/>
          </a:blip>
          <a:srcRect l="22475" t="39582" r="31957" b="31103"/>
          <a:stretch/>
        </p:blipFill>
        <p:spPr>
          <a:xfrm rot="16200000">
            <a:off x="5931225" y="546613"/>
            <a:ext cx="6474750" cy="57372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2CB3C6D-7052-24A0-BD3B-F1CAF6D97D13}"/>
              </a:ext>
            </a:extLst>
          </p:cNvPr>
          <p:cNvSpPr/>
          <p:nvPr/>
        </p:nvSpPr>
        <p:spPr>
          <a:xfrm>
            <a:off x="9970781" y="571559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2E6F8AF-5AD4-7427-45BC-68EC966D6215}"/>
              </a:ext>
            </a:extLst>
          </p:cNvPr>
          <p:cNvSpPr/>
          <p:nvPr/>
        </p:nvSpPr>
        <p:spPr>
          <a:xfrm>
            <a:off x="11229737" y="312180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44A5DF6-BA7C-3E17-1D4B-316C22D8F176}"/>
              </a:ext>
            </a:extLst>
          </p:cNvPr>
          <p:cNvSpPr/>
          <p:nvPr/>
        </p:nvSpPr>
        <p:spPr>
          <a:xfrm>
            <a:off x="9012315" y="202377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63F663B-F328-7F3D-5F38-4182AF178428}"/>
              </a:ext>
            </a:extLst>
          </p:cNvPr>
          <p:cNvSpPr/>
          <p:nvPr/>
        </p:nvSpPr>
        <p:spPr>
          <a:xfrm>
            <a:off x="8247999" y="479558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7045878-F91C-4CDC-5A05-419911AA8D4F}"/>
              </a:ext>
            </a:extLst>
          </p:cNvPr>
          <p:cNvSpPr/>
          <p:nvPr/>
        </p:nvSpPr>
        <p:spPr>
          <a:xfrm>
            <a:off x="8670054" y="493096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AD7478F-EE81-6485-68C3-B70FA3FE6E8D}"/>
              </a:ext>
            </a:extLst>
          </p:cNvPr>
          <p:cNvSpPr/>
          <p:nvPr/>
        </p:nvSpPr>
        <p:spPr>
          <a:xfrm>
            <a:off x="9399026" y="88218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93C87BB-462B-37B2-056F-8FE198F9032B}"/>
              </a:ext>
            </a:extLst>
          </p:cNvPr>
          <p:cNvSpPr/>
          <p:nvPr/>
        </p:nvSpPr>
        <p:spPr>
          <a:xfrm>
            <a:off x="6850610" y="426070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9" name="Connecteur en angle 71">
            <a:extLst>
              <a:ext uri="{FF2B5EF4-FFF2-40B4-BE49-F238E27FC236}">
                <a16:creationId xmlns:a16="http://schemas.microsoft.com/office/drawing/2014/main" id="{3C90F279-DA36-FAC6-A3D4-72839EBF5AB4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rot="5400000" flipH="1" flipV="1">
            <a:off x="2158450" y="4105430"/>
            <a:ext cx="389571" cy="1141312"/>
          </a:xfrm>
          <a:prstGeom prst="bentConnector5">
            <a:avLst>
              <a:gd name="adj1" fmla="val -21261"/>
              <a:gd name="adj2" fmla="val 50000"/>
              <a:gd name="adj3" fmla="val 117858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010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/>
          <p:cNvSpPr/>
          <p:nvPr/>
        </p:nvSpPr>
        <p:spPr>
          <a:xfrm>
            <a:off x="154799" y="177840"/>
            <a:ext cx="6232749" cy="61540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ea typeface="Times New Roman"/>
              </a:rPr>
              <a:t>… Une Italie partagée : Lombardie-Vénétie autrichienne ; Piémont-Sardaigne, Etat de la Papauté romaine ; Deux-Siciles des Bourbon d’Espagne</a:t>
            </a: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6) Au sud-est, l’I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talie, trois points…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a)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Disparition des dernières républiques </a:t>
            </a:r>
            <a:r>
              <a:rPr lang="fr-FR" sz="1800" b="0" i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médiévales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Lucques aux Bourbon</a:t>
            </a: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, 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Gênes au Piémont-Sardaigne</a:t>
            </a: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Et surtout Venise aux Autrichiens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*Républiques qui avaient fait naître la civilisation italienne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b) 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Une Italie partagée en </a:t>
            </a: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sept, dont cinq entités principales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…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- Le royaume de Sardaigne, p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iémontais, au nord-ouest, à Turin</a:t>
            </a: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Qui récupère la Savoie et Nice, conquises par la France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- Le Royaume lombardo-vénitien autrichien 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au nord-est, à Milan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- Le centre autrichien, Parme et Toscane de Florence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- Les Etats du pape à Rome, protégés par l’Autriche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- Le royaume des Deux-Siciles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des Bourbon d’Espagne au sud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c) Avec comme enjeu à terme, là aussi</a:t>
            </a:r>
            <a:r>
              <a:rPr lang="fr-FR" spc="-1" dirty="0">
                <a:latin typeface="Arial"/>
              </a:rPr>
              <a:t>, </a:t>
            </a: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une 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unification…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*Bilan...</a:t>
            </a:r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E07B3AE1-3589-A028-A646-F43872B2F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444" y="177840"/>
            <a:ext cx="5428757" cy="65145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FF194B01-1E43-51DC-275C-D855B1F56DD1}"/>
              </a:ext>
            </a:extLst>
          </p:cNvPr>
          <p:cNvSpPr/>
          <p:nvPr/>
        </p:nvSpPr>
        <p:spPr>
          <a:xfrm>
            <a:off x="7466120" y="146165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ED39314-8E66-73E1-1BEE-657AECB2529E}"/>
              </a:ext>
            </a:extLst>
          </p:cNvPr>
          <p:cNvSpPr/>
          <p:nvPr/>
        </p:nvSpPr>
        <p:spPr>
          <a:xfrm>
            <a:off x="7982955" y="118335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D4C68D6-1B53-680D-627C-3EE42D95C2FC}"/>
              </a:ext>
            </a:extLst>
          </p:cNvPr>
          <p:cNvSpPr/>
          <p:nvPr/>
        </p:nvSpPr>
        <p:spPr>
          <a:xfrm>
            <a:off x="9235387" y="3254878"/>
            <a:ext cx="174870" cy="1489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87569D1-8197-DA80-7C54-97FB5CFE020D}"/>
              </a:ext>
            </a:extLst>
          </p:cNvPr>
          <p:cNvSpPr/>
          <p:nvPr/>
        </p:nvSpPr>
        <p:spPr>
          <a:xfrm>
            <a:off x="8857598" y="217726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F4FEA9E-E801-2F0E-5DE5-3C494DA0A9CC}"/>
              </a:ext>
            </a:extLst>
          </p:cNvPr>
          <p:cNvSpPr/>
          <p:nvPr/>
        </p:nvSpPr>
        <p:spPr>
          <a:xfrm>
            <a:off x="10023789" y="382053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E1A1F05-A093-F5CA-3C6F-32EF314881F2}"/>
              </a:ext>
            </a:extLst>
          </p:cNvPr>
          <p:cNvSpPr/>
          <p:nvPr/>
        </p:nvSpPr>
        <p:spPr>
          <a:xfrm>
            <a:off x="8410783" y="161062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EEA6C-67E8-FD5E-4986-DE9A08512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3C8F22A8-5792-F4DA-1612-9D4786A34E19}"/>
              </a:ext>
            </a:extLst>
          </p:cNvPr>
          <p:cNvSpPr/>
          <p:nvPr/>
        </p:nvSpPr>
        <p:spPr>
          <a:xfrm>
            <a:off x="154800" y="177840"/>
            <a:ext cx="6056640" cy="50768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*1815 : 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Une Europe monarchique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D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ominée par les grandes puissances vainqueures</a:t>
            </a: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Russie, Grande-Bretagne, Autriche et Prusse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*Une Europe antilibérale </a:t>
            </a: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qui 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veut le retour de l’absolutisme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Malgré des avancées constitutionnelles localisées</a:t>
            </a:r>
            <a:endParaRPr lang="fr-FR" sz="1800" strike="noStrike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Et qui cherche à étouffer les aspirations des peuples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</a:rPr>
              <a:t>*En bref…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Un camp de la restauration </a:t>
            </a:r>
            <a:r>
              <a:rPr lang="fr-FR" sz="1700" spc="-1" dirty="0">
                <a:solidFill>
                  <a:srgbClr val="000000"/>
                </a:solidFill>
                <a:latin typeface="Calibri"/>
              </a:rPr>
              <a:t>des monarchies absolues et légitimes</a:t>
            </a: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</a:rPr>
              <a:t>Contre celui du libéralisme et du nationalisme</a:t>
            </a:r>
          </a:p>
          <a:p>
            <a:endParaRPr lang="fr-FR" sz="1800" strike="noStrike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En 1815 : Le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 se pose en vainqueur, </a:t>
            </a:r>
            <a:r>
              <a:rPr lang="fr-FR" u="sng" spc="-1" dirty="0">
                <a:solidFill>
                  <a:srgbClr val="000000"/>
                </a:solidFill>
                <a:latin typeface="Calibri"/>
              </a:rPr>
              <a:t>mais sur la défensive</a:t>
            </a: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</a:rPr>
              <a:t>En 1871 : Le 2</a:t>
            </a:r>
            <a:r>
              <a:rPr lang="fr-FR" sz="1800" strike="noStrike" spc="-1" baseline="30000" dirty="0">
                <a:solidFill>
                  <a:srgbClr val="000000"/>
                </a:solidFill>
                <a:latin typeface="Calibri"/>
              </a:rPr>
              <a:t>nd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</a:rPr>
              <a:t> finira par s’affirmer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Mais avec un résultat assez paradoxal</a:t>
            </a:r>
          </a:p>
          <a:p>
            <a:endParaRPr lang="fr-FR" sz="1800" strike="noStrike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*Récit…</a:t>
            </a:r>
            <a:endParaRPr lang="fr-FR" sz="1800" strike="noStrike" spc="-1" dirty="0">
              <a:latin typeface="Arial"/>
            </a:endParaRPr>
          </a:p>
        </p:txBody>
      </p:sp>
      <p:pic>
        <p:nvPicPr>
          <p:cNvPr id="149" name="Image 24">
            <a:extLst>
              <a:ext uri="{FF2B5EF4-FFF2-40B4-BE49-F238E27FC236}">
                <a16:creationId xmlns:a16="http://schemas.microsoft.com/office/drawing/2014/main" id="{AF64E8C1-A0AF-53FB-895F-9B7EF55F189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3608318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11E60-8E1C-F6F1-0666-057CB87D8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B2B797F9-9064-577E-D937-91B0F50C0CA8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1815-1830 : L’Europe du congrès de Vienne et de la Sainte-Alliance</a:t>
            </a:r>
            <a:endParaRPr lang="fr-FR" b="1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1815-1818 : La Quadruple-Alliance, puis la Quintuple-Alliance : Russie, Autriche, Prusse, Grande-Bretagne, France</a:t>
            </a: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1820-1823 : Révoltes libérales en Espagne, Naples et Portugal ; Face à ces révoltes, la Quintuple-Alliance intervient : Autrichiens </a:t>
            </a: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à 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Naples et au Piémont ; Français en Espagne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1823-1826 : Apogée et éclatement de l’Alliance : La 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Grande-Bretagne s’oppose aux ingérences antilibérales qui portent atteinte aux souverainetés des Etats et reconnaît les indépendances des Etats ibériques d’Amérique ; 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Sur la Question d’Orient, l’Autriche s’oppose à une ingérence croissante de la Russie dans les Balkans</a:t>
            </a:r>
          </a:p>
          <a:p>
            <a:endParaRPr lang="fr-FR" sz="1800" strike="noStrike" spc="-1" dirty="0">
              <a:solidFill>
                <a:srgbClr val="000000"/>
              </a:solidFill>
              <a:latin typeface="Calibri"/>
            </a:endParaRPr>
          </a:p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1830-1848 : Entre révolutions et romantisme, retour du mouvement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1815-1830 : En France, de la Restauration réactionnaire des Bourbons à la monarchie libérale de Louis-Philippe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1830-1848 : Dans une Europe réactionnaire, la Suisse devient un Etat fédéral et démocratique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1830-1839 : Contre le royaume des Pays-Bas, l’indépendance réussie de la Belgique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1830-1832 : Contre la Russie, échec de la révolte polonaise</a:t>
            </a:r>
          </a:p>
          <a:p>
            <a:endParaRPr lang="fr-FR" sz="180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1800" kern="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EEE501DA-DA39-F010-A6E3-AA810577B451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334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56975-BDDB-7082-F383-BD511D331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B390C2D2-3929-5A6A-B3A6-87F4A2D480A4}"/>
              </a:ext>
            </a:extLst>
          </p:cNvPr>
          <p:cNvSpPr/>
          <p:nvPr/>
        </p:nvSpPr>
        <p:spPr>
          <a:xfrm>
            <a:off x="154800" y="177840"/>
            <a:ext cx="6056640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1815-1830 : L’Europe du congrès de Vienne et de la Sainte-Alliance</a:t>
            </a:r>
          </a:p>
          <a:p>
            <a:endParaRPr lang="fr-FR" b="1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1815-1818 : La Quadruple-Alliance, puis la Quintuple-Alliance : Russie, Autriche, Prusse, Grande-Bretagne, France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*9 Juin 1815 : Acte final du congrès de Vienne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L’épisode des Cent-Jours (mars-juillet 1815) contre Louis XVIII…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En juin 1815, toujours d’actualité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ontre la nécessité d’un comité de surveillance permanent</a:t>
            </a: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donc d’une alliance perpétuelle…</a:t>
            </a:r>
          </a:p>
        </p:txBody>
      </p:sp>
      <p:pic>
        <p:nvPicPr>
          <p:cNvPr id="149" name="Image 24">
            <a:extLst>
              <a:ext uri="{FF2B5EF4-FFF2-40B4-BE49-F238E27FC236}">
                <a16:creationId xmlns:a16="http://schemas.microsoft.com/office/drawing/2014/main" id="{02E92619-60DE-7218-02ED-99D3CFA5B6B7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1875633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7F93B-3D70-6DB6-02C3-31DDCA0CE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604D1289-01D4-F52B-31FC-E746FDBFF8EB}"/>
              </a:ext>
            </a:extLst>
          </p:cNvPr>
          <p:cNvSpPr/>
          <p:nvPr/>
        </p:nvSpPr>
        <p:spPr>
          <a:xfrm>
            <a:off x="154800" y="177840"/>
            <a:ext cx="6056640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1815-1818 : La Quadruple-Alliance, puis la Quintuple-Alliance : Russie, Autriche, Prusse, Grande-Bretagne, France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*26 sept. 1815 : A Paris, naissance de la Sainte-Alliance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Russie, Autriche et Prusse signent ;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Plus la France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*Un texte inspiré par le tsar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Alexandre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Défendre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paix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la religion et la justice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une union fédérative des grandes puissances…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Au nom de la Divine Providence qui commande que…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Tout comme les hommes, les trois monarques demeureront Unis par les liens d’une fraternité véritable et indissoluble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/>
                <a:cs typeface="Calibri" panose="020F0502020204030204" pitchFamily="34" charset="0"/>
              </a:rPr>
              <a:t>NB : Texte très libéral ; D’ailleurs, son ministre </a:t>
            </a:r>
            <a:r>
              <a:rPr lang="fr-FR" u="sng" spc="-1" dirty="0">
                <a:latin typeface="Calibri"/>
                <a:cs typeface="Calibri" panose="020F0502020204030204" pitchFamily="34" charset="0"/>
              </a:rPr>
              <a:t>Nesslrode</a:t>
            </a:r>
            <a:r>
              <a:rPr lang="fr-FR" spc="-1" dirty="0">
                <a:latin typeface="Calibri"/>
                <a:cs typeface="Calibri" panose="020F0502020204030204" pitchFamily="34" charset="0"/>
              </a:rPr>
              <a:t> devra souvent tenir compte de ses humeurs changeantes</a:t>
            </a:r>
          </a:p>
          <a:p>
            <a:r>
              <a:rPr lang="fr-FR" spc="-1" dirty="0">
                <a:latin typeface="Calibri"/>
                <a:cs typeface="Calibri" panose="020F0502020204030204" pitchFamily="34" charset="0"/>
              </a:rPr>
              <a:t>Réaction ou libéralisme</a:t>
            </a:r>
          </a:p>
        </p:txBody>
      </p:sp>
      <p:pic>
        <p:nvPicPr>
          <p:cNvPr id="149" name="Image 24">
            <a:extLst>
              <a:ext uri="{FF2B5EF4-FFF2-40B4-BE49-F238E27FC236}">
                <a16:creationId xmlns:a16="http://schemas.microsoft.com/office/drawing/2014/main" id="{4E75A841-371B-33AD-0F4B-04D31E2663D0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1997807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60765-D313-192C-5A0E-AE6E54D16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059428A9-1DD8-7988-0472-A27C0DF946C6}"/>
              </a:ext>
            </a:extLst>
          </p:cNvPr>
          <p:cNvSpPr/>
          <p:nvPr/>
        </p:nvSpPr>
        <p:spPr>
          <a:xfrm>
            <a:off x="154800" y="177840"/>
            <a:ext cx="6056640" cy="42304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1815-1818 : La Quadruple-Alliance, puis la Quintuple-Alliance : Russie, Autriche, Prusse, Grande-Bretagne, France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*Une Sainte-Alliance rejetée par…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Les libéraux ; Mais également…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Regroupant les monarques orthodoxe, catholique et protestant, rejetée par la Papauté et les ultras (réactionnaires) français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Et moquée par les diplomates, peu habitués à ce discours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Comme le britannique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Castlereagh</a:t>
            </a:r>
          </a:p>
          <a:p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 monument de mysticisme et de non-sens</a:t>
            </a:r>
          </a:p>
          <a:p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Spécialement pour un souverain britannique</a:t>
            </a:r>
          </a:p>
        </p:txBody>
      </p:sp>
      <p:pic>
        <p:nvPicPr>
          <p:cNvPr id="149" name="Image 24">
            <a:extLst>
              <a:ext uri="{FF2B5EF4-FFF2-40B4-BE49-F238E27FC236}">
                <a16:creationId xmlns:a16="http://schemas.microsoft.com/office/drawing/2014/main" id="{15660150-4EEE-1D93-7E7B-C548466250C7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1805299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69069-D529-136F-D07D-D7DECB91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97F7E44A-787F-FA8F-B09E-F7D27B378019}"/>
              </a:ext>
            </a:extLst>
          </p:cNvPr>
          <p:cNvSpPr/>
          <p:nvPr/>
        </p:nvSpPr>
        <p:spPr>
          <a:xfrm>
            <a:off x="154800" y="177840"/>
            <a:ext cx="6056640" cy="28608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1815-1818 : La Quadruple-Alliance, puis la Quintuple-Alliance : Russie, Autriche, Prusse, Grande-Bretagne, France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*20 nov. 1815 : la 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Quadruple-Alliance, plus concrète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GB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peut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rejoindre Russie, Autriche et Prusse</a:t>
            </a:r>
          </a:p>
          <a:p>
            <a:endParaRPr lang="fr-FR" sz="1800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Moins libérale que la Sainte-Alliance…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Quadruple-Alliance est un t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raité de surveillance</a:t>
            </a:r>
          </a:p>
          <a:p>
            <a:endParaRPr lang="fr-FR" i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Société d’assurance pour régimes et monarques absolus</a:t>
            </a:r>
          </a:p>
        </p:txBody>
      </p:sp>
      <p:pic>
        <p:nvPicPr>
          <p:cNvPr id="149" name="Image 24">
            <a:extLst>
              <a:ext uri="{FF2B5EF4-FFF2-40B4-BE49-F238E27FC236}">
                <a16:creationId xmlns:a16="http://schemas.microsoft.com/office/drawing/2014/main" id="{9358FD5C-9241-D500-655B-314FB32E7886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846443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41FD8-25BF-572B-24FD-ED02FD1D9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048836AE-C168-C3C5-7919-88D9C772503E}"/>
              </a:ext>
            </a:extLst>
          </p:cNvPr>
          <p:cNvSpPr/>
          <p:nvPr/>
        </p:nvSpPr>
        <p:spPr>
          <a:xfrm>
            <a:off x="154800" y="177840"/>
            <a:ext cx="6056640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1815-1818 : La Quadruple-Alliance, puis la Quintuple-Alliance : Russie, Autriche, Prusse, Grande-Bretagne, France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*Nov. 1815 : Objectifs des quatre puissances…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a) Etablir u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n </a:t>
            </a:r>
            <a:r>
              <a:rPr lang="fr-FR" sz="1800" b="0" strike="noStrike" spc="-1" dirty="0">
                <a:solidFill>
                  <a:srgbClr val="000000"/>
                </a:solidFill>
                <a:ea typeface="Times New Roman"/>
              </a:rPr>
              <a:t>équilibre</a:t>
            </a:r>
            <a:r>
              <a:rPr lang="fr-FR" spc="-1" dirty="0"/>
              <a:t> e</a:t>
            </a:r>
            <a:r>
              <a:rPr lang="fr-FR" sz="1800" b="0" strike="noStrike" spc="-1" dirty="0">
                <a:solidFill>
                  <a:srgbClr val="000000"/>
                </a:solidFill>
                <a:ea typeface="Times New Roman"/>
              </a:rPr>
              <a:t>t ainsi une stabilité 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pacificatrice durable</a:t>
            </a: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Maintenir un ordre immuable</a:t>
            </a: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 se protégeant mutuellemen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 de révolutions éventuelles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*Donc, c</a:t>
            </a:r>
            <a:r>
              <a:rPr lang="fr-FR" b="0" spc="-1" dirty="0">
                <a:solidFill>
                  <a:srgbClr val="000000"/>
                </a:solidFill>
                <a:latin typeface="Calibri"/>
                <a:ea typeface="Times New Roman"/>
                <a:cs typeface="Calibri" panose="020F0502020204030204" pitchFamily="34" charset="0"/>
              </a:rPr>
              <a:t>ontre tous les dangers</a:t>
            </a:r>
          </a:p>
          <a:p>
            <a:r>
              <a:rPr lang="fr-FR" b="0" spc="-1" dirty="0">
                <a:solidFill>
                  <a:srgbClr val="000000"/>
                </a:solidFill>
                <a:latin typeface="Calibri"/>
                <a:ea typeface="Times New Roman"/>
                <a:cs typeface="Calibri" panose="020F0502020204030204" pitchFamily="34" charset="0"/>
              </a:rPr>
              <a:t>U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ne alliance perpétuelle et une coopération entre monarques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*Et c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e sera l’Europe des congrès réguliers…</a:t>
            </a:r>
          </a:p>
        </p:txBody>
      </p:sp>
      <p:pic>
        <p:nvPicPr>
          <p:cNvPr id="149" name="Image 24">
            <a:extLst>
              <a:ext uri="{FF2B5EF4-FFF2-40B4-BE49-F238E27FC236}">
                <a16:creationId xmlns:a16="http://schemas.microsoft.com/office/drawing/2014/main" id="{920E43DF-531B-5E84-3B31-AA04A5097113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101449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C1E22-050C-C6A0-310B-966391253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23E9A4EA-FDDC-217A-D4C8-A7C06120ECA5}"/>
              </a:ext>
            </a:extLst>
          </p:cNvPr>
          <p:cNvSpPr/>
          <p:nvPr/>
        </p:nvSpPr>
        <p:spPr>
          <a:xfrm>
            <a:off x="154800" y="177840"/>
            <a:ext cx="6056640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1815-1818 : La Quadruple-Alliance, puis la Quintuple-Alliance : Russie, Autriche, Prusse, Grande-Bretagne, France</a:t>
            </a:r>
          </a:p>
          <a:p>
            <a:pPr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*1818 : 1</a:t>
            </a:r>
            <a:r>
              <a:rPr lang="fr-FR" sz="1800" strike="noStrike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Congrès d’Aix-la-Chapelle</a:t>
            </a: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Fin de l’occupation de la France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France qui entre dans l’alliance : la Quintuple-Alliance</a:t>
            </a:r>
          </a:p>
          <a:p>
            <a:endParaRPr lang="fr-FR" sz="1800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*1820 : Les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mouvements révolutionnaires en Europe</a:t>
            </a: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Vont donner à cette pentarchie des raisons d’exister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*1820 : Espagne, Naples et Portugal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Commençons par l’Espagne…</a:t>
            </a:r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9" name="Image 24">
            <a:extLst>
              <a:ext uri="{FF2B5EF4-FFF2-40B4-BE49-F238E27FC236}">
                <a16:creationId xmlns:a16="http://schemas.microsoft.com/office/drawing/2014/main" id="{A550F420-ABB4-E8B4-478F-263119BFFB1F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5042806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50C60-FD3B-08D3-705A-E501912E8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8E1F8130-F806-4DB6-88A8-8DB7DDFCDA48}"/>
              </a:ext>
            </a:extLst>
          </p:cNvPr>
          <p:cNvSpPr/>
          <p:nvPr/>
        </p:nvSpPr>
        <p:spPr>
          <a:xfrm>
            <a:off x="154800" y="177840"/>
            <a:ext cx="5066557" cy="2583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1820-1823 : Révoltes libérales en Espagne, Naples et Portugal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Jan. 1820 : En Espagne, à Cadix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révolte militaire éclate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Menée par le général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Rafael </a:t>
            </a:r>
            <a:r>
              <a:rPr lang="fr-FR" u="sng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del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Riego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Refus des troupes d’embarquer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aller mâter les insurgés américains</a:t>
            </a:r>
          </a:p>
        </p:txBody>
      </p:sp>
      <p:pic>
        <p:nvPicPr>
          <p:cNvPr id="3" name="Image 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3E690F63-51F4-B7A9-9F03-3AFD03466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38" y="177839"/>
            <a:ext cx="6687462" cy="58598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56F8B32-F41E-9E0A-2B65-E2B1F695C8D8}"/>
              </a:ext>
            </a:extLst>
          </p:cNvPr>
          <p:cNvSpPr/>
          <p:nvPr/>
        </p:nvSpPr>
        <p:spPr>
          <a:xfrm>
            <a:off x="8075230" y="219654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BD4569F-0EA4-9972-C5F1-B1E03A699A2D}"/>
              </a:ext>
            </a:extLst>
          </p:cNvPr>
          <p:cNvSpPr/>
          <p:nvPr/>
        </p:nvSpPr>
        <p:spPr>
          <a:xfrm>
            <a:off x="6856030" y="462621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0632010-2D21-3EC1-3739-9F5A55C40345}"/>
              </a:ext>
            </a:extLst>
          </p:cNvPr>
          <p:cNvSpPr/>
          <p:nvPr/>
        </p:nvSpPr>
        <p:spPr>
          <a:xfrm>
            <a:off x="6096000" y="32799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C59B13-08C2-DD7B-111A-F80B3854321F}"/>
              </a:ext>
            </a:extLst>
          </p:cNvPr>
          <p:cNvSpPr/>
          <p:nvPr/>
        </p:nvSpPr>
        <p:spPr>
          <a:xfrm>
            <a:off x="142041" y="3429000"/>
            <a:ext cx="993826" cy="390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1700-46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EF4748-4089-3BA8-6674-E5AA6772C77A}"/>
              </a:ext>
            </a:extLst>
          </p:cNvPr>
          <p:cNvSpPr/>
          <p:nvPr/>
        </p:nvSpPr>
        <p:spPr>
          <a:xfrm>
            <a:off x="142040" y="4405724"/>
            <a:ext cx="993826" cy="56328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BOURBON Espagne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1700-2022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1AC23D-47B3-42BC-BDE4-3EB77688A33B}"/>
              </a:ext>
            </a:extLst>
          </p:cNvPr>
          <p:cNvSpPr/>
          <p:nvPr/>
        </p:nvSpPr>
        <p:spPr>
          <a:xfrm>
            <a:off x="142041" y="3961186"/>
            <a:ext cx="993826" cy="390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1746-59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01BC2D7-12BB-F23F-5E8D-6625A53B5910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638954" y="3819996"/>
            <a:ext cx="0" cy="14119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BCC8466-3826-1BAE-B931-7E20A0D8EA43}"/>
              </a:ext>
            </a:extLst>
          </p:cNvPr>
          <p:cNvSpPr/>
          <p:nvPr/>
        </p:nvSpPr>
        <p:spPr>
          <a:xfrm>
            <a:off x="1264687" y="3961186"/>
            <a:ext cx="1030462" cy="390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1734-59-88</a:t>
            </a:r>
          </a:p>
        </p:txBody>
      </p:sp>
      <p:cxnSp>
        <p:nvCxnSpPr>
          <p:cNvPr id="13" name="Connecteur en angle 71">
            <a:extLst>
              <a:ext uri="{FF2B5EF4-FFF2-40B4-BE49-F238E27FC236}">
                <a16:creationId xmlns:a16="http://schemas.microsoft.com/office/drawing/2014/main" id="{117B33FA-CF27-5225-E708-C58CDF5D4F39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 rot="16200000" flipH="1">
            <a:off x="1138841" y="3320109"/>
            <a:ext cx="141190" cy="114096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70CA6FD-A8BA-2BA0-D340-BAD1EAD9DBC1}"/>
              </a:ext>
            </a:extLst>
          </p:cNvPr>
          <p:cNvSpPr/>
          <p:nvPr/>
        </p:nvSpPr>
        <p:spPr>
          <a:xfrm>
            <a:off x="2390388" y="3759876"/>
            <a:ext cx="1077533" cy="56328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BOURBON Naples-Sicile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1734-1861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1A4D44-3343-AF6E-0F52-137B400CB97C}"/>
              </a:ext>
            </a:extLst>
          </p:cNvPr>
          <p:cNvSpPr/>
          <p:nvPr/>
        </p:nvSpPr>
        <p:spPr>
          <a:xfrm>
            <a:off x="1255292" y="4493372"/>
            <a:ext cx="1039857" cy="39099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1788-1808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9B0B41F-4DB9-0AF3-032D-5CDB1280B264}"/>
              </a:ext>
            </a:extLst>
          </p:cNvPr>
          <p:cNvCxnSpPr>
            <a:cxnSpLocks/>
            <a:stCxn id="12" idx="2"/>
            <a:endCxn id="15" idx="0"/>
          </p:cNvCxnSpPr>
          <p:nvPr/>
        </p:nvCxnSpPr>
        <p:spPr>
          <a:xfrm flipH="1">
            <a:off x="1775221" y="4352182"/>
            <a:ext cx="4697" cy="14119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7802B91-060C-11C2-4350-6EBE68C2E868}"/>
              </a:ext>
            </a:extLst>
          </p:cNvPr>
          <p:cNvSpPr/>
          <p:nvPr/>
        </p:nvSpPr>
        <p:spPr>
          <a:xfrm>
            <a:off x="2390388" y="4491866"/>
            <a:ext cx="1077533" cy="390996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1759-1825</a:t>
            </a:r>
          </a:p>
        </p:txBody>
      </p:sp>
      <p:cxnSp>
        <p:nvCxnSpPr>
          <p:cNvPr id="18" name="Connecteur en angle 71">
            <a:extLst>
              <a:ext uri="{FF2B5EF4-FFF2-40B4-BE49-F238E27FC236}">
                <a16:creationId xmlns:a16="http://schemas.microsoft.com/office/drawing/2014/main" id="{E3D0DC37-FF35-4657-161D-24F288D629C3}"/>
              </a:ext>
            </a:extLst>
          </p:cNvPr>
          <p:cNvCxnSpPr>
            <a:cxnSpLocks/>
            <a:stCxn id="12" idx="2"/>
            <a:endCxn id="17" idx="0"/>
          </p:cNvCxnSpPr>
          <p:nvPr/>
        </p:nvCxnSpPr>
        <p:spPr>
          <a:xfrm rot="16200000" flipH="1">
            <a:off x="2284694" y="3847405"/>
            <a:ext cx="139684" cy="114923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4F44D6F-3B7E-34F4-FED2-29530950BD7F}"/>
              </a:ext>
            </a:extLst>
          </p:cNvPr>
          <p:cNvSpPr/>
          <p:nvPr/>
        </p:nvSpPr>
        <p:spPr>
          <a:xfrm>
            <a:off x="1264687" y="4937707"/>
            <a:ext cx="1039856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VII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1813-33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10CDBEE-B7DE-8BA3-95A2-485B63785210}"/>
              </a:ext>
            </a:extLst>
          </p:cNvPr>
          <p:cNvCxnSpPr>
            <a:cxnSpLocks/>
            <a:stCxn id="15" idx="2"/>
            <a:endCxn id="19" idx="0"/>
          </p:cNvCxnSpPr>
          <p:nvPr/>
        </p:nvCxnSpPr>
        <p:spPr>
          <a:xfrm>
            <a:off x="1775221" y="4884368"/>
            <a:ext cx="9394" cy="533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FD41F85-4D19-62D8-078D-606AB7F965CE}"/>
              </a:ext>
            </a:extLst>
          </p:cNvPr>
          <p:cNvSpPr/>
          <p:nvPr/>
        </p:nvSpPr>
        <p:spPr>
          <a:xfrm>
            <a:off x="2409226" y="4937707"/>
            <a:ext cx="1039856" cy="390996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1825-30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F7BCC1A-B89A-DF37-EB1A-F4809D483A1C}"/>
              </a:ext>
            </a:extLst>
          </p:cNvPr>
          <p:cNvCxnSpPr>
            <a:cxnSpLocks/>
            <a:stCxn id="17" idx="2"/>
            <a:endCxn id="21" idx="0"/>
          </p:cNvCxnSpPr>
          <p:nvPr/>
        </p:nvCxnSpPr>
        <p:spPr>
          <a:xfrm flipH="1">
            <a:off x="2929154" y="4882862"/>
            <a:ext cx="1" cy="5484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14AB9E2-BC82-3596-3BF9-6E35FC975F63}"/>
              </a:ext>
            </a:extLst>
          </p:cNvPr>
          <p:cNvSpPr/>
          <p:nvPr/>
        </p:nvSpPr>
        <p:spPr>
          <a:xfrm>
            <a:off x="2403219" y="5376612"/>
            <a:ext cx="1039856" cy="390996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1830-59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8958DAF-B8DF-1046-9EDC-674B34B0B6D3}"/>
              </a:ext>
            </a:extLst>
          </p:cNvPr>
          <p:cNvCxnSpPr>
            <a:cxnSpLocks/>
            <a:stCxn id="21" idx="2"/>
            <a:endCxn id="23" idx="0"/>
          </p:cNvCxnSpPr>
          <p:nvPr/>
        </p:nvCxnSpPr>
        <p:spPr>
          <a:xfrm flipH="1">
            <a:off x="2923147" y="5328703"/>
            <a:ext cx="6007" cy="4790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C93227E-C333-3CF0-E39E-112387C2D983}"/>
              </a:ext>
            </a:extLst>
          </p:cNvPr>
          <p:cNvSpPr/>
          <p:nvPr/>
        </p:nvSpPr>
        <p:spPr>
          <a:xfrm>
            <a:off x="2390388" y="5825660"/>
            <a:ext cx="1039856" cy="390996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1859-61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4776D23-6C63-1473-DA72-050B994966E7}"/>
              </a:ext>
            </a:extLst>
          </p:cNvPr>
          <p:cNvCxnSpPr>
            <a:cxnSpLocks/>
            <a:stCxn id="23" idx="2"/>
            <a:endCxn id="25" idx="0"/>
          </p:cNvCxnSpPr>
          <p:nvPr/>
        </p:nvCxnSpPr>
        <p:spPr>
          <a:xfrm flipH="1">
            <a:off x="2910316" y="5767608"/>
            <a:ext cx="12831" cy="580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ADA6D46-B80B-9DAC-F138-A2B87640E096}"/>
              </a:ext>
            </a:extLst>
          </p:cNvPr>
          <p:cNvSpPr/>
          <p:nvPr/>
        </p:nvSpPr>
        <p:spPr>
          <a:xfrm>
            <a:off x="1264687" y="5385811"/>
            <a:ext cx="1039856" cy="39099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Isabelle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1833-68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B4338631-18F9-C71E-82EC-5308D76A9EA4}"/>
              </a:ext>
            </a:extLst>
          </p:cNvPr>
          <p:cNvCxnSpPr>
            <a:cxnSpLocks/>
            <a:stCxn id="19" idx="2"/>
            <a:endCxn id="27" idx="0"/>
          </p:cNvCxnSpPr>
          <p:nvPr/>
        </p:nvCxnSpPr>
        <p:spPr>
          <a:xfrm>
            <a:off x="1784615" y="5328703"/>
            <a:ext cx="0" cy="5710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FCA91AE0-9162-605A-A00B-B6B2F2448C8E}"/>
              </a:ext>
            </a:extLst>
          </p:cNvPr>
          <p:cNvSpPr/>
          <p:nvPr/>
        </p:nvSpPr>
        <p:spPr>
          <a:xfrm>
            <a:off x="1255293" y="5849410"/>
            <a:ext cx="1039856" cy="39099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XII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1874-85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81088253-4515-3669-E1E1-9D23A3C45BF8}"/>
              </a:ext>
            </a:extLst>
          </p:cNvPr>
          <p:cNvCxnSpPr>
            <a:cxnSpLocks/>
            <a:stCxn id="27" idx="2"/>
            <a:endCxn id="29" idx="0"/>
          </p:cNvCxnSpPr>
          <p:nvPr/>
        </p:nvCxnSpPr>
        <p:spPr>
          <a:xfrm flipH="1">
            <a:off x="1775221" y="5776807"/>
            <a:ext cx="9394" cy="7260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B7B9EDC-D236-2C51-797D-98D3650FC825}"/>
              </a:ext>
            </a:extLst>
          </p:cNvPr>
          <p:cNvSpPr/>
          <p:nvPr/>
        </p:nvSpPr>
        <p:spPr>
          <a:xfrm>
            <a:off x="1260545" y="6318798"/>
            <a:ext cx="1039856" cy="39099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XIII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1886-1931</a:t>
            </a:r>
          </a:p>
        </p:txBody>
      </p: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944894E9-5034-3504-5383-38BAC2B07C56}"/>
              </a:ext>
            </a:extLst>
          </p:cNvPr>
          <p:cNvCxnSpPr>
            <a:cxnSpLocks/>
            <a:stCxn id="29" idx="2"/>
            <a:endCxn id="31" idx="0"/>
          </p:cNvCxnSpPr>
          <p:nvPr/>
        </p:nvCxnSpPr>
        <p:spPr>
          <a:xfrm>
            <a:off x="1775221" y="6240406"/>
            <a:ext cx="5252" cy="7839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6995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2F857-2A9C-8207-5C2F-7B65AA799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88BB4112-732C-943A-ED13-F00CD62C74D9}"/>
              </a:ext>
            </a:extLst>
          </p:cNvPr>
          <p:cNvSpPr/>
          <p:nvPr/>
        </p:nvSpPr>
        <p:spPr>
          <a:xfrm>
            <a:off x="154800" y="177840"/>
            <a:ext cx="5066557" cy="28608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1820-1823 : Révoltes libérales en Espagne, Naples et Portugal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*Fév. 1820 : La révolte échoue en Andalousie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 revanche, elle 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se propage e</a:t>
            </a:r>
            <a:r>
              <a:rPr lang="fr-FR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 Galice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</a:t>
            </a:r>
            <a:r>
              <a:rPr lang="fr-FR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 enfin à Madrid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*Mars 1820 : A Madrid, les libéraux révoltés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Obtiennent du roi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Ferdinand VII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(1814)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retour de la Constitution de 1812</a:t>
            </a:r>
          </a:p>
        </p:txBody>
      </p:sp>
      <p:pic>
        <p:nvPicPr>
          <p:cNvPr id="3" name="Image 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5A99CF5A-50E4-CF7B-72FE-AB5BEA0B2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38" y="177839"/>
            <a:ext cx="6687462" cy="58598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5761547E-AFAD-9E5A-B004-901B8819C888}"/>
              </a:ext>
            </a:extLst>
          </p:cNvPr>
          <p:cNvSpPr/>
          <p:nvPr/>
        </p:nvSpPr>
        <p:spPr>
          <a:xfrm>
            <a:off x="8075230" y="219654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F0333CE-6124-BA4E-F8F7-977ABC05C3AE}"/>
              </a:ext>
            </a:extLst>
          </p:cNvPr>
          <p:cNvSpPr/>
          <p:nvPr/>
        </p:nvSpPr>
        <p:spPr>
          <a:xfrm>
            <a:off x="6856030" y="462621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FC9F1A3-DEBF-A262-3713-14DA66FB8E2E}"/>
              </a:ext>
            </a:extLst>
          </p:cNvPr>
          <p:cNvSpPr/>
          <p:nvPr/>
        </p:nvSpPr>
        <p:spPr>
          <a:xfrm>
            <a:off x="6096000" y="32799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2ACB451-276D-D1E1-330C-847E93F62276}"/>
              </a:ext>
            </a:extLst>
          </p:cNvPr>
          <p:cNvSpPr/>
          <p:nvPr/>
        </p:nvSpPr>
        <p:spPr>
          <a:xfrm>
            <a:off x="142041" y="3429000"/>
            <a:ext cx="993826" cy="390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1700-46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5FD1B329-81F8-1078-C03C-5FEEB0095C88}"/>
              </a:ext>
            </a:extLst>
          </p:cNvPr>
          <p:cNvSpPr/>
          <p:nvPr/>
        </p:nvSpPr>
        <p:spPr>
          <a:xfrm>
            <a:off x="142040" y="4405724"/>
            <a:ext cx="993826" cy="56328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BOURBON Espagne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1700-2022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935D869-2464-26E9-20AB-778C63D2E544}"/>
              </a:ext>
            </a:extLst>
          </p:cNvPr>
          <p:cNvSpPr/>
          <p:nvPr/>
        </p:nvSpPr>
        <p:spPr>
          <a:xfrm>
            <a:off x="142041" y="3961186"/>
            <a:ext cx="993826" cy="390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1746-59</a:t>
            </a:r>
          </a:p>
        </p:txBody>
      </p:sp>
      <p:cxnSp>
        <p:nvCxnSpPr>
          <p:cNvPr id="135" name="Connecteur droit avec flèche 134">
            <a:extLst>
              <a:ext uri="{FF2B5EF4-FFF2-40B4-BE49-F238E27FC236}">
                <a16:creationId xmlns:a16="http://schemas.microsoft.com/office/drawing/2014/main" id="{5C5FF00C-2147-5654-E28D-2B0F0B438574}"/>
              </a:ext>
            </a:extLst>
          </p:cNvPr>
          <p:cNvCxnSpPr>
            <a:cxnSpLocks/>
            <a:stCxn id="132" idx="2"/>
            <a:endCxn id="134" idx="0"/>
          </p:cNvCxnSpPr>
          <p:nvPr/>
        </p:nvCxnSpPr>
        <p:spPr>
          <a:xfrm>
            <a:off x="638954" y="3819996"/>
            <a:ext cx="0" cy="14119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C7FFC86-62AF-5437-233A-F5E81C64479E}"/>
              </a:ext>
            </a:extLst>
          </p:cNvPr>
          <p:cNvSpPr/>
          <p:nvPr/>
        </p:nvSpPr>
        <p:spPr>
          <a:xfrm>
            <a:off x="1264687" y="3961186"/>
            <a:ext cx="1030462" cy="390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1734-59-88</a:t>
            </a:r>
          </a:p>
        </p:txBody>
      </p:sp>
      <p:cxnSp>
        <p:nvCxnSpPr>
          <p:cNvPr id="137" name="Connecteur en angle 71">
            <a:extLst>
              <a:ext uri="{FF2B5EF4-FFF2-40B4-BE49-F238E27FC236}">
                <a16:creationId xmlns:a16="http://schemas.microsoft.com/office/drawing/2014/main" id="{871775A6-BB1E-0243-700A-3C25884B1654}"/>
              </a:ext>
            </a:extLst>
          </p:cNvPr>
          <p:cNvCxnSpPr>
            <a:cxnSpLocks/>
            <a:stCxn id="132" idx="2"/>
            <a:endCxn id="136" idx="0"/>
          </p:cNvCxnSpPr>
          <p:nvPr/>
        </p:nvCxnSpPr>
        <p:spPr>
          <a:xfrm rot="16200000" flipH="1">
            <a:off x="1138841" y="3320109"/>
            <a:ext cx="141190" cy="114096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37">
            <a:extLst>
              <a:ext uri="{FF2B5EF4-FFF2-40B4-BE49-F238E27FC236}">
                <a16:creationId xmlns:a16="http://schemas.microsoft.com/office/drawing/2014/main" id="{67B8FF76-0B7E-F89A-EF55-168A3E29D52B}"/>
              </a:ext>
            </a:extLst>
          </p:cNvPr>
          <p:cNvSpPr/>
          <p:nvPr/>
        </p:nvSpPr>
        <p:spPr>
          <a:xfrm>
            <a:off x="2390388" y="3759876"/>
            <a:ext cx="1077533" cy="56328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BOURBON Naples-Sicile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1734-1861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F2EAFEA7-084E-9D00-3B8B-344AE87D5A4B}"/>
              </a:ext>
            </a:extLst>
          </p:cNvPr>
          <p:cNvSpPr/>
          <p:nvPr/>
        </p:nvSpPr>
        <p:spPr>
          <a:xfrm>
            <a:off x="1255292" y="4493372"/>
            <a:ext cx="1039857" cy="39099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1788-1808</a:t>
            </a:r>
          </a:p>
        </p:txBody>
      </p: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9B904F83-E4FC-2939-DC19-D2D82108B166}"/>
              </a:ext>
            </a:extLst>
          </p:cNvPr>
          <p:cNvCxnSpPr>
            <a:cxnSpLocks/>
            <a:stCxn id="136" idx="2"/>
            <a:endCxn id="139" idx="0"/>
          </p:cNvCxnSpPr>
          <p:nvPr/>
        </p:nvCxnSpPr>
        <p:spPr>
          <a:xfrm flipH="1">
            <a:off x="1775221" y="4352182"/>
            <a:ext cx="4697" cy="14119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8B6639C-D9B8-7440-55A9-ABB9A602D4A3}"/>
              </a:ext>
            </a:extLst>
          </p:cNvPr>
          <p:cNvSpPr/>
          <p:nvPr/>
        </p:nvSpPr>
        <p:spPr>
          <a:xfrm>
            <a:off x="2390388" y="4491866"/>
            <a:ext cx="1077533" cy="390996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1759-1825</a:t>
            </a:r>
          </a:p>
        </p:txBody>
      </p:sp>
      <p:cxnSp>
        <p:nvCxnSpPr>
          <p:cNvPr id="142" name="Connecteur en angle 71">
            <a:extLst>
              <a:ext uri="{FF2B5EF4-FFF2-40B4-BE49-F238E27FC236}">
                <a16:creationId xmlns:a16="http://schemas.microsoft.com/office/drawing/2014/main" id="{47D05218-4543-DCF9-82BC-4C45C2103E52}"/>
              </a:ext>
            </a:extLst>
          </p:cNvPr>
          <p:cNvCxnSpPr>
            <a:cxnSpLocks/>
            <a:stCxn id="136" idx="2"/>
            <a:endCxn id="141" idx="0"/>
          </p:cNvCxnSpPr>
          <p:nvPr/>
        </p:nvCxnSpPr>
        <p:spPr>
          <a:xfrm rot="16200000" flipH="1">
            <a:off x="2284694" y="3847405"/>
            <a:ext cx="139684" cy="114923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BB43DE7-2C66-966D-6B7D-0E52A2BDD710}"/>
              </a:ext>
            </a:extLst>
          </p:cNvPr>
          <p:cNvSpPr/>
          <p:nvPr/>
        </p:nvSpPr>
        <p:spPr>
          <a:xfrm>
            <a:off x="1264687" y="4937707"/>
            <a:ext cx="1039856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VII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1813-33</a:t>
            </a:r>
          </a:p>
        </p:txBody>
      </p:sp>
      <p:cxnSp>
        <p:nvCxnSpPr>
          <p:cNvPr id="144" name="Connecteur droit avec flèche 143">
            <a:extLst>
              <a:ext uri="{FF2B5EF4-FFF2-40B4-BE49-F238E27FC236}">
                <a16:creationId xmlns:a16="http://schemas.microsoft.com/office/drawing/2014/main" id="{8ADD3BE6-EA6C-D15C-7095-C8B826624414}"/>
              </a:ext>
            </a:extLst>
          </p:cNvPr>
          <p:cNvCxnSpPr>
            <a:cxnSpLocks/>
            <a:stCxn id="139" idx="2"/>
            <a:endCxn id="143" idx="0"/>
          </p:cNvCxnSpPr>
          <p:nvPr/>
        </p:nvCxnSpPr>
        <p:spPr>
          <a:xfrm>
            <a:off x="1775221" y="4884368"/>
            <a:ext cx="9394" cy="533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BC8958D5-BCEB-F531-3EE1-8C7065E44A1D}"/>
              </a:ext>
            </a:extLst>
          </p:cNvPr>
          <p:cNvSpPr/>
          <p:nvPr/>
        </p:nvSpPr>
        <p:spPr>
          <a:xfrm>
            <a:off x="2409226" y="4937707"/>
            <a:ext cx="1039856" cy="390996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1825-30</a:t>
            </a:r>
          </a:p>
        </p:txBody>
      </p: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9DD45C14-5C70-FF9A-F6F5-A283F2DFB2C1}"/>
              </a:ext>
            </a:extLst>
          </p:cNvPr>
          <p:cNvCxnSpPr>
            <a:cxnSpLocks/>
            <a:stCxn id="141" idx="2"/>
            <a:endCxn id="145" idx="0"/>
          </p:cNvCxnSpPr>
          <p:nvPr/>
        </p:nvCxnSpPr>
        <p:spPr>
          <a:xfrm flipH="1">
            <a:off x="2929154" y="4882862"/>
            <a:ext cx="1" cy="5484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:a16="http://schemas.microsoft.com/office/drawing/2014/main" id="{DFE05F33-FEB9-D3CE-DF78-291F5C0B333C}"/>
              </a:ext>
            </a:extLst>
          </p:cNvPr>
          <p:cNvSpPr/>
          <p:nvPr/>
        </p:nvSpPr>
        <p:spPr>
          <a:xfrm>
            <a:off x="2403219" y="5376612"/>
            <a:ext cx="1039856" cy="390996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1830-59</a:t>
            </a:r>
          </a:p>
        </p:txBody>
      </p:sp>
      <p:cxnSp>
        <p:nvCxnSpPr>
          <p:cNvPr id="149" name="Connecteur droit avec flèche 148">
            <a:extLst>
              <a:ext uri="{FF2B5EF4-FFF2-40B4-BE49-F238E27FC236}">
                <a16:creationId xmlns:a16="http://schemas.microsoft.com/office/drawing/2014/main" id="{F379A1E0-E638-C2BE-32AC-51AB31235E7E}"/>
              </a:ext>
            </a:extLst>
          </p:cNvPr>
          <p:cNvCxnSpPr>
            <a:cxnSpLocks/>
            <a:stCxn id="145" idx="2"/>
            <a:endCxn id="147" idx="0"/>
          </p:cNvCxnSpPr>
          <p:nvPr/>
        </p:nvCxnSpPr>
        <p:spPr>
          <a:xfrm flipH="1">
            <a:off x="2923147" y="5328703"/>
            <a:ext cx="6007" cy="4790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49">
            <a:extLst>
              <a:ext uri="{FF2B5EF4-FFF2-40B4-BE49-F238E27FC236}">
                <a16:creationId xmlns:a16="http://schemas.microsoft.com/office/drawing/2014/main" id="{04165E74-BABD-211B-6B50-2D97300A6AC4}"/>
              </a:ext>
            </a:extLst>
          </p:cNvPr>
          <p:cNvSpPr/>
          <p:nvPr/>
        </p:nvSpPr>
        <p:spPr>
          <a:xfrm>
            <a:off x="2390388" y="5825660"/>
            <a:ext cx="1039856" cy="390996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1859-61</a:t>
            </a:r>
          </a:p>
        </p:txBody>
      </p:sp>
      <p:cxnSp>
        <p:nvCxnSpPr>
          <p:cNvPr id="151" name="Connecteur droit avec flèche 150">
            <a:extLst>
              <a:ext uri="{FF2B5EF4-FFF2-40B4-BE49-F238E27FC236}">
                <a16:creationId xmlns:a16="http://schemas.microsoft.com/office/drawing/2014/main" id="{933D44E7-DE81-BA60-BBCF-EC260F7D00C5}"/>
              </a:ext>
            </a:extLst>
          </p:cNvPr>
          <p:cNvCxnSpPr>
            <a:cxnSpLocks/>
            <a:stCxn id="147" idx="2"/>
            <a:endCxn id="150" idx="0"/>
          </p:cNvCxnSpPr>
          <p:nvPr/>
        </p:nvCxnSpPr>
        <p:spPr>
          <a:xfrm flipH="1">
            <a:off x="2910316" y="5767608"/>
            <a:ext cx="12831" cy="580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9E25B9A-02FF-F5E9-9E95-A3062E5BB952}"/>
              </a:ext>
            </a:extLst>
          </p:cNvPr>
          <p:cNvSpPr/>
          <p:nvPr/>
        </p:nvSpPr>
        <p:spPr>
          <a:xfrm>
            <a:off x="1264687" y="5385811"/>
            <a:ext cx="1039856" cy="39099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Isabelle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1833-68</a:t>
            </a:r>
          </a:p>
        </p:txBody>
      </p: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AC4AB362-420D-BC97-D6F1-54E91AE06C24}"/>
              </a:ext>
            </a:extLst>
          </p:cNvPr>
          <p:cNvCxnSpPr>
            <a:cxnSpLocks/>
            <a:stCxn id="143" idx="2"/>
            <a:endCxn id="152" idx="0"/>
          </p:cNvCxnSpPr>
          <p:nvPr/>
        </p:nvCxnSpPr>
        <p:spPr>
          <a:xfrm>
            <a:off x="1784615" y="5328703"/>
            <a:ext cx="0" cy="5710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ectangle 153">
            <a:extLst>
              <a:ext uri="{FF2B5EF4-FFF2-40B4-BE49-F238E27FC236}">
                <a16:creationId xmlns:a16="http://schemas.microsoft.com/office/drawing/2014/main" id="{BB0812AC-AADC-E2DA-3B54-CD42B7E09C90}"/>
              </a:ext>
            </a:extLst>
          </p:cNvPr>
          <p:cNvSpPr/>
          <p:nvPr/>
        </p:nvSpPr>
        <p:spPr>
          <a:xfrm>
            <a:off x="1255293" y="5849410"/>
            <a:ext cx="1039856" cy="39099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XII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1874-85</a:t>
            </a:r>
          </a:p>
        </p:txBody>
      </p: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88DA1AA6-3B4F-ED17-DE61-CA4B3F0BA7F4}"/>
              </a:ext>
            </a:extLst>
          </p:cNvPr>
          <p:cNvCxnSpPr>
            <a:cxnSpLocks/>
            <a:stCxn id="152" idx="2"/>
            <a:endCxn id="154" idx="0"/>
          </p:cNvCxnSpPr>
          <p:nvPr/>
        </p:nvCxnSpPr>
        <p:spPr>
          <a:xfrm flipH="1">
            <a:off x="1775221" y="5776807"/>
            <a:ext cx="9394" cy="7260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98AD94A-65F8-0D1B-2CEF-DBFC89736444}"/>
              </a:ext>
            </a:extLst>
          </p:cNvPr>
          <p:cNvSpPr/>
          <p:nvPr/>
        </p:nvSpPr>
        <p:spPr>
          <a:xfrm>
            <a:off x="1260545" y="6318798"/>
            <a:ext cx="1039856" cy="39099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XIII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1886-1931</a:t>
            </a:r>
          </a:p>
        </p:txBody>
      </p: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FCE4BD4A-065A-A5CB-082D-D7C11D175C74}"/>
              </a:ext>
            </a:extLst>
          </p:cNvPr>
          <p:cNvCxnSpPr>
            <a:cxnSpLocks/>
            <a:stCxn id="154" idx="2"/>
            <a:endCxn id="156" idx="0"/>
          </p:cNvCxnSpPr>
          <p:nvPr/>
        </p:nvCxnSpPr>
        <p:spPr>
          <a:xfrm>
            <a:off x="1775221" y="6240406"/>
            <a:ext cx="5252" cy="7839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975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54439-B089-B62B-9E9B-A8859AD67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EF7B9FDE-9B14-F5D6-8079-B1B4A3CCD27C}"/>
              </a:ext>
            </a:extLst>
          </p:cNvPr>
          <p:cNvSpPr/>
          <p:nvPr/>
        </p:nvSpPr>
        <p:spPr>
          <a:xfrm>
            <a:off x="154799" y="177840"/>
            <a:ext cx="6299009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1820-1823 : Révoltes libérales en Espagne, Naples et Portugal ; …</a:t>
            </a:r>
          </a:p>
          <a:p>
            <a:endParaRPr lang="fr-FR" sz="1800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dirty="0"/>
              <a:t>b) Juillet 1820 : A Naples, insurrection militaire des </a:t>
            </a:r>
            <a:r>
              <a:rPr lang="fr-FR" i="1" dirty="0"/>
              <a:t>Carbonari</a:t>
            </a:r>
            <a:r>
              <a:rPr lang="fr-FR" dirty="0"/>
              <a:t> </a:t>
            </a:r>
          </a:p>
          <a:p>
            <a:r>
              <a:rPr lang="fr-FR" dirty="0"/>
              <a:t>NB : Société secrète bonapartiste et républicaine</a:t>
            </a:r>
          </a:p>
          <a:p>
            <a:r>
              <a:rPr lang="fr-FR" dirty="0"/>
              <a:t>Partisane de l’unification de l’Italie</a:t>
            </a:r>
          </a:p>
          <a:p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*Comme en Espagne</a:t>
            </a: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Ils imposent à Ferdinand 1</a:t>
            </a:r>
            <a:r>
              <a:rPr lang="fr-FR" spc="-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 des Deux-Siciles une constitution</a:t>
            </a: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NB : Ex-Ferdinand IV de Naples et oncle du roi d’Espagne</a:t>
            </a:r>
          </a:p>
          <a:p>
            <a:endParaRPr lang="fr-FR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*Et enfin…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62741588-4812-163A-F514-C191363AC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444" y="177840"/>
            <a:ext cx="5428757" cy="65145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467582-0353-71CE-A6CC-E10EBCE6A8BB}"/>
              </a:ext>
            </a:extLst>
          </p:cNvPr>
          <p:cNvSpPr/>
          <p:nvPr/>
        </p:nvSpPr>
        <p:spPr>
          <a:xfrm>
            <a:off x="569955" y="3429000"/>
            <a:ext cx="993826" cy="390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1700-46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7B6699-3D77-7957-05E5-2CA68D533F85}"/>
              </a:ext>
            </a:extLst>
          </p:cNvPr>
          <p:cNvSpPr/>
          <p:nvPr/>
        </p:nvSpPr>
        <p:spPr>
          <a:xfrm>
            <a:off x="569954" y="4405724"/>
            <a:ext cx="993826" cy="56328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BOURBON Espagne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1700-2022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1616BB-15EA-0804-F542-0451C6865AC4}"/>
              </a:ext>
            </a:extLst>
          </p:cNvPr>
          <p:cNvSpPr/>
          <p:nvPr/>
        </p:nvSpPr>
        <p:spPr>
          <a:xfrm>
            <a:off x="569955" y="3961186"/>
            <a:ext cx="993826" cy="390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1746-59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7C85277-CDEA-55DA-3420-F6494658FD56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1066868" y="3819996"/>
            <a:ext cx="0" cy="14119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CDEC5D6-074E-22E7-7189-F3352CF99954}"/>
              </a:ext>
            </a:extLst>
          </p:cNvPr>
          <p:cNvSpPr/>
          <p:nvPr/>
        </p:nvSpPr>
        <p:spPr>
          <a:xfrm>
            <a:off x="1692601" y="3961186"/>
            <a:ext cx="1030462" cy="390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1734-59-88</a:t>
            </a:r>
          </a:p>
        </p:txBody>
      </p:sp>
      <p:cxnSp>
        <p:nvCxnSpPr>
          <p:cNvPr id="13" name="Connecteur en angle 71">
            <a:extLst>
              <a:ext uri="{FF2B5EF4-FFF2-40B4-BE49-F238E27FC236}">
                <a16:creationId xmlns:a16="http://schemas.microsoft.com/office/drawing/2014/main" id="{F56C8D63-D98D-BA77-46CE-A02924337ECF}"/>
              </a:ext>
            </a:extLst>
          </p:cNvPr>
          <p:cNvCxnSpPr>
            <a:cxnSpLocks/>
            <a:stCxn id="5" idx="2"/>
            <a:endCxn id="12" idx="0"/>
          </p:cNvCxnSpPr>
          <p:nvPr/>
        </p:nvCxnSpPr>
        <p:spPr>
          <a:xfrm rot="16200000" flipH="1">
            <a:off x="1566755" y="3320109"/>
            <a:ext cx="141190" cy="114096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0324153-1CB2-35CF-5EE3-CB27D92A0A67}"/>
              </a:ext>
            </a:extLst>
          </p:cNvPr>
          <p:cNvSpPr/>
          <p:nvPr/>
        </p:nvSpPr>
        <p:spPr>
          <a:xfrm>
            <a:off x="2818302" y="3759876"/>
            <a:ext cx="1077533" cy="56328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BOURBON Naples-Sicile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1734-1861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CB65DB-955D-CB0E-DB57-7921C3DBE2DA}"/>
              </a:ext>
            </a:extLst>
          </p:cNvPr>
          <p:cNvSpPr/>
          <p:nvPr/>
        </p:nvSpPr>
        <p:spPr>
          <a:xfrm>
            <a:off x="1683206" y="4493372"/>
            <a:ext cx="1039857" cy="39099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1788-1808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DF3C52F-8039-BFF1-2862-4551507B7049}"/>
              </a:ext>
            </a:extLst>
          </p:cNvPr>
          <p:cNvCxnSpPr>
            <a:cxnSpLocks/>
            <a:stCxn id="12" idx="2"/>
            <a:endCxn id="21" idx="0"/>
          </p:cNvCxnSpPr>
          <p:nvPr/>
        </p:nvCxnSpPr>
        <p:spPr>
          <a:xfrm flipH="1">
            <a:off x="2203135" y="4352182"/>
            <a:ext cx="4697" cy="14119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7B10037-1DFA-0EB3-8436-AC122303FE2B}"/>
              </a:ext>
            </a:extLst>
          </p:cNvPr>
          <p:cNvSpPr/>
          <p:nvPr/>
        </p:nvSpPr>
        <p:spPr>
          <a:xfrm>
            <a:off x="2818302" y="4491866"/>
            <a:ext cx="1077533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1759-1825</a:t>
            </a:r>
          </a:p>
        </p:txBody>
      </p:sp>
      <p:cxnSp>
        <p:nvCxnSpPr>
          <p:cNvPr id="24" name="Connecteur en angle 71">
            <a:extLst>
              <a:ext uri="{FF2B5EF4-FFF2-40B4-BE49-F238E27FC236}">
                <a16:creationId xmlns:a16="http://schemas.microsoft.com/office/drawing/2014/main" id="{F4CEA630-F43A-481B-AE9D-00AA7093A462}"/>
              </a:ext>
            </a:extLst>
          </p:cNvPr>
          <p:cNvCxnSpPr>
            <a:cxnSpLocks/>
            <a:stCxn id="12" idx="2"/>
            <a:endCxn id="23" idx="0"/>
          </p:cNvCxnSpPr>
          <p:nvPr/>
        </p:nvCxnSpPr>
        <p:spPr>
          <a:xfrm rot="16200000" flipH="1">
            <a:off x="2712608" y="3847405"/>
            <a:ext cx="139684" cy="114923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E4F2D250-39E1-75A3-9A77-75AB6EAC04C5}"/>
              </a:ext>
            </a:extLst>
          </p:cNvPr>
          <p:cNvSpPr/>
          <p:nvPr/>
        </p:nvSpPr>
        <p:spPr>
          <a:xfrm>
            <a:off x="1692601" y="4937707"/>
            <a:ext cx="1039856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VII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1813-33</a:t>
            </a:r>
          </a:p>
        </p:txBody>
      </p: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BC0771B5-0966-6491-B65D-D686E9EBCB85}"/>
              </a:ext>
            </a:extLst>
          </p:cNvPr>
          <p:cNvCxnSpPr>
            <a:cxnSpLocks/>
            <a:stCxn id="21" idx="2"/>
            <a:endCxn id="28" idx="0"/>
          </p:cNvCxnSpPr>
          <p:nvPr/>
        </p:nvCxnSpPr>
        <p:spPr>
          <a:xfrm>
            <a:off x="2203135" y="4884368"/>
            <a:ext cx="9394" cy="5333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131">
            <a:extLst>
              <a:ext uri="{FF2B5EF4-FFF2-40B4-BE49-F238E27FC236}">
                <a16:creationId xmlns:a16="http://schemas.microsoft.com/office/drawing/2014/main" id="{01AA4B7C-E2FA-5C26-C674-89911917C903}"/>
              </a:ext>
            </a:extLst>
          </p:cNvPr>
          <p:cNvSpPr/>
          <p:nvPr/>
        </p:nvSpPr>
        <p:spPr>
          <a:xfrm>
            <a:off x="2837140" y="4937707"/>
            <a:ext cx="1039856" cy="390996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1825-30</a:t>
            </a:r>
          </a:p>
        </p:txBody>
      </p: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10B5067B-361F-D4A0-9277-59B164CC9B40}"/>
              </a:ext>
            </a:extLst>
          </p:cNvPr>
          <p:cNvCxnSpPr>
            <a:cxnSpLocks/>
            <a:stCxn id="23" idx="2"/>
            <a:endCxn id="132" idx="0"/>
          </p:cNvCxnSpPr>
          <p:nvPr/>
        </p:nvCxnSpPr>
        <p:spPr>
          <a:xfrm flipH="1">
            <a:off x="3357068" y="4882862"/>
            <a:ext cx="1" cy="5484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6D99F315-CA30-13ED-FE32-AFCDEBE23748}"/>
              </a:ext>
            </a:extLst>
          </p:cNvPr>
          <p:cNvSpPr/>
          <p:nvPr/>
        </p:nvSpPr>
        <p:spPr>
          <a:xfrm>
            <a:off x="2831133" y="5376612"/>
            <a:ext cx="1039856" cy="390996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1830-59</a:t>
            </a:r>
          </a:p>
        </p:txBody>
      </p: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C703DFE9-CF88-3640-1A10-F6D574EE138E}"/>
              </a:ext>
            </a:extLst>
          </p:cNvPr>
          <p:cNvCxnSpPr>
            <a:cxnSpLocks/>
            <a:stCxn id="132" idx="2"/>
            <a:endCxn id="137" idx="0"/>
          </p:cNvCxnSpPr>
          <p:nvPr/>
        </p:nvCxnSpPr>
        <p:spPr>
          <a:xfrm flipH="1">
            <a:off x="3351061" y="5328703"/>
            <a:ext cx="6007" cy="4790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A97C38C6-4AE7-B09F-FDA7-BB579C9AE743}"/>
              </a:ext>
            </a:extLst>
          </p:cNvPr>
          <p:cNvSpPr/>
          <p:nvPr/>
        </p:nvSpPr>
        <p:spPr>
          <a:xfrm>
            <a:off x="2818302" y="5825660"/>
            <a:ext cx="1039856" cy="390996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1859-61</a:t>
            </a:r>
          </a:p>
        </p:txBody>
      </p: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B0237E6F-73A7-9983-253D-7FED64FF0CCA}"/>
              </a:ext>
            </a:extLst>
          </p:cNvPr>
          <p:cNvCxnSpPr>
            <a:cxnSpLocks/>
            <a:stCxn id="137" idx="2"/>
            <a:endCxn id="146" idx="0"/>
          </p:cNvCxnSpPr>
          <p:nvPr/>
        </p:nvCxnSpPr>
        <p:spPr>
          <a:xfrm flipH="1">
            <a:off x="3338230" y="5767608"/>
            <a:ext cx="12831" cy="580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ectangle 153">
            <a:extLst>
              <a:ext uri="{FF2B5EF4-FFF2-40B4-BE49-F238E27FC236}">
                <a16:creationId xmlns:a16="http://schemas.microsoft.com/office/drawing/2014/main" id="{E42AC299-AF1E-0DD8-1AAA-EBAB8A9E7FE4}"/>
              </a:ext>
            </a:extLst>
          </p:cNvPr>
          <p:cNvSpPr/>
          <p:nvPr/>
        </p:nvSpPr>
        <p:spPr>
          <a:xfrm>
            <a:off x="1692601" y="5385811"/>
            <a:ext cx="1039856" cy="39099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Isabelle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1833-68</a:t>
            </a:r>
          </a:p>
        </p:txBody>
      </p: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B6EBD9F9-12CA-456B-EC22-847FC46E7927}"/>
              </a:ext>
            </a:extLst>
          </p:cNvPr>
          <p:cNvCxnSpPr>
            <a:cxnSpLocks/>
            <a:stCxn id="28" idx="2"/>
            <a:endCxn id="154" idx="0"/>
          </p:cNvCxnSpPr>
          <p:nvPr/>
        </p:nvCxnSpPr>
        <p:spPr>
          <a:xfrm>
            <a:off x="2212529" y="5328703"/>
            <a:ext cx="0" cy="5710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Rectangle 158">
            <a:extLst>
              <a:ext uri="{FF2B5EF4-FFF2-40B4-BE49-F238E27FC236}">
                <a16:creationId xmlns:a16="http://schemas.microsoft.com/office/drawing/2014/main" id="{9838BE3C-A895-DA2C-0D98-AF9A573B06D1}"/>
              </a:ext>
            </a:extLst>
          </p:cNvPr>
          <p:cNvSpPr/>
          <p:nvPr/>
        </p:nvSpPr>
        <p:spPr>
          <a:xfrm>
            <a:off x="1683207" y="5849410"/>
            <a:ext cx="1039856" cy="39099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XII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1874-85</a:t>
            </a:r>
          </a:p>
        </p:txBody>
      </p:sp>
      <p:cxnSp>
        <p:nvCxnSpPr>
          <p:cNvPr id="160" name="Connecteur droit avec flèche 159">
            <a:extLst>
              <a:ext uri="{FF2B5EF4-FFF2-40B4-BE49-F238E27FC236}">
                <a16:creationId xmlns:a16="http://schemas.microsoft.com/office/drawing/2014/main" id="{E55C0218-A08F-FC16-0FDF-813528A7C4C7}"/>
              </a:ext>
            </a:extLst>
          </p:cNvPr>
          <p:cNvCxnSpPr>
            <a:cxnSpLocks/>
            <a:stCxn id="154" idx="2"/>
            <a:endCxn id="159" idx="0"/>
          </p:cNvCxnSpPr>
          <p:nvPr/>
        </p:nvCxnSpPr>
        <p:spPr>
          <a:xfrm flipH="1">
            <a:off x="2203135" y="5776807"/>
            <a:ext cx="9394" cy="7260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ectangle 166">
            <a:extLst>
              <a:ext uri="{FF2B5EF4-FFF2-40B4-BE49-F238E27FC236}">
                <a16:creationId xmlns:a16="http://schemas.microsoft.com/office/drawing/2014/main" id="{7FD0415F-DC02-110E-4196-C965105B0CE0}"/>
              </a:ext>
            </a:extLst>
          </p:cNvPr>
          <p:cNvSpPr/>
          <p:nvPr/>
        </p:nvSpPr>
        <p:spPr>
          <a:xfrm>
            <a:off x="1688459" y="6318798"/>
            <a:ext cx="1039856" cy="39099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Alphonse XIII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1886-1931</a:t>
            </a:r>
          </a:p>
        </p:txBody>
      </p:sp>
      <p:cxnSp>
        <p:nvCxnSpPr>
          <p:cNvPr id="173" name="Connecteur droit avec flèche 172">
            <a:extLst>
              <a:ext uri="{FF2B5EF4-FFF2-40B4-BE49-F238E27FC236}">
                <a16:creationId xmlns:a16="http://schemas.microsoft.com/office/drawing/2014/main" id="{FEA1BFDA-D330-D6A8-19B3-E523EA69A7FE}"/>
              </a:ext>
            </a:extLst>
          </p:cNvPr>
          <p:cNvCxnSpPr>
            <a:cxnSpLocks/>
            <a:stCxn id="159" idx="2"/>
            <a:endCxn id="167" idx="0"/>
          </p:cNvCxnSpPr>
          <p:nvPr/>
        </p:nvCxnSpPr>
        <p:spPr>
          <a:xfrm>
            <a:off x="2203135" y="6240406"/>
            <a:ext cx="5252" cy="7839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5227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373C8-F178-B3DB-307B-403F75832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20CE8476-99AD-4992-3DEB-8C6509DBB015}"/>
              </a:ext>
            </a:extLst>
          </p:cNvPr>
          <p:cNvSpPr/>
          <p:nvPr/>
        </p:nvSpPr>
        <p:spPr>
          <a:xfrm>
            <a:off x="154800" y="177840"/>
            <a:ext cx="5000296" cy="23838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6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1820-1823 : Révoltes libérales en Espagne, Naples et Portugal ; …</a:t>
            </a:r>
          </a:p>
          <a:p>
            <a:endParaRPr lang="fr-FR" sz="17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c) Août 1820 : Au Portugal, révolte des libéraux</a:t>
            </a: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Ils exigent le retour du roi </a:t>
            </a:r>
            <a:r>
              <a:rPr lang="fr-FR" u="sng" spc="-1" dirty="0">
                <a:latin typeface="Calibri" panose="020F0502020204030204" pitchFamily="34" charset="0"/>
                <a:cs typeface="Calibri" panose="020F0502020204030204" pitchFamily="34" charset="0"/>
              </a:rPr>
              <a:t>Jean VI</a:t>
            </a: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Réfugié à Rio de Janeiro depuis 1807</a:t>
            </a:r>
          </a:p>
          <a:p>
            <a:endParaRPr lang="fr-FR" sz="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*Mais très vite, des </a:t>
            </a:r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issensions apparaissent</a:t>
            </a: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ntre bourgeois libéraux et militaires absolutistes…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78E2A7B1-104E-A1EC-34F6-85755BFA9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38" y="177839"/>
            <a:ext cx="6687462" cy="58598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E63A14-E99D-587B-C59D-1DAD6BA6AB8F}"/>
              </a:ext>
            </a:extLst>
          </p:cNvPr>
          <p:cNvSpPr/>
          <p:nvPr/>
        </p:nvSpPr>
        <p:spPr>
          <a:xfrm>
            <a:off x="141452" y="2706059"/>
            <a:ext cx="996359" cy="36818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1640-56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F10BEA-9B0A-AA0C-2D7A-164B68F01571}"/>
              </a:ext>
            </a:extLst>
          </p:cNvPr>
          <p:cNvSpPr/>
          <p:nvPr/>
        </p:nvSpPr>
        <p:spPr>
          <a:xfrm>
            <a:off x="141453" y="3186698"/>
            <a:ext cx="996359" cy="36818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Alphonse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1656-83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B739C9-88F0-D8B3-53C5-CC086B6B47B8}"/>
              </a:ext>
            </a:extLst>
          </p:cNvPr>
          <p:cNvSpPr/>
          <p:nvPr/>
        </p:nvSpPr>
        <p:spPr>
          <a:xfrm>
            <a:off x="1217643" y="3191900"/>
            <a:ext cx="996361" cy="36818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Pierre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1683-1706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01B3C2-ABF0-7818-1142-65DDF4348B80}"/>
              </a:ext>
            </a:extLst>
          </p:cNvPr>
          <p:cNvSpPr/>
          <p:nvPr/>
        </p:nvSpPr>
        <p:spPr>
          <a:xfrm>
            <a:off x="1217643" y="3655925"/>
            <a:ext cx="996360" cy="36818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1706-50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4C9132-72DA-B944-D1EC-844E27F6B8CD}"/>
              </a:ext>
            </a:extLst>
          </p:cNvPr>
          <p:cNvSpPr/>
          <p:nvPr/>
        </p:nvSpPr>
        <p:spPr>
          <a:xfrm>
            <a:off x="1217643" y="4162530"/>
            <a:ext cx="996359" cy="36818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Joseph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1750-77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60B490-89C5-C4C3-01E6-224D4A381188}"/>
              </a:ext>
            </a:extLst>
          </p:cNvPr>
          <p:cNvSpPr/>
          <p:nvPr/>
        </p:nvSpPr>
        <p:spPr>
          <a:xfrm>
            <a:off x="1217642" y="4621193"/>
            <a:ext cx="996360" cy="41213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1777-1816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A16CD10-04FE-4848-A095-06AC544AAC5C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1715822" y="4530717"/>
            <a:ext cx="1" cy="9047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F8486BC-9B53-0FCA-3D66-5F84394DAAD1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>
            <a:off x="639632" y="3074246"/>
            <a:ext cx="1" cy="11245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4DFC6F4-6EBA-7CC0-567C-5C19D24C4EB4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1715823" y="3560087"/>
            <a:ext cx="1" cy="9583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A4711C7-4556-C19B-67AD-FB23F76322EA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1715823" y="4024112"/>
            <a:ext cx="0" cy="13841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B2EF7F03-3A93-E481-807B-102E70EAA940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rot="16200000" flipH="1">
            <a:off x="1118901" y="2594977"/>
            <a:ext cx="117654" cy="107619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A742198-B8F2-29DA-8C21-3F4DCEFE63B5}"/>
              </a:ext>
            </a:extLst>
          </p:cNvPr>
          <p:cNvSpPr/>
          <p:nvPr/>
        </p:nvSpPr>
        <p:spPr>
          <a:xfrm>
            <a:off x="90654" y="4162530"/>
            <a:ext cx="996359" cy="36818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Pierre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1777-86</a:t>
            </a:r>
          </a:p>
        </p:txBody>
      </p: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86C05DF4-5FD6-18A1-F5FD-A40BE1C6680C}"/>
              </a:ext>
            </a:extLst>
          </p:cNvPr>
          <p:cNvCxnSpPr>
            <a:cxnSpLocks/>
            <a:stCxn id="6" idx="2"/>
            <a:endCxn id="14" idx="0"/>
          </p:cNvCxnSpPr>
          <p:nvPr/>
        </p:nvCxnSpPr>
        <p:spPr>
          <a:xfrm rot="5400000">
            <a:off x="1083120" y="3529827"/>
            <a:ext cx="138418" cy="11269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77F8A5B7-165F-1AEA-C102-D2FA65941F47}"/>
              </a:ext>
            </a:extLst>
          </p:cNvPr>
          <p:cNvCxnSpPr>
            <a:cxnSpLocks/>
            <a:stCxn id="14" idx="3"/>
            <a:endCxn id="8" idx="1"/>
          </p:cNvCxnSpPr>
          <p:nvPr/>
        </p:nvCxnSpPr>
        <p:spPr>
          <a:xfrm>
            <a:off x="1087013" y="4346624"/>
            <a:ext cx="130629" cy="48063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0C3BBED-70D8-7F1C-C5A7-BD862190BBAB}"/>
              </a:ext>
            </a:extLst>
          </p:cNvPr>
          <p:cNvSpPr/>
          <p:nvPr/>
        </p:nvSpPr>
        <p:spPr>
          <a:xfrm>
            <a:off x="1217643" y="5185048"/>
            <a:ext cx="996359" cy="41213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1816-26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31EDC20-41CF-30C9-B2EF-C4BC3EDE4684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715822" y="5033330"/>
            <a:ext cx="1" cy="15171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B39F388F-FAE1-D065-2393-F09B9BC8ECA1}"/>
              </a:ext>
            </a:extLst>
          </p:cNvPr>
          <p:cNvCxnSpPr>
            <a:cxnSpLocks/>
            <a:stCxn id="14" idx="2"/>
            <a:endCxn id="17" idx="0"/>
          </p:cNvCxnSpPr>
          <p:nvPr/>
        </p:nvCxnSpPr>
        <p:spPr>
          <a:xfrm rot="16200000" flipH="1">
            <a:off x="825163" y="4294387"/>
            <a:ext cx="654331" cy="1126989"/>
          </a:xfrm>
          <a:prstGeom prst="bentConnector3">
            <a:avLst>
              <a:gd name="adj1" fmla="val 87709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434A439-1B70-3C7F-1826-6C7F8007F1F5}"/>
              </a:ext>
            </a:extLst>
          </p:cNvPr>
          <p:cNvSpPr/>
          <p:nvPr/>
        </p:nvSpPr>
        <p:spPr>
          <a:xfrm>
            <a:off x="1217643" y="5717626"/>
            <a:ext cx="996359" cy="41213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Pierre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05891F-C71E-566A-67C4-B146F71E213C}"/>
              </a:ext>
            </a:extLst>
          </p:cNvPr>
          <p:cNvSpPr/>
          <p:nvPr/>
        </p:nvSpPr>
        <p:spPr>
          <a:xfrm>
            <a:off x="1217643" y="6211561"/>
            <a:ext cx="996359" cy="524556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1826-28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1834-53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673BC78-B40F-80D8-45B3-0B67CA934225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1715823" y="6129763"/>
            <a:ext cx="0" cy="817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41F6AC8-F158-B60B-4423-B484432E92B0}"/>
              </a:ext>
            </a:extLst>
          </p:cNvPr>
          <p:cNvSpPr/>
          <p:nvPr/>
        </p:nvSpPr>
        <p:spPr>
          <a:xfrm>
            <a:off x="155969" y="5718629"/>
            <a:ext cx="996359" cy="411134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Michel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1828-34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F37D4C7-C838-43F9-652A-DE619ADE7461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>
            <a:off x="1715823" y="5597185"/>
            <a:ext cx="0" cy="12044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CEEF72B9-2C59-62CD-4B9C-77277B62F7CF}"/>
              </a:ext>
            </a:extLst>
          </p:cNvPr>
          <p:cNvCxnSpPr>
            <a:cxnSpLocks/>
            <a:stCxn id="17" idx="2"/>
            <a:endCxn id="23" idx="0"/>
          </p:cNvCxnSpPr>
          <p:nvPr/>
        </p:nvCxnSpPr>
        <p:spPr>
          <a:xfrm rot="5400000">
            <a:off x="1124264" y="5127070"/>
            <a:ext cx="121444" cy="106167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6813527-047E-9E67-4CEA-AC983B7984E7}"/>
              </a:ext>
            </a:extLst>
          </p:cNvPr>
          <p:cNvSpPr/>
          <p:nvPr/>
        </p:nvSpPr>
        <p:spPr>
          <a:xfrm>
            <a:off x="2344630" y="3022092"/>
            <a:ext cx="967577" cy="633833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BRAGANCE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Portugal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1640-1853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E4381DB-0E4E-8C2C-51A5-B835574A8660}"/>
              </a:ext>
            </a:extLst>
          </p:cNvPr>
          <p:cNvSpPr/>
          <p:nvPr/>
        </p:nvSpPr>
        <p:spPr>
          <a:xfrm>
            <a:off x="5477804" y="318669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0259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FCD4E-E086-7F96-7130-BA9FE5DF6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4">
            <a:extLst>
              <a:ext uri="{FF2B5EF4-FFF2-40B4-BE49-F238E27FC236}">
                <a16:creationId xmlns:a16="http://schemas.microsoft.com/office/drawing/2014/main" id="{570D1719-137B-6D9D-7BFD-4F9B5459B355}"/>
              </a:ext>
            </a:extLst>
          </p:cNvPr>
          <p:cNvSpPr/>
          <p:nvPr/>
        </p:nvSpPr>
        <p:spPr>
          <a:xfrm>
            <a:off x="154800" y="177840"/>
            <a:ext cx="6056640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Sept. 1814-Juin 1815 : Le congrès de Vienne</a:t>
            </a:r>
          </a:p>
          <a:p>
            <a:endParaRPr lang="fr-FR" b="1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1) Restaurer l’Ancien Régime, garant de la paix :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*Sept. 1814-Juin 1815 : Le congrès de Vienne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Qui clôt les guerres de la Révolution et de l’Empire…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*Un congrès de diplomates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Représentant les onze principaux Etats chrétiens européens…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*Espagne, Portugal, Etats pontificaux, Suède-Norvège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Piémont-Sardaigne, Naples-Sicile, France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Dominés par les quatre 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puissances vainqueures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Grande-Bretagne, Autriche, Prusse et la puissante Russie</a:t>
            </a: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NB : Russie : </a:t>
            </a: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36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millions d’habitants ; 75 millions en 1860</a:t>
            </a:r>
          </a:p>
        </p:txBody>
      </p:sp>
      <p:pic>
        <p:nvPicPr>
          <p:cNvPr id="132" name="Image 24">
            <a:extLst>
              <a:ext uri="{FF2B5EF4-FFF2-40B4-BE49-F238E27FC236}">
                <a16:creationId xmlns:a16="http://schemas.microsoft.com/office/drawing/2014/main" id="{9D93692E-A2E5-BDDB-A556-73A90D380EE6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338055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7B703-9DD8-45D4-7E42-2F8C60FFB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6FEF03EE-6FE3-5329-41CD-BC7A7D63ACA0}"/>
              </a:ext>
            </a:extLst>
          </p:cNvPr>
          <p:cNvSpPr/>
          <p:nvPr/>
        </p:nvSpPr>
        <p:spPr>
          <a:xfrm>
            <a:off x="154800" y="177840"/>
            <a:ext cx="5026800" cy="24299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7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1820-1823 : Révoltes libérales en Espagne, Naples et Portugal ; …</a:t>
            </a:r>
          </a:p>
          <a:p>
            <a:endParaRPr lang="fr-FR" sz="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*Juillet 1821 : Le roi Jean VI arrive à Lisbonne</a:t>
            </a:r>
          </a:p>
          <a:p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Il accepte la constitution, promulguée en 1822</a:t>
            </a:r>
          </a:p>
          <a:p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NB : 1828-34 : Après un bref retour de l’absolutisme</a:t>
            </a:r>
          </a:p>
          <a:p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Le Portugal redeviendra une monarchie constitutionnelle jusqu’en 1910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D5283-F52A-F855-0E3B-7411F449A77A}"/>
              </a:ext>
            </a:extLst>
          </p:cNvPr>
          <p:cNvSpPr/>
          <p:nvPr/>
        </p:nvSpPr>
        <p:spPr>
          <a:xfrm>
            <a:off x="141452" y="2706059"/>
            <a:ext cx="996359" cy="36818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1640-56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C19001-A8F3-7B7A-4063-F57266DD5CDF}"/>
              </a:ext>
            </a:extLst>
          </p:cNvPr>
          <p:cNvSpPr/>
          <p:nvPr/>
        </p:nvSpPr>
        <p:spPr>
          <a:xfrm>
            <a:off x="141453" y="3186698"/>
            <a:ext cx="996359" cy="36818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Alphonse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1656-83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42F836-007E-A345-3CB3-6E950388A2E3}"/>
              </a:ext>
            </a:extLst>
          </p:cNvPr>
          <p:cNvSpPr/>
          <p:nvPr/>
        </p:nvSpPr>
        <p:spPr>
          <a:xfrm>
            <a:off x="1217643" y="3191900"/>
            <a:ext cx="996361" cy="36818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Pierre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1683-1706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145F77-D11C-4DCB-960C-E9B0F9237EF8}"/>
              </a:ext>
            </a:extLst>
          </p:cNvPr>
          <p:cNvSpPr/>
          <p:nvPr/>
        </p:nvSpPr>
        <p:spPr>
          <a:xfrm>
            <a:off x="1217643" y="3655925"/>
            <a:ext cx="996360" cy="36818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1706-50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EEAE89-DEC5-80E5-19D9-E2145F7362BF}"/>
              </a:ext>
            </a:extLst>
          </p:cNvPr>
          <p:cNvSpPr/>
          <p:nvPr/>
        </p:nvSpPr>
        <p:spPr>
          <a:xfrm>
            <a:off x="1217643" y="4162530"/>
            <a:ext cx="996359" cy="36818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Joseph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1750-77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A05764-C8A7-A189-B4B8-E9EB2F214564}"/>
              </a:ext>
            </a:extLst>
          </p:cNvPr>
          <p:cNvSpPr/>
          <p:nvPr/>
        </p:nvSpPr>
        <p:spPr>
          <a:xfrm>
            <a:off x="1217642" y="4621193"/>
            <a:ext cx="996360" cy="41213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1777-1816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42B4FAC-0155-3865-7D2B-A5A2367B6FE3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1715822" y="4530717"/>
            <a:ext cx="1" cy="9047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86AD870-DC1D-5A57-FA24-F526B87369CF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>
            <a:off x="639632" y="3074246"/>
            <a:ext cx="1" cy="11245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5104B16-450A-7C57-A554-CD3136974B26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flipH="1">
            <a:off x="1715823" y="3560087"/>
            <a:ext cx="1" cy="9583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0B69D82-3F37-9CB6-0073-C12A50008BF4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1715823" y="4024112"/>
            <a:ext cx="0" cy="13841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F7547E4B-8882-5669-9760-24AC14C19BF8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 rot="16200000" flipH="1">
            <a:off x="1118901" y="2594977"/>
            <a:ext cx="117654" cy="107619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12414F3-FC62-B635-1ED1-31D7A7CBAC3B}"/>
              </a:ext>
            </a:extLst>
          </p:cNvPr>
          <p:cNvSpPr/>
          <p:nvPr/>
        </p:nvSpPr>
        <p:spPr>
          <a:xfrm>
            <a:off x="90654" y="4162530"/>
            <a:ext cx="996359" cy="36818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Pierre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1777-86</a:t>
            </a:r>
          </a:p>
        </p:txBody>
      </p: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4688BE8E-FCA5-A341-EFE3-A6FB9A3607B5}"/>
              </a:ext>
            </a:extLst>
          </p:cNvPr>
          <p:cNvCxnSpPr>
            <a:cxnSpLocks/>
            <a:stCxn id="5" idx="2"/>
            <a:endCxn id="13" idx="0"/>
          </p:cNvCxnSpPr>
          <p:nvPr/>
        </p:nvCxnSpPr>
        <p:spPr>
          <a:xfrm rot="5400000">
            <a:off x="1083120" y="3529827"/>
            <a:ext cx="138418" cy="11269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6CAE2DBD-1049-1364-C5EF-FB0218CDD4C8}"/>
              </a:ext>
            </a:extLst>
          </p:cNvPr>
          <p:cNvCxnSpPr>
            <a:cxnSpLocks/>
            <a:stCxn id="13" idx="3"/>
            <a:endCxn id="7" idx="1"/>
          </p:cNvCxnSpPr>
          <p:nvPr/>
        </p:nvCxnSpPr>
        <p:spPr>
          <a:xfrm>
            <a:off x="1087013" y="4346624"/>
            <a:ext cx="130629" cy="48063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7323EB1-93D4-66B7-8EFF-87FCC4995C4E}"/>
              </a:ext>
            </a:extLst>
          </p:cNvPr>
          <p:cNvSpPr/>
          <p:nvPr/>
        </p:nvSpPr>
        <p:spPr>
          <a:xfrm>
            <a:off x="1217643" y="5185048"/>
            <a:ext cx="996359" cy="41213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1816-26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B98F5B5-DC51-9FF1-A0BF-7A1F3D8D51A1}"/>
              </a:ext>
            </a:extLst>
          </p:cNvPr>
          <p:cNvCxnSpPr>
            <a:cxnSpLocks/>
            <a:stCxn id="7" idx="2"/>
            <a:endCxn id="16" idx="0"/>
          </p:cNvCxnSpPr>
          <p:nvPr/>
        </p:nvCxnSpPr>
        <p:spPr>
          <a:xfrm>
            <a:off x="1715822" y="5033330"/>
            <a:ext cx="1" cy="15171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19544DEC-9515-1258-6183-8C54337ABA67}"/>
              </a:ext>
            </a:extLst>
          </p:cNvPr>
          <p:cNvCxnSpPr>
            <a:cxnSpLocks/>
            <a:stCxn id="13" idx="2"/>
            <a:endCxn id="16" idx="0"/>
          </p:cNvCxnSpPr>
          <p:nvPr/>
        </p:nvCxnSpPr>
        <p:spPr>
          <a:xfrm rot="16200000" flipH="1">
            <a:off x="825163" y="4294387"/>
            <a:ext cx="654331" cy="1126989"/>
          </a:xfrm>
          <a:prstGeom prst="bentConnector3">
            <a:avLst>
              <a:gd name="adj1" fmla="val 87709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55BD921-C0DF-46D2-B365-A13F14BB3EB4}"/>
              </a:ext>
            </a:extLst>
          </p:cNvPr>
          <p:cNvSpPr/>
          <p:nvPr/>
        </p:nvSpPr>
        <p:spPr>
          <a:xfrm>
            <a:off x="1217643" y="5717626"/>
            <a:ext cx="996359" cy="41213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Pierre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1E3503-8DDA-DC8F-37E9-D125F73D5CD3}"/>
              </a:ext>
            </a:extLst>
          </p:cNvPr>
          <p:cNvSpPr/>
          <p:nvPr/>
        </p:nvSpPr>
        <p:spPr>
          <a:xfrm>
            <a:off x="1217643" y="6211561"/>
            <a:ext cx="996359" cy="524556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1826-28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1834-53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236FC7F-28EF-9394-B53F-1CBA659F5969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>
            <a:off x="1715823" y="6129763"/>
            <a:ext cx="0" cy="817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E210356-1FF2-CBE4-0E68-C25E89326FEF}"/>
              </a:ext>
            </a:extLst>
          </p:cNvPr>
          <p:cNvSpPr/>
          <p:nvPr/>
        </p:nvSpPr>
        <p:spPr>
          <a:xfrm>
            <a:off x="155969" y="5718629"/>
            <a:ext cx="996359" cy="411134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Michel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1828-34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0303ACC-AD3A-A696-5F96-1A7879367D83}"/>
              </a:ext>
            </a:extLst>
          </p:cNvPr>
          <p:cNvCxnSpPr>
            <a:cxnSpLocks/>
            <a:stCxn id="16" idx="2"/>
            <a:endCxn id="19" idx="0"/>
          </p:cNvCxnSpPr>
          <p:nvPr/>
        </p:nvCxnSpPr>
        <p:spPr>
          <a:xfrm>
            <a:off x="1715823" y="5597185"/>
            <a:ext cx="0" cy="12044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 : en angle 23">
            <a:extLst>
              <a:ext uri="{FF2B5EF4-FFF2-40B4-BE49-F238E27FC236}">
                <a16:creationId xmlns:a16="http://schemas.microsoft.com/office/drawing/2014/main" id="{F57E9D5C-888B-93FD-AAC5-B0441D89FAF3}"/>
              </a:ext>
            </a:extLst>
          </p:cNvPr>
          <p:cNvCxnSpPr>
            <a:cxnSpLocks/>
            <a:stCxn id="16" idx="2"/>
            <a:endCxn id="22" idx="0"/>
          </p:cNvCxnSpPr>
          <p:nvPr/>
        </p:nvCxnSpPr>
        <p:spPr>
          <a:xfrm rot="5400000">
            <a:off x="1124264" y="5127070"/>
            <a:ext cx="121444" cy="106167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76444C4-3599-0EAE-29EA-59FE1379C0EC}"/>
              </a:ext>
            </a:extLst>
          </p:cNvPr>
          <p:cNvSpPr/>
          <p:nvPr/>
        </p:nvSpPr>
        <p:spPr>
          <a:xfrm>
            <a:off x="2344630" y="3022092"/>
            <a:ext cx="967577" cy="633833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BRAGANCE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Portugal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1640-1853</a:t>
            </a:r>
          </a:p>
        </p:txBody>
      </p:sp>
      <p:pic>
        <p:nvPicPr>
          <p:cNvPr id="27" name="Image 26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467F08B4-99B4-58C8-F405-34D7C545A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38" y="177839"/>
            <a:ext cx="6687462" cy="58598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4FCB188F-5D13-90BE-1156-C13A0687DB97}"/>
              </a:ext>
            </a:extLst>
          </p:cNvPr>
          <p:cNvSpPr/>
          <p:nvPr/>
        </p:nvSpPr>
        <p:spPr>
          <a:xfrm>
            <a:off x="5477804" y="318669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502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B9D7E-81BB-D652-7E85-2065B2CBA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3C6D0DE8-42BF-5AA2-31FD-1AD91B1A8558}"/>
              </a:ext>
            </a:extLst>
          </p:cNvPr>
          <p:cNvSpPr/>
          <p:nvPr/>
        </p:nvSpPr>
        <p:spPr>
          <a:xfrm>
            <a:off x="154800" y="177840"/>
            <a:ext cx="5941200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1820-1823 : … Face à ces révoltes, la Quintuple-Alliance intervient : Autrichiens </a:t>
            </a:r>
            <a:r>
              <a:rPr lang="fr-FR" b="1" spc="-1" dirty="0">
                <a:solidFill>
                  <a:srgbClr val="000000"/>
                </a:solidFill>
                <a:latin typeface="Calibri"/>
                <a:ea typeface="Times New Roman"/>
              </a:rPr>
              <a:t>à </a:t>
            </a:r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Naples et au Piémont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*Face aux révoltes napolitaine et espagnole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L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a Quintuple-Alliance va décider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d’intervenir…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*Oct.-déc. 1820 : Congrès de Troppau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*Jan.-mai 1821 : Congrès de Laybach</a:t>
            </a:r>
          </a:p>
          <a:p>
            <a:endParaRPr lang="fr-FR" sz="1800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L’Autriche obtient de la Russie et de la Prusse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 droit d’intervenir en Italie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France réservée et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GB franchement hostile</a:t>
            </a:r>
            <a:endParaRPr lang="fr-FR" sz="1800" u="sng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Ne peuvent empêcher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Autriche et Russie, maitres de l’Alliance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D’agir…</a:t>
            </a:r>
          </a:p>
        </p:txBody>
      </p:sp>
      <p:pic>
        <p:nvPicPr>
          <p:cNvPr id="16" name="Image 24">
            <a:extLst>
              <a:ext uri="{FF2B5EF4-FFF2-40B4-BE49-F238E27FC236}">
                <a16:creationId xmlns:a16="http://schemas.microsoft.com/office/drawing/2014/main" id="{1B6B4764-65EC-4466-056A-AF30164C38FE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5149170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94F06-C5F6-2CB6-A891-49AFF15FB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20B1A019-D146-44FB-DDEA-D01BFC25B41F}"/>
              </a:ext>
            </a:extLst>
          </p:cNvPr>
          <p:cNvSpPr/>
          <p:nvPr/>
        </p:nvSpPr>
        <p:spPr>
          <a:xfrm>
            <a:off x="154800" y="177840"/>
            <a:ext cx="6219496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1820-1823 : … Face à ces révoltes, la Quintuple-Alliance intervient : Autrichiens </a:t>
            </a:r>
            <a:r>
              <a:rPr lang="fr-FR" b="1" spc="-1" dirty="0">
                <a:solidFill>
                  <a:srgbClr val="000000"/>
                </a:solidFill>
                <a:latin typeface="Calibri"/>
                <a:ea typeface="Times New Roman"/>
              </a:rPr>
              <a:t>à </a:t>
            </a:r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Naples et au Piémont ; …</a:t>
            </a:r>
          </a:p>
          <a:p>
            <a:endParaRPr lang="fr-FR" sz="1800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*Fév.-mars 1821 : Les troupes autrichiennes passent le Pô</a:t>
            </a: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Rieti, les </a:t>
            </a:r>
            <a:r>
              <a:rPr lang="fr-FR" dirty="0"/>
              <a:t>constitutionnalistes</a:t>
            </a:r>
          </a:p>
          <a:p>
            <a:r>
              <a:rPr lang="fr-FR" dirty="0"/>
              <a:t>Commandés par </a:t>
            </a:r>
            <a:r>
              <a:rPr lang="fr-FR" u="sng" dirty="0"/>
              <a:t>Guglielmo Pepe</a:t>
            </a:r>
            <a:r>
              <a:rPr lang="fr-FR" dirty="0"/>
              <a:t>, sont battus</a:t>
            </a:r>
          </a:p>
          <a:p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*Mars 1821 : </a:t>
            </a:r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Les Autrichiens pénètrent dans Naples</a:t>
            </a:r>
          </a:p>
          <a:p>
            <a:r>
              <a:rPr lang="fr-FR" u="sng" spc="-1" dirty="0">
                <a:latin typeface="Calibri" panose="020F0502020204030204" pitchFamily="34" charset="0"/>
                <a:cs typeface="Calibri" panose="020F0502020204030204" pitchFamily="34" charset="0"/>
              </a:rPr>
              <a:t>Ferdinand 1</a:t>
            </a:r>
            <a:r>
              <a:rPr lang="fr-FR" u="sng" spc="-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 révoque la constitution</a:t>
            </a:r>
          </a:p>
          <a:p>
            <a:endParaRPr lang="fr-FR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*Mais pendant ce temps, à Turin</a:t>
            </a: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Les libéraux tentent de profiter de la situation…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8AE0E52E-D035-0DF3-AF55-185AF8D4F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444" y="177840"/>
            <a:ext cx="5428757" cy="65145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736B9EE-C835-5037-DBF5-70B9120A8E85}"/>
              </a:ext>
            </a:extLst>
          </p:cNvPr>
          <p:cNvSpPr/>
          <p:nvPr/>
        </p:nvSpPr>
        <p:spPr>
          <a:xfrm>
            <a:off x="9479960" y="292165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B0894BD5-A065-7384-6F88-425C2BD6E02E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9629221" y="3048812"/>
            <a:ext cx="426313" cy="6941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088B99BB-D649-78B1-95CD-580ACFEB7E9C}"/>
              </a:ext>
            </a:extLst>
          </p:cNvPr>
          <p:cNvSpPr/>
          <p:nvPr/>
        </p:nvSpPr>
        <p:spPr>
          <a:xfrm>
            <a:off x="10029925" y="372111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6DCEBFE-96EE-836F-64A7-4649205A44A6}"/>
              </a:ext>
            </a:extLst>
          </p:cNvPr>
          <p:cNvCxnSpPr>
            <a:cxnSpLocks/>
            <a:stCxn id="16" idx="4"/>
            <a:endCxn id="5" idx="0"/>
          </p:cNvCxnSpPr>
          <p:nvPr/>
        </p:nvCxnSpPr>
        <p:spPr>
          <a:xfrm>
            <a:off x="9066004" y="1544261"/>
            <a:ext cx="501391" cy="137739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02C6ABAF-1BFE-D4C5-AD56-F17D5F9BD3CD}"/>
              </a:ext>
            </a:extLst>
          </p:cNvPr>
          <p:cNvSpPr/>
          <p:nvPr/>
        </p:nvSpPr>
        <p:spPr>
          <a:xfrm>
            <a:off x="8978569" y="139528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69891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92119-41CF-0D5B-81F6-CD60ADA28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34550F9F-4A99-0942-AD36-B308056B4293}"/>
              </a:ext>
            </a:extLst>
          </p:cNvPr>
          <p:cNvSpPr/>
          <p:nvPr/>
        </p:nvSpPr>
        <p:spPr>
          <a:xfrm>
            <a:off x="154799" y="177840"/>
            <a:ext cx="6325513" cy="35841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7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1820-1823 : … Face à ces révoltes, la Quintuple-Alliance intervient : Autrichiens </a:t>
            </a:r>
            <a:r>
              <a:rPr lang="fr-FR" sz="1700" b="1" spc="-1" dirty="0">
                <a:solidFill>
                  <a:srgbClr val="000000"/>
                </a:solidFill>
                <a:latin typeface="Calibri"/>
                <a:ea typeface="Times New Roman"/>
              </a:rPr>
              <a:t>à </a:t>
            </a:r>
            <a:r>
              <a:rPr lang="fr-FR" sz="17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Naples et au Piémont ; …</a:t>
            </a:r>
          </a:p>
          <a:p>
            <a:endParaRPr lang="fr-FR" sz="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*Mars 1821 : A Turin, une révolte militaire libérale éclate</a:t>
            </a: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Et le roi </a:t>
            </a:r>
            <a:r>
              <a:rPr lang="fr-FR" u="sng" spc="-1" dirty="0">
                <a:latin typeface="Calibri" panose="020F0502020204030204" pitchFamily="34" charset="0"/>
                <a:cs typeface="Calibri" panose="020F0502020204030204" pitchFamily="34" charset="0"/>
              </a:rPr>
              <a:t>Victor-Emmanuel 1</a:t>
            </a:r>
            <a:r>
              <a:rPr lang="fr-FR" u="sng" spc="-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 doit abdiquer</a:t>
            </a:r>
          </a:p>
          <a:p>
            <a:endParaRPr lang="fr-FR" sz="8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*Les révoltés essaient d’établir un contact</a:t>
            </a: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Avec les insurgés de Naples</a:t>
            </a:r>
          </a:p>
          <a:p>
            <a:r>
              <a:rPr lang="fr-FR" sz="1700" spc="-1" dirty="0">
                <a:latin typeface="Calibri" panose="020F0502020204030204" pitchFamily="34" charset="0"/>
                <a:cs typeface="Calibri" panose="020F0502020204030204" pitchFamily="34" charset="0"/>
              </a:rPr>
              <a:t>Et l</a:t>
            </a:r>
            <a:r>
              <a:rPr lang="fr-FR" sz="17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e prince </a:t>
            </a:r>
            <a:r>
              <a:rPr lang="fr-FR" sz="1700" spc="-1" dirty="0">
                <a:latin typeface="Calibri" panose="020F0502020204030204" pitchFamily="34" charset="0"/>
                <a:cs typeface="Calibri" panose="020F0502020204030204" pitchFamily="34" charset="0"/>
              </a:rPr>
              <a:t>Charles-Albert de Savoie-Carignan est impliqué ; Mais…</a:t>
            </a:r>
          </a:p>
          <a:p>
            <a:endParaRPr lang="fr-FR" sz="8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*Avril 1821 : </a:t>
            </a:r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Intervention et victoire autrichiennes à Novare</a:t>
            </a: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FR" u="sng" spc="-1" dirty="0">
                <a:latin typeface="Calibri" panose="020F0502020204030204" pitchFamily="34" charset="0"/>
                <a:cs typeface="Calibri" panose="020F0502020204030204" pitchFamily="34" charset="0"/>
              </a:rPr>
              <a:t>Charles-Felix</a:t>
            </a:r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, frère de Victor-Emmanuel 1</a:t>
            </a:r>
            <a:r>
              <a:rPr lang="fr-FR" spc="-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fr-FR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Montre sur le trône sarde</a:t>
            </a:r>
          </a:p>
          <a:p>
            <a:endParaRPr lang="fr-FR" sz="8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*Et maintenant, retour en Espagne…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017996-6D4D-C7DE-738B-957A7FDFC6CE}"/>
              </a:ext>
            </a:extLst>
          </p:cNvPr>
          <p:cNvSpPr/>
          <p:nvPr/>
        </p:nvSpPr>
        <p:spPr>
          <a:xfrm>
            <a:off x="255360" y="4879379"/>
            <a:ext cx="1090345" cy="54830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Victor-Amédée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1630-37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176E8C-5BCD-DC45-B8F1-4D355DDE0EFB}"/>
              </a:ext>
            </a:extLst>
          </p:cNvPr>
          <p:cNvSpPr/>
          <p:nvPr/>
        </p:nvSpPr>
        <p:spPr>
          <a:xfrm>
            <a:off x="255360" y="5507044"/>
            <a:ext cx="1090345" cy="546321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Charles-Emmanuel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1638-75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BDB88DBE-7FF9-43DF-7C64-9EA9390A7E03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>
            <a:off x="800533" y="5427683"/>
            <a:ext cx="0" cy="7936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1F38221-5DD2-EB87-9D20-962787AB21E2}"/>
              </a:ext>
            </a:extLst>
          </p:cNvPr>
          <p:cNvSpPr/>
          <p:nvPr/>
        </p:nvSpPr>
        <p:spPr>
          <a:xfrm>
            <a:off x="251616" y="6133839"/>
            <a:ext cx="1094089" cy="546321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Victor-Amédée II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1675-1730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DC7F6D0-BB29-7035-2C95-722F0D840CE1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flipH="1">
            <a:off x="798661" y="6053365"/>
            <a:ext cx="1872" cy="8047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50A4751-A8BB-84FC-D8E4-DDF16C947D0C}"/>
              </a:ext>
            </a:extLst>
          </p:cNvPr>
          <p:cNvSpPr/>
          <p:nvPr/>
        </p:nvSpPr>
        <p:spPr>
          <a:xfrm>
            <a:off x="2792499" y="4227233"/>
            <a:ext cx="1090344" cy="705600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SAVOIE Savoie-Piémont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1048-1861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BCFF29-7661-42FA-6AFF-DB00C0109F0F}"/>
              </a:ext>
            </a:extLst>
          </p:cNvPr>
          <p:cNvSpPr/>
          <p:nvPr/>
        </p:nvSpPr>
        <p:spPr>
          <a:xfrm>
            <a:off x="255360" y="4243728"/>
            <a:ext cx="1090345" cy="54830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Charles-Emmanuel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1580-1630 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7767B3D-12C5-C0C9-6A60-8E02F1986B3D}"/>
              </a:ext>
            </a:extLst>
          </p:cNvPr>
          <p:cNvCxnSpPr>
            <a:cxnSpLocks/>
            <a:stCxn id="8" idx="2"/>
            <a:endCxn id="2" idx="0"/>
          </p:cNvCxnSpPr>
          <p:nvPr/>
        </p:nvCxnSpPr>
        <p:spPr>
          <a:xfrm>
            <a:off x="800533" y="4792032"/>
            <a:ext cx="0" cy="8734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094D487-5A81-21DC-5DA2-2489468934FE}"/>
              </a:ext>
            </a:extLst>
          </p:cNvPr>
          <p:cNvSpPr/>
          <p:nvPr/>
        </p:nvSpPr>
        <p:spPr>
          <a:xfrm>
            <a:off x="1620022" y="4244850"/>
            <a:ext cx="1094089" cy="546321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Charles-Emmanuel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1730-73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6F7B75-156C-8050-D742-67CDE4346EF5}"/>
              </a:ext>
            </a:extLst>
          </p:cNvPr>
          <p:cNvSpPr/>
          <p:nvPr/>
        </p:nvSpPr>
        <p:spPr>
          <a:xfrm>
            <a:off x="1620022" y="4879379"/>
            <a:ext cx="1094089" cy="546321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Victor-Amédée III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1773-96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8D7B7E3-2073-AEE6-3457-FBDA57C3E6AB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2167067" y="4791171"/>
            <a:ext cx="0" cy="8820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30C2A364-5A99-00AE-3F11-DECAF6CFDF73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 rot="5400000" flipH="1" flipV="1">
            <a:off x="265209" y="4778302"/>
            <a:ext cx="2435310" cy="1368406"/>
          </a:xfrm>
          <a:prstGeom prst="bentConnector5">
            <a:avLst>
              <a:gd name="adj1" fmla="val -4023"/>
              <a:gd name="adj2" fmla="val 50000"/>
              <a:gd name="adj3" fmla="val 10521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906BCF5-54B1-8156-0E03-C82615813D7C}"/>
              </a:ext>
            </a:extLst>
          </p:cNvPr>
          <p:cNvSpPr/>
          <p:nvPr/>
        </p:nvSpPr>
        <p:spPr>
          <a:xfrm>
            <a:off x="1620204" y="5542207"/>
            <a:ext cx="1094089" cy="546321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Charles-Emmanuel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1796-1802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DAD684A-2FD9-9068-978E-475127E39DA0}"/>
              </a:ext>
            </a:extLst>
          </p:cNvPr>
          <p:cNvCxnSpPr>
            <a:cxnSpLocks/>
            <a:stCxn id="11" idx="2"/>
            <a:endCxn id="14" idx="0"/>
          </p:cNvCxnSpPr>
          <p:nvPr/>
        </p:nvCxnSpPr>
        <p:spPr>
          <a:xfrm>
            <a:off x="2167067" y="5425700"/>
            <a:ext cx="182" cy="11650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8148951-4004-E9F2-34D6-64FF8A9995B4}"/>
              </a:ext>
            </a:extLst>
          </p:cNvPr>
          <p:cNvSpPr/>
          <p:nvPr/>
        </p:nvSpPr>
        <p:spPr>
          <a:xfrm>
            <a:off x="2790718" y="5542206"/>
            <a:ext cx="1094089" cy="54632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Victor-Emmanuel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1802-21</a:t>
            </a:r>
          </a:p>
        </p:txBody>
      </p: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14412B84-4853-B9D8-700D-566F0E925ABA}"/>
              </a:ext>
            </a:extLst>
          </p:cNvPr>
          <p:cNvCxnSpPr>
            <a:cxnSpLocks/>
            <a:stCxn id="11" idx="2"/>
            <a:endCxn id="18" idx="0"/>
          </p:cNvCxnSpPr>
          <p:nvPr/>
        </p:nvCxnSpPr>
        <p:spPr>
          <a:xfrm rot="16200000" flipH="1">
            <a:off x="2694162" y="4898605"/>
            <a:ext cx="116506" cy="1170696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6D29269-5CA0-15F9-8992-435E87FE8CC4}"/>
              </a:ext>
            </a:extLst>
          </p:cNvPr>
          <p:cNvSpPr/>
          <p:nvPr/>
        </p:nvSpPr>
        <p:spPr>
          <a:xfrm>
            <a:off x="3961231" y="5542205"/>
            <a:ext cx="1094089" cy="54632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Charles-Félix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1821-31</a:t>
            </a:r>
          </a:p>
        </p:txBody>
      </p:sp>
      <p:cxnSp>
        <p:nvCxnSpPr>
          <p:cNvPr id="28" name="Connecteur : en angle 27">
            <a:extLst>
              <a:ext uri="{FF2B5EF4-FFF2-40B4-BE49-F238E27FC236}">
                <a16:creationId xmlns:a16="http://schemas.microsoft.com/office/drawing/2014/main" id="{5CA822D4-FE93-C674-8B04-D04BEBFE607B}"/>
              </a:ext>
            </a:extLst>
          </p:cNvPr>
          <p:cNvCxnSpPr>
            <a:cxnSpLocks/>
            <a:stCxn id="11" idx="2"/>
            <a:endCxn id="22" idx="0"/>
          </p:cNvCxnSpPr>
          <p:nvPr/>
        </p:nvCxnSpPr>
        <p:spPr>
          <a:xfrm rot="16200000" flipH="1">
            <a:off x="3279419" y="4313347"/>
            <a:ext cx="116505" cy="234120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86633027-92D4-5ED6-CFAE-9A96D8B0A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444" y="177840"/>
            <a:ext cx="5428757" cy="65145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52352F41-7471-1D46-612D-7FB74DBA9F59}"/>
              </a:ext>
            </a:extLst>
          </p:cNvPr>
          <p:cNvSpPr/>
          <p:nvPr/>
        </p:nvSpPr>
        <p:spPr>
          <a:xfrm>
            <a:off x="9479960" y="2921655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D01A9E59-9A33-D0E4-65CC-2F77D39680BD}"/>
              </a:ext>
            </a:extLst>
          </p:cNvPr>
          <p:cNvCxnSpPr>
            <a:cxnSpLocks/>
            <a:stCxn id="27" idx="1"/>
            <a:endCxn id="25" idx="5"/>
          </p:cNvCxnSpPr>
          <p:nvPr/>
        </p:nvCxnSpPr>
        <p:spPr>
          <a:xfrm flipH="1" flipV="1">
            <a:off x="9629221" y="3048812"/>
            <a:ext cx="426313" cy="6941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13024573-9018-3656-4FB1-CE644A681BDC}"/>
              </a:ext>
            </a:extLst>
          </p:cNvPr>
          <p:cNvSpPr/>
          <p:nvPr/>
        </p:nvSpPr>
        <p:spPr>
          <a:xfrm>
            <a:off x="10029925" y="372111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04303EC8-4DC5-B573-A8F1-7CAC5AEF8DB8}"/>
              </a:ext>
            </a:extLst>
          </p:cNvPr>
          <p:cNvCxnSpPr>
            <a:cxnSpLocks/>
            <a:stCxn id="30" idx="4"/>
            <a:endCxn id="25" idx="0"/>
          </p:cNvCxnSpPr>
          <p:nvPr/>
        </p:nvCxnSpPr>
        <p:spPr>
          <a:xfrm>
            <a:off x="9066004" y="1544261"/>
            <a:ext cx="501391" cy="137739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E625FFC6-DCD1-35A5-CAA8-1576E5C7E81A}"/>
              </a:ext>
            </a:extLst>
          </p:cNvPr>
          <p:cNvSpPr/>
          <p:nvPr/>
        </p:nvSpPr>
        <p:spPr>
          <a:xfrm>
            <a:off x="8978569" y="1395287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4CEA73A3-C18F-27D6-EB5C-0FE9A779F479}"/>
              </a:ext>
            </a:extLst>
          </p:cNvPr>
          <p:cNvSpPr/>
          <p:nvPr/>
        </p:nvSpPr>
        <p:spPr>
          <a:xfrm>
            <a:off x="8016261" y="1226401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3B56EF14-F684-27F4-34DD-A38CB6BBA19D}"/>
              </a:ext>
            </a:extLst>
          </p:cNvPr>
          <p:cNvSpPr/>
          <p:nvPr/>
        </p:nvSpPr>
        <p:spPr>
          <a:xfrm>
            <a:off x="7452910" y="146977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68DB92AC-F651-9B3A-A8B8-2685D6936D4A}"/>
              </a:ext>
            </a:extLst>
          </p:cNvPr>
          <p:cNvSpPr/>
          <p:nvPr/>
        </p:nvSpPr>
        <p:spPr>
          <a:xfrm>
            <a:off x="7743666" y="126900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1D2EFC40-881C-37D9-EE10-32DAB293B3E8}"/>
              </a:ext>
            </a:extLst>
          </p:cNvPr>
          <p:cNvCxnSpPr>
            <a:cxnSpLocks/>
            <a:stCxn id="129" idx="6"/>
            <a:endCxn id="130" idx="3"/>
          </p:cNvCxnSpPr>
          <p:nvPr/>
        </p:nvCxnSpPr>
        <p:spPr>
          <a:xfrm flipV="1">
            <a:off x="7627780" y="1396164"/>
            <a:ext cx="141495" cy="1480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avec flèche 134">
            <a:extLst>
              <a:ext uri="{FF2B5EF4-FFF2-40B4-BE49-F238E27FC236}">
                <a16:creationId xmlns:a16="http://schemas.microsoft.com/office/drawing/2014/main" id="{322CB83B-BCC1-E3D2-58E9-A2AFA3400D30}"/>
              </a:ext>
            </a:extLst>
          </p:cNvPr>
          <p:cNvCxnSpPr>
            <a:cxnSpLocks/>
            <a:stCxn id="128" idx="2"/>
            <a:endCxn id="130" idx="6"/>
          </p:cNvCxnSpPr>
          <p:nvPr/>
        </p:nvCxnSpPr>
        <p:spPr>
          <a:xfrm flipH="1">
            <a:off x="7918536" y="1300888"/>
            <a:ext cx="97725" cy="4260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9205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325EA-C740-EBD1-0DD7-3E1D5CF67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E8EFDCE9-4E1F-EE0B-52C9-B98B06A417A4}"/>
              </a:ext>
            </a:extLst>
          </p:cNvPr>
          <p:cNvSpPr/>
          <p:nvPr/>
        </p:nvSpPr>
        <p:spPr>
          <a:xfrm>
            <a:off x="154800" y="177840"/>
            <a:ext cx="6056640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1820-1823 : … Français en Espagne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*Rappel…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 1820 : A Madrid, les libéraux révoltés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Obtiennent du roi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Ferdinand VII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(1814)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retour de la Constitution de 1812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*Juillet 1821 : En Espagne…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ictoire des libéraux les plus radicaux, les </a:t>
            </a:r>
            <a:r>
              <a:rPr lang="fr-FR" sz="1800" i="1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exaltés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guerre civile fait rage entre absolutistes et libéraux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*Oct. 1822 : Au congrès de Vérone, comme en Italie en 1821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L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a Quintuple-Alliance décide 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d’intervenir…</a:t>
            </a:r>
            <a:endParaRPr lang="fr-FR" sz="1800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149" name="Image 24">
            <a:extLst>
              <a:ext uri="{FF2B5EF4-FFF2-40B4-BE49-F238E27FC236}">
                <a16:creationId xmlns:a16="http://schemas.microsoft.com/office/drawing/2014/main" id="{FECBDD39-1DDC-DF2F-4722-91F7C71C82D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14118833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C5414-28B8-3C46-2C36-69BFB9FF8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6CC85AE8-C668-A3B2-D2D5-29F581F26176}"/>
              </a:ext>
            </a:extLst>
          </p:cNvPr>
          <p:cNvSpPr/>
          <p:nvPr/>
        </p:nvSpPr>
        <p:spPr>
          <a:xfrm>
            <a:off x="154800" y="177840"/>
            <a:ext cx="5543635" cy="535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1820-1823 : … Français en Espagne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*Oct. 1822 : A Vérone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ministre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Chateaubriand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demande le droit d’une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Intervention française indépendante en Espagne…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Afin d’y rétablir la monarchie absolue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ce m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algré le sinistre souvenir de 1808-13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*Avec cette intervention, le gouvernement ultra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Villèle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Entend que à l’extérieur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France ne reste pas neutre dans la lutte antilibérale…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à l’intérieur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France quitte définitivement son habit révolutionnaire</a:t>
            </a:r>
          </a:p>
          <a:p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*Soutien de la</a:t>
            </a:r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 Russie ; </a:t>
            </a:r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En revanche…</a:t>
            </a:r>
          </a:p>
          <a:p>
            <a:r>
              <a:rPr lang="fr-FR" u="sng" spc="-1" dirty="0">
                <a:latin typeface="Calibri" panose="020F0502020204030204" pitchFamily="34" charset="0"/>
                <a:cs typeface="Calibri" panose="020F0502020204030204" pitchFamily="34" charset="0"/>
              </a:rPr>
              <a:t>Comme pour l’intervention autrichienne à Naples</a:t>
            </a:r>
          </a:p>
          <a:p>
            <a:r>
              <a:rPr lang="fr-FR" u="sng" spc="-1" dirty="0">
                <a:latin typeface="Calibri" panose="020F0502020204030204" pitchFamily="34" charset="0"/>
                <a:cs typeface="Calibri" panose="020F0502020204030204" pitchFamily="34" charset="0"/>
              </a:rPr>
              <a:t>La</a:t>
            </a:r>
            <a:r>
              <a:rPr lang="fr-FR" sz="1800" u="sng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 GB proteste…</a:t>
            </a:r>
          </a:p>
        </p:txBody>
      </p:sp>
    </p:spTree>
    <p:extLst>
      <p:ext uri="{BB962C8B-B14F-4D97-AF65-F5344CB8AC3E}">
        <p14:creationId xmlns:p14="http://schemas.microsoft.com/office/powerpoint/2010/main" val="10940727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791DF-ECE9-206C-FAB6-D8BD1A5A0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83D8929C-5AA9-B3DB-8C1D-CAF8874C99E9}"/>
              </a:ext>
            </a:extLst>
          </p:cNvPr>
          <p:cNvSpPr/>
          <p:nvPr/>
        </p:nvSpPr>
        <p:spPr>
          <a:xfrm>
            <a:off x="154800" y="177840"/>
            <a:ext cx="4987043" cy="2583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1820-1823 : … Français en Espagne</a:t>
            </a:r>
          </a:p>
          <a:p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*Avril 1823 : Expédition française en Espagne</a:t>
            </a:r>
          </a:p>
          <a:p>
            <a:r>
              <a:rPr lang="fr-FR" i="1" spc="-1" dirty="0">
                <a:latin typeface="Calibri" panose="020F0502020204030204" pitchFamily="34" charset="0"/>
                <a:cs typeface="Calibri" panose="020F0502020204030204" pitchFamily="34" charset="0"/>
              </a:rPr>
              <a:t>Les 100 000 fils de Saint-Louis</a:t>
            </a:r>
          </a:p>
          <a:p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Menés par </a:t>
            </a:r>
            <a:r>
              <a:rPr lang="fr-FR" sz="1800" u="sng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le duc d’Angoulême</a:t>
            </a:r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, fils de Charles (X)</a:t>
            </a:r>
          </a:p>
          <a:p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*Le gouvernement libéral et les Cortès</a:t>
            </a: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Se réfugient à Séville, puis à Cadix en juin 1823</a:t>
            </a:r>
          </a:p>
          <a:p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En emmenant avec eux le roi </a:t>
            </a:r>
            <a:r>
              <a:rPr lang="fr-FR" sz="1800" u="sng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Ferdinand VII</a:t>
            </a:r>
          </a:p>
        </p:txBody>
      </p:sp>
      <p:pic>
        <p:nvPicPr>
          <p:cNvPr id="6" name="Image 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FCF3936-0D8C-BB9C-800A-ED9F155FC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38" y="177839"/>
            <a:ext cx="6687462" cy="58598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1E25044-DFF3-BF63-34CF-00982F3B5A49}"/>
              </a:ext>
            </a:extLst>
          </p:cNvPr>
          <p:cNvSpPr/>
          <p:nvPr/>
        </p:nvSpPr>
        <p:spPr>
          <a:xfrm>
            <a:off x="8088223" y="222628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4B893B8-188E-ABCD-D4D9-92C82F8752EC}"/>
              </a:ext>
            </a:extLst>
          </p:cNvPr>
          <p:cNvSpPr/>
          <p:nvPr/>
        </p:nvSpPr>
        <p:spPr>
          <a:xfrm>
            <a:off x="6802762" y="466156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4DD7D9C-99AD-6A18-1EF6-29B01FBE68D3}"/>
              </a:ext>
            </a:extLst>
          </p:cNvPr>
          <p:cNvCxnSpPr>
            <a:cxnSpLocks/>
            <a:stCxn id="12" idx="3"/>
          </p:cNvCxnSpPr>
          <p:nvPr/>
        </p:nvCxnSpPr>
        <p:spPr>
          <a:xfrm flipH="1">
            <a:off x="8730641" y="452059"/>
            <a:ext cx="532924" cy="76296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2EE2E92A-C063-2E0E-DB38-C272E487EA6C}"/>
              </a:ext>
            </a:extLst>
          </p:cNvPr>
          <p:cNvSpPr/>
          <p:nvPr/>
        </p:nvSpPr>
        <p:spPr>
          <a:xfrm>
            <a:off x="9237956" y="32490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2359836-5938-9301-B38F-BC225666DFBF}"/>
              </a:ext>
            </a:extLst>
          </p:cNvPr>
          <p:cNvCxnSpPr>
            <a:cxnSpLocks/>
            <a:stCxn id="7" idx="3"/>
            <a:endCxn id="8" idx="7"/>
          </p:cNvCxnSpPr>
          <p:nvPr/>
        </p:nvCxnSpPr>
        <p:spPr>
          <a:xfrm flipH="1">
            <a:off x="6952023" y="2353441"/>
            <a:ext cx="1161809" cy="23299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4028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3146C-60E9-65B6-971F-71160571B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840E9963-EF6A-3304-8560-37F5523C7074}"/>
              </a:ext>
            </a:extLst>
          </p:cNvPr>
          <p:cNvSpPr/>
          <p:nvPr/>
        </p:nvSpPr>
        <p:spPr>
          <a:xfrm>
            <a:off x="154800" y="177840"/>
            <a:ext cx="4987043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1820-1823 : … Français en Espagne</a:t>
            </a:r>
          </a:p>
          <a:p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*Mai 1823 : </a:t>
            </a:r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L’armée française</a:t>
            </a: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S’empare de </a:t>
            </a:r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Madrid ; Puis…</a:t>
            </a:r>
          </a:p>
          <a:p>
            <a:endParaRPr lang="fr-FR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*Juillet 1823 : Elle assiège Cadix</a:t>
            </a:r>
          </a:p>
          <a:p>
            <a:endParaRPr lang="fr-FR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*Août 1823 : A Cadix</a:t>
            </a: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Les Français s’emparent du</a:t>
            </a:r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 fort du Trocadéro ; Et…</a:t>
            </a:r>
            <a:endParaRPr lang="fr-FR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*Sept. 1823 : L’armée espagnole capitule</a:t>
            </a:r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*Oct</a:t>
            </a:r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. 1823 : De retour à Madrid</a:t>
            </a: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Ferdinand VII rétablit l’absolutisme…</a:t>
            </a:r>
          </a:p>
          <a:p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*Bilan…</a:t>
            </a:r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7FA34AC8-635F-30E9-0F3B-F7F10737D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38" y="177839"/>
            <a:ext cx="6687462" cy="58598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36FEFC03-A0DD-7861-4F56-F78C4DA3137B}"/>
              </a:ext>
            </a:extLst>
          </p:cNvPr>
          <p:cNvSpPr/>
          <p:nvPr/>
        </p:nvSpPr>
        <p:spPr>
          <a:xfrm>
            <a:off x="8088223" y="222628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2BC6211-0E9F-2B22-0712-CB374EA497DC}"/>
              </a:ext>
            </a:extLst>
          </p:cNvPr>
          <p:cNvSpPr/>
          <p:nvPr/>
        </p:nvSpPr>
        <p:spPr>
          <a:xfrm>
            <a:off x="6802762" y="466156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816F965-8061-45F1-5C92-0879FF9C447B}"/>
              </a:ext>
            </a:extLst>
          </p:cNvPr>
          <p:cNvCxnSpPr>
            <a:cxnSpLocks/>
            <a:stCxn id="12" idx="3"/>
            <a:endCxn id="7" idx="7"/>
          </p:cNvCxnSpPr>
          <p:nvPr/>
        </p:nvCxnSpPr>
        <p:spPr>
          <a:xfrm flipH="1">
            <a:off x="8237484" y="452059"/>
            <a:ext cx="1026081" cy="179604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74BB376C-E328-D911-99FA-4157150C8F31}"/>
              </a:ext>
            </a:extLst>
          </p:cNvPr>
          <p:cNvSpPr/>
          <p:nvPr/>
        </p:nvSpPr>
        <p:spPr>
          <a:xfrm>
            <a:off x="9237956" y="32490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04D8244-DAB0-F995-A46D-1F0CF7255666}"/>
              </a:ext>
            </a:extLst>
          </p:cNvPr>
          <p:cNvCxnSpPr>
            <a:cxnSpLocks/>
            <a:stCxn id="7" idx="3"/>
            <a:endCxn id="8" idx="7"/>
          </p:cNvCxnSpPr>
          <p:nvPr/>
        </p:nvCxnSpPr>
        <p:spPr>
          <a:xfrm flipH="1">
            <a:off x="6952023" y="2353441"/>
            <a:ext cx="1161809" cy="232993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7B73B49F-2F43-1BBF-5E65-A0CA6B876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475" y="2520556"/>
            <a:ext cx="2905726" cy="352173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0589D2D-98CD-6832-6951-3562F0269A30}"/>
              </a:ext>
            </a:extLst>
          </p:cNvPr>
          <p:cNvSpPr/>
          <p:nvPr/>
        </p:nvSpPr>
        <p:spPr>
          <a:xfrm>
            <a:off x="10925913" y="451258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3084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BF1FB-33CB-DB5C-0F8B-D32D44B33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CE229131-66E0-9FAD-A318-A3B6CA8A9033}"/>
              </a:ext>
            </a:extLst>
          </p:cNvPr>
          <p:cNvSpPr/>
          <p:nvPr/>
        </p:nvSpPr>
        <p:spPr>
          <a:xfrm>
            <a:off x="154800" y="177840"/>
            <a:ext cx="6056640" cy="50768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1823-1826 : Apogée et éclatement de l’Alliance : …</a:t>
            </a:r>
          </a:p>
          <a:p>
            <a:endParaRPr lang="fr-FR" sz="1800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*Oct. 1823 : Avec le succès espagnol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Apogée de la réaction en Europe</a:t>
            </a:r>
          </a:p>
          <a:p>
            <a:endParaRPr lang="fr-FR" sz="1800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Sainte-Alliance semble avoir joué son rôle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assuré à l’Europe une stabilité politique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Sur des bases déterminées à Vienne en 1815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*En réalité…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Des fractures commencent à se faire jour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annoncent le début de son éclatement</a:t>
            </a:r>
          </a:p>
          <a:p>
            <a:endParaRPr lang="fr-FR" sz="1800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*Entre la Russie et l’Autriche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commençons par la Grande-Bretagne qui…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Comme on l’a aperçu avec les affaires italienne et espagnole</a:t>
            </a: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pris ses distances…</a:t>
            </a:r>
          </a:p>
        </p:txBody>
      </p:sp>
      <p:pic>
        <p:nvPicPr>
          <p:cNvPr id="2" name="Image 24">
            <a:extLst>
              <a:ext uri="{FF2B5EF4-FFF2-40B4-BE49-F238E27FC236}">
                <a16:creationId xmlns:a16="http://schemas.microsoft.com/office/drawing/2014/main" id="{FB352206-AE37-731C-8972-88CB7FD8EAE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9160202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4DAF-4C6D-E69A-91AE-764306CCC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DA3317F-2D55-2F7A-6DAB-612BC86E2BE4}"/>
              </a:ext>
            </a:extLst>
          </p:cNvPr>
          <p:cNvSpPr/>
          <p:nvPr/>
        </p:nvSpPr>
        <p:spPr>
          <a:xfrm>
            <a:off x="154800" y="177840"/>
            <a:ext cx="6056640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1823-1826 : … La </a:t>
            </a:r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Grande-Bretagne s’oppose aux ingérences antilibérales qui portent atteinte aux souverainetés des Etats et reconnaît les indépendances des Etats ibériques d’Amérique ; …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1) La Grande-Bretagne…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*1815 : Pour la GB de </a:t>
            </a:r>
            <a:r>
              <a:rPr lang="fr-FR" sz="1800" u="sng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Castlereagh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L’alliance est d’abord un instrument dirigé contre la France</a:t>
            </a:r>
          </a:p>
          <a:p>
            <a:endParaRPr lang="fr-FR" sz="1800" i="1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800" i="1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Je suis fortement persuadé que rien ne peut garder la Fra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nce tranquille et dans ses limites que la forte main de la puissance européenne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*1820 : Elle s’engage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Dans une politique extérieure franchement libérale…</a:t>
            </a:r>
          </a:p>
        </p:txBody>
      </p:sp>
      <p:pic>
        <p:nvPicPr>
          <p:cNvPr id="149" name="Image 24">
            <a:extLst>
              <a:ext uri="{FF2B5EF4-FFF2-40B4-BE49-F238E27FC236}">
                <a16:creationId xmlns:a16="http://schemas.microsoft.com/office/drawing/2014/main" id="{453E3509-5D6B-E9B8-E2B9-4D9D36810AB7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1995043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4"/>
          <p:cNvSpPr/>
          <p:nvPr/>
        </p:nvSpPr>
        <p:spPr>
          <a:xfrm>
            <a:off x="154800" y="177840"/>
            <a:ext cx="6056640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1) Restaurer l’Ancien Régime, garant de la paix :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*En sont exclus…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- Le Danemark vaincu, mais pas la France (!)</a:t>
            </a:r>
          </a:p>
          <a:p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- L’Empire ottoman musulman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Qui a décliné l’invitation britannique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- Et les petits royaumes allemands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Saxe vaincue, Bavière et Wurtemberg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*Un congrès en six points…</a:t>
            </a:r>
            <a:endParaRPr lang="fr-FR" sz="1800" strike="noStrike" spc="-1" dirty="0">
              <a:solidFill>
                <a:srgbClr val="000000"/>
              </a:solidFill>
              <a:latin typeface="Calibri"/>
              <a:ea typeface="Times New Roman"/>
            </a:endParaRPr>
          </a:p>
        </p:txBody>
      </p:sp>
      <p:pic>
        <p:nvPicPr>
          <p:cNvPr id="132" name="Image 2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D03A7-612A-E69A-FA46-75FD8E733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D78F0C09-EFA0-417F-A027-573D331E6A19}"/>
              </a:ext>
            </a:extLst>
          </p:cNvPr>
          <p:cNvSpPr/>
          <p:nvPr/>
        </p:nvSpPr>
        <p:spPr>
          <a:xfrm>
            <a:off x="154800" y="177840"/>
            <a:ext cx="6056640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1823-1826 : … La </a:t>
            </a:r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Grande-Bretagne s’oppose aux ingérences antilibérales qui portent atteinte aux souverainetés des Etats et reconnaît les indépendances des Etats ibériques d’Amérique ; …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z="1800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*1823 : 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GB de </a:t>
            </a:r>
            <a:r>
              <a:rPr lang="fr-FR" sz="1800" u="sng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George Canning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(sept. 1822)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rend ses distances avec l’interventionnisme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D’</a:t>
            </a:r>
            <a:r>
              <a:rPr lang="fr-FR" sz="1800" u="sng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Alexandre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et de </a:t>
            </a:r>
            <a:r>
              <a:rPr lang="fr-FR" sz="1800" u="sng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Metternich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Q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ui pourrait finir par se retourner contre elle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*Ainsi, la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GB co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ndamne l’intervention autrichienne en Italie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l‘intervention française en Espagne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des questions de principe…</a:t>
            </a:r>
          </a:p>
        </p:txBody>
      </p:sp>
      <p:pic>
        <p:nvPicPr>
          <p:cNvPr id="149" name="Image 24">
            <a:extLst>
              <a:ext uri="{FF2B5EF4-FFF2-40B4-BE49-F238E27FC236}">
                <a16:creationId xmlns:a16="http://schemas.microsoft.com/office/drawing/2014/main" id="{1644648A-2AFF-7FFA-285A-85F0880591EE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10915755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022BB-4126-6683-2A31-A458DBA59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24546649-189A-2027-7C08-FD379E74B81A}"/>
              </a:ext>
            </a:extLst>
          </p:cNvPr>
          <p:cNvSpPr/>
          <p:nvPr/>
        </p:nvSpPr>
        <p:spPr>
          <a:xfrm>
            <a:off x="154800" y="177840"/>
            <a:ext cx="6056640" cy="535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1823-1826 : … La </a:t>
            </a:r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Grande-Bretagne s’oppose aux ingérences antilibérales qui portent atteinte aux souverainetés des Etats et reconnaît les indépendances des Etats ibériques d’Amérique ; …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L’Alliance est trop conservatrice</a:t>
            </a:r>
            <a:endParaRPr lang="fr-FR" sz="1800" strike="noStrike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la répression antilibérale heurte l’opinion publique anglaise</a:t>
            </a:r>
          </a:p>
          <a:p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b) La GB 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rejette la p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olitique d’ingérence</a:t>
            </a:r>
          </a:p>
          <a:p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Et elle insiste sur la question de la souveraineté intérieure</a:t>
            </a:r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- Comment concilier le respect de l’autorité d’un Etat</a:t>
            </a: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vec un droit d’</a:t>
            </a:r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intervention qui peut entrainer</a:t>
            </a: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Un changement de souverain, voire de régime ?</a:t>
            </a:r>
          </a:p>
          <a:p>
            <a:endParaRPr lang="fr-FR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- Et le principe est-il applicable</a:t>
            </a: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Aux cinq puissances elles-mêmes ?</a:t>
            </a:r>
          </a:p>
          <a:p>
            <a:endParaRPr lang="fr-FR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*Par conséquent…</a:t>
            </a:r>
          </a:p>
        </p:txBody>
      </p:sp>
      <p:pic>
        <p:nvPicPr>
          <p:cNvPr id="149" name="Image 24">
            <a:extLst>
              <a:ext uri="{FF2B5EF4-FFF2-40B4-BE49-F238E27FC236}">
                <a16:creationId xmlns:a16="http://schemas.microsoft.com/office/drawing/2014/main" id="{2487CE74-2EA9-68B0-F1A7-F209EFC4999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5769168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7593E-F9A5-F56A-8A45-82AEB55B6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0DD4E910-B960-6F85-055A-E3054AB11846}"/>
              </a:ext>
            </a:extLst>
          </p:cNvPr>
          <p:cNvSpPr/>
          <p:nvPr/>
        </p:nvSpPr>
        <p:spPr>
          <a:xfrm>
            <a:off x="154800" y="177840"/>
            <a:ext cx="6056640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1823-1826 : … La </a:t>
            </a:r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Grande-Bretagne s’oppose aux ingérences antilibérales qui portent atteinte aux souverainetés des Etats et reconnaît les indépendances des Etats ibériques d’Amérique ; …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*La GB dénonce </a:t>
            </a:r>
            <a:r>
              <a:rPr lang="fr-FR" i="1" spc="-1" dirty="0">
                <a:latin typeface="Calibri" panose="020F0502020204030204" pitchFamily="34" charset="0"/>
                <a:cs typeface="Calibri" panose="020F0502020204030204" pitchFamily="34" charset="0"/>
              </a:rPr>
              <a:t>un système de police européen</a:t>
            </a:r>
          </a:p>
          <a:p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Au sujet de l’Espagne, elle plaide pour le droit des nations</a:t>
            </a: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e décider par elles-mêmes</a:t>
            </a: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uelles formes de gouvernement elles jugent meilleures</a:t>
            </a:r>
          </a:p>
          <a:p>
            <a:endParaRPr lang="fr-FR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*Autre conséquence</a:t>
            </a:r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 extérieure à l’Europe…</a:t>
            </a:r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9" name="Image 24">
            <a:extLst>
              <a:ext uri="{FF2B5EF4-FFF2-40B4-BE49-F238E27FC236}">
                <a16:creationId xmlns:a16="http://schemas.microsoft.com/office/drawing/2014/main" id="{B6D0DFCA-FA1A-1B84-D4AF-EA41A9805296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9955753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5E20F-F276-7F5D-7B67-FC15CFD68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222C766D-6433-33C1-AB8F-17A7EC5ED82D}"/>
              </a:ext>
            </a:extLst>
          </p:cNvPr>
          <p:cNvSpPr/>
          <p:nvPr/>
        </p:nvSpPr>
        <p:spPr>
          <a:xfrm>
            <a:off x="154800" y="177840"/>
            <a:ext cx="6056640" cy="59078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1823-1826 : … La </a:t>
            </a:r>
            <a:r>
              <a:rPr lang="fr-FR" sz="1800" b="1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Grande-Bretagne s’oppose aux ingérences antilibérales qui portent atteinte aux souverainetés des Etats et reconnaît les indépendances des Etats ibériques d’Amérique ; …</a:t>
            </a:r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*1820 : Face à une Russie qui souhaite une aide militaire</a:t>
            </a:r>
          </a:p>
          <a:p>
            <a:r>
              <a:rPr lang="fr-FR" sz="1700" spc="-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l’Espagne pour reconquérir son empire colonial…</a:t>
            </a:r>
          </a:p>
          <a:p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*1825 </a:t>
            </a:r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: La GB reconnaît les nouveaux Etats américains</a:t>
            </a:r>
          </a:p>
          <a:p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NB : Par intérêts économiques également</a:t>
            </a:r>
          </a:p>
          <a:p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NB : Etats reconnus par les EU </a:t>
            </a:r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dès 1822</a:t>
            </a: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NB : Déc. 1823 : Une politique britannique renforcée</a:t>
            </a: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Par la déclaration du président des EU, James Monroe</a:t>
            </a: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Condamnant toute intervention européenne en Amérique</a:t>
            </a:r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fr-FR" i="1" spc="-1" dirty="0">
                <a:latin typeface="Calibri" panose="020F0502020204030204" pitchFamily="34" charset="0"/>
                <a:cs typeface="Calibri" panose="020F0502020204030204" pitchFamily="34" charset="0"/>
              </a:rPr>
              <a:t>De facto</a:t>
            </a:r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, les EU et en Europe, la GB</a:t>
            </a:r>
          </a:p>
          <a:p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Apparaissent comme leurs protecteurs</a:t>
            </a:r>
          </a:p>
          <a:p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*Et la GB, la protectrice des soulèvem</a:t>
            </a:r>
            <a:r>
              <a:rPr lang="fr-FR" spc="-1" dirty="0">
                <a:latin typeface="Calibri" panose="020F0502020204030204" pitchFamily="34" charset="0"/>
                <a:cs typeface="Calibri" panose="020F0502020204030204" pitchFamily="34" charset="0"/>
              </a:rPr>
              <a:t>ents indépendantistes européens, c</a:t>
            </a:r>
            <a:r>
              <a:rPr lang="fr-FR" sz="180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omme en Grèce, révoltée depuis 1821…</a:t>
            </a:r>
          </a:p>
        </p:txBody>
      </p:sp>
      <p:pic>
        <p:nvPicPr>
          <p:cNvPr id="149" name="Image 24">
            <a:extLst>
              <a:ext uri="{FF2B5EF4-FFF2-40B4-BE49-F238E27FC236}">
                <a16:creationId xmlns:a16="http://schemas.microsoft.com/office/drawing/2014/main" id="{F68A25F1-F48D-FEC7-227C-182F6EA8E88F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7127486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06144-4A3F-BB0F-5877-270A90F7B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65255973-8C0B-E056-5705-1AEF10F19851}"/>
              </a:ext>
            </a:extLst>
          </p:cNvPr>
          <p:cNvSpPr/>
          <p:nvPr/>
        </p:nvSpPr>
        <p:spPr>
          <a:xfrm>
            <a:off x="154800" y="177840"/>
            <a:ext cx="6056640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1823-1826 : … Sur la Question d’Orient, l’Autriche s’oppose à une ingérence croissante de la Russie dans les Balkans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2) La Russie et l’Autriche…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*Les deux pivots de la Sainte-Alliance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L’Autriche de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Metternich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comme fer de lance diplomatique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Russie du tsar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Alexandre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comme réserve militaire (menaçante)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Doivent faire taire leurs divergences ; Mais…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*1821 : Sur la Question d’Orient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Ces divergences apparaissent inconciliables…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*Contre l’Empire ottoman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révolte de la Moldavie-Valachie réclame l’autonomie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son chef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Alexandre Ypsilanti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espère l’intervention russe</a:t>
            </a:r>
          </a:p>
        </p:txBody>
      </p:sp>
      <p:pic>
        <p:nvPicPr>
          <p:cNvPr id="149" name="Image 24">
            <a:extLst>
              <a:ext uri="{FF2B5EF4-FFF2-40B4-BE49-F238E27FC236}">
                <a16:creationId xmlns:a16="http://schemas.microsoft.com/office/drawing/2014/main" id="{53C04D7B-53C6-3630-82D9-0686EC5E95F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42095866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CA8BF-6BA9-4706-F372-7556E04AB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483766EA-0840-FB25-E524-B9AAC710A616}"/>
              </a:ext>
            </a:extLst>
          </p:cNvPr>
          <p:cNvSpPr/>
          <p:nvPr/>
        </p:nvSpPr>
        <p:spPr>
          <a:xfrm>
            <a:off x="154800" y="177840"/>
            <a:ext cx="6056640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1823-1826 : … Sur la Question d’Orient, l’Autriche s’oppose à une ingérence croissante de la Russie dans les Balkans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*1821 : L’Anglais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Castlereagh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et l’Autrichien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Metternich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Ne veulent pas d’un protectorat russe des Balkans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à terme, d’une Russie maitresse des Détroits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*Le tsar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Alexandre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désavoue la révolte roumaine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il est heurté par la duplicité autrichienne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; Et…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*1822 : Il se rapproche de l’Angleterre de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George Canning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Notamment en soutenant la révolte grecque…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*Au final, une situation bloquée…</a:t>
            </a:r>
          </a:p>
        </p:txBody>
      </p:sp>
      <p:pic>
        <p:nvPicPr>
          <p:cNvPr id="2" name="Image 24">
            <a:extLst>
              <a:ext uri="{FF2B5EF4-FFF2-40B4-BE49-F238E27FC236}">
                <a16:creationId xmlns:a16="http://schemas.microsoft.com/office/drawing/2014/main" id="{F79FF92E-E830-4F19-1D66-650DDB754382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4711247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9F711-7CC3-57A6-5F7E-210636E65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9665F27-C462-63D8-EF46-8565A9981557}"/>
              </a:ext>
            </a:extLst>
          </p:cNvPr>
          <p:cNvSpPr/>
          <p:nvPr/>
        </p:nvSpPr>
        <p:spPr>
          <a:xfrm>
            <a:off x="154800" y="177840"/>
            <a:ext cx="7022614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1823-1826 : … Sur la Question d’Orient, l’Autriche s’oppose à une ingérence croissante de la Russie dans les Balkans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*1825-26 : Mort d’Alexandre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Britannique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Canning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et le tsar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Nicolas 1</a:t>
            </a:r>
            <a:r>
              <a:rPr lang="fr-FR" u="sng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u="sng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Etablissent une médiation GB-Russie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*Colère de Metternich…</a:t>
            </a:r>
          </a:p>
          <a:p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Cette médiation é</a:t>
            </a:r>
            <a:r>
              <a:rPr lang="fr-FR" i="1" dirty="0">
                <a:ea typeface="Times New Roman" panose="02020603050405020304" pitchFamily="18" charset="0"/>
              </a:rPr>
              <a:t>tablirait en faveur de tous les factieux le droit de recourir à des puissances étrangères pour arriver à leur émancipation</a:t>
            </a:r>
            <a:endParaRPr lang="fr-FR" dirty="0">
              <a:ea typeface="Times New Roman" panose="02020603050405020304" pitchFamily="18" charset="0"/>
            </a:endParaRP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*Et par ce propos…</a:t>
            </a:r>
          </a:p>
        </p:txBody>
      </p:sp>
    </p:spTree>
    <p:extLst>
      <p:ext uri="{BB962C8B-B14F-4D97-AF65-F5344CB8AC3E}">
        <p14:creationId xmlns:p14="http://schemas.microsoft.com/office/powerpoint/2010/main" val="33229504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1A741-17B0-73F8-2890-B56683752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717DA3B3-2789-43C0-5CFF-D56A6343CD2D}"/>
              </a:ext>
            </a:extLst>
          </p:cNvPr>
          <p:cNvSpPr/>
          <p:nvPr/>
        </p:nvSpPr>
        <p:spPr>
          <a:xfrm>
            <a:off x="154800" y="177840"/>
            <a:ext cx="5795426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1823-1826 : … Sur la Question d’Orient, l’Autriche s’oppose à une ingérence croissante de la Russie dans les Balkans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*Metternich pense notamment à son empire d’Autriche</a:t>
            </a:r>
          </a:p>
          <a:p>
            <a:r>
              <a:rPr lang="fr-FR" dirty="0">
                <a:ea typeface="Times New Roman" panose="02020603050405020304" pitchFamily="18" charset="0"/>
              </a:rPr>
              <a:t>Un agrégat de peuples qui</a:t>
            </a:r>
          </a:p>
          <a:p>
            <a:r>
              <a:rPr lang="fr-FR" dirty="0">
                <a:ea typeface="Times New Roman" panose="02020603050405020304" pitchFamily="18" charset="0"/>
              </a:rPr>
              <a:t>Ne peuvent tenir ensemble que par la férule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*Problème…</a:t>
            </a:r>
          </a:p>
          <a:p>
            <a:r>
              <a:rPr lang="fr-FR" dirty="0">
                <a:ea typeface="Times New Roman" panose="02020603050405020304" pitchFamily="18" charset="0"/>
              </a:rPr>
              <a:t>La politique conservatrice antirévolutionnaire de Metternich</a:t>
            </a:r>
          </a:p>
          <a:p>
            <a:r>
              <a:rPr lang="fr-FR" dirty="0">
                <a:ea typeface="Times New Roman" panose="02020603050405020304" pitchFamily="18" charset="0"/>
              </a:rPr>
              <a:t>Peut aboutir à l’abandon de populations chrétiennes…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Face aux armées ottomanes musulmanes</a:t>
            </a:r>
          </a:p>
          <a:p>
            <a:r>
              <a:rPr lang="fr-FR" dirty="0">
                <a:ea typeface="Times New Roman" panose="02020603050405020304" pitchFamily="18" charset="0"/>
              </a:rPr>
              <a:t>Et la Divine Providence dans tout cela, cher </a:t>
            </a:r>
            <a:r>
              <a:rPr lang="fr-FR" dirty="0"/>
              <a:t>Klemens ?</a:t>
            </a:r>
            <a:endParaRPr lang="fr-FR" dirty="0">
              <a:ea typeface="Times New Roman" panose="02020603050405020304" pitchFamily="18" charset="0"/>
            </a:endParaRP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*En tout cas, sur le dossier des Balkans</a:t>
            </a:r>
          </a:p>
          <a:p>
            <a:r>
              <a:rPr lang="fr-FR" dirty="0">
                <a:ea typeface="Times New Roman" panose="02020603050405020304" pitchFamily="18" charset="0"/>
              </a:rPr>
              <a:t>Rupture - provisoire - entre Russie et Autriche</a:t>
            </a:r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94805867-B464-3497-27F7-181C533EE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79" y="177842"/>
            <a:ext cx="5916320" cy="402309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6209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D64A9-BEDB-E02D-28FF-1FFE24DBD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4">
            <a:extLst>
              <a:ext uri="{FF2B5EF4-FFF2-40B4-BE49-F238E27FC236}">
                <a16:creationId xmlns:a16="http://schemas.microsoft.com/office/drawing/2014/main" id="{58D69D8F-4E85-730D-98BB-D4ECA1D1199E}"/>
              </a:ext>
            </a:extLst>
          </p:cNvPr>
          <p:cNvSpPr/>
          <p:nvPr/>
        </p:nvSpPr>
        <p:spPr>
          <a:xfrm>
            <a:off x="154800" y="177840"/>
            <a:ext cx="6056640" cy="535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b="1" spc="-1" dirty="0">
                <a:solidFill>
                  <a:srgbClr val="000000"/>
                </a:solidFill>
                <a:latin typeface="Calibri"/>
              </a:rPr>
              <a:t>… La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</a:rPr>
              <a:t>ère</a:t>
            </a:r>
            <a:r>
              <a:rPr lang="fr-FR" b="1" spc="-1" dirty="0">
                <a:solidFill>
                  <a:srgbClr val="000000"/>
                </a:solidFill>
                <a:latin typeface="Calibri"/>
              </a:rPr>
              <a:t> grande rencontre diplomatique européenne, la naissance du concert des nations ; 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1) La nouveauté de ce congrès…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*La 1</a:t>
            </a:r>
            <a:r>
              <a:rPr lang="fr-FR" sz="1800" b="0" strike="noStrike" spc="-1" baseline="30000" dirty="0">
                <a:solidFill>
                  <a:srgbClr val="000000"/>
                </a:solidFill>
                <a:latin typeface="Calibri"/>
              </a:rPr>
              <a:t>ère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 grande rencontre de la diplomatie européenne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Le début du </a:t>
            </a:r>
            <a:r>
              <a:rPr lang="fr-FR" i="1" spc="-1" dirty="0">
                <a:solidFill>
                  <a:srgbClr val="000000"/>
                </a:solidFill>
                <a:latin typeface="Calibri"/>
              </a:rPr>
              <a:t>concert des nations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*Avec l’idée partagée que</a:t>
            </a: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Pour empêcher le retour des guerres révolutionnaires…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La future Europe pacifiée nécessite une cohésion politique</a:t>
            </a:r>
          </a:p>
          <a:p>
            <a:pPr>
              <a:lnSpc>
                <a:spcPct val="100000"/>
              </a:lnSpc>
            </a:pPr>
            <a:r>
              <a:rPr lang="fr-FR" u="sng" spc="-1" dirty="0">
                <a:solidFill>
                  <a:srgbClr val="000000"/>
                </a:solidFill>
                <a:latin typeface="Calibri"/>
              </a:rPr>
              <a:t>Qui jusqu’à présent lui avait fait défaut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*Ce manque de cohésion qui avait permis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A une révolution de faire tache d’huile…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*Donc nouveauté, mais avec également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De nombreux vestiges persistants de l’ancien monde…</a:t>
            </a:r>
          </a:p>
        </p:txBody>
      </p:sp>
      <p:pic>
        <p:nvPicPr>
          <p:cNvPr id="132" name="Image 24">
            <a:extLst>
              <a:ext uri="{FF2B5EF4-FFF2-40B4-BE49-F238E27FC236}">
                <a16:creationId xmlns:a16="http://schemas.microsoft.com/office/drawing/2014/main" id="{5769048C-0FA8-71B5-C435-CAC0C16740AC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3449499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8DE7C-F7ED-D7A9-7F4E-F38108F1D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4">
            <a:extLst>
              <a:ext uri="{FF2B5EF4-FFF2-40B4-BE49-F238E27FC236}">
                <a16:creationId xmlns:a16="http://schemas.microsoft.com/office/drawing/2014/main" id="{866EE9EB-AE03-4E4E-D355-4BDB7D06E325}"/>
              </a:ext>
            </a:extLst>
          </p:cNvPr>
          <p:cNvSpPr/>
          <p:nvPr/>
        </p:nvSpPr>
        <p:spPr>
          <a:xfrm>
            <a:off x="154800" y="177840"/>
            <a:ext cx="6056640" cy="56308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</a:rPr>
              <a:t>… Restaurer les dynasties légitimes et l’absolutisme, 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2) L’ancien monde…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*Une vaste réunion des têtes couronnées les plus puissantes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Traçant les frontières </a:t>
            </a:r>
            <a:r>
              <a:rPr lang="fr-FR" sz="1700" spc="-1" dirty="0">
                <a:solidFill>
                  <a:srgbClr val="000000"/>
                </a:solidFill>
                <a:latin typeface="Calibri"/>
                <a:ea typeface="Times New Roman"/>
              </a:rPr>
              <a:t>sans tenir compte des aspirations nationales</a:t>
            </a:r>
            <a:endParaRPr lang="fr-FR" sz="1700" b="0" i="1" strike="noStrike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*Avec la volonté de restaurer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L’ - impossible - équilibre européen de 1789</a:t>
            </a:r>
            <a:endParaRPr lang="fr-FR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*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Et pour cela… </a:t>
            </a:r>
            <a:endParaRPr lang="fr-FR" sz="1800" b="0" i="1" strike="noStrike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- Restaurer les anciennes dynasties légitimes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- R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econstruire l’ordre social tout autant légitime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*Une </a:t>
            </a:r>
            <a:r>
              <a:rPr lang="fr-FR" i="1" spc="-1" dirty="0">
                <a:solidFill>
                  <a:srgbClr val="000000"/>
                </a:solidFill>
                <a:latin typeface="Calibri"/>
              </a:rPr>
              <a:t>légitimité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 menacée de démolition par l’exemple français</a:t>
            </a:r>
          </a:p>
          <a:p>
            <a:pPr>
              <a:lnSpc>
                <a:spcPct val="100000"/>
              </a:lnSpc>
            </a:pPr>
            <a:r>
              <a:rPr lang="fr-FR" sz="1800" b="0" i="1" strike="noStrike" spc="-1" dirty="0">
                <a:solidFill>
                  <a:srgbClr val="000000"/>
                </a:solidFill>
                <a:latin typeface="Calibri"/>
              </a:rPr>
              <a:t>Le sceptre de la révolution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 toujours dans les têtes… </a:t>
            </a:r>
            <a:endParaRPr lang="fr-FR" sz="1800" b="0" i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*Et donc, une légitimité incompatible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Avec le maintien des idéaux de 1789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Le </a:t>
            </a:r>
            <a:r>
              <a:rPr lang="fr-FR" i="1" spc="-1" dirty="0">
                <a:solidFill>
                  <a:srgbClr val="000000"/>
                </a:solidFill>
                <a:latin typeface="Calibri"/>
                <a:ea typeface="Times New Roman"/>
              </a:rPr>
              <a:t>libéralisme</a:t>
            </a: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, associé au </a:t>
            </a:r>
            <a:r>
              <a:rPr lang="fr-FR" i="1" spc="-1" dirty="0">
                <a:solidFill>
                  <a:srgbClr val="000000"/>
                </a:solidFill>
                <a:latin typeface="Calibri"/>
                <a:ea typeface="Times New Roman"/>
              </a:rPr>
              <a:t>nationalisme…</a:t>
            </a:r>
          </a:p>
        </p:txBody>
      </p:sp>
      <p:pic>
        <p:nvPicPr>
          <p:cNvPr id="132" name="Image 24">
            <a:extLst>
              <a:ext uri="{FF2B5EF4-FFF2-40B4-BE49-F238E27FC236}">
                <a16:creationId xmlns:a16="http://schemas.microsoft.com/office/drawing/2014/main" id="{D719131E-1730-2C14-7D59-443BBC4BA41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459184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4"/>
          <p:cNvSpPr/>
          <p:nvPr/>
        </p:nvSpPr>
        <p:spPr>
          <a:xfrm>
            <a:off x="154800" y="177840"/>
            <a:ext cx="6173280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</a:rPr>
              <a:t>… Restaurer les dynasties légitimes et l’absolutisme, 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a) Contre le libéralisme</a:t>
            </a: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, p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erçu comme source de révolutions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Opposer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 les pouvoirs absolus sinon autoritaires, des monarques 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b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) Contre le nationalisme…</a:t>
            </a: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Rendre aux dynasties légitimes leurs Etats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ea typeface="Times New Roman"/>
              </a:rPr>
              <a:t>Quitte à é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touffer les aspirations nationales des peuples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ea typeface="Times New Roman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NB : Pour le tsar Alexandre, </a:t>
            </a:r>
            <a:r>
              <a:rPr lang="fr-FR" i="1" spc="-1" dirty="0">
                <a:solidFill>
                  <a:srgbClr val="000000"/>
                </a:solidFill>
                <a:latin typeface="Calibri"/>
              </a:rPr>
              <a:t>la Saxe a trahi l’Europe</a:t>
            </a: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Celle des rois, pas celle des peuples</a:t>
            </a:r>
          </a:p>
        </p:txBody>
      </p:sp>
      <p:pic>
        <p:nvPicPr>
          <p:cNvPr id="136" name="Image 2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438378" y="145079"/>
            <a:ext cx="5597862" cy="6593923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27AC8-013C-98CA-23E7-16613389A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4">
            <a:extLst>
              <a:ext uri="{FF2B5EF4-FFF2-40B4-BE49-F238E27FC236}">
                <a16:creationId xmlns:a16="http://schemas.microsoft.com/office/drawing/2014/main" id="{12A9EE36-92FE-2D69-21F7-938F88005DCC}"/>
              </a:ext>
            </a:extLst>
          </p:cNvPr>
          <p:cNvSpPr/>
          <p:nvPr/>
        </p:nvSpPr>
        <p:spPr>
          <a:xfrm>
            <a:off x="154800" y="177840"/>
            <a:ext cx="6056640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</a:rPr>
              <a:t>… contre les aspirations libérales et nationales des peuples ; 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</a:rPr>
              <a:t>4) Face à cette réaction, les </a:t>
            </a:r>
            <a:r>
              <a:rPr lang="fr-FR" i="1" spc="-1" dirty="0">
                <a:solidFill>
                  <a:srgbClr val="000000"/>
                </a:solidFill>
              </a:rPr>
              <a:t>peuples européens</a:t>
            </a:r>
            <a:r>
              <a:rPr lang="fr-FR" spc="-1" dirty="0">
                <a:solidFill>
                  <a:srgbClr val="000000"/>
                </a:solidFill>
              </a:rPr>
              <a:t>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</a:t>
            </a:r>
            <a:r>
              <a:rPr lang="fr-FR" spc="-1" dirty="0">
                <a:solidFill>
                  <a:srgbClr val="000000"/>
                </a:solidFill>
              </a:rPr>
              <a:t>ssentiellement dans la jeune bourgeoisie et les </a:t>
            </a:r>
            <a:r>
              <a:rPr lang="fr-FR" i="1" spc="-1" dirty="0">
                <a:solidFill>
                  <a:srgbClr val="000000"/>
                </a:solidFill>
              </a:rPr>
              <a:t>notables</a:t>
            </a:r>
            <a:endParaRPr lang="fr-FR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*Dans le passé proche…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Des peuples o</a:t>
            </a:r>
            <a:r>
              <a:rPr lang="fr-FR" spc="-1" dirty="0">
                <a:solidFill>
                  <a:srgbClr val="000000"/>
                </a:solidFill>
              </a:rPr>
              <a:t>ù se sont ancrés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grâce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à l’occupation française</a:t>
            </a:r>
            <a:endParaRPr lang="fr-FR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</a:rPr>
              <a:t>Les thèmes de liberté, d’égalité et de fraternité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</a:rPr>
              <a:t>b) Des peuples ayant expérimenté des unifications 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ea typeface="Times New Roman"/>
              </a:rPr>
              <a:t>Notamment </a:t>
            </a:r>
            <a:r>
              <a:rPr lang="fr-FR" sz="1800" b="0" strike="noStrike" spc="-1" dirty="0">
                <a:solidFill>
                  <a:srgbClr val="000000"/>
                </a:solidFill>
                <a:ea typeface="Times New Roman"/>
              </a:rPr>
              <a:t>en Allemagne </a:t>
            </a:r>
            <a:r>
              <a:rPr lang="fr-FR" sz="1800" b="0" strike="noStrike" spc="-1" dirty="0">
                <a:solidFill>
                  <a:srgbClr val="000000"/>
                </a:solidFill>
                <a:latin typeface="Calibri"/>
                <a:ea typeface="Times New Roman"/>
              </a:rPr>
              <a:t>et en Italie</a:t>
            </a:r>
            <a:endParaRPr lang="fr-FR" sz="1800" b="0" strike="noStrike" spc="-1" dirty="0">
              <a:latin typeface="Arial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Des peuples ayant pris conscience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 représenter une force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nationale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travers une opinion publique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Plus forte et plus visible qu’auparavant</a:t>
            </a:r>
          </a:p>
        </p:txBody>
      </p:sp>
      <p:pic>
        <p:nvPicPr>
          <p:cNvPr id="136" name="Image 24">
            <a:extLst>
              <a:ext uri="{FF2B5EF4-FFF2-40B4-BE49-F238E27FC236}">
                <a16:creationId xmlns:a16="http://schemas.microsoft.com/office/drawing/2014/main" id="{2777AAA7-8D37-A625-9B61-E7E5FB539EEF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28080" y="145080"/>
            <a:ext cx="5708160" cy="656712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15718588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5254</Words>
  <Application>Microsoft Office PowerPoint</Application>
  <PresentationFormat>Grand écran</PresentationFormat>
  <Paragraphs>1023</Paragraphs>
  <Slides>57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27 février 2024 (9/15)  8ème période : 1815-1914 Europe et Russie à la conquête de l’Orient et de l’Asie  1815-1853 : L’Europe du congrès de Vienne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30 janvier 2024 (7/15)  8ème période : 1815-1914 Europe et Russie à la conquête de l’Orient et de l’Asie   1757-1818 : La conquête britannique de l’Inde  Suite et fin…</dc:title>
  <dc:creator>Christophe JENTA</dc:creator>
  <cp:lastModifiedBy>Christophe JENTA</cp:lastModifiedBy>
  <cp:revision>10</cp:revision>
  <dcterms:created xsi:type="dcterms:W3CDTF">2024-01-30T12:15:24Z</dcterms:created>
  <dcterms:modified xsi:type="dcterms:W3CDTF">2024-02-27T14:05:34Z</dcterms:modified>
</cp:coreProperties>
</file>