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1694" r:id="rId2"/>
    <p:sldId id="11877" r:id="rId3"/>
    <p:sldId id="11887" r:id="rId4"/>
    <p:sldId id="1193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D0B80-1B37-4866-B77D-BBED7D8CE74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593C-EA78-4374-A4CF-41D8773755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24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26CB7-2D88-4DB6-0B42-DA6C45FF2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C8673B-F7A8-E4C9-E709-762A21DE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D1FEC6-D230-E911-4836-04268A55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26103-1F0F-41F3-FD63-3D0A9B4E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701FD-E9E4-6BE4-74F3-C003928A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F602E-3C84-C863-3885-092B712D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2266BD-74AB-71EF-D6A5-BF06B0251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46F319-7149-1ECA-9B9F-ECFB46E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A54C5E-A74B-425F-3C66-DC22EC15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B7357A-52B6-D3F8-C04B-C28A662B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5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45C5FF-393B-3CA4-FE06-247205638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1237B3-C758-91B4-8108-3C080E3F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CC808-02EC-9D1A-F1E1-4972DD58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99977-C6AF-A8A3-DF46-77FC7553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C8B3D-6A9A-D338-1178-C4A8C247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6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E5049-59BB-CE02-0391-57D5F79B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F39B1-A417-C4EA-04CF-7BD81B67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F2822-12EA-D947-6529-9044CC0A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E3FD9-FF2F-821F-2457-19114C1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0D69D9-DCFF-D601-C03B-EE21637F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371D7-6ABB-2023-638D-2064421B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15C1D4-4D0C-8A0B-2C62-CB104113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BAE86-133B-4282-CE84-633E540F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5C92-3DD8-4A3E-E163-4EE3B394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76394-AF0B-349D-8E1E-D1714892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59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2272A-6EB2-D6AB-F884-C55B5374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83489-9FF2-1536-DF31-C8FFC5F6E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47BEA7-8957-F300-458C-1CE6632B1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5EF6D9-FD8E-9EEC-CB89-C0C4CFCE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333FAC-939C-AA68-DEF0-E9006F83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3F79F-1F9A-E035-B99B-6067BCE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7EEA6-43E5-BB3D-C860-9C431105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D071F4-9267-908E-E861-94345061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5A5104-8886-D901-17AD-4CB0A005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2B5078-626F-A27A-AA39-92B83B8C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11C4D0-1424-E7B0-FFEA-522F2C467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813907-E666-E255-E106-0CEAC3B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1DF74B-A11D-EDE6-91B7-80BC4FC4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482E01-4BB5-CA3D-0717-05DDC677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8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3649B-81CD-5173-529D-49645358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50E98B-6A12-DCD2-2B07-E57600F9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7DBF05-1C97-F6AE-D99D-C5915D2E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EF46C-EEC1-181E-29DB-B62195BA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65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4121A3-AF7D-6FF1-F11A-F36CB300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1F3F00-4394-4F2D-42C4-12B376A2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032498-20DE-703D-E77E-30E840E8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9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53510-266D-12AF-1483-84DFD96B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C36E5-B6E5-53D0-6728-F8BEFF78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2A5FE-6865-1821-7D23-9C2B409D1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6B9F96-438B-BF58-10D1-C5F3E116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CA695E-BCBF-74B6-993D-A7118A3E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D4EDCC-E45D-0BF2-6C03-7B37238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6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7806D-E6C1-844E-2371-88E73DEC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856DA6-53E4-DC46-0265-AB80294F1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C6B723-E71A-7D54-60A1-BBB1CC935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297584-3242-A4BF-CC3C-84B14DBE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F31152-0CAB-3D89-D338-441A340D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2644F9-2A16-6840-4660-9E89BF0A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1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A21F8F-4E12-2C04-0722-A1F1A020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69FDC6-90E5-C2CF-E38B-A3711098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335F6-3A37-5F33-3F30-771DFC313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1AA6-650F-4FDC-B996-C9B8609D7E26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18C24-FF0B-2638-1F7D-8D9CD695B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C85EBB-A770-1182-3365-16A16BFF0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62E3-DD4F-4507-BB81-072F9B034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B7F1-787E-DAFE-1797-AA009134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216810A-CCCB-E340-262C-2CBCFC1D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27 février 2024 (9/15)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kern="0" dirty="0">
                <a:effectLst/>
                <a:latin typeface="+mn-lt"/>
                <a:ea typeface="Times New Roman" panose="02020603050405020304" pitchFamily="18" charset="0"/>
              </a:rPr>
              <a:t>1815-1853 : L’Europe du congrès </a:t>
            </a:r>
            <a:r>
              <a:rPr lang="fr-FR" sz="2800" kern="0">
                <a:effectLst/>
                <a:latin typeface="+mn-lt"/>
                <a:ea typeface="Times New Roman" panose="02020603050405020304" pitchFamily="18" charset="0"/>
              </a:rPr>
              <a:t>de Vienne</a:t>
            </a:r>
            <a:br>
              <a:rPr lang="fr-FR" sz="2800" kern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kern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kern="0">
                <a:effectLst/>
                <a:latin typeface="+mn-lt"/>
                <a:ea typeface="Times New Roman" panose="02020603050405020304" pitchFamily="18" charset="0"/>
              </a:rPr>
              <a:t>Suite 1…</a:t>
            </a:r>
            <a:br>
              <a:rPr lang="fr-FR" sz="2800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299FBC-C4FC-C4D7-867E-3D1F4FFF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9DB58-BB8D-36E2-0D1E-41A25E4CD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A7FC358-F1BA-E1C5-CE5E-E21945DFDEE8}"/>
              </a:ext>
            </a:extLst>
          </p:cNvPr>
          <p:cNvSpPr/>
          <p:nvPr/>
        </p:nvSpPr>
        <p:spPr>
          <a:xfrm>
            <a:off x="154800" y="177840"/>
            <a:ext cx="6056640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fr-FR" sz="1800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*Conclusion…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800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*1826 : Malgré ces fractures internes, la Sainte-Alliance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</a:t>
            </a:r>
            <a:r>
              <a:rPr lang="fr-FR" sz="1800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 parvenue à contenir les élans postrévolutionnaires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paix de 40 ans s’est installée en Europe occidentale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800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sz="1800" u="sng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Metternich</a:t>
            </a:r>
            <a:r>
              <a:rPr lang="fr-FR" sz="1800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associe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cette</a:t>
            </a:r>
            <a:r>
              <a:rPr lang="fr-FR" sz="1800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paix au retour de l’ordre légitime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guerre au libéralisme et au nationalisme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Bref, il s’oppose à tout changement politique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</a:t>
            </a:r>
            <a:r>
              <a:rPr lang="fr-FR" sz="1800" i="1" strike="noStrike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’idée absurde en elle-même de l’émancipation des peuples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première et la plus grande des affaires,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l’immense majorité de toute nation,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la fixité des lois, leur action non interrompue,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nullement leur changement</a:t>
            </a:r>
            <a:endParaRPr lang="fr-FR" sz="1800" i="1" strike="noStrike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149" name="Image 24">
            <a:extLst>
              <a:ext uri="{FF2B5EF4-FFF2-40B4-BE49-F238E27FC236}">
                <a16:creationId xmlns:a16="http://schemas.microsoft.com/office/drawing/2014/main" id="{01E85F36-17AF-273C-F763-E9D403F9DED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328080" y="145080"/>
            <a:ext cx="5708160" cy="6567120"/>
          </a:xfrm>
          <a:prstGeom prst="rect">
            <a:avLst/>
          </a:prstGeom>
          <a:ln w="38100">
            <a:solidFill>
              <a:srgbClr val="00000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65600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BAA10-0499-5DBA-5F23-02C06B184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2B08CC7-85D8-62B4-5856-C44F0632544F}"/>
              </a:ext>
            </a:extLst>
          </p:cNvPr>
          <p:cNvSpPr/>
          <p:nvPr/>
        </p:nvSpPr>
        <p:spPr>
          <a:xfrm>
            <a:off x="154801" y="177840"/>
            <a:ext cx="4500994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*1826 : Donc globalement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carte politique de l’Europe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Frontières et régimes, ne change guère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*Il faut dire également qu’en Orient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guerre froide GB-Russie qui s’installe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Empire ottoman, Empire perse, Afghanistan…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Accapare une bonne partie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l’agenda diplomatique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malgré cela…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8F560245-1F27-6BBB-04DA-90813564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55" y="178483"/>
            <a:ext cx="7253920" cy="54404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EC911D4-4B34-1C01-380E-B0528B9FEEEA}"/>
              </a:ext>
            </a:extLst>
          </p:cNvPr>
          <p:cNvSpPr/>
          <p:nvPr/>
        </p:nvSpPr>
        <p:spPr>
          <a:xfrm>
            <a:off x="8224758" y="2839870"/>
            <a:ext cx="256626" cy="25783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B3302AA-B9DA-C52B-BFDB-897468601706}"/>
              </a:ext>
            </a:extLst>
          </p:cNvPr>
          <p:cNvSpPr/>
          <p:nvPr/>
        </p:nvSpPr>
        <p:spPr>
          <a:xfrm>
            <a:off x="10928078" y="3300085"/>
            <a:ext cx="256626" cy="2578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1A6E677-6756-5618-EA1E-7CC419D266E4}"/>
              </a:ext>
            </a:extLst>
          </p:cNvPr>
          <p:cNvSpPr/>
          <p:nvPr/>
        </p:nvSpPr>
        <p:spPr>
          <a:xfrm>
            <a:off x="9202445" y="30751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BC2C94A-E812-0215-0CA4-64D21AF06537}"/>
              </a:ext>
            </a:extLst>
          </p:cNvPr>
          <p:cNvSpPr/>
          <p:nvPr/>
        </p:nvSpPr>
        <p:spPr>
          <a:xfrm>
            <a:off x="9685410" y="307510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5CE9782-731F-603E-6D1F-8D6F781603DD}"/>
              </a:ext>
            </a:extLst>
          </p:cNvPr>
          <p:cNvCxnSpPr>
            <a:cxnSpLocks/>
            <a:stCxn id="5" idx="3"/>
            <a:endCxn id="10" idx="7"/>
          </p:cNvCxnSpPr>
          <p:nvPr/>
        </p:nvCxnSpPr>
        <p:spPr>
          <a:xfrm flipH="1">
            <a:off x="10067372" y="3520157"/>
            <a:ext cx="898288" cy="419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252522B-361E-C535-DBE5-5567634AF904}"/>
              </a:ext>
            </a:extLst>
          </p:cNvPr>
          <p:cNvCxnSpPr>
            <a:cxnSpLocks/>
            <a:stCxn id="5" idx="3"/>
            <a:endCxn id="11" idx="7"/>
          </p:cNvCxnSpPr>
          <p:nvPr/>
        </p:nvCxnSpPr>
        <p:spPr>
          <a:xfrm flipH="1">
            <a:off x="10443200" y="3520157"/>
            <a:ext cx="522460" cy="876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4A5149D-0436-DCB1-14FA-78515828B49D}"/>
              </a:ext>
            </a:extLst>
          </p:cNvPr>
          <p:cNvSpPr/>
          <p:nvPr/>
        </p:nvSpPr>
        <p:spPr>
          <a:xfrm>
            <a:off x="9918111" y="3917835"/>
            <a:ext cx="174870" cy="148974"/>
          </a:xfrm>
          <a:prstGeom prst="ellipse">
            <a:avLst/>
          </a:prstGeom>
          <a:solidFill>
            <a:srgbClr val="FF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EC2C310-722B-4FE9-609D-48349E7E30FA}"/>
              </a:ext>
            </a:extLst>
          </p:cNvPr>
          <p:cNvSpPr/>
          <p:nvPr/>
        </p:nvSpPr>
        <p:spPr>
          <a:xfrm>
            <a:off x="10293939" y="4374987"/>
            <a:ext cx="174870" cy="148974"/>
          </a:xfrm>
          <a:prstGeom prst="ellipse">
            <a:avLst/>
          </a:prstGeom>
          <a:solidFill>
            <a:srgbClr val="FF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CE04D7-2F61-5C2D-B130-1234BDAEEC70}"/>
              </a:ext>
            </a:extLst>
          </p:cNvPr>
          <p:cNvSpPr/>
          <p:nvPr/>
        </p:nvSpPr>
        <p:spPr>
          <a:xfrm>
            <a:off x="10019432" y="3171170"/>
            <a:ext cx="256626" cy="257830"/>
          </a:xfrm>
          <a:prstGeom prst="ellipse">
            <a:avLst/>
          </a:prstGeom>
          <a:solidFill>
            <a:srgbClr val="FF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1DF98AC-CCE1-1375-809F-63570019B3C1}"/>
              </a:ext>
            </a:extLst>
          </p:cNvPr>
          <p:cNvCxnSpPr>
            <a:cxnSpLocks/>
          </p:cNvCxnSpPr>
          <p:nvPr/>
        </p:nvCxnSpPr>
        <p:spPr>
          <a:xfrm flipH="1" flipV="1">
            <a:off x="10276058" y="3300085"/>
            <a:ext cx="652020" cy="128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DB763298-43EF-3D4B-9906-AFA7CD6DB6D1}"/>
              </a:ext>
            </a:extLst>
          </p:cNvPr>
          <p:cNvSpPr/>
          <p:nvPr/>
        </p:nvSpPr>
        <p:spPr>
          <a:xfrm>
            <a:off x="7739066" y="1110163"/>
            <a:ext cx="256626" cy="2578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50284B2-722A-3A2C-9743-97C05B1E80D3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>
          <a:xfrm flipH="1">
            <a:off x="7060427" y="1330235"/>
            <a:ext cx="716221" cy="85707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825A3048-D548-4753-0324-D4C6A2A6A781}"/>
              </a:ext>
            </a:extLst>
          </p:cNvPr>
          <p:cNvSpPr/>
          <p:nvPr/>
        </p:nvSpPr>
        <p:spPr>
          <a:xfrm>
            <a:off x="7874342" y="2299673"/>
            <a:ext cx="174870" cy="14897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14E1241-35A2-2067-7798-4A0015E279A9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7867379" y="1367993"/>
            <a:ext cx="94398" cy="93168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3430530-01F0-981C-7937-0B536EF34E11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995692" y="2448647"/>
            <a:ext cx="266648" cy="42898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F62CDF9-50F9-0E58-51B4-2FC7E50D9991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8481384" y="2968785"/>
            <a:ext cx="721061" cy="18081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7CF680F-E3D3-A43C-E1E9-BB0A846E17F5}"/>
              </a:ext>
            </a:extLst>
          </p:cNvPr>
          <p:cNvSpPr/>
          <p:nvPr/>
        </p:nvSpPr>
        <p:spPr>
          <a:xfrm>
            <a:off x="6841383" y="2149550"/>
            <a:ext cx="256626" cy="25783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2807B7E9-86DF-5B5E-8A4B-9E693F08B763}"/>
              </a:ext>
            </a:extLst>
          </p:cNvPr>
          <p:cNvCxnSpPr>
            <a:cxnSpLocks/>
            <a:stCxn id="13" idx="1"/>
            <a:endCxn id="7" idx="6"/>
          </p:cNvCxnSpPr>
          <p:nvPr/>
        </p:nvCxnSpPr>
        <p:spPr>
          <a:xfrm flipH="1" flipV="1">
            <a:off x="9860280" y="3149595"/>
            <a:ext cx="196734" cy="593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5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B543-8EB8-FB40-8B80-82CF8A1C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2C3D3709-905E-D06B-C9FE-48E012C24A99}"/>
              </a:ext>
            </a:extLst>
          </p:cNvPr>
          <p:cNvSpPr/>
          <p:nvPr/>
        </p:nvSpPr>
        <p:spPr>
          <a:xfrm>
            <a:off x="154800" y="177840"/>
            <a:ext cx="495267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*1830-48 : En Europe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mouvement reprend…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1830-48 : Une refondation de la Suisse réussie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1830 : Une révolte nationaliste belge réussie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révolte polonaise mise en échec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enfin…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1848-49 : Le printemps des peuples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Lui aussi globalement mis en échec…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*1830-48 : Le mouvement reprend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comme en 1789, tout recommence par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*Retournons en 1815…</a:t>
            </a:r>
          </a:p>
        </p:txBody>
      </p:sp>
      <p:pic>
        <p:nvPicPr>
          <p:cNvPr id="3" name="Image 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5158308-BE69-2A9F-1456-F0D6E10A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3" y="177841"/>
            <a:ext cx="6776086" cy="46077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20374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287</Words>
  <Application>Microsoft Office PowerPoint</Application>
  <PresentationFormat>Grand écran</PresentationFormat>
  <Paragraphs>46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LE PARTAGE DU MONDE, de l’an 200 av. JC à nos jours Esquisse d’une histoire géopolitique universelle  Mardi 27 février 2024 (9/15)  8ème période : 1815-1914 Europe et Russie à la conquête de l’Orient et de l’Asie  1815-1853 : L’Europe du congrès de Vienne  Suite 1…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30 janvier 2024 (7/15)  8ème période : 1815-1914 Europe et Russie à la conquête de l’Orient et de l’Asie   1757-1818 : La conquête britannique de l’Inde  Suite et fin…</dc:title>
  <dc:creator>Christophe JENTA</dc:creator>
  <cp:lastModifiedBy>Christophe JENTA</cp:lastModifiedBy>
  <cp:revision>10</cp:revision>
  <dcterms:created xsi:type="dcterms:W3CDTF">2024-01-30T12:15:24Z</dcterms:created>
  <dcterms:modified xsi:type="dcterms:W3CDTF">2024-02-27T14:07:31Z</dcterms:modified>
</cp:coreProperties>
</file>