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11975" r:id="rId2"/>
    <p:sldId id="11877" r:id="rId3"/>
    <p:sldId id="11887" r:id="rId4"/>
    <p:sldId id="11939" r:id="rId5"/>
    <p:sldId id="11894" r:id="rId6"/>
    <p:sldId id="11940" r:id="rId7"/>
    <p:sldId id="11941" r:id="rId8"/>
    <p:sldId id="11954" r:id="rId9"/>
    <p:sldId id="11966" r:id="rId10"/>
    <p:sldId id="11895" r:id="rId11"/>
    <p:sldId id="11961" r:id="rId12"/>
    <p:sldId id="11953" r:id="rId13"/>
    <p:sldId id="11963" r:id="rId14"/>
    <p:sldId id="11960" r:id="rId15"/>
    <p:sldId id="11967" r:id="rId16"/>
    <p:sldId id="11881" r:id="rId17"/>
    <p:sldId id="11958" r:id="rId18"/>
    <p:sldId id="11942" r:id="rId19"/>
    <p:sldId id="11898" r:id="rId20"/>
    <p:sldId id="11959" r:id="rId21"/>
    <p:sldId id="11965" r:id="rId22"/>
    <p:sldId id="11891" r:id="rId23"/>
    <p:sldId id="11964" r:id="rId24"/>
    <p:sldId id="11892" r:id="rId25"/>
    <p:sldId id="11899" r:id="rId26"/>
    <p:sldId id="11893" r:id="rId27"/>
    <p:sldId id="11955" r:id="rId28"/>
    <p:sldId id="12091" r:id="rId29"/>
    <p:sldId id="11972" r:id="rId30"/>
    <p:sldId id="4405" r:id="rId31"/>
    <p:sldId id="12092" r:id="rId32"/>
    <p:sldId id="11968" r:id="rId33"/>
    <p:sldId id="11888" r:id="rId34"/>
    <p:sldId id="11889" r:id="rId35"/>
    <p:sldId id="11890" r:id="rId36"/>
    <p:sldId id="11943" r:id="rId37"/>
    <p:sldId id="11896" r:id="rId38"/>
    <p:sldId id="12099" r:id="rId3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D0B80-1B37-4866-B77D-BBED7D8CE746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3593C-EA78-4374-A4CF-41D8773755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243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826CB7-2D88-4DB6-0B42-DA6C45FF2E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AC8673B-F7A8-E4C9-E709-762A21DEFA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D1FEC6-D230-E911-4836-04268A556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826103-1F0F-41F3-FD63-3D0A9B4E9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5701FD-E9E4-6BE4-74F3-C003928A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8277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7F602E-3C84-C863-3885-092B712DE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2266BD-74AB-71EF-D6A5-BF06B02512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46F319-7149-1ECA-9B9F-ECFB46EC2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A54C5E-A74B-425F-3C66-DC22EC159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B7357A-52B6-D3F8-C04B-C28A662BA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753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445C5FF-393B-3CA4-FE06-247205638C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A1237B3-C758-91B4-8108-3C080E3FFA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7CC808-02EC-9D1A-F1E1-4972DD585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499977-C6AF-A8A3-DF46-77FC75533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DC8B3D-6A9A-D338-1178-C4A8C2475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262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CE5049-59BB-CE02-0391-57D5F79B7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5F39B1-A417-C4EA-04CF-7BD81B673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DF2822-12EA-D947-6529-9044CC0A2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7E3FD9-FF2F-821F-2457-19114C1F2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0D69D9-DCFF-D601-C03B-EE21637FA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0911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3371D7-6ABB-2023-638D-2064421B5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E15C1D4-4D0C-8A0B-2C62-CB104113E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ABAE86-133B-4282-CE84-633E540F6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315C92-3DD8-4A3E-E163-4EE3B394A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776394-AF0B-349D-8E1E-D1714892B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3593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72272A-6EB2-D6AB-F884-C55B53744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383489-9FF2-1536-DF31-C8FFC5F6ED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C47BEA7-8957-F300-458C-1CE6632B1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85EF6D9-FD8E-9EEC-CB89-C0C4CFCE7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D333FAC-939C-AA68-DEF0-E9006F830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773F79F-1F9A-E035-B99B-6067BCE0A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2280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07EEA6-43E5-BB3D-C860-9C4311051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5D071F4-9267-908E-E861-94345061E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65A5104-8886-D901-17AD-4CB0A005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72B5078-626F-A27A-AA39-92B83B8C0A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D11C4D0-1424-E7B0-FFEA-522F2C4675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6813907-E666-E255-E106-0CEAC3B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31DF74B-A11D-EDE6-91B7-80BC4FC40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D482E01-4BB5-CA3D-0717-05DDC677B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3875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83649B-81CD-5173-529D-49645358D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A50E98B-6A12-DCD2-2B07-E57600F92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C7DBF05-1C97-F6AE-D99D-C5915D2E0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60EF46C-EEC1-181E-29DB-B62195BAD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5654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44121A3-AF7D-6FF1-F11A-F36CB3006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51F3F00-4394-4F2D-42C4-12B376A2A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D032498-20DE-703D-E77E-30E840E88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8974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653510-266D-12AF-1483-84DFD96BF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BC36E5-B6E5-53D0-6728-F8BEFF78D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342A5FE-6865-1821-7D23-9C2B409D1D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86B9F96-438B-BF58-10D1-C5F3E1163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1CA695E-BCBF-74B6-993D-A7118A3E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AD4EDCC-E45D-0BF2-6C03-7B3723849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3268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B7806D-E6C1-844E-2371-88E73DECA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9856DA6-53E4-DC46-0265-AB80294F1D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C6B723-E71A-7D54-60A1-BBB1CC9350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C297584-3242-A4BF-CC3C-84B14DBE4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1F31152-0CAB-3D89-D338-441A340D9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D2644F9-2A16-6840-4660-9E89BF0A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3219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2A21F8F-4E12-2C04-0722-A1F1A0200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69FDC6-90E5-C2CF-E38B-A37110980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6335F6-3A37-5F33-3F30-771DFC3132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71AA6-650F-4FDC-B996-C9B8609D7E26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E18C24-FF0B-2638-1F7D-8D9CD695B4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C85EBB-A770-1182-3365-16A16BFF07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88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4358C-4A67-83DE-E19A-26D3633B1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21042D7-DE8A-4975-D85A-1D5935C66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Mardi 19 mars 2024 (10/15)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  <a:t>1815-1850 : L’Europe du congrès de Vienne</a:t>
            </a:r>
            <a:b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  <a:t>Suite </a:t>
            </a:r>
            <a:r>
              <a:rPr lang="fr-FR" sz="2800" kern="0" dirty="0">
                <a:latin typeface="+mn-lt"/>
                <a:ea typeface="Times New Roman" panose="02020603050405020304" pitchFamily="18" charset="0"/>
              </a:rPr>
              <a:t>2</a:t>
            </a:r>
            <a: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  <a:t>…</a:t>
            </a:r>
            <a:br>
              <a:rPr lang="fr-FR" sz="2800" kern="1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BE58A4C-1AE8-9134-D246-04DF5F785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504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F411F-5DF9-7790-5F70-15AC3ECCF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BC89036-CB29-9B26-CAF4-A4B65574AFD7}"/>
              </a:ext>
            </a:extLst>
          </p:cNvPr>
          <p:cNvSpPr/>
          <p:nvPr/>
        </p:nvSpPr>
        <p:spPr>
          <a:xfrm>
            <a:off x="123211" y="134305"/>
            <a:ext cx="6290841" cy="4770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1815-1830 : En France, de la Restauration réactionnaire des Bourbons à la monarchie libérale de Louis-Philippe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endParaRPr lang="fr-FR" b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c) La Charte accorde des libertés suffisantes pour permettre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Face aux monarchistes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ultras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ou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doctrinaires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(modérés)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 une opposition libérale de s’imposer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la défense de la Charte devient donc son cri de ralliement…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*De plus, avec les droits de pétition, d’amendements…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Se développe une pratique régulière de la politique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Relayée par la presse, libre à partir de mars 1819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*En ce sens, la Restauration ne fut pas un régime de transition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Pratique réservée à un corps électoral limité à 100 000 électeurs Car libéraux, doctrinaires et ultras : Tous hostiles à la démocratie !</a:t>
            </a:r>
          </a:p>
        </p:txBody>
      </p:sp>
      <p:pic>
        <p:nvPicPr>
          <p:cNvPr id="2" name="Image 24">
            <a:extLst>
              <a:ext uri="{FF2B5EF4-FFF2-40B4-BE49-F238E27FC236}">
                <a16:creationId xmlns:a16="http://schemas.microsoft.com/office/drawing/2014/main" id="{02D1A192-42DD-9144-DCD1-9A8A2394205F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546574" y="145080"/>
            <a:ext cx="5489666" cy="6321981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2159898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8917E-8AF7-FABC-AE58-360E116CC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FC6BB6-935B-E640-5A95-F791A9EEDB88}"/>
              </a:ext>
            </a:extLst>
          </p:cNvPr>
          <p:cNvSpPr/>
          <p:nvPr/>
        </p:nvSpPr>
        <p:spPr>
          <a:xfrm>
            <a:off x="123212" y="134305"/>
            <a:ext cx="6204868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1815-1830 : En France, de la Restauration réactionnaire des Bourbons à la monarchie libérale de Louis-Philippe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endParaRPr lang="fr-FR" b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d) Enfin, ajouté à cela…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*La Charte sanctifie des acquis de la Révolution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En matière d’égalité juridique et de liberté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Notamment religieuse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Même si le catholicisme redevient religion d’Etat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*Revenons au récit…</a:t>
            </a:r>
          </a:p>
        </p:txBody>
      </p:sp>
      <p:pic>
        <p:nvPicPr>
          <p:cNvPr id="2" name="Image 24">
            <a:extLst>
              <a:ext uri="{FF2B5EF4-FFF2-40B4-BE49-F238E27FC236}">
                <a16:creationId xmlns:a16="http://schemas.microsoft.com/office/drawing/2014/main" id="{70091126-AF7C-DA92-8AF2-114D0FF162B3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546574" y="145080"/>
            <a:ext cx="5489666" cy="6321981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2569257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6CB22-0646-2FA8-6599-C1EE574BB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15960C60-D477-961E-BC46-F2F6DDAA3E22}"/>
              </a:ext>
            </a:extLst>
          </p:cNvPr>
          <p:cNvSpPr/>
          <p:nvPr/>
        </p:nvSpPr>
        <p:spPr>
          <a:xfrm>
            <a:off x="154799" y="177840"/>
            <a:ext cx="7144929" cy="31378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1815-1830 : En France, de la Restauration réactionnaire des Bourbons à la monarchie libérale de Louis-Philippe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endParaRPr lang="fr-FR" b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 partir de 1815, la politique de la monarchie française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Va louvoyer e</a:t>
            </a:r>
            <a:r>
              <a:rPr lang="fr-FR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ntre réaction et libéralisme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*Août 1815 : Une 1</a:t>
            </a:r>
            <a:r>
              <a:rPr lang="fr-FR" strike="noStrike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ère</a:t>
            </a:r>
            <a:r>
              <a:rPr lang="fr-FR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chambre est élue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Avec une victoire écrasante des ultras (350 sur 400)</a:t>
            </a:r>
          </a:p>
          <a:p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Une Chambre introuvable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selon Louis XVIII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Mieux que si le roi les avait désignés…</a:t>
            </a:r>
          </a:p>
        </p:txBody>
      </p:sp>
    </p:spTree>
    <p:extLst>
      <p:ext uri="{BB962C8B-B14F-4D97-AF65-F5344CB8AC3E}">
        <p14:creationId xmlns:p14="http://schemas.microsoft.com/office/powerpoint/2010/main" val="1692076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248BD-9D4A-6019-A585-BB08D0321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A06DBCFC-E8FC-4E04-FB1A-4CA8D6D69C9F}"/>
              </a:ext>
            </a:extLst>
          </p:cNvPr>
          <p:cNvSpPr/>
          <p:nvPr/>
        </p:nvSpPr>
        <p:spPr>
          <a:xfrm>
            <a:off x="154799" y="177840"/>
            <a:ext cx="7144929" cy="39688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1815-1830 : En France, de la Restauration réactionnaire des Bourbons à la monarchie libérale de Louis-Philippe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endParaRPr lang="fr-FR" b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*Oct. 1815 : 1</a:t>
            </a:r>
            <a:r>
              <a:rPr lang="fr-FR" strike="noStrike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ère</a:t>
            </a:r>
            <a:r>
              <a:rPr lang="fr-FR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décision : La chambre </a:t>
            </a:r>
            <a:r>
              <a:rPr lang="fr-FR" i="1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ultra</a:t>
            </a:r>
            <a:r>
              <a:rPr lang="fr-FR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impose une </a:t>
            </a:r>
            <a:r>
              <a:rPr lang="fr-FR" i="1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Terreur blanche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</a:t>
            </a:r>
            <a:r>
              <a:rPr lang="fr-FR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ne épuration 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contre les anciens révolutionnaires et bonapartistes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6 000 condamnations et des</a:t>
            </a:r>
            <a:r>
              <a:rPr lang="fr-FR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xécutions :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 maréchal Ney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en déc. 1815</a:t>
            </a:r>
            <a:endParaRPr lang="fr-FR" strike="noStrike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*Également…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Juin-Sept. 1815 : Dans le Midi et la vallée du Rhône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Une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Terreur blanche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populaire avait sévi avec de nombreux assassinats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Autour de 300 à 500 morts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Et tout cela dans une France o</a:t>
            </a:r>
            <a:r>
              <a:rPr lang="fr-FR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ccupée jusqu’en 1818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</a:t>
            </a:r>
            <a:r>
              <a:rPr lang="fr-FR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ar 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une armée dirigée par Wellington</a:t>
            </a:r>
            <a:endParaRPr lang="fr-FR" strike="noStrike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140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D9567-BE4A-C7FE-910C-B8B64A709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2FECDD90-D08C-D784-626E-EE0B87734CC3}"/>
              </a:ext>
            </a:extLst>
          </p:cNvPr>
          <p:cNvSpPr/>
          <p:nvPr/>
        </p:nvSpPr>
        <p:spPr>
          <a:xfrm>
            <a:off x="154799" y="177840"/>
            <a:ext cx="7144929" cy="31378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1815-1830 : En France, de la Restauration réactionnaire des Bourbons à la monarchie libérale de Louis-Philippe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endParaRPr lang="fr-FR" b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i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*Sept.-Oct. 1816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Face aux excès de cette Chambre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plus royaliste que le roi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…</a:t>
            </a:r>
            <a:endParaRPr lang="fr-FR" i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Louis XVIII finit par la dissoudre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une nouvelle Chambre plus modérée est élue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136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doctrinaires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92 ultras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30 libéraux et républicains sur un total de 258 élus</a:t>
            </a:r>
          </a:p>
        </p:txBody>
      </p:sp>
    </p:spTree>
    <p:extLst>
      <p:ext uri="{BB962C8B-B14F-4D97-AF65-F5344CB8AC3E}">
        <p14:creationId xmlns:p14="http://schemas.microsoft.com/office/powerpoint/2010/main" val="781231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70144-2252-2296-7BAC-6E5111DA1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CCE00A19-2751-D883-A17C-6BCE9D1B76BE}"/>
              </a:ext>
            </a:extLst>
          </p:cNvPr>
          <p:cNvSpPr/>
          <p:nvPr/>
        </p:nvSpPr>
        <p:spPr>
          <a:xfrm>
            <a:off x="154799" y="177840"/>
            <a:ext cx="7144929" cy="31378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1815-1830 : En France, de la Restauration réactionnaire des Bourbons à la monarchie libérale de Louis-Philippe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endParaRPr lang="fr-FR" b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trike="noStrike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</a:t>
            </a:r>
            <a:r>
              <a:rPr lang="fr-FR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1815-18 : A un gouvernement </a:t>
            </a:r>
            <a:r>
              <a:rPr lang="fr-FR" u="sng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Richelieu</a:t>
            </a:r>
            <a:r>
              <a:rPr lang="fr-FR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réactionnaire modéré</a:t>
            </a:r>
            <a:endParaRPr lang="fr-FR" u="sng" strike="noStrike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</a:t>
            </a:r>
            <a:r>
              <a:rPr lang="fr-FR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19 : Succède un gouvernement </a:t>
            </a:r>
            <a:r>
              <a:rPr lang="fr-FR" u="sng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Decazes</a:t>
            </a:r>
            <a:r>
              <a:rPr lang="fr-FR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plus libéral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Fondateur de Decazeville, en Aveyron, en 1829</a:t>
            </a:r>
            <a:r>
              <a:rPr lang="fr-FR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Inquiétude des puissances européennes</a:t>
            </a:r>
          </a:p>
          <a:p>
            <a:endParaRPr lang="fr-FR" strike="noStrike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Mais…</a:t>
            </a: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342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B0897-1671-0225-B7F1-FE8661103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8C919F03-F888-2044-29A7-2CA6743029D2}"/>
              </a:ext>
            </a:extLst>
          </p:cNvPr>
          <p:cNvSpPr/>
          <p:nvPr/>
        </p:nvSpPr>
        <p:spPr>
          <a:xfrm>
            <a:off x="154799" y="177840"/>
            <a:ext cx="7144929" cy="42458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1815-1830 : En France, de la Restauration réactionnaire des Bourbons à la monarchie libérale de Louis-Philippe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endParaRPr lang="fr-FR" b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trike="noStrike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*13 Fév. 1820 : </a:t>
            </a:r>
            <a:r>
              <a:rPr lang="fr-FR" u="sng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Assassinat du duc de Berry par le bonapartiste Louvel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Duc de Berry, fils cadet de Charles (X) et prétendant au trône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Son frère aîné Louis (XIX), marié à Marie-Thérèse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Fille de Louis XVI,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Madame Royale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mais sans enfants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1830 : Louis (XIX) renoncera à ses droits pour Henri, fils du duc de Berry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Né en sept. 1820, </a:t>
            </a:r>
            <a:r>
              <a:rPr lang="fr-FR" i="1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L’enfant du miracle</a:t>
            </a:r>
            <a:endParaRPr lang="fr-FR" u="sng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trike="noStrike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*Conséquence directe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Retour des ultras…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C791629D-88EA-0A14-CE13-80D585205C98}"/>
              </a:ext>
            </a:extLst>
          </p:cNvPr>
          <p:cNvSpPr/>
          <p:nvPr/>
        </p:nvSpPr>
        <p:spPr>
          <a:xfrm>
            <a:off x="8490730" y="4202005"/>
            <a:ext cx="895682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XV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1715-74</a:t>
            </a: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4076ACC3-1B09-C584-F372-7B43F170D670}"/>
              </a:ext>
            </a:extLst>
          </p:cNvPr>
          <p:cNvSpPr/>
          <p:nvPr/>
        </p:nvSpPr>
        <p:spPr>
          <a:xfrm>
            <a:off x="8485244" y="4684590"/>
            <a:ext cx="895682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17E400D8-D324-2A0F-D2BE-D7FFCE48571F}"/>
              </a:ext>
            </a:extLst>
          </p:cNvPr>
          <p:cNvSpPr/>
          <p:nvPr/>
        </p:nvSpPr>
        <p:spPr>
          <a:xfrm>
            <a:off x="8485244" y="5167175"/>
            <a:ext cx="895682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XVI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1774-92</a:t>
            </a: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0DFA9FD3-F91F-3D6E-9189-BBC245CFF3C9}"/>
              </a:ext>
            </a:extLst>
          </p:cNvPr>
          <p:cNvSpPr/>
          <p:nvPr/>
        </p:nvSpPr>
        <p:spPr>
          <a:xfrm>
            <a:off x="9504521" y="5167175"/>
            <a:ext cx="895682" cy="39099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XVIII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1814-24</a:t>
            </a:r>
          </a:p>
        </p:txBody>
      </p:sp>
      <p:cxnSp>
        <p:nvCxnSpPr>
          <p:cNvPr id="159" name="Connecteur : en angle 158">
            <a:extLst>
              <a:ext uri="{FF2B5EF4-FFF2-40B4-BE49-F238E27FC236}">
                <a16:creationId xmlns:a16="http://schemas.microsoft.com/office/drawing/2014/main" id="{765E7E83-A7EC-B2AD-5BBC-530C6DA79FB3}"/>
              </a:ext>
            </a:extLst>
          </p:cNvPr>
          <p:cNvCxnSpPr>
            <a:cxnSpLocks/>
            <a:stCxn id="156" idx="2"/>
            <a:endCxn id="158" idx="0"/>
          </p:cNvCxnSpPr>
          <p:nvPr/>
        </p:nvCxnSpPr>
        <p:spPr>
          <a:xfrm rot="16200000" flipH="1">
            <a:off x="9396929" y="4611741"/>
            <a:ext cx="91589" cy="101927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Rectangle 159">
            <a:extLst>
              <a:ext uri="{FF2B5EF4-FFF2-40B4-BE49-F238E27FC236}">
                <a16:creationId xmlns:a16="http://schemas.microsoft.com/office/drawing/2014/main" id="{1FA82B95-8773-04E4-8FC7-06877D9EF276}"/>
              </a:ext>
            </a:extLst>
          </p:cNvPr>
          <p:cNvSpPr/>
          <p:nvPr/>
        </p:nvSpPr>
        <p:spPr>
          <a:xfrm>
            <a:off x="10523798" y="5167175"/>
            <a:ext cx="895682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X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1824-30</a:t>
            </a:r>
          </a:p>
        </p:txBody>
      </p:sp>
      <p:cxnSp>
        <p:nvCxnSpPr>
          <p:cNvPr id="161" name="Connecteur : en angle 160">
            <a:extLst>
              <a:ext uri="{FF2B5EF4-FFF2-40B4-BE49-F238E27FC236}">
                <a16:creationId xmlns:a16="http://schemas.microsoft.com/office/drawing/2014/main" id="{4DFB6642-5737-DF8D-E5CE-E432EDB1C35C}"/>
              </a:ext>
            </a:extLst>
          </p:cNvPr>
          <p:cNvCxnSpPr>
            <a:cxnSpLocks/>
            <a:stCxn id="156" idx="2"/>
            <a:endCxn id="160" idx="0"/>
          </p:cNvCxnSpPr>
          <p:nvPr/>
        </p:nvCxnSpPr>
        <p:spPr>
          <a:xfrm rot="16200000" flipH="1">
            <a:off x="9906568" y="4102103"/>
            <a:ext cx="91589" cy="203855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Rectangle 161">
            <a:extLst>
              <a:ext uri="{FF2B5EF4-FFF2-40B4-BE49-F238E27FC236}">
                <a16:creationId xmlns:a16="http://schemas.microsoft.com/office/drawing/2014/main" id="{62F68E22-AB9B-CFDE-F0B3-D294DFE65B13}"/>
              </a:ext>
            </a:extLst>
          </p:cNvPr>
          <p:cNvSpPr/>
          <p:nvPr/>
        </p:nvSpPr>
        <p:spPr>
          <a:xfrm>
            <a:off x="10523799" y="5696722"/>
            <a:ext cx="895682" cy="39099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Duc de Berry</a:t>
            </a:r>
          </a:p>
        </p:txBody>
      </p:sp>
      <p:cxnSp>
        <p:nvCxnSpPr>
          <p:cNvPr id="163" name="Connecteur droit avec flèche 162">
            <a:extLst>
              <a:ext uri="{FF2B5EF4-FFF2-40B4-BE49-F238E27FC236}">
                <a16:creationId xmlns:a16="http://schemas.microsoft.com/office/drawing/2014/main" id="{9DF2A183-F2A1-0C43-99EF-438FB4AD5921}"/>
              </a:ext>
            </a:extLst>
          </p:cNvPr>
          <p:cNvCxnSpPr>
            <a:cxnSpLocks/>
            <a:stCxn id="160" idx="2"/>
            <a:endCxn id="162" idx="0"/>
          </p:cNvCxnSpPr>
          <p:nvPr/>
        </p:nvCxnSpPr>
        <p:spPr>
          <a:xfrm>
            <a:off x="10971639" y="5558171"/>
            <a:ext cx="1" cy="13855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Rectangle 163">
            <a:extLst>
              <a:ext uri="{FF2B5EF4-FFF2-40B4-BE49-F238E27FC236}">
                <a16:creationId xmlns:a16="http://schemas.microsoft.com/office/drawing/2014/main" id="{CEFDA808-5661-57E4-B125-A911B4822000}"/>
              </a:ext>
            </a:extLst>
          </p:cNvPr>
          <p:cNvSpPr/>
          <p:nvPr/>
        </p:nvSpPr>
        <p:spPr>
          <a:xfrm>
            <a:off x="10523799" y="6184387"/>
            <a:ext cx="895682" cy="49577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Henri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Duc de Bordeaux</a:t>
            </a:r>
          </a:p>
        </p:txBody>
      </p:sp>
      <p:cxnSp>
        <p:nvCxnSpPr>
          <p:cNvPr id="165" name="Connecteur droit avec flèche 164">
            <a:extLst>
              <a:ext uri="{FF2B5EF4-FFF2-40B4-BE49-F238E27FC236}">
                <a16:creationId xmlns:a16="http://schemas.microsoft.com/office/drawing/2014/main" id="{4FB02BC3-F58C-624E-6933-5EEF3E43E1E7}"/>
              </a:ext>
            </a:extLst>
          </p:cNvPr>
          <p:cNvCxnSpPr>
            <a:cxnSpLocks/>
            <a:stCxn id="162" idx="2"/>
            <a:endCxn id="164" idx="0"/>
          </p:cNvCxnSpPr>
          <p:nvPr/>
        </p:nvCxnSpPr>
        <p:spPr>
          <a:xfrm>
            <a:off x="10971640" y="6087718"/>
            <a:ext cx="0" cy="9666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Connecteur droit avec flèche 165">
            <a:extLst>
              <a:ext uri="{FF2B5EF4-FFF2-40B4-BE49-F238E27FC236}">
                <a16:creationId xmlns:a16="http://schemas.microsoft.com/office/drawing/2014/main" id="{68ACF1C0-BD96-76A4-C6DA-B9D65DA9A5C8}"/>
              </a:ext>
            </a:extLst>
          </p:cNvPr>
          <p:cNvCxnSpPr>
            <a:cxnSpLocks/>
            <a:stCxn id="156" idx="2"/>
            <a:endCxn id="157" idx="0"/>
          </p:cNvCxnSpPr>
          <p:nvPr/>
        </p:nvCxnSpPr>
        <p:spPr>
          <a:xfrm>
            <a:off x="8933085" y="5075586"/>
            <a:ext cx="0" cy="9158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Connecteur droit avec flèche 166">
            <a:extLst>
              <a:ext uri="{FF2B5EF4-FFF2-40B4-BE49-F238E27FC236}">
                <a16:creationId xmlns:a16="http://schemas.microsoft.com/office/drawing/2014/main" id="{09A49F74-C6EB-1AD3-9E6A-4A32B1D3E4BC}"/>
              </a:ext>
            </a:extLst>
          </p:cNvPr>
          <p:cNvCxnSpPr>
            <a:cxnSpLocks/>
            <a:stCxn id="155" idx="2"/>
            <a:endCxn id="156" idx="0"/>
          </p:cNvCxnSpPr>
          <p:nvPr/>
        </p:nvCxnSpPr>
        <p:spPr>
          <a:xfrm flipH="1">
            <a:off x="8933085" y="4593001"/>
            <a:ext cx="5486" cy="9158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Rectangle 167">
            <a:extLst>
              <a:ext uri="{FF2B5EF4-FFF2-40B4-BE49-F238E27FC236}">
                <a16:creationId xmlns:a16="http://schemas.microsoft.com/office/drawing/2014/main" id="{C72C546F-E2C5-040B-4464-3C345B3AFFC7}"/>
              </a:ext>
            </a:extLst>
          </p:cNvPr>
          <p:cNvSpPr/>
          <p:nvPr/>
        </p:nvSpPr>
        <p:spPr>
          <a:xfrm>
            <a:off x="8485244" y="5690582"/>
            <a:ext cx="895682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Marie-Thérèse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C1D8F0A7-7AFB-B921-3CA7-6FE32C8CA373}"/>
              </a:ext>
            </a:extLst>
          </p:cNvPr>
          <p:cNvSpPr/>
          <p:nvPr/>
        </p:nvSpPr>
        <p:spPr>
          <a:xfrm>
            <a:off x="9782693" y="5690582"/>
            <a:ext cx="682785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(XIX)</a:t>
            </a:r>
          </a:p>
        </p:txBody>
      </p:sp>
      <p:cxnSp>
        <p:nvCxnSpPr>
          <p:cNvPr id="170" name="Connecteur : en angle 169">
            <a:extLst>
              <a:ext uri="{FF2B5EF4-FFF2-40B4-BE49-F238E27FC236}">
                <a16:creationId xmlns:a16="http://schemas.microsoft.com/office/drawing/2014/main" id="{2DFE55BF-C441-C468-709D-48DD4620B4B1}"/>
              </a:ext>
            </a:extLst>
          </p:cNvPr>
          <p:cNvCxnSpPr>
            <a:cxnSpLocks/>
            <a:stCxn id="160" idx="2"/>
            <a:endCxn id="169" idx="0"/>
          </p:cNvCxnSpPr>
          <p:nvPr/>
        </p:nvCxnSpPr>
        <p:spPr>
          <a:xfrm rot="5400000">
            <a:off x="10481658" y="5200600"/>
            <a:ext cx="132411" cy="847553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Connecteur droit 170">
            <a:extLst>
              <a:ext uri="{FF2B5EF4-FFF2-40B4-BE49-F238E27FC236}">
                <a16:creationId xmlns:a16="http://schemas.microsoft.com/office/drawing/2014/main" id="{7E5ABB2D-21FD-C5E9-4603-8328399D04FE}"/>
              </a:ext>
            </a:extLst>
          </p:cNvPr>
          <p:cNvCxnSpPr>
            <a:cxnSpLocks/>
            <a:stCxn id="169" idx="1"/>
            <a:endCxn id="168" idx="3"/>
          </p:cNvCxnSpPr>
          <p:nvPr/>
        </p:nvCxnSpPr>
        <p:spPr>
          <a:xfrm flipH="1">
            <a:off x="9380926" y="5886080"/>
            <a:ext cx="40176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Connecteur droit avec flèche 171">
            <a:extLst>
              <a:ext uri="{FF2B5EF4-FFF2-40B4-BE49-F238E27FC236}">
                <a16:creationId xmlns:a16="http://schemas.microsoft.com/office/drawing/2014/main" id="{9A3B662F-393F-EA90-7C72-B7E2B45BFD2A}"/>
              </a:ext>
            </a:extLst>
          </p:cNvPr>
          <p:cNvCxnSpPr>
            <a:cxnSpLocks/>
            <a:stCxn id="157" idx="2"/>
            <a:endCxn id="168" idx="0"/>
          </p:cNvCxnSpPr>
          <p:nvPr/>
        </p:nvCxnSpPr>
        <p:spPr>
          <a:xfrm>
            <a:off x="8933085" y="5558171"/>
            <a:ext cx="0" cy="13241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5897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FF24D-B35E-8A22-155D-4A8D5624D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C3EEE71C-9262-1C97-F127-D66BAA1FE09C}"/>
              </a:ext>
            </a:extLst>
          </p:cNvPr>
          <p:cNvSpPr/>
          <p:nvPr/>
        </p:nvSpPr>
        <p:spPr>
          <a:xfrm>
            <a:off x="154799" y="177840"/>
            <a:ext cx="7273135" cy="42458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1815-1830 : En France, de la Restauration réactionnaire des Bourbons à la monarchie libérale de Louis-Philippe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endParaRPr lang="fr-FR" b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trike="noStrike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*21 Fév. 1820 :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Richelieu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reprend le pouvoir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Restriction des libertés, et notamment celle de la presse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Objectif : Renforcer le camp réactionnaire lors des élections…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*Juin 1820 : Loi du double vote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- 3/5 des députés élus dans des circonscriptions (donc plus grandes)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- 2/5 des députés élus par les 25% les plus riches de chaque département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Qui votent donc deux fois (!)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Cette loi défavorise le vote de la petite bourgeoisie, plus libérale ; Et ainsi…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*Nov. 1820 : Elections et défaite des libéraux (80 sur 434)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1601DCFC-28F1-C6D7-8EC5-F19BF2E3D169}"/>
              </a:ext>
            </a:extLst>
          </p:cNvPr>
          <p:cNvSpPr/>
          <p:nvPr/>
        </p:nvSpPr>
        <p:spPr>
          <a:xfrm>
            <a:off x="8490730" y="4202005"/>
            <a:ext cx="895682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XV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1715-74</a:t>
            </a: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7BA21ACC-DEE7-BEC6-933D-89C6A8EBDB83}"/>
              </a:ext>
            </a:extLst>
          </p:cNvPr>
          <p:cNvSpPr/>
          <p:nvPr/>
        </p:nvSpPr>
        <p:spPr>
          <a:xfrm>
            <a:off x="8485244" y="4684590"/>
            <a:ext cx="895682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8929D445-7ED2-F6AA-12BB-CE617C41C348}"/>
              </a:ext>
            </a:extLst>
          </p:cNvPr>
          <p:cNvSpPr/>
          <p:nvPr/>
        </p:nvSpPr>
        <p:spPr>
          <a:xfrm>
            <a:off x="8485244" y="5167175"/>
            <a:ext cx="895682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XVI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1774-92</a:t>
            </a: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49A8B228-C86B-3AD6-2BC1-2C6055AB8792}"/>
              </a:ext>
            </a:extLst>
          </p:cNvPr>
          <p:cNvSpPr/>
          <p:nvPr/>
        </p:nvSpPr>
        <p:spPr>
          <a:xfrm>
            <a:off x="9504521" y="5167175"/>
            <a:ext cx="895682" cy="39099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XVIII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1814-24</a:t>
            </a:r>
          </a:p>
        </p:txBody>
      </p:sp>
      <p:cxnSp>
        <p:nvCxnSpPr>
          <p:cNvPr id="159" name="Connecteur : en angle 158">
            <a:extLst>
              <a:ext uri="{FF2B5EF4-FFF2-40B4-BE49-F238E27FC236}">
                <a16:creationId xmlns:a16="http://schemas.microsoft.com/office/drawing/2014/main" id="{B575A711-E839-1806-6E22-1599F7B84C9F}"/>
              </a:ext>
            </a:extLst>
          </p:cNvPr>
          <p:cNvCxnSpPr>
            <a:cxnSpLocks/>
            <a:stCxn id="156" idx="2"/>
            <a:endCxn id="158" idx="0"/>
          </p:cNvCxnSpPr>
          <p:nvPr/>
        </p:nvCxnSpPr>
        <p:spPr>
          <a:xfrm rot="16200000" flipH="1">
            <a:off x="9396929" y="4611741"/>
            <a:ext cx="91589" cy="101927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Rectangle 159">
            <a:extLst>
              <a:ext uri="{FF2B5EF4-FFF2-40B4-BE49-F238E27FC236}">
                <a16:creationId xmlns:a16="http://schemas.microsoft.com/office/drawing/2014/main" id="{55E232B2-4B87-E64C-5F8C-F69E9534CCF7}"/>
              </a:ext>
            </a:extLst>
          </p:cNvPr>
          <p:cNvSpPr/>
          <p:nvPr/>
        </p:nvSpPr>
        <p:spPr>
          <a:xfrm>
            <a:off x="10523798" y="5167175"/>
            <a:ext cx="895682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X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1824-30</a:t>
            </a:r>
          </a:p>
        </p:txBody>
      </p:sp>
      <p:cxnSp>
        <p:nvCxnSpPr>
          <p:cNvPr id="161" name="Connecteur : en angle 160">
            <a:extLst>
              <a:ext uri="{FF2B5EF4-FFF2-40B4-BE49-F238E27FC236}">
                <a16:creationId xmlns:a16="http://schemas.microsoft.com/office/drawing/2014/main" id="{ADD6814C-C76C-E53E-58DB-D3D59BD91C60}"/>
              </a:ext>
            </a:extLst>
          </p:cNvPr>
          <p:cNvCxnSpPr>
            <a:cxnSpLocks/>
            <a:stCxn id="156" idx="2"/>
            <a:endCxn id="160" idx="0"/>
          </p:cNvCxnSpPr>
          <p:nvPr/>
        </p:nvCxnSpPr>
        <p:spPr>
          <a:xfrm rot="16200000" flipH="1">
            <a:off x="9906568" y="4102103"/>
            <a:ext cx="91589" cy="203855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Rectangle 161">
            <a:extLst>
              <a:ext uri="{FF2B5EF4-FFF2-40B4-BE49-F238E27FC236}">
                <a16:creationId xmlns:a16="http://schemas.microsoft.com/office/drawing/2014/main" id="{C6909233-F0D9-3898-061D-FE712D92C196}"/>
              </a:ext>
            </a:extLst>
          </p:cNvPr>
          <p:cNvSpPr/>
          <p:nvPr/>
        </p:nvSpPr>
        <p:spPr>
          <a:xfrm>
            <a:off x="10523799" y="5696722"/>
            <a:ext cx="895682" cy="39099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Duc de Berry</a:t>
            </a:r>
          </a:p>
        </p:txBody>
      </p:sp>
      <p:cxnSp>
        <p:nvCxnSpPr>
          <p:cNvPr id="163" name="Connecteur droit avec flèche 162">
            <a:extLst>
              <a:ext uri="{FF2B5EF4-FFF2-40B4-BE49-F238E27FC236}">
                <a16:creationId xmlns:a16="http://schemas.microsoft.com/office/drawing/2014/main" id="{96A55644-72E5-51E5-6270-5E0768E82D05}"/>
              </a:ext>
            </a:extLst>
          </p:cNvPr>
          <p:cNvCxnSpPr>
            <a:cxnSpLocks/>
            <a:stCxn id="160" idx="2"/>
            <a:endCxn id="162" idx="0"/>
          </p:cNvCxnSpPr>
          <p:nvPr/>
        </p:nvCxnSpPr>
        <p:spPr>
          <a:xfrm>
            <a:off x="10971639" y="5558171"/>
            <a:ext cx="1" cy="13855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Rectangle 163">
            <a:extLst>
              <a:ext uri="{FF2B5EF4-FFF2-40B4-BE49-F238E27FC236}">
                <a16:creationId xmlns:a16="http://schemas.microsoft.com/office/drawing/2014/main" id="{F31A95E0-F907-2989-29E1-8B1366E73E3D}"/>
              </a:ext>
            </a:extLst>
          </p:cNvPr>
          <p:cNvSpPr/>
          <p:nvPr/>
        </p:nvSpPr>
        <p:spPr>
          <a:xfrm>
            <a:off x="10523799" y="6184387"/>
            <a:ext cx="895682" cy="49577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Henri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Duc de Bordeaux</a:t>
            </a:r>
          </a:p>
        </p:txBody>
      </p:sp>
      <p:cxnSp>
        <p:nvCxnSpPr>
          <p:cNvPr id="165" name="Connecteur droit avec flèche 164">
            <a:extLst>
              <a:ext uri="{FF2B5EF4-FFF2-40B4-BE49-F238E27FC236}">
                <a16:creationId xmlns:a16="http://schemas.microsoft.com/office/drawing/2014/main" id="{A62D4936-26FC-C44B-5E54-F22063AD6A32}"/>
              </a:ext>
            </a:extLst>
          </p:cNvPr>
          <p:cNvCxnSpPr>
            <a:cxnSpLocks/>
            <a:stCxn id="162" idx="2"/>
            <a:endCxn id="164" idx="0"/>
          </p:cNvCxnSpPr>
          <p:nvPr/>
        </p:nvCxnSpPr>
        <p:spPr>
          <a:xfrm>
            <a:off x="10971640" y="6087718"/>
            <a:ext cx="0" cy="9666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Connecteur droit avec flèche 165">
            <a:extLst>
              <a:ext uri="{FF2B5EF4-FFF2-40B4-BE49-F238E27FC236}">
                <a16:creationId xmlns:a16="http://schemas.microsoft.com/office/drawing/2014/main" id="{6E798A86-C4B2-2B72-BEF9-499304FD2FD8}"/>
              </a:ext>
            </a:extLst>
          </p:cNvPr>
          <p:cNvCxnSpPr>
            <a:cxnSpLocks/>
            <a:stCxn id="156" idx="2"/>
            <a:endCxn id="157" idx="0"/>
          </p:cNvCxnSpPr>
          <p:nvPr/>
        </p:nvCxnSpPr>
        <p:spPr>
          <a:xfrm>
            <a:off x="8933085" y="5075586"/>
            <a:ext cx="0" cy="9158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Connecteur droit avec flèche 166">
            <a:extLst>
              <a:ext uri="{FF2B5EF4-FFF2-40B4-BE49-F238E27FC236}">
                <a16:creationId xmlns:a16="http://schemas.microsoft.com/office/drawing/2014/main" id="{41C5EF27-3C06-B873-9EBF-163596461841}"/>
              </a:ext>
            </a:extLst>
          </p:cNvPr>
          <p:cNvCxnSpPr>
            <a:cxnSpLocks/>
            <a:stCxn id="155" idx="2"/>
            <a:endCxn id="156" idx="0"/>
          </p:cNvCxnSpPr>
          <p:nvPr/>
        </p:nvCxnSpPr>
        <p:spPr>
          <a:xfrm flipH="1">
            <a:off x="8933085" y="4593001"/>
            <a:ext cx="5486" cy="9158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Rectangle 167">
            <a:extLst>
              <a:ext uri="{FF2B5EF4-FFF2-40B4-BE49-F238E27FC236}">
                <a16:creationId xmlns:a16="http://schemas.microsoft.com/office/drawing/2014/main" id="{E212DA4C-1368-B7B8-0440-EF7751327EC8}"/>
              </a:ext>
            </a:extLst>
          </p:cNvPr>
          <p:cNvSpPr/>
          <p:nvPr/>
        </p:nvSpPr>
        <p:spPr>
          <a:xfrm>
            <a:off x="8485244" y="5690582"/>
            <a:ext cx="895682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Marie-Thérèse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69B794AE-8EC7-3FDC-07EF-A3019762D0F4}"/>
              </a:ext>
            </a:extLst>
          </p:cNvPr>
          <p:cNvSpPr/>
          <p:nvPr/>
        </p:nvSpPr>
        <p:spPr>
          <a:xfrm>
            <a:off x="9782693" y="5690582"/>
            <a:ext cx="682785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(XIX)</a:t>
            </a:r>
          </a:p>
        </p:txBody>
      </p:sp>
      <p:cxnSp>
        <p:nvCxnSpPr>
          <p:cNvPr id="170" name="Connecteur : en angle 169">
            <a:extLst>
              <a:ext uri="{FF2B5EF4-FFF2-40B4-BE49-F238E27FC236}">
                <a16:creationId xmlns:a16="http://schemas.microsoft.com/office/drawing/2014/main" id="{A00AFA13-38C9-0B45-058C-F94B01DCF142}"/>
              </a:ext>
            </a:extLst>
          </p:cNvPr>
          <p:cNvCxnSpPr>
            <a:cxnSpLocks/>
            <a:stCxn id="160" idx="2"/>
            <a:endCxn id="169" idx="0"/>
          </p:cNvCxnSpPr>
          <p:nvPr/>
        </p:nvCxnSpPr>
        <p:spPr>
          <a:xfrm rot="5400000">
            <a:off x="10481658" y="5200600"/>
            <a:ext cx="132411" cy="847553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Connecteur droit 170">
            <a:extLst>
              <a:ext uri="{FF2B5EF4-FFF2-40B4-BE49-F238E27FC236}">
                <a16:creationId xmlns:a16="http://schemas.microsoft.com/office/drawing/2014/main" id="{E2CAF909-F318-FAC8-560A-36B91C6BEBDA}"/>
              </a:ext>
            </a:extLst>
          </p:cNvPr>
          <p:cNvCxnSpPr>
            <a:cxnSpLocks/>
            <a:stCxn id="169" idx="1"/>
            <a:endCxn id="168" idx="3"/>
          </p:cNvCxnSpPr>
          <p:nvPr/>
        </p:nvCxnSpPr>
        <p:spPr>
          <a:xfrm flipH="1">
            <a:off x="9380926" y="5886080"/>
            <a:ext cx="40176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Connecteur droit avec flèche 171">
            <a:extLst>
              <a:ext uri="{FF2B5EF4-FFF2-40B4-BE49-F238E27FC236}">
                <a16:creationId xmlns:a16="http://schemas.microsoft.com/office/drawing/2014/main" id="{6EB4C015-06A4-3980-215A-31FF7A75A7AA}"/>
              </a:ext>
            </a:extLst>
          </p:cNvPr>
          <p:cNvCxnSpPr>
            <a:cxnSpLocks/>
            <a:stCxn id="157" idx="2"/>
            <a:endCxn id="168" idx="0"/>
          </p:cNvCxnSpPr>
          <p:nvPr/>
        </p:nvCxnSpPr>
        <p:spPr>
          <a:xfrm>
            <a:off x="8933085" y="5558171"/>
            <a:ext cx="0" cy="13241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4206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EC789-FC1C-B5AD-BB74-72314235F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9DB0B565-DE12-4C3F-04B2-4141AB64632D}"/>
              </a:ext>
            </a:extLst>
          </p:cNvPr>
          <p:cNvSpPr/>
          <p:nvPr/>
        </p:nvSpPr>
        <p:spPr>
          <a:xfrm>
            <a:off x="154800" y="177840"/>
            <a:ext cx="6056640" cy="39688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1815-1830 : En France, de la Restauration réactionnaire des Bourbons à la monarchie libérale de Louis-Philippe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endParaRPr lang="fr-FR" b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z="1800" strike="noStrike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*Déc. 1821 : Gouvernement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Villèle,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ultra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et plus réactionnaire</a:t>
            </a:r>
          </a:p>
          <a:p>
            <a:endParaRPr lang="fr-FR" sz="1800" strike="noStrike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*Oct. 1822 : A Vérone,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Chateaubriand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obtient</a:t>
            </a:r>
          </a:p>
          <a:p>
            <a:r>
              <a:rPr lang="fr-FR" sz="1800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 droit d’intervenir en Espagne</a:t>
            </a:r>
          </a:p>
          <a:p>
            <a:r>
              <a:rPr lang="fr-FR" sz="1800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Malgré le sinistre souvenir de 1808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*Pour les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ultras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le prix à payer pour que la France</a:t>
            </a:r>
          </a:p>
          <a:p>
            <a:r>
              <a:rPr lang="fr-FR" sz="1800" i="1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Se défasse de ses habits révolutionnaires</a:t>
            </a:r>
          </a:p>
          <a:p>
            <a:endParaRPr lang="fr-FR" i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z="1800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is intervention en son nom propre</a:t>
            </a:r>
          </a:p>
          <a:p>
            <a:r>
              <a:rPr lang="fr-FR" sz="1800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France 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s’affirme comme puissance…</a:t>
            </a:r>
            <a:endParaRPr lang="fr-FR" sz="18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4">
            <a:extLst>
              <a:ext uri="{FF2B5EF4-FFF2-40B4-BE49-F238E27FC236}">
                <a16:creationId xmlns:a16="http://schemas.microsoft.com/office/drawing/2014/main" id="{A3EDC63C-1A3B-28D6-C5E0-109EDC8B57F7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28080" y="145080"/>
            <a:ext cx="5708160" cy="6567120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2928838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73AA2-961D-25DD-4379-0308D503D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E091201-F03E-55A8-24A6-924A1CB68A1C}"/>
              </a:ext>
            </a:extLst>
          </p:cNvPr>
          <p:cNvSpPr/>
          <p:nvPr/>
        </p:nvSpPr>
        <p:spPr>
          <a:xfrm>
            <a:off x="123211" y="134305"/>
            <a:ext cx="6993205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1815-1830 : En France, de la Restauration réactionnaire des Bourbons à la monarchie libérale de Louis-Philippe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endParaRPr lang="fr-FR" b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*Sept. 1824 : Mort de Louis XVIII, sans enfants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Son frère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Charles X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chef des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ultras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lui succède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Deux points positifs pour le nouveau roi…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Mars 1824 : Chambre dissoute, élections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nouvelle victoire écrasante des ultras (413 sur 430)</a:t>
            </a:r>
          </a:p>
          <a:p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Chambre retrouvée</a:t>
            </a:r>
          </a:p>
          <a:p>
            <a:pPr marL="342900" indent="-342900">
              <a:buAutoNum type="alphaLcParenR"/>
            </a:pP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b) Juin 1824 : Nouvelle loi électorale qui favorise la stabilité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Députés élus pour 7 ans, et non plus 5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Et renouvellement totale à chaque élection</a:t>
            </a:r>
          </a:p>
        </p:txBody>
      </p:sp>
    </p:spTree>
    <p:extLst>
      <p:ext uri="{BB962C8B-B14F-4D97-AF65-F5344CB8AC3E}">
        <p14:creationId xmlns:p14="http://schemas.microsoft.com/office/powerpoint/2010/main" val="1570393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9DB58-BB8D-36E2-0D1E-41A25E4CD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BA7FC358-F1BA-E1C5-CE5E-E21945DFDEE8}"/>
              </a:ext>
            </a:extLst>
          </p:cNvPr>
          <p:cNvSpPr/>
          <p:nvPr/>
        </p:nvSpPr>
        <p:spPr>
          <a:xfrm>
            <a:off x="154800" y="177840"/>
            <a:ext cx="6056640" cy="45228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fr-FR" sz="1800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*1830 : En Europe, bilan…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z="1800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*Depuis 1826 : Malgré ces fractures internes, la Sainte-Alliance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</a:t>
            </a:r>
            <a:r>
              <a:rPr lang="fr-FR" sz="1800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st parvenue à contenir les élans postrévolutionnaires</a:t>
            </a: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une paix de 40 ans s’est installée en Europe occidentale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z="1800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</a:t>
            </a:r>
            <a:r>
              <a:rPr lang="fr-FR" sz="1800" u="sng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Metternich</a:t>
            </a:r>
            <a:r>
              <a:rPr lang="fr-FR" sz="1800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associe 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cette</a:t>
            </a:r>
            <a:r>
              <a:rPr lang="fr-FR" sz="1800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paix au retour de l’ordre légitime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il associe la guerre au libéralisme et au nationalisme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Bref, il s’oppose à tout changement politique</a:t>
            </a:r>
          </a:p>
          <a:p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 l</a:t>
            </a:r>
            <a:r>
              <a:rPr lang="fr-FR" sz="1800" i="1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’idée absurde en elle-même de l’émancipation des peuples</a:t>
            </a:r>
          </a:p>
          <a:p>
            <a:endParaRPr lang="fr-FR" i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Car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la première et la plus grande des affaires,</a:t>
            </a:r>
          </a:p>
          <a:p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Pour l’immense majorité de toute nation,</a:t>
            </a:r>
          </a:p>
          <a:p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C’est la fixité des lois, leur action non interrompue,</a:t>
            </a:r>
          </a:p>
          <a:p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nullement leur changement</a:t>
            </a:r>
            <a:endParaRPr lang="fr-FR" sz="1800" i="1" strike="noStrike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149" name="Image 24">
            <a:extLst>
              <a:ext uri="{FF2B5EF4-FFF2-40B4-BE49-F238E27FC236}">
                <a16:creationId xmlns:a16="http://schemas.microsoft.com/office/drawing/2014/main" id="{01E85F36-17AF-273C-F763-E9D403F9DEDA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28080" y="145080"/>
            <a:ext cx="5708160" cy="6567120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2839981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29163-9B9E-90A8-64C5-B11164CE3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AE3C29-729B-95A5-C885-6101669539AB}"/>
              </a:ext>
            </a:extLst>
          </p:cNvPr>
          <p:cNvSpPr/>
          <p:nvPr/>
        </p:nvSpPr>
        <p:spPr>
          <a:xfrm>
            <a:off x="123211" y="134305"/>
            <a:ext cx="6993205" cy="61863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1815-1830 : En France, de la Restauration réactionnaire des Bourbons à la monarchie libérale de Louis-Philippe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endParaRPr lang="fr-FR" b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*Sept. 1824 : Le nouveau roi rêve d’une véritable monarchie autoritaire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Voire d’un retour à la monarchie absolue de droit divin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Ainsi…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*1825 : Avec son ministre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Villèle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maintenu</a:t>
            </a:r>
            <a:endParaRPr lang="fr-FR" u="sng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Il va mener une politique anti-libérale de plus en plus impopulaire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Car remettant en cause à terme les acquis de la Révolution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Indemnités aux émigrés en compensation de la perte des biens nationaux :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 milliard des émigrés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en réalité 650 millions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b) Pour maintenir la grande propriété nobiliaire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Tentative ratée d’une reconnaissance du droit d’ainesse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Qui remettrait en cause l’égalité reconnue par le Code civil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c) Echec également de la loi de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justice et d’amour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(!)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Visant à renforcer la censure de la presse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*Conséquences…</a:t>
            </a:r>
          </a:p>
        </p:txBody>
      </p:sp>
    </p:spTree>
    <p:extLst>
      <p:ext uri="{BB962C8B-B14F-4D97-AF65-F5344CB8AC3E}">
        <p14:creationId xmlns:p14="http://schemas.microsoft.com/office/powerpoint/2010/main" val="1881136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216F6-BC94-07ED-6334-BD25C6B42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6FC355-04E7-D2D4-A66D-DA684E0E2EEE}"/>
              </a:ext>
            </a:extLst>
          </p:cNvPr>
          <p:cNvSpPr/>
          <p:nvPr/>
        </p:nvSpPr>
        <p:spPr>
          <a:xfrm>
            <a:off x="123212" y="134305"/>
            <a:ext cx="6778630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1815-1830 : En France, de la Restauration réactionnaire des Bourbons à la monarchie libérale de Louis-Philippe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endParaRPr lang="fr-FR" b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*Chez les monarchistes doctrinaires et même chez les ultras (?)</a:t>
            </a:r>
          </a:p>
          <a:p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Villèle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perd des soutiens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*Et profitant de ces faux-pas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libéraux vont très progressivement reprendre du terrain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*1827 : Conscient de son impopularité croissante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Villèle joua son va-tout en dissolvant la Chambre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ère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erreur fatale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Suivi d’un enchainement d’autres…</a:t>
            </a:r>
          </a:p>
        </p:txBody>
      </p:sp>
    </p:spTree>
    <p:extLst>
      <p:ext uri="{BB962C8B-B14F-4D97-AF65-F5344CB8AC3E}">
        <p14:creationId xmlns:p14="http://schemas.microsoft.com/office/powerpoint/2010/main" val="35007431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ECAE9-72B2-804C-AB9E-A9EEB5801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72CE15-FF83-E12E-58A2-213155912B47}"/>
              </a:ext>
            </a:extLst>
          </p:cNvPr>
          <p:cNvSpPr/>
          <p:nvPr/>
        </p:nvSpPr>
        <p:spPr>
          <a:xfrm>
            <a:off x="123212" y="134305"/>
            <a:ext cx="6105310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1815-1830 : En France, de la Restauration réactionnaire des Bourbons à la monarchie libérale de Louis-Philippe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endParaRPr lang="fr-FR" b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*Nov. 1827 : Aux élections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 camp ultra pro-Villèle est vaincu (185 sur 430) ; Et…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*Jan. 1828 :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Villèle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démissionne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Avec cette démission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Plus aucun espoir pour restaurer une monarchie absolue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*Gouvernement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Martignac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le remplace, moins réactionnaire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*Mais…</a:t>
            </a:r>
          </a:p>
        </p:txBody>
      </p:sp>
      <p:pic>
        <p:nvPicPr>
          <p:cNvPr id="2" name="Image 24">
            <a:extLst>
              <a:ext uri="{FF2B5EF4-FFF2-40B4-BE49-F238E27FC236}">
                <a16:creationId xmlns:a16="http://schemas.microsoft.com/office/drawing/2014/main" id="{46D64574-56AE-B1EE-DBDA-525E2454DBA8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28080" y="145080"/>
            <a:ext cx="5708160" cy="6567120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23489925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1B0E3-91B5-2FB0-6046-377D31E72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FA3277-2F0E-6467-B4EA-D267E63E9FDE}"/>
              </a:ext>
            </a:extLst>
          </p:cNvPr>
          <p:cNvSpPr/>
          <p:nvPr/>
        </p:nvSpPr>
        <p:spPr>
          <a:xfrm>
            <a:off x="123212" y="134305"/>
            <a:ext cx="6105310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1815-1830 : En France, de la Restauration réactionnaire des Bourbons à la monarchie libérale de Louis-Philippe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endParaRPr lang="fr-FR" b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*Août 1829 : Convaincu d’un complot libéral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Charles X nomme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L’ultra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Jules de Polignac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chef du gouvernement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Et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Bourmont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 traitre de Waterloo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ministre de la Guerre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*Pour les Bonapartistes, c’en est trop…</a:t>
            </a:r>
            <a:endParaRPr lang="fr-FR" spc="-1" dirty="0">
              <a:solidFill>
                <a:srgbClr val="FF0000"/>
              </a:solidFill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2" name="Image 24">
            <a:extLst>
              <a:ext uri="{FF2B5EF4-FFF2-40B4-BE49-F238E27FC236}">
                <a16:creationId xmlns:a16="http://schemas.microsoft.com/office/drawing/2014/main" id="{02FE2D5F-4E54-25E5-D353-63FD31B74F78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28080" y="145080"/>
            <a:ext cx="5708160" cy="6567120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3976523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5FEC9-48D1-3F61-4938-2D8C8FE70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2BACAE9-8755-6EBE-E27B-66901DB38783}"/>
              </a:ext>
            </a:extLst>
          </p:cNvPr>
          <p:cNvSpPr/>
          <p:nvPr/>
        </p:nvSpPr>
        <p:spPr>
          <a:xfrm>
            <a:off x="123212" y="134305"/>
            <a:ext cx="5972788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1815-1830 : En France, de la Restauration réactionnaire des Bourbons à la monarchie libérale de Louis-Philippe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endParaRPr lang="fr-FR" b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 1830 : La Chambre est convoquée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Par une adresse au roi, 221 députés lui rappellent leurs droits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Comme en 1827,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Charles X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dissout à nouveau la Chambre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*19 juillet 1830 : Charles X perd à nouveau les élections…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274 libéraux contre 145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ministériels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(à confirmer)</a:t>
            </a:r>
            <a:endParaRPr lang="fr-FR" i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*Prévoyant une crise majeure, les républicains s’organisent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Mais aussi les monarchistes constitutionnels, dits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résistants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Autour du duc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Louis-Philippe d’Orléans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cousin du roi 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*Pour ces libéraux…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La république entrainerait une guerre civile à l’intérieur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une guerre européenne à l’extérieur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La solution : Comme en Angleterre en 1688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Il suffit de changer de dynastie…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0C15F0-1B1C-1CFB-0343-5A7725BD6413}"/>
              </a:ext>
            </a:extLst>
          </p:cNvPr>
          <p:cNvSpPr/>
          <p:nvPr/>
        </p:nvSpPr>
        <p:spPr>
          <a:xfrm>
            <a:off x="8228370" y="3476729"/>
            <a:ext cx="895682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XV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1715-74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48BF7E-C5FD-4753-9F8F-CF2FB8D515B7}"/>
              </a:ext>
            </a:extLst>
          </p:cNvPr>
          <p:cNvSpPr/>
          <p:nvPr/>
        </p:nvSpPr>
        <p:spPr>
          <a:xfrm>
            <a:off x="8222884" y="3959314"/>
            <a:ext cx="895682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8EA15F-9CC1-691B-FFCA-21D25C204B66}"/>
              </a:ext>
            </a:extLst>
          </p:cNvPr>
          <p:cNvSpPr/>
          <p:nvPr/>
        </p:nvSpPr>
        <p:spPr>
          <a:xfrm>
            <a:off x="8235883" y="4527246"/>
            <a:ext cx="895682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XVI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1774-92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360A8F-CB45-9091-2848-3738C1B8DA10}"/>
              </a:ext>
            </a:extLst>
          </p:cNvPr>
          <p:cNvSpPr/>
          <p:nvPr/>
        </p:nvSpPr>
        <p:spPr>
          <a:xfrm>
            <a:off x="8208356" y="459969"/>
            <a:ext cx="923208" cy="5632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BOURBON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1589-1792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FEBC55-8DDF-ECBE-8C4D-C2221764CD23}"/>
              </a:ext>
            </a:extLst>
          </p:cNvPr>
          <p:cNvSpPr/>
          <p:nvPr/>
        </p:nvSpPr>
        <p:spPr>
          <a:xfrm>
            <a:off x="7277106" y="4527246"/>
            <a:ext cx="895682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XVIII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1814-24</a:t>
            </a:r>
          </a:p>
        </p:txBody>
      </p:sp>
      <p:cxnSp>
        <p:nvCxnSpPr>
          <p:cNvPr id="12" name="Connecteur : en angle 11">
            <a:extLst>
              <a:ext uri="{FF2B5EF4-FFF2-40B4-BE49-F238E27FC236}">
                <a16:creationId xmlns:a16="http://schemas.microsoft.com/office/drawing/2014/main" id="{F9BB1F73-E683-B747-B985-B787A8C57D15}"/>
              </a:ext>
            </a:extLst>
          </p:cNvPr>
          <p:cNvCxnSpPr>
            <a:cxnSpLocks/>
            <a:stCxn id="8" idx="2"/>
            <a:endCxn id="11" idx="0"/>
          </p:cNvCxnSpPr>
          <p:nvPr/>
        </p:nvCxnSpPr>
        <p:spPr>
          <a:xfrm rot="5400000">
            <a:off x="8109368" y="3965889"/>
            <a:ext cx="176936" cy="94577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C66E4C5-B227-7B41-C455-887475FCB2E3}"/>
              </a:ext>
            </a:extLst>
          </p:cNvPr>
          <p:cNvSpPr/>
          <p:nvPr/>
        </p:nvSpPr>
        <p:spPr>
          <a:xfrm>
            <a:off x="6302138" y="4551253"/>
            <a:ext cx="895682" cy="36699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X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1824-30</a:t>
            </a:r>
          </a:p>
        </p:txBody>
      </p:sp>
      <p:cxnSp>
        <p:nvCxnSpPr>
          <p:cNvPr id="14" name="Connecteur : en angle 13">
            <a:extLst>
              <a:ext uri="{FF2B5EF4-FFF2-40B4-BE49-F238E27FC236}">
                <a16:creationId xmlns:a16="http://schemas.microsoft.com/office/drawing/2014/main" id="{1D73C2D2-B8B6-A689-D1DE-01B276BE78B1}"/>
              </a:ext>
            </a:extLst>
          </p:cNvPr>
          <p:cNvCxnSpPr>
            <a:cxnSpLocks/>
            <a:stCxn id="8" idx="2"/>
            <a:endCxn id="13" idx="0"/>
          </p:cNvCxnSpPr>
          <p:nvPr/>
        </p:nvCxnSpPr>
        <p:spPr>
          <a:xfrm rot="5400000">
            <a:off x="7609881" y="3490408"/>
            <a:ext cx="200943" cy="1920746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9BEFB1E-2867-00DB-C5E9-5EC5ADDC87FD}"/>
              </a:ext>
            </a:extLst>
          </p:cNvPr>
          <p:cNvSpPr/>
          <p:nvPr/>
        </p:nvSpPr>
        <p:spPr>
          <a:xfrm>
            <a:off x="6302138" y="5030716"/>
            <a:ext cx="895682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Duc de Berry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96345C4-F617-7584-FA11-DD11317BDA09}"/>
              </a:ext>
            </a:extLst>
          </p:cNvPr>
          <p:cNvCxnSpPr>
            <a:cxnSpLocks/>
            <a:stCxn id="13" idx="2"/>
            <a:endCxn id="15" idx="0"/>
          </p:cNvCxnSpPr>
          <p:nvPr/>
        </p:nvCxnSpPr>
        <p:spPr>
          <a:xfrm>
            <a:off x="6749979" y="4918243"/>
            <a:ext cx="0" cy="11247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C3A568E0-64E8-8234-7F7F-7F348A51B242}"/>
              </a:ext>
            </a:extLst>
          </p:cNvPr>
          <p:cNvSpPr/>
          <p:nvPr/>
        </p:nvSpPr>
        <p:spPr>
          <a:xfrm>
            <a:off x="6302138" y="5510180"/>
            <a:ext cx="895682" cy="4957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Henri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Duc de Bordeaux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7E71367C-6D67-542E-B526-DD8C0B3E4DB6}"/>
              </a:ext>
            </a:extLst>
          </p:cNvPr>
          <p:cNvCxnSpPr>
            <a:cxnSpLocks/>
            <a:stCxn id="15" idx="2"/>
            <a:endCxn id="17" idx="0"/>
          </p:cNvCxnSpPr>
          <p:nvPr/>
        </p:nvCxnSpPr>
        <p:spPr>
          <a:xfrm>
            <a:off x="6749979" y="5421712"/>
            <a:ext cx="0" cy="8846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08A24ECA-E0C3-9C04-1AA3-EF388D4BD2CF}"/>
              </a:ext>
            </a:extLst>
          </p:cNvPr>
          <p:cNvSpPr/>
          <p:nvPr/>
        </p:nvSpPr>
        <p:spPr>
          <a:xfrm>
            <a:off x="8228370" y="2035216"/>
            <a:ext cx="895682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XIV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1643-1715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E1946A2-45D3-1829-C127-3CB8426EB534}"/>
              </a:ext>
            </a:extLst>
          </p:cNvPr>
          <p:cNvSpPr/>
          <p:nvPr/>
        </p:nvSpPr>
        <p:spPr>
          <a:xfrm>
            <a:off x="8222884" y="2517801"/>
            <a:ext cx="895682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197AA54-FD08-6B2E-D43B-6C594081597B}"/>
              </a:ext>
            </a:extLst>
          </p:cNvPr>
          <p:cNvSpPr/>
          <p:nvPr/>
        </p:nvSpPr>
        <p:spPr>
          <a:xfrm>
            <a:off x="8222884" y="3000386"/>
            <a:ext cx="895682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81FC4E8F-7332-51E3-AA92-25200BCE2B1D}"/>
              </a:ext>
            </a:extLst>
          </p:cNvPr>
          <p:cNvCxnSpPr>
            <a:cxnSpLocks/>
            <a:stCxn id="20" idx="2"/>
            <a:endCxn id="21" idx="0"/>
          </p:cNvCxnSpPr>
          <p:nvPr/>
        </p:nvCxnSpPr>
        <p:spPr>
          <a:xfrm>
            <a:off x="8670725" y="2908797"/>
            <a:ext cx="0" cy="9158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407A13DC-3EC1-DF91-5E85-06138B463A24}"/>
              </a:ext>
            </a:extLst>
          </p:cNvPr>
          <p:cNvCxnSpPr>
            <a:cxnSpLocks/>
            <a:stCxn id="19" idx="2"/>
            <a:endCxn id="20" idx="0"/>
          </p:cNvCxnSpPr>
          <p:nvPr/>
        </p:nvCxnSpPr>
        <p:spPr>
          <a:xfrm flipH="1">
            <a:off x="8670725" y="2426212"/>
            <a:ext cx="5486" cy="9158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1F625FFA-A6F3-8C31-7154-783C63FD5DFB}"/>
              </a:ext>
            </a:extLst>
          </p:cNvPr>
          <p:cNvCxnSpPr>
            <a:cxnSpLocks/>
            <a:stCxn id="21" idx="2"/>
            <a:endCxn id="7" idx="0"/>
          </p:cNvCxnSpPr>
          <p:nvPr/>
        </p:nvCxnSpPr>
        <p:spPr>
          <a:xfrm>
            <a:off x="8670725" y="3391382"/>
            <a:ext cx="5486" cy="8534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38F0EFED-A988-A424-ACCB-1F562036D1A2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>
            <a:off x="8670725" y="4350310"/>
            <a:ext cx="12999" cy="17693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4E2221EB-89D7-99F0-E3E5-B23EEFB39108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 flipH="1">
            <a:off x="8670725" y="3867725"/>
            <a:ext cx="5486" cy="9158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41CCD779-EB18-9F6E-AA05-4B03843A44B6}"/>
              </a:ext>
            </a:extLst>
          </p:cNvPr>
          <p:cNvSpPr/>
          <p:nvPr/>
        </p:nvSpPr>
        <p:spPr>
          <a:xfrm>
            <a:off x="9240148" y="3090617"/>
            <a:ext cx="919002" cy="3909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1723-52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558318F-82C5-F65C-BA24-03992227CB6D}"/>
              </a:ext>
            </a:extLst>
          </p:cNvPr>
          <p:cNvSpPr/>
          <p:nvPr/>
        </p:nvSpPr>
        <p:spPr>
          <a:xfrm>
            <a:off x="9247699" y="2033860"/>
            <a:ext cx="905958" cy="3909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1661-1701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3003F0B-9427-A8AA-62B3-3C554BBD1CE1}"/>
              </a:ext>
            </a:extLst>
          </p:cNvPr>
          <p:cNvSpPr/>
          <p:nvPr/>
        </p:nvSpPr>
        <p:spPr>
          <a:xfrm>
            <a:off x="9239840" y="2516444"/>
            <a:ext cx="913817" cy="51481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1701-23</a:t>
            </a:r>
          </a:p>
          <a:p>
            <a:pPr algn="ctr" eaLnBrk="1" hangingPunct="1">
              <a:defRPr/>
            </a:pPr>
            <a:r>
              <a:rPr lang="fr-FR" sz="1200" i="1" dirty="0">
                <a:solidFill>
                  <a:schemeClr val="tx1"/>
                </a:solidFill>
              </a:rPr>
              <a:t>Le Régent</a:t>
            </a: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F4F82478-5841-68DE-7C2A-FFAA63BA277B}"/>
              </a:ext>
            </a:extLst>
          </p:cNvPr>
          <p:cNvCxnSpPr>
            <a:cxnSpLocks/>
            <a:stCxn id="45" idx="2"/>
            <a:endCxn id="46" idx="0"/>
          </p:cNvCxnSpPr>
          <p:nvPr/>
        </p:nvCxnSpPr>
        <p:spPr>
          <a:xfrm flipH="1">
            <a:off x="9696749" y="2424856"/>
            <a:ext cx="3929" cy="9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A0636E41-85D0-390E-C5E1-5C18512720F9}"/>
              </a:ext>
            </a:extLst>
          </p:cNvPr>
          <p:cNvCxnSpPr>
            <a:cxnSpLocks/>
            <a:stCxn id="51" idx="2"/>
            <a:endCxn id="19" idx="0"/>
          </p:cNvCxnSpPr>
          <p:nvPr/>
        </p:nvCxnSpPr>
        <p:spPr>
          <a:xfrm>
            <a:off x="8669964" y="1962189"/>
            <a:ext cx="6247" cy="7302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832DD06C-40A6-ECE2-6B9E-B41028E7C299}"/>
              </a:ext>
            </a:extLst>
          </p:cNvPr>
          <p:cNvCxnSpPr>
            <a:cxnSpLocks/>
            <a:stCxn id="46" idx="2"/>
            <a:endCxn id="44" idx="0"/>
          </p:cNvCxnSpPr>
          <p:nvPr/>
        </p:nvCxnSpPr>
        <p:spPr>
          <a:xfrm>
            <a:off x="9696749" y="3031258"/>
            <a:ext cx="2900" cy="5935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74455B26-4FAF-57FF-155C-899C820BC583}"/>
              </a:ext>
            </a:extLst>
          </p:cNvPr>
          <p:cNvSpPr/>
          <p:nvPr/>
        </p:nvSpPr>
        <p:spPr>
          <a:xfrm>
            <a:off x="8208363" y="1571193"/>
            <a:ext cx="923201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XIII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1610-43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71EFA27-D7BE-9FD7-55A4-9C624247E9C5}"/>
              </a:ext>
            </a:extLst>
          </p:cNvPr>
          <p:cNvSpPr/>
          <p:nvPr/>
        </p:nvSpPr>
        <p:spPr>
          <a:xfrm>
            <a:off x="8208356" y="1107170"/>
            <a:ext cx="910210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Henri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1589-1610</a:t>
            </a:r>
          </a:p>
        </p:txBody>
      </p: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1AE43360-B5FA-E141-1E9A-AF2CBF2D8DCE}"/>
              </a:ext>
            </a:extLst>
          </p:cNvPr>
          <p:cNvCxnSpPr>
            <a:cxnSpLocks/>
            <a:stCxn id="52" idx="2"/>
            <a:endCxn id="51" idx="0"/>
          </p:cNvCxnSpPr>
          <p:nvPr/>
        </p:nvCxnSpPr>
        <p:spPr>
          <a:xfrm>
            <a:off x="8663461" y="1498166"/>
            <a:ext cx="6503" cy="7302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 : en angle 66">
            <a:extLst>
              <a:ext uri="{FF2B5EF4-FFF2-40B4-BE49-F238E27FC236}">
                <a16:creationId xmlns:a16="http://schemas.microsoft.com/office/drawing/2014/main" id="{7F6EFCC0-A6C4-A552-1BC0-6AE6FD3109FB}"/>
              </a:ext>
            </a:extLst>
          </p:cNvPr>
          <p:cNvCxnSpPr>
            <a:cxnSpLocks/>
            <a:stCxn id="51" idx="2"/>
            <a:endCxn id="45" idx="0"/>
          </p:cNvCxnSpPr>
          <p:nvPr/>
        </p:nvCxnSpPr>
        <p:spPr>
          <a:xfrm rot="16200000" flipH="1">
            <a:off x="9149486" y="1482667"/>
            <a:ext cx="71671" cy="103071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D6E5BB48-EC4E-0C4F-D62B-3A8C7495CC96}"/>
              </a:ext>
            </a:extLst>
          </p:cNvPr>
          <p:cNvSpPr/>
          <p:nvPr/>
        </p:nvSpPr>
        <p:spPr>
          <a:xfrm>
            <a:off x="9253186" y="4522679"/>
            <a:ext cx="890181" cy="738653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Louis-Philippe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1793-1830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1830-48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DEAE576-5D4C-A8B8-9ECC-DFA3C9E56EB8}"/>
              </a:ext>
            </a:extLst>
          </p:cNvPr>
          <p:cNvSpPr/>
          <p:nvPr/>
        </p:nvSpPr>
        <p:spPr>
          <a:xfrm>
            <a:off x="9247699" y="5359784"/>
            <a:ext cx="901156" cy="3909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Ferdinand-Philippe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E1D6DF-D9F8-2378-D59D-4313ACECB754}"/>
              </a:ext>
            </a:extLst>
          </p:cNvPr>
          <p:cNvSpPr/>
          <p:nvPr/>
        </p:nvSpPr>
        <p:spPr>
          <a:xfrm>
            <a:off x="9257994" y="3540581"/>
            <a:ext cx="901156" cy="3909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Louis-</a:t>
            </a:r>
            <a:r>
              <a:rPr lang="fr-FR" sz="1200" dirty="0" err="1">
                <a:solidFill>
                  <a:schemeClr val="tx1"/>
                </a:solidFill>
              </a:rPr>
              <a:t>Phili</a:t>
            </a:r>
            <a:r>
              <a:rPr lang="fr-FR" sz="1200" dirty="0">
                <a:solidFill>
                  <a:schemeClr val="tx1"/>
                </a:solidFill>
              </a:rPr>
              <a:t>.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1752-85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8B41521B-952D-957A-F67C-56AB571CF666}"/>
              </a:ext>
            </a:extLst>
          </p:cNvPr>
          <p:cNvSpPr/>
          <p:nvPr/>
        </p:nvSpPr>
        <p:spPr>
          <a:xfrm>
            <a:off x="9257994" y="4023166"/>
            <a:ext cx="895667" cy="3909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Louis-</a:t>
            </a:r>
            <a:r>
              <a:rPr lang="fr-FR" sz="1200" dirty="0" err="1">
                <a:solidFill>
                  <a:schemeClr val="tx1"/>
                </a:solidFill>
              </a:rPr>
              <a:t>Phili</a:t>
            </a:r>
            <a:r>
              <a:rPr lang="fr-FR" sz="1200" dirty="0">
                <a:solidFill>
                  <a:schemeClr val="tx1"/>
                </a:solidFill>
              </a:rPr>
              <a:t>.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1785-93</a:t>
            </a:r>
          </a:p>
        </p:txBody>
      </p: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DD94B1F9-0CD9-0D1E-5BF6-22C42939BB97}"/>
              </a:ext>
            </a:extLst>
          </p:cNvPr>
          <p:cNvCxnSpPr>
            <a:cxnSpLocks/>
            <a:stCxn id="75" idx="2"/>
            <a:endCxn id="76" idx="0"/>
          </p:cNvCxnSpPr>
          <p:nvPr/>
        </p:nvCxnSpPr>
        <p:spPr>
          <a:xfrm flipH="1">
            <a:off x="9705828" y="3931577"/>
            <a:ext cx="2744" cy="9158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5B79D8E3-2BDA-9792-49A8-D474CD62E3E1}"/>
              </a:ext>
            </a:extLst>
          </p:cNvPr>
          <p:cNvCxnSpPr>
            <a:cxnSpLocks/>
            <a:stCxn id="44" idx="2"/>
            <a:endCxn id="75" idx="0"/>
          </p:cNvCxnSpPr>
          <p:nvPr/>
        </p:nvCxnSpPr>
        <p:spPr>
          <a:xfrm>
            <a:off x="9699649" y="3481613"/>
            <a:ext cx="8923" cy="5896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E0C4FB3A-2CDA-20DB-BF0B-2793B9ACEB15}"/>
              </a:ext>
            </a:extLst>
          </p:cNvPr>
          <p:cNvCxnSpPr>
            <a:cxnSpLocks/>
            <a:stCxn id="76" idx="2"/>
            <a:endCxn id="73" idx="0"/>
          </p:cNvCxnSpPr>
          <p:nvPr/>
        </p:nvCxnSpPr>
        <p:spPr>
          <a:xfrm flipH="1">
            <a:off x="9698277" y="4414162"/>
            <a:ext cx="7551" cy="1085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A2899438-9929-C5AD-CB67-140592791C99}"/>
              </a:ext>
            </a:extLst>
          </p:cNvPr>
          <p:cNvCxnSpPr>
            <a:cxnSpLocks/>
            <a:stCxn id="73" idx="2"/>
            <a:endCxn id="74" idx="0"/>
          </p:cNvCxnSpPr>
          <p:nvPr/>
        </p:nvCxnSpPr>
        <p:spPr>
          <a:xfrm>
            <a:off x="9698277" y="5261332"/>
            <a:ext cx="0" cy="9845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87C14F41-27A6-9BF7-ADFA-164314A18EA7}"/>
              </a:ext>
            </a:extLst>
          </p:cNvPr>
          <p:cNvSpPr/>
          <p:nvPr/>
        </p:nvSpPr>
        <p:spPr>
          <a:xfrm>
            <a:off x="9247758" y="1016324"/>
            <a:ext cx="869683" cy="8992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BOURBON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Orléans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1661-1793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1830-1848</a:t>
            </a:r>
          </a:p>
        </p:txBody>
      </p:sp>
    </p:spTree>
    <p:extLst>
      <p:ext uri="{BB962C8B-B14F-4D97-AF65-F5344CB8AC3E}">
        <p14:creationId xmlns:p14="http://schemas.microsoft.com/office/powerpoint/2010/main" val="39935938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CAE26-6CE2-FC17-7E7B-49DD6F168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B49FF0-0874-93FC-BC38-61332DEB715E}"/>
              </a:ext>
            </a:extLst>
          </p:cNvPr>
          <p:cNvSpPr/>
          <p:nvPr/>
        </p:nvSpPr>
        <p:spPr>
          <a:xfrm>
            <a:off x="123212" y="134305"/>
            <a:ext cx="6478004" cy="59093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1815-1830 : En France, de la Restauration réactionnaire des Bourbons à la monarchie libérale de Louis-Philippe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endParaRPr lang="fr-FR" b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*Epilogue…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*15 juillet 1830 : Au nom de l’article 14 de la Charte</a:t>
            </a:r>
          </a:p>
          <a:p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Charles X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suspend le régime constitutionnel</a:t>
            </a:r>
          </a:p>
          <a:p>
            <a:endParaRPr lang="fr-FR" i="1" dirty="0"/>
          </a:p>
          <a:p>
            <a:r>
              <a:rPr lang="fr-FR" i="1" dirty="0"/>
              <a:t>Si je cédais cette fois à leurs exigences, ils finiraient par nous traiter comme ils ont traité mon frère Louis XVI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*25 juillet 1830 : Quatre ordonnances de Saint-Cloud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La liberté de la presse suspendue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b) La chambre à nouveau dissoute, pour la 3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ème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fois depuis 1827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c) La loi électorale modifiée, réservant le vote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Aux seuls grands propriétaires, les 25% les plus riches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d) De nouvelles élections sont fixées pour sept. 1830 ; Et…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*27, 28 et 29 juillet 1830 : Ce seront </a:t>
            </a:r>
            <a:r>
              <a:rPr lang="fr-FR" i="1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Trois Glorieuses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fin des Bourbons ; Mais aussi…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défaite des républicains et la victoire des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orléanistes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…</a:t>
            </a:r>
            <a:endParaRPr lang="fr-FR" i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3731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AD253-2C4D-8A20-9202-1769941AF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8C3E81E-8CEC-ADE6-796C-C17E01A5340D}"/>
              </a:ext>
            </a:extLst>
          </p:cNvPr>
          <p:cNvSpPr/>
          <p:nvPr/>
        </p:nvSpPr>
        <p:spPr>
          <a:xfrm>
            <a:off x="123212" y="134305"/>
            <a:ext cx="5972788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1815-1830 : En France, de la Restauration réactionnaire des Bourbons à la monarchie libérale de Louis-Philippe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endParaRPr lang="fr-FR" b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*Août 1830 : Par la volonté des deux Chambres</a:t>
            </a:r>
          </a:p>
          <a:p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Louis-Philippe 1</a:t>
            </a:r>
            <a:r>
              <a:rPr lang="fr-FR" u="sng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roi des Français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*Un roi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élu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le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roi-citoyen</a:t>
            </a: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Etablissant un véritable contrat avec la nation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*Retour du drapeau tricolore ; Et selon le nouveau roi…</a:t>
            </a:r>
          </a:p>
          <a:p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Charte sera désormais une vérité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*Plus concrètement…</a:t>
            </a:r>
          </a:p>
        </p:txBody>
      </p:sp>
    </p:spTree>
    <p:extLst>
      <p:ext uri="{BB962C8B-B14F-4D97-AF65-F5344CB8AC3E}">
        <p14:creationId xmlns:p14="http://schemas.microsoft.com/office/powerpoint/2010/main" val="34525839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89B1A-A381-2C79-C3CF-F156D4D7B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0356FC-ACF3-6B2F-33B1-4229E6CDBCEB}"/>
              </a:ext>
            </a:extLst>
          </p:cNvPr>
          <p:cNvSpPr/>
          <p:nvPr/>
        </p:nvSpPr>
        <p:spPr>
          <a:xfrm>
            <a:off x="123211" y="134305"/>
            <a:ext cx="7430527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1815-1830 : En France, de la Restauration réactionnaire des Bourbons à la monarchie libérale de Louis-Philippe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endParaRPr lang="fr-FR" b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*Avril 1831 : Nouvelle loi électorale…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Droit de vote aux hommes de plus de 25 ans (30 ans auparavant)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Payant 200 francs d’impôts, soit 170 000 Français (100 000 auparavant)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- 500 francs pour être éligible (1 000 F auparavant)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*Le catholicisme n’est plus religion d’Etat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les orléanistes anticléricaux comme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François Guizot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entendent réorganiser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 système éducatif et entamer le monopole de l’Eglise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*Bilan…</a:t>
            </a:r>
          </a:p>
        </p:txBody>
      </p:sp>
    </p:spTree>
    <p:extLst>
      <p:ext uri="{BB962C8B-B14F-4D97-AF65-F5344CB8AC3E}">
        <p14:creationId xmlns:p14="http://schemas.microsoft.com/office/powerpoint/2010/main" val="14480501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89B1A-A381-2C79-C3CF-F156D4D7B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0356FC-ACF3-6B2F-33B1-4229E6CDBCEB}"/>
              </a:ext>
            </a:extLst>
          </p:cNvPr>
          <p:cNvSpPr/>
          <p:nvPr/>
        </p:nvSpPr>
        <p:spPr>
          <a:xfrm>
            <a:off x="123211" y="134305"/>
            <a:ext cx="7430527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1815-1830 : En France, de la Restauration réactionnaire des Bourbons à la monarchie libérale de Louis-Philippe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endParaRPr lang="fr-FR" b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La République, ennemie du nouveau régime, n’est pas proclamée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libéraux sont parvenus à sauver la monarchie constitutionnelle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b) Mais les républicains n’ont pas désarmé notamment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Sur le soutien aux mouvement nationaux européens en ébullition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Sur l’instauration d’un enseignement primaire gratuit et obligatoire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*Et surtout sur la question de l’élargissement du droit de vote…</a:t>
            </a:r>
          </a:p>
        </p:txBody>
      </p:sp>
    </p:spTree>
    <p:extLst>
      <p:ext uri="{BB962C8B-B14F-4D97-AF65-F5344CB8AC3E}">
        <p14:creationId xmlns:p14="http://schemas.microsoft.com/office/powerpoint/2010/main" val="18385568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D281C-F6EC-E0D7-29AB-89025BE75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E2DA3D9-221E-53E1-AA52-EC3BDE11F67B}"/>
              </a:ext>
            </a:extLst>
          </p:cNvPr>
          <p:cNvSpPr/>
          <p:nvPr/>
        </p:nvSpPr>
        <p:spPr>
          <a:xfrm>
            <a:off x="123212" y="134305"/>
            <a:ext cx="6065554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1830 : Et pendant ce temps, à l’étranger…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*Chez les monarques…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On n’apprécie guère cette remise en cause des traités de 1815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 </a:t>
            </a:r>
            <a:r>
              <a:rPr lang="fr-FR" i="1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roi-citoyen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est le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roi des barricades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pour le tsar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Nicolas 1</a:t>
            </a:r>
            <a:r>
              <a:rPr lang="fr-FR" u="sng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*En revanche, chez les libéraux-nationalistes européens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Trois Glorieuses suscitent un grand espoir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*1830 : Relancé en France, le mouvement va continuer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entre 1830 et le Printemps des peuples de 1848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Trois cas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intermédiaires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: Belgique, Pologne et Suisse…</a:t>
            </a:r>
          </a:p>
        </p:txBody>
      </p:sp>
      <p:pic>
        <p:nvPicPr>
          <p:cNvPr id="3" name="Image 24">
            <a:extLst>
              <a:ext uri="{FF2B5EF4-FFF2-40B4-BE49-F238E27FC236}">
                <a16:creationId xmlns:a16="http://schemas.microsoft.com/office/drawing/2014/main" id="{EE88E599-FDBA-B621-5730-11EA717F58FF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28080" y="145080"/>
            <a:ext cx="5708160" cy="6567120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3107448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BAA10-0499-5DBA-5F23-02C06B184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A2B08CC7-85D8-62B4-5856-C44F0632544F}"/>
              </a:ext>
            </a:extLst>
          </p:cNvPr>
          <p:cNvSpPr/>
          <p:nvPr/>
        </p:nvSpPr>
        <p:spPr>
          <a:xfrm>
            <a:off x="154801" y="177840"/>
            <a:ext cx="4500994" cy="34148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*1826 : Donc globalement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carte politique de l’Europe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Frontières et régimes, ne change guère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*Il faut dire également qu’en Orient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guerre froide GB-Russie qui s’installe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Empire ottoman, Empire perse, Afghanistan…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Occupe une bonne partie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De l’agenda diplomatique européen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*Mais malgré cela…</a:t>
            </a:r>
          </a:p>
        </p:txBody>
      </p:sp>
      <p:pic>
        <p:nvPicPr>
          <p:cNvPr id="2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8F560245-1F27-6BBB-04DA-908135640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055" y="178483"/>
            <a:ext cx="7253920" cy="544043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0EC911D4-4B34-1C01-380E-B0528B9FEEEA}"/>
              </a:ext>
            </a:extLst>
          </p:cNvPr>
          <p:cNvSpPr/>
          <p:nvPr/>
        </p:nvSpPr>
        <p:spPr>
          <a:xfrm>
            <a:off x="8224758" y="2839870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B3302AA-B9DA-C52B-BFDB-897468601706}"/>
              </a:ext>
            </a:extLst>
          </p:cNvPr>
          <p:cNvSpPr/>
          <p:nvPr/>
        </p:nvSpPr>
        <p:spPr>
          <a:xfrm>
            <a:off x="10928078" y="3300085"/>
            <a:ext cx="256626" cy="25783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1A6E677-6756-5618-EA1E-7CC419D266E4}"/>
              </a:ext>
            </a:extLst>
          </p:cNvPr>
          <p:cNvSpPr/>
          <p:nvPr/>
        </p:nvSpPr>
        <p:spPr>
          <a:xfrm>
            <a:off x="9202445" y="30751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BC2C94A-E812-0215-0CA4-64D21AF06537}"/>
              </a:ext>
            </a:extLst>
          </p:cNvPr>
          <p:cNvSpPr/>
          <p:nvPr/>
        </p:nvSpPr>
        <p:spPr>
          <a:xfrm>
            <a:off x="9685410" y="3075108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35CE9782-731F-603E-6D1F-8D6F781603DD}"/>
              </a:ext>
            </a:extLst>
          </p:cNvPr>
          <p:cNvCxnSpPr>
            <a:cxnSpLocks/>
            <a:stCxn id="5" idx="3"/>
            <a:endCxn id="10" idx="7"/>
          </p:cNvCxnSpPr>
          <p:nvPr/>
        </p:nvCxnSpPr>
        <p:spPr>
          <a:xfrm flipH="1">
            <a:off x="10067372" y="3520157"/>
            <a:ext cx="898288" cy="4194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4252522B-361E-C535-DBE5-5567634AF904}"/>
              </a:ext>
            </a:extLst>
          </p:cNvPr>
          <p:cNvCxnSpPr>
            <a:cxnSpLocks/>
            <a:stCxn id="5" idx="3"/>
            <a:endCxn id="11" idx="7"/>
          </p:cNvCxnSpPr>
          <p:nvPr/>
        </p:nvCxnSpPr>
        <p:spPr>
          <a:xfrm flipH="1">
            <a:off x="10443200" y="3520157"/>
            <a:ext cx="522460" cy="8766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24A5149D-0436-DCB1-14FA-78515828B49D}"/>
              </a:ext>
            </a:extLst>
          </p:cNvPr>
          <p:cNvSpPr/>
          <p:nvPr/>
        </p:nvSpPr>
        <p:spPr>
          <a:xfrm>
            <a:off x="9918111" y="3917835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EC2C310-722B-4FE9-609D-48349E7E30FA}"/>
              </a:ext>
            </a:extLst>
          </p:cNvPr>
          <p:cNvSpPr/>
          <p:nvPr/>
        </p:nvSpPr>
        <p:spPr>
          <a:xfrm>
            <a:off x="10293939" y="4374987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DCE04D7-2F61-5C2D-B130-1234BDAEEC70}"/>
              </a:ext>
            </a:extLst>
          </p:cNvPr>
          <p:cNvSpPr/>
          <p:nvPr/>
        </p:nvSpPr>
        <p:spPr>
          <a:xfrm>
            <a:off x="10019432" y="3171170"/>
            <a:ext cx="256626" cy="257830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B1DF98AC-CCE1-1375-809F-63570019B3C1}"/>
              </a:ext>
            </a:extLst>
          </p:cNvPr>
          <p:cNvCxnSpPr>
            <a:cxnSpLocks/>
          </p:cNvCxnSpPr>
          <p:nvPr/>
        </p:nvCxnSpPr>
        <p:spPr>
          <a:xfrm flipH="1" flipV="1">
            <a:off x="10276058" y="3300085"/>
            <a:ext cx="652020" cy="1289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DB763298-43EF-3D4B-9906-AFA7CD6DB6D1}"/>
              </a:ext>
            </a:extLst>
          </p:cNvPr>
          <p:cNvSpPr/>
          <p:nvPr/>
        </p:nvSpPr>
        <p:spPr>
          <a:xfrm>
            <a:off x="7739066" y="1110163"/>
            <a:ext cx="256626" cy="257830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450284B2-722A-3A2C-9743-97C05B1E80D3}"/>
              </a:ext>
            </a:extLst>
          </p:cNvPr>
          <p:cNvCxnSpPr>
            <a:cxnSpLocks/>
            <a:stCxn id="15" idx="3"/>
            <a:endCxn id="30" idx="7"/>
          </p:cNvCxnSpPr>
          <p:nvPr/>
        </p:nvCxnSpPr>
        <p:spPr>
          <a:xfrm flipH="1">
            <a:off x="7060427" y="1330235"/>
            <a:ext cx="716221" cy="857073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825A3048-D548-4753-0324-D4C6A2A6A781}"/>
              </a:ext>
            </a:extLst>
          </p:cNvPr>
          <p:cNvSpPr/>
          <p:nvPr/>
        </p:nvSpPr>
        <p:spPr>
          <a:xfrm>
            <a:off x="7874342" y="2299673"/>
            <a:ext cx="174870" cy="148974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A14E1241-35A2-2067-7798-4A0015E279A9}"/>
              </a:ext>
            </a:extLst>
          </p:cNvPr>
          <p:cNvCxnSpPr>
            <a:cxnSpLocks/>
            <a:stCxn id="15" idx="4"/>
          </p:cNvCxnSpPr>
          <p:nvPr/>
        </p:nvCxnSpPr>
        <p:spPr>
          <a:xfrm>
            <a:off x="7867379" y="1367993"/>
            <a:ext cx="94398" cy="931680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D3430530-01F0-981C-7937-0B536EF34E11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7995692" y="2448647"/>
            <a:ext cx="266648" cy="428981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FF62CDF9-50F9-0E58-51B4-2FC7E50D9991}"/>
              </a:ext>
            </a:extLst>
          </p:cNvPr>
          <p:cNvCxnSpPr>
            <a:cxnSpLocks/>
            <a:stCxn id="4" idx="6"/>
            <a:endCxn id="6" idx="2"/>
          </p:cNvCxnSpPr>
          <p:nvPr/>
        </p:nvCxnSpPr>
        <p:spPr>
          <a:xfrm>
            <a:off x="8481384" y="2968785"/>
            <a:ext cx="721061" cy="180810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C7CF680F-E3D3-A43C-E1E9-BB0A846E17F5}"/>
              </a:ext>
            </a:extLst>
          </p:cNvPr>
          <p:cNvSpPr/>
          <p:nvPr/>
        </p:nvSpPr>
        <p:spPr>
          <a:xfrm>
            <a:off x="6841383" y="2149550"/>
            <a:ext cx="256626" cy="25783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0" name="Connecteur droit avec flèche 129">
            <a:extLst>
              <a:ext uri="{FF2B5EF4-FFF2-40B4-BE49-F238E27FC236}">
                <a16:creationId xmlns:a16="http://schemas.microsoft.com/office/drawing/2014/main" id="{2807B7E9-86DF-5B5E-8A4B-9E693F08B763}"/>
              </a:ext>
            </a:extLst>
          </p:cNvPr>
          <p:cNvCxnSpPr>
            <a:cxnSpLocks/>
            <a:stCxn id="13" idx="1"/>
            <a:endCxn id="7" idx="6"/>
          </p:cNvCxnSpPr>
          <p:nvPr/>
        </p:nvCxnSpPr>
        <p:spPr>
          <a:xfrm flipH="1" flipV="1">
            <a:off x="9860280" y="3149595"/>
            <a:ext cx="196734" cy="593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1828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2DDBA95-4956-4B1C-8410-DF6694B0DFB8}"/>
              </a:ext>
            </a:extLst>
          </p:cNvPr>
          <p:cNvSpPr/>
          <p:nvPr/>
        </p:nvSpPr>
        <p:spPr>
          <a:xfrm>
            <a:off x="123213" y="134304"/>
            <a:ext cx="5482458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1830-1848 : Dans une Europe réactionnaire, la Suisse devient un Etat fédéral et démocratique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*La Suisse en 1830…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1792-98 : Belgique et Suisse conquises par la France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Mais avant cela, rappel historiques nécessaires (!)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En six dates…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1291 : </a:t>
            </a:r>
            <a:r>
              <a:rPr lang="fr-FR" dirty="0"/>
              <a:t>Uri, Schwytz et Unterwald</a:t>
            </a:r>
          </a:p>
          <a:p>
            <a:r>
              <a:rPr lang="fr-FR" dirty="0"/>
              <a:t>Les trois </a:t>
            </a:r>
            <a:r>
              <a:rPr lang="fr-FR" i="1" dirty="0" err="1"/>
              <a:t>Waldstätten</a:t>
            </a:r>
            <a:r>
              <a:rPr lang="fr-FR" i="1" dirty="0"/>
              <a:t>, </a:t>
            </a:r>
            <a:r>
              <a:rPr lang="fr-FR" dirty="0"/>
              <a:t>cantons forestiers</a:t>
            </a:r>
          </a:p>
          <a:p>
            <a:r>
              <a:rPr lang="fr-FR" dirty="0"/>
              <a:t>Signent un pacte de défense perpétuel…</a:t>
            </a:r>
          </a:p>
          <a:p>
            <a:endParaRPr lang="fr-FR" dirty="0"/>
          </a:p>
          <a:p>
            <a:r>
              <a:rPr lang="fr-FR" dirty="0"/>
              <a:t>NB : Au Moyen Âge, des cantons de paysans-propriétaires à l’écart du système féodal ; Ils contrôlent le nouveau col du Saint-Gothard entre Milan et Zurich</a:t>
            </a:r>
          </a:p>
          <a:p>
            <a:endParaRPr lang="fr-FR" dirty="0"/>
          </a:p>
          <a:p>
            <a:r>
              <a:rPr lang="fr-FR" dirty="0"/>
              <a:t>Contre les prétentions au nord</a:t>
            </a:r>
          </a:p>
          <a:p>
            <a:r>
              <a:rPr lang="fr-FR" dirty="0"/>
              <a:t>Des Habsbourg, comtes d’Argovie…</a:t>
            </a:r>
          </a:p>
        </p:txBody>
      </p:sp>
      <p:pic>
        <p:nvPicPr>
          <p:cNvPr id="3" name="Image 2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A7AFDDAA-A6C3-435A-A389-FC4D3E72EB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89" t="-4313" r="-3747" b="-3966"/>
          <a:stretch/>
        </p:blipFill>
        <p:spPr>
          <a:xfrm>
            <a:off x="5751443" y="134305"/>
            <a:ext cx="6317346" cy="65847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568A654B-26CB-EA7F-28C0-2DB301FB30C9}"/>
              </a:ext>
            </a:extLst>
          </p:cNvPr>
          <p:cNvSpPr/>
          <p:nvPr/>
        </p:nvSpPr>
        <p:spPr>
          <a:xfrm>
            <a:off x="3672732" y="2670852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71F59CA-F4BB-0528-BA95-9435CC7F46CF}"/>
              </a:ext>
            </a:extLst>
          </p:cNvPr>
          <p:cNvSpPr/>
          <p:nvPr/>
        </p:nvSpPr>
        <p:spPr>
          <a:xfrm>
            <a:off x="9232112" y="2596365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4B029DF-9326-9DCC-D7A2-D58AE84B1A85}"/>
              </a:ext>
            </a:extLst>
          </p:cNvPr>
          <p:cNvSpPr/>
          <p:nvPr/>
        </p:nvSpPr>
        <p:spPr>
          <a:xfrm>
            <a:off x="8822681" y="2596365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7724B85-83F9-58AE-861F-B74C9137D848}"/>
              </a:ext>
            </a:extLst>
          </p:cNvPr>
          <p:cNvSpPr/>
          <p:nvPr/>
        </p:nvSpPr>
        <p:spPr>
          <a:xfrm>
            <a:off x="9411603" y="2447391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9958E51-04CA-1AED-2606-C5E0C39F3C31}"/>
              </a:ext>
            </a:extLst>
          </p:cNvPr>
          <p:cNvSpPr/>
          <p:nvPr/>
        </p:nvSpPr>
        <p:spPr>
          <a:xfrm>
            <a:off x="5322627" y="438700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9C8030C-AF05-E5C8-19ED-FD74448AD99B}"/>
              </a:ext>
            </a:extLst>
          </p:cNvPr>
          <p:cNvSpPr/>
          <p:nvPr/>
        </p:nvSpPr>
        <p:spPr>
          <a:xfrm>
            <a:off x="9228660" y="289431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7D87D447-0A89-943E-5C02-7629FED9BFFA}"/>
              </a:ext>
            </a:extLst>
          </p:cNvPr>
          <p:cNvSpPr/>
          <p:nvPr/>
        </p:nvSpPr>
        <p:spPr>
          <a:xfrm>
            <a:off x="8727145" y="169499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29B25A6-9425-7FEF-F7D4-DB1D637A6B2E}"/>
              </a:ext>
            </a:extLst>
          </p:cNvPr>
          <p:cNvSpPr/>
          <p:nvPr/>
        </p:nvSpPr>
        <p:spPr>
          <a:xfrm>
            <a:off x="3497862" y="520740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84285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2DDBA95-4956-4B1C-8410-DF6694B0DFB8}"/>
              </a:ext>
            </a:extLst>
          </p:cNvPr>
          <p:cNvSpPr/>
          <p:nvPr/>
        </p:nvSpPr>
        <p:spPr>
          <a:xfrm>
            <a:off x="123213" y="134304"/>
            <a:ext cx="5482458" cy="64633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1830-1848 : Dans une Europe réactionnaire, la Suisse devient un Etat fédéral et démocratique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b) 1499 : Traité de Bâle…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L’empereur Habsbourg Maximilien reconnaît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de fait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L’indépendance de la Confédération helvétique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Des 8 cantons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1278 : Les Habsbourg, duc d’Autriche puis empereurs au XVe siècle : le centre de gravité de leur pouvoir n’est plus en Suisse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Rupture officielle avec l’Empire en 1648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dirty="0"/>
              <a:t>*Uri, Schwytz et Unterwald</a:t>
            </a:r>
          </a:p>
          <a:p>
            <a:r>
              <a:rPr lang="fr-FR" dirty="0"/>
              <a:t>Plus Lucerne (1332) ; Et Zurich, Glaris, Zoug et Berne</a:t>
            </a:r>
          </a:p>
          <a:p>
            <a:r>
              <a:rPr lang="fr-FR" dirty="0"/>
              <a:t>(1351-53)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      Cantons urbains : Des républiques qui s’étendent autour d’une ville, au détriment de la noblesse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*Confédération signifie 8 cantons indépendants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Plus une Diète fédérale consultative de diplomates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pas de gouvernement central (fédération)</a:t>
            </a:r>
          </a:p>
        </p:txBody>
      </p:sp>
      <p:pic>
        <p:nvPicPr>
          <p:cNvPr id="3" name="Image 2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A7AFDDAA-A6C3-435A-A389-FC4D3E72EB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89" t="-4313" r="-3747" b="-3966"/>
          <a:stretch/>
        </p:blipFill>
        <p:spPr>
          <a:xfrm>
            <a:off x="5751443" y="134305"/>
            <a:ext cx="6317346" cy="65847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A4FDFC48-8F4D-68BA-1F24-AE306254FAE6}"/>
              </a:ext>
            </a:extLst>
          </p:cNvPr>
          <p:cNvSpPr/>
          <p:nvPr/>
        </p:nvSpPr>
        <p:spPr>
          <a:xfrm>
            <a:off x="4584943" y="4321357"/>
            <a:ext cx="174870" cy="148974"/>
          </a:xfrm>
          <a:prstGeom prst="ellipse">
            <a:avLst/>
          </a:prstGeom>
          <a:solidFill>
            <a:srgbClr val="FF993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71F59CA-F4BB-0528-BA95-9435CC7F46CF}"/>
              </a:ext>
            </a:extLst>
          </p:cNvPr>
          <p:cNvSpPr/>
          <p:nvPr/>
        </p:nvSpPr>
        <p:spPr>
          <a:xfrm>
            <a:off x="9232112" y="2596365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4B029DF-9326-9DCC-D7A2-D58AE84B1A85}"/>
              </a:ext>
            </a:extLst>
          </p:cNvPr>
          <p:cNvSpPr/>
          <p:nvPr/>
        </p:nvSpPr>
        <p:spPr>
          <a:xfrm>
            <a:off x="8822681" y="2596365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7724B85-83F9-58AE-861F-B74C9137D848}"/>
              </a:ext>
            </a:extLst>
          </p:cNvPr>
          <p:cNvSpPr/>
          <p:nvPr/>
        </p:nvSpPr>
        <p:spPr>
          <a:xfrm>
            <a:off x="9411603" y="2447391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44CC1C6-F48D-735F-EA21-7E451CC4FF7B}"/>
              </a:ext>
            </a:extLst>
          </p:cNvPr>
          <p:cNvSpPr/>
          <p:nvPr/>
        </p:nvSpPr>
        <p:spPr>
          <a:xfrm>
            <a:off x="7927538" y="2447391"/>
            <a:ext cx="174870" cy="148974"/>
          </a:xfrm>
          <a:prstGeom prst="ellipse">
            <a:avLst/>
          </a:prstGeom>
          <a:solidFill>
            <a:srgbClr val="FF993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BB06AAA-764A-8FB7-3B92-441D1AA6C3FD}"/>
              </a:ext>
            </a:extLst>
          </p:cNvPr>
          <p:cNvSpPr/>
          <p:nvPr/>
        </p:nvSpPr>
        <p:spPr>
          <a:xfrm>
            <a:off x="9057242" y="1806870"/>
            <a:ext cx="174870" cy="148974"/>
          </a:xfrm>
          <a:prstGeom prst="ellipse">
            <a:avLst/>
          </a:prstGeom>
          <a:solidFill>
            <a:srgbClr val="FF993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DC0B9EB-3EE1-96AA-58BE-39773F23B53F}"/>
              </a:ext>
            </a:extLst>
          </p:cNvPr>
          <p:cNvSpPr/>
          <p:nvPr/>
        </p:nvSpPr>
        <p:spPr>
          <a:xfrm>
            <a:off x="8882372" y="2201617"/>
            <a:ext cx="174870" cy="148974"/>
          </a:xfrm>
          <a:prstGeom prst="ellipse">
            <a:avLst/>
          </a:prstGeom>
          <a:solidFill>
            <a:srgbClr val="FF993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DFDF9F7-2396-A4CC-2E67-267BF90E6E9A}"/>
              </a:ext>
            </a:extLst>
          </p:cNvPr>
          <p:cNvSpPr/>
          <p:nvPr/>
        </p:nvSpPr>
        <p:spPr>
          <a:xfrm>
            <a:off x="3228877" y="432135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1D7AC63-B145-2ABF-93A8-CD09CC6ADAA8}"/>
              </a:ext>
            </a:extLst>
          </p:cNvPr>
          <p:cNvSpPr/>
          <p:nvPr/>
        </p:nvSpPr>
        <p:spPr>
          <a:xfrm>
            <a:off x="3805346" y="432135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8903587-D786-2005-0514-7A76EDB8C18B}"/>
              </a:ext>
            </a:extLst>
          </p:cNvPr>
          <p:cNvSpPr/>
          <p:nvPr/>
        </p:nvSpPr>
        <p:spPr>
          <a:xfrm>
            <a:off x="2536715" y="4321357"/>
            <a:ext cx="174870" cy="148974"/>
          </a:xfrm>
          <a:prstGeom prst="ellipse">
            <a:avLst/>
          </a:prstGeom>
          <a:solidFill>
            <a:srgbClr val="FF993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E313B06-8F49-DEC3-27E7-72CD15B84E5B}"/>
              </a:ext>
            </a:extLst>
          </p:cNvPr>
          <p:cNvSpPr/>
          <p:nvPr/>
        </p:nvSpPr>
        <p:spPr>
          <a:xfrm>
            <a:off x="1209399" y="4321357"/>
            <a:ext cx="174870" cy="148974"/>
          </a:xfrm>
          <a:prstGeom prst="ellipse">
            <a:avLst/>
          </a:prstGeom>
          <a:solidFill>
            <a:srgbClr val="FF993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1F47A41-7692-4572-1B66-A4436191D5ED}"/>
              </a:ext>
            </a:extLst>
          </p:cNvPr>
          <p:cNvSpPr/>
          <p:nvPr/>
        </p:nvSpPr>
        <p:spPr>
          <a:xfrm>
            <a:off x="9695938" y="220161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AF0524-C0D6-6B82-845D-2A76B89CBE0A}"/>
              </a:ext>
            </a:extLst>
          </p:cNvPr>
          <p:cNvSpPr/>
          <p:nvPr/>
        </p:nvSpPr>
        <p:spPr>
          <a:xfrm>
            <a:off x="9175743" y="220161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C867765-C3E5-752B-DFB6-861161B03FCB}"/>
              </a:ext>
            </a:extLst>
          </p:cNvPr>
          <p:cNvSpPr/>
          <p:nvPr/>
        </p:nvSpPr>
        <p:spPr>
          <a:xfrm>
            <a:off x="367886" y="4911079"/>
            <a:ext cx="174870" cy="148974"/>
          </a:xfrm>
          <a:prstGeom prst="ellipse">
            <a:avLst/>
          </a:prstGeom>
          <a:solidFill>
            <a:srgbClr val="FF993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19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FA267-1A63-587F-5234-0BE0136E3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2F71A5E-E6D5-7C71-1790-9B299C869F8D}"/>
              </a:ext>
            </a:extLst>
          </p:cNvPr>
          <p:cNvSpPr/>
          <p:nvPr/>
        </p:nvSpPr>
        <p:spPr>
          <a:xfrm>
            <a:off x="123213" y="134304"/>
            <a:ext cx="5482458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1830-1848 : Dans une Europe réactionnaire, la Suisse devient un Etat fédéral et démocratique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c) </a:t>
            </a:r>
            <a:r>
              <a:rPr lang="fr-FR" dirty="0"/>
              <a:t>1513 : Confédération des XIII cantons…</a:t>
            </a:r>
          </a:p>
          <a:p>
            <a:endParaRPr lang="fr-FR" dirty="0"/>
          </a:p>
          <a:p>
            <a:r>
              <a:rPr lang="fr-FR" dirty="0"/>
              <a:t>- Les six cantons </a:t>
            </a:r>
            <a:r>
              <a:rPr lang="fr-FR" i="1" dirty="0"/>
              <a:t>forestiers</a:t>
            </a:r>
            <a:r>
              <a:rPr lang="fr-FR" dirty="0"/>
              <a:t> : Uri, Schwyz, Unterwald Glaris, Zoug ; Plus Appenzell (1513)</a:t>
            </a:r>
          </a:p>
          <a:p>
            <a:endParaRPr lang="fr-FR" dirty="0"/>
          </a:p>
          <a:p>
            <a:r>
              <a:rPr lang="fr-FR" dirty="0"/>
              <a:t>- Les sept cantons </a:t>
            </a:r>
            <a:r>
              <a:rPr lang="fr-FR" i="1" dirty="0"/>
              <a:t>urbains</a:t>
            </a:r>
            <a:r>
              <a:rPr lang="fr-FR" dirty="0"/>
              <a:t> : Lucerne, Zurich, Berne-Vaud Fribourg (1481) Soleure (1481), Schaffhouse (1501) et Bâle (1501)</a:t>
            </a:r>
          </a:p>
        </p:txBody>
      </p:sp>
      <p:pic>
        <p:nvPicPr>
          <p:cNvPr id="3" name="Image 2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B594FD64-8F34-5039-D7B6-09EC3E1DC5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89" t="-4313" r="-3747" b="-3966"/>
          <a:stretch/>
        </p:blipFill>
        <p:spPr>
          <a:xfrm>
            <a:off x="5751443" y="134305"/>
            <a:ext cx="6317346" cy="65847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67B25E5B-0723-48E4-8C94-4DD54E0BA341}"/>
              </a:ext>
            </a:extLst>
          </p:cNvPr>
          <p:cNvSpPr/>
          <p:nvPr/>
        </p:nvSpPr>
        <p:spPr>
          <a:xfrm>
            <a:off x="1387591" y="2992940"/>
            <a:ext cx="174870" cy="148974"/>
          </a:xfrm>
          <a:prstGeom prst="ellipse">
            <a:avLst/>
          </a:prstGeom>
          <a:solidFill>
            <a:srgbClr val="FF993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9B21035-8A31-01FE-C6E6-CDDF7605B3B9}"/>
              </a:ext>
            </a:extLst>
          </p:cNvPr>
          <p:cNvSpPr/>
          <p:nvPr/>
        </p:nvSpPr>
        <p:spPr>
          <a:xfrm>
            <a:off x="3606564" y="188135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B450C43-AD6A-3E9F-346D-0682376FC3DD}"/>
              </a:ext>
            </a:extLst>
          </p:cNvPr>
          <p:cNvSpPr/>
          <p:nvPr/>
        </p:nvSpPr>
        <p:spPr>
          <a:xfrm>
            <a:off x="9232112" y="259636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49C4330-7A81-C3C0-7E38-AA9BF27C8A4E}"/>
              </a:ext>
            </a:extLst>
          </p:cNvPr>
          <p:cNvSpPr/>
          <p:nvPr/>
        </p:nvSpPr>
        <p:spPr>
          <a:xfrm>
            <a:off x="8822681" y="259636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752E67F-A003-3B6A-99F2-89FA0371B0E1}"/>
              </a:ext>
            </a:extLst>
          </p:cNvPr>
          <p:cNvSpPr/>
          <p:nvPr/>
        </p:nvSpPr>
        <p:spPr>
          <a:xfrm>
            <a:off x="9411603" y="244739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D7E3247-AB33-4E09-F7E7-18301040CF5E}"/>
              </a:ext>
            </a:extLst>
          </p:cNvPr>
          <p:cNvSpPr/>
          <p:nvPr/>
        </p:nvSpPr>
        <p:spPr>
          <a:xfrm>
            <a:off x="7927538" y="2447391"/>
            <a:ext cx="174870" cy="148974"/>
          </a:xfrm>
          <a:prstGeom prst="ellipse">
            <a:avLst/>
          </a:prstGeom>
          <a:solidFill>
            <a:srgbClr val="FF993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BFA2BC5-4BE9-B0CD-32CF-6C13C41C6C85}"/>
              </a:ext>
            </a:extLst>
          </p:cNvPr>
          <p:cNvSpPr/>
          <p:nvPr/>
        </p:nvSpPr>
        <p:spPr>
          <a:xfrm>
            <a:off x="9057242" y="1806870"/>
            <a:ext cx="174870" cy="148974"/>
          </a:xfrm>
          <a:prstGeom prst="ellipse">
            <a:avLst/>
          </a:prstGeom>
          <a:solidFill>
            <a:srgbClr val="FF993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17B686A-9C6B-E1AF-16B0-97C7F12B0D44}"/>
              </a:ext>
            </a:extLst>
          </p:cNvPr>
          <p:cNvSpPr/>
          <p:nvPr/>
        </p:nvSpPr>
        <p:spPr>
          <a:xfrm>
            <a:off x="8882372" y="2201617"/>
            <a:ext cx="174870" cy="148974"/>
          </a:xfrm>
          <a:prstGeom prst="ellipse">
            <a:avLst/>
          </a:prstGeom>
          <a:solidFill>
            <a:srgbClr val="FF993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AE86206-EB25-4723-C6E7-B20F26789762}"/>
              </a:ext>
            </a:extLst>
          </p:cNvPr>
          <p:cNvSpPr/>
          <p:nvPr/>
        </p:nvSpPr>
        <p:spPr>
          <a:xfrm>
            <a:off x="9695938" y="220161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BD8A2F0-6972-0B83-CC0A-E9FB090E203B}"/>
              </a:ext>
            </a:extLst>
          </p:cNvPr>
          <p:cNvSpPr/>
          <p:nvPr/>
        </p:nvSpPr>
        <p:spPr>
          <a:xfrm>
            <a:off x="9175743" y="220161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D4E696B-A8C3-28C5-ABE3-65AB06CE2B73}"/>
              </a:ext>
            </a:extLst>
          </p:cNvPr>
          <p:cNvSpPr/>
          <p:nvPr/>
        </p:nvSpPr>
        <p:spPr>
          <a:xfrm>
            <a:off x="10100130" y="180687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7A7E146-7D80-58FE-FF04-255DF5AB2D63}"/>
              </a:ext>
            </a:extLst>
          </p:cNvPr>
          <p:cNvSpPr/>
          <p:nvPr/>
        </p:nvSpPr>
        <p:spPr>
          <a:xfrm>
            <a:off x="7711616" y="2623322"/>
            <a:ext cx="174870" cy="148974"/>
          </a:xfrm>
          <a:prstGeom prst="ellipse">
            <a:avLst/>
          </a:prstGeom>
          <a:solidFill>
            <a:srgbClr val="FF993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693A946-EB96-312B-C27A-0D15358B4AE1}"/>
              </a:ext>
            </a:extLst>
          </p:cNvPr>
          <p:cNvSpPr/>
          <p:nvPr/>
        </p:nvSpPr>
        <p:spPr>
          <a:xfrm>
            <a:off x="8087860" y="1978608"/>
            <a:ext cx="174870" cy="148974"/>
          </a:xfrm>
          <a:prstGeom prst="ellipse">
            <a:avLst/>
          </a:prstGeom>
          <a:solidFill>
            <a:srgbClr val="FF993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4B97448-F5D5-8A56-11EB-BC898245AF44}"/>
              </a:ext>
            </a:extLst>
          </p:cNvPr>
          <p:cNvSpPr/>
          <p:nvPr/>
        </p:nvSpPr>
        <p:spPr>
          <a:xfrm>
            <a:off x="9278495" y="1216361"/>
            <a:ext cx="174870" cy="148974"/>
          </a:xfrm>
          <a:prstGeom prst="ellipse">
            <a:avLst/>
          </a:prstGeom>
          <a:solidFill>
            <a:srgbClr val="FF993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1ADE550-02C9-22DB-3CF9-C319AA71ABBA}"/>
              </a:ext>
            </a:extLst>
          </p:cNvPr>
          <p:cNvSpPr/>
          <p:nvPr/>
        </p:nvSpPr>
        <p:spPr>
          <a:xfrm>
            <a:off x="8175295" y="1554990"/>
            <a:ext cx="174870" cy="148974"/>
          </a:xfrm>
          <a:prstGeom prst="ellipse">
            <a:avLst/>
          </a:prstGeom>
          <a:solidFill>
            <a:srgbClr val="FF993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AAB314F-B0FB-8BC4-7039-9868CAF954FE}"/>
              </a:ext>
            </a:extLst>
          </p:cNvPr>
          <p:cNvSpPr/>
          <p:nvPr/>
        </p:nvSpPr>
        <p:spPr>
          <a:xfrm>
            <a:off x="6870049" y="2963800"/>
            <a:ext cx="95357" cy="125443"/>
          </a:xfrm>
          <a:prstGeom prst="ellipse">
            <a:avLst/>
          </a:prstGeom>
          <a:solidFill>
            <a:srgbClr val="FF993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E8FB082-5389-7CC3-21A1-B2E8AE3BB5E9}"/>
              </a:ext>
            </a:extLst>
          </p:cNvPr>
          <p:cNvSpPr/>
          <p:nvPr/>
        </p:nvSpPr>
        <p:spPr>
          <a:xfrm>
            <a:off x="5114136" y="2276104"/>
            <a:ext cx="95357" cy="125443"/>
          </a:xfrm>
          <a:prstGeom prst="ellipse">
            <a:avLst/>
          </a:prstGeom>
          <a:solidFill>
            <a:srgbClr val="FF993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63559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154C4-8EDD-C5E0-AEE0-F77EB5E8A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F3EA9E-FBAE-A74C-5E49-00B1E5BA98B3}"/>
              </a:ext>
            </a:extLst>
          </p:cNvPr>
          <p:cNvSpPr/>
          <p:nvPr/>
        </p:nvSpPr>
        <p:spPr>
          <a:xfrm>
            <a:off x="123212" y="134305"/>
            <a:ext cx="5151154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1830-1848 : Dans une Europe réactionnaire, la Suisse devient un Etat fédéral et démocratique</a:t>
            </a:r>
          </a:p>
          <a:p>
            <a:endParaRPr lang="fr-FR" dirty="0"/>
          </a:p>
          <a:p>
            <a:r>
              <a:rPr lang="fr-FR" dirty="0"/>
              <a:t>d) 1798 : La République helvétique centralisée</a:t>
            </a:r>
          </a:p>
          <a:p>
            <a:r>
              <a:rPr lang="fr-FR" dirty="0"/>
              <a:t>Capitale : Berne</a:t>
            </a:r>
          </a:p>
          <a:p>
            <a:endParaRPr lang="fr-FR" dirty="0"/>
          </a:p>
          <a:p>
            <a:r>
              <a:rPr lang="fr-FR" dirty="0"/>
              <a:t>*Les 19 cantons : 13 plus 6 autres</a:t>
            </a:r>
          </a:p>
          <a:p>
            <a:r>
              <a:rPr lang="fr-FR" dirty="0"/>
              <a:t>- Vaud, Argovie, Thurgovie et Tessin</a:t>
            </a:r>
          </a:p>
          <a:p>
            <a:r>
              <a:rPr lang="fr-FR" dirty="0"/>
              <a:t>- Les Grisons et Saint-Gall ex-alliés extérieurs</a:t>
            </a:r>
          </a:p>
          <a:p>
            <a:endParaRPr lang="fr-FR" dirty="0"/>
          </a:p>
          <a:p>
            <a:r>
              <a:rPr lang="fr-FR" dirty="0"/>
              <a:t>e) 1803 : L’acte de médiation</a:t>
            </a:r>
          </a:p>
          <a:p>
            <a:r>
              <a:rPr lang="fr-FR" dirty="0"/>
              <a:t>Fin du gouvernement centralisé</a:t>
            </a:r>
          </a:p>
          <a:p>
            <a:r>
              <a:rPr lang="fr-FR" dirty="0"/>
              <a:t>La Suisse redevient confédérale…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6BAFF57-44B7-1BDA-6C1A-93646206AAE5}"/>
              </a:ext>
            </a:extLst>
          </p:cNvPr>
          <p:cNvSpPr/>
          <p:nvPr/>
        </p:nvSpPr>
        <p:spPr>
          <a:xfrm>
            <a:off x="3553462" y="215120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683D8862-4D8F-DCF7-0627-188A7DDDA1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89" t="-4313" r="-3747" b="-3966"/>
          <a:stretch/>
        </p:blipFill>
        <p:spPr>
          <a:xfrm>
            <a:off x="5751443" y="134305"/>
            <a:ext cx="6317346" cy="65847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F566589C-B7FF-8428-86AF-77F279E9D223}"/>
              </a:ext>
            </a:extLst>
          </p:cNvPr>
          <p:cNvSpPr/>
          <p:nvPr/>
        </p:nvSpPr>
        <p:spPr>
          <a:xfrm>
            <a:off x="9232112" y="259636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4EBF137-3E03-9EB8-391F-158A8EF1E766}"/>
              </a:ext>
            </a:extLst>
          </p:cNvPr>
          <p:cNvSpPr/>
          <p:nvPr/>
        </p:nvSpPr>
        <p:spPr>
          <a:xfrm>
            <a:off x="8822681" y="259636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B57C7B6-1A6F-E572-D76E-7765249C7E2C}"/>
              </a:ext>
            </a:extLst>
          </p:cNvPr>
          <p:cNvSpPr/>
          <p:nvPr/>
        </p:nvSpPr>
        <p:spPr>
          <a:xfrm>
            <a:off x="9411603" y="244739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5E7B679-945B-5F50-591E-17E937B653B9}"/>
              </a:ext>
            </a:extLst>
          </p:cNvPr>
          <p:cNvSpPr/>
          <p:nvPr/>
        </p:nvSpPr>
        <p:spPr>
          <a:xfrm>
            <a:off x="7927538" y="2350591"/>
            <a:ext cx="335192" cy="2457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A5C0927-E2CB-B171-37CD-12F084A488D7}"/>
              </a:ext>
            </a:extLst>
          </p:cNvPr>
          <p:cNvSpPr/>
          <p:nvPr/>
        </p:nvSpPr>
        <p:spPr>
          <a:xfrm>
            <a:off x="9057242" y="1806870"/>
            <a:ext cx="174870" cy="148974"/>
          </a:xfrm>
          <a:prstGeom prst="ellipse">
            <a:avLst/>
          </a:prstGeom>
          <a:solidFill>
            <a:srgbClr val="FF993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15E7177-B896-6CF1-3D9D-A7FACD4411FB}"/>
              </a:ext>
            </a:extLst>
          </p:cNvPr>
          <p:cNvSpPr/>
          <p:nvPr/>
        </p:nvSpPr>
        <p:spPr>
          <a:xfrm>
            <a:off x="8882372" y="2201617"/>
            <a:ext cx="174870" cy="148974"/>
          </a:xfrm>
          <a:prstGeom prst="ellipse">
            <a:avLst/>
          </a:prstGeom>
          <a:solidFill>
            <a:srgbClr val="FF993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8509DA3-CB85-3053-FC2A-753129A98299}"/>
              </a:ext>
            </a:extLst>
          </p:cNvPr>
          <p:cNvSpPr/>
          <p:nvPr/>
        </p:nvSpPr>
        <p:spPr>
          <a:xfrm>
            <a:off x="9695938" y="220161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8EC4425-1C02-50E8-8733-E1203AA7BE8F}"/>
              </a:ext>
            </a:extLst>
          </p:cNvPr>
          <p:cNvSpPr/>
          <p:nvPr/>
        </p:nvSpPr>
        <p:spPr>
          <a:xfrm>
            <a:off x="9175743" y="220161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3BFF246-264D-0AB6-EF92-633A3FF11148}"/>
              </a:ext>
            </a:extLst>
          </p:cNvPr>
          <p:cNvSpPr/>
          <p:nvPr/>
        </p:nvSpPr>
        <p:spPr>
          <a:xfrm>
            <a:off x="10100130" y="180687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2407192-7A60-D1FD-CF4E-8AE28904C240}"/>
              </a:ext>
            </a:extLst>
          </p:cNvPr>
          <p:cNvSpPr/>
          <p:nvPr/>
        </p:nvSpPr>
        <p:spPr>
          <a:xfrm>
            <a:off x="7711616" y="2623322"/>
            <a:ext cx="174870" cy="148974"/>
          </a:xfrm>
          <a:prstGeom prst="ellipse">
            <a:avLst/>
          </a:prstGeom>
          <a:solidFill>
            <a:srgbClr val="FF993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07EA4CD-518F-A3A0-7883-483646DAAB4E}"/>
              </a:ext>
            </a:extLst>
          </p:cNvPr>
          <p:cNvSpPr/>
          <p:nvPr/>
        </p:nvSpPr>
        <p:spPr>
          <a:xfrm>
            <a:off x="8087860" y="1978608"/>
            <a:ext cx="174870" cy="148974"/>
          </a:xfrm>
          <a:prstGeom prst="ellipse">
            <a:avLst/>
          </a:prstGeom>
          <a:solidFill>
            <a:srgbClr val="FF993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540D0C4-F74C-35F9-E061-F1D093AAC1EF}"/>
              </a:ext>
            </a:extLst>
          </p:cNvPr>
          <p:cNvSpPr/>
          <p:nvPr/>
        </p:nvSpPr>
        <p:spPr>
          <a:xfrm>
            <a:off x="9278495" y="1216361"/>
            <a:ext cx="174870" cy="148974"/>
          </a:xfrm>
          <a:prstGeom prst="ellipse">
            <a:avLst/>
          </a:prstGeom>
          <a:solidFill>
            <a:srgbClr val="FF993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3B23FC06-CA1E-DAAD-715C-70B0B147581F}"/>
              </a:ext>
            </a:extLst>
          </p:cNvPr>
          <p:cNvSpPr/>
          <p:nvPr/>
        </p:nvSpPr>
        <p:spPr>
          <a:xfrm>
            <a:off x="8175295" y="1554990"/>
            <a:ext cx="174870" cy="148974"/>
          </a:xfrm>
          <a:prstGeom prst="ellipse">
            <a:avLst/>
          </a:prstGeom>
          <a:solidFill>
            <a:srgbClr val="FF993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468CEEE-3D50-05F6-9295-06A92B865BA7}"/>
              </a:ext>
            </a:extLst>
          </p:cNvPr>
          <p:cNvSpPr/>
          <p:nvPr/>
        </p:nvSpPr>
        <p:spPr>
          <a:xfrm>
            <a:off x="9499038" y="360393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49EDD183-A215-DB49-B04B-F40B8CCCABA9}"/>
              </a:ext>
            </a:extLst>
          </p:cNvPr>
          <p:cNvSpPr/>
          <p:nvPr/>
        </p:nvSpPr>
        <p:spPr>
          <a:xfrm>
            <a:off x="9695938" y="136533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54D9CBE-0B55-1739-B06F-318DAE76316A}"/>
              </a:ext>
            </a:extLst>
          </p:cNvPr>
          <p:cNvSpPr/>
          <p:nvPr/>
        </p:nvSpPr>
        <p:spPr>
          <a:xfrm>
            <a:off x="8707502" y="169429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31B16D19-AFD4-F7C4-E129-EF839D324825}"/>
              </a:ext>
            </a:extLst>
          </p:cNvPr>
          <p:cNvSpPr/>
          <p:nvPr/>
        </p:nvSpPr>
        <p:spPr>
          <a:xfrm>
            <a:off x="6841977" y="290819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D083D3FE-5BB4-CAFB-CC5C-1975DF28D699}"/>
              </a:ext>
            </a:extLst>
          </p:cNvPr>
          <p:cNvSpPr/>
          <p:nvPr/>
        </p:nvSpPr>
        <p:spPr>
          <a:xfrm>
            <a:off x="10275000" y="2773967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F83E103A-9682-F413-73BB-51FC636EF980}"/>
              </a:ext>
            </a:extLst>
          </p:cNvPr>
          <p:cNvSpPr/>
          <p:nvPr/>
        </p:nvSpPr>
        <p:spPr>
          <a:xfrm>
            <a:off x="9966843" y="1630734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05E49C5C-E09C-BCD6-932F-0C10D4F1E8E9}"/>
              </a:ext>
            </a:extLst>
          </p:cNvPr>
          <p:cNvSpPr/>
          <p:nvPr/>
        </p:nvSpPr>
        <p:spPr>
          <a:xfrm>
            <a:off x="4427700" y="2447391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95328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58B60-BC3F-4DCF-96A6-95296C319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65A2CE-75D4-9694-E82D-8877081C111F}"/>
              </a:ext>
            </a:extLst>
          </p:cNvPr>
          <p:cNvSpPr/>
          <p:nvPr/>
        </p:nvSpPr>
        <p:spPr>
          <a:xfrm>
            <a:off x="123212" y="134305"/>
            <a:ext cx="5151154" cy="59093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1830-1848 : Dans une Europe réactionnaire, la Suisse devient un Etat fédéral et démocratique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f) </a:t>
            </a:r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1815 : Le Pacte fédéral suisse restaure l’Ancien régime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*Un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seul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traité commun instaurant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Une confédération des 22 cantons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19 cantons de 1798 plus 3 autres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 Valais, Neuchâtel prussien (1707-1848) et Genève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Berne s’agrandit de l’ex-évêché de Bâle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*Une Diète des cantons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Mais toujours simple assemblée de diplomates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*1815 : Traité de Vienne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Inviolabilité et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neutralité perpétuelle de la Suisse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*Mais ce retour à l’Ancien Régime irrite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nationalistes centralisateurs et les libéraux…</a:t>
            </a:r>
          </a:p>
        </p:txBody>
      </p:sp>
      <p:pic>
        <p:nvPicPr>
          <p:cNvPr id="14" name="Image 1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C90B09D1-AB9C-66E2-200A-62EF7EAE5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820" y="113390"/>
            <a:ext cx="6661967" cy="418324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00595858-120A-AB72-8C70-DFE331FB9D05}"/>
              </a:ext>
            </a:extLst>
          </p:cNvPr>
          <p:cNvSpPr/>
          <p:nvPr/>
        </p:nvSpPr>
        <p:spPr>
          <a:xfrm>
            <a:off x="5747201" y="335451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8CD2B1B-9491-B948-BCB4-482CB7ED7DC8}"/>
              </a:ext>
            </a:extLst>
          </p:cNvPr>
          <p:cNvSpPr/>
          <p:nvPr/>
        </p:nvSpPr>
        <p:spPr>
          <a:xfrm>
            <a:off x="8059705" y="335451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D7A69C3-25AB-921A-A9A7-1F28BD065530}"/>
              </a:ext>
            </a:extLst>
          </p:cNvPr>
          <p:cNvSpPr/>
          <p:nvPr/>
        </p:nvSpPr>
        <p:spPr>
          <a:xfrm>
            <a:off x="6721236" y="182388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BA61317-CAE8-6C21-5BB5-95DA64062322}"/>
              </a:ext>
            </a:extLst>
          </p:cNvPr>
          <p:cNvSpPr/>
          <p:nvPr/>
        </p:nvSpPr>
        <p:spPr>
          <a:xfrm>
            <a:off x="7138680" y="90286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3DA3DBE-C6BC-C4C2-2FD2-43D4568F8FB8}"/>
              </a:ext>
            </a:extLst>
          </p:cNvPr>
          <p:cNvSpPr/>
          <p:nvPr/>
        </p:nvSpPr>
        <p:spPr>
          <a:xfrm>
            <a:off x="4416079" y="328002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E91928C-ADB7-DD61-02F6-0159BA622091}"/>
              </a:ext>
            </a:extLst>
          </p:cNvPr>
          <p:cNvSpPr/>
          <p:nvPr/>
        </p:nvSpPr>
        <p:spPr>
          <a:xfrm>
            <a:off x="3679862" y="246331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48346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BCCA4-B919-CE5B-0418-563434CD2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33B3DDE-E137-6768-D6DF-6BDC6817CF63}"/>
              </a:ext>
            </a:extLst>
          </p:cNvPr>
          <p:cNvSpPr/>
          <p:nvPr/>
        </p:nvSpPr>
        <p:spPr>
          <a:xfrm>
            <a:off x="123211" y="134305"/>
            <a:ext cx="5416197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1830-1848 : Dans une Europe réactionnaire, la Suisse devient un Etat fédéral et démocratique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*1830 : La révolution en France inspire…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*Mouvement de réformes dans les 12 cantons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plus importants : La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Régénération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…</a:t>
            </a:r>
            <a:endParaRPr lang="fr-FR" i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notamment en instaurant le suffrage universel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Mais également en menant une politique anticatholique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*Tensions entre cantons </a:t>
            </a:r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protestants radicaux-démocrates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cantons catholiques conservateurs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Parmi ces derniers, certains veulent conserver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Leurs démocraties directes, le </a:t>
            </a:r>
            <a:r>
              <a:rPr lang="fr-FR" i="1" spc="-1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Landgemeinde</a:t>
            </a:r>
            <a:endParaRPr lang="fr-FR" i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12" name="Image 11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CF2DB9F4-FAF1-0564-FB9E-6EA1187F9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480" y="113389"/>
            <a:ext cx="6374306" cy="400803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118545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3178E-0521-CA0F-EF18-E0DEE2011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E2477E7-6CD1-188D-3AE9-BDA63A9C96B4}"/>
              </a:ext>
            </a:extLst>
          </p:cNvPr>
          <p:cNvSpPr/>
          <p:nvPr/>
        </p:nvSpPr>
        <p:spPr>
          <a:xfrm>
            <a:off x="123212" y="134305"/>
            <a:ext cx="4528302" cy="64633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1830-1848 : Dans une Europe réactionnaire, la Suisse devient un Etat fédéral et démocratique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*1845 : 7 cantons catholiques concluent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 pacte de défense secret : Le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Sonderbund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Uri, Schwytz, Unterwald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Lucerne et Zoug germanophones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Plus le Valais franco-allemand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Fribourg francophone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</a:t>
            </a:r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Juillet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1847 : La Diète </a:t>
            </a:r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majoritairement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libérale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Exige la dissolution du Sonderbund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*Nov. 1847 :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 court conflit éclate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 mois, 100 morts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 Sonderbund, vaincu, est dissous…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*Fév. 1848 : Le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Printemps des peuples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puissances européennes n’interviennent pas et les radicaux vainqueurs vont en profiter…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39FAD306-5F19-3379-B33D-17F8B3419FA3}"/>
              </a:ext>
            </a:extLst>
          </p:cNvPr>
          <p:cNvSpPr/>
          <p:nvPr/>
        </p:nvSpPr>
        <p:spPr>
          <a:xfrm>
            <a:off x="4342469" y="1645382"/>
            <a:ext cx="174870" cy="148974"/>
          </a:xfrm>
          <a:prstGeom prst="ellipse">
            <a:avLst/>
          </a:prstGeom>
          <a:solidFill>
            <a:srgbClr val="FFCC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91443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8D345-A1D2-58D8-134D-4E71D4C35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825FAFC-9FAB-3329-9B09-30DC309512AD}"/>
              </a:ext>
            </a:extLst>
          </p:cNvPr>
          <p:cNvSpPr/>
          <p:nvPr/>
        </p:nvSpPr>
        <p:spPr>
          <a:xfrm>
            <a:off x="123211" y="134305"/>
            <a:ext cx="5442702" cy="53399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1830-1848 : Dans une Europe réactionnaire, la Suisse devient un Etat fédéral et démocratique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*Sept. 1848 : Une nouvelle constitution est votée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Suisse des 22 (26 actuellement) cantons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Devient un Etat fédéral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Tout en gardant le nom de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Confédération helvétique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*Trois points…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Les cantons perdent leur souveraineté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Tout en gardant leurs gouvernements et parlements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b) A Berne, la capitale fédérale…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 pouvoir législatif…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Conseil national de députés élus au suffrage universel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Plus un Conseil des Etats (2 élus par canton)</a:t>
            </a:r>
          </a:p>
        </p:txBody>
      </p:sp>
      <p:pic>
        <p:nvPicPr>
          <p:cNvPr id="6" name="Image 5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B9EAA537-4F2A-07B8-2739-3F6CFBAD2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159" y="134305"/>
            <a:ext cx="6349630" cy="39871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56964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8D345-A1D2-58D8-134D-4E71D4C35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825FAFC-9FAB-3329-9B09-30DC309512AD}"/>
              </a:ext>
            </a:extLst>
          </p:cNvPr>
          <p:cNvSpPr/>
          <p:nvPr/>
        </p:nvSpPr>
        <p:spPr>
          <a:xfrm>
            <a:off x="123211" y="134305"/>
            <a:ext cx="5442702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1830-1848 : Dans une Europe réactionnaire, la Suisse devient un Etat fédéral et démocratique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c) Et un pouvoir exécutif…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 Conseil fédéral de 7 membres élus pour 3 ans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Dont un en est le président élu pour un an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*Et maintenant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Autre révolution réussie, la Belgique…</a:t>
            </a:r>
          </a:p>
        </p:txBody>
      </p:sp>
      <p:pic>
        <p:nvPicPr>
          <p:cNvPr id="3" name="Image 2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281EA417-67F3-457C-7C12-E3368DC84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159" y="134305"/>
            <a:ext cx="6349630" cy="39871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47829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3B543-8EB8-FB40-8B80-82CF8A1CC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2C3D3709-905E-D06B-C9FE-48E012C24A99}"/>
              </a:ext>
            </a:extLst>
          </p:cNvPr>
          <p:cNvSpPr/>
          <p:nvPr/>
        </p:nvSpPr>
        <p:spPr>
          <a:xfrm>
            <a:off x="154800" y="177840"/>
            <a:ext cx="4952676" cy="61848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*1830-48 : En Europe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 mouvement reprend…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1830-48 : Une refondation de la Suisse réussie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b) 1830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Une révolte indépendantiste belge réussie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une révolte polonaise mise en échec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c) Et enfin…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1848 : Le printemps des peuples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NB : Pour l’Italien </a:t>
            </a:r>
            <a:r>
              <a:rPr lang="fr-FR" u="sng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Guiseppe Mazzini</a:t>
            </a:r>
          </a:p>
          <a:p>
            <a:r>
              <a:rPr lang="fr-FR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Les mouvements nationaux doivent amener à une Confédération républicaine pacifiste de l’Europe</a:t>
            </a:r>
          </a:p>
          <a:p>
            <a:r>
              <a:rPr lang="fr-FR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Nationalisme est n’alors pas associé à la guerre…</a:t>
            </a:r>
          </a:p>
          <a:p>
            <a:r>
              <a:rPr lang="fr-FR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1834 : Mazzini fonde le mouvement </a:t>
            </a:r>
            <a:r>
              <a:rPr lang="fr-FR" i="1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Jeune Europe</a:t>
            </a: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*1830-48 : Donc, le mouvement reprend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comme en 1789, tout recommence par la France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*Retournons en 1815…</a:t>
            </a:r>
          </a:p>
        </p:txBody>
      </p:sp>
      <p:pic>
        <p:nvPicPr>
          <p:cNvPr id="3" name="Image 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45158308-BE69-2A9F-1456-F0D6E10A5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113" y="177841"/>
            <a:ext cx="6776086" cy="460773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60961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07D6C-9155-E085-B4DF-3C0F17AB3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100F40-46D1-557F-1CDE-13D9D66A048D}"/>
              </a:ext>
            </a:extLst>
          </p:cNvPr>
          <p:cNvSpPr/>
          <p:nvPr/>
        </p:nvSpPr>
        <p:spPr>
          <a:xfrm>
            <a:off x="123211" y="134305"/>
            <a:ext cx="7404024" cy="61863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1830-1848 : Entre révolutions et romantisme, retour du mouvement</a:t>
            </a:r>
          </a:p>
          <a:p>
            <a:endParaRPr lang="fr-FR" b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1815-1830 : En France, de la Restauration réactionnaire des Bourbons à la monarchie libérale de Louis-Philippe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endParaRPr lang="fr-FR" b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Trois dates…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*1815 : Louis XVIII, roi de France et retour des Bourbons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*1824 : Charles X succède à son frère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*27, 28 et 29 juillet 1830 : Les Trois Glorieuses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Charles X est exilé et fin définitive des Bourbons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*1815 :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Louis XVIII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roi de France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pour imposer la Restauration monarchique et la faire accepter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Il octroie à son peuple une Charte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Avec l’appui d’un tsar Alexandre, alors dans sa phase libérale (!)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Charte, terme plus monarchique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moins révolutionnaire qu’une constitution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1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ère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dispute : Une charte octroyée par la bienveillance royale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qui peut être abandonnée ? Ou un véritable contrat définitif ?</a:t>
            </a:r>
          </a:p>
        </p:txBody>
      </p:sp>
    </p:spTree>
    <p:extLst>
      <p:ext uri="{BB962C8B-B14F-4D97-AF65-F5344CB8AC3E}">
        <p14:creationId xmlns:p14="http://schemas.microsoft.com/office/powerpoint/2010/main" val="462734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18A77-F06E-E0DD-C992-025D02757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D73784C-6085-88EC-39D2-05F53D980224}"/>
              </a:ext>
            </a:extLst>
          </p:cNvPr>
          <p:cNvSpPr/>
          <p:nvPr/>
        </p:nvSpPr>
        <p:spPr>
          <a:xfrm>
            <a:off x="123211" y="134305"/>
            <a:ext cx="6410108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1815-1830 : En France, de la Restauration réactionnaire des Bourbons à la monarchie libérale de Louis-Philippe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endParaRPr lang="fr-FR" b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*La Charte : Un pouvoir partagé en trois…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Un roi,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Louis XVIII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et son gouvernement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Qui gère totalement l’exécutif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b) Un pouvoir exécutif fort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Tempéré par deux assemblées législatives…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Une Chambre des pairs nommés par le roi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Une Chambre de députés élus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45E9FF-8EF9-0892-FAFC-70ACE85AF71A}"/>
              </a:ext>
            </a:extLst>
          </p:cNvPr>
          <p:cNvSpPr/>
          <p:nvPr/>
        </p:nvSpPr>
        <p:spPr>
          <a:xfrm>
            <a:off x="9140039" y="1575818"/>
            <a:ext cx="895682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XV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1715-74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7C7C90-C91B-0F39-1C69-713B47D0F236}"/>
              </a:ext>
            </a:extLst>
          </p:cNvPr>
          <p:cNvSpPr/>
          <p:nvPr/>
        </p:nvSpPr>
        <p:spPr>
          <a:xfrm>
            <a:off x="9134553" y="2058403"/>
            <a:ext cx="895682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8E00FF-E9CA-7E19-9A8F-B4EA68D1B00D}"/>
              </a:ext>
            </a:extLst>
          </p:cNvPr>
          <p:cNvSpPr/>
          <p:nvPr/>
        </p:nvSpPr>
        <p:spPr>
          <a:xfrm>
            <a:off x="9134553" y="2540988"/>
            <a:ext cx="895682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XVI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1774-92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9F4A47-7149-71A7-FA93-E8AC05EB579F}"/>
              </a:ext>
            </a:extLst>
          </p:cNvPr>
          <p:cNvSpPr/>
          <p:nvPr/>
        </p:nvSpPr>
        <p:spPr>
          <a:xfrm>
            <a:off x="10153830" y="134305"/>
            <a:ext cx="869683" cy="5632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BOURBON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1589-1792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282228-9F7D-383F-CAFA-13BBE61B5BE1}"/>
              </a:ext>
            </a:extLst>
          </p:cNvPr>
          <p:cNvSpPr/>
          <p:nvPr/>
        </p:nvSpPr>
        <p:spPr>
          <a:xfrm>
            <a:off x="10153830" y="2540988"/>
            <a:ext cx="895682" cy="39099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XVIII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1814-24</a:t>
            </a:r>
          </a:p>
        </p:txBody>
      </p:sp>
      <p:cxnSp>
        <p:nvCxnSpPr>
          <p:cNvPr id="22" name="Connecteur : en angle 21">
            <a:extLst>
              <a:ext uri="{FF2B5EF4-FFF2-40B4-BE49-F238E27FC236}">
                <a16:creationId xmlns:a16="http://schemas.microsoft.com/office/drawing/2014/main" id="{AF5327DA-E834-8F15-4B07-D707AAB746FE}"/>
              </a:ext>
            </a:extLst>
          </p:cNvPr>
          <p:cNvCxnSpPr>
            <a:cxnSpLocks/>
            <a:stCxn id="14" idx="2"/>
            <a:endCxn id="19" idx="0"/>
          </p:cNvCxnSpPr>
          <p:nvPr/>
        </p:nvCxnSpPr>
        <p:spPr>
          <a:xfrm rot="16200000" flipH="1">
            <a:off x="10046238" y="1985554"/>
            <a:ext cx="91589" cy="101927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FB9A738B-48C1-4328-11BD-8E0061E98C66}"/>
              </a:ext>
            </a:extLst>
          </p:cNvPr>
          <p:cNvSpPr/>
          <p:nvPr/>
        </p:nvSpPr>
        <p:spPr>
          <a:xfrm>
            <a:off x="11173107" y="2540988"/>
            <a:ext cx="895682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X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1824-30</a:t>
            </a:r>
          </a:p>
        </p:txBody>
      </p:sp>
      <p:cxnSp>
        <p:nvCxnSpPr>
          <p:cNvPr id="28" name="Connecteur : en angle 27">
            <a:extLst>
              <a:ext uri="{FF2B5EF4-FFF2-40B4-BE49-F238E27FC236}">
                <a16:creationId xmlns:a16="http://schemas.microsoft.com/office/drawing/2014/main" id="{D88435B0-25E1-2B26-9755-8B536619C1AA}"/>
              </a:ext>
            </a:extLst>
          </p:cNvPr>
          <p:cNvCxnSpPr>
            <a:cxnSpLocks/>
            <a:stCxn id="14" idx="2"/>
            <a:endCxn id="26" idx="0"/>
          </p:cNvCxnSpPr>
          <p:nvPr/>
        </p:nvCxnSpPr>
        <p:spPr>
          <a:xfrm rot="16200000" flipH="1">
            <a:off x="10555877" y="1475916"/>
            <a:ext cx="91589" cy="203855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5EDF61E4-7B22-C0E2-ADF1-04F164625884}"/>
              </a:ext>
            </a:extLst>
          </p:cNvPr>
          <p:cNvSpPr/>
          <p:nvPr/>
        </p:nvSpPr>
        <p:spPr>
          <a:xfrm>
            <a:off x="11173107" y="3023574"/>
            <a:ext cx="895682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Duc de Berry</a:t>
            </a:r>
          </a:p>
        </p:txBody>
      </p:sp>
      <p:cxnSp>
        <p:nvCxnSpPr>
          <p:cNvPr id="128" name="Connecteur droit avec flèche 127">
            <a:extLst>
              <a:ext uri="{FF2B5EF4-FFF2-40B4-BE49-F238E27FC236}">
                <a16:creationId xmlns:a16="http://schemas.microsoft.com/office/drawing/2014/main" id="{4F6BA4F6-4853-0612-7A89-70CE94767392}"/>
              </a:ext>
            </a:extLst>
          </p:cNvPr>
          <p:cNvCxnSpPr>
            <a:cxnSpLocks/>
            <a:stCxn id="26" idx="2"/>
            <a:endCxn id="31" idx="0"/>
          </p:cNvCxnSpPr>
          <p:nvPr/>
        </p:nvCxnSpPr>
        <p:spPr>
          <a:xfrm>
            <a:off x="11620948" y="2931984"/>
            <a:ext cx="0" cy="9159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angle 130">
            <a:extLst>
              <a:ext uri="{FF2B5EF4-FFF2-40B4-BE49-F238E27FC236}">
                <a16:creationId xmlns:a16="http://schemas.microsoft.com/office/drawing/2014/main" id="{D98FD1E1-4B2E-B2CE-1FE0-3E6C0A4D5FDD}"/>
              </a:ext>
            </a:extLst>
          </p:cNvPr>
          <p:cNvSpPr/>
          <p:nvPr/>
        </p:nvSpPr>
        <p:spPr>
          <a:xfrm>
            <a:off x="11173107" y="3511239"/>
            <a:ext cx="895682" cy="4957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Henri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Duc de Bordeaux</a:t>
            </a:r>
          </a:p>
        </p:txBody>
      </p:sp>
      <p:cxnSp>
        <p:nvCxnSpPr>
          <p:cNvPr id="132" name="Connecteur droit avec flèche 131">
            <a:extLst>
              <a:ext uri="{FF2B5EF4-FFF2-40B4-BE49-F238E27FC236}">
                <a16:creationId xmlns:a16="http://schemas.microsoft.com/office/drawing/2014/main" id="{C56B16A9-A61E-3288-F8BE-2146695122E3}"/>
              </a:ext>
            </a:extLst>
          </p:cNvPr>
          <p:cNvCxnSpPr>
            <a:cxnSpLocks/>
            <a:stCxn id="31" idx="2"/>
            <a:endCxn id="131" idx="0"/>
          </p:cNvCxnSpPr>
          <p:nvPr/>
        </p:nvCxnSpPr>
        <p:spPr>
          <a:xfrm>
            <a:off x="11620948" y="3414570"/>
            <a:ext cx="0" cy="9666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745EAC85-1D85-C515-7DB7-495BAFEBD8D0}"/>
              </a:ext>
            </a:extLst>
          </p:cNvPr>
          <p:cNvSpPr/>
          <p:nvPr/>
        </p:nvSpPr>
        <p:spPr>
          <a:xfrm>
            <a:off x="6852598" y="1099475"/>
            <a:ext cx="993826" cy="39099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1700-46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91C17F-3923-B559-337F-A4105A9EB777}"/>
              </a:ext>
            </a:extLst>
          </p:cNvPr>
          <p:cNvSpPr/>
          <p:nvPr/>
        </p:nvSpPr>
        <p:spPr>
          <a:xfrm>
            <a:off x="6852598" y="386554"/>
            <a:ext cx="993826" cy="56328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BOURBON Espagne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1700-2022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D58EA0-4C48-0332-EAF1-A8D7C506D97C}"/>
              </a:ext>
            </a:extLst>
          </p:cNvPr>
          <p:cNvSpPr/>
          <p:nvPr/>
        </p:nvSpPr>
        <p:spPr>
          <a:xfrm>
            <a:off x="6852598" y="1575818"/>
            <a:ext cx="993826" cy="39099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VI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1746-59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7A667A58-A26E-1A50-BA95-25BB2B032B80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>
            <a:off x="7349511" y="1490471"/>
            <a:ext cx="0" cy="8534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840C1B7C-0CAD-51E3-68CB-F89BF3209817}"/>
              </a:ext>
            </a:extLst>
          </p:cNvPr>
          <p:cNvSpPr/>
          <p:nvPr/>
        </p:nvSpPr>
        <p:spPr>
          <a:xfrm>
            <a:off x="7975244" y="1575818"/>
            <a:ext cx="1030462" cy="39099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1734-59-88</a:t>
            </a:r>
          </a:p>
        </p:txBody>
      </p:sp>
      <p:cxnSp>
        <p:nvCxnSpPr>
          <p:cNvPr id="11" name="Connecteur en angle 71">
            <a:extLst>
              <a:ext uri="{FF2B5EF4-FFF2-40B4-BE49-F238E27FC236}">
                <a16:creationId xmlns:a16="http://schemas.microsoft.com/office/drawing/2014/main" id="{6963E0F0-1645-35CA-9CD1-27B89D76E5CA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 rot="16200000" flipH="1">
            <a:off x="7877320" y="962662"/>
            <a:ext cx="85347" cy="114096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11192F81-0872-CDCE-6986-2DD205BC6E90}"/>
              </a:ext>
            </a:extLst>
          </p:cNvPr>
          <p:cNvSpPr/>
          <p:nvPr/>
        </p:nvSpPr>
        <p:spPr>
          <a:xfrm>
            <a:off x="6752366" y="4007012"/>
            <a:ext cx="1077533" cy="563280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BOURBON Naples-Sicile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1734-1861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C892D5-A583-73F7-947B-966B8D412F15}"/>
              </a:ext>
            </a:extLst>
          </p:cNvPr>
          <p:cNvSpPr/>
          <p:nvPr/>
        </p:nvSpPr>
        <p:spPr>
          <a:xfrm>
            <a:off x="7965849" y="2108004"/>
            <a:ext cx="1039857" cy="39099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1788-1808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7F285450-7EE0-DAEB-07C2-F50E21989531}"/>
              </a:ext>
            </a:extLst>
          </p:cNvPr>
          <p:cNvCxnSpPr>
            <a:cxnSpLocks/>
            <a:stCxn id="10" idx="2"/>
            <a:endCxn id="20" idx="0"/>
          </p:cNvCxnSpPr>
          <p:nvPr/>
        </p:nvCxnSpPr>
        <p:spPr>
          <a:xfrm flipH="1">
            <a:off x="8485778" y="1966814"/>
            <a:ext cx="4697" cy="14119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887C35E7-22F7-847F-2E9B-C35C28C2B635}"/>
              </a:ext>
            </a:extLst>
          </p:cNvPr>
          <p:cNvSpPr/>
          <p:nvPr/>
        </p:nvSpPr>
        <p:spPr>
          <a:xfrm>
            <a:off x="6771205" y="2109710"/>
            <a:ext cx="1077533" cy="390996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1759-1825</a:t>
            </a:r>
          </a:p>
        </p:txBody>
      </p:sp>
      <p:cxnSp>
        <p:nvCxnSpPr>
          <p:cNvPr id="24" name="Connecteur en angle 71">
            <a:extLst>
              <a:ext uri="{FF2B5EF4-FFF2-40B4-BE49-F238E27FC236}">
                <a16:creationId xmlns:a16="http://schemas.microsoft.com/office/drawing/2014/main" id="{39281B19-9C01-3B63-4CC4-C359491CA686}"/>
              </a:ext>
            </a:extLst>
          </p:cNvPr>
          <p:cNvCxnSpPr>
            <a:cxnSpLocks/>
            <a:stCxn id="10" idx="2"/>
            <a:endCxn id="23" idx="0"/>
          </p:cNvCxnSpPr>
          <p:nvPr/>
        </p:nvCxnSpPr>
        <p:spPr>
          <a:xfrm rot="5400000">
            <a:off x="7828776" y="1448011"/>
            <a:ext cx="142896" cy="118050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D8F22220-57AA-3BF5-D582-537098D756A8}"/>
              </a:ext>
            </a:extLst>
          </p:cNvPr>
          <p:cNvSpPr/>
          <p:nvPr/>
        </p:nvSpPr>
        <p:spPr>
          <a:xfrm>
            <a:off x="7975244" y="2552339"/>
            <a:ext cx="1039856" cy="39099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VII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1813-33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133269BE-56EF-1907-B539-10E62AD3588A}"/>
              </a:ext>
            </a:extLst>
          </p:cNvPr>
          <p:cNvCxnSpPr>
            <a:cxnSpLocks/>
            <a:stCxn id="20" idx="2"/>
            <a:endCxn id="25" idx="0"/>
          </p:cNvCxnSpPr>
          <p:nvPr/>
        </p:nvCxnSpPr>
        <p:spPr>
          <a:xfrm>
            <a:off x="8485778" y="2499000"/>
            <a:ext cx="9394" cy="5333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7EE274A0-E4C2-168D-CDF8-1988DE6DD977}"/>
              </a:ext>
            </a:extLst>
          </p:cNvPr>
          <p:cNvSpPr/>
          <p:nvPr/>
        </p:nvSpPr>
        <p:spPr>
          <a:xfrm>
            <a:off x="6790043" y="2555551"/>
            <a:ext cx="1039856" cy="390996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François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1825-30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B326ED3C-F2A3-882F-C4E0-0EC87CC66929}"/>
              </a:ext>
            </a:extLst>
          </p:cNvPr>
          <p:cNvCxnSpPr>
            <a:cxnSpLocks/>
            <a:stCxn id="23" idx="2"/>
            <a:endCxn id="29" idx="0"/>
          </p:cNvCxnSpPr>
          <p:nvPr/>
        </p:nvCxnSpPr>
        <p:spPr>
          <a:xfrm flipH="1">
            <a:off x="7309971" y="2500706"/>
            <a:ext cx="1" cy="5484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ctangle 128">
            <a:extLst>
              <a:ext uri="{FF2B5EF4-FFF2-40B4-BE49-F238E27FC236}">
                <a16:creationId xmlns:a16="http://schemas.microsoft.com/office/drawing/2014/main" id="{806D797B-276B-F11E-1DE9-17B8C4B4575E}"/>
              </a:ext>
            </a:extLst>
          </p:cNvPr>
          <p:cNvSpPr/>
          <p:nvPr/>
        </p:nvSpPr>
        <p:spPr>
          <a:xfrm>
            <a:off x="6784036" y="2994456"/>
            <a:ext cx="1039856" cy="390996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1830-59</a:t>
            </a:r>
          </a:p>
        </p:txBody>
      </p:sp>
      <p:cxnSp>
        <p:nvCxnSpPr>
          <p:cNvPr id="130" name="Connecteur droit avec flèche 129">
            <a:extLst>
              <a:ext uri="{FF2B5EF4-FFF2-40B4-BE49-F238E27FC236}">
                <a16:creationId xmlns:a16="http://schemas.microsoft.com/office/drawing/2014/main" id="{ED223767-AB23-1E71-4887-7C1638ACC8A7}"/>
              </a:ext>
            </a:extLst>
          </p:cNvPr>
          <p:cNvCxnSpPr>
            <a:cxnSpLocks/>
            <a:stCxn id="29" idx="2"/>
            <a:endCxn id="129" idx="0"/>
          </p:cNvCxnSpPr>
          <p:nvPr/>
        </p:nvCxnSpPr>
        <p:spPr>
          <a:xfrm flipH="1">
            <a:off x="7303964" y="2946547"/>
            <a:ext cx="6007" cy="4790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ectangle 132">
            <a:extLst>
              <a:ext uri="{FF2B5EF4-FFF2-40B4-BE49-F238E27FC236}">
                <a16:creationId xmlns:a16="http://schemas.microsoft.com/office/drawing/2014/main" id="{4A404893-E9F6-F5B5-74D9-1E05D7FE64C1}"/>
              </a:ext>
            </a:extLst>
          </p:cNvPr>
          <p:cNvSpPr/>
          <p:nvPr/>
        </p:nvSpPr>
        <p:spPr>
          <a:xfrm>
            <a:off x="6771205" y="3443504"/>
            <a:ext cx="1039856" cy="390996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François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1859-61</a:t>
            </a:r>
          </a:p>
        </p:txBody>
      </p:sp>
      <p:cxnSp>
        <p:nvCxnSpPr>
          <p:cNvPr id="134" name="Connecteur droit avec flèche 133">
            <a:extLst>
              <a:ext uri="{FF2B5EF4-FFF2-40B4-BE49-F238E27FC236}">
                <a16:creationId xmlns:a16="http://schemas.microsoft.com/office/drawing/2014/main" id="{A1F9F8B0-7B5F-3896-8EC9-E302E43DE170}"/>
              </a:ext>
            </a:extLst>
          </p:cNvPr>
          <p:cNvCxnSpPr>
            <a:cxnSpLocks/>
            <a:stCxn id="129" idx="2"/>
            <a:endCxn id="133" idx="0"/>
          </p:cNvCxnSpPr>
          <p:nvPr/>
        </p:nvCxnSpPr>
        <p:spPr>
          <a:xfrm flipH="1">
            <a:off x="7291133" y="3385452"/>
            <a:ext cx="12831" cy="5805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134">
            <a:extLst>
              <a:ext uri="{FF2B5EF4-FFF2-40B4-BE49-F238E27FC236}">
                <a16:creationId xmlns:a16="http://schemas.microsoft.com/office/drawing/2014/main" id="{B05ADC42-2091-1AFB-CEC9-DA3E0C6BFA07}"/>
              </a:ext>
            </a:extLst>
          </p:cNvPr>
          <p:cNvSpPr/>
          <p:nvPr/>
        </p:nvSpPr>
        <p:spPr>
          <a:xfrm>
            <a:off x="7975244" y="3000443"/>
            <a:ext cx="1039856" cy="39099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Isabelle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1833-68</a:t>
            </a:r>
          </a:p>
        </p:txBody>
      </p:sp>
      <p:cxnSp>
        <p:nvCxnSpPr>
          <p:cNvPr id="136" name="Connecteur droit avec flèche 135">
            <a:extLst>
              <a:ext uri="{FF2B5EF4-FFF2-40B4-BE49-F238E27FC236}">
                <a16:creationId xmlns:a16="http://schemas.microsoft.com/office/drawing/2014/main" id="{44BC85F8-6BFC-3ED2-2C3C-A24C383904E8}"/>
              </a:ext>
            </a:extLst>
          </p:cNvPr>
          <p:cNvCxnSpPr>
            <a:cxnSpLocks/>
            <a:stCxn id="25" idx="2"/>
            <a:endCxn id="135" idx="0"/>
          </p:cNvCxnSpPr>
          <p:nvPr/>
        </p:nvCxnSpPr>
        <p:spPr>
          <a:xfrm>
            <a:off x="8495172" y="2943335"/>
            <a:ext cx="0" cy="5710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Rectangle 136">
            <a:extLst>
              <a:ext uri="{FF2B5EF4-FFF2-40B4-BE49-F238E27FC236}">
                <a16:creationId xmlns:a16="http://schemas.microsoft.com/office/drawing/2014/main" id="{4C334E41-84CF-FD0C-062C-4084CFA264E3}"/>
              </a:ext>
            </a:extLst>
          </p:cNvPr>
          <p:cNvSpPr/>
          <p:nvPr/>
        </p:nvSpPr>
        <p:spPr>
          <a:xfrm>
            <a:off x="7965850" y="3464042"/>
            <a:ext cx="1039856" cy="39099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XII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1874-85</a:t>
            </a:r>
          </a:p>
        </p:txBody>
      </p:sp>
      <p:cxnSp>
        <p:nvCxnSpPr>
          <p:cNvPr id="138" name="Connecteur droit avec flèche 137">
            <a:extLst>
              <a:ext uri="{FF2B5EF4-FFF2-40B4-BE49-F238E27FC236}">
                <a16:creationId xmlns:a16="http://schemas.microsoft.com/office/drawing/2014/main" id="{A1BFD207-8C80-EB04-6A50-BA7FF55AF185}"/>
              </a:ext>
            </a:extLst>
          </p:cNvPr>
          <p:cNvCxnSpPr>
            <a:cxnSpLocks/>
            <a:stCxn id="135" idx="2"/>
            <a:endCxn id="137" idx="0"/>
          </p:cNvCxnSpPr>
          <p:nvPr/>
        </p:nvCxnSpPr>
        <p:spPr>
          <a:xfrm flipH="1">
            <a:off x="8485778" y="3391439"/>
            <a:ext cx="9394" cy="7260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Rectangle 138">
            <a:extLst>
              <a:ext uri="{FF2B5EF4-FFF2-40B4-BE49-F238E27FC236}">
                <a16:creationId xmlns:a16="http://schemas.microsoft.com/office/drawing/2014/main" id="{772E8713-2A73-021C-5222-B9124204A9F7}"/>
              </a:ext>
            </a:extLst>
          </p:cNvPr>
          <p:cNvSpPr/>
          <p:nvPr/>
        </p:nvSpPr>
        <p:spPr>
          <a:xfrm>
            <a:off x="7971102" y="3933430"/>
            <a:ext cx="1039856" cy="39099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XIII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1886-1931</a:t>
            </a:r>
          </a:p>
        </p:txBody>
      </p:sp>
      <p:cxnSp>
        <p:nvCxnSpPr>
          <p:cNvPr id="140" name="Connecteur droit avec flèche 139">
            <a:extLst>
              <a:ext uri="{FF2B5EF4-FFF2-40B4-BE49-F238E27FC236}">
                <a16:creationId xmlns:a16="http://schemas.microsoft.com/office/drawing/2014/main" id="{B0687EC7-5134-B9B3-56B0-237AC38730A2}"/>
              </a:ext>
            </a:extLst>
          </p:cNvPr>
          <p:cNvCxnSpPr>
            <a:cxnSpLocks/>
            <a:stCxn id="137" idx="2"/>
            <a:endCxn id="139" idx="0"/>
          </p:cNvCxnSpPr>
          <p:nvPr/>
        </p:nvCxnSpPr>
        <p:spPr>
          <a:xfrm>
            <a:off x="8485778" y="3855038"/>
            <a:ext cx="5252" cy="7839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ctangle 140">
            <a:extLst>
              <a:ext uri="{FF2B5EF4-FFF2-40B4-BE49-F238E27FC236}">
                <a16:creationId xmlns:a16="http://schemas.microsoft.com/office/drawing/2014/main" id="{91AFB580-F04A-C342-CDB8-DA96CD1285F1}"/>
              </a:ext>
            </a:extLst>
          </p:cNvPr>
          <p:cNvSpPr/>
          <p:nvPr/>
        </p:nvSpPr>
        <p:spPr>
          <a:xfrm>
            <a:off x="9140039" y="134305"/>
            <a:ext cx="895682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XIV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1643-1715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9AFB7F7F-7ECA-B7B0-A09D-8AF646FB47B1}"/>
              </a:ext>
            </a:extLst>
          </p:cNvPr>
          <p:cNvSpPr/>
          <p:nvPr/>
        </p:nvSpPr>
        <p:spPr>
          <a:xfrm>
            <a:off x="9134553" y="616890"/>
            <a:ext cx="895682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CD9D3459-18BC-9143-F14E-30B161D9F564}"/>
              </a:ext>
            </a:extLst>
          </p:cNvPr>
          <p:cNvSpPr/>
          <p:nvPr/>
        </p:nvSpPr>
        <p:spPr>
          <a:xfrm>
            <a:off x="9134553" y="1099475"/>
            <a:ext cx="895682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</a:t>
            </a:r>
          </a:p>
        </p:txBody>
      </p:sp>
      <p:cxnSp>
        <p:nvCxnSpPr>
          <p:cNvPr id="144" name="Connecteur droit avec flèche 143">
            <a:extLst>
              <a:ext uri="{FF2B5EF4-FFF2-40B4-BE49-F238E27FC236}">
                <a16:creationId xmlns:a16="http://schemas.microsoft.com/office/drawing/2014/main" id="{3C4FB0EC-6437-7162-B178-BA6DD5EFEE62}"/>
              </a:ext>
            </a:extLst>
          </p:cNvPr>
          <p:cNvCxnSpPr>
            <a:cxnSpLocks/>
            <a:stCxn id="142" idx="2"/>
            <a:endCxn id="143" idx="0"/>
          </p:cNvCxnSpPr>
          <p:nvPr/>
        </p:nvCxnSpPr>
        <p:spPr>
          <a:xfrm>
            <a:off x="9582394" y="1007886"/>
            <a:ext cx="0" cy="9158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necteur droit avec flèche 144">
            <a:extLst>
              <a:ext uri="{FF2B5EF4-FFF2-40B4-BE49-F238E27FC236}">
                <a16:creationId xmlns:a16="http://schemas.microsoft.com/office/drawing/2014/main" id="{DBA2CCA7-1350-6E38-5D86-1E08E802AE92}"/>
              </a:ext>
            </a:extLst>
          </p:cNvPr>
          <p:cNvCxnSpPr>
            <a:cxnSpLocks/>
            <a:stCxn id="141" idx="2"/>
            <a:endCxn id="142" idx="0"/>
          </p:cNvCxnSpPr>
          <p:nvPr/>
        </p:nvCxnSpPr>
        <p:spPr>
          <a:xfrm flipH="1">
            <a:off x="9582394" y="525301"/>
            <a:ext cx="5486" cy="9158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droit avec flèche 145">
            <a:extLst>
              <a:ext uri="{FF2B5EF4-FFF2-40B4-BE49-F238E27FC236}">
                <a16:creationId xmlns:a16="http://schemas.microsoft.com/office/drawing/2014/main" id="{7EAF7594-DA46-E2EA-AE18-8C6C06917BBA}"/>
              </a:ext>
            </a:extLst>
          </p:cNvPr>
          <p:cNvCxnSpPr>
            <a:cxnSpLocks/>
            <a:stCxn id="143" idx="2"/>
            <a:endCxn id="12" idx="0"/>
          </p:cNvCxnSpPr>
          <p:nvPr/>
        </p:nvCxnSpPr>
        <p:spPr>
          <a:xfrm>
            <a:off x="9582394" y="1490471"/>
            <a:ext cx="5486" cy="8534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necteur droit avec flèche 152">
            <a:extLst>
              <a:ext uri="{FF2B5EF4-FFF2-40B4-BE49-F238E27FC236}">
                <a16:creationId xmlns:a16="http://schemas.microsoft.com/office/drawing/2014/main" id="{DA590EBF-704D-A844-903B-0A3E714E4C4B}"/>
              </a:ext>
            </a:extLst>
          </p:cNvPr>
          <p:cNvCxnSpPr>
            <a:cxnSpLocks/>
            <a:stCxn id="14" idx="2"/>
            <a:endCxn id="15" idx="0"/>
          </p:cNvCxnSpPr>
          <p:nvPr/>
        </p:nvCxnSpPr>
        <p:spPr>
          <a:xfrm>
            <a:off x="9582394" y="2449399"/>
            <a:ext cx="0" cy="9158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onnecteur en angle 71">
            <a:extLst>
              <a:ext uri="{FF2B5EF4-FFF2-40B4-BE49-F238E27FC236}">
                <a16:creationId xmlns:a16="http://schemas.microsoft.com/office/drawing/2014/main" id="{327C4C67-E758-16E4-886B-D58BA7357913}"/>
              </a:ext>
            </a:extLst>
          </p:cNvPr>
          <p:cNvCxnSpPr>
            <a:cxnSpLocks/>
            <a:stCxn id="142" idx="2"/>
            <a:endCxn id="6" idx="0"/>
          </p:cNvCxnSpPr>
          <p:nvPr/>
        </p:nvCxnSpPr>
        <p:spPr>
          <a:xfrm rot="5400000">
            <a:off x="8420159" y="-62761"/>
            <a:ext cx="91589" cy="223288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Connecteur droit avec flèche 163">
            <a:extLst>
              <a:ext uri="{FF2B5EF4-FFF2-40B4-BE49-F238E27FC236}">
                <a16:creationId xmlns:a16="http://schemas.microsoft.com/office/drawing/2014/main" id="{8E5B6ECC-1E6C-5ECF-7015-1173E006DBB6}"/>
              </a:ext>
            </a:extLst>
          </p:cNvPr>
          <p:cNvCxnSpPr>
            <a:cxnSpLocks/>
            <a:stCxn id="12" idx="2"/>
            <a:endCxn id="14" idx="0"/>
          </p:cNvCxnSpPr>
          <p:nvPr/>
        </p:nvCxnSpPr>
        <p:spPr>
          <a:xfrm flipH="1">
            <a:off x="9582394" y="1966814"/>
            <a:ext cx="5486" cy="9158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4900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B0C8E-4B1D-2C65-D322-0CE2BB7F0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094E053-E2DE-C390-0D72-D9E4C0D848CB}"/>
              </a:ext>
            </a:extLst>
          </p:cNvPr>
          <p:cNvSpPr/>
          <p:nvPr/>
        </p:nvSpPr>
        <p:spPr>
          <a:xfrm>
            <a:off x="123211" y="134305"/>
            <a:ext cx="7191989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1815-1830 : En France, de la Restauration réactionnaire des Bourbons à la monarchie libérale de Louis-Philippe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endParaRPr lang="fr-FR" b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*Des députés élus au suffrage censitaire…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Par les hommes de plus de 30 ans, payant au moins 300 francs d’impôt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*Soit 100 000 électeurs sur une population de 29 millions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15 000 éligibles (40 ans et 1 000 francs d’impôts)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En GB, en 1815 : 200 000 électeurs pour 15 millions d’habitants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800 000 en 1832 avec le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Reform </a:t>
            </a:r>
            <a:r>
              <a:rPr lang="fr-FR" i="1" spc="-1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Act</a:t>
            </a:r>
            <a:endParaRPr lang="fr-FR" i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807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71115-8A12-01C6-E5AB-DE02133DF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BC9FC3-6C9C-0E8F-E5BA-7EA5F81C7838}"/>
              </a:ext>
            </a:extLst>
          </p:cNvPr>
          <p:cNvSpPr/>
          <p:nvPr/>
        </p:nvSpPr>
        <p:spPr>
          <a:xfrm>
            <a:off x="123211" y="134305"/>
            <a:ext cx="7191989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1815-1830 : En France, de la Restauration réactionnaire des Bourbons à la monarchie libérale de Louis-Philippe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endParaRPr lang="fr-FR" b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*Avec cette Charte, quatre points d’analyse…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La monarchie française n’est plus une monarchie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absolue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Elle est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constitutionnelle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mais elle n’est pas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parlementaire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comme en GB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GB, modèle pour les libéraux européens…</a:t>
            </a:r>
          </a:p>
        </p:txBody>
      </p:sp>
    </p:spTree>
    <p:extLst>
      <p:ext uri="{BB962C8B-B14F-4D97-AF65-F5344CB8AC3E}">
        <p14:creationId xmlns:p14="http://schemas.microsoft.com/office/powerpoint/2010/main" val="2641138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E470B-119E-BD45-454C-84F6502F0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7A34334-290F-E33E-FDC2-120FBBFCC45C}"/>
              </a:ext>
            </a:extLst>
          </p:cNvPr>
          <p:cNvSpPr/>
          <p:nvPr/>
        </p:nvSpPr>
        <p:spPr>
          <a:xfrm>
            <a:off x="123211" y="134305"/>
            <a:ext cx="7191989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1815-1830 : En France, de la Restauration réactionnaire des Bourbons à la monarchie libérale de Louis-Philippe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endParaRPr lang="fr-FR" b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b) Dans cette monarchie constitutionnelle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 roi est plus arbitre que souverain…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Mais l’article 14 confère au roi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 droit de prendre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règlements pour garantir la sûreté de l’Etat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cette monarchie constitutionnelle peut très facilement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Se transformer en monarchie autoritaire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*Mais d’un autre côté…</a:t>
            </a:r>
          </a:p>
        </p:txBody>
      </p:sp>
    </p:spTree>
    <p:extLst>
      <p:ext uri="{BB962C8B-B14F-4D97-AF65-F5344CB8AC3E}">
        <p14:creationId xmlns:p14="http://schemas.microsoft.com/office/powerpoint/2010/main" val="9178653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3623</Words>
  <Application>Microsoft Office PowerPoint</Application>
  <PresentationFormat>Grand écran</PresentationFormat>
  <Paragraphs>629</Paragraphs>
  <Slides>38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Thème Office</vt:lpstr>
      <vt:lpstr>LE PARTAGE DU MONDE, de l’an 200 av. JC à nos jours Esquisse d’une histoire géopolitique universelle  Mardi 19 mars 2024 (10/15)  8ème période : 1815-1914 Europe et Russie à la conquête de l’Orient et de l’Asie  1815-1850 : L’Europe du congrès de Vienne  Suite 2…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30 janvier 2024 (7/15)  8ème période : 1815-1914 Europe et Russie à la conquête de l’Orient et de l’Asie   1757-1818 : La conquête britannique de l’Inde  Suite et fin…</dc:title>
  <dc:creator>Christophe JENTA</dc:creator>
  <cp:lastModifiedBy>Christophe JENTA</cp:lastModifiedBy>
  <cp:revision>21</cp:revision>
  <dcterms:created xsi:type="dcterms:W3CDTF">2024-01-30T12:15:24Z</dcterms:created>
  <dcterms:modified xsi:type="dcterms:W3CDTF">2024-03-19T12:59:12Z</dcterms:modified>
</cp:coreProperties>
</file>