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8"/>
  </p:notesMasterIdLst>
  <p:sldIdLst>
    <p:sldId id="11975" r:id="rId2"/>
    <p:sldId id="11902" r:id="rId3"/>
    <p:sldId id="11969" r:id="rId4"/>
    <p:sldId id="11905" r:id="rId5"/>
    <p:sldId id="11906" r:id="rId6"/>
    <p:sldId id="11945" r:id="rId7"/>
    <p:sldId id="12093" r:id="rId8"/>
    <p:sldId id="11907" r:id="rId9"/>
    <p:sldId id="11970" r:id="rId10"/>
    <p:sldId id="11946" r:id="rId11"/>
    <p:sldId id="11971" r:id="rId12"/>
    <p:sldId id="11904" r:id="rId13"/>
    <p:sldId id="11901" r:id="rId14"/>
    <p:sldId id="11947" r:id="rId15"/>
    <p:sldId id="11949" r:id="rId16"/>
    <p:sldId id="12094" r:id="rId17"/>
    <p:sldId id="11903" r:id="rId18"/>
    <p:sldId id="11900" r:id="rId19"/>
    <p:sldId id="11950" r:id="rId20"/>
    <p:sldId id="12001" r:id="rId21"/>
    <p:sldId id="12096" r:id="rId22"/>
    <p:sldId id="12095" r:id="rId23"/>
    <p:sldId id="12003" r:id="rId24"/>
    <p:sldId id="12004" r:id="rId25"/>
    <p:sldId id="12097" r:id="rId26"/>
    <p:sldId id="12098" r:id="rId27"/>
    <p:sldId id="12065" r:id="rId28"/>
    <p:sldId id="12002" r:id="rId29"/>
    <p:sldId id="11984" r:id="rId30"/>
    <p:sldId id="12066" r:id="rId31"/>
    <p:sldId id="11985" r:id="rId32"/>
    <p:sldId id="11979" r:id="rId33"/>
    <p:sldId id="11980" r:id="rId34"/>
    <p:sldId id="11981" r:id="rId35"/>
    <p:sldId id="11982" r:id="rId36"/>
    <p:sldId id="11983" r:id="rId37"/>
    <p:sldId id="11992" r:id="rId38"/>
    <p:sldId id="11988" r:id="rId39"/>
    <p:sldId id="11987" r:id="rId40"/>
    <p:sldId id="12067" r:id="rId41"/>
    <p:sldId id="12068" r:id="rId42"/>
    <p:sldId id="12105" r:id="rId43"/>
    <p:sldId id="11989" r:id="rId44"/>
    <p:sldId id="12069" r:id="rId45"/>
    <p:sldId id="12051" r:id="rId46"/>
    <p:sldId id="11990" r:id="rId47"/>
    <p:sldId id="12043" r:id="rId48"/>
    <p:sldId id="12052" r:id="rId49"/>
    <p:sldId id="12047" r:id="rId50"/>
    <p:sldId id="12070" r:id="rId51"/>
    <p:sldId id="12048" r:id="rId52"/>
    <p:sldId id="12049" r:id="rId53"/>
    <p:sldId id="12071" r:id="rId54"/>
    <p:sldId id="12050" r:id="rId55"/>
    <p:sldId id="12073" r:id="rId56"/>
    <p:sldId id="11991" r:id="rId57"/>
    <p:sldId id="12054" r:id="rId58"/>
    <p:sldId id="12021" r:id="rId59"/>
    <p:sldId id="12074" r:id="rId60"/>
    <p:sldId id="12023" r:id="rId61"/>
    <p:sldId id="11993" r:id="rId62"/>
    <p:sldId id="11994" r:id="rId63"/>
    <p:sldId id="12025" r:id="rId64"/>
    <p:sldId id="12075" r:id="rId65"/>
    <p:sldId id="12040" r:id="rId66"/>
    <p:sldId id="11998" r:id="rId67"/>
    <p:sldId id="11999" r:id="rId68"/>
    <p:sldId id="12007" r:id="rId69"/>
    <p:sldId id="12077" r:id="rId70"/>
    <p:sldId id="12000" r:id="rId71"/>
    <p:sldId id="12026" r:id="rId72"/>
    <p:sldId id="12006" r:id="rId73"/>
    <p:sldId id="12018" r:id="rId74"/>
    <p:sldId id="12019" r:id="rId75"/>
    <p:sldId id="12082" r:id="rId76"/>
    <p:sldId id="12030" r:id="rId77"/>
    <p:sldId id="12020" r:id="rId78"/>
    <p:sldId id="12028" r:id="rId79"/>
    <p:sldId id="12027" r:id="rId80"/>
    <p:sldId id="12079" r:id="rId81"/>
    <p:sldId id="12029" r:id="rId82"/>
    <p:sldId id="12080" r:id="rId83"/>
    <p:sldId id="12031" r:id="rId84"/>
    <p:sldId id="12042" r:id="rId85"/>
    <p:sldId id="12008" r:id="rId86"/>
    <p:sldId id="12009" r:id="rId87"/>
    <p:sldId id="12032" r:id="rId88"/>
    <p:sldId id="11996" r:id="rId89"/>
    <p:sldId id="12055" r:id="rId90"/>
    <p:sldId id="12016" r:id="rId91"/>
    <p:sldId id="11997" r:id="rId92"/>
    <p:sldId id="12083" r:id="rId93"/>
    <p:sldId id="12024" r:id="rId94"/>
    <p:sldId id="12084" r:id="rId95"/>
    <p:sldId id="12010" r:id="rId96"/>
    <p:sldId id="12011" r:id="rId97"/>
    <p:sldId id="12085" r:id="rId98"/>
    <p:sldId id="12017" r:id="rId99"/>
    <p:sldId id="12014" r:id="rId100"/>
    <p:sldId id="12086" r:id="rId101"/>
    <p:sldId id="12100" r:id="rId102"/>
    <p:sldId id="12033" r:id="rId103"/>
    <p:sldId id="12034" r:id="rId104"/>
    <p:sldId id="12087" r:id="rId105"/>
    <p:sldId id="12035" r:id="rId106"/>
    <p:sldId id="12089" r:id="rId107"/>
    <p:sldId id="12036" r:id="rId108"/>
    <p:sldId id="12015" r:id="rId109"/>
    <p:sldId id="12041" r:id="rId110"/>
    <p:sldId id="12088" r:id="rId111"/>
    <p:sldId id="12045" r:id="rId112"/>
    <p:sldId id="12090" r:id="rId113"/>
    <p:sldId id="12046" r:id="rId114"/>
    <p:sldId id="12038" r:id="rId115"/>
    <p:sldId id="12037" r:id="rId116"/>
    <p:sldId id="12039" r:id="rId1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D0B80-1B37-4866-B77D-BBED7D8CE746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3593C-EA78-4374-A4CF-41D8773755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243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826CB7-2D88-4DB6-0B42-DA6C45FF2E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AC8673B-F7A8-E4C9-E709-762A21DEFA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D1FEC6-D230-E911-4836-04268A556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826103-1F0F-41F3-FD63-3D0A9B4E9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5701FD-E9E4-6BE4-74F3-C003928A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8277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7F602E-3C84-C863-3885-092B712DE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2266BD-74AB-71EF-D6A5-BF06B02512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46F319-7149-1ECA-9B9F-ECFB46EC2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A54C5E-A74B-425F-3C66-DC22EC159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B7357A-52B6-D3F8-C04B-C28A662BA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753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445C5FF-393B-3CA4-FE06-247205638C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A1237B3-C758-91B4-8108-3C080E3FFA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7CC808-02EC-9D1A-F1E1-4972DD585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499977-C6AF-A8A3-DF46-77FC75533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DC8B3D-6A9A-D338-1178-C4A8C2475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262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CE5049-59BB-CE02-0391-57D5F79B7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5F39B1-A417-C4EA-04CF-7BD81B673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DF2822-12EA-D947-6529-9044CC0A2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7E3FD9-FF2F-821F-2457-19114C1F2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0D69D9-DCFF-D601-C03B-EE21637FA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0911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3371D7-6ABB-2023-638D-2064421B5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E15C1D4-4D0C-8A0B-2C62-CB104113E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ABAE86-133B-4282-CE84-633E540F6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315C92-3DD8-4A3E-E163-4EE3B394A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776394-AF0B-349D-8E1E-D1714892B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3593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72272A-6EB2-D6AB-F884-C55B53744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383489-9FF2-1536-DF31-C8FFC5F6ED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C47BEA7-8957-F300-458C-1CE6632B1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85EF6D9-FD8E-9EEC-CB89-C0C4CFCE7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D333FAC-939C-AA68-DEF0-E9006F830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773F79F-1F9A-E035-B99B-6067BCE0A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2280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07EEA6-43E5-BB3D-C860-9C4311051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5D071F4-9267-908E-E861-94345061E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65A5104-8886-D901-17AD-4CB0A005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72B5078-626F-A27A-AA39-92B83B8C0A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D11C4D0-1424-E7B0-FFEA-522F2C4675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6813907-E666-E255-E106-0CEAC3B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31DF74B-A11D-EDE6-91B7-80BC4FC40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D482E01-4BB5-CA3D-0717-05DDC677B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3875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83649B-81CD-5173-529D-49645358D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A50E98B-6A12-DCD2-2B07-E57600F92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C7DBF05-1C97-F6AE-D99D-C5915D2E0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60EF46C-EEC1-181E-29DB-B62195BAD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5654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44121A3-AF7D-6FF1-F11A-F36CB3006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51F3F00-4394-4F2D-42C4-12B376A2A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D032498-20DE-703D-E77E-30E840E88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8974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653510-266D-12AF-1483-84DFD96BF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BC36E5-B6E5-53D0-6728-F8BEFF78D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342A5FE-6865-1821-7D23-9C2B409D1D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86B9F96-438B-BF58-10D1-C5F3E1163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1CA695E-BCBF-74B6-993D-A7118A3E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AD4EDCC-E45D-0BF2-6C03-7B3723849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3268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B7806D-E6C1-844E-2371-88E73DECA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9856DA6-53E4-DC46-0265-AB80294F1D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C6B723-E71A-7D54-60A1-BBB1CC9350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C297584-3242-A4BF-CC3C-84B14DBE4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71AA6-650F-4FDC-B996-C9B8609D7E26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1F31152-0CAB-3D89-D338-441A340D9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D2644F9-2A16-6840-4660-9E89BF0A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3219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2A21F8F-4E12-2C04-0722-A1F1A0200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69FDC6-90E5-C2CF-E38B-A37110980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6335F6-3A37-5F33-3F30-771DFC3132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71AA6-650F-4FDC-B996-C9B8609D7E26}" type="datetimeFigureOut">
              <a:rPr lang="fr-FR" smtClean="0"/>
              <a:t>19/03/2024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E18C24-FF0B-2638-1F7D-8D9CD695B4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C85EBB-A770-1182-3365-16A16BFF07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562E3-DD4F-4507-BB81-072F9B034A6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88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4358C-4A67-83DE-E19A-26D3633B1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21042D7-DE8A-4975-D85A-1D5935C66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Mardi 19 mars 2024 (10/15)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  <a:t>1815-1850 : L’Europe du congrès de Vienne</a:t>
            </a:r>
            <a:b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  <a:t>Suite 3…</a:t>
            </a:r>
            <a:br>
              <a:rPr lang="fr-FR" sz="2800" kern="1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BE58A4C-1AE8-9134-D246-04DF5F785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504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1269E-6EAC-3E4C-8F12-EB5D92B52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A70999-C4BD-B967-444D-E74C93FA2DB8}"/>
              </a:ext>
            </a:extLst>
          </p:cNvPr>
          <p:cNvSpPr/>
          <p:nvPr/>
        </p:nvSpPr>
        <p:spPr>
          <a:xfrm>
            <a:off x="123211" y="134305"/>
            <a:ext cx="7761832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1830-1839 : Contre le royaume des Pays-Bas, l’indépendance réussie de la Belgique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*Août 1831 : Les Hollandais tentent de reconquérir la Belgique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Mais à l’appel de Léopold 1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des troupes françaises repoussent l’attaque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*Et finalement…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1F70AFB-0EAF-47C3-4C22-CE42BBB00F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04" t="52986" r="20457" b="26144"/>
          <a:stretch/>
        </p:blipFill>
        <p:spPr>
          <a:xfrm rot="16200000">
            <a:off x="6806406" y="1451482"/>
            <a:ext cx="6579561" cy="394520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F1B0710-8722-63D6-19BC-435086F20D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45" t="53662" r="70495" b="26048"/>
          <a:stretch/>
        </p:blipFill>
        <p:spPr>
          <a:xfrm rot="16200000">
            <a:off x="8334859" y="410816"/>
            <a:ext cx="1220718" cy="16432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D9C2E1AE-AA74-CFDE-88EE-D3C157F4778F}"/>
              </a:ext>
            </a:extLst>
          </p:cNvPr>
          <p:cNvSpPr/>
          <p:nvPr/>
        </p:nvSpPr>
        <p:spPr>
          <a:xfrm>
            <a:off x="9591983" y="306745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E5D9B79-1610-96CE-1AD1-D5302AA0CE4D}"/>
              </a:ext>
            </a:extLst>
          </p:cNvPr>
          <p:cNvSpPr/>
          <p:nvPr/>
        </p:nvSpPr>
        <p:spPr>
          <a:xfrm>
            <a:off x="9766853" y="453703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2BD53E7-379C-24B1-98CA-C66208DBE833}"/>
              </a:ext>
            </a:extLst>
          </p:cNvPr>
          <p:cNvSpPr/>
          <p:nvPr/>
        </p:nvSpPr>
        <p:spPr>
          <a:xfrm>
            <a:off x="9230140" y="389430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AA17437-B8A8-E45A-F713-E016A6D238CE}"/>
              </a:ext>
            </a:extLst>
          </p:cNvPr>
          <p:cNvSpPr/>
          <p:nvPr/>
        </p:nvSpPr>
        <p:spPr>
          <a:xfrm>
            <a:off x="10190923" y="354312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8DB98CB-E0C4-F6A8-30BD-8263428E6145}"/>
              </a:ext>
            </a:extLst>
          </p:cNvPr>
          <p:cNvSpPr/>
          <p:nvPr/>
        </p:nvSpPr>
        <p:spPr>
          <a:xfrm>
            <a:off x="11012557" y="389430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9B6E638-9CE0-F209-1FAC-8A735FC88945}"/>
              </a:ext>
            </a:extLst>
          </p:cNvPr>
          <p:cNvSpPr/>
          <p:nvPr/>
        </p:nvSpPr>
        <p:spPr>
          <a:xfrm>
            <a:off x="10807149" y="4465510"/>
            <a:ext cx="174870" cy="1489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DD14664-6017-3C58-DA76-8EE3B0439CFC}"/>
              </a:ext>
            </a:extLst>
          </p:cNvPr>
          <p:cNvSpPr/>
          <p:nvPr/>
        </p:nvSpPr>
        <p:spPr>
          <a:xfrm>
            <a:off x="11099992" y="561732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732637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5469F-DF41-0EA6-0F2C-234682039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71787FED-86EA-7524-B662-246D324C9647}"/>
              </a:ext>
            </a:extLst>
          </p:cNvPr>
          <p:cNvSpPr/>
          <p:nvPr/>
        </p:nvSpPr>
        <p:spPr>
          <a:xfrm>
            <a:off x="154800" y="177840"/>
            <a:ext cx="5146070" cy="36918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Août-déc. 1848 : 2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ème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épilogue italien : En Italie, reprise du mouvement : Républiques à Florence et à Rome ; Le Piémont-Sardaigne déclare à nouveau la guerre à l’Autriche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*2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ème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épilogue italien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*Août 1848 : Après la défaite piémontaise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 mouvement nationaliste se radicalise…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Oct. 1848 : A Florence, les républicains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Prennent le pouvoir et chassent</a:t>
            </a:r>
          </a:p>
          <a:p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Léopold II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qui se réfugie à Gaète</a:t>
            </a:r>
          </a:p>
        </p:txBody>
      </p:sp>
      <p:pic>
        <p:nvPicPr>
          <p:cNvPr id="3" name="Image 2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A267DAAA-E73D-AD66-D8E5-F0B82EC547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48" t="39597" r="12006" b="16629"/>
          <a:stretch/>
        </p:blipFill>
        <p:spPr>
          <a:xfrm>
            <a:off x="5509837" y="68687"/>
            <a:ext cx="6506414" cy="66801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CB09DF9D-671A-1064-1898-BCA7A5F91792}"/>
              </a:ext>
            </a:extLst>
          </p:cNvPr>
          <p:cNvSpPr/>
          <p:nvPr/>
        </p:nvSpPr>
        <p:spPr>
          <a:xfrm>
            <a:off x="8653145" y="3188302"/>
            <a:ext cx="219798" cy="22046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E6E225C-3CD4-C752-ED58-2AC673165222}"/>
              </a:ext>
            </a:extLst>
          </p:cNvPr>
          <p:cNvSpPr/>
          <p:nvPr/>
        </p:nvSpPr>
        <p:spPr>
          <a:xfrm>
            <a:off x="7971553" y="2028120"/>
            <a:ext cx="219798" cy="22046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7B6765E-73BF-FD23-40C5-E3C7DD63AE37}"/>
              </a:ext>
            </a:extLst>
          </p:cNvPr>
          <p:cNvSpPr/>
          <p:nvPr/>
        </p:nvSpPr>
        <p:spPr>
          <a:xfrm>
            <a:off x="9176605" y="3618998"/>
            <a:ext cx="219798" cy="22046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4A80E275-9D63-68E0-8707-7AD739FB2C6F}"/>
              </a:ext>
            </a:extLst>
          </p:cNvPr>
          <p:cNvCxnSpPr>
            <a:cxnSpLocks/>
            <a:stCxn id="19" idx="5"/>
            <a:endCxn id="5" idx="1"/>
          </p:cNvCxnSpPr>
          <p:nvPr/>
        </p:nvCxnSpPr>
        <p:spPr>
          <a:xfrm>
            <a:off x="8159162" y="2216299"/>
            <a:ext cx="1049632" cy="143498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5D9DA2F9-BA27-A5B2-4D76-4CC2FA8F6C7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8759687" y="3449234"/>
            <a:ext cx="449107" cy="3579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E13D44AC-A0D7-3ED4-AF6D-CF3123C9A8A3}"/>
              </a:ext>
            </a:extLst>
          </p:cNvPr>
          <p:cNvSpPr/>
          <p:nvPr/>
        </p:nvSpPr>
        <p:spPr>
          <a:xfrm>
            <a:off x="8433347" y="1032261"/>
            <a:ext cx="219798" cy="22046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DFBDADD-6803-DCBC-FC45-329EDC1FECBE}"/>
              </a:ext>
            </a:extLst>
          </p:cNvPr>
          <p:cNvSpPr/>
          <p:nvPr/>
        </p:nvSpPr>
        <p:spPr>
          <a:xfrm>
            <a:off x="9286504" y="5650644"/>
            <a:ext cx="219798" cy="22046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F843D9A-83D3-3A15-3899-A0BFF61F5941}"/>
              </a:ext>
            </a:extLst>
          </p:cNvPr>
          <p:cNvSpPr/>
          <p:nvPr/>
        </p:nvSpPr>
        <p:spPr>
          <a:xfrm>
            <a:off x="9542789" y="3759950"/>
            <a:ext cx="219798" cy="22046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019310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5469F-DF41-0EA6-0F2C-234682039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71787FED-86EA-7524-B662-246D324C9647}"/>
              </a:ext>
            </a:extLst>
          </p:cNvPr>
          <p:cNvSpPr/>
          <p:nvPr/>
        </p:nvSpPr>
        <p:spPr>
          <a:xfrm>
            <a:off x="154800" y="177840"/>
            <a:ext cx="5146070" cy="42458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Août-déc. 1848 : 2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ème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épilogue italien : En Italie, reprise du mouvement : Républiques à Florence et à Rome ; Le Piémont-Sardaigne déclare à nouveau la guerre à l’Autriche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b) Nov.-déc. 1848 : A Rome, échec du projet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Gioberti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Une confédération italienne autour du pape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Après l’assassinat de son ministre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Pellegrino Rossi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républicains chassent Pie IX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Qui se réfugie également à Gaète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*Les républicains unitaires de Mazzini et Garibaldi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Prennent le pouvoir et proclament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République romaine en fév. 1849</a:t>
            </a:r>
          </a:p>
        </p:txBody>
      </p:sp>
      <p:pic>
        <p:nvPicPr>
          <p:cNvPr id="3" name="Image 2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A267DAAA-E73D-AD66-D8E5-F0B82EC547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48" t="39597" r="12006" b="16629"/>
          <a:stretch/>
        </p:blipFill>
        <p:spPr>
          <a:xfrm>
            <a:off x="5509837" y="68687"/>
            <a:ext cx="6506414" cy="66801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CB09DF9D-671A-1064-1898-BCA7A5F91792}"/>
              </a:ext>
            </a:extLst>
          </p:cNvPr>
          <p:cNvSpPr/>
          <p:nvPr/>
        </p:nvSpPr>
        <p:spPr>
          <a:xfrm>
            <a:off x="8653145" y="3188302"/>
            <a:ext cx="219798" cy="22046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E6E225C-3CD4-C752-ED58-2AC673165222}"/>
              </a:ext>
            </a:extLst>
          </p:cNvPr>
          <p:cNvSpPr/>
          <p:nvPr/>
        </p:nvSpPr>
        <p:spPr>
          <a:xfrm>
            <a:off x="7971553" y="2028120"/>
            <a:ext cx="219798" cy="22046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7B6765E-73BF-FD23-40C5-E3C7DD63AE37}"/>
              </a:ext>
            </a:extLst>
          </p:cNvPr>
          <p:cNvSpPr/>
          <p:nvPr/>
        </p:nvSpPr>
        <p:spPr>
          <a:xfrm>
            <a:off x="9176605" y="3618998"/>
            <a:ext cx="219798" cy="22046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4A80E275-9D63-68E0-8707-7AD739FB2C6F}"/>
              </a:ext>
            </a:extLst>
          </p:cNvPr>
          <p:cNvCxnSpPr>
            <a:cxnSpLocks/>
            <a:stCxn id="19" idx="5"/>
            <a:endCxn id="5" idx="1"/>
          </p:cNvCxnSpPr>
          <p:nvPr/>
        </p:nvCxnSpPr>
        <p:spPr>
          <a:xfrm>
            <a:off x="8159162" y="2216299"/>
            <a:ext cx="1049632" cy="143498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5D9DA2F9-BA27-A5B2-4D76-4CC2FA8F6C71}"/>
              </a:ext>
            </a:extLst>
          </p:cNvPr>
          <p:cNvCxnSpPr>
            <a:cxnSpLocks/>
            <a:endCxn id="5" idx="3"/>
          </p:cNvCxnSpPr>
          <p:nvPr/>
        </p:nvCxnSpPr>
        <p:spPr>
          <a:xfrm>
            <a:off x="8759687" y="3449234"/>
            <a:ext cx="449107" cy="3579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E13D44AC-A0D7-3ED4-AF6D-CF3123C9A8A3}"/>
              </a:ext>
            </a:extLst>
          </p:cNvPr>
          <p:cNvSpPr/>
          <p:nvPr/>
        </p:nvSpPr>
        <p:spPr>
          <a:xfrm>
            <a:off x="8433347" y="1032261"/>
            <a:ext cx="219798" cy="22046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DFBDADD-6803-DCBC-FC45-329EDC1FECBE}"/>
              </a:ext>
            </a:extLst>
          </p:cNvPr>
          <p:cNvSpPr/>
          <p:nvPr/>
        </p:nvSpPr>
        <p:spPr>
          <a:xfrm>
            <a:off x="9286504" y="5650644"/>
            <a:ext cx="219798" cy="22046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F843D9A-83D3-3A15-3899-A0BFF61F5941}"/>
              </a:ext>
            </a:extLst>
          </p:cNvPr>
          <p:cNvSpPr/>
          <p:nvPr/>
        </p:nvSpPr>
        <p:spPr>
          <a:xfrm>
            <a:off x="9542789" y="3759950"/>
            <a:ext cx="219798" cy="22046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094565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5469F-DF41-0EA6-0F2C-234682039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71787FED-86EA-7524-B662-246D324C9647}"/>
              </a:ext>
            </a:extLst>
          </p:cNvPr>
          <p:cNvSpPr/>
          <p:nvPr/>
        </p:nvSpPr>
        <p:spPr>
          <a:xfrm>
            <a:off x="154800" y="177840"/>
            <a:ext cx="5167428" cy="42458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Août-déc. 1848 : 2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ème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épilogue italien : En Italie, reprise du mouvement : Républiques à Florence et à Rome ; Le Piémont-Sardaigne déclare à nouveau la guerre à l’Autriche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c) Venise, toujours assiégée depuis juin 1848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Ne se rend pas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d) A Palerme, depuis jan. 1848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révolte contre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Ferdinand II de Naples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continue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e) Déc. 1848 : A Turin, un gouvernement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Gioberti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Objectif : Reprendre la guerre d’indépendance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*Les Autrichiens réagissent…</a:t>
            </a:r>
          </a:p>
        </p:txBody>
      </p:sp>
      <p:pic>
        <p:nvPicPr>
          <p:cNvPr id="4" name="Image 3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4BD2045E-D552-521B-752D-E9FDE17025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48" t="39597" r="12006" b="16629"/>
          <a:stretch/>
        </p:blipFill>
        <p:spPr>
          <a:xfrm>
            <a:off x="5509837" y="68687"/>
            <a:ext cx="6506414" cy="66801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4E44DE75-D7FA-A63C-897A-B2AFA9A828DF}"/>
              </a:ext>
            </a:extLst>
          </p:cNvPr>
          <p:cNvSpPr/>
          <p:nvPr/>
        </p:nvSpPr>
        <p:spPr>
          <a:xfrm>
            <a:off x="8653145" y="3188302"/>
            <a:ext cx="219798" cy="22046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B2855A7-114B-F31D-AD4B-38F3C11A4160}"/>
              </a:ext>
            </a:extLst>
          </p:cNvPr>
          <p:cNvSpPr/>
          <p:nvPr/>
        </p:nvSpPr>
        <p:spPr>
          <a:xfrm>
            <a:off x="7971553" y="2028120"/>
            <a:ext cx="219798" cy="22046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238EB91-A485-DFCE-5095-7C37D700442A}"/>
              </a:ext>
            </a:extLst>
          </p:cNvPr>
          <p:cNvSpPr/>
          <p:nvPr/>
        </p:nvSpPr>
        <p:spPr>
          <a:xfrm>
            <a:off x="9176605" y="3618998"/>
            <a:ext cx="219798" cy="22046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9078304D-6B8F-252A-287F-920D86914407}"/>
              </a:ext>
            </a:extLst>
          </p:cNvPr>
          <p:cNvCxnSpPr>
            <a:cxnSpLocks/>
            <a:stCxn id="6" idx="5"/>
            <a:endCxn id="8" idx="1"/>
          </p:cNvCxnSpPr>
          <p:nvPr/>
        </p:nvCxnSpPr>
        <p:spPr>
          <a:xfrm>
            <a:off x="8159162" y="2216299"/>
            <a:ext cx="1049632" cy="143498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371B64E-62EE-1E3F-99BE-65F3340F7C63}"/>
              </a:ext>
            </a:extLst>
          </p:cNvPr>
          <p:cNvCxnSpPr>
            <a:cxnSpLocks/>
            <a:endCxn id="8" idx="3"/>
          </p:cNvCxnSpPr>
          <p:nvPr/>
        </p:nvCxnSpPr>
        <p:spPr>
          <a:xfrm>
            <a:off x="8759687" y="3449234"/>
            <a:ext cx="449107" cy="3579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62C869EC-17B4-7426-A361-E4FFDEF35032}"/>
              </a:ext>
            </a:extLst>
          </p:cNvPr>
          <p:cNvSpPr/>
          <p:nvPr/>
        </p:nvSpPr>
        <p:spPr>
          <a:xfrm>
            <a:off x="8433347" y="1032261"/>
            <a:ext cx="219798" cy="22046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84893F4-1B4A-31DA-130C-6CAEE25BED23}"/>
              </a:ext>
            </a:extLst>
          </p:cNvPr>
          <p:cNvSpPr/>
          <p:nvPr/>
        </p:nvSpPr>
        <p:spPr>
          <a:xfrm>
            <a:off x="9286504" y="5650644"/>
            <a:ext cx="219798" cy="22046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9140655-7ECE-E677-07C0-86914E03CC4B}"/>
              </a:ext>
            </a:extLst>
          </p:cNvPr>
          <p:cNvSpPr/>
          <p:nvPr/>
        </p:nvSpPr>
        <p:spPr>
          <a:xfrm>
            <a:off x="6438895" y="1293020"/>
            <a:ext cx="219798" cy="22046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315E669-D603-1DCE-ABBC-2B57056A2EC2}"/>
              </a:ext>
            </a:extLst>
          </p:cNvPr>
          <p:cNvSpPr/>
          <p:nvPr/>
        </p:nvSpPr>
        <p:spPr>
          <a:xfrm>
            <a:off x="9542789" y="3759950"/>
            <a:ext cx="219798" cy="22046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389733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7A323-F280-E09E-2BED-EDA6D83D6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AE9DAA94-E43C-320E-2E64-ABB572C7E7A2}"/>
              </a:ext>
            </a:extLst>
          </p:cNvPr>
          <p:cNvSpPr/>
          <p:nvPr/>
        </p:nvSpPr>
        <p:spPr>
          <a:xfrm>
            <a:off x="154800" y="177840"/>
            <a:ext cx="5146070" cy="31378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Mars-Août 1849 : En Italie, nouvelles défaites italiennes : Le Piémont-Sardaigne vaincu par l’Autriche qui rétablit les monarques à Parme, Modène et Florence ; 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*Mars 1849 : Bataille de Novare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Sardes sont à nouveau vaincus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Autrichiens envahissent le Piémont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Charles-Albert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abdique en faveur de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Son fils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Victor-Emmanuel II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qui signe l’armistice</a:t>
            </a:r>
          </a:p>
        </p:txBody>
      </p:sp>
      <p:pic>
        <p:nvPicPr>
          <p:cNvPr id="28" name="Image 27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53F1F886-6BF6-E02D-9299-B49432768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48" t="39597" r="12006" b="16629"/>
          <a:stretch/>
        </p:blipFill>
        <p:spPr>
          <a:xfrm>
            <a:off x="5509837" y="68687"/>
            <a:ext cx="6506414" cy="66801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9" name="Ellipse 28">
            <a:extLst>
              <a:ext uri="{FF2B5EF4-FFF2-40B4-BE49-F238E27FC236}">
                <a16:creationId xmlns:a16="http://schemas.microsoft.com/office/drawing/2014/main" id="{FAA0C461-4200-A73D-9982-05296089BEDB}"/>
              </a:ext>
            </a:extLst>
          </p:cNvPr>
          <p:cNvSpPr/>
          <p:nvPr/>
        </p:nvSpPr>
        <p:spPr>
          <a:xfrm>
            <a:off x="8653145" y="3188302"/>
            <a:ext cx="219798" cy="22046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529E5713-7D43-A6A8-B2C5-51F391779B71}"/>
              </a:ext>
            </a:extLst>
          </p:cNvPr>
          <p:cNvSpPr/>
          <p:nvPr/>
        </p:nvSpPr>
        <p:spPr>
          <a:xfrm>
            <a:off x="7971553" y="2028120"/>
            <a:ext cx="219798" cy="22046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0148AE46-13FC-CC2B-459C-DA0EE53691F3}"/>
              </a:ext>
            </a:extLst>
          </p:cNvPr>
          <p:cNvSpPr/>
          <p:nvPr/>
        </p:nvSpPr>
        <p:spPr>
          <a:xfrm>
            <a:off x="9176605" y="3618998"/>
            <a:ext cx="219798" cy="22046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8" name="Connecteur droit avec flèche 127">
            <a:extLst>
              <a:ext uri="{FF2B5EF4-FFF2-40B4-BE49-F238E27FC236}">
                <a16:creationId xmlns:a16="http://schemas.microsoft.com/office/drawing/2014/main" id="{B2918B97-F818-2E37-DE15-E1F3D6ACF25E}"/>
              </a:ext>
            </a:extLst>
          </p:cNvPr>
          <p:cNvCxnSpPr>
            <a:cxnSpLocks/>
            <a:stCxn id="30" idx="5"/>
            <a:endCxn id="31" idx="1"/>
          </p:cNvCxnSpPr>
          <p:nvPr/>
        </p:nvCxnSpPr>
        <p:spPr>
          <a:xfrm>
            <a:off x="8159162" y="2216299"/>
            <a:ext cx="1049632" cy="143498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avec flèche 128">
            <a:extLst>
              <a:ext uri="{FF2B5EF4-FFF2-40B4-BE49-F238E27FC236}">
                <a16:creationId xmlns:a16="http://schemas.microsoft.com/office/drawing/2014/main" id="{C910134E-71EE-7803-204A-D4B4B67653BE}"/>
              </a:ext>
            </a:extLst>
          </p:cNvPr>
          <p:cNvCxnSpPr>
            <a:cxnSpLocks/>
            <a:endCxn id="31" idx="3"/>
          </p:cNvCxnSpPr>
          <p:nvPr/>
        </p:nvCxnSpPr>
        <p:spPr>
          <a:xfrm>
            <a:off x="8759687" y="3449234"/>
            <a:ext cx="449107" cy="3579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Ellipse 129">
            <a:extLst>
              <a:ext uri="{FF2B5EF4-FFF2-40B4-BE49-F238E27FC236}">
                <a16:creationId xmlns:a16="http://schemas.microsoft.com/office/drawing/2014/main" id="{CE37E5A3-949B-B165-FFA6-63FB950597AB}"/>
              </a:ext>
            </a:extLst>
          </p:cNvPr>
          <p:cNvSpPr/>
          <p:nvPr/>
        </p:nvSpPr>
        <p:spPr>
          <a:xfrm>
            <a:off x="8433347" y="1032261"/>
            <a:ext cx="219798" cy="22046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81445123-1017-22BA-5FDA-ABCDF46DA612}"/>
              </a:ext>
            </a:extLst>
          </p:cNvPr>
          <p:cNvSpPr/>
          <p:nvPr/>
        </p:nvSpPr>
        <p:spPr>
          <a:xfrm>
            <a:off x="9286504" y="5650644"/>
            <a:ext cx="219798" cy="22046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Ellipse 131">
            <a:extLst>
              <a:ext uri="{FF2B5EF4-FFF2-40B4-BE49-F238E27FC236}">
                <a16:creationId xmlns:a16="http://schemas.microsoft.com/office/drawing/2014/main" id="{7690463C-A07C-6CBB-ACFE-140CEA245C7B}"/>
              </a:ext>
            </a:extLst>
          </p:cNvPr>
          <p:cNvSpPr/>
          <p:nvPr/>
        </p:nvSpPr>
        <p:spPr>
          <a:xfrm>
            <a:off x="6438895" y="1293020"/>
            <a:ext cx="219798" cy="22046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4" name="Connecteur droit avec flèche 133">
            <a:extLst>
              <a:ext uri="{FF2B5EF4-FFF2-40B4-BE49-F238E27FC236}">
                <a16:creationId xmlns:a16="http://schemas.microsoft.com/office/drawing/2014/main" id="{6C2C8073-B6F4-174F-C835-4B631C3147C7}"/>
              </a:ext>
            </a:extLst>
          </p:cNvPr>
          <p:cNvCxnSpPr>
            <a:cxnSpLocks/>
          </p:cNvCxnSpPr>
          <p:nvPr/>
        </p:nvCxnSpPr>
        <p:spPr>
          <a:xfrm flipH="1">
            <a:off x="7971553" y="109153"/>
            <a:ext cx="901390" cy="75223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avec flèche 136">
            <a:extLst>
              <a:ext uri="{FF2B5EF4-FFF2-40B4-BE49-F238E27FC236}">
                <a16:creationId xmlns:a16="http://schemas.microsoft.com/office/drawing/2014/main" id="{EC29A649-A9E9-F434-D455-CCAC70F6B009}"/>
              </a:ext>
            </a:extLst>
          </p:cNvPr>
          <p:cNvCxnSpPr>
            <a:cxnSpLocks/>
            <a:endCxn id="143" idx="6"/>
          </p:cNvCxnSpPr>
          <p:nvPr/>
        </p:nvCxnSpPr>
        <p:spPr>
          <a:xfrm flipH="1">
            <a:off x="6825617" y="861391"/>
            <a:ext cx="1032922" cy="18730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Ellipse 142">
            <a:extLst>
              <a:ext uri="{FF2B5EF4-FFF2-40B4-BE49-F238E27FC236}">
                <a16:creationId xmlns:a16="http://schemas.microsoft.com/office/drawing/2014/main" id="{66B79EFC-2DD9-5872-F1A1-431EB5272F2E}"/>
              </a:ext>
            </a:extLst>
          </p:cNvPr>
          <p:cNvSpPr/>
          <p:nvPr/>
        </p:nvSpPr>
        <p:spPr>
          <a:xfrm>
            <a:off x="6605819" y="938466"/>
            <a:ext cx="219798" cy="22046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9F9EA294-4095-818E-9F53-125F9E052E93}"/>
              </a:ext>
            </a:extLst>
          </p:cNvPr>
          <p:cNvSpPr/>
          <p:nvPr/>
        </p:nvSpPr>
        <p:spPr>
          <a:xfrm>
            <a:off x="9542789" y="3759950"/>
            <a:ext cx="219798" cy="22046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876729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7A323-F280-E09E-2BED-EDA6D83D6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AE9DAA94-E43C-320E-2E64-ABB572C7E7A2}"/>
              </a:ext>
            </a:extLst>
          </p:cNvPr>
          <p:cNvSpPr/>
          <p:nvPr/>
        </p:nvSpPr>
        <p:spPr>
          <a:xfrm>
            <a:off x="84311" y="177840"/>
            <a:ext cx="5334086" cy="36918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Mars-Août 1849 : En Italie, nouvelles défaites italiennes : Le Piémont-Sardaigne vaincu par l’Autriche qui rétablit les monarques à Parme, Modène et Florence ; 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*Mars-Avril 1849 : Les Autrichiens rétablissent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monarques de Parme, Modène et Florence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*Restent Venise, Palerme et Rome…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C’est alors que la France du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parti de l’Ordre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intervient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Objectif : Empêcher le rétablissement du pape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Pie IX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Sous l’autorité exclusive de l’Autriche…</a:t>
            </a:r>
          </a:p>
        </p:txBody>
      </p:sp>
      <p:pic>
        <p:nvPicPr>
          <p:cNvPr id="2" name="Image 1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1CEE11E2-78BA-559F-50A5-F2009D1808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48" t="40762" r="12006" b="16629"/>
          <a:stretch/>
        </p:blipFill>
        <p:spPr>
          <a:xfrm>
            <a:off x="5530788" y="177840"/>
            <a:ext cx="6506414" cy="65023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C222DEA7-4CEB-6AC9-5706-AA8193363C14}"/>
              </a:ext>
            </a:extLst>
          </p:cNvPr>
          <p:cNvSpPr/>
          <p:nvPr/>
        </p:nvSpPr>
        <p:spPr>
          <a:xfrm>
            <a:off x="6421428" y="1214219"/>
            <a:ext cx="219798" cy="22046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51D5952-ADDD-879C-79A0-9B551784766C}"/>
              </a:ext>
            </a:extLst>
          </p:cNvPr>
          <p:cNvSpPr/>
          <p:nvPr/>
        </p:nvSpPr>
        <p:spPr>
          <a:xfrm>
            <a:off x="8628939" y="3066588"/>
            <a:ext cx="219798" cy="22046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2DE1098-ACB0-E7AE-A637-11DF78160E40}"/>
              </a:ext>
            </a:extLst>
          </p:cNvPr>
          <p:cNvSpPr/>
          <p:nvPr/>
        </p:nvSpPr>
        <p:spPr>
          <a:xfrm>
            <a:off x="7971553" y="2028120"/>
            <a:ext cx="219798" cy="22046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BB28366-D7C6-DB70-48B1-710EEC0DB28A}"/>
              </a:ext>
            </a:extLst>
          </p:cNvPr>
          <p:cNvSpPr/>
          <p:nvPr/>
        </p:nvSpPr>
        <p:spPr>
          <a:xfrm>
            <a:off x="9295875" y="5553814"/>
            <a:ext cx="219798" cy="22046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113F897-2F32-8544-F166-5BAC3E9C6B4C}"/>
              </a:ext>
            </a:extLst>
          </p:cNvPr>
          <p:cNvSpPr/>
          <p:nvPr/>
        </p:nvSpPr>
        <p:spPr>
          <a:xfrm>
            <a:off x="8451094" y="1088403"/>
            <a:ext cx="219798" cy="22046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0305ADA-B5A6-EA72-E565-8FB71F39B864}"/>
              </a:ext>
            </a:extLst>
          </p:cNvPr>
          <p:cNvSpPr/>
          <p:nvPr/>
        </p:nvSpPr>
        <p:spPr>
          <a:xfrm>
            <a:off x="6661244" y="867938"/>
            <a:ext cx="219798" cy="22046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AFDE15C6-8B55-AB20-D7F5-856255F84123}"/>
              </a:ext>
            </a:extLst>
          </p:cNvPr>
          <p:cNvCxnSpPr>
            <a:cxnSpLocks/>
            <a:endCxn id="8" idx="7"/>
          </p:cNvCxnSpPr>
          <p:nvPr/>
        </p:nvCxnSpPr>
        <p:spPr>
          <a:xfrm flipH="1">
            <a:off x="6848853" y="742122"/>
            <a:ext cx="1804292" cy="15810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8AFC6624-42A6-D5D2-99B3-A45393507D27}"/>
              </a:ext>
            </a:extLst>
          </p:cNvPr>
          <p:cNvCxnSpPr>
            <a:cxnSpLocks/>
          </p:cNvCxnSpPr>
          <p:nvPr/>
        </p:nvCxnSpPr>
        <p:spPr>
          <a:xfrm flipH="1">
            <a:off x="8653145" y="177840"/>
            <a:ext cx="451098" cy="56428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724FE9EE-853A-3C46-AF4C-413DAF87D9FA}"/>
              </a:ext>
            </a:extLst>
          </p:cNvPr>
          <p:cNvCxnSpPr>
            <a:cxnSpLocks/>
            <a:endCxn id="5" idx="7"/>
          </p:cNvCxnSpPr>
          <p:nvPr/>
        </p:nvCxnSpPr>
        <p:spPr>
          <a:xfrm flipH="1">
            <a:off x="8159162" y="742122"/>
            <a:ext cx="511730" cy="131828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2F4FE484-FEC3-8DB1-9DFC-407D30884F0C}"/>
              </a:ext>
            </a:extLst>
          </p:cNvPr>
          <p:cNvSpPr/>
          <p:nvPr/>
        </p:nvSpPr>
        <p:spPr>
          <a:xfrm>
            <a:off x="7394109" y="1392764"/>
            <a:ext cx="219798" cy="22046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13113D2-7033-BC8D-00E1-BA82A2A85DE8}"/>
              </a:ext>
            </a:extLst>
          </p:cNvPr>
          <p:cNvSpPr/>
          <p:nvPr/>
        </p:nvSpPr>
        <p:spPr>
          <a:xfrm>
            <a:off x="7877703" y="1380708"/>
            <a:ext cx="219798" cy="22046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C3DEB37-135E-6119-41E2-D5411A60A40A}"/>
              </a:ext>
            </a:extLst>
          </p:cNvPr>
          <p:cNvCxnSpPr>
            <a:cxnSpLocks/>
            <a:endCxn id="13" idx="7"/>
          </p:cNvCxnSpPr>
          <p:nvPr/>
        </p:nvCxnSpPr>
        <p:spPr>
          <a:xfrm flipH="1">
            <a:off x="7581718" y="742122"/>
            <a:ext cx="1071427" cy="68292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4DE4EBC1-1200-DCD6-583E-BE537BD486E0}"/>
              </a:ext>
            </a:extLst>
          </p:cNvPr>
          <p:cNvCxnSpPr>
            <a:cxnSpLocks/>
            <a:endCxn id="14" idx="7"/>
          </p:cNvCxnSpPr>
          <p:nvPr/>
        </p:nvCxnSpPr>
        <p:spPr>
          <a:xfrm flipH="1">
            <a:off x="8065312" y="742122"/>
            <a:ext cx="587833" cy="67087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3F38E258-82EE-78E3-3FFA-3276E1727ABA}"/>
              </a:ext>
            </a:extLst>
          </p:cNvPr>
          <p:cNvSpPr/>
          <p:nvPr/>
        </p:nvSpPr>
        <p:spPr>
          <a:xfrm>
            <a:off x="9185976" y="3539485"/>
            <a:ext cx="219798" cy="22046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D112009-DE2D-F321-9D2C-7A4FE4CE56A4}"/>
              </a:ext>
            </a:extLst>
          </p:cNvPr>
          <p:cNvSpPr/>
          <p:nvPr/>
        </p:nvSpPr>
        <p:spPr>
          <a:xfrm>
            <a:off x="9542789" y="3759950"/>
            <a:ext cx="219798" cy="22046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741282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5216A-9034-E604-6BEF-63680FD9A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7C6F0330-F901-468A-87F0-87785F065740}"/>
              </a:ext>
            </a:extLst>
          </p:cNvPr>
          <p:cNvSpPr/>
          <p:nvPr/>
        </p:nvSpPr>
        <p:spPr>
          <a:xfrm>
            <a:off x="154800" y="177840"/>
            <a:ext cx="5146070" cy="31378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Mars-Août 1849 : … Ferdinand II de Naples reprend la Sicile et abolit la constitution ; Les Français prennent Rome et rétablissent le pape Pie IX ; 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*Avril 1849 : Les Français d’Oudinot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Débarquent à Civitavecchia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 1849 : Les Napolitains reprennent la Sicile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 Naples,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Ferdinand II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Re bomba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(bombardement de Messine, sept. 1848), abolit la constitution</a:t>
            </a:r>
          </a:p>
        </p:txBody>
      </p:sp>
      <p:pic>
        <p:nvPicPr>
          <p:cNvPr id="2" name="Image 1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B1D9ED73-C780-C025-6560-1C0FBE44C4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48" t="40762" r="12006" b="16629"/>
          <a:stretch/>
        </p:blipFill>
        <p:spPr>
          <a:xfrm>
            <a:off x="5530788" y="177840"/>
            <a:ext cx="6506414" cy="65023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5C0CA2E8-9E3F-1C1B-D7BD-9D2884124124}"/>
              </a:ext>
            </a:extLst>
          </p:cNvPr>
          <p:cNvSpPr/>
          <p:nvPr/>
        </p:nvSpPr>
        <p:spPr>
          <a:xfrm>
            <a:off x="6379785" y="1344953"/>
            <a:ext cx="219798" cy="22046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CCABA0B-F8E7-DA2F-AD2E-9DFB1291997A}"/>
              </a:ext>
            </a:extLst>
          </p:cNvPr>
          <p:cNvSpPr/>
          <p:nvPr/>
        </p:nvSpPr>
        <p:spPr>
          <a:xfrm>
            <a:off x="7971553" y="2028120"/>
            <a:ext cx="219798" cy="22046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ABDF3A3-29FF-FF58-EDB2-E30547076C37}"/>
              </a:ext>
            </a:extLst>
          </p:cNvPr>
          <p:cNvSpPr/>
          <p:nvPr/>
        </p:nvSpPr>
        <p:spPr>
          <a:xfrm>
            <a:off x="8451094" y="1088403"/>
            <a:ext cx="219798" cy="22046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8E82D27-79B5-0CD3-A43D-4A2DF25C2EAD}"/>
              </a:ext>
            </a:extLst>
          </p:cNvPr>
          <p:cNvSpPr/>
          <p:nvPr/>
        </p:nvSpPr>
        <p:spPr>
          <a:xfrm>
            <a:off x="6661244" y="867938"/>
            <a:ext cx="219798" cy="22046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C0BA5B34-D7C5-A21D-296F-38D00A3F8650}"/>
              </a:ext>
            </a:extLst>
          </p:cNvPr>
          <p:cNvCxnSpPr>
            <a:cxnSpLocks/>
            <a:endCxn id="8" idx="7"/>
          </p:cNvCxnSpPr>
          <p:nvPr/>
        </p:nvCxnSpPr>
        <p:spPr>
          <a:xfrm flipH="1">
            <a:off x="6848853" y="742122"/>
            <a:ext cx="1804292" cy="15810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E8891A1-8B08-AD79-A785-3C898EFBB776}"/>
              </a:ext>
            </a:extLst>
          </p:cNvPr>
          <p:cNvCxnSpPr>
            <a:cxnSpLocks/>
          </p:cNvCxnSpPr>
          <p:nvPr/>
        </p:nvCxnSpPr>
        <p:spPr>
          <a:xfrm flipH="1">
            <a:off x="8653145" y="177840"/>
            <a:ext cx="451098" cy="56428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F2C245B-B959-B216-DDB6-43A7E1960431}"/>
              </a:ext>
            </a:extLst>
          </p:cNvPr>
          <p:cNvCxnSpPr>
            <a:cxnSpLocks/>
            <a:endCxn id="5" idx="7"/>
          </p:cNvCxnSpPr>
          <p:nvPr/>
        </p:nvCxnSpPr>
        <p:spPr>
          <a:xfrm flipH="1">
            <a:off x="8159162" y="742122"/>
            <a:ext cx="511730" cy="131828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58F2E6BE-2846-D429-7B1B-8C6F0DC765B5}"/>
              </a:ext>
            </a:extLst>
          </p:cNvPr>
          <p:cNvSpPr/>
          <p:nvPr/>
        </p:nvSpPr>
        <p:spPr>
          <a:xfrm>
            <a:off x="7394109" y="1392764"/>
            <a:ext cx="219798" cy="22046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0F1564E-D022-3F22-347D-9F1F5077C839}"/>
              </a:ext>
            </a:extLst>
          </p:cNvPr>
          <p:cNvSpPr/>
          <p:nvPr/>
        </p:nvSpPr>
        <p:spPr>
          <a:xfrm>
            <a:off x="7877703" y="1380708"/>
            <a:ext cx="219798" cy="22046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7A7F8116-5514-7D56-E0BB-6BCEB42B78D9}"/>
              </a:ext>
            </a:extLst>
          </p:cNvPr>
          <p:cNvCxnSpPr>
            <a:cxnSpLocks/>
            <a:endCxn id="12" idx="7"/>
          </p:cNvCxnSpPr>
          <p:nvPr/>
        </p:nvCxnSpPr>
        <p:spPr>
          <a:xfrm flipH="1">
            <a:off x="7581718" y="742122"/>
            <a:ext cx="1071427" cy="68292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FABADFE0-5DE9-311C-6785-F2F46CC6F714}"/>
              </a:ext>
            </a:extLst>
          </p:cNvPr>
          <p:cNvCxnSpPr>
            <a:cxnSpLocks/>
            <a:endCxn id="13" idx="7"/>
          </p:cNvCxnSpPr>
          <p:nvPr/>
        </p:nvCxnSpPr>
        <p:spPr>
          <a:xfrm flipH="1">
            <a:off x="8065312" y="742122"/>
            <a:ext cx="587833" cy="67087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EA418FEB-F866-090C-4B48-6230621403C9}"/>
              </a:ext>
            </a:extLst>
          </p:cNvPr>
          <p:cNvCxnSpPr>
            <a:cxnSpLocks/>
            <a:endCxn id="21" idx="2"/>
          </p:cNvCxnSpPr>
          <p:nvPr/>
        </p:nvCxnSpPr>
        <p:spPr>
          <a:xfrm>
            <a:off x="5976730" y="2491409"/>
            <a:ext cx="2349742" cy="58666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233A12EE-A7D5-939C-10AF-DE2DD9177AB9}"/>
              </a:ext>
            </a:extLst>
          </p:cNvPr>
          <p:cNvSpPr/>
          <p:nvPr/>
        </p:nvSpPr>
        <p:spPr>
          <a:xfrm>
            <a:off x="8326472" y="2967837"/>
            <a:ext cx="219798" cy="22046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B73ED6E8-8051-334F-E6B2-DBC36B33B499}"/>
              </a:ext>
            </a:extLst>
          </p:cNvPr>
          <p:cNvCxnSpPr>
            <a:cxnSpLocks/>
            <a:endCxn id="18" idx="6"/>
          </p:cNvCxnSpPr>
          <p:nvPr/>
        </p:nvCxnSpPr>
        <p:spPr>
          <a:xfrm flipH="1">
            <a:off x="9515673" y="5459896"/>
            <a:ext cx="1033057" cy="20415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65729023-78AC-1832-904C-865446AEC2EA}"/>
              </a:ext>
            </a:extLst>
          </p:cNvPr>
          <p:cNvSpPr/>
          <p:nvPr/>
        </p:nvSpPr>
        <p:spPr>
          <a:xfrm>
            <a:off x="8628939" y="3066588"/>
            <a:ext cx="219798" cy="22046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09893B6-DA92-E05D-91F4-4506AD3CF567}"/>
              </a:ext>
            </a:extLst>
          </p:cNvPr>
          <p:cNvSpPr/>
          <p:nvPr/>
        </p:nvSpPr>
        <p:spPr>
          <a:xfrm>
            <a:off x="9295875" y="5553814"/>
            <a:ext cx="219798" cy="22046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C5EAD4C-66E7-4C71-A08A-AD64BFA2AB5D}"/>
              </a:ext>
            </a:extLst>
          </p:cNvPr>
          <p:cNvSpPr/>
          <p:nvPr/>
        </p:nvSpPr>
        <p:spPr>
          <a:xfrm>
            <a:off x="9185976" y="3539485"/>
            <a:ext cx="219798" cy="22046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DDF48E56-DB7C-D06A-196D-1DC0A66230BA}"/>
              </a:ext>
            </a:extLst>
          </p:cNvPr>
          <p:cNvSpPr/>
          <p:nvPr/>
        </p:nvSpPr>
        <p:spPr>
          <a:xfrm>
            <a:off x="9542789" y="3759950"/>
            <a:ext cx="219798" cy="22046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784350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5216A-9034-E604-6BEF-63680FD9A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7C6F0330-F901-468A-87F0-87785F065740}"/>
              </a:ext>
            </a:extLst>
          </p:cNvPr>
          <p:cNvSpPr/>
          <p:nvPr/>
        </p:nvSpPr>
        <p:spPr>
          <a:xfrm>
            <a:off x="154800" y="177840"/>
            <a:ext cx="5146070" cy="42458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Mars-Août 1849 : … Ferdinand II de Naples reprend la Sicile et abolit la constitution ; Les Français prennent Rome et rétablissent le pape Pie IX ; 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 1849 : Fort de ce succès</a:t>
            </a:r>
          </a:p>
          <a:p>
            <a:r>
              <a:rPr lang="fr-FR" i="1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Re bomba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attaque la République romaine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Ainsi qu’un corps expéditionnaire espagnol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républicains romains sont encerclés…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*Juillet-août 1849 :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Oudinot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occupe Rome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il rétablit le pape Pie IX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Garibaldi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s’enfuit et tente d’atteindre Venise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Dernier bastion des nationalistes italiens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Mais…</a:t>
            </a:r>
          </a:p>
        </p:txBody>
      </p:sp>
      <p:pic>
        <p:nvPicPr>
          <p:cNvPr id="2" name="Image 1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B1D9ED73-C780-C025-6560-1C0FBE44C4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48" t="40762" r="12006" b="16629"/>
          <a:stretch/>
        </p:blipFill>
        <p:spPr>
          <a:xfrm>
            <a:off x="5530788" y="177840"/>
            <a:ext cx="6506414" cy="65023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5C0CA2E8-9E3F-1C1B-D7BD-9D2884124124}"/>
              </a:ext>
            </a:extLst>
          </p:cNvPr>
          <p:cNvSpPr/>
          <p:nvPr/>
        </p:nvSpPr>
        <p:spPr>
          <a:xfrm>
            <a:off x="6379785" y="1344953"/>
            <a:ext cx="219798" cy="22046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018AD09-942D-6684-A0FB-9F20AF623BFA}"/>
              </a:ext>
            </a:extLst>
          </p:cNvPr>
          <p:cNvSpPr/>
          <p:nvPr/>
        </p:nvSpPr>
        <p:spPr>
          <a:xfrm>
            <a:off x="8632194" y="3079189"/>
            <a:ext cx="219798" cy="22046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CCABA0B-F8E7-DA2F-AD2E-9DFB1291997A}"/>
              </a:ext>
            </a:extLst>
          </p:cNvPr>
          <p:cNvSpPr/>
          <p:nvPr/>
        </p:nvSpPr>
        <p:spPr>
          <a:xfrm>
            <a:off x="7971553" y="2028120"/>
            <a:ext cx="219798" cy="22046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ABDF3A3-29FF-FF58-EDB2-E30547076C37}"/>
              </a:ext>
            </a:extLst>
          </p:cNvPr>
          <p:cNvSpPr/>
          <p:nvPr/>
        </p:nvSpPr>
        <p:spPr>
          <a:xfrm>
            <a:off x="8451094" y="1088403"/>
            <a:ext cx="219798" cy="22046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8E82D27-79B5-0CD3-A43D-4A2DF25C2EAD}"/>
              </a:ext>
            </a:extLst>
          </p:cNvPr>
          <p:cNvSpPr/>
          <p:nvPr/>
        </p:nvSpPr>
        <p:spPr>
          <a:xfrm>
            <a:off x="6661244" y="867938"/>
            <a:ext cx="219798" cy="22046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C0BA5B34-D7C5-A21D-296F-38D00A3F8650}"/>
              </a:ext>
            </a:extLst>
          </p:cNvPr>
          <p:cNvCxnSpPr>
            <a:cxnSpLocks/>
            <a:endCxn id="8" idx="7"/>
          </p:cNvCxnSpPr>
          <p:nvPr/>
        </p:nvCxnSpPr>
        <p:spPr>
          <a:xfrm flipH="1">
            <a:off x="6848853" y="742122"/>
            <a:ext cx="1804292" cy="15810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E8891A1-8B08-AD79-A785-3C898EFBB776}"/>
              </a:ext>
            </a:extLst>
          </p:cNvPr>
          <p:cNvCxnSpPr>
            <a:cxnSpLocks/>
          </p:cNvCxnSpPr>
          <p:nvPr/>
        </p:nvCxnSpPr>
        <p:spPr>
          <a:xfrm flipH="1">
            <a:off x="8653145" y="177840"/>
            <a:ext cx="451098" cy="56428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F2C245B-B959-B216-DDB6-43A7E1960431}"/>
              </a:ext>
            </a:extLst>
          </p:cNvPr>
          <p:cNvCxnSpPr>
            <a:cxnSpLocks/>
            <a:endCxn id="5" idx="7"/>
          </p:cNvCxnSpPr>
          <p:nvPr/>
        </p:nvCxnSpPr>
        <p:spPr>
          <a:xfrm flipH="1">
            <a:off x="8159162" y="742122"/>
            <a:ext cx="511730" cy="131828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58F2E6BE-2846-D429-7B1B-8C6F0DC765B5}"/>
              </a:ext>
            </a:extLst>
          </p:cNvPr>
          <p:cNvSpPr/>
          <p:nvPr/>
        </p:nvSpPr>
        <p:spPr>
          <a:xfrm>
            <a:off x="7394109" y="1392764"/>
            <a:ext cx="219798" cy="22046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0F1564E-D022-3F22-347D-9F1F5077C839}"/>
              </a:ext>
            </a:extLst>
          </p:cNvPr>
          <p:cNvSpPr/>
          <p:nvPr/>
        </p:nvSpPr>
        <p:spPr>
          <a:xfrm>
            <a:off x="7877703" y="1380708"/>
            <a:ext cx="219798" cy="22046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7A7F8116-5514-7D56-E0BB-6BCEB42B78D9}"/>
              </a:ext>
            </a:extLst>
          </p:cNvPr>
          <p:cNvCxnSpPr>
            <a:cxnSpLocks/>
            <a:endCxn id="12" idx="7"/>
          </p:cNvCxnSpPr>
          <p:nvPr/>
        </p:nvCxnSpPr>
        <p:spPr>
          <a:xfrm flipH="1">
            <a:off x="7581718" y="742122"/>
            <a:ext cx="1071427" cy="68292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FABADFE0-5DE9-311C-6785-F2F46CC6F714}"/>
              </a:ext>
            </a:extLst>
          </p:cNvPr>
          <p:cNvCxnSpPr>
            <a:cxnSpLocks/>
            <a:endCxn id="13" idx="7"/>
          </p:cNvCxnSpPr>
          <p:nvPr/>
        </p:nvCxnSpPr>
        <p:spPr>
          <a:xfrm flipH="1">
            <a:off x="8065312" y="742122"/>
            <a:ext cx="587833" cy="67087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EA418FEB-F866-090C-4B48-6230621403C9}"/>
              </a:ext>
            </a:extLst>
          </p:cNvPr>
          <p:cNvCxnSpPr>
            <a:cxnSpLocks/>
            <a:endCxn id="21" idx="2"/>
          </p:cNvCxnSpPr>
          <p:nvPr/>
        </p:nvCxnSpPr>
        <p:spPr>
          <a:xfrm>
            <a:off x="5976730" y="2491409"/>
            <a:ext cx="2349742" cy="58666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233A12EE-A7D5-939C-10AF-DE2DD9177AB9}"/>
              </a:ext>
            </a:extLst>
          </p:cNvPr>
          <p:cNvSpPr/>
          <p:nvPr/>
        </p:nvSpPr>
        <p:spPr>
          <a:xfrm>
            <a:off x="8326472" y="2967837"/>
            <a:ext cx="219798" cy="22046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5CC3DE45-7A0A-6159-B1A1-E2534D22A1A9}"/>
              </a:ext>
            </a:extLst>
          </p:cNvPr>
          <p:cNvCxnSpPr>
            <a:cxnSpLocks/>
            <a:endCxn id="29" idx="4"/>
          </p:cNvCxnSpPr>
          <p:nvPr/>
        </p:nvCxnSpPr>
        <p:spPr>
          <a:xfrm flipV="1">
            <a:off x="8783995" y="3520119"/>
            <a:ext cx="195823" cy="96095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A6692C02-B452-54AE-ADCE-03DF9EF59BDF}"/>
              </a:ext>
            </a:extLst>
          </p:cNvPr>
          <p:cNvCxnSpPr>
            <a:cxnSpLocks/>
            <a:endCxn id="29" idx="6"/>
          </p:cNvCxnSpPr>
          <p:nvPr/>
        </p:nvCxnSpPr>
        <p:spPr>
          <a:xfrm flipH="1" flipV="1">
            <a:off x="9089717" y="3409887"/>
            <a:ext cx="1459013" cy="19174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4D74DB48-178D-B1C8-D459-8AD50C44CD03}"/>
              </a:ext>
            </a:extLst>
          </p:cNvPr>
          <p:cNvSpPr/>
          <p:nvPr/>
        </p:nvSpPr>
        <p:spPr>
          <a:xfrm>
            <a:off x="8869919" y="3299654"/>
            <a:ext cx="219798" cy="22046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B3BA503-2914-0466-D3B0-778C6E4EB889}"/>
              </a:ext>
            </a:extLst>
          </p:cNvPr>
          <p:cNvSpPr/>
          <p:nvPr/>
        </p:nvSpPr>
        <p:spPr>
          <a:xfrm>
            <a:off x="9542789" y="3759950"/>
            <a:ext cx="219798" cy="22046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8D9DEC79-B939-DFC6-2DBF-4311E0BC96F2}"/>
              </a:ext>
            </a:extLst>
          </p:cNvPr>
          <p:cNvCxnSpPr>
            <a:cxnSpLocks/>
            <a:endCxn id="22" idx="6"/>
          </p:cNvCxnSpPr>
          <p:nvPr/>
        </p:nvCxnSpPr>
        <p:spPr>
          <a:xfrm flipH="1">
            <a:off x="9515673" y="5459896"/>
            <a:ext cx="1033057" cy="20415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1C5F8B06-5D55-20B4-E7A7-20464A489696}"/>
              </a:ext>
            </a:extLst>
          </p:cNvPr>
          <p:cNvSpPr/>
          <p:nvPr/>
        </p:nvSpPr>
        <p:spPr>
          <a:xfrm>
            <a:off x="9295875" y="5553814"/>
            <a:ext cx="219798" cy="22046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640843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50066-4842-C64D-0D4C-F34528F45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08A49446-7FD7-FB8D-6B55-ECE8D0173157}"/>
              </a:ext>
            </a:extLst>
          </p:cNvPr>
          <p:cNvSpPr/>
          <p:nvPr/>
        </p:nvSpPr>
        <p:spPr>
          <a:xfrm>
            <a:off x="154800" y="177840"/>
            <a:ext cx="5146070" cy="56308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Mars-Août 1849 : … Les Autrichiens reprennent Venise ; Victor-Emmanuel II et le royaume piémontais restent le seul espoir du </a:t>
            </a:r>
            <a:r>
              <a:rPr lang="fr-FR" b="1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Risorgimento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italien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*Août 1849 : Après un long siège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République de Venise capitule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dans le même temps</a:t>
            </a:r>
          </a:p>
          <a:p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Victor-Emmanuel II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signe la paix de Milan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*Bilan : Malgré son échec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Seule la solution piémontaise semble réaliste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Pour réussir le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Risorgimento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*Et le roi Victor-Emmanuel II</a:t>
            </a:r>
          </a:p>
          <a:p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Avec l’aide de puissances extérieures</a:t>
            </a: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Apparaît comme le seul espoir de l’Italie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 suivre…</a:t>
            </a:r>
          </a:p>
        </p:txBody>
      </p:sp>
      <p:pic>
        <p:nvPicPr>
          <p:cNvPr id="2" name="Image 1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15D12624-9F5A-6E78-8999-7B3A2D42DE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48" t="40762" r="12006" b="16629"/>
          <a:stretch/>
        </p:blipFill>
        <p:spPr>
          <a:xfrm>
            <a:off x="5530788" y="177840"/>
            <a:ext cx="6506414" cy="65023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3BB29B6E-1409-3692-C3D1-ED366477FF88}"/>
              </a:ext>
            </a:extLst>
          </p:cNvPr>
          <p:cNvSpPr/>
          <p:nvPr/>
        </p:nvSpPr>
        <p:spPr>
          <a:xfrm>
            <a:off x="6379785" y="1344953"/>
            <a:ext cx="219798" cy="22046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79F7C20-6EEF-C54D-D4E5-74EEF7EEFEEC}"/>
              </a:ext>
            </a:extLst>
          </p:cNvPr>
          <p:cNvSpPr/>
          <p:nvPr/>
        </p:nvSpPr>
        <p:spPr>
          <a:xfrm>
            <a:off x="7971553" y="2028120"/>
            <a:ext cx="219798" cy="22046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4F84D82-83EE-1FD2-F496-2EE01D4020C5}"/>
              </a:ext>
            </a:extLst>
          </p:cNvPr>
          <p:cNvSpPr/>
          <p:nvPr/>
        </p:nvSpPr>
        <p:spPr>
          <a:xfrm>
            <a:off x="8451094" y="1088403"/>
            <a:ext cx="219798" cy="22046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8D9F775-9343-5D55-288F-FB77D4B15217}"/>
              </a:ext>
            </a:extLst>
          </p:cNvPr>
          <p:cNvSpPr/>
          <p:nvPr/>
        </p:nvSpPr>
        <p:spPr>
          <a:xfrm>
            <a:off x="6661244" y="867938"/>
            <a:ext cx="219798" cy="22046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2476EE89-4F06-E7B4-EC74-1479D0B93250}"/>
              </a:ext>
            </a:extLst>
          </p:cNvPr>
          <p:cNvCxnSpPr>
            <a:cxnSpLocks/>
            <a:endCxn id="7" idx="7"/>
          </p:cNvCxnSpPr>
          <p:nvPr/>
        </p:nvCxnSpPr>
        <p:spPr>
          <a:xfrm flipH="1">
            <a:off x="8638703" y="177840"/>
            <a:ext cx="465540" cy="94284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6EF191B9-39DD-3610-BD45-5E1BFE26E0B6}"/>
              </a:ext>
            </a:extLst>
          </p:cNvPr>
          <p:cNvSpPr/>
          <p:nvPr/>
        </p:nvSpPr>
        <p:spPr>
          <a:xfrm>
            <a:off x="7394109" y="1392764"/>
            <a:ext cx="219798" cy="22046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E65FBAC-4690-5021-919E-FC0BBBDE9448}"/>
              </a:ext>
            </a:extLst>
          </p:cNvPr>
          <p:cNvSpPr/>
          <p:nvPr/>
        </p:nvSpPr>
        <p:spPr>
          <a:xfrm>
            <a:off x="7877703" y="1380708"/>
            <a:ext cx="219798" cy="22046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DB22F6F-B903-3D2A-666B-36CE8C2701DD}"/>
              </a:ext>
            </a:extLst>
          </p:cNvPr>
          <p:cNvSpPr/>
          <p:nvPr/>
        </p:nvSpPr>
        <p:spPr>
          <a:xfrm>
            <a:off x="8326472" y="2967837"/>
            <a:ext cx="219798" cy="22046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C37293C-E2D9-6BDB-839E-A7431D824288}"/>
              </a:ext>
            </a:extLst>
          </p:cNvPr>
          <p:cNvSpPr/>
          <p:nvPr/>
        </p:nvSpPr>
        <p:spPr>
          <a:xfrm>
            <a:off x="8869919" y="3299654"/>
            <a:ext cx="219798" cy="22046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DCA0C0B-470C-2B27-BFE6-F0242A514A4D}"/>
              </a:ext>
            </a:extLst>
          </p:cNvPr>
          <p:cNvSpPr/>
          <p:nvPr/>
        </p:nvSpPr>
        <p:spPr>
          <a:xfrm>
            <a:off x="8632194" y="3079189"/>
            <a:ext cx="219798" cy="22046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3B7A5CC-DDFD-E8B5-2806-65CFDD1727E0}"/>
              </a:ext>
            </a:extLst>
          </p:cNvPr>
          <p:cNvSpPr/>
          <p:nvPr/>
        </p:nvSpPr>
        <p:spPr>
          <a:xfrm>
            <a:off x="9295875" y="5553814"/>
            <a:ext cx="219798" cy="22046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132156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4FDFB-CFA4-F0AC-AD44-A989AE9D5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75CF1889-B316-B5E6-AFD6-D3853C18A85C}"/>
              </a:ext>
            </a:extLst>
          </p:cNvPr>
          <p:cNvSpPr/>
          <p:nvPr/>
        </p:nvSpPr>
        <p:spPr>
          <a:xfrm>
            <a:off x="154799" y="177840"/>
            <a:ext cx="5766330" cy="59078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Mars-Nov. 1850 : 2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ème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épilogue allemand : En Allemagne, face à la réaction austro-russe, Frédéric-Guillaume IV de Prusse échoue à unifier l’Allemagne du nord : la reculade d’</a:t>
            </a:r>
            <a:r>
              <a:rPr lang="fr-FR" b="1" spc="-1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Olmütz</a:t>
            </a: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*Août 1849 : Le temps des révolutions est clos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Mais malgré cela, 2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ème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épilogue allemand…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*Jan. 1850 : A Berlin, et d’abord, en politique intérieure</a:t>
            </a:r>
          </a:p>
          <a:p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Frédéric-Guillaume IV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promulgue une nouvelle constitution prussienne dans laquelle il conserve l’essentiel de son pouvoir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Deux Chambres, représentants et seigneurs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Représentants élus par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 système des trois classes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Monarchie constitutionnelle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Mais non monarchie parlementaire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à l’anglaise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*Ensuite, en politique extérieure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Il ne désarme toujours pas…</a:t>
            </a:r>
          </a:p>
        </p:txBody>
      </p:sp>
      <p:pic>
        <p:nvPicPr>
          <p:cNvPr id="8" name="Image 7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34415733-0542-E39C-57D8-3E0512CDB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3223"/>
            <a:ext cx="5799897" cy="66224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D046AE61-04C8-093B-90A8-E2E0A577C579}"/>
              </a:ext>
            </a:extLst>
          </p:cNvPr>
          <p:cNvSpPr/>
          <p:nvPr/>
        </p:nvSpPr>
        <p:spPr>
          <a:xfrm>
            <a:off x="8821078" y="182723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08141FE-DEB5-B5E9-0B74-65BC3F290DF1}"/>
              </a:ext>
            </a:extLst>
          </p:cNvPr>
          <p:cNvSpPr/>
          <p:nvPr/>
        </p:nvSpPr>
        <p:spPr>
          <a:xfrm>
            <a:off x="7367140" y="301330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718292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0880F-ED3A-BE6D-5B41-565F7CDD2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2592893F-3CE2-6AB1-7E1F-FF6922226E9B}"/>
              </a:ext>
            </a:extLst>
          </p:cNvPr>
          <p:cNvSpPr/>
          <p:nvPr/>
        </p:nvSpPr>
        <p:spPr>
          <a:xfrm>
            <a:off x="154799" y="177840"/>
            <a:ext cx="5252088" cy="45228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Mars-Nov. 1850 : 2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ème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épilogue allemand : En Allemagne, face à la réaction austro-russe, Frédéric-Guillaume IV de Prusse échoue à unifier l’Allemagne du nord : la reculade d’</a:t>
            </a:r>
            <a:r>
              <a:rPr lang="fr-FR" b="1" spc="-1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Olmütz</a:t>
            </a: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*Fév. 1850 : L’Empire d’Autriche, après avoir failli tout perdre, tente de reprendre l’initiative en Allemagne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Dans la Confédération germanique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Elle met en place un gouvernement des quatre rois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Saxe, Hanovre, Bavière et Wurtemberg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 terme…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Créer un Reich dirigé par l’Autriche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*Mais évidemment la Prusse réagit…</a:t>
            </a:r>
          </a:p>
        </p:txBody>
      </p:sp>
      <p:pic>
        <p:nvPicPr>
          <p:cNvPr id="9" name="Image 8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DF7CEC77-E9C5-4E0C-7CE3-840A82FAC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913" y="177839"/>
            <a:ext cx="6471288" cy="65360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12023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A5581-4EE0-A138-DF33-150C2BC5F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F7D2DD2-CEA8-43EE-B588-9FA76BE4A850}"/>
              </a:ext>
            </a:extLst>
          </p:cNvPr>
          <p:cNvSpPr/>
          <p:nvPr/>
        </p:nvSpPr>
        <p:spPr>
          <a:xfrm>
            <a:off x="123211" y="134305"/>
            <a:ext cx="7761832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1830-1839 : Contre le royaume des Pays-Bas, l’indépendance réussie de la Belgique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*1839 : Traité de Londres apporte un règlement et une paix définitifs…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La Belgique renonce à ses prétentions et restitue…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Maastricht au duché de Limbourg définitivement hollandais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Et la partie orientale du Luxembourg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b) Limbourg et Luxembourg de Guillaume 1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Intégrés dans la Confédération germanique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1890 : A l’avènement de la reine Wilhelmine des Pays-Bas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 grand-duché du Luxembourg échoit à une autre branche éloignée des Nassau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*Et pour finir, la Pologne…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0708B7F-1295-792B-BE5D-2FE597F86D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04" t="52986" r="20457" b="26144"/>
          <a:stretch/>
        </p:blipFill>
        <p:spPr>
          <a:xfrm rot="16200000">
            <a:off x="6806406" y="1451482"/>
            <a:ext cx="6579561" cy="394520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7F87993-C5A6-C5B8-9902-9827A3C8EF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45" t="53662" r="70495" b="26048"/>
          <a:stretch/>
        </p:blipFill>
        <p:spPr>
          <a:xfrm rot="16200000">
            <a:off x="8334859" y="410816"/>
            <a:ext cx="1220718" cy="16432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CC8AF175-2771-6771-DA9D-D71F4E12AD9F}"/>
              </a:ext>
            </a:extLst>
          </p:cNvPr>
          <p:cNvSpPr/>
          <p:nvPr/>
        </p:nvSpPr>
        <p:spPr>
          <a:xfrm>
            <a:off x="9591983" y="306745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34E603A-0CAC-B1D3-138B-19D3C641248B}"/>
              </a:ext>
            </a:extLst>
          </p:cNvPr>
          <p:cNvSpPr/>
          <p:nvPr/>
        </p:nvSpPr>
        <p:spPr>
          <a:xfrm>
            <a:off x="9766853" y="453703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DAA4659-EBD9-61DB-E566-571B95164B72}"/>
              </a:ext>
            </a:extLst>
          </p:cNvPr>
          <p:cNvSpPr/>
          <p:nvPr/>
        </p:nvSpPr>
        <p:spPr>
          <a:xfrm>
            <a:off x="9230140" y="389430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F7F89BA-967B-32C0-1C37-D8C249E7EB6C}"/>
              </a:ext>
            </a:extLst>
          </p:cNvPr>
          <p:cNvSpPr/>
          <p:nvPr/>
        </p:nvSpPr>
        <p:spPr>
          <a:xfrm>
            <a:off x="10190923" y="354312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88074005-A34D-E13A-C973-6C010901638F}"/>
              </a:ext>
            </a:extLst>
          </p:cNvPr>
          <p:cNvSpPr/>
          <p:nvPr/>
        </p:nvSpPr>
        <p:spPr>
          <a:xfrm>
            <a:off x="11012557" y="389430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997DB63-0112-DC30-FB17-098A5DDD9D82}"/>
              </a:ext>
            </a:extLst>
          </p:cNvPr>
          <p:cNvSpPr/>
          <p:nvPr/>
        </p:nvSpPr>
        <p:spPr>
          <a:xfrm>
            <a:off x="10807149" y="446551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75C5341-E78B-F86B-9690-B2905EB12EB3}"/>
              </a:ext>
            </a:extLst>
          </p:cNvPr>
          <p:cNvSpPr/>
          <p:nvPr/>
        </p:nvSpPr>
        <p:spPr>
          <a:xfrm>
            <a:off x="11099992" y="561732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759113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0880F-ED3A-BE6D-5B41-565F7CDD2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2592893F-3CE2-6AB1-7E1F-FF6922226E9B}"/>
              </a:ext>
            </a:extLst>
          </p:cNvPr>
          <p:cNvSpPr/>
          <p:nvPr/>
        </p:nvSpPr>
        <p:spPr>
          <a:xfrm>
            <a:off x="154799" y="177840"/>
            <a:ext cx="5252088" cy="42458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Mars-Nov. 1850 : 2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ème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épilogue allemand : En Allemagne, face à la réaction austro-russe, Frédéric-Guillaume IV de Prusse échoue à unifier l’Allemagne du nord : la reculade d’</a:t>
            </a:r>
            <a:r>
              <a:rPr lang="fr-FR" b="1" spc="-1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Olmütz</a:t>
            </a: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*Mars 1850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Face à ce projet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Grande Allemagne autrichienne</a:t>
            </a:r>
          </a:p>
          <a:p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Frédéric-Guillaume IV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tente de reprendre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à son compte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celui de la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Petite Allemagne prussienne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 Erfurt, il réunit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Une Diète des Etats allemands du Nord ; Plus le Bade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Une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Union restreinte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allemande et fédérale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*Puis arrive l’affaire de Hesse-Cassel…</a:t>
            </a:r>
          </a:p>
        </p:txBody>
      </p:sp>
      <p:pic>
        <p:nvPicPr>
          <p:cNvPr id="9" name="Image 8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DF7CEC77-E9C5-4E0C-7CE3-840A82FAC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913" y="177839"/>
            <a:ext cx="6471288" cy="65360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9466004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25C43-28CD-C85A-C2E2-22B83D1F2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662D26B7-6FE3-BE7D-F284-216C4356A36D}"/>
              </a:ext>
            </a:extLst>
          </p:cNvPr>
          <p:cNvSpPr/>
          <p:nvPr/>
        </p:nvSpPr>
        <p:spPr>
          <a:xfrm>
            <a:off x="154799" y="177840"/>
            <a:ext cx="5252088" cy="39688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Mars-Nov. 1850 : 2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ème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épilogue allemand : En Allemagne, face à la réaction austro-russe, Frédéric-Guillaume IV de Prusse échoue à unifier l’Allemagne du nord : la reculade d’</a:t>
            </a:r>
            <a:r>
              <a:rPr lang="fr-FR" b="1" spc="-1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Olmütz</a:t>
            </a: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*Oct. 1850 : En Hesse-Cassel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 grand-duc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Frédéric-Guillaume 1</a:t>
            </a:r>
            <a:r>
              <a:rPr lang="fr-FR" u="sng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endParaRPr lang="fr-FR" u="sng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Supprime la constitution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Mais les Etats de son pays s’y opposent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*Le grand-duc fait appel à l’aide de la Confédération germanique et la Bavière doit envoyer des troupes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*Mais…</a:t>
            </a:r>
          </a:p>
        </p:txBody>
      </p:sp>
      <p:pic>
        <p:nvPicPr>
          <p:cNvPr id="9" name="Image 8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8AD0C405-D740-F067-EB78-26764DBA7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913" y="177839"/>
            <a:ext cx="6471288" cy="65360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2368577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25C43-28CD-C85A-C2E2-22B83D1F2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662D26B7-6FE3-BE7D-F284-216C4356A36D}"/>
              </a:ext>
            </a:extLst>
          </p:cNvPr>
          <p:cNvSpPr/>
          <p:nvPr/>
        </p:nvSpPr>
        <p:spPr>
          <a:xfrm>
            <a:off x="154799" y="177840"/>
            <a:ext cx="5252088" cy="34148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Mars-Nov. 1850 : 2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ème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épilogue allemand : En Allemagne, face à la réaction austro-russe, Frédéric-Guillaume IV de Prusse échoue à unifier l’Allemagne du nord : la reculade d’</a:t>
            </a:r>
            <a:r>
              <a:rPr lang="fr-FR" b="1" spc="-1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Olmütz</a:t>
            </a: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*Mais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F</a:t>
            </a:r>
            <a:r>
              <a:rPr lang="fr-FR" u="sng" dirty="0"/>
              <a:t>rédéric-Guillaume IV</a:t>
            </a:r>
            <a:r>
              <a:rPr lang="fr-FR" dirty="0"/>
              <a:t> Prusse dénie à la Confédération </a:t>
            </a:r>
            <a:r>
              <a:rPr lang="fr-FR" i="1" dirty="0"/>
              <a:t>autrichienne</a:t>
            </a:r>
            <a:r>
              <a:rPr lang="fr-FR" dirty="0"/>
              <a:t> le droit d’intervenir dans La </a:t>
            </a:r>
            <a:r>
              <a:rPr lang="fr-FR" u="sng" dirty="0"/>
              <a:t>Hesse-Cassel</a:t>
            </a:r>
            <a:r>
              <a:rPr lang="fr-FR" dirty="0"/>
              <a:t>, Etat membre de l’Union restreinte</a:t>
            </a: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*La Prusse occupe la Hesse-Cassel, la tension monte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Mais le tsar russe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Nicolas 1</a:t>
            </a:r>
            <a:r>
              <a:rPr lang="fr-FR" u="sng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Apporte son soutien à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François-Joseph d’Autriche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9" name="Image 8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8AD0C405-D740-F067-EB78-26764DBA7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913" y="177839"/>
            <a:ext cx="6471288" cy="65360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3969454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F03B3-F442-8CB1-9212-43C3E19C2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A266A903-F284-A9F1-4F9F-C846C79AF0AA}"/>
              </a:ext>
            </a:extLst>
          </p:cNvPr>
          <p:cNvSpPr/>
          <p:nvPr/>
        </p:nvSpPr>
        <p:spPr>
          <a:xfrm>
            <a:off x="154799" y="177840"/>
            <a:ext cx="5252088" cy="47998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Mars-Nov. 1850 : 2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ème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épilogue allemand : En Allemagne, face à la réaction austro-russe, Frédéric-Guillaume IV de Prusse échoue à unifier l’Allemagne du nord : la reculade d’</a:t>
            </a:r>
            <a:r>
              <a:rPr lang="fr-FR" b="1" spc="-1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Olmütz</a:t>
            </a: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*Nov. 1850 :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Frédéric-Guillaume IV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recule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En deux temps…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Il dissout l’Union restreinte mais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Il refuse de retirer ses troupes de la Hesse-Cassel…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b) A </a:t>
            </a:r>
            <a:r>
              <a:rPr lang="fr-FR" spc="-1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Olmütz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après un ultimatum autrichien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Il accepte de retirer ses troupes</a:t>
            </a:r>
          </a:p>
          <a:p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reculade d’</a:t>
            </a:r>
            <a:r>
              <a:rPr lang="fr-FR" i="1" spc="-1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Olmütz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*Rétablissement total de la Confédération germanique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retour de la suprématie autrichienne…</a:t>
            </a:r>
          </a:p>
        </p:txBody>
      </p:sp>
      <p:pic>
        <p:nvPicPr>
          <p:cNvPr id="9" name="Image 8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8C10CC07-F453-A173-4767-2C6AA519E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913" y="177839"/>
            <a:ext cx="6471288" cy="65360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9015960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CF96B-6DC4-9DDE-9907-31C753DEC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6865242D-6853-2156-F72B-DE2A0B44AB4A}"/>
              </a:ext>
            </a:extLst>
          </p:cNvPr>
          <p:cNvSpPr/>
          <p:nvPr/>
        </p:nvSpPr>
        <p:spPr>
          <a:xfrm>
            <a:off x="154799" y="177840"/>
            <a:ext cx="5799897" cy="59078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Mars-Nov. 1850 : 2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ème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épilogue allemand : En Allemagne, face à la réaction austro-russe, Frédéric-Guillaume IV de Prusse échoue à unifier l’Allemagne du nord : la reculade d’</a:t>
            </a:r>
            <a:r>
              <a:rPr lang="fr-FR" b="1" spc="-1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Olmütz</a:t>
            </a: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*Bilan allemand…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*Nov. 1850 : Echec de l’unification allemande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Quatre raisons essentielles…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Dualisme Autriche-Prusse non surmonté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Également dû au soutien russe à l’Autriche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b) A Francfort, manque d’unité politique entre les Etats 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c) A Francfort, manque d’unité entre révolutionnaires, libéraux et droite conservatrice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d) Enfin, la jonction entre les milieux bourgeois en pleine ascension et les classes populaires victimes d’une crise économique persistante, ne s’est pas faite</a:t>
            </a:r>
          </a:p>
        </p:txBody>
      </p:sp>
      <p:pic>
        <p:nvPicPr>
          <p:cNvPr id="8" name="Image 7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DEAFF183-57E5-076F-E834-793D89557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3223"/>
            <a:ext cx="5799897" cy="66224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3950840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BFF94-25F3-8B2C-5AF5-351F4BF5C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1F569F4F-3DB4-9FCA-2EBE-4993A96A5976}"/>
              </a:ext>
            </a:extLst>
          </p:cNvPr>
          <p:cNvSpPr/>
          <p:nvPr/>
        </p:nvSpPr>
        <p:spPr>
          <a:xfrm>
            <a:off x="154799" y="177840"/>
            <a:ext cx="6073723" cy="42458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Mars-Nov. 1850 : 2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ème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épilogue allemand : En Allemagne, face à la réaction austro-russe, Frédéric-Guillaume IV de Prusse échoue à unifier l’Allemagne du nord : la reculade d’</a:t>
            </a:r>
            <a:r>
              <a:rPr lang="fr-FR" b="1" spc="-1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Olmütz</a:t>
            </a: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*Pour mieux comprendre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Comparons la réussite française et cet échec allemand…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1) Depuis 987, la nation française s’est d’abord faite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Etat sous l’Ancien Régime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b) Démocratie politique à partir de la Révolution de 1789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c) Avant de tenter de résoudre la question sociale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Tout au long du XIXe siècle…</a:t>
            </a:r>
          </a:p>
        </p:txBody>
      </p:sp>
      <p:pic>
        <p:nvPicPr>
          <p:cNvPr id="9" name="Image 8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C19C5FE5-4121-FA0E-E47B-ED6FA8DBE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759" y="177840"/>
            <a:ext cx="5683442" cy="6315725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94548796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C4340-5DFC-E6A9-FF66-0FCF65919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FBC92B0-572A-8113-D729-2D7FFC6ED700}"/>
              </a:ext>
            </a:extLst>
          </p:cNvPr>
          <p:cNvSpPr/>
          <p:nvPr/>
        </p:nvSpPr>
        <p:spPr>
          <a:xfrm>
            <a:off x="154799" y="177840"/>
            <a:ext cx="5808679" cy="56308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Mars-Nov. 1850 : 2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ème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épilogue allemand : En Allemagne, face à la réaction austro-russe, Frédéric-Guillaume IV de Prusse échoue à unifier l’Allemagne du nord : la reculade d’</a:t>
            </a:r>
            <a:r>
              <a:rPr lang="fr-FR" b="1" spc="-1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Olmütz</a:t>
            </a: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2) Depuis 962, la nation allemande fut d’abord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Une longue construction culturelle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Puis partiellement économique avec le Zollverein de 1833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*Mais en 1849, l’unification allemande dut résoudre en même temps ces trois problèmes : Etat, démocratie et question sociale ; La charge était trop lourde…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*Et il faudra encore deux décennies et deux ennemis communs vaincus (Autriche, puis France)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Pour qu’un IIe Reich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prussien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voie le jour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 suivre…</a:t>
            </a:r>
          </a:p>
        </p:txBody>
      </p:sp>
      <p:pic>
        <p:nvPicPr>
          <p:cNvPr id="9" name="Image 8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254588BE-4EFA-9F9E-FD49-6B5E784A2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22" y="177840"/>
            <a:ext cx="5808679" cy="6454895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598661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710B1-E679-2E99-4CC1-44CD3ED2C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13B821-3477-FCC3-269A-5E8A667B8BE9}"/>
              </a:ext>
            </a:extLst>
          </p:cNvPr>
          <p:cNvSpPr/>
          <p:nvPr/>
        </p:nvSpPr>
        <p:spPr>
          <a:xfrm>
            <a:off x="3749963" y="1624275"/>
            <a:ext cx="1015808" cy="535386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Ernest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1464-86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692030-F963-175E-62DE-18A0449D73EA}"/>
              </a:ext>
            </a:extLst>
          </p:cNvPr>
          <p:cNvSpPr/>
          <p:nvPr/>
        </p:nvSpPr>
        <p:spPr>
          <a:xfrm>
            <a:off x="8509468" y="1711125"/>
            <a:ext cx="1022415" cy="557886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Albert 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Duché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1485-1500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A714D9-73E7-2FE6-8E64-85E5BD9021C3}"/>
              </a:ext>
            </a:extLst>
          </p:cNvPr>
          <p:cNvSpPr/>
          <p:nvPr/>
        </p:nvSpPr>
        <p:spPr>
          <a:xfrm>
            <a:off x="8521346" y="383959"/>
            <a:ext cx="996702" cy="43814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1423-28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B7D0C1A7-F4E6-5F32-5505-F5E51FB71046}"/>
              </a:ext>
            </a:extLst>
          </p:cNvPr>
          <p:cNvCxnSpPr>
            <a:cxnSpLocks/>
            <a:stCxn id="11" idx="2"/>
            <a:endCxn id="3" idx="0"/>
          </p:cNvCxnSpPr>
          <p:nvPr/>
        </p:nvCxnSpPr>
        <p:spPr>
          <a:xfrm>
            <a:off x="9015412" y="1450017"/>
            <a:ext cx="5264" cy="26110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 : en angle 8">
            <a:extLst>
              <a:ext uri="{FF2B5EF4-FFF2-40B4-BE49-F238E27FC236}">
                <a16:creationId xmlns:a16="http://schemas.microsoft.com/office/drawing/2014/main" id="{CD2575EF-54F2-BB53-3A3E-9FFB87ADBBF2}"/>
              </a:ext>
            </a:extLst>
          </p:cNvPr>
          <p:cNvCxnSpPr>
            <a:cxnSpLocks/>
            <a:stCxn id="11" idx="2"/>
            <a:endCxn id="2" idx="0"/>
          </p:cNvCxnSpPr>
          <p:nvPr/>
        </p:nvCxnSpPr>
        <p:spPr>
          <a:xfrm rot="5400000">
            <a:off x="6549511" y="-841626"/>
            <a:ext cx="174258" cy="475754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D73DA883-B554-7EAF-FD08-4E04D111ED6C}"/>
              </a:ext>
            </a:extLst>
          </p:cNvPr>
          <p:cNvSpPr/>
          <p:nvPr/>
        </p:nvSpPr>
        <p:spPr>
          <a:xfrm>
            <a:off x="7175045" y="597696"/>
            <a:ext cx="1169490" cy="829952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WETTIN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Saxe-Thuringe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1423-1806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1806-1918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0DE732-B7C4-BC69-22B3-9F4C73A5F58C}"/>
              </a:ext>
            </a:extLst>
          </p:cNvPr>
          <p:cNvSpPr/>
          <p:nvPr/>
        </p:nvSpPr>
        <p:spPr>
          <a:xfrm>
            <a:off x="8512775" y="915395"/>
            <a:ext cx="1005273" cy="534622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1428-64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4C278153-DDEA-CBE3-B31B-026BD6C036C5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9015412" y="790563"/>
            <a:ext cx="8571" cy="12483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0780E06E-60BC-6DC1-60E5-61A2B5A84444}"/>
              </a:ext>
            </a:extLst>
          </p:cNvPr>
          <p:cNvSpPr/>
          <p:nvPr/>
        </p:nvSpPr>
        <p:spPr>
          <a:xfrm>
            <a:off x="2189493" y="1615178"/>
            <a:ext cx="1489836" cy="553579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Branche ernestine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Etats thuringiens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1464-1918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93AA0FA-0AE8-7820-F544-00330C9BA1FE}"/>
              </a:ext>
            </a:extLst>
          </p:cNvPr>
          <p:cNvSpPr/>
          <p:nvPr/>
        </p:nvSpPr>
        <p:spPr>
          <a:xfrm>
            <a:off x="9594383" y="1640553"/>
            <a:ext cx="1312274" cy="699029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Branche albertine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Duché-Royaume de Saxe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1485-1918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379A0DE-C9B9-EB45-626A-F7EFF8B1B5A5}"/>
              </a:ext>
            </a:extLst>
          </p:cNvPr>
          <p:cNvSpPr/>
          <p:nvPr/>
        </p:nvSpPr>
        <p:spPr>
          <a:xfrm>
            <a:off x="8521346" y="2481283"/>
            <a:ext cx="1005273" cy="534622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Frédéric-Auguste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1733-63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B57EEB2-635E-D8AB-6761-4A3959F7D559}"/>
              </a:ext>
            </a:extLst>
          </p:cNvPr>
          <p:cNvSpPr/>
          <p:nvPr/>
        </p:nvSpPr>
        <p:spPr>
          <a:xfrm>
            <a:off x="8521346" y="3139969"/>
            <a:ext cx="1005273" cy="412137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IV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1763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89B89E0-E396-42F9-5F66-ED2D5C658DD2}"/>
              </a:ext>
            </a:extLst>
          </p:cNvPr>
          <p:cNvSpPr/>
          <p:nvPr/>
        </p:nvSpPr>
        <p:spPr>
          <a:xfrm>
            <a:off x="9576054" y="3139969"/>
            <a:ext cx="1177457" cy="412137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François-Xavier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1763-68</a:t>
            </a:r>
          </a:p>
        </p:txBody>
      </p:sp>
      <p:cxnSp>
        <p:nvCxnSpPr>
          <p:cNvPr id="51" name="Connecteur : en angle 50">
            <a:extLst>
              <a:ext uri="{FF2B5EF4-FFF2-40B4-BE49-F238E27FC236}">
                <a16:creationId xmlns:a16="http://schemas.microsoft.com/office/drawing/2014/main" id="{42B4E659-7ED9-4769-7800-680C84DF35E8}"/>
              </a:ext>
            </a:extLst>
          </p:cNvPr>
          <p:cNvCxnSpPr>
            <a:cxnSpLocks/>
            <a:stCxn id="48" idx="2"/>
            <a:endCxn id="50" idx="0"/>
          </p:cNvCxnSpPr>
          <p:nvPr/>
        </p:nvCxnSpPr>
        <p:spPr>
          <a:xfrm rot="16200000" flipH="1">
            <a:off x="9532351" y="2507537"/>
            <a:ext cx="124064" cy="114080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26C19958-3A1E-10EB-1CAB-8B9ED7DE02FF}"/>
              </a:ext>
            </a:extLst>
          </p:cNvPr>
          <p:cNvCxnSpPr>
            <a:cxnSpLocks/>
            <a:stCxn id="48" idx="2"/>
            <a:endCxn id="49" idx="0"/>
          </p:cNvCxnSpPr>
          <p:nvPr/>
        </p:nvCxnSpPr>
        <p:spPr>
          <a:xfrm>
            <a:off x="9023983" y="3015905"/>
            <a:ext cx="0" cy="12406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71C0965C-A05F-954C-8D52-009229AD6C66}"/>
              </a:ext>
            </a:extLst>
          </p:cNvPr>
          <p:cNvSpPr/>
          <p:nvPr/>
        </p:nvSpPr>
        <p:spPr>
          <a:xfrm>
            <a:off x="8209619" y="3769969"/>
            <a:ext cx="1005273" cy="727107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Roi Frédéric-Auguste 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1768-1827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Roi 1806-27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A3F5EF6-9AE3-451A-F487-6B4805AF93C9}"/>
              </a:ext>
            </a:extLst>
          </p:cNvPr>
          <p:cNvSpPr/>
          <p:nvPr/>
        </p:nvSpPr>
        <p:spPr>
          <a:xfrm>
            <a:off x="9264327" y="3753811"/>
            <a:ext cx="738249" cy="412137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Antoine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1827-36</a:t>
            </a:r>
          </a:p>
        </p:txBody>
      </p:sp>
      <p:cxnSp>
        <p:nvCxnSpPr>
          <p:cNvPr id="55" name="Connecteur : en angle 54">
            <a:extLst>
              <a:ext uri="{FF2B5EF4-FFF2-40B4-BE49-F238E27FC236}">
                <a16:creationId xmlns:a16="http://schemas.microsoft.com/office/drawing/2014/main" id="{967864BC-CACC-A5D0-4B9B-25B62CF249A2}"/>
              </a:ext>
            </a:extLst>
          </p:cNvPr>
          <p:cNvCxnSpPr>
            <a:cxnSpLocks/>
            <a:stCxn id="49" idx="2"/>
            <a:endCxn id="53" idx="0"/>
          </p:cNvCxnSpPr>
          <p:nvPr/>
        </p:nvCxnSpPr>
        <p:spPr>
          <a:xfrm rot="5400000">
            <a:off x="8759189" y="3505174"/>
            <a:ext cx="217863" cy="311727"/>
          </a:xfrm>
          <a:prstGeom prst="bentConnector3">
            <a:avLst>
              <a:gd name="adj1" fmla="val 50001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 : en angle 55">
            <a:extLst>
              <a:ext uri="{FF2B5EF4-FFF2-40B4-BE49-F238E27FC236}">
                <a16:creationId xmlns:a16="http://schemas.microsoft.com/office/drawing/2014/main" id="{3B596061-FD26-F649-3929-6926119F90B5}"/>
              </a:ext>
            </a:extLst>
          </p:cNvPr>
          <p:cNvCxnSpPr>
            <a:cxnSpLocks/>
            <a:stCxn id="49" idx="2"/>
            <a:endCxn id="54" idx="0"/>
          </p:cNvCxnSpPr>
          <p:nvPr/>
        </p:nvCxnSpPr>
        <p:spPr>
          <a:xfrm rot="16200000" flipH="1">
            <a:off x="9227865" y="3348223"/>
            <a:ext cx="201705" cy="60946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 : en angle 56">
            <a:extLst>
              <a:ext uri="{FF2B5EF4-FFF2-40B4-BE49-F238E27FC236}">
                <a16:creationId xmlns:a16="http://schemas.microsoft.com/office/drawing/2014/main" id="{FD10534A-2D25-5415-A5BB-355C1D3F8EBE}"/>
              </a:ext>
            </a:extLst>
          </p:cNvPr>
          <p:cNvCxnSpPr>
            <a:cxnSpLocks/>
            <a:stCxn id="49" idx="2"/>
            <a:endCxn id="58" idx="0"/>
          </p:cNvCxnSpPr>
          <p:nvPr/>
        </p:nvCxnSpPr>
        <p:spPr>
          <a:xfrm rot="16200000" flipH="1">
            <a:off x="9684077" y="2892011"/>
            <a:ext cx="207239" cy="152742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CDE6BDB4-171B-F943-2B7B-0671231F9787}"/>
              </a:ext>
            </a:extLst>
          </p:cNvPr>
          <p:cNvSpPr/>
          <p:nvPr/>
        </p:nvSpPr>
        <p:spPr>
          <a:xfrm>
            <a:off x="10048773" y="3759345"/>
            <a:ext cx="1005273" cy="412137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Maximilien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A4BA3D1-1423-69E0-0940-4A68E469BF6C}"/>
              </a:ext>
            </a:extLst>
          </p:cNvPr>
          <p:cNvSpPr/>
          <p:nvPr/>
        </p:nvSpPr>
        <p:spPr>
          <a:xfrm>
            <a:off x="10492877" y="4301202"/>
            <a:ext cx="1009157" cy="534622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Frédéric-Auguste II 1836-54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69FD712-0B2E-602C-4230-BBA09FDCBF96}"/>
              </a:ext>
            </a:extLst>
          </p:cNvPr>
          <p:cNvSpPr/>
          <p:nvPr/>
        </p:nvSpPr>
        <p:spPr>
          <a:xfrm>
            <a:off x="9633452" y="4301202"/>
            <a:ext cx="704944" cy="389141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Jean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1854-73</a:t>
            </a:r>
          </a:p>
        </p:txBody>
      </p:sp>
      <p:cxnSp>
        <p:nvCxnSpPr>
          <p:cNvPr id="61" name="Connecteur : en angle 60">
            <a:extLst>
              <a:ext uri="{FF2B5EF4-FFF2-40B4-BE49-F238E27FC236}">
                <a16:creationId xmlns:a16="http://schemas.microsoft.com/office/drawing/2014/main" id="{55D78E07-7E37-9851-8137-8618AFD9002F}"/>
              </a:ext>
            </a:extLst>
          </p:cNvPr>
          <p:cNvCxnSpPr>
            <a:cxnSpLocks/>
            <a:stCxn id="58" idx="2"/>
            <a:endCxn id="59" idx="0"/>
          </p:cNvCxnSpPr>
          <p:nvPr/>
        </p:nvCxnSpPr>
        <p:spPr>
          <a:xfrm rot="16200000" flipH="1">
            <a:off x="10709573" y="4013319"/>
            <a:ext cx="129720" cy="44604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 : en angle 61">
            <a:extLst>
              <a:ext uri="{FF2B5EF4-FFF2-40B4-BE49-F238E27FC236}">
                <a16:creationId xmlns:a16="http://schemas.microsoft.com/office/drawing/2014/main" id="{D6D8007C-0EAA-8DA8-F983-85C95F71F40C}"/>
              </a:ext>
            </a:extLst>
          </p:cNvPr>
          <p:cNvCxnSpPr>
            <a:cxnSpLocks/>
            <a:stCxn id="58" idx="2"/>
            <a:endCxn id="60" idx="0"/>
          </p:cNvCxnSpPr>
          <p:nvPr/>
        </p:nvCxnSpPr>
        <p:spPr>
          <a:xfrm rot="5400000">
            <a:off x="10203807" y="3953599"/>
            <a:ext cx="129720" cy="56548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767E597B-1683-CB1E-BD50-753708CA7AC2}"/>
              </a:ext>
            </a:extLst>
          </p:cNvPr>
          <p:cNvSpPr/>
          <p:nvPr/>
        </p:nvSpPr>
        <p:spPr>
          <a:xfrm>
            <a:off x="9561519" y="4814204"/>
            <a:ext cx="854117" cy="389141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Albert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1873-1902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4D9592E-21A4-2A1B-B2E2-3D6E594BABFD}"/>
              </a:ext>
            </a:extLst>
          </p:cNvPr>
          <p:cNvSpPr/>
          <p:nvPr/>
        </p:nvSpPr>
        <p:spPr>
          <a:xfrm>
            <a:off x="8522389" y="4824455"/>
            <a:ext cx="1005273" cy="389141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Georges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1902-04</a:t>
            </a:r>
          </a:p>
        </p:txBody>
      </p:sp>
      <p:cxnSp>
        <p:nvCxnSpPr>
          <p:cNvPr id="65" name="Connecteur : en angle 64">
            <a:extLst>
              <a:ext uri="{FF2B5EF4-FFF2-40B4-BE49-F238E27FC236}">
                <a16:creationId xmlns:a16="http://schemas.microsoft.com/office/drawing/2014/main" id="{3CBDBFEA-3D52-49D3-FB83-0D50E2548702}"/>
              </a:ext>
            </a:extLst>
          </p:cNvPr>
          <p:cNvCxnSpPr>
            <a:cxnSpLocks/>
            <a:stCxn id="60" idx="2"/>
            <a:endCxn id="64" idx="0"/>
          </p:cNvCxnSpPr>
          <p:nvPr/>
        </p:nvCxnSpPr>
        <p:spPr>
          <a:xfrm rot="5400000">
            <a:off x="9438419" y="4276950"/>
            <a:ext cx="134112" cy="960898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BDF20E80-0DB5-8986-D5C5-5644F5936356}"/>
              </a:ext>
            </a:extLst>
          </p:cNvPr>
          <p:cNvCxnSpPr>
            <a:cxnSpLocks/>
            <a:stCxn id="60" idx="2"/>
            <a:endCxn id="63" idx="0"/>
          </p:cNvCxnSpPr>
          <p:nvPr/>
        </p:nvCxnSpPr>
        <p:spPr>
          <a:xfrm>
            <a:off x="9985924" y="4690343"/>
            <a:ext cx="2654" cy="12386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ABA2F03A-BE24-0C3C-3C9B-1A5931ADD98A}"/>
              </a:ext>
            </a:extLst>
          </p:cNvPr>
          <p:cNvSpPr/>
          <p:nvPr/>
        </p:nvSpPr>
        <p:spPr>
          <a:xfrm>
            <a:off x="8500202" y="5261436"/>
            <a:ext cx="1005273" cy="549719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Frédéric-Auguste 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1904-18</a:t>
            </a:r>
          </a:p>
        </p:txBody>
      </p: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076A3941-1280-F1C3-C403-1E00B211DA90}"/>
              </a:ext>
            </a:extLst>
          </p:cNvPr>
          <p:cNvCxnSpPr>
            <a:cxnSpLocks/>
            <a:stCxn id="3" idx="2"/>
            <a:endCxn id="48" idx="0"/>
          </p:cNvCxnSpPr>
          <p:nvPr/>
        </p:nvCxnSpPr>
        <p:spPr>
          <a:xfrm>
            <a:off x="9020676" y="2269011"/>
            <a:ext cx="3307" cy="212272"/>
          </a:xfrm>
          <a:prstGeom prst="straightConnector1">
            <a:avLst/>
          </a:prstGeom>
          <a:ln w="571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9ACEF9D2-6E28-71E5-6C56-FE41460BA0D9}"/>
              </a:ext>
            </a:extLst>
          </p:cNvPr>
          <p:cNvSpPr/>
          <p:nvPr/>
        </p:nvSpPr>
        <p:spPr>
          <a:xfrm>
            <a:off x="3749963" y="2380075"/>
            <a:ext cx="1005273" cy="534622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François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1800-06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A056749-FCDF-43EA-FDFD-FE9B7A5A3319}"/>
              </a:ext>
            </a:extLst>
          </p:cNvPr>
          <p:cNvSpPr/>
          <p:nvPr/>
        </p:nvSpPr>
        <p:spPr>
          <a:xfrm>
            <a:off x="3719771" y="3038761"/>
            <a:ext cx="1091364" cy="412137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Ernest III et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1806-26-44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6691CBB1-3D2A-B270-9C27-C191802D1DFA}"/>
              </a:ext>
            </a:extLst>
          </p:cNvPr>
          <p:cNvSpPr/>
          <p:nvPr/>
        </p:nvSpPr>
        <p:spPr>
          <a:xfrm>
            <a:off x="2390960" y="3038761"/>
            <a:ext cx="1177457" cy="41213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Léopold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1831-65</a:t>
            </a:r>
          </a:p>
        </p:txBody>
      </p:sp>
      <p:cxnSp>
        <p:nvCxnSpPr>
          <p:cNvPr id="75" name="Connecteur : en angle 74">
            <a:extLst>
              <a:ext uri="{FF2B5EF4-FFF2-40B4-BE49-F238E27FC236}">
                <a16:creationId xmlns:a16="http://schemas.microsoft.com/office/drawing/2014/main" id="{75067460-3131-EE60-4193-D9CE34918B85}"/>
              </a:ext>
            </a:extLst>
          </p:cNvPr>
          <p:cNvCxnSpPr>
            <a:cxnSpLocks/>
            <a:stCxn id="72" idx="2"/>
            <a:endCxn id="74" idx="0"/>
          </p:cNvCxnSpPr>
          <p:nvPr/>
        </p:nvCxnSpPr>
        <p:spPr>
          <a:xfrm rot="5400000">
            <a:off x="3554113" y="2340274"/>
            <a:ext cx="124064" cy="127291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922D6F3E-A3EE-1233-04C7-8792C9C7DDBE}"/>
              </a:ext>
            </a:extLst>
          </p:cNvPr>
          <p:cNvCxnSpPr>
            <a:cxnSpLocks/>
            <a:stCxn id="72" idx="2"/>
            <a:endCxn id="73" idx="0"/>
          </p:cNvCxnSpPr>
          <p:nvPr/>
        </p:nvCxnSpPr>
        <p:spPr>
          <a:xfrm>
            <a:off x="4252600" y="2914697"/>
            <a:ext cx="12853" cy="12406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ADDB9972-C3C9-8170-0919-B8A263BDA256}"/>
              </a:ext>
            </a:extLst>
          </p:cNvPr>
          <p:cNvCxnSpPr>
            <a:cxnSpLocks/>
            <a:stCxn id="2" idx="2"/>
            <a:endCxn id="72" idx="0"/>
          </p:cNvCxnSpPr>
          <p:nvPr/>
        </p:nvCxnSpPr>
        <p:spPr>
          <a:xfrm flipH="1">
            <a:off x="4252600" y="2159661"/>
            <a:ext cx="5267" cy="220414"/>
          </a:xfrm>
          <a:prstGeom prst="straightConnector1">
            <a:avLst/>
          </a:prstGeom>
          <a:ln w="571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4D34FFAF-2D88-5F46-8578-EACF0AD89103}"/>
              </a:ext>
            </a:extLst>
          </p:cNvPr>
          <p:cNvSpPr/>
          <p:nvPr/>
        </p:nvSpPr>
        <p:spPr>
          <a:xfrm>
            <a:off x="2512710" y="2272259"/>
            <a:ext cx="1169490" cy="576515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Saxe-Cobourg et Gotha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1826-1893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C269EEF-85BC-B2F7-D9D7-8FAF7631840D}"/>
              </a:ext>
            </a:extLst>
          </p:cNvPr>
          <p:cNvSpPr/>
          <p:nvPr/>
        </p:nvSpPr>
        <p:spPr>
          <a:xfrm>
            <a:off x="1453498" y="721684"/>
            <a:ext cx="1103370" cy="754421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BELGIQUE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Saxe-Cobourg et Gotha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1831-2013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0634CAE-A457-218B-6D19-23398D0E0CA4}"/>
              </a:ext>
            </a:extLst>
          </p:cNvPr>
          <p:cNvSpPr/>
          <p:nvPr/>
        </p:nvSpPr>
        <p:spPr>
          <a:xfrm>
            <a:off x="1603219" y="4084835"/>
            <a:ext cx="811939" cy="430071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Albert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1909-34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C5B06970-186A-AEC4-FFB4-2AB3C049BC91}"/>
              </a:ext>
            </a:extLst>
          </p:cNvPr>
          <p:cNvSpPr/>
          <p:nvPr/>
        </p:nvSpPr>
        <p:spPr>
          <a:xfrm>
            <a:off x="2495580" y="3600518"/>
            <a:ext cx="996504" cy="39829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Léopold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1865-1909</a:t>
            </a:r>
          </a:p>
        </p:txBody>
      </p:sp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FAC71BE4-C9EC-0A79-553D-66D5B63E612E}"/>
              </a:ext>
            </a:extLst>
          </p:cNvPr>
          <p:cNvCxnSpPr>
            <a:cxnSpLocks/>
            <a:stCxn id="90" idx="2"/>
            <a:endCxn id="87" idx="0"/>
          </p:cNvCxnSpPr>
          <p:nvPr/>
        </p:nvCxnSpPr>
        <p:spPr>
          <a:xfrm>
            <a:off x="2004891" y="4004890"/>
            <a:ext cx="4298" cy="79945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8612F4AA-B197-97E3-94B5-8100796FB2BF}"/>
              </a:ext>
            </a:extLst>
          </p:cNvPr>
          <p:cNvSpPr/>
          <p:nvPr/>
        </p:nvSpPr>
        <p:spPr>
          <a:xfrm>
            <a:off x="1603219" y="3606591"/>
            <a:ext cx="803344" cy="39829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Philippe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A12D05C2-0489-576D-242E-F930492CC286}"/>
              </a:ext>
            </a:extLst>
          </p:cNvPr>
          <p:cNvSpPr/>
          <p:nvPr/>
        </p:nvSpPr>
        <p:spPr>
          <a:xfrm>
            <a:off x="1574123" y="4589689"/>
            <a:ext cx="861535" cy="412137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Léopold 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1934-51</a:t>
            </a:r>
          </a:p>
        </p:txBody>
      </p:sp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718E175F-656A-0751-85F2-B2C62FD6DBCC}"/>
              </a:ext>
            </a:extLst>
          </p:cNvPr>
          <p:cNvCxnSpPr>
            <a:cxnSpLocks/>
            <a:stCxn id="74" idx="2"/>
            <a:endCxn id="88" idx="0"/>
          </p:cNvCxnSpPr>
          <p:nvPr/>
        </p:nvCxnSpPr>
        <p:spPr>
          <a:xfrm>
            <a:off x="2979689" y="3450898"/>
            <a:ext cx="14143" cy="14962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0D4B8BF6-ECA6-EF06-CFE5-27AA3512AF01}"/>
              </a:ext>
            </a:extLst>
          </p:cNvPr>
          <p:cNvCxnSpPr>
            <a:cxnSpLocks/>
            <a:stCxn id="87" idx="2"/>
            <a:endCxn id="92" idx="0"/>
          </p:cNvCxnSpPr>
          <p:nvPr/>
        </p:nvCxnSpPr>
        <p:spPr>
          <a:xfrm flipH="1">
            <a:off x="2004891" y="4514906"/>
            <a:ext cx="4298" cy="74783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 : en angle 108">
            <a:extLst>
              <a:ext uri="{FF2B5EF4-FFF2-40B4-BE49-F238E27FC236}">
                <a16:creationId xmlns:a16="http://schemas.microsoft.com/office/drawing/2014/main" id="{C1F9E645-018A-6B8A-BC74-B155C39F934E}"/>
              </a:ext>
            </a:extLst>
          </p:cNvPr>
          <p:cNvCxnSpPr>
            <a:cxnSpLocks/>
            <a:stCxn id="74" idx="2"/>
            <a:endCxn id="90" idx="0"/>
          </p:cNvCxnSpPr>
          <p:nvPr/>
        </p:nvCxnSpPr>
        <p:spPr>
          <a:xfrm rot="5400000">
            <a:off x="2414444" y="3041345"/>
            <a:ext cx="155693" cy="974798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Rectangle 124">
            <a:extLst>
              <a:ext uri="{FF2B5EF4-FFF2-40B4-BE49-F238E27FC236}">
                <a16:creationId xmlns:a16="http://schemas.microsoft.com/office/drawing/2014/main" id="{97AED9FF-2B5E-8DB5-44AC-59B663AFB0B9}"/>
              </a:ext>
            </a:extLst>
          </p:cNvPr>
          <p:cNvSpPr/>
          <p:nvPr/>
        </p:nvSpPr>
        <p:spPr>
          <a:xfrm>
            <a:off x="1574123" y="5077048"/>
            <a:ext cx="861535" cy="412137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Baudoin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1951-93</a:t>
            </a:r>
          </a:p>
        </p:txBody>
      </p:sp>
      <p:cxnSp>
        <p:nvCxnSpPr>
          <p:cNvPr id="126" name="Connecteur droit avec flèche 125">
            <a:extLst>
              <a:ext uri="{FF2B5EF4-FFF2-40B4-BE49-F238E27FC236}">
                <a16:creationId xmlns:a16="http://schemas.microsoft.com/office/drawing/2014/main" id="{2F814CCB-51D0-8E3C-3D15-0A49EDA036BF}"/>
              </a:ext>
            </a:extLst>
          </p:cNvPr>
          <p:cNvCxnSpPr>
            <a:cxnSpLocks/>
            <a:stCxn id="92" idx="2"/>
            <a:endCxn id="125" idx="0"/>
          </p:cNvCxnSpPr>
          <p:nvPr/>
        </p:nvCxnSpPr>
        <p:spPr>
          <a:xfrm>
            <a:off x="2004891" y="5001826"/>
            <a:ext cx="0" cy="75222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ctangle 128">
            <a:extLst>
              <a:ext uri="{FF2B5EF4-FFF2-40B4-BE49-F238E27FC236}">
                <a16:creationId xmlns:a16="http://schemas.microsoft.com/office/drawing/2014/main" id="{A65B811F-B07F-0A25-2B09-DB6210511040}"/>
              </a:ext>
            </a:extLst>
          </p:cNvPr>
          <p:cNvSpPr/>
          <p:nvPr/>
        </p:nvSpPr>
        <p:spPr>
          <a:xfrm>
            <a:off x="2492144" y="5069294"/>
            <a:ext cx="861535" cy="412137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Albert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1993-2013</a:t>
            </a:r>
          </a:p>
        </p:txBody>
      </p:sp>
      <p:cxnSp>
        <p:nvCxnSpPr>
          <p:cNvPr id="131" name="Connecteur : en angle 130">
            <a:extLst>
              <a:ext uri="{FF2B5EF4-FFF2-40B4-BE49-F238E27FC236}">
                <a16:creationId xmlns:a16="http://schemas.microsoft.com/office/drawing/2014/main" id="{DD660EE9-6D70-641C-D038-8F4692AF3A8B}"/>
              </a:ext>
            </a:extLst>
          </p:cNvPr>
          <p:cNvCxnSpPr>
            <a:cxnSpLocks/>
            <a:stCxn id="92" idx="2"/>
            <a:endCxn id="129" idx="0"/>
          </p:cNvCxnSpPr>
          <p:nvPr/>
        </p:nvCxnSpPr>
        <p:spPr>
          <a:xfrm rot="16200000" flipH="1">
            <a:off x="2430167" y="4576549"/>
            <a:ext cx="67468" cy="91802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134">
            <a:extLst>
              <a:ext uri="{FF2B5EF4-FFF2-40B4-BE49-F238E27FC236}">
                <a16:creationId xmlns:a16="http://schemas.microsoft.com/office/drawing/2014/main" id="{3F69B045-C5FA-8D8D-98FE-1282631D9C77}"/>
              </a:ext>
            </a:extLst>
          </p:cNvPr>
          <p:cNvSpPr/>
          <p:nvPr/>
        </p:nvSpPr>
        <p:spPr>
          <a:xfrm>
            <a:off x="2492144" y="5570902"/>
            <a:ext cx="861535" cy="412137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Philippe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2013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D7508135-0885-3FEF-6B2B-B0D2C5EEB9DA}"/>
              </a:ext>
            </a:extLst>
          </p:cNvPr>
          <p:cNvSpPr/>
          <p:nvPr/>
        </p:nvSpPr>
        <p:spPr>
          <a:xfrm>
            <a:off x="3732082" y="3541621"/>
            <a:ext cx="1091364" cy="412137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Ernest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1844-93</a:t>
            </a:r>
          </a:p>
        </p:txBody>
      </p:sp>
      <p:cxnSp>
        <p:nvCxnSpPr>
          <p:cNvPr id="140" name="Connecteur droit avec flèche 139">
            <a:extLst>
              <a:ext uri="{FF2B5EF4-FFF2-40B4-BE49-F238E27FC236}">
                <a16:creationId xmlns:a16="http://schemas.microsoft.com/office/drawing/2014/main" id="{A7396203-E185-2BBE-6FCB-CE8708F4C2E2}"/>
              </a:ext>
            </a:extLst>
          </p:cNvPr>
          <p:cNvCxnSpPr>
            <a:cxnSpLocks/>
            <a:stCxn id="73" idx="2"/>
            <a:endCxn id="139" idx="0"/>
          </p:cNvCxnSpPr>
          <p:nvPr/>
        </p:nvCxnSpPr>
        <p:spPr>
          <a:xfrm>
            <a:off x="4265453" y="3450898"/>
            <a:ext cx="12311" cy="90723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Rectangle 142">
            <a:extLst>
              <a:ext uri="{FF2B5EF4-FFF2-40B4-BE49-F238E27FC236}">
                <a16:creationId xmlns:a16="http://schemas.microsoft.com/office/drawing/2014/main" id="{2B259B18-A169-3BB2-3816-2E49BD508519}"/>
              </a:ext>
            </a:extLst>
          </p:cNvPr>
          <p:cNvSpPr/>
          <p:nvPr/>
        </p:nvSpPr>
        <p:spPr>
          <a:xfrm>
            <a:off x="4918542" y="3542859"/>
            <a:ext cx="670473" cy="41213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Albert</a:t>
            </a:r>
          </a:p>
        </p:txBody>
      </p:sp>
      <p:cxnSp>
        <p:nvCxnSpPr>
          <p:cNvPr id="144" name="Connecteur : en angle 143">
            <a:extLst>
              <a:ext uri="{FF2B5EF4-FFF2-40B4-BE49-F238E27FC236}">
                <a16:creationId xmlns:a16="http://schemas.microsoft.com/office/drawing/2014/main" id="{3DBC95A8-873A-505A-070B-CBE6A09407E5}"/>
              </a:ext>
            </a:extLst>
          </p:cNvPr>
          <p:cNvCxnSpPr>
            <a:cxnSpLocks/>
            <a:stCxn id="73" idx="2"/>
            <a:endCxn id="143" idx="0"/>
          </p:cNvCxnSpPr>
          <p:nvPr/>
        </p:nvCxnSpPr>
        <p:spPr>
          <a:xfrm rot="16200000" flipH="1">
            <a:off x="4713636" y="3002715"/>
            <a:ext cx="91961" cy="98832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Rectangle 154">
            <a:extLst>
              <a:ext uri="{FF2B5EF4-FFF2-40B4-BE49-F238E27FC236}">
                <a16:creationId xmlns:a16="http://schemas.microsoft.com/office/drawing/2014/main" id="{3B481FD0-343D-31E8-B79C-D6F9417BF37D}"/>
              </a:ext>
            </a:extLst>
          </p:cNvPr>
          <p:cNvSpPr/>
          <p:nvPr/>
        </p:nvSpPr>
        <p:spPr>
          <a:xfrm>
            <a:off x="5931953" y="3533782"/>
            <a:ext cx="854364" cy="41213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Victoria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1837-1901</a:t>
            </a:r>
          </a:p>
        </p:txBody>
      </p:sp>
      <p:cxnSp>
        <p:nvCxnSpPr>
          <p:cNvPr id="157" name="Connecteur droit 156">
            <a:extLst>
              <a:ext uri="{FF2B5EF4-FFF2-40B4-BE49-F238E27FC236}">
                <a16:creationId xmlns:a16="http://schemas.microsoft.com/office/drawing/2014/main" id="{B1434FB2-F3AC-95B0-E21F-6BED34C9ED99}"/>
              </a:ext>
            </a:extLst>
          </p:cNvPr>
          <p:cNvCxnSpPr>
            <a:cxnSpLocks/>
            <a:stCxn id="143" idx="3"/>
            <a:endCxn id="155" idx="1"/>
          </p:cNvCxnSpPr>
          <p:nvPr/>
        </p:nvCxnSpPr>
        <p:spPr>
          <a:xfrm flipV="1">
            <a:off x="5589015" y="3739851"/>
            <a:ext cx="342938" cy="90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Rectangle 160">
            <a:extLst>
              <a:ext uri="{FF2B5EF4-FFF2-40B4-BE49-F238E27FC236}">
                <a16:creationId xmlns:a16="http://schemas.microsoft.com/office/drawing/2014/main" id="{2E630AB9-4697-DE8A-47CE-CC137A9F3DFE}"/>
              </a:ext>
            </a:extLst>
          </p:cNvPr>
          <p:cNvSpPr/>
          <p:nvPr/>
        </p:nvSpPr>
        <p:spPr>
          <a:xfrm>
            <a:off x="4756433" y="4108900"/>
            <a:ext cx="1005273" cy="4121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Edouard VII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1901-10 </a:t>
            </a:r>
          </a:p>
        </p:txBody>
      </p:sp>
      <p:cxnSp>
        <p:nvCxnSpPr>
          <p:cNvPr id="167" name="Connecteur droit avec flèche 166">
            <a:extLst>
              <a:ext uri="{FF2B5EF4-FFF2-40B4-BE49-F238E27FC236}">
                <a16:creationId xmlns:a16="http://schemas.microsoft.com/office/drawing/2014/main" id="{CA08AFA3-4449-5288-040F-7C3FE6D70373}"/>
              </a:ext>
            </a:extLst>
          </p:cNvPr>
          <p:cNvCxnSpPr>
            <a:cxnSpLocks/>
            <a:stCxn id="143" idx="2"/>
            <a:endCxn id="161" idx="0"/>
          </p:cNvCxnSpPr>
          <p:nvPr/>
        </p:nvCxnSpPr>
        <p:spPr>
          <a:xfrm>
            <a:off x="5253779" y="3954996"/>
            <a:ext cx="5291" cy="15390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Connecteur : en angle 172">
            <a:extLst>
              <a:ext uri="{FF2B5EF4-FFF2-40B4-BE49-F238E27FC236}">
                <a16:creationId xmlns:a16="http://schemas.microsoft.com/office/drawing/2014/main" id="{4E03201E-6B5F-FF37-52DC-2421F3E55E04}"/>
              </a:ext>
            </a:extLst>
          </p:cNvPr>
          <p:cNvCxnSpPr>
            <a:cxnSpLocks/>
            <a:stCxn id="155" idx="2"/>
            <a:endCxn id="161" idx="0"/>
          </p:cNvCxnSpPr>
          <p:nvPr/>
        </p:nvCxnSpPr>
        <p:spPr>
          <a:xfrm rot="5400000">
            <a:off x="5727613" y="3477377"/>
            <a:ext cx="162981" cy="110006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24FCAA1-6ADE-82B0-2B9F-149DA68E5276}"/>
              </a:ext>
            </a:extLst>
          </p:cNvPr>
          <p:cNvSpPr/>
          <p:nvPr/>
        </p:nvSpPr>
        <p:spPr>
          <a:xfrm>
            <a:off x="4756434" y="4639841"/>
            <a:ext cx="1005273" cy="4121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George 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1910-36</a:t>
            </a:r>
          </a:p>
        </p:txBody>
      </p:sp>
      <p:cxnSp>
        <p:nvCxnSpPr>
          <p:cNvPr id="181" name="Connecteur droit avec flèche 180">
            <a:extLst>
              <a:ext uri="{FF2B5EF4-FFF2-40B4-BE49-F238E27FC236}">
                <a16:creationId xmlns:a16="http://schemas.microsoft.com/office/drawing/2014/main" id="{579B4806-88A3-02A0-098C-830B85899321}"/>
              </a:ext>
            </a:extLst>
          </p:cNvPr>
          <p:cNvCxnSpPr>
            <a:cxnSpLocks/>
            <a:stCxn id="161" idx="2"/>
            <a:endCxn id="176" idx="0"/>
          </p:cNvCxnSpPr>
          <p:nvPr/>
        </p:nvCxnSpPr>
        <p:spPr>
          <a:xfrm>
            <a:off x="5259070" y="4521037"/>
            <a:ext cx="1" cy="11880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Rectangle 187">
            <a:extLst>
              <a:ext uri="{FF2B5EF4-FFF2-40B4-BE49-F238E27FC236}">
                <a16:creationId xmlns:a16="http://schemas.microsoft.com/office/drawing/2014/main" id="{9DD74127-72E8-1313-B418-177B72434EC0}"/>
              </a:ext>
            </a:extLst>
          </p:cNvPr>
          <p:cNvSpPr/>
          <p:nvPr/>
        </p:nvSpPr>
        <p:spPr>
          <a:xfrm>
            <a:off x="4765771" y="5187654"/>
            <a:ext cx="1005273" cy="4121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Edouard VIII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1936</a:t>
            </a:r>
          </a:p>
        </p:txBody>
      </p:sp>
      <p:cxnSp>
        <p:nvCxnSpPr>
          <p:cNvPr id="189" name="Connecteur droit avec flèche 188">
            <a:extLst>
              <a:ext uri="{FF2B5EF4-FFF2-40B4-BE49-F238E27FC236}">
                <a16:creationId xmlns:a16="http://schemas.microsoft.com/office/drawing/2014/main" id="{4753268D-61E6-03D6-FC90-EC654DA700F0}"/>
              </a:ext>
            </a:extLst>
          </p:cNvPr>
          <p:cNvCxnSpPr>
            <a:cxnSpLocks/>
            <a:stCxn id="176" idx="2"/>
            <a:endCxn id="188" idx="0"/>
          </p:cNvCxnSpPr>
          <p:nvPr/>
        </p:nvCxnSpPr>
        <p:spPr>
          <a:xfrm>
            <a:off x="5259071" y="5051978"/>
            <a:ext cx="9337" cy="13567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Rectangle 191">
            <a:extLst>
              <a:ext uri="{FF2B5EF4-FFF2-40B4-BE49-F238E27FC236}">
                <a16:creationId xmlns:a16="http://schemas.microsoft.com/office/drawing/2014/main" id="{8780355D-C9C3-F9BD-494B-1B124BD2605D}"/>
              </a:ext>
            </a:extLst>
          </p:cNvPr>
          <p:cNvSpPr/>
          <p:nvPr/>
        </p:nvSpPr>
        <p:spPr>
          <a:xfrm>
            <a:off x="5886945" y="5187653"/>
            <a:ext cx="1005273" cy="4121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George VI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1936-52</a:t>
            </a:r>
          </a:p>
        </p:txBody>
      </p:sp>
      <p:cxnSp>
        <p:nvCxnSpPr>
          <p:cNvPr id="193" name="Connecteur : en angle 192">
            <a:extLst>
              <a:ext uri="{FF2B5EF4-FFF2-40B4-BE49-F238E27FC236}">
                <a16:creationId xmlns:a16="http://schemas.microsoft.com/office/drawing/2014/main" id="{8E2378C1-9567-BB04-7AB2-87B64801DC24}"/>
              </a:ext>
            </a:extLst>
          </p:cNvPr>
          <p:cNvCxnSpPr>
            <a:cxnSpLocks/>
            <a:stCxn id="176" idx="2"/>
            <a:endCxn id="192" idx="0"/>
          </p:cNvCxnSpPr>
          <p:nvPr/>
        </p:nvCxnSpPr>
        <p:spPr>
          <a:xfrm rot="16200000" flipH="1">
            <a:off x="5756489" y="4554559"/>
            <a:ext cx="135675" cy="113051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Rectangle 198">
            <a:extLst>
              <a:ext uri="{FF2B5EF4-FFF2-40B4-BE49-F238E27FC236}">
                <a16:creationId xmlns:a16="http://schemas.microsoft.com/office/drawing/2014/main" id="{4BD7D67B-4EEB-76AE-D084-CBDFF7692228}"/>
              </a:ext>
            </a:extLst>
          </p:cNvPr>
          <p:cNvSpPr/>
          <p:nvPr/>
        </p:nvSpPr>
        <p:spPr>
          <a:xfrm>
            <a:off x="4924045" y="2543345"/>
            <a:ext cx="1140799" cy="7544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ROYAUME-UNI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Saxe-Cobourg et Gotha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1901-2022</a:t>
            </a: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A6D3E49B-9D51-6A71-E8BA-41A40CAD36E4}"/>
              </a:ext>
            </a:extLst>
          </p:cNvPr>
          <p:cNvSpPr/>
          <p:nvPr/>
        </p:nvSpPr>
        <p:spPr>
          <a:xfrm>
            <a:off x="5856800" y="4107662"/>
            <a:ext cx="1005273" cy="4121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Victoria</a:t>
            </a:r>
          </a:p>
        </p:txBody>
      </p:sp>
      <p:cxnSp>
        <p:nvCxnSpPr>
          <p:cNvPr id="203" name="Connecteur : en angle 202">
            <a:extLst>
              <a:ext uri="{FF2B5EF4-FFF2-40B4-BE49-F238E27FC236}">
                <a16:creationId xmlns:a16="http://schemas.microsoft.com/office/drawing/2014/main" id="{F58C3216-45A6-653C-2733-85EC4C64B961}"/>
              </a:ext>
            </a:extLst>
          </p:cNvPr>
          <p:cNvCxnSpPr>
            <a:cxnSpLocks/>
            <a:stCxn id="155" idx="2"/>
            <a:endCxn id="200" idx="0"/>
          </p:cNvCxnSpPr>
          <p:nvPr/>
        </p:nvCxnSpPr>
        <p:spPr>
          <a:xfrm rot="16200000" flipH="1">
            <a:off x="6278415" y="4026639"/>
            <a:ext cx="161743" cy="30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Rectangle 207">
            <a:extLst>
              <a:ext uri="{FF2B5EF4-FFF2-40B4-BE49-F238E27FC236}">
                <a16:creationId xmlns:a16="http://schemas.microsoft.com/office/drawing/2014/main" id="{CD9B2211-84EE-667B-F5E2-9CFE5086D8C5}"/>
              </a:ext>
            </a:extLst>
          </p:cNvPr>
          <p:cNvSpPr/>
          <p:nvPr/>
        </p:nvSpPr>
        <p:spPr>
          <a:xfrm>
            <a:off x="6957166" y="4107662"/>
            <a:ext cx="1094013" cy="4121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1888</a:t>
            </a:r>
          </a:p>
        </p:txBody>
      </p:sp>
      <p:cxnSp>
        <p:nvCxnSpPr>
          <p:cNvPr id="210" name="Connecteur droit 209">
            <a:extLst>
              <a:ext uri="{FF2B5EF4-FFF2-40B4-BE49-F238E27FC236}">
                <a16:creationId xmlns:a16="http://schemas.microsoft.com/office/drawing/2014/main" id="{6EE72319-BBC9-C22C-C842-198CC15D64C2}"/>
              </a:ext>
            </a:extLst>
          </p:cNvPr>
          <p:cNvCxnSpPr>
            <a:cxnSpLocks/>
            <a:stCxn id="200" idx="3"/>
            <a:endCxn id="208" idx="1"/>
          </p:cNvCxnSpPr>
          <p:nvPr/>
        </p:nvCxnSpPr>
        <p:spPr>
          <a:xfrm>
            <a:off x="6862073" y="4313731"/>
            <a:ext cx="9509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Rectangle 214">
            <a:extLst>
              <a:ext uri="{FF2B5EF4-FFF2-40B4-BE49-F238E27FC236}">
                <a16:creationId xmlns:a16="http://schemas.microsoft.com/office/drawing/2014/main" id="{A1CE68E9-364C-212B-451D-BD44208AE55B}"/>
              </a:ext>
            </a:extLst>
          </p:cNvPr>
          <p:cNvSpPr/>
          <p:nvPr/>
        </p:nvSpPr>
        <p:spPr>
          <a:xfrm>
            <a:off x="6943696" y="4639841"/>
            <a:ext cx="1120399" cy="41213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Guillaume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1888-1918</a:t>
            </a:r>
          </a:p>
        </p:txBody>
      </p:sp>
      <p:cxnSp>
        <p:nvCxnSpPr>
          <p:cNvPr id="216" name="Connecteur droit avec flèche 215">
            <a:extLst>
              <a:ext uri="{FF2B5EF4-FFF2-40B4-BE49-F238E27FC236}">
                <a16:creationId xmlns:a16="http://schemas.microsoft.com/office/drawing/2014/main" id="{2F613650-B9E7-3398-6C33-369A91A4CFCE}"/>
              </a:ext>
            </a:extLst>
          </p:cNvPr>
          <p:cNvCxnSpPr>
            <a:cxnSpLocks/>
            <a:stCxn id="208" idx="2"/>
            <a:endCxn id="215" idx="0"/>
          </p:cNvCxnSpPr>
          <p:nvPr/>
        </p:nvCxnSpPr>
        <p:spPr>
          <a:xfrm flipH="1">
            <a:off x="7503896" y="4519799"/>
            <a:ext cx="277" cy="120042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Rectangle 220">
            <a:extLst>
              <a:ext uri="{FF2B5EF4-FFF2-40B4-BE49-F238E27FC236}">
                <a16:creationId xmlns:a16="http://schemas.microsoft.com/office/drawing/2014/main" id="{35527F57-FE68-B0F0-7C66-1BDC67A250E9}"/>
              </a:ext>
            </a:extLst>
          </p:cNvPr>
          <p:cNvSpPr/>
          <p:nvPr/>
        </p:nvSpPr>
        <p:spPr>
          <a:xfrm>
            <a:off x="6956612" y="3553276"/>
            <a:ext cx="1094566" cy="4121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Guillaume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1861-71-88</a:t>
            </a:r>
          </a:p>
        </p:txBody>
      </p:sp>
      <p:cxnSp>
        <p:nvCxnSpPr>
          <p:cNvPr id="222" name="Connecteur droit avec flèche 221">
            <a:extLst>
              <a:ext uri="{FF2B5EF4-FFF2-40B4-BE49-F238E27FC236}">
                <a16:creationId xmlns:a16="http://schemas.microsoft.com/office/drawing/2014/main" id="{23330886-C90A-AEB1-D4CF-1DA89959FC92}"/>
              </a:ext>
            </a:extLst>
          </p:cNvPr>
          <p:cNvCxnSpPr>
            <a:cxnSpLocks/>
            <a:stCxn id="221" idx="2"/>
            <a:endCxn id="208" idx="0"/>
          </p:cNvCxnSpPr>
          <p:nvPr/>
        </p:nvCxnSpPr>
        <p:spPr>
          <a:xfrm>
            <a:off x="7503895" y="3965413"/>
            <a:ext cx="278" cy="142249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Connecteur : en angle 232">
            <a:extLst>
              <a:ext uri="{FF2B5EF4-FFF2-40B4-BE49-F238E27FC236}">
                <a16:creationId xmlns:a16="http://schemas.microsoft.com/office/drawing/2014/main" id="{1687639D-BEFD-357B-6048-2C2FB8A47FC7}"/>
              </a:ext>
            </a:extLst>
          </p:cNvPr>
          <p:cNvCxnSpPr>
            <a:cxnSpLocks/>
            <a:stCxn id="200" idx="2"/>
            <a:endCxn id="215" idx="0"/>
          </p:cNvCxnSpPr>
          <p:nvPr/>
        </p:nvCxnSpPr>
        <p:spPr>
          <a:xfrm rot="16200000" flipH="1">
            <a:off x="6871645" y="4007590"/>
            <a:ext cx="120042" cy="114445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Rectangle 245">
            <a:extLst>
              <a:ext uri="{FF2B5EF4-FFF2-40B4-BE49-F238E27FC236}">
                <a16:creationId xmlns:a16="http://schemas.microsoft.com/office/drawing/2014/main" id="{0FAA1585-159A-903E-471A-5FA1DC707857}"/>
              </a:ext>
            </a:extLst>
          </p:cNvPr>
          <p:cNvSpPr/>
          <p:nvPr/>
        </p:nvSpPr>
        <p:spPr>
          <a:xfrm>
            <a:off x="5820239" y="1676784"/>
            <a:ext cx="1035045" cy="754421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PRUSSE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ALLEMAGNE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Hohenzollern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1701-1918</a:t>
            </a:r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44D6E65C-A649-F174-3260-AFD05A7FFC39}"/>
              </a:ext>
            </a:extLst>
          </p:cNvPr>
          <p:cNvSpPr/>
          <p:nvPr/>
        </p:nvSpPr>
        <p:spPr>
          <a:xfrm>
            <a:off x="3662766" y="4102100"/>
            <a:ext cx="1005273" cy="412137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Alfred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1893-1900</a:t>
            </a:r>
          </a:p>
        </p:txBody>
      </p:sp>
      <p:cxnSp>
        <p:nvCxnSpPr>
          <p:cNvPr id="248" name="Connecteur : en angle 247">
            <a:extLst>
              <a:ext uri="{FF2B5EF4-FFF2-40B4-BE49-F238E27FC236}">
                <a16:creationId xmlns:a16="http://schemas.microsoft.com/office/drawing/2014/main" id="{6A267D47-C490-F95E-FE6D-893DE104C0E0}"/>
              </a:ext>
            </a:extLst>
          </p:cNvPr>
          <p:cNvCxnSpPr>
            <a:cxnSpLocks/>
            <a:stCxn id="143" idx="2"/>
            <a:endCxn id="247" idx="0"/>
          </p:cNvCxnSpPr>
          <p:nvPr/>
        </p:nvCxnSpPr>
        <p:spPr>
          <a:xfrm rot="5400000">
            <a:off x="4636039" y="3484360"/>
            <a:ext cx="147104" cy="108837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Rectangle 251">
            <a:extLst>
              <a:ext uri="{FF2B5EF4-FFF2-40B4-BE49-F238E27FC236}">
                <a16:creationId xmlns:a16="http://schemas.microsoft.com/office/drawing/2014/main" id="{DF484330-A6C1-FBC2-8021-C1AF53C53693}"/>
              </a:ext>
            </a:extLst>
          </p:cNvPr>
          <p:cNvSpPr/>
          <p:nvPr/>
        </p:nvSpPr>
        <p:spPr>
          <a:xfrm>
            <a:off x="5896100" y="5671270"/>
            <a:ext cx="1005273" cy="4121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Elisabeth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1952-2022</a:t>
            </a:r>
          </a:p>
        </p:txBody>
      </p:sp>
      <p:sp>
        <p:nvSpPr>
          <p:cNvPr id="253" name="Rectangle 252">
            <a:extLst>
              <a:ext uri="{FF2B5EF4-FFF2-40B4-BE49-F238E27FC236}">
                <a16:creationId xmlns:a16="http://schemas.microsoft.com/office/drawing/2014/main" id="{48CEBA53-A049-184C-D44D-618AC54F8F79}"/>
              </a:ext>
            </a:extLst>
          </p:cNvPr>
          <p:cNvSpPr/>
          <p:nvPr/>
        </p:nvSpPr>
        <p:spPr>
          <a:xfrm>
            <a:off x="5902892" y="6160035"/>
            <a:ext cx="1005273" cy="4121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Charles 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2022</a:t>
            </a:r>
          </a:p>
        </p:txBody>
      </p:sp>
      <p:cxnSp>
        <p:nvCxnSpPr>
          <p:cNvPr id="254" name="Connecteur droit avec flèche 253">
            <a:extLst>
              <a:ext uri="{FF2B5EF4-FFF2-40B4-BE49-F238E27FC236}">
                <a16:creationId xmlns:a16="http://schemas.microsoft.com/office/drawing/2014/main" id="{3BF70A65-C0AB-E9D0-84B4-DE9CE08E3EEB}"/>
              </a:ext>
            </a:extLst>
          </p:cNvPr>
          <p:cNvCxnSpPr>
            <a:cxnSpLocks/>
            <a:stCxn id="192" idx="2"/>
            <a:endCxn id="252" idx="0"/>
          </p:cNvCxnSpPr>
          <p:nvPr/>
        </p:nvCxnSpPr>
        <p:spPr>
          <a:xfrm>
            <a:off x="6389582" y="5599790"/>
            <a:ext cx="9155" cy="7148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Connecteur droit avec flèche 258">
            <a:extLst>
              <a:ext uri="{FF2B5EF4-FFF2-40B4-BE49-F238E27FC236}">
                <a16:creationId xmlns:a16="http://schemas.microsoft.com/office/drawing/2014/main" id="{05BDB726-3AA6-63A5-D1D0-EF4E44BEA048}"/>
              </a:ext>
            </a:extLst>
          </p:cNvPr>
          <p:cNvCxnSpPr>
            <a:cxnSpLocks/>
            <a:stCxn id="252" idx="2"/>
            <a:endCxn id="253" idx="0"/>
          </p:cNvCxnSpPr>
          <p:nvPr/>
        </p:nvCxnSpPr>
        <p:spPr>
          <a:xfrm>
            <a:off x="6398737" y="6083407"/>
            <a:ext cx="6792" cy="76628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26746955-8CDC-3B0E-CDFC-1FD18C8E879A}"/>
              </a:ext>
            </a:extLst>
          </p:cNvPr>
          <p:cNvSpPr/>
          <p:nvPr/>
        </p:nvSpPr>
        <p:spPr>
          <a:xfrm>
            <a:off x="6943696" y="2219656"/>
            <a:ext cx="1102215" cy="528240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Frédéric-Guillaume 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1797-1840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4FCB58-685B-27AF-ACBE-99DE70B965F9}"/>
              </a:ext>
            </a:extLst>
          </p:cNvPr>
          <p:cNvSpPr/>
          <p:nvPr/>
        </p:nvSpPr>
        <p:spPr>
          <a:xfrm>
            <a:off x="6352648" y="2930351"/>
            <a:ext cx="1005273" cy="528240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Frédéric-Guillaume IV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1840-61</a:t>
            </a:r>
          </a:p>
        </p:txBody>
      </p:sp>
      <p:cxnSp>
        <p:nvCxnSpPr>
          <p:cNvPr id="6" name="Connecteur : en angle 5">
            <a:extLst>
              <a:ext uri="{FF2B5EF4-FFF2-40B4-BE49-F238E27FC236}">
                <a16:creationId xmlns:a16="http://schemas.microsoft.com/office/drawing/2014/main" id="{02CF6718-5C00-24EB-99CF-495547077860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 rot="5400000">
            <a:off x="7083818" y="2519364"/>
            <a:ext cx="182455" cy="63951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317011D4-D405-0D68-4766-4391AC038934}"/>
              </a:ext>
            </a:extLst>
          </p:cNvPr>
          <p:cNvCxnSpPr>
            <a:cxnSpLocks/>
            <a:stCxn id="4" idx="2"/>
            <a:endCxn id="221" idx="0"/>
          </p:cNvCxnSpPr>
          <p:nvPr/>
        </p:nvCxnSpPr>
        <p:spPr>
          <a:xfrm>
            <a:off x="7494804" y="2747896"/>
            <a:ext cx="9091" cy="80538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Connecteur droit avec flèche 223">
            <a:extLst>
              <a:ext uri="{FF2B5EF4-FFF2-40B4-BE49-F238E27FC236}">
                <a16:creationId xmlns:a16="http://schemas.microsoft.com/office/drawing/2014/main" id="{BB8341DD-7D03-E0E9-BA08-D8D7FDC8EA39}"/>
              </a:ext>
            </a:extLst>
          </p:cNvPr>
          <p:cNvCxnSpPr>
            <a:cxnSpLocks/>
            <a:stCxn id="129" idx="2"/>
            <a:endCxn id="135" idx="0"/>
          </p:cNvCxnSpPr>
          <p:nvPr/>
        </p:nvCxnSpPr>
        <p:spPr>
          <a:xfrm>
            <a:off x="2922912" y="5481431"/>
            <a:ext cx="0" cy="89471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D09E825-31A0-0883-05CC-4526E7427997}"/>
              </a:ext>
            </a:extLst>
          </p:cNvPr>
          <p:cNvSpPr/>
          <p:nvPr/>
        </p:nvSpPr>
        <p:spPr>
          <a:xfrm>
            <a:off x="648354" y="2176044"/>
            <a:ext cx="890181" cy="738653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Louis-Philippe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1793-1830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1830-48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E837E4-54DC-414F-F162-FA2ABCBB05D7}"/>
              </a:ext>
            </a:extLst>
          </p:cNvPr>
          <p:cNvSpPr/>
          <p:nvPr/>
        </p:nvSpPr>
        <p:spPr>
          <a:xfrm>
            <a:off x="673608" y="3038761"/>
            <a:ext cx="901156" cy="40349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Louise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A326D470-0CB3-D9F8-4695-1F962E6CACA0}"/>
              </a:ext>
            </a:extLst>
          </p:cNvPr>
          <p:cNvCxnSpPr>
            <a:cxnSpLocks/>
            <a:stCxn id="19" idx="2"/>
            <a:endCxn id="20" idx="0"/>
          </p:cNvCxnSpPr>
          <p:nvPr/>
        </p:nvCxnSpPr>
        <p:spPr>
          <a:xfrm>
            <a:off x="1093445" y="2914697"/>
            <a:ext cx="30741" cy="12406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586327B5-6FF3-FB9C-73FD-7F5718B4AAFD}"/>
              </a:ext>
            </a:extLst>
          </p:cNvPr>
          <p:cNvSpPr/>
          <p:nvPr/>
        </p:nvSpPr>
        <p:spPr>
          <a:xfrm>
            <a:off x="660997" y="1190948"/>
            <a:ext cx="722149" cy="8992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FRANCE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Orléans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1830-1848</a:t>
            </a:r>
          </a:p>
        </p:txBody>
      </p:sp>
      <p:cxnSp>
        <p:nvCxnSpPr>
          <p:cNvPr id="30" name="Connecteur : en angle 29">
            <a:extLst>
              <a:ext uri="{FF2B5EF4-FFF2-40B4-BE49-F238E27FC236}">
                <a16:creationId xmlns:a16="http://schemas.microsoft.com/office/drawing/2014/main" id="{10ED6E67-798A-B7C4-1120-7629F47B22FB}"/>
              </a:ext>
            </a:extLst>
          </p:cNvPr>
          <p:cNvCxnSpPr>
            <a:cxnSpLocks/>
            <a:stCxn id="20" idx="2"/>
            <a:endCxn id="90" idx="0"/>
          </p:cNvCxnSpPr>
          <p:nvPr/>
        </p:nvCxnSpPr>
        <p:spPr>
          <a:xfrm rot="16200000" flipH="1">
            <a:off x="1482369" y="3084068"/>
            <a:ext cx="164339" cy="88070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Connecteur droit 240">
            <a:extLst>
              <a:ext uri="{FF2B5EF4-FFF2-40B4-BE49-F238E27FC236}">
                <a16:creationId xmlns:a16="http://schemas.microsoft.com/office/drawing/2014/main" id="{F75E3849-1501-1CA9-AEF1-9FDDCF4FBB4D}"/>
              </a:ext>
            </a:extLst>
          </p:cNvPr>
          <p:cNvCxnSpPr>
            <a:cxnSpLocks/>
            <a:stCxn id="20" idx="3"/>
            <a:endCxn id="74" idx="1"/>
          </p:cNvCxnSpPr>
          <p:nvPr/>
        </p:nvCxnSpPr>
        <p:spPr>
          <a:xfrm>
            <a:off x="1574764" y="3240507"/>
            <a:ext cx="816196" cy="43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238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1BD7D-BA0C-8F31-1914-26DCC0961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DE72C7A-EAB6-90BA-24BF-9629510D7DE6}"/>
              </a:ext>
            </a:extLst>
          </p:cNvPr>
          <p:cNvSpPr/>
          <p:nvPr/>
        </p:nvSpPr>
        <p:spPr>
          <a:xfrm>
            <a:off x="123211" y="134305"/>
            <a:ext cx="6499261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1830-1832 : Contre la Russie, échec de la révolte polonaise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*1831-32 : La Pologne, une révolution ratée…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*1815 : Un royaume de Pologne est créé, le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Royaume du congrès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Capitale : Varsovie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*Dont le tsar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Alexandre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en est le souverain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Mais construit à partir des parts prussienne et autrichienne de 1795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*Pour apaiser l’Autriche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Alexandre érige Cracovie en République libre polonaise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L’Autriche l’annexera en 1846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3A56F382-F329-FF63-A92A-4EDAC9A329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52" t="12103" r="32554" b="56731"/>
          <a:stretch/>
        </p:blipFill>
        <p:spPr>
          <a:xfrm>
            <a:off x="6848361" y="134305"/>
            <a:ext cx="5151154" cy="650026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160DCFC6-22E4-8DE6-E5F8-6E4A9AD184CC}"/>
              </a:ext>
            </a:extLst>
          </p:cNvPr>
          <p:cNvSpPr/>
          <p:nvPr/>
        </p:nvSpPr>
        <p:spPr>
          <a:xfrm>
            <a:off x="9528314" y="342900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2355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902C0-E1A1-4289-9044-FEAC75ACB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2BF233E-70A1-0081-25DE-2FDE4CA5B52F}"/>
              </a:ext>
            </a:extLst>
          </p:cNvPr>
          <p:cNvSpPr/>
          <p:nvPr/>
        </p:nvSpPr>
        <p:spPr>
          <a:xfrm>
            <a:off x="123211" y="134305"/>
            <a:ext cx="6569137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1830-1832 : Contre la Russie, échec de la révolte polonaise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*1815 : Une Pologne soumise aux Russes ; aussi…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*1818 : Pour apaiser les Polonais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 tsar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Alexandre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encore dans sa phase libérale (!!)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Dote la Pologne d’une constitution ; Comme la Finlande…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b) Et il se réserve de donner au royaume de Pologne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L’extension extérieure qu’il jugera convenable : Lituanie et Ruthénie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*Chez les Polonais, l’espoir renaît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Notamment chez le prince </a:t>
            </a:r>
            <a:r>
              <a:rPr lang="fr-FR" u="sng" dirty="0"/>
              <a:t>Adam Jerzy Czartoryski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Qui avec son père Adam Kazimir, avait combattu les Russes en 1792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Exilé en Russie, il était devenu ministre du tsar Alexandre en 1804-06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*Mais…</a:t>
            </a:r>
          </a:p>
        </p:txBody>
      </p:sp>
    </p:spTree>
    <p:extLst>
      <p:ext uri="{BB962C8B-B14F-4D97-AF65-F5344CB8AC3E}">
        <p14:creationId xmlns:p14="http://schemas.microsoft.com/office/powerpoint/2010/main" val="3830480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2ECA2-A318-3949-FCA8-F980505A6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5156ED-250B-29EB-2AC3-386D55246AB8}"/>
              </a:ext>
            </a:extLst>
          </p:cNvPr>
          <p:cNvSpPr/>
          <p:nvPr/>
        </p:nvSpPr>
        <p:spPr>
          <a:xfrm>
            <a:off x="123211" y="134305"/>
            <a:ext cx="6582389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1830-1832 : Contre la Russie, échec de la révolte polonaise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*1820 : Politique très autoritaire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Notamment sous le tsar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Nicolas 1</a:t>
            </a:r>
            <a:r>
              <a:rPr lang="fr-FR" u="sng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(1825)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*La Diète n’est plus réunie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Polonais perdent l’espoir d’une intégration réussie dans l’Empire russe et des sociétés secrètes indépendantistes se développent…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*Manquait l’événement-déclencheur…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7B9B3102-0E55-E39E-629C-9F31ACD55F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52" t="12103" r="32554" b="56731"/>
          <a:stretch/>
        </p:blipFill>
        <p:spPr>
          <a:xfrm>
            <a:off x="6848361" y="134305"/>
            <a:ext cx="5151154" cy="650026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26A0F3BD-334A-625D-8E14-74A606F25038}"/>
              </a:ext>
            </a:extLst>
          </p:cNvPr>
          <p:cNvSpPr/>
          <p:nvPr/>
        </p:nvSpPr>
        <p:spPr>
          <a:xfrm>
            <a:off x="9528314" y="342900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4402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2ECA2-A318-3949-FCA8-F980505A6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5156ED-250B-29EB-2AC3-386D55246AB8}"/>
              </a:ext>
            </a:extLst>
          </p:cNvPr>
          <p:cNvSpPr/>
          <p:nvPr/>
        </p:nvSpPr>
        <p:spPr>
          <a:xfrm>
            <a:off x="123211" y="134305"/>
            <a:ext cx="6582389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1830-1832 : Contre la Russie, échec de la révolte polonaise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*1830 : Nicolas 1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prétend lever des troupes polonaises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Pour intervenir contre la révolution belge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Refus des Polonais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*Le mouvement révolutionnaire né en France et en Belgique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Atteint Varsovie…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7B9B3102-0E55-E39E-629C-9F31ACD55F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52" t="12103" r="32554" b="56731"/>
          <a:stretch/>
        </p:blipFill>
        <p:spPr>
          <a:xfrm>
            <a:off x="6848361" y="134305"/>
            <a:ext cx="5151154" cy="650026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26A0F3BD-334A-625D-8E14-74A606F25038}"/>
              </a:ext>
            </a:extLst>
          </p:cNvPr>
          <p:cNvSpPr/>
          <p:nvPr/>
        </p:nvSpPr>
        <p:spPr>
          <a:xfrm>
            <a:off x="9528314" y="342900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7959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E3D98-58E3-A3DE-74BB-FDB3CE1CC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DBDEF0C-753C-BD57-B057-926FDB2C9A19}"/>
              </a:ext>
            </a:extLst>
          </p:cNvPr>
          <p:cNvSpPr/>
          <p:nvPr/>
        </p:nvSpPr>
        <p:spPr>
          <a:xfrm>
            <a:off x="123211" y="134305"/>
            <a:ext cx="6582389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1830-1832 : Contre la Russie, échec de la révolte polonaise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*Nov. 1830 : Les militaires polonais se mutinent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ils occupent Varsovie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*Jan. 1831 : La Diète proclame la déchéance du tsar Nicolas 1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le prince </a:t>
            </a:r>
            <a:r>
              <a:rPr lang="fr-FR" u="sng" dirty="0"/>
              <a:t>Adam Czartoryski</a:t>
            </a:r>
            <a:r>
              <a:rPr lang="fr-FR" dirty="0"/>
              <a:t> est élu président du gouvernement</a:t>
            </a: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guerre éclate entre la Pologne et la Russie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*En France, les libéraux s’enflamment pour la cause polonaise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Mais une Sainte-Alliance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dure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se reconstitue pour la circonstance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*Et Prusse et Autriche enferment la Pologne dans un carcan militaire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Bien décidées à empêcher toute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aide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extérieure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Comme en Belgique…</a:t>
            </a:r>
          </a:p>
        </p:txBody>
      </p:sp>
    </p:spTree>
    <p:extLst>
      <p:ext uri="{BB962C8B-B14F-4D97-AF65-F5344CB8AC3E}">
        <p14:creationId xmlns:p14="http://schemas.microsoft.com/office/powerpoint/2010/main" val="7344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4CA0B-83FF-FAA0-CC6E-1CC272D01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C0F6C5-678B-E3BB-6B14-ECBF3749B22C}"/>
              </a:ext>
            </a:extLst>
          </p:cNvPr>
          <p:cNvSpPr/>
          <p:nvPr/>
        </p:nvSpPr>
        <p:spPr>
          <a:xfrm>
            <a:off x="123211" y="134305"/>
            <a:ext cx="6237832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1830-1832 : Contre la Russie, échec de la révolte polonaise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*Sept. 1831 : Sans difficulté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Russie écrase l’insurrection polonaise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 général russe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Ivan Paskievitch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S’empare de Varsovie :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L’ordre règne à Varsovie</a:t>
            </a:r>
          </a:p>
        </p:txBody>
      </p:sp>
    </p:spTree>
    <p:extLst>
      <p:ext uri="{BB962C8B-B14F-4D97-AF65-F5344CB8AC3E}">
        <p14:creationId xmlns:p14="http://schemas.microsoft.com/office/powerpoint/2010/main" val="3610134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0768E-5FC0-5647-F685-64B56647D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4A55C4A-7914-3F30-7A56-B9BA9B4DEC69}"/>
              </a:ext>
            </a:extLst>
          </p:cNvPr>
          <p:cNvSpPr/>
          <p:nvPr/>
        </p:nvSpPr>
        <p:spPr>
          <a:xfrm>
            <a:off x="123211" y="134305"/>
            <a:ext cx="5045137" cy="535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1830-1832 : Echec de la révolte polonaise contre la Russie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*1832 :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Paskievitch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nommé gouverneur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Il prend des mesures sévères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Abolition de la constitution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Fermeture de l’université de Varsovie (1818)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Exécutions et déportations en Sibérie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Déplacements des familles nobles pauvres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Dans les steppes du Kouban, au nord du Caucase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*Autre conséquence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10 000 bourgeois et nobles polonais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Quittent leur pays ; Les 2/3 se réfugient à Paris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Notamment le prince </a:t>
            </a:r>
            <a:r>
              <a:rPr lang="fr-FR" u="sng" dirty="0"/>
              <a:t>Adam Czartoryski</a:t>
            </a:r>
            <a:r>
              <a:rPr lang="fr-FR" dirty="0"/>
              <a:t>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*Reprenons de la hauteur…</a:t>
            </a:r>
          </a:p>
        </p:txBody>
      </p:sp>
      <p:pic>
        <p:nvPicPr>
          <p:cNvPr id="4" name="Image 3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7023BB8B-69BB-3E13-9407-2C1C67A01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123" y="134305"/>
            <a:ext cx="6659216" cy="569363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09F0F852-7DBC-6C7F-6061-62A66249C91A}"/>
              </a:ext>
            </a:extLst>
          </p:cNvPr>
          <p:cNvSpPr/>
          <p:nvPr/>
        </p:nvSpPr>
        <p:spPr>
          <a:xfrm>
            <a:off x="7487479" y="281196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1826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7B29B-05D1-54FF-F8D2-50C141346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6487DF-9579-A01E-B036-18D8195408A5}"/>
              </a:ext>
            </a:extLst>
          </p:cNvPr>
          <p:cNvSpPr/>
          <p:nvPr/>
        </p:nvSpPr>
        <p:spPr>
          <a:xfrm>
            <a:off x="123211" y="134305"/>
            <a:ext cx="7563050" cy="28315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1830-1839 : Contre le royaume des Pays-Bas, l’indépendance réussie de la Belgique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*Juillet 1830 : Révolution en France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*Août 1830 : Révolution à Bruxelles… ; Rappel…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*1815 : Au Congrès de Vienne…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Création d’un royaume des Pays-Bas avec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Guillaume 1</a:t>
            </a:r>
            <a:r>
              <a:rPr lang="fr-FR" u="sng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d’Orange-Nassau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</a:t>
            </a:r>
          </a:p>
          <a:p>
            <a:endParaRPr lang="fr-FR" sz="1700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Fils du dernier stathouder Guillaume V (1751) chassé par les Français en 1795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AEA76A9-6FC9-A5B6-E3C7-AA1EC3112C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07" t="20967" r="20457" b="57545"/>
          <a:stretch/>
        </p:blipFill>
        <p:spPr>
          <a:xfrm rot="16200000">
            <a:off x="6639581" y="1379768"/>
            <a:ext cx="6555406" cy="40644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A1F0940-7DEB-AA4E-F88B-125CA7373B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75" t="21369" r="71113" b="58414"/>
          <a:stretch/>
        </p:blipFill>
        <p:spPr>
          <a:xfrm rot="16200000">
            <a:off x="8151975" y="563895"/>
            <a:ext cx="1149162" cy="168302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C167C1FA-D53E-7739-5251-A7B37F78ED2B}"/>
              </a:ext>
            </a:extLst>
          </p:cNvPr>
          <p:cNvSpPr/>
          <p:nvPr/>
        </p:nvSpPr>
        <p:spPr>
          <a:xfrm>
            <a:off x="9393200" y="304616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1F1CB0D-8553-C82B-17F3-0985CB4E2312}"/>
              </a:ext>
            </a:extLst>
          </p:cNvPr>
          <p:cNvSpPr/>
          <p:nvPr/>
        </p:nvSpPr>
        <p:spPr>
          <a:xfrm>
            <a:off x="9568070" y="459004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22583E4-63C1-BA6F-4F48-6F4F02C1E758}"/>
              </a:ext>
            </a:extLst>
          </p:cNvPr>
          <p:cNvSpPr/>
          <p:nvPr/>
        </p:nvSpPr>
        <p:spPr>
          <a:xfrm>
            <a:off x="3292635" y="4341395"/>
            <a:ext cx="954157" cy="38146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Guillaume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1647-50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E8000620-6853-9A6D-1815-43E12966751B}"/>
              </a:ext>
            </a:extLst>
          </p:cNvPr>
          <p:cNvCxnSpPr>
            <a:cxnSpLocks/>
            <a:stCxn id="39" idx="2"/>
            <a:endCxn id="22" idx="0"/>
          </p:cNvCxnSpPr>
          <p:nvPr/>
        </p:nvCxnSpPr>
        <p:spPr>
          <a:xfrm>
            <a:off x="3769068" y="4161986"/>
            <a:ext cx="646" cy="17940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844053A-9B1A-BFDE-B2B8-750EC3324956}"/>
              </a:ext>
            </a:extLst>
          </p:cNvPr>
          <p:cNvSpPr/>
          <p:nvPr/>
        </p:nvSpPr>
        <p:spPr>
          <a:xfrm>
            <a:off x="3281600" y="4846038"/>
            <a:ext cx="965192" cy="780593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Guillaume 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1650-1702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Angleterre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1694-1702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961BA271-92C8-326D-2D36-C639DCBCF64A}"/>
              </a:ext>
            </a:extLst>
          </p:cNvPr>
          <p:cNvCxnSpPr>
            <a:cxnSpLocks/>
            <a:stCxn id="22" idx="2"/>
            <a:endCxn id="24" idx="0"/>
          </p:cNvCxnSpPr>
          <p:nvPr/>
        </p:nvCxnSpPr>
        <p:spPr>
          <a:xfrm flipH="1">
            <a:off x="3764196" y="4722859"/>
            <a:ext cx="5518" cy="12317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DAF7D25B-C8B0-D2AF-F63B-850AD7FA41CD}"/>
              </a:ext>
            </a:extLst>
          </p:cNvPr>
          <p:cNvSpPr/>
          <p:nvPr/>
        </p:nvSpPr>
        <p:spPr>
          <a:xfrm>
            <a:off x="2351637" y="4329687"/>
            <a:ext cx="874644" cy="38146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Albertine</a:t>
            </a:r>
          </a:p>
        </p:txBody>
      </p:sp>
      <p:cxnSp>
        <p:nvCxnSpPr>
          <p:cNvPr id="27" name="Connecteur en angle 71">
            <a:extLst>
              <a:ext uri="{FF2B5EF4-FFF2-40B4-BE49-F238E27FC236}">
                <a16:creationId xmlns:a16="http://schemas.microsoft.com/office/drawing/2014/main" id="{9536427A-FA05-AA06-F4D6-0695CE3E4FF8}"/>
              </a:ext>
            </a:extLst>
          </p:cNvPr>
          <p:cNvCxnSpPr>
            <a:cxnSpLocks/>
            <a:stCxn id="39" idx="2"/>
            <a:endCxn id="26" idx="0"/>
          </p:cNvCxnSpPr>
          <p:nvPr/>
        </p:nvCxnSpPr>
        <p:spPr>
          <a:xfrm rot="5400000">
            <a:off x="3195164" y="3755782"/>
            <a:ext cx="167701" cy="98010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5D5F8931-B620-C50E-5B27-907B1C662FA8}"/>
              </a:ext>
            </a:extLst>
          </p:cNvPr>
          <p:cNvSpPr/>
          <p:nvPr/>
        </p:nvSpPr>
        <p:spPr>
          <a:xfrm>
            <a:off x="2351870" y="4769521"/>
            <a:ext cx="874644" cy="38146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Henri-Casimir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4557FFCC-97E1-A23F-D60C-02C6546E0000}"/>
              </a:ext>
            </a:extLst>
          </p:cNvPr>
          <p:cNvCxnSpPr>
            <a:cxnSpLocks/>
            <a:stCxn id="26" idx="2"/>
            <a:endCxn id="28" idx="0"/>
          </p:cNvCxnSpPr>
          <p:nvPr/>
        </p:nvCxnSpPr>
        <p:spPr>
          <a:xfrm>
            <a:off x="2788959" y="4711151"/>
            <a:ext cx="233" cy="5837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70FB09EB-001D-5D89-A7F4-2E16395384EB}"/>
              </a:ext>
            </a:extLst>
          </p:cNvPr>
          <p:cNvSpPr/>
          <p:nvPr/>
        </p:nvSpPr>
        <p:spPr>
          <a:xfrm>
            <a:off x="2354044" y="5265474"/>
            <a:ext cx="872470" cy="38146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Jean-Guillaume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4F6CAEEA-0D06-BA09-582A-C11BD26FE370}"/>
              </a:ext>
            </a:extLst>
          </p:cNvPr>
          <p:cNvCxnSpPr>
            <a:cxnSpLocks/>
            <a:stCxn id="28" idx="2"/>
            <a:endCxn id="30" idx="0"/>
          </p:cNvCxnSpPr>
          <p:nvPr/>
        </p:nvCxnSpPr>
        <p:spPr>
          <a:xfrm>
            <a:off x="2789192" y="5150985"/>
            <a:ext cx="1087" cy="11448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B27F8B47-68E4-7831-0CB8-9A8C47DE679C}"/>
              </a:ext>
            </a:extLst>
          </p:cNvPr>
          <p:cNvSpPr/>
          <p:nvPr/>
        </p:nvSpPr>
        <p:spPr>
          <a:xfrm>
            <a:off x="2276474" y="5759415"/>
            <a:ext cx="1013536" cy="38146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Guillaume IV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1747-51</a:t>
            </a: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837EE939-7B0B-F384-96A8-B213D779328B}"/>
              </a:ext>
            </a:extLst>
          </p:cNvPr>
          <p:cNvCxnSpPr>
            <a:cxnSpLocks/>
            <a:stCxn id="30" idx="2"/>
            <a:endCxn id="32" idx="0"/>
          </p:cNvCxnSpPr>
          <p:nvPr/>
        </p:nvCxnSpPr>
        <p:spPr>
          <a:xfrm flipH="1">
            <a:off x="2783242" y="5646938"/>
            <a:ext cx="7037" cy="11247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DD1F93A5-B64C-6F5D-D6BD-E678F36DDFCB}"/>
              </a:ext>
            </a:extLst>
          </p:cNvPr>
          <p:cNvSpPr/>
          <p:nvPr/>
        </p:nvSpPr>
        <p:spPr>
          <a:xfrm>
            <a:off x="2283706" y="6253356"/>
            <a:ext cx="1013536" cy="38146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Guillaume 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1751-95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B90C2079-39B6-EC11-C092-0170D0721F04}"/>
              </a:ext>
            </a:extLst>
          </p:cNvPr>
          <p:cNvCxnSpPr>
            <a:cxnSpLocks/>
            <a:stCxn id="32" idx="2"/>
            <a:endCxn id="34" idx="0"/>
          </p:cNvCxnSpPr>
          <p:nvPr/>
        </p:nvCxnSpPr>
        <p:spPr>
          <a:xfrm>
            <a:off x="2783242" y="6140879"/>
            <a:ext cx="7232" cy="11247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53176153-D295-7544-9235-ED61CFC6EE89}"/>
              </a:ext>
            </a:extLst>
          </p:cNvPr>
          <p:cNvSpPr/>
          <p:nvPr/>
        </p:nvSpPr>
        <p:spPr>
          <a:xfrm>
            <a:off x="2283704" y="3063075"/>
            <a:ext cx="1026123" cy="40133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Guillaume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1559-84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9EAD48A-1BB0-A8FC-A4CD-54215D17AB48}"/>
              </a:ext>
            </a:extLst>
          </p:cNvPr>
          <p:cNvSpPr/>
          <p:nvPr/>
        </p:nvSpPr>
        <p:spPr>
          <a:xfrm>
            <a:off x="2273590" y="3605115"/>
            <a:ext cx="1038708" cy="556871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Frédéric-Guillaume 1584-1618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2FF4A78-16C0-2242-0014-9F1A6E3B7B51}"/>
              </a:ext>
            </a:extLst>
          </p:cNvPr>
          <p:cNvSpPr/>
          <p:nvPr/>
        </p:nvSpPr>
        <p:spPr>
          <a:xfrm>
            <a:off x="1451001" y="3612662"/>
            <a:ext cx="753884" cy="38146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Maurice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1618-25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76FE9A5-7761-6882-147B-3933154724A6}"/>
              </a:ext>
            </a:extLst>
          </p:cNvPr>
          <p:cNvSpPr/>
          <p:nvPr/>
        </p:nvSpPr>
        <p:spPr>
          <a:xfrm>
            <a:off x="3392126" y="3605115"/>
            <a:ext cx="753884" cy="556871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Frédéric-Henri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1625-47</a:t>
            </a:r>
          </a:p>
        </p:txBody>
      </p:sp>
      <p:cxnSp>
        <p:nvCxnSpPr>
          <p:cNvPr id="40" name="Connecteur en angle 71">
            <a:extLst>
              <a:ext uri="{FF2B5EF4-FFF2-40B4-BE49-F238E27FC236}">
                <a16:creationId xmlns:a16="http://schemas.microsoft.com/office/drawing/2014/main" id="{9AB398EA-EC99-A252-7395-983F51DE8067}"/>
              </a:ext>
            </a:extLst>
          </p:cNvPr>
          <p:cNvCxnSpPr>
            <a:cxnSpLocks/>
            <a:stCxn id="36" idx="2"/>
            <a:endCxn id="39" idx="0"/>
          </p:cNvCxnSpPr>
          <p:nvPr/>
        </p:nvCxnSpPr>
        <p:spPr>
          <a:xfrm rot="16200000" flipH="1">
            <a:off x="3212564" y="3048611"/>
            <a:ext cx="140706" cy="97230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en angle 71">
            <a:extLst>
              <a:ext uri="{FF2B5EF4-FFF2-40B4-BE49-F238E27FC236}">
                <a16:creationId xmlns:a16="http://schemas.microsoft.com/office/drawing/2014/main" id="{E500CBC4-510B-3E40-AB4D-C948931CFBDE}"/>
              </a:ext>
            </a:extLst>
          </p:cNvPr>
          <p:cNvCxnSpPr>
            <a:cxnSpLocks/>
            <a:stCxn id="36" idx="2"/>
            <a:endCxn id="38" idx="0"/>
          </p:cNvCxnSpPr>
          <p:nvPr/>
        </p:nvCxnSpPr>
        <p:spPr>
          <a:xfrm rot="5400000">
            <a:off x="2238229" y="3054124"/>
            <a:ext cx="148253" cy="96882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658CE25B-7E75-AE0F-7474-2C4BA4100931}"/>
              </a:ext>
            </a:extLst>
          </p:cNvPr>
          <p:cNvCxnSpPr>
            <a:cxnSpLocks/>
            <a:stCxn id="36" idx="2"/>
            <a:endCxn id="37" idx="0"/>
          </p:cNvCxnSpPr>
          <p:nvPr/>
        </p:nvCxnSpPr>
        <p:spPr>
          <a:xfrm flipH="1">
            <a:off x="2792944" y="3464409"/>
            <a:ext cx="3822" cy="14070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F48A1A8D-29E8-FE58-2142-9CE269FA790C}"/>
              </a:ext>
            </a:extLst>
          </p:cNvPr>
          <p:cNvSpPr/>
          <p:nvPr/>
        </p:nvSpPr>
        <p:spPr>
          <a:xfrm>
            <a:off x="4767730" y="3397337"/>
            <a:ext cx="1013536" cy="381464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Guillaume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1815-40</a:t>
            </a:r>
          </a:p>
        </p:txBody>
      </p:sp>
      <p:cxnSp>
        <p:nvCxnSpPr>
          <p:cNvPr id="44" name="Connecteur en angle 71">
            <a:extLst>
              <a:ext uri="{FF2B5EF4-FFF2-40B4-BE49-F238E27FC236}">
                <a16:creationId xmlns:a16="http://schemas.microsoft.com/office/drawing/2014/main" id="{ADB9134D-6634-ABD6-A94E-2E3396C883B7}"/>
              </a:ext>
            </a:extLst>
          </p:cNvPr>
          <p:cNvCxnSpPr>
            <a:cxnSpLocks/>
            <a:stCxn id="34" idx="2"/>
            <a:endCxn id="43" idx="0"/>
          </p:cNvCxnSpPr>
          <p:nvPr/>
        </p:nvCxnSpPr>
        <p:spPr>
          <a:xfrm rot="5400000" flipH="1" flipV="1">
            <a:off x="2413744" y="3774067"/>
            <a:ext cx="3237483" cy="2484024"/>
          </a:xfrm>
          <a:prstGeom prst="bentConnector5">
            <a:avLst>
              <a:gd name="adj1" fmla="val -2149"/>
              <a:gd name="adj2" fmla="val 62804"/>
              <a:gd name="adj3" fmla="val 103377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90B1A408-E1CA-A7D0-7C50-4564845683B3}"/>
              </a:ext>
            </a:extLst>
          </p:cNvPr>
          <p:cNvSpPr/>
          <p:nvPr/>
        </p:nvSpPr>
        <p:spPr>
          <a:xfrm>
            <a:off x="4774961" y="3871742"/>
            <a:ext cx="1013536" cy="38146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Guillaume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1840-49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1985D94-EDBB-3717-D6CA-7407F54542F0}"/>
              </a:ext>
            </a:extLst>
          </p:cNvPr>
          <p:cNvSpPr/>
          <p:nvPr/>
        </p:nvSpPr>
        <p:spPr>
          <a:xfrm>
            <a:off x="4776055" y="4343929"/>
            <a:ext cx="1013536" cy="38146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Guillaume 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1849-90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F7174AA-791A-DFFF-4312-D2999A396BD7}"/>
              </a:ext>
            </a:extLst>
          </p:cNvPr>
          <p:cNvSpPr/>
          <p:nvPr/>
        </p:nvSpPr>
        <p:spPr>
          <a:xfrm>
            <a:off x="4767730" y="4815365"/>
            <a:ext cx="1013536" cy="38146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Wilhelmine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1890-1948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FBA95A0-F8E6-5A69-851D-6BE7AFEF3B5C}"/>
              </a:ext>
            </a:extLst>
          </p:cNvPr>
          <p:cNvSpPr/>
          <p:nvPr/>
        </p:nvSpPr>
        <p:spPr>
          <a:xfrm>
            <a:off x="4795628" y="5285988"/>
            <a:ext cx="1013536" cy="38146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Juliana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1948-80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A86327B-D86E-F738-1B9B-D5EDA2C11163}"/>
              </a:ext>
            </a:extLst>
          </p:cNvPr>
          <p:cNvSpPr/>
          <p:nvPr/>
        </p:nvSpPr>
        <p:spPr>
          <a:xfrm>
            <a:off x="4801210" y="5763721"/>
            <a:ext cx="1013536" cy="38146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Béatrix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1980-2013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F887CD-AF45-3970-9C13-DD2AC70662A3}"/>
              </a:ext>
            </a:extLst>
          </p:cNvPr>
          <p:cNvSpPr/>
          <p:nvPr/>
        </p:nvSpPr>
        <p:spPr>
          <a:xfrm>
            <a:off x="4500597" y="6253356"/>
            <a:ext cx="1547804" cy="381464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Guillaume-Alexandre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2013</a:t>
            </a:r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9D6DA1B7-9F9C-C68B-A95C-3680E694C22C}"/>
              </a:ext>
            </a:extLst>
          </p:cNvPr>
          <p:cNvCxnSpPr>
            <a:cxnSpLocks/>
            <a:stCxn id="43" idx="2"/>
            <a:endCxn id="45" idx="0"/>
          </p:cNvCxnSpPr>
          <p:nvPr/>
        </p:nvCxnSpPr>
        <p:spPr>
          <a:xfrm>
            <a:off x="5274498" y="3778801"/>
            <a:ext cx="7231" cy="9294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50FA0A42-0170-C5D5-649C-05183E755956}"/>
              </a:ext>
            </a:extLst>
          </p:cNvPr>
          <p:cNvCxnSpPr>
            <a:cxnSpLocks/>
            <a:stCxn id="45" idx="2"/>
            <a:endCxn id="46" idx="0"/>
          </p:cNvCxnSpPr>
          <p:nvPr/>
        </p:nvCxnSpPr>
        <p:spPr>
          <a:xfrm>
            <a:off x="5281729" y="4253206"/>
            <a:ext cx="1094" cy="9072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DC515785-BCE8-EF63-9422-7DD10ECEC563}"/>
              </a:ext>
            </a:extLst>
          </p:cNvPr>
          <p:cNvCxnSpPr>
            <a:cxnSpLocks/>
            <a:stCxn id="46" idx="2"/>
            <a:endCxn id="47" idx="0"/>
          </p:cNvCxnSpPr>
          <p:nvPr/>
        </p:nvCxnSpPr>
        <p:spPr>
          <a:xfrm flipH="1">
            <a:off x="5274498" y="4725393"/>
            <a:ext cx="8325" cy="8997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4A6B36A9-7059-0301-B24C-BFAC70BA9B2A}"/>
              </a:ext>
            </a:extLst>
          </p:cNvPr>
          <p:cNvCxnSpPr>
            <a:cxnSpLocks/>
            <a:stCxn id="47" idx="2"/>
            <a:endCxn id="48" idx="0"/>
          </p:cNvCxnSpPr>
          <p:nvPr/>
        </p:nvCxnSpPr>
        <p:spPr>
          <a:xfrm>
            <a:off x="5274498" y="5196829"/>
            <a:ext cx="27898" cy="8915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A29A4419-6353-9BAA-3253-CA1190F04E50}"/>
              </a:ext>
            </a:extLst>
          </p:cNvPr>
          <p:cNvCxnSpPr>
            <a:cxnSpLocks/>
            <a:stCxn id="48" idx="2"/>
            <a:endCxn id="49" idx="0"/>
          </p:cNvCxnSpPr>
          <p:nvPr/>
        </p:nvCxnSpPr>
        <p:spPr>
          <a:xfrm>
            <a:off x="5302396" y="5667452"/>
            <a:ext cx="5582" cy="9626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E987D275-6E0B-BB33-C00E-6B63566D1C69}"/>
              </a:ext>
            </a:extLst>
          </p:cNvPr>
          <p:cNvCxnSpPr>
            <a:cxnSpLocks/>
            <a:stCxn id="49" idx="2"/>
            <a:endCxn id="50" idx="0"/>
          </p:cNvCxnSpPr>
          <p:nvPr/>
        </p:nvCxnSpPr>
        <p:spPr>
          <a:xfrm flipH="1">
            <a:off x="5274499" y="6145185"/>
            <a:ext cx="33479" cy="10817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58813089-9F04-E5D8-0605-D7BACD949F90}"/>
              </a:ext>
            </a:extLst>
          </p:cNvPr>
          <p:cNvSpPr/>
          <p:nvPr/>
        </p:nvSpPr>
        <p:spPr>
          <a:xfrm>
            <a:off x="304462" y="4123965"/>
            <a:ext cx="1842188" cy="1784227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ORANGE-NASSAU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Comté de Nassau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1255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Princes d’Orange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1544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Stathouders de Hollande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1559-1795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Rois de Hollande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1815-2013</a:t>
            </a:r>
          </a:p>
        </p:txBody>
      </p:sp>
    </p:spTree>
    <p:extLst>
      <p:ext uri="{BB962C8B-B14F-4D97-AF65-F5344CB8AC3E}">
        <p14:creationId xmlns:p14="http://schemas.microsoft.com/office/powerpoint/2010/main" val="3628709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AD244-1E55-1F27-2D26-432078A97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08F34DAC-D708-A047-CB22-F6567D4D81D8}"/>
              </a:ext>
            </a:extLst>
          </p:cNvPr>
          <p:cNvSpPr/>
          <p:nvPr/>
        </p:nvSpPr>
        <p:spPr>
          <a:xfrm>
            <a:off x="154799" y="177840"/>
            <a:ext cx="5849219" cy="50768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*1830 : Après la révolution de Juillet en France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 mouvement reprend en Europe…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*1830-32 : Après le succès belge et l’échec polonais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*1830-48 : Ce sera la lente réforme réussie de la Suisse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*Trois histoires différentes car…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La Suisse au cœur de l’Europe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Mais paradoxalement, pas d’intervention des puissances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Explication…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*La Suisse, aboutissement d’une lente évolution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Intérieure vers une alliance démocratique des cantons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Et extérieure vers une indépendance neutre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*Et à partir de 1815, sans enjeu géopolitique majeur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Pour les puissances environnantes</a:t>
            </a:r>
          </a:p>
        </p:txBody>
      </p:sp>
      <p:pic>
        <p:nvPicPr>
          <p:cNvPr id="4" name="Image 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53437397-28F8-157A-3DC6-0685CD99E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889" y="177840"/>
            <a:ext cx="5858312" cy="6510049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71A2CAFD-DA79-203E-F079-FB6EB72CB4DB}"/>
              </a:ext>
            </a:extLst>
          </p:cNvPr>
          <p:cNvSpPr/>
          <p:nvPr/>
        </p:nvSpPr>
        <p:spPr>
          <a:xfrm>
            <a:off x="8933175" y="316673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BBABA21-C24B-8834-3A7B-B77112466C12}"/>
              </a:ext>
            </a:extLst>
          </p:cNvPr>
          <p:cNvSpPr/>
          <p:nvPr/>
        </p:nvSpPr>
        <p:spPr>
          <a:xfrm>
            <a:off x="9108045" y="37193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F12F7DE-1FD6-E904-4C37-C538D28EB5AC}"/>
              </a:ext>
            </a:extLst>
          </p:cNvPr>
          <p:cNvSpPr/>
          <p:nvPr/>
        </p:nvSpPr>
        <p:spPr>
          <a:xfrm>
            <a:off x="7760358" y="364482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BEA7449-0B52-8A53-330C-ABB4CC7E5401}"/>
              </a:ext>
            </a:extLst>
          </p:cNvPr>
          <p:cNvSpPr/>
          <p:nvPr/>
        </p:nvSpPr>
        <p:spPr>
          <a:xfrm>
            <a:off x="8032028" y="335451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AA94080-082B-922B-814D-7DB338B78316}"/>
              </a:ext>
            </a:extLst>
          </p:cNvPr>
          <p:cNvSpPr/>
          <p:nvPr/>
        </p:nvSpPr>
        <p:spPr>
          <a:xfrm>
            <a:off x="9496606" y="328002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92BB3817-3965-8FDF-49B3-6930EDF8F4A5}"/>
              </a:ext>
            </a:extLst>
          </p:cNvPr>
          <p:cNvCxnSpPr>
            <a:cxnSpLocks/>
            <a:stCxn id="12" idx="3"/>
            <a:endCxn id="5" idx="6"/>
          </p:cNvCxnSpPr>
          <p:nvPr/>
        </p:nvCxnSpPr>
        <p:spPr>
          <a:xfrm flipH="1">
            <a:off x="9671476" y="2915165"/>
            <a:ext cx="1066519" cy="43934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9E03A976-085F-2636-28BA-F66DBE255430}"/>
              </a:ext>
            </a:extLst>
          </p:cNvPr>
          <p:cNvSpPr/>
          <p:nvPr/>
        </p:nvSpPr>
        <p:spPr>
          <a:xfrm>
            <a:off x="8327378" y="396950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A510C6B-1DCD-F163-CD9D-36B665E0FF4B}"/>
              </a:ext>
            </a:extLst>
          </p:cNvPr>
          <p:cNvSpPr/>
          <p:nvPr/>
        </p:nvSpPr>
        <p:spPr>
          <a:xfrm>
            <a:off x="10712386" y="27880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10E6EC9-69A3-FB48-6EAE-3F5F0FAD6B1C}"/>
              </a:ext>
            </a:extLst>
          </p:cNvPr>
          <p:cNvCxnSpPr>
            <a:cxnSpLocks/>
            <a:stCxn id="2" idx="7"/>
            <a:endCxn id="3" idx="3"/>
          </p:cNvCxnSpPr>
          <p:nvPr/>
        </p:nvCxnSpPr>
        <p:spPr>
          <a:xfrm flipV="1">
            <a:off x="7909619" y="3481670"/>
            <a:ext cx="148018" cy="18496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521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AD244-1E55-1F27-2D26-432078A97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08F34DAC-D708-A047-CB22-F6567D4D81D8}"/>
              </a:ext>
            </a:extLst>
          </p:cNvPr>
          <p:cNvSpPr/>
          <p:nvPr/>
        </p:nvSpPr>
        <p:spPr>
          <a:xfrm>
            <a:off x="154799" y="177840"/>
            <a:ext cx="5849219" cy="45228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b) La Belgique,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Enjeu majeur entre la GB et la France depuis le XVIIe siècle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Mais France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anglophile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et GB sont des puissances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libérales</a:t>
            </a: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elles ont été soucieuses de ne pas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Relancer un vieux conflit de six siècles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même de le clore…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c) La Pologne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Enjeu majeur entre la Prusse, l’Autriche et la Russie Puissances centrales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réactionnaires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Puissances soucieuses de maintenir un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statu quo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Favorable au maintien de leurs trois dominations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*Et pourtant…</a:t>
            </a:r>
          </a:p>
        </p:txBody>
      </p:sp>
      <p:pic>
        <p:nvPicPr>
          <p:cNvPr id="4" name="Image 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53437397-28F8-157A-3DC6-0685CD99E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889" y="177840"/>
            <a:ext cx="5858312" cy="6510049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71A2CAFD-DA79-203E-F079-FB6EB72CB4DB}"/>
              </a:ext>
            </a:extLst>
          </p:cNvPr>
          <p:cNvSpPr/>
          <p:nvPr/>
        </p:nvSpPr>
        <p:spPr>
          <a:xfrm>
            <a:off x="8933175" y="316673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BBABA21-C24B-8834-3A7B-B77112466C12}"/>
              </a:ext>
            </a:extLst>
          </p:cNvPr>
          <p:cNvSpPr/>
          <p:nvPr/>
        </p:nvSpPr>
        <p:spPr>
          <a:xfrm>
            <a:off x="9108045" y="37193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F12F7DE-1FD6-E904-4C37-C538D28EB5AC}"/>
              </a:ext>
            </a:extLst>
          </p:cNvPr>
          <p:cNvSpPr/>
          <p:nvPr/>
        </p:nvSpPr>
        <p:spPr>
          <a:xfrm>
            <a:off x="7760358" y="364482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BEA7449-0B52-8A53-330C-ABB4CC7E5401}"/>
              </a:ext>
            </a:extLst>
          </p:cNvPr>
          <p:cNvSpPr/>
          <p:nvPr/>
        </p:nvSpPr>
        <p:spPr>
          <a:xfrm>
            <a:off x="8032028" y="335451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AA94080-082B-922B-814D-7DB338B78316}"/>
              </a:ext>
            </a:extLst>
          </p:cNvPr>
          <p:cNvSpPr/>
          <p:nvPr/>
        </p:nvSpPr>
        <p:spPr>
          <a:xfrm>
            <a:off x="9496606" y="328002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92BB3817-3965-8FDF-49B3-6930EDF8F4A5}"/>
              </a:ext>
            </a:extLst>
          </p:cNvPr>
          <p:cNvCxnSpPr>
            <a:cxnSpLocks/>
            <a:stCxn id="12" idx="3"/>
            <a:endCxn id="5" idx="6"/>
          </p:cNvCxnSpPr>
          <p:nvPr/>
        </p:nvCxnSpPr>
        <p:spPr>
          <a:xfrm flipH="1">
            <a:off x="9671476" y="2915165"/>
            <a:ext cx="1066519" cy="43934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9E03A976-085F-2636-28BA-F66DBE255430}"/>
              </a:ext>
            </a:extLst>
          </p:cNvPr>
          <p:cNvSpPr/>
          <p:nvPr/>
        </p:nvSpPr>
        <p:spPr>
          <a:xfrm>
            <a:off x="8327378" y="396950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A510C6B-1DCD-F163-CD9D-36B665E0FF4B}"/>
              </a:ext>
            </a:extLst>
          </p:cNvPr>
          <p:cNvSpPr/>
          <p:nvPr/>
        </p:nvSpPr>
        <p:spPr>
          <a:xfrm>
            <a:off x="10712386" y="27880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10E6EC9-69A3-FB48-6EAE-3F5F0FAD6B1C}"/>
              </a:ext>
            </a:extLst>
          </p:cNvPr>
          <p:cNvCxnSpPr>
            <a:cxnSpLocks/>
            <a:stCxn id="2" idx="7"/>
            <a:endCxn id="3" idx="3"/>
          </p:cNvCxnSpPr>
          <p:nvPr/>
        </p:nvCxnSpPr>
        <p:spPr>
          <a:xfrm flipV="1">
            <a:off x="7909619" y="3481670"/>
            <a:ext cx="148018" cy="18496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4187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AD244-1E55-1F27-2D26-432078A97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08F34DAC-D708-A047-CB22-F6567D4D81D8}"/>
              </a:ext>
            </a:extLst>
          </p:cNvPr>
          <p:cNvSpPr/>
          <p:nvPr/>
        </p:nvSpPr>
        <p:spPr>
          <a:xfrm>
            <a:off x="154799" y="177840"/>
            <a:ext cx="5849219" cy="50768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*1830-48 : Le mouvement va toucher également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Ces empires conservateurs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*La Prusse et indirectement l’ensemble de l’Allemagne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*L’Autriche et indirectement l’Italie soumise à l’Autriche…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*Autriche et Prusse qui pourtant depuis 1815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Sont fondatrices et garantes avec la Russie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De l’ordre de la Sainte-Alliance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*Fév. 1848 : Mais c’est à nouveau de la France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Que le mouvement va redémarrer…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France, qui se voulut en 1815,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bonne élève de la réaction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Mais qui décidément en 1830, puis en 1848, </a:t>
            </a:r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n’aura pas réussi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A se défaire de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ses démons révolutionnaires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*Mais poursuivons encore un peu l’analyse…</a:t>
            </a:r>
          </a:p>
        </p:txBody>
      </p:sp>
      <p:pic>
        <p:nvPicPr>
          <p:cNvPr id="4" name="Image 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53437397-28F8-157A-3DC6-0685CD99E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889" y="177840"/>
            <a:ext cx="5858312" cy="6510049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71A2CAFD-DA79-203E-F079-FB6EB72CB4DB}"/>
              </a:ext>
            </a:extLst>
          </p:cNvPr>
          <p:cNvSpPr/>
          <p:nvPr/>
        </p:nvSpPr>
        <p:spPr>
          <a:xfrm>
            <a:off x="8933175" y="316673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BBABA21-C24B-8834-3A7B-B77112466C12}"/>
              </a:ext>
            </a:extLst>
          </p:cNvPr>
          <p:cNvSpPr/>
          <p:nvPr/>
        </p:nvSpPr>
        <p:spPr>
          <a:xfrm>
            <a:off x="9108045" y="37193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F12F7DE-1FD6-E904-4C37-C538D28EB5AC}"/>
              </a:ext>
            </a:extLst>
          </p:cNvPr>
          <p:cNvSpPr/>
          <p:nvPr/>
        </p:nvSpPr>
        <p:spPr>
          <a:xfrm>
            <a:off x="7760358" y="364482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BEA7449-0B52-8A53-330C-ABB4CC7E5401}"/>
              </a:ext>
            </a:extLst>
          </p:cNvPr>
          <p:cNvSpPr/>
          <p:nvPr/>
        </p:nvSpPr>
        <p:spPr>
          <a:xfrm>
            <a:off x="8032028" y="335451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AA94080-082B-922B-814D-7DB338B78316}"/>
              </a:ext>
            </a:extLst>
          </p:cNvPr>
          <p:cNvSpPr/>
          <p:nvPr/>
        </p:nvSpPr>
        <p:spPr>
          <a:xfrm>
            <a:off x="9496606" y="328002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92BB3817-3965-8FDF-49B3-6930EDF8F4A5}"/>
              </a:ext>
            </a:extLst>
          </p:cNvPr>
          <p:cNvCxnSpPr>
            <a:cxnSpLocks/>
            <a:stCxn id="12" idx="3"/>
            <a:endCxn id="5" idx="6"/>
          </p:cNvCxnSpPr>
          <p:nvPr/>
        </p:nvCxnSpPr>
        <p:spPr>
          <a:xfrm flipH="1">
            <a:off x="9671476" y="2915165"/>
            <a:ext cx="1066519" cy="43934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9E03A976-085F-2636-28BA-F66DBE255430}"/>
              </a:ext>
            </a:extLst>
          </p:cNvPr>
          <p:cNvSpPr/>
          <p:nvPr/>
        </p:nvSpPr>
        <p:spPr>
          <a:xfrm>
            <a:off x="8327378" y="396950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A510C6B-1DCD-F163-CD9D-36B665E0FF4B}"/>
              </a:ext>
            </a:extLst>
          </p:cNvPr>
          <p:cNvSpPr/>
          <p:nvPr/>
        </p:nvSpPr>
        <p:spPr>
          <a:xfrm>
            <a:off x="10712386" y="278800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10E6EC9-69A3-FB48-6EAE-3F5F0FAD6B1C}"/>
              </a:ext>
            </a:extLst>
          </p:cNvPr>
          <p:cNvCxnSpPr>
            <a:cxnSpLocks/>
            <a:stCxn id="2" idx="7"/>
            <a:endCxn id="3" idx="3"/>
          </p:cNvCxnSpPr>
          <p:nvPr/>
        </p:nvCxnSpPr>
        <p:spPr>
          <a:xfrm flipV="1">
            <a:off x="7909619" y="3481670"/>
            <a:ext cx="148018" cy="18496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2978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52D57-03CD-6AD3-D0B2-475B82BA7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C0F32D4B-DD51-105E-793B-8385EF841C7F}"/>
              </a:ext>
            </a:extLst>
          </p:cNvPr>
          <p:cNvSpPr/>
          <p:nvPr/>
        </p:nvSpPr>
        <p:spPr>
          <a:xfrm>
            <a:off x="154799" y="177840"/>
            <a:ext cx="5849219" cy="28608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*1830-48 : Le mouvement reprend…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*En France, en Prusse, en Confédération germanique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dans l’Empire autrichien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*Avec au départ, à chaque fois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Libéralisme et nationalisme unis contre le légitimisme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*Mais avec également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Des différences lourdes de conséquences…</a:t>
            </a:r>
          </a:p>
        </p:txBody>
      </p:sp>
      <p:pic>
        <p:nvPicPr>
          <p:cNvPr id="4" name="Image 3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4DEAF9B0-24A3-7FA1-1F89-E6A28FCDD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889" y="177840"/>
            <a:ext cx="5858312" cy="6510049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6C5D24BD-8C8A-9ADC-2202-901BC5F4B112}"/>
              </a:ext>
            </a:extLst>
          </p:cNvPr>
          <p:cNvSpPr/>
          <p:nvPr/>
        </p:nvSpPr>
        <p:spPr>
          <a:xfrm>
            <a:off x="8933175" y="316673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6674D78-2801-09CC-7647-603E68EFC51F}"/>
              </a:ext>
            </a:extLst>
          </p:cNvPr>
          <p:cNvSpPr/>
          <p:nvPr/>
        </p:nvSpPr>
        <p:spPr>
          <a:xfrm>
            <a:off x="9108045" y="371930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3466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FD304-AE2F-450E-7E2C-19F1EFB6D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09D08EF0-9CF1-0852-8C63-67DB93C0D394}"/>
              </a:ext>
            </a:extLst>
          </p:cNvPr>
          <p:cNvSpPr/>
          <p:nvPr/>
        </p:nvSpPr>
        <p:spPr>
          <a:xfrm>
            <a:off x="154798" y="177840"/>
            <a:ext cx="5849221" cy="34148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En France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Une dynastie, puis une nation-Etat anciennement établies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où par conséquent, libéralisme et nationalisme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Se confondent et peuvent s’allier sans difficulté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b) En Allemagne, en 1815, une confédération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nationale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Regroupant une nation culturellement homogène…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Mais toujours sans un véritable Etat…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*Une confédération sans réelle autorité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dominée par deux Etats, Autriche et Prusse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Dominants mais en partie situés hors-confédération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rivaux</a:t>
            </a:r>
          </a:p>
        </p:txBody>
      </p:sp>
      <p:pic>
        <p:nvPicPr>
          <p:cNvPr id="2" name="Image 1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155D688C-A075-5832-95F1-97B9E3A90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889" y="177840"/>
            <a:ext cx="5858312" cy="6510049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6BD68F45-6F9D-16A0-6AB6-08E5C8E7E8AA}"/>
              </a:ext>
            </a:extLst>
          </p:cNvPr>
          <p:cNvSpPr/>
          <p:nvPr/>
        </p:nvSpPr>
        <p:spPr>
          <a:xfrm>
            <a:off x="8933175" y="316673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F6F1A8D-250E-82D8-2F4C-44847FB38ACE}"/>
              </a:ext>
            </a:extLst>
          </p:cNvPr>
          <p:cNvSpPr/>
          <p:nvPr/>
        </p:nvSpPr>
        <p:spPr>
          <a:xfrm>
            <a:off x="9108045" y="371930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C8B3DE9-CA01-6713-7C02-C05B7479798E}"/>
              </a:ext>
            </a:extLst>
          </p:cNvPr>
          <p:cNvSpPr/>
          <p:nvPr/>
        </p:nvSpPr>
        <p:spPr>
          <a:xfrm>
            <a:off x="7720601" y="364482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2926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FD304-AE2F-450E-7E2C-19F1EFB6D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09D08EF0-9CF1-0852-8C63-67DB93C0D394}"/>
              </a:ext>
            </a:extLst>
          </p:cNvPr>
          <p:cNvSpPr/>
          <p:nvPr/>
        </p:nvSpPr>
        <p:spPr>
          <a:xfrm>
            <a:off x="147237" y="177840"/>
            <a:ext cx="3907927" cy="45228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c) En Autriche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 empire produit de l’histoire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*Pas de centralisation à la française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Pas d’absorption à l’anglaise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 empire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plurinational</a:t>
            </a: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Dont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seul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le souverain incarne l’union</a:t>
            </a:r>
            <a:endParaRPr lang="fr-FR" i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*1765-90 : Sous Joseph II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l’éclairé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Lutte contre l’Eglise et la noblesse…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1781-90, abolition du servage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-Mais échec de la centralisation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*1792-1835 : François II et 1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 souverain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antirévolutionnaire</a:t>
            </a:r>
          </a:p>
        </p:txBody>
      </p:sp>
      <p:pic>
        <p:nvPicPr>
          <p:cNvPr id="6" name="Image 5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0EB61492-9178-1328-FD53-8A9660F9D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445" y="177840"/>
            <a:ext cx="7824759" cy="46459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54EB1D7C-55FC-13E6-1561-FBDEFCE7C8A4}"/>
              </a:ext>
            </a:extLst>
          </p:cNvPr>
          <p:cNvSpPr/>
          <p:nvPr/>
        </p:nvSpPr>
        <p:spPr>
          <a:xfrm>
            <a:off x="8497984" y="203041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882245-74C9-E214-B414-590C9297A992}"/>
              </a:ext>
            </a:extLst>
          </p:cNvPr>
          <p:cNvSpPr/>
          <p:nvPr/>
        </p:nvSpPr>
        <p:spPr>
          <a:xfrm>
            <a:off x="6396569" y="5000799"/>
            <a:ext cx="1090345" cy="39099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Marie Thérèse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1740-80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D16179-812F-9B18-2012-3F2C578B10D4}"/>
              </a:ext>
            </a:extLst>
          </p:cNvPr>
          <p:cNvSpPr/>
          <p:nvPr/>
        </p:nvSpPr>
        <p:spPr>
          <a:xfrm>
            <a:off x="7582509" y="5003729"/>
            <a:ext cx="1090345" cy="389733"/>
          </a:xfrm>
          <a:prstGeom prst="rect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François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1745-65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4038C7-DDC6-DBDB-800D-1F116D76A4D2}"/>
              </a:ext>
            </a:extLst>
          </p:cNvPr>
          <p:cNvSpPr/>
          <p:nvPr/>
        </p:nvSpPr>
        <p:spPr>
          <a:xfrm>
            <a:off x="6392212" y="5598347"/>
            <a:ext cx="1090345" cy="39099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Joseph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1765-90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9B998D16-35B7-E19A-583B-C81410BE056E}"/>
              </a:ext>
            </a:extLst>
          </p:cNvPr>
          <p:cNvCxnSpPr>
            <a:cxnSpLocks/>
            <a:stCxn id="8" idx="2"/>
            <a:endCxn id="11" idx="0"/>
          </p:cNvCxnSpPr>
          <p:nvPr/>
        </p:nvCxnSpPr>
        <p:spPr>
          <a:xfrm flipH="1">
            <a:off x="6937385" y="5391795"/>
            <a:ext cx="4357" cy="20655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en angle 71">
            <a:extLst>
              <a:ext uri="{FF2B5EF4-FFF2-40B4-BE49-F238E27FC236}">
                <a16:creationId xmlns:a16="http://schemas.microsoft.com/office/drawing/2014/main" id="{92183066-39DF-2B84-1C8E-F5279167E08C}"/>
              </a:ext>
            </a:extLst>
          </p:cNvPr>
          <p:cNvCxnSpPr>
            <a:cxnSpLocks/>
            <a:stCxn id="9" idx="2"/>
            <a:endCxn id="11" idx="0"/>
          </p:cNvCxnSpPr>
          <p:nvPr/>
        </p:nvCxnSpPr>
        <p:spPr>
          <a:xfrm rot="5400000">
            <a:off x="7430092" y="4900756"/>
            <a:ext cx="204885" cy="119029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98D788A-C463-DF28-E770-E792C50F5D36}"/>
              </a:ext>
            </a:extLst>
          </p:cNvPr>
          <p:cNvSpPr/>
          <p:nvPr/>
        </p:nvSpPr>
        <p:spPr>
          <a:xfrm>
            <a:off x="7582509" y="5607828"/>
            <a:ext cx="1090345" cy="390996"/>
          </a:xfrm>
          <a:prstGeom prst="rect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Léopold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1790-92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87DB2E82-0468-13EC-808A-692DA7252768}"/>
              </a:ext>
            </a:extLst>
          </p:cNvPr>
          <p:cNvCxnSpPr>
            <a:cxnSpLocks/>
            <a:stCxn id="9" idx="2"/>
            <a:endCxn id="14" idx="0"/>
          </p:cNvCxnSpPr>
          <p:nvPr/>
        </p:nvCxnSpPr>
        <p:spPr>
          <a:xfrm>
            <a:off x="8127682" y="5393462"/>
            <a:ext cx="0" cy="21436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216F438-F0B1-6D41-50DE-D7D1E3BD3CA7}"/>
              </a:ext>
            </a:extLst>
          </p:cNvPr>
          <p:cNvSpPr/>
          <p:nvPr/>
        </p:nvSpPr>
        <p:spPr>
          <a:xfrm>
            <a:off x="7546094" y="6086862"/>
            <a:ext cx="1177009" cy="55963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François II et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1792-1806-35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9EB7B765-F920-159B-2815-5E05F3112B70}"/>
              </a:ext>
            </a:extLst>
          </p:cNvPr>
          <p:cNvCxnSpPr>
            <a:cxnSpLocks/>
            <a:stCxn id="14" idx="2"/>
            <a:endCxn id="16" idx="0"/>
          </p:cNvCxnSpPr>
          <p:nvPr/>
        </p:nvCxnSpPr>
        <p:spPr>
          <a:xfrm>
            <a:off x="8127682" y="5998824"/>
            <a:ext cx="6917" cy="8803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33E0BE56-B3EB-A962-9147-C4BFD3E77277}"/>
              </a:ext>
            </a:extLst>
          </p:cNvPr>
          <p:cNvSpPr/>
          <p:nvPr/>
        </p:nvSpPr>
        <p:spPr>
          <a:xfrm>
            <a:off x="8803332" y="5803326"/>
            <a:ext cx="1070581" cy="876834"/>
          </a:xfrm>
          <a:prstGeom prst="rect">
            <a:avLst/>
          </a:prstGeom>
          <a:solidFill>
            <a:srgbClr val="FFCC6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HABSBOURG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LORRAINE </a:t>
            </a:r>
            <a:r>
              <a:rPr lang="fr-FR" sz="1000" b="1" dirty="0" err="1">
                <a:solidFill>
                  <a:schemeClr val="tx1"/>
                </a:solidFill>
              </a:rPr>
              <a:t>Emp</a:t>
            </a:r>
            <a:r>
              <a:rPr lang="fr-FR" sz="1000" b="1" dirty="0">
                <a:solidFill>
                  <a:schemeClr val="tx1"/>
                </a:solidFill>
              </a:rPr>
              <a:t>. D’Autriche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Milan-Venise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1745-1918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E862499F-97BA-0DEE-6693-5C0CCD5A4AFE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7486914" y="5196297"/>
            <a:ext cx="95595" cy="229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4434782-2726-DA67-2D68-935E463B23BF}"/>
              </a:ext>
            </a:extLst>
          </p:cNvPr>
          <p:cNvSpPr/>
          <p:nvPr/>
        </p:nvSpPr>
        <p:spPr>
          <a:xfrm>
            <a:off x="5171389" y="5609730"/>
            <a:ext cx="1090345" cy="390996"/>
          </a:xfrm>
          <a:prstGeom prst="rect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Marie-Antoinette</a:t>
            </a:r>
          </a:p>
        </p:txBody>
      </p:sp>
      <p:cxnSp>
        <p:nvCxnSpPr>
          <p:cNvPr id="3" name="Connecteur en angle 71">
            <a:extLst>
              <a:ext uri="{FF2B5EF4-FFF2-40B4-BE49-F238E27FC236}">
                <a16:creationId xmlns:a16="http://schemas.microsoft.com/office/drawing/2014/main" id="{6E8F5520-024D-B0F0-B51A-DAC364D53747}"/>
              </a:ext>
            </a:extLst>
          </p:cNvPr>
          <p:cNvCxnSpPr>
            <a:cxnSpLocks/>
            <a:stCxn id="9" idx="2"/>
            <a:endCxn id="2" idx="0"/>
          </p:cNvCxnSpPr>
          <p:nvPr/>
        </p:nvCxnSpPr>
        <p:spPr>
          <a:xfrm rot="5400000">
            <a:off x="6813988" y="4296036"/>
            <a:ext cx="216268" cy="241112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96663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FD304-AE2F-450E-7E2C-19F1EFB6D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09D08EF0-9CF1-0852-8C63-67DB93C0D394}"/>
              </a:ext>
            </a:extLst>
          </p:cNvPr>
          <p:cNvSpPr/>
          <p:nvPr/>
        </p:nvSpPr>
        <p:spPr>
          <a:xfrm>
            <a:off x="147237" y="177840"/>
            <a:ext cx="3907927" cy="64618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*1815 : Pourtant en position de force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François 1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et Metternich renoncent à l’unification allemande…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L’Autriche préside la confédération germanique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En revanche, maintien d’une politique antilibérale (Eglise et noblesse puissantes) et antinationale ; Donc…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*1815 : Problème de l’Empire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Faire cohabiter des différentes nations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Constituées : Hongrois-Croates, Tchèques, Italiens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Ou non : Polonais, Serbes, Roumains, Slovaques, Ruthènes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Soumises à un centre et une dynastie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allemande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*Avec deux menaces…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Indépendances : Bohême,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Hongrie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Irrédentisme : Roumains, Serbes, Italiens</a:t>
            </a:r>
          </a:p>
        </p:txBody>
      </p:sp>
      <p:pic>
        <p:nvPicPr>
          <p:cNvPr id="6" name="Image 5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0EB61492-9178-1328-FD53-8A9660F9D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445" y="177840"/>
            <a:ext cx="7824759" cy="46459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1E55B54B-E246-70A2-1732-C2AF9E829E69}"/>
              </a:ext>
            </a:extLst>
          </p:cNvPr>
          <p:cNvSpPr/>
          <p:nvPr/>
        </p:nvSpPr>
        <p:spPr>
          <a:xfrm>
            <a:off x="8497984" y="203041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C77853-DEAA-1762-C862-7489E0D662DA}"/>
              </a:ext>
            </a:extLst>
          </p:cNvPr>
          <p:cNvSpPr/>
          <p:nvPr/>
        </p:nvSpPr>
        <p:spPr>
          <a:xfrm>
            <a:off x="6396569" y="5000799"/>
            <a:ext cx="1090345" cy="39099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Marie Thérèse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1740-80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EDEB56-2F38-591C-6F9D-406BFE860972}"/>
              </a:ext>
            </a:extLst>
          </p:cNvPr>
          <p:cNvSpPr/>
          <p:nvPr/>
        </p:nvSpPr>
        <p:spPr>
          <a:xfrm>
            <a:off x="7582509" y="5003729"/>
            <a:ext cx="1090345" cy="389733"/>
          </a:xfrm>
          <a:prstGeom prst="rect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François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1745-65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9512E0-4768-469C-C233-88C111DA7244}"/>
              </a:ext>
            </a:extLst>
          </p:cNvPr>
          <p:cNvSpPr/>
          <p:nvPr/>
        </p:nvSpPr>
        <p:spPr>
          <a:xfrm>
            <a:off x="6392212" y="5598347"/>
            <a:ext cx="1090345" cy="39099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Joseph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1765-90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FB5F17A5-4987-E315-8025-76D5C0E5B619}"/>
              </a:ext>
            </a:extLst>
          </p:cNvPr>
          <p:cNvCxnSpPr>
            <a:cxnSpLocks/>
            <a:stCxn id="3" idx="2"/>
            <a:endCxn id="20" idx="0"/>
          </p:cNvCxnSpPr>
          <p:nvPr/>
        </p:nvCxnSpPr>
        <p:spPr>
          <a:xfrm flipH="1">
            <a:off x="6937385" y="5391795"/>
            <a:ext cx="4357" cy="20655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en angle 71">
            <a:extLst>
              <a:ext uri="{FF2B5EF4-FFF2-40B4-BE49-F238E27FC236}">
                <a16:creationId xmlns:a16="http://schemas.microsoft.com/office/drawing/2014/main" id="{461EAAE8-08F1-8BE6-8BF0-97E174FDBF32}"/>
              </a:ext>
            </a:extLst>
          </p:cNvPr>
          <p:cNvCxnSpPr>
            <a:cxnSpLocks/>
            <a:stCxn id="4" idx="2"/>
            <a:endCxn id="20" idx="0"/>
          </p:cNvCxnSpPr>
          <p:nvPr/>
        </p:nvCxnSpPr>
        <p:spPr>
          <a:xfrm rot="5400000">
            <a:off x="7430092" y="4900756"/>
            <a:ext cx="204885" cy="1190297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209F9FC-317F-37AB-6FAA-9C2B8CAA1528}"/>
              </a:ext>
            </a:extLst>
          </p:cNvPr>
          <p:cNvSpPr/>
          <p:nvPr/>
        </p:nvSpPr>
        <p:spPr>
          <a:xfrm>
            <a:off x="7582509" y="5607828"/>
            <a:ext cx="1090345" cy="390996"/>
          </a:xfrm>
          <a:prstGeom prst="rect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Léopold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1790-92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4881F6DC-E7C1-8976-9B20-CDA5BD4466B4}"/>
              </a:ext>
            </a:extLst>
          </p:cNvPr>
          <p:cNvCxnSpPr>
            <a:cxnSpLocks/>
            <a:stCxn id="4" idx="2"/>
            <a:endCxn id="23" idx="0"/>
          </p:cNvCxnSpPr>
          <p:nvPr/>
        </p:nvCxnSpPr>
        <p:spPr>
          <a:xfrm>
            <a:off x="8127682" y="5393462"/>
            <a:ext cx="0" cy="21436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B4299637-5CE5-281C-D7B6-D40E9AC59D35}"/>
              </a:ext>
            </a:extLst>
          </p:cNvPr>
          <p:cNvSpPr/>
          <p:nvPr/>
        </p:nvSpPr>
        <p:spPr>
          <a:xfrm>
            <a:off x="7546094" y="6086862"/>
            <a:ext cx="1177009" cy="55963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François II et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1792-1806-35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FB33CC4E-7366-5476-46B9-0A39EC204460}"/>
              </a:ext>
            </a:extLst>
          </p:cNvPr>
          <p:cNvCxnSpPr>
            <a:cxnSpLocks/>
            <a:stCxn id="23" idx="2"/>
            <a:endCxn id="25" idx="0"/>
          </p:cNvCxnSpPr>
          <p:nvPr/>
        </p:nvCxnSpPr>
        <p:spPr>
          <a:xfrm>
            <a:off x="8127682" y="5998824"/>
            <a:ext cx="6917" cy="8803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8348D9FE-6FA1-84FE-0FF2-F4C972FC9286}"/>
              </a:ext>
            </a:extLst>
          </p:cNvPr>
          <p:cNvSpPr/>
          <p:nvPr/>
        </p:nvSpPr>
        <p:spPr>
          <a:xfrm>
            <a:off x="8803332" y="5803326"/>
            <a:ext cx="1070581" cy="876834"/>
          </a:xfrm>
          <a:prstGeom prst="rect">
            <a:avLst/>
          </a:prstGeom>
          <a:solidFill>
            <a:srgbClr val="FFCC6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HABSBOURG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LORRAINE </a:t>
            </a:r>
            <a:r>
              <a:rPr lang="fr-FR" sz="1000" b="1" dirty="0" err="1">
                <a:solidFill>
                  <a:schemeClr val="tx1"/>
                </a:solidFill>
              </a:rPr>
              <a:t>Emp</a:t>
            </a:r>
            <a:r>
              <a:rPr lang="fr-FR" sz="1000" b="1" dirty="0">
                <a:solidFill>
                  <a:schemeClr val="tx1"/>
                </a:solidFill>
              </a:rPr>
              <a:t>. D’Autriche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Milan-Venise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1745-1918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8EED675C-48C8-6661-318A-3220A1D3D7FE}"/>
              </a:ext>
            </a:extLst>
          </p:cNvPr>
          <p:cNvCxnSpPr>
            <a:cxnSpLocks/>
            <a:stCxn id="3" idx="3"/>
            <a:endCxn id="4" idx="1"/>
          </p:cNvCxnSpPr>
          <p:nvPr/>
        </p:nvCxnSpPr>
        <p:spPr>
          <a:xfrm>
            <a:off x="7486914" y="5196297"/>
            <a:ext cx="95595" cy="22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88405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FD304-AE2F-450E-7E2C-19F1EFB6D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09D08EF0-9CF1-0852-8C63-67DB93C0D394}"/>
              </a:ext>
            </a:extLst>
          </p:cNvPr>
          <p:cNvSpPr/>
          <p:nvPr/>
        </p:nvSpPr>
        <p:spPr>
          <a:xfrm>
            <a:off x="154798" y="177840"/>
            <a:ext cx="5849221" cy="47998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*1848 : Des deux côtés, allemand et autrichien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Une fois le mouvement enclenché…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Ces antagonismes multiples rendront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changements beaucoup plus difficiles qu’en France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*Mais avant le récit politique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Faisons un détour par un récit économique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Celui du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Zollverein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allemand des années 1816-42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Zollverein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qui eut la double-particularité d’être…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Une réussite d’union économique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Une union économique réussie qui induira en partie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Une union politique qui elle fut un échec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Echec certes provisoire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*Récit…</a:t>
            </a:r>
          </a:p>
        </p:txBody>
      </p:sp>
      <p:pic>
        <p:nvPicPr>
          <p:cNvPr id="2" name="Image 1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155D688C-A075-5832-95F1-97B9E3A90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889" y="177840"/>
            <a:ext cx="5858312" cy="6510049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6BD68F45-6F9D-16A0-6AB6-08E5C8E7E8AA}"/>
              </a:ext>
            </a:extLst>
          </p:cNvPr>
          <p:cNvSpPr/>
          <p:nvPr/>
        </p:nvSpPr>
        <p:spPr>
          <a:xfrm>
            <a:off x="8933175" y="316673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F6F1A8D-250E-82D8-2F4C-44847FB38ACE}"/>
              </a:ext>
            </a:extLst>
          </p:cNvPr>
          <p:cNvSpPr/>
          <p:nvPr/>
        </p:nvSpPr>
        <p:spPr>
          <a:xfrm>
            <a:off x="9108045" y="371930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29118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4490B-E403-558D-2631-1BA614ADF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CFB1C37F-7941-5879-8E92-261641217747}"/>
              </a:ext>
            </a:extLst>
          </p:cNvPr>
          <p:cNvSpPr/>
          <p:nvPr/>
        </p:nvSpPr>
        <p:spPr>
          <a:xfrm>
            <a:off x="154800" y="177840"/>
            <a:ext cx="3781096" cy="56308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1828-1849 : Le Zollverein : Unification douanière et économique de l’Allemagne autour de la Prusse ; 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Zollverein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union douanière…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*1815 : Dans l’Acte fondateur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De la Confédération germanique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L’union douanière est prévue…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*Mais l’Autriche fait tout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Pour en retarder la mise en place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Cependant…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*Dès 1816 : La Prusse réalise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Sa propre union douanière…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En abrogeant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Toutes les douanes intérieures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en taxant fortement les transits…</a:t>
            </a:r>
          </a:p>
        </p:txBody>
      </p:sp>
      <p:pic>
        <p:nvPicPr>
          <p:cNvPr id="2" name="Image 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BE9203D8-889C-A120-5256-573495BC35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513"/>
          <a:stretch/>
        </p:blipFill>
        <p:spPr>
          <a:xfrm>
            <a:off x="4068285" y="177840"/>
            <a:ext cx="7968915" cy="59844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6ADB8CE0-9C6C-7EDF-EBE0-0291FE7D4C25}"/>
              </a:ext>
            </a:extLst>
          </p:cNvPr>
          <p:cNvSpPr/>
          <p:nvPr/>
        </p:nvSpPr>
        <p:spPr>
          <a:xfrm>
            <a:off x="8289235" y="2460335"/>
            <a:ext cx="298173" cy="3013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C9A6DC8-2FF1-A4EC-6B59-A022224AA831}"/>
              </a:ext>
            </a:extLst>
          </p:cNvPr>
          <p:cNvSpPr/>
          <p:nvPr/>
        </p:nvSpPr>
        <p:spPr>
          <a:xfrm>
            <a:off x="5691744" y="3399184"/>
            <a:ext cx="298173" cy="3013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49708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F3274-C33D-44D8-1351-CF4DAD46F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D4083249-E7BB-59F4-E7E6-CC77D981DC11}"/>
              </a:ext>
            </a:extLst>
          </p:cNvPr>
          <p:cNvSpPr/>
          <p:nvPr/>
        </p:nvSpPr>
        <p:spPr>
          <a:xfrm>
            <a:off x="154800" y="177840"/>
            <a:ext cx="3781096" cy="45228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1828-1849 : Le Zollverein : Unification douanière et économique de l’Allemagne autour de la Prusse ; 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ère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conséquence : la résistance…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*1820 : Au sein de la confédération germanique, la Prusse devient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Une puissance fiscale et économique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*Les autres Etats allemands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Subissent son poids croissant…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face à la taxation des transits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Ils n’ont pas d’autres choix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Que de résister ou de s’intégrer…</a:t>
            </a:r>
          </a:p>
        </p:txBody>
      </p:sp>
      <p:pic>
        <p:nvPicPr>
          <p:cNvPr id="2" name="Image 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6B8763E8-1A5B-3C7C-FCC1-EC7A1F6CE7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513"/>
          <a:stretch/>
        </p:blipFill>
        <p:spPr>
          <a:xfrm>
            <a:off x="4068285" y="177840"/>
            <a:ext cx="7968915" cy="59844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11F18B7B-6716-AEED-32B3-9902E244D90C}"/>
              </a:ext>
            </a:extLst>
          </p:cNvPr>
          <p:cNvSpPr/>
          <p:nvPr/>
        </p:nvSpPr>
        <p:spPr>
          <a:xfrm>
            <a:off x="8289235" y="2460335"/>
            <a:ext cx="298173" cy="3013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43FE3DE-79DB-A6CE-258D-CBB983279647}"/>
              </a:ext>
            </a:extLst>
          </p:cNvPr>
          <p:cNvSpPr/>
          <p:nvPr/>
        </p:nvSpPr>
        <p:spPr>
          <a:xfrm>
            <a:off x="5691744" y="3399184"/>
            <a:ext cx="298173" cy="3013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2773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67576-DFCA-3C29-F5A9-4E407164D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A17DD0A-D21D-EBD2-D45D-1E9A5624529B}"/>
              </a:ext>
            </a:extLst>
          </p:cNvPr>
          <p:cNvSpPr/>
          <p:nvPr/>
        </p:nvSpPr>
        <p:spPr>
          <a:xfrm>
            <a:off x="123211" y="134305"/>
            <a:ext cx="7563050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1830-1839 : Contre le royaume des Pays-Bas, l’indépendance réussie de la Belgique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*1815 : Pour les puissances vainqueures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Créer un Etat tampon solide entre la France, la GB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la Prusse devenue en partie rhénan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Les Pays-Bas réunifient les 17 provinces de Charles-Quint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Les 7 ex-Provinces-Unies (1579-1795)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Les 10 ex-Pays-Bas espagnols (1556-1713), puis autrichiens (1713-95)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*Plus la principauté ecclésiastique de Liège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b) Guillaume 1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renonce au duché de Nassau ; Et en échange…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Il obtient à titre personnel le Luxembourg, ex-Pays Bas autrichien…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Erigé en grand-duché intégré dans la Confédération germanique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9E6B84C-9945-DDCC-DE32-8F3D048B05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07" t="20967" r="20457" b="57545"/>
          <a:stretch/>
        </p:blipFill>
        <p:spPr>
          <a:xfrm rot="16200000">
            <a:off x="6639581" y="1379768"/>
            <a:ext cx="6555406" cy="40644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C704BA3-3DC1-3F6B-7AE1-D081573511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75" t="21369" r="71113" b="58414"/>
          <a:stretch/>
        </p:blipFill>
        <p:spPr>
          <a:xfrm rot="16200000">
            <a:off x="8151975" y="563895"/>
            <a:ext cx="1149162" cy="168302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4185C6D5-2FE7-04FA-DE29-6AF84097F29B}"/>
              </a:ext>
            </a:extLst>
          </p:cNvPr>
          <p:cNvSpPr/>
          <p:nvPr/>
        </p:nvSpPr>
        <p:spPr>
          <a:xfrm>
            <a:off x="9393200" y="304616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9289E77-CCD2-3A7F-0A9E-5792B7E5D221}"/>
              </a:ext>
            </a:extLst>
          </p:cNvPr>
          <p:cNvSpPr/>
          <p:nvPr/>
        </p:nvSpPr>
        <p:spPr>
          <a:xfrm>
            <a:off x="9568070" y="459004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850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F3274-C33D-44D8-1351-CF4DAD46F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D4083249-E7BB-59F4-E7E6-CC77D981DC11}"/>
              </a:ext>
            </a:extLst>
          </p:cNvPr>
          <p:cNvSpPr/>
          <p:nvPr/>
        </p:nvSpPr>
        <p:spPr>
          <a:xfrm>
            <a:off x="154800" y="177840"/>
            <a:ext cx="3781096" cy="50768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1828-1849 : Le Zollverein : Unification douanière et économique de l’Allemagne autour de la Prusse ; 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*1820 : Au centre et au sud…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Bavière, Wurtemberg, Bade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Hesse-Darmstadt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Choisissent de résister…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*Et ils se regroupent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Dans la Ligue de Darmstadt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Pour harmoniser leurs fiscalités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*Mais échec face à…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Une France protectionniste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Une Autriche qui défend ses produits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Et surtout une supériorité économique de la Prusse…</a:t>
            </a:r>
          </a:p>
        </p:txBody>
      </p:sp>
      <p:pic>
        <p:nvPicPr>
          <p:cNvPr id="2" name="Image 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6B8763E8-1A5B-3C7C-FCC1-EC7A1F6CE7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513"/>
          <a:stretch/>
        </p:blipFill>
        <p:spPr>
          <a:xfrm>
            <a:off x="4068285" y="177840"/>
            <a:ext cx="7968915" cy="59844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976565FF-61F9-273F-8230-B83A44EBB65A}"/>
              </a:ext>
            </a:extLst>
          </p:cNvPr>
          <p:cNvSpPr/>
          <p:nvPr/>
        </p:nvSpPr>
        <p:spPr>
          <a:xfrm>
            <a:off x="6334540" y="408417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1F18B7B-6716-AEED-32B3-9902E244D90C}"/>
              </a:ext>
            </a:extLst>
          </p:cNvPr>
          <p:cNvSpPr/>
          <p:nvPr/>
        </p:nvSpPr>
        <p:spPr>
          <a:xfrm>
            <a:off x="8289235" y="2460335"/>
            <a:ext cx="298173" cy="3013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674FED2-1B50-AFD8-A49C-5DBB917F188F}"/>
              </a:ext>
            </a:extLst>
          </p:cNvPr>
          <p:cNvSpPr/>
          <p:nvPr/>
        </p:nvSpPr>
        <p:spPr>
          <a:xfrm>
            <a:off x="7494105" y="507145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A99E973-C886-C337-2F5F-5418871410FB}"/>
              </a:ext>
            </a:extLst>
          </p:cNvPr>
          <p:cNvSpPr/>
          <p:nvPr/>
        </p:nvSpPr>
        <p:spPr>
          <a:xfrm>
            <a:off x="6509410" y="476665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43FE3DE-79DB-A6CE-258D-CBB983279647}"/>
              </a:ext>
            </a:extLst>
          </p:cNvPr>
          <p:cNvSpPr/>
          <p:nvPr/>
        </p:nvSpPr>
        <p:spPr>
          <a:xfrm>
            <a:off x="5691744" y="3399184"/>
            <a:ext cx="298173" cy="3013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D6B82A3-BBBB-0382-B4E0-F43CD6E8630E}"/>
              </a:ext>
            </a:extLst>
          </p:cNvPr>
          <p:cNvSpPr/>
          <p:nvPr/>
        </p:nvSpPr>
        <p:spPr>
          <a:xfrm>
            <a:off x="6247105" y="448754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26108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BD5EB-3514-6525-EE81-5C75A63AD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5B2EDD8F-891E-FED2-3CF2-2E212C35D228}"/>
              </a:ext>
            </a:extLst>
          </p:cNvPr>
          <p:cNvSpPr/>
          <p:nvPr/>
        </p:nvSpPr>
        <p:spPr>
          <a:xfrm>
            <a:off x="154800" y="177840"/>
            <a:ext cx="3781096" cy="45228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1828-1849 : Le Zollverein : Unification douanière et économique de l’Allemagne autour de la Prusse ; 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*2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ème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conséquence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Une intégration et des résistances…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*1828 : Union douanière entre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Prusse et la Hesse-Darmstadt</a:t>
            </a:r>
            <a:endParaRPr lang="fr-FR" sz="18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Mais…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*1828 : En réaction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Bavière et Wurtemberg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Signent leur propre union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*Puis…</a:t>
            </a:r>
          </a:p>
        </p:txBody>
      </p:sp>
      <p:pic>
        <p:nvPicPr>
          <p:cNvPr id="2" name="Image 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15924374-7F42-C8F8-E35C-9F4811D46B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513"/>
          <a:stretch/>
        </p:blipFill>
        <p:spPr>
          <a:xfrm>
            <a:off x="4068285" y="177840"/>
            <a:ext cx="7968915" cy="59844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A1B5B2F1-3C7A-6801-BD15-5AA108E9D383}"/>
              </a:ext>
            </a:extLst>
          </p:cNvPr>
          <p:cNvSpPr/>
          <p:nvPr/>
        </p:nvSpPr>
        <p:spPr>
          <a:xfrm>
            <a:off x="6334540" y="408417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9B64F70-A48E-127C-4C1C-8FD3A43B4811}"/>
              </a:ext>
            </a:extLst>
          </p:cNvPr>
          <p:cNvSpPr/>
          <p:nvPr/>
        </p:nvSpPr>
        <p:spPr>
          <a:xfrm>
            <a:off x="8289235" y="2460335"/>
            <a:ext cx="298173" cy="3013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62195BE-372D-F5DA-A597-E3F69831F44B}"/>
              </a:ext>
            </a:extLst>
          </p:cNvPr>
          <p:cNvSpPr/>
          <p:nvPr/>
        </p:nvSpPr>
        <p:spPr>
          <a:xfrm>
            <a:off x="7494105" y="5071457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C7A67D6-93B6-1B7C-785B-E5353B145BFF}"/>
              </a:ext>
            </a:extLst>
          </p:cNvPr>
          <p:cNvSpPr/>
          <p:nvPr/>
        </p:nvSpPr>
        <p:spPr>
          <a:xfrm>
            <a:off x="6509410" y="4766657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3D7D0DC-25F8-2150-03B4-352259062909}"/>
              </a:ext>
            </a:extLst>
          </p:cNvPr>
          <p:cNvSpPr/>
          <p:nvPr/>
        </p:nvSpPr>
        <p:spPr>
          <a:xfrm>
            <a:off x="5691744" y="3399184"/>
            <a:ext cx="298173" cy="3013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84546D0-2C2F-E538-4580-752E617FC93E}"/>
              </a:ext>
            </a:extLst>
          </p:cNvPr>
          <p:cNvSpPr/>
          <p:nvPr/>
        </p:nvSpPr>
        <p:spPr>
          <a:xfrm>
            <a:off x="6247105" y="4487548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51195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D3F44-68F6-B55A-B4E1-E4C74246C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9C0629B6-C089-EC74-CDDA-C40CFC24E2B8}"/>
              </a:ext>
            </a:extLst>
          </p:cNvPr>
          <p:cNvSpPr/>
          <p:nvPr/>
        </p:nvSpPr>
        <p:spPr>
          <a:xfrm>
            <a:off x="154800" y="177840"/>
            <a:ext cx="3781096" cy="53538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1828-1849 : Le Zollverein : Unification douanière et économique de l’Allemagne autour de la Prusse ; 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*1828 : 17 Etats allemands concluent également leur propre accord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L’Alliance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commerciale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d’Allemagne centrale ; Dont…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Hanovre, Oldenbourg, Brunswick Hesse-Cassel, Nassau, Saxe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Etats de Thuringe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Soutenus par la Grande-Bretagne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France, l’Autriche et les Pays-Bas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Donc réactions anti-prussiennes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Intérieures et extérieures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*Mais…</a:t>
            </a:r>
          </a:p>
        </p:txBody>
      </p:sp>
      <p:pic>
        <p:nvPicPr>
          <p:cNvPr id="2" name="Image 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C5691FF3-A57C-92A5-9FEC-A693E356E6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513"/>
          <a:stretch/>
        </p:blipFill>
        <p:spPr>
          <a:xfrm>
            <a:off x="4068285" y="177840"/>
            <a:ext cx="7968915" cy="59844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957B522B-58C1-9BD2-E5C6-8A96C57F2D96}"/>
              </a:ext>
            </a:extLst>
          </p:cNvPr>
          <p:cNvSpPr/>
          <p:nvPr/>
        </p:nvSpPr>
        <p:spPr>
          <a:xfrm>
            <a:off x="8289235" y="2460335"/>
            <a:ext cx="298173" cy="3013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7DED0D5-C78E-0BB6-98B9-402D789E0ED6}"/>
              </a:ext>
            </a:extLst>
          </p:cNvPr>
          <p:cNvSpPr/>
          <p:nvPr/>
        </p:nvSpPr>
        <p:spPr>
          <a:xfrm>
            <a:off x="6334540" y="408417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5B55151-A6E9-78CA-AC41-183424350548}"/>
              </a:ext>
            </a:extLst>
          </p:cNvPr>
          <p:cNvSpPr/>
          <p:nvPr/>
        </p:nvSpPr>
        <p:spPr>
          <a:xfrm>
            <a:off x="7494105" y="5071457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592E8E8-87D5-7F51-2F78-F6833E90C733}"/>
              </a:ext>
            </a:extLst>
          </p:cNvPr>
          <p:cNvSpPr/>
          <p:nvPr/>
        </p:nvSpPr>
        <p:spPr>
          <a:xfrm>
            <a:off x="6509410" y="4766657"/>
            <a:ext cx="174870" cy="148974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53A4802-86A3-66E3-A473-396D1B495497}"/>
              </a:ext>
            </a:extLst>
          </p:cNvPr>
          <p:cNvSpPr/>
          <p:nvPr/>
        </p:nvSpPr>
        <p:spPr>
          <a:xfrm>
            <a:off x="6807584" y="246033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AE3D08E-5A1E-A75F-13F4-B2621E48DDC6}"/>
              </a:ext>
            </a:extLst>
          </p:cNvPr>
          <p:cNvSpPr/>
          <p:nvPr/>
        </p:nvSpPr>
        <p:spPr>
          <a:xfrm>
            <a:off x="6670896" y="317005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21E64E4-5DD7-BC65-3F2D-8BCC16A523E7}"/>
              </a:ext>
            </a:extLst>
          </p:cNvPr>
          <p:cNvSpPr/>
          <p:nvPr/>
        </p:nvSpPr>
        <p:spPr>
          <a:xfrm>
            <a:off x="6096000" y="362787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E144D37-8151-9F4F-EFA3-3337EF617AE4}"/>
              </a:ext>
            </a:extLst>
          </p:cNvPr>
          <p:cNvSpPr/>
          <p:nvPr/>
        </p:nvSpPr>
        <p:spPr>
          <a:xfrm>
            <a:off x="8289235" y="326508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4135BAD-971E-A003-AD26-F5E2DF90591A}"/>
              </a:ext>
            </a:extLst>
          </p:cNvPr>
          <p:cNvSpPr/>
          <p:nvPr/>
        </p:nvSpPr>
        <p:spPr>
          <a:xfrm>
            <a:off x="7494105" y="362787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AD56471-91D5-4899-58C2-8322F811C5C2}"/>
              </a:ext>
            </a:extLst>
          </p:cNvPr>
          <p:cNvSpPr/>
          <p:nvPr/>
        </p:nvSpPr>
        <p:spPr>
          <a:xfrm>
            <a:off x="6221617" y="198203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182CFA9-CE49-D4BD-0832-6F32F2566350}"/>
              </a:ext>
            </a:extLst>
          </p:cNvPr>
          <p:cNvSpPr/>
          <p:nvPr/>
        </p:nvSpPr>
        <p:spPr>
          <a:xfrm>
            <a:off x="6982454" y="283442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88EBDF2-DB98-1C09-F118-4EE75D4B1454}"/>
              </a:ext>
            </a:extLst>
          </p:cNvPr>
          <p:cNvSpPr/>
          <p:nvPr/>
        </p:nvSpPr>
        <p:spPr>
          <a:xfrm>
            <a:off x="5691744" y="3399184"/>
            <a:ext cx="298173" cy="3013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86527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5688F-9059-563E-6045-9A4739F21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36526E38-6947-9EB7-856D-8A2C6E7F3FF1}"/>
              </a:ext>
            </a:extLst>
          </p:cNvPr>
          <p:cNvSpPr/>
          <p:nvPr/>
        </p:nvSpPr>
        <p:spPr>
          <a:xfrm>
            <a:off x="154800" y="177840"/>
            <a:ext cx="3781096" cy="25838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1828-1849 : Le Zollverein : Unification douanière et économique de l’Allemagne autour de la Prusse ; 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*1829 : La Prusse s’accorde avec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 bloc Bavière-Wurtemberg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*Conséquence…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L’Alliance centrale se désagrège…</a:t>
            </a:r>
          </a:p>
        </p:txBody>
      </p:sp>
      <p:pic>
        <p:nvPicPr>
          <p:cNvPr id="2" name="Image 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6F14E38E-0BE5-FF57-6459-88DF1770F0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513"/>
          <a:stretch/>
        </p:blipFill>
        <p:spPr>
          <a:xfrm>
            <a:off x="4068285" y="177840"/>
            <a:ext cx="7968915" cy="59844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8A8AE627-0038-0137-B3C2-53299100A57F}"/>
              </a:ext>
            </a:extLst>
          </p:cNvPr>
          <p:cNvSpPr/>
          <p:nvPr/>
        </p:nvSpPr>
        <p:spPr>
          <a:xfrm>
            <a:off x="8289235" y="2460335"/>
            <a:ext cx="298173" cy="3013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34D1B16-9422-56ED-7958-805D049FAB48}"/>
              </a:ext>
            </a:extLst>
          </p:cNvPr>
          <p:cNvSpPr/>
          <p:nvPr/>
        </p:nvSpPr>
        <p:spPr>
          <a:xfrm>
            <a:off x="6334540" y="408417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F92BF97-BBC3-D8FD-6336-F5EB18E42839}"/>
              </a:ext>
            </a:extLst>
          </p:cNvPr>
          <p:cNvSpPr/>
          <p:nvPr/>
        </p:nvSpPr>
        <p:spPr>
          <a:xfrm>
            <a:off x="7494105" y="507145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EE36B23-1BED-F118-A589-31A342CACE78}"/>
              </a:ext>
            </a:extLst>
          </p:cNvPr>
          <p:cNvSpPr/>
          <p:nvPr/>
        </p:nvSpPr>
        <p:spPr>
          <a:xfrm>
            <a:off x="6509410" y="476665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057FA00-D8F2-4993-56B3-7160EF61DF01}"/>
              </a:ext>
            </a:extLst>
          </p:cNvPr>
          <p:cNvSpPr/>
          <p:nvPr/>
        </p:nvSpPr>
        <p:spPr>
          <a:xfrm>
            <a:off x="6807584" y="246033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6D37BD4-23EB-9AF0-8300-B3AEFF7DA982}"/>
              </a:ext>
            </a:extLst>
          </p:cNvPr>
          <p:cNvSpPr/>
          <p:nvPr/>
        </p:nvSpPr>
        <p:spPr>
          <a:xfrm>
            <a:off x="6670896" y="317005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528B335-4692-295A-8902-A28029D028CE}"/>
              </a:ext>
            </a:extLst>
          </p:cNvPr>
          <p:cNvSpPr/>
          <p:nvPr/>
        </p:nvSpPr>
        <p:spPr>
          <a:xfrm>
            <a:off x="6096000" y="362787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617DD6C-BC32-FA63-707D-B1BE48070503}"/>
              </a:ext>
            </a:extLst>
          </p:cNvPr>
          <p:cNvSpPr/>
          <p:nvPr/>
        </p:nvSpPr>
        <p:spPr>
          <a:xfrm>
            <a:off x="8289235" y="326508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BA0FF00-FF89-7FF0-D1B2-7B9D19A82A81}"/>
              </a:ext>
            </a:extLst>
          </p:cNvPr>
          <p:cNvSpPr/>
          <p:nvPr/>
        </p:nvSpPr>
        <p:spPr>
          <a:xfrm>
            <a:off x="7494105" y="362787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97FC8CC-0FB3-1C10-1DE3-245DA3266888}"/>
              </a:ext>
            </a:extLst>
          </p:cNvPr>
          <p:cNvSpPr/>
          <p:nvPr/>
        </p:nvSpPr>
        <p:spPr>
          <a:xfrm>
            <a:off x="6221617" y="198203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E48A5BB-BD2E-1E42-3991-DF070DC923D5}"/>
              </a:ext>
            </a:extLst>
          </p:cNvPr>
          <p:cNvSpPr/>
          <p:nvPr/>
        </p:nvSpPr>
        <p:spPr>
          <a:xfrm>
            <a:off x="5691744" y="3399184"/>
            <a:ext cx="298173" cy="3013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3FD6AB3-0026-0302-987F-92A7CB0ABBFC}"/>
              </a:ext>
            </a:extLst>
          </p:cNvPr>
          <p:cNvSpPr/>
          <p:nvPr/>
        </p:nvSpPr>
        <p:spPr>
          <a:xfrm>
            <a:off x="6982454" y="283442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64753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CD3B2-E969-890C-3CD0-26A279A36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9528B2D4-1D21-D0CD-430C-4487B5F94680}"/>
              </a:ext>
            </a:extLst>
          </p:cNvPr>
          <p:cNvSpPr/>
          <p:nvPr/>
        </p:nvSpPr>
        <p:spPr>
          <a:xfrm>
            <a:off x="154800" y="177840"/>
            <a:ext cx="3781096" cy="56308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1828-1849 : Le Zollverein : Unification douanière et économique de l’Allemagne autour de la Prusse ; 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*1829 : Saxe et Hesse-Cassel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Rejoignent également la Prusse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enfin…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*1833 : Naissance du</a:t>
            </a:r>
          </a:p>
          <a:p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Deutscher Zollverein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L’Union douanière allemande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Prusse, les deux Hesse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Wurtemberg, Saxe, Bavière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*1835 : En réaction…</a:t>
            </a:r>
            <a:endParaRPr lang="fr-FR" i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Hanovre et Brunswick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Se regroupent dans le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Steuerverein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Steuerverein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taxes communes</a:t>
            </a:r>
          </a:p>
        </p:txBody>
      </p:sp>
      <p:pic>
        <p:nvPicPr>
          <p:cNvPr id="2" name="Image 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C6AF10FC-7AC5-B756-4A13-61D1DD7ED4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513"/>
          <a:stretch/>
        </p:blipFill>
        <p:spPr>
          <a:xfrm>
            <a:off x="4068285" y="177840"/>
            <a:ext cx="7968915" cy="59844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8F36A44B-C119-54E9-048A-7755EFA2F5A7}"/>
              </a:ext>
            </a:extLst>
          </p:cNvPr>
          <p:cNvSpPr/>
          <p:nvPr/>
        </p:nvSpPr>
        <p:spPr>
          <a:xfrm>
            <a:off x="8289235" y="2460335"/>
            <a:ext cx="298173" cy="3013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6753AA8-746B-F35C-C754-E3CDBE2FD3D3}"/>
              </a:ext>
            </a:extLst>
          </p:cNvPr>
          <p:cNvSpPr/>
          <p:nvPr/>
        </p:nvSpPr>
        <p:spPr>
          <a:xfrm>
            <a:off x="6334540" y="408417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3BADA66-246E-280F-FC58-1C47377E2759}"/>
              </a:ext>
            </a:extLst>
          </p:cNvPr>
          <p:cNvSpPr/>
          <p:nvPr/>
        </p:nvSpPr>
        <p:spPr>
          <a:xfrm>
            <a:off x="7494105" y="5071457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3A149AD-06CC-2700-6BF8-3B84EC9635A5}"/>
              </a:ext>
            </a:extLst>
          </p:cNvPr>
          <p:cNvSpPr/>
          <p:nvPr/>
        </p:nvSpPr>
        <p:spPr>
          <a:xfrm>
            <a:off x="6509410" y="4766657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C209733-DED1-3025-FB18-D96EC1B834E2}"/>
              </a:ext>
            </a:extLst>
          </p:cNvPr>
          <p:cNvSpPr/>
          <p:nvPr/>
        </p:nvSpPr>
        <p:spPr>
          <a:xfrm>
            <a:off x="6807584" y="246033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6CE03BF-1472-E478-294C-70F04E3B31D2}"/>
              </a:ext>
            </a:extLst>
          </p:cNvPr>
          <p:cNvSpPr/>
          <p:nvPr/>
        </p:nvSpPr>
        <p:spPr>
          <a:xfrm>
            <a:off x="6670896" y="317005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5B3DF3C-49D4-6E2F-1B3E-0B1983AC5B3C}"/>
              </a:ext>
            </a:extLst>
          </p:cNvPr>
          <p:cNvSpPr/>
          <p:nvPr/>
        </p:nvSpPr>
        <p:spPr>
          <a:xfrm>
            <a:off x="6096000" y="362787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E0D0AFB-7F1E-FD10-CB57-AD15F63A0231}"/>
              </a:ext>
            </a:extLst>
          </p:cNvPr>
          <p:cNvSpPr/>
          <p:nvPr/>
        </p:nvSpPr>
        <p:spPr>
          <a:xfrm>
            <a:off x="8289235" y="326508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ACE5C03-EDAC-A00D-8794-B396FAC74693}"/>
              </a:ext>
            </a:extLst>
          </p:cNvPr>
          <p:cNvSpPr/>
          <p:nvPr/>
        </p:nvSpPr>
        <p:spPr>
          <a:xfrm>
            <a:off x="7494105" y="362787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FFD7342-07D8-20C1-F407-566E7A027615}"/>
              </a:ext>
            </a:extLst>
          </p:cNvPr>
          <p:cNvSpPr/>
          <p:nvPr/>
        </p:nvSpPr>
        <p:spPr>
          <a:xfrm>
            <a:off x="6221617" y="198203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BA8E0E5-184A-7557-7B9B-21559408708C}"/>
              </a:ext>
            </a:extLst>
          </p:cNvPr>
          <p:cNvSpPr/>
          <p:nvPr/>
        </p:nvSpPr>
        <p:spPr>
          <a:xfrm>
            <a:off x="5691744" y="3399184"/>
            <a:ext cx="298173" cy="3013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1185558-A8B4-4536-15E3-F2B999805BFB}"/>
              </a:ext>
            </a:extLst>
          </p:cNvPr>
          <p:cNvSpPr/>
          <p:nvPr/>
        </p:nvSpPr>
        <p:spPr>
          <a:xfrm>
            <a:off x="6982454" y="283442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65988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78728-7DC1-96CF-0CDD-2F1DEB758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2FBF50AC-4990-3E63-9BF8-605708197010}"/>
              </a:ext>
            </a:extLst>
          </p:cNvPr>
          <p:cNvSpPr/>
          <p:nvPr/>
        </p:nvSpPr>
        <p:spPr>
          <a:xfrm>
            <a:off x="154800" y="177840"/>
            <a:ext cx="3781096" cy="34148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1828-1849 : Le Zollverein : Unification douanière et économique de l’Allemagne autour de la Prusse ; 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*1834 : Le Zollverein s’élargit…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Etats de Thuringe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*1836 : Bade, Nassau et Francfort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*1842 : Brunswick et Luxembourg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*Et enfin…</a:t>
            </a:r>
          </a:p>
        </p:txBody>
      </p:sp>
      <p:pic>
        <p:nvPicPr>
          <p:cNvPr id="2" name="Image 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15500A00-C87C-E846-B7FC-DFAC097DCE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513"/>
          <a:stretch/>
        </p:blipFill>
        <p:spPr>
          <a:xfrm>
            <a:off x="4068285" y="177840"/>
            <a:ext cx="7968915" cy="59844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8ABC78CB-CA4D-FE82-C77C-7B4E70EF9760}"/>
              </a:ext>
            </a:extLst>
          </p:cNvPr>
          <p:cNvSpPr/>
          <p:nvPr/>
        </p:nvSpPr>
        <p:spPr>
          <a:xfrm>
            <a:off x="8289235" y="2460335"/>
            <a:ext cx="298173" cy="3013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7731083-E250-9C04-20DD-31E819BDEB74}"/>
              </a:ext>
            </a:extLst>
          </p:cNvPr>
          <p:cNvSpPr/>
          <p:nvPr/>
        </p:nvSpPr>
        <p:spPr>
          <a:xfrm>
            <a:off x="6334540" y="408417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5FC989E-BEAB-EDEA-2E52-ABB31BBAD695}"/>
              </a:ext>
            </a:extLst>
          </p:cNvPr>
          <p:cNvSpPr/>
          <p:nvPr/>
        </p:nvSpPr>
        <p:spPr>
          <a:xfrm>
            <a:off x="7494105" y="5071457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1077E7A-8BB7-5F22-31B7-60749717104C}"/>
              </a:ext>
            </a:extLst>
          </p:cNvPr>
          <p:cNvSpPr/>
          <p:nvPr/>
        </p:nvSpPr>
        <p:spPr>
          <a:xfrm>
            <a:off x="6509410" y="4766657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33F90D1-AD11-B94D-1325-F3182C823646}"/>
              </a:ext>
            </a:extLst>
          </p:cNvPr>
          <p:cNvSpPr/>
          <p:nvPr/>
        </p:nvSpPr>
        <p:spPr>
          <a:xfrm>
            <a:off x="6807584" y="246033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0704FD2-6F6C-862A-E5E9-B7F2CDDCA12B}"/>
              </a:ext>
            </a:extLst>
          </p:cNvPr>
          <p:cNvSpPr/>
          <p:nvPr/>
        </p:nvSpPr>
        <p:spPr>
          <a:xfrm>
            <a:off x="6670896" y="317005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C4CA61A-7AB6-4141-3EB8-E55A25FDB55F}"/>
              </a:ext>
            </a:extLst>
          </p:cNvPr>
          <p:cNvSpPr/>
          <p:nvPr/>
        </p:nvSpPr>
        <p:spPr>
          <a:xfrm>
            <a:off x="6096000" y="362787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0F7EC97-A9F0-409E-B495-54B492A0C55E}"/>
              </a:ext>
            </a:extLst>
          </p:cNvPr>
          <p:cNvSpPr/>
          <p:nvPr/>
        </p:nvSpPr>
        <p:spPr>
          <a:xfrm>
            <a:off x="8289235" y="326508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7ACD61A-41F9-6480-C42C-C6AE1A6A9956}"/>
              </a:ext>
            </a:extLst>
          </p:cNvPr>
          <p:cNvSpPr/>
          <p:nvPr/>
        </p:nvSpPr>
        <p:spPr>
          <a:xfrm>
            <a:off x="7494105" y="362787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0D0E099-DA58-DF2F-4785-87E5C46AAE5A}"/>
              </a:ext>
            </a:extLst>
          </p:cNvPr>
          <p:cNvSpPr/>
          <p:nvPr/>
        </p:nvSpPr>
        <p:spPr>
          <a:xfrm>
            <a:off x="6221617" y="198203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0714596-A427-B82E-72DB-DA6B0A9371ED}"/>
              </a:ext>
            </a:extLst>
          </p:cNvPr>
          <p:cNvSpPr/>
          <p:nvPr/>
        </p:nvSpPr>
        <p:spPr>
          <a:xfrm>
            <a:off x="5691744" y="3399184"/>
            <a:ext cx="298173" cy="3013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A280E83-C03C-1B60-EB4E-1C430D0AC862}"/>
              </a:ext>
            </a:extLst>
          </p:cNvPr>
          <p:cNvSpPr/>
          <p:nvPr/>
        </p:nvSpPr>
        <p:spPr>
          <a:xfrm>
            <a:off x="6220454" y="449051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3AF9A609-EB1C-DBC9-7EBC-700BC80E165E}"/>
              </a:ext>
            </a:extLst>
          </p:cNvPr>
          <p:cNvSpPr/>
          <p:nvPr/>
        </p:nvSpPr>
        <p:spPr>
          <a:xfrm>
            <a:off x="6395324" y="391021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C35C81A-665C-41D3-0E84-C6A4541F6D99}"/>
              </a:ext>
            </a:extLst>
          </p:cNvPr>
          <p:cNvSpPr/>
          <p:nvPr/>
        </p:nvSpPr>
        <p:spPr>
          <a:xfrm>
            <a:off x="5327082" y="408417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0A6F207-AC67-D85F-D358-7251FA8F7E4C}"/>
              </a:ext>
            </a:extLst>
          </p:cNvPr>
          <p:cNvSpPr/>
          <p:nvPr/>
        </p:nvSpPr>
        <p:spPr>
          <a:xfrm>
            <a:off x="6982454" y="283442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90052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7C6BA-F8CD-C56B-648B-B86C309F4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873FA430-4AC4-EFF5-BB30-A88C36D145D6}"/>
              </a:ext>
            </a:extLst>
          </p:cNvPr>
          <p:cNvSpPr/>
          <p:nvPr/>
        </p:nvSpPr>
        <p:spPr>
          <a:xfrm>
            <a:off x="154800" y="177840"/>
            <a:ext cx="3781096" cy="50768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1828-1849 : Le Zollverein : Unification douanière et économique de l’Allemagne autour de la Prusse ; 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*1850 : Le Hanovre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Rejoint le Zollverein : 25 Etats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*1854 : Et le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Steuerverein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disparaît…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1821-23-31-43 : Libre circulation Sur les fleuves allemands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Elbe, Weser, Rhin et Ems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NB : 1857 : Une monnaie unique</a:t>
            </a:r>
          </a:p>
          <a:p>
            <a:r>
              <a:rPr lang="fr-FR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Le thaler d’union, démarque du thaler prussien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*Bilan en quatre points…</a:t>
            </a:r>
          </a:p>
        </p:txBody>
      </p:sp>
      <p:pic>
        <p:nvPicPr>
          <p:cNvPr id="2" name="Image 1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8C87C2B7-6B24-0439-8CC3-0646322B3E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513"/>
          <a:stretch/>
        </p:blipFill>
        <p:spPr>
          <a:xfrm>
            <a:off x="4068285" y="177840"/>
            <a:ext cx="7968915" cy="59844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143A967E-E23C-D0C9-2EA2-F8EC8609A52D}"/>
              </a:ext>
            </a:extLst>
          </p:cNvPr>
          <p:cNvSpPr/>
          <p:nvPr/>
        </p:nvSpPr>
        <p:spPr>
          <a:xfrm>
            <a:off x="8289235" y="2460335"/>
            <a:ext cx="298173" cy="3013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03B6A4A6-00E5-1202-6E15-6D3F1B8B2EA9}"/>
              </a:ext>
            </a:extLst>
          </p:cNvPr>
          <p:cNvSpPr/>
          <p:nvPr/>
        </p:nvSpPr>
        <p:spPr>
          <a:xfrm>
            <a:off x="6334540" y="408417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8C44E63-9172-758C-AC59-29FEB872DA5B}"/>
              </a:ext>
            </a:extLst>
          </p:cNvPr>
          <p:cNvSpPr/>
          <p:nvPr/>
        </p:nvSpPr>
        <p:spPr>
          <a:xfrm>
            <a:off x="7494105" y="5071457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166E22D-463C-441E-21D5-8829C0BDCAD8}"/>
              </a:ext>
            </a:extLst>
          </p:cNvPr>
          <p:cNvSpPr/>
          <p:nvPr/>
        </p:nvSpPr>
        <p:spPr>
          <a:xfrm>
            <a:off x="6509410" y="4766657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16B5993-3B2B-39E4-4D41-F3D233651E19}"/>
              </a:ext>
            </a:extLst>
          </p:cNvPr>
          <p:cNvSpPr/>
          <p:nvPr/>
        </p:nvSpPr>
        <p:spPr>
          <a:xfrm>
            <a:off x="6807584" y="246033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21D6F0D-4E99-D3E4-C93A-2D96508D39FB}"/>
              </a:ext>
            </a:extLst>
          </p:cNvPr>
          <p:cNvSpPr/>
          <p:nvPr/>
        </p:nvSpPr>
        <p:spPr>
          <a:xfrm>
            <a:off x="6670896" y="317005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A0B4679-9E19-16C6-EB1B-D9F3E4D36552}"/>
              </a:ext>
            </a:extLst>
          </p:cNvPr>
          <p:cNvSpPr/>
          <p:nvPr/>
        </p:nvSpPr>
        <p:spPr>
          <a:xfrm>
            <a:off x="6096000" y="362787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D5BFFF7-64A2-C198-55A4-AB165146CD6A}"/>
              </a:ext>
            </a:extLst>
          </p:cNvPr>
          <p:cNvSpPr/>
          <p:nvPr/>
        </p:nvSpPr>
        <p:spPr>
          <a:xfrm>
            <a:off x="8289235" y="326508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DF73479-B5F2-8B3A-E1F1-AA3EAF7E7EAB}"/>
              </a:ext>
            </a:extLst>
          </p:cNvPr>
          <p:cNvSpPr/>
          <p:nvPr/>
        </p:nvSpPr>
        <p:spPr>
          <a:xfrm>
            <a:off x="7494105" y="362787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33F499A-1C39-03F5-FF57-EFED4FD0E5E8}"/>
              </a:ext>
            </a:extLst>
          </p:cNvPr>
          <p:cNvSpPr/>
          <p:nvPr/>
        </p:nvSpPr>
        <p:spPr>
          <a:xfrm>
            <a:off x="6221617" y="198203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5D4D3AE-00F8-C031-7ECC-24A0CDA1CA2B}"/>
              </a:ext>
            </a:extLst>
          </p:cNvPr>
          <p:cNvSpPr/>
          <p:nvPr/>
        </p:nvSpPr>
        <p:spPr>
          <a:xfrm>
            <a:off x="5691744" y="3399184"/>
            <a:ext cx="298173" cy="3013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419DA51-0942-BEDA-0805-97EE115FA813}"/>
              </a:ext>
            </a:extLst>
          </p:cNvPr>
          <p:cNvSpPr/>
          <p:nvPr/>
        </p:nvSpPr>
        <p:spPr>
          <a:xfrm>
            <a:off x="6220454" y="449051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5891096-DC84-192E-5690-951CA3574B42}"/>
              </a:ext>
            </a:extLst>
          </p:cNvPr>
          <p:cNvSpPr/>
          <p:nvPr/>
        </p:nvSpPr>
        <p:spPr>
          <a:xfrm>
            <a:off x="6395324" y="3910217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055270F-366F-BC6C-0F56-CCB186269A3E}"/>
              </a:ext>
            </a:extLst>
          </p:cNvPr>
          <p:cNvSpPr/>
          <p:nvPr/>
        </p:nvSpPr>
        <p:spPr>
          <a:xfrm>
            <a:off x="5327082" y="408417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9A114AE-587A-1072-95A5-73D9AE15FF2A}"/>
              </a:ext>
            </a:extLst>
          </p:cNvPr>
          <p:cNvSpPr/>
          <p:nvPr/>
        </p:nvSpPr>
        <p:spPr>
          <a:xfrm>
            <a:off x="6982454" y="283442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58731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902EE-20D2-4DEF-2BEE-48F15DE40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9441C43A-1216-163D-92CE-D57EA2ED5F1C}"/>
              </a:ext>
            </a:extLst>
          </p:cNvPr>
          <p:cNvSpPr/>
          <p:nvPr/>
        </p:nvSpPr>
        <p:spPr>
          <a:xfrm>
            <a:off x="154799" y="177840"/>
            <a:ext cx="4270133" cy="36918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1828-1849 : Le Zollverein : Unification douanière et économique de l’Allemagne autour de la Prusse ; 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1) Zollverein, une réussite économique</a:t>
            </a:r>
          </a:p>
          <a:p>
            <a:pPr marL="342900" indent="-342900">
              <a:buAutoNum type="arabicParenR"/>
            </a:pP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Car dans cette union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échanges se font entre des Etats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 parité douanière…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Tout en étant protégés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Contre les produits extérieurs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Essentiellement britanniques…</a:t>
            </a:r>
          </a:p>
        </p:txBody>
      </p:sp>
      <p:pic>
        <p:nvPicPr>
          <p:cNvPr id="14" name="Image 13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796B9ED9-5D9A-63C9-1A24-5A3F0FADC1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1" t="8658" r="19261" b="33601"/>
          <a:stretch/>
        </p:blipFill>
        <p:spPr>
          <a:xfrm>
            <a:off x="4668983" y="177839"/>
            <a:ext cx="7368218" cy="651803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33A78847-2653-1986-4173-90FEF6F61D77}"/>
              </a:ext>
            </a:extLst>
          </p:cNvPr>
          <p:cNvSpPr/>
          <p:nvPr/>
        </p:nvSpPr>
        <p:spPr>
          <a:xfrm>
            <a:off x="8760289" y="2141680"/>
            <a:ext cx="298173" cy="3013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9978A1A-1877-040B-79EA-56849D815861}"/>
              </a:ext>
            </a:extLst>
          </p:cNvPr>
          <p:cNvSpPr/>
          <p:nvPr/>
        </p:nvSpPr>
        <p:spPr>
          <a:xfrm>
            <a:off x="5255089" y="3278313"/>
            <a:ext cx="298173" cy="3013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A6467F9-ECE4-04B8-D033-071F48C2EAC5}"/>
              </a:ext>
            </a:extLst>
          </p:cNvPr>
          <p:cNvSpPr/>
          <p:nvPr/>
        </p:nvSpPr>
        <p:spPr>
          <a:xfrm>
            <a:off x="5791200" y="404350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14FDAC8-1273-0573-32E1-D761805B4703}"/>
              </a:ext>
            </a:extLst>
          </p:cNvPr>
          <p:cNvSpPr/>
          <p:nvPr/>
        </p:nvSpPr>
        <p:spPr>
          <a:xfrm>
            <a:off x="6225932" y="419248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A086E635-3D80-41B8-94F0-5DDE5B737FAD}"/>
              </a:ext>
            </a:extLst>
          </p:cNvPr>
          <p:cNvSpPr/>
          <p:nvPr/>
        </p:nvSpPr>
        <p:spPr>
          <a:xfrm>
            <a:off x="4862945" y="447299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A6BA7CE6-3C1D-76C7-5CC3-5A29E591C3C9}"/>
              </a:ext>
            </a:extLst>
          </p:cNvPr>
          <p:cNvSpPr/>
          <p:nvPr/>
        </p:nvSpPr>
        <p:spPr>
          <a:xfrm>
            <a:off x="6096000" y="5028734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32C529E-56A6-4843-B0E8-EC995B82F967}"/>
              </a:ext>
            </a:extLst>
          </p:cNvPr>
          <p:cNvSpPr/>
          <p:nvPr/>
        </p:nvSpPr>
        <p:spPr>
          <a:xfrm>
            <a:off x="6400802" y="523091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42FFA88-77C8-70F3-2716-27C6304066E6}"/>
              </a:ext>
            </a:extLst>
          </p:cNvPr>
          <p:cNvSpPr/>
          <p:nvPr/>
        </p:nvSpPr>
        <p:spPr>
          <a:xfrm>
            <a:off x="7675419" y="578918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E74C622-6345-9F27-0B7C-94661B90D384}"/>
              </a:ext>
            </a:extLst>
          </p:cNvPr>
          <p:cNvSpPr/>
          <p:nvPr/>
        </p:nvSpPr>
        <p:spPr>
          <a:xfrm>
            <a:off x="8930397" y="335451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FAAA355-B14E-BF25-506E-6CB83BE7741F}"/>
              </a:ext>
            </a:extLst>
          </p:cNvPr>
          <p:cNvSpPr/>
          <p:nvPr/>
        </p:nvSpPr>
        <p:spPr>
          <a:xfrm>
            <a:off x="6138497" y="18688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52C8F3B-453E-902D-A490-379D3EBAA7DD}"/>
              </a:ext>
            </a:extLst>
          </p:cNvPr>
          <p:cNvSpPr/>
          <p:nvPr/>
        </p:nvSpPr>
        <p:spPr>
          <a:xfrm>
            <a:off x="6871855" y="229408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7F25254D-AED2-B5E5-AB95-6271F5598C1F}"/>
              </a:ext>
            </a:extLst>
          </p:cNvPr>
          <p:cNvSpPr/>
          <p:nvPr/>
        </p:nvSpPr>
        <p:spPr>
          <a:xfrm>
            <a:off x="7500549" y="249645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FCE0E1D5-5E8F-E051-14C4-79B55FD79B9F}"/>
              </a:ext>
            </a:extLst>
          </p:cNvPr>
          <p:cNvSpPr/>
          <p:nvPr/>
        </p:nvSpPr>
        <p:spPr>
          <a:xfrm>
            <a:off x="7675419" y="376641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1812AFCA-7750-BFFE-3E13-08A4CA272C2B}"/>
              </a:ext>
            </a:extLst>
          </p:cNvPr>
          <p:cNvSpPr/>
          <p:nvPr/>
        </p:nvSpPr>
        <p:spPr>
          <a:xfrm>
            <a:off x="6225932" y="439851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60A4E405-F20A-0E19-0F4D-2ACF35C82D28}"/>
              </a:ext>
            </a:extLst>
          </p:cNvPr>
          <p:cNvSpPr/>
          <p:nvPr/>
        </p:nvSpPr>
        <p:spPr>
          <a:xfrm>
            <a:off x="6742857" y="312933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B411DEAC-021A-4404-5144-403C5101B556}"/>
              </a:ext>
            </a:extLst>
          </p:cNvPr>
          <p:cNvSpPr/>
          <p:nvPr/>
        </p:nvSpPr>
        <p:spPr>
          <a:xfrm>
            <a:off x="5385806" y="5278663"/>
            <a:ext cx="298173" cy="3013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34555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6E2D8-7789-DB1C-D25D-09FDD4B84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2A4571DC-42CD-14A0-8E59-644B4ABD0128}"/>
              </a:ext>
            </a:extLst>
          </p:cNvPr>
          <p:cNvSpPr/>
          <p:nvPr/>
        </p:nvSpPr>
        <p:spPr>
          <a:xfrm>
            <a:off x="154799" y="177840"/>
            <a:ext cx="4367011" cy="25838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1828-1849 : Le Zollverein : Unification douanière et économique de l’Allemagne autour de la Prusse ; 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2) Un espace économique allemand apparaît 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Comme une étape majeure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Vers l’unité politique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Unité politique relativement lointaine...</a:t>
            </a:r>
          </a:p>
        </p:txBody>
      </p:sp>
      <p:pic>
        <p:nvPicPr>
          <p:cNvPr id="3" name="Image 2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B20E1820-65EF-A321-D05C-4CBAED237F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1" t="8658" r="19261" b="33601"/>
          <a:stretch/>
        </p:blipFill>
        <p:spPr>
          <a:xfrm>
            <a:off x="4668983" y="177839"/>
            <a:ext cx="7368218" cy="651803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61A1CFBC-0E88-0FDE-4118-64CE42B57A33}"/>
              </a:ext>
            </a:extLst>
          </p:cNvPr>
          <p:cNvSpPr/>
          <p:nvPr/>
        </p:nvSpPr>
        <p:spPr>
          <a:xfrm>
            <a:off x="8760289" y="2141680"/>
            <a:ext cx="298173" cy="3013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993A773-2043-D2CE-A00F-338D791DCA1C}"/>
              </a:ext>
            </a:extLst>
          </p:cNvPr>
          <p:cNvSpPr/>
          <p:nvPr/>
        </p:nvSpPr>
        <p:spPr>
          <a:xfrm>
            <a:off x="5255089" y="3278313"/>
            <a:ext cx="298173" cy="3013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136331E-36D0-32CE-5B8D-3D1D00E62CD8}"/>
              </a:ext>
            </a:extLst>
          </p:cNvPr>
          <p:cNvSpPr/>
          <p:nvPr/>
        </p:nvSpPr>
        <p:spPr>
          <a:xfrm>
            <a:off x="5791200" y="404350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BF0DC39-D4E9-12E0-0F73-75EF27865BA5}"/>
              </a:ext>
            </a:extLst>
          </p:cNvPr>
          <p:cNvSpPr/>
          <p:nvPr/>
        </p:nvSpPr>
        <p:spPr>
          <a:xfrm>
            <a:off x="6225932" y="419248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1A103A2-941C-03F0-491F-BAF79986C249}"/>
              </a:ext>
            </a:extLst>
          </p:cNvPr>
          <p:cNvSpPr/>
          <p:nvPr/>
        </p:nvSpPr>
        <p:spPr>
          <a:xfrm>
            <a:off x="4862945" y="447299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320F5AA-A6C4-38A4-F896-421189D06132}"/>
              </a:ext>
            </a:extLst>
          </p:cNvPr>
          <p:cNvSpPr/>
          <p:nvPr/>
        </p:nvSpPr>
        <p:spPr>
          <a:xfrm>
            <a:off x="6096000" y="5028734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4EC4A31-2ABB-EE55-AA34-A1B83471937F}"/>
              </a:ext>
            </a:extLst>
          </p:cNvPr>
          <p:cNvSpPr/>
          <p:nvPr/>
        </p:nvSpPr>
        <p:spPr>
          <a:xfrm>
            <a:off x="6400802" y="523091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98DBF2B-591F-C5C3-D337-2DF2E73981EF}"/>
              </a:ext>
            </a:extLst>
          </p:cNvPr>
          <p:cNvSpPr/>
          <p:nvPr/>
        </p:nvSpPr>
        <p:spPr>
          <a:xfrm>
            <a:off x="7675419" y="578918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56D255A-ECDD-AE92-19B8-7614D31A1019}"/>
              </a:ext>
            </a:extLst>
          </p:cNvPr>
          <p:cNvSpPr/>
          <p:nvPr/>
        </p:nvSpPr>
        <p:spPr>
          <a:xfrm>
            <a:off x="8930397" y="335451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1547576-67A4-EEBB-9464-FCD266085DAB}"/>
              </a:ext>
            </a:extLst>
          </p:cNvPr>
          <p:cNvSpPr/>
          <p:nvPr/>
        </p:nvSpPr>
        <p:spPr>
          <a:xfrm>
            <a:off x="6138497" y="18688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9580FA6-AB5D-200C-3C89-FE53F29D1714}"/>
              </a:ext>
            </a:extLst>
          </p:cNvPr>
          <p:cNvSpPr/>
          <p:nvPr/>
        </p:nvSpPr>
        <p:spPr>
          <a:xfrm>
            <a:off x="6871855" y="229408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76E30FE-CF05-DBE7-A4E1-8BD3788BCAC5}"/>
              </a:ext>
            </a:extLst>
          </p:cNvPr>
          <p:cNvSpPr/>
          <p:nvPr/>
        </p:nvSpPr>
        <p:spPr>
          <a:xfrm>
            <a:off x="7500549" y="249645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55E788D3-A3CE-19D5-DCF4-544290F1764B}"/>
              </a:ext>
            </a:extLst>
          </p:cNvPr>
          <p:cNvSpPr/>
          <p:nvPr/>
        </p:nvSpPr>
        <p:spPr>
          <a:xfrm>
            <a:off x="7675419" y="376641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E759769-8CF6-E19C-B8C3-832C712C91A4}"/>
              </a:ext>
            </a:extLst>
          </p:cNvPr>
          <p:cNvSpPr/>
          <p:nvPr/>
        </p:nvSpPr>
        <p:spPr>
          <a:xfrm>
            <a:off x="6225932" y="439851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58DA538C-8D09-DBFE-518E-C08F76660C02}"/>
              </a:ext>
            </a:extLst>
          </p:cNvPr>
          <p:cNvSpPr/>
          <p:nvPr/>
        </p:nvSpPr>
        <p:spPr>
          <a:xfrm>
            <a:off x="6742857" y="312933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2D30DFAA-AD74-4403-2D48-DC137FD407DE}"/>
              </a:ext>
            </a:extLst>
          </p:cNvPr>
          <p:cNvSpPr/>
          <p:nvPr/>
        </p:nvSpPr>
        <p:spPr>
          <a:xfrm>
            <a:off x="5385806" y="5278663"/>
            <a:ext cx="298173" cy="3013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50924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CE441-1C54-1865-B86C-A7915E707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2452CC34-90DC-497C-279D-6018ACA5A5FD}"/>
              </a:ext>
            </a:extLst>
          </p:cNvPr>
          <p:cNvSpPr/>
          <p:nvPr/>
        </p:nvSpPr>
        <p:spPr>
          <a:xfrm>
            <a:off x="154799" y="177840"/>
            <a:ext cx="4364191" cy="23068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… Et exclusion de l’Autriche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3) Le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Zollverein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montre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 rôle moteur de la Prusse ; 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Prusse qui entend bien toucher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retombées politiques de son hégémonie économique</a:t>
            </a:r>
          </a:p>
        </p:txBody>
      </p:sp>
      <p:pic>
        <p:nvPicPr>
          <p:cNvPr id="14" name="Image 13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A6954AB6-159C-DD1E-F868-D1449DC737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1" t="8658" r="19261" b="33601"/>
          <a:stretch/>
        </p:blipFill>
        <p:spPr>
          <a:xfrm>
            <a:off x="4668983" y="177839"/>
            <a:ext cx="7368218" cy="651803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AA143D01-8676-3E7F-DD86-29E8E429C861}"/>
              </a:ext>
            </a:extLst>
          </p:cNvPr>
          <p:cNvSpPr/>
          <p:nvPr/>
        </p:nvSpPr>
        <p:spPr>
          <a:xfrm>
            <a:off x="8760289" y="2141680"/>
            <a:ext cx="298173" cy="3013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074F8BA-7C2E-C6D3-0487-837B21D4601A}"/>
              </a:ext>
            </a:extLst>
          </p:cNvPr>
          <p:cNvSpPr/>
          <p:nvPr/>
        </p:nvSpPr>
        <p:spPr>
          <a:xfrm>
            <a:off x="5255089" y="3278313"/>
            <a:ext cx="298173" cy="3013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A314050-46F3-0C39-8862-9D90C9B2B05F}"/>
              </a:ext>
            </a:extLst>
          </p:cNvPr>
          <p:cNvSpPr/>
          <p:nvPr/>
        </p:nvSpPr>
        <p:spPr>
          <a:xfrm>
            <a:off x="5791200" y="404350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BCB1E782-1CFA-FCD7-297F-E2DFB707D0B4}"/>
              </a:ext>
            </a:extLst>
          </p:cNvPr>
          <p:cNvSpPr/>
          <p:nvPr/>
        </p:nvSpPr>
        <p:spPr>
          <a:xfrm>
            <a:off x="6225932" y="419248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68733C9-FFD0-7229-2367-B78BBA9E980A}"/>
              </a:ext>
            </a:extLst>
          </p:cNvPr>
          <p:cNvSpPr/>
          <p:nvPr/>
        </p:nvSpPr>
        <p:spPr>
          <a:xfrm>
            <a:off x="4862945" y="447299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866C69A-A220-C60C-DB76-EDD00C679A4C}"/>
              </a:ext>
            </a:extLst>
          </p:cNvPr>
          <p:cNvSpPr/>
          <p:nvPr/>
        </p:nvSpPr>
        <p:spPr>
          <a:xfrm>
            <a:off x="6096000" y="5028734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927D53E-53CE-BAAD-833C-E5E55AC87BF3}"/>
              </a:ext>
            </a:extLst>
          </p:cNvPr>
          <p:cNvSpPr/>
          <p:nvPr/>
        </p:nvSpPr>
        <p:spPr>
          <a:xfrm>
            <a:off x="6400802" y="523091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7815EF3-F99E-649B-CE26-0E75898C58AF}"/>
              </a:ext>
            </a:extLst>
          </p:cNvPr>
          <p:cNvSpPr/>
          <p:nvPr/>
        </p:nvSpPr>
        <p:spPr>
          <a:xfrm>
            <a:off x="7675419" y="578918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F670240A-5650-98F1-A580-84BBE26613C6}"/>
              </a:ext>
            </a:extLst>
          </p:cNvPr>
          <p:cNvSpPr/>
          <p:nvPr/>
        </p:nvSpPr>
        <p:spPr>
          <a:xfrm>
            <a:off x="8930397" y="335451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DC7D22F-D9DE-4ABE-568A-66D616B1C9FD}"/>
              </a:ext>
            </a:extLst>
          </p:cNvPr>
          <p:cNvSpPr/>
          <p:nvPr/>
        </p:nvSpPr>
        <p:spPr>
          <a:xfrm>
            <a:off x="6138497" y="18688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E0E778DA-92D2-613B-41E7-9873962957FA}"/>
              </a:ext>
            </a:extLst>
          </p:cNvPr>
          <p:cNvSpPr/>
          <p:nvPr/>
        </p:nvSpPr>
        <p:spPr>
          <a:xfrm>
            <a:off x="6871855" y="229408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2F195EC7-94EF-D18A-D6DD-723C12592288}"/>
              </a:ext>
            </a:extLst>
          </p:cNvPr>
          <p:cNvSpPr/>
          <p:nvPr/>
        </p:nvSpPr>
        <p:spPr>
          <a:xfrm>
            <a:off x="7500549" y="249645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E17F37C1-B0BD-B800-88F2-DC6E370916A5}"/>
              </a:ext>
            </a:extLst>
          </p:cNvPr>
          <p:cNvSpPr/>
          <p:nvPr/>
        </p:nvSpPr>
        <p:spPr>
          <a:xfrm>
            <a:off x="7675419" y="376641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99FEEC92-C60A-A236-4980-1335F1AC2112}"/>
              </a:ext>
            </a:extLst>
          </p:cNvPr>
          <p:cNvSpPr/>
          <p:nvPr/>
        </p:nvSpPr>
        <p:spPr>
          <a:xfrm>
            <a:off x="6225932" y="439851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13C715CF-C912-E6C0-AAD8-79CE71DB4166}"/>
              </a:ext>
            </a:extLst>
          </p:cNvPr>
          <p:cNvSpPr/>
          <p:nvPr/>
        </p:nvSpPr>
        <p:spPr>
          <a:xfrm>
            <a:off x="6742857" y="312933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52A4295-2947-7CF4-E817-DFE0595ACED9}"/>
              </a:ext>
            </a:extLst>
          </p:cNvPr>
          <p:cNvSpPr/>
          <p:nvPr/>
        </p:nvSpPr>
        <p:spPr>
          <a:xfrm>
            <a:off x="5385806" y="5278663"/>
            <a:ext cx="298173" cy="3013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1185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183B0-01D5-B94C-99CF-5539DDED1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2788D75-653E-5FF1-F623-50DBBC62A21D}"/>
              </a:ext>
            </a:extLst>
          </p:cNvPr>
          <p:cNvSpPr/>
          <p:nvPr/>
        </p:nvSpPr>
        <p:spPr>
          <a:xfrm>
            <a:off x="123211" y="134305"/>
            <a:ext cx="7563050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1830-1839 : Contre le royaume des Pays-Bas, l’indépendance réussie de la Belgique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*1815 : Royaume des Pays-Bas composé de 18 provinces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Avec deux capitales : La Haye et Bruxelles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Mais le nord hollandais conserve la réalité du pouvoir politique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*Triple-mécontentement dans le sud…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Mécontentement religieux : L’Eglise catholique résiste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 la politique calviniste anticléricale du roi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Guillaume 1</a:t>
            </a:r>
            <a:r>
              <a:rPr lang="fr-FR" u="sng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b) Mécontentement linguistique : Guillaume 1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antifrançais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Veut imposer le néerlandais dans les provinces flamandes et à Bruxelles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Réaction des Wallons et de la bourgeoisie flamande francophone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c) Mécontentement politique des libéraux contre l’autoritarisme royal…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0BED49A-F7F3-BD09-7A4C-8283FE4500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07" t="20967" r="20457" b="57545"/>
          <a:stretch/>
        </p:blipFill>
        <p:spPr>
          <a:xfrm rot="16200000">
            <a:off x="6639581" y="1379768"/>
            <a:ext cx="6555406" cy="40644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9747DFA-44C9-BA77-C9FE-4C78A516D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75" t="21369" r="71113" b="58414"/>
          <a:stretch/>
        </p:blipFill>
        <p:spPr>
          <a:xfrm rot="16200000">
            <a:off x="8151975" y="563895"/>
            <a:ext cx="1149162" cy="168302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4A08927D-1708-DBDD-FFFC-B0ED2ABBA740}"/>
              </a:ext>
            </a:extLst>
          </p:cNvPr>
          <p:cNvSpPr/>
          <p:nvPr/>
        </p:nvSpPr>
        <p:spPr>
          <a:xfrm>
            <a:off x="9393200" y="304616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22DBCC45-BB7C-C723-22F4-877F658F460F}"/>
              </a:ext>
            </a:extLst>
          </p:cNvPr>
          <p:cNvSpPr/>
          <p:nvPr/>
        </p:nvSpPr>
        <p:spPr>
          <a:xfrm>
            <a:off x="9568070" y="459004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04892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CE441-1C54-1865-B86C-A7915E707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2452CC34-90DC-497C-279D-6018ACA5A5FD}"/>
              </a:ext>
            </a:extLst>
          </p:cNvPr>
          <p:cNvSpPr/>
          <p:nvPr/>
        </p:nvSpPr>
        <p:spPr>
          <a:xfrm>
            <a:off x="135615" y="177840"/>
            <a:ext cx="4386195" cy="36918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… Et exclusion de l’Autriche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4) Et en complémentarité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De cette affirmation prussienne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L’exclusion de l’Autriche…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Car dès 1833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L’Autriche se heurte au véto prussien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Pour son entrée dans le Zollverein…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 Vienne,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Metternich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comprend que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Prusse réalise une 1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ère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unité allemande Menaçante pour l’hégémonie autrichienne…</a:t>
            </a:r>
          </a:p>
        </p:txBody>
      </p:sp>
      <p:pic>
        <p:nvPicPr>
          <p:cNvPr id="14" name="Image 13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A2679A6B-43DB-5D3D-09C4-A2D326E13F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1" t="8658" r="19261" b="33601"/>
          <a:stretch/>
        </p:blipFill>
        <p:spPr>
          <a:xfrm>
            <a:off x="4668983" y="177839"/>
            <a:ext cx="7368218" cy="651803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8E2C74C1-320C-57E5-F110-9A4F27ECCEB7}"/>
              </a:ext>
            </a:extLst>
          </p:cNvPr>
          <p:cNvSpPr/>
          <p:nvPr/>
        </p:nvSpPr>
        <p:spPr>
          <a:xfrm>
            <a:off x="8760289" y="2141680"/>
            <a:ext cx="298173" cy="3013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6EF0EDC-F0C1-AB56-A36C-11A536302DF1}"/>
              </a:ext>
            </a:extLst>
          </p:cNvPr>
          <p:cNvSpPr/>
          <p:nvPr/>
        </p:nvSpPr>
        <p:spPr>
          <a:xfrm>
            <a:off x="5255089" y="3278313"/>
            <a:ext cx="298173" cy="3013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00A48A0-4995-C201-72B4-DDFD11E2ED83}"/>
              </a:ext>
            </a:extLst>
          </p:cNvPr>
          <p:cNvSpPr/>
          <p:nvPr/>
        </p:nvSpPr>
        <p:spPr>
          <a:xfrm>
            <a:off x="5791200" y="404350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3738DD0B-FD8E-3C3B-DEDE-33532C94CC00}"/>
              </a:ext>
            </a:extLst>
          </p:cNvPr>
          <p:cNvSpPr/>
          <p:nvPr/>
        </p:nvSpPr>
        <p:spPr>
          <a:xfrm>
            <a:off x="6225932" y="419248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9AED647-A5F9-DE72-B3C7-26DDD56EE0EC}"/>
              </a:ext>
            </a:extLst>
          </p:cNvPr>
          <p:cNvSpPr/>
          <p:nvPr/>
        </p:nvSpPr>
        <p:spPr>
          <a:xfrm>
            <a:off x="4862945" y="447299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C551A7B-D60C-0CA4-A5E7-7FE1DAE78B04}"/>
              </a:ext>
            </a:extLst>
          </p:cNvPr>
          <p:cNvSpPr/>
          <p:nvPr/>
        </p:nvSpPr>
        <p:spPr>
          <a:xfrm>
            <a:off x="6096000" y="5028734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FB37AF00-7DEA-A892-10A7-350814D75D37}"/>
              </a:ext>
            </a:extLst>
          </p:cNvPr>
          <p:cNvSpPr/>
          <p:nvPr/>
        </p:nvSpPr>
        <p:spPr>
          <a:xfrm>
            <a:off x="6400802" y="523091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2EA4C206-4E3A-EDD3-6B71-6A23C9653957}"/>
              </a:ext>
            </a:extLst>
          </p:cNvPr>
          <p:cNvSpPr/>
          <p:nvPr/>
        </p:nvSpPr>
        <p:spPr>
          <a:xfrm>
            <a:off x="7675419" y="578918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2EE64A7-D310-5A2F-2C89-BBE80499D3D1}"/>
              </a:ext>
            </a:extLst>
          </p:cNvPr>
          <p:cNvSpPr/>
          <p:nvPr/>
        </p:nvSpPr>
        <p:spPr>
          <a:xfrm>
            <a:off x="8930397" y="335451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E199ECED-0AAA-100B-12D7-7E375406C274}"/>
              </a:ext>
            </a:extLst>
          </p:cNvPr>
          <p:cNvSpPr/>
          <p:nvPr/>
        </p:nvSpPr>
        <p:spPr>
          <a:xfrm>
            <a:off x="6138497" y="18688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334D058A-C9F2-BFBA-B5AD-7B51C221A742}"/>
              </a:ext>
            </a:extLst>
          </p:cNvPr>
          <p:cNvSpPr/>
          <p:nvPr/>
        </p:nvSpPr>
        <p:spPr>
          <a:xfrm>
            <a:off x="6871855" y="229408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849702B5-16E6-EEBF-DF57-37BC82DFF23C}"/>
              </a:ext>
            </a:extLst>
          </p:cNvPr>
          <p:cNvSpPr/>
          <p:nvPr/>
        </p:nvSpPr>
        <p:spPr>
          <a:xfrm>
            <a:off x="7500549" y="249645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4FD98C3E-030F-86A7-5458-EF6752367B26}"/>
              </a:ext>
            </a:extLst>
          </p:cNvPr>
          <p:cNvSpPr/>
          <p:nvPr/>
        </p:nvSpPr>
        <p:spPr>
          <a:xfrm>
            <a:off x="7675419" y="376641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524F9199-30D2-2EAA-26D0-3BE002D4F957}"/>
              </a:ext>
            </a:extLst>
          </p:cNvPr>
          <p:cNvSpPr/>
          <p:nvPr/>
        </p:nvSpPr>
        <p:spPr>
          <a:xfrm>
            <a:off x="6225932" y="439851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DE7580BF-5017-45E9-61F9-BFBD2A2BC6BC}"/>
              </a:ext>
            </a:extLst>
          </p:cNvPr>
          <p:cNvSpPr/>
          <p:nvPr/>
        </p:nvSpPr>
        <p:spPr>
          <a:xfrm>
            <a:off x="6742857" y="312933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50BACAF1-0B2C-54E1-6388-FB254232FF1B}"/>
              </a:ext>
            </a:extLst>
          </p:cNvPr>
          <p:cNvSpPr/>
          <p:nvPr/>
        </p:nvSpPr>
        <p:spPr>
          <a:xfrm>
            <a:off x="10558552" y="5638493"/>
            <a:ext cx="298173" cy="3013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7D7AEEF-C431-C0A8-B256-4357EEDECBD5}"/>
              </a:ext>
            </a:extLst>
          </p:cNvPr>
          <p:cNvSpPr/>
          <p:nvPr/>
        </p:nvSpPr>
        <p:spPr>
          <a:xfrm>
            <a:off x="5385806" y="5278663"/>
            <a:ext cx="298173" cy="3013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88862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CE441-1C54-1865-B86C-A7915E707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2452CC34-90DC-497C-279D-6018ACA5A5FD}"/>
              </a:ext>
            </a:extLst>
          </p:cNvPr>
          <p:cNvSpPr/>
          <p:nvPr/>
        </p:nvSpPr>
        <p:spPr>
          <a:xfrm>
            <a:off x="154799" y="177840"/>
            <a:ext cx="4270133" cy="45228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… Et exclusion de l’Autriche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*1840 : En Allemagne…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relative réussite de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Cette unification économique appelle… 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 l’unification politique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donc au réveil des nationalismes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*En réalité, ce réveil va toucher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Une grande partie de l’Europe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En commençant encore une fois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Par la France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*Retour au récit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Politique cette fois-ci…</a:t>
            </a:r>
          </a:p>
        </p:txBody>
      </p:sp>
      <p:pic>
        <p:nvPicPr>
          <p:cNvPr id="14" name="Image 13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BBAB5ABD-02EC-8EAD-F38F-DB005E7492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1" t="8658" r="19261" b="33601"/>
          <a:stretch/>
        </p:blipFill>
        <p:spPr>
          <a:xfrm>
            <a:off x="4668983" y="177839"/>
            <a:ext cx="7368218" cy="651803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5C5D80C2-FC4E-6966-EBB5-6B6BBBD4235F}"/>
              </a:ext>
            </a:extLst>
          </p:cNvPr>
          <p:cNvSpPr/>
          <p:nvPr/>
        </p:nvSpPr>
        <p:spPr>
          <a:xfrm>
            <a:off x="8760289" y="2141680"/>
            <a:ext cx="298173" cy="3013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EC4777E-3A7F-6831-59FB-BEBB32ED2100}"/>
              </a:ext>
            </a:extLst>
          </p:cNvPr>
          <p:cNvSpPr/>
          <p:nvPr/>
        </p:nvSpPr>
        <p:spPr>
          <a:xfrm>
            <a:off x="5255089" y="3278313"/>
            <a:ext cx="298173" cy="3013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45B29B2-6469-86D7-57B9-1C9477F095F1}"/>
              </a:ext>
            </a:extLst>
          </p:cNvPr>
          <p:cNvSpPr/>
          <p:nvPr/>
        </p:nvSpPr>
        <p:spPr>
          <a:xfrm>
            <a:off x="5791200" y="404350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C63E64A-A6EF-576E-9063-7E83F5451C31}"/>
              </a:ext>
            </a:extLst>
          </p:cNvPr>
          <p:cNvSpPr/>
          <p:nvPr/>
        </p:nvSpPr>
        <p:spPr>
          <a:xfrm>
            <a:off x="6225932" y="419248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32611EFE-A07F-C5D8-017D-ACB91EA15A70}"/>
              </a:ext>
            </a:extLst>
          </p:cNvPr>
          <p:cNvSpPr/>
          <p:nvPr/>
        </p:nvSpPr>
        <p:spPr>
          <a:xfrm>
            <a:off x="4862945" y="4472998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6A3EB97C-8B22-7932-5BB3-F336B2C10434}"/>
              </a:ext>
            </a:extLst>
          </p:cNvPr>
          <p:cNvSpPr/>
          <p:nvPr/>
        </p:nvSpPr>
        <p:spPr>
          <a:xfrm>
            <a:off x="6096000" y="5028734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64BF79DB-A7F2-9E6F-47E0-539B5C12C81C}"/>
              </a:ext>
            </a:extLst>
          </p:cNvPr>
          <p:cNvSpPr/>
          <p:nvPr/>
        </p:nvSpPr>
        <p:spPr>
          <a:xfrm>
            <a:off x="6400802" y="523091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CFA353B-F94D-6143-EE7F-616768C0AD1A}"/>
              </a:ext>
            </a:extLst>
          </p:cNvPr>
          <p:cNvSpPr/>
          <p:nvPr/>
        </p:nvSpPr>
        <p:spPr>
          <a:xfrm>
            <a:off x="7675419" y="578918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16DF905A-BAA3-7327-52A1-603C044881E4}"/>
              </a:ext>
            </a:extLst>
          </p:cNvPr>
          <p:cNvSpPr/>
          <p:nvPr/>
        </p:nvSpPr>
        <p:spPr>
          <a:xfrm>
            <a:off x="8930397" y="3354513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B6DF89CB-F8AF-FA0B-FEA3-C76FDE2A5031}"/>
              </a:ext>
            </a:extLst>
          </p:cNvPr>
          <p:cNvSpPr/>
          <p:nvPr/>
        </p:nvSpPr>
        <p:spPr>
          <a:xfrm>
            <a:off x="6138497" y="186880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71798FA3-B834-1DEB-EB1B-949946694FA6}"/>
              </a:ext>
            </a:extLst>
          </p:cNvPr>
          <p:cNvSpPr/>
          <p:nvPr/>
        </p:nvSpPr>
        <p:spPr>
          <a:xfrm>
            <a:off x="6871855" y="2294080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0D0E5E43-B4EB-7138-0120-3C5650462AF0}"/>
              </a:ext>
            </a:extLst>
          </p:cNvPr>
          <p:cNvSpPr/>
          <p:nvPr/>
        </p:nvSpPr>
        <p:spPr>
          <a:xfrm>
            <a:off x="7500549" y="2496452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175819E1-60A0-8E78-4797-FD44EC54EA4B}"/>
              </a:ext>
            </a:extLst>
          </p:cNvPr>
          <p:cNvSpPr/>
          <p:nvPr/>
        </p:nvSpPr>
        <p:spPr>
          <a:xfrm>
            <a:off x="7675419" y="376641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318F4FF2-AB1E-06F4-1462-F6A8838EE838}"/>
              </a:ext>
            </a:extLst>
          </p:cNvPr>
          <p:cNvSpPr/>
          <p:nvPr/>
        </p:nvSpPr>
        <p:spPr>
          <a:xfrm>
            <a:off x="6225932" y="4398511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7B5656B4-A806-FFA1-130C-F56BCB6D8E51}"/>
              </a:ext>
            </a:extLst>
          </p:cNvPr>
          <p:cNvSpPr/>
          <p:nvPr/>
        </p:nvSpPr>
        <p:spPr>
          <a:xfrm>
            <a:off x="6742857" y="3129339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2DB14688-E4BF-0BA4-513C-E62A764C7E08}"/>
              </a:ext>
            </a:extLst>
          </p:cNvPr>
          <p:cNvSpPr/>
          <p:nvPr/>
        </p:nvSpPr>
        <p:spPr>
          <a:xfrm>
            <a:off x="5385806" y="5278663"/>
            <a:ext cx="298173" cy="3013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84981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4358C-4A67-83DE-E19A-26D3633B1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21042D7-DE8A-4975-D85A-1D5935C66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Mardi 2 avril 2024 (11/15)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  <a:t>1815-1850 : L’Europe du congrès de Vienne</a:t>
            </a:r>
            <a:b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  <a:t>Suite et fin…</a:t>
            </a:r>
            <a:br>
              <a:rPr lang="fr-FR" sz="2800" kern="1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BE58A4C-1AE8-9134-D246-04DF5F785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42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43837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81DA1-5C5B-82C6-1F5C-1315591CE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A5F43A82-60E0-4F53-0335-2243670ECF2A}"/>
              </a:ext>
            </a:extLst>
          </p:cNvPr>
          <p:cNvSpPr/>
          <p:nvPr/>
        </p:nvSpPr>
        <p:spPr>
          <a:xfrm>
            <a:off x="154799" y="177840"/>
            <a:ext cx="5609897" cy="34148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1848-1849 : En France, naissance de la IIe République</a:t>
            </a:r>
          </a:p>
          <a:p>
            <a:endParaRPr lang="fr-FR" b="1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Fév.-Mars 1848 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: A Paris, la Révolution de février et naissance de la IIe République démocratique</a:t>
            </a:r>
            <a:endParaRPr lang="fr-FR" spc="-1" dirty="0">
              <a:solidFill>
                <a:srgbClr val="FF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*1846-48 : Crise économique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européenne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; A la fois…</a:t>
            </a:r>
            <a:endParaRPr lang="fr-FR" u="sng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Crise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archaïque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de subsistances agricoles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Achat de blé russe, donc ukrainien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b) Crise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moderne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de surproduction industrielle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Déclenchant marasme et chômage dans les villes</a:t>
            </a:r>
          </a:p>
        </p:txBody>
      </p:sp>
      <p:pic>
        <p:nvPicPr>
          <p:cNvPr id="3" name="Image 2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E714476B-22CC-E4B8-D49D-D06CBCCBA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78" y="177840"/>
            <a:ext cx="6073723" cy="65453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B4A9F2BD-9F7C-3284-ED9E-258259E482F0}"/>
              </a:ext>
            </a:extLst>
          </p:cNvPr>
          <p:cNvSpPr/>
          <p:nvPr/>
        </p:nvSpPr>
        <p:spPr>
          <a:xfrm>
            <a:off x="7944679" y="219573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84958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81DA1-5C5B-82C6-1F5C-1315591CE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A5F43A82-60E0-4F53-0335-2243670ECF2A}"/>
              </a:ext>
            </a:extLst>
          </p:cNvPr>
          <p:cNvSpPr/>
          <p:nvPr/>
        </p:nvSpPr>
        <p:spPr>
          <a:xfrm>
            <a:off x="154798" y="177840"/>
            <a:ext cx="6431531" cy="50768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1848-1849 : En France, naissance de la IIe République</a:t>
            </a:r>
          </a:p>
          <a:p>
            <a:endParaRPr lang="fr-FR" b="1" spc="-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Fév.-Mars 1848 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: A Paris, la Révolution de février et naissance de la IIe République démocratique et sociale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*1846-48 : Donc, crise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économique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qui se transforme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En crise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sociale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puis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politique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en 1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lieu, en France…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*En France où, malgré ce qui vient d’être dit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L’événement déclencheur sera purement politique…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Avec la question de l’extension du droit de vote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 laquelle le gouvernement Soult-Guizot (oct. 1840)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Est farouchement opposé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*1843 :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François Guizot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: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Enrichissez-vous ! 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Enrichissez-vous d’abord, et vous pourrez voter ensuite…</a:t>
            </a:r>
          </a:p>
        </p:txBody>
      </p:sp>
    </p:spTree>
    <p:extLst>
      <p:ext uri="{BB962C8B-B14F-4D97-AF65-F5344CB8AC3E}">
        <p14:creationId xmlns:p14="http://schemas.microsoft.com/office/powerpoint/2010/main" val="3574251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81DA1-5C5B-82C6-1F5C-1315591CE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A5F43A82-60E0-4F53-0335-2243670ECF2A}"/>
              </a:ext>
            </a:extLst>
          </p:cNvPr>
          <p:cNvSpPr/>
          <p:nvPr/>
        </p:nvSpPr>
        <p:spPr>
          <a:xfrm>
            <a:off x="154799" y="177840"/>
            <a:ext cx="5702662" cy="47998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Fév.-Mars 1848 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: A Paris, la Révolution de février et naissance de la IIe République démocratique et sociale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</a:t>
            </a:r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Mars 1847 : 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Une proposition à la Chambre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D’abaisser le cens à 100 F est rejetée par le gouvernement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Ce qui aurait porté le nombre d’électeurs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De 250 000 à 400 000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*Juillet 1847 : Campagne de 70 banquets 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En faveur de cette réforme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Banquets où on finit par réclamer le suffrage universel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*Fév. 1848 : A Paris, le gouvernement Guizot (sept. 1847)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Interdit le dernier banquet qui devait clôturer la campagne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*Erreur fatale…</a:t>
            </a:r>
          </a:p>
        </p:txBody>
      </p:sp>
      <p:pic>
        <p:nvPicPr>
          <p:cNvPr id="3" name="Image 2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E714476B-22CC-E4B8-D49D-D06CBCCBA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78" y="177840"/>
            <a:ext cx="6073723" cy="65453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B4A9F2BD-9F7C-3284-ED9E-258259E482F0}"/>
              </a:ext>
            </a:extLst>
          </p:cNvPr>
          <p:cNvSpPr/>
          <p:nvPr/>
        </p:nvSpPr>
        <p:spPr>
          <a:xfrm>
            <a:off x="7944679" y="219573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08529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EA791-6079-CEC2-766F-6BE36BD92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4A63A593-1730-F2C8-C097-1A4D74964999}"/>
              </a:ext>
            </a:extLst>
          </p:cNvPr>
          <p:cNvSpPr/>
          <p:nvPr/>
        </p:nvSpPr>
        <p:spPr>
          <a:xfrm>
            <a:off x="84311" y="177840"/>
            <a:ext cx="4620211" cy="53538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Fév.-Mars 1848 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: A Paris, la Révolution de février et naissance de la IIe République démocratique et sociale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*22 Fév. 1848 : A Paris, 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 la place du banquet, une manifestation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au Palais-Bourbon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Une pétition parlementaire contre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Guizot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*23 fév. 1848 : Le roi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Louis-Philippe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Envoie la troupe, puis renvoie Guizot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Mais fusillade au Bd des Capucins, 50 morts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révolte s’étend…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*24 fév. 1848 : Louis-Philippe abdique en faveur De son petit-fils Philippe, comte de Paris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*Mais à l’Hôtel de Ville,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Alphonse de Lamartine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Proclame la (2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nde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) république…</a:t>
            </a:r>
          </a:p>
        </p:txBody>
      </p:sp>
    </p:spTree>
    <p:extLst>
      <p:ext uri="{BB962C8B-B14F-4D97-AF65-F5344CB8AC3E}">
        <p14:creationId xmlns:p14="http://schemas.microsoft.com/office/powerpoint/2010/main" val="15079234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72032-B425-6520-78AD-469755B40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04D106D2-0FDC-73DB-74BB-5CE5EECF016A}"/>
              </a:ext>
            </a:extLst>
          </p:cNvPr>
          <p:cNvSpPr/>
          <p:nvPr/>
        </p:nvSpPr>
        <p:spPr>
          <a:xfrm>
            <a:off x="154800" y="177840"/>
            <a:ext cx="5132818" cy="50768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Fév.-Mars 1848 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: A Paris, la Révolution de février et naissance de la IIe République démocratique et sociale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*Fév. 1848 : Les Républicains ont enfin gagné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*Orléanistes et légitimistes se rallient à la République</a:t>
            </a:r>
          </a:p>
          <a:p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républicains du lendemain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*Ils se regroupent dans le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parti de l’Ordre</a:t>
            </a: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Adolphe Thiers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Alexis de Tocqueville</a:t>
            </a:r>
          </a:p>
          <a:p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Charles de Montalembert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ils misent paradoxalement sur le suffrage universel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Pour reprendre la pouvoir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*Les vrais républicains,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ceux de la veille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Se divisent en deux camps…</a:t>
            </a:r>
          </a:p>
        </p:txBody>
      </p:sp>
    </p:spTree>
    <p:extLst>
      <p:ext uri="{BB962C8B-B14F-4D97-AF65-F5344CB8AC3E}">
        <p14:creationId xmlns:p14="http://schemas.microsoft.com/office/powerpoint/2010/main" val="26899424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72032-B425-6520-78AD-469755B40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04D106D2-0FDC-73DB-74BB-5CE5EECF016A}"/>
              </a:ext>
            </a:extLst>
          </p:cNvPr>
          <p:cNvSpPr/>
          <p:nvPr/>
        </p:nvSpPr>
        <p:spPr>
          <a:xfrm>
            <a:off x="154799" y="177840"/>
            <a:ext cx="5305097" cy="64618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cs typeface="Calibri" panose="020F0502020204030204" pitchFamily="34" charset="0"/>
              </a:rPr>
              <a:t>Fév.-Mars 1848 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: A Paris, la Révolution de février et naissance de la IIe République démocratique et sociale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Les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bleus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modérés</a:t>
            </a:r>
          </a:p>
          <a:p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Lamartine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Garnier-Pagès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Arago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Crémieux</a:t>
            </a: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Promouvoir uniquement des réformes politiques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Suffrage universel, liberté de la presse et de réunion Abolition de l’esclavage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b) Les </a:t>
            </a:r>
            <a:r>
              <a:rPr lang="fr-FR" i="1" spc="-1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démoc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-socs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républicains socialistes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Minoritaires au gouvernement</a:t>
            </a:r>
          </a:p>
          <a:p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Ledru-Rollin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Raspail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Louis Blanc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l’ouvrier Albert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Promouvoir des réformes sociales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Ateliers nationaux, limitation du temps de travail à 10 h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contrairement aux modérés, soutenir militairement Les peuples européens insurgés : Italie,…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*Mars 1848 : Loin de l’alliance, rapidement…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confrontation entre ces deux tendances s’accentue 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*Ainsi que la crise économique…</a:t>
            </a:r>
          </a:p>
        </p:txBody>
      </p:sp>
    </p:spTree>
    <p:extLst>
      <p:ext uri="{BB962C8B-B14F-4D97-AF65-F5344CB8AC3E}">
        <p14:creationId xmlns:p14="http://schemas.microsoft.com/office/powerpoint/2010/main" val="23450936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77555-7E29-13DB-401B-4F32EFEDD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A045586E-68BD-C2FB-C21A-8C7F58901CDE}"/>
              </a:ext>
            </a:extLst>
          </p:cNvPr>
          <p:cNvSpPr/>
          <p:nvPr/>
        </p:nvSpPr>
        <p:spPr>
          <a:xfrm>
            <a:off x="154799" y="177840"/>
            <a:ext cx="5609897" cy="39688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Avril 1848-Juillet 1849 : Triomphes du président Louis-Napoléon Bonaparte, du parti de l’Ordre et de la République réactionnaire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*Avril 1848 : Elections de l’Assemblée constituante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Sur 900 députés : 500 républicains modérés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300 monarchistes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 1848 : La république est officiellement proclamée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en attendant l’élection présidentielle (!)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L’Assemblée nomme une Commission exécutive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*Les socialistes sont vaincus dans les urnes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Ils réagissent violemment…</a:t>
            </a:r>
          </a:p>
        </p:txBody>
      </p:sp>
      <p:pic>
        <p:nvPicPr>
          <p:cNvPr id="2" name="Image 1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ABA3A65C-BE46-C2C9-8754-6B2007A35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78" y="177840"/>
            <a:ext cx="6073723" cy="65453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5BE5712B-433C-DCB1-C71B-198040ABCF52}"/>
              </a:ext>
            </a:extLst>
          </p:cNvPr>
          <p:cNvSpPr/>
          <p:nvPr/>
        </p:nvSpPr>
        <p:spPr>
          <a:xfrm>
            <a:off x="7944679" y="219573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9591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489F1-FA3C-3A44-4A20-D134E8F0B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D22DAAA-250E-D01C-9CCF-784DA96A91B0}"/>
              </a:ext>
            </a:extLst>
          </p:cNvPr>
          <p:cNvSpPr/>
          <p:nvPr/>
        </p:nvSpPr>
        <p:spPr>
          <a:xfrm>
            <a:off x="123211" y="134305"/>
            <a:ext cx="7761832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1830-1839 : Contre le royaume des Pays-Bas, l’indépendance réussie de la Belgique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*Fin 1820 : Dans le sud…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Catholiques et libéraux s’unissent : l’</a:t>
            </a:r>
            <a:r>
              <a:rPr lang="fr-FR" i="1" spc="-1" dirty="0">
                <a:solidFill>
                  <a:srgbClr val="000000"/>
                </a:solidFill>
                <a:cs typeface="Calibri" panose="020F0502020204030204" pitchFamily="34" charset="0"/>
              </a:rPr>
              <a:t>Unionisme</a:t>
            </a:r>
            <a:endParaRPr lang="fr-FR" i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*Août-sept. 1830 : A Bruxelles…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(2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ème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) révolution belge éclate et résiste aux troupes hollandaises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La 1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ère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en 1787-90 contre les Habsbourg d’Autriche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*Oct. 1830 : Un gouvernement proclame l’indépendance de la Belgique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 la demande de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Guillaume 1</a:t>
            </a:r>
            <a:r>
              <a:rPr lang="fr-FR" u="sng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réaction internationale…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8679D1E-DB2D-AF03-809A-82A86CC9BA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04" t="52986" r="20457" b="26144"/>
          <a:stretch/>
        </p:blipFill>
        <p:spPr>
          <a:xfrm rot="16200000">
            <a:off x="6806406" y="1451482"/>
            <a:ext cx="6579561" cy="394520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4E7AC4F-91F8-E068-BC74-A1F469ED46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45" t="53662" r="70495" b="26048"/>
          <a:stretch/>
        </p:blipFill>
        <p:spPr>
          <a:xfrm rot="16200000">
            <a:off x="8334859" y="410816"/>
            <a:ext cx="1220718" cy="16432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51EDCBAE-463F-E0F7-8E32-51A249375E69}"/>
              </a:ext>
            </a:extLst>
          </p:cNvPr>
          <p:cNvSpPr/>
          <p:nvPr/>
        </p:nvSpPr>
        <p:spPr>
          <a:xfrm>
            <a:off x="9591983" y="306745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AE34D8C-D3C0-89D3-73E4-C703411E4357}"/>
              </a:ext>
            </a:extLst>
          </p:cNvPr>
          <p:cNvSpPr/>
          <p:nvPr/>
        </p:nvSpPr>
        <p:spPr>
          <a:xfrm>
            <a:off x="9766853" y="453703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77041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77555-7E29-13DB-401B-4F32EFEDD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A045586E-68BD-C2FB-C21A-8C7F58901CDE}"/>
              </a:ext>
            </a:extLst>
          </p:cNvPr>
          <p:cNvSpPr/>
          <p:nvPr/>
        </p:nvSpPr>
        <p:spPr>
          <a:xfrm>
            <a:off x="154799" y="177840"/>
            <a:ext cx="4708749" cy="61848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Avril 1848-Juillet 1849 : Triomphes du président Louis-Napoléon Bonaparte, du parti de l’Ordre et de la République réactionnaire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*15 mai 1848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En soutien à la Pologne insurgée contre la Prusse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socialistes envahissent l’Assemblée nationale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Raspail et Albert sont arrêtés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*Le parti de l’Ordre se satisfait de ce faux-pas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l’heure de la réaction a déjà sonné…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*Juin 1848 : A Paris…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 gouvernement ferme les Ateliers nationaux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Ce qui déclenche une émeute…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Emeute réprimée par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 général Cavaignac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3 000 morts ; 4 000 déportés en Algérie…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*Fin de la république sociale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Place à la république réactionnaire</a:t>
            </a:r>
          </a:p>
          <a:p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En cinq temps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2532272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77555-7E29-13DB-401B-4F32EFEDD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A045586E-68BD-C2FB-C21A-8C7F58901CDE}"/>
              </a:ext>
            </a:extLst>
          </p:cNvPr>
          <p:cNvSpPr/>
          <p:nvPr/>
        </p:nvSpPr>
        <p:spPr>
          <a:xfrm>
            <a:off x="154799" y="177840"/>
            <a:ext cx="5609897" cy="47998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Avril 1848-Juillet 1849 : Triomphes du président Louis-Napoléon Bonaparte, du parti de l’Ordre et de la République réactionnaire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Nov. 1848 : La constitution votée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Une Assemblée unique de 750 députés élus pour 3 ans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Un président de la République élu pour 4 ans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Mais pas immédiatement rééligible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Il nomme ses ministres ; Mais ambiguïté…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Des ministres non responsables devant l’assemblée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Assemblée que le président ne peut dissoudre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*Donc, deux forces face à face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sans arbitrage en cas de conflit…</a:t>
            </a:r>
          </a:p>
        </p:txBody>
      </p:sp>
      <p:pic>
        <p:nvPicPr>
          <p:cNvPr id="2" name="Image 1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ABA3A65C-BE46-C2C9-8754-6B2007A35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78" y="177840"/>
            <a:ext cx="6073723" cy="65453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5BE5712B-433C-DCB1-C71B-198040ABCF52}"/>
              </a:ext>
            </a:extLst>
          </p:cNvPr>
          <p:cNvSpPr/>
          <p:nvPr/>
        </p:nvSpPr>
        <p:spPr>
          <a:xfrm>
            <a:off x="7944679" y="219573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9326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77555-7E29-13DB-401B-4F32EFEDD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A045586E-68BD-C2FB-C21A-8C7F58901CDE}"/>
              </a:ext>
            </a:extLst>
          </p:cNvPr>
          <p:cNvSpPr/>
          <p:nvPr/>
        </p:nvSpPr>
        <p:spPr>
          <a:xfrm>
            <a:off x="154800" y="177840"/>
            <a:ext cx="6723078" cy="39688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Avril 1848-Juillet 1849 : Triomphes du président Louis-Napoléon Bonaparte, du parti de l’Ordre et de la République réactionnaire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b) Déc. 1848 : Election présidentielle</a:t>
            </a:r>
          </a:p>
          <a:p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Louis-Napoléon Bonaparte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élu avec 75% des voix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Le modéré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Cavaignac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20% ; Le socialiste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Ledru-Rollin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5%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*Bonaparte regroupe autour de lui…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Le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parti de l’Ordre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antirépublicain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Des orléanistes, des légitimistes et des catholiques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Qui n’ont pas pu s’entendre sur un candidat monarchiste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Mais également les votes populaires, ruraux et urbains…</a:t>
            </a:r>
          </a:p>
        </p:txBody>
      </p:sp>
    </p:spTree>
    <p:extLst>
      <p:ext uri="{BB962C8B-B14F-4D97-AF65-F5344CB8AC3E}">
        <p14:creationId xmlns:p14="http://schemas.microsoft.com/office/powerpoint/2010/main" val="5794809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77555-7E29-13DB-401B-4F32EFEDD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A045586E-68BD-C2FB-C21A-8C7F58901CDE}"/>
              </a:ext>
            </a:extLst>
          </p:cNvPr>
          <p:cNvSpPr/>
          <p:nvPr/>
        </p:nvSpPr>
        <p:spPr>
          <a:xfrm>
            <a:off x="154799" y="177840"/>
            <a:ext cx="5609897" cy="39688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Avril 1848-Juillet 1849 : Triomphes du président Louis-Napoléon Bonaparte, du parti de l’Ordre et de la République réactionnaire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c) Mai 1849 : Elections législatives…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Le parti de l’Ordre triomphe : 450 élus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Les républicains modérés sont laminés : 100 élus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Les républicains socialistes résistent : 200 élus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*Exécutif et Assemblée,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alors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dans le même camp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Peuvent en finir avec les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partageux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*Manque alors un prétexte…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Un 2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ème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prétexte après celui de mai 1848</a:t>
            </a:r>
          </a:p>
        </p:txBody>
      </p:sp>
      <p:pic>
        <p:nvPicPr>
          <p:cNvPr id="2" name="Image 1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ABA3A65C-BE46-C2C9-8754-6B2007A35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78" y="177840"/>
            <a:ext cx="6073723" cy="65453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5BE5712B-433C-DCB1-C71B-198040ABCF52}"/>
              </a:ext>
            </a:extLst>
          </p:cNvPr>
          <p:cNvSpPr/>
          <p:nvPr/>
        </p:nvSpPr>
        <p:spPr>
          <a:xfrm>
            <a:off x="7944679" y="219573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31107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77555-7E29-13DB-401B-4F32EFEDD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A045586E-68BD-C2FB-C21A-8C7F58901CDE}"/>
              </a:ext>
            </a:extLst>
          </p:cNvPr>
          <p:cNvSpPr/>
          <p:nvPr/>
        </p:nvSpPr>
        <p:spPr>
          <a:xfrm>
            <a:off x="154799" y="177840"/>
            <a:ext cx="5609897" cy="42458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Avril 1848-Juillet 1849 : Triomphes du président Louis-Napoléon Bonaparte, du parti de l’Ordre et de la République réactionnaire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d) Avril 1849 : Bonaparte envoie une expédition à Rome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Dirigée par le général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Oudinot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(fils) ; A revoir…</a:t>
            </a:r>
            <a:endParaRPr lang="fr-FR" u="sng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*Rétablir le pape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Pie IX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sur son trône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Alors que Rome est aux mains des républicains (!) italiens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Guiseppe Mazzini et Guiseppe Garibaldi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*13 juin 1849 : Pour protester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socialistes autour de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Ledru-Rollin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organisent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Une manifestation insurrectionnelle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troupe intervient et 30 députés sont arrêtés</a:t>
            </a:r>
          </a:p>
        </p:txBody>
      </p:sp>
      <p:pic>
        <p:nvPicPr>
          <p:cNvPr id="2" name="Image 1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ABA3A65C-BE46-C2C9-8754-6B2007A35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78" y="177840"/>
            <a:ext cx="6073723" cy="65453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5BE5712B-433C-DCB1-C71B-198040ABCF52}"/>
              </a:ext>
            </a:extLst>
          </p:cNvPr>
          <p:cNvSpPr/>
          <p:nvPr/>
        </p:nvSpPr>
        <p:spPr>
          <a:xfrm>
            <a:off x="7944679" y="219573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07BBFB6-B61A-FDAA-9B3A-FA5A6025A460}"/>
              </a:ext>
            </a:extLst>
          </p:cNvPr>
          <p:cNvSpPr/>
          <p:nvPr/>
        </p:nvSpPr>
        <p:spPr>
          <a:xfrm>
            <a:off x="9687340" y="397815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63E08E44-072A-02CD-1401-1E32EB8484D0}"/>
              </a:ext>
            </a:extLst>
          </p:cNvPr>
          <p:cNvCxnSpPr>
            <a:cxnSpLocks/>
            <a:endCxn id="4" idx="2"/>
          </p:cNvCxnSpPr>
          <p:nvPr/>
        </p:nvCxnSpPr>
        <p:spPr>
          <a:xfrm>
            <a:off x="8653670" y="3829878"/>
            <a:ext cx="1033670" cy="22276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89767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77555-7E29-13DB-401B-4F32EFEDD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A045586E-68BD-C2FB-C21A-8C7F58901CDE}"/>
              </a:ext>
            </a:extLst>
          </p:cNvPr>
          <p:cNvSpPr/>
          <p:nvPr/>
        </p:nvSpPr>
        <p:spPr>
          <a:xfrm>
            <a:off x="154799" y="177840"/>
            <a:ext cx="5609897" cy="42458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Avril 1848-Juillet 1849 : Triomphes du président Louis-Napoléon Bonaparte, du parti de l’Ordre et de la République réactionnaire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e) Juin-Juillet 1849 : Lois répressives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Contre les clubs et la presse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*La droite conservatrice, anti-sociale </a:t>
            </a:r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même monarchiste T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riomphe, tout en acceptant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légitimité républicaine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(!)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*Toutefois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L’exemple français a déclenché l’espoir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Chez les peuples européens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*Retour en 1847, en Prusse…</a:t>
            </a:r>
          </a:p>
        </p:txBody>
      </p:sp>
      <p:pic>
        <p:nvPicPr>
          <p:cNvPr id="2" name="Image 1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ABA3A65C-BE46-C2C9-8754-6B2007A35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78" y="177840"/>
            <a:ext cx="6073723" cy="65453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5BE5712B-433C-DCB1-C71B-198040ABCF52}"/>
              </a:ext>
            </a:extLst>
          </p:cNvPr>
          <p:cNvSpPr/>
          <p:nvPr/>
        </p:nvSpPr>
        <p:spPr>
          <a:xfrm>
            <a:off x="7944679" y="219573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21725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8C95F-32CD-7CE0-3783-D1E94D8D3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A24BF69B-793D-C72E-656F-778FE0B5E620}"/>
              </a:ext>
            </a:extLst>
          </p:cNvPr>
          <p:cNvSpPr/>
          <p:nvPr/>
        </p:nvSpPr>
        <p:spPr>
          <a:xfrm>
            <a:off x="154799" y="177840"/>
            <a:ext cx="5649653" cy="27069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Jan.-Juin 1848 : Le Printemps des peuples : Allemagne, Autriche, Bohême, Hongrie et Italie ; Les mouvements libéraux et nationaux triomphent</a:t>
            </a:r>
          </a:p>
          <a:p>
            <a:endParaRPr lang="fr-FR" b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Mars-Mai 1848 : En Allemagne, révoltes des libéraux : Bade, Munich, Berlin ; …</a:t>
            </a:r>
          </a:p>
          <a:p>
            <a:endParaRPr lang="fr-FR" sz="800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*Avril 1847 : A Berlin, difficultés financières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 roi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Frédéric-Guillaume IV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(1840) doit emprunter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Pour cela, il convoque une Diète consultative…</a:t>
            </a:r>
          </a:p>
        </p:txBody>
      </p:sp>
      <p:pic>
        <p:nvPicPr>
          <p:cNvPr id="23" name="Image 22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393D2A10-E7AA-55C6-15CD-1EDBC131F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78" y="177840"/>
            <a:ext cx="6073723" cy="65453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30C97077-7833-A5C4-1B93-560ED9D3ACD2}"/>
              </a:ext>
            </a:extLst>
          </p:cNvPr>
          <p:cNvSpPr/>
          <p:nvPr/>
        </p:nvSpPr>
        <p:spPr>
          <a:xfrm>
            <a:off x="7944679" y="219573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17E9C18-E1F5-6AA1-DD07-9572F2080F36}"/>
              </a:ext>
            </a:extLst>
          </p:cNvPr>
          <p:cNvSpPr/>
          <p:nvPr/>
        </p:nvSpPr>
        <p:spPr>
          <a:xfrm>
            <a:off x="9872870" y="123488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AEB13C-63C9-71F4-FB43-CD5454EA9682}"/>
              </a:ext>
            </a:extLst>
          </p:cNvPr>
          <p:cNvSpPr/>
          <p:nvPr/>
        </p:nvSpPr>
        <p:spPr>
          <a:xfrm>
            <a:off x="154799" y="3161306"/>
            <a:ext cx="1196180" cy="53538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1688-1713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Roi 1701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6910AA-AB8F-D070-2BF2-0BAB4B70AE02}"/>
              </a:ext>
            </a:extLst>
          </p:cNvPr>
          <p:cNvSpPr/>
          <p:nvPr/>
        </p:nvSpPr>
        <p:spPr>
          <a:xfrm>
            <a:off x="154799" y="3737971"/>
            <a:ext cx="1196180" cy="53538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Frédéric-Guillaume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1713-40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5BE15A-265A-C6C8-3B10-CBC5123A4163}"/>
              </a:ext>
            </a:extLst>
          </p:cNvPr>
          <p:cNvSpPr/>
          <p:nvPr/>
        </p:nvSpPr>
        <p:spPr>
          <a:xfrm>
            <a:off x="1583638" y="3142050"/>
            <a:ext cx="1196180" cy="46433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1740-86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21EDA8-6BA7-7157-86D4-608E567B290E}"/>
              </a:ext>
            </a:extLst>
          </p:cNvPr>
          <p:cNvSpPr/>
          <p:nvPr/>
        </p:nvSpPr>
        <p:spPr>
          <a:xfrm>
            <a:off x="2868131" y="3160303"/>
            <a:ext cx="930636" cy="46433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Auguste-Guillaume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B68E0C-76BA-1DCB-A314-DAC60EB69351}"/>
              </a:ext>
            </a:extLst>
          </p:cNvPr>
          <p:cNvSpPr/>
          <p:nvPr/>
        </p:nvSpPr>
        <p:spPr>
          <a:xfrm>
            <a:off x="2566951" y="3696693"/>
            <a:ext cx="1601190" cy="37779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Frédéric-Guillaume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1786-97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B35C7C-4ACF-FB7B-B3BC-B05EEF14E155}"/>
              </a:ext>
            </a:extLst>
          </p:cNvPr>
          <p:cNvSpPr/>
          <p:nvPr/>
        </p:nvSpPr>
        <p:spPr>
          <a:xfrm>
            <a:off x="2566952" y="4124970"/>
            <a:ext cx="1601190" cy="40138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Frédéric-Guillaume 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1797-1840</a:t>
            </a:r>
          </a:p>
        </p:txBody>
      </p:sp>
      <p:cxnSp>
        <p:nvCxnSpPr>
          <p:cNvPr id="8" name="Connecteur : en angle 7">
            <a:extLst>
              <a:ext uri="{FF2B5EF4-FFF2-40B4-BE49-F238E27FC236}">
                <a16:creationId xmlns:a16="http://schemas.microsoft.com/office/drawing/2014/main" id="{62091F8A-5EA3-2969-5003-7BB05A982812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 rot="5400000" flipH="1" flipV="1">
            <a:off x="1486641" y="2426551"/>
            <a:ext cx="1113055" cy="2580560"/>
          </a:xfrm>
          <a:prstGeom prst="bentConnector5">
            <a:avLst>
              <a:gd name="adj1" fmla="val -8632"/>
              <a:gd name="adj2" fmla="val 27410"/>
              <a:gd name="adj3" fmla="val 108632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1EB11BA6-A0EF-DE94-4484-2E54E7EF2677}"/>
              </a:ext>
            </a:extLst>
          </p:cNvPr>
          <p:cNvCxnSpPr>
            <a:cxnSpLocks/>
            <a:stCxn id="2" idx="2"/>
            <a:endCxn id="3" idx="0"/>
          </p:cNvCxnSpPr>
          <p:nvPr/>
        </p:nvCxnSpPr>
        <p:spPr>
          <a:xfrm>
            <a:off x="752889" y="3696693"/>
            <a:ext cx="0" cy="4127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150EE5F4-F347-9354-0688-2ADEA06F8E03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>
            <a:off x="3333449" y="3624638"/>
            <a:ext cx="34097" cy="7205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D919D3B6-F24A-1219-6C3E-7C1F2AC7D1C7}"/>
              </a:ext>
            </a:extLst>
          </p:cNvPr>
          <p:cNvSpPr/>
          <p:nvPr/>
        </p:nvSpPr>
        <p:spPr>
          <a:xfrm>
            <a:off x="3368100" y="5164814"/>
            <a:ext cx="1094013" cy="4121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 III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1888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06A334-7740-DCDC-F842-A085BB7A66B6}"/>
              </a:ext>
            </a:extLst>
          </p:cNvPr>
          <p:cNvSpPr/>
          <p:nvPr/>
        </p:nvSpPr>
        <p:spPr>
          <a:xfrm>
            <a:off x="3367546" y="5648486"/>
            <a:ext cx="1120399" cy="4121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Guillaume II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1888-1918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0E82DB9C-6E1A-6EAF-73CF-6ADA0A8A7479}"/>
              </a:ext>
            </a:extLst>
          </p:cNvPr>
          <p:cNvCxnSpPr>
            <a:cxnSpLocks/>
            <a:stCxn id="11" idx="2"/>
            <a:endCxn id="12" idx="0"/>
          </p:cNvCxnSpPr>
          <p:nvPr/>
        </p:nvCxnSpPr>
        <p:spPr>
          <a:xfrm>
            <a:off x="3915107" y="5576951"/>
            <a:ext cx="12639" cy="71535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7A560E4-55FF-0986-9575-579413EA0DC7}"/>
              </a:ext>
            </a:extLst>
          </p:cNvPr>
          <p:cNvSpPr/>
          <p:nvPr/>
        </p:nvSpPr>
        <p:spPr>
          <a:xfrm>
            <a:off x="3367547" y="4675167"/>
            <a:ext cx="1094566" cy="41213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Guillaume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1861-71-88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EE665FD6-8290-E480-5272-078FB33C7116}"/>
              </a:ext>
            </a:extLst>
          </p:cNvPr>
          <p:cNvCxnSpPr>
            <a:cxnSpLocks/>
            <a:stCxn id="14" idx="2"/>
            <a:endCxn id="11" idx="0"/>
          </p:cNvCxnSpPr>
          <p:nvPr/>
        </p:nvCxnSpPr>
        <p:spPr>
          <a:xfrm>
            <a:off x="3914830" y="5087304"/>
            <a:ext cx="277" cy="7751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DC7FFFB6-119A-B5E3-AF9B-B5EA9EE11D01}"/>
              </a:ext>
            </a:extLst>
          </p:cNvPr>
          <p:cNvSpPr/>
          <p:nvPr/>
        </p:nvSpPr>
        <p:spPr>
          <a:xfrm>
            <a:off x="2291858" y="4675167"/>
            <a:ext cx="1005273" cy="52824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Frédéric-Guillaume IV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1840-61</a:t>
            </a:r>
          </a:p>
        </p:txBody>
      </p:sp>
      <p:cxnSp>
        <p:nvCxnSpPr>
          <p:cNvPr id="17" name="Connecteur : en angle 16">
            <a:extLst>
              <a:ext uri="{FF2B5EF4-FFF2-40B4-BE49-F238E27FC236}">
                <a16:creationId xmlns:a16="http://schemas.microsoft.com/office/drawing/2014/main" id="{BC3B73F5-15A5-B171-7567-28B3E4B54E50}"/>
              </a:ext>
            </a:extLst>
          </p:cNvPr>
          <p:cNvCxnSpPr>
            <a:cxnSpLocks/>
            <a:stCxn id="7" idx="2"/>
            <a:endCxn id="14" idx="0"/>
          </p:cNvCxnSpPr>
          <p:nvPr/>
        </p:nvCxnSpPr>
        <p:spPr>
          <a:xfrm rot="16200000" flipH="1">
            <a:off x="3566783" y="4327120"/>
            <a:ext cx="148810" cy="54728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 : en angle 17">
            <a:extLst>
              <a:ext uri="{FF2B5EF4-FFF2-40B4-BE49-F238E27FC236}">
                <a16:creationId xmlns:a16="http://schemas.microsoft.com/office/drawing/2014/main" id="{AA29D0A9-5C17-BF0B-05DC-286F17940142}"/>
              </a:ext>
            </a:extLst>
          </p:cNvPr>
          <p:cNvCxnSpPr>
            <a:cxnSpLocks/>
            <a:stCxn id="7" idx="2"/>
            <a:endCxn id="16" idx="0"/>
          </p:cNvCxnSpPr>
          <p:nvPr/>
        </p:nvCxnSpPr>
        <p:spPr>
          <a:xfrm rot="5400000">
            <a:off x="3006616" y="4314236"/>
            <a:ext cx="148810" cy="573052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5F34310D-6F70-F69E-656D-8545827276A7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>
            <a:off x="3367546" y="4074487"/>
            <a:ext cx="1" cy="5048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360DA1D-F222-3F9B-0733-FC77329FE74B}"/>
              </a:ext>
            </a:extLst>
          </p:cNvPr>
          <p:cNvSpPr/>
          <p:nvPr/>
        </p:nvSpPr>
        <p:spPr>
          <a:xfrm>
            <a:off x="4247197" y="3103432"/>
            <a:ext cx="1550292" cy="900688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HOHENZOLLERN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Royaume de Prusse 1701-1918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Empire d’Allemagne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1871-1918</a:t>
            </a:r>
          </a:p>
        </p:txBody>
      </p:sp>
      <p:cxnSp>
        <p:nvCxnSpPr>
          <p:cNvPr id="21" name="Connecteur : en angle 20">
            <a:extLst>
              <a:ext uri="{FF2B5EF4-FFF2-40B4-BE49-F238E27FC236}">
                <a16:creationId xmlns:a16="http://schemas.microsoft.com/office/drawing/2014/main" id="{3EFC503E-6CA1-77A7-7A69-E622E72C3B10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 rot="5400000" flipH="1" flipV="1">
            <a:off x="901654" y="2993284"/>
            <a:ext cx="1131308" cy="1428839"/>
          </a:xfrm>
          <a:prstGeom prst="bentConnector5">
            <a:avLst>
              <a:gd name="adj1" fmla="val -7322"/>
              <a:gd name="adj2" fmla="val 50000"/>
              <a:gd name="adj3" fmla="val 107321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7525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8C95F-32CD-7CE0-3783-D1E94D8D3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A24BF69B-793D-C72E-656F-778FE0B5E620}"/>
              </a:ext>
            </a:extLst>
          </p:cNvPr>
          <p:cNvSpPr/>
          <p:nvPr/>
        </p:nvSpPr>
        <p:spPr>
          <a:xfrm>
            <a:off x="154799" y="177840"/>
            <a:ext cx="5649653" cy="27069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Mars-Mai 1848 : En Allemagne, révoltes des libéraux : Bade, Munich, Berlin ; …</a:t>
            </a:r>
          </a:p>
          <a:p>
            <a:endParaRPr lang="fr-FR" sz="800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*Avril 1847 : A Berlin, à la Diète prussienne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libéraux réclament…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Une monarchie constitutionnelle ; Et ensuite…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Une Prusse réformée, moteur de l’unité allemande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*Juin 1847 : Refus du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roi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: Défendre son pouvoir absolu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crainte une réaction autrichienne…</a:t>
            </a:r>
          </a:p>
        </p:txBody>
      </p:sp>
      <p:pic>
        <p:nvPicPr>
          <p:cNvPr id="23" name="Image 22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393D2A10-E7AA-55C6-15CD-1EDBC131F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78" y="177840"/>
            <a:ext cx="6073723" cy="65453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30C97077-7833-A5C4-1B93-560ED9D3ACD2}"/>
              </a:ext>
            </a:extLst>
          </p:cNvPr>
          <p:cNvSpPr/>
          <p:nvPr/>
        </p:nvSpPr>
        <p:spPr>
          <a:xfrm>
            <a:off x="7944679" y="219573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17E9C18-E1F5-6AA1-DD07-9572F2080F36}"/>
              </a:ext>
            </a:extLst>
          </p:cNvPr>
          <p:cNvSpPr/>
          <p:nvPr/>
        </p:nvSpPr>
        <p:spPr>
          <a:xfrm>
            <a:off x="10363200" y="236641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F6D60F7-B816-D4C0-6E6D-356C5E9EB6E4}"/>
              </a:ext>
            </a:extLst>
          </p:cNvPr>
          <p:cNvSpPr/>
          <p:nvPr/>
        </p:nvSpPr>
        <p:spPr>
          <a:xfrm>
            <a:off x="9872870" y="123488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19338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FDEE5-0E31-B6ED-285E-86C4D431A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B2B234E8-B9B5-3C50-74AA-C4BCDB361358}"/>
              </a:ext>
            </a:extLst>
          </p:cNvPr>
          <p:cNvSpPr/>
          <p:nvPr/>
        </p:nvSpPr>
        <p:spPr>
          <a:xfrm>
            <a:off x="154799" y="177840"/>
            <a:ext cx="4748506" cy="36918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Mars-Mai 1848 : En Allemagne, révoltes des libéraux : Bade, Munich, Berlin ; 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*Mars 1848 : La nouvelle de la révolution parisienne arrive en Allemagne et en Autriche Des révolutions éclatent…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5 mars 1848 : En Bade, à Heidelberg, les libéraux allemands convoquent un </a:t>
            </a:r>
            <a:r>
              <a:rPr lang="fr-FR" i="1" spc="-1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Vörparlament</a:t>
            </a:r>
            <a:endParaRPr lang="fr-FR" i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 Pré-Parlement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b) 13 mars 1848 : A Vienne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 revoir…</a:t>
            </a:r>
          </a:p>
        </p:txBody>
      </p:sp>
      <p:pic>
        <p:nvPicPr>
          <p:cNvPr id="131" name="Image 130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08B8AC1C-6183-BF2C-9D54-67B263AE47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10" t="6684" r="9415" b="52306"/>
          <a:stretch/>
        </p:blipFill>
        <p:spPr>
          <a:xfrm>
            <a:off x="5064794" y="187779"/>
            <a:ext cx="6985047" cy="65023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32" name="Ellipse 131">
            <a:extLst>
              <a:ext uri="{FF2B5EF4-FFF2-40B4-BE49-F238E27FC236}">
                <a16:creationId xmlns:a16="http://schemas.microsoft.com/office/drawing/2014/main" id="{D8C3B42E-BD91-0517-640F-FBAF6845BEB2}"/>
              </a:ext>
            </a:extLst>
          </p:cNvPr>
          <p:cNvSpPr/>
          <p:nvPr/>
        </p:nvSpPr>
        <p:spPr>
          <a:xfrm>
            <a:off x="8196469" y="1789043"/>
            <a:ext cx="271669" cy="24520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EBE4ED50-6386-14A6-DA2F-7F53EBAC5227}"/>
              </a:ext>
            </a:extLst>
          </p:cNvPr>
          <p:cNvSpPr/>
          <p:nvPr/>
        </p:nvSpPr>
        <p:spPr>
          <a:xfrm>
            <a:off x="9542982" y="4464288"/>
            <a:ext cx="271669" cy="24520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59B0A97-C675-F98C-EFEC-5DB3688F37D7}"/>
              </a:ext>
            </a:extLst>
          </p:cNvPr>
          <p:cNvSpPr/>
          <p:nvPr/>
        </p:nvSpPr>
        <p:spPr>
          <a:xfrm>
            <a:off x="6204809" y="3897467"/>
            <a:ext cx="271669" cy="24520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85165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FDEE5-0E31-B6ED-285E-86C4D431A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B2B234E8-B9B5-3C50-74AA-C4BCDB361358}"/>
              </a:ext>
            </a:extLst>
          </p:cNvPr>
          <p:cNvSpPr/>
          <p:nvPr/>
        </p:nvSpPr>
        <p:spPr>
          <a:xfrm>
            <a:off x="154799" y="177840"/>
            <a:ext cx="4748506" cy="36918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Mars-Mai 1848 : En Allemagne, révoltes des libéraux : Bade, Munich, Berlin ; 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c) 18 mars 1848 : A Berlin…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roi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réagit et constitue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un gouvernement libéral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Qui décide d’élire une Assemblée constituante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d) 20 mars 1848 : A Munich…</a:t>
            </a:r>
          </a:p>
          <a:p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Louis 1</a:t>
            </a:r>
            <a:r>
              <a:rPr lang="fr-FR" u="sng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de Bavière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(1825) doit abdiquer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Pour son fils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Maximilien II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Bavière, monarchie constitutionnelle depuis 1808</a:t>
            </a:r>
          </a:p>
        </p:txBody>
      </p:sp>
      <p:pic>
        <p:nvPicPr>
          <p:cNvPr id="131" name="Image 130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08B8AC1C-6183-BF2C-9D54-67B263AE47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10" t="6684" r="9415" b="52306"/>
          <a:stretch/>
        </p:blipFill>
        <p:spPr>
          <a:xfrm>
            <a:off x="5064794" y="187779"/>
            <a:ext cx="6985047" cy="65023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32" name="Ellipse 131">
            <a:extLst>
              <a:ext uri="{FF2B5EF4-FFF2-40B4-BE49-F238E27FC236}">
                <a16:creationId xmlns:a16="http://schemas.microsoft.com/office/drawing/2014/main" id="{D8C3B42E-BD91-0517-640F-FBAF6845BEB2}"/>
              </a:ext>
            </a:extLst>
          </p:cNvPr>
          <p:cNvSpPr/>
          <p:nvPr/>
        </p:nvSpPr>
        <p:spPr>
          <a:xfrm>
            <a:off x="8196469" y="1789043"/>
            <a:ext cx="271669" cy="24520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7A62D702-1619-8103-C6B0-1F77F4DF0016}"/>
              </a:ext>
            </a:extLst>
          </p:cNvPr>
          <p:cNvSpPr/>
          <p:nvPr/>
        </p:nvSpPr>
        <p:spPr>
          <a:xfrm>
            <a:off x="7579983" y="4571422"/>
            <a:ext cx="271669" cy="24520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EBE4ED50-6386-14A6-DA2F-7F53EBAC5227}"/>
              </a:ext>
            </a:extLst>
          </p:cNvPr>
          <p:cNvSpPr/>
          <p:nvPr/>
        </p:nvSpPr>
        <p:spPr>
          <a:xfrm>
            <a:off x="9542982" y="4464288"/>
            <a:ext cx="271669" cy="24520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4175D0B-C111-EFFA-B387-265D0B435356}"/>
              </a:ext>
            </a:extLst>
          </p:cNvPr>
          <p:cNvSpPr/>
          <p:nvPr/>
        </p:nvSpPr>
        <p:spPr>
          <a:xfrm>
            <a:off x="6204809" y="3897467"/>
            <a:ext cx="271669" cy="24520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6101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C12A6-0F87-7D87-81B8-79AF9B647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86CDA8-525F-8367-CEB0-400DCF0CB3AC}"/>
              </a:ext>
            </a:extLst>
          </p:cNvPr>
          <p:cNvSpPr/>
          <p:nvPr/>
        </p:nvSpPr>
        <p:spPr>
          <a:xfrm>
            <a:off x="123211" y="134305"/>
            <a:ext cx="5890532" cy="643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1830-1839 : Contre le royaume des Pays-Bas, l’indépendance réussie de la Belgique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*Nov.-Déc. 1830 : La conférence de Londres…</a:t>
            </a:r>
          </a:p>
          <a:p>
            <a:endParaRPr lang="fr-FR" sz="800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Contre l’opposition des puissances conservatrices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Prusse-Autriche et surtout la Russie du tsar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Nicolas 1</a:t>
            </a:r>
            <a:r>
              <a:rPr lang="fr-FR" u="sng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</a:t>
            </a:r>
          </a:p>
          <a:p>
            <a:endParaRPr lang="fr-FR" sz="800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Louis Philippe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et les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whigs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anglais de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Palmerston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(nov. 1830) Demandent la non-intervention de la Prusse et de la Russie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1834 : </a:t>
            </a:r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Quadruple-Alliance France, GB, Portugal et Espagne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Début de l’Entente cordiale franco-britannique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Deux visites de la reine Victoria en France en 1843-45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Puis ils obtiennent que la Belgique devienne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 Etat indépendant et neutre, comme la Suisse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1830 : Louis-Philippe à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Guizot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…</a:t>
            </a:r>
          </a:p>
          <a:p>
            <a:r>
              <a:rPr lang="fr-FR" i="1" dirty="0"/>
              <a:t>Les Pays-Bas ont toujours été la pierre d'achoppement de la paix en Europe. Aucune des grandes puissances ne peut, sans inquiétude et sans jalousie, les voir aux mains d'une autre.</a:t>
            </a:r>
          </a:p>
          <a:p>
            <a:r>
              <a:rPr lang="fr-FR" i="1" dirty="0"/>
              <a:t>Qu'ils soient, du consentement général, un État indépendant et neutre</a:t>
            </a:r>
            <a:endParaRPr lang="fr-FR" i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9" name="Image 8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B5846F04-1CC6-4C7C-5BCE-8534D01BD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668" y="177840"/>
            <a:ext cx="5890533" cy="6545855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E9439AF3-0F78-DDDF-369A-555739F0BB72}"/>
              </a:ext>
            </a:extLst>
          </p:cNvPr>
          <p:cNvSpPr/>
          <p:nvPr/>
        </p:nvSpPr>
        <p:spPr>
          <a:xfrm>
            <a:off x="8043286" y="335451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24A285E-1726-35EE-F5D8-6AF0137F0823}"/>
              </a:ext>
            </a:extLst>
          </p:cNvPr>
          <p:cNvSpPr/>
          <p:nvPr/>
        </p:nvSpPr>
        <p:spPr>
          <a:xfrm>
            <a:off x="8246469" y="400491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29200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05298-3FAB-9767-766A-B03234E85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76F92E6B-66EF-8C37-130B-504F9F92A916}"/>
              </a:ext>
            </a:extLst>
          </p:cNvPr>
          <p:cNvSpPr/>
          <p:nvPr/>
        </p:nvSpPr>
        <p:spPr>
          <a:xfrm>
            <a:off x="154799" y="177840"/>
            <a:ext cx="4748506" cy="61848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Mars-Mai 1848 : … A Francfort, le parlement opte pour u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ne Petite </a:t>
            </a:r>
            <a:r>
              <a:rPr lang="fr-FR" sz="1800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Allemagne fédérale sans l’Autriche, monarchie constitutionnelle dirigée par le roi de Prusse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e) 31 mars 1848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 </a:t>
            </a:r>
            <a:r>
              <a:rPr lang="fr-FR" i="1" spc="-1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Vörparlament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se déplace à Francfort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*Il décide l’élection au suffrage universel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D’une assemblée constituante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Pour l’ensemble de l’Allemagne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*La révolution allemande va alors se concentrer Sur deux scènes principales…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1) 18 mai 1848 : A Francfort…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 Parlement allemand constituant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Réunissant 574 députés des Etats de la Confédération germanique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2) 22 mai 1848 : A Berlin…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Une Assemblée constituante prussienne</a:t>
            </a:r>
          </a:p>
        </p:txBody>
      </p:sp>
      <p:pic>
        <p:nvPicPr>
          <p:cNvPr id="131" name="Image 130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DFD79339-C09C-9850-B5BE-99F4F0EDED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10" t="6684" r="9415" b="52306"/>
          <a:stretch/>
        </p:blipFill>
        <p:spPr>
          <a:xfrm>
            <a:off x="5064794" y="187779"/>
            <a:ext cx="6985047" cy="65023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32" name="Ellipse 131">
            <a:extLst>
              <a:ext uri="{FF2B5EF4-FFF2-40B4-BE49-F238E27FC236}">
                <a16:creationId xmlns:a16="http://schemas.microsoft.com/office/drawing/2014/main" id="{7D2D2EA7-3FC4-5587-418E-DFC1D582B459}"/>
              </a:ext>
            </a:extLst>
          </p:cNvPr>
          <p:cNvSpPr/>
          <p:nvPr/>
        </p:nvSpPr>
        <p:spPr>
          <a:xfrm>
            <a:off x="8196469" y="1789043"/>
            <a:ext cx="271669" cy="24520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2F83B9A4-9EDC-7B19-FDDA-C59C97B26545}"/>
              </a:ext>
            </a:extLst>
          </p:cNvPr>
          <p:cNvSpPr/>
          <p:nvPr/>
        </p:nvSpPr>
        <p:spPr>
          <a:xfrm>
            <a:off x="6287896" y="3347502"/>
            <a:ext cx="271669" cy="24520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09295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E06A3-D547-6046-8799-D615C17E0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75D8AEAF-9627-7C2C-A320-FC6B65E819FA}"/>
              </a:ext>
            </a:extLst>
          </p:cNvPr>
          <p:cNvSpPr/>
          <p:nvPr/>
        </p:nvSpPr>
        <p:spPr>
          <a:xfrm>
            <a:off x="154799" y="177840"/>
            <a:ext cx="4775009" cy="34148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Mars-Mai 1848 : … A Francfort, le parlement opte pour u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ne Petite </a:t>
            </a:r>
            <a:r>
              <a:rPr lang="fr-FR" sz="1800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Allemagne fédérale sans l’Autriche, monarchie constitutionnelle dirigée par le roi de Prusse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 1848 : A Francfort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Pour les députés allemands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Il faut profiter de la révolution viennoise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Qui paralyse l’Autriche, pour avancer rapidement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Mais plusieurs questions de fond apparaissent...</a:t>
            </a:r>
          </a:p>
        </p:txBody>
      </p:sp>
      <p:pic>
        <p:nvPicPr>
          <p:cNvPr id="2" name="Image 1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09C7E62E-A4B5-DFFE-C37C-505860328E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10" t="6684" r="9415" b="52306"/>
          <a:stretch/>
        </p:blipFill>
        <p:spPr>
          <a:xfrm>
            <a:off x="5064794" y="187779"/>
            <a:ext cx="6985047" cy="65023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8A9745CC-7661-9E0C-505E-D750B74039EE}"/>
              </a:ext>
            </a:extLst>
          </p:cNvPr>
          <p:cNvSpPr/>
          <p:nvPr/>
        </p:nvSpPr>
        <p:spPr>
          <a:xfrm>
            <a:off x="8196469" y="1789043"/>
            <a:ext cx="271669" cy="24520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64AA645-31F4-320C-AEE9-D5D4889581E5}"/>
              </a:ext>
            </a:extLst>
          </p:cNvPr>
          <p:cNvSpPr/>
          <p:nvPr/>
        </p:nvSpPr>
        <p:spPr>
          <a:xfrm>
            <a:off x="6287896" y="3347502"/>
            <a:ext cx="271669" cy="24520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7FBDEB4-3C4C-912B-DC6C-7BDF7F2C80D3}"/>
              </a:ext>
            </a:extLst>
          </p:cNvPr>
          <p:cNvSpPr/>
          <p:nvPr/>
        </p:nvSpPr>
        <p:spPr>
          <a:xfrm>
            <a:off x="7579983" y="4571422"/>
            <a:ext cx="271669" cy="24520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35625FF-C86D-7F15-88BE-EDCAFD4F4889}"/>
              </a:ext>
            </a:extLst>
          </p:cNvPr>
          <p:cNvSpPr/>
          <p:nvPr/>
        </p:nvSpPr>
        <p:spPr>
          <a:xfrm>
            <a:off x="9542982" y="4464288"/>
            <a:ext cx="271669" cy="24520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17465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221B1-4447-98D6-F7F3-40B698314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BFE2D42C-E77D-0E42-22BA-A82BD18D90CE}"/>
              </a:ext>
            </a:extLst>
          </p:cNvPr>
          <p:cNvSpPr/>
          <p:nvPr/>
        </p:nvSpPr>
        <p:spPr>
          <a:xfrm>
            <a:off x="154799" y="177840"/>
            <a:ext cx="5849220" cy="64002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Mars-Mai 1848 : … A Francfort, le parlement opte pour u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ne Petite </a:t>
            </a:r>
            <a:r>
              <a:rPr lang="fr-FR" sz="1800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Allemagne fédérale sans l’Autriche, monarchie constitutionnelle dirigée par le roi de Prusse</a:t>
            </a:r>
          </a:p>
          <a:p>
            <a:endParaRPr lang="fr-FR" sz="800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Le futur Etat allemand sera-t-il…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Centralisé ou fédéral ?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Républicain, démocratique (le Prussien Robert Blum et le Badois Hecker) ou monarchique ?</a:t>
            </a:r>
          </a:p>
          <a:p>
            <a:endParaRPr lang="fr-FR" sz="800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*La majorité monarchiste penche pour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 Etat fédéral dirigé par un souverain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Avec un parlement élu au suffrage censitaire</a:t>
            </a:r>
          </a:p>
          <a:p>
            <a:endParaRPr lang="fr-FR" sz="800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NB : La bourgeoisie enrichie grâce à la monarchie prussienne</a:t>
            </a:r>
          </a:p>
          <a:p>
            <a:r>
              <a:rPr lang="fr-FR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Et donc rétive à toute démocratisation du régime</a:t>
            </a:r>
          </a:p>
          <a:p>
            <a:endParaRPr lang="fr-FR" sz="800" spc="-1" dirty="0">
              <a:solidFill>
                <a:srgbClr val="FF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NB : Un choix </a:t>
            </a:r>
            <a:r>
              <a:rPr lang="fr-FR" i="1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hégélien</a:t>
            </a:r>
            <a:r>
              <a:rPr lang="fr-FR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 : Hegel rationaliste mais contre les dérives révolutionnaires françaises promeut</a:t>
            </a:r>
          </a:p>
          <a:p>
            <a:r>
              <a:rPr lang="fr-FR" i="1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Une ré-hiérarchisation de la société, apologie, au nom de la raison, de tout ce qui réunit les individus épars, de la famille à </a:t>
            </a:r>
            <a:r>
              <a:rPr lang="fr-FR" i="1" u="sng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l’Etat, considéré comme le garant de la liberté</a:t>
            </a:r>
            <a:r>
              <a:rPr lang="fr-FR" i="1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, </a:t>
            </a:r>
            <a:r>
              <a:rPr lang="fr-FR" i="1" u="sng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sous la direction d’un prince détenteur de toute souveraineté</a:t>
            </a:r>
            <a:r>
              <a:rPr lang="fr-FR" i="1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, aidé de fonctionnaires comme relais indispensables de sa volonté.</a:t>
            </a:r>
          </a:p>
          <a:p>
            <a:r>
              <a:rPr lang="fr-FR" spc="-1" dirty="0">
                <a:solidFill>
                  <a:srgbClr val="FF0000"/>
                </a:solidFill>
                <a:latin typeface="Calibri"/>
                <a:cs typeface="Calibri" panose="020F0502020204030204" pitchFamily="34" charset="0"/>
              </a:rPr>
              <a:t>J.C. Caron, l’Europe au XIXe siècle, Armand Colin, Collection, p. 157</a:t>
            </a:r>
          </a:p>
        </p:txBody>
      </p:sp>
      <p:pic>
        <p:nvPicPr>
          <p:cNvPr id="2" name="Image 1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B85B8986-5378-8651-E9AF-1FC5F9E97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889" y="177840"/>
            <a:ext cx="5858312" cy="6510049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213BB7B0-25B5-F757-B225-F4301C893276}"/>
              </a:ext>
            </a:extLst>
          </p:cNvPr>
          <p:cNvSpPr/>
          <p:nvPr/>
        </p:nvSpPr>
        <p:spPr>
          <a:xfrm>
            <a:off x="8933175" y="316673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AB93B0-E3A3-B96B-0E42-8026F4A9E6FC}"/>
              </a:ext>
            </a:extLst>
          </p:cNvPr>
          <p:cNvSpPr/>
          <p:nvPr/>
        </p:nvSpPr>
        <p:spPr>
          <a:xfrm>
            <a:off x="9108045" y="371930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11979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D3FB3-5085-7F3E-6283-6A78D29B8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AC03410D-DB93-B655-C965-AA4383A9AFB3}"/>
              </a:ext>
            </a:extLst>
          </p:cNvPr>
          <p:cNvSpPr/>
          <p:nvPr/>
        </p:nvSpPr>
        <p:spPr>
          <a:xfrm>
            <a:off x="154799" y="177840"/>
            <a:ext cx="5689410" cy="56308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Mars-Mai 1848 : … A Francfort, le parlement opte pour u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ne Petite </a:t>
            </a:r>
            <a:r>
              <a:rPr lang="fr-FR" sz="1800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Allemagne fédérale sans l’Autriche, monarchie constitutionnelle dirigée par le roi de Prusse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b) Quelles limites ? Très vite…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*Tensions avec le Danemark à propos des trois duchés…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 Schleswig majoritairement danois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le Holstein-Lauenbourg exclusivement allemands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membres de la Confédération germanique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Trois duchés en union personnelle avec le Danemark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*Jan 1848 : Le nouveau roi Frédéric VII, sans descendance Annexe le Schleswig au Danemark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Au Holstein-Lauenburg, les Allemands menacés protestent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*1848-51 : 1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ère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guerre russo-danoise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 revoir…</a:t>
            </a:r>
          </a:p>
        </p:txBody>
      </p:sp>
      <p:pic>
        <p:nvPicPr>
          <p:cNvPr id="9" name="Image 8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21370A2F-252A-5F99-1ADD-383924F00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17786"/>
            <a:ext cx="5799897" cy="66224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298AA773-1AF6-59BC-CCFE-C55AC7A3423C}"/>
              </a:ext>
            </a:extLst>
          </p:cNvPr>
          <p:cNvSpPr/>
          <p:nvPr/>
        </p:nvSpPr>
        <p:spPr>
          <a:xfrm>
            <a:off x="7597297" y="55203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F02B5E1-F3FA-4325-3269-C4FE6E12DCA7}"/>
              </a:ext>
            </a:extLst>
          </p:cNvPr>
          <p:cNvSpPr/>
          <p:nvPr/>
        </p:nvSpPr>
        <p:spPr>
          <a:xfrm>
            <a:off x="7723192" y="117329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2728EB1-0DC0-5550-7655-E34E4E950708}"/>
              </a:ext>
            </a:extLst>
          </p:cNvPr>
          <p:cNvSpPr/>
          <p:nvPr/>
        </p:nvSpPr>
        <p:spPr>
          <a:xfrm>
            <a:off x="8821078" y="182723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9C04FFF-8D29-3CE0-E85B-3F18E463C589}"/>
              </a:ext>
            </a:extLst>
          </p:cNvPr>
          <p:cNvSpPr/>
          <p:nvPr/>
        </p:nvSpPr>
        <p:spPr>
          <a:xfrm>
            <a:off x="7367140" y="301330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9BD124D-9C1D-1CD0-F012-0F3F381AB6AF}"/>
              </a:ext>
            </a:extLst>
          </p:cNvPr>
          <p:cNvSpPr/>
          <p:nvPr/>
        </p:nvSpPr>
        <p:spPr>
          <a:xfrm>
            <a:off x="8023957" y="132226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29211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D3FB3-5085-7F3E-6283-6A78D29B8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AC03410D-DB93-B655-C965-AA4383A9AFB3}"/>
              </a:ext>
            </a:extLst>
          </p:cNvPr>
          <p:cNvSpPr/>
          <p:nvPr/>
        </p:nvSpPr>
        <p:spPr>
          <a:xfrm>
            <a:off x="154799" y="177840"/>
            <a:ext cx="5766330" cy="34148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Mars-Mai 1848 : … A Francfort, le parlement opte pour u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ne Petite </a:t>
            </a:r>
            <a:r>
              <a:rPr lang="fr-FR" sz="1800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Allemagne fédérale sans l’Autriche, monarchie constitutionnelle dirigée par le roi de Prusse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*Tensions avec les Tchèques de Bohême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Qui refusent l’intégration allemande ; A revoir…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*Tensions avec les Pays-Bas à propose du Luxembourg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Également en union personnelle avec leur roi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*Et surtout, tensions avec l’Autriche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Car deux projets antagonistes apparaissent…</a:t>
            </a:r>
          </a:p>
        </p:txBody>
      </p:sp>
      <p:pic>
        <p:nvPicPr>
          <p:cNvPr id="5" name="Image 4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202DB33E-0943-E64C-04D8-1E89CB714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3223"/>
            <a:ext cx="5799897" cy="66224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59179C7E-3D33-1DEE-CE64-76C2C5B6ED55}"/>
              </a:ext>
            </a:extLst>
          </p:cNvPr>
          <p:cNvSpPr/>
          <p:nvPr/>
        </p:nvSpPr>
        <p:spPr>
          <a:xfrm>
            <a:off x="8821078" y="182723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EF7F204-C90E-902E-8107-920C936B4EBE}"/>
              </a:ext>
            </a:extLst>
          </p:cNvPr>
          <p:cNvSpPr/>
          <p:nvPr/>
        </p:nvSpPr>
        <p:spPr>
          <a:xfrm>
            <a:off x="7367140" y="301330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6E57F66-E630-CEC2-D136-63EA43F7F8FD}"/>
              </a:ext>
            </a:extLst>
          </p:cNvPr>
          <p:cNvSpPr/>
          <p:nvPr/>
        </p:nvSpPr>
        <p:spPr>
          <a:xfrm>
            <a:off x="7597297" y="55203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A5CA86B-B22A-7491-7192-8F143E028F86}"/>
              </a:ext>
            </a:extLst>
          </p:cNvPr>
          <p:cNvSpPr/>
          <p:nvPr/>
        </p:nvSpPr>
        <p:spPr>
          <a:xfrm>
            <a:off x="7723192" y="117329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7955974-93B6-57E3-BC76-C1F0C5AA50BE}"/>
              </a:ext>
            </a:extLst>
          </p:cNvPr>
          <p:cNvSpPr/>
          <p:nvPr/>
        </p:nvSpPr>
        <p:spPr>
          <a:xfrm>
            <a:off x="8023957" y="132226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4046F3E-D01F-B165-E659-05F18EFE9AA5}"/>
              </a:ext>
            </a:extLst>
          </p:cNvPr>
          <p:cNvSpPr/>
          <p:nvPr/>
        </p:nvSpPr>
        <p:spPr>
          <a:xfrm>
            <a:off x="6556700" y="316228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F71B6FD-A5D4-5EE5-B747-905C4CD9F619}"/>
              </a:ext>
            </a:extLst>
          </p:cNvPr>
          <p:cNvSpPr/>
          <p:nvPr/>
        </p:nvSpPr>
        <p:spPr>
          <a:xfrm>
            <a:off x="9195525" y="308779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81374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B997F-6395-B34B-ED34-E9F757ED8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33CA8FAC-E656-94DA-A30B-939A7EE05212}"/>
              </a:ext>
            </a:extLst>
          </p:cNvPr>
          <p:cNvSpPr/>
          <p:nvPr/>
        </p:nvSpPr>
        <p:spPr>
          <a:xfrm>
            <a:off x="154799" y="177840"/>
            <a:ext cx="5858312" cy="59078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Mars-Mai 1848 : … A Francfort, le parlement opte pour u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ne Petite </a:t>
            </a:r>
            <a:r>
              <a:rPr lang="fr-FR" sz="1800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Allemagne fédérale sans l’Autriche, monarchie constitutionnelle dirigée par le roi de Prusse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1) Une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Grande Allemagne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Une renaissance d’un Saint-Empire augmenté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 Etat confédéral incluant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tout l’Empire autrichien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Incluant donc des peuples non-germaniques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*Projet soutenu par les plus conservateurs et les catholiques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Une solution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Mitteleuropa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très </a:t>
            </a:r>
            <a:r>
              <a:rPr lang="fr-FR" i="1" spc="-1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austrophile</a:t>
            </a:r>
            <a:endParaRPr lang="fr-FR" i="1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2) Une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Petite Allemagne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sans l’Empire autrichien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 Etat fédéral et dirigée par le roi de Prusse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Projet soutenu par les libéraux et les protestants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Une solution purement pangermaniste et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prussophile</a:t>
            </a:r>
          </a:p>
          <a:p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qui existe déjà économiquement avec le </a:t>
            </a:r>
            <a:r>
              <a:rPr lang="fr-FR" i="1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Zollverein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*Et pendant ce temps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Dans l’Empire autrichien, au sens large…</a:t>
            </a:r>
          </a:p>
        </p:txBody>
      </p:sp>
      <p:pic>
        <p:nvPicPr>
          <p:cNvPr id="5" name="Image 4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CEC4678D-DC86-2A35-C3D5-3C4A788EC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889" y="177840"/>
            <a:ext cx="5858312" cy="6510049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9E7699E0-00C4-ED82-57A4-5BEF3BEB1971}"/>
              </a:ext>
            </a:extLst>
          </p:cNvPr>
          <p:cNvSpPr/>
          <p:nvPr/>
        </p:nvSpPr>
        <p:spPr>
          <a:xfrm>
            <a:off x="8933175" y="316673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71DBE2A-A548-B595-9C41-2A6D5A785FB5}"/>
              </a:ext>
            </a:extLst>
          </p:cNvPr>
          <p:cNvSpPr/>
          <p:nvPr/>
        </p:nvSpPr>
        <p:spPr>
          <a:xfrm>
            <a:off x="9108045" y="371930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44300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62987-9209-D804-E447-5E1A1D5CD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774F15A0-5199-342B-47B0-56EB2430B311}"/>
              </a:ext>
            </a:extLst>
          </p:cNvPr>
          <p:cNvSpPr/>
          <p:nvPr/>
        </p:nvSpPr>
        <p:spPr>
          <a:xfrm>
            <a:off x="154799" y="177840"/>
            <a:ext cx="7213409" cy="45228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Mars-Juillet 1848 : Révolutions dans l’Empire d’Autriche : Révolte libérale à Vienne et révolutions nationalistes à Prague, Cracovie, Lviv, Milan, Venise et Budapest ; 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*Mars-Avril 1848 : Comme en Allemagne, la Révolution française connue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C’est l’ensemble de l’Empire qui se révolte…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Au cœur de l’empire : Budapest, Vienne et Prague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b) En Italie, Milan et Venise ; A revoir…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c) Puis Cracovie et Lviv en Pologne, qui réclament l’autonomie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qui établissent des liens avec la Posnanie prussienne, révoltée elle-aussi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1846 : La république de Cracovie (1815) s’était soulevée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Puis elle avait été vaincue et annexée par l’Autriche</a:t>
            </a:r>
          </a:p>
        </p:txBody>
      </p:sp>
      <p:pic>
        <p:nvPicPr>
          <p:cNvPr id="2" name="Image 1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67609363-2DC3-2189-09DC-3F45A5B67D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10" t="6684" r="562" b="16629"/>
          <a:stretch/>
        </p:blipFill>
        <p:spPr>
          <a:xfrm>
            <a:off x="7565708" y="126382"/>
            <a:ext cx="4467000" cy="655377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3D12F985-DB61-3226-771E-1E7524B2CC47}"/>
              </a:ext>
            </a:extLst>
          </p:cNvPr>
          <p:cNvSpPr/>
          <p:nvPr/>
        </p:nvSpPr>
        <p:spPr>
          <a:xfrm>
            <a:off x="9932504" y="2439270"/>
            <a:ext cx="271669" cy="24520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3F52E81-594A-91C0-FCB7-881E1BD2CF6F}"/>
              </a:ext>
            </a:extLst>
          </p:cNvPr>
          <p:cNvSpPr/>
          <p:nvPr/>
        </p:nvSpPr>
        <p:spPr>
          <a:xfrm>
            <a:off x="10698306" y="260998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7D9F190-2BD2-18EB-0CDC-817442C5B9EF}"/>
              </a:ext>
            </a:extLst>
          </p:cNvPr>
          <p:cNvSpPr/>
          <p:nvPr/>
        </p:nvSpPr>
        <p:spPr>
          <a:xfrm>
            <a:off x="9551218" y="187449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65DA00C-BA88-A005-4D45-C14D0E99B5DD}"/>
              </a:ext>
            </a:extLst>
          </p:cNvPr>
          <p:cNvSpPr/>
          <p:nvPr/>
        </p:nvSpPr>
        <p:spPr>
          <a:xfrm>
            <a:off x="10785741" y="172551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7B6AAA4-C35D-178D-FA0F-40EAB35ED0ED}"/>
              </a:ext>
            </a:extLst>
          </p:cNvPr>
          <p:cNvSpPr/>
          <p:nvPr/>
        </p:nvSpPr>
        <p:spPr>
          <a:xfrm>
            <a:off x="8287706" y="342900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4782BFD-4571-87C9-E6CD-FB8242E124D2}"/>
              </a:ext>
            </a:extLst>
          </p:cNvPr>
          <p:cNvSpPr/>
          <p:nvPr/>
        </p:nvSpPr>
        <p:spPr>
          <a:xfrm>
            <a:off x="9097139" y="350348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DC4F065-AB3D-0BF2-0B9C-1E1C0ADBB73A}"/>
              </a:ext>
            </a:extLst>
          </p:cNvPr>
          <p:cNvSpPr/>
          <p:nvPr/>
        </p:nvSpPr>
        <p:spPr>
          <a:xfrm>
            <a:off x="10029303" y="91050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B534ABB-C5B7-9C23-151B-4108DC0D784C}"/>
              </a:ext>
            </a:extLst>
          </p:cNvPr>
          <p:cNvSpPr/>
          <p:nvPr/>
        </p:nvSpPr>
        <p:spPr>
          <a:xfrm>
            <a:off x="11607156" y="157654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58092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8C951-2856-A418-9400-1F09A24EC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199D6832-5AAE-39EA-FD20-344D9064944C}"/>
              </a:ext>
            </a:extLst>
          </p:cNvPr>
          <p:cNvSpPr/>
          <p:nvPr/>
        </p:nvSpPr>
        <p:spPr>
          <a:xfrm>
            <a:off x="154799" y="177840"/>
            <a:ext cx="4523217" cy="36918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Mars-Juillet 1848 : … A Vienne, la cour impériale s’enfuit et un gouvernement démocratique se met en place ; 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*13-14 mars 1848 : A Vienne…</a:t>
            </a:r>
          </a:p>
          <a:p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Capitale de l’Empire et cœur de la réaction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Manifestation et la troupe tire sur la foule</a:t>
            </a:r>
          </a:p>
          <a:p>
            <a:endParaRPr lang="fr-FR" u="sng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Metternich démissionne et s’enfuit en GB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(!)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*Un Comité central se met en place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réclame une assemblée constituante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Elue au suffrage universel…</a:t>
            </a:r>
          </a:p>
        </p:txBody>
      </p:sp>
      <p:pic>
        <p:nvPicPr>
          <p:cNvPr id="2" name="Image 1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A7E610BE-2D9D-55AD-9296-77646599EE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06" t="21486" r="505" b="50446"/>
          <a:stretch/>
        </p:blipFill>
        <p:spPr>
          <a:xfrm>
            <a:off x="4928036" y="177840"/>
            <a:ext cx="7109164" cy="558685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C1FE91B6-8BD0-E405-16C9-5E7D5614BE63}"/>
              </a:ext>
            </a:extLst>
          </p:cNvPr>
          <p:cNvSpPr/>
          <p:nvPr/>
        </p:nvSpPr>
        <p:spPr>
          <a:xfrm>
            <a:off x="7255565" y="2593667"/>
            <a:ext cx="271669" cy="24520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0C36F02A-AD90-43ED-C330-69ABD2831E57}"/>
              </a:ext>
            </a:extLst>
          </p:cNvPr>
          <p:cNvSpPr/>
          <p:nvPr/>
        </p:nvSpPr>
        <p:spPr>
          <a:xfrm>
            <a:off x="8945217" y="3090624"/>
            <a:ext cx="271669" cy="24520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51422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E2389-CDDE-44D6-2B8D-A0167AE82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28E4E9AE-037E-2677-AB22-6052240B9F86}"/>
              </a:ext>
            </a:extLst>
          </p:cNvPr>
          <p:cNvSpPr/>
          <p:nvPr/>
        </p:nvSpPr>
        <p:spPr>
          <a:xfrm>
            <a:off x="154800" y="177840"/>
            <a:ext cx="4602730" cy="53538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Mars-Juillet 1848 : … A Vienne, la cour impériale s’enfuit et un gouvernement démocratique se met en place ; 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*Avril 1848 : A Vienne, le gouvernement impérial accorde une constitution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Bicaméralisme au suffrage censitaire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Et droit de véto absolu de l’empereur…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Dans les pays héréditaires des Habsbourg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En est donc exclue la Hongrie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*Mais le Comité central, déçu, réclame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Une assemblée unique élue au suffrage universel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 1848 : Se sentant en danger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cour de Ferdinand 1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et le parlement élu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Se réfugient à </a:t>
            </a:r>
            <a:r>
              <a:rPr lang="fr-FR" spc="-1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Kremsier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en Moravie… </a:t>
            </a:r>
          </a:p>
        </p:txBody>
      </p:sp>
      <p:pic>
        <p:nvPicPr>
          <p:cNvPr id="2" name="Image 1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C5D55145-2588-11FF-8833-FCE720A24F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06" t="21486" r="505" b="50446"/>
          <a:stretch/>
        </p:blipFill>
        <p:spPr>
          <a:xfrm>
            <a:off x="4928036" y="177840"/>
            <a:ext cx="7109164" cy="558685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49E2CD83-8336-FAE3-37DC-AD7C0603D141}"/>
              </a:ext>
            </a:extLst>
          </p:cNvPr>
          <p:cNvSpPr/>
          <p:nvPr/>
        </p:nvSpPr>
        <p:spPr>
          <a:xfrm>
            <a:off x="7255565" y="2593667"/>
            <a:ext cx="271669" cy="24520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9C7A58E-18ED-A23E-5395-6445FA284D3E}"/>
              </a:ext>
            </a:extLst>
          </p:cNvPr>
          <p:cNvSpPr/>
          <p:nvPr/>
        </p:nvSpPr>
        <p:spPr>
          <a:xfrm>
            <a:off x="8945217" y="3090624"/>
            <a:ext cx="271669" cy="24520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AFA4911-CEE8-7117-9542-36147B0F1845}"/>
              </a:ext>
            </a:extLst>
          </p:cNvPr>
          <p:cNvSpPr/>
          <p:nvPr/>
        </p:nvSpPr>
        <p:spPr>
          <a:xfrm>
            <a:off x="6374296" y="1288328"/>
            <a:ext cx="271669" cy="24520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888EDF7-97C4-2C95-CD75-7550F0195047}"/>
              </a:ext>
            </a:extLst>
          </p:cNvPr>
          <p:cNvSpPr/>
          <p:nvPr/>
        </p:nvSpPr>
        <p:spPr>
          <a:xfrm>
            <a:off x="7868191" y="160928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18221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FC4D3-F745-1996-D9AE-228D70C43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7E8183F2-9A8D-A7DC-9692-50F20518F928}"/>
              </a:ext>
            </a:extLst>
          </p:cNvPr>
          <p:cNvSpPr/>
          <p:nvPr/>
        </p:nvSpPr>
        <p:spPr>
          <a:xfrm>
            <a:off x="154799" y="177840"/>
            <a:ext cx="4615983" cy="41996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700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Mars-Juillet 1848 : … A Budapest, un gouvernement autonomiste se met en place ; 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*15 mars 1848 : Révolution à Budapest…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 poète </a:t>
            </a:r>
            <a:r>
              <a:rPr lang="fr-FR" u="sng" spc="-1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Sandor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fr-FR" u="sng" spc="-1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Petöfi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et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Lajos Kossuth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Proclament un gouvernement hongrois autonome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Plus d’autonomie pour la Hongrie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Union de la Transylvanie avec la Hongrie</a:t>
            </a:r>
          </a:p>
          <a:p>
            <a:pPr marL="285750" indent="-285750">
              <a:buFontTx/>
              <a:buChar char="-"/>
            </a:pP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*Avril 1848 : La Diète est dissoute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Remplacée par une Assemblée nationale élue en juillet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*Mais passés les 1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ers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enthousiasmes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Des fractures entre nationalistes apparaissent...</a:t>
            </a:r>
          </a:p>
        </p:txBody>
      </p:sp>
      <p:pic>
        <p:nvPicPr>
          <p:cNvPr id="2" name="Image 1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9A88AF4E-6C95-7BC3-DC48-7679A4CFC6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06" t="21486" r="505" b="50446"/>
          <a:stretch/>
        </p:blipFill>
        <p:spPr>
          <a:xfrm>
            <a:off x="4928036" y="177840"/>
            <a:ext cx="7109164" cy="558685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E8F3AC78-FCA1-F491-A44A-1111BC2C658D}"/>
              </a:ext>
            </a:extLst>
          </p:cNvPr>
          <p:cNvSpPr/>
          <p:nvPr/>
        </p:nvSpPr>
        <p:spPr>
          <a:xfrm>
            <a:off x="7255565" y="2593667"/>
            <a:ext cx="271669" cy="24520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65C57C1-4764-A129-125E-41BDEAC24D5D}"/>
              </a:ext>
            </a:extLst>
          </p:cNvPr>
          <p:cNvSpPr/>
          <p:nvPr/>
        </p:nvSpPr>
        <p:spPr>
          <a:xfrm>
            <a:off x="8945217" y="3090624"/>
            <a:ext cx="271669" cy="24520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2117D85-62D4-730F-08A2-723945B9FEFE}"/>
              </a:ext>
            </a:extLst>
          </p:cNvPr>
          <p:cNvSpPr/>
          <p:nvPr/>
        </p:nvSpPr>
        <p:spPr>
          <a:xfrm>
            <a:off x="6374296" y="1288328"/>
            <a:ext cx="271669" cy="24520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4036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C12A6-0F87-7D87-81B8-79AF9B647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86CDA8-525F-8367-CEB0-400DCF0CB3AC}"/>
              </a:ext>
            </a:extLst>
          </p:cNvPr>
          <p:cNvSpPr/>
          <p:nvPr/>
        </p:nvSpPr>
        <p:spPr>
          <a:xfrm>
            <a:off x="123211" y="134305"/>
            <a:ext cx="6834180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1830-1839 : Contre le royaume des Pays-Bas, l’indépendance réussie de la Belgique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*Fév. 1831 : La Belgique choisit comme roi d’abord</a:t>
            </a:r>
          </a:p>
          <a:p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Louis de Nemours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2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ème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fils de Louis-Philippe…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Mais pour ne pas heurter la GB, Louis refuse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se rallie au candidat de Londres,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Léopold de Saxe-Cobourg-Gotha</a:t>
            </a: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Oncle d’Albert de Saxe-Cobourg, époux de la reine Victoria (1837)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1832 : Léopold épousera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Louise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fille de Louis-Philippe 1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99837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0DC2F-BE46-7A77-1A26-EBE2D252B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188290CD-29CB-6788-DBC9-ABFC980083F9}"/>
              </a:ext>
            </a:extLst>
          </p:cNvPr>
          <p:cNvSpPr/>
          <p:nvPr/>
        </p:nvSpPr>
        <p:spPr>
          <a:xfrm>
            <a:off x="154799" y="177840"/>
            <a:ext cx="3224505" cy="56308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Mars-Juillet 1848 : … A Prague, les Tchèques refusent l’intégration allemande et choisissent l’autonomie au sein de l’Empire autrichien ; 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</a:t>
            </a:r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11 mars 1848 : Révolte à Prague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Alliance des Allemands et des Tchèques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Mais très vite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Tensions avec les ambitions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Du parlement de Francfort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*Les Tchèques de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Palacky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Refusent l’intégration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Dans un Empire </a:t>
            </a:r>
            <a:r>
              <a:rPr lang="fr-FR" sz="1700" spc="-1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prusso-allemand</a:t>
            </a:r>
            <a:endParaRPr lang="fr-FR" sz="1700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réclament un Etat autonome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Dans l’Empire autrichien…</a:t>
            </a:r>
          </a:p>
        </p:txBody>
      </p:sp>
      <p:pic>
        <p:nvPicPr>
          <p:cNvPr id="6" name="Image 5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1FAF2F37-8315-A21F-B519-54F00CD4F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963" y="177839"/>
            <a:ext cx="8506237" cy="62627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5C1C10CE-9BAB-B3FB-30F5-4254CF828279}"/>
              </a:ext>
            </a:extLst>
          </p:cNvPr>
          <p:cNvSpPr/>
          <p:nvPr/>
        </p:nvSpPr>
        <p:spPr>
          <a:xfrm>
            <a:off x="6937513" y="2196102"/>
            <a:ext cx="271669" cy="24520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CA07268-FF78-94F1-BAD1-058F3D5BE593}"/>
              </a:ext>
            </a:extLst>
          </p:cNvPr>
          <p:cNvSpPr/>
          <p:nvPr/>
        </p:nvSpPr>
        <p:spPr>
          <a:xfrm>
            <a:off x="6096000" y="84066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408F654D-C41E-CACE-6BA7-CD8808723AD7}"/>
              </a:ext>
            </a:extLst>
          </p:cNvPr>
          <p:cNvSpPr/>
          <p:nvPr/>
        </p:nvSpPr>
        <p:spPr>
          <a:xfrm>
            <a:off x="7648246" y="4879667"/>
            <a:ext cx="271669" cy="2452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EC11C2E-4CCF-4A3C-3D37-DA9D4E222773}"/>
              </a:ext>
            </a:extLst>
          </p:cNvPr>
          <p:cNvSpPr/>
          <p:nvPr/>
        </p:nvSpPr>
        <p:spPr>
          <a:xfrm>
            <a:off x="8640418" y="5462763"/>
            <a:ext cx="271669" cy="2452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C9F71EF-EA35-D795-2ED7-41A5D08617AE}"/>
              </a:ext>
            </a:extLst>
          </p:cNvPr>
          <p:cNvSpPr/>
          <p:nvPr/>
        </p:nvSpPr>
        <p:spPr>
          <a:xfrm>
            <a:off x="8214044" y="2623731"/>
            <a:ext cx="271669" cy="24520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5427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2FDFB-E9C3-9854-2EC5-7568DEF73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7AC5120A-9E17-7C98-7BFE-3DC80E8A851D}"/>
              </a:ext>
            </a:extLst>
          </p:cNvPr>
          <p:cNvSpPr/>
          <p:nvPr/>
        </p:nvSpPr>
        <p:spPr>
          <a:xfrm>
            <a:off x="66911" y="177839"/>
            <a:ext cx="3318661" cy="47998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Mars-Juillet 1848 : … En Hongrie, les minorités slovaques, serbes, roumaines et croates, refusent la tutelle magyare et réclament la protection autrichienne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b) Mars-Mai 1848 : A Budapest…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ambitions des nationalistes hongrois se heurtent à d’autres nationalismes…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*Slovaques au nord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Serbes au sud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*Les Roumains de Transylvanie Réclament la protection autrichienne contre la Hongrie </a:t>
            </a:r>
            <a:r>
              <a:rPr lang="fr-FR" sz="16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(!)</a:t>
            </a:r>
          </a:p>
        </p:txBody>
      </p:sp>
      <p:pic>
        <p:nvPicPr>
          <p:cNvPr id="10" name="Image 9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8E3953C1-1C3B-6310-6871-B899EACC7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963" y="177839"/>
            <a:ext cx="8506237" cy="62627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9DEFBC05-583E-76BF-CE2C-01C87B5468D5}"/>
              </a:ext>
            </a:extLst>
          </p:cNvPr>
          <p:cNvSpPr/>
          <p:nvPr/>
        </p:nvSpPr>
        <p:spPr>
          <a:xfrm>
            <a:off x="6937513" y="2196102"/>
            <a:ext cx="271669" cy="24520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C55EF7E-5271-EB54-D17A-5CA31C6BF9C5}"/>
              </a:ext>
            </a:extLst>
          </p:cNvPr>
          <p:cNvSpPr/>
          <p:nvPr/>
        </p:nvSpPr>
        <p:spPr>
          <a:xfrm>
            <a:off x="8398278" y="178156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9023001-F929-6C6A-52A7-FABB6FE650EA}"/>
              </a:ext>
            </a:extLst>
          </p:cNvPr>
          <p:cNvSpPr/>
          <p:nvPr/>
        </p:nvSpPr>
        <p:spPr>
          <a:xfrm>
            <a:off x="8809095" y="437249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378C948-A438-0BE5-C4EA-F803B8B7A6CD}"/>
              </a:ext>
            </a:extLst>
          </p:cNvPr>
          <p:cNvSpPr/>
          <p:nvPr/>
        </p:nvSpPr>
        <p:spPr>
          <a:xfrm>
            <a:off x="10889687" y="316022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7CDDABA-E971-362C-3603-49EED98050B1}"/>
              </a:ext>
            </a:extLst>
          </p:cNvPr>
          <p:cNvSpPr/>
          <p:nvPr/>
        </p:nvSpPr>
        <p:spPr>
          <a:xfrm>
            <a:off x="6096000" y="84066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95E8F65-AC01-6CCA-35DC-49D11C809806}"/>
              </a:ext>
            </a:extLst>
          </p:cNvPr>
          <p:cNvSpPr/>
          <p:nvPr/>
        </p:nvSpPr>
        <p:spPr>
          <a:xfrm>
            <a:off x="7648246" y="4879667"/>
            <a:ext cx="271669" cy="2452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51F1F65-7CE8-5DDE-8237-3496DCCDBD44}"/>
              </a:ext>
            </a:extLst>
          </p:cNvPr>
          <p:cNvSpPr/>
          <p:nvPr/>
        </p:nvSpPr>
        <p:spPr>
          <a:xfrm>
            <a:off x="8640418" y="5462763"/>
            <a:ext cx="271669" cy="2452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45B8443-088A-6BA1-0342-E82BF963D69D}"/>
              </a:ext>
            </a:extLst>
          </p:cNvPr>
          <p:cNvSpPr/>
          <p:nvPr/>
        </p:nvSpPr>
        <p:spPr>
          <a:xfrm>
            <a:off x="8214044" y="2623731"/>
            <a:ext cx="271669" cy="24520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974950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FC4D3-F745-1996-D9AE-228D70C43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7E8183F2-9A8D-A7DC-9692-50F20518F928}"/>
              </a:ext>
            </a:extLst>
          </p:cNvPr>
          <p:cNvSpPr/>
          <p:nvPr/>
        </p:nvSpPr>
        <p:spPr>
          <a:xfrm>
            <a:off x="154800" y="177840"/>
            <a:ext cx="3158244" cy="56308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Mars-Juillet 1848 : … En Hongrie, les minorités slovaques, serbes, roumaines et croates, refusent la tutelle magyare et réclament la protection autrichienne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 Zagreb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Croates de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Josip </a:t>
            </a:r>
            <a:r>
              <a:rPr lang="fr-FR" u="sng" spc="-1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Jellachich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se proclament Indépendants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s’allient à l’Autriche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*Juillet 1848 : En réaction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 Budapest…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Hongrois destituent l’empereur Ferdinand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déclarent la levée en masse…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*Et pendant ce temps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En Italie…</a:t>
            </a:r>
          </a:p>
        </p:txBody>
      </p:sp>
      <p:pic>
        <p:nvPicPr>
          <p:cNvPr id="7" name="Image 6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A4F6C806-305B-3E66-85E5-B9D8D841B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963" y="177839"/>
            <a:ext cx="8506237" cy="62627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65F89A4A-2432-F245-41FF-98397650B9D2}"/>
              </a:ext>
            </a:extLst>
          </p:cNvPr>
          <p:cNvSpPr/>
          <p:nvPr/>
        </p:nvSpPr>
        <p:spPr>
          <a:xfrm>
            <a:off x="6937513" y="2196102"/>
            <a:ext cx="271669" cy="24520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9D2FDFD-D71B-815D-0C8A-F20D4CD4D246}"/>
              </a:ext>
            </a:extLst>
          </p:cNvPr>
          <p:cNvSpPr/>
          <p:nvPr/>
        </p:nvSpPr>
        <p:spPr>
          <a:xfrm>
            <a:off x="8398278" y="178156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0CBFF06-A066-7B43-8EC2-636E6167B806}"/>
              </a:ext>
            </a:extLst>
          </p:cNvPr>
          <p:cNvSpPr/>
          <p:nvPr/>
        </p:nvSpPr>
        <p:spPr>
          <a:xfrm>
            <a:off x="8809095" y="437249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A781AFA-927F-2BFD-BB2E-2C12BCCCF907}"/>
              </a:ext>
            </a:extLst>
          </p:cNvPr>
          <p:cNvSpPr/>
          <p:nvPr/>
        </p:nvSpPr>
        <p:spPr>
          <a:xfrm>
            <a:off x="10889687" y="316022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EC9133E-4DCB-518F-9DA1-428F1AC6417C}"/>
              </a:ext>
            </a:extLst>
          </p:cNvPr>
          <p:cNvSpPr/>
          <p:nvPr/>
        </p:nvSpPr>
        <p:spPr>
          <a:xfrm>
            <a:off x="6096000" y="84066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F5105AE-D441-B128-79BE-F17FFFA60563}"/>
              </a:ext>
            </a:extLst>
          </p:cNvPr>
          <p:cNvSpPr/>
          <p:nvPr/>
        </p:nvSpPr>
        <p:spPr>
          <a:xfrm>
            <a:off x="6762643" y="384561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F120AFA-A2A7-3488-BD14-B93B8285F704}"/>
              </a:ext>
            </a:extLst>
          </p:cNvPr>
          <p:cNvSpPr/>
          <p:nvPr/>
        </p:nvSpPr>
        <p:spPr>
          <a:xfrm>
            <a:off x="7648246" y="4879667"/>
            <a:ext cx="271669" cy="2452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54CCC20-D33A-EDC5-BD7F-72A2BEDF9912}"/>
              </a:ext>
            </a:extLst>
          </p:cNvPr>
          <p:cNvSpPr/>
          <p:nvPr/>
        </p:nvSpPr>
        <p:spPr>
          <a:xfrm>
            <a:off x="8640418" y="5462763"/>
            <a:ext cx="271669" cy="24520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A0371F7-B9DE-2D0B-7CD2-B99AA521C329}"/>
              </a:ext>
            </a:extLst>
          </p:cNvPr>
          <p:cNvSpPr/>
          <p:nvPr/>
        </p:nvSpPr>
        <p:spPr>
          <a:xfrm>
            <a:off x="8214044" y="2623731"/>
            <a:ext cx="271669" cy="24520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9882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6C963-1CBD-4C9B-DEB9-F0553FCF2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AF9074BF-7681-B534-BF79-804258A85922}"/>
              </a:ext>
            </a:extLst>
          </p:cNvPr>
          <p:cNvSpPr/>
          <p:nvPr/>
        </p:nvSpPr>
        <p:spPr>
          <a:xfrm>
            <a:off x="154799" y="177840"/>
            <a:ext cx="6166487" cy="25838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Jan.-mai 1848 : En Italie, révoltes libérales et indépendantistes : Palerme, Naples, Rome, Florence, Milan et Venise ; Au nord, Charles-Albert de Piémont-Sardaigne en guerre contre l’Autriche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*Rappels : Depuis 1815…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Une Italie morcelée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Entre sept différents souverains…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2416BB91-7699-6236-167F-C4109914A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549" y="129209"/>
            <a:ext cx="5499651" cy="65995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44119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9F106-4DFA-B9E4-B520-7C2CEA914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425D50D-0031-6EAF-E7C5-39A152BC6B2F}"/>
              </a:ext>
            </a:extLst>
          </p:cNvPr>
          <p:cNvSpPr/>
          <p:nvPr/>
        </p:nvSpPr>
        <p:spPr>
          <a:xfrm>
            <a:off x="154804" y="177708"/>
            <a:ext cx="8100254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*1835 : </a:t>
            </a:r>
            <a:r>
              <a:rPr lang="fr-FR" u="sng" dirty="0">
                <a:solidFill>
                  <a:srgbClr val="000000"/>
                </a:solidFill>
                <a:ea typeface="Times New Roman" panose="02020603050405020304" pitchFamily="18" charset="0"/>
              </a:rPr>
              <a:t>Ferdinand 1</a:t>
            </a:r>
            <a:r>
              <a:rPr lang="fr-FR" u="sng" baseline="30000" dirty="0">
                <a:solidFill>
                  <a:srgbClr val="000000"/>
                </a:solidFill>
                <a:ea typeface="Times New Roman" panose="02020603050405020304" pitchFamily="18" charset="0"/>
              </a:rPr>
              <a:t>er</a:t>
            </a:r>
            <a:r>
              <a:rPr lang="fr-FR" u="sng" dirty="0">
                <a:solidFill>
                  <a:srgbClr val="000000"/>
                </a:solidFill>
                <a:ea typeface="Times New Roman" panose="02020603050405020304" pitchFamily="18" charset="0"/>
              </a:rPr>
              <a:t> Habsbourg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, empereur d’Autriche et roi de Lombardie-Vénétie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*1831 : Au Piémont-Sardaigne, </a:t>
            </a:r>
            <a:r>
              <a:rPr lang="fr-FR" u="sng" dirty="0">
                <a:solidFill>
                  <a:srgbClr val="000000"/>
                </a:solidFill>
                <a:ea typeface="Times New Roman" panose="02020603050405020304" pitchFamily="18" charset="0"/>
              </a:rPr>
              <a:t>Charles-Albert de Savoie-Carignan</a:t>
            </a:r>
            <a:endParaRPr lang="fr-FR" sz="800" u="sng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*1824 : En Toscane, </a:t>
            </a:r>
            <a:r>
              <a:rPr lang="fr-FR" u="sng" dirty="0">
                <a:solidFill>
                  <a:srgbClr val="000000"/>
                </a:solidFill>
                <a:ea typeface="Times New Roman" panose="02020603050405020304" pitchFamily="18" charset="0"/>
              </a:rPr>
              <a:t>Léopold II Habsbourg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; NB : 1847 : Rattachement de Lucques</a:t>
            </a:r>
            <a:endParaRPr lang="fr-FR" sz="800" u="sng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*1846 : A Modène, </a:t>
            </a:r>
            <a:r>
              <a:rPr lang="fr-FR" u="sng" dirty="0">
                <a:solidFill>
                  <a:srgbClr val="000000"/>
                </a:solidFill>
                <a:ea typeface="Times New Roman" panose="02020603050405020304" pitchFamily="18" charset="0"/>
              </a:rPr>
              <a:t>François V Habsbourg</a:t>
            </a:r>
            <a:endParaRPr lang="fr-FR" sz="800" u="sng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*1847 : A Parme, après </a:t>
            </a:r>
            <a:r>
              <a:rPr lang="fr-FR" u="sng" dirty="0">
                <a:solidFill>
                  <a:srgbClr val="000000"/>
                </a:solidFill>
                <a:ea typeface="Times New Roman" panose="02020603050405020304" pitchFamily="18" charset="0"/>
              </a:rPr>
              <a:t>Marie-Louise Habsbourg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fr-FR" u="sng" dirty="0">
                <a:solidFill>
                  <a:srgbClr val="000000"/>
                </a:solidFill>
                <a:ea typeface="Times New Roman" panose="02020603050405020304" pitchFamily="18" charset="0"/>
              </a:rPr>
              <a:t>Charles-Louis de Bourbon-Parme</a:t>
            </a:r>
            <a:endParaRPr lang="fr-FR" sz="800" u="sng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*1830 : A Naples, </a:t>
            </a:r>
            <a:r>
              <a:rPr lang="fr-FR" u="sng" dirty="0">
                <a:solidFill>
                  <a:srgbClr val="000000"/>
                </a:solidFill>
                <a:ea typeface="Times New Roman" panose="02020603050405020304" pitchFamily="18" charset="0"/>
              </a:rPr>
              <a:t>Ferdinand II de Bourbon-Naples</a:t>
            </a:r>
            <a:endParaRPr lang="fr-FR" sz="800" u="sng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*1846 : A Rome, le pape </a:t>
            </a:r>
            <a:r>
              <a:rPr lang="fr-FR" u="sng" dirty="0">
                <a:solidFill>
                  <a:srgbClr val="000000"/>
                </a:solidFill>
                <a:ea typeface="Times New Roman" panose="02020603050405020304" pitchFamily="18" charset="0"/>
              </a:rPr>
              <a:t>Pie IX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98C55AA5-0009-0EEE-BC00-2FCC19B46BCD}"/>
              </a:ext>
            </a:extLst>
          </p:cNvPr>
          <p:cNvSpPr/>
          <p:nvPr/>
        </p:nvSpPr>
        <p:spPr>
          <a:xfrm>
            <a:off x="6517028" y="3602775"/>
            <a:ext cx="1090345" cy="39099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VI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1711-40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45491637-4B2B-C056-B029-7BFB20693D20}"/>
              </a:ext>
            </a:extLst>
          </p:cNvPr>
          <p:cNvSpPr/>
          <p:nvPr/>
        </p:nvSpPr>
        <p:spPr>
          <a:xfrm>
            <a:off x="6517028" y="4109835"/>
            <a:ext cx="1090345" cy="39099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Marie Thérèse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1740-80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61A299D7-8DBD-0FF5-63E8-3D988CEA38F0}"/>
              </a:ext>
            </a:extLst>
          </p:cNvPr>
          <p:cNvSpPr/>
          <p:nvPr/>
        </p:nvSpPr>
        <p:spPr>
          <a:xfrm>
            <a:off x="7702968" y="4112765"/>
            <a:ext cx="1090345" cy="389733"/>
          </a:xfrm>
          <a:prstGeom prst="rect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François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1745-65</a:t>
            </a:r>
          </a:p>
        </p:txBody>
      </p:sp>
      <p:cxnSp>
        <p:nvCxnSpPr>
          <p:cNvPr id="152" name="Connecteur droit avec flèche 151">
            <a:extLst>
              <a:ext uri="{FF2B5EF4-FFF2-40B4-BE49-F238E27FC236}">
                <a16:creationId xmlns:a16="http://schemas.microsoft.com/office/drawing/2014/main" id="{F6D9893D-1FA7-02A6-48F3-C2D99C05D49C}"/>
              </a:ext>
            </a:extLst>
          </p:cNvPr>
          <p:cNvCxnSpPr>
            <a:cxnSpLocks/>
            <a:stCxn id="149" idx="2"/>
            <a:endCxn id="150" idx="0"/>
          </p:cNvCxnSpPr>
          <p:nvPr/>
        </p:nvCxnSpPr>
        <p:spPr>
          <a:xfrm>
            <a:off x="7062201" y="3993771"/>
            <a:ext cx="0" cy="11606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Rectangle 152">
            <a:extLst>
              <a:ext uri="{FF2B5EF4-FFF2-40B4-BE49-F238E27FC236}">
                <a16:creationId xmlns:a16="http://schemas.microsoft.com/office/drawing/2014/main" id="{C1FCE325-1D33-43F9-53CE-8D5C237AC8D5}"/>
              </a:ext>
            </a:extLst>
          </p:cNvPr>
          <p:cNvSpPr/>
          <p:nvPr/>
        </p:nvSpPr>
        <p:spPr>
          <a:xfrm>
            <a:off x="6512671" y="4707383"/>
            <a:ext cx="1090345" cy="390996"/>
          </a:xfrm>
          <a:prstGeom prst="rect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Joseph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1765-90</a:t>
            </a:r>
          </a:p>
        </p:txBody>
      </p:sp>
      <p:cxnSp>
        <p:nvCxnSpPr>
          <p:cNvPr id="154" name="Connecteur droit avec flèche 153">
            <a:extLst>
              <a:ext uri="{FF2B5EF4-FFF2-40B4-BE49-F238E27FC236}">
                <a16:creationId xmlns:a16="http://schemas.microsoft.com/office/drawing/2014/main" id="{F71A02C0-BF61-6868-1059-EBA0A464D2FC}"/>
              </a:ext>
            </a:extLst>
          </p:cNvPr>
          <p:cNvCxnSpPr>
            <a:cxnSpLocks/>
            <a:stCxn id="150" idx="2"/>
            <a:endCxn id="153" idx="0"/>
          </p:cNvCxnSpPr>
          <p:nvPr/>
        </p:nvCxnSpPr>
        <p:spPr>
          <a:xfrm flipH="1">
            <a:off x="7057844" y="4500831"/>
            <a:ext cx="4357" cy="20655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en angle 71">
            <a:extLst>
              <a:ext uri="{FF2B5EF4-FFF2-40B4-BE49-F238E27FC236}">
                <a16:creationId xmlns:a16="http://schemas.microsoft.com/office/drawing/2014/main" id="{4C1DDC7D-6DBF-A735-4511-45A0B8BA6AA2}"/>
              </a:ext>
            </a:extLst>
          </p:cNvPr>
          <p:cNvCxnSpPr>
            <a:cxnSpLocks/>
            <a:stCxn id="151" idx="2"/>
            <a:endCxn id="153" idx="0"/>
          </p:cNvCxnSpPr>
          <p:nvPr/>
        </p:nvCxnSpPr>
        <p:spPr>
          <a:xfrm rot="5400000">
            <a:off x="7550551" y="4009792"/>
            <a:ext cx="204885" cy="1190297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Rectangle 155">
            <a:extLst>
              <a:ext uri="{FF2B5EF4-FFF2-40B4-BE49-F238E27FC236}">
                <a16:creationId xmlns:a16="http://schemas.microsoft.com/office/drawing/2014/main" id="{39A62B49-B36B-94C9-5CED-DE3828006733}"/>
              </a:ext>
            </a:extLst>
          </p:cNvPr>
          <p:cNvSpPr/>
          <p:nvPr/>
        </p:nvSpPr>
        <p:spPr>
          <a:xfrm>
            <a:off x="7702968" y="4716864"/>
            <a:ext cx="1090345" cy="390996"/>
          </a:xfrm>
          <a:prstGeom prst="rect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Léopold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1790-92</a:t>
            </a:r>
          </a:p>
        </p:txBody>
      </p:sp>
      <p:cxnSp>
        <p:nvCxnSpPr>
          <p:cNvPr id="157" name="Connecteur droit avec flèche 156">
            <a:extLst>
              <a:ext uri="{FF2B5EF4-FFF2-40B4-BE49-F238E27FC236}">
                <a16:creationId xmlns:a16="http://schemas.microsoft.com/office/drawing/2014/main" id="{1D2FC310-31E2-B6A9-6EE6-B593523E2EC4}"/>
              </a:ext>
            </a:extLst>
          </p:cNvPr>
          <p:cNvCxnSpPr>
            <a:cxnSpLocks/>
            <a:stCxn id="151" idx="2"/>
            <a:endCxn id="156" idx="0"/>
          </p:cNvCxnSpPr>
          <p:nvPr/>
        </p:nvCxnSpPr>
        <p:spPr>
          <a:xfrm>
            <a:off x="8248141" y="4502498"/>
            <a:ext cx="0" cy="21436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Rectangle 157">
            <a:extLst>
              <a:ext uri="{FF2B5EF4-FFF2-40B4-BE49-F238E27FC236}">
                <a16:creationId xmlns:a16="http://schemas.microsoft.com/office/drawing/2014/main" id="{8ABAB62A-47CF-5774-F05A-A0B14FDC0912}"/>
              </a:ext>
            </a:extLst>
          </p:cNvPr>
          <p:cNvSpPr/>
          <p:nvPr/>
        </p:nvSpPr>
        <p:spPr>
          <a:xfrm>
            <a:off x="7666553" y="5195898"/>
            <a:ext cx="1177009" cy="559635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François II et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1792-1806-35</a:t>
            </a:r>
          </a:p>
        </p:txBody>
      </p:sp>
      <p:cxnSp>
        <p:nvCxnSpPr>
          <p:cNvPr id="159" name="Connecteur droit avec flèche 158">
            <a:extLst>
              <a:ext uri="{FF2B5EF4-FFF2-40B4-BE49-F238E27FC236}">
                <a16:creationId xmlns:a16="http://schemas.microsoft.com/office/drawing/2014/main" id="{B8F99A91-BA07-EF4A-7739-9441A217504E}"/>
              </a:ext>
            </a:extLst>
          </p:cNvPr>
          <p:cNvCxnSpPr>
            <a:cxnSpLocks/>
            <a:stCxn id="156" idx="2"/>
            <a:endCxn id="158" idx="0"/>
          </p:cNvCxnSpPr>
          <p:nvPr/>
        </p:nvCxnSpPr>
        <p:spPr>
          <a:xfrm>
            <a:off x="8248141" y="5107860"/>
            <a:ext cx="6917" cy="8803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Rectangle 159">
            <a:extLst>
              <a:ext uri="{FF2B5EF4-FFF2-40B4-BE49-F238E27FC236}">
                <a16:creationId xmlns:a16="http://schemas.microsoft.com/office/drawing/2014/main" id="{65216DB5-5D90-F9C2-AD4D-131486BB8CEB}"/>
              </a:ext>
            </a:extLst>
          </p:cNvPr>
          <p:cNvSpPr/>
          <p:nvPr/>
        </p:nvSpPr>
        <p:spPr>
          <a:xfrm>
            <a:off x="5484416" y="4707383"/>
            <a:ext cx="937124" cy="390996"/>
          </a:xfrm>
          <a:prstGeom prst="rect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Marie-Antoinette</a:t>
            </a:r>
          </a:p>
        </p:txBody>
      </p:sp>
      <p:cxnSp>
        <p:nvCxnSpPr>
          <p:cNvPr id="161" name="Connecteur en angle 71">
            <a:extLst>
              <a:ext uri="{FF2B5EF4-FFF2-40B4-BE49-F238E27FC236}">
                <a16:creationId xmlns:a16="http://schemas.microsoft.com/office/drawing/2014/main" id="{104B1949-F909-9B2A-FC8C-F507759457F6}"/>
              </a:ext>
            </a:extLst>
          </p:cNvPr>
          <p:cNvCxnSpPr>
            <a:cxnSpLocks/>
            <a:stCxn id="150" idx="2"/>
            <a:endCxn id="160" idx="0"/>
          </p:cNvCxnSpPr>
          <p:nvPr/>
        </p:nvCxnSpPr>
        <p:spPr>
          <a:xfrm rot="5400000">
            <a:off x="6404314" y="4049496"/>
            <a:ext cx="206552" cy="1109223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Rectangle 161">
            <a:extLst>
              <a:ext uri="{FF2B5EF4-FFF2-40B4-BE49-F238E27FC236}">
                <a16:creationId xmlns:a16="http://schemas.microsoft.com/office/drawing/2014/main" id="{431EC714-11FB-AF13-1C80-D67868C82D52}"/>
              </a:ext>
            </a:extLst>
          </p:cNvPr>
          <p:cNvSpPr/>
          <p:nvPr/>
        </p:nvSpPr>
        <p:spPr>
          <a:xfrm>
            <a:off x="7708669" y="3129356"/>
            <a:ext cx="1070581" cy="876834"/>
          </a:xfrm>
          <a:prstGeom prst="rect">
            <a:avLst/>
          </a:prstGeom>
          <a:solidFill>
            <a:srgbClr val="FFCC6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HABSBOURG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LORRAINE </a:t>
            </a:r>
            <a:r>
              <a:rPr lang="fr-FR" sz="1000" b="1" dirty="0" err="1">
                <a:solidFill>
                  <a:schemeClr val="tx1"/>
                </a:solidFill>
              </a:rPr>
              <a:t>Emp</a:t>
            </a:r>
            <a:r>
              <a:rPr lang="fr-FR" sz="1000" b="1" dirty="0">
                <a:solidFill>
                  <a:schemeClr val="tx1"/>
                </a:solidFill>
              </a:rPr>
              <a:t>. D’Autriche</a:t>
            </a:r>
          </a:p>
          <a:p>
            <a:pPr algn="ctr">
              <a:defRPr/>
            </a:pPr>
            <a:r>
              <a:rPr lang="fr-FR" sz="1000" b="1" dirty="0">
                <a:solidFill>
                  <a:schemeClr val="tx1"/>
                </a:solidFill>
              </a:rPr>
              <a:t>Milan-Venise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1745-1918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E3AE9483-B7FF-13F2-A4D2-25065966F113}"/>
              </a:ext>
            </a:extLst>
          </p:cNvPr>
          <p:cNvSpPr/>
          <p:nvPr/>
        </p:nvSpPr>
        <p:spPr>
          <a:xfrm>
            <a:off x="8925198" y="5192510"/>
            <a:ext cx="1090345" cy="560897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1790-1801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1814-24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892155D9-0D84-B635-6EBF-2DC1A7A9EE8B}"/>
              </a:ext>
            </a:extLst>
          </p:cNvPr>
          <p:cNvSpPr/>
          <p:nvPr/>
        </p:nvSpPr>
        <p:spPr>
          <a:xfrm>
            <a:off x="8897694" y="3712035"/>
            <a:ext cx="1081558" cy="788796"/>
          </a:xfrm>
          <a:prstGeom prst="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HABSBOURG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LORRAINE Toscane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1737-1860</a:t>
            </a:r>
          </a:p>
        </p:txBody>
      </p:sp>
      <p:cxnSp>
        <p:nvCxnSpPr>
          <p:cNvPr id="165" name="Connecteur en angle 71">
            <a:extLst>
              <a:ext uri="{FF2B5EF4-FFF2-40B4-BE49-F238E27FC236}">
                <a16:creationId xmlns:a16="http://schemas.microsoft.com/office/drawing/2014/main" id="{FBB9B61F-70D4-23C7-97E4-4D198EFA2FF9}"/>
              </a:ext>
            </a:extLst>
          </p:cNvPr>
          <p:cNvCxnSpPr>
            <a:cxnSpLocks/>
            <a:stCxn id="156" idx="2"/>
            <a:endCxn id="163" idx="0"/>
          </p:cNvCxnSpPr>
          <p:nvPr/>
        </p:nvCxnSpPr>
        <p:spPr>
          <a:xfrm rot="16200000" flipH="1">
            <a:off x="8816931" y="4539070"/>
            <a:ext cx="84650" cy="1222230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Rectangle 165">
            <a:extLst>
              <a:ext uri="{FF2B5EF4-FFF2-40B4-BE49-F238E27FC236}">
                <a16:creationId xmlns:a16="http://schemas.microsoft.com/office/drawing/2014/main" id="{94DB7A0F-57D7-1808-AFE5-5DCE38886E4F}"/>
              </a:ext>
            </a:extLst>
          </p:cNvPr>
          <p:cNvSpPr/>
          <p:nvPr/>
        </p:nvSpPr>
        <p:spPr>
          <a:xfrm>
            <a:off x="11159551" y="3747607"/>
            <a:ext cx="781167" cy="77161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ESTE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Modène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1450-1796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213B6EFB-2368-528A-B970-42FDD5EE1D11}"/>
              </a:ext>
            </a:extLst>
          </p:cNvPr>
          <p:cNvSpPr/>
          <p:nvPr/>
        </p:nvSpPr>
        <p:spPr>
          <a:xfrm>
            <a:off x="11145488" y="4703667"/>
            <a:ext cx="821955" cy="38973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Marie-Béatrice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468B90A3-7FB5-1657-D9A6-15C95495C796}"/>
              </a:ext>
            </a:extLst>
          </p:cNvPr>
          <p:cNvSpPr/>
          <p:nvPr/>
        </p:nvSpPr>
        <p:spPr>
          <a:xfrm>
            <a:off x="10165307" y="4701331"/>
            <a:ext cx="872434" cy="389733"/>
          </a:xfrm>
          <a:prstGeom prst="rect">
            <a:avLst/>
          </a:prstGeom>
          <a:solidFill>
            <a:srgbClr val="FFCC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</a:t>
            </a:r>
          </a:p>
        </p:txBody>
      </p:sp>
      <p:cxnSp>
        <p:nvCxnSpPr>
          <p:cNvPr id="169" name="Connecteur en angle 71">
            <a:extLst>
              <a:ext uri="{FF2B5EF4-FFF2-40B4-BE49-F238E27FC236}">
                <a16:creationId xmlns:a16="http://schemas.microsoft.com/office/drawing/2014/main" id="{FEFFF506-5167-80B1-A27F-D2DB41CD6C83}"/>
              </a:ext>
            </a:extLst>
          </p:cNvPr>
          <p:cNvCxnSpPr>
            <a:cxnSpLocks/>
            <a:stCxn id="151" idx="2"/>
            <a:endCxn id="168" idx="0"/>
          </p:cNvCxnSpPr>
          <p:nvPr/>
        </p:nvCxnSpPr>
        <p:spPr>
          <a:xfrm rot="16200000" flipH="1">
            <a:off x="9325416" y="3425222"/>
            <a:ext cx="198833" cy="2353383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Rectangle 170">
            <a:extLst>
              <a:ext uri="{FF2B5EF4-FFF2-40B4-BE49-F238E27FC236}">
                <a16:creationId xmlns:a16="http://schemas.microsoft.com/office/drawing/2014/main" id="{6056B1B3-E4C8-4E8A-C254-D38E3F6255DF}"/>
              </a:ext>
            </a:extLst>
          </p:cNvPr>
          <p:cNvSpPr/>
          <p:nvPr/>
        </p:nvSpPr>
        <p:spPr>
          <a:xfrm>
            <a:off x="10171383" y="5204417"/>
            <a:ext cx="872434" cy="526981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François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1814-46</a:t>
            </a:r>
          </a:p>
        </p:txBody>
      </p:sp>
      <p:cxnSp>
        <p:nvCxnSpPr>
          <p:cNvPr id="172" name="Connecteur droit 171">
            <a:extLst>
              <a:ext uri="{FF2B5EF4-FFF2-40B4-BE49-F238E27FC236}">
                <a16:creationId xmlns:a16="http://schemas.microsoft.com/office/drawing/2014/main" id="{C796BDDB-EBBF-347B-397E-595F9DC81166}"/>
              </a:ext>
            </a:extLst>
          </p:cNvPr>
          <p:cNvCxnSpPr>
            <a:cxnSpLocks/>
            <a:stCxn id="150" idx="3"/>
            <a:endCxn id="151" idx="1"/>
          </p:cNvCxnSpPr>
          <p:nvPr/>
        </p:nvCxnSpPr>
        <p:spPr>
          <a:xfrm>
            <a:off x="7607373" y="4305333"/>
            <a:ext cx="95595" cy="22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Connecteur droit 172">
            <a:extLst>
              <a:ext uri="{FF2B5EF4-FFF2-40B4-BE49-F238E27FC236}">
                <a16:creationId xmlns:a16="http://schemas.microsoft.com/office/drawing/2014/main" id="{42EDF1D6-08C1-6C57-3505-DC2027266EBA}"/>
              </a:ext>
            </a:extLst>
          </p:cNvPr>
          <p:cNvCxnSpPr>
            <a:cxnSpLocks/>
            <a:stCxn id="167" idx="1"/>
            <a:endCxn id="168" idx="3"/>
          </p:cNvCxnSpPr>
          <p:nvPr/>
        </p:nvCxnSpPr>
        <p:spPr>
          <a:xfrm flipH="1" flipV="1">
            <a:off x="11037741" y="4896198"/>
            <a:ext cx="107747" cy="23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Rectangle 174">
            <a:extLst>
              <a:ext uri="{FF2B5EF4-FFF2-40B4-BE49-F238E27FC236}">
                <a16:creationId xmlns:a16="http://schemas.microsoft.com/office/drawing/2014/main" id="{A7FF3D2C-3340-DE83-2C68-6F2AEC28EBD5}"/>
              </a:ext>
            </a:extLst>
          </p:cNvPr>
          <p:cNvSpPr/>
          <p:nvPr/>
        </p:nvSpPr>
        <p:spPr>
          <a:xfrm>
            <a:off x="10069712" y="3715437"/>
            <a:ext cx="1015362" cy="788796"/>
          </a:xfrm>
          <a:prstGeom prst="rect">
            <a:avLst/>
          </a:prstGeom>
          <a:solidFill>
            <a:srgbClr val="FFCC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HABSBOURG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ESTE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Modène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1814-59</a:t>
            </a:r>
          </a:p>
        </p:txBody>
      </p:sp>
      <p:cxnSp>
        <p:nvCxnSpPr>
          <p:cNvPr id="176" name="Connecteur droit avec flèche 175">
            <a:extLst>
              <a:ext uri="{FF2B5EF4-FFF2-40B4-BE49-F238E27FC236}">
                <a16:creationId xmlns:a16="http://schemas.microsoft.com/office/drawing/2014/main" id="{6ABBD151-4200-75C3-1660-880D1C909DBA}"/>
              </a:ext>
            </a:extLst>
          </p:cNvPr>
          <p:cNvCxnSpPr>
            <a:cxnSpLocks/>
            <a:stCxn id="168" idx="2"/>
            <a:endCxn id="171" idx="0"/>
          </p:cNvCxnSpPr>
          <p:nvPr/>
        </p:nvCxnSpPr>
        <p:spPr>
          <a:xfrm>
            <a:off x="10601524" y="5091064"/>
            <a:ext cx="6076" cy="11335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Rectangle 176">
            <a:extLst>
              <a:ext uri="{FF2B5EF4-FFF2-40B4-BE49-F238E27FC236}">
                <a16:creationId xmlns:a16="http://schemas.microsoft.com/office/drawing/2014/main" id="{D2FF1A64-CB6B-3935-BB05-056D7FF08DB8}"/>
              </a:ext>
            </a:extLst>
          </p:cNvPr>
          <p:cNvSpPr/>
          <p:nvPr/>
        </p:nvSpPr>
        <p:spPr>
          <a:xfrm>
            <a:off x="5350852" y="3611792"/>
            <a:ext cx="1070581" cy="78879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HABSBOURG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Autriche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1278-1745</a:t>
            </a: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59F5E59B-5D11-4347-2BD4-27B70DE235BC}"/>
              </a:ext>
            </a:extLst>
          </p:cNvPr>
          <p:cNvSpPr/>
          <p:nvPr/>
        </p:nvSpPr>
        <p:spPr>
          <a:xfrm>
            <a:off x="154804" y="3558391"/>
            <a:ext cx="1111964" cy="390996"/>
          </a:xfrm>
          <a:prstGeom prst="rect">
            <a:avLst/>
          </a:prstGeom>
          <a:solidFill>
            <a:srgbClr val="E7E6E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1700-46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4BF810B1-6F20-8C35-5418-043F7751B1EA}"/>
              </a:ext>
            </a:extLst>
          </p:cNvPr>
          <p:cNvSpPr/>
          <p:nvPr/>
        </p:nvSpPr>
        <p:spPr>
          <a:xfrm>
            <a:off x="1374607" y="3405083"/>
            <a:ext cx="1118093" cy="563280"/>
          </a:xfrm>
          <a:prstGeom prst="rect">
            <a:avLst/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BOURBON Espagne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1700-2022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8CD40D77-CB5E-5105-C658-B559CE77FA14}"/>
              </a:ext>
            </a:extLst>
          </p:cNvPr>
          <p:cNvSpPr/>
          <p:nvPr/>
        </p:nvSpPr>
        <p:spPr>
          <a:xfrm>
            <a:off x="154804" y="4104711"/>
            <a:ext cx="1111964" cy="390996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VI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1746-59</a:t>
            </a:r>
          </a:p>
        </p:txBody>
      </p:sp>
      <p:cxnSp>
        <p:nvCxnSpPr>
          <p:cNvPr id="181" name="Connecteur droit avec flèche 180">
            <a:extLst>
              <a:ext uri="{FF2B5EF4-FFF2-40B4-BE49-F238E27FC236}">
                <a16:creationId xmlns:a16="http://schemas.microsoft.com/office/drawing/2014/main" id="{EEE9E056-DDF9-105F-849D-B6566DB2973A}"/>
              </a:ext>
            </a:extLst>
          </p:cNvPr>
          <p:cNvCxnSpPr>
            <a:cxnSpLocks/>
            <a:stCxn id="178" idx="2"/>
            <a:endCxn id="180" idx="0"/>
          </p:cNvCxnSpPr>
          <p:nvPr/>
        </p:nvCxnSpPr>
        <p:spPr>
          <a:xfrm>
            <a:off x="710786" y="3949387"/>
            <a:ext cx="0" cy="15532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Rectangle 181">
            <a:extLst>
              <a:ext uri="{FF2B5EF4-FFF2-40B4-BE49-F238E27FC236}">
                <a16:creationId xmlns:a16="http://schemas.microsoft.com/office/drawing/2014/main" id="{41A1F242-523C-1761-815D-E757A4F6B84F}"/>
              </a:ext>
            </a:extLst>
          </p:cNvPr>
          <p:cNvSpPr/>
          <p:nvPr/>
        </p:nvSpPr>
        <p:spPr>
          <a:xfrm>
            <a:off x="1387257" y="4104710"/>
            <a:ext cx="1111964" cy="50789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III</a:t>
            </a:r>
          </a:p>
          <a:p>
            <a:pPr algn="ctr" eaLnBrk="1" hangingPunct="1">
              <a:defRPr/>
            </a:pPr>
            <a:endParaRPr lang="fr-FR" sz="1200" dirty="0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1759-88</a:t>
            </a:r>
          </a:p>
        </p:txBody>
      </p:sp>
      <p:cxnSp>
        <p:nvCxnSpPr>
          <p:cNvPr id="183" name="Connecteur en angle 71">
            <a:extLst>
              <a:ext uri="{FF2B5EF4-FFF2-40B4-BE49-F238E27FC236}">
                <a16:creationId xmlns:a16="http://schemas.microsoft.com/office/drawing/2014/main" id="{FC50E1EF-513D-49C5-3549-E6AEC845AE70}"/>
              </a:ext>
            </a:extLst>
          </p:cNvPr>
          <p:cNvCxnSpPr>
            <a:cxnSpLocks/>
            <a:stCxn id="178" idx="2"/>
            <a:endCxn id="182" idx="0"/>
          </p:cNvCxnSpPr>
          <p:nvPr/>
        </p:nvCxnSpPr>
        <p:spPr>
          <a:xfrm rot="16200000" flipH="1">
            <a:off x="1249351" y="3410821"/>
            <a:ext cx="155323" cy="1232453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Rectangle 183">
            <a:extLst>
              <a:ext uri="{FF2B5EF4-FFF2-40B4-BE49-F238E27FC236}">
                <a16:creationId xmlns:a16="http://schemas.microsoft.com/office/drawing/2014/main" id="{A8C2C89F-0C24-7989-F20B-018F64167B37}"/>
              </a:ext>
            </a:extLst>
          </p:cNvPr>
          <p:cNvSpPr/>
          <p:nvPr/>
        </p:nvSpPr>
        <p:spPr>
          <a:xfrm>
            <a:off x="1401008" y="4719476"/>
            <a:ext cx="1111964" cy="390996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1788-1808</a:t>
            </a:r>
          </a:p>
        </p:txBody>
      </p:sp>
      <p:cxnSp>
        <p:nvCxnSpPr>
          <p:cNvPr id="185" name="Connecteur droit avec flèche 184">
            <a:extLst>
              <a:ext uri="{FF2B5EF4-FFF2-40B4-BE49-F238E27FC236}">
                <a16:creationId xmlns:a16="http://schemas.microsoft.com/office/drawing/2014/main" id="{CC30D63F-14DD-29AD-3C7D-C26AA5A02134}"/>
              </a:ext>
            </a:extLst>
          </p:cNvPr>
          <p:cNvCxnSpPr>
            <a:cxnSpLocks/>
            <a:stCxn id="182" idx="2"/>
            <a:endCxn id="184" idx="0"/>
          </p:cNvCxnSpPr>
          <p:nvPr/>
        </p:nvCxnSpPr>
        <p:spPr>
          <a:xfrm>
            <a:off x="1943239" y="4612609"/>
            <a:ext cx="13751" cy="10686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Rectangle 185">
            <a:extLst>
              <a:ext uri="{FF2B5EF4-FFF2-40B4-BE49-F238E27FC236}">
                <a16:creationId xmlns:a16="http://schemas.microsoft.com/office/drawing/2014/main" id="{A65D8ADF-7DBE-48AC-794C-DBF9FA104566}"/>
              </a:ext>
            </a:extLst>
          </p:cNvPr>
          <p:cNvSpPr/>
          <p:nvPr/>
        </p:nvSpPr>
        <p:spPr>
          <a:xfrm>
            <a:off x="52176" y="4724098"/>
            <a:ext cx="1227436" cy="512934"/>
          </a:xfrm>
          <a:prstGeom prst="rect">
            <a:avLst/>
          </a:prstGeom>
          <a:solidFill>
            <a:srgbClr val="AFABA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IV-1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1759-1806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1815-25</a:t>
            </a:r>
          </a:p>
        </p:txBody>
      </p:sp>
      <p:cxnSp>
        <p:nvCxnSpPr>
          <p:cNvPr id="187" name="Connecteur en angle 71">
            <a:extLst>
              <a:ext uri="{FF2B5EF4-FFF2-40B4-BE49-F238E27FC236}">
                <a16:creationId xmlns:a16="http://schemas.microsoft.com/office/drawing/2014/main" id="{55656FEB-9F5E-0977-7EFF-031E9F7C168D}"/>
              </a:ext>
            </a:extLst>
          </p:cNvPr>
          <p:cNvCxnSpPr>
            <a:cxnSpLocks/>
            <a:stCxn id="182" idx="2"/>
            <a:endCxn id="186" idx="0"/>
          </p:cNvCxnSpPr>
          <p:nvPr/>
        </p:nvCxnSpPr>
        <p:spPr>
          <a:xfrm rot="5400000">
            <a:off x="1248823" y="4029681"/>
            <a:ext cx="111489" cy="127734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Rectangle 187">
            <a:extLst>
              <a:ext uri="{FF2B5EF4-FFF2-40B4-BE49-F238E27FC236}">
                <a16:creationId xmlns:a16="http://schemas.microsoft.com/office/drawing/2014/main" id="{12B9A396-A6DC-D043-3372-635514C38C2E}"/>
              </a:ext>
            </a:extLst>
          </p:cNvPr>
          <p:cNvSpPr/>
          <p:nvPr/>
        </p:nvSpPr>
        <p:spPr>
          <a:xfrm>
            <a:off x="1394203" y="6148595"/>
            <a:ext cx="993826" cy="563280"/>
          </a:xfrm>
          <a:prstGeom prst="rect">
            <a:avLst/>
          </a:prstGeom>
          <a:solidFill>
            <a:srgbClr val="AFABAB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BOURBON Naples-Sicile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1734-1861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80025596-4394-CC6C-5270-0CACCE29DFCA}"/>
              </a:ext>
            </a:extLst>
          </p:cNvPr>
          <p:cNvSpPr/>
          <p:nvPr/>
        </p:nvSpPr>
        <p:spPr>
          <a:xfrm>
            <a:off x="3305822" y="4112765"/>
            <a:ext cx="1233120" cy="408600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Philippe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1748-65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1E7D12D6-EC80-139E-BC3B-DF9BCF3B497A}"/>
              </a:ext>
            </a:extLst>
          </p:cNvPr>
          <p:cNvSpPr/>
          <p:nvPr/>
        </p:nvSpPr>
        <p:spPr>
          <a:xfrm>
            <a:off x="3381676" y="3401957"/>
            <a:ext cx="1111963" cy="563280"/>
          </a:xfrm>
          <a:prstGeom prst="rect">
            <a:avLst/>
          </a:prstGeom>
          <a:solidFill>
            <a:srgbClr val="D0CEC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BOURBON Parme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1748-1859</a:t>
            </a:r>
          </a:p>
        </p:txBody>
      </p:sp>
      <p:cxnSp>
        <p:nvCxnSpPr>
          <p:cNvPr id="191" name="Connecteur en angle 71">
            <a:extLst>
              <a:ext uri="{FF2B5EF4-FFF2-40B4-BE49-F238E27FC236}">
                <a16:creationId xmlns:a16="http://schemas.microsoft.com/office/drawing/2014/main" id="{8ECED055-F130-6126-A340-BC226D3CEFA3}"/>
              </a:ext>
            </a:extLst>
          </p:cNvPr>
          <p:cNvCxnSpPr>
            <a:cxnSpLocks/>
            <a:stCxn id="178" idx="2"/>
            <a:endCxn id="189" idx="0"/>
          </p:cNvCxnSpPr>
          <p:nvPr/>
        </p:nvCxnSpPr>
        <p:spPr>
          <a:xfrm rot="16200000" flipH="1">
            <a:off x="2234895" y="2425278"/>
            <a:ext cx="163378" cy="3211596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Rectangle 191">
            <a:extLst>
              <a:ext uri="{FF2B5EF4-FFF2-40B4-BE49-F238E27FC236}">
                <a16:creationId xmlns:a16="http://schemas.microsoft.com/office/drawing/2014/main" id="{D5DB0EB8-A12D-DB88-3750-E0EB815D9C31}"/>
              </a:ext>
            </a:extLst>
          </p:cNvPr>
          <p:cNvSpPr/>
          <p:nvPr/>
        </p:nvSpPr>
        <p:spPr>
          <a:xfrm>
            <a:off x="3305822" y="4716863"/>
            <a:ext cx="1261482" cy="381516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1765-1802</a:t>
            </a:r>
          </a:p>
        </p:txBody>
      </p:sp>
      <p:cxnSp>
        <p:nvCxnSpPr>
          <p:cNvPr id="193" name="Connecteur droit avec flèche 192">
            <a:extLst>
              <a:ext uri="{FF2B5EF4-FFF2-40B4-BE49-F238E27FC236}">
                <a16:creationId xmlns:a16="http://schemas.microsoft.com/office/drawing/2014/main" id="{3F7E4A5D-5D40-5D5C-DC36-0BA06987382E}"/>
              </a:ext>
            </a:extLst>
          </p:cNvPr>
          <p:cNvCxnSpPr>
            <a:cxnSpLocks/>
            <a:stCxn id="189" idx="2"/>
            <a:endCxn id="192" idx="0"/>
          </p:cNvCxnSpPr>
          <p:nvPr/>
        </p:nvCxnSpPr>
        <p:spPr>
          <a:xfrm>
            <a:off x="3922382" y="4521365"/>
            <a:ext cx="14181" cy="19549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Rectangle 193">
            <a:extLst>
              <a:ext uri="{FF2B5EF4-FFF2-40B4-BE49-F238E27FC236}">
                <a16:creationId xmlns:a16="http://schemas.microsoft.com/office/drawing/2014/main" id="{69B13EF4-F550-62F9-2696-C4D4A0AEB918}"/>
              </a:ext>
            </a:extLst>
          </p:cNvPr>
          <p:cNvSpPr/>
          <p:nvPr/>
        </p:nvSpPr>
        <p:spPr>
          <a:xfrm>
            <a:off x="3305822" y="5242107"/>
            <a:ext cx="1269075" cy="390996"/>
          </a:xfrm>
          <a:prstGeom prst="rect">
            <a:avLst/>
          </a:prstGeom>
          <a:solidFill>
            <a:srgbClr val="D0CECE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Louis 1</a:t>
            </a:r>
            <a:r>
              <a:rPr lang="fr-FR" sz="1200" baseline="30000" dirty="0">
                <a:solidFill>
                  <a:schemeClr val="tx1"/>
                </a:solidFill>
              </a:rPr>
              <a:t>er </a:t>
            </a:r>
            <a:r>
              <a:rPr lang="fr-FR" sz="1200" dirty="0">
                <a:solidFill>
                  <a:schemeClr val="tx1"/>
                </a:solidFill>
              </a:rPr>
              <a:t>d’Etrurie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1801-03</a:t>
            </a:r>
          </a:p>
        </p:txBody>
      </p:sp>
      <p:cxnSp>
        <p:nvCxnSpPr>
          <p:cNvPr id="195" name="Connecteur droit avec flèche 194">
            <a:extLst>
              <a:ext uri="{FF2B5EF4-FFF2-40B4-BE49-F238E27FC236}">
                <a16:creationId xmlns:a16="http://schemas.microsoft.com/office/drawing/2014/main" id="{E1821DBC-7414-7843-B145-FAD3E74A2940}"/>
              </a:ext>
            </a:extLst>
          </p:cNvPr>
          <p:cNvCxnSpPr>
            <a:cxnSpLocks/>
            <a:stCxn id="192" idx="2"/>
            <a:endCxn id="194" idx="0"/>
          </p:cNvCxnSpPr>
          <p:nvPr/>
        </p:nvCxnSpPr>
        <p:spPr>
          <a:xfrm>
            <a:off x="3936563" y="5098379"/>
            <a:ext cx="3797" cy="14372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Rectangle 195">
            <a:extLst>
              <a:ext uri="{FF2B5EF4-FFF2-40B4-BE49-F238E27FC236}">
                <a16:creationId xmlns:a16="http://schemas.microsoft.com/office/drawing/2014/main" id="{C78668FD-5BB2-F2C1-0308-87ADE2B0019F}"/>
              </a:ext>
            </a:extLst>
          </p:cNvPr>
          <p:cNvSpPr/>
          <p:nvPr/>
        </p:nvSpPr>
        <p:spPr>
          <a:xfrm>
            <a:off x="1401279" y="5239165"/>
            <a:ext cx="1111964" cy="390996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VII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1813-33</a:t>
            </a:r>
          </a:p>
        </p:txBody>
      </p:sp>
      <p:cxnSp>
        <p:nvCxnSpPr>
          <p:cNvPr id="197" name="Connecteur droit avec flèche 196">
            <a:extLst>
              <a:ext uri="{FF2B5EF4-FFF2-40B4-BE49-F238E27FC236}">
                <a16:creationId xmlns:a16="http://schemas.microsoft.com/office/drawing/2014/main" id="{4FB62729-0452-6A7F-E6E1-CE9439626261}"/>
              </a:ext>
            </a:extLst>
          </p:cNvPr>
          <p:cNvCxnSpPr>
            <a:cxnSpLocks/>
            <a:stCxn id="184" idx="2"/>
            <a:endCxn id="196" idx="0"/>
          </p:cNvCxnSpPr>
          <p:nvPr/>
        </p:nvCxnSpPr>
        <p:spPr>
          <a:xfrm>
            <a:off x="1956990" y="5110472"/>
            <a:ext cx="271" cy="12869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Rectangle 197">
            <a:extLst>
              <a:ext uri="{FF2B5EF4-FFF2-40B4-BE49-F238E27FC236}">
                <a16:creationId xmlns:a16="http://schemas.microsoft.com/office/drawing/2014/main" id="{226EA2CA-3092-D78C-D588-4B48FBDA2ADA}"/>
              </a:ext>
            </a:extLst>
          </p:cNvPr>
          <p:cNvSpPr/>
          <p:nvPr/>
        </p:nvSpPr>
        <p:spPr>
          <a:xfrm>
            <a:off x="3231062" y="5731398"/>
            <a:ext cx="1413193" cy="390996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1803-07 et 1847-49</a:t>
            </a:r>
          </a:p>
        </p:txBody>
      </p:sp>
      <p:cxnSp>
        <p:nvCxnSpPr>
          <p:cNvPr id="199" name="Connecteur droit avec flèche 198">
            <a:extLst>
              <a:ext uri="{FF2B5EF4-FFF2-40B4-BE49-F238E27FC236}">
                <a16:creationId xmlns:a16="http://schemas.microsoft.com/office/drawing/2014/main" id="{8E37065A-6E37-04A2-43BD-6DA11ACC100F}"/>
              </a:ext>
            </a:extLst>
          </p:cNvPr>
          <p:cNvCxnSpPr>
            <a:cxnSpLocks/>
            <a:stCxn id="194" idx="2"/>
            <a:endCxn id="198" idx="0"/>
          </p:cNvCxnSpPr>
          <p:nvPr/>
        </p:nvCxnSpPr>
        <p:spPr>
          <a:xfrm flipH="1">
            <a:off x="3937659" y="5633103"/>
            <a:ext cx="2701" cy="9829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Rectangle 199">
            <a:extLst>
              <a:ext uri="{FF2B5EF4-FFF2-40B4-BE49-F238E27FC236}">
                <a16:creationId xmlns:a16="http://schemas.microsoft.com/office/drawing/2014/main" id="{18E7B09E-8788-F777-F9F3-B22B20E2F5B6}"/>
              </a:ext>
            </a:extLst>
          </p:cNvPr>
          <p:cNvSpPr/>
          <p:nvPr/>
        </p:nvSpPr>
        <p:spPr>
          <a:xfrm>
            <a:off x="2593147" y="5237033"/>
            <a:ext cx="637915" cy="390996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Marie-Louise</a:t>
            </a:r>
          </a:p>
        </p:txBody>
      </p:sp>
      <p:cxnSp>
        <p:nvCxnSpPr>
          <p:cNvPr id="201" name="Connecteur en angle 71">
            <a:extLst>
              <a:ext uri="{FF2B5EF4-FFF2-40B4-BE49-F238E27FC236}">
                <a16:creationId xmlns:a16="http://schemas.microsoft.com/office/drawing/2014/main" id="{3A3DBC55-B174-578A-6A2C-C52014E1522A}"/>
              </a:ext>
            </a:extLst>
          </p:cNvPr>
          <p:cNvCxnSpPr>
            <a:cxnSpLocks/>
            <a:stCxn id="184" idx="2"/>
            <a:endCxn id="200" idx="0"/>
          </p:cNvCxnSpPr>
          <p:nvPr/>
        </p:nvCxnSpPr>
        <p:spPr>
          <a:xfrm rot="16200000" flipH="1">
            <a:off x="2371267" y="4696194"/>
            <a:ext cx="126561" cy="95511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Connecteur droit 201">
            <a:extLst>
              <a:ext uri="{FF2B5EF4-FFF2-40B4-BE49-F238E27FC236}">
                <a16:creationId xmlns:a16="http://schemas.microsoft.com/office/drawing/2014/main" id="{618D5E02-6F01-6081-74DA-834688F7468E}"/>
              </a:ext>
            </a:extLst>
          </p:cNvPr>
          <p:cNvCxnSpPr>
            <a:cxnSpLocks/>
            <a:stCxn id="194" idx="1"/>
            <a:endCxn id="200" idx="3"/>
          </p:cNvCxnSpPr>
          <p:nvPr/>
        </p:nvCxnSpPr>
        <p:spPr>
          <a:xfrm flipH="1" flipV="1">
            <a:off x="3231062" y="5432531"/>
            <a:ext cx="74760" cy="50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Rectangle 202">
            <a:extLst>
              <a:ext uri="{FF2B5EF4-FFF2-40B4-BE49-F238E27FC236}">
                <a16:creationId xmlns:a16="http://schemas.microsoft.com/office/drawing/2014/main" id="{3482B772-B60F-5A45-57AD-ACDFC24B3F60}"/>
              </a:ext>
            </a:extLst>
          </p:cNvPr>
          <p:cNvSpPr/>
          <p:nvPr/>
        </p:nvSpPr>
        <p:spPr>
          <a:xfrm>
            <a:off x="4774941" y="4724098"/>
            <a:ext cx="618343" cy="374281"/>
          </a:xfrm>
          <a:prstGeom prst="rect">
            <a:avLst/>
          </a:prstGeom>
          <a:solidFill>
            <a:srgbClr val="FFCC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Marie-Amélie</a:t>
            </a:r>
          </a:p>
        </p:txBody>
      </p:sp>
      <p:cxnSp>
        <p:nvCxnSpPr>
          <p:cNvPr id="204" name="Connecteur en angle 71">
            <a:extLst>
              <a:ext uri="{FF2B5EF4-FFF2-40B4-BE49-F238E27FC236}">
                <a16:creationId xmlns:a16="http://schemas.microsoft.com/office/drawing/2014/main" id="{95BA9C1E-C542-C134-4737-381086CE5AB3}"/>
              </a:ext>
            </a:extLst>
          </p:cNvPr>
          <p:cNvCxnSpPr>
            <a:cxnSpLocks/>
            <a:stCxn id="150" idx="2"/>
            <a:endCxn id="203" idx="0"/>
          </p:cNvCxnSpPr>
          <p:nvPr/>
        </p:nvCxnSpPr>
        <p:spPr>
          <a:xfrm rot="5400000">
            <a:off x="5961524" y="3623420"/>
            <a:ext cx="223267" cy="1978088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Connecteur droit 204">
            <a:extLst>
              <a:ext uri="{FF2B5EF4-FFF2-40B4-BE49-F238E27FC236}">
                <a16:creationId xmlns:a16="http://schemas.microsoft.com/office/drawing/2014/main" id="{0EB915C2-C58C-BE49-FB67-178893D42667}"/>
              </a:ext>
            </a:extLst>
          </p:cNvPr>
          <p:cNvCxnSpPr>
            <a:cxnSpLocks/>
            <a:stCxn id="192" idx="3"/>
            <a:endCxn id="203" idx="1"/>
          </p:cNvCxnSpPr>
          <p:nvPr/>
        </p:nvCxnSpPr>
        <p:spPr>
          <a:xfrm>
            <a:off x="4567304" y="4907621"/>
            <a:ext cx="207637" cy="36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Rectangle 205">
            <a:extLst>
              <a:ext uri="{FF2B5EF4-FFF2-40B4-BE49-F238E27FC236}">
                <a16:creationId xmlns:a16="http://schemas.microsoft.com/office/drawing/2014/main" id="{84D3B89A-FD80-D5D6-A707-C8E4CF5EC01F}"/>
              </a:ext>
            </a:extLst>
          </p:cNvPr>
          <p:cNvSpPr/>
          <p:nvPr/>
        </p:nvSpPr>
        <p:spPr>
          <a:xfrm>
            <a:off x="7807741" y="5853052"/>
            <a:ext cx="872435" cy="390996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1835-48</a:t>
            </a:r>
          </a:p>
        </p:txBody>
      </p:sp>
      <p:cxnSp>
        <p:nvCxnSpPr>
          <p:cNvPr id="207" name="Connecteur droit avec flèche 206">
            <a:extLst>
              <a:ext uri="{FF2B5EF4-FFF2-40B4-BE49-F238E27FC236}">
                <a16:creationId xmlns:a16="http://schemas.microsoft.com/office/drawing/2014/main" id="{87A2652A-87FB-CB44-FFB2-40222CB1376B}"/>
              </a:ext>
            </a:extLst>
          </p:cNvPr>
          <p:cNvCxnSpPr>
            <a:cxnSpLocks/>
            <a:stCxn id="158" idx="2"/>
            <a:endCxn id="206" idx="0"/>
          </p:cNvCxnSpPr>
          <p:nvPr/>
        </p:nvCxnSpPr>
        <p:spPr>
          <a:xfrm flipH="1">
            <a:off x="8243959" y="5755533"/>
            <a:ext cx="11099" cy="9751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Rectangle 207">
            <a:extLst>
              <a:ext uri="{FF2B5EF4-FFF2-40B4-BE49-F238E27FC236}">
                <a16:creationId xmlns:a16="http://schemas.microsoft.com/office/drawing/2014/main" id="{97E5596F-02FB-5ABE-49FA-0844A6E6E057}"/>
              </a:ext>
            </a:extLst>
          </p:cNvPr>
          <p:cNvSpPr/>
          <p:nvPr/>
        </p:nvSpPr>
        <p:spPr>
          <a:xfrm>
            <a:off x="6841822" y="5853052"/>
            <a:ext cx="872435" cy="390996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Fr.-Charles</a:t>
            </a:r>
          </a:p>
        </p:txBody>
      </p:sp>
      <p:cxnSp>
        <p:nvCxnSpPr>
          <p:cNvPr id="209" name="Connecteur en angle 71">
            <a:extLst>
              <a:ext uri="{FF2B5EF4-FFF2-40B4-BE49-F238E27FC236}">
                <a16:creationId xmlns:a16="http://schemas.microsoft.com/office/drawing/2014/main" id="{2BEAD265-9669-BBCF-C0A8-716925659486}"/>
              </a:ext>
            </a:extLst>
          </p:cNvPr>
          <p:cNvCxnSpPr>
            <a:cxnSpLocks/>
            <a:stCxn id="158" idx="2"/>
            <a:endCxn id="208" idx="0"/>
          </p:cNvCxnSpPr>
          <p:nvPr/>
        </p:nvCxnSpPr>
        <p:spPr>
          <a:xfrm rot="5400000">
            <a:off x="7717790" y="5315783"/>
            <a:ext cx="97519" cy="977018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Rectangle 209">
            <a:extLst>
              <a:ext uri="{FF2B5EF4-FFF2-40B4-BE49-F238E27FC236}">
                <a16:creationId xmlns:a16="http://schemas.microsoft.com/office/drawing/2014/main" id="{E9CC0FD4-BA5E-36CA-3A5F-F7E87BCA4F4C}"/>
              </a:ext>
            </a:extLst>
          </p:cNvPr>
          <p:cNvSpPr/>
          <p:nvPr/>
        </p:nvSpPr>
        <p:spPr>
          <a:xfrm>
            <a:off x="6841822" y="6361496"/>
            <a:ext cx="872435" cy="390996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Fr.-Joseph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1848-1916</a:t>
            </a:r>
          </a:p>
        </p:txBody>
      </p:sp>
      <p:cxnSp>
        <p:nvCxnSpPr>
          <p:cNvPr id="211" name="Connecteur droit avec flèche 210">
            <a:extLst>
              <a:ext uri="{FF2B5EF4-FFF2-40B4-BE49-F238E27FC236}">
                <a16:creationId xmlns:a16="http://schemas.microsoft.com/office/drawing/2014/main" id="{038BBE34-4687-18C5-3026-E721070265C5}"/>
              </a:ext>
            </a:extLst>
          </p:cNvPr>
          <p:cNvCxnSpPr>
            <a:cxnSpLocks/>
            <a:stCxn id="208" idx="2"/>
            <a:endCxn id="210" idx="0"/>
          </p:cNvCxnSpPr>
          <p:nvPr/>
        </p:nvCxnSpPr>
        <p:spPr>
          <a:xfrm>
            <a:off x="7278040" y="6244048"/>
            <a:ext cx="0" cy="11744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Rectangle 211">
            <a:extLst>
              <a:ext uri="{FF2B5EF4-FFF2-40B4-BE49-F238E27FC236}">
                <a16:creationId xmlns:a16="http://schemas.microsoft.com/office/drawing/2014/main" id="{132453D0-F9D3-A42B-7671-C5888518F34E}"/>
              </a:ext>
            </a:extLst>
          </p:cNvPr>
          <p:cNvSpPr/>
          <p:nvPr/>
        </p:nvSpPr>
        <p:spPr>
          <a:xfrm>
            <a:off x="6117515" y="5853052"/>
            <a:ext cx="641062" cy="390996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Marie-Louise</a:t>
            </a:r>
          </a:p>
        </p:txBody>
      </p:sp>
      <p:cxnSp>
        <p:nvCxnSpPr>
          <p:cNvPr id="213" name="Connecteur en angle 71">
            <a:extLst>
              <a:ext uri="{FF2B5EF4-FFF2-40B4-BE49-F238E27FC236}">
                <a16:creationId xmlns:a16="http://schemas.microsoft.com/office/drawing/2014/main" id="{9463814D-7C9C-B270-DE7C-58D9C387A745}"/>
              </a:ext>
            </a:extLst>
          </p:cNvPr>
          <p:cNvCxnSpPr>
            <a:cxnSpLocks/>
            <a:stCxn id="158" idx="2"/>
            <a:endCxn id="212" idx="0"/>
          </p:cNvCxnSpPr>
          <p:nvPr/>
        </p:nvCxnSpPr>
        <p:spPr>
          <a:xfrm rot="5400000">
            <a:off x="7297793" y="4895786"/>
            <a:ext cx="97519" cy="1817012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Rectangle 213">
            <a:extLst>
              <a:ext uri="{FF2B5EF4-FFF2-40B4-BE49-F238E27FC236}">
                <a16:creationId xmlns:a16="http://schemas.microsoft.com/office/drawing/2014/main" id="{89008A61-3EDD-95AC-0A5C-7C8A70D1527A}"/>
              </a:ext>
            </a:extLst>
          </p:cNvPr>
          <p:cNvSpPr/>
          <p:nvPr/>
        </p:nvSpPr>
        <p:spPr>
          <a:xfrm>
            <a:off x="5163718" y="5860430"/>
            <a:ext cx="860313" cy="39099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Napoléon</a:t>
            </a:r>
          </a:p>
        </p:txBody>
      </p:sp>
      <p:cxnSp>
        <p:nvCxnSpPr>
          <p:cNvPr id="215" name="Connecteur droit 214">
            <a:extLst>
              <a:ext uri="{FF2B5EF4-FFF2-40B4-BE49-F238E27FC236}">
                <a16:creationId xmlns:a16="http://schemas.microsoft.com/office/drawing/2014/main" id="{E0F0E902-30D8-8880-A0CC-310C14AAC856}"/>
              </a:ext>
            </a:extLst>
          </p:cNvPr>
          <p:cNvCxnSpPr>
            <a:cxnSpLocks/>
            <a:stCxn id="212" idx="1"/>
            <a:endCxn id="214" idx="3"/>
          </p:cNvCxnSpPr>
          <p:nvPr/>
        </p:nvCxnSpPr>
        <p:spPr>
          <a:xfrm flipH="1">
            <a:off x="6024031" y="6048550"/>
            <a:ext cx="93484" cy="737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Rectangle 215">
            <a:extLst>
              <a:ext uri="{FF2B5EF4-FFF2-40B4-BE49-F238E27FC236}">
                <a16:creationId xmlns:a16="http://schemas.microsoft.com/office/drawing/2014/main" id="{554748EF-F0B7-F0A5-E60C-F54D01BE1E64}"/>
              </a:ext>
            </a:extLst>
          </p:cNvPr>
          <p:cNvSpPr/>
          <p:nvPr/>
        </p:nvSpPr>
        <p:spPr>
          <a:xfrm>
            <a:off x="8934445" y="5860430"/>
            <a:ext cx="1090344" cy="390996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Léopold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1824-59</a:t>
            </a:r>
          </a:p>
        </p:txBody>
      </p:sp>
      <p:cxnSp>
        <p:nvCxnSpPr>
          <p:cNvPr id="217" name="Connecteur droit avec flèche 216">
            <a:extLst>
              <a:ext uri="{FF2B5EF4-FFF2-40B4-BE49-F238E27FC236}">
                <a16:creationId xmlns:a16="http://schemas.microsoft.com/office/drawing/2014/main" id="{B1B631B3-6526-84C5-A9CD-95FBD59B73FC}"/>
              </a:ext>
            </a:extLst>
          </p:cNvPr>
          <p:cNvCxnSpPr>
            <a:cxnSpLocks/>
            <a:stCxn id="163" idx="2"/>
            <a:endCxn id="216" idx="0"/>
          </p:cNvCxnSpPr>
          <p:nvPr/>
        </p:nvCxnSpPr>
        <p:spPr>
          <a:xfrm>
            <a:off x="9470371" y="5753407"/>
            <a:ext cx="9246" cy="10702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Rectangle 217">
            <a:extLst>
              <a:ext uri="{FF2B5EF4-FFF2-40B4-BE49-F238E27FC236}">
                <a16:creationId xmlns:a16="http://schemas.microsoft.com/office/drawing/2014/main" id="{2B8D7767-43FE-684E-E8AB-3CAEA8858CC9}"/>
              </a:ext>
            </a:extLst>
          </p:cNvPr>
          <p:cNvSpPr/>
          <p:nvPr/>
        </p:nvSpPr>
        <p:spPr>
          <a:xfrm>
            <a:off x="8934445" y="6358449"/>
            <a:ext cx="1090345" cy="394043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1859-60</a:t>
            </a:r>
          </a:p>
        </p:txBody>
      </p:sp>
      <p:cxnSp>
        <p:nvCxnSpPr>
          <p:cNvPr id="219" name="Connecteur droit avec flèche 218">
            <a:extLst>
              <a:ext uri="{FF2B5EF4-FFF2-40B4-BE49-F238E27FC236}">
                <a16:creationId xmlns:a16="http://schemas.microsoft.com/office/drawing/2014/main" id="{F279A512-6046-D021-0E98-E8A0B875A050}"/>
              </a:ext>
            </a:extLst>
          </p:cNvPr>
          <p:cNvCxnSpPr>
            <a:cxnSpLocks/>
            <a:stCxn id="216" idx="2"/>
            <a:endCxn id="218" idx="0"/>
          </p:cNvCxnSpPr>
          <p:nvPr/>
        </p:nvCxnSpPr>
        <p:spPr>
          <a:xfrm>
            <a:off x="9479617" y="6251426"/>
            <a:ext cx="1" cy="10702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Rectangle 219">
            <a:extLst>
              <a:ext uri="{FF2B5EF4-FFF2-40B4-BE49-F238E27FC236}">
                <a16:creationId xmlns:a16="http://schemas.microsoft.com/office/drawing/2014/main" id="{5E4F6A07-4CD2-3D90-1967-CDFBE28C1EAB}"/>
              </a:ext>
            </a:extLst>
          </p:cNvPr>
          <p:cNvSpPr/>
          <p:nvPr/>
        </p:nvSpPr>
        <p:spPr>
          <a:xfrm>
            <a:off x="10187912" y="5866277"/>
            <a:ext cx="872434" cy="385149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François 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1846-59</a:t>
            </a:r>
          </a:p>
        </p:txBody>
      </p:sp>
      <p:cxnSp>
        <p:nvCxnSpPr>
          <p:cNvPr id="221" name="Connecteur droit avec flèche 220">
            <a:extLst>
              <a:ext uri="{FF2B5EF4-FFF2-40B4-BE49-F238E27FC236}">
                <a16:creationId xmlns:a16="http://schemas.microsoft.com/office/drawing/2014/main" id="{EBA97175-7C3C-30C8-2175-0E683A856BF3}"/>
              </a:ext>
            </a:extLst>
          </p:cNvPr>
          <p:cNvCxnSpPr>
            <a:cxnSpLocks/>
            <a:stCxn id="171" idx="2"/>
            <a:endCxn id="220" idx="0"/>
          </p:cNvCxnSpPr>
          <p:nvPr/>
        </p:nvCxnSpPr>
        <p:spPr>
          <a:xfrm>
            <a:off x="10607600" y="5731398"/>
            <a:ext cx="16529" cy="13487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Connecteur en angle 71">
            <a:extLst>
              <a:ext uri="{FF2B5EF4-FFF2-40B4-BE49-F238E27FC236}">
                <a16:creationId xmlns:a16="http://schemas.microsoft.com/office/drawing/2014/main" id="{A4677267-C3E4-1414-F5FA-A27BF9B5BFD0}"/>
              </a:ext>
            </a:extLst>
          </p:cNvPr>
          <p:cNvCxnSpPr>
            <a:cxnSpLocks/>
            <a:stCxn id="167" idx="2"/>
            <a:endCxn id="171" idx="0"/>
          </p:cNvCxnSpPr>
          <p:nvPr/>
        </p:nvCxnSpPr>
        <p:spPr>
          <a:xfrm rot="5400000">
            <a:off x="11026525" y="4674475"/>
            <a:ext cx="111017" cy="948866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" name="Rectangle 235">
            <a:extLst>
              <a:ext uri="{FF2B5EF4-FFF2-40B4-BE49-F238E27FC236}">
                <a16:creationId xmlns:a16="http://schemas.microsoft.com/office/drawing/2014/main" id="{02C1B4F3-ABAC-46EB-B09C-C39A5A6BE384}"/>
              </a:ext>
            </a:extLst>
          </p:cNvPr>
          <p:cNvSpPr/>
          <p:nvPr/>
        </p:nvSpPr>
        <p:spPr>
          <a:xfrm>
            <a:off x="52176" y="5340402"/>
            <a:ext cx="1227436" cy="390996"/>
          </a:xfrm>
          <a:prstGeom prst="rect">
            <a:avLst/>
          </a:prstGeom>
          <a:solidFill>
            <a:srgbClr val="AFABA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François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1825-30</a:t>
            </a:r>
          </a:p>
        </p:txBody>
      </p:sp>
      <p:cxnSp>
        <p:nvCxnSpPr>
          <p:cNvPr id="239" name="Connecteur droit avec flèche 238">
            <a:extLst>
              <a:ext uri="{FF2B5EF4-FFF2-40B4-BE49-F238E27FC236}">
                <a16:creationId xmlns:a16="http://schemas.microsoft.com/office/drawing/2014/main" id="{C13E5A6B-FF6E-ED9A-589A-15ED96E61E85}"/>
              </a:ext>
            </a:extLst>
          </p:cNvPr>
          <p:cNvCxnSpPr>
            <a:cxnSpLocks/>
            <a:stCxn id="186" idx="2"/>
            <a:endCxn id="236" idx="0"/>
          </p:cNvCxnSpPr>
          <p:nvPr/>
        </p:nvCxnSpPr>
        <p:spPr>
          <a:xfrm>
            <a:off x="665894" y="5237032"/>
            <a:ext cx="0" cy="10337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5DF4D41-B72D-0FBA-73EB-15E63DA57365}"/>
              </a:ext>
            </a:extLst>
          </p:cNvPr>
          <p:cNvSpPr/>
          <p:nvPr/>
        </p:nvSpPr>
        <p:spPr>
          <a:xfrm>
            <a:off x="1401008" y="4268089"/>
            <a:ext cx="1111964" cy="167614"/>
          </a:xfrm>
          <a:prstGeom prst="rect">
            <a:avLst/>
          </a:prstGeom>
          <a:solidFill>
            <a:srgbClr val="AFABA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1734-59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C3098B-E770-2B21-85DA-C4005FA6D658}"/>
              </a:ext>
            </a:extLst>
          </p:cNvPr>
          <p:cNvSpPr/>
          <p:nvPr/>
        </p:nvSpPr>
        <p:spPr>
          <a:xfrm>
            <a:off x="73283" y="5841463"/>
            <a:ext cx="1227436" cy="390996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1830-59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EFC9379F-BD4B-12BD-9E93-5F0432A60531}"/>
              </a:ext>
            </a:extLst>
          </p:cNvPr>
          <p:cNvCxnSpPr>
            <a:cxnSpLocks/>
            <a:stCxn id="236" idx="2"/>
            <a:endCxn id="3" idx="0"/>
          </p:cNvCxnSpPr>
          <p:nvPr/>
        </p:nvCxnSpPr>
        <p:spPr>
          <a:xfrm>
            <a:off x="665894" y="5731398"/>
            <a:ext cx="21107" cy="11006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5091C00-6F6A-08F6-D62E-CC3FDD505C30}"/>
              </a:ext>
            </a:extLst>
          </p:cNvPr>
          <p:cNvSpPr/>
          <p:nvPr/>
        </p:nvSpPr>
        <p:spPr>
          <a:xfrm>
            <a:off x="59315" y="6320879"/>
            <a:ext cx="1227436" cy="390996"/>
          </a:xfrm>
          <a:prstGeom prst="rect">
            <a:avLst/>
          </a:prstGeom>
          <a:solidFill>
            <a:srgbClr val="AFABA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François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1859-61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EB2E40B1-5A7B-32FF-9623-3AFE361F7336}"/>
              </a:ext>
            </a:extLst>
          </p:cNvPr>
          <p:cNvCxnSpPr>
            <a:cxnSpLocks/>
            <a:stCxn id="3" idx="2"/>
            <a:endCxn id="9" idx="0"/>
          </p:cNvCxnSpPr>
          <p:nvPr/>
        </p:nvCxnSpPr>
        <p:spPr>
          <a:xfrm flipH="1">
            <a:off x="673033" y="6232459"/>
            <a:ext cx="13968" cy="8842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40A8CA0A-880E-1798-3DA8-1EF250930D65}"/>
              </a:ext>
            </a:extLst>
          </p:cNvPr>
          <p:cNvSpPr/>
          <p:nvPr/>
        </p:nvSpPr>
        <p:spPr>
          <a:xfrm>
            <a:off x="6506850" y="5313333"/>
            <a:ext cx="1090345" cy="324765"/>
          </a:xfrm>
          <a:prstGeom prst="rect">
            <a:avLst/>
          </a:prstGeom>
          <a:solidFill>
            <a:srgbClr val="AFABA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Marie-Thérèse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E5A28678-CEF3-7ED6-EAE7-98E099F3C467}"/>
              </a:ext>
            </a:extLst>
          </p:cNvPr>
          <p:cNvCxnSpPr>
            <a:cxnSpLocks/>
            <a:stCxn id="15" idx="3"/>
            <a:endCxn id="158" idx="1"/>
          </p:cNvCxnSpPr>
          <p:nvPr/>
        </p:nvCxnSpPr>
        <p:spPr>
          <a:xfrm>
            <a:off x="7597195" y="5475716"/>
            <a:ext cx="693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en angle 71">
            <a:extLst>
              <a:ext uri="{FF2B5EF4-FFF2-40B4-BE49-F238E27FC236}">
                <a16:creationId xmlns:a16="http://schemas.microsoft.com/office/drawing/2014/main" id="{45F85ACD-E9B9-6E1A-B5DF-D7777D3D3F36}"/>
              </a:ext>
            </a:extLst>
          </p:cNvPr>
          <p:cNvCxnSpPr>
            <a:cxnSpLocks/>
            <a:stCxn id="15" idx="2"/>
            <a:endCxn id="212" idx="0"/>
          </p:cNvCxnSpPr>
          <p:nvPr/>
        </p:nvCxnSpPr>
        <p:spPr>
          <a:xfrm rot="5400000">
            <a:off x="6637558" y="5438587"/>
            <a:ext cx="214954" cy="613977"/>
          </a:xfrm>
          <a:prstGeom prst="bentConnector3">
            <a:avLst>
              <a:gd name="adj1" fmla="val 80826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en angle 71">
            <a:extLst>
              <a:ext uri="{FF2B5EF4-FFF2-40B4-BE49-F238E27FC236}">
                <a16:creationId xmlns:a16="http://schemas.microsoft.com/office/drawing/2014/main" id="{E4FE4AA5-58F0-AFC2-C763-1164061BA274}"/>
              </a:ext>
            </a:extLst>
          </p:cNvPr>
          <p:cNvCxnSpPr>
            <a:cxnSpLocks/>
            <a:stCxn id="15" idx="2"/>
            <a:endCxn id="206" idx="0"/>
          </p:cNvCxnSpPr>
          <p:nvPr/>
        </p:nvCxnSpPr>
        <p:spPr>
          <a:xfrm rot="16200000" flipH="1">
            <a:off x="7540514" y="5149607"/>
            <a:ext cx="214954" cy="1191936"/>
          </a:xfrm>
          <a:prstGeom prst="bentConnector3">
            <a:avLst>
              <a:gd name="adj1" fmla="val 74661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1F04579-C7D8-E50C-D855-FAECF13625F1}"/>
              </a:ext>
            </a:extLst>
          </p:cNvPr>
          <p:cNvSpPr/>
          <p:nvPr/>
        </p:nvSpPr>
        <p:spPr>
          <a:xfrm>
            <a:off x="3287844" y="6175859"/>
            <a:ext cx="1269075" cy="291145"/>
          </a:xfrm>
          <a:prstGeom prst="rect">
            <a:avLst/>
          </a:prstGeom>
          <a:solidFill>
            <a:srgbClr val="D0CECE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III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1849-54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D9AB9B8C-E0C7-BE38-6ADC-CEDA2B815CE6}"/>
              </a:ext>
            </a:extLst>
          </p:cNvPr>
          <p:cNvCxnSpPr>
            <a:cxnSpLocks/>
            <a:stCxn id="198" idx="2"/>
            <a:endCxn id="23" idx="0"/>
          </p:cNvCxnSpPr>
          <p:nvPr/>
        </p:nvCxnSpPr>
        <p:spPr>
          <a:xfrm flipH="1">
            <a:off x="3922382" y="6122394"/>
            <a:ext cx="15277" cy="5346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DC859482-F659-5071-2A39-496DF7CE4610}"/>
              </a:ext>
            </a:extLst>
          </p:cNvPr>
          <p:cNvSpPr/>
          <p:nvPr/>
        </p:nvSpPr>
        <p:spPr>
          <a:xfrm>
            <a:off x="3267084" y="6493151"/>
            <a:ext cx="1269075" cy="374281"/>
          </a:xfrm>
          <a:prstGeom prst="rect">
            <a:avLst/>
          </a:prstGeom>
          <a:solidFill>
            <a:srgbClr val="D0CECE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Robert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1854-59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8314E6BF-EDA8-B6FF-D538-426099D03AC3}"/>
              </a:ext>
            </a:extLst>
          </p:cNvPr>
          <p:cNvCxnSpPr>
            <a:cxnSpLocks/>
            <a:stCxn id="23" idx="2"/>
            <a:endCxn id="30" idx="0"/>
          </p:cNvCxnSpPr>
          <p:nvPr/>
        </p:nvCxnSpPr>
        <p:spPr>
          <a:xfrm flipH="1">
            <a:off x="3901622" y="6467004"/>
            <a:ext cx="20760" cy="2614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Rectangle 234">
            <a:extLst>
              <a:ext uri="{FF2B5EF4-FFF2-40B4-BE49-F238E27FC236}">
                <a16:creationId xmlns:a16="http://schemas.microsoft.com/office/drawing/2014/main" id="{32901E2B-E4B1-1D2E-6D48-F9B1B2CC9EDF}"/>
              </a:ext>
            </a:extLst>
          </p:cNvPr>
          <p:cNvSpPr/>
          <p:nvPr/>
        </p:nvSpPr>
        <p:spPr>
          <a:xfrm>
            <a:off x="10532124" y="813835"/>
            <a:ext cx="1253138" cy="533248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SAVOIE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Savoie-Piémont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1048-1861</a:t>
            </a: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CF34BD07-712B-3457-D86F-82E1D8C0C75B}"/>
              </a:ext>
            </a:extLst>
          </p:cNvPr>
          <p:cNvSpPr/>
          <p:nvPr/>
        </p:nvSpPr>
        <p:spPr>
          <a:xfrm>
            <a:off x="9470473" y="813836"/>
            <a:ext cx="1006787" cy="546321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Victor-Amédée III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1773-96</a:t>
            </a: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88F667C7-5678-F041-C0BD-518119146090}"/>
              </a:ext>
            </a:extLst>
          </p:cNvPr>
          <p:cNvSpPr/>
          <p:nvPr/>
        </p:nvSpPr>
        <p:spPr>
          <a:xfrm>
            <a:off x="9470654" y="1476664"/>
            <a:ext cx="1017765" cy="546321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Charles-Emmanuel IV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1796-1802</a:t>
            </a:r>
          </a:p>
        </p:txBody>
      </p:sp>
      <p:cxnSp>
        <p:nvCxnSpPr>
          <p:cNvPr id="244" name="Connecteur droit avec flèche 243">
            <a:extLst>
              <a:ext uri="{FF2B5EF4-FFF2-40B4-BE49-F238E27FC236}">
                <a16:creationId xmlns:a16="http://schemas.microsoft.com/office/drawing/2014/main" id="{335B9DC0-E917-0622-956F-C58135A42EBC}"/>
              </a:ext>
            </a:extLst>
          </p:cNvPr>
          <p:cNvCxnSpPr>
            <a:cxnSpLocks/>
            <a:stCxn id="241" idx="2"/>
            <a:endCxn id="243" idx="0"/>
          </p:cNvCxnSpPr>
          <p:nvPr/>
        </p:nvCxnSpPr>
        <p:spPr>
          <a:xfrm>
            <a:off x="9973867" y="1360157"/>
            <a:ext cx="5670" cy="11650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" name="Rectangle 244">
            <a:extLst>
              <a:ext uri="{FF2B5EF4-FFF2-40B4-BE49-F238E27FC236}">
                <a16:creationId xmlns:a16="http://schemas.microsoft.com/office/drawing/2014/main" id="{7CA571BB-13E6-9A46-1A52-C7AAFBE3F9D1}"/>
              </a:ext>
            </a:extLst>
          </p:cNvPr>
          <p:cNvSpPr/>
          <p:nvPr/>
        </p:nvSpPr>
        <p:spPr>
          <a:xfrm>
            <a:off x="8323392" y="1469991"/>
            <a:ext cx="1094089" cy="546320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Victor-Emmanuel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1802-21</a:t>
            </a:r>
          </a:p>
        </p:txBody>
      </p:sp>
      <p:cxnSp>
        <p:nvCxnSpPr>
          <p:cNvPr id="246" name="Connecteur : en angle 245">
            <a:extLst>
              <a:ext uri="{FF2B5EF4-FFF2-40B4-BE49-F238E27FC236}">
                <a16:creationId xmlns:a16="http://schemas.microsoft.com/office/drawing/2014/main" id="{17B5E8EA-2C32-825E-8291-77BA330AAB9A}"/>
              </a:ext>
            </a:extLst>
          </p:cNvPr>
          <p:cNvCxnSpPr>
            <a:cxnSpLocks/>
            <a:stCxn id="241" idx="2"/>
            <a:endCxn id="245" idx="0"/>
          </p:cNvCxnSpPr>
          <p:nvPr/>
        </p:nvCxnSpPr>
        <p:spPr>
          <a:xfrm rot="5400000">
            <a:off x="9367235" y="863359"/>
            <a:ext cx="109834" cy="110343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" name="Rectangle 246">
            <a:extLst>
              <a:ext uri="{FF2B5EF4-FFF2-40B4-BE49-F238E27FC236}">
                <a16:creationId xmlns:a16="http://schemas.microsoft.com/office/drawing/2014/main" id="{C8A3D743-124F-9138-005C-08DCA6F6C5EB}"/>
              </a:ext>
            </a:extLst>
          </p:cNvPr>
          <p:cNvSpPr/>
          <p:nvPr/>
        </p:nvSpPr>
        <p:spPr>
          <a:xfrm>
            <a:off x="10545350" y="1476663"/>
            <a:ext cx="733932" cy="546321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Charles-Félix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1821-31</a:t>
            </a:r>
          </a:p>
        </p:txBody>
      </p:sp>
      <p:cxnSp>
        <p:nvCxnSpPr>
          <p:cNvPr id="248" name="Connecteur : en angle 247">
            <a:extLst>
              <a:ext uri="{FF2B5EF4-FFF2-40B4-BE49-F238E27FC236}">
                <a16:creationId xmlns:a16="http://schemas.microsoft.com/office/drawing/2014/main" id="{F31CC93A-E349-4938-E291-7F272F893CF5}"/>
              </a:ext>
            </a:extLst>
          </p:cNvPr>
          <p:cNvCxnSpPr>
            <a:cxnSpLocks/>
            <a:stCxn id="241" idx="2"/>
            <a:endCxn id="247" idx="0"/>
          </p:cNvCxnSpPr>
          <p:nvPr/>
        </p:nvCxnSpPr>
        <p:spPr>
          <a:xfrm rot="16200000" flipH="1">
            <a:off x="10384838" y="949185"/>
            <a:ext cx="116506" cy="93844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ctangle 140">
            <a:extLst>
              <a:ext uri="{FF2B5EF4-FFF2-40B4-BE49-F238E27FC236}">
                <a16:creationId xmlns:a16="http://schemas.microsoft.com/office/drawing/2014/main" id="{278FD878-672A-1425-A2DC-58BF0D0DBD89}"/>
              </a:ext>
            </a:extLst>
          </p:cNvPr>
          <p:cNvSpPr/>
          <p:nvPr/>
        </p:nvSpPr>
        <p:spPr>
          <a:xfrm>
            <a:off x="11351666" y="1484149"/>
            <a:ext cx="733932" cy="54632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Charles-Albert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1831</a:t>
            </a:r>
          </a:p>
        </p:txBody>
      </p:sp>
    </p:spTree>
    <p:extLst>
      <p:ext uri="{BB962C8B-B14F-4D97-AF65-F5344CB8AC3E}">
        <p14:creationId xmlns:p14="http://schemas.microsoft.com/office/powerpoint/2010/main" val="216239039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B4C15-E06D-69F3-5992-08DA4E92E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4F680D5B-7CCA-EE71-56BF-5C0AAA93F323}"/>
              </a:ext>
            </a:extLst>
          </p:cNvPr>
          <p:cNvSpPr/>
          <p:nvPr/>
        </p:nvSpPr>
        <p:spPr>
          <a:xfrm>
            <a:off x="154799" y="177840"/>
            <a:ext cx="6271935" cy="61540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600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Jan.-mai 1848 : En Italie, révoltes libérales et indépendantistes : Palerme, Naples, Rome, Florence, Milan et Venise ; Au nord, Charles-Albert de Piémont-Sardaigne en guerre contre l’Autriche</a:t>
            </a:r>
          </a:p>
          <a:p>
            <a:endParaRPr lang="fr-FR" sz="800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*1820-30 : Le </a:t>
            </a:r>
            <a:r>
              <a:rPr lang="fr-FR" i="1" dirty="0">
                <a:solidFill>
                  <a:srgbClr val="000000"/>
                </a:solidFill>
                <a:ea typeface="Times New Roman" panose="02020603050405020304" pitchFamily="18" charset="0"/>
              </a:rPr>
              <a:t>Risorgimento 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(XVIIIe siècle) prend un sens politique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Et trois solutions pour le réussir…</a:t>
            </a:r>
          </a:p>
          <a:p>
            <a:endParaRPr lang="fr-FR" sz="8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a) Le Turinois </a:t>
            </a:r>
            <a:r>
              <a:rPr lang="fr-FR" u="sng" dirty="0" err="1">
                <a:solidFill>
                  <a:srgbClr val="000000"/>
                </a:solidFill>
                <a:ea typeface="Times New Roman" panose="02020603050405020304" pitchFamily="18" charset="0"/>
              </a:rPr>
              <a:t>Vicenzo</a:t>
            </a:r>
            <a:r>
              <a:rPr lang="fr-FR" u="sng" dirty="0">
                <a:solidFill>
                  <a:srgbClr val="000000"/>
                </a:solidFill>
                <a:ea typeface="Times New Roman" panose="02020603050405020304" pitchFamily="18" charset="0"/>
              </a:rPr>
              <a:t> Gioberti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fr-FR" i="1" dirty="0">
                <a:solidFill>
                  <a:srgbClr val="000000"/>
                </a:solidFill>
                <a:ea typeface="Times New Roman" panose="02020603050405020304" pitchFamily="18" charset="0"/>
              </a:rPr>
              <a:t>néo-guelfe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imagine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Une </a:t>
            </a:r>
            <a:r>
              <a:rPr lang="fr-FR" u="sng" dirty="0">
                <a:solidFill>
                  <a:srgbClr val="000000"/>
                </a:solidFill>
                <a:ea typeface="Times New Roman" panose="02020603050405020304" pitchFamily="18" charset="0"/>
              </a:rPr>
              <a:t>Confédération italienne présidée par le pape</a:t>
            </a:r>
          </a:p>
          <a:p>
            <a:endParaRPr lang="fr-FR" sz="8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b) </a:t>
            </a:r>
            <a:r>
              <a:rPr lang="fr-FR" u="sng" dirty="0">
                <a:solidFill>
                  <a:srgbClr val="000000"/>
                </a:solidFill>
                <a:ea typeface="Times New Roman" panose="02020603050405020304" pitchFamily="18" charset="0"/>
              </a:rPr>
              <a:t>Mazzini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et </a:t>
            </a:r>
            <a:r>
              <a:rPr lang="fr-FR" u="sng" dirty="0">
                <a:solidFill>
                  <a:srgbClr val="000000"/>
                </a:solidFill>
                <a:ea typeface="Times New Roman" panose="02020603050405020304" pitchFamily="18" charset="0"/>
              </a:rPr>
              <a:t>Garibaldi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, partisans d’une </a:t>
            </a:r>
            <a:r>
              <a:rPr lang="fr-FR" sz="1700" u="sng" dirty="0">
                <a:solidFill>
                  <a:srgbClr val="000000"/>
                </a:solidFill>
                <a:ea typeface="Times New Roman" panose="02020603050405020304" pitchFamily="18" charset="0"/>
              </a:rPr>
              <a:t>Italie républicaine unitaire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Avec comme capitale, une Rome libérée de la Papauté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NB : 1834 : Mazzini avait fondé en Suisse, </a:t>
            </a:r>
            <a:r>
              <a:rPr lang="fr-FR" i="1" dirty="0">
                <a:solidFill>
                  <a:srgbClr val="000000"/>
                </a:solidFill>
                <a:ea typeface="Times New Roman" panose="02020603050405020304" pitchFamily="18" charset="0"/>
              </a:rPr>
              <a:t>Jeune-Europe</a:t>
            </a:r>
          </a:p>
          <a:p>
            <a:endParaRPr lang="fr-FR" sz="8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c) A Turin, pour </a:t>
            </a:r>
            <a:r>
              <a:rPr lang="fr-FR" u="sng" dirty="0">
                <a:solidFill>
                  <a:srgbClr val="000000"/>
                </a:solidFill>
                <a:ea typeface="Times New Roman" panose="02020603050405020304" pitchFamily="18" charset="0"/>
              </a:rPr>
              <a:t>Cesare Balbo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, une unification de l’Italie (du Nord)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A partir du royaume de Piémont-Sardaigne de </a:t>
            </a:r>
            <a:r>
              <a:rPr lang="fr-FR" u="sng" dirty="0">
                <a:solidFill>
                  <a:srgbClr val="000000"/>
                </a:solidFill>
                <a:ea typeface="Times New Roman" panose="02020603050405020304" pitchFamily="18" charset="0"/>
              </a:rPr>
              <a:t>Charles-Albert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1821 : Impliqué dans la révolte de Turin</a:t>
            </a:r>
          </a:p>
          <a:p>
            <a:r>
              <a:rPr lang="fr-FR" u="sng" dirty="0">
                <a:solidFill>
                  <a:srgbClr val="000000"/>
                </a:solidFill>
                <a:ea typeface="Times New Roman" panose="02020603050405020304" pitchFamily="18" charset="0"/>
              </a:rPr>
              <a:t>Une Italie monarchique</a:t>
            </a:r>
          </a:p>
          <a:p>
            <a:endParaRPr lang="fr-FR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*Face à ces 3 projets, une Autriche alliée aux Bourbon de Naples Qui considère l’Italie comme une simple </a:t>
            </a:r>
            <a:r>
              <a:rPr lang="fr-FR" i="1" dirty="0">
                <a:solidFill>
                  <a:srgbClr val="000000"/>
                </a:solidFill>
                <a:ea typeface="Times New Roman" panose="02020603050405020304" pitchFamily="18" charset="0"/>
              </a:rPr>
              <a:t>expression géographique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(Metternich), </a:t>
            </a:r>
            <a:r>
              <a:rPr lang="fr-FR" i="1" dirty="0">
                <a:solidFill>
                  <a:srgbClr val="000000"/>
                </a:solidFill>
                <a:ea typeface="Times New Roman" panose="02020603050405020304" pitchFamily="18" charset="0"/>
              </a:rPr>
              <a:t>une annexe de l’Empire</a:t>
            </a:r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 (P. Milza)</a:t>
            </a: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Et donc, un domaine réservé</a:t>
            </a:r>
          </a:p>
          <a:p>
            <a:endParaRPr lang="fr-FR" sz="8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r>
              <a:rPr lang="fr-FR" dirty="0">
                <a:solidFill>
                  <a:srgbClr val="000000"/>
                </a:solidFill>
                <a:ea typeface="Times New Roman" panose="02020603050405020304" pitchFamily="18" charset="0"/>
              </a:rPr>
              <a:t>*Récit…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DF35BFEF-6D2F-0630-625B-52C82C629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549" y="129209"/>
            <a:ext cx="5499651" cy="65995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EF00818F-9908-BC85-6EEC-8AFF9618B4AF}"/>
              </a:ext>
            </a:extLst>
          </p:cNvPr>
          <p:cNvSpPr/>
          <p:nvPr/>
        </p:nvSpPr>
        <p:spPr>
          <a:xfrm>
            <a:off x="8667912" y="1258236"/>
            <a:ext cx="174870" cy="1489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791E769-E351-FA60-5C0E-B3E209D97297}"/>
              </a:ext>
            </a:extLst>
          </p:cNvPr>
          <p:cNvSpPr/>
          <p:nvPr/>
        </p:nvSpPr>
        <p:spPr>
          <a:xfrm>
            <a:off x="8755347" y="2159384"/>
            <a:ext cx="174870" cy="1489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49C432C-A08B-7B62-306B-170CA48B85FA}"/>
              </a:ext>
            </a:extLst>
          </p:cNvPr>
          <p:cNvSpPr/>
          <p:nvPr/>
        </p:nvSpPr>
        <p:spPr>
          <a:xfrm>
            <a:off x="8605233" y="1708810"/>
            <a:ext cx="174870" cy="1489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EF265DF-6361-7298-F73B-975BAAE095A4}"/>
              </a:ext>
            </a:extLst>
          </p:cNvPr>
          <p:cNvSpPr/>
          <p:nvPr/>
        </p:nvSpPr>
        <p:spPr>
          <a:xfrm>
            <a:off x="8345819" y="1634323"/>
            <a:ext cx="174870" cy="148974"/>
          </a:xfrm>
          <a:prstGeom prst="ellipse">
            <a:avLst/>
          </a:prstGeom>
          <a:solidFill>
            <a:srgbClr val="D0CEC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BD772DF-B190-D5D6-0E26-ED14B5909A00}"/>
              </a:ext>
            </a:extLst>
          </p:cNvPr>
          <p:cNvSpPr/>
          <p:nvPr/>
        </p:nvSpPr>
        <p:spPr>
          <a:xfrm>
            <a:off x="9972922" y="3769953"/>
            <a:ext cx="174870" cy="148974"/>
          </a:xfrm>
          <a:prstGeom prst="ellipse">
            <a:avLst/>
          </a:prstGeom>
          <a:solidFill>
            <a:srgbClr val="D0CEC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AA208B4-AF2D-75E1-BCAF-238521DC5B39}"/>
              </a:ext>
            </a:extLst>
          </p:cNvPr>
          <p:cNvSpPr/>
          <p:nvPr/>
        </p:nvSpPr>
        <p:spPr>
          <a:xfrm>
            <a:off x="7396259" y="1450084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3E89D0A-067D-3642-2916-B2E9A72DBC94}"/>
              </a:ext>
            </a:extLst>
          </p:cNvPr>
          <p:cNvSpPr/>
          <p:nvPr/>
        </p:nvSpPr>
        <p:spPr>
          <a:xfrm>
            <a:off x="9208285" y="3180391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87842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B4C15-E06D-69F3-5992-08DA4E92E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4F680D5B-7CCA-EE71-56BF-5C0AAA93F323}"/>
              </a:ext>
            </a:extLst>
          </p:cNvPr>
          <p:cNvSpPr/>
          <p:nvPr/>
        </p:nvSpPr>
        <p:spPr>
          <a:xfrm>
            <a:off x="154799" y="177840"/>
            <a:ext cx="6259253" cy="36918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Jan.-mai 1848 : En Italie, révoltes libérales et indépendantistes : Palerme, Naples, Rome, Florence, Milan et Venise ; Au nord, Charles-Albert de Piémont-Sardaigne en guerre contre l’Autriche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*1846-48 : En Italie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Quelques avancées des idées libérales ; Notamment…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A Rome, avec le pape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Pie IX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A Turin(-Gênes), avec le roi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Charles-Albert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antiautrichien 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En Toscane avec le duc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Léopold II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, </a:t>
            </a:r>
            <a:r>
              <a:rPr lang="fr-FR" dirty="0"/>
              <a:t>beau-frère de Charles-Albert</a:t>
            </a:r>
            <a:endParaRPr lang="fr-FR" u="sng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dirty="0"/>
          </a:p>
          <a:p>
            <a:r>
              <a:rPr lang="fr-FR" dirty="0"/>
              <a:t>*Nov. 1847 : Charles-Albert, Léopold II et Pie IX</a:t>
            </a:r>
          </a:p>
          <a:p>
            <a:r>
              <a:rPr lang="fr-FR" dirty="0"/>
              <a:t>Signent les préliminaires d’une union douanière</a:t>
            </a:r>
          </a:p>
          <a:p>
            <a:r>
              <a:rPr lang="fr-FR" dirty="0"/>
              <a:t>Un </a:t>
            </a:r>
            <a:r>
              <a:rPr lang="fr-FR" i="1" dirty="0"/>
              <a:t>Zollverein</a:t>
            </a:r>
            <a:r>
              <a:rPr lang="fr-FR" dirty="0"/>
              <a:t> italien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DF35BFEF-6D2F-0630-625B-52C82C629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549" y="129209"/>
            <a:ext cx="5499651" cy="65995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95004BE4-9678-F9DD-534C-B5260DBD3AAC}"/>
              </a:ext>
            </a:extLst>
          </p:cNvPr>
          <p:cNvSpPr/>
          <p:nvPr/>
        </p:nvSpPr>
        <p:spPr>
          <a:xfrm>
            <a:off x="8667912" y="1258236"/>
            <a:ext cx="174870" cy="1489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54B08DD-2682-4C7A-2227-42C89EFD4D20}"/>
              </a:ext>
            </a:extLst>
          </p:cNvPr>
          <p:cNvSpPr/>
          <p:nvPr/>
        </p:nvSpPr>
        <p:spPr>
          <a:xfrm>
            <a:off x="8755347" y="2159384"/>
            <a:ext cx="174870" cy="1489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E2A017F-1ACD-C4E9-ECD3-DAE2F78264B6}"/>
              </a:ext>
            </a:extLst>
          </p:cNvPr>
          <p:cNvSpPr/>
          <p:nvPr/>
        </p:nvSpPr>
        <p:spPr>
          <a:xfrm>
            <a:off x="8605233" y="1708810"/>
            <a:ext cx="174870" cy="1489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42EB90D-26B1-B43B-E86E-9D7666B4C814}"/>
              </a:ext>
            </a:extLst>
          </p:cNvPr>
          <p:cNvSpPr/>
          <p:nvPr/>
        </p:nvSpPr>
        <p:spPr>
          <a:xfrm>
            <a:off x="8345819" y="1634323"/>
            <a:ext cx="174870" cy="148974"/>
          </a:xfrm>
          <a:prstGeom prst="ellipse">
            <a:avLst/>
          </a:prstGeom>
          <a:solidFill>
            <a:srgbClr val="D0CEC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9BE9698-9A8F-4CE0-6569-450B8B3A7A8F}"/>
              </a:ext>
            </a:extLst>
          </p:cNvPr>
          <p:cNvSpPr/>
          <p:nvPr/>
        </p:nvSpPr>
        <p:spPr>
          <a:xfrm>
            <a:off x="7396259" y="1450084"/>
            <a:ext cx="174870" cy="148974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AE79F80-FA61-C6E7-28B6-A9DBB60FC857}"/>
              </a:ext>
            </a:extLst>
          </p:cNvPr>
          <p:cNvSpPr/>
          <p:nvPr/>
        </p:nvSpPr>
        <p:spPr>
          <a:xfrm>
            <a:off x="9972922" y="3769953"/>
            <a:ext cx="174870" cy="148974"/>
          </a:xfrm>
          <a:prstGeom prst="ellipse">
            <a:avLst/>
          </a:prstGeom>
          <a:solidFill>
            <a:srgbClr val="D0CEC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2A52AFE-B55F-0E4F-7C04-D2B565A782C0}"/>
              </a:ext>
            </a:extLst>
          </p:cNvPr>
          <p:cNvSpPr/>
          <p:nvPr/>
        </p:nvSpPr>
        <p:spPr>
          <a:xfrm>
            <a:off x="9208285" y="3180391"/>
            <a:ext cx="174870" cy="14897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68564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01DC7-5949-B7A5-7077-4416616D1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0068EA3C-207D-53BE-7EF5-EB2270D3FA9C}"/>
              </a:ext>
            </a:extLst>
          </p:cNvPr>
          <p:cNvSpPr/>
          <p:nvPr/>
        </p:nvSpPr>
        <p:spPr>
          <a:xfrm>
            <a:off x="154800" y="177840"/>
            <a:ext cx="5206910" cy="47998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Jan.-mai 1848 : En Italie, révoltes libérales et indépendantistes : Palerme, Naples, Rome, Florence, Milan et Venise ; Au nord, Charles-Albert de Piémont-Sardaigne en guerre contre l’Autriche</a:t>
            </a:r>
          </a:p>
          <a:p>
            <a:endParaRPr lang="fr-FR" dirty="0"/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*Jan. 1848 : A Palerme, révolution indépendantiste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*Fév.-Mars 1848 : Constitutions à Naples et à Florence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Puis à Rome et Parme (en projet)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 Turin, le roi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Charles-Albert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proclame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Une constitution, le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Statut fondamental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Instaurant le suffrage censitaire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le drapeau tricolore…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*Mais hormis Palerme excentrée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révolution partira de la partie autrichienne…</a:t>
            </a:r>
          </a:p>
        </p:txBody>
      </p:sp>
      <p:pic>
        <p:nvPicPr>
          <p:cNvPr id="3" name="Image 2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48C48A5E-2910-B970-2B59-5EF8C9BEC2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48" t="40762" r="12006" b="16629"/>
          <a:stretch/>
        </p:blipFill>
        <p:spPr>
          <a:xfrm>
            <a:off x="5530788" y="177840"/>
            <a:ext cx="6506414" cy="65023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6FBC0BBC-A448-14F3-117B-FFF3D3EFEFE3}"/>
              </a:ext>
            </a:extLst>
          </p:cNvPr>
          <p:cNvSpPr/>
          <p:nvPr/>
        </p:nvSpPr>
        <p:spPr>
          <a:xfrm>
            <a:off x="9339182" y="553169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8A6FB8F-B222-7FAE-C54A-9068A16089D8}"/>
              </a:ext>
            </a:extLst>
          </p:cNvPr>
          <p:cNvSpPr/>
          <p:nvPr/>
        </p:nvSpPr>
        <p:spPr>
          <a:xfrm>
            <a:off x="9514052" y="379589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FF086EA-BC7E-60E7-E593-AE54A3DF57A4}"/>
              </a:ext>
            </a:extLst>
          </p:cNvPr>
          <p:cNvSpPr/>
          <p:nvPr/>
        </p:nvSpPr>
        <p:spPr>
          <a:xfrm>
            <a:off x="8696560" y="311661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42AB748-F820-9DE3-7593-3FF7A3DA5485}"/>
              </a:ext>
            </a:extLst>
          </p:cNvPr>
          <p:cNvSpPr/>
          <p:nvPr/>
        </p:nvSpPr>
        <p:spPr>
          <a:xfrm>
            <a:off x="8040577" y="198355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8E6F244-6303-8743-990A-B0FA0C38414B}"/>
              </a:ext>
            </a:extLst>
          </p:cNvPr>
          <p:cNvSpPr/>
          <p:nvPr/>
        </p:nvSpPr>
        <p:spPr>
          <a:xfrm>
            <a:off x="6437064" y="128118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14F5820-FDA4-64FA-9444-59E3734423F2}"/>
              </a:ext>
            </a:extLst>
          </p:cNvPr>
          <p:cNvSpPr/>
          <p:nvPr/>
        </p:nvSpPr>
        <p:spPr>
          <a:xfrm>
            <a:off x="7430775" y="143016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9156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F35B7-0DFA-FAAC-15D4-AB4B642DA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1804761B-5F2C-0A51-2C8C-3C781120B2F3}"/>
              </a:ext>
            </a:extLst>
          </p:cNvPr>
          <p:cNvSpPr/>
          <p:nvPr/>
        </p:nvSpPr>
        <p:spPr>
          <a:xfrm>
            <a:off x="154800" y="177840"/>
            <a:ext cx="5206910" cy="42458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Jan.-mai 1848 : En Italie, révoltes libérales et indépendantistes : Palerme, Naples, Rome, Florence, Milan et Venise ; Au nord, Charles-Albert de Piémont-Sardaigne en guerre contre l’Autriche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*18-22 mars 1848 : Après la révolte viennoise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Insurrections à Milan et à Venise où</a:t>
            </a:r>
          </a:p>
          <a:p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Daniele Manin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proclame la république de Saint-Marc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*23 mars 1848 : En réaction, à </a:t>
            </a:r>
            <a:r>
              <a:rPr lang="fr-FR" spc="-1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turin</a:t>
            </a: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Charles-Albert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déclare la guerre à l’Autriche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il appelle à la libération de l’Italie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 Florence</a:t>
            </a:r>
          </a:p>
          <a:p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Bettino </a:t>
            </a:r>
            <a:r>
              <a:rPr lang="fr-FR" u="sng" spc="-1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Ricasoli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proclame </a:t>
            </a:r>
            <a:r>
              <a:rPr lang="fr-FR" i="1" spc="-1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Fuorii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i </a:t>
            </a:r>
            <a:r>
              <a:rPr lang="fr-FR" i="1" spc="-1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Barbari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!</a:t>
            </a: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7E7CBDA3-8D79-1DFC-0BDD-8522029B2D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48" t="40762" r="12006" b="16629"/>
          <a:stretch/>
        </p:blipFill>
        <p:spPr>
          <a:xfrm>
            <a:off x="5530788" y="177840"/>
            <a:ext cx="6506414" cy="65023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C08EB4AB-140B-13AD-DF76-E173BFBBE2A4}"/>
              </a:ext>
            </a:extLst>
          </p:cNvPr>
          <p:cNvSpPr/>
          <p:nvPr/>
        </p:nvSpPr>
        <p:spPr>
          <a:xfrm>
            <a:off x="9339182" y="553169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5145319-DA57-28CE-E487-43CD6BE9DCED}"/>
              </a:ext>
            </a:extLst>
          </p:cNvPr>
          <p:cNvSpPr/>
          <p:nvPr/>
        </p:nvSpPr>
        <p:spPr>
          <a:xfrm>
            <a:off x="9514052" y="379589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3185197-71BD-8E58-6C20-AA9C6792C051}"/>
              </a:ext>
            </a:extLst>
          </p:cNvPr>
          <p:cNvSpPr/>
          <p:nvPr/>
        </p:nvSpPr>
        <p:spPr>
          <a:xfrm>
            <a:off x="8696560" y="311661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C086AAC-52E7-5E3F-35C6-A082E01E3F49}"/>
              </a:ext>
            </a:extLst>
          </p:cNvPr>
          <p:cNvSpPr/>
          <p:nvPr/>
        </p:nvSpPr>
        <p:spPr>
          <a:xfrm>
            <a:off x="8040577" y="198355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548C255-7E79-CC64-3586-12E0CB857997}"/>
              </a:ext>
            </a:extLst>
          </p:cNvPr>
          <p:cNvSpPr/>
          <p:nvPr/>
        </p:nvSpPr>
        <p:spPr>
          <a:xfrm>
            <a:off x="6437064" y="128118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86FB8F1-C2A6-0651-AB8D-8F775EBE07E3}"/>
              </a:ext>
            </a:extLst>
          </p:cNvPr>
          <p:cNvSpPr/>
          <p:nvPr/>
        </p:nvSpPr>
        <p:spPr>
          <a:xfrm>
            <a:off x="6997051" y="93000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81E9FAD-D3B8-8E6A-9382-DF7765ACEF32}"/>
              </a:ext>
            </a:extLst>
          </p:cNvPr>
          <p:cNvSpPr/>
          <p:nvPr/>
        </p:nvSpPr>
        <p:spPr>
          <a:xfrm>
            <a:off x="8441276" y="105642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347E3EF-64A0-43EE-A413-6479B74E98E5}"/>
              </a:ext>
            </a:extLst>
          </p:cNvPr>
          <p:cNvSpPr/>
          <p:nvPr/>
        </p:nvSpPr>
        <p:spPr>
          <a:xfrm>
            <a:off x="7430775" y="143016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7995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95CB9-B841-3BC9-CF4C-05DECCDB9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DBF34152-384A-F4F6-3AB3-BDA3164CC8F6}"/>
              </a:ext>
            </a:extLst>
          </p:cNvPr>
          <p:cNvSpPr/>
          <p:nvPr/>
        </p:nvSpPr>
        <p:spPr>
          <a:xfrm>
            <a:off x="154799" y="177840"/>
            <a:ext cx="5234619" cy="34148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Jan.-mai 1848 : En Italie, révoltes libérales et indépendantistes : Palerme, Naples, Rome, Florence, Milan et Venise ; Au nord, Charles-Albert de Piémont-Sardaigne en guerre contre l’Autriche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*29 mars 1848 : Les Piémontais franchissent le Tessin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pénètrent en Lombardie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Ils chassent les monarques de Modène et Parme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soulèvent un enthousiasme populaire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*Conséquences…</a:t>
            </a:r>
          </a:p>
        </p:txBody>
      </p:sp>
      <p:pic>
        <p:nvPicPr>
          <p:cNvPr id="3" name="Image 2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7B219BD6-3EF4-2A0D-50CC-23CBFB1822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48" t="40762" r="12006" b="16629"/>
          <a:stretch/>
        </p:blipFill>
        <p:spPr>
          <a:xfrm>
            <a:off x="5530788" y="177840"/>
            <a:ext cx="6506414" cy="65023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664FF856-0296-5FC4-425A-F4FB7E2423B3}"/>
              </a:ext>
            </a:extLst>
          </p:cNvPr>
          <p:cNvSpPr/>
          <p:nvPr/>
        </p:nvSpPr>
        <p:spPr>
          <a:xfrm>
            <a:off x="9339182" y="553169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F74D0A5-6756-448F-F6CA-74FC925875D6}"/>
              </a:ext>
            </a:extLst>
          </p:cNvPr>
          <p:cNvSpPr/>
          <p:nvPr/>
        </p:nvSpPr>
        <p:spPr>
          <a:xfrm>
            <a:off x="9514052" y="379589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E706103-3B6B-5B72-E38D-78AA9BC79DBF}"/>
              </a:ext>
            </a:extLst>
          </p:cNvPr>
          <p:cNvSpPr/>
          <p:nvPr/>
        </p:nvSpPr>
        <p:spPr>
          <a:xfrm>
            <a:off x="8696560" y="311661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C2197B1-E4F8-706F-0AFE-968E107FD6BD}"/>
              </a:ext>
            </a:extLst>
          </p:cNvPr>
          <p:cNvSpPr/>
          <p:nvPr/>
        </p:nvSpPr>
        <p:spPr>
          <a:xfrm>
            <a:off x="8040577" y="198355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8058E75-B474-576E-8906-4A36AC87CA84}"/>
              </a:ext>
            </a:extLst>
          </p:cNvPr>
          <p:cNvSpPr/>
          <p:nvPr/>
        </p:nvSpPr>
        <p:spPr>
          <a:xfrm>
            <a:off x="6437064" y="128118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AD27557-A7F6-6B9B-BDDB-079683C0838A}"/>
              </a:ext>
            </a:extLst>
          </p:cNvPr>
          <p:cNvSpPr/>
          <p:nvPr/>
        </p:nvSpPr>
        <p:spPr>
          <a:xfrm>
            <a:off x="6997051" y="93000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7D56D56-CEE5-D976-81BA-C78D924C0C5C}"/>
              </a:ext>
            </a:extLst>
          </p:cNvPr>
          <p:cNvSpPr/>
          <p:nvPr/>
        </p:nvSpPr>
        <p:spPr>
          <a:xfrm>
            <a:off x="8441276" y="105642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0A19FD8-0DE1-0A6B-C85E-6DFDC3A6D474}"/>
              </a:ext>
            </a:extLst>
          </p:cNvPr>
          <p:cNvSpPr/>
          <p:nvPr/>
        </p:nvSpPr>
        <p:spPr>
          <a:xfrm>
            <a:off x="7430775" y="143016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10DB1458-F97B-3E6A-F53A-5DE30590D5A7}"/>
              </a:ext>
            </a:extLst>
          </p:cNvPr>
          <p:cNvCxnSpPr>
            <a:cxnSpLocks/>
            <a:stCxn id="7" idx="7"/>
            <a:endCxn id="8" idx="3"/>
          </p:cNvCxnSpPr>
          <p:nvPr/>
        </p:nvCxnSpPr>
        <p:spPr>
          <a:xfrm flipV="1">
            <a:off x="6586325" y="1057162"/>
            <a:ext cx="436335" cy="2458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6654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CA118-8752-9D5E-C86D-3455789D7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67A71F-538B-6FEB-CDDD-4A5C59278115}"/>
              </a:ext>
            </a:extLst>
          </p:cNvPr>
          <p:cNvSpPr/>
          <p:nvPr/>
        </p:nvSpPr>
        <p:spPr>
          <a:xfrm>
            <a:off x="123211" y="134305"/>
            <a:ext cx="7761832" cy="39395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1830-1839 : Contre le royaume des Pays-Bas, l’indépendance réussie de la Belgique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*Sur la question des frontières…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La conférence de Londres partage le grand-duché de Luxembourg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b) En revanche, elle exclut des territoires en majorité catholiques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Revendiqués par les Belges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Le grand-duché du Luxembourg</a:t>
            </a: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Le duché de Limbourg, pourtant ex-autrichien ; Mais également…</a:t>
            </a:r>
          </a:p>
          <a:p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La Flandre zélandaise et le Brabant septentrional, ex-Pays de la Généralité hollandais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*En attendant, les Belges occupent Luxembourg et Maastricht hollandaise…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E8C7A13-7F29-6294-D929-D70789B8A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04" t="52986" r="20457" b="26144"/>
          <a:stretch/>
        </p:blipFill>
        <p:spPr>
          <a:xfrm rot="16200000">
            <a:off x="6806406" y="1451482"/>
            <a:ext cx="6579561" cy="394520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A9F9816-2595-4FD8-F609-14DEAE933D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45" t="53662" r="70495" b="26048"/>
          <a:stretch/>
        </p:blipFill>
        <p:spPr>
          <a:xfrm rot="16200000">
            <a:off x="8334859" y="410816"/>
            <a:ext cx="1220718" cy="16432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B1CB0A74-CAFA-D0F1-AFA3-32335DF32A86}"/>
              </a:ext>
            </a:extLst>
          </p:cNvPr>
          <p:cNvSpPr/>
          <p:nvPr/>
        </p:nvSpPr>
        <p:spPr>
          <a:xfrm>
            <a:off x="9591983" y="306745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1BCD6A4-CD86-0A0F-8AF5-A6590332CA7E}"/>
              </a:ext>
            </a:extLst>
          </p:cNvPr>
          <p:cNvSpPr/>
          <p:nvPr/>
        </p:nvSpPr>
        <p:spPr>
          <a:xfrm>
            <a:off x="9766853" y="453703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2BD3D08-FD96-4489-2272-C4A6BB69A354}"/>
              </a:ext>
            </a:extLst>
          </p:cNvPr>
          <p:cNvSpPr/>
          <p:nvPr/>
        </p:nvSpPr>
        <p:spPr>
          <a:xfrm>
            <a:off x="9230140" y="389430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3E1AB66-B00B-06FA-B198-9C82B31BD67B}"/>
              </a:ext>
            </a:extLst>
          </p:cNvPr>
          <p:cNvSpPr/>
          <p:nvPr/>
        </p:nvSpPr>
        <p:spPr>
          <a:xfrm>
            <a:off x="10190923" y="354312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CE681DB-7ED6-8F5A-EA7C-2C6D1E7F4BAB}"/>
              </a:ext>
            </a:extLst>
          </p:cNvPr>
          <p:cNvSpPr/>
          <p:nvPr/>
        </p:nvSpPr>
        <p:spPr>
          <a:xfrm>
            <a:off x="11012557" y="389430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E0B8663-9BB0-4213-4566-26551816B318}"/>
              </a:ext>
            </a:extLst>
          </p:cNvPr>
          <p:cNvSpPr/>
          <p:nvPr/>
        </p:nvSpPr>
        <p:spPr>
          <a:xfrm>
            <a:off x="10807149" y="4465510"/>
            <a:ext cx="174870" cy="1489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189D614-DB1A-409B-A2E2-2A6995319BD5}"/>
              </a:ext>
            </a:extLst>
          </p:cNvPr>
          <p:cNvSpPr/>
          <p:nvPr/>
        </p:nvSpPr>
        <p:spPr>
          <a:xfrm>
            <a:off x="6328553" y="217838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1C36B90-AF24-7254-224A-B326BA2967D3}"/>
              </a:ext>
            </a:extLst>
          </p:cNvPr>
          <p:cNvSpPr/>
          <p:nvPr/>
        </p:nvSpPr>
        <p:spPr>
          <a:xfrm>
            <a:off x="7308000" y="3745328"/>
            <a:ext cx="174870" cy="1489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5B0EA7B-4E0C-8926-0B49-21B93AA374D7}"/>
              </a:ext>
            </a:extLst>
          </p:cNvPr>
          <p:cNvSpPr/>
          <p:nvPr/>
        </p:nvSpPr>
        <p:spPr>
          <a:xfrm>
            <a:off x="11099992" y="561732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35758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95CB9-B841-3BC9-CF4C-05DECCDB9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DBF34152-384A-F4F6-3AB3-BDA3164CC8F6}"/>
              </a:ext>
            </a:extLst>
          </p:cNvPr>
          <p:cNvSpPr/>
          <p:nvPr/>
        </p:nvSpPr>
        <p:spPr>
          <a:xfrm>
            <a:off x="154799" y="177840"/>
            <a:ext cx="5234619" cy="50768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Jan.-mai 1848 : En Italie, révoltes libérales et indépendantistes : Palerme, Naples, Rome, Florence, Milan et Venise ; Au nord, Charles-Albert de Piémont-Sardaigne en guerre contre l’Autriche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*Mars 1848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républicains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Mazzini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et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Garibaldi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se rallient à lui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Ainsi que le pape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Pie IX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 Habsbourg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Léopold II de Toscane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le Bourbon de Naples,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Ferdinand II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*Mais les objectifs de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Charles-Albert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sont équivoques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Agit-il pour l’unité italienne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Ou pour agrandir son royaume ?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il refuse toute aide extérieure, notamment de la France républicaine, car l’Italie se fera par elle-même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l’Italia </a:t>
            </a:r>
            <a:r>
              <a:rPr lang="fr-FR" i="1" spc="-1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farà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da </a:t>
            </a:r>
            <a:r>
              <a:rPr lang="fr-FR" i="1" spc="-1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sé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;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Coupable erreur…</a:t>
            </a:r>
            <a:endParaRPr lang="fr-FR" i="1" u="sng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7B219BD6-3EF4-2A0D-50CC-23CBFB1822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48" t="40762" r="12006" b="16629"/>
          <a:stretch/>
        </p:blipFill>
        <p:spPr>
          <a:xfrm>
            <a:off x="5530788" y="177840"/>
            <a:ext cx="6506414" cy="65023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664FF856-0296-5FC4-425A-F4FB7E2423B3}"/>
              </a:ext>
            </a:extLst>
          </p:cNvPr>
          <p:cNvSpPr/>
          <p:nvPr/>
        </p:nvSpPr>
        <p:spPr>
          <a:xfrm>
            <a:off x="9339182" y="553169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F74D0A5-6756-448F-F6CA-74FC925875D6}"/>
              </a:ext>
            </a:extLst>
          </p:cNvPr>
          <p:cNvSpPr/>
          <p:nvPr/>
        </p:nvSpPr>
        <p:spPr>
          <a:xfrm>
            <a:off x="9514052" y="379589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E706103-3B6B-5B72-E38D-78AA9BC79DBF}"/>
              </a:ext>
            </a:extLst>
          </p:cNvPr>
          <p:cNvSpPr/>
          <p:nvPr/>
        </p:nvSpPr>
        <p:spPr>
          <a:xfrm>
            <a:off x="8696560" y="311661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C2197B1-E4F8-706F-0AFE-968E107FD6BD}"/>
              </a:ext>
            </a:extLst>
          </p:cNvPr>
          <p:cNvSpPr/>
          <p:nvPr/>
        </p:nvSpPr>
        <p:spPr>
          <a:xfrm>
            <a:off x="8040577" y="198355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8058E75-B474-576E-8906-4A36AC87CA84}"/>
              </a:ext>
            </a:extLst>
          </p:cNvPr>
          <p:cNvSpPr/>
          <p:nvPr/>
        </p:nvSpPr>
        <p:spPr>
          <a:xfrm>
            <a:off x="6437064" y="128118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AD27557-A7F6-6B9B-BDDB-079683C0838A}"/>
              </a:ext>
            </a:extLst>
          </p:cNvPr>
          <p:cNvSpPr/>
          <p:nvPr/>
        </p:nvSpPr>
        <p:spPr>
          <a:xfrm>
            <a:off x="6997051" y="93000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7D56D56-CEE5-D976-81BA-C78D924C0C5C}"/>
              </a:ext>
            </a:extLst>
          </p:cNvPr>
          <p:cNvSpPr/>
          <p:nvPr/>
        </p:nvSpPr>
        <p:spPr>
          <a:xfrm>
            <a:off x="8441276" y="105642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0A19FD8-0DE1-0A6B-C85E-6DFDC3A6D474}"/>
              </a:ext>
            </a:extLst>
          </p:cNvPr>
          <p:cNvSpPr/>
          <p:nvPr/>
        </p:nvSpPr>
        <p:spPr>
          <a:xfrm>
            <a:off x="7430775" y="143016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10DB1458-F97B-3E6A-F53A-5DE30590D5A7}"/>
              </a:ext>
            </a:extLst>
          </p:cNvPr>
          <p:cNvCxnSpPr>
            <a:cxnSpLocks/>
            <a:stCxn id="7" idx="7"/>
            <a:endCxn id="8" idx="3"/>
          </p:cNvCxnSpPr>
          <p:nvPr/>
        </p:nvCxnSpPr>
        <p:spPr>
          <a:xfrm flipV="1">
            <a:off x="6586325" y="1057162"/>
            <a:ext cx="436335" cy="2458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61086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DD624-2D9D-3668-6BED-AF3F9C65C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681913EB-3F31-255B-FDFE-5C5813D924D6}"/>
              </a:ext>
            </a:extLst>
          </p:cNvPr>
          <p:cNvSpPr/>
          <p:nvPr/>
        </p:nvSpPr>
        <p:spPr>
          <a:xfrm>
            <a:off x="154799" y="177840"/>
            <a:ext cx="5234619" cy="39688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Jan.-mai 1848 : En Italie, révoltes libérales et indépendantistes : Palerme, Naples, Rome, Florence, Milan et Venise ; Au nord, Charles-Albert de Piémont-Sardaigne en guerre contre l’Autriche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*Avril 1848 :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Charles-Albert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passe le Mincio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Mais le pape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Pie IX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retire déjà ses troupes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Ne pas combattre l’Autriche, sa protectrice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Suivi par le Habsbourg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Léopold II de Toscane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*Mai-Juin 1848 : A Naples…</a:t>
            </a:r>
          </a:p>
          <a:p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Ferdinand II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dissout le parlement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révolution napolitaine est réprimée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lui-aussi rappelle ses troupes…</a:t>
            </a:r>
          </a:p>
        </p:txBody>
      </p:sp>
      <p:pic>
        <p:nvPicPr>
          <p:cNvPr id="3" name="Image 2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98B08E63-F9A4-81A4-8B07-F1A319CEBB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48" t="40762" r="12006" b="16629"/>
          <a:stretch/>
        </p:blipFill>
        <p:spPr>
          <a:xfrm>
            <a:off x="5530788" y="177840"/>
            <a:ext cx="6506414" cy="65023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92698C0E-E8EB-D046-25EF-9A22340C98AE}"/>
              </a:ext>
            </a:extLst>
          </p:cNvPr>
          <p:cNvSpPr/>
          <p:nvPr/>
        </p:nvSpPr>
        <p:spPr>
          <a:xfrm>
            <a:off x="9339182" y="553169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8E4751D-BDE2-6A12-A671-D760181A90EE}"/>
              </a:ext>
            </a:extLst>
          </p:cNvPr>
          <p:cNvSpPr/>
          <p:nvPr/>
        </p:nvSpPr>
        <p:spPr>
          <a:xfrm>
            <a:off x="9514052" y="379589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E785518-CFE9-D18E-84AC-7B35CD00B110}"/>
              </a:ext>
            </a:extLst>
          </p:cNvPr>
          <p:cNvSpPr/>
          <p:nvPr/>
        </p:nvSpPr>
        <p:spPr>
          <a:xfrm>
            <a:off x="8696560" y="311661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342C840-60D7-F4CA-94BF-9821EA706BAB}"/>
              </a:ext>
            </a:extLst>
          </p:cNvPr>
          <p:cNvSpPr/>
          <p:nvPr/>
        </p:nvSpPr>
        <p:spPr>
          <a:xfrm>
            <a:off x="8040577" y="198355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915455A-B87C-342D-8D03-46BB0F8437DA}"/>
              </a:ext>
            </a:extLst>
          </p:cNvPr>
          <p:cNvSpPr/>
          <p:nvPr/>
        </p:nvSpPr>
        <p:spPr>
          <a:xfrm>
            <a:off x="6437064" y="128118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CDD6089-E523-7A58-42BC-E0301B65D7C5}"/>
              </a:ext>
            </a:extLst>
          </p:cNvPr>
          <p:cNvSpPr/>
          <p:nvPr/>
        </p:nvSpPr>
        <p:spPr>
          <a:xfrm>
            <a:off x="6997051" y="93000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2012CD8-C285-37AC-166C-951C1891E02B}"/>
              </a:ext>
            </a:extLst>
          </p:cNvPr>
          <p:cNvSpPr/>
          <p:nvPr/>
        </p:nvSpPr>
        <p:spPr>
          <a:xfrm>
            <a:off x="8441276" y="105642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BA764B9-EF48-1BBD-B0E3-5EB2E575AC74}"/>
              </a:ext>
            </a:extLst>
          </p:cNvPr>
          <p:cNvSpPr/>
          <p:nvPr/>
        </p:nvSpPr>
        <p:spPr>
          <a:xfrm>
            <a:off x="7430775" y="143016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AEAC2DE9-4E37-AC4C-5895-A170574CE9C8}"/>
              </a:ext>
            </a:extLst>
          </p:cNvPr>
          <p:cNvCxnSpPr>
            <a:cxnSpLocks/>
            <a:stCxn id="7" idx="7"/>
            <a:endCxn id="8" idx="3"/>
          </p:cNvCxnSpPr>
          <p:nvPr/>
        </p:nvCxnSpPr>
        <p:spPr>
          <a:xfrm flipV="1">
            <a:off x="6586325" y="1057162"/>
            <a:ext cx="436335" cy="2458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1BC56A56-D4DA-01A9-22D2-AAC151947624}"/>
              </a:ext>
            </a:extLst>
          </p:cNvPr>
          <p:cNvCxnSpPr>
            <a:cxnSpLocks/>
            <a:stCxn id="8" idx="6"/>
            <a:endCxn id="15" idx="2"/>
          </p:cNvCxnSpPr>
          <p:nvPr/>
        </p:nvCxnSpPr>
        <p:spPr>
          <a:xfrm>
            <a:off x="7171921" y="1004492"/>
            <a:ext cx="516835" cy="14897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AA2BBA8C-40F4-F439-8282-093A4FF7CFF3}"/>
              </a:ext>
            </a:extLst>
          </p:cNvPr>
          <p:cNvSpPr/>
          <p:nvPr/>
        </p:nvSpPr>
        <p:spPr>
          <a:xfrm>
            <a:off x="7688756" y="107897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054974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DD624-2D9D-3668-6BED-AF3F9C65C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681913EB-3F31-255B-FDFE-5C5813D924D6}"/>
              </a:ext>
            </a:extLst>
          </p:cNvPr>
          <p:cNvSpPr/>
          <p:nvPr/>
        </p:nvSpPr>
        <p:spPr>
          <a:xfrm>
            <a:off x="154799" y="177840"/>
            <a:ext cx="5234619" cy="56308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Jan.-mai 1848 : En Italie, révoltes libérales et indépendantistes : Palerme, Naples, Rome, Florence, Milan et Venise ; Au nord, Charles-Albert de Piémont-Sardaigne en guerre contre l’Autriche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*Malgré ces défections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L’enthousiasme populaire continue…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les gouvernements de Lombardie, Modène, Parme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Se prononcent pour la fusion avec le Piémont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La Venise républicaine en juillet 1848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Tout en réclamant un Etat fédéral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 1848 : Bataille de Goito :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Charles-Albert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vainc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Autrichiens du général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Joseph Radetzky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*La victoire finale semble proche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Mais tout dépend de l’évolution politique à Vienne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Retour dans l’Empire autrichien…</a:t>
            </a:r>
          </a:p>
        </p:txBody>
      </p:sp>
      <p:pic>
        <p:nvPicPr>
          <p:cNvPr id="3" name="Image 2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98B08E63-F9A4-81A4-8B07-F1A319CEBB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48" t="40762" r="12006" b="16629"/>
          <a:stretch/>
        </p:blipFill>
        <p:spPr>
          <a:xfrm>
            <a:off x="5530788" y="177840"/>
            <a:ext cx="6506414" cy="65023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92698C0E-E8EB-D046-25EF-9A22340C98AE}"/>
              </a:ext>
            </a:extLst>
          </p:cNvPr>
          <p:cNvSpPr/>
          <p:nvPr/>
        </p:nvSpPr>
        <p:spPr>
          <a:xfrm>
            <a:off x="9339182" y="553169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8E4751D-BDE2-6A12-A671-D760181A90EE}"/>
              </a:ext>
            </a:extLst>
          </p:cNvPr>
          <p:cNvSpPr/>
          <p:nvPr/>
        </p:nvSpPr>
        <p:spPr>
          <a:xfrm>
            <a:off x="9514052" y="379589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E785518-CFE9-D18E-84AC-7B35CD00B110}"/>
              </a:ext>
            </a:extLst>
          </p:cNvPr>
          <p:cNvSpPr/>
          <p:nvPr/>
        </p:nvSpPr>
        <p:spPr>
          <a:xfrm>
            <a:off x="8696560" y="311661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342C840-60D7-F4CA-94BF-9821EA706BAB}"/>
              </a:ext>
            </a:extLst>
          </p:cNvPr>
          <p:cNvSpPr/>
          <p:nvPr/>
        </p:nvSpPr>
        <p:spPr>
          <a:xfrm>
            <a:off x="8040577" y="198355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915455A-B87C-342D-8D03-46BB0F8437DA}"/>
              </a:ext>
            </a:extLst>
          </p:cNvPr>
          <p:cNvSpPr/>
          <p:nvPr/>
        </p:nvSpPr>
        <p:spPr>
          <a:xfrm>
            <a:off x="6437064" y="128118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CDD6089-E523-7A58-42BC-E0301B65D7C5}"/>
              </a:ext>
            </a:extLst>
          </p:cNvPr>
          <p:cNvSpPr/>
          <p:nvPr/>
        </p:nvSpPr>
        <p:spPr>
          <a:xfrm>
            <a:off x="6997051" y="93000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2012CD8-C285-37AC-166C-951C1891E02B}"/>
              </a:ext>
            </a:extLst>
          </p:cNvPr>
          <p:cNvSpPr/>
          <p:nvPr/>
        </p:nvSpPr>
        <p:spPr>
          <a:xfrm>
            <a:off x="8441276" y="105642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BA764B9-EF48-1BBD-B0E3-5EB2E575AC74}"/>
              </a:ext>
            </a:extLst>
          </p:cNvPr>
          <p:cNvSpPr/>
          <p:nvPr/>
        </p:nvSpPr>
        <p:spPr>
          <a:xfrm>
            <a:off x="7430775" y="143016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AEAC2DE9-4E37-AC4C-5895-A170574CE9C8}"/>
              </a:ext>
            </a:extLst>
          </p:cNvPr>
          <p:cNvCxnSpPr>
            <a:cxnSpLocks/>
            <a:stCxn id="7" idx="7"/>
            <a:endCxn id="8" idx="3"/>
          </p:cNvCxnSpPr>
          <p:nvPr/>
        </p:nvCxnSpPr>
        <p:spPr>
          <a:xfrm flipV="1">
            <a:off x="6586325" y="1057162"/>
            <a:ext cx="436335" cy="2458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1BC56A56-D4DA-01A9-22D2-AAC151947624}"/>
              </a:ext>
            </a:extLst>
          </p:cNvPr>
          <p:cNvCxnSpPr>
            <a:cxnSpLocks/>
            <a:stCxn id="8" idx="6"/>
            <a:endCxn id="15" idx="2"/>
          </p:cNvCxnSpPr>
          <p:nvPr/>
        </p:nvCxnSpPr>
        <p:spPr>
          <a:xfrm>
            <a:off x="7171921" y="1004492"/>
            <a:ext cx="516835" cy="14897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AA2BBA8C-40F4-F439-8282-093A4FF7CFF3}"/>
              </a:ext>
            </a:extLst>
          </p:cNvPr>
          <p:cNvSpPr/>
          <p:nvPr/>
        </p:nvSpPr>
        <p:spPr>
          <a:xfrm>
            <a:off x="7688756" y="107897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572032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29F7F-DF33-E570-51CB-F666A5FFD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395D2D2E-6A0F-CDD2-926B-1BFC5AF4DAF6}"/>
              </a:ext>
            </a:extLst>
          </p:cNvPr>
          <p:cNvSpPr/>
          <p:nvPr/>
        </p:nvSpPr>
        <p:spPr>
          <a:xfrm>
            <a:off x="81376" y="177839"/>
            <a:ext cx="4669747" cy="39688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Juin 1848-Août 1849 : Le Temps de la réaction ; Echecs de l’indépendance hongroise et des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ères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unifications allemande et italienne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*Rappels : Mars-Mai 1848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En Bohême, les Tchèques refusent L’intégration allemande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b) En Hongrie, les peuples non-hongrois Réclament la tutelle autrichienne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Contre la Hongrie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*En réaction…</a:t>
            </a:r>
          </a:p>
        </p:txBody>
      </p:sp>
      <p:pic>
        <p:nvPicPr>
          <p:cNvPr id="14" name="Image 13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B9E7681A-EAD9-B8F5-7FE8-6E166D2AD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77839"/>
            <a:ext cx="7160400" cy="527184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01BE03A8-779D-B4C8-A099-3CCE30FF012C}"/>
              </a:ext>
            </a:extLst>
          </p:cNvPr>
          <p:cNvSpPr/>
          <p:nvPr/>
        </p:nvSpPr>
        <p:spPr>
          <a:xfrm>
            <a:off x="7784515" y="1848536"/>
            <a:ext cx="219798" cy="22046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4FECE05-9E3A-9FA4-9108-95D1C31DF7A8}"/>
              </a:ext>
            </a:extLst>
          </p:cNvPr>
          <p:cNvSpPr/>
          <p:nvPr/>
        </p:nvSpPr>
        <p:spPr>
          <a:xfrm>
            <a:off x="8862327" y="2208196"/>
            <a:ext cx="141481" cy="13394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FAFDA2B-7C25-DF43-6B56-B1D42D266EFE}"/>
              </a:ext>
            </a:extLst>
          </p:cNvPr>
          <p:cNvSpPr/>
          <p:nvPr/>
        </p:nvSpPr>
        <p:spPr>
          <a:xfrm>
            <a:off x="7083545" y="734643"/>
            <a:ext cx="141481" cy="13394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B2C36FE-7A97-D7EF-22DE-C8DAE7B0C52B}"/>
              </a:ext>
            </a:extLst>
          </p:cNvPr>
          <p:cNvSpPr/>
          <p:nvPr/>
        </p:nvSpPr>
        <p:spPr>
          <a:xfrm>
            <a:off x="7643034" y="3268365"/>
            <a:ext cx="141481" cy="13394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353490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11704-0129-FD78-414D-50BDA805A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1EAE8F33-291C-32CD-D2B6-ACB00FC9D154}"/>
              </a:ext>
            </a:extLst>
          </p:cNvPr>
          <p:cNvSpPr/>
          <p:nvPr/>
        </p:nvSpPr>
        <p:spPr>
          <a:xfrm>
            <a:off x="154799" y="177840"/>
            <a:ext cx="4576227" cy="56308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Juin 1848-Août 1849 : Le Temps de la réaction ; Echecs de l’indépendance hongroise et des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ères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unifications allemande et italienne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*Juillet 1848 : A Budapest…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Hongrois destituent l’empereur Ferdinand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ils déclarent la levée en masse…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*Mais…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Pour l’Autriche impériale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Vient déjà le temps de la reconquête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Bohême ; Vienne, la capitale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Lombardie-Vénétie et Hongrie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comme en France, berceau des révolutions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*Jan.-Juin 1848 : Le Printemps des peuples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</a:t>
            </a:r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Juin 1848-Août 1849 : 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 temps de la réaction…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*Juin 1848 : Les révolutions se terminent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Appelons-les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épilogues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…</a:t>
            </a:r>
          </a:p>
        </p:txBody>
      </p:sp>
      <p:pic>
        <p:nvPicPr>
          <p:cNvPr id="7" name="Image 6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119CDA21-44E2-A379-2831-A9A175B19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77839"/>
            <a:ext cx="7160400" cy="527184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96A790E7-06AE-F163-742B-EE37B308BF36}"/>
              </a:ext>
            </a:extLst>
          </p:cNvPr>
          <p:cNvSpPr/>
          <p:nvPr/>
        </p:nvSpPr>
        <p:spPr>
          <a:xfrm>
            <a:off x="7784515" y="1848536"/>
            <a:ext cx="219798" cy="22046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D33CE8D-8ACF-E4C8-849B-B0433BE90B42}"/>
              </a:ext>
            </a:extLst>
          </p:cNvPr>
          <p:cNvSpPr/>
          <p:nvPr/>
        </p:nvSpPr>
        <p:spPr>
          <a:xfrm>
            <a:off x="8862327" y="2208196"/>
            <a:ext cx="141481" cy="13394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AED697F-41D9-E12D-BA5E-3A8B0B403292}"/>
              </a:ext>
            </a:extLst>
          </p:cNvPr>
          <p:cNvSpPr/>
          <p:nvPr/>
        </p:nvSpPr>
        <p:spPr>
          <a:xfrm>
            <a:off x="7083545" y="734643"/>
            <a:ext cx="141481" cy="13394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7E73BD6-A60F-3066-800E-36E65D38567E}"/>
              </a:ext>
            </a:extLst>
          </p:cNvPr>
          <p:cNvSpPr/>
          <p:nvPr/>
        </p:nvSpPr>
        <p:spPr>
          <a:xfrm>
            <a:off x="7643034" y="3268365"/>
            <a:ext cx="141481" cy="13394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186414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A5973-5455-2BA3-60AD-56F46088B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DF9E7353-1C21-69CA-64F8-981E6585D10B}"/>
              </a:ext>
            </a:extLst>
          </p:cNvPr>
          <p:cNvSpPr/>
          <p:nvPr/>
        </p:nvSpPr>
        <p:spPr>
          <a:xfrm>
            <a:off x="154799" y="177840"/>
            <a:ext cx="4642487" cy="28608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Juin 1848-Déc. 1848 :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épilogue tchèque et autrichien : A Prague et à Vienne, l’empereur François-Joseph reprend le pouvoir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*Epilogue tchèque…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*Juin 1848 : Le général </a:t>
            </a:r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autrichien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Windischgrätz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Bombarde et soumet Prague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Un congrès panslave s’y réunit alors…</a:t>
            </a:r>
          </a:p>
        </p:txBody>
      </p:sp>
      <p:pic>
        <p:nvPicPr>
          <p:cNvPr id="7" name="Image 6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31EB73A2-E934-1C70-82E2-B219282FD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77839"/>
            <a:ext cx="7160400" cy="527184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32F2DCA2-399E-CE4F-FE3F-538D16D8DFD4}"/>
              </a:ext>
            </a:extLst>
          </p:cNvPr>
          <p:cNvSpPr/>
          <p:nvPr/>
        </p:nvSpPr>
        <p:spPr>
          <a:xfrm>
            <a:off x="7784515" y="1848536"/>
            <a:ext cx="219798" cy="22046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631AAE4-731D-4479-C7D8-DC094297219F}"/>
              </a:ext>
            </a:extLst>
          </p:cNvPr>
          <p:cNvSpPr/>
          <p:nvPr/>
        </p:nvSpPr>
        <p:spPr>
          <a:xfrm>
            <a:off x="8862327" y="2208196"/>
            <a:ext cx="141481" cy="13394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3DBF92F-5540-41A0-48C4-A38606E9CD72}"/>
              </a:ext>
            </a:extLst>
          </p:cNvPr>
          <p:cNvSpPr/>
          <p:nvPr/>
        </p:nvSpPr>
        <p:spPr>
          <a:xfrm>
            <a:off x="7083545" y="734643"/>
            <a:ext cx="141481" cy="13394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E3A9EA5-5E2F-DBC5-3BCA-F582A7F6E039}"/>
              </a:ext>
            </a:extLst>
          </p:cNvPr>
          <p:cNvSpPr/>
          <p:nvPr/>
        </p:nvSpPr>
        <p:spPr>
          <a:xfrm>
            <a:off x="7643034" y="3268365"/>
            <a:ext cx="141481" cy="13394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37B0CA86-CC8F-5732-5753-C09E3DCA9B85}"/>
              </a:ext>
            </a:extLst>
          </p:cNvPr>
          <p:cNvCxnSpPr>
            <a:cxnSpLocks/>
          </p:cNvCxnSpPr>
          <p:nvPr/>
        </p:nvCxnSpPr>
        <p:spPr>
          <a:xfrm flipH="1" flipV="1">
            <a:off x="7204307" y="848971"/>
            <a:ext cx="580208" cy="55934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17811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91FD9-A4DD-159D-B27D-97E7437F3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0B8FEBC8-ECB6-FA1A-A0BF-9B914C8E7D9A}"/>
              </a:ext>
            </a:extLst>
          </p:cNvPr>
          <p:cNvSpPr/>
          <p:nvPr/>
        </p:nvSpPr>
        <p:spPr>
          <a:xfrm>
            <a:off x="140346" y="177840"/>
            <a:ext cx="4603932" cy="45228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Juin 1848-Déc. 1848 :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épilogue tchèque et autrichien : A Prague et à Vienne, l’empereur François-Joseph reprend le pouvoir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épilogue autrichien…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*Oct. 1848 : Le général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Windischgrätz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Avec l’aide des Croates de </a:t>
            </a:r>
            <a:r>
              <a:rPr lang="fr-FR" u="sng" spc="-1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Jellachich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…</a:t>
            </a:r>
            <a:endParaRPr lang="fr-FR" u="sng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Reprend la capitale impériale, Vienne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Tenue par le général polonais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Jozef </a:t>
            </a:r>
            <a:r>
              <a:rPr lang="fr-FR" u="sng" spc="-1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Bem</a:t>
            </a:r>
            <a:endParaRPr lang="fr-FR" u="sng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1831-32 : Insurgé contre la Russie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*Nov. 1848 : Le prince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Schwarzenberg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Chef du gouvernement et répression féroce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7D618BDB-887B-380B-74D3-2D33191B3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77839"/>
            <a:ext cx="7160400" cy="527184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5764AB87-B0C3-50AB-5F72-F419A135B03B}"/>
              </a:ext>
            </a:extLst>
          </p:cNvPr>
          <p:cNvSpPr/>
          <p:nvPr/>
        </p:nvSpPr>
        <p:spPr>
          <a:xfrm>
            <a:off x="7784515" y="1848536"/>
            <a:ext cx="219798" cy="22046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FAC24C9-3F9A-3996-8BA7-E0632FA0F52D}"/>
              </a:ext>
            </a:extLst>
          </p:cNvPr>
          <p:cNvSpPr/>
          <p:nvPr/>
        </p:nvSpPr>
        <p:spPr>
          <a:xfrm>
            <a:off x="8862327" y="2208196"/>
            <a:ext cx="141481" cy="13394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66F3A52-51B7-5E2D-1066-77BD086AD79D}"/>
              </a:ext>
            </a:extLst>
          </p:cNvPr>
          <p:cNvSpPr/>
          <p:nvPr/>
        </p:nvSpPr>
        <p:spPr>
          <a:xfrm>
            <a:off x="7083545" y="734643"/>
            <a:ext cx="141481" cy="13394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3B7EC24-A289-76DF-544A-032D56B947D1}"/>
              </a:ext>
            </a:extLst>
          </p:cNvPr>
          <p:cNvSpPr/>
          <p:nvPr/>
        </p:nvSpPr>
        <p:spPr>
          <a:xfrm>
            <a:off x="7643034" y="3268365"/>
            <a:ext cx="141481" cy="13394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F7618763-5686-01B7-9CAC-F6184ED96BFF}"/>
              </a:ext>
            </a:extLst>
          </p:cNvPr>
          <p:cNvCxnSpPr>
            <a:cxnSpLocks/>
          </p:cNvCxnSpPr>
          <p:nvPr/>
        </p:nvCxnSpPr>
        <p:spPr>
          <a:xfrm flipH="1" flipV="1">
            <a:off x="7204307" y="848971"/>
            <a:ext cx="580208" cy="55934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E08F37DA-6516-ED86-5C66-B4F23D1EBA18}"/>
              </a:ext>
            </a:extLst>
          </p:cNvPr>
          <p:cNvCxnSpPr>
            <a:cxnSpLocks/>
            <a:stCxn id="5" idx="5"/>
            <a:endCxn id="3" idx="1"/>
          </p:cNvCxnSpPr>
          <p:nvPr/>
        </p:nvCxnSpPr>
        <p:spPr>
          <a:xfrm>
            <a:off x="7204307" y="848971"/>
            <a:ext cx="612397" cy="103185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ACAF9042-A620-CD74-2F82-E06DA8BEF122}"/>
              </a:ext>
            </a:extLst>
          </p:cNvPr>
          <p:cNvCxnSpPr>
            <a:cxnSpLocks/>
            <a:stCxn id="6" idx="0"/>
            <a:endCxn id="3" idx="4"/>
          </p:cNvCxnSpPr>
          <p:nvPr/>
        </p:nvCxnSpPr>
        <p:spPr>
          <a:xfrm flipV="1">
            <a:off x="7713775" y="2069001"/>
            <a:ext cx="180639" cy="1199364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41927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40C58-F61C-C1D6-0017-A9192B339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B69289F4-DEEB-0520-552C-DA8885A0FD3E}"/>
              </a:ext>
            </a:extLst>
          </p:cNvPr>
          <p:cNvSpPr/>
          <p:nvPr/>
        </p:nvSpPr>
        <p:spPr>
          <a:xfrm>
            <a:off x="140346" y="177840"/>
            <a:ext cx="6594294" cy="31378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Juin 1848-Déc. 1848 :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épilogue tchèque et autrichien : A Prague et à Vienne, l’empereur François-Joseph reprend le pouvoir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*Déc. 1848 : Rentré à Vienne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L’empereur Ferdinand 1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abdique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En faveur de son neveu François-Joseph 1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*Le retour de la réaction à Vienne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Va avoir des conséquences ailleurs en Europe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*En Italie, en Hongrie ; Et même en Allemagne…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0FACFA-3B2C-ACE0-34AB-4B264E2EB776}"/>
              </a:ext>
            </a:extLst>
          </p:cNvPr>
          <p:cNvSpPr/>
          <p:nvPr/>
        </p:nvSpPr>
        <p:spPr>
          <a:xfrm>
            <a:off x="1239065" y="3570141"/>
            <a:ext cx="1090345" cy="390996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Marie Thérèse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6F7076-4A2F-6004-C066-F2E9C305BCDF}"/>
              </a:ext>
            </a:extLst>
          </p:cNvPr>
          <p:cNvSpPr/>
          <p:nvPr/>
        </p:nvSpPr>
        <p:spPr>
          <a:xfrm>
            <a:off x="2414000" y="3571404"/>
            <a:ext cx="1203930" cy="389733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François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1745-65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7D30F43E-5DC2-6AA1-B627-712B783AC176}"/>
              </a:ext>
            </a:extLst>
          </p:cNvPr>
          <p:cNvCxnSpPr>
            <a:cxnSpLocks/>
            <a:stCxn id="3" idx="3"/>
            <a:endCxn id="4" idx="1"/>
          </p:cNvCxnSpPr>
          <p:nvPr/>
        </p:nvCxnSpPr>
        <p:spPr>
          <a:xfrm>
            <a:off x="2329410" y="3765639"/>
            <a:ext cx="84590" cy="6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5EFA981A-2A8E-9C50-7E44-161E11C619BC}"/>
              </a:ext>
            </a:extLst>
          </p:cNvPr>
          <p:cNvSpPr/>
          <p:nvPr/>
        </p:nvSpPr>
        <p:spPr>
          <a:xfrm>
            <a:off x="1194625" y="4113536"/>
            <a:ext cx="1090345" cy="390996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Joseph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1765-90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E0D98BD1-7F9B-3314-32C3-8025D0190979}"/>
              </a:ext>
            </a:extLst>
          </p:cNvPr>
          <p:cNvCxnSpPr>
            <a:cxnSpLocks/>
            <a:stCxn id="3" idx="2"/>
            <a:endCxn id="7" idx="0"/>
          </p:cNvCxnSpPr>
          <p:nvPr/>
        </p:nvCxnSpPr>
        <p:spPr>
          <a:xfrm flipH="1">
            <a:off x="1739798" y="3961137"/>
            <a:ext cx="44440" cy="15239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en angle 71">
            <a:extLst>
              <a:ext uri="{FF2B5EF4-FFF2-40B4-BE49-F238E27FC236}">
                <a16:creationId xmlns:a16="http://schemas.microsoft.com/office/drawing/2014/main" id="{7DABB489-5756-1470-6CA4-C474985FC51D}"/>
              </a:ext>
            </a:extLst>
          </p:cNvPr>
          <p:cNvCxnSpPr>
            <a:cxnSpLocks/>
            <a:stCxn id="4" idx="2"/>
            <a:endCxn id="7" idx="0"/>
          </p:cNvCxnSpPr>
          <p:nvPr/>
        </p:nvCxnSpPr>
        <p:spPr>
          <a:xfrm rot="5400000">
            <a:off x="2301683" y="3399253"/>
            <a:ext cx="152399" cy="127616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86E46B3-A3D4-3465-0E81-9BCE795964DF}"/>
              </a:ext>
            </a:extLst>
          </p:cNvPr>
          <p:cNvSpPr/>
          <p:nvPr/>
        </p:nvSpPr>
        <p:spPr>
          <a:xfrm>
            <a:off x="2414231" y="4121350"/>
            <a:ext cx="1203930" cy="390996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Léopold II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1790-92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A1EAD148-A103-7914-1EC6-09E76685F71D}"/>
              </a:ext>
            </a:extLst>
          </p:cNvPr>
          <p:cNvCxnSpPr>
            <a:cxnSpLocks/>
            <a:stCxn id="4" idx="2"/>
            <a:endCxn id="10" idx="0"/>
          </p:cNvCxnSpPr>
          <p:nvPr/>
        </p:nvCxnSpPr>
        <p:spPr>
          <a:xfrm>
            <a:off x="3015965" y="3961137"/>
            <a:ext cx="231" cy="16021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27B4938-37C9-3056-EB95-1281B9F23F10}"/>
              </a:ext>
            </a:extLst>
          </p:cNvPr>
          <p:cNvSpPr/>
          <p:nvPr/>
        </p:nvSpPr>
        <p:spPr>
          <a:xfrm>
            <a:off x="2414000" y="4577930"/>
            <a:ext cx="1203930" cy="390996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François II et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1792-1804-35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92970DF9-B2B5-3C1B-8FC5-AC4AF335891D}"/>
              </a:ext>
            </a:extLst>
          </p:cNvPr>
          <p:cNvCxnSpPr>
            <a:cxnSpLocks/>
            <a:stCxn id="10" idx="2"/>
            <a:endCxn id="12" idx="0"/>
          </p:cNvCxnSpPr>
          <p:nvPr/>
        </p:nvCxnSpPr>
        <p:spPr>
          <a:xfrm flipH="1">
            <a:off x="3015965" y="4512346"/>
            <a:ext cx="231" cy="6558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1FB6168-89F4-965E-366E-08B0F8A9824B}"/>
              </a:ext>
            </a:extLst>
          </p:cNvPr>
          <p:cNvSpPr/>
          <p:nvPr/>
        </p:nvSpPr>
        <p:spPr>
          <a:xfrm>
            <a:off x="41828" y="4113536"/>
            <a:ext cx="1090345" cy="390996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Marie-Antoinette</a:t>
            </a:r>
          </a:p>
        </p:txBody>
      </p:sp>
      <p:cxnSp>
        <p:nvCxnSpPr>
          <p:cNvPr id="15" name="Connecteur en angle 71">
            <a:extLst>
              <a:ext uri="{FF2B5EF4-FFF2-40B4-BE49-F238E27FC236}">
                <a16:creationId xmlns:a16="http://schemas.microsoft.com/office/drawing/2014/main" id="{2F55294F-38B3-8023-32D6-91F553D4C99A}"/>
              </a:ext>
            </a:extLst>
          </p:cNvPr>
          <p:cNvCxnSpPr>
            <a:cxnSpLocks/>
            <a:stCxn id="3" idx="2"/>
            <a:endCxn id="14" idx="0"/>
          </p:cNvCxnSpPr>
          <p:nvPr/>
        </p:nvCxnSpPr>
        <p:spPr>
          <a:xfrm rot="5400000">
            <a:off x="1109421" y="3438718"/>
            <a:ext cx="152399" cy="119723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55C4ACA-F24B-1F50-5A34-284FF2DDFFE3}"/>
              </a:ext>
            </a:extLst>
          </p:cNvPr>
          <p:cNvSpPr/>
          <p:nvPr/>
        </p:nvSpPr>
        <p:spPr>
          <a:xfrm>
            <a:off x="3673697" y="3579483"/>
            <a:ext cx="1070581" cy="788796"/>
          </a:xfrm>
          <a:prstGeom prst="rect">
            <a:avLst/>
          </a:prstGeom>
          <a:solidFill>
            <a:srgbClr val="FFCC6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HABSBOURG</a:t>
            </a:r>
          </a:p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LORRAINE Autriche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1745-1918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AB761B-8135-E82D-7E90-C9D128C19099}"/>
              </a:ext>
            </a:extLst>
          </p:cNvPr>
          <p:cNvSpPr/>
          <p:nvPr/>
        </p:nvSpPr>
        <p:spPr>
          <a:xfrm>
            <a:off x="60002" y="3410601"/>
            <a:ext cx="1070581" cy="56328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200" b="1" dirty="0">
                <a:solidFill>
                  <a:schemeClr val="tx1"/>
                </a:solidFill>
              </a:rPr>
              <a:t>HABSBOURG d’Autriche</a:t>
            </a:r>
          </a:p>
          <a:p>
            <a:pPr algn="ctr">
              <a:defRPr/>
            </a:pPr>
            <a:r>
              <a:rPr lang="fr-FR" sz="1200" dirty="0">
                <a:solidFill>
                  <a:schemeClr val="tx1"/>
                </a:solidFill>
              </a:rPr>
              <a:t>1278-1745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2C4575F-FF44-B2F0-761F-39566C607D7A}"/>
              </a:ext>
            </a:extLst>
          </p:cNvPr>
          <p:cNvSpPr/>
          <p:nvPr/>
        </p:nvSpPr>
        <p:spPr>
          <a:xfrm>
            <a:off x="2414000" y="5042324"/>
            <a:ext cx="1203930" cy="39099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Ferdinand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1835-48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85F1B4BB-C513-8B15-28D9-218F78B11509}"/>
              </a:ext>
            </a:extLst>
          </p:cNvPr>
          <p:cNvCxnSpPr>
            <a:cxnSpLocks/>
            <a:stCxn id="12" idx="2"/>
            <a:endCxn id="18" idx="0"/>
          </p:cNvCxnSpPr>
          <p:nvPr/>
        </p:nvCxnSpPr>
        <p:spPr>
          <a:xfrm>
            <a:off x="3015965" y="4968926"/>
            <a:ext cx="0" cy="7339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D9ADE94D-D136-4CBB-594E-D5DC56AC6545}"/>
              </a:ext>
            </a:extLst>
          </p:cNvPr>
          <p:cNvSpPr/>
          <p:nvPr/>
        </p:nvSpPr>
        <p:spPr>
          <a:xfrm>
            <a:off x="1108875" y="5042324"/>
            <a:ext cx="1203930" cy="390996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François-Charles</a:t>
            </a:r>
          </a:p>
        </p:txBody>
      </p:sp>
      <p:cxnSp>
        <p:nvCxnSpPr>
          <p:cNvPr id="22" name="Connecteur en angle 71">
            <a:extLst>
              <a:ext uri="{FF2B5EF4-FFF2-40B4-BE49-F238E27FC236}">
                <a16:creationId xmlns:a16="http://schemas.microsoft.com/office/drawing/2014/main" id="{13FC361A-4598-F1D3-3DAE-8ADB3B1051BB}"/>
              </a:ext>
            </a:extLst>
          </p:cNvPr>
          <p:cNvCxnSpPr>
            <a:cxnSpLocks/>
            <a:stCxn id="12" idx="2"/>
            <a:endCxn id="21" idx="0"/>
          </p:cNvCxnSpPr>
          <p:nvPr/>
        </p:nvCxnSpPr>
        <p:spPr>
          <a:xfrm rot="5400000">
            <a:off x="2326704" y="4353063"/>
            <a:ext cx="73398" cy="130512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0FF96C67-AD3F-58AA-42C0-9E7F1973C8F8}"/>
              </a:ext>
            </a:extLst>
          </p:cNvPr>
          <p:cNvSpPr/>
          <p:nvPr/>
        </p:nvSpPr>
        <p:spPr>
          <a:xfrm>
            <a:off x="1108875" y="5542924"/>
            <a:ext cx="1203930" cy="39099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François-Joseph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1848-1916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BAA47BF6-4283-F7C2-F9A0-5061A7ED6CE0}"/>
              </a:ext>
            </a:extLst>
          </p:cNvPr>
          <p:cNvCxnSpPr>
            <a:cxnSpLocks/>
            <a:stCxn id="21" idx="2"/>
            <a:endCxn id="23" idx="0"/>
          </p:cNvCxnSpPr>
          <p:nvPr/>
        </p:nvCxnSpPr>
        <p:spPr>
          <a:xfrm>
            <a:off x="1710840" y="5433320"/>
            <a:ext cx="0" cy="10960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53C61656-1A80-0B28-3A17-E088E96E2946}"/>
              </a:ext>
            </a:extLst>
          </p:cNvPr>
          <p:cNvSpPr/>
          <p:nvPr/>
        </p:nvSpPr>
        <p:spPr>
          <a:xfrm>
            <a:off x="310091" y="5542924"/>
            <a:ext cx="697590" cy="390996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Charles-Louis</a:t>
            </a:r>
          </a:p>
        </p:txBody>
      </p:sp>
      <p:cxnSp>
        <p:nvCxnSpPr>
          <p:cNvPr id="26" name="Connecteur en angle 71">
            <a:extLst>
              <a:ext uri="{FF2B5EF4-FFF2-40B4-BE49-F238E27FC236}">
                <a16:creationId xmlns:a16="http://schemas.microsoft.com/office/drawing/2014/main" id="{E80566D7-B29B-07BA-5835-7C3A28E0E443}"/>
              </a:ext>
            </a:extLst>
          </p:cNvPr>
          <p:cNvCxnSpPr>
            <a:cxnSpLocks/>
            <a:stCxn id="21" idx="2"/>
            <a:endCxn id="25" idx="0"/>
          </p:cNvCxnSpPr>
          <p:nvPr/>
        </p:nvCxnSpPr>
        <p:spPr>
          <a:xfrm rot="5400000">
            <a:off x="1130061" y="4962145"/>
            <a:ext cx="109604" cy="105195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E8381611-462F-95F0-A0E2-D3E8D5C45B17}"/>
              </a:ext>
            </a:extLst>
          </p:cNvPr>
          <p:cNvSpPr/>
          <p:nvPr/>
        </p:nvSpPr>
        <p:spPr>
          <a:xfrm>
            <a:off x="321399" y="6003268"/>
            <a:ext cx="697590" cy="238595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Otto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CF97AB0-378A-816B-F73E-B00D6EC3F86E}"/>
              </a:ext>
            </a:extLst>
          </p:cNvPr>
          <p:cNvSpPr/>
          <p:nvPr/>
        </p:nvSpPr>
        <p:spPr>
          <a:xfrm>
            <a:off x="233891" y="6311211"/>
            <a:ext cx="849990" cy="390996"/>
          </a:xfrm>
          <a:prstGeom prst="rect">
            <a:avLst/>
          </a:prstGeom>
          <a:solidFill>
            <a:srgbClr val="FFCC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Charles 1</a:t>
            </a:r>
            <a:r>
              <a:rPr lang="fr-FR" sz="1200" baseline="30000" dirty="0">
                <a:solidFill>
                  <a:schemeClr val="tx1"/>
                </a:solidFill>
              </a:rPr>
              <a:t>er</a:t>
            </a:r>
            <a:r>
              <a:rPr lang="fr-FR" sz="12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fr-FR" sz="1200" dirty="0">
                <a:solidFill>
                  <a:schemeClr val="tx1"/>
                </a:solidFill>
              </a:rPr>
              <a:t>1916-18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175D29F0-CE11-FCFE-E8B6-7075B9D4646E}"/>
              </a:ext>
            </a:extLst>
          </p:cNvPr>
          <p:cNvCxnSpPr>
            <a:cxnSpLocks/>
            <a:stCxn id="25" idx="2"/>
            <a:endCxn id="27" idx="0"/>
          </p:cNvCxnSpPr>
          <p:nvPr/>
        </p:nvCxnSpPr>
        <p:spPr>
          <a:xfrm>
            <a:off x="658886" y="5933920"/>
            <a:ext cx="11308" cy="6934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55552DC7-750F-2D6B-2B9A-BEEC9544F5BB}"/>
              </a:ext>
            </a:extLst>
          </p:cNvPr>
          <p:cNvCxnSpPr>
            <a:cxnSpLocks/>
            <a:stCxn id="27" idx="2"/>
            <a:endCxn id="28" idx="0"/>
          </p:cNvCxnSpPr>
          <p:nvPr/>
        </p:nvCxnSpPr>
        <p:spPr>
          <a:xfrm flipH="1">
            <a:off x="658886" y="6241863"/>
            <a:ext cx="11308" cy="6934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317454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0954D-D19E-407B-567A-1222ADD97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6DD1730D-DDD3-7338-2776-B5805C1FF154}"/>
              </a:ext>
            </a:extLst>
          </p:cNvPr>
          <p:cNvSpPr/>
          <p:nvPr/>
        </p:nvSpPr>
        <p:spPr>
          <a:xfrm>
            <a:off x="154799" y="177840"/>
            <a:ext cx="5766330" cy="53538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Déc. 1848-mai 1849 :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épilogue allemand : A Francfort, échec de la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ère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unification allemande ; Frédéric-Guillaume IV rejette la couronne impériale du parlement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épilogue allemand…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*Déc. 1848 : A Berlin…</a:t>
            </a:r>
          </a:p>
          <a:p>
            <a:r>
              <a:rPr lang="fr-FR" dirty="0"/>
              <a:t>Encouragé par la victoire des absolutistes</a:t>
            </a:r>
          </a:p>
          <a:p>
            <a:r>
              <a:rPr lang="fr-FR" dirty="0"/>
              <a:t>A Prague et à Vienne (juin-oct. 1848)</a:t>
            </a:r>
          </a:p>
          <a:p>
            <a:endParaRPr lang="fr-FR" u="sng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Frédéric-Guillaume IV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</a:t>
            </a:r>
            <a:r>
              <a:rPr lang="fr-FR" dirty="0"/>
              <a:t>lace sa capitale Berlin en état de siège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*Il reprend le pouvoir, tout en accordant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Une constitution à la Prusse ; A revoir…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22 mai 1848 : Une Assemblée constituante élue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*Cette reprise en main de la Prusse annonce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L’échec futur des parlementaires de Francfort…</a:t>
            </a:r>
          </a:p>
        </p:txBody>
      </p:sp>
      <p:pic>
        <p:nvPicPr>
          <p:cNvPr id="5" name="Image 4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C1547627-DA3C-B99A-4561-A27E52924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3223"/>
            <a:ext cx="5799897" cy="66224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F73385F1-C428-9E37-5B10-49683ABCC30C}"/>
              </a:ext>
            </a:extLst>
          </p:cNvPr>
          <p:cNvSpPr/>
          <p:nvPr/>
        </p:nvSpPr>
        <p:spPr>
          <a:xfrm>
            <a:off x="8821078" y="182723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438855B-036D-E2D9-ADE6-53F16674C6B3}"/>
              </a:ext>
            </a:extLst>
          </p:cNvPr>
          <p:cNvSpPr/>
          <p:nvPr/>
        </p:nvSpPr>
        <p:spPr>
          <a:xfrm>
            <a:off x="7367140" y="301330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5502F5A-966A-AD5B-A349-45022B67FDFF}"/>
              </a:ext>
            </a:extLst>
          </p:cNvPr>
          <p:cNvSpPr/>
          <p:nvPr/>
        </p:nvSpPr>
        <p:spPr>
          <a:xfrm>
            <a:off x="9195525" y="308779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24A083A9-6D67-5AFC-7379-1DDC2329FF42}"/>
              </a:ext>
            </a:extLst>
          </p:cNvPr>
          <p:cNvSpPr/>
          <p:nvPr/>
        </p:nvSpPr>
        <p:spPr>
          <a:xfrm>
            <a:off x="9838255" y="391605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654782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0954D-D19E-407B-567A-1222ADD97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6DD1730D-DDD3-7338-2776-B5805C1FF154}"/>
              </a:ext>
            </a:extLst>
          </p:cNvPr>
          <p:cNvSpPr/>
          <p:nvPr/>
        </p:nvSpPr>
        <p:spPr>
          <a:xfrm>
            <a:off x="154799" y="177840"/>
            <a:ext cx="5766330" cy="47998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Déc. 1848-mai 1849 :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épilogue allemand : A Francfort, échec de la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ère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unification allemande ; Frédéric-Guillaume IV rejette la couronne impériale du parlement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*Jan. 1849 : Au parlement de Francfort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partisans de la </a:t>
            </a:r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Petite Allemagne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l’emportent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*27 mars 1849 : Constitution adoptée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Une Chambre haute des Etats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Une Chambre basse des députés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Elus au suffrage universel direct et secret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*28 mars 1849 : Le parlement offre à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Frédéric-Guillaume IV</a:t>
            </a: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couronne héréditaire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sans pouvoir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D’un nouvel Empire allemand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*Mais…</a:t>
            </a:r>
          </a:p>
        </p:txBody>
      </p:sp>
      <p:pic>
        <p:nvPicPr>
          <p:cNvPr id="5" name="Image 4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720477F5-5D2B-ACEC-ADA2-C3F5EAE6E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3223"/>
            <a:ext cx="5799897" cy="66224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280BF26-9B07-32C2-3AAA-A3EFCD890806}"/>
              </a:ext>
            </a:extLst>
          </p:cNvPr>
          <p:cNvSpPr/>
          <p:nvPr/>
        </p:nvSpPr>
        <p:spPr>
          <a:xfrm>
            <a:off x="8821078" y="182723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8320F82-4220-98A2-BF0C-4296C5CA650C}"/>
              </a:ext>
            </a:extLst>
          </p:cNvPr>
          <p:cNvSpPr/>
          <p:nvPr/>
        </p:nvSpPr>
        <p:spPr>
          <a:xfrm>
            <a:off x="7367140" y="301330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5594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B2FF8-F634-438A-0636-363AC1ABF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C41426-3C2F-6265-4B37-8C341987E4B5}"/>
              </a:ext>
            </a:extLst>
          </p:cNvPr>
          <p:cNvSpPr/>
          <p:nvPr/>
        </p:nvSpPr>
        <p:spPr>
          <a:xfrm>
            <a:off x="123211" y="134305"/>
            <a:ext cx="7761832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1830-1839 : Contre le royaume des Pays-Bas, l’indépendance réussie de la Belgique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*21 juillet 1831 :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Léopold 1</a:t>
            </a:r>
            <a:r>
              <a:rPr lang="fr-FR" u="sng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reconnu roi des Belges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 Congrès élu adopte une constitution instaurant une monarchie parlementaire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*Mais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Guillaume 1</a:t>
            </a:r>
            <a:r>
              <a:rPr lang="fr-FR" u="sng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ne renonce pas…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350A257-077F-E9CA-7C8B-C50EBA7E55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04" t="52986" r="20457" b="26144"/>
          <a:stretch/>
        </p:blipFill>
        <p:spPr>
          <a:xfrm rot="16200000">
            <a:off x="6806406" y="1451482"/>
            <a:ext cx="6579561" cy="394520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8A4E0D4-C048-CEDD-DECA-A817F93C52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45" t="53662" r="70495" b="26048"/>
          <a:stretch/>
        </p:blipFill>
        <p:spPr>
          <a:xfrm rot="16200000">
            <a:off x="8334859" y="410816"/>
            <a:ext cx="1220718" cy="16432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452E4FE6-1BA3-A300-D8CD-600EE7B9CD82}"/>
              </a:ext>
            </a:extLst>
          </p:cNvPr>
          <p:cNvSpPr/>
          <p:nvPr/>
        </p:nvSpPr>
        <p:spPr>
          <a:xfrm>
            <a:off x="9591983" y="3067452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A2CB476-CE03-3EDD-E084-F6994A50ED58}"/>
              </a:ext>
            </a:extLst>
          </p:cNvPr>
          <p:cNvSpPr/>
          <p:nvPr/>
        </p:nvSpPr>
        <p:spPr>
          <a:xfrm>
            <a:off x="9766853" y="453703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78DCE46-E063-F6C2-BED6-FB727F563E6D}"/>
              </a:ext>
            </a:extLst>
          </p:cNvPr>
          <p:cNvSpPr/>
          <p:nvPr/>
        </p:nvSpPr>
        <p:spPr>
          <a:xfrm>
            <a:off x="9230140" y="389430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B0CDFEE-8A0A-CE47-E0C8-0CE1DEE4EC42}"/>
              </a:ext>
            </a:extLst>
          </p:cNvPr>
          <p:cNvSpPr/>
          <p:nvPr/>
        </p:nvSpPr>
        <p:spPr>
          <a:xfrm>
            <a:off x="10190923" y="354312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45A52E4-3354-0111-D300-CEB40B5C4441}"/>
              </a:ext>
            </a:extLst>
          </p:cNvPr>
          <p:cNvSpPr/>
          <p:nvPr/>
        </p:nvSpPr>
        <p:spPr>
          <a:xfrm>
            <a:off x="11012557" y="389430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CCB5B84-09A3-1E3B-8A96-3E65AC199F52}"/>
              </a:ext>
            </a:extLst>
          </p:cNvPr>
          <p:cNvSpPr/>
          <p:nvPr/>
        </p:nvSpPr>
        <p:spPr>
          <a:xfrm>
            <a:off x="10807149" y="4465510"/>
            <a:ext cx="174870" cy="148974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4649066-B662-611F-DCC5-91FEA534489A}"/>
              </a:ext>
            </a:extLst>
          </p:cNvPr>
          <p:cNvSpPr/>
          <p:nvPr/>
        </p:nvSpPr>
        <p:spPr>
          <a:xfrm>
            <a:off x="11099992" y="561732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158413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8EBEA-6801-B1BD-40AF-0F4178A48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B11F6F72-2653-C702-54AA-D89F44DE566A}"/>
              </a:ext>
            </a:extLst>
          </p:cNvPr>
          <p:cNvSpPr/>
          <p:nvPr/>
        </p:nvSpPr>
        <p:spPr>
          <a:xfrm>
            <a:off x="154799" y="177840"/>
            <a:ext cx="5766330" cy="50768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Déc. 1848-mai 1849 :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épilogue allemand : A Francfort, échec de la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ère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unification allemande ; Frédéric-Guillaume IV rejette la couronne impériale du parlement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*3 avril 1849 :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Frédéric-Guillaume IV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qui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Ne veut rien devoir à la démocratie refuse cette couronne…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Je refuse d’accepter un collier de servitudes offert par des maîtres boulangers, une couronne faite de crasse et de glaise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En revanche…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 1849 : Frédéric-Guillaume IV propose aux souverains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Une union restreinte Prusse-Saxe-Hanovre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Rejetée par l’Autriche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*Et pour le parlement de Francfort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C’est déjà la fin prématurée…</a:t>
            </a:r>
          </a:p>
        </p:txBody>
      </p:sp>
      <p:pic>
        <p:nvPicPr>
          <p:cNvPr id="5" name="Image 4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53A42C3A-A1AD-F3EE-CB4F-0685F8858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3223"/>
            <a:ext cx="5799897" cy="66224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F523AD24-D827-12D4-E3E8-1ACF87B389D2}"/>
              </a:ext>
            </a:extLst>
          </p:cNvPr>
          <p:cNvSpPr/>
          <p:nvPr/>
        </p:nvSpPr>
        <p:spPr>
          <a:xfrm>
            <a:off x="8821078" y="182723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BFC4A9D-E06D-8989-1971-D70C2E60D69F}"/>
              </a:ext>
            </a:extLst>
          </p:cNvPr>
          <p:cNvSpPr/>
          <p:nvPr/>
        </p:nvSpPr>
        <p:spPr>
          <a:xfrm>
            <a:off x="7367140" y="3013308"/>
            <a:ext cx="174870" cy="14897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7FDC7433-C2EA-285E-7784-3A57185CB07A}"/>
              </a:ext>
            </a:extLst>
          </p:cNvPr>
          <p:cNvSpPr/>
          <p:nvPr/>
        </p:nvSpPr>
        <p:spPr>
          <a:xfrm>
            <a:off x="8908513" y="2567295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A363117-5A6A-21A0-3495-2366DE57942F}"/>
              </a:ext>
            </a:extLst>
          </p:cNvPr>
          <p:cNvSpPr/>
          <p:nvPr/>
        </p:nvSpPr>
        <p:spPr>
          <a:xfrm>
            <a:off x="7695940" y="191166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486579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DA25A-D4B2-E53F-C5CF-2474EAF43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1C272E6-E324-F29F-8690-0D990CAE4784}"/>
              </a:ext>
            </a:extLst>
          </p:cNvPr>
          <p:cNvSpPr/>
          <p:nvPr/>
        </p:nvSpPr>
        <p:spPr>
          <a:xfrm>
            <a:off x="154799" y="177840"/>
            <a:ext cx="4775009" cy="39688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Déc. 1848-mai 1849 :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épilogue allemand : A Francfort, échec de la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ère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unification allemande ; Frédéric-Guillaume IV rejette la couronne impériale du parlement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*Juin 1849 : De nombreux députés Quittent le parlement de Francfort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*Juillet 1849 : Ce qu’il en reste se réfugie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 Stuttgart, avant d’être dissous par le roi</a:t>
            </a:r>
          </a:p>
          <a:p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Guillaume 1</a:t>
            </a:r>
            <a:r>
              <a:rPr lang="fr-FR" u="sng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du Wurtemberg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*Donc, désillusion des nationalistes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Mais également désillusion sociale…</a:t>
            </a:r>
          </a:p>
        </p:txBody>
      </p:sp>
      <p:pic>
        <p:nvPicPr>
          <p:cNvPr id="2" name="Image 1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5A1DF2C1-C1B2-90CC-2455-13C6172D64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10" t="6684" r="9415" b="52306"/>
          <a:stretch/>
        </p:blipFill>
        <p:spPr>
          <a:xfrm>
            <a:off x="5064794" y="187779"/>
            <a:ext cx="6985047" cy="65023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5F337F2A-FE00-C4E0-7F30-691CE9A809E1}"/>
              </a:ext>
            </a:extLst>
          </p:cNvPr>
          <p:cNvSpPr/>
          <p:nvPr/>
        </p:nvSpPr>
        <p:spPr>
          <a:xfrm>
            <a:off x="8196469" y="1789043"/>
            <a:ext cx="271669" cy="24520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2EAD9EE-3D15-1310-F677-DADA98768CC2}"/>
              </a:ext>
            </a:extLst>
          </p:cNvPr>
          <p:cNvSpPr/>
          <p:nvPr/>
        </p:nvSpPr>
        <p:spPr>
          <a:xfrm>
            <a:off x="6287896" y="3347502"/>
            <a:ext cx="271669" cy="24520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014B80B-4C68-B3B4-1B83-A6DE915CFF81}"/>
              </a:ext>
            </a:extLst>
          </p:cNvPr>
          <p:cNvSpPr/>
          <p:nvPr/>
        </p:nvSpPr>
        <p:spPr>
          <a:xfrm>
            <a:off x="7579983" y="4571422"/>
            <a:ext cx="271669" cy="24520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3E88194-948C-C777-6B37-54E39E49CE90}"/>
              </a:ext>
            </a:extLst>
          </p:cNvPr>
          <p:cNvSpPr/>
          <p:nvPr/>
        </p:nvSpPr>
        <p:spPr>
          <a:xfrm>
            <a:off x="9542982" y="4464288"/>
            <a:ext cx="271669" cy="24520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D6920E9-1677-9AEF-8FF4-BB02493A136D}"/>
              </a:ext>
            </a:extLst>
          </p:cNvPr>
          <p:cNvSpPr/>
          <p:nvPr/>
        </p:nvSpPr>
        <p:spPr>
          <a:xfrm>
            <a:off x="6423469" y="4326218"/>
            <a:ext cx="271669" cy="24520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875580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DA25A-D4B2-E53F-C5CF-2474EAF43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F1C272E6-E324-F29F-8690-0D990CAE4784}"/>
              </a:ext>
            </a:extLst>
          </p:cNvPr>
          <p:cNvSpPr/>
          <p:nvPr/>
        </p:nvSpPr>
        <p:spPr>
          <a:xfrm>
            <a:off x="154799" y="177840"/>
            <a:ext cx="4775009" cy="56308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Déc. 1848-mai 1849 :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épilogue allemand : A Francfort, échec de la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ère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unification allemande ; Frédéric-Guillaume IV rejette la couronne impériale du parlement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*Juin-Juillet 1849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crise économique persistante provoque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Des mouvements républicains et ouvriers…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Berlin, Saxe, Bade, Ruhr, Palatinat…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*Mouvements réprimés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Par les armées des princes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notamment les troupes prussiennes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i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Par un tragique renversement, l’unité allemande se réalise dans la répression, et c’est l’armée prussienne qui s’en fait l’instrument</a:t>
            </a: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P. </a:t>
            </a:r>
            <a:r>
              <a:rPr lang="fr-FR" spc="-1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Ayçoberry</a:t>
            </a: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*Et après l’Allemagne, l’Italie…</a:t>
            </a:r>
          </a:p>
        </p:txBody>
      </p:sp>
      <p:pic>
        <p:nvPicPr>
          <p:cNvPr id="2" name="Image 1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5A1DF2C1-C1B2-90CC-2455-13C6172D64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10" t="6684" r="9415" b="52306"/>
          <a:stretch/>
        </p:blipFill>
        <p:spPr>
          <a:xfrm>
            <a:off x="5064794" y="187779"/>
            <a:ext cx="6985047" cy="65023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5F337F2A-FE00-C4E0-7F30-691CE9A809E1}"/>
              </a:ext>
            </a:extLst>
          </p:cNvPr>
          <p:cNvSpPr/>
          <p:nvPr/>
        </p:nvSpPr>
        <p:spPr>
          <a:xfrm>
            <a:off x="8196469" y="1789043"/>
            <a:ext cx="271669" cy="24520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2EAD9EE-3D15-1310-F677-DADA98768CC2}"/>
              </a:ext>
            </a:extLst>
          </p:cNvPr>
          <p:cNvSpPr/>
          <p:nvPr/>
        </p:nvSpPr>
        <p:spPr>
          <a:xfrm>
            <a:off x="6248139" y="3970355"/>
            <a:ext cx="271669" cy="24520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014B80B-4C68-B3B4-1B83-A6DE915CFF81}"/>
              </a:ext>
            </a:extLst>
          </p:cNvPr>
          <p:cNvSpPr/>
          <p:nvPr/>
        </p:nvSpPr>
        <p:spPr>
          <a:xfrm>
            <a:off x="7579983" y="4571422"/>
            <a:ext cx="271669" cy="24520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3E88194-948C-C777-6B37-54E39E49CE90}"/>
              </a:ext>
            </a:extLst>
          </p:cNvPr>
          <p:cNvSpPr/>
          <p:nvPr/>
        </p:nvSpPr>
        <p:spPr>
          <a:xfrm>
            <a:off x="9542982" y="4464288"/>
            <a:ext cx="271669" cy="24520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D6920E9-1677-9AEF-8FF4-BB02493A136D}"/>
              </a:ext>
            </a:extLst>
          </p:cNvPr>
          <p:cNvSpPr/>
          <p:nvPr/>
        </p:nvSpPr>
        <p:spPr>
          <a:xfrm>
            <a:off x="7994112" y="2616688"/>
            <a:ext cx="271669" cy="24520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998729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B8BAC-5608-33F4-2420-B2DFFCE81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DACB6271-F7CB-E4DC-AC1E-92E539023AC5}"/>
              </a:ext>
            </a:extLst>
          </p:cNvPr>
          <p:cNvSpPr/>
          <p:nvPr/>
        </p:nvSpPr>
        <p:spPr>
          <a:xfrm>
            <a:off x="154800" y="177840"/>
            <a:ext cx="5146070" cy="36918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Juillet-Août 1848 :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épilogue italien : En Italie, défaite du Piémont-Sardaigne ; Les Autrichiens reprennent Milan et assiègent Venise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épilogue italien…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*Rappel…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 1848 : Bataille de Goito : </a:t>
            </a:r>
            <a:r>
              <a:rPr lang="fr-FR" sz="1800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Charles-Albert</a:t>
            </a:r>
            <a:r>
              <a:rPr lang="fr-FR" sz="18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vainc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</a:t>
            </a:r>
            <a:r>
              <a:rPr lang="fr-FR" sz="18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es Autrichiens du général </a:t>
            </a:r>
            <a:r>
              <a:rPr lang="fr-FR" sz="1800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Joseph Radetzky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*Mais…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Juillet 1848 : A Custoza, le général Radetzky écrase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Piémontais de Charles-Albert…</a:t>
            </a:r>
          </a:p>
        </p:txBody>
      </p:sp>
      <p:pic>
        <p:nvPicPr>
          <p:cNvPr id="3" name="Image 2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A71321C8-C46D-381C-8F01-E112B6A43E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48" t="39597" r="12006" b="16629"/>
          <a:stretch/>
        </p:blipFill>
        <p:spPr>
          <a:xfrm>
            <a:off x="5509837" y="88920"/>
            <a:ext cx="6506414" cy="66801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A4131918-02C3-2BD9-F4EA-8A509DCE21E8}"/>
              </a:ext>
            </a:extLst>
          </p:cNvPr>
          <p:cNvSpPr/>
          <p:nvPr/>
        </p:nvSpPr>
        <p:spPr>
          <a:xfrm>
            <a:off x="9318231" y="562061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356A9DA-562F-319E-23FA-9CD9DED25027}"/>
              </a:ext>
            </a:extLst>
          </p:cNvPr>
          <p:cNvSpPr/>
          <p:nvPr/>
        </p:nvSpPr>
        <p:spPr>
          <a:xfrm>
            <a:off x="9493101" y="388481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7CAECF7-5B7A-915F-FCFD-588BD9D2F8A7}"/>
              </a:ext>
            </a:extLst>
          </p:cNvPr>
          <p:cNvSpPr/>
          <p:nvPr/>
        </p:nvSpPr>
        <p:spPr>
          <a:xfrm>
            <a:off x="8675609" y="320553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4031301-33C6-FE15-4A0E-186F867CCF05}"/>
              </a:ext>
            </a:extLst>
          </p:cNvPr>
          <p:cNvSpPr/>
          <p:nvPr/>
        </p:nvSpPr>
        <p:spPr>
          <a:xfrm>
            <a:off x="8019626" y="207247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1DACFB8-1E3F-D1BA-DC80-95C3F20BEDD5}"/>
              </a:ext>
            </a:extLst>
          </p:cNvPr>
          <p:cNvSpPr/>
          <p:nvPr/>
        </p:nvSpPr>
        <p:spPr>
          <a:xfrm>
            <a:off x="6416113" y="137010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D9AD084-E14D-BA20-0D0F-6A15EAEBDDCC}"/>
              </a:ext>
            </a:extLst>
          </p:cNvPr>
          <p:cNvSpPr/>
          <p:nvPr/>
        </p:nvSpPr>
        <p:spPr>
          <a:xfrm>
            <a:off x="6976100" y="101892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B310B30-EF2F-2D71-4CEA-56FB4C7715F7}"/>
              </a:ext>
            </a:extLst>
          </p:cNvPr>
          <p:cNvSpPr/>
          <p:nvPr/>
        </p:nvSpPr>
        <p:spPr>
          <a:xfrm>
            <a:off x="8420325" y="114534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7963E7D-DD9E-7104-9DF8-3D4081CA2A97}"/>
              </a:ext>
            </a:extLst>
          </p:cNvPr>
          <p:cNvSpPr/>
          <p:nvPr/>
        </p:nvSpPr>
        <p:spPr>
          <a:xfrm>
            <a:off x="7409824" y="151908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E22EBBBE-43BD-6900-E9B9-CE0A454F1F9B}"/>
              </a:ext>
            </a:extLst>
          </p:cNvPr>
          <p:cNvCxnSpPr>
            <a:cxnSpLocks/>
            <a:stCxn id="8" idx="7"/>
            <a:endCxn id="9" idx="3"/>
          </p:cNvCxnSpPr>
          <p:nvPr/>
        </p:nvCxnSpPr>
        <p:spPr>
          <a:xfrm flipV="1">
            <a:off x="6565374" y="1146082"/>
            <a:ext cx="436335" cy="2458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AFE44619-ED1E-AA75-D49D-A9310406EDE4}"/>
              </a:ext>
            </a:extLst>
          </p:cNvPr>
          <p:cNvCxnSpPr>
            <a:cxnSpLocks/>
            <a:stCxn id="9" idx="6"/>
            <a:endCxn id="14" idx="1"/>
          </p:cNvCxnSpPr>
          <p:nvPr/>
        </p:nvCxnSpPr>
        <p:spPr>
          <a:xfrm>
            <a:off x="7150970" y="1093412"/>
            <a:ext cx="542444" cy="963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0F39C19C-980D-2CB5-D01E-70C3E2C468F7}"/>
              </a:ext>
            </a:extLst>
          </p:cNvPr>
          <p:cNvSpPr/>
          <p:nvPr/>
        </p:nvSpPr>
        <p:spPr>
          <a:xfrm>
            <a:off x="7667805" y="116789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D180EAF-E2CD-8A6E-E920-23EB09BBC5BC}"/>
              </a:ext>
            </a:extLst>
          </p:cNvPr>
          <p:cNvSpPr/>
          <p:nvPr/>
        </p:nvSpPr>
        <p:spPr>
          <a:xfrm>
            <a:off x="7932191" y="106658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8F8790E6-7098-541D-00EF-C478961E151D}"/>
              </a:ext>
            </a:extLst>
          </p:cNvPr>
          <p:cNvCxnSpPr>
            <a:cxnSpLocks/>
            <a:stCxn id="3" idx="0"/>
            <a:endCxn id="17" idx="7"/>
          </p:cNvCxnSpPr>
          <p:nvPr/>
        </p:nvCxnSpPr>
        <p:spPr>
          <a:xfrm flipH="1">
            <a:off x="8081452" y="88920"/>
            <a:ext cx="681592" cy="9994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59722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B8BAC-5608-33F4-2420-B2DFFCE81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DACB6271-F7CB-E4DC-AC1E-92E539023AC5}"/>
              </a:ext>
            </a:extLst>
          </p:cNvPr>
          <p:cNvSpPr/>
          <p:nvPr/>
        </p:nvSpPr>
        <p:spPr>
          <a:xfrm>
            <a:off x="154800" y="177840"/>
            <a:ext cx="5146070" cy="34148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Juillet-Août 1848 : 1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épilogue italien : En Italie, défaite du Piémont-Sardaigne ; Les Autrichiens reprennent Milan et assiègent Venise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*Août 1848 : Les Autrichiens occupent Milan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Charles-Albert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signe l’armistice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Pour que son royaume ne soit pas envahi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*En revanche, à Venise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 république de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Daniele Manin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se maintient…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Malgré le siège autrichien à partir de juin 1848…</a:t>
            </a:r>
          </a:p>
        </p:txBody>
      </p:sp>
      <p:pic>
        <p:nvPicPr>
          <p:cNvPr id="3" name="Image 2" descr="Une image contenant texte, carte, atlas, Police&#10;&#10;Description générée automatiquement">
            <a:extLst>
              <a:ext uri="{FF2B5EF4-FFF2-40B4-BE49-F238E27FC236}">
                <a16:creationId xmlns:a16="http://schemas.microsoft.com/office/drawing/2014/main" id="{A71321C8-C46D-381C-8F01-E112B6A43E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48" t="40762" r="12006" b="16629"/>
          <a:stretch/>
        </p:blipFill>
        <p:spPr>
          <a:xfrm>
            <a:off x="5530788" y="177840"/>
            <a:ext cx="6506414" cy="65023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A4131918-02C3-2BD9-F4EA-8A509DCE21E8}"/>
              </a:ext>
            </a:extLst>
          </p:cNvPr>
          <p:cNvSpPr/>
          <p:nvPr/>
        </p:nvSpPr>
        <p:spPr>
          <a:xfrm>
            <a:off x="9339182" y="553169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356A9DA-562F-319E-23FA-9CD9DED25027}"/>
              </a:ext>
            </a:extLst>
          </p:cNvPr>
          <p:cNvSpPr/>
          <p:nvPr/>
        </p:nvSpPr>
        <p:spPr>
          <a:xfrm>
            <a:off x="9514052" y="379589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7CAECF7-5B7A-915F-FCFD-588BD9D2F8A7}"/>
              </a:ext>
            </a:extLst>
          </p:cNvPr>
          <p:cNvSpPr/>
          <p:nvPr/>
        </p:nvSpPr>
        <p:spPr>
          <a:xfrm>
            <a:off x="8696560" y="311661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4031301-33C6-FE15-4A0E-186F867CCF05}"/>
              </a:ext>
            </a:extLst>
          </p:cNvPr>
          <p:cNvSpPr/>
          <p:nvPr/>
        </p:nvSpPr>
        <p:spPr>
          <a:xfrm>
            <a:off x="8040577" y="198355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1DACFB8-1E3F-D1BA-DC80-95C3F20BEDD5}"/>
              </a:ext>
            </a:extLst>
          </p:cNvPr>
          <p:cNvSpPr/>
          <p:nvPr/>
        </p:nvSpPr>
        <p:spPr>
          <a:xfrm>
            <a:off x="6437064" y="128118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D9AD084-E14D-BA20-0D0F-6A15EAEBDDCC}"/>
              </a:ext>
            </a:extLst>
          </p:cNvPr>
          <p:cNvSpPr/>
          <p:nvPr/>
        </p:nvSpPr>
        <p:spPr>
          <a:xfrm>
            <a:off x="6997051" y="93000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B310B30-EF2F-2D71-4CEA-56FB4C7715F7}"/>
              </a:ext>
            </a:extLst>
          </p:cNvPr>
          <p:cNvSpPr/>
          <p:nvPr/>
        </p:nvSpPr>
        <p:spPr>
          <a:xfrm>
            <a:off x="8441276" y="105642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7963E7D-DD9E-7104-9DF8-3D4081CA2A97}"/>
              </a:ext>
            </a:extLst>
          </p:cNvPr>
          <p:cNvSpPr/>
          <p:nvPr/>
        </p:nvSpPr>
        <p:spPr>
          <a:xfrm>
            <a:off x="7430775" y="1430161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E22EBBBE-43BD-6900-E9B9-CE0A454F1F9B}"/>
              </a:ext>
            </a:extLst>
          </p:cNvPr>
          <p:cNvCxnSpPr>
            <a:cxnSpLocks/>
            <a:stCxn id="8" idx="7"/>
            <a:endCxn id="9" idx="3"/>
          </p:cNvCxnSpPr>
          <p:nvPr/>
        </p:nvCxnSpPr>
        <p:spPr>
          <a:xfrm flipV="1">
            <a:off x="6586325" y="1057162"/>
            <a:ext cx="436335" cy="2458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BD180EAF-E2CD-8A6E-E920-23EB09BBC5BC}"/>
              </a:ext>
            </a:extLst>
          </p:cNvPr>
          <p:cNvSpPr/>
          <p:nvPr/>
        </p:nvSpPr>
        <p:spPr>
          <a:xfrm>
            <a:off x="7953142" y="97766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8F8790E6-7098-541D-00EF-C478961E151D}"/>
              </a:ext>
            </a:extLst>
          </p:cNvPr>
          <p:cNvCxnSpPr>
            <a:cxnSpLocks/>
            <a:stCxn id="3" idx="0"/>
            <a:endCxn id="17" idx="7"/>
          </p:cNvCxnSpPr>
          <p:nvPr/>
        </p:nvCxnSpPr>
        <p:spPr>
          <a:xfrm flipH="1">
            <a:off x="8102403" y="177840"/>
            <a:ext cx="681592" cy="82164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4146C3D5-3337-7496-35E6-D0F714B70401}"/>
              </a:ext>
            </a:extLst>
          </p:cNvPr>
          <p:cNvCxnSpPr>
            <a:cxnSpLocks/>
            <a:stCxn id="17" idx="2"/>
          </p:cNvCxnSpPr>
          <p:nvPr/>
        </p:nvCxnSpPr>
        <p:spPr>
          <a:xfrm flipH="1" flipV="1">
            <a:off x="7171921" y="999483"/>
            <a:ext cx="781221" cy="5267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7179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056BB-F2C6-D926-6AA6-2BAA27F38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CDD8ECE4-E629-53F1-0FB1-43C02AEDD8A2}"/>
              </a:ext>
            </a:extLst>
          </p:cNvPr>
          <p:cNvSpPr/>
          <p:nvPr/>
        </p:nvSpPr>
        <p:spPr>
          <a:xfrm>
            <a:off x="154800" y="177840"/>
            <a:ext cx="4602730" cy="47998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Jan.-Août 1849 : Epilogue hongrois : En Hongrie, les Autrichiens, aidés par les Croates et les Russes, vainquent les nationalistes hongrois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*Epilogue hongrois…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*Jan. 1849 : Les Autrichiens prennent Pest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Avec à nouveau l’aide des Croates de </a:t>
            </a:r>
            <a:r>
              <a:rPr lang="fr-FR" u="sng" spc="-1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Jellachich</a:t>
            </a:r>
            <a:endParaRPr lang="fr-FR" u="sng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 parlement hongrois de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Kossuth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Se réfugie à Debrecen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 1849 : Le Parlement revient à Buda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Avant de se réfugier à Szeged en Serbie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enfin à Arad, en Transylvanie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*Eté 1849 : Les défaites hongroises…</a:t>
            </a:r>
          </a:p>
        </p:txBody>
      </p:sp>
      <p:pic>
        <p:nvPicPr>
          <p:cNvPr id="31" name="Image 30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1B97E3AF-9590-B384-54C2-8D2D7DF35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77839"/>
            <a:ext cx="7160400" cy="527184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8" name="Ellipse 127">
            <a:extLst>
              <a:ext uri="{FF2B5EF4-FFF2-40B4-BE49-F238E27FC236}">
                <a16:creationId xmlns:a16="http://schemas.microsoft.com/office/drawing/2014/main" id="{EFBD0363-32D8-746A-243E-4C818931765D}"/>
              </a:ext>
            </a:extLst>
          </p:cNvPr>
          <p:cNvSpPr/>
          <p:nvPr/>
        </p:nvSpPr>
        <p:spPr>
          <a:xfrm>
            <a:off x="7784515" y="1848536"/>
            <a:ext cx="219798" cy="220465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C806962B-F987-F8E9-F970-1618D95D7597}"/>
              </a:ext>
            </a:extLst>
          </p:cNvPr>
          <p:cNvSpPr/>
          <p:nvPr/>
        </p:nvSpPr>
        <p:spPr>
          <a:xfrm>
            <a:off x="8862327" y="2208196"/>
            <a:ext cx="141481" cy="13394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76462430-097B-8877-FE8C-28D7A06FFDF8}"/>
              </a:ext>
            </a:extLst>
          </p:cNvPr>
          <p:cNvSpPr/>
          <p:nvPr/>
        </p:nvSpPr>
        <p:spPr>
          <a:xfrm>
            <a:off x="7083545" y="734643"/>
            <a:ext cx="141481" cy="13394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Ellipse 130">
            <a:extLst>
              <a:ext uri="{FF2B5EF4-FFF2-40B4-BE49-F238E27FC236}">
                <a16:creationId xmlns:a16="http://schemas.microsoft.com/office/drawing/2014/main" id="{44DA8F1E-551F-4FE9-DF87-2B1A51AD8027}"/>
              </a:ext>
            </a:extLst>
          </p:cNvPr>
          <p:cNvSpPr/>
          <p:nvPr/>
        </p:nvSpPr>
        <p:spPr>
          <a:xfrm>
            <a:off x="7643034" y="3268365"/>
            <a:ext cx="141481" cy="13394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5" name="Connecteur droit avec flèche 134">
            <a:extLst>
              <a:ext uri="{FF2B5EF4-FFF2-40B4-BE49-F238E27FC236}">
                <a16:creationId xmlns:a16="http://schemas.microsoft.com/office/drawing/2014/main" id="{96D236B5-CCEF-AA18-97CB-DCC49B57A5FE}"/>
              </a:ext>
            </a:extLst>
          </p:cNvPr>
          <p:cNvCxnSpPr>
            <a:cxnSpLocks/>
            <a:stCxn id="128" idx="6"/>
            <a:endCxn id="129" idx="2"/>
          </p:cNvCxnSpPr>
          <p:nvPr/>
        </p:nvCxnSpPr>
        <p:spPr>
          <a:xfrm>
            <a:off x="8004313" y="1958769"/>
            <a:ext cx="858014" cy="31639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necteur droit avec flèche 137">
            <a:extLst>
              <a:ext uri="{FF2B5EF4-FFF2-40B4-BE49-F238E27FC236}">
                <a16:creationId xmlns:a16="http://schemas.microsoft.com/office/drawing/2014/main" id="{35954C09-D5BA-36D7-CA8A-40F647CB639E}"/>
              </a:ext>
            </a:extLst>
          </p:cNvPr>
          <p:cNvCxnSpPr>
            <a:cxnSpLocks/>
            <a:stCxn id="131" idx="7"/>
          </p:cNvCxnSpPr>
          <p:nvPr/>
        </p:nvCxnSpPr>
        <p:spPr>
          <a:xfrm flipV="1">
            <a:off x="7763796" y="2342140"/>
            <a:ext cx="1098531" cy="94584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Ellipse 140">
            <a:extLst>
              <a:ext uri="{FF2B5EF4-FFF2-40B4-BE49-F238E27FC236}">
                <a16:creationId xmlns:a16="http://schemas.microsoft.com/office/drawing/2014/main" id="{AD635FCF-64E3-5256-54B0-73992878AB54}"/>
              </a:ext>
            </a:extLst>
          </p:cNvPr>
          <p:cNvSpPr/>
          <p:nvPr/>
        </p:nvSpPr>
        <p:spPr>
          <a:xfrm>
            <a:off x="9964042" y="2126471"/>
            <a:ext cx="141481" cy="13394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2" name="Connecteur droit avec flèche 141">
            <a:extLst>
              <a:ext uri="{FF2B5EF4-FFF2-40B4-BE49-F238E27FC236}">
                <a16:creationId xmlns:a16="http://schemas.microsoft.com/office/drawing/2014/main" id="{22E2E216-BD7B-7043-BA21-D2A461813F2F}"/>
              </a:ext>
            </a:extLst>
          </p:cNvPr>
          <p:cNvCxnSpPr>
            <a:cxnSpLocks/>
            <a:stCxn id="129" idx="6"/>
            <a:endCxn id="141" idx="2"/>
          </p:cNvCxnSpPr>
          <p:nvPr/>
        </p:nvCxnSpPr>
        <p:spPr>
          <a:xfrm flipV="1">
            <a:off x="9003808" y="2193443"/>
            <a:ext cx="960234" cy="8172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Ellipse 145">
            <a:extLst>
              <a:ext uri="{FF2B5EF4-FFF2-40B4-BE49-F238E27FC236}">
                <a16:creationId xmlns:a16="http://schemas.microsoft.com/office/drawing/2014/main" id="{05D27992-5C03-7A60-F96C-872A1A17D5E4}"/>
              </a:ext>
            </a:extLst>
          </p:cNvPr>
          <p:cNvSpPr/>
          <p:nvPr/>
        </p:nvSpPr>
        <p:spPr>
          <a:xfrm>
            <a:off x="9413184" y="2928227"/>
            <a:ext cx="141481" cy="13394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Ellipse 146">
            <a:extLst>
              <a:ext uri="{FF2B5EF4-FFF2-40B4-BE49-F238E27FC236}">
                <a16:creationId xmlns:a16="http://schemas.microsoft.com/office/drawing/2014/main" id="{E216AA96-7A6B-917F-FB48-337B7964B824}"/>
              </a:ext>
            </a:extLst>
          </p:cNvPr>
          <p:cNvSpPr/>
          <p:nvPr/>
        </p:nvSpPr>
        <p:spPr>
          <a:xfrm>
            <a:off x="9903032" y="2995199"/>
            <a:ext cx="141481" cy="13394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9" name="Connecteur droit avec flèche 148">
            <a:extLst>
              <a:ext uri="{FF2B5EF4-FFF2-40B4-BE49-F238E27FC236}">
                <a16:creationId xmlns:a16="http://schemas.microsoft.com/office/drawing/2014/main" id="{229E0493-F9F1-85BA-2648-DC030DFA509A}"/>
              </a:ext>
            </a:extLst>
          </p:cNvPr>
          <p:cNvCxnSpPr>
            <a:cxnSpLocks/>
            <a:stCxn id="141" idx="3"/>
            <a:endCxn id="146" idx="7"/>
          </p:cNvCxnSpPr>
          <p:nvPr/>
        </p:nvCxnSpPr>
        <p:spPr>
          <a:xfrm flipH="1">
            <a:off x="9533946" y="2240799"/>
            <a:ext cx="450815" cy="70704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necteur droit avec flèche 152">
            <a:extLst>
              <a:ext uri="{FF2B5EF4-FFF2-40B4-BE49-F238E27FC236}">
                <a16:creationId xmlns:a16="http://schemas.microsoft.com/office/drawing/2014/main" id="{DD450896-1AF7-0BAF-4BA4-C7D9A7B6E285}"/>
              </a:ext>
            </a:extLst>
          </p:cNvPr>
          <p:cNvCxnSpPr>
            <a:cxnSpLocks/>
            <a:endCxn id="147" idx="1"/>
          </p:cNvCxnSpPr>
          <p:nvPr/>
        </p:nvCxnSpPr>
        <p:spPr>
          <a:xfrm>
            <a:off x="9554665" y="2995199"/>
            <a:ext cx="369086" cy="196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Ellipse 155">
            <a:extLst>
              <a:ext uri="{FF2B5EF4-FFF2-40B4-BE49-F238E27FC236}">
                <a16:creationId xmlns:a16="http://schemas.microsoft.com/office/drawing/2014/main" id="{A52108C3-B68A-51E9-CFE5-0B5300C4537B}"/>
              </a:ext>
            </a:extLst>
          </p:cNvPr>
          <p:cNvSpPr/>
          <p:nvPr/>
        </p:nvSpPr>
        <p:spPr>
          <a:xfrm>
            <a:off x="6118436" y="3373409"/>
            <a:ext cx="141481" cy="13394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40918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DD023-2AC8-6B6A-8AA6-C474B3DDC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B834AA20-E35D-21CD-DA0A-D1CB7265235F}"/>
              </a:ext>
            </a:extLst>
          </p:cNvPr>
          <p:cNvSpPr/>
          <p:nvPr/>
        </p:nvSpPr>
        <p:spPr>
          <a:xfrm>
            <a:off x="154800" y="177840"/>
            <a:ext cx="4576226" cy="42458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Jan.-Août 1849 : Epilogue hongrois : En Hongrie, les Autrichiens, aidés par les Croates et les Russes, vainquent les nationalistes hongrois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*Juillet 1849 : Bataille de </a:t>
            </a:r>
            <a:r>
              <a:rPr lang="fr-FR" spc="-1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Segesvar</a:t>
            </a: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Hongrois menés par </a:t>
            </a:r>
            <a:r>
              <a:rPr lang="fr-FR" u="sng" spc="-1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Bem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et </a:t>
            </a:r>
            <a:r>
              <a:rPr lang="fr-FR" u="sng" spc="-1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Petöfi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(mort)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Sont vaincus par…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Les Autrichiens de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Felix Schwarzenberg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Aidés par…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Les Croates de </a:t>
            </a:r>
            <a:r>
              <a:rPr lang="fr-FR" u="sng" spc="-1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Jellachich</a:t>
            </a:r>
            <a:endParaRPr lang="fr-FR" u="sng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Les Slovaques et les Roumains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- Et les Russes de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Paskevitch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Le vainqueur des Polonais en 1831</a:t>
            </a:r>
          </a:p>
        </p:txBody>
      </p:sp>
      <p:pic>
        <p:nvPicPr>
          <p:cNvPr id="28" name="Image 27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53280223-06FC-C539-39B2-3471CA6F1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77839"/>
            <a:ext cx="7160400" cy="527184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9" name="Ellipse 28">
            <a:extLst>
              <a:ext uri="{FF2B5EF4-FFF2-40B4-BE49-F238E27FC236}">
                <a16:creationId xmlns:a16="http://schemas.microsoft.com/office/drawing/2014/main" id="{34576942-B33D-27DE-FB9E-65451768D9AC}"/>
              </a:ext>
            </a:extLst>
          </p:cNvPr>
          <p:cNvSpPr/>
          <p:nvPr/>
        </p:nvSpPr>
        <p:spPr>
          <a:xfrm>
            <a:off x="7784515" y="1848536"/>
            <a:ext cx="219798" cy="220465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059A696-6041-28BA-6D8E-C9B2C5B9DC01}"/>
              </a:ext>
            </a:extLst>
          </p:cNvPr>
          <p:cNvSpPr/>
          <p:nvPr/>
        </p:nvSpPr>
        <p:spPr>
          <a:xfrm>
            <a:off x="8862327" y="2208196"/>
            <a:ext cx="141481" cy="13394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A427A3C7-7D1E-43D1-6D6C-FEAEB7CA3A78}"/>
              </a:ext>
            </a:extLst>
          </p:cNvPr>
          <p:cNvSpPr/>
          <p:nvPr/>
        </p:nvSpPr>
        <p:spPr>
          <a:xfrm>
            <a:off x="7643034" y="3268365"/>
            <a:ext cx="141481" cy="13394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1" name="Connecteur droit avec flèche 130">
            <a:extLst>
              <a:ext uri="{FF2B5EF4-FFF2-40B4-BE49-F238E27FC236}">
                <a16:creationId xmlns:a16="http://schemas.microsoft.com/office/drawing/2014/main" id="{7238D8B9-4C16-D602-AEE6-AA147D0F7502}"/>
              </a:ext>
            </a:extLst>
          </p:cNvPr>
          <p:cNvCxnSpPr>
            <a:cxnSpLocks/>
            <a:stCxn id="29" idx="6"/>
            <a:endCxn id="30" idx="2"/>
          </p:cNvCxnSpPr>
          <p:nvPr/>
        </p:nvCxnSpPr>
        <p:spPr>
          <a:xfrm>
            <a:off x="8004313" y="1958769"/>
            <a:ext cx="858014" cy="31639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cteur droit avec flèche 131">
            <a:extLst>
              <a:ext uri="{FF2B5EF4-FFF2-40B4-BE49-F238E27FC236}">
                <a16:creationId xmlns:a16="http://schemas.microsoft.com/office/drawing/2014/main" id="{8F4295E3-C78B-913E-910D-A21B98A29788}"/>
              </a:ext>
            </a:extLst>
          </p:cNvPr>
          <p:cNvCxnSpPr>
            <a:cxnSpLocks/>
            <a:stCxn id="128" idx="7"/>
          </p:cNvCxnSpPr>
          <p:nvPr/>
        </p:nvCxnSpPr>
        <p:spPr>
          <a:xfrm flipV="1">
            <a:off x="7763796" y="2342140"/>
            <a:ext cx="1098531" cy="94584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Ellipse 135">
            <a:extLst>
              <a:ext uri="{FF2B5EF4-FFF2-40B4-BE49-F238E27FC236}">
                <a16:creationId xmlns:a16="http://schemas.microsoft.com/office/drawing/2014/main" id="{4659EC82-0FF7-6D52-C1CB-5B756050DD79}"/>
              </a:ext>
            </a:extLst>
          </p:cNvPr>
          <p:cNvSpPr/>
          <p:nvPr/>
        </p:nvSpPr>
        <p:spPr>
          <a:xfrm>
            <a:off x="9903032" y="2995199"/>
            <a:ext cx="141481" cy="13394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F92BFAA3-DFCE-3906-814C-68982F4F07A6}"/>
              </a:ext>
            </a:extLst>
          </p:cNvPr>
          <p:cNvSpPr/>
          <p:nvPr/>
        </p:nvSpPr>
        <p:spPr>
          <a:xfrm>
            <a:off x="11323661" y="2679817"/>
            <a:ext cx="141481" cy="13394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0" name="Connecteur droit avec flèche 139">
            <a:extLst>
              <a:ext uri="{FF2B5EF4-FFF2-40B4-BE49-F238E27FC236}">
                <a16:creationId xmlns:a16="http://schemas.microsoft.com/office/drawing/2014/main" id="{46B0354A-0863-21F8-E71C-D02FE27BA052}"/>
              </a:ext>
            </a:extLst>
          </p:cNvPr>
          <p:cNvCxnSpPr>
            <a:cxnSpLocks/>
            <a:stCxn id="136" idx="6"/>
          </p:cNvCxnSpPr>
          <p:nvPr/>
        </p:nvCxnSpPr>
        <p:spPr>
          <a:xfrm flipV="1">
            <a:off x="10044513" y="2746789"/>
            <a:ext cx="1279148" cy="315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necteur droit avec flèche 142">
            <a:extLst>
              <a:ext uri="{FF2B5EF4-FFF2-40B4-BE49-F238E27FC236}">
                <a16:creationId xmlns:a16="http://schemas.microsoft.com/office/drawing/2014/main" id="{334091F8-37D8-21AD-B990-D7520AF39C84}"/>
              </a:ext>
            </a:extLst>
          </p:cNvPr>
          <p:cNvCxnSpPr>
            <a:cxnSpLocks/>
            <a:stCxn id="30" idx="6"/>
            <a:endCxn id="139" idx="0"/>
          </p:cNvCxnSpPr>
          <p:nvPr/>
        </p:nvCxnSpPr>
        <p:spPr>
          <a:xfrm>
            <a:off x="9003808" y="2275168"/>
            <a:ext cx="2390594" cy="40464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Ellipse 143">
            <a:extLst>
              <a:ext uri="{FF2B5EF4-FFF2-40B4-BE49-F238E27FC236}">
                <a16:creationId xmlns:a16="http://schemas.microsoft.com/office/drawing/2014/main" id="{D59A4BB3-8B46-15FD-FC96-B30EDCB591B2}"/>
              </a:ext>
            </a:extLst>
          </p:cNvPr>
          <p:cNvSpPr/>
          <p:nvPr/>
        </p:nvSpPr>
        <p:spPr>
          <a:xfrm>
            <a:off x="7083545" y="734643"/>
            <a:ext cx="141481" cy="13394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02DF248D-22D2-BAA0-09E7-4BC020E25B8E}"/>
              </a:ext>
            </a:extLst>
          </p:cNvPr>
          <p:cNvSpPr/>
          <p:nvPr/>
        </p:nvSpPr>
        <p:spPr>
          <a:xfrm>
            <a:off x="6118436" y="3373409"/>
            <a:ext cx="141481" cy="13394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0" name="Connecteur droit avec flèche 149">
            <a:extLst>
              <a:ext uri="{FF2B5EF4-FFF2-40B4-BE49-F238E27FC236}">
                <a16:creationId xmlns:a16="http://schemas.microsoft.com/office/drawing/2014/main" id="{6EC20025-FA10-31DB-E414-E189E93167A3}"/>
              </a:ext>
            </a:extLst>
          </p:cNvPr>
          <p:cNvCxnSpPr>
            <a:cxnSpLocks/>
            <a:endCxn id="139" idx="0"/>
          </p:cNvCxnSpPr>
          <p:nvPr/>
        </p:nvCxnSpPr>
        <p:spPr>
          <a:xfrm>
            <a:off x="9528313" y="410817"/>
            <a:ext cx="1866089" cy="226900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necteur droit avec flèche 152">
            <a:extLst>
              <a:ext uri="{FF2B5EF4-FFF2-40B4-BE49-F238E27FC236}">
                <a16:creationId xmlns:a16="http://schemas.microsoft.com/office/drawing/2014/main" id="{B906A7C9-F625-917B-A182-A06DE53EAFA3}"/>
              </a:ext>
            </a:extLst>
          </p:cNvPr>
          <p:cNvCxnSpPr>
            <a:cxnSpLocks/>
            <a:endCxn id="139" idx="1"/>
          </p:cNvCxnSpPr>
          <p:nvPr/>
        </p:nvCxnSpPr>
        <p:spPr>
          <a:xfrm>
            <a:off x="9183757" y="1563757"/>
            <a:ext cx="2160623" cy="113567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567971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DD023-2AC8-6B6A-8AA6-C474B3DDC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B834AA20-E35D-21CD-DA0A-D1CB7265235F}"/>
              </a:ext>
            </a:extLst>
          </p:cNvPr>
          <p:cNvSpPr/>
          <p:nvPr/>
        </p:nvSpPr>
        <p:spPr>
          <a:xfrm>
            <a:off x="154800" y="177840"/>
            <a:ext cx="4576226" cy="47844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Jan.-Août 1849 : Epilogue hongrois : En Hongrie, les Autrichiens, aidés par les Croates et les Russes, vainquent les nationalistes hongrois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*Août 1849 :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Joseph </a:t>
            </a:r>
            <a:r>
              <a:rPr lang="fr-FR" u="sng" spc="-1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Bem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et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Lajos Kossuth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S’enfuient en Turquie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*Batailles de Temesvar et de </a:t>
            </a:r>
            <a:r>
              <a:rPr lang="fr-FR" spc="-1" dirty="0" err="1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Vilagos</a:t>
            </a:r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L’armée hongroise, à nouveau vaincue, capitule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*Pour l’Autriche, la victoire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Contre les insurgés hongrois est totale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*A Vienne, le nouvel empereur</a:t>
            </a:r>
          </a:p>
          <a:p>
            <a:r>
              <a:rPr lang="fr-FR" sz="1700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François-Joseph</a:t>
            </a:r>
            <a:r>
              <a:rPr lang="fr-FR" sz="1700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(déc. 1848), en position de force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Accorde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sa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constitution à son empire…</a:t>
            </a:r>
          </a:p>
        </p:txBody>
      </p:sp>
      <p:pic>
        <p:nvPicPr>
          <p:cNvPr id="28" name="Image 27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53280223-06FC-C539-39B2-3471CA6F1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77839"/>
            <a:ext cx="7160400" cy="527184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9" name="Ellipse 28">
            <a:extLst>
              <a:ext uri="{FF2B5EF4-FFF2-40B4-BE49-F238E27FC236}">
                <a16:creationId xmlns:a16="http://schemas.microsoft.com/office/drawing/2014/main" id="{34576942-B33D-27DE-FB9E-65451768D9AC}"/>
              </a:ext>
            </a:extLst>
          </p:cNvPr>
          <p:cNvSpPr/>
          <p:nvPr/>
        </p:nvSpPr>
        <p:spPr>
          <a:xfrm>
            <a:off x="7784515" y="1848536"/>
            <a:ext cx="219798" cy="220465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059A696-6041-28BA-6D8E-C9B2C5B9DC01}"/>
              </a:ext>
            </a:extLst>
          </p:cNvPr>
          <p:cNvSpPr/>
          <p:nvPr/>
        </p:nvSpPr>
        <p:spPr>
          <a:xfrm>
            <a:off x="8862327" y="2208196"/>
            <a:ext cx="141481" cy="13394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A427A3C7-7D1E-43D1-6D6C-FEAEB7CA3A78}"/>
              </a:ext>
            </a:extLst>
          </p:cNvPr>
          <p:cNvSpPr/>
          <p:nvPr/>
        </p:nvSpPr>
        <p:spPr>
          <a:xfrm>
            <a:off x="7643034" y="3268365"/>
            <a:ext cx="141481" cy="13394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1" name="Connecteur droit avec flèche 130">
            <a:extLst>
              <a:ext uri="{FF2B5EF4-FFF2-40B4-BE49-F238E27FC236}">
                <a16:creationId xmlns:a16="http://schemas.microsoft.com/office/drawing/2014/main" id="{7238D8B9-4C16-D602-AEE6-AA147D0F7502}"/>
              </a:ext>
            </a:extLst>
          </p:cNvPr>
          <p:cNvCxnSpPr>
            <a:cxnSpLocks/>
            <a:stCxn id="29" idx="6"/>
            <a:endCxn id="30" idx="2"/>
          </p:cNvCxnSpPr>
          <p:nvPr/>
        </p:nvCxnSpPr>
        <p:spPr>
          <a:xfrm>
            <a:off x="8004313" y="1958769"/>
            <a:ext cx="858014" cy="316399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cteur droit avec flèche 131">
            <a:extLst>
              <a:ext uri="{FF2B5EF4-FFF2-40B4-BE49-F238E27FC236}">
                <a16:creationId xmlns:a16="http://schemas.microsoft.com/office/drawing/2014/main" id="{8F4295E3-C78B-913E-910D-A21B98A29788}"/>
              </a:ext>
            </a:extLst>
          </p:cNvPr>
          <p:cNvCxnSpPr>
            <a:cxnSpLocks/>
            <a:stCxn id="128" idx="7"/>
          </p:cNvCxnSpPr>
          <p:nvPr/>
        </p:nvCxnSpPr>
        <p:spPr>
          <a:xfrm flipV="1">
            <a:off x="7763796" y="2342140"/>
            <a:ext cx="1098531" cy="94584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Ellipse 138">
            <a:extLst>
              <a:ext uri="{FF2B5EF4-FFF2-40B4-BE49-F238E27FC236}">
                <a16:creationId xmlns:a16="http://schemas.microsoft.com/office/drawing/2014/main" id="{F92BFAA3-DFCE-3906-814C-68982F4F07A6}"/>
              </a:ext>
            </a:extLst>
          </p:cNvPr>
          <p:cNvSpPr/>
          <p:nvPr/>
        </p:nvSpPr>
        <p:spPr>
          <a:xfrm>
            <a:off x="11323661" y="2679817"/>
            <a:ext cx="141481" cy="13394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0" name="Connecteur droit avec flèche 139">
            <a:extLst>
              <a:ext uri="{FF2B5EF4-FFF2-40B4-BE49-F238E27FC236}">
                <a16:creationId xmlns:a16="http://schemas.microsoft.com/office/drawing/2014/main" id="{46B0354A-0863-21F8-E71C-D02FE27BA052}"/>
              </a:ext>
            </a:extLst>
          </p:cNvPr>
          <p:cNvCxnSpPr>
            <a:cxnSpLocks/>
            <a:stCxn id="139" idx="2"/>
            <a:endCxn id="2" idx="7"/>
          </p:cNvCxnSpPr>
          <p:nvPr/>
        </p:nvCxnSpPr>
        <p:spPr>
          <a:xfrm flipH="1">
            <a:off x="9939166" y="2746789"/>
            <a:ext cx="1384495" cy="4742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necteur droit avec flèche 142">
            <a:extLst>
              <a:ext uri="{FF2B5EF4-FFF2-40B4-BE49-F238E27FC236}">
                <a16:creationId xmlns:a16="http://schemas.microsoft.com/office/drawing/2014/main" id="{334091F8-37D8-21AD-B990-D7520AF39C84}"/>
              </a:ext>
            </a:extLst>
          </p:cNvPr>
          <p:cNvCxnSpPr>
            <a:cxnSpLocks/>
            <a:stCxn id="30" idx="6"/>
            <a:endCxn id="2" idx="1"/>
          </p:cNvCxnSpPr>
          <p:nvPr/>
        </p:nvCxnSpPr>
        <p:spPr>
          <a:xfrm>
            <a:off x="9003808" y="2275168"/>
            <a:ext cx="835315" cy="94584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Ellipse 143">
            <a:extLst>
              <a:ext uri="{FF2B5EF4-FFF2-40B4-BE49-F238E27FC236}">
                <a16:creationId xmlns:a16="http://schemas.microsoft.com/office/drawing/2014/main" id="{D59A4BB3-8B46-15FD-FC96-B30EDCB591B2}"/>
              </a:ext>
            </a:extLst>
          </p:cNvPr>
          <p:cNvSpPr/>
          <p:nvPr/>
        </p:nvSpPr>
        <p:spPr>
          <a:xfrm>
            <a:off x="7083545" y="734643"/>
            <a:ext cx="141481" cy="13394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02DF248D-22D2-BAA0-09E7-4BC020E25B8E}"/>
              </a:ext>
            </a:extLst>
          </p:cNvPr>
          <p:cNvSpPr/>
          <p:nvPr/>
        </p:nvSpPr>
        <p:spPr>
          <a:xfrm>
            <a:off x="6118436" y="3373409"/>
            <a:ext cx="141481" cy="13394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0" name="Connecteur droit avec flèche 149">
            <a:extLst>
              <a:ext uri="{FF2B5EF4-FFF2-40B4-BE49-F238E27FC236}">
                <a16:creationId xmlns:a16="http://schemas.microsoft.com/office/drawing/2014/main" id="{6EC20025-FA10-31DB-E414-E189E93167A3}"/>
              </a:ext>
            </a:extLst>
          </p:cNvPr>
          <p:cNvCxnSpPr>
            <a:cxnSpLocks/>
            <a:endCxn id="2" idx="0"/>
          </p:cNvCxnSpPr>
          <p:nvPr/>
        </p:nvCxnSpPr>
        <p:spPr>
          <a:xfrm>
            <a:off x="9818404" y="291548"/>
            <a:ext cx="70741" cy="290984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>
            <a:extLst>
              <a:ext uri="{FF2B5EF4-FFF2-40B4-BE49-F238E27FC236}">
                <a16:creationId xmlns:a16="http://schemas.microsoft.com/office/drawing/2014/main" id="{5F5700A2-E739-09B1-3DC3-A3DFD65EE82C}"/>
              </a:ext>
            </a:extLst>
          </p:cNvPr>
          <p:cNvSpPr/>
          <p:nvPr/>
        </p:nvSpPr>
        <p:spPr>
          <a:xfrm>
            <a:off x="9818404" y="3201393"/>
            <a:ext cx="141481" cy="13394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973878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D6F57-F76E-D150-1012-C506C77FC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55B7E4D1-02B4-556E-8CE4-0C78685ABD35}"/>
              </a:ext>
            </a:extLst>
          </p:cNvPr>
          <p:cNvSpPr/>
          <p:nvPr/>
        </p:nvSpPr>
        <p:spPr>
          <a:xfrm>
            <a:off x="154800" y="177840"/>
            <a:ext cx="4576226" cy="65541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Mars 1849 : 2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ème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épilogue autrichien : Malgré l’octroi d’une constitution, François-Joseph rétablit pleinement son pouvoir sur l’ensemble de son empire</a:t>
            </a:r>
          </a:p>
          <a:p>
            <a:endParaRPr lang="fr-FR" sz="800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*2</a:t>
            </a:r>
            <a:r>
              <a:rPr lang="fr-FR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ème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épilogue autrichien…</a:t>
            </a:r>
          </a:p>
          <a:p>
            <a:endParaRPr lang="fr-FR" sz="800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*4 mars 1849 : L’empereur François-Joseph Octroie une constitution ; En trois points…</a:t>
            </a:r>
          </a:p>
          <a:p>
            <a:endParaRPr lang="fr-FR" sz="800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a) Egalité juridique des sujets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NB : Sept. 1848 : Abolitions du servage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des droits seigneuriaux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b) Egalité entre les nationalités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garantie de l’usage des langues maternelles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Mais les 14 provinces créées sont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De simples entités administratives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c) Une Chambre haute des provinces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une Chambre basse de députés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Elus au suffrage censitaire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*Mais des députés impuissants face à...</a:t>
            </a:r>
          </a:p>
        </p:txBody>
      </p:sp>
      <p:pic>
        <p:nvPicPr>
          <p:cNvPr id="8" name="Image 7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B4214F87-19AC-B77A-9199-DFD877927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77839"/>
            <a:ext cx="7160400" cy="527184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17299300-985F-5D3C-71C6-21CB81752487}"/>
              </a:ext>
            </a:extLst>
          </p:cNvPr>
          <p:cNvSpPr/>
          <p:nvPr/>
        </p:nvSpPr>
        <p:spPr>
          <a:xfrm>
            <a:off x="7784515" y="1848536"/>
            <a:ext cx="219798" cy="22046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939467D-7D45-7805-8263-0E5766DAE310}"/>
              </a:ext>
            </a:extLst>
          </p:cNvPr>
          <p:cNvSpPr/>
          <p:nvPr/>
        </p:nvSpPr>
        <p:spPr>
          <a:xfrm>
            <a:off x="8862327" y="2208196"/>
            <a:ext cx="141481" cy="13394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33ED7B6-6BC3-3982-BEF1-11DC0B2CDF87}"/>
              </a:ext>
            </a:extLst>
          </p:cNvPr>
          <p:cNvSpPr/>
          <p:nvPr/>
        </p:nvSpPr>
        <p:spPr>
          <a:xfrm>
            <a:off x="7643034" y="3268365"/>
            <a:ext cx="141481" cy="13394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FE320F9-BE77-1D58-625F-A75FE3DB7990}"/>
              </a:ext>
            </a:extLst>
          </p:cNvPr>
          <p:cNvSpPr/>
          <p:nvPr/>
        </p:nvSpPr>
        <p:spPr>
          <a:xfrm>
            <a:off x="7083545" y="734643"/>
            <a:ext cx="141481" cy="13394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6218057-115F-8C8F-E496-4F4F5DD3118D}"/>
              </a:ext>
            </a:extLst>
          </p:cNvPr>
          <p:cNvSpPr/>
          <p:nvPr/>
        </p:nvSpPr>
        <p:spPr>
          <a:xfrm>
            <a:off x="6118436" y="3373409"/>
            <a:ext cx="141481" cy="13394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728790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C9502-A5CE-3DE9-5AE2-ACE223E18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4">
            <a:extLst>
              <a:ext uri="{FF2B5EF4-FFF2-40B4-BE49-F238E27FC236}">
                <a16:creationId xmlns:a16="http://schemas.microsoft.com/office/drawing/2014/main" id="{3EA10CFA-AE55-FF77-71E0-BD553D3DD3C7}"/>
              </a:ext>
            </a:extLst>
          </p:cNvPr>
          <p:cNvSpPr/>
          <p:nvPr/>
        </p:nvSpPr>
        <p:spPr>
          <a:xfrm>
            <a:off x="154800" y="177840"/>
            <a:ext cx="4562974" cy="47998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Mars 1849 : 2</a:t>
            </a:r>
            <a:r>
              <a:rPr lang="fr-FR" b="1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ème</a:t>
            </a:r>
            <a:r>
              <a:rPr lang="fr-FR" b="1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épilogue autrichien : Malgré l’octroi d’une constitution, François-Joseph rétablit pleinement son pouvoir sur l’ensemble de son empire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d) Un exécutif fort et un droit de véto absolu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De l’empereur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François-Joseph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Admirateur du tsar russe </a:t>
            </a:r>
            <a:r>
              <a:rPr lang="fr-FR" u="sng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Nicolas 1</a:t>
            </a:r>
            <a:r>
              <a:rPr lang="fr-FR" u="sng" spc="-1" baseline="30000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er</a:t>
            </a:r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 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Et partisan de l’absolutisme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Centralisation, germanisation, militarisation Cléricalisme et bureaucratie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Mais…</a:t>
            </a:r>
          </a:p>
          <a:p>
            <a:endParaRPr lang="fr-FR" spc="-1" dirty="0">
              <a:solidFill>
                <a:srgbClr val="000000"/>
              </a:solidFill>
              <a:latin typeface="Calibri"/>
              <a:cs typeface="Calibri" panose="020F0502020204030204" pitchFamily="34" charset="0"/>
            </a:endParaRP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*1849 : Sa capitale et son empire reconquis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François-Joseph n’en a toujours pas fini</a:t>
            </a:r>
          </a:p>
          <a:p>
            <a:r>
              <a:rPr lang="fr-FR" spc="-1" dirty="0">
                <a:solidFill>
                  <a:srgbClr val="000000"/>
                </a:solidFill>
                <a:latin typeface="Calibri"/>
                <a:cs typeface="Calibri" panose="020F0502020204030204" pitchFamily="34" charset="0"/>
              </a:rPr>
              <a:t>Avec l’Italie…</a:t>
            </a:r>
          </a:p>
        </p:txBody>
      </p:sp>
      <p:pic>
        <p:nvPicPr>
          <p:cNvPr id="12" name="Image 1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B281E67A-FE6E-0D5A-979E-93D4C0E0A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77839"/>
            <a:ext cx="7160400" cy="527184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AC67500A-0C10-E51A-20D7-D44525A8FC33}"/>
              </a:ext>
            </a:extLst>
          </p:cNvPr>
          <p:cNvSpPr/>
          <p:nvPr/>
        </p:nvSpPr>
        <p:spPr>
          <a:xfrm>
            <a:off x="7784515" y="1848536"/>
            <a:ext cx="219798" cy="220465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EEDA505-1AF6-71E5-5B3B-C9685116C946}"/>
              </a:ext>
            </a:extLst>
          </p:cNvPr>
          <p:cNvSpPr/>
          <p:nvPr/>
        </p:nvSpPr>
        <p:spPr>
          <a:xfrm>
            <a:off x="8862327" y="2208196"/>
            <a:ext cx="141481" cy="13394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4B8EF86-5E0A-4918-4C8A-40BDECD3E707}"/>
              </a:ext>
            </a:extLst>
          </p:cNvPr>
          <p:cNvSpPr/>
          <p:nvPr/>
        </p:nvSpPr>
        <p:spPr>
          <a:xfrm>
            <a:off x="7643034" y="3268365"/>
            <a:ext cx="141481" cy="13394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F4C65B1-8FFE-7427-AB6E-40152969090C}"/>
              </a:ext>
            </a:extLst>
          </p:cNvPr>
          <p:cNvSpPr/>
          <p:nvPr/>
        </p:nvSpPr>
        <p:spPr>
          <a:xfrm>
            <a:off x="7083545" y="734643"/>
            <a:ext cx="141481" cy="13394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A1B7CB0-E7B3-F9C0-3740-F1442A3312EC}"/>
              </a:ext>
            </a:extLst>
          </p:cNvPr>
          <p:cNvSpPr/>
          <p:nvPr/>
        </p:nvSpPr>
        <p:spPr>
          <a:xfrm>
            <a:off x="6118436" y="3373409"/>
            <a:ext cx="141481" cy="13394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273114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9992</Words>
  <Application>Microsoft Office PowerPoint</Application>
  <PresentationFormat>Grand écran</PresentationFormat>
  <Paragraphs>1791</Paragraphs>
  <Slides>116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116</vt:i4>
      </vt:variant>
    </vt:vector>
  </HeadingPairs>
  <TitlesOfParts>
    <vt:vector size="121" baseType="lpstr">
      <vt:lpstr>Arial</vt:lpstr>
      <vt:lpstr>Calibri</vt:lpstr>
      <vt:lpstr>Calibri Light</vt:lpstr>
      <vt:lpstr>Times New Roman</vt:lpstr>
      <vt:lpstr>Thème Office</vt:lpstr>
      <vt:lpstr>LE PARTAGE DU MONDE, de l’an 200 av. JC à nos jours Esquisse d’une histoire géopolitique universelle  Mardi 19 mars 2024 (10/15)  8ème période : 1815-1914 Europe et Russie à la conquête de l’Orient et de l’Asie  1815-1850 : L’Europe du congrès de Vienne  Suite 3…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PARTAGE DU MONDE, de l’an 200 av. JC à nos jours Esquisse d’une histoire géopolitique universelle  Mardi 2 avril 2024 (11/15)  8ème période : 1815-1914 Europe et Russie à la conquête de l’Orient et de l’Asie  1815-1850 : L’Europe du congrès de Vienne  Suite et fin…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30 janvier 2024 (7/15)  8ème période : 1815-1914 Europe et Russie à la conquête de l’Orient et de l’Asie   1757-1818 : La conquête britannique de l’Inde  Suite et fin…</dc:title>
  <dc:creator>Christophe JENTA</dc:creator>
  <cp:lastModifiedBy>Christophe JENTA</cp:lastModifiedBy>
  <cp:revision>14</cp:revision>
  <dcterms:created xsi:type="dcterms:W3CDTF">2024-01-30T12:15:24Z</dcterms:created>
  <dcterms:modified xsi:type="dcterms:W3CDTF">2024-03-19T13:00:10Z</dcterms:modified>
</cp:coreProperties>
</file>