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12105" r:id="rId2"/>
    <p:sldId id="12193" r:id="rId3"/>
    <p:sldId id="12194" r:id="rId4"/>
    <p:sldId id="12195" r:id="rId5"/>
    <p:sldId id="12196" r:id="rId6"/>
    <p:sldId id="12181" r:id="rId7"/>
    <p:sldId id="12183" r:id="rId8"/>
    <p:sldId id="12185" r:id="rId9"/>
    <p:sldId id="12186" r:id="rId10"/>
    <p:sldId id="12187" r:id="rId11"/>
    <p:sldId id="12188" r:id="rId12"/>
    <p:sldId id="11989" r:id="rId13"/>
    <p:sldId id="12069" r:id="rId14"/>
    <p:sldId id="12051" r:id="rId15"/>
    <p:sldId id="11990" r:id="rId16"/>
    <p:sldId id="12043" r:id="rId17"/>
    <p:sldId id="12052" r:id="rId18"/>
    <p:sldId id="12047" r:id="rId19"/>
    <p:sldId id="12070" r:id="rId20"/>
    <p:sldId id="12048" r:id="rId21"/>
    <p:sldId id="12049" r:id="rId22"/>
    <p:sldId id="12071" r:id="rId23"/>
    <p:sldId id="12050" r:id="rId24"/>
    <p:sldId id="12073" r:id="rId25"/>
    <p:sldId id="11991" r:id="rId26"/>
    <p:sldId id="12054" r:id="rId27"/>
    <p:sldId id="12021" r:id="rId28"/>
    <p:sldId id="12074" r:id="rId29"/>
    <p:sldId id="12023" r:id="rId30"/>
    <p:sldId id="11993" r:id="rId31"/>
    <p:sldId id="11994" r:id="rId32"/>
    <p:sldId id="12025" r:id="rId33"/>
    <p:sldId id="12075" r:id="rId34"/>
    <p:sldId id="12040" r:id="rId35"/>
    <p:sldId id="11998" r:id="rId36"/>
    <p:sldId id="11999" r:id="rId37"/>
    <p:sldId id="12007" r:id="rId38"/>
    <p:sldId id="12000" r:id="rId39"/>
    <p:sldId id="12077" r:id="rId40"/>
    <p:sldId id="12026" r:id="rId41"/>
    <p:sldId id="12151" r:id="rId42"/>
    <p:sldId id="12006" r:id="rId43"/>
    <p:sldId id="12018" r:id="rId44"/>
    <p:sldId id="12019" r:id="rId45"/>
    <p:sldId id="12082" r:id="rId46"/>
    <p:sldId id="12030" r:id="rId47"/>
    <p:sldId id="12020" r:id="rId48"/>
    <p:sldId id="12028" r:id="rId49"/>
    <p:sldId id="12027" r:id="rId50"/>
    <p:sldId id="12079" r:id="rId51"/>
    <p:sldId id="12029" r:id="rId52"/>
    <p:sldId id="12080" r:id="rId53"/>
    <p:sldId id="12031" r:id="rId54"/>
    <p:sldId id="12042" r:id="rId55"/>
    <p:sldId id="12189" r:id="rId56"/>
    <p:sldId id="12008" r:id="rId57"/>
    <p:sldId id="12009" r:id="rId58"/>
    <p:sldId id="12032" r:id="rId59"/>
    <p:sldId id="11996" r:id="rId60"/>
    <p:sldId id="12055" r:id="rId61"/>
    <p:sldId id="12016" r:id="rId62"/>
    <p:sldId id="11997" r:id="rId63"/>
    <p:sldId id="12083" r:id="rId64"/>
    <p:sldId id="12024" r:id="rId65"/>
    <p:sldId id="12084" r:id="rId66"/>
    <p:sldId id="12010" r:id="rId67"/>
    <p:sldId id="12011" r:id="rId68"/>
    <p:sldId id="12085" r:id="rId69"/>
    <p:sldId id="12152" r:id="rId70"/>
    <p:sldId id="12017" r:id="rId71"/>
    <p:sldId id="12014" r:id="rId72"/>
    <p:sldId id="12086" r:id="rId73"/>
    <p:sldId id="12100" r:id="rId74"/>
    <p:sldId id="12033" r:id="rId75"/>
    <p:sldId id="12034" r:id="rId76"/>
    <p:sldId id="12087" r:id="rId77"/>
    <p:sldId id="12035" r:id="rId78"/>
    <p:sldId id="12089" r:id="rId79"/>
    <p:sldId id="12036" r:id="rId80"/>
    <p:sldId id="12015" r:id="rId81"/>
    <p:sldId id="12041" r:id="rId82"/>
    <p:sldId id="12088" r:id="rId83"/>
    <p:sldId id="12045" r:id="rId84"/>
    <p:sldId id="12090" r:id="rId85"/>
    <p:sldId id="12046" r:id="rId86"/>
    <p:sldId id="12190" r:id="rId87"/>
    <p:sldId id="12038" r:id="rId88"/>
    <p:sldId id="12037" r:id="rId89"/>
    <p:sldId id="12039" r:id="rId9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3E6"/>
    <a:srgbClr val="FF3399"/>
    <a:srgbClr val="FFFF00"/>
    <a:srgbClr val="FFCC66"/>
    <a:srgbClr val="D0CECE"/>
    <a:srgbClr val="000000"/>
    <a:srgbClr val="AFABAB"/>
    <a:srgbClr val="E7E6E6"/>
    <a:srgbClr val="FFFF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86456" autoAdjust="0"/>
  </p:normalViewPr>
  <p:slideViewPr>
    <p:cSldViewPr snapToGrid="0">
      <p:cViewPr varScale="1">
        <p:scale>
          <a:sx n="72" d="100"/>
          <a:sy n="72" d="100"/>
        </p:scale>
        <p:origin x="70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8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5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FC7D-208C-4200-80F1-58C54DF61311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EEF5-CB38-4A89-B626-937F0418F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24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01A2D-2DB5-4B69-DAD9-79D679370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487AD9-134B-5EAF-2BDF-AA797244A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6D1E14-EBED-2314-337E-0EC13A92B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446049-F56E-37AA-7C16-1191FB9A2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EEF5-CB38-4A89-B626-937F0418F16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4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B3E6B-7B40-A27F-74BC-8A37805DE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7457807-2066-45E1-04B1-EC759212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36C54C4-55BD-E5D5-EF03-BF5B2F3A2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D33A94-C416-EA0C-4BAF-08A71283F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EEF5-CB38-4A89-B626-937F0418F16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86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B3E6B-7B40-A27F-74BC-8A37805DE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7457807-2066-45E1-04B1-EC759212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36C54C4-55BD-E5D5-EF03-BF5B2F3A2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D33A94-C416-EA0C-4BAF-08A71283F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EEF5-CB38-4A89-B626-937F0418F16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299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B3E6B-7B40-A27F-74BC-8A37805DE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7457807-2066-45E1-04B1-EC759212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36C54C4-55BD-E5D5-EF03-BF5B2F3A2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D33A94-C416-EA0C-4BAF-08A71283F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EEF5-CB38-4A89-B626-937F0418F16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76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67296-5B1B-9DD4-FF5A-471D2A2AD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043515-2F6D-9B9F-50EE-1CF1D64ED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99338-FAD2-AD4F-A9BF-C4355162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4F583-B7B0-9218-E9F0-1CFAC77F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487827-E836-F825-3514-B3AFD990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59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0CBDD0-D9A7-49FA-CC68-F404EE8E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8F4A01-CBC3-D89B-07A8-6FC0E76E0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9A791-885B-2CAD-5454-8A8053A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558C9-49C2-5367-E1F4-39841A5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F7FD8-99B2-E73F-D143-EF4F530D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1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133D76-BE7B-987B-352F-E6E4CF201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F9D6FC-9F68-B4E6-0777-1A25D950B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E2C48-DDA2-AF8F-68E8-C2C44DF4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6A0ACE-B8AD-ECAF-6108-A1575F60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F0659-6A72-B598-0505-94A7ECD4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5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C6050-5FF3-A6CA-9AE3-6D01DD59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BE383-F99A-4BA3-9E1E-89C146B69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669FF-9EDB-6F38-F1F4-B7D00C7D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6B7B5B-1B2F-06A6-7CD0-4A1869E7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99A841-3C61-18F8-FEA2-55A0455B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8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3A4A5-DD17-E09C-079F-0BC7F32A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48D810-D375-68D8-EF23-45990070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DCE4D-1AFA-91E4-FC81-3342F6F2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885DA-216C-7738-3AF0-841DD790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57197-A31A-8EDA-B76A-12CB3974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53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B447D-DCCA-CC9A-E414-62218BC5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07D8ED-E3DD-46C4-9FCB-D8E2F6A39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BC07B4-5449-C4C7-FF84-E97B894C9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C0E8F6-B64B-AE5E-0152-B684B5A5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D7EADD-F237-6481-F669-59F925EE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BBCC74-23B2-99FF-36CA-94CD74B6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75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06B9B-FE0E-FF30-3723-285FB682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1CAD3-2D56-D5E8-FB5C-7135E0BA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4124FB-1FF6-D354-C70F-39AC85E7A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587CBA-8376-91EF-A7E1-66A287D4A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64D291-C34F-2CF1-8638-7D353E948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18531A-4F4C-CFC4-3697-5F9A7A9B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841637-9455-558E-C263-E9B804AD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9B2068-92F0-42E8-8B60-5EA54D3A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49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BE2FF-DC42-25F9-E898-255E6EA4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242D52-F96F-B9D9-8C87-A2BB5AC5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EA8E3B-5BD1-18E9-685F-795C67EF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77FA0E-F141-F12E-2814-985562CD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23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C37C13-A9C7-02A1-C000-2FC52227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57F3F0-DF95-EAAC-8C98-10C2F460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AB1A3-A832-5D80-9C2C-EFD8C96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2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C2E13-D123-1DC8-1A37-A8F18836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24102-41C9-B4B7-95F0-DADA548E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3FA0B1-E0C2-BD6D-6D16-C02C3205C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F5B9C3-92C4-E761-1530-58C914D7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4B34E0-06A0-68FB-22B7-48FC3217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8E414D-F3D9-C9E0-C131-5F7B9493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00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97928-4556-A6E4-3430-4858052A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031682-520A-12FF-74E1-E5E96BE86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F12565-FA80-076D-26A5-F3D9C9983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BE40B2-5C23-6E7D-D90B-D9DA3D5B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D1E4AD-C1C5-14C4-1D32-DEDA4AA1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2CEA53-824F-7705-56DA-06A10F84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0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B83035-2E99-264F-C75D-FAEA5AD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EB7441-AF8E-64FA-5227-5E49FCD3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2F164-3EA9-BCC7-BEB4-FEF71A53C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047B-FEEF-465E-84F3-3E61BB1ECC56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3ABF87-EFF2-DC93-90CC-77800DCF9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55A21-142E-FC54-FFBE-1CA4E22FA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4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4358C-4A67-83DE-E19A-26D3633B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21042D7-DE8A-4975-D85A-1D5935C66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81" y="136525"/>
            <a:ext cx="11555638" cy="6584950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LE PARTAGE DU MONDE, de</a:t>
            </a:r>
            <a:r>
              <a:rPr lang="fr-FR" sz="2800" b="1" dirty="0">
                <a:latin typeface="+mn-lt"/>
                <a:cs typeface="Arial" panose="020B0604020202020204" pitchFamily="34" charset="0"/>
              </a:rPr>
              <a:t> l’an 200 av. JC à nos jours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dirty="0">
                <a:latin typeface="+mn-lt"/>
                <a:cs typeface="Arial" panose="020B0604020202020204" pitchFamily="34" charset="0"/>
              </a:rPr>
              <a:t>Esquisse d’une histoire géopolitique universelle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Mardi 2 avril 2024 (11/15)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8</a:t>
            </a:r>
            <a:r>
              <a:rPr lang="fr-FR" altLang="fr-FR" sz="2800" b="1" baseline="30000" dirty="0">
                <a:latin typeface="+mn-lt"/>
                <a:cs typeface="Arial" panose="020B0604020202020204" pitchFamily="34" charset="0"/>
              </a:rPr>
              <a:t>ème</a:t>
            </a: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 période : 1815-1914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  <a:t>Europe et Russie à la conquête de l’Orient et de l’Asie</a:t>
            </a:r>
            <a:b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r-FR" sz="2800" kern="0" dirty="0">
                <a:effectLst/>
                <a:latin typeface="+mn-lt"/>
                <a:ea typeface="Times New Roman" panose="02020603050405020304" pitchFamily="18" charset="0"/>
              </a:rPr>
              <a:t>1815-1850 : L’Europe du congrès de Vienne</a:t>
            </a:r>
            <a:br>
              <a:rPr lang="fr-FR" sz="2800" kern="0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fr-FR" sz="2800" kern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r-FR" sz="2800" kern="0" dirty="0">
                <a:effectLst/>
                <a:latin typeface="+mn-lt"/>
                <a:ea typeface="Times New Roman" panose="02020603050405020304" pitchFamily="18" charset="0"/>
              </a:rPr>
              <a:t>Suite et fin…</a:t>
            </a:r>
            <a:br>
              <a:rPr lang="fr-FR" sz="2800" kern="1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fr-FR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BE58A4C-1AE8-9134-D246-04DF5F78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FF-24FF-499B-80B5-AC5D693AFF6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38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FD304-AE2F-450E-7E2C-19F1EFB6D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09D08EF0-9CF1-0852-8C63-67DB93C0D394}"/>
              </a:ext>
            </a:extLst>
          </p:cNvPr>
          <p:cNvSpPr/>
          <p:nvPr/>
        </p:nvSpPr>
        <p:spPr>
          <a:xfrm>
            <a:off x="147237" y="177840"/>
            <a:ext cx="3907927" cy="6461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*1815 : Pourtant en position de force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François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Metternich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renoncent à l’unification allemande…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L’Autriche préside la confédération germanique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revanche, maintien d’une politique antilibérale (Eglise et noblesse puissantes) et antinationale ; Donc…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*1815 : Problème de l’Empire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Faire cohabiter des différentes nations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Constituées : Hongrois-Croates, Tchèques, Italiens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Ou non : Polonais, Serbes, Roumains, Slovaques, Ruthènes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Soumises à un centre et une dynastie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allemande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*Avec deux menaces…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Indépendances : Bohême,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Hongrie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Irrédentisme : Roumains, Serbes, Italiens</a:t>
            </a:r>
          </a:p>
        </p:txBody>
      </p:sp>
      <p:pic>
        <p:nvPicPr>
          <p:cNvPr id="6" name="Image 5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0EB61492-9178-1328-FD53-8A9660F9D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45" y="177840"/>
            <a:ext cx="7824759" cy="46459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1E55B54B-E246-70A2-1732-C2AF9E829E69}"/>
              </a:ext>
            </a:extLst>
          </p:cNvPr>
          <p:cNvSpPr/>
          <p:nvPr/>
        </p:nvSpPr>
        <p:spPr>
          <a:xfrm>
            <a:off x="8497984" y="203041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C77853-DEAA-1762-C862-7489E0D662DA}"/>
              </a:ext>
            </a:extLst>
          </p:cNvPr>
          <p:cNvSpPr/>
          <p:nvPr/>
        </p:nvSpPr>
        <p:spPr>
          <a:xfrm>
            <a:off x="6396569" y="5000799"/>
            <a:ext cx="1090345" cy="39099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 Thérèse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1740-80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EDEB56-2F38-591C-6F9D-406BFE860972}"/>
              </a:ext>
            </a:extLst>
          </p:cNvPr>
          <p:cNvSpPr/>
          <p:nvPr/>
        </p:nvSpPr>
        <p:spPr>
          <a:xfrm>
            <a:off x="7582509" y="5003729"/>
            <a:ext cx="1090345" cy="389733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François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1745-65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9512E0-4768-469C-C233-88C111DA7244}"/>
              </a:ext>
            </a:extLst>
          </p:cNvPr>
          <p:cNvSpPr/>
          <p:nvPr/>
        </p:nvSpPr>
        <p:spPr>
          <a:xfrm>
            <a:off x="6392212" y="5598347"/>
            <a:ext cx="1090345" cy="390996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Joseph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1765-90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B5F17A5-4987-E315-8025-76D5C0E5B619}"/>
              </a:ext>
            </a:extLst>
          </p:cNvPr>
          <p:cNvCxnSpPr>
            <a:cxnSpLocks/>
            <a:stCxn id="3" idx="2"/>
            <a:endCxn id="20" idx="0"/>
          </p:cNvCxnSpPr>
          <p:nvPr/>
        </p:nvCxnSpPr>
        <p:spPr>
          <a:xfrm flipH="1">
            <a:off x="6937385" y="5391795"/>
            <a:ext cx="4357" cy="2065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71">
            <a:extLst>
              <a:ext uri="{FF2B5EF4-FFF2-40B4-BE49-F238E27FC236}">
                <a16:creationId xmlns:a16="http://schemas.microsoft.com/office/drawing/2014/main" id="{461EAAE8-08F1-8BE6-8BF0-97E174FDBF32}"/>
              </a:ext>
            </a:extLst>
          </p:cNvPr>
          <p:cNvCxnSpPr>
            <a:cxnSpLocks/>
            <a:stCxn id="4" idx="2"/>
            <a:endCxn id="20" idx="0"/>
          </p:cNvCxnSpPr>
          <p:nvPr/>
        </p:nvCxnSpPr>
        <p:spPr>
          <a:xfrm rot="5400000">
            <a:off x="7430092" y="4900756"/>
            <a:ext cx="204885" cy="119029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209F9FC-317F-37AB-6FAA-9C2B8CAA1528}"/>
              </a:ext>
            </a:extLst>
          </p:cNvPr>
          <p:cNvSpPr/>
          <p:nvPr/>
        </p:nvSpPr>
        <p:spPr>
          <a:xfrm>
            <a:off x="7582509" y="5607828"/>
            <a:ext cx="1090345" cy="390996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Léopold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1790-92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881F6DC-E7C1-8976-9B20-CDA5BD4466B4}"/>
              </a:ext>
            </a:extLst>
          </p:cNvPr>
          <p:cNvCxnSpPr>
            <a:cxnSpLocks/>
            <a:stCxn id="4" idx="2"/>
            <a:endCxn id="23" idx="0"/>
          </p:cNvCxnSpPr>
          <p:nvPr/>
        </p:nvCxnSpPr>
        <p:spPr>
          <a:xfrm>
            <a:off x="8127682" y="5393462"/>
            <a:ext cx="0" cy="2143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4299637-5CE5-281C-D7B6-D40E9AC59D35}"/>
              </a:ext>
            </a:extLst>
          </p:cNvPr>
          <p:cNvSpPr/>
          <p:nvPr/>
        </p:nvSpPr>
        <p:spPr>
          <a:xfrm>
            <a:off x="7546094" y="6086862"/>
            <a:ext cx="1177009" cy="55963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François II et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1792-1806-35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B33CC4E-7366-5476-46B9-0A39EC204460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8127682" y="5998824"/>
            <a:ext cx="6917" cy="880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348D9FE-6FA1-84FE-0FF2-F4C972FC9286}"/>
              </a:ext>
            </a:extLst>
          </p:cNvPr>
          <p:cNvSpPr/>
          <p:nvPr/>
        </p:nvSpPr>
        <p:spPr>
          <a:xfrm>
            <a:off x="8803332" y="5803326"/>
            <a:ext cx="1070581" cy="876834"/>
          </a:xfrm>
          <a:prstGeom prst="rect">
            <a:avLst/>
          </a:pr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HABSBOURG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LORRAINE </a:t>
            </a:r>
            <a:r>
              <a:rPr lang="fr-FR" sz="1000" b="1" dirty="0" err="1">
                <a:solidFill>
                  <a:schemeClr val="tx1"/>
                </a:solidFill>
              </a:rPr>
              <a:t>Emp</a:t>
            </a:r>
            <a:r>
              <a:rPr lang="fr-FR" sz="1000" b="1" dirty="0">
                <a:solidFill>
                  <a:schemeClr val="tx1"/>
                </a:solidFill>
              </a:rPr>
              <a:t>. D’Autriche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Milan-Venise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1745-1918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8EED675C-48C8-6661-318A-3220A1D3D7FE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7486914" y="5196297"/>
            <a:ext cx="95595" cy="22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105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FD304-AE2F-450E-7E2C-19F1EFB6D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09D08EF0-9CF1-0852-8C63-67DB93C0D394}"/>
              </a:ext>
            </a:extLst>
          </p:cNvPr>
          <p:cNvSpPr/>
          <p:nvPr/>
        </p:nvSpPr>
        <p:spPr>
          <a:xfrm>
            <a:off x="154798" y="177840"/>
            <a:ext cx="5849221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*1848 : Des deux côtés, allemand et autrichien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mouvement s’enclenche…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leurs antagonismes multiples rendront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changements beaucoup plus difficiles qu’en France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France justement car…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*Fév. 1848 : C’est à nouveau de la France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Que le mouvement va redémarrer…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France, qui se voulut en 1815,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bonne élève de la réaction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qui décidément en 1830, puis en 1848, 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n’aura pas réussi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A se défaire de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ses démons révolutionnaires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*Commençons donc par elle…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155D688C-A075-5832-95F1-97B9E3A90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89" y="177840"/>
            <a:ext cx="5858312" cy="651004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BD68F45-6F9D-16A0-6AB6-08E5C8E7E8AA}"/>
              </a:ext>
            </a:extLst>
          </p:cNvPr>
          <p:cNvSpPr/>
          <p:nvPr/>
        </p:nvSpPr>
        <p:spPr>
          <a:xfrm>
            <a:off x="8933175" y="316673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F6F1A8D-250E-82D8-2F4C-44847FB38ACE}"/>
              </a:ext>
            </a:extLst>
          </p:cNvPr>
          <p:cNvSpPr/>
          <p:nvPr/>
        </p:nvSpPr>
        <p:spPr>
          <a:xfrm>
            <a:off x="9108045" y="371930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81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81DA1-5C5B-82C6-1F5C-1315591CE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5F43A82-60E0-4F53-0335-2243670ECF2A}"/>
              </a:ext>
            </a:extLst>
          </p:cNvPr>
          <p:cNvSpPr/>
          <p:nvPr/>
        </p:nvSpPr>
        <p:spPr>
          <a:xfrm>
            <a:off x="154799" y="177840"/>
            <a:ext cx="5609897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cs typeface="Calibri" panose="020F0502020204030204" pitchFamily="34" charset="0"/>
              </a:rPr>
              <a:t>1848-1849 : En France, naissance de la IIe République</a:t>
            </a:r>
          </a:p>
          <a:p>
            <a:endParaRPr lang="fr-FR" b="1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b="1" spc="-1" dirty="0">
                <a:solidFill>
                  <a:srgbClr val="000000"/>
                </a:solidFill>
                <a:cs typeface="Calibri" panose="020F0502020204030204" pitchFamily="34" charset="0"/>
              </a:rPr>
              <a:t>Fév.-Mars 1848 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: A Paris, la Révolution de février et naissance de la IIe République démocratique</a:t>
            </a:r>
            <a:endParaRPr lang="fr-FR" spc="-1" dirty="0">
              <a:solidFill>
                <a:srgbClr val="FF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*1846-48 : Crise économique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européenne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; A la fois…</a:t>
            </a:r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Crise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ancienne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déficit de subsistances agricoles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Achat de blé russe, donc ukrainien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Crise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moderne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surproduction industrielle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Déclenchant marasme et chômage dans les villes…</a:t>
            </a:r>
          </a:p>
        </p:txBody>
      </p:sp>
      <p:pic>
        <p:nvPicPr>
          <p:cNvPr id="3" name="Image 2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E714476B-22CC-E4B8-D49D-D06CBCCBA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177840"/>
            <a:ext cx="6073723" cy="6545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4A9F2BD-9F7C-3284-ED9E-258259E482F0}"/>
              </a:ext>
            </a:extLst>
          </p:cNvPr>
          <p:cNvSpPr/>
          <p:nvPr/>
        </p:nvSpPr>
        <p:spPr>
          <a:xfrm>
            <a:off x="7944679" y="219573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49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81DA1-5C5B-82C6-1F5C-1315591CE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5F43A82-60E0-4F53-0335-2243670ECF2A}"/>
              </a:ext>
            </a:extLst>
          </p:cNvPr>
          <p:cNvSpPr/>
          <p:nvPr/>
        </p:nvSpPr>
        <p:spPr>
          <a:xfrm>
            <a:off x="154798" y="177840"/>
            <a:ext cx="6431531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cs typeface="Calibri" panose="020F0502020204030204" pitchFamily="34" charset="0"/>
              </a:rPr>
              <a:t>1848-1849 : En France, naissance de la IIe République</a:t>
            </a:r>
          </a:p>
          <a:p>
            <a:endParaRPr lang="fr-FR" b="1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b="1" spc="-1" dirty="0">
                <a:solidFill>
                  <a:srgbClr val="000000"/>
                </a:solidFill>
                <a:cs typeface="Calibri" panose="020F0502020204030204" pitchFamily="34" charset="0"/>
              </a:rPr>
              <a:t>Fév.-Mars 1848 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: A Paris, la Révolution de février et naissance de la IIe République démocratique et sociale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*1846-48 : Donc, crise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économique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en Europe qui se transforme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crise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sociale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puis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politique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lieu, en France…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 France où, malgré ce qui vient d’être écrit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L’événement déclencheur sera purement politique…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la question de l’extension du droit de vote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laquelle le gouvernement Soult-Guizot (oct. 1840)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Est farouchement opposé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*1843 :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François Guizot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Enrichissez-vous !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Enrichissez-vous d’abord, et vous pourrez voter ensuite…</a:t>
            </a:r>
          </a:p>
        </p:txBody>
      </p:sp>
    </p:spTree>
    <p:extLst>
      <p:ext uri="{BB962C8B-B14F-4D97-AF65-F5344CB8AC3E}">
        <p14:creationId xmlns:p14="http://schemas.microsoft.com/office/powerpoint/2010/main" val="357425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81DA1-5C5B-82C6-1F5C-1315591CE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5F43A82-60E0-4F53-0335-2243670ECF2A}"/>
              </a:ext>
            </a:extLst>
          </p:cNvPr>
          <p:cNvSpPr/>
          <p:nvPr/>
        </p:nvSpPr>
        <p:spPr>
          <a:xfrm>
            <a:off x="154799" y="177840"/>
            <a:ext cx="5702662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cs typeface="Calibri" panose="020F0502020204030204" pitchFamily="34" charset="0"/>
              </a:rPr>
              <a:t>Fév.-Mars 1848 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: A Paris, la Révolution de février et naissance de la IIe République démocratique et sociale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1847 :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proposition à la Chambre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D’abaisser le cens à 100 F est rejetée par le gouvernement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Ce qui aurait porté le nombre d’électeurs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250 000 à 400 000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1832 : En GB, 800 000 électeurs…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*Juillet 1847 : Campagne de 70 banquets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faveur de cette réforme limitée, mais…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Banquets où on finit par réclamer le suffrage universel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*Fév. 1848 : A Paris, le gouvernement Guizot (sept. 1847)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Interdit le dernier banquet qui devait clôturer la campagne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*Erreur fatale…</a:t>
            </a:r>
          </a:p>
        </p:txBody>
      </p:sp>
      <p:pic>
        <p:nvPicPr>
          <p:cNvPr id="3" name="Image 2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E714476B-22CC-E4B8-D49D-D06CBCCBA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177840"/>
            <a:ext cx="6073723" cy="6545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4A9F2BD-9F7C-3284-ED9E-258259E482F0}"/>
              </a:ext>
            </a:extLst>
          </p:cNvPr>
          <p:cNvSpPr/>
          <p:nvPr/>
        </p:nvSpPr>
        <p:spPr>
          <a:xfrm>
            <a:off x="7944679" y="219573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852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EA791-6079-CEC2-766F-6BE36BD92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4A63A593-1730-F2C8-C097-1A4D74964999}"/>
              </a:ext>
            </a:extLst>
          </p:cNvPr>
          <p:cNvSpPr/>
          <p:nvPr/>
        </p:nvSpPr>
        <p:spPr>
          <a:xfrm>
            <a:off x="84311" y="177840"/>
            <a:ext cx="4620211" cy="5630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cs typeface="Calibri" panose="020F0502020204030204" pitchFamily="34" charset="0"/>
              </a:rPr>
              <a:t>Fév.-Mars 1848 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: A Paris, la Révolution de février et naissance de la IIe République démocratique et sociale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*22 Fév. 1848 : A Paris,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la place du banquet, une manifestation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au Palais-Bourbon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pétition parlementaire contre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Guizot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*23 fév. 1848 : Le roi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Louis-Philippe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Envoie la troupe, puis renvoie Guizot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fusillade au Bd des Capucins, 50 morts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révolte s’étend…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*24 fév. 1848 : Louis-Philippe abdique en faveur De son petit-fils Philippe, comte de Paris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Soutenu par Victor Hugo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à l’Hôtel de Ville,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Alphonse de Lamartine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Proclame la (2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nde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) république…</a:t>
            </a:r>
          </a:p>
        </p:txBody>
      </p:sp>
    </p:spTree>
    <p:extLst>
      <p:ext uri="{BB962C8B-B14F-4D97-AF65-F5344CB8AC3E}">
        <p14:creationId xmlns:p14="http://schemas.microsoft.com/office/powerpoint/2010/main" val="1507923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72032-B425-6520-78AD-469755B40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04D106D2-0FDC-73DB-74BB-5CE5EECF016A}"/>
              </a:ext>
            </a:extLst>
          </p:cNvPr>
          <p:cNvSpPr/>
          <p:nvPr/>
        </p:nvSpPr>
        <p:spPr>
          <a:xfrm>
            <a:off x="154800" y="177840"/>
            <a:ext cx="5132818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cs typeface="Calibri" panose="020F0502020204030204" pitchFamily="34" charset="0"/>
              </a:rPr>
              <a:t>Fév.-Mars 1848 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: A Paris, la Révolution de février et naissance de la IIe République démocratique et sociale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*Fév. 1848 : Les Républicains ont enfin gagné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*Orléanistes et légitimistes se rallient à la République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républicains du lendemain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*Ils se regroupent dans le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parti de l’Ordre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Adolphe Thiers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Alexis de Tocqueville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Charles de Montalembert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ils misent paradoxalement sur le suffrage universel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reprendre la pouvoir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*Les vrais républicains,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ceux de la veille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 divisent en deux camps…</a:t>
            </a:r>
          </a:p>
        </p:txBody>
      </p:sp>
    </p:spTree>
    <p:extLst>
      <p:ext uri="{BB962C8B-B14F-4D97-AF65-F5344CB8AC3E}">
        <p14:creationId xmlns:p14="http://schemas.microsoft.com/office/powerpoint/2010/main" val="268994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72032-B425-6520-78AD-469755B40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04D106D2-0FDC-73DB-74BB-5CE5EECF016A}"/>
              </a:ext>
            </a:extLst>
          </p:cNvPr>
          <p:cNvSpPr/>
          <p:nvPr/>
        </p:nvSpPr>
        <p:spPr>
          <a:xfrm>
            <a:off x="154799" y="177840"/>
            <a:ext cx="5305097" cy="6461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cs typeface="Calibri" panose="020F0502020204030204" pitchFamily="34" charset="0"/>
              </a:rPr>
              <a:t>Fév.-Mars 1848 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: A Paris, la Révolution de février et naissance de la IIe République démocratique et sociale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bleus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modérés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Lamartine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Garnier-Pagès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Arago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Crémieux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Promouvoir uniquement des réformes politiques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Suffrage universel, liberté de la presse et de réunion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abolition de l’esclavage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Les </a:t>
            </a:r>
            <a:r>
              <a:rPr lang="fr-FR" i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démoc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-socs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républicains socialistes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Minoritaires au gouvernement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Ledru-Rollin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Raspail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Louis Blanc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l’ouvrier Albert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Promouvoir des réformes sociales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Ateliers nationaux, limitation du temps de travail à 10 h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contrairement aux modérés, soutenir militairement Les peuples européens insurgés : Italie,…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1848 : Loin de l’alliance, rapidement…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confrontation entre ces deux tendances s’accentue 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*Ainsi que la crise économique…</a:t>
            </a:r>
          </a:p>
        </p:txBody>
      </p:sp>
    </p:spTree>
    <p:extLst>
      <p:ext uri="{BB962C8B-B14F-4D97-AF65-F5344CB8AC3E}">
        <p14:creationId xmlns:p14="http://schemas.microsoft.com/office/powerpoint/2010/main" val="2345093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77555-7E29-13DB-401B-4F32EFEDD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045586E-68BD-C2FB-C21A-8C7F58901CDE}"/>
              </a:ext>
            </a:extLst>
          </p:cNvPr>
          <p:cNvSpPr/>
          <p:nvPr/>
        </p:nvSpPr>
        <p:spPr>
          <a:xfrm>
            <a:off x="154799" y="177840"/>
            <a:ext cx="5609897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Avril 1848-Juillet 1849 : Triomphes du président Louis-Napoléon Bonaparte, du parti de l’Ordre et de la République réactionnaire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*Avril 1848 : Elections de l’Assemblée constituante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Sur 900 députés : 500 républicains modérés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300 monarchistes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 1848 : La république est officiellement proclamée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 attendant l’élection présidentielle (!)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L’Assemblée nomme une Commission exécutive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*Les socialistes sont vaincus dans les urnes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Ils réagissent violemment…</a:t>
            </a:r>
          </a:p>
        </p:txBody>
      </p:sp>
      <p:pic>
        <p:nvPicPr>
          <p:cNvPr id="2" name="Image 1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ABA3A65C-BE46-C2C9-8754-6B2007A35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177840"/>
            <a:ext cx="6073723" cy="6545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BE5712B-433C-DCB1-C71B-198040ABCF52}"/>
              </a:ext>
            </a:extLst>
          </p:cNvPr>
          <p:cNvSpPr/>
          <p:nvPr/>
        </p:nvSpPr>
        <p:spPr>
          <a:xfrm>
            <a:off x="7944679" y="219573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591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77555-7E29-13DB-401B-4F32EFEDD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045586E-68BD-C2FB-C21A-8C7F58901CDE}"/>
              </a:ext>
            </a:extLst>
          </p:cNvPr>
          <p:cNvSpPr/>
          <p:nvPr/>
        </p:nvSpPr>
        <p:spPr>
          <a:xfrm>
            <a:off x="154799" y="177840"/>
            <a:ext cx="4708749" cy="6184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Avril 1848-Juillet 1849 : Triomphes du président Louis-Napoléon Bonaparte, du parti de l’Ordre et de la République réactionnaire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*15 mai 1848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soutien à la Pologne insurgée contre la Prusse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socialistes envahissent l’Assemblée nationale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Raspail et Albert sont arrêtés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parti de l’Ordre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 satisfait de ce faux-pas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l’heure de la réaction a déjà sonné…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*Juin 1848 : A Paris…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gouvernement ferme les Ateliers nationaux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 qui déclenche une émeute…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Emeute réprimée par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général Cavaignac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3 000 morts ; 4 000 déportés en Algérie…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*Fin de la république sociale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Place à la république réactionnaire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cinq temps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5322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1F876-A18E-687D-35EC-3690ADE5E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re 2">
            <a:extLst>
              <a:ext uri="{FF2B5EF4-FFF2-40B4-BE49-F238E27FC236}">
                <a16:creationId xmlns:a16="http://schemas.microsoft.com/office/drawing/2014/main" id="{59D6D664-4654-435D-E9D2-2776222B9C6C}"/>
              </a:ext>
            </a:extLst>
          </p:cNvPr>
          <p:cNvSpPr/>
          <p:nvPr/>
        </p:nvSpPr>
        <p:spPr>
          <a:xfrm>
            <a:off x="202800" y="137160"/>
            <a:ext cx="11786400" cy="66042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8</a:t>
            </a:r>
            <a:r>
              <a:rPr lang="fr-FR" altLang="fr-FR" sz="1800" b="1" baseline="30000" dirty="0">
                <a:latin typeface="+mn-lt"/>
                <a:cs typeface="Arial" panose="020B0604020202020204" pitchFamily="34" charset="0"/>
              </a:rPr>
              <a:t>ème</a:t>
            </a:r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 période : 1815-1914</a:t>
            </a:r>
            <a:br>
              <a:rPr lang="fr-FR" altLang="fr-FR" sz="1800" b="1" dirty="0">
                <a:latin typeface="+mn-lt"/>
                <a:cs typeface="Arial" panose="020B0604020202020204" pitchFamily="34" charset="0"/>
              </a:rPr>
            </a:br>
            <a:r>
              <a:rPr lang="fr-FR" sz="1800" b="1" kern="0" dirty="0">
                <a:effectLst/>
                <a:latin typeface="+mn-lt"/>
                <a:ea typeface="Times New Roman" panose="02020603050405020304" pitchFamily="18" charset="0"/>
              </a:rPr>
              <a:t>Europe et Russie à la conquête de l’Orient et de l’Asie </a:t>
            </a:r>
            <a:br>
              <a:rPr lang="fr-FR" sz="1800" b="1" kern="1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fr-FR" sz="1800" b="1" kern="1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FR" sz="1800" b="1" kern="0" dirty="0">
                <a:effectLst/>
                <a:latin typeface="+mn-lt"/>
                <a:ea typeface="Times New Roman" panose="02020603050405020304" pitchFamily="18" charset="0"/>
              </a:rPr>
              <a:t>1815-1850 : L’Europe du congrès de Vienne</a:t>
            </a:r>
          </a:p>
          <a:p>
            <a:pPr algn="ctr">
              <a:lnSpc>
                <a:spcPct val="100000"/>
              </a:lnSpc>
            </a:pPr>
            <a:endParaRPr lang="fr-FR" kern="0" dirty="0">
              <a:ea typeface="Times New Roman" panose="02020603050405020304" pitchFamily="18" charset="0"/>
            </a:endParaRPr>
          </a:p>
          <a:p>
            <a:r>
              <a:rPr lang="fr-FR" sz="1800" b="1" strike="noStrike" spc="-1" dirty="0">
                <a:solidFill>
                  <a:srgbClr val="FF0000"/>
                </a:solidFill>
                <a:latin typeface="Calibri"/>
                <a:ea typeface="Times New Roman"/>
              </a:rPr>
              <a:t>Sept. 1814-Juin 1815 : Le congrès de Vienne</a:t>
            </a:r>
            <a:endParaRPr lang="fr-FR" b="1" spc="-1" dirty="0">
              <a:solidFill>
                <a:srgbClr val="FF0000"/>
              </a:solidFill>
              <a:latin typeface="Calibri"/>
              <a:ea typeface="Times New Roman"/>
            </a:endParaRPr>
          </a:p>
          <a:p>
            <a:r>
              <a:rPr lang="fr-FR" sz="1800" strike="noStrike" spc="-1" dirty="0">
                <a:solidFill>
                  <a:srgbClr val="FF0000"/>
                </a:solidFill>
                <a:latin typeface="Calibri"/>
                <a:ea typeface="Times New Roman"/>
              </a:rPr>
              <a:t>1) Restaurer l’Ancien Régime, garant de la paix : </a:t>
            </a:r>
            <a:r>
              <a:rPr lang="fr-FR" spc="-1" dirty="0">
                <a:solidFill>
                  <a:srgbClr val="FF0000"/>
                </a:solidFill>
                <a:latin typeface="Calibri"/>
              </a:rPr>
              <a:t>La 1</a:t>
            </a:r>
            <a:r>
              <a:rPr lang="fr-FR" spc="-1" baseline="30000" dirty="0">
                <a:solidFill>
                  <a:srgbClr val="FF0000"/>
                </a:solidFill>
                <a:latin typeface="Calibri"/>
              </a:rPr>
              <a:t>ère</a:t>
            </a:r>
            <a:r>
              <a:rPr lang="fr-FR" spc="-1" dirty="0">
                <a:solidFill>
                  <a:srgbClr val="FF0000"/>
                </a:solidFill>
                <a:latin typeface="Calibri"/>
              </a:rPr>
              <a:t> grande rencontre diplomatique européenne, la naissance du concert des nations ; Restaurer les dynasties légitimes et l’absolutisme, contre les aspirations libérales et nationales des peuples ; </a:t>
            </a:r>
            <a:r>
              <a:rPr lang="fr-FR" sz="1800" strike="noStrike" spc="-1" dirty="0">
                <a:solidFill>
                  <a:srgbClr val="FF0000"/>
                </a:solidFill>
                <a:latin typeface="Calibri"/>
              </a:rPr>
              <a:t>Des puissances européennes soucieuses de défendre la restauration de l’ordre européen légitime, mais également soucieuses de défendre leurs propres intérêts</a:t>
            </a:r>
          </a:p>
          <a:p>
            <a:r>
              <a:rPr lang="fr-FR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2) Une nouvelle carte de l’Europe : </a:t>
            </a:r>
            <a:r>
              <a:rPr lang="fr-FR" spc="-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Au nord, une recomposition de la Scandinavie ; A l’est, la domination des empires russe, prussien, autrichien et ottoman ; Réunification des Pays-Bas ; En Espagne et au Portugal, retour des monarchies ; Au centre, la Confédération germanique dominée par la Prusse et l’Autriche, </a:t>
            </a:r>
            <a:r>
              <a:rPr lang="fr-FR" strike="noStrike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domination tempérée par des Etats régionaux : Bavière, Saxe, Bade, Wurtemberg, Hanovre ; </a:t>
            </a:r>
            <a:r>
              <a:rPr lang="fr-FR" spc="-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Une Italie partagée : Lombardie-Vénétie autrichienne ; Piémont-Sardaigne, Etat de la Papauté romaine ; Deux-Siciles des Bourbon d’Espagne</a:t>
            </a:r>
          </a:p>
          <a:p>
            <a:endParaRPr lang="fr-FR" sz="180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1800" kern="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5128873-9D46-CA50-EF23-7BB5D84C4CFB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fr-F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96438-8A0B-4EA3-9B45-871AE853AD8F}" type="slidenum">
              <a:rPr lang="fr-FR" smtClean="0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400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77555-7E29-13DB-401B-4F32EFEDD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045586E-68BD-C2FB-C21A-8C7F58901CDE}"/>
              </a:ext>
            </a:extLst>
          </p:cNvPr>
          <p:cNvSpPr/>
          <p:nvPr/>
        </p:nvSpPr>
        <p:spPr>
          <a:xfrm>
            <a:off x="154799" y="177840"/>
            <a:ext cx="5609897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Avril 1848-Juillet 1849 : Triomphes du président Louis-Napoléon Bonaparte, du parti de l’Ordre et de la République réactionnaire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Nov. 1848 : La constitution est votée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Une Assemblée unique de 750 députés élus pour 3 ans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Un président de la République élu pour 4 ans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pas immédiatement rééligible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 nomme ses ministres ; Mais ambiguïté…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Un exécutif avec des ministres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Non-responsables devant l’assemblée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Une assemblée que le président ne peut dissoudre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*Donc, deux forces face à face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sans arbitrage en cas de conflit…</a:t>
            </a:r>
          </a:p>
        </p:txBody>
      </p:sp>
      <p:pic>
        <p:nvPicPr>
          <p:cNvPr id="2" name="Image 1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ABA3A65C-BE46-C2C9-8754-6B2007A35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177840"/>
            <a:ext cx="6073723" cy="6545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BE5712B-433C-DCB1-C71B-198040ABCF52}"/>
              </a:ext>
            </a:extLst>
          </p:cNvPr>
          <p:cNvSpPr/>
          <p:nvPr/>
        </p:nvSpPr>
        <p:spPr>
          <a:xfrm>
            <a:off x="7944679" y="219573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932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77555-7E29-13DB-401B-4F32EFEDD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045586E-68BD-C2FB-C21A-8C7F58901CDE}"/>
              </a:ext>
            </a:extLst>
          </p:cNvPr>
          <p:cNvSpPr/>
          <p:nvPr/>
        </p:nvSpPr>
        <p:spPr>
          <a:xfrm>
            <a:off x="154800" y="177840"/>
            <a:ext cx="6723078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Avril 1848-Juillet 1849 : Triomphes du président Louis-Napoléon Bonaparte, du parti de l’Ordre et de la République réactionnaire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Déc. 1848 : Election présidentielle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Louis-Napoléon Bonaparte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élu avec 75% des voix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Le modéré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Cavaignac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20% ; Le socialiste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Ledru-Rollin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5%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*Bonaparte regroupe autour de lui…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parti de l’Ordre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monarchiste et antirépublicain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orléanistes, des légitimistes et des catholiques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Qui n’ont pas pu s’entendre sur un candidat unique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Mais également les votes populaires, ruraux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urbains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79480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77555-7E29-13DB-401B-4F32EFEDD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045586E-68BD-C2FB-C21A-8C7F58901CDE}"/>
              </a:ext>
            </a:extLst>
          </p:cNvPr>
          <p:cNvSpPr/>
          <p:nvPr/>
        </p:nvSpPr>
        <p:spPr>
          <a:xfrm>
            <a:off x="154799" y="177840"/>
            <a:ext cx="5609897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Avril 1848-Juillet 1849 : Triomphes du président Louis-Napoléon Bonaparte, du parti de l’Ordre et de la République réactionnaire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Mai 1849 : Elections législatives…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Le parti de l’Ordre triomphe : 450 élus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Les républicains modérés sont laminés : 100 élus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Les républicains socialistes résistent : 200 élus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*Exécutif et Assemblée,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alors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dans le même camp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Peuvent en finir avec 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partageux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*Manque alors un prétexte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Un 2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prétexte après celui de mai 1848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il sera romain…</a:t>
            </a:r>
          </a:p>
        </p:txBody>
      </p:sp>
      <p:pic>
        <p:nvPicPr>
          <p:cNvPr id="2" name="Image 1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ABA3A65C-BE46-C2C9-8754-6B2007A35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177840"/>
            <a:ext cx="6073723" cy="6545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BE5712B-433C-DCB1-C71B-198040ABCF52}"/>
              </a:ext>
            </a:extLst>
          </p:cNvPr>
          <p:cNvSpPr/>
          <p:nvPr/>
        </p:nvSpPr>
        <p:spPr>
          <a:xfrm>
            <a:off x="7944679" y="219573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110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77555-7E29-13DB-401B-4F32EFEDD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045586E-68BD-C2FB-C21A-8C7F58901CDE}"/>
              </a:ext>
            </a:extLst>
          </p:cNvPr>
          <p:cNvSpPr/>
          <p:nvPr/>
        </p:nvSpPr>
        <p:spPr>
          <a:xfrm>
            <a:off x="154799" y="177840"/>
            <a:ext cx="5609897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Avril 1848-Juillet 1849 : Triomphes du président Louis-Napoléon Bonaparte, du parti de l’Ordre et de la République réactionnaire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Avril 1849 : Bonaparte a envoyé une expédition à Rome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Dirigée par le général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Oudinot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(fils) ; A revoir…</a:t>
            </a:r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*Rétablir le pape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Pie IX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sur son trône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Alors que Rome est aux mains des républicains (!) italiens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Guiseppe Mazzini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Guiseppe Garibaldi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*13 juin 1849 : Pour protester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socialistes autour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Ledru-Rollin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organisent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manifestation insurrectionnelle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troupe intervient et 30 députés sont arrêtés</a:t>
            </a:r>
          </a:p>
        </p:txBody>
      </p:sp>
      <p:pic>
        <p:nvPicPr>
          <p:cNvPr id="2" name="Image 1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ABA3A65C-BE46-C2C9-8754-6B2007A35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177840"/>
            <a:ext cx="6073723" cy="6545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BE5712B-433C-DCB1-C71B-198040ABCF52}"/>
              </a:ext>
            </a:extLst>
          </p:cNvPr>
          <p:cNvSpPr/>
          <p:nvPr/>
        </p:nvSpPr>
        <p:spPr>
          <a:xfrm>
            <a:off x="7944679" y="219573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07BBFB6-B61A-FDAA-9B3A-FA5A6025A460}"/>
              </a:ext>
            </a:extLst>
          </p:cNvPr>
          <p:cNvSpPr/>
          <p:nvPr/>
        </p:nvSpPr>
        <p:spPr>
          <a:xfrm>
            <a:off x="9687340" y="397815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63E08E44-072A-02CD-1401-1E32EB8484D0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8653670" y="3829878"/>
            <a:ext cx="1033670" cy="22276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76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77555-7E29-13DB-401B-4F32EFEDD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045586E-68BD-C2FB-C21A-8C7F58901CDE}"/>
              </a:ext>
            </a:extLst>
          </p:cNvPr>
          <p:cNvSpPr/>
          <p:nvPr/>
        </p:nvSpPr>
        <p:spPr>
          <a:xfrm>
            <a:off x="154799" y="177840"/>
            <a:ext cx="5609897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Avril 1848-Juillet 1849 : Triomphes du président Louis-Napoléon Bonaparte, du parti de l’Ordre et de la République réactionnaire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e) Juin-Juillet 1849 : En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réaction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Lois répressives contre les clubs et la presse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*La droite conservatrice, anti-sociale 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même monarchiste 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riomphe, tout en acceptant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légitimité républicaine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(!)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*Toutefois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L’exemple français a déclenché l’espoir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Chez les peuples européens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*Retour en 1847, en Prusse…</a:t>
            </a:r>
          </a:p>
        </p:txBody>
      </p:sp>
      <p:pic>
        <p:nvPicPr>
          <p:cNvPr id="2" name="Image 1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ABA3A65C-BE46-C2C9-8754-6B2007A35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177840"/>
            <a:ext cx="6073723" cy="6545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BE5712B-433C-DCB1-C71B-198040ABCF52}"/>
              </a:ext>
            </a:extLst>
          </p:cNvPr>
          <p:cNvSpPr/>
          <p:nvPr/>
        </p:nvSpPr>
        <p:spPr>
          <a:xfrm>
            <a:off x="7944679" y="219573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172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8C95F-32CD-7CE0-3783-D1E94D8D3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24BF69B-793D-C72E-656F-778FE0B5E620}"/>
              </a:ext>
            </a:extLst>
          </p:cNvPr>
          <p:cNvSpPr/>
          <p:nvPr/>
        </p:nvSpPr>
        <p:spPr>
          <a:xfrm>
            <a:off x="154799" y="177840"/>
            <a:ext cx="5649653" cy="32609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Jan.-Juin 1848 : Le Printemps des peuples : Allemagne, Autriche, Bohême, Hongrie et Italie ; Les mouvements libéraux et nationaux triomphent</a:t>
            </a:r>
          </a:p>
          <a:p>
            <a:endParaRPr lang="fr-FR" b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Mars-Mai 1848 : En Allemagne, révoltes des libéraux : Bade, Munich, Berlin ; …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*Avril 1847 : A Berlin, crise économique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difficultés financières de l’Etat prussien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 roi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Frédéric-Guillaume IV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(1840) doit emprunter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cela, il convoque une Diète consultative prussienne…</a:t>
            </a:r>
          </a:p>
        </p:txBody>
      </p:sp>
      <p:pic>
        <p:nvPicPr>
          <p:cNvPr id="23" name="Image 22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393D2A10-E7AA-55C6-15CD-1EDBC131F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177840"/>
            <a:ext cx="6073723" cy="6545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30C97077-7833-A5C4-1B93-560ED9D3ACD2}"/>
              </a:ext>
            </a:extLst>
          </p:cNvPr>
          <p:cNvSpPr/>
          <p:nvPr/>
        </p:nvSpPr>
        <p:spPr>
          <a:xfrm>
            <a:off x="7944679" y="219573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17E9C18-E1F5-6AA1-DD07-9572F2080F36}"/>
              </a:ext>
            </a:extLst>
          </p:cNvPr>
          <p:cNvSpPr/>
          <p:nvPr/>
        </p:nvSpPr>
        <p:spPr>
          <a:xfrm>
            <a:off x="9872870" y="123488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AEB13C-63C9-71F4-FB43-CD5454EA9682}"/>
              </a:ext>
            </a:extLst>
          </p:cNvPr>
          <p:cNvSpPr/>
          <p:nvPr/>
        </p:nvSpPr>
        <p:spPr>
          <a:xfrm>
            <a:off x="154799" y="3780843"/>
            <a:ext cx="1196180" cy="53538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Frédéric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1688-1713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Roi 1701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6910AA-AB8F-D070-2BF2-0BAB4B70AE02}"/>
              </a:ext>
            </a:extLst>
          </p:cNvPr>
          <p:cNvSpPr/>
          <p:nvPr/>
        </p:nvSpPr>
        <p:spPr>
          <a:xfrm>
            <a:off x="154799" y="4357508"/>
            <a:ext cx="1196180" cy="53538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Frédéric-Guillaume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1713-40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5BE15A-265A-C6C8-3B10-CBC5123A4163}"/>
              </a:ext>
            </a:extLst>
          </p:cNvPr>
          <p:cNvSpPr/>
          <p:nvPr/>
        </p:nvSpPr>
        <p:spPr>
          <a:xfrm>
            <a:off x="1583638" y="3761587"/>
            <a:ext cx="1196180" cy="46433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Frédéric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1740-86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21EDA8-6BA7-7157-86D4-608E567B290E}"/>
              </a:ext>
            </a:extLst>
          </p:cNvPr>
          <p:cNvSpPr/>
          <p:nvPr/>
        </p:nvSpPr>
        <p:spPr>
          <a:xfrm>
            <a:off x="2868131" y="3779840"/>
            <a:ext cx="930636" cy="46433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Auguste-Guillaume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B68E0C-76BA-1DCB-A314-DAC60EB69351}"/>
              </a:ext>
            </a:extLst>
          </p:cNvPr>
          <p:cNvSpPr/>
          <p:nvPr/>
        </p:nvSpPr>
        <p:spPr>
          <a:xfrm>
            <a:off x="2566951" y="4316230"/>
            <a:ext cx="1601190" cy="37779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Frédéric-Guillaume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1786-97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B35C7C-4ACF-FB7B-B3BC-B05EEF14E155}"/>
              </a:ext>
            </a:extLst>
          </p:cNvPr>
          <p:cNvSpPr/>
          <p:nvPr/>
        </p:nvSpPr>
        <p:spPr>
          <a:xfrm>
            <a:off x="2566952" y="4744507"/>
            <a:ext cx="1601190" cy="40138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Frédéric-Guillaume 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1797-1840</a:t>
            </a:r>
          </a:p>
        </p:txBody>
      </p:sp>
      <p:cxnSp>
        <p:nvCxnSpPr>
          <p:cNvPr id="8" name="Connecteur : en angle 7">
            <a:extLst>
              <a:ext uri="{FF2B5EF4-FFF2-40B4-BE49-F238E27FC236}">
                <a16:creationId xmlns:a16="http://schemas.microsoft.com/office/drawing/2014/main" id="{62091F8A-5EA3-2969-5003-7BB05A982812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rot="5400000" flipH="1" flipV="1">
            <a:off x="1486641" y="3046088"/>
            <a:ext cx="1113055" cy="2580560"/>
          </a:xfrm>
          <a:prstGeom prst="bentConnector5">
            <a:avLst>
              <a:gd name="adj1" fmla="val -8632"/>
              <a:gd name="adj2" fmla="val 27410"/>
              <a:gd name="adj3" fmla="val 10863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EB11BA6-A0EF-DE94-4484-2E54E7EF2677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>
            <a:off x="752889" y="4316230"/>
            <a:ext cx="0" cy="412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50EE5F4-F347-9354-0688-2ADEA06F8E03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3333449" y="4244175"/>
            <a:ext cx="34097" cy="720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919D3B6-F24A-1219-6C3E-7C1F2AC7D1C7}"/>
              </a:ext>
            </a:extLst>
          </p:cNvPr>
          <p:cNvSpPr/>
          <p:nvPr/>
        </p:nvSpPr>
        <p:spPr>
          <a:xfrm>
            <a:off x="3368100" y="5784351"/>
            <a:ext cx="1094013" cy="41213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Frédéric 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1888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06A334-7740-DCDC-F842-A085BB7A66B6}"/>
              </a:ext>
            </a:extLst>
          </p:cNvPr>
          <p:cNvSpPr/>
          <p:nvPr/>
        </p:nvSpPr>
        <p:spPr>
          <a:xfrm>
            <a:off x="3367546" y="6268023"/>
            <a:ext cx="1120399" cy="41213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Guillaume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1888-1918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E82DB9C-6E1A-6EAF-73CF-6ADA0A8A7479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3915107" y="6196488"/>
            <a:ext cx="12639" cy="7153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7A560E4-55FF-0986-9575-579413EA0DC7}"/>
              </a:ext>
            </a:extLst>
          </p:cNvPr>
          <p:cNvSpPr/>
          <p:nvPr/>
        </p:nvSpPr>
        <p:spPr>
          <a:xfrm>
            <a:off x="3367547" y="5294704"/>
            <a:ext cx="1094566" cy="41213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Guillaume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1861-71-88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E665FD6-8290-E480-5272-078FB33C7116}"/>
              </a:ext>
            </a:extLst>
          </p:cNvPr>
          <p:cNvCxnSpPr>
            <a:cxnSpLocks/>
            <a:stCxn id="14" idx="2"/>
            <a:endCxn id="11" idx="0"/>
          </p:cNvCxnSpPr>
          <p:nvPr/>
        </p:nvCxnSpPr>
        <p:spPr>
          <a:xfrm>
            <a:off x="3914830" y="5706841"/>
            <a:ext cx="277" cy="7751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C7FFFB6-119A-B5E3-AF9B-B5EA9EE11D01}"/>
              </a:ext>
            </a:extLst>
          </p:cNvPr>
          <p:cNvSpPr/>
          <p:nvPr/>
        </p:nvSpPr>
        <p:spPr>
          <a:xfrm>
            <a:off x="2291858" y="5294704"/>
            <a:ext cx="1005273" cy="52824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Frédéric-Guillaume IV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1840-61</a:t>
            </a:r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BC3B73F5-15A5-B171-7567-28B3E4B54E50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 rot="16200000" flipH="1">
            <a:off x="3566783" y="4946657"/>
            <a:ext cx="148810" cy="54728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 : en angle 17">
            <a:extLst>
              <a:ext uri="{FF2B5EF4-FFF2-40B4-BE49-F238E27FC236}">
                <a16:creationId xmlns:a16="http://schemas.microsoft.com/office/drawing/2014/main" id="{AA29D0A9-5C17-BF0B-05DC-286F17940142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 rot="5400000">
            <a:off x="3006616" y="4933773"/>
            <a:ext cx="148810" cy="57305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F34310D-6F70-F69E-656D-8545827276A7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3367546" y="4694024"/>
            <a:ext cx="1" cy="504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360DA1D-F222-3F9B-0733-FC77329FE74B}"/>
              </a:ext>
            </a:extLst>
          </p:cNvPr>
          <p:cNvSpPr/>
          <p:nvPr/>
        </p:nvSpPr>
        <p:spPr>
          <a:xfrm>
            <a:off x="4247197" y="3722969"/>
            <a:ext cx="1550292" cy="900688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HOHENZOLLERN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Royaume de Prusse 1701-1918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Empire d’Allemagne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1871-1918</a:t>
            </a:r>
          </a:p>
        </p:txBody>
      </p: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3EFC503E-6CA1-77A7-7A69-E622E72C3B10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rot="5400000" flipH="1" flipV="1">
            <a:off x="901654" y="3612821"/>
            <a:ext cx="1131308" cy="1428839"/>
          </a:xfrm>
          <a:prstGeom prst="bentConnector5">
            <a:avLst>
              <a:gd name="adj1" fmla="val -7322"/>
              <a:gd name="adj2" fmla="val 50000"/>
              <a:gd name="adj3" fmla="val 10732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752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8C95F-32CD-7CE0-3783-D1E94D8D3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24BF69B-793D-C72E-656F-778FE0B5E620}"/>
              </a:ext>
            </a:extLst>
          </p:cNvPr>
          <p:cNvSpPr/>
          <p:nvPr/>
        </p:nvSpPr>
        <p:spPr>
          <a:xfrm>
            <a:off x="154799" y="177840"/>
            <a:ext cx="5649653" cy="27069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Mars-Mai 1848 : En Allemagne, révoltes des libéraux : Bade, Munich, Berlin ; …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*Avril 1847 : A Berlin, à la Diète prussienne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libéraux réclament…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Une monarchie constitutionnelle ; Et ensuite…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Une Prusse réformée, moteur de l’unité allemande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*Juin 1847 : Refus du roi : Défendre son pouvoir absolu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il craint une réaction autrichienne…</a:t>
            </a:r>
          </a:p>
        </p:txBody>
      </p:sp>
      <p:pic>
        <p:nvPicPr>
          <p:cNvPr id="23" name="Image 22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393D2A10-E7AA-55C6-15CD-1EDBC131F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177840"/>
            <a:ext cx="6073723" cy="6545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30C97077-7833-A5C4-1B93-560ED9D3ACD2}"/>
              </a:ext>
            </a:extLst>
          </p:cNvPr>
          <p:cNvSpPr/>
          <p:nvPr/>
        </p:nvSpPr>
        <p:spPr>
          <a:xfrm>
            <a:off x="7944679" y="219573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17E9C18-E1F5-6AA1-DD07-9572F2080F36}"/>
              </a:ext>
            </a:extLst>
          </p:cNvPr>
          <p:cNvSpPr/>
          <p:nvPr/>
        </p:nvSpPr>
        <p:spPr>
          <a:xfrm>
            <a:off x="10363200" y="236641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F6D60F7-B816-D4C0-6E6D-356C5E9EB6E4}"/>
              </a:ext>
            </a:extLst>
          </p:cNvPr>
          <p:cNvSpPr/>
          <p:nvPr/>
        </p:nvSpPr>
        <p:spPr>
          <a:xfrm>
            <a:off x="9872870" y="123488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933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FDEE5-0E31-B6ED-285E-86C4D431A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B2B234E8-B9B5-3C50-74AA-C4BCDB361358}"/>
              </a:ext>
            </a:extLst>
          </p:cNvPr>
          <p:cNvSpPr/>
          <p:nvPr/>
        </p:nvSpPr>
        <p:spPr>
          <a:xfrm>
            <a:off x="154799" y="177840"/>
            <a:ext cx="4748506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Mars-Mai 1848 : En Allemagne, révoltes des libéraux : Bade, Munich, Berlin ; 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1848 : La nouvelle de la révolution parisienne arrive en Allemagne et en Autriche Des révolutions éclatent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1848 : Quatre dates…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5 mars 1848 : En Bade, à Heidelberg, les libéraux allemands convoquent un </a:t>
            </a:r>
            <a:r>
              <a:rPr lang="fr-FR" i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Vörparlament</a:t>
            </a:r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Pré-Parlement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13 mars 1848 : A Vienne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revoir…</a:t>
            </a:r>
          </a:p>
        </p:txBody>
      </p:sp>
      <p:pic>
        <p:nvPicPr>
          <p:cNvPr id="131" name="Image 130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08B8AC1C-6183-BF2C-9D54-67B263AE4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10" t="6684" r="9415" b="52306"/>
          <a:stretch/>
        </p:blipFill>
        <p:spPr>
          <a:xfrm>
            <a:off x="5064794" y="187779"/>
            <a:ext cx="6985047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2" name="Ellipse 131">
            <a:extLst>
              <a:ext uri="{FF2B5EF4-FFF2-40B4-BE49-F238E27FC236}">
                <a16:creationId xmlns:a16="http://schemas.microsoft.com/office/drawing/2014/main" id="{D8C3B42E-BD91-0517-640F-FBAF6845BEB2}"/>
              </a:ext>
            </a:extLst>
          </p:cNvPr>
          <p:cNvSpPr/>
          <p:nvPr/>
        </p:nvSpPr>
        <p:spPr>
          <a:xfrm>
            <a:off x="8196469" y="1789043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EBE4ED50-6386-14A6-DA2F-7F53EBAC5227}"/>
              </a:ext>
            </a:extLst>
          </p:cNvPr>
          <p:cNvSpPr/>
          <p:nvPr/>
        </p:nvSpPr>
        <p:spPr>
          <a:xfrm>
            <a:off x="9542982" y="4464288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59B0A97-C675-F98C-EFEC-5DB3688F37D7}"/>
              </a:ext>
            </a:extLst>
          </p:cNvPr>
          <p:cNvSpPr/>
          <p:nvPr/>
        </p:nvSpPr>
        <p:spPr>
          <a:xfrm>
            <a:off x="6204809" y="3897467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516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FDEE5-0E31-B6ED-285E-86C4D431A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B2B234E8-B9B5-3C50-74AA-C4BCDB361358}"/>
              </a:ext>
            </a:extLst>
          </p:cNvPr>
          <p:cNvSpPr/>
          <p:nvPr/>
        </p:nvSpPr>
        <p:spPr>
          <a:xfrm>
            <a:off x="154799" y="177840"/>
            <a:ext cx="4748506" cy="33379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Mars-Mai 1848 : En Allemagne, révoltes des libéraux : Bade, Munich, Berlin ; 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18 mars 1848 : A Berlin…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roi 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réagit et constitue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un gouvernement libéral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décide d’élire une Assemblée constituante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20 mars 1848 : A Munich…</a:t>
            </a:r>
          </a:p>
          <a:p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Louis 1</a:t>
            </a:r>
            <a:r>
              <a:rPr lang="fr-FR" sz="1700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Bavière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(1825) doit abdiquer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son fils </a:t>
            </a:r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Maximilien II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*Bavière, monarchie constitutionnelle depuis 1808</a:t>
            </a:r>
          </a:p>
        </p:txBody>
      </p:sp>
      <p:pic>
        <p:nvPicPr>
          <p:cNvPr id="131" name="Image 130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08B8AC1C-6183-BF2C-9D54-67B263AE4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10" t="6684" r="9415" b="52306"/>
          <a:stretch/>
        </p:blipFill>
        <p:spPr>
          <a:xfrm>
            <a:off x="5064794" y="187779"/>
            <a:ext cx="6985047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2" name="Ellipse 131">
            <a:extLst>
              <a:ext uri="{FF2B5EF4-FFF2-40B4-BE49-F238E27FC236}">
                <a16:creationId xmlns:a16="http://schemas.microsoft.com/office/drawing/2014/main" id="{D8C3B42E-BD91-0517-640F-FBAF6845BEB2}"/>
              </a:ext>
            </a:extLst>
          </p:cNvPr>
          <p:cNvSpPr/>
          <p:nvPr/>
        </p:nvSpPr>
        <p:spPr>
          <a:xfrm>
            <a:off x="8196469" y="1789043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7A62D702-1619-8103-C6B0-1F77F4DF0016}"/>
              </a:ext>
            </a:extLst>
          </p:cNvPr>
          <p:cNvSpPr/>
          <p:nvPr/>
        </p:nvSpPr>
        <p:spPr>
          <a:xfrm>
            <a:off x="7579983" y="4571422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EBE4ED50-6386-14A6-DA2F-7F53EBAC5227}"/>
              </a:ext>
            </a:extLst>
          </p:cNvPr>
          <p:cNvSpPr/>
          <p:nvPr/>
        </p:nvSpPr>
        <p:spPr>
          <a:xfrm>
            <a:off x="9542982" y="4464288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4175D0B-C111-EFFA-B387-265D0B435356}"/>
              </a:ext>
            </a:extLst>
          </p:cNvPr>
          <p:cNvSpPr/>
          <p:nvPr/>
        </p:nvSpPr>
        <p:spPr>
          <a:xfrm>
            <a:off x="6204809" y="3897467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101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05298-3FAB-9767-766A-B03234E85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76F92E6B-66EF-8C37-130B-504F9F92A916}"/>
              </a:ext>
            </a:extLst>
          </p:cNvPr>
          <p:cNvSpPr/>
          <p:nvPr/>
        </p:nvSpPr>
        <p:spPr>
          <a:xfrm>
            <a:off x="154799" y="177840"/>
            <a:ext cx="4748506" cy="6461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18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Mars-Mai 1848 : … A Francfort, le parlement opte pour u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ne Petite </a:t>
            </a:r>
            <a:r>
              <a:rPr lang="fr-FR" sz="18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Allemagne fédérale sans l’Autriche, monarchie constitutionnelle dirigée par le roi de Prusse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31 mars 1848 : De Heidelberg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</a:t>
            </a:r>
            <a:r>
              <a:rPr lang="fr-FR" i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Vörparlament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se déplace à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Francfort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Capitale de la confédération depuis 1815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*Il décide l’élection au suffrage universel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D’une assemblée constituante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l’ensemble de l’Allemagne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*La révolution allemande va alors se concentrer Sur deux scènes principales…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1) 18 mai 1848 : A Francfort…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Parlement allemand constituant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Réunissant 574 députés des Etats de la Confédération germanique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2) 22 mai 1848 : A Berlin…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Assemblée constituante prussienne…</a:t>
            </a:r>
          </a:p>
        </p:txBody>
      </p:sp>
    </p:spTree>
    <p:extLst>
      <p:ext uri="{BB962C8B-B14F-4D97-AF65-F5344CB8AC3E}">
        <p14:creationId xmlns:p14="http://schemas.microsoft.com/office/powerpoint/2010/main" val="61092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11E60-8E1C-F6F1-0666-057CB87D8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re 2">
            <a:extLst>
              <a:ext uri="{FF2B5EF4-FFF2-40B4-BE49-F238E27FC236}">
                <a16:creationId xmlns:a16="http://schemas.microsoft.com/office/drawing/2014/main" id="{B2B797F9-9064-577E-D937-91B0F50C0CA8}"/>
              </a:ext>
            </a:extLst>
          </p:cNvPr>
          <p:cNvSpPr/>
          <p:nvPr/>
        </p:nvSpPr>
        <p:spPr>
          <a:xfrm>
            <a:off x="202800" y="137160"/>
            <a:ext cx="11786400" cy="66042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 dirty="0">
                <a:solidFill>
                  <a:srgbClr val="FF0000"/>
                </a:solidFill>
                <a:latin typeface="Calibri"/>
                <a:ea typeface="Times New Roman"/>
              </a:rPr>
              <a:t>1815-1830 : L’Europe du congrès de Vienne et de la Sainte-Alliance</a:t>
            </a:r>
            <a:endParaRPr lang="fr-FR" b="1" spc="-1" dirty="0">
              <a:solidFill>
                <a:srgbClr val="FF0000"/>
              </a:solidFill>
              <a:latin typeface="Calibri"/>
              <a:ea typeface="Times New Roman"/>
            </a:endParaRPr>
          </a:p>
          <a:p>
            <a:r>
              <a:rPr lang="fr-FR" sz="1800" strike="noStrike" spc="-1" dirty="0">
                <a:solidFill>
                  <a:srgbClr val="FF0000"/>
                </a:solidFill>
                <a:latin typeface="Calibri"/>
                <a:ea typeface="Times New Roman"/>
              </a:rPr>
              <a:t>1815-1818 : La Quadruple-Alliance, puis la Quintuple-Alliance : Russie, Autriche, Prusse, Grande-Bretagne, France</a:t>
            </a:r>
          </a:p>
          <a:p>
            <a:r>
              <a:rPr lang="fr-FR" sz="1800" strike="noStrike" spc="-1" dirty="0">
                <a:solidFill>
                  <a:srgbClr val="FF0000"/>
                </a:solidFill>
                <a:latin typeface="Calibri"/>
                <a:ea typeface="Times New Roman"/>
              </a:rPr>
              <a:t>1820-1823 : Révoltes libérales en Espagne, Naples et Portugal ; Face à ces révoltes, la Quintuple-Alliance intervient : Autrichiens </a:t>
            </a:r>
            <a:r>
              <a:rPr lang="fr-FR" spc="-1" dirty="0">
                <a:solidFill>
                  <a:srgbClr val="FF0000"/>
                </a:solidFill>
                <a:latin typeface="Calibri"/>
                <a:ea typeface="Times New Roman"/>
              </a:rPr>
              <a:t>à </a:t>
            </a:r>
            <a:r>
              <a:rPr lang="fr-FR" sz="1800" strike="noStrike" spc="-1" dirty="0">
                <a:solidFill>
                  <a:srgbClr val="FF0000"/>
                </a:solidFill>
                <a:latin typeface="Calibri"/>
                <a:ea typeface="Times New Roman"/>
              </a:rPr>
              <a:t>Naples et au Piémont ; Français en Espagne</a:t>
            </a: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1823-1826 : Apogée et éclatement de l’Alliance : La </a:t>
            </a:r>
            <a:r>
              <a:rPr lang="fr-FR" sz="1800" strike="noStrike" spc="-1" dirty="0">
                <a:solidFill>
                  <a:srgbClr val="FF0000"/>
                </a:solidFill>
                <a:latin typeface="Calibri"/>
                <a:ea typeface="Times New Roman"/>
              </a:rPr>
              <a:t>Grande-Bretagne s’oppose aux ingérences antilibérales qui portent atteinte aux souverainetés des Etats et reconnaît les indépendances des Etats ibériques d’Amérique ; </a:t>
            </a:r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Sur la Question d’Orient, l’Autriche s’oppose à une ingérence croissante de la Russie dans les Balkans</a:t>
            </a:r>
          </a:p>
          <a:p>
            <a:endParaRPr lang="fr-FR" sz="1800" strike="noStrike" spc="-1" dirty="0">
              <a:solidFill>
                <a:srgbClr val="FF0000"/>
              </a:solidFill>
              <a:latin typeface="Calibri"/>
            </a:endParaRPr>
          </a:p>
          <a:p>
            <a:r>
              <a:rPr lang="fr-FR" b="1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1830-1849 : Entre révolutions et romantisme, retour du mouvement</a:t>
            </a: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1815-1830 : En France, de la Restauration réactionnaire des Bourbons à la monarchie libérale de Louis-Philippe 1</a:t>
            </a:r>
            <a:r>
              <a:rPr lang="fr-FR" spc="-1" baseline="30000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er</a:t>
            </a:r>
            <a:endParaRPr lang="fr-FR" spc="-1" dirty="0">
              <a:solidFill>
                <a:srgbClr val="FF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1830-1848 : Dans une Europe réactionnaire, la Suisse devient un Etat fédéral et démocratique</a:t>
            </a: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1830-1839 : Contre le royaume des Pays-Bas, l’indépendance réussie de la Belgique</a:t>
            </a: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1830-1832 : Contre la Russie, échec de la révolte polonaise</a:t>
            </a: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1828-1849 : Le Zollverein : Unification douanière et économique de l’Allemagne autour de la Prusse ; Et exclusion de l’Autriche</a:t>
            </a:r>
          </a:p>
          <a:p>
            <a:endParaRPr lang="fr-FR" spc="-1" dirty="0">
              <a:cs typeface="Calibri" panose="020F0502020204030204" pitchFamily="34" charset="0"/>
            </a:endParaRP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1848-1849 : En France, naissance de la IIe République : de la République sociale à la République réactionnaire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1) Fév.-Mars 1848 : A Paris, la Révolution de février et naissance de la IIe République démocratique et sociale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2) Avril 1848-Juillet 1849 : Triomphes du président Louis-Napoléon Bonaparte, du parti de l’Ordre et de la République réactionnaire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EEE501DA-DA39-F010-A6E3-AA810577B451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fr-F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96438-8A0B-4EA3-9B45-871AE853AD8F}" type="slidenum">
              <a:rPr lang="fr-FR" smtClean="0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8037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E06A3-D547-6046-8799-D615C17E0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75D8AEAF-9627-7C2C-A320-FC6B65E819FA}"/>
              </a:ext>
            </a:extLst>
          </p:cNvPr>
          <p:cNvSpPr/>
          <p:nvPr/>
        </p:nvSpPr>
        <p:spPr>
          <a:xfrm>
            <a:off x="154799" y="177840"/>
            <a:ext cx="4775009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18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Mars-Mai 1848 : … A Francfort, le parlement opte pour u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ne Petite </a:t>
            </a:r>
            <a:r>
              <a:rPr lang="fr-FR" sz="18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Allemagne fédérale sans l’Autriche, monarchie constitutionnelle dirigée par le roi de Prusse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 1848 : A Francfort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les députés allemands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 faut profiter de la révolution 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viennoise (13 mars)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paralyse l’Autriche, pour avancer rapidement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deux questions de fond apparaissent...</a:t>
            </a:r>
          </a:p>
        </p:txBody>
      </p:sp>
      <p:pic>
        <p:nvPicPr>
          <p:cNvPr id="2" name="Image 1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09C7E62E-A4B5-DFFE-C37C-505860328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10" t="6684" r="9415" b="52306"/>
          <a:stretch/>
        </p:blipFill>
        <p:spPr>
          <a:xfrm>
            <a:off x="5064794" y="187779"/>
            <a:ext cx="6985047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8A9745CC-7661-9E0C-505E-D750B74039EE}"/>
              </a:ext>
            </a:extLst>
          </p:cNvPr>
          <p:cNvSpPr/>
          <p:nvPr/>
        </p:nvSpPr>
        <p:spPr>
          <a:xfrm>
            <a:off x="8196469" y="1789043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64AA645-31F4-320C-AEE9-D5D4889581E5}"/>
              </a:ext>
            </a:extLst>
          </p:cNvPr>
          <p:cNvSpPr/>
          <p:nvPr/>
        </p:nvSpPr>
        <p:spPr>
          <a:xfrm>
            <a:off x="6287896" y="3347502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7FBDEB4-3C4C-912B-DC6C-7BDF7F2C80D3}"/>
              </a:ext>
            </a:extLst>
          </p:cNvPr>
          <p:cNvSpPr/>
          <p:nvPr/>
        </p:nvSpPr>
        <p:spPr>
          <a:xfrm>
            <a:off x="7579983" y="4571422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35625FF-C86D-7F15-88BE-EDCAFD4F4889}"/>
              </a:ext>
            </a:extLst>
          </p:cNvPr>
          <p:cNvSpPr/>
          <p:nvPr/>
        </p:nvSpPr>
        <p:spPr>
          <a:xfrm>
            <a:off x="9542982" y="4464288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746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221B1-4447-98D6-F7F3-40B698314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BFE2D42C-E77D-0E42-22BA-A82BD18D90CE}"/>
              </a:ext>
            </a:extLst>
          </p:cNvPr>
          <p:cNvSpPr/>
          <p:nvPr/>
        </p:nvSpPr>
        <p:spPr>
          <a:xfrm>
            <a:off x="154799" y="177840"/>
            <a:ext cx="5849220" cy="64002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18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Mars-Mai 1848 : … A Francfort, le parlement opte pour u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ne Petite </a:t>
            </a:r>
            <a:r>
              <a:rPr lang="fr-FR" sz="18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Allemagne fédérale sans l’Autriche, monarchie constitutionnelle dirigée par le roi de Prusse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Le futur Etat allemand sera-t-il…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Centralisé ou fédéral ?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Républicain et démocratique (le Prussien Robert Blum et le Badois Hecker) ou monarchique ?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*Finalement, la majorité monarchiste penche pour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Etat fédéral dirigé par un souverain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un parlement élu au suffrage censitaire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NB : La bourgeoisie enrichie grâce à la monarchie prussienne</a:t>
            </a: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Et donc rétive à toute démocratisation du régime</a:t>
            </a:r>
          </a:p>
          <a:p>
            <a:endParaRPr lang="fr-FR" sz="800" spc="-1" dirty="0">
              <a:solidFill>
                <a:srgbClr val="FF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NB : Un choix </a:t>
            </a:r>
            <a:r>
              <a:rPr lang="fr-FR" i="1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hégélien</a:t>
            </a:r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 : Hegel (1770-1831) rationaliste mais contre les dérives révolutionnaires françaises promeut</a:t>
            </a:r>
          </a:p>
          <a:p>
            <a:r>
              <a:rPr lang="fr-FR" i="1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Une ré-hiérarchisation de la société, apologie, au nom de la raison, de tout ce qui réunit les individus épars, de la famille à </a:t>
            </a:r>
            <a:r>
              <a:rPr lang="fr-FR" i="1" u="sng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l’Etat, considéré comme le garant de la liberté</a:t>
            </a:r>
            <a:r>
              <a:rPr lang="fr-FR" i="1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, </a:t>
            </a:r>
            <a:r>
              <a:rPr lang="fr-FR" i="1" u="sng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sous la direction d’un prince détenteur de toute souveraineté</a:t>
            </a:r>
            <a:r>
              <a:rPr lang="fr-FR" i="1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, aidé de fonctionnaires comme relais indispensables de sa volonté.</a:t>
            </a: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J.C. Caron, l’Europe au XIXe siècle, Armand Colin, Collection, p. 157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B85B8986-5378-8651-E9AF-1FC5F9E97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89" y="177840"/>
            <a:ext cx="5858312" cy="651004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213BB7B0-25B5-F757-B225-F4301C893276}"/>
              </a:ext>
            </a:extLst>
          </p:cNvPr>
          <p:cNvSpPr/>
          <p:nvPr/>
        </p:nvSpPr>
        <p:spPr>
          <a:xfrm>
            <a:off x="8933175" y="316673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CAB93B0-E3A3-B96B-0E42-8026F4A9E6FC}"/>
              </a:ext>
            </a:extLst>
          </p:cNvPr>
          <p:cNvSpPr/>
          <p:nvPr/>
        </p:nvSpPr>
        <p:spPr>
          <a:xfrm>
            <a:off x="9108045" y="371930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197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D3FB3-5085-7F3E-6283-6A78D29B8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C03410D-DB93-B655-C965-AA4383A9AFB3}"/>
              </a:ext>
            </a:extLst>
          </p:cNvPr>
          <p:cNvSpPr/>
          <p:nvPr/>
        </p:nvSpPr>
        <p:spPr>
          <a:xfrm>
            <a:off x="154799" y="177840"/>
            <a:ext cx="5689410" cy="6461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18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Mars-Mai 1848 : … A Francfort, le parlement opte pour u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ne Petite </a:t>
            </a:r>
            <a:r>
              <a:rPr lang="fr-FR" sz="18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Allemagne fédérale sans l’Autriche, monarchie constitutionnelle dirigée par le roi de Prusse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Quelles limites ?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Très vite, quatre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tensions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apparaissent…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*Tensions avec le Danemark à propos des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trois duchés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Du nord au sud…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Schleswig majoritairement danois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Holstein et le Lauenbourg exclusivement allemands…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Trois membres de la Confédération germanique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Trois duchés en union personnelle avec le Danemark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*Jan 1848 : Le nouveau roi Frédéric VII,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sans descendance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Annexe le Schleswig au Danemark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 Holstein-Lauenburg, les Allemands menacés protestent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*1848-50 :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guerre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prusso-danoise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revoir…</a:t>
            </a:r>
          </a:p>
        </p:txBody>
      </p:sp>
      <p:pic>
        <p:nvPicPr>
          <p:cNvPr id="9" name="Image 8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21370A2F-252A-5F99-1ADD-383924F00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7786"/>
            <a:ext cx="5799897" cy="66224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298AA773-1AF6-59BC-CCFE-C55AC7A3423C}"/>
              </a:ext>
            </a:extLst>
          </p:cNvPr>
          <p:cNvSpPr/>
          <p:nvPr/>
        </p:nvSpPr>
        <p:spPr>
          <a:xfrm>
            <a:off x="7597297" y="55203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F02B5E1-F3FA-4325-3269-C4FE6E12DCA7}"/>
              </a:ext>
            </a:extLst>
          </p:cNvPr>
          <p:cNvSpPr/>
          <p:nvPr/>
        </p:nvSpPr>
        <p:spPr>
          <a:xfrm>
            <a:off x="7723192" y="117329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2728EB1-0DC0-5550-7655-E34E4E950708}"/>
              </a:ext>
            </a:extLst>
          </p:cNvPr>
          <p:cNvSpPr/>
          <p:nvPr/>
        </p:nvSpPr>
        <p:spPr>
          <a:xfrm>
            <a:off x="8821078" y="182723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9C04FFF-8D29-3CE0-E85B-3F18E463C589}"/>
              </a:ext>
            </a:extLst>
          </p:cNvPr>
          <p:cNvSpPr/>
          <p:nvPr/>
        </p:nvSpPr>
        <p:spPr>
          <a:xfrm>
            <a:off x="7367140" y="301330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9BD124D-9C1D-1CD0-F012-0F3F381AB6AF}"/>
              </a:ext>
            </a:extLst>
          </p:cNvPr>
          <p:cNvSpPr/>
          <p:nvPr/>
        </p:nvSpPr>
        <p:spPr>
          <a:xfrm>
            <a:off x="8023957" y="132226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9DBB656-3759-7DCC-7E76-C6684A084D8F}"/>
              </a:ext>
            </a:extLst>
          </p:cNvPr>
          <p:cNvSpPr/>
          <p:nvPr/>
        </p:nvSpPr>
        <p:spPr>
          <a:xfrm>
            <a:off x="6830427" y="360303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921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D3FB3-5085-7F3E-6283-6A78D29B8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C03410D-DB93-B655-C965-AA4383A9AFB3}"/>
              </a:ext>
            </a:extLst>
          </p:cNvPr>
          <p:cNvSpPr/>
          <p:nvPr/>
        </p:nvSpPr>
        <p:spPr>
          <a:xfrm>
            <a:off x="154799" y="177840"/>
            <a:ext cx="5766330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18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Mars-Mai 1848 : … A Francfort, le parlement opte pour u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ne Petite </a:t>
            </a:r>
            <a:r>
              <a:rPr lang="fr-FR" sz="18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Allemagne fédérale sans l’Autriche, monarchie constitutionnelle dirigée par le roi de Prusse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*Tensions avec les Tchèques de Bohême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refusent l’intégration allemande ; A revoir…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*Tensions avec les Pays-Bas à propos du Luxembourg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Également en union personnelle avec leur roi,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Guillaume II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surtout, tensions avec l’Autriche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Car deux grands projets antagonistes apparaissent…</a:t>
            </a:r>
          </a:p>
        </p:txBody>
      </p:sp>
      <p:pic>
        <p:nvPicPr>
          <p:cNvPr id="5" name="Image 4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202DB33E-0943-E64C-04D8-1E89CB714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223"/>
            <a:ext cx="5799897" cy="66224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59179C7E-3D33-1DEE-CE64-76C2C5B6ED55}"/>
              </a:ext>
            </a:extLst>
          </p:cNvPr>
          <p:cNvSpPr/>
          <p:nvPr/>
        </p:nvSpPr>
        <p:spPr>
          <a:xfrm>
            <a:off x="8821078" y="182723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EF7F204-C90E-902E-8107-920C936B4EBE}"/>
              </a:ext>
            </a:extLst>
          </p:cNvPr>
          <p:cNvSpPr/>
          <p:nvPr/>
        </p:nvSpPr>
        <p:spPr>
          <a:xfrm>
            <a:off x="7367140" y="301330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6E57F66-E630-CEC2-D136-63EA43F7F8FD}"/>
              </a:ext>
            </a:extLst>
          </p:cNvPr>
          <p:cNvSpPr/>
          <p:nvPr/>
        </p:nvSpPr>
        <p:spPr>
          <a:xfrm>
            <a:off x="7597297" y="55203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A5CA86B-B22A-7491-7192-8F143E028F86}"/>
              </a:ext>
            </a:extLst>
          </p:cNvPr>
          <p:cNvSpPr/>
          <p:nvPr/>
        </p:nvSpPr>
        <p:spPr>
          <a:xfrm>
            <a:off x="7723192" y="117329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7955974-93B6-57E3-BC76-C1F0C5AA50BE}"/>
              </a:ext>
            </a:extLst>
          </p:cNvPr>
          <p:cNvSpPr/>
          <p:nvPr/>
        </p:nvSpPr>
        <p:spPr>
          <a:xfrm>
            <a:off x="8023957" y="132226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4046F3E-D01F-B165-E659-05F18EFE9AA5}"/>
              </a:ext>
            </a:extLst>
          </p:cNvPr>
          <p:cNvSpPr/>
          <p:nvPr/>
        </p:nvSpPr>
        <p:spPr>
          <a:xfrm>
            <a:off x="6556700" y="316228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F71B6FD-A5D4-5EE5-B747-905C4CD9F619}"/>
              </a:ext>
            </a:extLst>
          </p:cNvPr>
          <p:cNvSpPr/>
          <p:nvPr/>
        </p:nvSpPr>
        <p:spPr>
          <a:xfrm>
            <a:off x="9195525" y="308779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4896C45-AC05-9717-FE10-9ED42BCD33F3}"/>
              </a:ext>
            </a:extLst>
          </p:cNvPr>
          <p:cNvSpPr/>
          <p:nvPr/>
        </p:nvSpPr>
        <p:spPr>
          <a:xfrm>
            <a:off x="6830427" y="360303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46FAA86-5694-4C79-A980-990F736B0860}"/>
              </a:ext>
            </a:extLst>
          </p:cNvPr>
          <p:cNvSpPr/>
          <p:nvPr/>
        </p:nvSpPr>
        <p:spPr>
          <a:xfrm>
            <a:off x="421933" y="3603030"/>
            <a:ext cx="1013536" cy="38146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Guillaume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1815-40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A1A2950-6911-7946-B595-4B46206789BB}"/>
              </a:ext>
            </a:extLst>
          </p:cNvPr>
          <p:cNvSpPr/>
          <p:nvPr/>
        </p:nvSpPr>
        <p:spPr>
          <a:xfrm>
            <a:off x="429164" y="4077435"/>
            <a:ext cx="1013536" cy="381464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Guillaume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1840-49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8B63B14-57E4-9C5F-1A43-67AB0B780FD2}"/>
              </a:ext>
            </a:extLst>
          </p:cNvPr>
          <p:cNvSpPr/>
          <p:nvPr/>
        </p:nvSpPr>
        <p:spPr>
          <a:xfrm>
            <a:off x="430258" y="4549622"/>
            <a:ext cx="1013536" cy="38146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Guillaume 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1849-90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097506E-70E0-C8D3-0841-CC063DA6EEEE}"/>
              </a:ext>
            </a:extLst>
          </p:cNvPr>
          <p:cNvSpPr/>
          <p:nvPr/>
        </p:nvSpPr>
        <p:spPr>
          <a:xfrm>
            <a:off x="421933" y="5021058"/>
            <a:ext cx="1013536" cy="38146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Wilhelmine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1890-1948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6C6437D-EC25-2E96-D357-6D8DD489465F}"/>
              </a:ext>
            </a:extLst>
          </p:cNvPr>
          <p:cNvSpPr/>
          <p:nvPr/>
        </p:nvSpPr>
        <p:spPr>
          <a:xfrm>
            <a:off x="429164" y="5491681"/>
            <a:ext cx="1034203" cy="38146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Juliana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1948-80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E10AB4D-01D4-8688-6876-70A47AFEE0D2}"/>
              </a:ext>
            </a:extLst>
          </p:cNvPr>
          <p:cNvSpPr/>
          <p:nvPr/>
        </p:nvSpPr>
        <p:spPr>
          <a:xfrm>
            <a:off x="429164" y="5969414"/>
            <a:ext cx="1039785" cy="38146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Béatrix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1980-2013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32FEEE7-63DE-024D-ABFB-452F0CA48895}"/>
              </a:ext>
            </a:extLst>
          </p:cNvPr>
          <p:cNvSpPr/>
          <p:nvPr/>
        </p:nvSpPr>
        <p:spPr>
          <a:xfrm>
            <a:off x="154799" y="6398828"/>
            <a:ext cx="1547804" cy="38146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Guillaume-Alexandre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2013</a:t>
            </a:r>
          </a:p>
        </p:txBody>
      </p:sp>
      <p:cxnSp>
        <p:nvCxnSpPr>
          <p:cNvPr id="139" name="Connecteur droit avec flèche 138">
            <a:extLst>
              <a:ext uri="{FF2B5EF4-FFF2-40B4-BE49-F238E27FC236}">
                <a16:creationId xmlns:a16="http://schemas.microsoft.com/office/drawing/2014/main" id="{683A1251-6BD9-9787-20BE-8BA149428F8B}"/>
              </a:ext>
            </a:extLst>
          </p:cNvPr>
          <p:cNvCxnSpPr>
            <a:cxnSpLocks/>
            <a:stCxn id="131" idx="2"/>
            <a:endCxn id="133" idx="0"/>
          </p:cNvCxnSpPr>
          <p:nvPr/>
        </p:nvCxnSpPr>
        <p:spPr>
          <a:xfrm>
            <a:off x="928701" y="3984494"/>
            <a:ext cx="7231" cy="9294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6C6A30BA-3DD2-A056-C924-B9FF9805B184}"/>
              </a:ext>
            </a:extLst>
          </p:cNvPr>
          <p:cNvCxnSpPr>
            <a:cxnSpLocks/>
            <a:stCxn id="133" idx="2"/>
            <a:endCxn id="134" idx="0"/>
          </p:cNvCxnSpPr>
          <p:nvPr/>
        </p:nvCxnSpPr>
        <p:spPr>
          <a:xfrm>
            <a:off x="935932" y="4458899"/>
            <a:ext cx="1094" cy="9072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>
            <a:extLst>
              <a:ext uri="{FF2B5EF4-FFF2-40B4-BE49-F238E27FC236}">
                <a16:creationId xmlns:a16="http://schemas.microsoft.com/office/drawing/2014/main" id="{E2F82BCC-66FB-F8B3-9A85-F99275BD3FAC}"/>
              </a:ext>
            </a:extLst>
          </p:cNvPr>
          <p:cNvCxnSpPr>
            <a:cxnSpLocks/>
            <a:stCxn id="134" idx="2"/>
            <a:endCxn id="135" idx="0"/>
          </p:cNvCxnSpPr>
          <p:nvPr/>
        </p:nvCxnSpPr>
        <p:spPr>
          <a:xfrm flipH="1">
            <a:off x="928701" y="4931086"/>
            <a:ext cx="8325" cy="899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2D4AB18F-5CE8-A8DC-6C6F-1ED5BD9CF5BF}"/>
              </a:ext>
            </a:extLst>
          </p:cNvPr>
          <p:cNvCxnSpPr>
            <a:cxnSpLocks/>
            <a:stCxn id="135" idx="2"/>
            <a:endCxn id="136" idx="0"/>
          </p:cNvCxnSpPr>
          <p:nvPr/>
        </p:nvCxnSpPr>
        <p:spPr>
          <a:xfrm>
            <a:off x="928701" y="5402522"/>
            <a:ext cx="17565" cy="891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00B01745-C6F8-83FC-4B08-82C614A368F0}"/>
              </a:ext>
            </a:extLst>
          </p:cNvPr>
          <p:cNvCxnSpPr>
            <a:cxnSpLocks/>
            <a:stCxn id="136" idx="2"/>
            <a:endCxn id="137" idx="0"/>
          </p:cNvCxnSpPr>
          <p:nvPr/>
        </p:nvCxnSpPr>
        <p:spPr>
          <a:xfrm>
            <a:off x="946266" y="5873145"/>
            <a:ext cx="2791" cy="9626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4F957EB6-E2E0-2238-161D-658ACF3619C4}"/>
              </a:ext>
            </a:extLst>
          </p:cNvPr>
          <p:cNvCxnSpPr>
            <a:cxnSpLocks/>
            <a:stCxn id="137" idx="2"/>
            <a:endCxn id="138" idx="0"/>
          </p:cNvCxnSpPr>
          <p:nvPr/>
        </p:nvCxnSpPr>
        <p:spPr>
          <a:xfrm flipH="1">
            <a:off x="928701" y="6350878"/>
            <a:ext cx="20356" cy="479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4A66841-AE0B-2132-7DA1-97A7F821BFE4}"/>
              </a:ext>
            </a:extLst>
          </p:cNvPr>
          <p:cNvSpPr/>
          <p:nvPr/>
        </p:nvSpPr>
        <p:spPr>
          <a:xfrm>
            <a:off x="1546529" y="4152530"/>
            <a:ext cx="1842188" cy="178422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ORANGE-NASSAU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Comté de Nassau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1255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Princes d’Orange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1544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Stathouders de Hollande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1559-1795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Rois de Hollande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1815-2013</a:t>
            </a:r>
          </a:p>
        </p:txBody>
      </p:sp>
    </p:spTree>
    <p:extLst>
      <p:ext uri="{BB962C8B-B14F-4D97-AF65-F5344CB8AC3E}">
        <p14:creationId xmlns:p14="http://schemas.microsoft.com/office/powerpoint/2010/main" val="4048137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B997F-6395-B34B-ED34-E9F757ED8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33CA8FAC-E656-94DA-A30B-939A7EE05212}"/>
              </a:ext>
            </a:extLst>
          </p:cNvPr>
          <p:cNvSpPr/>
          <p:nvPr/>
        </p:nvSpPr>
        <p:spPr>
          <a:xfrm>
            <a:off x="154799" y="177840"/>
            <a:ext cx="5858312" cy="6184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18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Mars-Mai 1848 : … A Francfort, le parlement opte pour u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ne Petite </a:t>
            </a:r>
            <a:r>
              <a:rPr lang="fr-FR" sz="18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Allemagne fédérale sans l’Autriche, monarchie constitutionnelle dirigée par le roi de Prusse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1) Une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Grande Allemagne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IIe Reich, renaissance d’un Saint-Empire augmenté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Etat confédéral incluant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tout l’Empire prussien et tout l’Empire autrichien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Incluant donc des peuples non-germaniques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*Projet soutenu par les plus conservateurs et les catholiques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solution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Mitteleuropa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très </a:t>
            </a:r>
            <a:r>
              <a:rPr lang="fr-FR" i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austrophile</a:t>
            </a:r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2) Une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Petite Allemagne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sans l’Empire autrichien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Etat fédéral et dirigée par le roi de Prusse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Projet soutenu par les libéraux et les protestants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solution purement pangermaniste et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prussophile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qui existe déjà économiquement avec le </a:t>
            </a:r>
            <a:r>
              <a:rPr lang="fr-FR" i="1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Zollverein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pendant ce temps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l’Empire autrichien, au sens large, révolutions…</a:t>
            </a:r>
          </a:p>
        </p:txBody>
      </p:sp>
      <p:pic>
        <p:nvPicPr>
          <p:cNvPr id="5" name="Image 4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EC4678D-DC86-2A35-C3D5-3C4A788EC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89" y="177840"/>
            <a:ext cx="5858312" cy="651004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9E7699E0-00C4-ED82-57A4-5BEF3BEB1971}"/>
              </a:ext>
            </a:extLst>
          </p:cNvPr>
          <p:cNvSpPr/>
          <p:nvPr/>
        </p:nvSpPr>
        <p:spPr>
          <a:xfrm>
            <a:off x="8933175" y="316673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71DBE2A-A548-B595-9C41-2A6D5A785FB5}"/>
              </a:ext>
            </a:extLst>
          </p:cNvPr>
          <p:cNvSpPr/>
          <p:nvPr/>
        </p:nvSpPr>
        <p:spPr>
          <a:xfrm>
            <a:off x="9108045" y="371930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430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62987-9209-D804-E447-5E1A1D5CD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774F15A0-5199-342B-47B0-56EB2430B311}"/>
              </a:ext>
            </a:extLst>
          </p:cNvPr>
          <p:cNvSpPr/>
          <p:nvPr/>
        </p:nvSpPr>
        <p:spPr>
          <a:xfrm>
            <a:off x="154799" y="177840"/>
            <a:ext cx="7213409" cy="6461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Mars-Juillet 1848 : Révolutions dans l’Empire d’Autriche : Révolte libérale à Vienne et révolutions nationalistes à Prague, Cracovie, Lviv, Milan, Venise et Budapest ; 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*Mars-Avril 1848 : Comme en Allemagne, la Révolution française connue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C’est l’ensemble de l’Empire qui se révolte…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Au cœur de l’empire : Vienne, Budapest et Prague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En périphérie, en Italie : Milan et Venise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Puis en Pologne et en Ruthénie : Cracovie et Lviv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lien avec la Posnanie prussienne, révoltée elle-aussi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1846 : La république de Cracovie, indépendante en 1815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S’était soulevée contre la tutelle autrichienne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Puis elle avait été vaincue et annexée par l’Autriche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*Avril-mai 1848 : Elles réclament leurs autonomies mais…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Elles sont rapidement écrasées par les forces autrichiennes et prussiennes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revenons à l’Autriche et à la Hongrie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trois dates fondatrices du mouvement…</a:t>
            </a:r>
          </a:p>
        </p:txBody>
      </p:sp>
      <p:pic>
        <p:nvPicPr>
          <p:cNvPr id="2" name="Image 1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67609363-2DC3-2189-09DC-3F45A5B67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10" t="6684" r="562" b="16629"/>
          <a:stretch/>
        </p:blipFill>
        <p:spPr>
          <a:xfrm>
            <a:off x="7565708" y="126382"/>
            <a:ext cx="4467000" cy="65537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D12F985-DB61-3226-771E-1E7524B2CC47}"/>
              </a:ext>
            </a:extLst>
          </p:cNvPr>
          <p:cNvSpPr/>
          <p:nvPr/>
        </p:nvSpPr>
        <p:spPr>
          <a:xfrm>
            <a:off x="9932504" y="2439270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3F52E81-594A-91C0-FCB7-881E1BD2CF6F}"/>
              </a:ext>
            </a:extLst>
          </p:cNvPr>
          <p:cNvSpPr/>
          <p:nvPr/>
        </p:nvSpPr>
        <p:spPr>
          <a:xfrm>
            <a:off x="10698306" y="260998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7D9F190-2BD2-18EB-0CDC-817442C5B9EF}"/>
              </a:ext>
            </a:extLst>
          </p:cNvPr>
          <p:cNvSpPr/>
          <p:nvPr/>
        </p:nvSpPr>
        <p:spPr>
          <a:xfrm>
            <a:off x="9551218" y="187449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65DA00C-BA88-A005-4D45-C14D0E99B5DD}"/>
              </a:ext>
            </a:extLst>
          </p:cNvPr>
          <p:cNvSpPr/>
          <p:nvPr/>
        </p:nvSpPr>
        <p:spPr>
          <a:xfrm>
            <a:off x="10785741" y="172551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7B6AAA4-C35D-178D-FA0F-40EAB35ED0ED}"/>
              </a:ext>
            </a:extLst>
          </p:cNvPr>
          <p:cNvSpPr/>
          <p:nvPr/>
        </p:nvSpPr>
        <p:spPr>
          <a:xfrm>
            <a:off x="8287706" y="342900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4782BFD-4571-87C9-E6CD-FB8242E124D2}"/>
              </a:ext>
            </a:extLst>
          </p:cNvPr>
          <p:cNvSpPr/>
          <p:nvPr/>
        </p:nvSpPr>
        <p:spPr>
          <a:xfrm>
            <a:off x="9097139" y="350348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DC4F065-AB3D-0BF2-0B9C-1E1C0ADBB73A}"/>
              </a:ext>
            </a:extLst>
          </p:cNvPr>
          <p:cNvSpPr/>
          <p:nvPr/>
        </p:nvSpPr>
        <p:spPr>
          <a:xfrm>
            <a:off x="10029303" y="91050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B534ABB-C5B7-9C23-151B-4108DC0D784C}"/>
              </a:ext>
            </a:extLst>
          </p:cNvPr>
          <p:cNvSpPr/>
          <p:nvPr/>
        </p:nvSpPr>
        <p:spPr>
          <a:xfrm>
            <a:off x="11607156" y="157654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809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8C951-2856-A418-9400-1F09A24EC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199D6832-5AAE-39EA-FD20-344D9064944C}"/>
              </a:ext>
            </a:extLst>
          </p:cNvPr>
          <p:cNvSpPr/>
          <p:nvPr/>
        </p:nvSpPr>
        <p:spPr>
          <a:xfrm>
            <a:off x="154799" y="177840"/>
            <a:ext cx="4523217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Mars-Juillet 1848 : … A Vienne, la cour impériale s’enfuit et un gouvernement démocratique se met en place ; 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13-14 mars 1848 : A Vienne…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Capitale de l’Empire et cœur de la réaction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Manifestation et la troupe tire sur la foule</a:t>
            </a:r>
          </a:p>
          <a:p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Metternich démissionne et s’enfuit en GB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(!)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*Un Comité central se met en place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réclame une assemblée constituante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Elue au suffrage universel…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Comme à Francfort, initialement…</a:t>
            </a:r>
          </a:p>
        </p:txBody>
      </p:sp>
      <p:pic>
        <p:nvPicPr>
          <p:cNvPr id="2" name="Image 1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A7E610BE-2D9D-55AD-9296-77646599EE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6" t="21486" r="505" b="50446"/>
          <a:stretch/>
        </p:blipFill>
        <p:spPr>
          <a:xfrm>
            <a:off x="4928036" y="177840"/>
            <a:ext cx="7109164" cy="55868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C1FE91B6-8BD0-E405-16C9-5E7D5614BE63}"/>
              </a:ext>
            </a:extLst>
          </p:cNvPr>
          <p:cNvSpPr/>
          <p:nvPr/>
        </p:nvSpPr>
        <p:spPr>
          <a:xfrm>
            <a:off x="7255565" y="2593667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C36F02A-AD90-43ED-C330-69ABD2831E57}"/>
              </a:ext>
            </a:extLst>
          </p:cNvPr>
          <p:cNvSpPr/>
          <p:nvPr/>
        </p:nvSpPr>
        <p:spPr>
          <a:xfrm>
            <a:off x="8945217" y="3090624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142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E2389-CDDE-44D6-2B8D-A0167AE82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28E4E9AE-037E-2677-AB22-6052240B9F86}"/>
              </a:ext>
            </a:extLst>
          </p:cNvPr>
          <p:cNvSpPr/>
          <p:nvPr/>
        </p:nvSpPr>
        <p:spPr>
          <a:xfrm>
            <a:off x="154800" y="177840"/>
            <a:ext cx="4602730" cy="5353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Mars-Juillet 1848 : … A Vienne, la cour impériale s’enfuit et un gouvernement démocratique se met en place ; 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*Avril 1848 : A Vienne, le gouvernement impérial accorde une constitution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Bicaméralisme au suffrage censitaire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Et droit de véto absolu de l’empereur…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les pays héréditaires des Habsbourg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En est donc exclue la Hongrie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le Comité central, déçu, réclame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assemblée unique élue au suffrage universel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 1848 : Se sentant en danger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cour de Ferdinand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et le parlement élu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 réfugient à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Kremsier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en Moravie… </a:t>
            </a:r>
          </a:p>
        </p:txBody>
      </p:sp>
      <p:pic>
        <p:nvPicPr>
          <p:cNvPr id="2" name="Image 1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C5D55145-2588-11FF-8833-FCE720A24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6" t="21486" r="505" b="50446"/>
          <a:stretch/>
        </p:blipFill>
        <p:spPr>
          <a:xfrm>
            <a:off x="4928036" y="177840"/>
            <a:ext cx="7109164" cy="55868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49E2CD83-8336-FAE3-37DC-AD7C0603D141}"/>
              </a:ext>
            </a:extLst>
          </p:cNvPr>
          <p:cNvSpPr/>
          <p:nvPr/>
        </p:nvSpPr>
        <p:spPr>
          <a:xfrm>
            <a:off x="7255565" y="2593667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888EDF7-97C4-2C95-CD75-7550F0195047}"/>
              </a:ext>
            </a:extLst>
          </p:cNvPr>
          <p:cNvSpPr/>
          <p:nvPr/>
        </p:nvSpPr>
        <p:spPr>
          <a:xfrm>
            <a:off x="7868191" y="160928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156A2E9-9454-49E0-CA95-A20B45D65E0B}"/>
              </a:ext>
            </a:extLst>
          </p:cNvPr>
          <p:cNvCxnSpPr>
            <a:cxnSpLocks/>
            <a:stCxn id="3" idx="7"/>
            <a:endCxn id="8" idx="4"/>
          </p:cNvCxnSpPr>
          <p:nvPr/>
        </p:nvCxnSpPr>
        <p:spPr>
          <a:xfrm flipV="1">
            <a:off x="7487449" y="1758260"/>
            <a:ext cx="468177" cy="8713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22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0DC2F-BE46-7A77-1A26-EBE2D252B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188290CD-29CB-6788-DBC9-ABFC980083F9}"/>
              </a:ext>
            </a:extLst>
          </p:cNvPr>
          <p:cNvSpPr/>
          <p:nvPr/>
        </p:nvSpPr>
        <p:spPr>
          <a:xfrm>
            <a:off x="154799" y="177840"/>
            <a:ext cx="3224505" cy="58924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Mars-Juillet 1848 : … A Prague, les Tchèques refusent l’intégration allemande et choisissent l’autonomie au sein de l’Empire autrichien ; 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11 mars 1848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Révolution à Prague et…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Alliance des Allemands et des Tchèques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très vite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Tensions avec les ambitions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Du parlement de Francfort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*Les Tchèques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Palacky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Refusent l’intégration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un Empire </a:t>
            </a:r>
            <a:r>
              <a:rPr lang="fr-FR" sz="1700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prusso-allemand</a:t>
            </a:r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réclament un Etat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autonome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l’Empire autrichien…</a:t>
            </a:r>
          </a:p>
        </p:txBody>
      </p:sp>
      <p:pic>
        <p:nvPicPr>
          <p:cNvPr id="6" name="Image 5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1FAF2F37-8315-A21F-B519-54F00CD4F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63" y="177839"/>
            <a:ext cx="8506237" cy="6262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5C1C10CE-9BAB-B3FB-30F5-4254CF828279}"/>
              </a:ext>
            </a:extLst>
          </p:cNvPr>
          <p:cNvSpPr/>
          <p:nvPr/>
        </p:nvSpPr>
        <p:spPr>
          <a:xfrm>
            <a:off x="6937513" y="2196102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08F654D-C41E-CACE-6BA7-CD8808723AD7}"/>
              </a:ext>
            </a:extLst>
          </p:cNvPr>
          <p:cNvSpPr/>
          <p:nvPr/>
        </p:nvSpPr>
        <p:spPr>
          <a:xfrm>
            <a:off x="7648246" y="4879667"/>
            <a:ext cx="271669" cy="2452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EC11C2E-4CCF-4A3C-3D37-DA9D4E222773}"/>
              </a:ext>
            </a:extLst>
          </p:cNvPr>
          <p:cNvSpPr/>
          <p:nvPr/>
        </p:nvSpPr>
        <p:spPr>
          <a:xfrm>
            <a:off x="8640418" y="5462763"/>
            <a:ext cx="271669" cy="2452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BA7B669-5422-8BD5-3F02-5CE7E34D8539}"/>
              </a:ext>
            </a:extLst>
          </p:cNvPr>
          <p:cNvSpPr/>
          <p:nvPr/>
        </p:nvSpPr>
        <p:spPr>
          <a:xfrm>
            <a:off x="7473376" y="14191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2359965-CFA5-FFDF-3BA9-F4443773719F}"/>
              </a:ext>
            </a:extLst>
          </p:cNvPr>
          <p:cNvSpPr/>
          <p:nvPr/>
        </p:nvSpPr>
        <p:spPr>
          <a:xfrm>
            <a:off x="6096000" y="718485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845FE7E-2E9E-374F-CDA6-64214B47291C}"/>
              </a:ext>
            </a:extLst>
          </p:cNvPr>
          <p:cNvSpPr/>
          <p:nvPr/>
        </p:nvSpPr>
        <p:spPr>
          <a:xfrm>
            <a:off x="8640418" y="841087"/>
            <a:ext cx="174870" cy="1489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7549963-3495-2A9B-FB74-68B0676E1989}"/>
              </a:ext>
            </a:extLst>
          </p:cNvPr>
          <p:cNvSpPr/>
          <p:nvPr/>
        </p:nvSpPr>
        <p:spPr>
          <a:xfrm>
            <a:off x="10449340" y="889202"/>
            <a:ext cx="174870" cy="1489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542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FC4D3-F745-1996-D9AE-228D70C43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7E8183F2-9A8D-A7DC-9692-50F20518F928}"/>
              </a:ext>
            </a:extLst>
          </p:cNvPr>
          <p:cNvSpPr/>
          <p:nvPr/>
        </p:nvSpPr>
        <p:spPr>
          <a:xfrm>
            <a:off x="154799" y="177840"/>
            <a:ext cx="4615983" cy="39226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17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Mars-Juillet 1848 : … A Budapest, un gouvernement autonomiste se met en place ; 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15 mars 1848 : Révolution à Budapest…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poète </a:t>
            </a:r>
            <a:r>
              <a:rPr lang="fr-FR" u="sng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Sandor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fr-FR" u="sng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Petöfi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Lajos Kossuth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Proclament un gouvernement hongrois autonome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Plus d’autonomie pour la Hongrie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Union de la Transylvanie avec la Hongrie</a:t>
            </a:r>
          </a:p>
          <a:p>
            <a:pPr marL="285750" indent="-285750">
              <a:buFontTx/>
              <a:buChar char="-"/>
            </a:pP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*Avril 1848 : La Diète est dissoute remplacée Par une Assemblée nationale élue en juillet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 Hongrie, passés les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enthousiasmes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fractures entre nationalités apparaissent...</a:t>
            </a:r>
          </a:p>
        </p:txBody>
      </p:sp>
      <p:pic>
        <p:nvPicPr>
          <p:cNvPr id="2" name="Image 1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9A88AF4E-6C95-7BC3-DC48-7679A4CFC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6" t="21486" r="505" b="50446"/>
          <a:stretch/>
        </p:blipFill>
        <p:spPr>
          <a:xfrm>
            <a:off x="4928036" y="177840"/>
            <a:ext cx="7109164" cy="55868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CA27F530-7719-ABFA-4A7E-07F2BA9E6846}"/>
              </a:ext>
            </a:extLst>
          </p:cNvPr>
          <p:cNvSpPr/>
          <p:nvPr/>
        </p:nvSpPr>
        <p:spPr>
          <a:xfrm>
            <a:off x="7255565" y="2593667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DF21B6B-9E56-92C2-F1C7-543C205B28CB}"/>
              </a:ext>
            </a:extLst>
          </p:cNvPr>
          <p:cNvSpPr/>
          <p:nvPr/>
        </p:nvSpPr>
        <p:spPr>
          <a:xfrm>
            <a:off x="8945217" y="3090624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3E1256A-B91B-9EB4-5F2E-713813D9ED8F}"/>
              </a:ext>
            </a:extLst>
          </p:cNvPr>
          <p:cNvSpPr/>
          <p:nvPr/>
        </p:nvSpPr>
        <p:spPr>
          <a:xfrm>
            <a:off x="7868191" y="1609286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6B18C9B-1221-B941-C53A-25C2F6D185AE}"/>
              </a:ext>
            </a:extLst>
          </p:cNvPr>
          <p:cNvCxnSpPr>
            <a:cxnSpLocks/>
            <a:stCxn id="6" idx="7"/>
            <a:endCxn id="11" idx="4"/>
          </p:cNvCxnSpPr>
          <p:nvPr/>
        </p:nvCxnSpPr>
        <p:spPr>
          <a:xfrm flipV="1">
            <a:off x="7487449" y="1758260"/>
            <a:ext cx="468177" cy="8713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03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11E60-8E1C-F6F1-0666-057CB87D8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re 2">
            <a:extLst>
              <a:ext uri="{FF2B5EF4-FFF2-40B4-BE49-F238E27FC236}">
                <a16:creationId xmlns:a16="http://schemas.microsoft.com/office/drawing/2014/main" id="{B2B797F9-9064-577E-D937-91B0F50C0CA8}"/>
              </a:ext>
            </a:extLst>
          </p:cNvPr>
          <p:cNvSpPr/>
          <p:nvPr/>
        </p:nvSpPr>
        <p:spPr>
          <a:xfrm>
            <a:off x="202800" y="137160"/>
            <a:ext cx="11786400" cy="66042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Jan.-Juin 1848 : Le Printemps des peuples : Allemagne, Autriche, Bohême, Hongrie et Italie ; Les mouvements libéraux et nationaux triomphent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1)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Mars-Mai 1848 : En Allemagne, révoltes des libéraux : Bade, Munich, Berlin ; A Francfort, le parlement opte pour une Petite Allemagne fédérale sans l’Autriche, monarchie constitutionnelle dirigée par le roi de Prusse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2)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Mars-Juillet 1848 : Révolutions dans l’Empire d’Autriche : Révolte libérale à Vienne et révolutions nationalistes à Prague, Cracovie, Lviv, Milan, Venise et Budapest ; A Vienne, la cour impériale s’enfuit et un gouvernement démocratique se met en place ; A Prague, les Tchèques refusent l’intégration allemande et choisissent l’autonomie au sein de l’Empire autrichien ; A Budapest, un gouvernement autonomiste se met en place ; En Hongrie, les minorités slovaques, serbes, roumaines et croates, refusent la tutelle magyare et réclament la protection autrichienne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3)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Jan.-mai 1848 : En Italie, révoltes libérales et indépendantistes : Palerme, Naples, Rome, Florence, Milan et Venise ; Au nord, Charles-Albert de Piémont-Sardaigne en guerre contre l’Autriche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EEE501DA-DA39-F010-A6E3-AA810577B451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fr-F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96438-8A0B-4EA3-9B45-871AE853AD8F}" type="slidenum">
              <a:rPr lang="fr-FR" smtClean="0"/>
              <a:p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6668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2FDFB-E9C3-9854-2EC5-7568DEF73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7AC5120A-9E17-7C98-7BFE-3DC80E8A851D}"/>
              </a:ext>
            </a:extLst>
          </p:cNvPr>
          <p:cNvSpPr/>
          <p:nvPr/>
        </p:nvSpPr>
        <p:spPr>
          <a:xfrm>
            <a:off x="66911" y="177839"/>
            <a:ext cx="3318661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Mars-Juillet 1848 : … En Hongrie, les minorités slovaques, serbes, roumaines et croates, refusent la tutelle magyare et réclament la protection autrichienne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*Mars-Mai 1848 : Les ambitions des nationalistes hongrois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 heurtent à d’autres nationalismes…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Slovaques au nord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Serbes au sud…</a:t>
            </a:r>
          </a:p>
        </p:txBody>
      </p:sp>
      <p:pic>
        <p:nvPicPr>
          <p:cNvPr id="10" name="Image 9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8E3953C1-1C3B-6310-6871-B899EACC7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63" y="177839"/>
            <a:ext cx="8506237" cy="6262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AC55EF7E-5271-EB54-D17A-5CA31C6BF9C5}"/>
              </a:ext>
            </a:extLst>
          </p:cNvPr>
          <p:cNvSpPr/>
          <p:nvPr/>
        </p:nvSpPr>
        <p:spPr>
          <a:xfrm>
            <a:off x="8398278" y="178156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9023001-F929-6C6A-52A7-FABB6FE650EA}"/>
              </a:ext>
            </a:extLst>
          </p:cNvPr>
          <p:cNvSpPr/>
          <p:nvPr/>
        </p:nvSpPr>
        <p:spPr>
          <a:xfrm>
            <a:off x="8809095" y="437249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95E8F65-AC01-6CCA-35DC-49D11C809806}"/>
              </a:ext>
            </a:extLst>
          </p:cNvPr>
          <p:cNvSpPr/>
          <p:nvPr/>
        </p:nvSpPr>
        <p:spPr>
          <a:xfrm>
            <a:off x="7648246" y="4879667"/>
            <a:ext cx="271669" cy="2452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51F1F65-7CE8-5DDE-8237-3496DCCDBD44}"/>
              </a:ext>
            </a:extLst>
          </p:cNvPr>
          <p:cNvSpPr/>
          <p:nvPr/>
        </p:nvSpPr>
        <p:spPr>
          <a:xfrm>
            <a:off x="8640418" y="5462763"/>
            <a:ext cx="271669" cy="2452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B7D6957-B22A-2EB0-B121-D1C1A0CD9263}"/>
              </a:ext>
            </a:extLst>
          </p:cNvPr>
          <p:cNvSpPr/>
          <p:nvPr/>
        </p:nvSpPr>
        <p:spPr>
          <a:xfrm>
            <a:off x="6937513" y="2196102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34B97AE-2E3E-E3FC-31E7-895B65609F4C}"/>
              </a:ext>
            </a:extLst>
          </p:cNvPr>
          <p:cNvSpPr/>
          <p:nvPr/>
        </p:nvSpPr>
        <p:spPr>
          <a:xfrm>
            <a:off x="8214044" y="2623731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D3AF701-1ADE-4175-F237-E810D6797011}"/>
              </a:ext>
            </a:extLst>
          </p:cNvPr>
          <p:cNvSpPr/>
          <p:nvPr/>
        </p:nvSpPr>
        <p:spPr>
          <a:xfrm>
            <a:off x="7473376" y="14191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2084FB4-4BB1-4F40-647B-CFE589272768}"/>
              </a:ext>
            </a:extLst>
          </p:cNvPr>
          <p:cNvSpPr/>
          <p:nvPr/>
        </p:nvSpPr>
        <p:spPr>
          <a:xfrm>
            <a:off x="6096000" y="718485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54C82F2-029B-FEE6-577E-D1356D85289F}"/>
              </a:ext>
            </a:extLst>
          </p:cNvPr>
          <p:cNvSpPr/>
          <p:nvPr/>
        </p:nvSpPr>
        <p:spPr>
          <a:xfrm>
            <a:off x="8640418" y="841087"/>
            <a:ext cx="174870" cy="1489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40547D8-9B52-5E90-9241-C03A03FEE78D}"/>
              </a:ext>
            </a:extLst>
          </p:cNvPr>
          <p:cNvSpPr/>
          <p:nvPr/>
        </p:nvSpPr>
        <p:spPr>
          <a:xfrm>
            <a:off x="10449340" y="889202"/>
            <a:ext cx="174870" cy="1489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749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2FDFB-E9C3-9854-2EC5-7568DEF73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7AC5120A-9E17-7C98-7BFE-3DC80E8A851D}"/>
              </a:ext>
            </a:extLst>
          </p:cNvPr>
          <p:cNvSpPr/>
          <p:nvPr/>
        </p:nvSpPr>
        <p:spPr>
          <a:xfrm>
            <a:off x="66911" y="177839"/>
            <a:ext cx="3318661" cy="64310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Mars-Juillet 1848 : … En Hongrie, les minorités slovaques, serbes, roumaines et croates, refusent la tutelle magyare et réclament la protection autrichienne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Transylvanie Réclament la protection autrichienne contre la Hongrie </a:t>
            </a:r>
            <a:r>
              <a:rPr lang="fr-FR" sz="16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(!)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En revanche…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Avril 1848 : En Valachie ottomane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révolutionnaires appellent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la fin du protectorat 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à une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Grande Roumanie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 Valachie et Moldavie ottomanes Transylvanie autrichienne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la Bessarabie russe (1812)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*Sept. 1848 : Intervention ottomane et occupation russe jusqu’en 1851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 revoir…</a:t>
            </a:r>
          </a:p>
        </p:txBody>
      </p:sp>
      <p:pic>
        <p:nvPicPr>
          <p:cNvPr id="5" name="Image 4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478E9321-D109-C91E-59A8-42D26773E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63" y="177839"/>
            <a:ext cx="8506237" cy="6262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05EFFE20-A707-251A-3AE4-E4BF39D99825}"/>
              </a:ext>
            </a:extLst>
          </p:cNvPr>
          <p:cNvSpPr/>
          <p:nvPr/>
        </p:nvSpPr>
        <p:spPr>
          <a:xfrm>
            <a:off x="8398278" y="178156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0CCC92B-6088-2943-5D34-FAFEDF23FFD8}"/>
              </a:ext>
            </a:extLst>
          </p:cNvPr>
          <p:cNvSpPr/>
          <p:nvPr/>
        </p:nvSpPr>
        <p:spPr>
          <a:xfrm>
            <a:off x="8809095" y="437249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989E57E-60A2-CB26-9FA7-72F98C5572C3}"/>
              </a:ext>
            </a:extLst>
          </p:cNvPr>
          <p:cNvSpPr/>
          <p:nvPr/>
        </p:nvSpPr>
        <p:spPr>
          <a:xfrm>
            <a:off x="10889687" y="316022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7AB2C80-B321-E775-8366-245FFEDC2289}"/>
              </a:ext>
            </a:extLst>
          </p:cNvPr>
          <p:cNvSpPr/>
          <p:nvPr/>
        </p:nvSpPr>
        <p:spPr>
          <a:xfrm>
            <a:off x="7648246" y="4879667"/>
            <a:ext cx="271669" cy="2452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90DF513-DF6D-AAAE-4458-025F9A378D1E}"/>
              </a:ext>
            </a:extLst>
          </p:cNvPr>
          <p:cNvSpPr/>
          <p:nvPr/>
        </p:nvSpPr>
        <p:spPr>
          <a:xfrm>
            <a:off x="8640418" y="5462763"/>
            <a:ext cx="271669" cy="2452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1D0AE54-DEF2-3BE6-70CE-63AE89AD6132}"/>
              </a:ext>
            </a:extLst>
          </p:cNvPr>
          <p:cNvSpPr/>
          <p:nvPr/>
        </p:nvSpPr>
        <p:spPr>
          <a:xfrm>
            <a:off x="8214044" y="2623731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F8BEA61-E251-3798-5BB1-2732935EDEF1}"/>
              </a:ext>
            </a:extLst>
          </p:cNvPr>
          <p:cNvSpPr/>
          <p:nvPr/>
        </p:nvSpPr>
        <p:spPr>
          <a:xfrm>
            <a:off x="11848070" y="444698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1378008-EC0D-6515-319F-81720BA65E52}"/>
              </a:ext>
            </a:extLst>
          </p:cNvPr>
          <p:cNvSpPr/>
          <p:nvPr/>
        </p:nvSpPr>
        <p:spPr>
          <a:xfrm>
            <a:off x="6937513" y="2196102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15F2DA1-A0BA-C0C5-8303-0098F1ED43D0}"/>
              </a:ext>
            </a:extLst>
          </p:cNvPr>
          <p:cNvSpPr/>
          <p:nvPr/>
        </p:nvSpPr>
        <p:spPr>
          <a:xfrm>
            <a:off x="7473376" y="14191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3D11A2D-1B77-6456-5E17-0E983FD0DF02}"/>
              </a:ext>
            </a:extLst>
          </p:cNvPr>
          <p:cNvSpPr/>
          <p:nvPr/>
        </p:nvSpPr>
        <p:spPr>
          <a:xfrm>
            <a:off x="6096000" y="718485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12F3C4C-3897-B515-CF10-65C36FD71AAF}"/>
              </a:ext>
            </a:extLst>
          </p:cNvPr>
          <p:cNvSpPr/>
          <p:nvPr/>
        </p:nvSpPr>
        <p:spPr>
          <a:xfrm>
            <a:off x="8640418" y="841087"/>
            <a:ext cx="174870" cy="1489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9965598-E48C-190C-D5DE-4347526B9F25}"/>
              </a:ext>
            </a:extLst>
          </p:cNvPr>
          <p:cNvSpPr/>
          <p:nvPr/>
        </p:nvSpPr>
        <p:spPr>
          <a:xfrm>
            <a:off x="10449340" y="889202"/>
            <a:ext cx="174870" cy="1489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004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FC4D3-F745-1996-D9AE-228D70C43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7E8183F2-9A8D-A7DC-9692-50F20518F928}"/>
              </a:ext>
            </a:extLst>
          </p:cNvPr>
          <p:cNvSpPr/>
          <p:nvPr/>
        </p:nvSpPr>
        <p:spPr>
          <a:xfrm>
            <a:off x="154800" y="177840"/>
            <a:ext cx="3158244" cy="5630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Mars-Juillet 1848 : … En Hongrie, les minorités slovaques, serbes, roumaines et croates, refusent la tutelle magyare et réclament la protection autrichienne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Enfin, à Zagreb…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Croates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Josip </a:t>
            </a:r>
            <a:r>
              <a:rPr lang="fr-FR" u="sng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Jellachich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se proclament Indépendants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s’allient à l’Autriche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*Juillet 1848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réaction, à Budapest…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Hongrois destituent L’empereur Ferdinand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déclarent la levée en masse…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pendant ce temps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Italie…</a:t>
            </a:r>
          </a:p>
        </p:txBody>
      </p:sp>
      <p:pic>
        <p:nvPicPr>
          <p:cNvPr id="7" name="Image 6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A4F6C806-305B-3E66-85E5-B9D8D841B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63" y="177839"/>
            <a:ext cx="8506237" cy="6262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60CBFF06-A066-7B43-8EC2-636E6167B806}"/>
              </a:ext>
            </a:extLst>
          </p:cNvPr>
          <p:cNvSpPr/>
          <p:nvPr/>
        </p:nvSpPr>
        <p:spPr>
          <a:xfrm>
            <a:off x="8809095" y="437249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F5105AE-D441-B128-79BE-F17FFFA60563}"/>
              </a:ext>
            </a:extLst>
          </p:cNvPr>
          <p:cNvSpPr/>
          <p:nvPr/>
        </p:nvSpPr>
        <p:spPr>
          <a:xfrm>
            <a:off x="6762643" y="384561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F120AFA-A2A7-3488-BD14-B93B8285F704}"/>
              </a:ext>
            </a:extLst>
          </p:cNvPr>
          <p:cNvSpPr/>
          <p:nvPr/>
        </p:nvSpPr>
        <p:spPr>
          <a:xfrm>
            <a:off x="7648246" y="4879667"/>
            <a:ext cx="271669" cy="2452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54CCC20-D33A-EDC5-BD7F-72A2BEDF9912}"/>
              </a:ext>
            </a:extLst>
          </p:cNvPr>
          <p:cNvSpPr/>
          <p:nvPr/>
        </p:nvSpPr>
        <p:spPr>
          <a:xfrm>
            <a:off x="8640418" y="5462763"/>
            <a:ext cx="271669" cy="2452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F57B059-5541-E021-6005-590CD040AD1B}"/>
              </a:ext>
            </a:extLst>
          </p:cNvPr>
          <p:cNvSpPr/>
          <p:nvPr/>
        </p:nvSpPr>
        <p:spPr>
          <a:xfrm>
            <a:off x="11848070" y="444698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551E00F-9D8C-FCCA-D8BD-EEE1C647B55A}"/>
              </a:ext>
            </a:extLst>
          </p:cNvPr>
          <p:cNvSpPr/>
          <p:nvPr/>
        </p:nvSpPr>
        <p:spPr>
          <a:xfrm>
            <a:off x="8398278" y="178156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6CEB3EB-C41D-2FB4-C078-0EF6A1B4C806}"/>
              </a:ext>
            </a:extLst>
          </p:cNvPr>
          <p:cNvSpPr/>
          <p:nvPr/>
        </p:nvSpPr>
        <p:spPr>
          <a:xfrm>
            <a:off x="10889687" y="3160223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DA46B32-FAE4-CB42-B06E-8463247829D3}"/>
              </a:ext>
            </a:extLst>
          </p:cNvPr>
          <p:cNvSpPr/>
          <p:nvPr/>
        </p:nvSpPr>
        <p:spPr>
          <a:xfrm>
            <a:off x="8214044" y="2623731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990F0FE-1B56-E48A-AF74-F95B70EEE27D}"/>
              </a:ext>
            </a:extLst>
          </p:cNvPr>
          <p:cNvSpPr/>
          <p:nvPr/>
        </p:nvSpPr>
        <p:spPr>
          <a:xfrm>
            <a:off x="6937513" y="2196102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E0142FC-1E1E-0E84-7354-8824E7D30924}"/>
              </a:ext>
            </a:extLst>
          </p:cNvPr>
          <p:cNvSpPr/>
          <p:nvPr/>
        </p:nvSpPr>
        <p:spPr>
          <a:xfrm>
            <a:off x="7473376" y="14191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100F27E-1AD1-93E7-436E-5ABF54FE0BC4}"/>
              </a:ext>
            </a:extLst>
          </p:cNvPr>
          <p:cNvSpPr/>
          <p:nvPr/>
        </p:nvSpPr>
        <p:spPr>
          <a:xfrm>
            <a:off x="6096000" y="718485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E08E71B-DC2D-61A4-0CA7-78274BB8AAE2}"/>
              </a:ext>
            </a:extLst>
          </p:cNvPr>
          <p:cNvSpPr/>
          <p:nvPr/>
        </p:nvSpPr>
        <p:spPr>
          <a:xfrm>
            <a:off x="8640418" y="841087"/>
            <a:ext cx="174870" cy="1489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561C550-4A0E-FD9B-D3BD-2BB59CEA634B}"/>
              </a:ext>
            </a:extLst>
          </p:cNvPr>
          <p:cNvSpPr/>
          <p:nvPr/>
        </p:nvSpPr>
        <p:spPr>
          <a:xfrm>
            <a:off x="10449340" y="889202"/>
            <a:ext cx="174870" cy="1489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882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6C963-1CBD-4C9B-DEB9-F0553FCF2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F9074BF-7681-B534-BF79-804258A85922}"/>
              </a:ext>
            </a:extLst>
          </p:cNvPr>
          <p:cNvSpPr/>
          <p:nvPr/>
        </p:nvSpPr>
        <p:spPr>
          <a:xfrm>
            <a:off x="154799" y="177840"/>
            <a:ext cx="6166487" cy="25838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Jan.-mai 1848 : En Italie, révoltes libérales et indépendantistes : Palerme, Naples, Rome, Florence, Milan et Venise ; Au nord, Charles-Albert de Piémont-Sardaigne en guerre contre l’Autriche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*Rappels : Depuis 1815…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Italie morcelée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Entre sept différents souverains…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2416BB91-7699-6236-167F-C4109914A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49" y="129209"/>
            <a:ext cx="5499651" cy="65995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411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9F106-4DFA-B9E4-B520-7C2CEA914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25D50D-0031-6EAF-E7C5-39A152BC6B2F}"/>
              </a:ext>
            </a:extLst>
          </p:cNvPr>
          <p:cNvSpPr/>
          <p:nvPr/>
        </p:nvSpPr>
        <p:spPr>
          <a:xfrm>
            <a:off x="154804" y="177708"/>
            <a:ext cx="8100254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*1835 :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Ferdinand 1</a:t>
            </a:r>
            <a:r>
              <a:rPr lang="fr-FR" u="sng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er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 Habsbourg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, empereur d’Autriche et roi de Lombardie-Vénétie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*1831 : Au Piémont-Sardaigne(-Gênes),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Charles-Albert de Savoie-Carignan</a:t>
            </a:r>
            <a:endParaRPr lang="fr-FR" sz="800" u="sng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*1824 : En Toscane,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Léopold II Habsbourg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; NB : 1847 : Rattachement de Lucques</a:t>
            </a:r>
            <a:endParaRPr lang="fr-FR" sz="800" u="sng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*1846 : A Modène,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François V Habsbourg</a:t>
            </a:r>
            <a:endParaRPr lang="fr-FR" sz="800" u="sng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*1847 : A Parme, après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Marie-Louise Habsbourg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Charles-Louis de Bourbon-Parme</a:t>
            </a:r>
            <a:endParaRPr lang="fr-FR" sz="800" u="sng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*1830 : A Naples,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Ferdinand II de Bourbon-Naples</a:t>
            </a:r>
            <a:endParaRPr lang="fr-FR" sz="800" u="sng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*1846 : A Rome, le pape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Pie IX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8C55AA5-0009-0EEE-BC00-2FCC19B46BCD}"/>
              </a:ext>
            </a:extLst>
          </p:cNvPr>
          <p:cNvSpPr/>
          <p:nvPr/>
        </p:nvSpPr>
        <p:spPr>
          <a:xfrm>
            <a:off x="6517028" y="3602775"/>
            <a:ext cx="1090345" cy="39099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VI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1711-40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5491637-4B2B-C056-B029-7BFB20693D20}"/>
              </a:ext>
            </a:extLst>
          </p:cNvPr>
          <p:cNvSpPr/>
          <p:nvPr/>
        </p:nvSpPr>
        <p:spPr>
          <a:xfrm>
            <a:off x="6517028" y="4109835"/>
            <a:ext cx="1090345" cy="39099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 Thérèse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1740-80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1A299D7-8DBD-0FF5-63E8-3D988CEA38F0}"/>
              </a:ext>
            </a:extLst>
          </p:cNvPr>
          <p:cNvSpPr/>
          <p:nvPr/>
        </p:nvSpPr>
        <p:spPr>
          <a:xfrm>
            <a:off x="7702968" y="4112765"/>
            <a:ext cx="1090345" cy="389733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François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1745-65</a:t>
            </a:r>
          </a:p>
        </p:txBody>
      </p:sp>
      <p:cxnSp>
        <p:nvCxnSpPr>
          <p:cNvPr id="152" name="Connecteur droit avec flèche 151">
            <a:extLst>
              <a:ext uri="{FF2B5EF4-FFF2-40B4-BE49-F238E27FC236}">
                <a16:creationId xmlns:a16="http://schemas.microsoft.com/office/drawing/2014/main" id="{F6D9893D-1FA7-02A6-48F3-C2D99C05D49C}"/>
              </a:ext>
            </a:extLst>
          </p:cNvPr>
          <p:cNvCxnSpPr>
            <a:cxnSpLocks/>
            <a:stCxn id="149" idx="2"/>
            <a:endCxn id="150" idx="0"/>
          </p:cNvCxnSpPr>
          <p:nvPr/>
        </p:nvCxnSpPr>
        <p:spPr>
          <a:xfrm>
            <a:off x="7062201" y="3993771"/>
            <a:ext cx="0" cy="11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1FCE325-1D33-43F9-53CE-8D5C237AC8D5}"/>
              </a:ext>
            </a:extLst>
          </p:cNvPr>
          <p:cNvSpPr/>
          <p:nvPr/>
        </p:nvSpPr>
        <p:spPr>
          <a:xfrm>
            <a:off x="6512671" y="4707383"/>
            <a:ext cx="1090345" cy="390996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Joseph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1765-90</a:t>
            </a:r>
          </a:p>
        </p:txBody>
      </p:sp>
      <p:cxnSp>
        <p:nvCxnSpPr>
          <p:cNvPr id="154" name="Connecteur droit avec flèche 153">
            <a:extLst>
              <a:ext uri="{FF2B5EF4-FFF2-40B4-BE49-F238E27FC236}">
                <a16:creationId xmlns:a16="http://schemas.microsoft.com/office/drawing/2014/main" id="{F71A02C0-BF61-6868-1059-EBA0A464D2FC}"/>
              </a:ext>
            </a:extLst>
          </p:cNvPr>
          <p:cNvCxnSpPr>
            <a:cxnSpLocks/>
            <a:stCxn id="150" idx="2"/>
            <a:endCxn id="153" idx="0"/>
          </p:cNvCxnSpPr>
          <p:nvPr/>
        </p:nvCxnSpPr>
        <p:spPr>
          <a:xfrm flipH="1">
            <a:off x="7057844" y="4500831"/>
            <a:ext cx="4357" cy="2065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en angle 71">
            <a:extLst>
              <a:ext uri="{FF2B5EF4-FFF2-40B4-BE49-F238E27FC236}">
                <a16:creationId xmlns:a16="http://schemas.microsoft.com/office/drawing/2014/main" id="{4C1DDC7D-6DBF-A735-4511-45A0B8BA6AA2}"/>
              </a:ext>
            </a:extLst>
          </p:cNvPr>
          <p:cNvCxnSpPr>
            <a:cxnSpLocks/>
            <a:stCxn id="151" idx="2"/>
            <a:endCxn id="153" idx="0"/>
          </p:cNvCxnSpPr>
          <p:nvPr/>
        </p:nvCxnSpPr>
        <p:spPr>
          <a:xfrm rot="5400000">
            <a:off x="7550551" y="4009792"/>
            <a:ext cx="204885" cy="119029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9A62B49-B36B-94C9-5CED-DE3828006733}"/>
              </a:ext>
            </a:extLst>
          </p:cNvPr>
          <p:cNvSpPr/>
          <p:nvPr/>
        </p:nvSpPr>
        <p:spPr>
          <a:xfrm>
            <a:off x="7702968" y="4716864"/>
            <a:ext cx="1090345" cy="390996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Léopold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1790-92</a:t>
            </a:r>
          </a:p>
        </p:txBody>
      </p:sp>
      <p:cxnSp>
        <p:nvCxnSpPr>
          <p:cNvPr id="157" name="Connecteur droit avec flèche 156">
            <a:extLst>
              <a:ext uri="{FF2B5EF4-FFF2-40B4-BE49-F238E27FC236}">
                <a16:creationId xmlns:a16="http://schemas.microsoft.com/office/drawing/2014/main" id="{1D2FC310-31E2-B6A9-6EE6-B593523E2EC4}"/>
              </a:ext>
            </a:extLst>
          </p:cNvPr>
          <p:cNvCxnSpPr>
            <a:cxnSpLocks/>
            <a:stCxn id="151" idx="2"/>
            <a:endCxn id="156" idx="0"/>
          </p:cNvCxnSpPr>
          <p:nvPr/>
        </p:nvCxnSpPr>
        <p:spPr>
          <a:xfrm>
            <a:off x="8248141" y="4502498"/>
            <a:ext cx="0" cy="2143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ABAB62A-47CF-5774-F05A-A0B14FDC0912}"/>
              </a:ext>
            </a:extLst>
          </p:cNvPr>
          <p:cNvSpPr/>
          <p:nvPr/>
        </p:nvSpPr>
        <p:spPr>
          <a:xfrm>
            <a:off x="7666553" y="5195898"/>
            <a:ext cx="1177009" cy="559635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François II et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1792-1806-35</a:t>
            </a:r>
          </a:p>
        </p:txBody>
      </p:sp>
      <p:cxnSp>
        <p:nvCxnSpPr>
          <p:cNvPr id="159" name="Connecteur droit avec flèche 158">
            <a:extLst>
              <a:ext uri="{FF2B5EF4-FFF2-40B4-BE49-F238E27FC236}">
                <a16:creationId xmlns:a16="http://schemas.microsoft.com/office/drawing/2014/main" id="{B8F99A91-BA07-EF4A-7739-9441A217504E}"/>
              </a:ext>
            </a:extLst>
          </p:cNvPr>
          <p:cNvCxnSpPr>
            <a:cxnSpLocks/>
            <a:stCxn id="156" idx="2"/>
            <a:endCxn id="158" idx="0"/>
          </p:cNvCxnSpPr>
          <p:nvPr/>
        </p:nvCxnSpPr>
        <p:spPr>
          <a:xfrm>
            <a:off x="8248141" y="5107860"/>
            <a:ext cx="6917" cy="880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5216DB5-5D90-F9C2-AD4D-131486BB8CEB}"/>
              </a:ext>
            </a:extLst>
          </p:cNvPr>
          <p:cNvSpPr/>
          <p:nvPr/>
        </p:nvSpPr>
        <p:spPr>
          <a:xfrm>
            <a:off x="5484416" y="4707383"/>
            <a:ext cx="937124" cy="390996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Marie-Antoinette</a:t>
            </a:r>
          </a:p>
        </p:txBody>
      </p:sp>
      <p:cxnSp>
        <p:nvCxnSpPr>
          <p:cNvPr id="161" name="Connecteur en angle 71">
            <a:extLst>
              <a:ext uri="{FF2B5EF4-FFF2-40B4-BE49-F238E27FC236}">
                <a16:creationId xmlns:a16="http://schemas.microsoft.com/office/drawing/2014/main" id="{104B1949-F909-9B2A-FC8C-F507759457F6}"/>
              </a:ext>
            </a:extLst>
          </p:cNvPr>
          <p:cNvCxnSpPr>
            <a:cxnSpLocks/>
            <a:stCxn id="150" idx="2"/>
            <a:endCxn id="160" idx="0"/>
          </p:cNvCxnSpPr>
          <p:nvPr/>
        </p:nvCxnSpPr>
        <p:spPr>
          <a:xfrm rot="5400000">
            <a:off x="6404314" y="4049496"/>
            <a:ext cx="206552" cy="110922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431EC714-11FB-AF13-1C80-D67868C82D52}"/>
              </a:ext>
            </a:extLst>
          </p:cNvPr>
          <p:cNvSpPr/>
          <p:nvPr/>
        </p:nvSpPr>
        <p:spPr>
          <a:xfrm>
            <a:off x="7708669" y="3129356"/>
            <a:ext cx="1070581" cy="876834"/>
          </a:xfrm>
          <a:prstGeom prst="rect">
            <a:avLst/>
          </a:pr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HABSBOURG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LORRAINE </a:t>
            </a:r>
            <a:r>
              <a:rPr lang="fr-FR" sz="1000" b="1" dirty="0" err="1">
                <a:solidFill>
                  <a:schemeClr val="tx1"/>
                </a:solidFill>
              </a:rPr>
              <a:t>Emp</a:t>
            </a:r>
            <a:r>
              <a:rPr lang="fr-FR" sz="1000" b="1" dirty="0">
                <a:solidFill>
                  <a:schemeClr val="tx1"/>
                </a:solidFill>
              </a:rPr>
              <a:t>. D’Autriche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Milan-Venise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1745-1918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3AE9483-B7FF-13F2-A4D2-25065966F113}"/>
              </a:ext>
            </a:extLst>
          </p:cNvPr>
          <p:cNvSpPr/>
          <p:nvPr/>
        </p:nvSpPr>
        <p:spPr>
          <a:xfrm>
            <a:off x="8925198" y="5192510"/>
            <a:ext cx="1090345" cy="56089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Ferdinand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1790-1801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1814-24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92155D9-0D84-B635-6EBF-2DC1A7A9EE8B}"/>
              </a:ext>
            </a:extLst>
          </p:cNvPr>
          <p:cNvSpPr/>
          <p:nvPr/>
        </p:nvSpPr>
        <p:spPr>
          <a:xfrm>
            <a:off x="8897694" y="3712035"/>
            <a:ext cx="1081558" cy="788796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HABSBOURG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LORRAINE Toscane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1737-1860</a:t>
            </a:r>
          </a:p>
        </p:txBody>
      </p:sp>
      <p:cxnSp>
        <p:nvCxnSpPr>
          <p:cNvPr id="165" name="Connecteur en angle 71">
            <a:extLst>
              <a:ext uri="{FF2B5EF4-FFF2-40B4-BE49-F238E27FC236}">
                <a16:creationId xmlns:a16="http://schemas.microsoft.com/office/drawing/2014/main" id="{FBB9B61F-70D4-23C7-97E4-4D198EFA2FF9}"/>
              </a:ext>
            </a:extLst>
          </p:cNvPr>
          <p:cNvCxnSpPr>
            <a:cxnSpLocks/>
            <a:stCxn id="156" idx="2"/>
            <a:endCxn id="163" idx="0"/>
          </p:cNvCxnSpPr>
          <p:nvPr/>
        </p:nvCxnSpPr>
        <p:spPr>
          <a:xfrm rot="16200000" flipH="1">
            <a:off x="8816931" y="4539070"/>
            <a:ext cx="84650" cy="122223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4DB7A0F-57D7-1808-AFE5-5DCE38886E4F}"/>
              </a:ext>
            </a:extLst>
          </p:cNvPr>
          <p:cNvSpPr/>
          <p:nvPr/>
        </p:nvSpPr>
        <p:spPr>
          <a:xfrm>
            <a:off x="11159551" y="3747607"/>
            <a:ext cx="781167" cy="7716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ESTE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Modène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1450-1796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213B6EFB-2368-528A-B970-42FDD5EE1D11}"/>
              </a:ext>
            </a:extLst>
          </p:cNvPr>
          <p:cNvSpPr/>
          <p:nvPr/>
        </p:nvSpPr>
        <p:spPr>
          <a:xfrm>
            <a:off x="11145488" y="4703667"/>
            <a:ext cx="821955" cy="3897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Marie-Béatrice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468B90A3-7FB5-1657-D9A6-15C95495C796}"/>
              </a:ext>
            </a:extLst>
          </p:cNvPr>
          <p:cNvSpPr/>
          <p:nvPr/>
        </p:nvSpPr>
        <p:spPr>
          <a:xfrm>
            <a:off x="10165307" y="4701331"/>
            <a:ext cx="872434" cy="389733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Ferdinand</a:t>
            </a:r>
          </a:p>
        </p:txBody>
      </p:sp>
      <p:cxnSp>
        <p:nvCxnSpPr>
          <p:cNvPr id="169" name="Connecteur en angle 71">
            <a:extLst>
              <a:ext uri="{FF2B5EF4-FFF2-40B4-BE49-F238E27FC236}">
                <a16:creationId xmlns:a16="http://schemas.microsoft.com/office/drawing/2014/main" id="{FEFFF506-5167-80B1-A27F-D2DB41CD6C83}"/>
              </a:ext>
            </a:extLst>
          </p:cNvPr>
          <p:cNvCxnSpPr>
            <a:cxnSpLocks/>
            <a:stCxn id="151" idx="2"/>
            <a:endCxn id="168" idx="0"/>
          </p:cNvCxnSpPr>
          <p:nvPr/>
        </p:nvCxnSpPr>
        <p:spPr>
          <a:xfrm rot="16200000" flipH="1">
            <a:off x="9325416" y="3425222"/>
            <a:ext cx="198833" cy="235338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>
            <a:extLst>
              <a:ext uri="{FF2B5EF4-FFF2-40B4-BE49-F238E27FC236}">
                <a16:creationId xmlns:a16="http://schemas.microsoft.com/office/drawing/2014/main" id="{6056B1B3-E4C8-4E8A-C254-D38E3F6255DF}"/>
              </a:ext>
            </a:extLst>
          </p:cNvPr>
          <p:cNvSpPr/>
          <p:nvPr/>
        </p:nvSpPr>
        <p:spPr>
          <a:xfrm>
            <a:off x="10171383" y="5204417"/>
            <a:ext cx="872434" cy="52698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François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1814-46</a:t>
            </a:r>
          </a:p>
        </p:txBody>
      </p:sp>
      <p:cxnSp>
        <p:nvCxnSpPr>
          <p:cNvPr id="172" name="Connecteur droit 171">
            <a:extLst>
              <a:ext uri="{FF2B5EF4-FFF2-40B4-BE49-F238E27FC236}">
                <a16:creationId xmlns:a16="http://schemas.microsoft.com/office/drawing/2014/main" id="{C796BDDB-EBBF-347B-397E-595F9DC81166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>
            <a:off x="7607373" y="4305333"/>
            <a:ext cx="95595" cy="22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42EDF1D6-08C1-6C57-3505-DC2027266EBA}"/>
              </a:ext>
            </a:extLst>
          </p:cNvPr>
          <p:cNvCxnSpPr>
            <a:cxnSpLocks/>
            <a:stCxn id="167" idx="1"/>
            <a:endCxn id="168" idx="3"/>
          </p:cNvCxnSpPr>
          <p:nvPr/>
        </p:nvCxnSpPr>
        <p:spPr>
          <a:xfrm flipH="1" flipV="1">
            <a:off x="11037741" y="4896198"/>
            <a:ext cx="107747" cy="23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A7FF3D2C-3340-DE83-2C68-6F2AEC28EBD5}"/>
              </a:ext>
            </a:extLst>
          </p:cNvPr>
          <p:cNvSpPr/>
          <p:nvPr/>
        </p:nvSpPr>
        <p:spPr>
          <a:xfrm>
            <a:off x="10069712" y="3715437"/>
            <a:ext cx="1015362" cy="788796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HABSBOURG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ESTE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Modène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1814-59</a:t>
            </a:r>
          </a:p>
        </p:txBody>
      </p:sp>
      <p:cxnSp>
        <p:nvCxnSpPr>
          <p:cNvPr id="176" name="Connecteur droit avec flèche 175">
            <a:extLst>
              <a:ext uri="{FF2B5EF4-FFF2-40B4-BE49-F238E27FC236}">
                <a16:creationId xmlns:a16="http://schemas.microsoft.com/office/drawing/2014/main" id="{6ABBD151-4200-75C3-1660-880D1C909DBA}"/>
              </a:ext>
            </a:extLst>
          </p:cNvPr>
          <p:cNvCxnSpPr>
            <a:cxnSpLocks/>
            <a:stCxn id="168" idx="2"/>
            <a:endCxn id="171" idx="0"/>
          </p:cNvCxnSpPr>
          <p:nvPr/>
        </p:nvCxnSpPr>
        <p:spPr>
          <a:xfrm>
            <a:off x="10601524" y="5091064"/>
            <a:ext cx="6076" cy="1133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76">
            <a:extLst>
              <a:ext uri="{FF2B5EF4-FFF2-40B4-BE49-F238E27FC236}">
                <a16:creationId xmlns:a16="http://schemas.microsoft.com/office/drawing/2014/main" id="{D2FF1A64-CB6B-3935-BB05-056D7FF08DB8}"/>
              </a:ext>
            </a:extLst>
          </p:cNvPr>
          <p:cNvSpPr/>
          <p:nvPr/>
        </p:nvSpPr>
        <p:spPr>
          <a:xfrm>
            <a:off x="5350852" y="3611792"/>
            <a:ext cx="1070581" cy="78879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HABSBOURG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Autriche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1278-1745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9F5E59B-5D11-4347-2BD4-27B70DE235BC}"/>
              </a:ext>
            </a:extLst>
          </p:cNvPr>
          <p:cNvSpPr/>
          <p:nvPr/>
        </p:nvSpPr>
        <p:spPr>
          <a:xfrm>
            <a:off x="154804" y="3558391"/>
            <a:ext cx="1111964" cy="390996"/>
          </a:xfrm>
          <a:prstGeom prst="rect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Philippe 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1700-46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4BF810B1-6F20-8C35-5418-043F7751B1EA}"/>
              </a:ext>
            </a:extLst>
          </p:cNvPr>
          <p:cNvSpPr/>
          <p:nvPr/>
        </p:nvSpPr>
        <p:spPr>
          <a:xfrm>
            <a:off x="1374607" y="3405083"/>
            <a:ext cx="1118093" cy="56328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BOURBON Espagne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1700-2022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8CD40D77-CB5E-5105-C658-B559CE77FA14}"/>
              </a:ext>
            </a:extLst>
          </p:cNvPr>
          <p:cNvSpPr/>
          <p:nvPr/>
        </p:nvSpPr>
        <p:spPr>
          <a:xfrm>
            <a:off x="154804" y="4104711"/>
            <a:ext cx="1111964" cy="390996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Ferdinand VI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1746-59</a:t>
            </a:r>
          </a:p>
        </p:txBody>
      </p:sp>
      <p:cxnSp>
        <p:nvCxnSpPr>
          <p:cNvPr id="181" name="Connecteur droit avec flèche 180">
            <a:extLst>
              <a:ext uri="{FF2B5EF4-FFF2-40B4-BE49-F238E27FC236}">
                <a16:creationId xmlns:a16="http://schemas.microsoft.com/office/drawing/2014/main" id="{EEE9E056-DDF9-105F-849D-B6566DB2973A}"/>
              </a:ext>
            </a:extLst>
          </p:cNvPr>
          <p:cNvCxnSpPr>
            <a:cxnSpLocks/>
            <a:stCxn id="178" idx="2"/>
            <a:endCxn id="180" idx="0"/>
          </p:cNvCxnSpPr>
          <p:nvPr/>
        </p:nvCxnSpPr>
        <p:spPr>
          <a:xfrm>
            <a:off x="710786" y="3949387"/>
            <a:ext cx="0" cy="1553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>
            <a:extLst>
              <a:ext uri="{FF2B5EF4-FFF2-40B4-BE49-F238E27FC236}">
                <a16:creationId xmlns:a16="http://schemas.microsoft.com/office/drawing/2014/main" id="{41A1F242-523C-1761-815D-E757A4F6B84F}"/>
              </a:ext>
            </a:extLst>
          </p:cNvPr>
          <p:cNvSpPr/>
          <p:nvPr/>
        </p:nvSpPr>
        <p:spPr>
          <a:xfrm>
            <a:off x="1387257" y="4104710"/>
            <a:ext cx="1111964" cy="507899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III</a:t>
            </a:r>
          </a:p>
          <a:p>
            <a:pPr algn="ctr" eaLnBrk="1" hangingPunct="1">
              <a:defRPr/>
            </a:pP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1759-88</a:t>
            </a:r>
          </a:p>
        </p:txBody>
      </p:sp>
      <p:cxnSp>
        <p:nvCxnSpPr>
          <p:cNvPr id="183" name="Connecteur en angle 71">
            <a:extLst>
              <a:ext uri="{FF2B5EF4-FFF2-40B4-BE49-F238E27FC236}">
                <a16:creationId xmlns:a16="http://schemas.microsoft.com/office/drawing/2014/main" id="{FC50E1EF-513D-49C5-3549-E6AEC845AE70}"/>
              </a:ext>
            </a:extLst>
          </p:cNvPr>
          <p:cNvCxnSpPr>
            <a:cxnSpLocks/>
            <a:stCxn id="178" idx="2"/>
            <a:endCxn id="182" idx="0"/>
          </p:cNvCxnSpPr>
          <p:nvPr/>
        </p:nvCxnSpPr>
        <p:spPr>
          <a:xfrm rot="16200000" flipH="1">
            <a:off x="1249351" y="3410821"/>
            <a:ext cx="155323" cy="123245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>
            <a:extLst>
              <a:ext uri="{FF2B5EF4-FFF2-40B4-BE49-F238E27FC236}">
                <a16:creationId xmlns:a16="http://schemas.microsoft.com/office/drawing/2014/main" id="{A8C2C89F-0C24-7989-F20B-018F64167B37}"/>
              </a:ext>
            </a:extLst>
          </p:cNvPr>
          <p:cNvSpPr/>
          <p:nvPr/>
        </p:nvSpPr>
        <p:spPr>
          <a:xfrm>
            <a:off x="1401008" y="4719476"/>
            <a:ext cx="1111964" cy="390996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1788-1808</a:t>
            </a:r>
          </a:p>
        </p:txBody>
      </p:sp>
      <p:cxnSp>
        <p:nvCxnSpPr>
          <p:cNvPr id="185" name="Connecteur droit avec flèche 184">
            <a:extLst>
              <a:ext uri="{FF2B5EF4-FFF2-40B4-BE49-F238E27FC236}">
                <a16:creationId xmlns:a16="http://schemas.microsoft.com/office/drawing/2014/main" id="{CC30D63F-14DD-29AD-3C7D-C26AA5A02134}"/>
              </a:ext>
            </a:extLst>
          </p:cNvPr>
          <p:cNvCxnSpPr>
            <a:cxnSpLocks/>
            <a:stCxn id="182" idx="2"/>
            <a:endCxn id="184" idx="0"/>
          </p:cNvCxnSpPr>
          <p:nvPr/>
        </p:nvCxnSpPr>
        <p:spPr>
          <a:xfrm>
            <a:off x="1943239" y="4612609"/>
            <a:ext cx="13751" cy="1068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>
            <a:extLst>
              <a:ext uri="{FF2B5EF4-FFF2-40B4-BE49-F238E27FC236}">
                <a16:creationId xmlns:a16="http://schemas.microsoft.com/office/drawing/2014/main" id="{A65D8ADF-7DBE-48AC-794C-DBF9FA104566}"/>
              </a:ext>
            </a:extLst>
          </p:cNvPr>
          <p:cNvSpPr/>
          <p:nvPr/>
        </p:nvSpPr>
        <p:spPr>
          <a:xfrm>
            <a:off x="52176" y="4724098"/>
            <a:ext cx="1227436" cy="512934"/>
          </a:xfrm>
          <a:prstGeom prst="rect">
            <a:avLst/>
          </a:prstGeom>
          <a:solidFill>
            <a:srgbClr val="AFABA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Ferdinand IV-1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1759-1806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1815-25</a:t>
            </a:r>
          </a:p>
        </p:txBody>
      </p:sp>
      <p:cxnSp>
        <p:nvCxnSpPr>
          <p:cNvPr id="187" name="Connecteur en angle 71">
            <a:extLst>
              <a:ext uri="{FF2B5EF4-FFF2-40B4-BE49-F238E27FC236}">
                <a16:creationId xmlns:a16="http://schemas.microsoft.com/office/drawing/2014/main" id="{55656FEB-9F5E-0977-7EFF-031E9F7C168D}"/>
              </a:ext>
            </a:extLst>
          </p:cNvPr>
          <p:cNvCxnSpPr>
            <a:cxnSpLocks/>
            <a:stCxn id="182" idx="2"/>
            <a:endCxn id="186" idx="0"/>
          </p:cNvCxnSpPr>
          <p:nvPr/>
        </p:nvCxnSpPr>
        <p:spPr>
          <a:xfrm rot="5400000">
            <a:off x="1248823" y="4029681"/>
            <a:ext cx="111489" cy="127734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2B9A396-A6DC-D043-3372-635514C38C2E}"/>
              </a:ext>
            </a:extLst>
          </p:cNvPr>
          <p:cNvSpPr/>
          <p:nvPr/>
        </p:nvSpPr>
        <p:spPr>
          <a:xfrm>
            <a:off x="1394203" y="6148595"/>
            <a:ext cx="993826" cy="563280"/>
          </a:xfrm>
          <a:prstGeom prst="rect">
            <a:avLst/>
          </a:prstGeom>
          <a:solidFill>
            <a:srgbClr val="AFABA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BOURBON Naples-Sicile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1734-1861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0025596-4394-CC6C-5270-0CACCE29DFCA}"/>
              </a:ext>
            </a:extLst>
          </p:cNvPr>
          <p:cNvSpPr/>
          <p:nvPr/>
        </p:nvSpPr>
        <p:spPr>
          <a:xfrm>
            <a:off x="3305822" y="4112765"/>
            <a:ext cx="1233120" cy="40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Philippe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1748-65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E7D12D6-EC80-139E-BC3B-DF9BCF3B497A}"/>
              </a:ext>
            </a:extLst>
          </p:cNvPr>
          <p:cNvSpPr/>
          <p:nvPr/>
        </p:nvSpPr>
        <p:spPr>
          <a:xfrm>
            <a:off x="3381676" y="3401957"/>
            <a:ext cx="1111963" cy="563280"/>
          </a:xfrm>
          <a:prstGeom prst="rect">
            <a:avLst/>
          </a:prstGeom>
          <a:solidFill>
            <a:srgbClr val="D0CEC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BOURBON Parme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1748-1859</a:t>
            </a:r>
          </a:p>
        </p:txBody>
      </p:sp>
      <p:cxnSp>
        <p:nvCxnSpPr>
          <p:cNvPr id="191" name="Connecteur en angle 71">
            <a:extLst>
              <a:ext uri="{FF2B5EF4-FFF2-40B4-BE49-F238E27FC236}">
                <a16:creationId xmlns:a16="http://schemas.microsoft.com/office/drawing/2014/main" id="{8ECED055-F130-6126-A340-BC226D3CEFA3}"/>
              </a:ext>
            </a:extLst>
          </p:cNvPr>
          <p:cNvCxnSpPr>
            <a:cxnSpLocks/>
            <a:stCxn id="178" idx="2"/>
            <a:endCxn id="189" idx="0"/>
          </p:cNvCxnSpPr>
          <p:nvPr/>
        </p:nvCxnSpPr>
        <p:spPr>
          <a:xfrm rot="16200000" flipH="1">
            <a:off x="2234895" y="2425278"/>
            <a:ext cx="163378" cy="321159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5DB0EB8-A12D-DB88-3750-E0EB815D9C31}"/>
              </a:ext>
            </a:extLst>
          </p:cNvPr>
          <p:cNvSpPr/>
          <p:nvPr/>
        </p:nvSpPr>
        <p:spPr>
          <a:xfrm>
            <a:off x="3305822" y="4716863"/>
            <a:ext cx="1261482" cy="38151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Ferdinand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1765-1802</a:t>
            </a:r>
          </a:p>
        </p:txBody>
      </p:sp>
      <p:cxnSp>
        <p:nvCxnSpPr>
          <p:cNvPr id="193" name="Connecteur droit avec flèche 192">
            <a:extLst>
              <a:ext uri="{FF2B5EF4-FFF2-40B4-BE49-F238E27FC236}">
                <a16:creationId xmlns:a16="http://schemas.microsoft.com/office/drawing/2014/main" id="{3F7E4A5D-5D40-5D5C-DC36-0BA06987382E}"/>
              </a:ext>
            </a:extLst>
          </p:cNvPr>
          <p:cNvCxnSpPr>
            <a:cxnSpLocks/>
            <a:stCxn id="189" idx="2"/>
            <a:endCxn id="192" idx="0"/>
          </p:cNvCxnSpPr>
          <p:nvPr/>
        </p:nvCxnSpPr>
        <p:spPr>
          <a:xfrm>
            <a:off x="3922382" y="4521365"/>
            <a:ext cx="14181" cy="1954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9B13EF4-F550-62F9-2696-C4D4A0AEB918}"/>
              </a:ext>
            </a:extLst>
          </p:cNvPr>
          <p:cNvSpPr/>
          <p:nvPr/>
        </p:nvSpPr>
        <p:spPr>
          <a:xfrm>
            <a:off x="3305822" y="5242107"/>
            <a:ext cx="1269075" cy="390996"/>
          </a:xfrm>
          <a:prstGeom prst="rect">
            <a:avLst/>
          </a:prstGeom>
          <a:solidFill>
            <a:srgbClr val="D0CEC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 </a:t>
            </a:r>
            <a:r>
              <a:rPr lang="fr-FR" sz="1200" dirty="0">
                <a:solidFill>
                  <a:schemeClr val="tx1"/>
                </a:solidFill>
              </a:rPr>
              <a:t>d’Etrurie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1801-03</a:t>
            </a:r>
          </a:p>
        </p:txBody>
      </p:sp>
      <p:cxnSp>
        <p:nvCxnSpPr>
          <p:cNvPr id="195" name="Connecteur droit avec flèche 194">
            <a:extLst>
              <a:ext uri="{FF2B5EF4-FFF2-40B4-BE49-F238E27FC236}">
                <a16:creationId xmlns:a16="http://schemas.microsoft.com/office/drawing/2014/main" id="{E1821DBC-7414-7843-B145-FAD3E74A2940}"/>
              </a:ext>
            </a:extLst>
          </p:cNvPr>
          <p:cNvCxnSpPr>
            <a:cxnSpLocks/>
            <a:stCxn id="192" idx="2"/>
            <a:endCxn id="194" idx="0"/>
          </p:cNvCxnSpPr>
          <p:nvPr/>
        </p:nvCxnSpPr>
        <p:spPr>
          <a:xfrm>
            <a:off x="3936563" y="5098379"/>
            <a:ext cx="3797" cy="1437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78668FD-5BB2-F2C1-0308-87ADE2B0019F}"/>
              </a:ext>
            </a:extLst>
          </p:cNvPr>
          <p:cNvSpPr/>
          <p:nvPr/>
        </p:nvSpPr>
        <p:spPr>
          <a:xfrm>
            <a:off x="1401279" y="5239165"/>
            <a:ext cx="1111964" cy="390996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Ferdinand VII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1813-33</a:t>
            </a:r>
          </a:p>
        </p:txBody>
      </p:sp>
      <p:cxnSp>
        <p:nvCxnSpPr>
          <p:cNvPr id="197" name="Connecteur droit avec flèche 196">
            <a:extLst>
              <a:ext uri="{FF2B5EF4-FFF2-40B4-BE49-F238E27FC236}">
                <a16:creationId xmlns:a16="http://schemas.microsoft.com/office/drawing/2014/main" id="{4FB62729-0452-6A7F-E6E1-CE9439626261}"/>
              </a:ext>
            </a:extLst>
          </p:cNvPr>
          <p:cNvCxnSpPr>
            <a:cxnSpLocks/>
            <a:stCxn id="184" idx="2"/>
            <a:endCxn id="196" idx="0"/>
          </p:cNvCxnSpPr>
          <p:nvPr/>
        </p:nvCxnSpPr>
        <p:spPr>
          <a:xfrm>
            <a:off x="1956990" y="5110472"/>
            <a:ext cx="271" cy="1286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26EA2CA-3092-D78C-D588-4B48FBDA2ADA}"/>
              </a:ext>
            </a:extLst>
          </p:cNvPr>
          <p:cNvSpPr/>
          <p:nvPr/>
        </p:nvSpPr>
        <p:spPr>
          <a:xfrm>
            <a:off x="3231062" y="5731398"/>
            <a:ext cx="1413193" cy="390996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1803-07 et 1847-49</a:t>
            </a:r>
          </a:p>
        </p:txBody>
      </p:sp>
      <p:cxnSp>
        <p:nvCxnSpPr>
          <p:cNvPr id="199" name="Connecteur droit avec flèche 198">
            <a:extLst>
              <a:ext uri="{FF2B5EF4-FFF2-40B4-BE49-F238E27FC236}">
                <a16:creationId xmlns:a16="http://schemas.microsoft.com/office/drawing/2014/main" id="{8E37065A-6E37-04A2-43BD-6DA11ACC100F}"/>
              </a:ext>
            </a:extLst>
          </p:cNvPr>
          <p:cNvCxnSpPr>
            <a:cxnSpLocks/>
            <a:stCxn id="194" idx="2"/>
            <a:endCxn id="198" idx="0"/>
          </p:cNvCxnSpPr>
          <p:nvPr/>
        </p:nvCxnSpPr>
        <p:spPr>
          <a:xfrm flipH="1">
            <a:off x="3937659" y="5633103"/>
            <a:ext cx="2701" cy="9829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18E7B09E-8788-F777-F9F3-B22B20E2F5B6}"/>
              </a:ext>
            </a:extLst>
          </p:cNvPr>
          <p:cNvSpPr/>
          <p:nvPr/>
        </p:nvSpPr>
        <p:spPr>
          <a:xfrm>
            <a:off x="2593147" y="5237033"/>
            <a:ext cx="637915" cy="390996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Marie-Louise</a:t>
            </a:r>
          </a:p>
        </p:txBody>
      </p:sp>
      <p:cxnSp>
        <p:nvCxnSpPr>
          <p:cNvPr id="201" name="Connecteur en angle 71">
            <a:extLst>
              <a:ext uri="{FF2B5EF4-FFF2-40B4-BE49-F238E27FC236}">
                <a16:creationId xmlns:a16="http://schemas.microsoft.com/office/drawing/2014/main" id="{3A3DBC55-B174-578A-6A2C-C52014E1522A}"/>
              </a:ext>
            </a:extLst>
          </p:cNvPr>
          <p:cNvCxnSpPr>
            <a:cxnSpLocks/>
            <a:stCxn id="184" idx="2"/>
            <a:endCxn id="200" idx="0"/>
          </p:cNvCxnSpPr>
          <p:nvPr/>
        </p:nvCxnSpPr>
        <p:spPr>
          <a:xfrm rot="16200000" flipH="1">
            <a:off x="2371267" y="4696194"/>
            <a:ext cx="126561" cy="95511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618D5E02-6F01-6081-74DA-834688F7468E}"/>
              </a:ext>
            </a:extLst>
          </p:cNvPr>
          <p:cNvCxnSpPr>
            <a:cxnSpLocks/>
            <a:stCxn id="194" idx="1"/>
            <a:endCxn id="200" idx="3"/>
          </p:cNvCxnSpPr>
          <p:nvPr/>
        </p:nvCxnSpPr>
        <p:spPr>
          <a:xfrm flipH="1" flipV="1">
            <a:off x="3231062" y="5432531"/>
            <a:ext cx="74760" cy="5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482B772-B60F-5A45-57AD-ACDFC24B3F60}"/>
              </a:ext>
            </a:extLst>
          </p:cNvPr>
          <p:cNvSpPr/>
          <p:nvPr/>
        </p:nvSpPr>
        <p:spPr>
          <a:xfrm>
            <a:off x="4774941" y="4724098"/>
            <a:ext cx="618343" cy="374281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Marie-Amélie</a:t>
            </a:r>
          </a:p>
        </p:txBody>
      </p:sp>
      <p:cxnSp>
        <p:nvCxnSpPr>
          <p:cNvPr id="204" name="Connecteur en angle 71">
            <a:extLst>
              <a:ext uri="{FF2B5EF4-FFF2-40B4-BE49-F238E27FC236}">
                <a16:creationId xmlns:a16="http://schemas.microsoft.com/office/drawing/2014/main" id="{95BA9C1E-C542-C134-4737-381086CE5AB3}"/>
              </a:ext>
            </a:extLst>
          </p:cNvPr>
          <p:cNvCxnSpPr>
            <a:cxnSpLocks/>
            <a:stCxn id="150" idx="2"/>
            <a:endCxn id="203" idx="0"/>
          </p:cNvCxnSpPr>
          <p:nvPr/>
        </p:nvCxnSpPr>
        <p:spPr>
          <a:xfrm rot="5400000">
            <a:off x="5961524" y="3623420"/>
            <a:ext cx="223267" cy="19780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0EB915C2-C58C-BE49-FB67-178893D42667}"/>
              </a:ext>
            </a:extLst>
          </p:cNvPr>
          <p:cNvCxnSpPr>
            <a:cxnSpLocks/>
            <a:stCxn id="192" idx="3"/>
            <a:endCxn id="203" idx="1"/>
          </p:cNvCxnSpPr>
          <p:nvPr/>
        </p:nvCxnSpPr>
        <p:spPr>
          <a:xfrm>
            <a:off x="4567304" y="4907621"/>
            <a:ext cx="207637" cy="3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>
            <a:extLst>
              <a:ext uri="{FF2B5EF4-FFF2-40B4-BE49-F238E27FC236}">
                <a16:creationId xmlns:a16="http://schemas.microsoft.com/office/drawing/2014/main" id="{84D3B89A-FD80-D5D6-A707-C8E4CF5EC01F}"/>
              </a:ext>
            </a:extLst>
          </p:cNvPr>
          <p:cNvSpPr/>
          <p:nvPr/>
        </p:nvSpPr>
        <p:spPr>
          <a:xfrm>
            <a:off x="7807741" y="5853052"/>
            <a:ext cx="954335" cy="39099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FERDINAND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1835-48</a:t>
            </a:r>
          </a:p>
        </p:txBody>
      </p:sp>
      <p:cxnSp>
        <p:nvCxnSpPr>
          <p:cNvPr id="207" name="Connecteur droit avec flèche 206">
            <a:extLst>
              <a:ext uri="{FF2B5EF4-FFF2-40B4-BE49-F238E27FC236}">
                <a16:creationId xmlns:a16="http://schemas.microsoft.com/office/drawing/2014/main" id="{87A2652A-87FB-CB44-FFB2-40222CB1376B}"/>
              </a:ext>
            </a:extLst>
          </p:cNvPr>
          <p:cNvCxnSpPr>
            <a:cxnSpLocks/>
            <a:stCxn id="158" idx="2"/>
            <a:endCxn id="206" idx="0"/>
          </p:cNvCxnSpPr>
          <p:nvPr/>
        </p:nvCxnSpPr>
        <p:spPr>
          <a:xfrm>
            <a:off x="8255058" y="5755533"/>
            <a:ext cx="29851" cy="975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 207">
            <a:extLst>
              <a:ext uri="{FF2B5EF4-FFF2-40B4-BE49-F238E27FC236}">
                <a16:creationId xmlns:a16="http://schemas.microsoft.com/office/drawing/2014/main" id="{97E5596F-02FB-5ABE-49FA-0844A6E6E057}"/>
              </a:ext>
            </a:extLst>
          </p:cNvPr>
          <p:cNvSpPr/>
          <p:nvPr/>
        </p:nvSpPr>
        <p:spPr>
          <a:xfrm>
            <a:off x="6841822" y="5853052"/>
            <a:ext cx="872435" cy="390996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Fr.-Charles</a:t>
            </a:r>
          </a:p>
        </p:txBody>
      </p:sp>
      <p:cxnSp>
        <p:nvCxnSpPr>
          <p:cNvPr id="209" name="Connecteur en angle 71">
            <a:extLst>
              <a:ext uri="{FF2B5EF4-FFF2-40B4-BE49-F238E27FC236}">
                <a16:creationId xmlns:a16="http://schemas.microsoft.com/office/drawing/2014/main" id="{2BEAD265-9669-BBCF-C0A8-716925659486}"/>
              </a:ext>
            </a:extLst>
          </p:cNvPr>
          <p:cNvCxnSpPr>
            <a:cxnSpLocks/>
            <a:stCxn id="158" idx="2"/>
            <a:endCxn id="208" idx="0"/>
          </p:cNvCxnSpPr>
          <p:nvPr/>
        </p:nvCxnSpPr>
        <p:spPr>
          <a:xfrm rot="5400000">
            <a:off x="7717790" y="5315783"/>
            <a:ext cx="97519" cy="97701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E9CC0FD4-BA5E-36CA-3A5F-F7E87BCA4F4C}"/>
              </a:ext>
            </a:extLst>
          </p:cNvPr>
          <p:cNvSpPr/>
          <p:nvPr/>
        </p:nvSpPr>
        <p:spPr>
          <a:xfrm>
            <a:off x="6841822" y="6361496"/>
            <a:ext cx="872435" cy="390996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Fr.-Joseph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1848-1916</a:t>
            </a:r>
          </a:p>
        </p:txBody>
      </p:sp>
      <p:cxnSp>
        <p:nvCxnSpPr>
          <p:cNvPr id="211" name="Connecteur droit avec flèche 210">
            <a:extLst>
              <a:ext uri="{FF2B5EF4-FFF2-40B4-BE49-F238E27FC236}">
                <a16:creationId xmlns:a16="http://schemas.microsoft.com/office/drawing/2014/main" id="{038BBE34-4687-18C5-3026-E721070265C5}"/>
              </a:ext>
            </a:extLst>
          </p:cNvPr>
          <p:cNvCxnSpPr>
            <a:cxnSpLocks/>
            <a:stCxn id="208" idx="2"/>
            <a:endCxn id="210" idx="0"/>
          </p:cNvCxnSpPr>
          <p:nvPr/>
        </p:nvCxnSpPr>
        <p:spPr>
          <a:xfrm>
            <a:off x="7278040" y="6244048"/>
            <a:ext cx="0" cy="1174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32453D0-F9D3-A42B-7671-C5888518F34E}"/>
              </a:ext>
            </a:extLst>
          </p:cNvPr>
          <p:cNvSpPr/>
          <p:nvPr/>
        </p:nvSpPr>
        <p:spPr>
          <a:xfrm>
            <a:off x="6117515" y="5853052"/>
            <a:ext cx="641062" cy="39099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Marie-Louise</a:t>
            </a:r>
          </a:p>
        </p:txBody>
      </p:sp>
      <p:cxnSp>
        <p:nvCxnSpPr>
          <p:cNvPr id="213" name="Connecteur en angle 71">
            <a:extLst>
              <a:ext uri="{FF2B5EF4-FFF2-40B4-BE49-F238E27FC236}">
                <a16:creationId xmlns:a16="http://schemas.microsoft.com/office/drawing/2014/main" id="{9463814D-7C9C-B270-DE7C-58D9C387A745}"/>
              </a:ext>
            </a:extLst>
          </p:cNvPr>
          <p:cNvCxnSpPr>
            <a:cxnSpLocks/>
            <a:stCxn id="158" idx="2"/>
            <a:endCxn id="212" idx="0"/>
          </p:cNvCxnSpPr>
          <p:nvPr/>
        </p:nvCxnSpPr>
        <p:spPr>
          <a:xfrm rot="5400000">
            <a:off x="7297793" y="4895786"/>
            <a:ext cx="97519" cy="181701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Rectangle 213">
            <a:extLst>
              <a:ext uri="{FF2B5EF4-FFF2-40B4-BE49-F238E27FC236}">
                <a16:creationId xmlns:a16="http://schemas.microsoft.com/office/drawing/2014/main" id="{89008A61-3EDD-95AC-0A5C-7C8A70D1527A}"/>
              </a:ext>
            </a:extLst>
          </p:cNvPr>
          <p:cNvSpPr/>
          <p:nvPr/>
        </p:nvSpPr>
        <p:spPr>
          <a:xfrm>
            <a:off x="5163718" y="5860430"/>
            <a:ext cx="860313" cy="3909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Napoléon</a:t>
            </a:r>
          </a:p>
        </p:txBody>
      </p: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E0F0E902-30D8-8880-A0CC-310C14AAC856}"/>
              </a:ext>
            </a:extLst>
          </p:cNvPr>
          <p:cNvCxnSpPr>
            <a:cxnSpLocks/>
            <a:stCxn id="212" idx="1"/>
            <a:endCxn id="214" idx="3"/>
          </p:cNvCxnSpPr>
          <p:nvPr/>
        </p:nvCxnSpPr>
        <p:spPr>
          <a:xfrm flipH="1">
            <a:off x="6024031" y="6048550"/>
            <a:ext cx="93484" cy="73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54748EF-F0B7-F0A5-E60C-F54D01BE1E64}"/>
              </a:ext>
            </a:extLst>
          </p:cNvPr>
          <p:cNvSpPr/>
          <p:nvPr/>
        </p:nvSpPr>
        <p:spPr>
          <a:xfrm>
            <a:off x="8934445" y="5860430"/>
            <a:ext cx="1090344" cy="39099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Léopold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1824-59</a:t>
            </a:r>
          </a:p>
        </p:txBody>
      </p:sp>
      <p:cxnSp>
        <p:nvCxnSpPr>
          <p:cNvPr id="217" name="Connecteur droit avec flèche 216">
            <a:extLst>
              <a:ext uri="{FF2B5EF4-FFF2-40B4-BE49-F238E27FC236}">
                <a16:creationId xmlns:a16="http://schemas.microsoft.com/office/drawing/2014/main" id="{B1B631B3-6526-84C5-A9CD-95FBD59B73FC}"/>
              </a:ext>
            </a:extLst>
          </p:cNvPr>
          <p:cNvCxnSpPr>
            <a:cxnSpLocks/>
            <a:stCxn id="163" idx="2"/>
            <a:endCxn id="216" idx="0"/>
          </p:cNvCxnSpPr>
          <p:nvPr/>
        </p:nvCxnSpPr>
        <p:spPr>
          <a:xfrm>
            <a:off x="9470371" y="5753407"/>
            <a:ext cx="9246" cy="10702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B8D7767-43FE-684E-E8AB-3CAEA8858CC9}"/>
              </a:ext>
            </a:extLst>
          </p:cNvPr>
          <p:cNvSpPr/>
          <p:nvPr/>
        </p:nvSpPr>
        <p:spPr>
          <a:xfrm>
            <a:off x="8934445" y="6358449"/>
            <a:ext cx="1090345" cy="39404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Ferdinand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1859-60</a:t>
            </a:r>
          </a:p>
        </p:txBody>
      </p:sp>
      <p:cxnSp>
        <p:nvCxnSpPr>
          <p:cNvPr id="219" name="Connecteur droit avec flèche 218">
            <a:extLst>
              <a:ext uri="{FF2B5EF4-FFF2-40B4-BE49-F238E27FC236}">
                <a16:creationId xmlns:a16="http://schemas.microsoft.com/office/drawing/2014/main" id="{F279A512-6046-D021-0E98-E8A0B875A050}"/>
              </a:ext>
            </a:extLst>
          </p:cNvPr>
          <p:cNvCxnSpPr>
            <a:cxnSpLocks/>
            <a:stCxn id="216" idx="2"/>
            <a:endCxn id="218" idx="0"/>
          </p:cNvCxnSpPr>
          <p:nvPr/>
        </p:nvCxnSpPr>
        <p:spPr>
          <a:xfrm>
            <a:off x="9479617" y="6251426"/>
            <a:ext cx="1" cy="10702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>
            <a:extLst>
              <a:ext uri="{FF2B5EF4-FFF2-40B4-BE49-F238E27FC236}">
                <a16:creationId xmlns:a16="http://schemas.microsoft.com/office/drawing/2014/main" id="{5E4F6A07-4CD2-3D90-1967-CDFBE28C1EAB}"/>
              </a:ext>
            </a:extLst>
          </p:cNvPr>
          <p:cNvSpPr/>
          <p:nvPr/>
        </p:nvSpPr>
        <p:spPr>
          <a:xfrm>
            <a:off x="10187912" y="5866277"/>
            <a:ext cx="872434" cy="38514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François 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1846-59</a:t>
            </a:r>
          </a:p>
        </p:txBody>
      </p:sp>
      <p:cxnSp>
        <p:nvCxnSpPr>
          <p:cNvPr id="221" name="Connecteur droit avec flèche 220">
            <a:extLst>
              <a:ext uri="{FF2B5EF4-FFF2-40B4-BE49-F238E27FC236}">
                <a16:creationId xmlns:a16="http://schemas.microsoft.com/office/drawing/2014/main" id="{EBA97175-7C3C-30C8-2175-0E683A856BF3}"/>
              </a:ext>
            </a:extLst>
          </p:cNvPr>
          <p:cNvCxnSpPr>
            <a:cxnSpLocks/>
            <a:stCxn id="171" idx="2"/>
            <a:endCxn id="220" idx="0"/>
          </p:cNvCxnSpPr>
          <p:nvPr/>
        </p:nvCxnSpPr>
        <p:spPr>
          <a:xfrm>
            <a:off x="10607600" y="5731398"/>
            <a:ext cx="16529" cy="1348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en angle 71">
            <a:extLst>
              <a:ext uri="{FF2B5EF4-FFF2-40B4-BE49-F238E27FC236}">
                <a16:creationId xmlns:a16="http://schemas.microsoft.com/office/drawing/2014/main" id="{A4677267-C3E4-1414-F5FA-A27BF9B5BFD0}"/>
              </a:ext>
            </a:extLst>
          </p:cNvPr>
          <p:cNvCxnSpPr>
            <a:cxnSpLocks/>
            <a:stCxn id="167" idx="2"/>
            <a:endCxn id="171" idx="0"/>
          </p:cNvCxnSpPr>
          <p:nvPr/>
        </p:nvCxnSpPr>
        <p:spPr>
          <a:xfrm rot="5400000">
            <a:off x="11026525" y="4674475"/>
            <a:ext cx="111017" cy="94886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tangle 235">
            <a:extLst>
              <a:ext uri="{FF2B5EF4-FFF2-40B4-BE49-F238E27FC236}">
                <a16:creationId xmlns:a16="http://schemas.microsoft.com/office/drawing/2014/main" id="{02C1B4F3-ABAC-46EB-B09C-C39A5A6BE384}"/>
              </a:ext>
            </a:extLst>
          </p:cNvPr>
          <p:cNvSpPr/>
          <p:nvPr/>
        </p:nvSpPr>
        <p:spPr>
          <a:xfrm>
            <a:off x="52176" y="5340402"/>
            <a:ext cx="1227436" cy="390996"/>
          </a:xfrm>
          <a:prstGeom prst="rect">
            <a:avLst/>
          </a:prstGeom>
          <a:solidFill>
            <a:srgbClr val="AFABA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François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1825-30</a:t>
            </a:r>
          </a:p>
        </p:txBody>
      </p:sp>
      <p:cxnSp>
        <p:nvCxnSpPr>
          <p:cNvPr id="239" name="Connecteur droit avec flèche 238">
            <a:extLst>
              <a:ext uri="{FF2B5EF4-FFF2-40B4-BE49-F238E27FC236}">
                <a16:creationId xmlns:a16="http://schemas.microsoft.com/office/drawing/2014/main" id="{C13E5A6B-FF6E-ED9A-589A-15ED96E61E85}"/>
              </a:ext>
            </a:extLst>
          </p:cNvPr>
          <p:cNvCxnSpPr>
            <a:cxnSpLocks/>
            <a:stCxn id="186" idx="2"/>
            <a:endCxn id="236" idx="0"/>
          </p:cNvCxnSpPr>
          <p:nvPr/>
        </p:nvCxnSpPr>
        <p:spPr>
          <a:xfrm>
            <a:off x="665894" y="5237032"/>
            <a:ext cx="0" cy="1033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5DF4D41-B72D-0FBA-73EB-15E63DA57365}"/>
              </a:ext>
            </a:extLst>
          </p:cNvPr>
          <p:cNvSpPr/>
          <p:nvPr/>
        </p:nvSpPr>
        <p:spPr>
          <a:xfrm>
            <a:off x="1401008" y="4268089"/>
            <a:ext cx="1111964" cy="167614"/>
          </a:xfrm>
          <a:prstGeom prst="rect">
            <a:avLst/>
          </a:prstGeom>
          <a:solidFill>
            <a:srgbClr val="AFABA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1734-59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C3098B-E770-2B21-85DA-C4005FA6D658}"/>
              </a:ext>
            </a:extLst>
          </p:cNvPr>
          <p:cNvSpPr/>
          <p:nvPr/>
        </p:nvSpPr>
        <p:spPr>
          <a:xfrm>
            <a:off x="73283" y="5841463"/>
            <a:ext cx="1227436" cy="390996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Ferdinand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1830-59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FC9379F-BD4B-12BD-9E93-5F0432A60531}"/>
              </a:ext>
            </a:extLst>
          </p:cNvPr>
          <p:cNvCxnSpPr>
            <a:cxnSpLocks/>
            <a:stCxn id="236" idx="2"/>
            <a:endCxn id="3" idx="0"/>
          </p:cNvCxnSpPr>
          <p:nvPr/>
        </p:nvCxnSpPr>
        <p:spPr>
          <a:xfrm>
            <a:off x="665894" y="5731398"/>
            <a:ext cx="21107" cy="1100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5091C00-6F6A-08F6-D62E-CC3FDD505C30}"/>
              </a:ext>
            </a:extLst>
          </p:cNvPr>
          <p:cNvSpPr/>
          <p:nvPr/>
        </p:nvSpPr>
        <p:spPr>
          <a:xfrm>
            <a:off x="59315" y="6320879"/>
            <a:ext cx="1227436" cy="390996"/>
          </a:xfrm>
          <a:prstGeom prst="rect">
            <a:avLst/>
          </a:prstGeom>
          <a:solidFill>
            <a:srgbClr val="AFABA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François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1859-61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B2E40B1-5A7B-32FF-9623-3AFE361F7336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 flipH="1">
            <a:off x="673033" y="6232459"/>
            <a:ext cx="13968" cy="88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0A8CA0A-880E-1798-3DA8-1EF250930D65}"/>
              </a:ext>
            </a:extLst>
          </p:cNvPr>
          <p:cNvSpPr/>
          <p:nvPr/>
        </p:nvSpPr>
        <p:spPr>
          <a:xfrm>
            <a:off x="6506850" y="5313333"/>
            <a:ext cx="1090345" cy="324765"/>
          </a:xfrm>
          <a:prstGeom prst="rect">
            <a:avLst/>
          </a:prstGeom>
          <a:solidFill>
            <a:srgbClr val="AFABA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Marie-Thérèse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5A28678-CEF3-7ED6-EAE7-98E099F3C467}"/>
              </a:ext>
            </a:extLst>
          </p:cNvPr>
          <p:cNvCxnSpPr>
            <a:cxnSpLocks/>
            <a:stCxn id="15" idx="3"/>
            <a:endCxn id="158" idx="1"/>
          </p:cNvCxnSpPr>
          <p:nvPr/>
        </p:nvCxnSpPr>
        <p:spPr>
          <a:xfrm>
            <a:off x="7597195" y="5475716"/>
            <a:ext cx="693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71">
            <a:extLst>
              <a:ext uri="{FF2B5EF4-FFF2-40B4-BE49-F238E27FC236}">
                <a16:creationId xmlns:a16="http://schemas.microsoft.com/office/drawing/2014/main" id="{45F85ACD-E9B9-6E1A-B5DF-D7777D3D3F36}"/>
              </a:ext>
            </a:extLst>
          </p:cNvPr>
          <p:cNvCxnSpPr>
            <a:cxnSpLocks/>
            <a:stCxn id="15" idx="2"/>
            <a:endCxn id="212" idx="0"/>
          </p:cNvCxnSpPr>
          <p:nvPr/>
        </p:nvCxnSpPr>
        <p:spPr>
          <a:xfrm rot="5400000">
            <a:off x="6637558" y="5438587"/>
            <a:ext cx="214954" cy="613977"/>
          </a:xfrm>
          <a:prstGeom prst="bentConnector3">
            <a:avLst>
              <a:gd name="adj1" fmla="val 8082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71">
            <a:extLst>
              <a:ext uri="{FF2B5EF4-FFF2-40B4-BE49-F238E27FC236}">
                <a16:creationId xmlns:a16="http://schemas.microsoft.com/office/drawing/2014/main" id="{E4FE4AA5-58F0-AFC2-C763-1164061BA274}"/>
              </a:ext>
            </a:extLst>
          </p:cNvPr>
          <p:cNvCxnSpPr>
            <a:cxnSpLocks/>
            <a:stCxn id="15" idx="2"/>
            <a:endCxn id="206" idx="0"/>
          </p:cNvCxnSpPr>
          <p:nvPr/>
        </p:nvCxnSpPr>
        <p:spPr>
          <a:xfrm rot="16200000" flipH="1">
            <a:off x="7560989" y="5129132"/>
            <a:ext cx="214954" cy="123288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1F04579-C7D8-E50C-D855-FAECF13625F1}"/>
              </a:ext>
            </a:extLst>
          </p:cNvPr>
          <p:cNvSpPr/>
          <p:nvPr/>
        </p:nvSpPr>
        <p:spPr>
          <a:xfrm>
            <a:off x="3287844" y="6175859"/>
            <a:ext cx="1269075" cy="291145"/>
          </a:xfrm>
          <a:prstGeom prst="rect">
            <a:avLst/>
          </a:prstGeom>
          <a:solidFill>
            <a:srgbClr val="D0CEC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1849-54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9AB9B8C-E0C7-BE38-6ADC-CEDA2B815CE6}"/>
              </a:ext>
            </a:extLst>
          </p:cNvPr>
          <p:cNvCxnSpPr>
            <a:cxnSpLocks/>
            <a:stCxn id="198" idx="2"/>
            <a:endCxn id="23" idx="0"/>
          </p:cNvCxnSpPr>
          <p:nvPr/>
        </p:nvCxnSpPr>
        <p:spPr>
          <a:xfrm flipH="1">
            <a:off x="3922382" y="6122394"/>
            <a:ext cx="15277" cy="534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C859482-F659-5071-2A39-496DF7CE4610}"/>
              </a:ext>
            </a:extLst>
          </p:cNvPr>
          <p:cNvSpPr/>
          <p:nvPr/>
        </p:nvSpPr>
        <p:spPr>
          <a:xfrm>
            <a:off x="3267084" y="6493151"/>
            <a:ext cx="1269075" cy="374281"/>
          </a:xfrm>
          <a:prstGeom prst="rect">
            <a:avLst/>
          </a:prstGeom>
          <a:solidFill>
            <a:srgbClr val="D0CEC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Robert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1854-59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8314E6BF-EDA8-B6FF-D538-426099D03AC3}"/>
              </a:ext>
            </a:extLst>
          </p:cNvPr>
          <p:cNvCxnSpPr>
            <a:cxnSpLocks/>
            <a:stCxn id="23" idx="2"/>
            <a:endCxn id="30" idx="0"/>
          </p:cNvCxnSpPr>
          <p:nvPr/>
        </p:nvCxnSpPr>
        <p:spPr>
          <a:xfrm flipH="1">
            <a:off x="3901622" y="6467004"/>
            <a:ext cx="20760" cy="2614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ctangle 234">
            <a:extLst>
              <a:ext uri="{FF2B5EF4-FFF2-40B4-BE49-F238E27FC236}">
                <a16:creationId xmlns:a16="http://schemas.microsoft.com/office/drawing/2014/main" id="{32901E2B-E4B1-1D2E-6D48-F9B1B2CC9EDF}"/>
              </a:ext>
            </a:extLst>
          </p:cNvPr>
          <p:cNvSpPr/>
          <p:nvPr/>
        </p:nvSpPr>
        <p:spPr>
          <a:xfrm>
            <a:off x="10532124" y="813835"/>
            <a:ext cx="1253138" cy="533248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SAVOIE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Savoie-Piémont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1048-1861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CF34BD07-712B-3457-D86F-82E1D8C0C75B}"/>
              </a:ext>
            </a:extLst>
          </p:cNvPr>
          <p:cNvSpPr/>
          <p:nvPr/>
        </p:nvSpPr>
        <p:spPr>
          <a:xfrm>
            <a:off x="9470473" y="813836"/>
            <a:ext cx="1006787" cy="54632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Victor-Amédée III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1773-96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88F667C7-5678-F041-C0BD-518119146090}"/>
              </a:ext>
            </a:extLst>
          </p:cNvPr>
          <p:cNvSpPr/>
          <p:nvPr/>
        </p:nvSpPr>
        <p:spPr>
          <a:xfrm>
            <a:off x="9470654" y="1476664"/>
            <a:ext cx="1017765" cy="54632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Charles-Emmanuel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1796-1802</a:t>
            </a:r>
          </a:p>
        </p:txBody>
      </p:sp>
      <p:cxnSp>
        <p:nvCxnSpPr>
          <p:cNvPr id="244" name="Connecteur droit avec flèche 243">
            <a:extLst>
              <a:ext uri="{FF2B5EF4-FFF2-40B4-BE49-F238E27FC236}">
                <a16:creationId xmlns:a16="http://schemas.microsoft.com/office/drawing/2014/main" id="{335B9DC0-E917-0622-956F-C58135A42EBC}"/>
              </a:ext>
            </a:extLst>
          </p:cNvPr>
          <p:cNvCxnSpPr>
            <a:cxnSpLocks/>
            <a:stCxn id="241" idx="2"/>
            <a:endCxn id="243" idx="0"/>
          </p:cNvCxnSpPr>
          <p:nvPr/>
        </p:nvCxnSpPr>
        <p:spPr>
          <a:xfrm>
            <a:off x="9973867" y="1360157"/>
            <a:ext cx="5670" cy="1165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Rectangle 244">
            <a:extLst>
              <a:ext uri="{FF2B5EF4-FFF2-40B4-BE49-F238E27FC236}">
                <a16:creationId xmlns:a16="http://schemas.microsoft.com/office/drawing/2014/main" id="{7CA571BB-13E6-9A46-1A52-C7AAFBE3F9D1}"/>
              </a:ext>
            </a:extLst>
          </p:cNvPr>
          <p:cNvSpPr/>
          <p:nvPr/>
        </p:nvSpPr>
        <p:spPr>
          <a:xfrm>
            <a:off x="8323392" y="1469991"/>
            <a:ext cx="1094089" cy="54632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Victor-Emmanuel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1802-21</a:t>
            </a:r>
          </a:p>
        </p:txBody>
      </p:sp>
      <p:cxnSp>
        <p:nvCxnSpPr>
          <p:cNvPr id="246" name="Connecteur : en angle 245">
            <a:extLst>
              <a:ext uri="{FF2B5EF4-FFF2-40B4-BE49-F238E27FC236}">
                <a16:creationId xmlns:a16="http://schemas.microsoft.com/office/drawing/2014/main" id="{17B5E8EA-2C32-825E-8291-77BA330AAB9A}"/>
              </a:ext>
            </a:extLst>
          </p:cNvPr>
          <p:cNvCxnSpPr>
            <a:cxnSpLocks/>
            <a:stCxn id="241" idx="2"/>
            <a:endCxn id="245" idx="0"/>
          </p:cNvCxnSpPr>
          <p:nvPr/>
        </p:nvCxnSpPr>
        <p:spPr>
          <a:xfrm rot="5400000">
            <a:off x="9367235" y="863359"/>
            <a:ext cx="109834" cy="110343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Rectangle 246">
            <a:extLst>
              <a:ext uri="{FF2B5EF4-FFF2-40B4-BE49-F238E27FC236}">
                <a16:creationId xmlns:a16="http://schemas.microsoft.com/office/drawing/2014/main" id="{C8A3D743-124F-9138-005C-08DCA6F6C5EB}"/>
              </a:ext>
            </a:extLst>
          </p:cNvPr>
          <p:cNvSpPr/>
          <p:nvPr/>
        </p:nvSpPr>
        <p:spPr>
          <a:xfrm>
            <a:off x="10545350" y="1476663"/>
            <a:ext cx="733932" cy="54632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Charles-Félix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1821-31</a:t>
            </a:r>
          </a:p>
        </p:txBody>
      </p:sp>
      <p:cxnSp>
        <p:nvCxnSpPr>
          <p:cNvPr id="248" name="Connecteur : en angle 247">
            <a:extLst>
              <a:ext uri="{FF2B5EF4-FFF2-40B4-BE49-F238E27FC236}">
                <a16:creationId xmlns:a16="http://schemas.microsoft.com/office/drawing/2014/main" id="{F31CC93A-E349-4938-E291-7F272F893CF5}"/>
              </a:ext>
            </a:extLst>
          </p:cNvPr>
          <p:cNvCxnSpPr>
            <a:cxnSpLocks/>
            <a:stCxn id="241" idx="2"/>
            <a:endCxn id="247" idx="0"/>
          </p:cNvCxnSpPr>
          <p:nvPr/>
        </p:nvCxnSpPr>
        <p:spPr>
          <a:xfrm rot="16200000" flipH="1">
            <a:off x="10384838" y="949185"/>
            <a:ext cx="116506" cy="93844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78FD878-672A-1425-A2DC-58BF0D0DBD89}"/>
              </a:ext>
            </a:extLst>
          </p:cNvPr>
          <p:cNvSpPr/>
          <p:nvPr/>
        </p:nvSpPr>
        <p:spPr>
          <a:xfrm>
            <a:off x="11351666" y="1484149"/>
            <a:ext cx="733932" cy="546321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Charles-Albert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1831</a:t>
            </a:r>
          </a:p>
        </p:txBody>
      </p:sp>
    </p:spTree>
    <p:extLst>
      <p:ext uri="{BB962C8B-B14F-4D97-AF65-F5344CB8AC3E}">
        <p14:creationId xmlns:p14="http://schemas.microsoft.com/office/powerpoint/2010/main" val="2162390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B4C15-E06D-69F3-5992-08DA4E92E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4F680D5B-7CCA-EE71-56BF-5C0AAA93F323}"/>
              </a:ext>
            </a:extLst>
          </p:cNvPr>
          <p:cNvSpPr/>
          <p:nvPr/>
        </p:nvSpPr>
        <p:spPr>
          <a:xfrm>
            <a:off x="154799" y="177840"/>
            <a:ext cx="6271935" cy="61540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Jan.-mai 1848 : En Italie, révoltes libérales et indépendantistes : Palerme, Naples, Rome, Florence, Milan et Venise ; Au nord, Charles-Albert de Piémont-Sardaigne en guerre contre l’Autriche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*1820-30 : Le </a:t>
            </a:r>
            <a:r>
              <a:rPr lang="fr-FR" i="1" dirty="0">
                <a:solidFill>
                  <a:srgbClr val="000000"/>
                </a:solidFill>
                <a:ea typeface="Times New Roman" panose="02020603050405020304" pitchFamily="18" charset="0"/>
              </a:rPr>
              <a:t>Risorgimento 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(XVIIIe siècle) prend un sens politique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Et pour sa réussite, trois </a:t>
            </a:r>
            <a:r>
              <a:rPr lang="fr-FR" i="1" dirty="0">
                <a:solidFill>
                  <a:srgbClr val="000000"/>
                </a:solidFill>
                <a:ea typeface="Times New Roman" panose="02020603050405020304" pitchFamily="18" charset="0"/>
              </a:rPr>
              <a:t>scenarii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…</a:t>
            </a:r>
          </a:p>
          <a:p>
            <a:endParaRPr lang="fr-FR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a) Le Turinois </a:t>
            </a:r>
            <a:r>
              <a:rPr lang="fr-FR" u="sng" dirty="0" err="1">
                <a:solidFill>
                  <a:srgbClr val="000000"/>
                </a:solidFill>
                <a:ea typeface="Times New Roman" panose="02020603050405020304" pitchFamily="18" charset="0"/>
              </a:rPr>
              <a:t>Vicenzo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 Gioberti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fr-FR" i="1" dirty="0">
                <a:solidFill>
                  <a:srgbClr val="000000"/>
                </a:solidFill>
                <a:ea typeface="Times New Roman" panose="02020603050405020304" pitchFamily="18" charset="0"/>
              </a:rPr>
              <a:t>néo-guelfe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, imagine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Une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Confédération italienne présidée par le pape</a:t>
            </a:r>
          </a:p>
          <a:p>
            <a:endParaRPr lang="fr-FR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b)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Mazzini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et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Garibaldi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partisans d’une </a:t>
            </a:r>
            <a:r>
              <a:rPr lang="fr-FR" sz="1700" u="sng" dirty="0">
                <a:solidFill>
                  <a:srgbClr val="000000"/>
                </a:solidFill>
                <a:ea typeface="Times New Roman" panose="02020603050405020304" pitchFamily="18" charset="0"/>
              </a:rPr>
              <a:t>Italie républicaine unitaire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Avec comme capitale, une Rome libérée de la Papauté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NB : 1834 : Mazzini avait fondé en Suisse, </a:t>
            </a:r>
            <a:r>
              <a:rPr lang="fr-FR" i="1" dirty="0">
                <a:solidFill>
                  <a:srgbClr val="000000"/>
                </a:solidFill>
                <a:ea typeface="Times New Roman" panose="02020603050405020304" pitchFamily="18" charset="0"/>
              </a:rPr>
              <a:t>Jeune-Europe</a:t>
            </a:r>
          </a:p>
          <a:p>
            <a:endParaRPr lang="fr-FR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c) A Turin, pour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Cesare Balbo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, une unification de l’Italie (du Nord)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A partir du royaume de Piémont-Sardaigne de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Charles-Albert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1821 : Impliqué dans la révolte de Turin</a:t>
            </a:r>
          </a:p>
          <a:p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Une Italie monarchique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*Face à ces 3 projets, une Autriche, alliée aux Bourbon de Naples Qui considère l’Italie comme une simple </a:t>
            </a:r>
            <a:r>
              <a:rPr lang="fr-FR" i="1" dirty="0">
                <a:solidFill>
                  <a:srgbClr val="000000"/>
                </a:solidFill>
                <a:ea typeface="Times New Roman" panose="02020603050405020304" pitchFamily="18" charset="0"/>
              </a:rPr>
              <a:t>expression géographique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(Metternich), </a:t>
            </a:r>
            <a:r>
              <a:rPr lang="fr-FR" i="1" dirty="0">
                <a:solidFill>
                  <a:srgbClr val="000000"/>
                </a:solidFill>
                <a:ea typeface="Times New Roman" panose="02020603050405020304" pitchFamily="18" charset="0"/>
              </a:rPr>
              <a:t>une annexe de l’Empire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(l’historien Pierre Milza)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Et donc, un domaine réservé</a:t>
            </a:r>
          </a:p>
          <a:p>
            <a:endParaRPr lang="fr-FR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*Récit…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DF35BFEF-6D2F-0630-625B-52C82C629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49" y="129209"/>
            <a:ext cx="5499651" cy="65995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F00818F-9908-BC85-6EEC-8AFF9618B4AF}"/>
              </a:ext>
            </a:extLst>
          </p:cNvPr>
          <p:cNvSpPr/>
          <p:nvPr/>
        </p:nvSpPr>
        <p:spPr>
          <a:xfrm>
            <a:off x="8667912" y="1258236"/>
            <a:ext cx="174870" cy="14897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791E769-E351-FA60-5C0E-B3E209D97297}"/>
              </a:ext>
            </a:extLst>
          </p:cNvPr>
          <p:cNvSpPr/>
          <p:nvPr/>
        </p:nvSpPr>
        <p:spPr>
          <a:xfrm>
            <a:off x="8755347" y="2159384"/>
            <a:ext cx="174870" cy="14897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49C432C-A08B-7B62-306B-170CA48B85FA}"/>
              </a:ext>
            </a:extLst>
          </p:cNvPr>
          <p:cNvSpPr/>
          <p:nvPr/>
        </p:nvSpPr>
        <p:spPr>
          <a:xfrm>
            <a:off x="8605233" y="1708810"/>
            <a:ext cx="174870" cy="14897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EF265DF-6361-7298-F73B-975BAAE095A4}"/>
              </a:ext>
            </a:extLst>
          </p:cNvPr>
          <p:cNvSpPr/>
          <p:nvPr/>
        </p:nvSpPr>
        <p:spPr>
          <a:xfrm>
            <a:off x="8345819" y="1634323"/>
            <a:ext cx="174870" cy="148974"/>
          </a:xfrm>
          <a:prstGeom prst="ellipse">
            <a:avLst/>
          </a:prstGeom>
          <a:solidFill>
            <a:srgbClr val="D0CEC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BD772DF-B190-D5D6-0E26-ED14B5909A00}"/>
              </a:ext>
            </a:extLst>
          </p:cNvPr>
          <p:cNvSpPr/>
          <p:nvPr/>
        </p:nvSpPr>
        <p:spPr>
          <a:xfrm>
            <a:off x="9972922" y="3769953"/>
            <a:ext cx="174870" cy="148974"/>
          </a:xfrm>
          <a:prstGeom prst="ellipse">
            <a:avLst/>
          </a:prstGeom>
          <a:solidFill>
            <a:srgbClr val="D0CEC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AA208B4-AF2D-75E1-BCAF-238521DC5B39}"/>
              </a:ext>
            </a:extLst>
          </p:cNvPr>
          <p:cNvSpPr/>
          <p:nvPr/>
        </p:nvSpPr>
        <p:spPr>
          <a:xfrm>
            <a:off x="7396259" y="1450084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3E89D0A-067D-3642-2916-B2E9A72DBC94}"/>
              </a:ext>
            </a:extLst>
          </p:cNvPr>
          <p:cNvSpPr/>
          <p:nvPr/>
        </p:nvSpPr>
        <p:spPr>
          <a:xfrm>
            <a:off x="9208285" y="3180391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7842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B4C15-E06D-69F3-5992-08DA4E92E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4F680D5B-7CCA-EE71-56BF-5C0AAA93F323}"/>
              </a:ext>
            </a:extLst>
          </p:cNvPr>
          <p:cNvSpPr/>
          <p:nvPr/>
        </p:nvSpPr>
        <p:spPr>
          <a:xfrm>
            <a:off x="154799" y="177840"/>
            <a:ext cx="6259253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Jan.-mai 1848 : En Italie, révoltes libérales et indépendantistes : Palerme, Naples, Rome, Florence, Milan et Venise ; Au nord, Charles-Albert de Piémont-Sardaigne en guerre contre l’Autriche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*1846-48 : En Italie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Quelques avancées des idées libérales ; Notamment…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A Rome, avec le pape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Pie IX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A Turin(-Gênes), avec le roi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Charles-Albert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antiautrichien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En Toscane avec le duc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Léopold II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</a:t>
            </a:r>
            <a:r>
              <a:rPr lang="fr-FR" dirty="0"/>
              <a:t>beau-frère de Charles-Albert</a:t>
            </a:r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dirty="0"/>
          </a:p>
          <a:p>
            <a:r>
              <a:rPr lang="fr-FR" dirty="0"/>
              <a:t>*Nov. 1847 : Charles-Albert, Léopold II et Pie IX</a:t>
            </a:r>
          </a:p>
          <a:p>
            <a:r>
              <a:rPr lang="fr-FR" dirty="0"/>
              <a:t>Signent les préliminaires d’une union douanière</a:t>
            </a:r>
          </a:p>
          <a:p>
            <a:r>
              <a:rPr lang="fr-FR" dirty="0"/>
              <a:t>Un </a:t>
            </a:r>
            <a:r>
              <a:rPr lang="fr-FR" i="1" dirty="0"/>
              <a:t>Zollverein</a:t>
            </a:r>
            <a:r>
              <a:rPr lang="fr-FR" dirty="0"/>
              <a:t> italien</a:t>
            </a:r>
          </a:p>
          <a:p>
            <a:endParaRPr lang="fr-FR" dirty="0"/>
          </a:p>
          <a:p>
            <a:r>
              <a:rPr lang="fr-FR" dirty="0"/>
              <a:t>*Mais contre toute attente</a:t>
            </a:r>
          </a:p>
          <a:p>
            <a:r>
              <a:rPr lang="fr-FR" dirty="0"/>
              <a:t>C’est en Sicile que le mouvement démarre…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DF35BFEF-6D2F-0630-625B-52C82C629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49" y="129209"/>
            <a:ext cx="5499651" cy="65995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95004BE4-9678-F9DD-534C-B5260DBD3AAC}"/>
              </a:ext>
            </a:extLst>
          </p:cNvPr>
          <p:cNvSpPr/>
          <p:nvPr/>
        </p:nvSpPr>
        <p:spPr>
          <a:xfrm>
            <a:off x="8667912" y="1258236"/>
            <a:ext cx="174870" cy="14897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54B08DD-2682-4C7A-2227-42C89EFD4D20}"/>
              </a:ext>
            </a:extLst>
          </p:cNvPr>
          <p:cNvSpPr/>
          <p:nvPr/>
        </p:nvSpPr>
        <p:spPr>
          <a:xfrm>
            <a:off x="8755347" y="2159384"/>
            <a:ext cx="174870" cy="14897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E2A017F-1ACD-C4E9-ECD3-DAE2F78264B6}"/>
              </a:ext>
            </a:extLst>
          </p:cNvPr>
          <p:cNvSpPr/>
          <p:nvPr/>
        </p:nvSpPr>
        <p:spPr>
          <a:xfrm>
            <a:off x="8605233" y="1708810"/>
            <a:ext cx="174870" cy="14897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42EB90D-26B1-B43B-E86E-9D7666B4C814}"/>
              </a:ext>
            </a:extLst>
          </p:cNvPr>
          <p:cNvSpPr/>
          <p:nvPr/>
        </p:nvSpPr>
        <p:spPr>
          <a:xfrm>
            <a:off x="8345819" y="1634323"/>
            <a:ext cx="174870" cy="148974"/>
          </a:xfrm>
          <a:prstGeom prst="ellipse">
            <a:avLst/>
          </a:prstGeom>
          <a:solidFill>
            <a:srgbClr val="D0CEC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9BE9698-9A8F-4CE0-6569-450B8B3A7A8F}"/>
              </a:ext>
            </a:extLst>
          </p:cNvPr>
          <p:cNvSpPr/>
          <p:nvPr/>
        </p:nvSpPr>
        <p:spPr>
          <a:xfrm>
            <a:off x="7396259" y="1450084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AE79F80-FA61-C6E7-28B6-A9DBB60FC857}"/>
              </a:ext>
            </a:extLst>
          </p:cNvPr>
          <p:cNvSpPr/>
          <p:nvPr/>
        </p:nvSpPr>
        <p:spPr>
          <a:xfrm>
            <a:off x="9972922" y="3769953"/>
            <a:ext cx="174870" cy="148974"/>
          </a:xfrm>
          <a:prstGeom prst="ellipse">
            <a:avLst/>
          </a:prstGeom>
          <a:solidFill>
            <a:srgbClr val="D0CEC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2A52AFE-B55F-0E4F-7C04-D2B565A782C0}"/>
              </a:ext>
            </a:extLst>
          </p:cNvPr>
          <p:cNvSpPr/>
          <p:nvPr/>
        </p:nvSpPr>
        <p:spPr>
          <a:xfrm>
            <a:off x="9208285" y="3180391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856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01DC7-5949-B7A5-7077-4416616D1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0068EA3C-207D-53BE-7EF5-EB2270D3FA9C}"/>
              </a:ext>
            </a:extLst>
          </p:cNvPr>
          <p:cNvSpPr/>
          <p:nvPr/>
        </p:nvSpPr>
        <p:spPr>
          <a:xfrm>
            <a:off x="154800" y="177840"/>
            <a:ext cx="5206910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Jan.-mai 1848 : En Italie, révoltes libérales et indépendantistes : Palerme, Naples, Rome, Florence, Milan et Venise ; Au nord, Charles-Albert de Piémont-Sardaigne en guerre contre l’Autriche</a:t>
            </a:r>
          </a:p>
          <a:p>
            <a:endParaRPr lang="fr-FR" dirty="0"/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*Jan. 1848 : A Palerme, révolution indépendantiste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*Fév.-Mars 1848 : Constitutions à Naples et à Florence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Puis à Rome ; Et Parme, en projet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 Turin, le roi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Charles-Albert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proclame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constitution, le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Statut fondamental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Instaurant le suffrage censitaire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le drapeau tricolore, né en 1797…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hormis Palerme, excentrée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véritable révolution partira réellement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la Venise autrichienne…</a:t>
            </a:r>
          </a:p>
        </p:txBody>
      </p:sp>
      <p:pic>
        <p:nvPicPr>
          <p:cNvPr id="3" name="Image 2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48C48A5E-2910-B970-2B59-5EF8C9BEC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48" t="40762" r="12006" b="16629"/>
          <a:stretch/>
        </p:blipFill>
        <p:spPr>
          <a:xfrm>
            <a:off x="5530788" y="177840"/>
            <a:ext cx="6506414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FBC0BBC-A448-14F3-117B-FFF3D3EFEFE3}"/>
              </a:ext>
            </a:extLst>
          </p:cNvPr>
          <p:cNvSpPr/>
          <p:nvPr/>
        </p:nvSpPr>
        <p:spPr>
          <a:xfrm>
            <a:off x="9339182" y="553169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8A6FB8F-B222-7FAE-C54A-9068A16089D8}"/>
              </a:ext>
            </a:extLst>
          </p:cNvPr>
          <p:cNvSpPr/>
          <p:nvPr/>
        </p:nvSpPr>
        <p:spPr>
          <a:xfrm>
            <a:off x="9514052" y="379589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FF086EA-BC7E-60E7-E593-AE54A3DF57A4}"/>
              </a:ext>
            </a:extLst>
          </p:cNvPr>
          <p:cNvSpPr/>
          <p:nvPr/>
        </p:nvSpPr>
        <p:spPr>
          <a:xfrm>
            <a:off x="8696560" y="311661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42AB748-F820-9DE3-7593-3FF7A3DA5485}"/>
              </a:ext>
            </a:extLst>
          </p:cNvPr>
          <p:cNvSpPr/>
          <p:nvPr/>
        </p:nvSpPr>
        <p:spPr>
          <a:xfrm>
            <a:off x="8040577" y="198355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8E6F244-6303-8743-990A-B0FA0C38414B}"/>
              </a:ext>
            </a:extLst>
          </p:cNvPr>
          <p:cNvSpPr/>
          <p:nvPr/>
        </p:nvSpPr>
        <p:spPr>
          <a:xfrm>
            <a:off x="6437064" y="128118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14F5820-FDA4-64FA-9444-59E3734423F2}"/>
              </a:ext>
            </a:extLst>
          </p:cNvPr>
          <p:cNvSpPr/>
          <p:nvPr/>
        </p:nvSpPr>
        <p:spPr>
          <a:xfrm>
            <a:off x="7430775" y="143016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B7ACB75-1EE0-8E08-680E-CC3A8565E18C}"/>
              </a:ext>
            </a:extLst>
          </p:cNvPr>
          <p:cNvSpPr/>
          <p:nvPr/>
        </p:nvSpPr>
        <p:spPr>
          <a:xfrm>
            <a:off x="7774723" y="150464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915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F35B7-0DFA-FAAC-15D4-AB4B642DA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1804761B-5F2C-0A51-2C8C-3C781120B2F3}"/>
              </a:ext>
            </a:extLst>
          </p:cNvPr>
          <p:cNvSpPr/>
          <p:nvPr/>
        </p:nvSpPr>
        <p:spPr>
          <a:xfrm>
            <a:off x="154800" y="177840"/>
            <a:ext cx="5206910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Jan.-mai 1848 : En Italie, révoltes libérales et indépendantistes : Palerme, Naples, Rome, Florence, Milan et Venise ; Au nord, Charles-Albert de Piémont-Sardaigne en guerre contre l’Autriche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18-22 mars 1848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: Après la révolte viennoise </a:t>
            </a:r>
            <a:r>
              <a:rPr lang="fr-FR" sz="16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(13 mars)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Insurrections à Milan et à Venise où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Daniele Manin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proclame la république de Saint-Marc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*23 mars 1848 : En réaction, à Turin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Charles-Albert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déclare la guerre à l’Autriche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il appelle à la libération de l’Italie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 Florence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Bettino </a:t>
            </a:r>
            <a:r>
              <a:rPr lang="fr-FR" u="sng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Ricasoli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proclame </a:t>
            </a:r>
            <a:r>
              <a:rPr lang="fr-FR" i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Fuorii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i </a:t>
            </a:r>
            <a:r>
              <a:rPr lang="fr-FR" i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Barbari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!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3" name="Image 2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7E7CBDA3-8D79-1DFC-0BDD-8522029B2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48" t="40762" r="12006" b="16629"/>
          <a:stretch/>
        </p:blipFill>
        <p:spPr>
          <a:xfrm>
            <a:off x="5530788" y="177840"/>
            <a:ext cx="6506414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08EB4AB-140B-13AD-DF76-E173BFBBE2A4}"/>
              </a:ext>
            </a:extLst>
          </p:cNvPr>
          <p:cNvSpPr/>
          <p:nvPr/>
        </p:nvSpPr>
        <p:spPr>
          <a:xfrm>
            <a:off x="9339182" y="553169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5145319-DA57-28CE-E487-43CD6BE9DCED}"/>
              </a:ext>
            </a:extLst>
          </p:cNvPr>
          <p:cNvSpPr/>
          <p:nvPr/>
        </p:nvSpPr>
        <p:spPr>
          <a:xfrm>
            <a:off x="9514052" y="3795894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3185197-71BD-8E58-6C20-AA9C6792C051}"/>
              </a:ext>
            </a:extLst>
          </p:cNvPr>
          <p:cNvSpPr/>
          <p:nvPr/>
        </p:nvSpPr>
        <p:spPr>
          <a:xfrm>
            <a:off x="8696560" y="311661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C086AAC-52E7-5E3F-35C6-A082E01E3F49}"/>
              </a:ext>
            </a:extLst>
          </p:cNvPr>
          <p:cNvSpPr/>
          <p:nvPr/>
        </p:nvSpPr>
        <p:spPr>
          <a:xfrm>
            <a:off x="8040577" y="198355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548C255-7E79-CC64-3586-12E0CB857997}"/>
              </a:ext>
            </a:extLst>
          </p:cNvPr>
          <p:cNvSpPr/>
          <p:nvPr/>
        </p:nvSpPr>
        <p:spPr>
          <a:xfrm>
            <a:off x="6437064" y="128118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86FB8F1-C2A6-0651-AB8D-8F775EBE07E3}"/>
              </a:ext>
            </a:extLst>
          </p:cNvPr>
          <p:cNvSpPr/>
          <p:nvPr/>
        </p:nvSpPr>
        <p:spPr>
          <a:xfrm>
            <a:off x="6997051" y="93000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81E9FAD-D3B8-8E6A-9382-DF7765ACEF32}"/>
              </a:ext>
            </a:extLst>
          </p:cNvPr>
          <p:cNvSpPr/>
          <p:nvPr/>
        </p:nvSpPr>
        <p:spPr>
          <a:xfrm>
            <a:off x="8441276" y="105642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347E3EF-64A0-43EE-A413-6479B74E98E5}"/>
              </a:ext>
            </a:extLst>
          </p:cNvPr>
          <p:cNvSpPr/>
          <p:nvPr/>
        </p:nvSpPr>
        <p:spPr>
          <a:xfrm>
            <a:off x="7430775" y="14301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D3B4DB4-BF75-7FE4-21E5-2B660F0E2D67}"/>
              </a:ext>
            </a:extLst>
          </p:cNvPr>
          <p:cNvSpPr/>
          <p:nvPr/>
        </p:nvSpPr>
        <p:spPr>
          <a:xfrm>
            <a:off x="7774723" y="150464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995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95CB9-B841-3BC9-CF4C-05DECCDB9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DBF34152-384A-F4F6-3AB3-BDA3164CC8F6}"/>
              </a:ext>
            </a:extLst>
          </p:cNvPr>
          <p:cNvSpPr/>
          <p:nvPr/>
        </p:nvSpPr>
        <p:spPr>
          <a:xfrm>
            <a:off x="154799" y="177840"/>
            <a:ext cx="5234619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Jan.-mai 1848 : En Italie, révoltes libérales et indépendantistes : Palerme, Naples, Rome, Florence, Milan et Venise ; Au nord, Charles-Albert de Piémont-Sardaigne en guerre contre l’Autriche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*29 mars 1848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venir en aide aux Milanais révoltés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Piémontais franchissent le Tessin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pénètrent en Lombardie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Ils chassent les monarques de Modène et Parme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soulèvent un enthousiasme populaire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*Conséquences…</a:t>
            </a:r>
          </a:p>
        </p:txBody>
      </p:sp>
      <p:pic>
        <p:nvPicPr>
          <p:cNvPr id="3" name="Image 2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7B219BD6-3EF4-2A0D-50CC-23CBFB182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48" t="40762" r="12006" b="16629"/>
          <a:stretch/>
        </p:blipFill>
        <p:spPr>
          <a:xfrm>
            <a:off x="5530788" y="177840"/>
            <a:ext cx="6506414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8058E75-B474-576E-8906-4A36AC87CA84}"/>
              </a:ext>
            </a:extLst>
          </p:cNvPr>
          <p:cNvSpPr/>
          <p:nvPr/>
        </p:nvSpPr>
        <p:spPr>
          <a:xfrm>
            <a:off x="6437064" y="128118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AD27557-A7F6-6B9B-BDDB-079683C0838A}"/>
              </a:ext>
            </a:extLst>
          </p:cNvPr>
          <p:cNvSpPr/>
          <p:nvPr/>
        </p:nvSpPr>
        <p:spPr>
          <a:xfrm>
            <a:off x="6997051" y="93000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0DB1458-F97B-3E6A-F53A-5DE30590D5A7}"/>
              </a:ext>
            </a:extLst>
          </p:cNvPr>
          <p:cNvCxnSpPr>
            <a:cxnSpLocks/>
            <a:stCxn id="7" idx="7"/>
            <a:endCxn id="8" idx="3"/>
          </p:cNvCxnSpPr>
          <p:nvPr/>
        </p:nvCxnSpPr>
        <p:spPr>
          <a:xfrm flipV="1">
            <a:off x="6586325" y="1057162"/>
            <a:ext cx="436335" cy="2458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90705FDB-A580-B758-73F6-A493CF641E7C}"/>
              </a:ext>
            </a:extLst>
          </p:cNvPr>
          <p:cNvSpPr/>
          <p:nvPr/>
        </p:nvSpPr>
        <p:spPr>
          <a:xfrm>
            <a:off x="9339182" y="553169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3166260-BCEC-4E12-37ED-BD3F444CC937}"/>
              </a:ext>
            </a:extLst>
          </p:cNvPr>
          <p:cNvSpPr/>
          <p:nvPr/>
        </p:nvSpPr>
        <p:spPr>
          <a:xfrm>
            <a:off x="9514052" y="3795894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6FB46B4-67F9-9035-7F29-46F070504950}"/>
              </a:ext>
            </a:extLst>
          </p:cNvPr>
          <p:cNvSpPr/>
          <p:nvPr/>
        </p:nvSpPr>
        <p:spPr>
          <a:xfrm>
            <a:off x="8696560" y="311661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CD63A26-1A69-0DEF-4DD7-7E4072D49D61}"/>
              </a:ext>
            </a:extLst>
          </p:cNvPr>
          <p:cNvSpPr/>
          <p:nvPr/>
        </p:nvSpPr>
        <p:spPr>
          <a:xfrm>
            <a:off x="8040577" y="1983552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E7FB3D7-F2F7-0F95-4DFA-3D4FE76C4D20}"/>
              </a:ext>
            </a:extLst>
          </p:cNvPr>
          <p:cNvSpPr/>
          <p:nvPr/>
        </p:nvSpPr>
        <p:spPr>
          <a:xfrm>
            <a:off x="8441276" y="105642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F912F8C-037A-8B97-39E5-B463CFDCE93E}"/>
              </a:ext>
            </a:extLst>
          </p:cNvPr>
          <p:cNvSpPr/>
          <p:nvPr/>
        </p:nvSpPr>
        <p:spPr>
          <a:xfrm>
            <a:off x="7430775" y="143016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5ABDC52-CAC7-A1F5-8D25-A53CEAB43406}"/>
              </a:ext>
            </a:extLst>
          </p:cNvPr>
          <p:cNvCxnSpPr>
            <a:cxnSpLocks/>
          </p:cNvCxnSpPr>
          <p:nvPr/>
        </p:nvCxnSpPr>
        <p:spPr>
          <a:xfrm>
            <a:off x="7171921" y="1078979"/>
            <a:ext cx="258854" cy="3511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DA5EE03F-A2EF-38B2-D459-050F68B84DE6}"/>
              </a:ext>
            </a:extLst>
          </p:cNvPr>
          <p:cNvSpPr/>
          <p:nvPr/>
        </p:nvSpPr>
        <p:spPr>
          <a:xfrm>
            <a:off x="7774723" y="150464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65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11E60-8E1C-F6F1-0666-057CB87D8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re 2">
            <a:extLst>
              <a:ext uri="{FF2B5EF4-FFF2-40B4-BE49-F238E27FC236}">
                <a16:creationId xmlns:a16="http://schemas.microsoft.com/office/drawing/2014/main" id="{B2B797F9-9064-577E-D937-91B0F50C0CA8}"/>
              </a:ext>
            </a:extLst>
          </p:cNvPr>
          <p:cNvSpPr/>
          <p:nvPr/>
        </p:nvSpPr>
        <p:spPr>
          <a:xfrm>
            <a:off x="202800" y="137160"/>
            <a:ext cx="11786400" cy="66042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Juin 1848-Août 1849 : Le Temps de la réaction ; Echecs de l’indépendance hongroise et des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ères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unifications allemande et italienne</a:t>
            </a:r>
          </a:p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1)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Juin 1848-Déc. 1848 :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tchèque et autrichien : A Prague et à Vienne, l’empereur François-Joseph reprend le pouvoir</a:t>
            </a:r>
          </a:p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2)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Déc. 1848-mai 1849 :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 : A Francfort, échec de la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unification allemande ; Frédéric-Guillaume IV rejette la couronne impériale du parlement</a:t>
            </a:r>
          </a:p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3)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Juillet-Août 1848 :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italien : En Italie, défaite du Piémont-Sardaigne ; Les Autrichiens reprennent Milan et assiègent Venise</a:t>
            </a:r>
          </a:p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4)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Jan.-Août 1849 : Epilogue hongrois : En Hongrie, les Autrichiens, aidés par les Croates et les Russes, vainquent les nationalistes hongrois</a:t>
            </a:r>
          </a:p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5)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1849 : 2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autrichien : Malgré l’octroi d’une constitution, François-Joseph rétablit pleinement son pouvoir sur l’ensemble de son empire</a:t>
            </a:r>
          </a:p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6)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Août-déc. 1848 : 2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italien : En Italie, reprise du mouvement : Républiques à Florence et à Rome ; Le Piémont-Sardaigne déclare à nouveau la guerre à l’Autriche</a:t>
            </a:r>
          </a:p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7)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Mars-Août 1849 : En Italie, nouvelles défaites italiennes : Le Piémont-Sardaigne vaincu par l’Autriche qui rétablit les monarques à Parme, Modène et Florence ; Ferdinand II de Naples reprend la Sicile et abolit la constitution ; Les Français prennent Rome et rétablissent le pape Pie IX ; Les Autrichiens reprennent Venise ; Victor-Emmanuel II et le royaume piémontais restent le seul espoir du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Risorgimento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italien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8)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Mars-Nov. 1850 : 2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 : En Allemagne, face à la réaction austro-russe, Frédéric-Guillaume IV de Prusse échoue à unifier l’Allemagne du nord : la reculade d’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Olmütz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EEE501DA-DA39-F010-A6E3-AA810577B451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fr-F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96438-8A0B-4EA3-9B45-871AE853AD8F}" type="slidenum">
              <a:rPr lang="fr-FR" smtClean="0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98249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95CB9-B841-3BC9-CF4C-05DECCDB9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DBF34152-384A-F4F6-3AB3-BDA3164CC8F6}"/>
              </a:ext>
            </a:extLst>
          </p:cNvPr>
          <p:cNvSpPr/>
          <p:nvPr/>
        </p:nvSpPr>
        <p:spPr>
          <a:xfrm>
            <a:off x="154799" y="177840"/>
            <a:ext cx="5234619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Jan.-mai 1848 : En Italie, révoltes libérales et indépendantistes : Palerme, Naples, Rome, Florence, Milan et Venise ; Au nord, Charles-Albert de Piémont-Sardaigne en guerre contre l’Autriche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1848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républicains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Mazzini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Garibaldi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se rallient à lui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Ainsi que (!!!) le pape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Pie IX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Habsbourg de Toscane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Léopold II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le Bourbon de Naples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Ferdinand II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les objectifs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Charles-Albert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sont équivoques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Agit-il pour l’unité italienne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Ou pour agrandir son royaume ?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il refuse toute aide extérieure, notamment de la France républicaine, car l’Italie se fera par elle-même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L’Italia </a:t>
            </a:r>
            <a:r>
              <a:rPr lang="fr-FR" i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farà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da </a:t>
            </a:r>
            <a:r>
              <a:rPr lang="fr-FR" i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sé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;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Coupable erreur…</a:t>
            </a:r>
            <a:endParaRPr lang="fr-FR" i="1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3" name="Image 2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7B219BD6-3EF4-2A0D-50CC-23CBFB182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48" t="40762" r="12006" b="16629"/>
          <a:stretch/>
        </p:blipFill>
        <p:spPr>
          <a:xfrm>
            <a:off x="5530788" y="177840"/>
            <a:ext cx="6506414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3DDE05FB-BA7E-6376-D679-00F5CE4BB1D0}"/>
              </a:ext>
            </a:extLst>
          </p:cNvPr>
          <p:cNvSpPr/>
          <p:nvPr/>
        </p:nvSpPr>
        <p:spPr>
          <a:xfrm>
            <a:off x="6437064" y="128118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E4CBD66-3D4A-2741-476E-80B6B7FE1407}"/>
              </a:ext>
            </a:extLst>
          </p:cNvPr>
          <p:cNvSpPr/>
          <p:nvPr/>
        </p:nvSpPr>
        <p:spPr>
          <a:xfrm>
            <a:off x="6997051" y="93000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4C8809B-BFCD-9E92-0811-E59EAA57CC7A}"/>
              </a:ext>
            </a:extLst>
          </p:cNvPr>
          <p:cNvCxnSpPr>
            <a:cxnSpLocks/>
            <a:stCxn id="16" idx="7"/>
            <a:endCxn id="18" idx="3"/>
          </p:cNvCxnSpPr>
          <p:nvPr/>
        </p:nvCxnSpPr>
        <p:spPr>
          <a:xfrm flipV="1">
            <a:off x="6586325" y="1057162"/>
            <a:ext cx="436335" cy="2458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FC06A08C-789B-B03A-FA73-4CC15E468E07}"/>
              </a:ext>
            </a:extLst>
          </p:cNvPr>
          <p:cNvSpPr/>
          <p:nvPr/>
        </p:nvSpPr>
        <p:spPr>
          <a:xfrm>
            <a:off x="9339182" y="553169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BC75DB8-673E-5D2D-407E-FA121AE8B113}"/>
              </a:ext>
            </a:extLst>
          </p:cNvPr>
          <p:cNvSpPr/>
          <p:nvPr/>
        </p:nvSpPr>
        <p:spPr>
          <a:xfrm>
            <a:off x="9514052" y="379589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887DB6F-DCBB-C69F-C673-81569980D3D2}"/>
              </a:ext>
            </a:extLst>
          </p:cNvPr>
          <p:cNvSpPr/>
          <p:nvPr/>
        </p:nvSpPr>
        <p:spPr>
          <a:xfrm>
            <a:off x="8696560" y="311661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84BA17B-F1F5-0415-1E77-BD503036CD2E}"/>
              </a:ext>
            </a:extLst>
          </p:cNvPr>
          <p:cNvSpPr/>
          <p:nvPr/>
        </p:nvSpPr>
        <p:spPr>
          <a:xfrm>
            <a:off x="8040577" y="198355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64F79AB-DD50-C42B-B629-521EBF8EDC2E}"/>
              </a:ext>
            </a:extLst>
          </p:cNvPr>
          <p:cNvSpPr/>
          <p:nvPr/>
        </p:nvSpPr>
        <p:spPr>
          <a:xfrm>
            <a:off x="8441276" y="105642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0154D76-2A92-2D52-470B-7A5DA5F1188D}"/>
              </a:ext>
            </a:extLst>
          </p:cNvPr>
          <p:cNvSpPr/>
          <p:nvPr/>
        </p:nvSpPr>
        <p:spPr>
          <a:xfrm>
            <a:off x="7430775" y="143016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6E037D0-0D76-3059-4F5A-8BCF65F386D8}"/>
              </a:ext>
            </a:extLst>
          </p:cNvPr>
          <p:cNvCxnSpPr>
            <a:cxnSpLocks/>
          </p:cNvCxnSpPr>
          <p:nvPr/>
        </p:nvCxnSpPr>
        <p:spPr>
          <a:xfrm>
            <a:off x="7171921" y="1078979"/>
            <a:ext cx="258854" cy="3511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A7D5A925-9941-6D9F-D2B9-0A34A7E12648}"/>
              </a:ext>
            </a:extLst>
          </p:cNvPr>
          <p:cNvSpPr/>
          <p:nvPr/>
        </p:nvSpPr>
        <p:spPr>
          <a:xfrm>
            <a:off x="7774723" y="150464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1086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DD624-2D9D-3668-6BED-AF3F9C65C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681913EB-3F31-255B-FDFE-5C5813D924D6}"/>
              </a:ext>
            </a:extLst>
          </p:cNvPr>
          <p:cNvSpPr/>
          <p:nvPr/>
        </p:nvSpPr>
        <p:spPr>
          <a:xfrm>
            <a:off x="154799" y="177840"/>
            <a:ext cx="5234619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Jan.-mai 1848 : En Italie, révoltes libérales et indépendantistes : Palerme, Naples, Rome, Florence, Milan et Venise ; Au nord, Charles-Albert de Piémont-Sardaigne en guerre contre l’Autriche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*Avril 1848 :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Charles-Albert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passe le Mincio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le pape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Pie IX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retire déjà ses troupes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Ne pas combattre l’Autriche, sa protectrice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Suivi par le Habsbourg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Léopold II de Toscane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*Mai-Juin 1848 : A Naples…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Ferdinand II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dissout le parlement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révolution napolitaine est réprimée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lui-aussi rappelle ses troupes…</a:t>
            </a:r>
          </a:p>
        </p:txBody>
      </p:sp>
      <p:pic>
        <p:nvPicPr>
          <p:cNvPr id="3" name="Image 2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98B08E63-F9A4-81A4-8B07-F1A319CEB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48" t="40762" r="12006" b="16629"/>
          <a:stretch/>
        </p:blipFill>
        <p:spPr>
          <a:xfrm>
            <a:off x="5530788" y="177840"/>
            <a:ext cx="6506414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92698C0E-E8EB-D046-25EF-9A22340C98AE}"/>
              </a:ext>
            </a:extLst>
          </p:cNvPr>
          <p:cNvSpPr/>
          <p:nvPr/>
        </p:nvSpPr>
        <p:spPr>
          <a:xfrm>
            <a:off x="9339182" y="553169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8E4751D-BDE2-6A12-A671-D760181A90EE}"/>
              </a:ext>
            </a:extLst>
          </p:cNvPr>
          <p:cNvSpPr/>
          <p:nvPr/>
        </p:nvSpPr>
        <p:spPr>
          <a:xfrm>
            <a:off x="9514052" y="379589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E785518-CFE9-D18E-84AC-7B35CD00B110}"/>
              </a:ext>
            </a:extLst>
          </p:cNvPr>
          <p:cNvSpPr/>
          <p:nvPr/>
        </p:nvSpPr>
        <p:spPr>
          <a:xfrm>
            <a:off x="8696560" y="311661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342C840-60D7-F4CA-94BF-9821EA706BAB}"/>
              </a:ext>
            </a:extLst>
          </p:cNvPr>
          <p:cNvSpPr/>
          <p:nvPr/>
        </p:nvSpPr>
        <p:spPr>
          <a:xfrm>
            <a:off x="8040577" y="198355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2012CD8-C285-37AC-166C-951C1891E02B}"/>
              </a:ext>
            </a:extLst>
          </p:cNvPr>
          <p:cNvSpPr/>
          <p:nvPr/>
        </p:nvSpPr>
        <p:spPr>
          <a:xfrm>
            <a:off x="8441276" y="105642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BC56A56-D4DA-01A9-22D2-AAC151947624}"/>
              </a:ext>
            </a:extLst>
          </p:cNvPr>
          <p:cNvCxnSpPr>
            <a:cxnSpLocks/>
          </p:cNvCxnSpPr>
          <p:nvPr/>
        </p:nvCxnSpPr>
        <p:spPr>
          <a:xfrm>
            <a:off x="7171921" y="1004492"/>
            <a:ext cx="516835" cy="1489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1E896FEA-3395-488D-CC98-14B8EC099423}"/>
              </a:ext>
            </a:extLst>
          </p:cNvPr>
          <p:cNvSpPr/>
          <p:nvPr/>
        </p:nvSpPr>
        <p:spPr>
          <a:xfrm>
            <a:off x="6437064" y="128118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AE98AD0-D11B-8B1D-8E18-84B833695E6B}"/>
              </a:ext>
            </a:extLst>
          </p:cNvPr>
          <p:cNvSpPr/>
          <p:nvPr/>
        </p:nvSpPr>
        <p:spPr>
          <a:xfrm>
            <a:off x="6997051" y="93000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7D73A47-6FEC-E3A7-2CED-91F2A5DAFFB2}"/>
              </a:ext>
            </a:extLst>
          </p:cNvPr>
          <p:cNvCxnSpPr>
            <a:cxnSpLocks/>
            <a:stCxn id="14" idx="7"/>
            <a:endCxn id="16" idx="3"/>
          </p:cNvCxnSpPr>
          <p:nvPr/>
        </p:nvCxnSpPr>
        <p:spPr>
          <a:xfrm flipV="1">
            <a:off x="6586325" y="1057162"/>
            <a:ext cx="436335" cy="2458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668D1227-343D-16DD-E966-EA7EE66B1012}"/>
              </a:ext>
            </a:extLst>
          </p:cNvPr>
          <p:cNvSpPr/>
          <p:nvPr/>
        </p:nvSpPr>
        <p:spPr>
          <a:xfrm>
            <a:off x="7430775" y="143016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1FBE9B9-5E91-77B5-560B-A70C23D4DC00}"/>
              </a:ext>
            </a:extLst>
          </p:cNvPr>
          <p:cNvCxnSpPr>
            <a:cxnSpLocks/>
          </p:cNvCxnSpPr>
          <p:nvPr/>
        </p:nvCxnSpPr>
        <p:spPr>
          <a:xfrm>
            <a:off x="7171921" y="1078979"/>
            <a:ext cx="258854" cy="3511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5449C44D-D067-ED82-1812-940389CA88F2}"/>
              </a:ext>
            </a:extLst>
          </p:cNvPr>
          <p:cNvSpPr/>
          <p:nvPr/>
        </p:nvSpPr>
        <p:spPr>
          <a:xfrm>
            <a:off x="7774723" y="150464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5497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DD624-2D9D-3668-6BED-AF3F9C65C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681913EB-3F31-255B-FDFE-5C5813D924D6}"/>
              </a:ext>
            </a:extLst>
          </p:cNvPr>
          <p:cNvSpPr/>
          <p:nvPr/>
        </p:nvSpPr>
        <p:spPr>
          <a:xfrm>
            <a:off x="154799" y="177840"/>
            <a:ext cx="5234619" cy="5907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Jan.-mai 1848 : En Italie, révoltes libérales et indépendantistes : Palerme, Naples, Rome, Florence, Milan et Venise ; Au nord, Charles-Albert de Piémont-Sardaigne en guerre contre l’Autriche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*Malgré ces défections, l’enthousiasme populaire Pour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Charles-Albert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Savoie se maintient…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les gouvernements de Lombardie, Modène, Parme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 prononcent pour la fusion avec le Piémont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La Venise républicaine en juillet 1848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Tout en réclamant un Etat fédéral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 1848 : Bataille de Goito : Charles-Albert vainc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troupes autrichiennes du général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Joseph Radetzky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*La victoire finale semble proche, mais…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Tout va dépendre de l’évolution politique à Vienne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*Retour dans l’Empire autrichien…</a:t>
            </a:r>
          </a:p>
        </p:txBody>
      </p:sp>
      <p:pic>
        <p:nvPicPr>
          <p:cNvPr id="3" name="Image 2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98B08E63-F9A4-81A4-8B07-F1A319CEB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48" t="40762" r="12006" b="16629"/>
          <a:stretch/>
        </p:blipFill>
        <p:spPr>
          <a:xfrm>
            <a:off x="5530788" y="177840"/>
            <a:ext cx="6506414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4EABB45F-9D94-EA65-A320-F05B76D3F4CF}"/>
              </a:ext>
            </a:extLst>
          </p:cNvPr>
          <p:cNvSpPr/>
          <p:nvPr/>
        </p:nvSpPr>
        <p:spPr>
          <a:xfrm>
            <a:off x="9339182" y="553169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25DBC36-A974-40D6-C849-F2D515C46058}"/>
              </a:ext>
            </a:extLst>
          </p:cNvPr>
          <p:cNvSpPr/>
          <p:nvPr/>
        </p:nvSpPr>
        <p:spPr>
          <a:xfrm>
            <a:off x="9514052" y="3795894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610FA16-44B8-07B0-B2C8-142F736C909D}"/>
              </a:ext>
            </a:extLst>
          </p:cNvPr>
          <p:cNvSpPr/>
          <p:nvPr/>
        </p:nvSpPr>
        <p:spPr>
          <a:xfrm>
            <a:off x="8696560" y="311661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E453CAD-E83A-C4F8-24D4-0975E7FAA752}"/>
              </a:ext>
            </a:extLst>
          </p:cNvPr>
          <p:cNvSpPr/>
          <p:nvPr/>
        </p:nvSpPr>
        <p:spPr>
          <a:xfrm>
            <a:off x="8040577" y="1983552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ABADF79-E098-B3BD-D265-E5077BF232E0}"/>
              </a:ext>
            </a:extLst>
          </p:cNvPr>
          <p:cNvSpPr/>
          <p:nvPr/>
        </p:nvSpPr>
        <p:spPr>
          <a:xfrm>
            <a:off x="8441276" y="105642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9332B6D-9315-4A5A-2634-A7747654B2A2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7171921" y="1004492"/>
            <a:ext cx="516835" cy="1489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D6A0EA7B-AECD-70D7-1799-B9312D2CE135}"/>
              </a:ext>
            </a:extLst>
          </p:cNvPr>
          <p:cNvSpPr/>
          <p:nvPr/>
        </p:nvSpPr>
        <p:spPr>
          <a:xfrm>
            <a:off x="7688756" y="107897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89E6B62-870B-7916-EF45-5834A1C59DB9}"/>
              </a:ext>
            </a:extLst>
          </p:cNvPr>
          <p:cNvSpPr/>
          <p:nvPr/>
        </p:nvSpPr>
        <p:spPr>
          <a:xfrm>
            <a:off x="6437064" y="128118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58C6F3A-BC36-2F17-2461-9FC305F60FF4}"/>
              </a:ext>
            </a:extLst>
          </p:cNvPr>
          <p:cNvSpPr/>
          <p:nvPr/>
        </p:nvSpPr>
        <p:spPr>
          <a:xfrm>
            <a:off x="6997051" y="93000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A14B04B6-C0C5-F14F-D14C-F9AD60F52BCF}"/>
              </a:ext>
            </a:extLst>
          </p:cNvPr>
          <p:cNvCxnSpPr>
            <a:cxnSpLocks/>
            <a:stCxn id="23" idx="7"/>
            <a:endCxn id="24" idx="3"/>
          </p:cNvCxnSpPr>
          <p:nvPr/>
        </p:nvCxnSpPr>
        <p:spPr>
          <a:xfrm flipV="1">
            <a:off x="6586325" y="1057162"/>
            <a:ext cx="436335" cy="2458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19C442A3-AEE5-599C-0E7D-688D7122D660}"/>
              </a:ext>
            </a:extLst>
          </p:cNvPr>
          <p:cNvSpPr/>
          <p:nvPr/>
        </p:nvSpPr>
        <p:spPr>
          <a:xfrm>
            <a:off x="7430775" y="143016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816EDCE-60C0-0FB5-87B7-7FA73F92285E}"/>
              </a:ext>
            </a:extLst>
          </p:cNvPr>
          <p:cNvCxnSpPr>
            <a:cxnSpLocks/>
          </p:cNvCxnSpPr>
          <p:nvPr/>
        </p:nvCxnSpPr>
        <p:spPr>
          <a:xfrm>
            <a:off x="7171921" y="1078979"/>
            <a:ext cx="258854" cy="3511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1A2D79B2-8FB7-495B-9C3D-9E0F4C8D08E6}"/>
              </a:ext>
            </a:extLst>
          </p:cNvPr>
          <p:cNvSpPr/>
          <p:nvPr/>
        </p:nvSpPr>
        <p:spPr>
          <a:xfrm>
            <a:off x="7774723" y="150464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203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29F7F-DF33-E570-51CB-F666A5FFD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395D2D2E-6A0F-CDD2-926B-1BFC5AF4DAF6}"/>
              </a:ext>
            </a:extLst>
          </p:cNvPr>
          <p:cNvSpPr/>
          <p:nvPr/>
        </p:nvSpPr>
        <p:spPr>
          <a:xfrm>
            <a:off x="81377" y="177839"/>
            <a:ext cx="3392084" cy="6354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Juin 1848-août 1849 : Le Temps de la réaction ; Echecs de l’indépendance hongroise et des 1</a:t>
            </a:r>
            <a:r>
              <a:rPr lang="fr-FR" sz="1600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ères</a:t>
            </a:r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unifications allemande et italienne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*Rappels : Mars-Mai 1848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La cour autrichienne de Ferdinand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S’est réfugiée à </a:t>
            </a:r>
            <a:r>
              <a:rPr lang="fr-FR" sz="1700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Kremsier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en Moravie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En Bohême, les Tchèques Refusent l’intégration allemande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maintiennent leur revendication autonomiste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 sein de l’Empire autrichien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En Hongrie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peuples non-hongrois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 rapprochent de l’Autriche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Contre les Hongrois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Notamment en Croatie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 réaction…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91D280E5-B5E9-9E97-C406-8FB444CAC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86" y="177839"/>
            <a:ext cx="8506237" cy="6262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468019C7-D18A-725D-EF9B-29AFC20C393F}"/>
              </a:ext>
            </a:extLst>
          </p:cNvPr>
          <p:cNvSpPr/>
          <p:nvPr/>
        </p:nvSpPr>
        <p:spPr>
          <a:xfrm>
            <a:off x="8882518" y="437249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6348473-AD24-9E2F-BC9B-B0B2AE7E4736}"/>
              </a:ext>
            </a:extLst>
          </p:cNvPr>
          <p:cNvSpPr/>
          <p:nvPr/>
        </p:nvSpPr>
        <p:spPr>
          <a:xfrm>
            <a:off x="6836066" y="38456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3F761C7-2A11-D7FC-43EF-C544D1D9586E}"/>
              </a:ext>
            </a:extLst>
          </p:cNvPr>
          <p:cNvSpPr/>
          <p:nvPr/>
        </p:nvSpPr>
        <p:spPr>
          <a:xfrm>
            <a:off x="7721669" y="4879667"/>
            <a:ext cx="271669" cy="2452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E865D16-D741-EC47-7A4D-2CE9214DEECC}"/>
              </a:ext>
            </a:extLst>
          </p:cNvPr>
          <p:cNvSpPr/>
          <p:nvPr/>
        </p:nvSpPr>
        <p:spPr>
          <a:xfrm>
            <a:off x="8713841" y="5462763"/>
            <a:ext cx="271669" cy="2452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532C312-636C-FF70-AAAC-2D71DCB5470F}"/>
              </a:ext>
            </a:extLst>
          </p:cNvPr>
          <p:cNvSpPr/>
          <p:nvPr/>
        </p:nvSpPr>
        <p:spPr>
          <a:xfrm>
            <a:off x="11921493" y="444698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40E3293-4C04-DB37-416D-BED12C81BFDD}"/>
              </a:ext>
            </a:extLst>
          </p:cNvPr>
          <p:cNvSpPr/>
          <p:nvPr/>
        </p:nvSpPr>
        <p:spPr>
          <a:xfrm>
            <a:off x="8471701" y="178156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40467CA-6AA9-0841-9957-9B2BD429639E}"/>
              </a:ext>
            </a:extLst>
          </p:cNvPr>
          <p:cNvSpPr/>
          <p:nvPr/>
        </p:nvSpPr>
        <p:spPr>
          <a:xfrm>
            <a:off x="10963110" y="3160223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C9E0FAF-F4FA-EF8B-D132-2DAD16DC013D}"/>
              </a:ext>
            </a:extLst>
          </p:cNvPr>
          <p:cNvSpPr/>
          <p:nvPr/>
        </p:nvSpPr>
        <p:spPr>
          <a:xfrm>
            <a:off x="8287467" y="2623731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9F044B8-CEB2-D6F4-ACCD-79731799540E}"/>
              </a:ext>
            </a:extLst>
          </p:cNvPr>
          <p:cNvSpPr/>
          <p:nvPr/>
        </p:nvSpPr>
        <p:spPr>
          <a:xfrm>
            <a:off x="7010936" y="2196102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4A957F5-ECB2-2A78-77F6-7EFC12FE0F1E}"/>
              </a:ext>
            </a:extLst>
          </p:cNvPr>
          <p:cNvSpPr/>
          <p:nvPr/>
        </p:nvSpPr>
        <p:spPr>
          <a:xfrm>
            <a:off x="7546799" y="14191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E35248C-8A32-D1C7-326E-3DD976756C8B}"/>
              </a:ext>
            </a:extLst>
          </p:cNvPr>
          <p:cNvSpPr/>
          <p:nvPr/>
        </p:nvSpPr>
        <p:spPr>
          <a:xfrm>
            <a:off x="6169423" y="718485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FC56F1C-93E8-35FC-652C-4A84FD931E97}"/>
              </a:ext>
            </a:extLst>
          </p:cNvPr>
          <p:cNvSpPr/>
          <p:nvPr/>
        </p:nvSpPr>
        <p:spPr>
          <a:xfrm>
            <a:off x="8713841" y="841087"/>
            <a:ext cx="174870" cy="1489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B4F0516-AD36-3644-AD2B-4C06043A50B6}"/>
              </a:ext>
            </a:extLst>
          </p:cNvPr>
          <p:cNvSpPr/>
          <p:nvPr/>
        </p:nvSpPr>
        <p:spPr>
          <a:xfrm>
            <a:off x="10522763" y="889202"/>
            <a:ext cx="174870" cy="1489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6441BD5-8E1C-6223-3D12-CB8D733D5325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242820" y="1546318"/>
            <a:ext cx="329588" cy="68569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5349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11704-0129-FD78-414D-50BDA805A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1EAE8F33-291C-32CD-D2B6-ACB00FC9D154}"/>
              </a:ext>
            </a:extLst>
          </p:cNvPr>
          <p:cNvSpPr/>
          <p:nvPr/>
        </p:nvSpPr>
        <p:spPr>
          <a:xfrm>
            <a:off x="140334" y="177840"/>
            <a:ext cx="3314791" cy="42304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Juin 1848-août 1849 : Le Temps de la réaction ; Echecs de l’indépendance hongroise et des 1</a:t>
            </a:r>
            <a:r>
              <a:rPr lang="fr-FR" sz="1600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ères</a:t>
            </a:r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unifications allemande et italienne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Juillet 1848 : A Budapest…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Hongrois destituent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L’empereur Ferdinand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ils déclarent la levée en masse…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*Mais…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l’Autriche impériale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Vient déjà le temps de la reconquête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Bohême ; Vienne, la capitale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Lombardie-Vénétie et Hongrie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07427EE2-3169-AF5F-F64C-3C9325314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86" y="177839"/>
            <a:ext cx="8506237" cy="6262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746535F-D9A4-4691-808D-D3439B4A34A8}"/>
              </a:ext>
            </a:extLst>
          </p:cNvPr>
          <p:cNvSpPr/>
          <p:nvPr/>
        </p:nvSpPr>
        <p:spPr>
          <a:xfrm>
            <a:off x="8882518" y="437249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82C80D1-E9F0-DD30-E0D5-F94980C83A3E}"/>
              </a:ext>
            </a:extLst>
          </p:cNvPr>
          <p:cNvSpPr/>
          <p:nvPr/>
        </p:nvSpPr>
        <p:spPr>
          <a:xfrm>
            <a:off x="6836066" y="38456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68C5917-3DFE-1CAC-DF7D-3B970724A19D}"/>
              </a:ext>
            </a:extLst>
          </p:cNvPr>
          <p:cNvSpPr/>
          <p:nvPr/>
        </p:nvSpPr>
        <p:spPr>
          <a:xfrm>
            <a:off x="7721669" y="4879667"/>
            <a:ext cx="271669" cy="2452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54B4C61-EA43-2F0D-27F5-C68F9E320B15}"/>
              </a:ext>
            </a:extLst>
          </p:cNvPr>
          <p:cNvSpPr/>
          <p:nvPr/>
        </p:nvSpPr>
        <p:spPr>
          <a:xfrm>
            <a:off x="8713841" y="5462763"/>
            <a:ext cx="271669" cy="2452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0BA6295-B243-EA50-E4AB-9152D4E7C780}"/>
              </a:ext>
            </a:extLst>
          </p:cNvPr>
          <p:cNvSpPr/>
          <p:nvPr/>
        </p:nvSpPr>
        <p:spPr>
          <a:xfrm>
            <a:off x="11921493" y="444698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4FF6ADA-51B6-F68A-8118-ADE8ACDA24FE}"/>
              </a:ext>
            </a:extLst>
          </p:cNvPr>
          <p:cNvSpPr/>
          <p:nvPr/>
        </p:nvSpPr>
        <p:spPr>
          <a:xfrm>
            <a:off x="8471701" y="178156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10DA039-9515-3669-845F-82FEC3828C7D}"/>
              </a:ext>
            </a:extLst>
          </p:cNvPr>
          <p:cNvSpPr/>
          <p:nvPr/>
        </p:nvSpPr>
        <p:spPr>
          <a:xfrm>
            <a:off x="10963110" y="3160223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185386E-C5CE-D3AE-829A-048E1647EA5D}"/>
              </a:ext>
            </a:extLst>
          </p:cNvPr>
          <p:cNvSpPr/>
          <p:nvPr/>
        </p:nvSpPr>
        <p:spPr>
          <a:xfrm>
            <a:off x="8287467" y="2623731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B243021-93D1-18B6-8A12-3CD78DFCFF7E}"/>
              </a:ext>
            </a:extLst>
          </p:cNvPr>
          <p:cNvSpPr/>
          <p:nvPr/>
        </p:nvSpPr>
        <p:spPr>
          <a:xfrm>
            <a:off x="7010936" y="2196102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39A0AEB-47D8-4B15-3389-0B87C71693D0}"/>
              </a:ext>
            </a:extLst>
          </p:cNvPr>
          <p:cNvSpPr/>
          <p:nvPr/>
        </p:nvSpPr>
        <p:spPr>
          <a:xfrm>
            <a:off x="7546799" y="14191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81666C9-67E4-A3D1-4FFC-0AAE3E409C4C}"/>
              </a:ext>
            </a:extLst>
          </p:cNvPr>
          <p:cNvSpPr/>
          <p:nvPr/>
        </p:nvSpPr>
        <p:spPr>
          <a:xfrm>
            <a:off x="6169423" y="718485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78CD2D6-4B70-625A-56A1-EA62BC96ADBF}"/>
              </a:ext>
            </a:extLst>
          </p:cNvPr>
          <p:cNvSpPr/>
          <p:nvPr/>
        </p:nvSpPr>
        <p:spPr>
          <a:xfrm>
            <a:off x="8713841" y="841087"/>
            <a:ext cx="174870" cy="1489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13B85A9-C99B-5EC5-1723-82F3EA59F87E}"/>
              </a:ext>
            </a:extLst>
          </p:cNvPr>
          <p:cNvSpPr/>
          <p:nvPr/>
        </p:nvSpPr>
        <p:spPr>
          <a:xfrm>
            <a:off x="10522763" y="889202"/>
            <a:ext cx="174870" cy="1489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A388677-3F94-A676-7066-FC0CC5A7A4BB}"/>
              </a:ext>
            </a:extLst>
          </p:cNvPr>
          <p:cNvCxnSpPr>
            <a:cxnSpLocks/>
            <a:stCxn id="16" idx="7"/>
            <a:endCxn id="17" idx="3"/>
          </p:cNvCxnSpPr>
          <p:nvPr/>
        </p:nvCxnSpPr>
        <p:spPr>
          <a:xfrm flipV="1">
            <a:off x="7242820" y="1546318"/>
            <a:ext cx="329588" cy="68569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8641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11704-0129-FD78-414D-50BDA805A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1EAE8F33-291C-32CD-D2B6-ACB00FC9D154}"/>
              </a:ext>
            </a:extLst>
          </p:cNvPr>
          <p:cNvSpPr/>
          <p:nvPr/>
        </p:nvSpPr>
        <p:spPr>
          <a:xfrm>
            <a:off x="140334" y="177840"/>
            <a:ext cx="3314791" cy="55385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Juin 1848-août 1849 : Le Temps de la réaction ; Echecs de l’indépendance hongroise et des 1</a:t>
            </a:r>
            <a:r>
              <a:rPr lang="fr-FR" sz="1600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ères</a:t>
            </a:r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unifications allemande et italienne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comme</a:t>
            </a:r>
          </a:p>
          <a:p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le même temps en France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Berceau des révolutions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Après…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*Jan.-Juin 1848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Printemps des peuples…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Viendra…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*Juin 1848-Août 1849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temps de la réaction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 partir de juin 1848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révolutions se terminent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Appelons ces fins </a:t>
            </a:r>
            <a:r>
              <a:rPr lang="fr-FR" sz="1700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épilogues</a:t>
            </a:r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le 1</a:t>
            </a:r>
            <a:r>
              <a:rPr lang="fr-FR" sz="1700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fut celui de Prague…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07427EE2-3169-AF5F-F64C-3C9325314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86" y="177839"/>
            <a:ext cx="8506237" cy="6262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746535F-D9A4-4691-808D-D3439B4A34A8}"/>
              </a:ext>
            </a:extLst>
          </p:cNvPr>
          <p:cNvSpPr/>
          <p:nvPr/>
        </p:nvSpPr>
        <p:spPr>
          <a:xfrm>
            <a:off x="8882518" y="437249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82C80D1-E9F0-DD30-E0D5-F94980C83A3E}"/>
              </a:ext>
            </a:extLst>
          </p:cNvPr>
          <p:cNvSpPr/>
          <p:nvPr/>
        </p:nvSpPr>
        <p:spPr>
          <a:xfrm>
            <a:off x="6836066" y="38456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68C5917-3DFE-1CAC-DF7D-3B970724A19D}"/>
              </a:ext>
            </a:extLst>
          </p:cNvPr>
          <p:cNvSpPr/>
          <p:nvPr/>
        </p:nvSpPr>
        <p:spPr>
          <a:xfrm>
            <a:off x="7721669" y="4879667"/>
            <a:ext cx="271669" cy="2452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54B4C61-EA43-2F0D-27F5-C68F9E320B15}"/>
              </a:ext>
            </a:extLst>
          </p:cNvPr>
          <p:cNvSpPr/>
          <p:nvPr/>
        </p:nvSpPr>
        <p:spPr>
          <a:xfrm>
            <a:off x="8713841" y="5462763"/>
            <a:ext cx="271669" cy="2452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0BA6295-B243-EA50-E4AB-9152D4E7C780}"/>
              </a:ext>
            </a:extLst>
          </p:cNvPr>
          <p:cNvSpPr/>
          <p:nvPr/>
        </p:nvSpPr>
        <p:spPr>
          <a:xfrm>
            <a:off x="11921493" y="444698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4FF6ADA-51B6-F68A-8118-ADE8ACDA24FE}"/>
              </a:ext>
            </a:extLst>
          </p:cNvPr>
          <p:cNvSpPr/>
          <p:nvPr/>
        </p:nvSpPr>
        <p:spPr>
          <a:xfrm>
            <a:off x="8471701" y="178156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10DA039-9515-3669-845F-82FEC3828C7D}"/>
              </a:ext>
            </a:extLst>
          </p:cNvPr>
          <p:cNvSpPr/>
          <p:nvPr/>
        </p:nvSpPr>
        <p:spPr>
          <a:xfrm>
            <a:off x="10963110" y="3160223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185386E-C5CE-D3AE-829A-048E1647EA5D}"/>
              </a:ext>
            </a:extLst>
          </p:cNvPr>
          <p:cNvSpPr/>
          <p:nvPr/>
        </p:nvSpPr>
        <p:spPr>
          <a:xfrm>
            <a:off x="8287467" y="2623731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B243021-93D1-18B6-8A12-3CD78DFCFF7E}"/>
              </a:ext>
            </a:extLst>
          </p:cNvPr>
          <p:cNvSpPr/>
          <p:nvPr/>
        </p:nvSpPr>
        <p:spPr>
          <a:xfrm>
            <a:off x="7010936" y="2196102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39A0AEB-47D8-4B15-3389-0B87C71693D0}"/>
              </a:ext>
            </a:extLst>
          </p:cNvPr>
          <p:cNvSpPr/>
          <p:nvPr/>
        </p:nvSpPr>
        <p:spPr>
          <a:xfrm>
            <a:off x="7546799" y="14191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81666C9-67E4-A3D1-4FFC-0AAE3E409C4C}"/>
              </a:ext>
            </a:extLst>
          </p:cNvPr>
          <p:cNvSpPr/>
          <p:nvPr/>
        </p:nvSpPr>
        <p:spPr>
          <a:xfrm>
            <a:off x="6169423" y="718485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78CD2D6-4B70-625A-56A1-EA62BC96ADBF}"/>
              </a:ext>
            </a:extLst>
          </p:cNvPr>
          <p:cNvSpPr/>
          <p:nvPr/>
        </p:nvSpPr>
        <p:spPr>
          <a:xfrm>
            <a:off x="8713841" y="841087"/>
            <a:ext cx="174870" cy="1489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13B85A9-C99B-5EC5-1723-82F3EA59F87E}"/>
              </a:ext>
            </a:extLst>
          </p:cNvPr>
          <p:cNvSpPr/>
          <p:nvPr/>
        </p:nvSpPr>
        <p:spPr>
          <a:xfrm>
            <a:off x="10522763" y="889202"/>
            <a:ext cx="174870" cy="1489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A388677-3F94-A676-7066-FC0CC5A7A4BB}"/>
              </a:ext>
            </a:extLst>
          </p:cNvPr>
          <p:cNvCxnSpPr>
            <a:cxnSpLocks/>
            <a:stCxn id="16" idx="7"/>
            <a:endCxn id="17" idx="3"/>
          </p:cNvCxnSpPr>
          <p:nvPr/>
        </p:nvCxnSpPr>
        <p:spPr>
          <a:xfrm flipV="1">
            <a:off x="7242820" y="1546318"/>
            <a:ext cx="329588" cy="68569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1439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A5973-5455-2BA3-60AD-56F46088B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DF9E7353-1C21-69CA-64F8-981E6585D10B}"/>
              </a:ext>
            </a:extLst>
          </p:cNvPr>
          <p:cNvSpPr/>
          <p:nvPr/>
        </p:nvSpPr>
        <p:spPr>
          <a:xfrm>
            <a:off x="154800" y="177840"/>
            <a:ext cx="3304650" cy="37072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Juin 1848-déc. 1848 : 1</a:t>
            </a:r>
            <a:r>
              <a:rPr lang="fr-FR" sz="1600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tchèque et autrichien : A Prague et à Vienne, l’empereur François-Joseph reprend le pouvoir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*Epilogue tchèque…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*Juin 1848 : De </a:t>
            </a:r>
            <a:r>
              <a:rPr lang="fr-FR" sz="1700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Kremsier</a:t>
            </a:r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général autrichien </a:t>
            </a:r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Windischgrätz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Se dirige vers Prague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Bombardée et soumise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Un congrès panslave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S’y réunit alors…</a:t>
            </a:r>
          </a:p>
        </p:txBody>
      </p:sp>
      <p:pic>
        <p:nvPicPr>
          <p:cNvPr id="3" name="Image 2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68216357-4249-4F9C-2A15-CFE403E65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86" y="177839"/>
            <a:ext cx="8506237" cy="6262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E4D3E830-7B5A-36E2-4BCD-70AC97FADA44}"/>
              </a:ext>
            </a:extLst>
          </p:cNvPr>
          <p:cNvSpPr/>
          <p:nvPr/>
        </p:nvSpPr>
        <p:spPr>
          <a:xfrm>
            <a:off x="8882518" y="437249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51C5436-B7A1-8B32-1DAC-5CC5B3959987}"/>
              </a:ext>
            </a:extLst>
          </p:cNvPr>
          <p:cNvSpPr/>
          <p:nvPr/>
        </p:nvSpPr>
        <p:spPr>
          <a:xfrm>
            <a:off x="6836066" y="38456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5B597EB-C59C-A08B-C44C-BCD7CEB3CF6C}"/>
              </a:ext>
            </a:extLst>
          </p:cNvPr>
          <p:cNvSpPr/>
          <p:nvPr/>
        </p:nvSpPr>
        <p:spPr>
          <a:xfrm>
            <a:off x="7721669" y="4879667"/>
            <a:ext cx="271669" cy="2452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220B263-A700-44CF-B5A9-3B67F90B18DD}"/>
              </a:ext>
            </a:extLst>
          </p:cNvPr>
          <p:cNvSpPr/>
          <p:nvPr/>
        </p:nvSpPr>
        <p:spPr>
          <a:xfrm>
            <a:off x="8713841" y="5462763"/>
            <a:ext cx="271669" cy="2452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0C90806-F0AB-E4AF-05EB-4E09D4B555E4}"/>
              </a:ext>
            </a:extLst>
          </p:cNvPr>
          <p:cNvSpPr/>
          <p:nvPr/>
        </p:nvSpPr>
        <p:spPr>
          <a:xfrm>
            <a:off x="11921493" y="444698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027539E-74E7-1774-DE43-E5FC0D4AEDDD}"/>
              </a:ext>
            </a:extLst>
          </p:cNvPr>
          <p:cNvSpPr/>
          <p:nvPr/>
        </p:nvSpPr>
        <p:spPr>
          <a:xfrm>
            <a:off x="8471701" y="178156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9C5764E-E832-F278-B665-9BBFEB234E33}"/>
              </a:ext>
            </a:extLst>
          </p:cNvPr>
          <p:cNvSpPr/>
          <p:nvPr/>
        </p:nvSpPr>
        <p:spPr>
          <a:xfrm>
            <a:off x="10963110" y="3160223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526AFF8-7A51-DB11-96DE-8566E27FAE42}"/>
              </a:ext>
            </a:extLst>
          </p:cNvPr>
          <p:cNvSpPr/>
          <p:nvPr/>
        </p:nvSpPr>
        <p:spPr>
          <a:xfrm>
            <a:off x="8287467" y="2623731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93C65E5-079E-5DCF-3930-DE574FD64878}"/>
              </a:ext>
            </a:extLst>
          </p:cNvPr>
          <p:cNvSpPr/>
          <p:nvPr/>
        </p:nvSpPr>
        <p:spPr>
          <a:xfrm>
            <a:off x="7010936" y="2196102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E09C7DF-85E1-CC33-F492-E71AC84F3DCA}"/>
              </a:ext>
            </a:extLst>
          </p:cNvPr>
          <p:cNvSpPr/>
          <p:nvPr/>
        </p:nvSpPr>
        <p:spPr>
          <a:xfrm>
            <a:off x="7546799" y="14191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3457466-3D20-4F3A-1A73-FEA1C22A45E8}"/>
              </a:ext>
            </a:extLst>
          </p:cNvPr>
          <p:cNvSpPr/>
          <p:nvPr/>
        </p:nvSpPr>
        <p:spPr>
          <a:xfrm>
            <a:off x="6169423" y="718485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2F84DA6-3320-07F0-1183-CE50A7A7FE56}"/>
              </a:ext>
            </a:extLst>
          </p:cNvPr>
          <p:cNvSpPr/>
          <p:nvPr/>
        </p:nvSpPr>
        <p:spPr>
          <a:xfrm>
            <a:off x="8713841" y="841087"/>
            <a:ext cx="174870" cy="1489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EE18D32-729B-18C3-7AD7-358389D9CF10}"/>
              </a:ext>
            </a:extLst>
          </p:cNvPr>
          <p:cNvSpPr/>
          <p:nvPr/>
        </p:nvSpPr>
        <p:spPr>
          <a:xfrm>
            <a:off x="10522763" y="889202"/>
            <a:ext cx="174870" cy="1489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1BE221C-F81E-FF02-BEB0-B236799C21E5}"/>
              </a:ext>
            </a:extLst>
          </p:cNvPr>
          <p:cNvCxnSpPr>
            <a:cxnSpLocks/>
            <a:stCxn id="17" idx="7"/>
            <a:endCxn id="18" idx="3"/>
          </p:cNvCxnSpPr>
          <p:nvPr/>
        </p:nvCxnSpPr>
        <p:spPr>
          <a:xfrm flipV="1">
            <a:off x="7242820" y="1546318"/>
            <a:ext cx="329588" cy="68569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C3A1AE1-5092-0E1E-566F-0F27B821054B}"/>
              </a:ext>
            </a:extLst>
          </p:cNvPr>
          <p:cNvCxnSpPr>
            <a:cxnSpLocks/>
            <a:stCxn id="18" idx="1"/>
            <a:endCxn id="19" idx="5"/>
          </p:cNvCxnSpPr>
          <p:nvPr/>
        </p:nvCxnSpPr>
        <p:spPr>
          <a:xfrm flipH="1" flipV="1">
            <a:off x="6401307" y="927780"/>
            <a:ext cx="1171101" cy="51319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1781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91FD9-A4DD-159D-B27D-97E7437F3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0B8FEBC8-ECB6-FA1A-A0BF-9B914C8E7D9A}"/>
              </a:ext>
            </a:extLst>
          </p:cNvPr>
          <p:cNvSpPr/>
          <p:nvPr/>
        </p:nvSpPr>
        <p:spPr>
          <a:xfrm>
            <a:off x="140346" y="177840"/>
            <a:ext cx="3319103" cy="52307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Juin 1848-déc. 1848 : 1</a:t>
            </a:r>
            <a:r>
              <a:rPr lang="fr-FR" sz="1600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tchèque et autrichien : A Prague et à Vienne, l’empereur François-Joseph reprend le pouvoir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</a:t>
            </a:r>
            <a:r>
              <a:rPr lang="fr-FR" sz="1700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autrichien…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*Oct. 1848 : </a:t>
            </a:r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Windischgrätz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l’aide des Croates de </a:t>
            </a:r>
            <a:r>
              <a:rPr lang="fr-FR" sz="1700" u="sng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Jellachich</a:t>
            </a:r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Reprend la capitale impériale Vienne, tenue par le général polonais </a:t>
            </a:r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Jozef </a:t>
            </a:r>
            <a:r>
              <a:rPr lang="fr-FR" sz="1700" u="sng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Bem</a:t>
            </a:r>
            <a:endParaRPr lang="fr-FR" sz="1700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1831-32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Insurgé contre la Russie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*Nov. 1848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prince </a:t>
            </a:r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Schwarzenberg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Devient chef du gouvernement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il engage une répression féroce</a:t>
            </a:r>
          </a:p>
        </p:txBody>
      </p:sp>
      <p:pic>
        <p:nvPicPr>
          <p:cNvPr id="9" name="Image 8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B2FC1F67-6845-ECDC-6CA1-8FF6F848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86" y="177839"/>
            <a:ext cx="8506237" cy="62627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4D4EE3E5-2AA7-66A6-DE6B-671F0EE997F4}"/>
              </a:ext>
            </a:extLst>
          </p:cNvPr>
          <p:cNvSpPr/>
          <p:nvPr/>
        </p:nvSpPr>
        <p:spPr>
          <a:xfrm>
            <a:off x="8882518" y="437249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6F2D9F1-D524-F585-2772-8FF7DEC1166A}"/>
              </a:ext>
            </a:extLst>
          </p:cNvPr>
          <p:cNvSpPr/>
          <p:nvPr/>
        </p:nvSpPr>
        <p:spPr>
          <a:xfrm>
            <a:off x="6836066" y="38456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161F059-F055-4418-E83B-841A3E4ED8F1}"/>
              </a:ext>
            </a:extLst>
          </p:cNvPr>
          <p:cNvSpPr/>
          <p:nvPr/>
        </p:nvSpPr>
        <p:spPr>
          <a:xfrm>
            <a:off x="7721669" y="4879667"/>
            <a:ext cx="271669" cy="2452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D2276FE-468E-B448-8A99-749E1A3C4EC9}"/>
              </a:ext>
            </a:extLst>
          </p:cNvPr>
          <p:cNvSpPr/>
          <p:nvPr/>
        </p:nvSpPr>
        <p:spPr>
          <a:xfrm>
            <a:off x="8713841" y="5462763"/>
            <a:ext cx="271669" cy="2452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E658C2C-EFF9-1B4A-1389-DF4E78E26771}"/>
              </a:ext>
            </a:extLst>
          </p:cNvPr>
          <p:cNvSpPr/>
          <p:nvPr/>
        </p:nvSpPr>
        <p:spPr>
          <a:xfrm>
            <a:off x="11921493" y="444698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CA623C3-D59B-BE9B-6F0E-98334E49E713}"/>
              </a:ext>
            </a:extLst>
          </p:cNvPr>
          <p:cNvSpPr/>
          <p:nvPr/>
        </p:nvSpPr>
        <p:spPr>
          <a:xfrm>
            <a:off x="8471701" y="178156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87408C6-19CC-838E-90A3-F2E5FF5FD54F}"/>
              </a:ext>
            </a:extLst>
          </p:cNvPr>
          <p:cNvSpPr/>
          <p:nvPr/>
        </p:nvSpPr>
        <p:spPr>
          <a:xfrm>
            <a:off x="10963110" y="3160223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3E4F3F6-ED10-96BD-BC7A-0863DDD33B43}"/>
              </a:ext>
            </a:extLst>
          </p:cNvPr>
          <p:cNvSpPr/>
          <p:nvPr/>
        </p:nvSpPr>
        <p:spPr>
          <a:xfrm>
            <a:off x="8287467" y="2623731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29A691C-65AE-0685-2486-7819FC4C711B}"/>
              </a:ext>
            </a:extLst>
          </p:cNvPr>
          <p:cNvSpPr/>
          <p:nvPr/>
        </p:nvSpPr>
        <p:spPr>
          <a:xfrm>
            <a:off x="7010936" y="2196102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75FF93B-E5AE-198E-6205-F8357C1B3F73}"/>
              </a:ext>
            </a:extLst>
          </p:cNvPr>
          <p:cNvSpPr/>
          <p:nvPr/>
        </p:nvSpPr>
        <p:spPr>
          <a:xfrm>
            <a:off x="7546799" y="14191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02DF1DB-4544-7B59-03A3-76A5D3C70DA7}"/>
              </a:ext>
            </a:extLst>
          </p:cNvPr>
          <p:cNvSpPr/>
          <p:nvPr/>
        </p:nvSpPr>
        <p:spPr>
          <a:xfrm>
            <a:off x="6169423" y="718485"/>
            <a:ext cx="271669" cy="24520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B316EB7-66DA-3A6A-4D8D-56B25A1E248C}"/>
              </a:ext>
            </a:extLst>
          </p:cNvPr>
          <p:cNvSpPr/>
          <p:nvPr/>
        </p:nvSpPr>
        <p:spPr>
          <a:xfrm>
            <a:off x="8713841" y="841087"/>
            <a:ext cx="174870" cy="1489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49287E1-66DA-2C39-EB30-67DF1D76249F}"/>
              </a:ext>
            </a:extLst>
          </p:cNvPr>
          <p:cNvSpPr/>
          <p:nvPr/>
        </p:nvSpPr>
        <p:spPr>
          <a:xfrm>
            <a:off x="10522763" y="889202"/>
            <a:ext cx="174870" cy="1489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3EA48B4-C869-2F10-3A5A-0B422712D7D7}"/>
              </a:ext>
            </a:extLst>
          </p:cNvPr>
          <p:cNvCxnSpPr>
            <a:cxnSpLocks/>
            <a:stCxn id="23" idx="7"/>
            <a:endCxn id="24" idx="3"/>
          </p:cNvCxnSpPr>
          <p:nvPr/>
        </p:nvCxnSpPr>
        <p:spPr>
          <a:xfrm flipV="1">
            <a:off x="7242820" y="1546318"/>
            <a:ext cx="329588" cy="68569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DAD2C94-67A3-46D2-AA48-7ABB4EF42D6A}"/>
              </a:ext>
            </a:extLst>
          </p:cNvPr>
          <p:cNvCxnSpPr>
            <a:cxnSpLocks/>
            <a:stCxn id="24" idx="1"/>
            <a:endCxn id="25" idx="5"/>
          </p:cNvCxnSpPr>
          <p:nvPr/>
        </p:nvCxnSpPr>
        <p:spPr>
          <a:xfrm flipH="1" flipV="1">
            <a:off x="6401307" y="927780"/>
            <a:ext cx="1171101" cy="51319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A290CD07-8491-EDE0-71A6-0AB96CB65D31}"/>
              </a:ext>
            </a:extLst>
          </p:cNvPr>
          <p:cNvCxnSpPr>
            <a:cxnSpLocks/>
            <a:stCxn id="25" idx="5"/>
            <a:endCxn id="23" idx="1"/>
          </p:cNvCxnSpPr>
          <p:nvPr/>
        </p:nvCxnSpPr>
        <p:spPr>
          <a:xfrm>
            <a:off x="6401307" y="927780"/>
            <a:ext cx="649414" cy="130423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49CC6BBE-2BB4-574C-97E1-244B1C6ABD45}"/>
              </a:ext>
            </a:extLst>
          </p:cNvPr>
          <p:cNvCxnSpPr>
            <a:cxnSpLocks/>
            <a:stCxn id="11" idx="0"/>
            <a:endCxn id="23" idx="4"/>
          </p:cNvCxnSpPr>
          <p:nvPr/>
        </p:nvCxnSpPr>
        <p:spPr>
          <a:xfrm flipV="1">
            <a:off x="6923501" y="2441306"/>
            <a:ext cx="223270" cy="140430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192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40C58-F61C-C1D6-0017-A9192B339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B69289F4-DEEB-0520-552C-DA8885A0FD3E}"/>
              </a:ext>
            </a:extLst>
          </p:cNvPr>
          <p:cNvSpPr/>
          <p:nvPr/>
        </p:nvSpPr>
        <p:spPr>
          <a:xfrm>
            <a:off x="140346" y="177840"/>
            <a:ext cx="6594294" cy="3014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Juin 1848-déc. 1848 :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tchèque et autrichien : A Prague et à Vienne, l’empereur François-Joseph reprend le pouvoir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*Déc. 1848 : Rentré à Vienne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L’empereur </a:t>
            </a:r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Ferdinand 1</a:t>
            </a:r>
            <a:r>
              <a:rPr lang="fr-FR" sz="1700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abdique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faveur de son neveu </a:t>
            </a:r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François-Joseph 1</a:t>
            </a:r>
            <a:r>
              <a:rPr lang="fr-FR" sz="1700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 retour de la réaction dans la capitale Vienne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Va avoir des conséquences ailleurs dans le reste de l’Empire autrichien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 Italie, en Hongrie ; Et même en Allemagne ; En effet…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0FACFA-3B2C-ACE0-34AB-4B264E2EB776}"/>
              </a:ext>
            </a:extLst>
          </p:cNvPr>
          <p:cNvSpPr/>
          <p:nvPr/>
        </p:nvSpPr>
        <p:spPr>
          <a:xfrm>
            <a:off x="1239065" y="3570141"/>
            <a:ext cx="1090345" cy="39099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 Thérèse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F7076-4A2F-6004-C066-F2E9C305BCDF}"/>
              </a:ext>
            </a:extLst>
          </p:cNvPr>
          <p:cNvSpPr/>
          <p:nvPr/>
        </p:nvSpPr>
        <p:spPr>
          <a:xfrm>
            <a:off x="2414000" y="3571404"/>
            <a:ext cx="1203930" cy="389733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François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1745-65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D30F43E-5DC2-6AA1-B627-712B783AC176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2329410" y="3765639"/>
            <a:ext cx="84590" cy="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EFA981A-2A8E-9C50-7E44-161E11C619BC}"/>
              </a:ext>
            </a:extLst>
          </p:cNvPr>
          <p:cNvSpPr/>
          <p:nvPr/>
        </p:nvSpPr>
        <p:spPr>
          <a:xfrm>
            <a:off x="1194625" y="4113536"/>
            <a:ext cx="1090345" cy="390996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Joseph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1765-90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0D98BD1-7F9B-3314-32C3-8025D0190979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flipH="1">
            <a:off x="1739798" y="3961137"/>
            <a:ext cx="44440" cy="1523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en angle 71">
            <a:extLst>
              <a:ext uri="{FF2B5EF4-FFF2-40B4-BE49-F238E27FC236}">
                <a16:creationId xmlns:a16="http://schemas.microsoft.com/office/drawing/2014/main" id="{7DABB489-5756-1470-6CA4-C474985FC51D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rot="5400000">
            <a:off x="2301683" y="3399253"/>
            <a:ext cx="152399" cy="127616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86E46B3-A3D4-3465-0E81-9BCE795964DF}"/>
              </a:ext>
            </a:extLst>
          </p:cNvPr>
          <p:cNvSpPr/>
          <p:nvPr/>
        </p:nvSpPr>
        <p:spPr>
          <a:xfrm>
            <a:off x="2414231" y="4121350"/>
            <a:ext cx="1203930" cy="390996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Léopold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1790-92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1EAD148-A103-7914-1EC6-09E76685F71D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3015965" y="3961137"/>
            <a:ext cx="231" cy="1602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27B4938-37C9-3056-EB95-1281B9F23F10}"/>
              </a:ext>
            </a:extLst>
          </p:cNvPr>
          <p:cNvSpPr/>
          <p:nvPr/>
        </p:nvSpPr>
        <p:spPr>
          <a:xfrm>
            <a:off x="2414000" y="4577930"/>
            <a:ext cx="1203930" cy="390996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François II et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1792-1804-35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2970DF9-B2B5-3C1B-8FC5-AC4AF335891D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flipH="1">
            <a:off x="3015965" y="4512346"/>
            <a:ext cx="231" cy="6558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1FB6168-89F4-965E-366E-08B0F8A9824B}"/>
              </a:ext>
            </a:extLst>
          </p:cNvPr>
          <p:cNvSpPr/>
          <p:nvPr/>
        </p:nvSpPr>
        <p:spPr>
          <a:xfrm>
            <a:off x="41828" y="4113536"/>
            <a:ext cx="1090345" cy="390996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Marie-Antoinette</a:t>
            </a:r>
          </a:p>
        </p:txBody>
      </p:sp>
      <p:cxnSp>
        <p:nvCxnSpPr>
          <p:cNvPr id="15" name="Connecteur en angle 71">
            <a:extLst>
              <a:ext uri="{FF2B5EF4-FFF2-40B4-BE49-F238E27FC236}">
                <a16:creationId xmlns:a16="http://schemas.microsoft.com/office/drawing/2014/main" id="{2F55294F-38B3-8023-32D6-91F553D4C99A}"/>
              </a:ext>
            </a:extLst>
          </p:cNvPr>
          <p:cNvCxnSpPr>
            <a:cxnSpLocks/>
            <a:stCxn id="3" idx="2"/>
            <a:endCxn id="14" idx="0"/>
          </p:cNvCxnSpPr>
          <p:nvPr/>
        </p:nvCxnSpPr>
        <p:spPr>
          <a:xfrm rot="5400000">
            <a:off x="1109421" y="3438718"/>
            <a:ext cx="152399" cy="119723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55C4ACA-F24B-1F50-5A34-284FF2DDFFE3}"/>
              </a:ext>
            </a:extLst>
          </p:cNvPr>
          <p:cNvSpPr/>
          <p:nvPr/>
        </p:nvSpPr>
        <p:spPr>
          <a:xfrm>
            <a:off x="3673697" y="3579483"/>
            <a:ext cx="1070581" cy="788796"/>
          </a:xfrm>
          <a:prstGeom prst="rect">
            <a:avLst/>
          </a:pr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HABSBOURG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LORRAINE Autriche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1745-1918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AB761B-8135-E82D-7E90-C9D128C19099}"/>
              </a:ext>
            </a:extLst>
          </p:cNvPr>
          <p:cNvSpPr/>
          <p:nvPr/>
        </p:nvSpPr>
        <p:spPr>
          <a:xfrm>
            <a:off x="60002" y="3410601"/>
            <a:ext cx="1070581" cy="56328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HABSBOURG d’Autriche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1278-1745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C4575F-FF44-B2F0-761F-39566C607D7A}"/>
              </a:ext>
            </a:extLst>
          </p:cNvPr>
          <p:cNvSpPr/>
          <p:nvPr/>
        </p:nvSpPr>
        <p:spPr>
          <a:xfrm>
            <a:off x="2414000" y="5042324"/>
            <a:ext cx="1203930" cy="39099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Ferdinand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1835-48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5F1B4BB-C513-8B15-28D9-218F78B11509}"/>
              </a:ext>
            </a:extLst>
          </p:cNvPr>
          <p:cNvCxnSpPr>
            <a:cxnSpLocks/>
            <a:stCxn id="12" idx="2"/>
            <a:endCxn id="18" idx="0"/>
          </p:cNvCxnSpPr>
          <p:nvPr/>
        </p:nvCxnSpPr>
        <p:spPr>
          <a:xfrm>
            <a:off x="3015965" y="4968926"/>
            <a:ext cx="0" cy="733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9ADE94D-D136-4CBB-594E-D5DC56AC6545}"/>
              </a:ext>
            </a:extLst>
          </p:cNvPr>
          <p:cNvSpPr/>
          <p:nvPr/>
        </p:nvSpPr>
        <p:spPr>
          <a:xfrm>
            <a:off x="1108875" y="5042324"/>
            <a:ext cx="1203930" cy="390996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François-Charles</a:t>
            </a:r>
          </a:p>
        </p:txBody>
      </p:sp>
      <p:cxnSp>
        <p:nvCxnSpPr>
          <p:cNvPr id="22" name="Connecteur en angle 71">
            <a:extLst>
              <a:ext uri="{FF2B5EF4-FFF2-40B4-BE49-F238E27FC236}">
                <a16:creationId xmlns:a16="http://schemas.microsoft.com/office/drawing/2014/main" id="{13FC361A-4598-F1D3-3DAE-8ADB3B1051BB}"/>
              </a:ext>
            </a:extLst>
          </p:cNvPr>
          <p:cNvCxnSpPr>
            <a:cxnSpLocks/>
            <a:stCxn id="12" idx="2"/>
            <a:endCxn id="21" idx="0"/>
          </p:cNvCxnSpPr>
          <p:nvPr/>
        </p:nvCxnSpPr>
        <p:spPr>
          <a:xfrm rot="5400000">
            <a:off x="2326704" y="4353063"/>
            <a:ext cx="73398" cy="130512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FF96C67-AD3F-58AA-42C0-9E7F1973C8F8}"/>
              </a:ext>
            </a:extLst>
          </p:cNvPr>
          <p:cNvSpPr/>
          <p:nvPr/>
        </p:nvSpPr>
        <p:spPr>
          <a:xfrm>
            <a:off x="1108875" y="5542924"/>
            <a:ext cx="1203930" cy="39099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François-Joseph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1848-1916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BAA47BF6-4283-F7C2-F9A0-5061A7ED6CE0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>
            <a:off x="1710840" y="5433320"/>
            <a:ext cx="0" cy="1096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3C61656-1A80-0B28-3A17-E088E96E2946}"/>
              </a:ext>
            </a:extLst>
          </p:cNvPr>
          <p:cNvSpPr/>
          <p:nvPr/>
        </p:nvSpPr>
        <p:spPr>
          <a:xfrm>
            <a:off x="310091" y="5542924"/>
            <a:ext cx="697590" cy="390996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Charles-Louis</a:t>
            </a:r>
          </a:p>
        </p:txBody>
      </p:sp>
      <p:cxnSp>
        <p:nvCxnSpPr>
          <p:cNvPr id="26" name="Connecteur en angle 71">
            <a:extLst>
              <a:ext uri="{FF2B5EF4-FFF2-40B4-BE49-F238E27FC236}">
                <a16:creationId xmlns:a16="http://schemas.microsoft.com/office/drawing/2014/main" id="{E80566D7-B29B-07BA-5835-7C3A28E0E443}"/>
              </a:ext>
            </a:extLst>
          </p:cNvPr>
          <p:cNvCxnSpPr>
            <a:cxnSpLocks/>
            <a:stCxn id="21" idx="2"/>
            <a:endCxn id="25" idx="0"/>
          </p:cNvCxnSpPr>
          <p:nvPr/>
        </p:nvCxnSpPr>
        <p:spPr>
          <a:xfrm rot="5400000">
            <a:off x="1130061" y="4962145"/>
            <a:ext cx="109604" cy="105195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8381611-462F-95F0-A0E2-D3E8D5C45B17}"/>
              </a:ext>
            </a:extLst>
          </p:cNvPr>
          <p:cNvSpPr/>
          <p:nvPr/>
        </p:nvSpPr>
        <p:spPr>
          <a:xfrm>
            <a:off x="321399" y="6003268"/>
            <a:ext cx="697590" cy="238595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Otto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F97AB0-378A-816B-F73E-B00D6EC3F86E}"/>
              </a:ext>
            </a:extLst>
          </p:cNvPr>
          <p:cNvSpPr/>
          <p:nvPr/>
        </p:nvSpPr>
        <p:spPr>
          <a:xfrm>
            <a:off x="233891" y="6311211"/>
            <a:ext cx="849990" cy="390996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1916-18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175D29F0-CE11-FCFE-E8B6-7075B9D4646E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>
            <a:off x="658886" y="5933920"/>
            <a:ext cx="11308" cy="693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5552DC7-750F-2D6B-2B9A-BEEC9544F5BB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 flipH="1">
            <a:off x="658886" y="6241863"/>
            <a:ext cx="11308" cy="693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1745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0954D-D19E-407B-567A-1222ADD97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6DD1730D-DDD3-7338-2776-B5805C1FF154}"/>
              </a:ext>
            </a:extLst>
          </p:cNvPr>
          <p:cNvSpPr/>
          <p:nvPr/>
        </p:nvSpPr>
        <p:spPr>
          <a:xfrm>
            <a:off x="154799" y="177840"/>
            <a:ext cx="5766330" cy="5907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Déc. 1848-mai 1849 :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 : A Francfort, échec de la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unification allemande ; Frédéric-Guillaume IV rejette la couronne impériale du parlement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*Déc. 1848 : A Berlin…</a:t>
            </a:r>
          </a:p>
          <a:p>
            <a:r>
              <a:rPr lang="fr-FR" dirty="0"/>
              <a:t>Encouragé par la victoire des absolutistes</a:t>
            </a:r>
          </a:p>
          <a:p>
            <a:r>
              <a:rPr lang="fr-FR" dirty="0"/>
              <a:t>A Prague et à Vienne (juin-oct. 1848)</a:t>
            </a:r>
          </a:p>
          <a:p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Frédéric-Guillaume IV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</a:t>
            </a:r>
            <a:r>
              <a:rPr lang="fr-FR" dirty="0"/>
              <a:t>lace sa capitale Berlin en état de siège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*Il reprend le pouvoir, tout en accordant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constitution à la Prusse ; A revoir…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22 mai 1848 : Une Assemblée constituante élue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*Cette reprise en main réactionnaire de la Prusse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Annonce l’échec futur des parlementaires de Francfort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pourtant…</a:t>
            </a:r>
          </a:p>
        </p:txBody>
      </p:sp>
      <p:pic>
        <p:nvPicPr>
          <p:cNvPr id="5" name="Image 4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C1547627-DA3C-B99A-4561-A27E52924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223"/>
            <a:ext cx="5799897" cy="66224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F73385F1-C428-9E37-5B10-49683ABCC30C}"/>
              </a:ext>
            </a:extLst>
          </p:cNvPr>
          <p:cNvSpPr/>
          <p:nvPr/>
        </p:nvSpPr>
        <p:spPr>
          <a:xfrm>
            <a:off x="8821078" y="182723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438855B-036D-E2D9-ADE6-53F16674C6B3}"/>
              </a:ext>
            </a:extLst>
          </p:cNvPr>
          <p:cNvSpPr/>
          <p:nvPr/>
        </p:nvSpPr>
        <p:spPr>
          <a:xfrm>
            <a:off x="7367140" y="301330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5502F5A-966A-AD5B-A349-45022B67FDFF}"/>
              </a:ext>
            </a:extLst>
          </p:cNvPr>
          <p:cNvSpPr/>
          <p:nvPr/>
        </p:nvSpPr>
        <p:spPr>
          <a:xfrm>
            <a:off x="9195525" y="308779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4A083A9-6D67-5AFC-7379-1DDC2329FF42}"/>
              </a:ext>
            </a:extLst>
          </p:cNvPr>
          <p:cNvSpPr/>
          <p:nvPr/>
        </p:nvSpPr>
        <p:spPr>
          <a:xfrm>
            <a:off x="9838255" y="391605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E9D0D9D-1278-CF3F-F518-74DB6F0AD359}"/>
              </a:ext>
            </a:extLst>
          </p:cNvPr>
          <p:cNvSpPr/>
          <p:nvPr/>
        </p:nvSpPr>
        <p:spPr>
          <a:xfrm>
            <a:off x="6830427" y="360303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54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AD244-1E55-1F27-2D26-432078A97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08F34DAC-D708-A047-CB22-F6567D4D81D8}"/>
              </a:ext>
            </a:extLst>
          </p:cNvPr>
          <p:cNvSpPr/>
          <p:nvPr/>
        </p:nvSpPr>
        <p:spPr>
          <a:xfrm>
            <a:off x="154799" y="177840"/>
            <a:ext cx="5849219" cy="2860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*Rappels…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*1830 : Après la révolution de Juillet en France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mouvement reprend en Europe…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*1830-32 : Après le succès belge dû à l’aide française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l’échec polonais dû à l’intervention 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*1830-48 : Ce sera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lente réforme démocratique réussie de la Suisse</a:t>
            </a:r>
          </a:p>
        </p:txBody>
      </p:sp>
      <p:pic>
        <p:nvPicPr>
          <p:cNvPr id="4" name="Image 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53437397-28F8-157A-3DC6-0685CD99E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89" y="177840"/>
            <a:ext cx="5858312" cy="651004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F12F7DE-1FD6-E904-4C37-C538D28EB5AC}"/>
              </a:ext>
            </a:extLst>
          </p:cNvPr>
          <p:cNvSpPr/>
          <p:nvPr/>
        </p:nvSpPr>
        <p:spPr>
          <a:xfrm>
            <a:off x="7760358" y="36448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BEA7449-0B52-8A53-330C-ABB4CC7E5401}"/>
              </a:ext>
            </a:extLst>
          </p:cNvPr>
          <p:cNvSpPr/>
          <p:nvPr/>
        </p:nvSpPr>
        <p:spPr>
          <a:xfrm>
            <a:off x="8032028" y="335451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AA94080-082B-922B-814D-7DB338B78316}"/>
              </a:ext>
            </a:extLst>
          </p:cNvPr>
          <p:cNvSpPr/>
          <p:nvPr/>
        </p:nvSpPr>
        <p:spPr>
          <a:xfrm>
            <a:off x="9496606" y="328002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2BB3817-3965-8FDF-49B3-6930EDF8F4A5}"/>
              </a:ext>
            </a:extLst>
          </p:cNvPr>
          <p:cNvCxnSpPr>
            <a:cxnSpLocks/>
            <a:stCxn id="12" idx="3"/>
            <a:endCxn id="5" idx="6"/>
          </p:cNvCxnSpPr>
          <p:nvPr/>
        </p:nvCxnSpPr>
        <p:spPr>
          <a:xfrm flipH="1">
            <a:off x="9671476" y="2915165"/>
            <a:ext cx="1066519" cy="43934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9E03A976-085F-2636-28BA-F66DBE255430}"/>
              </a:ext>
            </a:extLst>
          </p:cNvPr>
          <p:cNvSpPr/>
          <p:nvPr/>
        </p:nvSpPr>
        <p:spPr>
          <a:xfrm>
            <a:off x="8327378" y="39695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510C6B-1DCD-F163-CD9D-36B665E0FF4B}"/>
              </a:ext>
            </a:extLst>
          </p:cNvPr>
          <p:cNvSpPr/>
          <p:nvPr/>
        </p:nvSpPr>
        <p:spPr>
          <a:xfrm>
            <a:off x="10712386" y="278800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10E6EC9-69A3-FB48-6EAE-3F5F0FAD6B1C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7909619" y="3481670"/>
            <a:ext cx="148018" cy="1849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8090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0954D-D19E-407B-567A-1222ADD97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6DD1730D-DDD3-7338-2776-B5805C1FF154}"/>
              </a:ext>
            </a:extLst>
          </p:cNvPr>
          <p:cNvSpPr/>
          <p:nvPr/>
        </p:nvSpPr>
        <p:spPr>
          <a:xfrm>
            <a:off x="154799" y="177840"/>
            <a:ext cx="5766330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Déc. 1848-mai 1849 :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 : A Francfort, échec de la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unification allemande ; Frédéric-Guillaume IV rejette la couronne impériale du parlement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*Jan. 1849 : Au parlement de Francfort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partisans de la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Petite Allemagne prussienne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l’emportent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*27 mars 1849 : Une constitution est adoptée…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Une Chambre haute des Etats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Une Chambre basse des députés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Elus au suffrage universel direct et secret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*28 mars 1849 : Le parlement offre à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Frédéric-Guillaume IV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couronne héréditaire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sans pouvoir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D’un nouvel Empire allemand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*Mais…</a:t>
            </a:r>
          </a:p>
        </p:txBody>
      </p:sp>
      <p:pic>
        <p:nvPicPr>
          <p:cNvPr id="5" name="Image 4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720477F5-5D2B-ACEC-ADA2-C3F5EAE6E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223"/>
            <a:ext cx="5799897" cy="66224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280BF26-9B07-32C2-3AAA-A3EFCD890806}"/>
              </a:ext>
            </a:extLst>
          </p:cNvPr>
          <p:cNvSpPr/>
          <p:nvPr/>
        </p:nvSpPr>
        <p:spPr>
          <a:xfrm>
            <a:off x="8821078" y="182723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8320F82-4220-98A2-BF0C-4296C5CA650C}"/>
              </a:ext>
            </a:extLst>
          </p:cNvPr>
          <p:cNvSpPr/>
          <p:nvPr/>
        </p:nvSpPr>
        <p:spPr>
          <a:xfrm>
            <a:off x="7367140" y="301330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20C8F8F-2F1E-FB24-1BFA-2C0A7F54FE3C}"/>
              </a:ext>
            </a:extLst>
          </p:cNvPr>
          <p:cNvSpPr/>
          <p:nvPr/>
        </p:nvSpPr>
        <p:spPr>
          <a:xfrm>
            <a:off x="6830427" y="360303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5945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8EBEA-6801-B1BD-40AF-0F4178A48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B11F6F72-2653-C702-54AA-D89F44DE566A}"/>
              </a:ext>
            </a:extLst>
          </p:cNvPr>
          <p:cNvSpPr/>
          <p:nvPr/>
        </p:nvSpPr>
        <p:spPr>
          <a:xfrm>
            <a:off x="154799" y="177840"/>
            <a:ext cx="5766330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Déc. 1848-mai 1849 :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 : A Francfort, échec de la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unification allemande ; Frédéric-Guillaume IV rejette la couronne impériale du parlement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*3 avril 1849 :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Frédéric-Guillaume IV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qui ne veut rien devoir A la démocratie, refuse cette couronne…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Je refuse d’accepter un collier de servitudes offert par des maîtres boulangers, une couronne faite de crasse et de glaise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revanche…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 1849 : Frédéric-Guillaume IV propose aux souverains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union restreinte Prusse-Saxe-Hanovre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Rejetée par l’Autriche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pour le parlement de Francfort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C’est déjà la fin prématurée…</a:t>
            </a:r>
          </a:p>
        </p:txBody>
      </p:sp>
      <p:pic>
        <p:nvPicPr>
          <p:cNvPr id="5" name="Image 4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53A42C3A-A1AD-F3EE-CB4F-0685F8858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223"/>
            <a:ext cx="5799897" cy="66224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F523AD24-D827-12D4-E3E8-1ACF87B389D2}"/>
              </a:ext>
            </a:extLst>
          </p:cNvPr>
          <p:cNvSpPr/>
          <p:nvPr/>
        </p:nvSpPr>
        <p:spPr>
          <a:xfrm>
            <a:off x="8821078" y="182723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BFC4A9D-E06D-8989-1971-D70C2E60D69F}"/>
              </a:ext>
            </a:extLst>
          </p:cNvPr>
          <p:cNvSpPr/>
          <p:nvPr/>
        </p:nvSpPr>
        <p:spPr>
          <a:xfrm>
            <a:off x="7367140" y="301330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FDC7433-C2EA-285E-7784-3A57185CB07A}"/>
              </a:ext>
            </a:extLst>
          </p:cNvPr>
          <p:cNvSpPr/>
          <p:nvPr/>
        </p:nvSpPr>
        <p:spPr>
          <a:xfrm>
            <a:off x="8908513" y="256729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A363117-5A6A-21A0-3495-2366DE57942F}"/>
              </a:ext>
            </a:extLst>
          </p:cNvPr>
          <p:cNvSpPr/>
          <p:nvPr/>
        </p:nvSpPr>
        <p:spPr>
          <a:xfrm>
            <a:off x="7695940" y="191166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D582B9D-E1A9-AC0F-82FA-0E868A0AFBAE}"/>
              </a:ext>
            </a:extLst>
          </p:cNvPr>
          <p:cNvSpPr/>
          <p:nvPr/>
        </p:nvSpPr>
        <p:spPr>
          <a:xfrm>
            <a:off x="6830427" y="360303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8657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DA25A-D4B2-E53F-C5CF-2474EAF43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1C272E6-E324-F29F-8690-0D990CAE4784}"/>
              </a:ext>
            </a:extLst>
          </p:cNvPr>
          <p:cNvSpPr/>
          <p:nvPr/>
        </p:nvSpPr>
        <p:spPr>
          <a:xfrm>
            <a:off x="154799" y="177840"/>
            <a:ext cx="4775009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Déc. 1848-mai 1849 :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 : A Francfort, échec de la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unification allemande ; Frédéric-Guillaume IV rejette la couronne impériale du parlement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*Juin 1849 : De nombreux députés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Quittent le parlement de Francfort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*Juillet 1849 : Ce qu’il en reste se réfugie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Stuttgart, avant d’être dissous par le roi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Guillaume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du Wurtemberg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*Donc, désillusion des nationalistes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également désillusion sociale…</a:t>
            </a:r>
          </a:p>
        </p:txBody>
      </p:sp>
      <p:pic>
        <p:nvPicPr>
          <p:cNvPr id="2" name="Image 1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5A1DF2C1-C1B2-90CC-2455-13C6172D6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10" t="6684" r="9415" b="52306"/>
          <a:stretch/>
        </p:blipFill>
        <p:spPr>
          <a:xfrm>
            <a:off x="5064794" y="187779"/>
            <a:ext cx="6985047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F337F2A-FE00-C4E0-7F30-691CE9A809E1}"/>
              </a:ext>
            </a:extLst>
          </p:cNvPr>
          <p:cNvSpPr/>
          <p:nvPr/>
        </p:nvSpPr>
        <p:spPr>
          <a:xfrm>
            <a:off x="8196469" y="1789043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2EAD9EE-3D15-1310-F677-DADA98768CC2}"/>
              </a:ext>
            </a:extLst>
          </p:cNvPr>
          <p:cNvSpPr/>
          <p:nvPr/>
        </p:nvSpPr>
        <p:spPr>
          <a:xfrm>
            <a:off x="6287896" y="3347502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014B80B-4C68-B3B4-1B83-A6DE915CFF81}"/>
              </a:ext>
            </a:extLst>
          </p:cNvPr>
          <p:cNvSpPr/>
          <p:nvPr/>
        </p:nvSpPr>
        <p:spPr>
          <a:xfrm>
            <a:off x="7579983" y="4571422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3E88194-948C-C777-6B37-54E39E49CE90}"/>
              </a:ext>
            </a:extLst>
          </p:cNvPr>
          <p:cNvSpPr/>
          <p:nvPr/>
        </p:nvSpPr>
        <p:spPr>
          <a:xfrm>
            <a:off x="9542982" y="4464288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D6920E9-1677-9AEF-8FF4-BB02493A136D}"/>
              </a:ext>
            </a:extLst>
          </p:cNvPr>
          <p:cNvSpPr/>
          <p:nvPr/>
        </p:nvSpPr>
        <p:spPr>
          <a:xfrm>
            <a:off x="6423469" y="4326218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7558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DA25A-D4B2-E53F-C5CF-2474EAF43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1C272E6-E324-F29F-8690-0D990CAE4784}"/>
              </a:ext>
            </a:extLst>
          </p:cNvPr>
          <p:cNvSpPr/>
          <p:nvPr/>
        </p:nvSpPr>
        <p:spPr>
          <a:xfrm>
            <a:off x="154799" y="177840"/>
            <a:ext cx="4775009" cy="5630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Déc. 1848-mai 1849 :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 : A Francfort, échec de la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unification allemande ; Frédéric-Guillaume IV rejette la couronne impériale du parlement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*Juin-Juillet 1849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crise économique persistante provoque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mouvements républicains et ouvriers…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Berlin, Saxe, Bade, Ruhr, Palatinat…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*Mouvements réprimés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 les armées des princes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notamment par les troupes prussiennes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 un tragique renversement, l’unité allemande se réalise dans la répression, et c’est l’armée prussienne qui s’en fait l’instrument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L’historien P.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Ayçoberry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après l’Allemagne, l’Italie…</a:t>
            </a:r>
          </a:p>
        </p:txBody>
      </p:sp>
      <p:pic>
        <p:nvPicPr>
          <p:cNvPr id="2" name="Image 1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5A1DF2C1-C1B2-90CC-2455-13C6172D6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10" t="6684" r="9415" b="52306"/>
          <a:stretch/>
        </p:blipFill>
        <p:spPr>
          <a:xfrm>
            <a:off x="5064794" y="187779"/>
            <a:ext cx="6985047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F337F2A-FE00-C4E0-7F30-691CE9A809E1}"/>
              </a:ext>
            </a:extLst>
          </p:cNvPr>
          <p:cNvSpPr/>
          <p:nvPr/>
        </p:nvSpPr>
        <p:spPr>
          <a:xfrm>
            <a:off x="8196469" y="1789043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2EAD9EE-3D15-1310-F677-DADA98768CC2}"/>
              </a:ext>
            </a:extLst>
          </p:cNvPr>
          <p:cNvSpPr/>
          <p:nvPr/>
        </p:nvSpPr>
        <p:spPr>
          <a:xfrm>
            <a:off x="6248139" y="3970355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014B80B-4C68-B3B4-1B83-A6DE915CFF81}"/>
              </a:ext>
            </a:extLst>
          </p:cNvPr>
          <p:cNvSpPr/>
          <p:nvPr/>
        </p:nvSpPr>
        <p:spPr>
          <a:xfrm>
            <a:off x="7579983" y="4571422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3E88194-948C-C777-6B37-54E39E49CE90}"/>
              </a:ext>
            </a:extLst>
          </p:cNvPr>
          <p:cNvSpPr/>
          <p:nvPr/>
        </p:nvSpPr>
        <p:spPr>
          <a:xfrm>
            <a:off x="9542982" y="4464288"/>
            <a:ext cx="271669" cy="2452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D6920E9-1677-9AEF-8FF4-BB02493A136D}"/>
              </a:ext>
            </a:extLst>
          </p:cNvPr>
          <p:cNvSpPr/>
          <p:nvPr/>
        </p:nvSpPr>
        <p:spPr>
          <a:xfrm>
            <a:off x="7994112" y="2616688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9872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B8BAC-5608-33F4-2420-B2DFFCE81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DACB6271-F7CB-E4DC-AC1E-92E539023AC5}"/>
              </a:ext>
            </a:extLst>
          </p:cNvPr>
          <p:cNvSpPr/>
          <p:nvPr/>
        </p:nvSpPr>
        <p:spPr>
          <a:xfrm>
            <a:off x="154800" y="177840"/>
            <a:ext cx="5146070" cy="3691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Juillet-Août 1848 :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italien : En Italie, défaite du Piémont-Sardaigne ; Les Autrichiens reprennent Milan et assiègent Venise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italien…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*Rappel…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 1848 : Bataille de Goito : </a:t>
            </a:r>
            <a:r>
              <a:rPr lang="fr-FR" sz="18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Charles-Albert</a:t>
            </a:r>
            <a:r>
              <a:rPr lang="fr-FR" sz="18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vainc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</a:t>
            </a:r>
            <a:r>
              <a:rPr lang="fr-FR" sz="18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es Autrichiens du général </a:t>
            </a:r>
            <a:r>
              <a:rPr lang="fr-FR" sz="18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Joseph Radetzky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Juillet 1848 : A Custoza, le général Radetzky écrase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Piémontais de Charles-Albert…</a:t>
            </a:r>
          </a:p>
        </p:txBody>
      </p:sp>
      <p:pic>
        <p:nvPicPr>
          <p:cNvPr id="2" name="Image 1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8450E5BF-F54E-1AA2-77D7-CF11D870E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48" t="40762" r="12006" b="16629"/>
          <a:stretch/>
        </p:blipFill>
        <p:spPr>
          <a:xfrm>
            <a:off x="5530788" y="177840"/>
            <a:ext cx="6506414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583E0FAC-20AA-E327-AD0B-B58E3D413B70}"/>
              </a:ext>
            </a:extLst>
          </p:cNvPr>
          <p:cNvSpPr/>
          <p:nvPr/>
        </p:nvSpPr>
        <p:spPr>
          <a:xfrm>
            <a:off x="9339182" y="553169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1F7DD44-D57C-5E7C-C9AE-98A22D2CE0BD}"/>
              </a:ext>
            </a:extLst>
          </p:cNvPr>
          <p:cNvSpPr/>
          <p:nvPr/>
        </p:nvSpPr>
        <p:spPr>
          <a:xfrm>
            <a:off x="9514052" y="3795894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84602F6-4A63-54AA-767D-8C211B0CBBC9}"/>
              </a:ext>
            </a:extLst>
          </p:cNvPr>
          <p:cNvSpPr/>
          <p:nvPr/>
        </p:nvSpPr>
        <p:spPr>
          <a:xfrm>
            <a:off x="8696560" y="311661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9DAA7FA-70EB-9A71-4A77-01FF532A6B90}"/>
              </a:ext>
            </a:extLst>
          </p:cNvPr>
          <p:cNvSpPr/>
          <p:nvPr/>
        </p:nvSpPr>
        <p:spPr>
          <a:xfrm>
            <a:off x="8040577" y="1983552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C850FBB-A425-158C-D6EC-920ECECEFF9B}"/>
              </a:ext>
            </a:extLst>
          </p:cNvPr>
          <p:cNvSpPr/>
          <p:nvPr/>
        </p:nvSpPr>
        <p:spPr>
          <a:xfrm>
            <a:off x="8441276" y="105642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778E3D92-FA92-04D9-28B8-DFCFFDB1AC83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7171921" y="1004492"/>
            <a:ext cx="516835" cy="1489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FCD6E43A-810B-6D63-BD7C-54EDE751D47B}"/>
              </a:ext>
            </a:extLst>
          </p:cNvPr>
          <p:cNvSpPr/>
          <p:nvPr/>
        </p:nvSpPr>
        <p:spPr>
          <a:xfrm>
            <a:off x="7688756" y="107897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6393B41-1BCA-8654-1368-84E5D8408380}"/>
              </a:ext>
            </a:extLst>
          </p:cNvPr>
          <p:cNvSpPr/>
          <p:nvPr/>
        </p:nvSpPr>
        <p:spPr>
          <a:xfrm>
            <a:off x="6437064" y="128118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81B5FD4-E166-E14A-6286-72B4412824B8}"/>
              </a:ext>
            </a:extLst>
          </p:cNvPr>
          <p:cNvSpPr/>
          <p:nvPr/>
        </p:nvSpPr>
        <p:spPr>
          <a:xfrm>
            <a:off x="6997051" y="93000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E3105C5C-E802-34E1-1850-9CC3992A8098}"/>
              </a:ext>
            </a:extLst>
          </p:cNvPr>
          <p:cNvCxnSpPr>
            <a:cxnSpLocks/>
            <a:stCxn id="28" idx="7"/>
            <a:endCxn id="29" idx="3"/>
          </p:cNvCxnSpPr>
          <p:nvPr/>
        </p:nvCxnSpPr>
        <p:spPr>
          <a:xfrm flipV="1">
            <a:off x="6586325" y="1057162"/>
            <a:ext cx="436335" cy="2458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B877CB58-AD97-B0CD-0E06-278F6CDD75E2}"/>
              </a:ext>
            </a:extLst>
          </p:cNvPr>
          <p:cNvSpPr/>
          <p:nvPr/>
        </p:nvSpPr>
        <p:spPr>
          <a:xfrm>
            <a:off x="7430775" y="143016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29D37A14-1A3D-D8B7-CF57-D47104A9219A}"/>
              </a:ext>
            </a:extLst>
          </p:cNvPr>
          <p:cNvCxnSpPr>
            <a:cxnSpLocks/>
          </p:cNvCxnSpPr>
          <p:nvPr/>
        </p:nvCxnSpPr>
        <p:spPr>
          <a:xfrm>
            <a:off x="7171921" y="1078979"/>
            <a:ext cx="258854" cy="3511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F7061838-F023-F98E-7F2C-767BDEBDFA21}"/>
              </a:ext>
            </a:extLst>
          </p:cNvPr>
          <p:cNvSpPr/>
          <p:nvPr/>
        </p:nvSpPr>
        <p:spPr>
          <a:xfrm>
            <a:off x="7774723" y="150464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A474961-B03C-C0B7-668E-D6830A6010CE}"/>
              </a:ext>
            </a:extLst>
          </p:cNvPr>
          <p:cNvSpPr/>
          <p:nvPr/>
        </p:nvSpPr>
        <p:spPr>
          <a:xfrm>
            <a:off x="7974527" y="97139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A45D761-4DFF-E9A7-3841-5ACC69A7FFD1}"/>
              </a:ext>
            </a:extLst>
          </p:cNvPr>
          <p:cNvCxnSpPr>
            <a:cxnSpLocks/>
            <a:stCxn id="2" idx="0"/>
            <a:endCxn id="34" idx="7"/>
          </p:cNvCxnSpPr>
          <p:nvPr/>
        </p:nvCxnSpPr>
        <p:spPr>
          <a:xfrm flipH="1">
            <a:off x="8123788" y="177840"/>
            <a:ext cx="660207" cy="8153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5972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B8BAC-5608-33F4-2420-B2DFFCE81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DACB6271-F7CB-E4DC-AC1E-92E539023AC5}"/>
              </a:ext>
            </a:extLst>
          </p:cNvPr>
          <p:cNvSpPr/>
          <p:nvPr/>
        </p:nvSpPr>
        <p:spPr>
          <a:xfrm>
            <a:off x="154800" y="177840"/>
            <a:ext cx="5146070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Juillet-Août 1848 :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italien : En Italie, défaite du Piémont-Sardaigne ; Les Autrichiens reprennent Milan et assiègent Venise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*Août 1848 : Les Autrichiens occupent Milan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Charles-Albert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signe l’armistice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que son royaume ne soit pas envahi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 revanche, à Venise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république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Daniele Manin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se maintient…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Malgré le siège autrichien à partir de juin 1848…</a:t>
            </a:r>
          </a:p>
        </p:txBody>
      </p:sp>
      <p:pic>
        <p:nvPicPr>
          <p:cNvPr id="14" name="Image 13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35B2F170-E240-C7D9-9E99-55EE4C69E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48" t="40762" r="12006" b="16629"/>
          <a:stretch/>
        </p:blipFill>
        <p:spPr>
          <a:xfrm>
            <a:off x="5530788" y="177840"/>
            <a:ext cx="6506414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BDB9CB86-3CDD-2504-63CE-4CD2B8257593}"/>
              </a:ext>
            </a:extLst>
          </p:cNvPr>
          <p:cNvSpPr/>
          <p:nvPr/>
        </p:nvSpPr>
        <p:spPr>
          <a:xfrm>
            <a:off x="9339182" y="553169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3B4BFCC-56C1-D2AF-4229-EAD467A3CB46}"/>
              </a:ext>
            </a:extLst>
          </p:cNvPr>
          <p:cNvSpPr/>
          <p:nvPr/>
        </p:nvSpPr>
        <p:spPr>
          <a:xfrm>
            <a:off x="9514052" y="3795894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0F66719-2E40-EE0C-5A3D-3BBA48C5E8C4}"/>
              </a:ext>
            </a:extLst>
          </p:cNvPr>
          <p:cNvSpPr/>
          <p:nvPr/>
        </p:nvSpPr>
        <p:spPr>
          <a:xfrm>
            <a:off x="8696560" y="311661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11F7E9C-346E-EF9E-5D69-4509E673EC6E}"/>
              </a:ext>
            </a:extLst>
          </p:cNvPr>
          <p:cNvSpPr/>
          <p:nvPr/>
        </p:nvSpPr>
        <p:spPr>
          <a:xfrm>
            <a:off x="8040577" y="1983552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192D5E-9F97-D12D-CFB7-0231C6E616DE}"/>
              </a:ext>
            </a:extLst>
          </p:cNvPr>
          <p:cNvSpPr/>
          <p:nvPr/>
        </p:nvSpPr>
        <p:spPr>
          <a:xfrm>
            <a:off x="8441276" y="105642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20544C1-163A-26FB-5614-357BBD6BE6AD}"/>
              </a:ext>
            </a:extLst>
          </p:cNvPr>
          <p:cNvSpPr/>
          <p:nvPr/>
        </p:nvSpPr>
        <p:spPr>
          <a:xfrm>
            <a:off x="6437064" y="128118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77B27B8-A731-BCD7-040C-829E7EACB103}"/>
              </a:ext>
            </a:extLst>
          </p:cNvPr>
          <p:cNvSpPr/>
          <p:nvPr/>
        </p:nvSpPr>
        <p:spPr>
          <a:xfrm>
            <a:off x="6997051" y="93000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BF87C897-1D27-F0E1-F38B-55DEA03DABEC}"/>
              </a:ext>
            </a:extLst>
          </p:cNvPr>
          <p:cNvCxnSpPr>
            <a:cxnSpLocks/>
            <a:stCxn id="26" idx="7"/>
            <a:endCxn id="27" idx="3"/>
          </p:cNvCxnSpPr>
          <p:nvPr/>
        </p:nvCxnSpPr>
        <p:spPr>
          <a:xfrm flipV="1">
            <a:off x="6586325" y="1057162"/>
            <a:ext cx="436335" cy="2458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7B807974-0229-81C7-89C2-55483549A2B3}"/>
              </a:ext>
            </a:extLst>
          </p:cNvPr>
          <p:cNvSpPr/>
          <p:nvPr/>
        </p:nvSpPr>
        <p:spPr>
          <a:xfrm>
            <a:off x="7430775" y="1430161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C3F320A-9B53-CE82-994F-BE12C46F3240}"/>
              </a:ext>
            </a:extLst>
          </p:cNvPr>
          <p:cNvSpPr/>
          <p:nvPr/>
        </p:nvSpPr>
        <p:spPr>
          <a:xfrm>
            <a:off x="7774723" y="1504648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41546603-381C-4328-A021-16D1D14E6C70}"/>
              </a:ext>
            </a:extLst>
          </p:cNvPr>
          <p:cNvSpPr/>
          <p:nvPr/>
        </p:nvSpPr>
        <p:spPr>
          <a:xfrm>
            <a:off x="7974527" y="971392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8E3EF39-5EC4-BBC4-D807-A48B90C65232}"/>
              </a:ext>
            </a:extLst>
          </p:cNvPr>
          <p:cNvCxnSpPr>
            <a:cxnSpLocks/>
            <a:stCxn id="14" idx="0"/>
            <a:endCxn id="32" idx="7"/>
          </p:cNvCxnSpPr>
          <p:nvPr/>
        </p:nvCxnSpPr>
        <p:spPr>
          <a:xfrm flipH="1">
            <a:off x="8123788" y="177840"/>
            <a:ext cx="660207" cy="8153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E414FB10-2791-0E7C-9512-2379F0E39A8B}"/>
              </a:ext>
            </a:extLst>
          </p:cNvPr>
          <p:cNvCxnSpPr>
            <a:cxnSpLocks/>
            <a:stCxn id="32" idx="2"/>
            <a:endCxn id="27" idx="6"/>
          </p:cNvCxnSpPr>
          <p:nvPr/>
        </p:nvCxnSpPr>
        <p:spPr>
          <a:xfrm flipH="1" flipV="1">
            <a:off x="7171921" y="1004492"/>
            <a:ext cx="802606" cy="413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4BC30226-F78B-D223-FE13-555278C4B1EA}"/>
              </a:ext>
            </a:extLst>
          </p:cNvPr>
          <p:cNvCxnSpPr>
            <a:cxnSpLocks/>
            <a:stCxn id="14" idx="0"/>
            <a:endCxn id="23" idx="0"/>
          </p:cNvCxnSpPr>
          <p:nvPr/>
        </p:nvCxnSpPr>
        <p:spPr>
          <a:xfrm flipH="1">
            <a:off x="8528711" y="177840"/>
            <a:ext cx="255284" cy="8785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717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056BB-F2C6-D926-6AA6-2BAA27F38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CDD8ECE4-E629-53F1-0FB1-43C02AEDD8A2}"/>
              </a:ext>
            </a:extLst>
          </p:cNvPr>
          <p:cNvSpPr/>
          <p:nvPr/>
        </p:nvSpPr>
        <p:spPr>
          <a:xfrm>
            <a:off x="154800" y="177840"/>
            <a:ext cx="4602730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Jan.-Août 1849 : Epilogue hongrois : En Hongrie, les Autrichiens, aidés par les Croates et les Russes, vainquent les nationalistes hongrois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*Epilogue hongrois…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*Jan. 1849 : Les Autrichiens prennent Pest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à nouveau l’aide des Croates de </a:t>
            </a:r>
            <a:r>
              <a:rPr lang="fr-FR" u="sng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Jellachich</a:t>
            </a:r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parlement hongrois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Kossuth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 réfugie à Debrecen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 1849 : Le Parlement revient à Buda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Avant de se réfugier à Szeged en Serbie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enfin à Arad, en Transylvanie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*Eté 1849 : Les dernières défaites hongroises…</a:t>
            </a:r>
          </a:p>
        </p:txBody>
      </p:sp>
      <p:pic>
        <p:nvPicPr>
          <p:cNvPr id="31" name="Image 30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1B97E3AF-9590-B384-54C2-8D2D7DF35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7839"/>
            <a:ext cx="7160400" cy="52718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9" name="Ellipse 128">
            <a:extLst>
              <a:ext uri="{FF2B5EF4-FFF2-40B4-BE49-F238E27FC236}">
                <a16:creationId xmlns:a16="http://schemas.microsoft.com/office/drawing/2014/main" id="{C806962B-F987-F8E9-F970-1618D95D7597}"/>
              </a:ext>
            </a:extLst>
          </p:cNvPr>
          <p:cNvSpPr/>
          <p:nvPr/>
        </p:nvSpPr>
        <p:spPr>
          <a:xfrm>
            <a:off x="8862327" y="2208196"/>
            <a:ext cx="141481" cy="13394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96D236B5-CCEF-AA18-97CB-DCC49B57A5FE}"/>
              </a:ext>
            </a:extLst>
          </p:cNvPr>
          <p:cNvCxnSpPr>
            <a:cxnSpLocks/>
            <a:endCxn id="129" idx="2"/>
          </p:cNvCxnSpPr>
          <p:nvPr/>
        </p:nvCxnSpPr>
        <p:spPr>
          <a:xfrm>
            <a:off x="8004313" y="1958769"/>
            <a:ext cx="858014" cy="31639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35954C09-D5BA-36D7-CA8A-40F647CB639E}"/>
              </a:ext>
            </a:extLst>
          </p:cNvPr>
          <p:cNvCxnSpPr>
            <a:cxnSpLocks/>
          </p:cNvCxnSpPr>
          <p:nvPr/>
        </p:nvCxnSpPr>
        <p:spPr>
          <a:xfrm flipV="1">
            <a:off x="7763796" y="2342140"/>
            <a:ext cx="1098531" cy="94584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Ellipse 140">
            <a:extLst>
              <a:ext uri="{FF2B5EF4-FFF2-40B4-BE49-F238E27FC236}">
                <a16:creationId xmlns:a16="http://schemas.microsoft.com/office/drawing/2014/main" id="{AD635FCF-64E3-5256-54B0-73992878AB54}"/>
              </a:ext>
            </a:extLst>
          </p:cNvPr>
          <p:cNvSpPr/>
          <p:nvPr/>
        </p:nvSpPr>
        <p:spPr>
          <a:xfrm>
            <a:off x="9964042" y="2126471"/>
            <a:ext cx="141481" cy="13394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22E2E216-BD7B-7043-BA21-D2A461813F2F}"/>
              </a:ext>
            </a:extLst>
          </p:cNvPr>
          <p:cNvCxnSpPr>
            <a:cxnSpLocks/>
            <a:stCxn id="129" idx="6"/>
            <a:endCxn id="141" idx="2"/>
          </p:cNvCxnSpPr>
          <p:nvPr/>
        </p:nvCxnSpPr>
        <p:spPr>
          <a:xfrm flipV="1">
            <a:off x="9003808" y="2193443"/>
            <a:ext cx="960234" cy="817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Ellipse 145">
            <a:extLst>
              <a:ext uri="{FF2B5EF4-FFF2-40B4-BE49-F238E27FC236}">
                <a16:creationId xmlns:a16="http://schemas.microsoft.com/office/drawing/2014/main" id="{05D27992-5C03-7A60-F96C-872A1A17D5E4}"/>
              </a:ext>
            </a:extLst>
          </p:cNvPr>
          <p:cNvSpPr/>
          <p:nvPr/>
        </p:nvSpPr>
        <p:spPr>
          <a:xfrm>
            <a:off x="9413184" y="2928227"/>
            <a:ext cx="141481" cy="13394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E216AA96-7A6B-917F-FB48-337B7964B824}"/>
              </a:ext>
            </a:extLst>
          </p:cNvPr>
          <p:cNvSpPr/>
          <p:nvPr/>
        </p:nvSpPr>
        <p:spPr>
          <a:xfrm>
            <a:off x="9903032" y="2995199"/>
            <a:ext cx="141481" cy="13394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9" name="Connecteur droit avec flèche 148">
            <a:extLst>
              <a:ext uri="{FF2B5EF4-FFF2-40B4-BE49-F238E27FC236}">
                <a16:creationId xmlns:a16="http://schemas.microsoft.com/office/drawing/2014/main" id="{229E0493-F9F1-85BA-2648-DC030DFA509A}"/>
              </a:ext>
            </a:extLst>
          </p:cNvPr>
          <p:cNvCxnSpPr>
            <a:cxnSpLocks/>
            <a:stCxn id="141" idx="3"/>
            <a:endCxn id="146" idx="7"/>
          </p:cNvCxnSpPr>
          <p:nvPr/>
        </p:nvCxnSpPr>
        <p:spPr>
          <a:xfrm flipH="1">
            <a:off x="9533946" y="2240799"/>
            <a:ext cx="450815" cy="7070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avec flèche 152">
            <a:extLst>
              <a:ext uri="{FF2B5EF4-FFF2-40B4-BE49-F238E27FC236}">
                <a16:creationId xmlns:a16="http://schemas.microsoft.com/office/drawing/2014/main" id="{DD450896-1AF7-0BAF-4BA4-C7D9A7B6E285}"/>
              </a:ext>
            </a:extLst>
          </p:cNvPr>
          <p:cNvCxnSpPr>
            <a:cxnSpLocks/>
            <a:endCxn id="147" idx="1"/>
          </p:cNvCxnSpPr>
          <p:nvPr/>
        </p:nvCxnSpPr>
        <p:spPr>
          <a:xfrm>
            <a:off x="9554665" y="2995199"/>
            <a:ext cx="369086" cy="196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192A61CE-32A4-D2DD-B16D-B6D1A58E9239}"/>
              </a:ext>
            </a:extLst>
          </p:cNvPr>
          <p:cNvSpPr/>
          <p:nvPr/>
        </p:nvSpPr>
        <p:spPr>
          <a:xfrm>
            <a:off x="7784515" y="1848536"/>
            <a:ext cx="219798" cy="220465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8DFA4EE-8C5A-6BC4-2C0F-ACE84ACDD658}"/>
              </a:ext>
            </a:extLst>
          </p:cNvPr>
          <p:cNvSpPr/>
          <p:nvPr/>
        </p:nvSpPr>
        <p:spPr>
          <a:xfrm>
            <a:off x="7643034" y="3268365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E5536B6-7D01-DE84-17CE-BD950C17D929}"/>
              </a:ext>
            </a:extLst>
          </p:cNvPr>
          <p:cNvSpPr/>
          <p:nvPr/>
        </p:nvSpPr>
        <p:spPr>
          <a:xfrm>
            <a:off x="7083545" y="734643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863E424-25DE-1F9C-898B-0ECC0431DDA1}"/>
              </a:ext>
            </a:extLst>
          </p:cNvPr>
          <p:cNvSpPr/>
          <p:nvPr/>
        </p:nvSpPr>
        <p:spPr>
          <a:xfrm>
            <a:off x="6118436" y="3373409"/>
            <a:ext cx="141481" cy="13394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462F83D-A101-CE00-6346-8B274EDD01A7}"/>
              </a:ext>
            </a:extLst>
          </p:cNvPr>
          <p:cNvSpPr/>
          <p:nvPr/>
        </p:nvSpPr>
        <p:spPr>
          <a:xfrm>
            <a:off x="5426878" y="3463073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8A20A09-FEC9-0030-D9B5-CAF63D1946E6}"/>
              </a:ext>
            </a:extLst>
          </p:cNvPr>
          <p:cNvCxnSpPr>
            <a:cxnSpLocks/>
            <a:stCxn id="2" idx="3"/>
            <a:endCxn id="6" idx="7"/>
          </p:cNvCxnSpPr>
          <p:nvPr/>
        </p:nvCxnSpPr>
        <p:spPr>
          <a:xfrm flipH="1">
            <a:off x="5547640" y="2036715"/>
            <a:ext cx="2269064" cy="144597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96FCB35-CADE-C81C-C69F-0783729E8F3C}"/>
              </a:ext>
            </a:extLst>
          </p:cNvPr>
          <p:cNvCxnSpPr>
            <a:cxnSpLocks/>
            <a:endCxn id="5" idx="7"/>
          </p:cNvCxnSpPr>
          <p:nvPr/>
        </p:nvCxnSpPr>
        <p:spPr>
          <a:xfrm flipH="1">
            <a:off x="6239198" y="2995199"/>
            <a:ext cx="124024" cy="39782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0DBFA42-53A7-77DD-6A8A-57E221A6C597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876800" y="3287981"/>
            <a:ext cx="570797" cy="1947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EE4B7859-9664-334D-2ABF-1F95E01A1914}"/>
              </a:ext>
            </a:extLst>
          </p:cNvPr>
          <p:cNvSpPr/>
          <p:nvPr/>
        </p:nvSpPr>
        <p:spPr>
          <a:xfrm>
            <a:off x="9194055" y="734643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009C929-123D-0DE2-AC1E-324A5C090171}"/>
              </a:ext>
            </a:extLst>
          </p:cNvPr>
          <p:cNvSpPr/>
          <p:nvPr/>
        </p:nvSpPr>
        <p:spPr>
          <a:xfrm>
            <a:off x="10743233" y="801615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BA29A34-5F29-6C9E-3294-E16ED65BCCB8}"/>
              </a:ext>
            </a:extLst>
          </p:cNvPr>
          <p:cNvSpPr/>
          <p:nvPr/>
        </p:nvSpPr>
        <p:spPr>
          <a:xfrm>
            <a:off x="10743233" y="2510798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80F25F4-BC25-431E-45F7-60FC8E3378E3}"/>
              </a:ext>
            </a:extLst>
          </p:cNvPr>
          <p:cNvSpPr/>
          <p:nvPr/>
        </p:nvSpPr>
        <p:spPr>
          <a:xfrm>
            <a:off x="8119206" y="3762744"/>
            <a:ext cx="282962" cy="2933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EEDF8D6-8983-2877-8E64-3C597683F811}"/>
              </a:ext>
            </a:extLst>
          </p:cNvPr>
          <p:cNvSpPr/>
          <p:nvPr/>
        </p:nvSpPr>
        <p:spPr>
          <a:xfrm>
            <a:off x="9335536" y="4718576"/>
            <a:ext cx="141481" cy="1339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4091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DD023-2AC8-6B6A-8AA6-C474B3DDC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B834AA20-E35D-21CD-DA0A-D1CB7265235F}"/>
              </a:ext>
            </a:extLst>
          </p:cNvPr>
          <p:cNvSpPr/>
          <p:nvPr/>
        </p:nvSpPr>
        <p:spPr>
          <a:xfrm>
            <a:off x="154800" y="177840"/>
            <a:ext cx="4576226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Jan.-Août 1849 : Epilogue hongrois : En Hongrie, les Autrichiens, aidés par les Croates et les Russes, vainquent les nationalistes hongrois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*Juillet 1849 : Bataille de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Segesvar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Hongrois menés par </a:t>
            </a:r>
            <a:r>
              <a:rPr lang="fr-FR" u="sng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Bem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et </a:t>
            </a:r>
            <a:r>
              <a:rPr lang="fr-FR" u="sng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Petöfi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(mort)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Sont vaincus par…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Autrichiens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Felix Schwarzenberg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Aidés par…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Les Croates de </a:t>
            </a:r>
            <a:r>
              <a:rPr lang="fr-FR" u="sng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Jellachich</a:t>
            </a:r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Les Slovaques et les Roumains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Et les Russes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Paskevitch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vainqueur des Polonais révoltés de 1831</a:t>
            </a:r>
          </a:p>
        </p:txBody>
      </p:sp>
      <p:pic>
        <p:nvPicPr>
          <p:cNvPr id="28" name="Image 27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53280223-06FC-C539-39B2-3471CA6F1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7839"/>
            <a:ext cx="7160400" cy="52718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34576942-B33D-27DE-FB9E-65451768D9AC}"/>
              </a:ext>
            </a:extLst>
          </p:cNvPr>
          <p:cNvSpPr/>
          <p:nvPr/>
        </p:nvSpPr>
        <p:spPr>
          <a:xfrm>
            <a:off x="7784515" y="1848536"/>
            <a:ext cx="219798" cy="220465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059A696-6041-28BA-6D8E-C9B2C5B9DC01}"/>
              </a:ext>
            </a:extLst>
          </p:cNvPr>
          <p:cNvSpPr/>
          <p:nvPr/>
        </p:nvSpPr>
        <p:spPr>
          <a:xfrm>
            <a:off x="8862327" y="2208196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A427A3C7-7D1E-43D1-6D6C-FEAEB7CA3A78}"/>
              </a:ext>
            </a:extLst>
          </p:cNvPr>
          <p:cNvSpPr/>
          <p:nvPr/>
        </p:nvSpPr>
        <p:spPr>
          <a:xfrm>
            <a:off x="7643034" y="3268365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7238D8B9-4C16-D602-AEE6-AA147D0F7502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8004313" y="1958769"/>
            <a:ext cx="858014" cy="31639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8F4295E3-C78B-913E-910D-A21B98A29788}"/>
              </a:ext>
            </a:extLst>
          </p:cNvPr>
          <p:cNvCxnSpPr>
            <a:cxnSpLocks/>
            <a:stCxn id="128" idx="7"/>
          </p:cNvCxnSpPr>
          <p:nvPr/>
        </p:nvCxnSpPr>
        <p:spPr>
          <a:xfrm flipV="1">
            <a:off x="7763796" y="2342140"/>
            <a:ext cx="1098531" cy="94584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Ellipse 135">
            <a:extLst>
              <a:ext uri="{FF2B5EF4-FFF2-40B4-BE49-F238E27FC236}">
                <a16:creationId xmlns:a16="http://schemas.microsoft.com/office/drawing/2014/main" id="{4659EC82-0FF7-6D52-C1CB-5B756050DD79}"/>
              </a:ext>
            </a:extLst>
          </p:cNvPr>
          <p:cNvSpPr/>
          <p:nvPr/>
        </p:nvSpPr>
        <p:spPr>
          <a:xfrm>
            <a:off x="9903032" y="2995199"/>
            <a:ext cx="141481" cy="13394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92BFAA3-DFCE-3906-814C-68982F4F07A6}"/>
              </a:ext>
            </a:extLst>
          </p:cNvPr>
          <p:cNvSpPr/>
          <p:nvPr/>
        </p:nvSpPr>
        <p:spPr>
          <a:xfrm>
            <a:off x="11323661" y="2679817"/>
            <a:ext cx="141481" cy="13394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46B0354A-0863-21F8-E71C-D02FE27BA052}"/>
              </a:ext>
            </a:extLst>
          </p:cNvPr>
          <p:cNvCxnSpPr>
            <a:cxnSpLocks/>
            <a:stCxn id="136" idx="6"/>
          </p:cNvCxnSpPr>
          <p:nvPr/>
        </p:nvCxnSpPr>
        <p:spPr>
          <a:xfrm flipV="1">
            <a:off x="10044513" y="2746789"/>
            <a:ext cx="1279148" cy="3153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334091F8-37D8-21AD-B990-D7520AF39C84}"/>
              </a:ext>
            </a:extLst>
          </p:cNvPr>
          <p:cNvCxnSpPr>
            <a:cxnSpLocks/>
            <a:stCxn id="30" idx="6"/>
            <a:endCxn id="139" idx="0"/>
          </p:cNvCxnSpPr>
          <p:nvPr/>
        </p:nvCxnSpPr>
        <p:spPr>
          <a:xfrm>
            <a:off x="9003808" y="2275168"/>
            <a:ext cx="2390594" cy="4046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Ellipse 144">
            <a:extLst>
              <a:ext uri="{FF2B5EF4-FFF2-40B4-BE49-F238E27FC236}">
                <a16:creationId xmlns:a16="http://schemas.microsoft.com/office/drawing/2014/main" id="{02DF248D-22D2-BAA0-09E7-4BC020E25B8E}"/>
              </a:ext>
            </a:extLst>
          </p:cNvPr>
          <p:cNvSpPr/>
          <p:nvPr/>
        </p:nvSpPr>
        <p:spPr>
          <a:xfrm>
            <a:off x="6118436" y="3373409"/>
            <a:ext cx="141481" cy="13394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0" name="Connecteur droit avec flèche 149">
            <a:extLst>
              <a:ext uri="{FF2B5EF4-FFF2-40B4-BE49-F238E27FC236}">
                <a16:creationId xmlns:a16="http://schemas.microsoft.com/office/drawing/2014/main" id="{6EC20025-FA10-31DB-E414-E189E93167A3}"/>
              </a:ext>
            </a:extLst>
          </p:cNvPr>
          <p:cNvCxnSpPr>
            <a:cxnSpLocks/>
            <a:endCxn id="139" idx="0"/>
          </p:cNvCxnSpPr>
          <p:nvPr/>
        </p:nvCxnSpPr>
        <p:spPr>
          <a:xfrm>
            <a:off x="9528313" y="410817"/>
            <a:ext cx="1866089" cy="22690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avec flèche 152">
            <a:extLst>
              <a:ext uri="{FF2B5EF4-FFF2-40B4-BE49-F238E27FC236}">
                <a16:creationId xmlns:a16="http://schemas.microsoft.com/office/drawing/2014/main" id="{B906A7C9-F625-917B-A182-A06DE53EAFA3}"/>
              </a:ext>
            </a:extLst>
          </p:cNvPr>
          <p:cNvCxnSpPr>
            <a:cxnSpLocks/>
            <a:stCxn id="19" idx="5"/>
            <a:endCxn id="139" idx="1"/>
          </p:cNvCxnSpPr>
          <p:nvPr/>
        </p:nvCxnSpPr>
        <p:spPr>
          <a:xfrm>
            <a:off x="9116254" y="1611113"/>
            <a:ext cx="2228126" cy="10883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6EDB68F1-E676-618F-01F7-E020348C498F}"/>
              </a:ext>
            </a:extLst>
          </p:cNvPr>
          <p:cNvSpPr/>
          <p:nvPr/>
        </p:nvSpPr>
        <p:spPr>
          <a:xfrm>
            <a:off x="5426878" y="3463073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2E24AE1-9956-845D-8760-3C7D3995E315}"/>
              </a:ext>
            </a:extLst>
          </p:cNvPr>
          <p:cNvCxnSpPr>
            <a:cxnSpLocks/>
            <a:stCxn id="29" idx="3"/>
            <a:endCxn id="2" idx="7"/>
          </p:cNvCxnSpPr>
          <p:nvPr/>
        </p:nvCxnSpPr>
        <p:spPr>
          <a:xfrm flipH="1">
            <a:off x="5547640" y="2036715"/>
            <a:ext cx="2269064" cy="144597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1F739EB-2C02-BE52-BD82-6229EB7F5648}"/>
              </a:ext>
            </a:extLst>
          </p:cNvPr>
          <p:cNvCxnSpPr>
            <a:cxnSpLocks/>
            <a:endCxn id="145" idx="7"/>
          </p:cNvCxnSpPr>
          <p:nvPr/>
        </p:nvCxnSpPr>
        <p:spPr>
          <a:xfrm flipH="1">
            <a:off x="6239198" y="2995199"/>
            <a:ext cx="124024" cy="39782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D277DD4-CF0E-91FA-E1EC-58AA3663CE90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4876800" y="3287981"/>
            <a:ext cx="570797" cy="1947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33F9F88C-F4D0-0275-A786-BEAEF51FBFD0}"/>
              </a:ext>
            </a:extLst>
          </p:cNvPr>
          <p:cNvSpPr/>
          <p:nvPr/>
        </p:nvSpPr>
        <p:spPr>
          <a:xfrm>
            <a:off x="7083545" y="734643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4AEC5E4-8336-9FB5-0FC7-6581619BB2CE}"/>
              </a:ext>
            </a:extLst>
          </p:cNvPr>
          <p:cNvSpPr/>
          <p:nvPr/>
        </p:nvSpPr>
        <p:spPr>
          <a:xfrm>
            <a:off x="9194055" y="734643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DA69C64-BEF2-153D-E3AA-BE6644981376}"/>
              </a:ext>
            </a:extLst>
          </p:cNvPr>
          <p:cNvSpPr/>
          <p:nvPr/>
        </p:nvSpPr>
        <p:spPr>
          <a:xfrm>
            <a:off x="10743233" y="801615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0F391EB-63E3-7959-5654-D719207BF027}"/>
              </a:ext>
            </a:extLst>
          </p:cNvPr>
          <p:cNvSpPr/>
          <p:nvPr/>
        </p:nvSpPr>
        <p:spPr>
          <a:xfrm>
            <a:off x="8995492" y="1496785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604AD4B-5F26-8F7D-80C7-B8B23C81DF56}"/>
              </a:ext>
            </a:extLst>
          </p:cNvPr>
          <p:cNvSpPr/>
          <p:nvPr/>
        </p:nvSpPr>
        <p:spPr>
          <a:xfrm>
            <a:off x="8119206" y="3762744"/>
            <a:ext cx="282962" cy="2933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D4CC966-ADC0-7532-8B07-8917BFFE45C9}"/>
              </a:ext>
            </a:extLst>
          </p:cNvPr>
          <p:cNvSpPr/>
          <p:nvPr/>
        </p:nvSpPr>
        <p:spPr>
          <a:xfrm>
            <a:off x="9335536" y="4718576"/>
            <a:ext cx="141481" cy="1339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6797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DD023-2AC8-6B6A-8AA6-C474B3DDC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B834AA20-E35D-21CD-DA0A-D1CB7265235F}"/>
              </a:ext>
            </a:extLst>
          </p:cNvPr>
          <p:cNvSpPr/>
          <p:nvPr/>
        </p:nvSpPr>
        <p:spPr>
          <a:xfrm>
            <a:off x="154800" y="177840"/>
            <a:ext cx="4576226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Jan.-Août 1849 : Epilogue hongrois : En Hongrie, les Autrichiens, aidés par les Croates et les Russes, vainquent les nationalistes hongrois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*Août 1849 :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Joseph </a:t>
            </a:r>
            <a:r>
              <a:rPr lang="fr-FR" u="sng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Bem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Lajos Kossuth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S’enfuient en Turquie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Des milliers de Hongrois et de Polonais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 réfugient dans l’Empire ottoman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refuse de les extrader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Certains se mettent au service des Ottomans ; Joseph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Bem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mourra à Alep en 1850</a:t>
            </a:r>
          </a:p>
        </p:txBody>
      </p:sp>
      <p:pic>
        <p:nvPicPr>
          <p:cNvPr id="5" name="Image 4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C8E277F5-83E0-1A6F-99A2-C4E9A4EE8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7839"/>
            <a:ext cx="7160400" cy="52718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1DFEFD20-3D66-59E8-201A-D7B16165195D}"/>
              </a:ext>
            </a:extLst>
          </p:cNvPr>
          <p:cNvSpPr/>
          <p:nvPr/>
        </p:nvSpPr>
        <p:spPr>
          <a:xfrm>
            <a:off x="7784515" y="1848536"/>
            <a:ext cx="219798" cy="220465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1B79D69-3957-8AED-E753-DF594C1A7176}"/>
              </a:ext>
            </a:extLst>
          </p:cNvPr>
          <p:cNvSpPr/>
          <p:nvPr/>
        </p:nvSpPr>
        <p:spPr>
          <a:xfrm>
            <a:off x="8862327" y="2208196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0D7D65-C3C3-D3E9-3EC6-EAE59175DDF3}"/>
              </a:ext>
            </a:extLst>
          </p:cNvPr>
          <p:cNvSpPr/>
          <p:nvPr/>
        </p:nvSpPr>
        <p:spPr>
          <a:xfrm>
            <a:off x="7643034" y="3268365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07723B3-8B57-6208-F8E5-ADBB7B18EF2B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8004313" y="1958769"/>
            <a:ext cx="858014" cy="31639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0175DF0-94BB-FF04-4E60-F9A28DB0742B}"/>
              </a:ext>
            </a:extLst>
          </p:cNvPr>
          <p:cNvCxnSpPr>
            <a:cxnSpLocks/>
            <a:stCxn id="8" idx="7"/>
          </p:cNvCxnSpPr>
          <p:nvPr/>
        </p:nvCxnSpPr>
        <p:spPr>
          <a:xfrm flipV="1">
            <a:off x="7763796" y="2342140"/>
            <a:ext cx="1098531" cy="94584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B979538D-580E-2B8A-83F5-1A898A8BF979}"/>
              </a:ext>
            </a:extLst>
          </p:cNvPr>
          <p:cNvSpPr/>
          <p:nvPr/>
        </p:nvSpPr>
        <p:spPr>
          <a:xfrm>
            <a:off x="9903032" y="2995199"/>
            <a:ext cx="141481" cy="13394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CD4460E-36AF-CAFD-E9B5-DB378CED11BD}"/>
              </a:ext>
            </a:extLst>
          </p:cNvPr>
          <p:cNvSpPr/>
          <p:nvPr/>
        </p:nvSpPr>
        <p:spPr>
          <a:xfrm>
            <a:off x="11323661" y="2679817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4B834FD-A52B-8187-55D7-8C664BF695C6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10044513" y="2746789"/>
            <a:ext cx="1279148" cy="3153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963A848-5973-DE1E-325B-3F3E23A5759C}"/>
              </a:ext>
            </a:extLst>
          </p:cNvPr>
          <p:cNvCxnSpPr>
            <a:cxnSpLocks/>
            <a:stCxn id="7" idx="6"/>
            <a:endCxn id="14" idx="0"/>
          </p:cNvCxnSpPr>
          <p:nvPr/>
        </p:nvCxnSpPr>
        <p:spPr>
          <a:xfrm>
            <a:off x="9003808" y="2275168"/>
            <a:ext cx="2390594" cy="4046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A8D646FC-739D-E541-6AE5-66AA7C0A4AA4}"/>
              </a:ext>
            </a:extLst>
          </p:cNvPr>
          <p:cNvSpPr/>
          <p:nvPr/>
        </p:nvSpPr>
        <p:spPr>
          <a:xfrm>
            <a:off x="6118436" y="3373409"/>
            <a:ext cx="141481" cy="13394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35E7D71-58B5-47D8-6E32-E8AE8C600B39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9528313" y="410817"/>
            <a:ext cx="1866089" cy="22690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161387BA-7541-08A9-BD7E-6AE07281CC8B}"/>
              </a:ext>
            </a:extLst>
          </p:cNvPr>
          <p:cNvSpPr/>
          <p:nvPr/>
        </p:nvSpPr>
        <p:spPr>
          <a:xfrm>
            <a:off x="5426878" y="3463073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FB0A0A1-8986-48FB-761F-5D5B90B6602D}"/>
              </a:ext>
            </a:extLst>
          </p:cNvPr>
          <p:cNvCxnSpPr>
            <a:cxnSpLocks/>
            <a:stCxn id="6" idx="3"/>
            <a:endCxn id="20" idx="7"/>
          </p:cNvCxnSpPr>
          <p:nvPr/>
        </p:nvCxnSpPr>
        <p:spPr>
          <a:xfrm flipH="1">
            <a:off x="5547640" y="2036715"/>
            <a:ext cx="2269064" cy="144597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430CEB6-575B-EDA1-118B-23EEDBB09CBB}"/>
              </a:ext>
            </a:extLst>
          </p:cNvPr>
          <p:cNvCxnSpPr>
            <a:cxnSpLocks/>
            <a:endCxn id="17" idx="7"/>
          </p:cNvCxnSpPr>
          <p:nvPr/>
        </p:nvCxnSpPr>
        <p:spPr>
          <a:xfrm flipH="1">
            <a:off x="6239198" y="2995199"/>
            <a:ext cx="124024" cy="39782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DD3A958-CF2F-D6C8-683D-704D6FC90FDA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4876800" y="3287981"/>
            <a:ext cx="570797" cy="1947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619A53C8-2BDD-5239-8DDC-64EF0A1596EB}"/>
              </a:ext>
            </a:extLst>
          </p:cNvPr>
          <p:cNvSpPr/>
          <p:nvPr/>
        </p:nvSpPr>
        <p:spPr>
          <a:xfrm>
            <a:off x="7083545" y="734643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1E284F1-63FD-5C36-FA71-93BA39C1877F}"/>
              </a:ext>
            </a:extLst>
          </p:cNvPr>
          <p:cNvSpPr/>
          <p:nvPr/>
        </p:nvSpPr>
        <p:spPr>
          <a:xfrm>
            <a:off x="9194055" y="734643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3265860-438A-1B3D-26E2-AB43E399EA63}"/>
              </a:ext>
            </a:extLst>
          </p:cNvPr>
          <p:cNvSpPr/>
          <p:nvPr/>
        </p:nvSpPr>
        <p:spPr>
          <a:xfrm>
            <a:off x="10743233" y="801615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6889725-1F81-1992-D4EF-C7375ACD9C22}"/>
              </a:ext>
            </a:extLst>
          </p:cNvPr>
          <p:cNvCxnSpPr>
            <a:cxnSpLocks/>
          </p:cNvCxnSpPr>
          <p:nvPr/>
        </p:nvCxnSpPr>
        <p:spPr>
          <a:xfrm>
            <a:off x="11465142" y="2813761"/>
            <a:ext cx="405199" cy="8028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5ACE5BB9-6816-0305-C00C-789B1E1CD34E}"/>
              </a:ext>
            </a:extLst>
          </p:cNvPr>
          <p:cNvCxnSpPr>
            <a:cxnSpLocks/>
          </p:cNvCxnSpPr>
          <p:nvPr/>
        </p:nvCxnSpPr>
        <p:spPr>
          <a:xfrm>
            <a:off x="9116254" y="1611113"/>
            <a:ext cx="2228126" cy="10883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E940C143-8BCE-788F-510C-2C951571484F}"/>
              </a:ext>
            </a:extLst>
          </p:cNvPr>
          <p:cNvSpPr/>
          <p:nvPr/>
        </p:nvSpPr>
        <p:spPr>
          <a:xfrm>
            <a:off x="8995492" y="1496785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50513FA-6862-3F5D-C1B1-6F503DAE7F55}"/>
              </a:ext>
            </a:extLst>
          </p:cNvPr>
          <p:cNvSpPr/>
          <p:nvPr/>
        </p:nvSpPr>
        <p:spPr>
          <a:xfrm>
            <a:off x="8119206" y="3762744"/>
            <a:ext cx="282962" cy="2933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91CEF0E-EE8D-529E-B012-D976B5E96776}"/>
              </a:ext>
            </a:extLst>
          </p:cNvPr>
          <p:cNvSpPr/>
          <p:nvPr/>
        </p:nvSpPr>
        <p:spPr>
          <a:xfrm>
            <a:off x="9335536" y="4718576"/>
            <a:ext cx="141481" cy="1339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7387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DD023-2AC8-6B6A-8AA6-C474B3DDC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B834AA20-E35D-21CD-DA0A-D1CB7265235F}"/>
              </a:ext>
            </a:extLst>
          </p:cNvPr>
          <p:cNvSpPr/>
          <p:nvPr/>
        </p:nvSpPr>
        <p:spPr>
          <a:xfrm>
            <a:off x="154800" y="177840"/>
            <a:ext cx="4576226" cy="42304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Jan.-Août 1849 : Epilogue hongrois : En Hongrie, les Autrichiens, aidés par les Croates et les Russes, vainquent les nationalistes hongrois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*Août 1849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Batailles de Temesvar et de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Vilagos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L’armée hongroise, à nouveau vaincue, capitule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*Pour l’Autriche, la victoire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Contre les insurgés hongrois est totale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 Vienne, le nouvel empereur</a:t>
            </a:r>
          </a:p>
          <a:p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François-Joseph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(déc. 1848), en position de force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Accorde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constitution à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empire…</a:t>
            </a:r>
          </a:p>
        </p:txBody>
      </p:sp>
      <p:pic>
        <p:nvPicPr>
          <p:cNvPr id="28" name="Image 27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53280223-06FC-C539-39B2-3471CA6F1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7839"/>
            <a:ext cx="7160400" cy="52718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4059A696-6041-28BA-6D8E-C9B2C5B9DC01}"/>
              </a:ext>
            </a:extLst>
          </p:cNvPr>
          <p:cNvSpPr/>
          <p:nvPr/>
        </p:nvSpPr>
        <p:spPr>
          <a:xfrm>
            <a:off x="8862327" y="2208196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7238D8B9-4C16-D602-AEE6-AA147D0F7502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8004313" y="1958769"/>
            <a:ext cx="858014" cy="31639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8F4295E3-C78B-913E-910D-A21B98A29788}"/>
              </a:ext>
            </a:extLst>
          </p:cNvPr>
          <p:cNvCxnSpPr>
            <a:cxnSpLocks/>
          </p:cNvCxnSpPr>
          <p:nvPr/>
        </p:nvCxnSpPr>
        <p:spPr>
          <a:xfrm flipV="1">
            <a:off x="7763796" y="2342140"/>
            <a:ext cx="1098531" cy="94584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e 138">
            <a:extLst>
              <a:ext uri="{FF2B5EF4-FFF2-40B4-BE49-F238E27FC236}">
                <a16:creationId xmlns:a16="http://schemas.microsoft.com/office/drawing/2014/main" id="{F92BFAA3-DFCE-3906-814C-68982F4F07A6}"/>
              </a:ext>
            </a:extLst>
          </p:cNvPr>
          <p:cNvSpPr/>
          <p:nvPr/>
        </p:nvSpPr>
        <p:spPr>
          <a:xfrm>
            <a:off x="11323661" y="2679817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46B0354A-0863-21F8-E71C-D02FE27BA052}"/>
              </a:ext>
            </a:extLst>
          </p:cNvPr>
          <p:cNvCxnSpPr>
            <a:cxnSpLocks/>
            <a:stCxn id="139" idx="2"/>
            <a:endCxn id="2" idx="7"/>
          </p:cNvCxnSpPr>
          <p:nvPr/>
        </p:nvCxnSpPr>
        <p:spPr>
          <a:xfrm flipH="1">
            <a:off x="9939166" y="2746789"/>
            <a:ext cx="1384495" cy="4742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334091F8-37D8-21AD-B990-D7520AF39C84}"/>
              </a:ext>
            </a:extLst>
          </p:cNvPr>
          <p:cNvCxnSpPr>
            <a:cxnSpLocks/>
            <a:stCxn id="30" idx="6"/>
            <a:endCxn id="2" idx="1"/>
          </p:cNvCxnSpPr>
          <p:nvPr/>
        </p:nvCxnSpPr>
        <p:spPr>
          <a:xfrm>
            <a:off x="9003808" y="2275168"/>
            <a:ext cx="835315" cy="94584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avec flèche 149">
            <a:extLst>
              <a:ext uri="{FF2B5EF4-FFF2-40B4-BE49-F238E27FC236}">
                <a16:creationId xmlns:a16="http://schemas.microsoft.com/office/drawing/2014/main" id="{6EC20025-FA10-31DB-E414-E189E93167A3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9818404" y="291548"/>
            <a:ext cx="70741" cy="290984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5F5700A2-E739-09B1-3DC3-A3DFD65EE82C}"/>
              </a:ext>
            </a:extLst>
          </p:cNvPr>
          <p:cNvSpPr/>
          <p:nvPr/>
        </p:nvSpPr>
        <p:spPr>
          <a:xfrm>
            <a:off x="9818404" y="3201393"/>
            <a:ext cx="141481" cy="13394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3CAEEFA3-A9AA-ED52-62D3-C5220D6860B9}"/>
              </a:ext>
            </a:extLst>
          </p:cNvPr>
          <p:cNvCxnSpPr>
            <a:cxnSpLocks/>
          </p:cNvCxnSpPr>
          <p:nvPr/>
        </p:nvCxnSpPr>
        <p:spPr>
          <a:xfrm>
            <a:off x="11465142" y="2813761"/>
            <a:ext cx="405199" cy="8028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C59BC417-947E-F8F3-D009-BFAF3048236A}"/>
              </a:ext>
            </a:extLst>
          </p:cNvPr>
          <p:cNvSpPr/>
          <p:nvPr/>
        </p:nvSpPr>
        <p:spPr>
          <a:xfrm>
            <a:off x="7784515" y="1848536"/>
            <a:ext cx="219798" cy="220465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503B5B3-9249-4B6B-929A-25A93F036E8B}"/>
              </a:ext>
            </a:extLst>
          </p:cNvPr>
          <p:cNvSpPr/>
          <p:nvPr/>
        </p:nvSpPr>
        <p:spPr>
          <a:xfrm>
            <a:off x="7643034" y="3268365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9D1C4D4-EB2A-E77F-EC2A-0A65FB9240D0}"/>
              </a:ext>
            </a:extLst>
          </p:cNvPr>
          <p:cNvSpPr/>
          <p:nvPr/>
        </p:nvSpPr>
        <p:spPr>
          <a:xfrm>
            <a:off x="6118436" y="3373409"/>
            <a:ext cx="141481" cy="13394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C6751A2-EF31-9907-329C-003F4711518D}"/>
              </a:ext>
            </a:extLst>
          </p:cNvPr>
          <p:cNvSpPr/>
          <p:nvPr/>
        </p:nvSpPr>
        <p:spPr>
          <a:xfrm>
            <a:off x="5426878" y="3463073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DF1534F-F4C8-5295-267F-6DC8C69B8896}"/>
              </a:ext>
            </a:extLst>
          </p:cNvPr>
          <p:cNvCxnSpPr>
            <a:cxnSpLocks/>
            <a:stCxn id="5" idx="3"/>
            <a:endCxn id="8" idx="7"/>
          </p:cNvCxnSpPr>
          <p:nvPr/>
        </p:nvCxnSpPr>
        <p:spPr>
          <a:xfrm flipH="1">
            <a:off x="5547640" y="2036715"/>
            <a:ext cx="2269064" cy="144597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B25CDF3-B7F0-DBD1-EF96-E4FA45805140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6239198" y="2995199"/>
            <a:ext cx="124024" cy="39782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772BA3C-00EA-75AF-9F5E-9FBA79CF9A5E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876800" y="3287981"/>
            <a:ext cx="570797" cy="1947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9FDB2997-9F88-243B-FF8F-C5B472BB09C3}"/>
              </a:ext>
            </a:extLst>
          </p:cNvPr>
          <p:cNvSpPr/>
          <p:nvPr/>
        </p:nvSpPr>
        <p:spPr>
          <a:xfrm>
            <a:off x="7083545" y="734643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CF5A7D5-B42E-0C6A-A8E5-A17CCF1177BC}"/>
              </a:ext>
            </a:extLst>
          </p:cNvPr>
          <p:cNvSpPr/>
          <p:nvPr/>
        </p:nvSpPr>
        <p:spPr>
          <a:xfrm>
            <a:off x="8995492" y="1496785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A5D27DB-31DD-DBB8-A009-76471C4D5A31}"/>
              </a:ext>
            </a:extLst>
          </p:cNvPr>
          <p:cNvCxnSpPr>
            <a:cxnSpLocks/>
            <a:stCxn id="15" idx="4"/>
            <a:endCxn id="2" idx="0"/>
          </p:cNvCxnSpPr>
          <p:nvPr/>
        </p:nvCxnSpPr>
        <p:spPr>
          <a:xfrm>
            <a:off x="9066233" y="1630729"/>
            <a:ext cx="822912" cy="157066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DF6A471C-34E7-92F7-8698-2A74F48B6442}"/>
              </a:ext>
            </a:extLst>
          </p:cNvPr>
          <p:cNvSpPr/>
          <p:nvPr/>
        </p:nvSpPr>
        <p:spPr>
          <a:xfrm>
            <a:off x="9194055" y="734643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7490AA9-473B-0D45-0AFC-19AA584D6C34}"/>
              </a:ext>
            </a:extLst>
          </p:cNvPr>
          <p:cNvSpPr/>
          <p:nvPr/>
        </p:nvSpPr>
        <p:spPr>
          <a:xfrm>
            <a:off x="10743233" y="801615"/>
            <a:ext cx="141481" cy="1339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A6D7CC2-28F6-8033-7AA2-8FF5550CC251}"/>
              </a:ext>
            </a:extLst>
          </p:cNvPr>
          <p:cNvSpPr/>
          <p:nvPr/>
        </p:nvSpPr>
        <p:spPr>
          <a:xfrm>
            <a:off x="8119206" y="3762744"/>
            <a:ext cx="282962" cy="2933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BD03F05-EF9B-CD78-26E3-C924EF1632D9}"/>
              </a:ext>
            </a:extLst>
          </p:cNvPr>
          <p:cNvSpPr/>
          <p:nvPr/>
        </p:nvSpPr>
        <p:spPr>
          <a:xfrm>
            <a:off x="9335536" y="4718576"/>
            <a:ext cx="141481" cy="1339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26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AD244-1E55-1F27-2D26-432078A97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08F34DAC-D708-A047-CB22-F6567D4D81D8}"/>
              </a:ext>
            </a:extLst>
          </p:cNvPr>
          <p:cNvSpPr/>
          <p:nvPr/>
        </p:nvSpPr>
        <p:spPr>
          <a:xfrm>
            <a:off x="154799" y="177840"/>
            <a:ext cx="5849219" cy="3137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*1830-48 : Le mouvement va toucher également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empires centraux conservateurs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*La Prusse et indirectement l’ensemble de l’Allemagne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*L’Autriche et indirectement l’Italie soumise à l’Autriche…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*Prusse et Autriche qui pourtant depuis 1815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Sont fondatrices et garantes avec la Russie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l’ordre de la Sainte-Alliance…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*Etat des lieux…</a:t>
            </a:r>
          </a:p>
        </p:txBody>
      </p:sp>
      <p:pic>
        <p:nvPicPr>
          <p:cNvPr id="4" name="Image 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53437397-28F8-157A-3DC6-0685CD99E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89" y="177840"/>
            <a:ext cx="5858312" cy="651004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71A2CAFD-DA79-203E-F079-FB6EB72CB4DB}"/>
              </a:ext>
            </a:extLst>
          </p:cNvPr>
          <p:cNvSpPr/>
          <p:nvPr/>
        </p:nvSpPr>
        <p:spPr>
          <a:xfrm>
            <a:off x="8933175" y="316673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BBABA21-C24B-8834-3A7B-B77112466C12}"/>
              </a:ext>
            </a:extLst>
          </p:cNvPr>
          <p:cNvSpPr/>
          <p:nvPr/>
        </p:nvSpPr>
        <p:spPr>
          <a:xfrm>
            <a:off x="9108045" y="371930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F12F7DE-1FD6-E904-4C37-C538D28EB5AC}"/>
              </a:ext>
            </a:extLst>
          </p:cNvPr>
          <p:cNvSpPr/>
          <p:nvPr/>
        </p:nvSpPr>
        <p:spPr>
          <a:xfrm>
            <a:off x="7760358" y="36448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BEA7449-0B52-8A53-330C-ABB4CC7E5401}"/>
              </a:ext>
            </a:extLst>
          </p:cNvPr>
          <p:cNvSpPr/>
          <p:nvPr/>
        </p:nvSpPr>
        <p:spPr>
          <a:xfrm>
            <a:off x="8032028" y="335451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AA94080-082B-922B-814D-7DB338B78316}"/>
              </a:ext>
            </a:extLst>
          </p:cNvPr>
          <p:cNvSpPr/>
          <p:nvPr/>
        </p:nvSpPr>
        <p:spPr>
          <a:xfrm>
            <a:off x="9496606" y="328002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2BB3817-3965-8FDF-49B3-6930EDF8F4A5}"/>
              </a:ext>
            </a:extLst>
          </p:cNvPr>
          <p:cNvCxnSpPr>
            <a:cxnSpLocks/>
            <a:stCxn id="12" idx="3"/>
            <a:endCxn id="5" idx="6"/>
          </p:cNvCxnSpPr>
          <p:nvPr/>
        </p:nvCxnSpPr>
        <p:spPr>
          <a:xfrm flipH="1">
            <a:off x="9671476" y="2915165"/>
            <a:ext cx="1066519" cy="43934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9E03A976-085F-2636-28BA-F66DBE255430}"/>
              </a:ext>
            </a:extLst>
          </p:cNvPr>
          <p:cNvSpPr/>
          <p:nvPr/>
        </p:nvSpPr>
        <p:spPr>
          <a:xfrm>
            <a:off x="8327378" y="39695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510C6B-1DCD-F163-CD9D-36B665E0FF4B}"/>
              </a:ext>
            </a:extLst>
          </p:cNvPr>
          <p:cNvSpPr/>
          <p:nvPr/>
        </p:nvSpPr>
        <p:spPr>
          <a:xfrm>
            <a:off x="10712386" y="278800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31E8D53-A980-3B94-B68A-75E09F1CF92A}"/>
              </a:ext>
            </a:extLst>
          </p:cNvPr>
          <p:cNvCxnSpPr>
            <a:cxnSpLocks/>
          </p:cNvCxnSpPr>
          <p:nvPr/>
        </p:nvCxnSpPr>
        <p:spPr>
          <a:xfrm flipV="1">
            <a:off x="7909619" y="3481670"/>
            <a:ext cx="148018" cy="1849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1506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D6F57-F76E-D150-1012-C506C77FC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55B7E4D1-02B4-556E-8CE4-0C78685ABD35}"/>
              </a:ext>
            </a:extLst>
          </p:cNvPr>
          <p:cNvSpPr/>
          <p:nvPr/>
        </p:nvSpPr>
        <p:spPr>
          <a:xfrm>
            <a:off x="154800" y="177840"/>
            <a:ext cx="4576226" cy="64002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1849 : 2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autrichien : Malgré l’octroi d’une constitution, François-Joseph rétablit pleinement son pouvoir sur l’ensemble de son empire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autrichien…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*4 mars 1849 : L’empereur François-Joseph Octroie une constitution ; En trois points…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Egalité juridique des sujets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Sept. 1848 : Abolitions du servage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des droits seigneuriaux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Egalité entre les nationalités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garantie de l’usage des langues maternelles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les 20 principautés historiques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Sont réduites à de simples entités administratives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Une Chambre haute des provinces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une Chambre basse de députés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Elus au suffrage censitaire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des députés impuissants face à...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8FA9AFE-EDB1-E5CB-1E6E-ADA7FBC74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8" y="125973"/>
            <a:ext cx="7177101" cy="53163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72879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C9502-A5CE-3DE9-5AE2-ACE223E18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3EA10CFA-AE55-FF77-71E0-BD553D3DD3C7}"/>
              </a:ext>
            </a:extLst>
          </p:cNvPr>
          <p:cNvSpPr/>
          <p:nvPr/>
        </p:nvSpPr>
        <p:spPr>
          <a:xfrm>
            <a:off x="154800" y="177840"/>
            <a:ext cx="4562974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1849 : 2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autrichien : Malgré l’octroi d’une constitution, François-Joseph rétablit pleinement son pouvoir sur l’ensemble de son empire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Un exécutif fort et un droit de véto absolu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l’empereur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François-Joseph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Admirateur du tsar russe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partisan de l’absolutisme, il prône…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Centralisation, germanisation, militarisation Cléricalisme et bureaucratie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*1849 : Sa capitale et son empire reconquis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François-Joseph n’en a toujours pas fini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l’Italie…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3FE6DD9-D001-0F7D-A08B-BA49334FC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8" y="125973"/>
            <a:ext cx="7177101" cy="53163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27311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5469F-DF41-0EA6-0F2C-234682039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71787FED-86EA-7524-B662-246D324C9647}"/>
              </a:ext>
            </a:extLst>
          </p:cNvPr>
          <p:cNvSpPr/>
          <p:nvPr/>
        </p:nvSpPr>
        <p:spPr>
          <a:xfrm>
            <a:off x="154800" y="177840"/>
            <a:ext cx="5146070" cy="36764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Août-déc. 1848 : 2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italien : En Italie, reprise du mouvement : Républiques à Florence et à Rome ; Le Piémont-Sardaigne déclare à nouveau la guerre à l’Autriche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italien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*Août 1848 : Après la défaite piémontaise de Custoza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réaction, le mouvement nationaliste se radicalise…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Oct. 1848 : A Florence, les républicains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Prennent le pouvoir et chassent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Léopold II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qui se réfugie à Gaète</a:t>
            </a:r>
          </a:p>
        </p:txBody>
      </p:sp>
      <p:pic>
        <p:nvPicPr>
          <p:cNvPr id="4" name="Image 3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A2D75B2B-35A5-58AB-B657-AAF888E71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48" t="40762" r="12006" b="16629"/>
          <a:stretch/>
        </p:blipFill>
        <p:spPr>
          <a:xfrm>
            <a:off x="5530788" y="177840"/>
            <a:ext cx="6506414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EAB6C772-A5AA-3306-11E6-7EAF7DA278B8}"/>
              </a:ext>
            </a:extLst>
          </p:cNvPr>
          <p:cNvSpPr/>
          <p:nvPr/>
        </p:nvSpPr>
        <p:spPr>
          <a:xfrm>
            <a:off x="9339182" y="553169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0F13749-845E-7C25-88BE-B3690643511A}"/>
              </a:ext>
            </a:extLst>
          </p:cNvPr>
          <p:cNvSpPr/>
          <p:nvPr/>
        </p:nvSpPr>
        <p:spPr>
          <a:xfrm>
            <a:off x="9514052" y="3795894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2213F05-41F8-7DD9-5627-09B294B5496C}"/>
              </a:ext>
            </a:extLst>
          </p:cNvPr>
          <p:cNvSpPr/>
          <p:nvPr/>
        </p:nvSpPr>
        <p:spPr>
          <a:xfrm>
            <a:off x="8696560" y="311661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37CEE57-CC97-B9AB-28B9-F761AD449A50}"/>
              </a:ext>
            </a:extLst>
          </p:cNvPr>
          <p:cNvSpPr/>
          <p:nvPr/>
        </p:nvSpPr>
        <p:spPr>
          <a:xfrm>
            <a:off x="8040577" y="198355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D74F134-F8BE-6857-A7B5-C348D05A968B}"/>
              </a:ext>
            </a:extLst>
          </p:cNvPr>
          <p:cNvSpPr/>
          <p:nvPr/>
        </p:nvSpPr>
        <p:spPr>
          <a:xfrm>
            <a:off x="8441276" y="105642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3ABE082-1054-9FD7-8498-4B524C2368EA}"/>
              </a:ext>
            </a:extLst>
          </p:cNvPr>
          <p:cNvSpPr/>
          <p:nvPr/>
        </p:nvSpPr>
        <p:spPr>
          <a:xfrm>
            <a:off x="6437064" y="128118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7DBC612-FCEC-08B3-56D0-60BEA6EDA5AD}"/>
              </a:ext>
            </a:extLst>
          </p:cNvPr>
          <p:cNvSpPr/>
          <p:nvPr/>
        </p:nvSpPr>
        <p:spPr>
          <a:xfrm>
            <a:off x="6997051" y="930005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0780E56-E0D2-4CFC-F5A1-D389FEBC83D2}"/>
              </a:ext>
            </a:extLst>
          </p:cNvPr>
          <p:cNvSpPr/>
          <p:nvPr/>
        </p:nvSpPr>
        <p:spPr>
          <a:xfrm>
            <a:off x="7430775" y="1430161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796361F-76DF-87C1-46E7-87CF5306A76C}"/>
              </a:ext>
            </a:extLst>
          </p:cNvPr>
          <p:cNvSpPr/>
          <p:nvPr/>
        </p:nvSpPr>
        <p:spPr>
          <a:xfrm>
            <a:off x="7774723" y="1504648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AA5FF68-A8F1-FC8A-C2B6-C49571D898CE}"/>
              </a:ext>
            </a:extLst>
          </p:cNvPr>
          <p:cNvSpPr/>
          <p:nvPr/>
        </p:nvSpPr>
        <p:spPr>
          <a:xfrm>
            <a:off x="7974527" y="971392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8E382A1-9DF2-D56F-C33A-F15B68D7F719}"/>
              </a:ext>
            </a:extLst>
          </p:cNvPr>
          <p:cNvCxnSpPr>
            <a:cxnSpLocks/>
            <a:stCxn id="4" idx="0"/>
            <a:endCxn id="23" idx="7"/>
          </p:cNvCxnSpPr>
          <p:nvPr/>
        </p:nvCxnSpPr>
        <p:spPr>
          <a:xfrm flipH="1">
            <a:off x="8123788" y="177840"/>
            <a:ext cx="660207" cy="8153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F056E6A-D8B0-F275-83F3-1F76F734D34E}"/>
              </a:ext>
            </a:extLst>
          </p:cNvPr>
          <p:cNvCxnSpPr>
            <a:cxnSpLocks/>
            <a:stCxn id="23" idx="2"/>
            <a:endCxn id="17" idx="6"/>
          </p:cNvCxnSpPr>
          <p:nvPr/>
        </p:nvCxnSpPr>
        <p:spPr>
          <a:xfrm flipH="1" flipV="1">
            <a:off x="7171921" y="1004492"/>
            <a:ext cx="802606" cy="413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871F0BF-9B08-7E3B-EFBD-E921ADCB03AA}"/>
              </a:ext>
            </a:extLst>
          </p:cNvPr>
          <p:cNvCxnSpPr>
            <a:cxnSpLocks/>
            <a:stCxn id="4" idx="0"/>
            <a:endCxn id="12" idx="0"/>
          </p:cNvCxnSpPr>
          <p:nvPr/>
        </p:nvCxnSpPr>
        <p:spPr>
          <a:xfrm flipH="1">
            <a:off x="8528711" y="177840"/>
            <a:ext cx="255284" cy="8785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e 56">
            <a:extLst>
              <a:ext uri="{FF2B5EF4-FFF2-40B4-BE49-F238E27FC236}">
                <a16:creationId xmlns:a16="http://schemas.microsoft.com/office/drawing/2014/main" id="{CA9D761B-3708-407F-5BE7-3D2312DE3B3B}"/>
              </a:ext>
            </a:extLst>
          </p:cNvPr>
          <p:cNvSpPr/>
          <p:nvPr/>
        </p:nvSpPr>
        <p:spPr>
          <a:xfrm>
            <a:off x="9251747" y="356196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63BEDCBC-793E-ED06-5FEB-B0F0B872985A}"/>
              </a:ext>
            </a:extLst>
          </p:cNvPr>
          <p:cNvCxnSpPr>
            <a:cxnSpLocks/>
            <a:stCxn id="11" idx="5"/>
            <a:endCxn id="57" idx="0"/>
          </p:cNvCxnSpPr>
          <p:nvPr/>
        </p:nvCxnSpPr>
        <p:spPr>
          <a:xfrm>
            <a:off x="8189838" y="2110709"/>
            <a:ext cx="1149344" cy="145125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1931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5469F-DF41-0EA6-0F2C-234682039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71787FED-86EA-7524-B662-246D324C9647}"/>
              </a:ext>
            </a:extLst>
          </p:cNvPr>
          <p:cNvSpPr/>
          <p:nvPr/>
        </p:nvSpPr>
        <p:spPr>
          <a:xfrm>
            <a:off x="154800" y="177840"/>
            <a:ext cx="5270968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Août-déc. 1848 : 2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italien : En Italie, reprise du mouvement : Républiques à Florence et à Rome ; Le Piémont-Sardaigne déclare à nouveau la guerre à l’Autriche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Nov.-déc. 1848 : A Rome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Echec d’un projet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Gioberti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confédération italienne autour du pape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Après l’assassinat de son ministre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Pellegrino Rossi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républicains chassent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Pie IX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se réfugie également à Gaète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*Les républicains unitaires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Mazzini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Garibaldi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Prennent le pouvoir et proclament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République romaine en fév. 1849</a:t>
            </a:r>
          </a:p>
        </p:txBody>
      </p:sp>
      <p:pic>
        <p:nvPicPr>
          <p:cNvPr id="2" name="Image 1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4DAB6D56-1518-DBC1-78C2-64AC8C524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48" t="40762" r="12006" b="16629"/>
          <a:stretch/>
        </p:blipFill>
        <p:spPr>
          <a:xfrm>
            <a:off x="5530788" y="177840"/>
            <a:ext cx="6506414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CF404ED-9F24-B5FA-41E8-C7D10412B06E}"/>
              </a:ext>
            </a:extLst>
          </p:cNvPr>
          <p:cNvSpPr/>
          <p:nvPr/>
        </p:nvSpPr>
        <p:spPr>
          <a:xfrm>
            <a:off x="9339182" y="553169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18244A1-4B11-3E6C-3AD4-7F6FAAF8FC25}"/>
              </a:ext>
            </a:extLst>
          </p:cNvPr>
          <p:cNvSpPr/>
          <p:nvPr/>
        </p:nvSpPr>
        <p:spPr>
          <a:xfrm>
            <a:off x="9514052" y="3795894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63A1612-E3E9-DABC-8848-09F9FAF41881}"/>
              </a:ext>
            </a:extLst>
          </p:cNvPr>
          <p:cNvSpPr/>
          <p:nvPr/>
        </p:nvSpPr>
        <p:spPr>
          <a:xfrm>
            <a:off x="8696560" y="311661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5A46621-21E7-8F8E-BA0E-62BF24588137}"/>
              </a:ext>
            </a:extLst>
          </p:cNvPr>
          <p:cNvSpPr/>
          <p:nvPr/>
        </p:nvSpPr>
        <p:spPr>
          <a:xfrm>
            <a:off x="8040577" y="198355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CBB796E-0B9B-5664-CBF5-3223372F1539}"/>
              </a:ext>
            </a:extLst>
          </p:cNvPr>
          <p:cNvSpPr/>
          <p:nvPr/>
        </p:nvSpPr>
        <p:spPr>
          <a:xfrm>
            <a:off x="8441276" y="105642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1E8E2B9-1A68-5164-6970-29A0216A58ED}"/>
              </a:ext>
            </a:extLst>
          </p:cNvPr>
          <p:cNvSpPr/>
          <p:nvPr/>
        </p:nvSpPr>
        <p:spPr>
          <a:xfrm>
            <a:off x="6437064" y="128118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62BE4DE-A2D9-4AEE-D5E8-EB523936C1D7}"/>
              </a:ext>
            </a:extLst>
          </p:cNvPr>
          <p:cNvSpPr/>
          <p:nvPr/>
        </p:nvSpPr>
        <p:spPr>
          <a:xfrm>
            <a:off x="6997051" y="930005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950076B-6D74-9C52-A9DD-CFDD1A4A10FD}"/>
              </a:ext>
            </a:extLst>
          </p:cNvPr>
          <p:cNvSpPr/>
          <p:nvPr/>
        </p:nvSpPr>
        <p:spPr>
          <a:xfrm>
            <a:off x="7430775" y="1430161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E45AD3A-1CA9-6C79-76B0-BA9D08DEF947}"/>
              </a:ext>
            </a:extLst>
          </p:cNvPr>
          <p:cNvSpPr/>
          <p:nvPr/>
        </p:nvSpPr>
        <p:spPr>
          <a:xfrm>
            <a:off x="7774723" y="1504648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FFC2149-4A9F-B635-BA66-474127B7AC73}"/>
              </a:ext>
            </a:extLst>
          </p:cNvPr>
          <p:cNvSpPr/>
          <p:nvPr/>
        </p:nvSpPr>
        <p:spPr>
          <a:xfrm>
            <a:off x="7974527" y="971392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4E96C9A-2819-CDC8-450F-5A0D658E4092}"/>
              </a:ext>
            </a:extLst>
          </p:cNvPr>
          <p:cNvCxnSpPr>
            <a:cxnSpLocks/>
            <a:stCxn id="2" idx="0"/>
            <a:endCxn id="22" idx="7"/>
          </p:cNvCxnSpPr>
          <p:nvPr/>
        </p:nvCxnSpPr>
        <p:spPr>
          <a:xfrm flipH="1">
            <a:off x="8123788" y="177840"/>
            <a:ext cx="660207" cy="8153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ABB9179-0D07-1056-E10F-04DECF21E472}"/>
              </a:ext>
            </a:extLst>
          </p:cNvPr>
          <p:cNvCxnSpPr>
            <a:cxnSpLocks/>
            <a:stCxn id="22" idx="2"/>
            <a:endCxn id="17" idx="6"/>
          </p:cNvCxnSpPr>
          <p:nvPr/>
        </p:nvCxnSpPr>
        <p:spPr>
          <a:xfrm flipH="1" flipV="1">
            <a:off x="7171921" y="1004492"/>
            <a:ext cx="802606" cy="413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F05CA14-3A19-6F6B-456F-B2B6980B592E}"/>
              </a:ext>
            </a:extLst>
          </p:cNvPr>
          <p:cNvCxnSpPr>
            <a:cxnSpLocks/>
            <a:stCxn id="2" idx="0"/>
            <a:endCxn id="12" idx="0"/>
          </p:cNvCxnSpPr>
          <p:nvPr/>
        </p:nvCxnSpPr>
        <p:spPr>
          <a:xfrm flipH="1">
            <a:off x="8528711" y="177840"/>
            <a:ext cx="255284" cy="8785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86C73EA6-EBCD-6673-F985-3C88B4F5EF76}"/>
              </a:ext>
            </a:extLst>
          </p:cNvPr>
          <p:cNvSpPr/>
          <p:nvPr/>
        </p:nvSpPr>
        <p:spPr>
          <a:xfrm>
            <a:off x="9251747" y="356196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AD4E656-5B21-D0CD-2C14-8C9E4F69CC19}"/>
              </a:ext>
            </a:extLst>
          </p:cNvPr>
          <p:cNvCxnSpPr>
            <a:cxnSpLocks/>
            <a:stCxn id="11" idx="5"/>
            <a:endCxn id="26" idx="0"/>
          </p:cNvCxnSpPr>
          <p:nvPr/>
        </p:nvCxnSpPr>
        <p:spPr>
          <a:xfrm>
            <a:off x="8189838" y="2110709"/>
            <a:ext cx="1149344" cy="145125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DF1E6E7-3E22-014D-8BF2-FE40AF859DCC}"/>
              </a:ext>
            </a:extLst>
          </p:cNvPr>
          <p:cNvCxnSpPr>
            <a:cxnSpLocks/>
            <a:stCxn id="10" idx="5"/>
            <a:endCxn id="26" idx="1"/>
          </p:cNvCxnSpPr>
          <p:nvPr/>
        </p:nvCxnSpPr>
        <p:spPr>
          <a:xfrm>
            <a:off x="8845821" y="3243770"/>
            <a:ext cx="431535" cy="34001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456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5469F-DF41-0EA6-0F2C-234682039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71787FED-86EA-7524-B662-246D324C9647}"/>
              </a:ext>
            </a:extLst>
          </p:cNvPr>
          <p:cNvSpPr/>
          <p:nvPr/>
        </p:nvSpPr>
        <p:spPr>
          <a:xfrm>
            <a:off x="154800" y="177840"/>
            <a:ext cx="5167428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Août-déc. 1848 : 2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italien : En Italie, reprise du mouvement : Républiques à Florence et à Rome ; Le Piémont-Sardaigne déclare à nouveau la guerre à l’Autriche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Venise, toujours assiégée depuis juin 1848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Ne se rend pas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A Palerme, depuis jan. 1848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révolte contre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Ferdinand II de Naples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continue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e) Déc. 1848 : Et enfin, à Turin…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gouvernement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Gioberti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se met en place</a:t>
            </a:r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Objectif : Reprendre la guerre d’indépendance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*Les Autrichiens finissent par réagir à nouveau…</a:t>
            </a:r>
          </a:p>
        </p:txBody>
      </p:sp>
      <p:pic>
        <p:nvPicPr>
          <p:cNvPr id="3" name="Image 2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0BE6D730-855E-CCD7-BF5A-00232B6FA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48" t="40762" r="12006" b="16629"/>
          <a:stretch/>
        </p:blipFill>
        <p:spPr>
          <a:xfrm>
            <a:off x="5530788" y="177840"/>
            <a:ext cx="6506414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16BCDB1D-F370-93C6-DE5E-34F42690010A}"/>
              </a:ext>
            </a:extLst>
          </p:cNvPr>
          <p:cNvSpPr/>
          <p:nvPr/>
        </p:nvSpPr>
        <p:spPr>
          <a:xfrm>
            <a:off x="9339182" y="553169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425753E-4FB5-F8D1-7C22-D6C1CD38F839}"/>
              </a:ext>
            </a:extLst>
          </p:cNvPr>
          <p:cNvSpPr/>
          <p:nvPr/>
        </p:nvSpPr>
        <p:spPr>
          <a:xfrm>
            <a:off x="9514052" y="3795894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A416168-DCC2-E326-0B4F-5184502F4205}"/>
              </a:ext>
            </a:extLst>
          </p:cNvPr>
          <p:cNvSpPr/>
          <p:nvPr/>
        </p:nvSpPr>
        <p:spPr>
          <a:xfrm>
            <a:off x="8696560" y="311661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39C135C-02CA-F9BC-6F59-8D09709AF9F8}"/>
              </a:ext>
            </a:extLst>
          </p:cNvPr>
          <p:cNvSpPr/>
          <p:nvPr/>
        </p:nvSpPr>
        <p:spPr>
          <a:xfrm>
            <a:off x="8040577" y="198355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0EA9B73-A9B8-33F7-D914-CE2F8F158085}"/>
              </a:ext>
            </a:extLst>
          </p:cNvPr>
          <p:cNvSpPr/>
          <p:nvPr/>
        </p:nvSpPr>
        <p:spPr>
          <a:xfrm>
            <a:off x="8441276" y="105642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5ED7965-6C6C-2991-8492-19553EEE23A4}"/>
              </a:ext>
            </a:extLst>
          </p:cNvPr>
          <p:cNvSpPr/>
          <p:nvPr/>
        </p:nvSpPr>
        <p:spPr>
          <a:xfrm>
            <a:off x="6437064" y="128118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13B84F5-3C59-B804-7C19-87DB9EA48FE0}"/>
              </a:ext>
            </a:extLst>
          </p:cNvPr>
          <p:cNvSpPr/>
          <p:nvPr/>
        </p:nvSpPr>
        <p:spPr>
          <a:xfrm>
            <a:off x="6997051" y="930005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6126186-F035-903D-1C1E-FAEF9F9D1C31}"/>
              </a:ext>
            </a:extLst>
          </p:cNvPr>
          <p:cNvSpPr/>
          <p:nvPr/>
        </p:nvSpPr>
        <p:spPr>
          <a:xfrm>
            <a:off x="7430775" y="1430161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458F990-7299-22C1-32E8-475856E1C880}"/>
              </a:ext>
            </a:extLst>
          </p:cNvPr>
          <p:cNvSpPr/>
          <p:nvPr/>
        </p:nvSpPr>
        <p:spPr>
          <a:xfrm>
            <a:off x="7774723" y="1504648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85596D7-112E-2E05-345A-A3BD90D0EACD}"/>
              </a:ext>
            </a:extLst>
          </p:cNvPr>
          <p:cNvSpPr/>
          <p:nvPr/>
        </p:nvSpPr>
        <p:spPr>
          <a:xfrm>
            <a:off x="7974527" y="971392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BB6BD7B-7020-02F4-DBC8-A3933B3DE9B3}"/>
              </a:ext>
            </a:extLst>
          </p:cNvPr>
          <p:cNvCxnSpPr>
            <a:cxnSpLocks/>
            <a:stCxn id="3" idx="0"/>
            <a:endCxn id="23" idx="7"/>
          </p:cNvCxnSpPr>
          <p:nvPr/>
        </p:nvCxnSpPr>
        <p:spPr>
          <a:xfrm flipH="1">
            <a:off x="8123788" y="177840"/>
            <a:ext cx="660207" cy="8153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643BF58-CD88-9F43-96EA-82380670C86A}"/>
              </a:ext>
            </a:extLst>
          </p:cNvPr>
          <p:cNvCxnSpPr>
            <a:cxnSpLocks/>
            <a:stCxn id="23" idx="2"/>
            <a:endCxn id="20" idx="6"/>
          </p:cNvCxnSpPr>
          <p:nvPr/>
        </p:nvCxnSpPr>
        <p:spPr>
          <a:xfrm flipH="1" flipV="1">
            <a:off x="7171921" y="1004492"/>
            <a:ext cx="802606" cy="413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A043F21-3C46-957A-3BE4-71502A25F763}"/>
              </a:ext>
            </a:extLst>
          </p:cNvPr>
          <p:cNvCxnSpPr>
            <a:cxnSpLocks/>
            <a:stCxn id="3" idx="0"/>
            <a:endCxn id="18" idx="0"/>
          </p:cNvCxnSpPr>
          <p:nvPr/>
        </p:nvCxnSpPr>
        <p:spPr>
          <a:xfrm flipH="1">
            <a:off x="8528711" y="177840"/>
            <a:ext cx="255284" cy="8785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081A3FB1-ED92-27B4-E7B9-4FD537289070}"/>
              </a:ext>
            </a:extLst>
          </p:cNvPr>
          <p:cNvSpPr/>
          <p:nvPr/>
        </p:nvSpPr>
        <p:spPr>
          <a:xfrm>
            <a:off x="9251747" y="356196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0C6A5BD4-8449-9FFF-618E-FFE2C53C3DF7}"/>
              </a:ext>
            </a:extLst>
          </p:cNvPr>
          <p:cNvCxnSpPr>
            <a:cxnSpLocks/>
            <a:stCxn id="17" idx="5"/>
            <a:endCxn id="28" idx="0"/>
          </p:cNvCxnSpPr>
          <p:nvPr/>
        </p:nvCxnSpPr>
        <p:spPr>
          <a:xfrm>
            <a:off x="8189838" y="2110709"/>
            <a:ext cx="1149344" cy="145125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BE8FA122-FFC2-980D-8844-50327C44FBF6}"/>
              </a:ext>
            </a:extLst>
          </p:cNvPr>
          <p:cNvCxnSpPr>
            <a:cxnSpLocks/>
            <a:stCxn id="16" idx="5"/>
            <a:endCxn id="28" idx="1"/>
          </p:cNvCxnSpPr>
          <p:nvPr/>
        </p:nvCxnSpPr>
        <p:spPr>
          <a:xfrm>
            <a:off x="8845821" y="3243770"/>
            <a:ext cx="431535" cy="34001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8973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7A323-F280-E09E-2BED-EDA6D83D6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E9DAA94-E43C-320E-2E64-ABB572C7E7A2}"/>
              </a:ext>
            </a:extLst>
          </p:cNvPr>
          <p:cNvSpPr/>
          <p:nvPr/>
        </p:nvSpPr>
        <p:spPr>
          <a:xfrm>
            <a:off x="154800" y="177840"/>
            <a:ext cx="5146070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Mars-Août 1849 : En Italie, nouvelles défaites italiennes : Le Piémont-Sardaigne vaincu par l’Autriche qui rétablit les monarques à Parme, Modène et Florence ; 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1849 : Bataille de Novare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Sardes sont à nouveau vaincus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Autrichiens envahissent le Piémont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*Doublement vaincu en 1848 et 1849…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Charles-Albert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abdique en faveur de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Son fils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Victor-Emmanuel II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qui signe l’armistice</a:t>
            </a:r>
          </a:p>
        </p:txBody>
      </p:sp>
      <p:pic>
        <p:nvPicPr>
          <p:cNvPr id="2" name="Image 1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C74E9F24-1BAF-2956-99FA-5618B07AD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48" t="40762" r="12006" b="16629"/>
          <a:stretch/>
        </p:blipFill>
        <p:spPr>
          <a:xfrm>
            <a:off x="5530788" y="177840"/>
            <a:ext cx="6506414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7B1B6CA-866B-477C-47E6-D8C2A3DFE6FE}"/>
              </a:ext>
            </a:extLst>
          </p:cNvPr>
          <p:cNvSpPr/>
          <p:nvPr/>
        </p:nvSpPr>
        <p:spPr>
          <a:xfrm>
            <a:off x="9339182" y="553169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8B70831-4285-2DF9-FC0A-D1F1B0A45648}"/>
              </a:ext>
            </a:extLst>
          </p:cNvPr>
          <p:cNvSpPr/>
          <p:nvPr/>
        </p:nvSpPr>
        <p:spPr>
          <a:xfrm>
            <a:off x="9514052" y="3795894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8F9D908-630D-2A75-37AA-1F1C610C7421}"/>
              </a:ext>
            </a:extLst>
          </p:cNvPr>
          <p:cNvSpPr/>
          <p:nvPr/>
        </p:nvSpPr>
        <p:spPr>
          <a:xfrm>
            <a:off x="8696560" y="311661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4EE6F21-2306-C96D-58C8-E68A9BEE68CB}"/>
              </a:ext>
            </a:extLst>
          </p:cNvPr>
          <p:cNvSpPr/>
          <p:nvPr/>
        </p:nvSpPr>
        <p:spPr>
          <a:xfrm>
            <a:off x="8040577" y="198355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134BE95-EC7C-D65A-93A9-865FE15F2058}"/>
              </a:ext>
            </a:extLst>
          </p:cNvPr>
          <p:cNvSpPr/>
          <p:nvPr/>
        </p:nvSpPr>
        <p:spPr>
          <a:xfrm>
            <a:off x="8441276" y="105642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495B6A0-42E4-99F0-D879-99D1ECE48424}"/>
              </a:ext>
            </a:extLst>
          </p:cNvPr>
          <p:cNvSpPr/>
          <p:nvPr/>
        </p:nvSpPr>
        <p:spPr>
          <a:xfrm>
            <a:off x="6437064" y="128118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14704DA-B03B-4FE9-EBCC-697CC9D0CD97}"/>
              </a:ext>
            </a:extLst>
          </p:cNvPr>
          <p:cNvSpPr/>
          <p:nvPr/>
        </p:nvSpPr>
        <p:spPr>
          <a:xfrm>
            <a:off x="6723727" y="93000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89933CC-FE56-0218-A5A7-545728BE95E8}"/>
              </a:ext>
            </a:extLst>
          </p:cNvPr>
          <p:cNvSpPr/>
          <p:nvPr/>
        </p:nvSpPr>
        <p:spPr>
          <a:xfrm>
            <a:off x="7430775" y="1430161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3AF81C2-FB10-328E-3FD2-BE7A756576B5}"/>
              </a:ext>
            </a:extLst>
          </p:cNvPr>
          <p:cNvSpPr/>
          <p:nvPr/>
        </p:nvSpPr>
        <p:spPr>
          <a:xfrm>
            <a:off x="7774723" y="1504648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A784A6B-3C5C-9C2A-E95F-2D09E488857E}"/>
              </a:ext>
            </a:extLst>
          </p:cNvPr>
          <p:cNvSpPr/>
          <p:nvPr/>
        </p:nvSpPr>
        <p:spPr>
          <a:xfrm>
            <a:off x="7974527" y="971392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6CABEB2-A7BE-2724-4EC4-2FF11AB2CB0D}"/>
              </a:ext>
            </a:extLst>
          </p:cNvPr>
          <p:cNvCxnSpPr>
            <a:cxnSpLocks/>
            <a:stCxn id="2" idx="0"/>
            <a:endCxn id="12" idx="7"/>
          </p:cNvCxnSpPr>
          <p:nvPr/>
        </p:nvCxnSpPr>
        <p:spPr>
          <a:xfrm flipH="1">
            <a:off x="8123788" y="177840"/>
            <a:ext cx="660207" cy="8153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4446542-720E-26D5-D4FB-3CC6D6317943}"/>
              </a:ext>
            </a:extLst>
          </p:cNvPr>
          <p:cNvCxnSpPr>
            <a:cxnSpLocks/>
            <a:stCxn id="12" idx="2"/>
            <a:endCxn id="9" idx="6"/>
          </p:cNvCxnSpPr>
          <p:nvPr/>
        </p:nvCxnSpPr>
        <p:spPr>
          <a:xfrm flipH="1" flipV="1">
            <a:off x="6898597" y="1004492"/>
            <a:ext cx="1075930" cy="413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8AC20D5-2104-1AA1-FAE3-9D0A29AE7A7D}"/>
              </a:ext>
            </a:extLst>
          </p:cNvPr>
          <p:cNvCxnSpPr>
            <a:cxnSpLocks/>
            <a:stCxn id="2" idx="0"/>
            <a:endCxn id="7" idx="0"/>
          </p:cNvCxnSpPr>
          <p:nvPr/>
        </p:nvCxnSpPr>
        <p:spPr>
          <a:xfrm flipH="1">
            <a:off x="8528711" y="177840"/>
            <a:ext cx="255284" cy="8785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0A3296EA-1124-0BCC-8B98-1FFCEAF3056A}"/>
              </a:ext>
            </a:extLst>
          </p:cNvPr>
          <p:cNvSpPr/>
          <p:nvPr/>
        </p:nvSpPr>
        <p:spPr>
          <a:xfrm>
            <a:off x="9251747" y="356196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AF0BF09-0FAD-3C22-5C32-FD9A86D4418F}"/>
              </a:ext>
            </a:extLst>
          </p:cNvPr>
          <p:cNvCxnSpPr>
            <a:cxnSpLocks/>
            <a:stCxn id="6" idx="5"/>
            <a:endCxn id="16" idx="0"/>
          </p:cNvCxnSpPr>
          <p:nvPr/>
        </p:nvCxnSpPr>
        <p:spPr>
          <a:xfrm>
            <a:off x="8189838" y="2110709"/>
            <a:ext cx="1149344" cy="145125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900943B-2913-364B-C75F-9EF817E4B973}"/>
              </a:ext>
            </a:extLst>
          </p:cNvPr>
          <p:cNvCxnSpPr>
            <a:cxnSpLocks/>
            <a:stCxn id="5" idx="5"/>
            <a:endCxn id="16" idx="1"/>
          </p:cNvCxnSpPr>
          <p:nvPr/>
        </p:nvCxnSpPr>
        <p:spPr>
          <a:xfrm>
            <a:off x="8845821" y="3243770"/>
            <a:ext cx="431535" cy="34001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B0E680D-7E8F-102B-48E5-34D738F4626D}"/>
              </a:ext>
            </a:extLst>
          </p:cNvPr>
          <p:cNvCxnSpPr>
            <a:cxnSpLocks/>
            <a:stCxn id="8" idx="7"/>
            <a:endCxn id="9" idx="3"/>
          </p:cNvCxnSpPr>
          <p:nvPr/>
        </p:nvCxnSpPr>
        <p:spPr>
          <a:xfrm flipV="1">
            <a:off x="6586325" y="1057162"/>
            <a:ext cx="163011" cy="2458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7672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7A323-F280-E09E-2BED-EDA6D83D6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E9DAA94-E43C-320E-2E64-ABB572C7E7A2}"/>
              </a:ext>
            </a:extLst>
          </p:cNvPr>
          <p:cNvSpPr/>
          <p:nvPr/>
        </p:nvSpPr>
        <p:spPr>
          <a:xfrm>
            <a:off x="84311" y="177840"/>
            <a:ext cx="5334086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Mars-Août 1849 : En Italie, nouvelles défaites italiennes : Le Piémont-Sardaigne vaincu par l’Autriche qui rétablit les monarques à Parme, Modène et Florence ; 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*Mars-Avril 1849 : Les Autrichiens rétablissent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monarques de Parme, Modène et Florence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marchent sur Rome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*Des villes révoltées, restent donc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Venise, Palerme et Rome…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C’est alors que la France du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parti de l’Ordre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intervient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Objectif : Empêcher le rétablissement du pape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Pie IX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Sous l’autorité exclusive de l’Autriche…</a:t>
            </a:r>
          </a:p>
        </p:txBody>
      </p:sp>
      <p:pic>
        <p:nvPicPr>
          <p:cNvPr id="17" name="Image 16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6BF9C263-3C1A-79E7-9BFE-790D576F8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48" t="40762" r="12006" b="16629"/>
          <a:stretch/>
        </p:blipFill>
        <p:spPr>
          <a:xfrm>
            <a:off x="5530788" y="177840"/>
            <a:ext cx="6506414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38A3C3D4-0CF9-97E1-A99A-A5B9EBF32268}"/>
              </a:ext>
            </a:extLst>
          </p:cNvPr>
          <p:cNvSpPr/>
          <p:nvPr/>
        </p:nvSpPr>
        <p:spPr>
          <a:xfrm>
            <a:off x="9339182" y="553169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0177F80-0D6E-8C01-53C9-512DE60D163B}"/>
              </a:ext>
            </a:extLst>
          </p:cNvPr>
          <p:cNvSpPr/>
          <p:nvPr/>
        </p:nvSpPr>
        <p:spPr>
          <a:xfrm>
            <a:off x="9514052" y="3795894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5449BC1-986C-2C34-1F4E-2EDE28C803B4}"/>
              </a:ext>
            </a:extLst>
          </p:cNvPr>
          <p:cNvSpPr/>
          <p:nvPr/>
        </p:nvSpPr>
        <p:spPr>
          <a:xfrm>
            <a:off x="8696560" y="311661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BA3A360-8AFF-5B88-E760-06CE53B02C8E}"/>
              </a:ext>
            </a:extLst>
          </p:cNvPr>
          <p:cNvSpPr/>
          <p:nvPr/>
        </p:nvSpPr>
        <p:spPr>
          <a:xfrm>
            <a:off x="8040577" y="198355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0FB69FF-137D-BDC0-9E16-4C9B4905B42D}"/>
              </a:ext>
            </a:extLst>
          </p:cNvPr>
          <p:cNvSpPr/>
          <p:nvPr/>
        </p:nvSpPr>
        <p:spPr>
          <a:xfrm>
            <a:off x="8441276" y="105642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33E2781-3EE1-98A9-73FA-F7D31DEA02D8}"/>
              </a:ext>
            </a:extLst>
          </p:cNvPr>
          <p:cNvSpPr/>
          <p:nvPr/>
        </p:nvSpPr>
        <p:spPr>
          <a:xfrm>
            <a:off x="6437064" y="1281187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DE5E1E5-E00C-611A-DA83-B7D79A2ACA6E}"/>
              </a:ext>
            </a:extLst>
          </p:cNvPr>
          <p:cNvSpPr/>
          <p:nvPr/>
        </p:nvSpPr>
        <p:spPr>
          <a:xfrm>
            <a:off x="7024318" y="930005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A1586B9-1B79-7421-92AF-8AA18BC0F755}"/>
              </a:ext>
            </a:extLst>
          </p:cNvPr>
          <p:cNvSpPr/>
          <p:nvPr/>
        </p:nvSpPr>
        <p:spPr>
          <a:xfrm>
            <a:off x="7430775" y="143016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F28CE4CC-EEAE-B336-A6CA-45BC3A066328}"/>
              </a:ext>
            </a:extLst>
          </p:cNvPr>
          <p:cNvSpPr/>
          <p:nvPr/>
        </p:nvSpPr>
        <p:spPr>
          <a:xfrm>
            <a:off x="7774723" y="150464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D1F14E1-3C4E-F262-9A24-79C3C661686F}"/>
              </a:ext>
            </a:extLst>
          </p:cNvPr>
          <p:cNvSpPr/>
          <p:nvPr/>
        </p:nvSpPr>
        <p:spPr>
          <a:xfrm>
            <a:off x="7974527" y="971392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7D6F6E3-BC2C-450B-D067-0F09A9620BDC}"/>
              </a:ext>
            </a:extLst>
          </p:cNvPr>
          <p:cNvCxnSpPr>
            <a:cxnSpLocks/>
            <a:stCxn id="17" idx="0"/>
            <a:endCxn id="29" idx="7"/>
          </p:cNvCxnSpPr>
          <p:nvPr/>
        </p:nvCxnSpPr>
        <p:spPr>
          <a:xfrm flipH="1">
            <a:off x="8123788" y="177840"/>
            <a:ext cx="660207" cy="8153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01F8AE6E-37B4-A3C1-4556-A6A1B25D422E}"/>
              </a:ext>
            </a:extLst>
          </p:cNvPr>
          <p:cNvCxnSpPr>
            <a:cxnSpLocks/>
            <a:stCxn id="29" idx="2"/>
            <a:endCxn id="26" idx="6"/>
          </p:cNvCxnSpPr>
          <p:nvPr/>
        </p:nvCxnSpPr>
        <p:spPr>
          <a:xfrm flipH="1" flipV="1">
            <a:off x="7199188" y="1004492"/>
            <a:ext cx="775339" cy="413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F85991A8-11C5-CE52-783D-F8C830E36490}"/>
              </a:ext>
            </a:extLst>
          </p:cNvPr>
          <p:cNvCxnSpPr>
            <a:cxnSpLocks/>
            <a:stCxn id="17" idx="0"/>
            <a:endCxn id="23" idx="0"/>
          </p:cNvCxnSpPr>
          <p:nvPr/>
        </p:nvCxnSpPr>
        <p:spPr>
          <a:xfrm flipH="1">
            <a:off x="8528711" y="177840"/>
            <a:ext cx="255284" cy="8785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155C2E2E-CB72-9A8B-6208-A6C49DB36F77}"/>
              </a:ext>
            </a:extLst>
          </p:cNvPr>
          <p:cNvSpPr/>
          <p:nvPr/>
        </p:nvSpPr>
        <p:spPr>
          <a:xfrm>
            <a:off x="9251747" y="356196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16573BC-3D83-2D4C-39E6-10878D93E84A}"/>
              </a:ext>
            </a:extLst>
          </p:cNvPr>
          <p:cNvCxnSpPr>
            <a:cxnSpLocks/>
            <a:stCxn id="21" idx="5"/>
            <a:endCxn id="33" idx="1"/>
          </p:cNvCxnSpPr>
          <p:nvPr/>
        </p:nvCxnSpPr>
        <p:spPr>
          <a:xfrm>
            <a:off x="8845821" y="3243770"/>
            <a:ext cx="431535" cy="34001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91EAC49-FC9E-87E3-8E20-3CEB3A431D3F}"/>
              </a:ext>
            </a:extLst>
          </p:cNvPr>
          <p:cNvCxnSpPr>
            <a:cxnSpLocks/>
            <a:stCxn id="29" idx="3"/>
            <a:endCxn id="27" idx="7"/>
          </p:cNvCxnSpPr>
          <p:nvPr/>
        </p:nvCxnSpPr>
        <p:spPr>
          <a:xfrm flipH="1">
            <a:off x="7580036" y="1098549"/>
            <a:ext cx="420100" cy="35342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CDB774CC-B14C-9D9F-65BA-1BF10955F8DD}"/>
              </a:ext>
            </a:extLst>
          </p:cNvPr>
          <p:cNvCxnSpPr>
            <a:cxnSpLocks/>
            <a:stCxn id="29" idx="4"/>
            <a:endCxn id="28" idx="7"/>
          </p:cNvCxnSpPr>
          <p:nvPr/>
        </p:nvCxnSpPr>
        <p:spPr>
          <a:xfrm flipH="1">
            <a:off x="7923984" y="1120366"/>
            <a:ext cx="137978" cy="40609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66E1B7A1-4775-2EB9-6156-0CB2D9630A48}"/>
              </a:ext>
            </a:extLst>
          </p:cNvPr>
          <p:cNvCxnSpPr>
            <a:cxnSpLocks/>
            <a:stCxn id="29" idx="4"/>
            <a:endCxn id="22" idx="0"/>
          </p:cNvCxnSpPr>
          <p:nvPr/>
        </p:nvCxnSpPr>
        <p:spPr>
          <a:xfrm>
            <a:off x="8061962" y="1120366"/>
            <a:ext cx="66050" cy="86318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B4C1C793-E7CC-BFA5-8CED-7A12F7448F1C}"/>
              </a:ext>
            </a:extLst>
          </p:cNvPr>
          <p:cNvCxnSpPr>
            <a:cxnSpLocks/>
          </p:cNvCxnSpPr>
          <p:nvPr/>
        </p:nvCxnSpPr>
        <p:spPr>
          <a:xfrm>
            <a:off x="8128012" y="2132526"/>
            <a:ext cx="123607" cy="6961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4128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5216A-9034-E604-6BEF-63680FD9A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7C6F0330-F901-468A-87F0-87785F065740}"/>
              </a:ext>
            </a:extLst>
          </p:cNvPr>
          <p:cNvSpPr/>
          <p:nvPr/>
        </p:nvSpPr>
        <p:spPr>
          <a:xfrm>
            <a:off x="154799" y="177840"/>
            <a:ext cx="5226727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Mars-Août 1849 : … Ferdinand II de Naples reprend la Sicile et abolit la constitution ; Les Français prennent Rome et rétablissent le pape Pie IX ; 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*Avril 1849 : Les Français d’Oudinot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Débarquent à Civitavecchia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 1849 : Les Napolitains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Ferdinand II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 bomba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Reprennent la Sicile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 bomba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car en sept. 1848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Bombardement de Messine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 Naples,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 bomba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abolit la constitution</a:t>
            </a:r>
          </a:p>
        </p:txBody>
      </p:sp>
      <p:pic>
        <p:nvPicPr>
          <p:cNvPr id="4" name="Image 3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C5A343A5-8E02-3DAC-2312-6F1ECD82A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48" t="40762" r="12006" b="16629"/>
          <a:stretch/>
        </p:blipFill>
        <p:spPr>
          <a:xfrm>
            <a:off x="5530788" y="177840"/>
            <a:ext cx="6506414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49858B7-25A8-0412-4B7A-41004B0006F6}"/>
              </a:ext>
            </a:extLst>
          </p:cNvPr>
          <p:cNvSpPr/>
          <p:nvPr/>
        </p:nvSpPr>
        <p:spPr>
          <a:xfrm>
            <a:off x="9339182" y="553169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F185EE9-4A37-5450-6690-E7A6AC4B601E}"/>
              </a:ext>
            </a:extLst>
          </p:cNvPr>
          <p:cNvSpPr/>
          <p:nvPr/>
        </p:nvSpPr>
        <p:spPr>
          <a:xfrm>
            <a:off x="9514052" y="379589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CD37A03-D409-AAB2-2286-CE17E83C6B75}"/>
              </a:ext>
            </a:extLst>
          </p:cNvPr>
          <p:cNvSpPr/>
          <p:nvPr/>
        </p:nvSpPr>
        <p:spPr>
          <a:xfrm>
            <a:off x="8696560" y="311661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C5D2750-0C7A-8323-17D8-3D16DF2F4048}"/>
              </a:ext>
            </a:extLst>
          </p:cNvPr>
          <p:cNvSpPr/>
          <p:nvPr/>
        </p:nvSpPr>
        <p:spPr>
          <a:xfrm>
            <a:off x="8040577" y="1983552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C24D428-B1BF-10F4-F0ED-1E5E7E039C21}"/>
              </a:ext>
            </a:extLst>
          </p:cNvPr>
          <p:cNvSpPr/>
          <p:nvPr/>
        </p:nvSpPr>
        <p:spPr>
          <a:xfrm>
            <a:off x="8441276" y="105642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CDD7749-B70D-A792-708B-997C6FA6599C}"/>
              </a:ext>
            </a:extLst>
          </p:cNvPr>
          <p:cNvSpPr/>
          <p:nvPr/>
        </p:nvSpPr>
        <p:spPr>
          <a:xfrm>
            <a:off x="6437064" y="1281187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434C14E-73D8-63FD-68F3-07A5D3D91ED1}"/>
              </a:ext>
            </a:extLst>
          </p:cNvPr>
          <p:cNvSpPr/>
          <p:nvPr/>
        </p:nvSpPr>
        <p:spPr>
          <a:xfrm>
            <a:off x="7024318" y="930005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B570A37-EFCF-717B-C69B-E550E15E9C0E}"/>
              </a:ext>
            </a:extLst>
          </p:cNvPr>
          <p:cNvSpPr/>
          <p:nvPr/>
        </p:nvSpPr>
        <p:spPr>
          <a:xfrm>
            <a:off x="7430775" y="14301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E174B19-D317-ABEF-4121-D7B8AA611825}"/>
              </a:ext>
            </a:extLst>
          </p:cNvPr>
          <p:cNvSpPr/>
          <p:nvPr/>
        </p:nvSpPr>
        <p:spPr>
          <a:xfrm>
            <a:off x="7774723" y="150464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7306DF3-519D-B3F7-6C92-2FFC4A2CC1B1}"/>
              </a:ext>
            </a:extLst>
          </p:cNvPr>
          <p:cNvSpPr/>
          <p:nvPr/>
        </p:nvSpPr>
        <p:spPr>
          <a:xfrm>
            <a:off x="7974527" y="971392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57EEEB3-02CB-2BBB-67D1-155A324934A1}"/>
              </a:ext>
            </a:extLst>
          </p:cNvPr>
          <p:cNvCxnSpPr>
            <a:cxnSpLocks/>
            <a:stCxn id="4" idx="0"/>
            <a:endCxn id="31" idx="7"/>
          </p:cNvCxnSpPr>
          <p:nvPr/>
        </p:nvCxnSpPr>
        <p:spPr>
          <a:xfrm flipH="1">
            <a:off x="8123788" y="177840"/>
            <a:ext cx="660207" cy="8153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A201958A-CC93-7BE9-D681-8C0875009B10}"/>
              </a:ext>
            </a:extLst>
          </p:cNvPr>
          <p:cNvCxnSpPr>
            <a:cxnSpLocks/>
            <a:stCxn id="31" idx="2"/>
            <a:endCxn id="27" idx="6"/>
          </p:cNvCxnSpPr>
          <p:nvPr/>
        </p:nvCxnSpPr>
        <p:spPr>
          <a:xfrm flipH="1" flipV="1">
            <a:off x="7199188" y="1004492"/>
            <a:ext cx="775339" cy="413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1140F6DF-4253-019F-64C3-7657FA78134E}"/>
              </a:ext>
            </a:extLst>
          </p:cNvPr>
          <p:cNvCxnSpPr>
            <a:cxnSpLocks/>
            <a:stCxn id="4" idx="0"/>
            <a:endCxn id="25" idx="0"/>
          </p:cNvCxnSpPr>
          <p:nvPr/>
        </p:nvCxnSpPr>
        <p:spPr>
          <a:xfrm flipH="1">
            <a:off x="8528711" y="177840"/>
            <a:ext cx="255284" cy="8785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8EC4BF24-276A-CBE0-EEA8-20DFA527AB42}"/>
              </a:ext>
            </a:extLst>
          </p:cNvPr>
          <p:cNvSpPr/>
          <p:nvPr/>
        </p:nvSpPr>
        <p:spPr>
          <a:xfrm>
            <a:off x="9251747" y="356196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D18B391-C07B-94E4-E90A-903851059B8E}"/>
              </a:ext>
            </a:extLst>
          </p:cNvPr>
          <p:cNvCxnSpPr>
            <a:cxnSpLocks/>
          </p:cNvCxnSpPr>
          <p:nvPr/>
        </p:nvCxnSpPr>
        <p:spPr>
          <a:xfrm flipH="1">
            <a:off x="9832932" y="5531698"/>
            <a:ext cx="688931" cy="48079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F4DD1D0F-752D-D222-2284-57E29A2937D8}"/>
              </a:ext>
            </a:extLst>
          </p:cNvPr>
          <p:cNvCxnSpPr>
            <a:cxnSpLocks/>
            <a:stCxn id="31" idx="3"/>
            <a:endCxn id="28" idx="7"/>
          </p:cNvCxnSpPr>
          <p:nvPr/>
        </p:nvCxnSpPr>
        <p:spPr>
          <a:xfrm flipH="1">
            <a:off x="7580036" y="1098549"/>
            <a:ext cx="420100" cy="35342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3F08F3AC-711A-04DD-39F3-09E89BD8E97D}"/>
              </a:ext>
            </a:extLst>
          </p:cNvPr>
          <p:cNvCxnSpPr>
            <a:cxnSpLocks/>
            <a:stCxn id="31" idx="4"/>
            <a:endCxn id="29" idx="7"/>
          </p:cNvCxnSpPr>
          <p:nvPr/>
        </p:nvCxnSpPr>
        <p:spPr>
          <a:xfrm flipH="1">
            <a:off x="7923984" y="1120366"/>
            <a:ext cx="137978" cy="40609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9DE3F00C-C928-AA74-6834-E4F2C086C2B0}"/>
              </a:ext>
            </a:extLst>
          </p:cNvPr>
          <p:cNvCxnSpPr>
            <a:cxnSpLocks/>
            <a:stCxn id="31" idx="4"/>
            <a:endCxn id="24" idx="0"/>
          </p:cNvCxnSpPr>
          <p:nvPr/>
        </p:nvCxnSpPr>
        <p:spPr>
          <a:xfrm>
            <a:off x="8061962" y="1120366"/>
            <a:ext cx="66050" cy="86318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A897B8F8-7213-250D-A8C8-4E019C50EC95}"/>
              </a:ext>
            </a:extLst>
          </p:cNvPr>
          <p:cNvCxnSpPr>
            <a:cxnSpLocks/>
            <a:stCxn id="44" idx="6"/>
          </p:cNvCxnSpPr>
          <p:nvPr/>
        </p:nvCxnSpPr>
        <p:spPr>
          <a:xfrm>
            <a:off x="6006081" y="2468297"/>
            <a:ext cx="1424694" cy="174695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>
            <a:extLst>
              <a:ext uri="{FF2B5EF4-FFF2-40B4-BE49-F238E27FC236}">
                <a16:creationId xmlns:a16="http://schemas.microsoft.com/office/drawing/2014/main" id="{D5762460-F134-DA33-7228-922689347E21}"/>
              </a:ext>
            </a:extLst>
          </p:cNvPr>
          <p:cNvSpPr/>
          <p:nvPr/>
        </p:nvSpPr>
        <p:spPr>
          <a:xfrm>
            <a:off x="5831211" y="2393810"/>
            <a:ext cx="174870" cy="1489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8A328C3C-C69D-448E-81A1-7A48B8ADD7E9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7430775" y="2631457"/>
            <a:ext cx="935681" cy="394437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FECBB9B2-3644-78E6-9208-A1D78F03AB73}"/>
              </a:ext>
            </a:extLst>
          </p:cNvPr>
          <p:cNvSpPr/>
          <p:nvPr/>
        </p:nvSpPr>
        <p:spPr>
          <a:xfrm>
            <a:off x="8366456" y="295140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819D905D-9213-FEBF-97D3-2792B653EF9B}"/>
              </a:ext>
            </a:extLst>
          </p:cNvPr>
          <p:cNvCxnSpPr>
            <a:cxnSpLocks/>
            <a:stCxn id="24" idx="4"/>
          </p:cNvCxnSpPr>
          <p:nvPr/>
        </p:nvCxnSpPr>
        <p:spPr>
          <a:xfrm>
            <a:off x="8128012" y="2132526"/>
            <a:ext cx="123607" cy="6961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A4830EF0-E1FA-4B95-33AA-9BB47DBDE6EB}"/>
              </a:ext>
            </a:extLst>
          </p:cNvPr>
          <p:cNvCxnSpPr>
            <a:cxnSpLocks/>
            <a:endCxn id="6" idx="5"/>
          </p:cNvCxnSpPr>
          <p:nvPr/>
        </p:nvCxnSpPr>
        <p:spPr>
          <a:xfrm flipH="1" flipV="1">
            <a:off x="9488443" y="5658855"/>
            <a:ext cx="344489" cy="35363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8435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5216A-9034-E604-6BEF-63680FD9A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7C6F0330-F901-468A-87F0-87785F065740}"/>
              </a:ext>
            </a:extLst>
          </p:cNvPr>
          <p:cNvSpPr/>
          <p:nvPr/>
        </p:nvSpPr>
        <p:spPr>
          <a:xfrm>
            <a:off x="154799" y="177840"/>
            <a:ext cx="5226727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Mars-Août 1849 : … Ferdinand II de Naples reprend la Sicile et abolit la constitution ; Les Français prennent Rome et rétablissent le pape Pie IX ; 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 1849 : Fort de ce succès</a:t>
            </a:r>
          </a:p>
          <a:p>
            <a:r>
              <a:rPr lang="fr-FR" i="1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 bomba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attaque la République romaine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Ainsi qu’un corps expéditionnaire espagnol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républicains romains sont encerclés…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*Juillet-août 1849 : Le Français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Oudinot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occupe Rome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il rétablit le pape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Pie IX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Août 1849 : Dernières défaites hongroises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Garibaldi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s’enfuit et tente d’atteindre Venise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Dernier bastion des nationalistes italiens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*Mais…</a:t>
            </a:r>
          </a:p>
        </p:txBody>
      </p:sp>
      <p:pic>
        <p:nvPicPr>
          <p:cNvPr id="6" name="Image 5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50A06412-2799-D1ED-12EB-BD12D4D15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48" t="40762" r="12006" b="16629"/>
          <a:stretch/>
        </p:blipFill>
        <p:spPr>
          <a:xfrm>
            <a:off x="5530788" y="177840"/>
            <a:ext cx="6506414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5B511CF3-20F5-647B-2B57-649EB260BDD0}"/>
              </a:ext>
            </a:extLst>
          </p:cNvPr>
          <p:cNvSpPr/>
          <p:nvPr/>
        </p:nvSpPr>
        <p:spPr>
          <a:xfrm>
            <a:off x="9339182" y="553169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97CF232-8CA4-B844-0708-E0218A549456}"/>
              </a:ext>
            </a:extLst>
          </p:cNvPr>
          <p:cNvSpPr/>
          <p:nvPr/>
        </p:nvSpPr>
        <p:spPr>
          <a:xfrm>
            <a:off x="9514052" y="3795894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ABC5491-08F7-2B03-86E4-74331D0E000D}"/>
              </a:ext>
            </a:extLst>
          </p:cNvPr>
          <p:cNvSpPr/>
          <p:nvPr/>
        </p:nvSpPr>
        <p:spPr>
          <a:xfrm>
            <a:off x="8696560" y="311661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E46B9EE-3DB4-6A3E-A3E0-CC8AFE0683C6}"/>
              </a:ext>
            </a:extLst>
          </p:cNvPr>
          <p:cNvSpPr/>
          <p:nvPr/>
        </p:nvSpPr>
        <p:spPr>
          <a:xfrm>
            <a:off x="8040577" y="1983552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E1C640F-4231-1B90-C422-F4C38355D177}"/>
              </a:ext>
            </a:extLst>
          </p:cNvPr>
          <p:cNvSpPr/>
          <p:nvPr/>
        </p:nvSpPr>
        <p:spPr>
          <a:xfrm>
            <a:off x="8441276" y="105642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660F77B-D54C-965D-BD54-5D889D077B8C}"/>
              </a:ext>
            </a:extLst>
          </p:cNvPr>
          <p:cNvSpPr/>
          <p:nvPr/>
        </p:nvSpPr>
        <p:spPr>
          <a:xfrm>
            <a:off x="6437064" y="1281187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343F5467-3DD1-B960-65CA-AAA548C3FF94}"/>
              </a:ext>
            </a:extLst>
          </p:cNvPr>
          <p:cNvSpPr/>
          <p:nvPr/>
        </p:nvSpPr>
        <p:spPr>
          <a:xfrm>
            <a:off x="7024318" y="930005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D77653A-A5CD-6DF7-0B2F-7FBCE43ABE98}"/>
              </a:ext>
            </a:extLst>
          </p:cNvPr>
          <p:cNvSpPr/>
          <p:nvPr/>
        </p:nvSpPr>
        <p:spPr>
          <a:xfrm>
            <a:off x="7430775" y="14301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06661BB-0814-2982-6A33-FC1226194D99}"/>
              </a:ext>
            </a:extLst>
          </p:cNvPr>
          <p:cNvSpPr/>
          <p:nvPr/>
        </p:nvSpPr>
        <p:spPr>
          <a:xfrm>
            <a:off x="7774723" y="150464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02514219-9FC1-269C-8BE1-8D2F3A42A12E}"/>
              </a:ext>
            </a:extLst>
          </p:cNvPr>
          <p:cNvSpPr/>
          <p:nvPr/>
        </p:nvSpPr>
        <p:spPr>
          <a:xfrm>
            <a:off x="7974527" y="971392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39D49875-50EC-5CEB-F186-7B1DE1886DBC}"/>
              </a:ext>
            </a:extLst>
          </p:cNvPr>
          <p:cNvCxnSpPr>
            <a:cxnSpLocks/>
            <a:stCxn id="6" idx="0"/>
            <a:endCxn id="35" idx="7"/>
          </p:cNvCxnSpPr>
          <p:nvPr/>
        </p:nvCxnSpPr>
        <p:spPr>
          <a:xfrm flipH="1">
            <a:off x="8123788" y="177840"/>
            <a:ext cx="660207" cy="8153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F51D98D9-F86C-4C1E-021B-405FC439EB79}"/>
              </a:ext>
            </a:extLst>
          </p:cNvPr>
          <p:cNvCxnSpPr>
            <a:cxnSpLocks/>
            <a:stCxn id="35" idx="2"/>
            <a:endCxn id="32" idx="6"/>
          </p:cNvCxnSpPr>
          <p:nvPr/>
        </p:nvCxnSpPr>
        <p:spPr>
          <a:xfrm flipH="1" flipV="1">
            <a:off x="7199188" y="1004492"/>
            <a:ext cx="775339" cy="413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C6EB4B57-F23C-8D4F-8455-6A5E63E0A7D0}"/>
              </a:ext>
            </a:extLst>
          </p:cNvPr>
          <p:cNvCxnSpPr>
            <a:cxnSpLocks/>
            <a:stCxn id="6" idx="0"/>
            <a:endCxn id="30" idx="0"/>
          </p:cNvCxnSpPr>
          <p:nvPr/>
        </p:nvCxnSpPr>
        <p:spPr>
          <a:xfrm flipH="1">
            <a:off x="8528711" y="177840"/>
            <a:ext cx="255284" cy="8785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D54743C8-A14B-83F4-3F1B-8087321334BE}"/>
              </a:ext>
            </a:extLst>
          </p:cNvPr>
          <p:cNvSpPr/>
          <p:nvPr/>
        </p:nvSpPr>
        <p:spPr>
          <a:xfrm>
            <a:off x="9251747" y="356196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2731EB25-ED7A-2159-2ECB-07C148EB36A6}"/>
              </a:ext>
            </a:extLst>
          </p:cNvPr>
          <p:cNvCxnSpPr>
            <a:cxnSpLocks/>
          </p:cNvCxnSpPr>
          <p:nvPr/>
        </p:nvCxnSpPr>
        <p:spPr>
          <a:xfrm flipH="1">
            <a:off x="9832932" y="5531698"/>
            <a:ext cx="688931" cy="48079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284EA004-4CBB-508C-B3F3-6B3B7B3AF154}"/>
              </a:ext>
            </a:extLst>
          </p:cNvPr>
          <p:cNvCxnSpPr>
            <a:cxnSpLocks/>
            <a:stCxn id="35" idx="3"/>
            <a:endCxn id="33" idx="7"/>
          </p:cNvCxnSpPr>
          <p:nvPr/>
        </p:nvCxnSpPr>
        <p:spPr>
          <a:xfrm flipH="1">
            <a:off x="7580036" y="1098549"/>
            <a:ext cx="420100" cy="35342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82429E1-AD59-CDA9-BA9C-A5667BA15123}"/>
              </a:ext>
            </a:extLst>
          </p:cNvPr>
          <p:cNvCxnSpPr>
            <a:cxnSpLocks/>
            <a:stCxn id="35" idx="4"/>
            <a:endCxn id="34" idx="7"/>
          </p:cNvCxnSpPr>
          <p:nvPr/>
        </p:nvCxnSpPr>
        <p:spPr>
          <a:xfrm flipH="1">
            <a:off x="7923984" y="1120366"/>
            <a:ext cx="137978" cy="40609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116FE36-4EFA-01DD-C818-8B2993AD9088}"/>
              </a:ext>
            </a:extLst>
          </p:cNvPr>
          <p:cNvCxnSpPr>
            <a:cxnSpLocks/>
            <a:stCxn id="35" idx="4"/>
            <a:endCxn id="28" idx="0"/>
          </p:cNvCxnSpPr>
          <p:nvPr/>
        </p:nvCxnSpPr>
        <p:spPr>
          <a:xfrm>
            <a:off x="8061962" y="1120366"/>
            <a:ext cx="66050" cy="86318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58DF5E9B-7B5F-C581-6374-C8AAC661A5F8}"/>
              </a:ext>
            </a:extLst>
          </p:cNvPr>
          <p:cNvCxnSpPr>
            <a:cxnSpLocks/>
            <a:stCxn id="45" idx="6"/>
          </p:cNvCxnSpPr>
          <p:nvPr/>
        </p:nvCxnSpPr>
        <p:spPr>
          <a:xfrm>
            <a:off x="6006081" y="2468297"/>
            <a:ext cx="1424694" cy="174695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55728ECB-9B71-7231-710D-BC2FA3CA9DFB}"/>
              </a:ext>
            </a:extLst>
          </p:cNvPr>
          <p:cNvSpPr/>
          <p:nvPr/>
        </p:nvSpPr>
        <p:spPr>
          <a:xfrm>
            <a:off x="5831211" y="2393810"/>
            <a:ext cx="174870" cy="1489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013BCE26-2E33-F10B-51A5-0D413645EDF7}"/>
              </a:ext>
            </a:extLst>
          </p:cNvPr>
          <p:cNvCxnSpPr>
            <a:cxnSpLocks/>
            <a:endCxn id="47" idx="2"/>
          </p:cNvCxnSpPr>
          <p:nvPr/>
        </p:nvCxnSpPr>
        <p:spPr>
          <a:xfrm>
            <a:off x="7430775" y="2631457"/>
            <a:ext cx="935681" cy="394437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>
            <a:extLst>
              <a:ext uri="{FF2B5EF4-FFF2-40B4-BE49-F238E27FC236}">
                <a16:creationId xmlns:a16="http://schemas.microsoft.com/office/drawing/2014/main" id="{E46A63B2-2EB2-DA9A-C9C4-BEA3E5DB0ABE}"/>
              </a:ext>
            </a:extLst>
          </p:cNvPr>
          <p:cNvSpPr/>
          <p:nvPr/>
        </p:nvSpPr>
        <p:spPr>
          <a:xfrm>
            <a:off x="8366456" y="2951407"/>
            <a:ext cx="174870" cy="1489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0CE746A0-1E77-5A37-9588-7B2213174A09}"/>
              </a:ext>
            </a:extLst>
          </p:cNvPr>
          <p:cNvCxnSpPr>
            <a:cxnSpLocks/>
            <a:stCxn id="28" idx="4"/>
          </p:cNvCxnSpPr>
          <p:nvPr/>
        </p:nvCxnSpPr>
        <p:spPr>
          <a:xfrm>
            <a:off x="8128012" y="2132526"/>
            <a:ext cx="123607" cy="6961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576FE944-4D8A-A042-64D7-65CBA6C25050}"/>
              </a:ext>
            </a:extLst>
          </p:cNvPr>
          <p:cNvCxnSpPr>
            <a:cxnSpLocks/>
            <a:endCxn id="24" idx="5"/>
          </p:cNvCxnSpPr>
          <p:nvPr/>
        </p:nvCxnSpPr>
        <p:spPr>
          <a:xfrm flipH="1" flipV="1">
            <a:off x="9488443" y="5658855"/>
            <a:ext cx="344489" cy="35363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FA8AD09F-19F6-E384-0F03-94ED5608E16D}"/>
              </a:ext>
            </a:extLst>
          </p:cNvPr>
          <p:cNvCxnSpPr>
            <a:cxnSpLocks/>
          </p:cNvCxnSpPr>
          <p:nvPr/>
        </p:nvCxnSpPr>
        <p:spPr>
          <a:xfrm flipH="1" flipV="1">
            <a:off x="9093896" y="3265587"/>
            <a:ext cx="1427967" cy="29638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8BE83105-AA8C-61CF-E20D-23F0D30FD71F}"/>
              </a:ext>
            </a:extLst>
          </p:cNvPr>
          <p:cNvCxnSpPr>
            <a:cxnSpLocks/>
          </p:cNvCxnSpPr>
          <p:nvPr/>
        </p:nvCxnSpPr>
        <p:spPr>
          <a:xfrm flipV="1">
            <a:off x="8871430" y="3429000"/>
            <a:ext cx="122258" cy="99470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>
            <a:extLst>
              <a:ext uri="{FF2B5EF4-FFF2-40B4-BE49-F238E27FC236}">
                <a16:creationId xmlns:a16="http://schemas.microsoft.com/office/drawing/2014/main" id="{FEDAC75E-20EB-FED3-6384-120DD550F011}"/>
              </a:ext>
            </a:extLst>
          </p:cNvPr>
          <p:cNvSpPr/>
          <p:nvPr/>
        </p:nvSpPr>
        <p:spPr>
          <a:xfrm>
            <a:off x="8900277" y="3280026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4084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50066-4842-C64D-0D4C-F34528F45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08A49446-7FD7-FB8D-6B55-ECE8D0173157}"/>
              </a:ext>
            </a:extLst>
          </p:cNvPr>
          <p:cNvSpPr/>
          <p:nvPr/>
        </p:nvSpPr>
        <p:spPr>
          <a:xfrm>
            <a:off x="154800" y="177840"/>
            <a:ext cx="5146070" cy="5907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Mars-Août 1849 : … Les Autrichiens reprennent Venise ; Victor-Emmanuel II et le royaume piémontais restent le seul espoir du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Risorgimento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italien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*Août 1849 : Après un long siège depuis juin 1848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République de Venise capitule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dans le même temps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Victor-Emmanuel II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signe la paix de Milan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*Bilan : Malgré son échec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Seule la solution monarchiste autour des Savoie Semble réaliste pour réussir le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Risorgimento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Monarchie, papauté ou république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le roi Victor-Emmanuel II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l’aide de puissances extérieures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Apparaît comme le seul espoir de l’Italie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 suivre…</a:t>
            </a:r>
          </a:p>
        </p:txBody>
      </p:sp>
      <p:pic>
        <p:nvPicPr>
          <p:cNvPr id="4" name="Image 3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1ED4E6AD-74CA-271D-1B2F-3410893DA0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48" t="40762" r="12006" b="16629"/>
          <a:stretch/>
        </p:blipFill>
        <p:spPr>
          <a:xfrm>
            <a:off x="5530788" y="177840"/>
            <a:ext cx="6506414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73951CF-C1B0-C7DD-1FBE-74E140235A2F}"/>
              </a:ext>
            </a:extLst>
          </p:cNvPr>
          <p:cNvSpPr/>
          <p:nvPr/>
        </p:nvSpPr>
        <p:spPr>
          <a:xfrm>
            <a:off x="9339182" y="553169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2084B4E-7800-A244-16D8-BACC24FF5EAE}"/>
              </a:ext>
            </a:extLst>
          </p:cNvPr>
          <p:cNvSpPr/>
          <p:nvPr/>
        </p:nvSpPr>
        <p:spPr>
          <a:xfrm>
            <a:off x="9514052" y="3795894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083EE28-9C9D-4B66-4A77-F7E8A7F21CA5}"/>
              </a:ext>
            </a:extLst>
          </p:cNvPr>
          <p:cNvSpPr/>
          <p:nvPr/>
        </p:nvSpPr>
        <p:spPr>
          <a:xfrm>
            <a:off x="8696560" y="311661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6B24600-22BF-9DE8-F55C-BB769DBA9E87}"/>
              </a:ext>
            </a:extLst>
          </p:cNvPr>
          <p:cNvSpPr/>
          <p:nvPr/>
        </p:nvSpPr>
        <p:spPr>
          <a:xfrm>
            <a:off x="8040577" y="1983552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9D00046-71FE-DEAB-7B7E-4DE5F16A0FF2}"/>
              </a:ext>
            </a:extLst>
          </p:cNvPr>
          <p:cNvSpPr/>
          <p:nvPr/>
        </p:nvSpPr>
        <p:spPr>
          <a:xfrm>
            <a:off x="8441276" y="105642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E6CBC19-CB33-F089-0C64-5253BACF5CF1}"/>
              </a:ext>
            </a:extLst>
          </p:cNvPr>
          <p:cNvSpPr/>
          <p:nvPr/>
        </p:nvSpPr>
        <p:spPr>
          <a:xfrm>
            <a:off x="6437064" y="128118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2901766-6070-91D9-8591-532B6E7DEBA4}"/>
              </a:ext>
            </a:extLst>
          </p:cNvPr>
          <p:cNvSpPr/>
          <p:nvPr/>
        </p:nvSpPr>
        <p:spPr>
          <a:xfrm>
            <a:off x="7024318" y="930005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B1CB802-C20C-D55F-263E-21ED1D28C19A}"/>
              </a:ext>
            </a:extLst>
          </p:cNvPr>
          <p:cNvSpPr/>
          <p:nvPr/>
        </p:nvSpPr>
        <p:spPr>
          <a:xfrm>
            <a:off x="7430775" y="14301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277940E-4D9C-F830-59BF-7B712A66D3E5}"/>
              </a:ext>
            </a:extLst>
          </p:cNvPr>
          <p:cNvSpPr/>
          <p:nvPr/>
        </p:nvSpPr>
        <p:spPr>
          <a:xfrm>
            <a:off x="7774723" y="150464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7DCB723-8871-29E2-E7DB-3DE87F120425}"/>
              </a:ext>
            </a:extLst>
          </p:cNvPr>
          <p:cNvSpPr/>
          <p:nvPr/>
        </p:nvSpPr>
        <p:spPr>
          <a:xfrm>
            <a:off x="7974527" y="971392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0ABCDEC-06FE-5111-9F96-6926EA387270}"/>
              </a:ext>
            </a:extLst>
          </p:cNvPr>
          <p:cNvCxnSpPr>
            <a:cxnSpLocks/>
            <a:stCxn id="4" idx="0"/>
            <a:endCxn id="25" idx="7"/>
          </p:cNvCxnSpPr>
          <p:nvPr/>
        </p:nvCxnSpPr>
        <p:spPr>
          <a:xfrm flipH="1">
            <a:off x="8123788" y="177840"/>
            <a:ext cx="660207" cy="8153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4CCF497-ED36-F81F-16C6-99B943E42799}"/>
              </a:ext>
            </a:extLst>
          </p:cNvPr>
          <p:cNvCxnSpPr>
            <a:cxnSpLocks/>
            <a:stCxn id="25" idx="2"/>
            <a:endCxn id="18" idx="6"/>
          </p:cNvCxnSpPr>
          <p:nvPr/>
        </p:nvCxnSpPr>
        <p:spPr>
          <a:xfrm flipH="1" flipV="1">
            <a:off x="7199188" y="1004492"/>
            <a:ext cx="775339" cy="413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05C423F-3331-21BF-748D-9CE6173D8CA6}"/>
              </a:ext>
            </a:extLst>
          </p:cNvPr>
          <p:cNvCxnSpPr>
            <a:cxnSpLocks/>
            <a:stCxn id="4" idx="0"/>
            <a:endCxn id="15" idx="0"/>
          </p:cNvCxnSpPr>
          <p:nvPr/>
        </p:nvCxnSpPr>
        <p:spPr>
          <a:xfrm flipH="1">
            <a:off x="8528711" y="177840"/>
            <a:ext cx="255284" cy="8785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A4154FE-9F34-9536-419F-A4B2A1DCEC7A}"/>
              </a:ext>
            </a:extLst>
          </p:cNvPr>
          <p:cNvCxnSpPr>
            <a:cxnSpLocks/>
          </p:cNvCxnSpPr>
          <p:nvPr/>
        </p:nvCxnSpPr>
        <p:spPr>
          <a:xfrm flipH="1">
            <a:off x="9832932" y="5531698"/>
            <a:ext cx="688931" cy="48079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965DD30-39AD-81EE-35C6-3B131F50E406}"/>
              </a:ext>
            </a:extLst>
          </p:cNvPr>
          <p:cNvCxnSpPr>
            <a:cxnSpLocks/>
            <a:stCxn id="25" idx="3"/>
            <a:endCxn id="19" idx="7"/>
          </p:cNvCxnSpPr>
          <p:nvPr/>
        </p:nvCxnSpPr>
        <p:spPr>
          <a:xfrm flipH="1">
            <a:off x="7580036" y="1098549"/>
            <a:ext cx="420100" cy="35342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53C8CF9E-756B-84B4-ECAA-09DDB39A30BE}"/>
              </a:ext>
            </a:extLst>
          </p:cNvPr>
          <p:cNvCxnSpPr>
            <a:cxnSpLocks/>
            <a:stCxn id="25" idx="4"/>
            <a:endCxn id="21" idx="7"/>
          </p:cNvCxnSpPr>
          <p:nvPr/>
        </p:nvCxnSpPr>
        <p:spPr>
          <a:xfrm flipH="1">
            <a:off x="7923984" y="1120366"/>
            <a:ext cx="137978" cy="40609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8825C27-AE7A-F773-ED07-E317B6A74453}"/>
              </a:ext>
            </a:extLst>
          </p:cNvPr>
          <p:cNvCxnSpPr>
            <a:cxnSpLocks/>
            <a:stCxn id="25" idx="4"/>
            <a:endCxn id="14" idx="0"/>
          </p:cNvCxnSpPr>
          <p:nvPr/>
        </p:nvCxnSpPr>
        <p:spPr>
          <a:xfrm>
            <a:off x="8061962" y="1120366"/>
            <a:ext cx="66050" cy="86318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BF93FBE4-5522-2129-F697-52D40B7C7215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6006081" y="2468297"/>
            <a:ext cx="1424694" cy="174695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9B53F096-E6D1-FE17-7919-B228D14BFF49}"/>
              </a:ext>
            </a:extLst>
          </p:cNvPr>
          <p:cNvSpPr/>
          <p:nvPr/>
        </p:nvSpPr>
        <p:spPr>
          <a:xfrm>
            <a:off x="5831211" y="2393810"/>
            <a:ext cx="174870" cy="1489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822A201B-9D5D-E63A-3C84-306167E69593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7430775" y="2631457"/>
            <a:ext cx="935681" cy="394437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DDC0C1CB-4BD9-1FDA-9DF3-13A0C245037A}"/>
              </a:ext>
            </a:extLst>
          </p:cNvPr>
          <p:cNvSpPr/>
          <p:nvPr/>
        </p:nvSpPr>
        <p:spPr>
          <a:xfrm>
            <a:off x="8366456" y="2951407"/>
            <a:ext cx="174870" cy="1489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A06430C-265F-845F-8D5D-5A0830EDC605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8128012" y="2132526"/>
            <a:ext cx="123607" cy="6961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4A301F1A-7330-B108-8585-A27B042DB921}"/>
              </a:ext>
            </a:extLst>
          </p:cNvPr>
          <p:cNvCxnSpPr>
            <a:cxnSpLocks/>
            <a:endCxn id="6" idx="5"/>
          </p:cNvCxnSpPr>
          <p:nvPr/>
        </p:nvCxnSpPr>
        <p:spPr>
          <a:xfrm flipH="1" flipV="1">
            <a:off x="9488443" y="5658855"/>
            <a:ext cx="344489" cy="35363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5D84321C-B79B-7408-9F0E-5F6B5257F560}"/>
              </a:ext>
            </a:extLst>
          </p:cNvPr>
          <p:cNvCxnSpPr>
            <a:cxnSpLocks/>
          </p:cNvCxnSpPr>
          <p:nvPr/>
        </p:nvCxnSpPr>
        <p:spPr>
          <a:xfrm flipH="1" flipV="1">
            <a:off x="9093896" y="3265587"/>
            <a:ext cx="1427967" cy="29638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E36D300B-33CE-775A-B20E-427AA86B02A4}"/>
              </a:ext>
            </a:extLst>
          </p:cNvPr>
          <p:cNvCxnSpPr>
            <a:cxnSpLocks/>
          </p:cNvCxnSpPr>
          <p:nvPr/>
        </p:nvCxnSpPr>
        <p:spPr>
          <a:xfrm flipV="1">
            <a:off x="8871430" y="3429000"/>
            <a:ext cx="122258" cy="99470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79603CDF-7663-7B41-44DF-8E12A2704A8E}"/>
              </a:ext>
            </a:extLst>
          </p:cNvPr>
          <p:cNvSpPr/>
          <p:nvPr/>
        </p:nvSpPr>
        <p:spPr>
          <a:xfrm>
            <a:off x="8900277" y="3280026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32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FD304-AE2F-450E-7E2C-19F1EFB6D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09D08EF0-9CF1-0852-8C63-67DB93C0D394}"/>
              </a:ext>
            </a:extLst>
          </p:cNvPr>
          <p:cNvSpPr/>
          <p:nvPr/>
        </p:nvSpPr>
        <p:spPr>
          <a:xfrm>
            <a:off x="154798" y="177840"/>
            <a:ext cx="5849221" cy="5353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En Allemagne, depuis 1815, une confédération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nationale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Regroupant 41 Etats indépendants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 sein d’une nation culturellement homogène…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cette confédération n’est pas un Etat fédéral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Sans réelle autorité et dominée par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Deux puissances :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Autriche qui la préside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et Prusse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Dominantes mais en partie situées hors-confédération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surtout rivales</a:t>
            </a:r>
          </a:p>
          <a:p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 noter cependant…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*1816-42 : La naissance du Zollverein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Construction dirigée par la Prusse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Zollverein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qui eut la double-particularité d’être…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Une réussite d’union économique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Une union économique réussie qui induira en partie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*1848-49 : Une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tentative d’union politique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Echec certes provisoire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155D688C-A075-5832-95F1-97B9E3A90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89" y="177840"/>
            <a:ext cx="5858312" cy="651004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DD7B5B9-8CF0-E6C7-AB17-1EC130280A31}"/>
              </a:ext>
            </a:extLst>
          </p:cNvPr>
          <p:cNvSpPr/>
          <p:nvPr/>
        </p:nvSpPr>
        <p:spPr>
          <a:xfrm>
            <a:off x="8933175" y="3166733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0CEA473-7467-559A-465B-7CADCD9EA467}"/>
              </a:ext>
            </a:extLst>
          </p:cNvPr>
          <p:cNvSpPr/>
          <p:nvPr/>
        </p:nvSpPr>
        <p:spPr>
          <a:xfrm>
            <a:off x="9108045" y="371930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B717EE7-3F71-9BF2-56E1-82DA6CBBC09C}"/>
              </a:ext>
            </a:extLst>
          </p:cNvPr>
          <p:cNvSpPr/>
          <p:nvPr/>
        </p:nvSpPr>
        <p:spPr>
          <a:xfrm>
            <a:off x="7760358" y="36448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FAB6999-CBCA-E865-9788-7A6E0FED98A9}"/>
              </a:ext>
            </a:extLst>
          </p:cNvPr>
          <p:cNvSpPr/>
          <p:nvPr/>
        </p:nvSpPr>
        <p:spPr>
          <a:xfrm>
            <a:off x="8032028" y="335451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B429522-50E0-B67B-323E-ED65C3B3F67E}"/>
              </a:ext>
            </a:extLst>
          </p:cNvPr>
          <p:cNvSpPr/>
          <p:nvPr/>
        </p:nvSpPr>
        <p:spPr>
          <a:xfrm>
            <a:off x="9496606" y="328002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45C7B38-A2B6-7B81-FBFC-8AF524E5605F}"/>
              </a:ext>
            </a:extLst>
          </p:cNvPr>
          <p:cNvCxnSpPr>
            <a:cxnSpLocks/>
            <a:stCxn id="13" idx="3"/>
            <a:endCxn id="10" idx="6"/>
          </p:cNvCxnSpPr>
          <p:nvPr/>
        </p:nvCxnSpPr>
        <p:spPr>
          <a:xfrm flipH="1">
            <a:off x="9671476" y="2915165"/>
            <a:ext cx="1066519" cy="43934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085F9F50-A23C-01EA-E751-0F79255ABB4C}"/>
              </a:ext>
            </a:extLst>
          </p:cNvPr>
          <p:cNvSpPr/>
          <p:nvPr/>
        </p:nvSpPr>
        <p:spPr>
          <a:xfrm>
            <a:off x="8327378" y="39695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7DFDD6D-A2D9-8445-C9A2-C22836C666AF}"/>
              </a:ext>
            </a:extLst>
          </p:cNvPr>
          <p:cNvSpPr/>
          <p:nvPr/>
        </p:nvSpPr>
        <p:spPr>
          <a:xfrm>
            <a:off x="10712386" y="278800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4A97086-4165-F082-D148-BCA8E0E5DD82}"/>
              </a:ext>
            </a:extLst>
          </p:cNvPr>
          <p:cNvCxnSpPr>
            <a:cxnSpLocks/>
          </p:cNvCxnSpPr>
          <p:nvPr/>
        </p:nvCxnSpPr>
        <p:spPr>
          <a:xfrm flipV="1">
            <a:off x="7909619" y="3481670"/>
            <a:ext cx="148018" cy="1849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3337B18D-A295-E433-A0F9-14462A82CBC8}"/>
              </a:ext>
            </a:extLst>
          </p:cNvPr>
          <p:cNvSpPr/>
          <p:nvPr/>
        </p:nvSpPr>
        <p:spPr>
          <a:xfrm>
            <a:off x="8487467" y="359422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4170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4FDFB-CFA4-F0AC-AD44-A989AE9D5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75CF1889-B316-B5E6-AFD6-D3853C18A85C}"/>
              </a:ext>
            </a:extLst>
          </p:cNvPr>
          <p:cNvSpPr/>
          <p:nvPr/>
        </p:nvSpPr>
        <p:spPr>
          <a:xfrm>
            <a:off x="70634" y="133223"/>
            <a:ext cx="5941201" cy="59232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Mars-Nov. 1850 : 2</a:t>
            </a:r>
            <a:r>
              <a:rPr lang="fr-FR" sz="1600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 : En Allemagne, face à la réaction austro-russe, Frédéric-Guillaume IV de Prusse échoue à unifier l’Allemagne du nord : la reculade d’</a:t>
            </a:r>
            <a:r>
              <a:rPr lang="fr-FR" sz="1600" b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Olmütz</a:t>
            </a:r>
            <a:endParaRPr lang="fr-FR" sz="16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*Août 1849 : Le temps des révolutions est clos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malgré cela, un 2</a:t>
            </a:r>
            <a:r>
              <a:rPr lang="fr-FR" sz="1700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allemand…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*Jan. 1850 : A Berlin, et d’abord en politique intérieure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Tout comme son homologue autrichien, François-Joseph…</a:t>
            </a:r>
          </a:p>
          <a:p>
            <a:endParaRPr lang="fr-FR" sz="800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 </a:t>
            </a:r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Frédéric-Guillaume IV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promulgue une nouvelle constitution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la Prusse et dans laquelle il conserve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L’essentiel de son pouvoir, qu’il partage avec…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Deux Chambres, représentants et seigneurs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Représentants élus par </a:t>
            </a:r>
            <a:r>
              <a:rPr lang="fr-FR" sz="1700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système des trois classes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Monarchie constitutionnelle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non monarchie parlementaire </a:t>
            </a:r>
            <a:r>
              <a:rPr lang="fr-FR" sz="1700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à l’anglaise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*Ensuite, en politique extérieure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 ne renonce pas à vouloir unifier l’Allemagne autour de la Prusse 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c’est du côté autrichien que viendront les 1</a:t>
            </a:r>
            <a:r>
              <a:rPr lang="fr-FR" sz="1700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ères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salves…</a:t>
            </a:r>
          </a:p>
        </p:txBody>
      </p:sp>
      <p:pic>
        <p:nvPicPr>
          <p:cNvPr id="8" name="Image 7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34415733-0542-E39C-57D8-3E0512CDB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223"/>
            <a:ext cx="5799897" cy="66224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046AE61-04C8-093B-90A8-E2E0A577C579}"/>
              </a:ext>
            </a:extLst>
          </p:cNvPr>
          <p:cNvSpPr/>
          <p:nvPr/>
        </p:nvSpPr>
        <p:spPr>
          <a:xfrm>
            <a:off x="8821078" y="18272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60429B3-46EA-7AAD-BE84-1EC3D27AF1D6}"/>
              </a:ext>
            </a:extLst>
          </p:cNvPr>
          <p:cNvSpPr/>
          <p:nvPr/>
        </p:nvSpPr>
        <p:spPr>
          <a:xfrm>
            <a:off x="6830427" y="360303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C8CB005-F850-9A1C-E903-152EF06B0A7B}"/>
              </a:ext>
            </a:extLst>
          </p:cNvPr>
          <p:cNvSpPr/>
          <p:nvPr/>
        </p:nvSpPr>
        <p:spPr>
          <a:xfrm>
            <a:off x="6830427" y="248601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1829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0880F-ED3A-BE6D-5B41-565F7CDD2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2592893F-3CE2-6AB1-7E1F-FF6922226E9B}"/>
              </a:ext>
            </a:extLst>
          </p:cNvPr>
          <p:cNvSpPr/>
          <p:nvPr/>
        </p:nvSpPr>
        <p:spPr>
          <a:xfrm>
            <a:off x="154799" y="177840"/>
            <a:ext cx="5252088" cy="5353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Mars-Nov. 1850 : 2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 : En Allemagne, face à la réaction austro-russe, Frédéric-Guillaume IV de Prusse échoue à unifier l’Allemagne du nord : la reculade d’</a:t>
            </a:r>
            <a:r>
              <a:rPr lang="fr-FR" b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Olmütz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*Fév. 1850 : L’Autriche, après avoir failli tout perdre Tente de reprendre l’initiative en Allemagne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*Manifestement dirigée contre la Prusse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L’Autriche met en place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la Confédération germanique…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gouvernement des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quatre rois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Saxe, Hanovre, Bavière et Wurtemberg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*Avec à terme…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Créer un IIe Reich définitivement dirigé par l’Autriche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évidemment la Prusse réagit…</a:t>
            </a:r>
          </a:p>
        </p:txBody>
      </p:sp>
      <p:pic>
        <p:nvPicPr>
          <p:cNvPr id="9" name="Image 8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DF7CEC77-E9C5-4E0C-7CE3-840A82FAC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3" y="177839"/>
            <a:ext cx="6471288" cy="6536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EDB1C64B-CB48-4AA9-164F-56CDC6DCF585}"/>
              </a:ext>
            </a:extLst>
          </p:cNvPr>
          <p:cNvSpPr/>
          <p:nvPr/>
        </p:nvSpPr>
        <p:spPr>
          <a:xfrm>
            <a:off x="10336727" y="431991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41A073F-AC63-858E-B516-7F01FD78F84B}"/>
              </a:ext>
            </a:extLst>
          </p:cNvPr>
          <p:cNvSpPr/>
          <p:nvPr/>
        </p:nvSpPr>
        <p:spPr>
          <a:xfrm>
            <a:off x="8998530" y="174164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E2E3043-B6FD-C384-6BA0-81C6DD2AF76B}"/>
              </a:ext>
            </a:extLst>
          </p:cNvPr>
          <p:cNvSpPr/>
          <p:nvPr/>
        </p:nvSpPr>
        <p:spPr>
          <a:xfrm>
            <a:off x="9173400" y="265372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E2A479F-C069-B25C-BAD7-DA5E681B56A6}"/>
              </a:ext>
            </a:extLst>
          </p:cNvPr>
          <p:cNvSpPr/>
          <p:nvPr/>
        </p:nvSpPr>
        <p:spPr>
          <a:xfrm>
            <a:off x="7659838" y="174164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572D6BA-24B3-1B65-8E7D-2A58E4AD9444}"/>
              </a:ext>
            </a:extLst>
          </p:cNvPr>
          <p:cNvSpPr/>
          <p:nvPr/>
        </p:nvSpPr>
        <p:spPr>
          <a:xfrm>
            <a:off x="8261087" y="452740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B0EABDF-2F64-58BA-D7A2-2B82E5A78C4F}"/>
              </a:ext>
            </a:extLst>
          </p:cNvPr>
          <p:cNvSpPr/>
          <p:nvPr/>
        </p:nvSpPr>
        <p:spPr>
          <a:xfrm>
            <a:off x="7223514" y="401592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7EC1E66-CA81-7AA9-8149-AB6A3BB21D14}"/>
              </a:ext>
            </a:extLst>
          </p:cNvPr>
          <p:cNvSpPr/>
          <p:nvPr/>
        </p:nvSpPr>
        <p:spPr>
          <a:xfrm>
            <a:off x="6397034" y="265372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0232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0880F-ED3A-BE6D-5B41-565F7CDD2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2592893F-3CE2-6AB1-7E1F-FF6922226E9B}"/>
              </a:ext>
            </a:extLst>
          </p:cNvPr>
          <p:cNvSpPr/>
          <p:nvPr/>
        </p:nvSpPr>
        <p:spPr>
          <a:xfrm>
            <a:off x="154799" y="177840"/>
            <a:ext cx="5252088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Mars-Nov. 1850 : 2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 : En Allemagne, face à la réaction austro-russe, Frédéric-Guillaume IV de Prusse échoue à unifier l’Allemagne du nord : la reculade d’</a:t>
            </a:r>
            <a:r>
              <a:rPr lang="fr-FR" b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Olmütz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1850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Face à ce projet d’une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Grande Allemagne autrichienne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Frédéric-Guillaume IV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tente de reprendre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son compte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celui de la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Petite Allemagne prussienne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 Erfurt, il réunit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Diète des Etats allemands du Nord ; Plus le Bade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Union d’Erfurt restreinte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allemande et fédérale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*Puis arrive l’affaire de la Hesse-Cassel…</a:t>
            </a:r>
          </a:p>
        </p:txBody>
      </p:sp>
      <p:pic>
        <p:nvPicPr>
          <p:cNvPr id="9" name="Image 8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DF7CEC77-E9C5-4E0C-7CE3-840A82FAC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3" y="177839"/>
            <a:ext cx="6471288" cy="6536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2CDD7D4-CF72-E8DB-B147-F0DD2CDC84E3}"/>
              </a:ext>
            </a:extLst>
          </p:cNvPr>
          <p:cNvSpPr/>
          <p:nvPr/>
        </p:nvSpPr>
        <p:spPr>
          <a:xfrm>
            <a:off x="10336727" y="431991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CE3E62A-002F-9CCA-D235-BDA4523F9C45}"/>
              </a:ext>
            </a:extLst>
          </p:cNvPr>
          <p:cNvSpPr/>
          <p:nvPr/>
        </p:nvSpPr>
        <p:spPr>
          <a:xfrm>
            <a:off x="8998530" y="174164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B6A1DC9-382A-ADCA-3546-F2A5BA1942D3}"/>
              </a:ext>
            </a:extLst>
          </p:cNvPr>
          <p:cNvSpPr/>
          <p:nvPr/>
        </p:nvSpPr>
        <p:spPr>
          <a:xfrm>
            <a:off x="9173400" y="265372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FB1F2F9-CAE3-9F8C-C276-5628E4006A02}"/>
              </a:ext>
            </a:extLst>
          </p:cNvPr>
          <p:cNvSpPr/>
          <p:nvPr/>
        </p:nvSpPr>
        <p:spPr>
          <a:xfrm>
            <a:off x="7659838" y="174164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3532ACE-7207-3735-04E8-77A8A1B2AE81}"/>
              </a:ext>
            </a:extLst>
          </p:cNvPr>
          <p:cNvSpPr/>
          <p:nvPr/>
        </p:nvSpPr>
        <p:spPr>
          <a:xfrm>
            <a:off x="8261087" y="452740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27EBFAA-E6E9-F004-3769-6BACE6C175E5}"/>
              </a:ext>
            </a:extLst>
          </p:cNvPr>
          <p:cNvSpPr/>
          <p:nvPr/>
        </p:nvSpPr>
        <p:spPr>
          <a:xfrm>
            <a:off x="7223514" y="401592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FF0E376-726A-9795-87FC-D83626199E78}"/>
              </a:ext>
            </a:extLst>
          </p:cNvPr>
          <p:cNvSpPr/>
          <p:nvPr/>
        </p:nvSpPr>
        <p:spPr>
          <a:xfrm>
            <a:off x="7538926" y="238665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372ACAC-9A6F-D11F-1DBA-B266CF38F2F2}"/>
              </a:ext>
            </a:extLst>
          </p:cNvPr>
          <p:cNvSpPr/>
          <p:nvPr/>
        </p:nvSpPr>
        <p:spPr>
          <a:xfrm>
            <a:off x="6397034" y="265372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F3E9FB7-DDBD-6B2A-B51F-4A35DCE34A25}"/>
              </a:ext>
            </a:extLst>
          </p:cNvPr>
          <p:cNvSpPr/>
          <p:nvPr/>
        </p:nvSpPr>
        <p:spPr>
          <a:xfrm>
            <a:off x="8127121" y="2653724"/>
            <a:ext cx="174870" cy="14897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929D772-6FD6-0BE0-320E-777CDCB38A8A}"/>
              </a:ext>
            </a:extLst>
          </p:cNvPr>
          <p:cNvSpPr/>
          <p:nvPr/>
        </p:nvSpPr>
        <p:spPr>
          <a:xfrm>
            <a:off x="7066863" y="3768541"/>
            <a:ext cx="174870" cy="14897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47DEC0F-27F5-46F1-A60E-A8618374D9CD}"/>
              </a:ext>
            </a:extLst>
          </p:cNvPr>
          <p:cNvSpPr/>
          <p:nvPr/>
        </p:nvSpPr>
        <p:spPr>
          <a:xfrm>
            <a:off x="8229697" y="929014"/>
            <a:ext cx="174870" cy="14897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607E194-ED50-63EE-9E1A-50D8F1D0205A}"/>
              </a:ext>
            </a:extLst>
          </p:cNvPr>
          <p:cNvCxnSpPr>
            <a:cxnSpLocks/>
            <a:stCxn id="4" idx="3"/>
            <a:endCxn id="10" idx="6"/>
          </p:cNvCxnSpPr>
          <p:nvPr/>
        </p:nvCxnSpPr>
        <p:spPr>
          <a:xfrm flipH="1">
            <a:off x="7713796" y="1868801"/>
            <a:ext cx="1310343" cy="592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6600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25C43-28CD-C85A-C2E2-22B83D1F2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662D26B7-6FE3-BE7D-F284-216C4356A36D}"/>
              </a:ext>
            </a:extLst>
          </p:cNvPr>
          <p:cNvSpPr/>
          <p:nvPr/>
        </p:nvSpPr>
        <p:spPr>
          <a:xfrm>
            <a:off x="154799" y="177840"/>
            <a:ext cx="5252088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Mars-Nov. 1850 : 2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 : En Allemagne, face à la réaction austro-russe, Frédéric-Guillaume IV de Prusse échoue à unifier l’Allemagne du nord : la reculade d’</a:t>
            </a:r>
            <a:r>
              <a:rPr lang="fr-FR" b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Olmütz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*Oct. 1850 : En Hesse-Cassel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grand-duc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Frédéric-Guillaume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Supprime la constitution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les Etats de son pays s’y opposent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 grand-duc fait appel à l’aide de la Confédération germanique et la Bavière doit envoyer des troupes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*Mais…</a:t>
            </a:r>
          </a:p>
        </p:txBody>
      </p:sp>
      <p:pic>
        <p:nvPicPr>
          <p:cNvPr id="9" name="Image 8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8AD0C405-D740-F067-EB78-26764DBA7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3" y="177839"/>
            <a:ext cx="6471288" cy="6536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ECABA-DDF1-9BA4-79D2-5917DBD605D6}"/>
              </a:ext>
            </a:extLst>
          </p:cNvPr>
          <p:cNvSpPr/>
          <p:nvPr/>
        </p:nvSpPr>
        <p:spPr>
          <a:xfrm>
            <a:off x="10336727" y="431991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1A92FE7-D753-2EDB-0189-9E99B8DCAC7B}"/>
              </a:ext>
            </a:extLst>
          </p:cNvPr>
          <p:cNvSpPr/>
          <p:nvPr/>
        </p:nvSpPr>
        <p:spPr>
          <a:xfrm>
            <a:off x="8998530" y="174164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6C7352B-D05D-1A0C-A7F9-92D1A28860AC}"/>
              </a:ext>
            </a:extLst>
          </p:cNvPr>
          <p:cNvSpPr/>
          <p:nvPr/>
        </p:nvSpPr>
        <p:spPr>
          <a:xfrm>
            <a:off x="9173400" y="265372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1EC0C18-9B0D-E831-1F7C-066AF81FD8C2}"/>
              </a:ext>
            </a:extLst>
          </p:cNvPr>
          <p:cNvSpPr/>
          <p:nvPr/>
        </p:nvSpPr>
        <p:spPr>
          <a:xfrm>
            <a:off x="7659838" y="174164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7EB356E-5478-DCB5-F758-9ED62CC0426F}"/>
              </a:ext>
            </a:extLst>
          </p:cNvPr>
          <p:cNvSpPr/>
          <p:nvPr/>
        </p:nvSpPr>
        <p:spPr>
          <a:xfrm>
            <a:off x="8261087" y="452740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95B8DB5-65BD-1E70-4B4A-DFA4EF59776C}"/>
              </a:ext>
            </a:extLst>
          </p:cNvPr>
          <p:cNvSpPr/>
          <p:nvPr/>
        </p:nvSpPr>
        <p:spPr>
          <a:xfrm>
            <a:off x="7223514" y="401592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D04C3FF-34A6-3AF6-D955-B27531DB5E5F}"/>
              </a:ext>
            </a:extLst>
          </p:cNvPr>
          <p:cNvSpPr/>
          <p:nvPr/>
        </p:nvSpPr>
        <p:spPr>
          <a:xfrm>
            <a:off x="7538926" y="238665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5F77638-4FD9-A917-7ACA-4A781E1FDF2E}"/>
              </a:ext>
            </a:extLst>
          </p:cNvPr>
          <p:cNvSpPr/>
          <p:nvPr/>
        </p:nvSpPr>
        <p:spPr>
          <a:xfrm>
            <a:off x="6397034" y="265372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8DF56D7-D8C6-CB3D-18BC-83B352E4226A}"/>
              </a:ext>
            </a:extLst>
          </p:cNvPr>
          <p:cNvSpPr/>
          <p:nvPr/>
        </p:nvSpPr>
        <p:spPr>
          <a:xfrm>
            <a:off x="8127121" y="2653724"/>
            <a:ext cx="174870" cy="14897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4A2D1D7-DF28-83FC-15B3-192F82F505FD}"/>
              </a:ext>
            </a:extLst>
          </p:cNvPr>
          <p:cNvSpPr/>
          <p:nvPr/>
        </p:nvSpPr>
        <p:spPr>
          <a:xfrm>
            <a:off x="7066863" y="3768541"/>
            <a:ext cx="174870" cy="14897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3DEDA22-9EB6-B961-7BE8-60DBC4C803D2}"/>
              </a:ext>
            </a:extLst>
          </p:cNvPr>
          <p:cNvSpPr/>
          <p:nvPr/>
        </p:nvSpPr>
        <p:spPr>
          <a:xfrm>
            <a:off x="8229697" y="929014"/>
            <a:ext cx="174870" cy="14897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6857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25C43-28CD-C85A-C2E2-22B83D1F2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662D26B7-6FE3-BE7D-F284-216C4356A36D}"/>
              </a:ext>
            </a:extLst>
          </p:cNvPr>
          <p:cNvSpPr/>
          <p:nvPr/>
        </p:nvSpPr>
        <p:spPr>
          <a:xfrm>
            <a:off x="154799" y="177840"/>
            <a:ext cx="5252088" cy="3691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Mars-Nov. 1850 : 2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 : En Allemagne, face à la réaction austro-russe, Frédéric-Guillaume IV de Prusse échoue à unifier l’Allemagne du nord : la reculade d’</a:t>
            </a:r>
            <a:r>
              <a:rPr lang="fr-FR" b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Olmütz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</a:t>
            </a:r>
            <a:r>
              <a:rPr lang="fr-FR" u="sng" dirty="0"/>
              <a:t>rédéric-Guillaume IV</a:t>
            </a:r>
            <a:r>
              <a:rPr lang="fr-FR" dirty="0"/>
              <a:t> Prusse dénie</a:t>
            </a:r>
          </a:p>
          <a:p>
            <a:r>
              <a:rPr lang="fr-FR" dirty="0"/>
              <a:t>A la Confédération </a:t>
            </a:r>
            <a:r>
              <a:rPr lang="fr-FR" i="1" dirty="0"/>
              <a:t>autrichienne</a:t>
            </a:r>
            <a:r>
              <a:rPr lang="fr-FR" dirty="0"/>
              <a:t> le droit d’intervenir Dans La </a:t>
            </a:r>
            <a:r>
              <a:rPr lang="fr-FR" u="sng" dirty="0"/>
              <a:t>Hesse-Cassel</a:t>
            </a:r>
            <a:endParaRPr lang="fr-FR" dirty="0"/>
          </a:p>
          <a:p>
            <a:r>
              <a:rPr lang="fr-FR" dirty="0"/>
              <a:t>Potentiellement Etat membre de l’Union d’Erfurt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*Oct. 1850 : La Prusse occupe la Hesse-Cassel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tension monte mais le tsar russe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Apporte son soutien à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François-Joseph d’Autriche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9" name="Image 8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8AD0C405-D740-F067-EB78-26764DBA7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3" y="177839"/>
            <a:ext cx="6471288" cy="6536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DA1EF33D-A651-4162-665B-AD0EFAB3D694}"/>
              </a:ext>
            </a:extLst>
          </p:cNvPr>
          <p:cNvSpPr/>
          <p:nvPr/>
        </p:nvSpPr>
        <p:spPr>
          <a:xfrm>
            <a:off x="10336727" y="431991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D728823-37DE-C655-878B-E53D7E13ACA7}"/>
              </a:ext>
            </a:extLst>
          </p:cNvPr>
          <p:cNvSpPr/>
          <p:nvPr/>
        </p:nvSpPr>
        <p:spPr>
          <a:xfrm>
            <a:off x="8998530" y="174164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FF58487-00A3-8F85-CAE2-C960B29F5F8A}"/>
              </a:ext>
            </a:extLst>
          </p:cNvPr>
          <p:cNvSpPr/>
          <p:nvPr/>
        </p:nvSpPr>
        <p:spPr>
          <a:xfrm>
            <a:off x="9173400" y="265372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A7B0613-3809-78FA-E273-31A4D11E7829}"/>
              </a:ext>
            </a:extLst>
          </p:cNvPr>
          <p:cNvSpPr/>
          <p:nvPr/>
        </p:nvSpPr>
        <p:spPr>
          <a:xfrm>
            <a:off x="7659838" y="174164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6358D2E-23E3-DAC1-19A0-D9C31DA4D163}"/>
              </a:ext>
            </a:extLst>
          </p:cNvPr>
          <p:cNvSpPr/>
          <p:nvPr/>
        </p:nvSpPr>
        <p:spPr>
          <a:xfrm>
            <a:off x="8261087" y="452740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2676630-6922-618C-DD94-9A57BF996A55}"/>
              </a:ext>
            </a:extLst>
          </p:cNvPr>
          <p:cNvSpPr/>
          <p:nvPr/>
        </p:nvSpPr>
        <p:spPr>
          <a:xfrm>
            <a:off x="7223514" y="401592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81FA810-F58E-7953-5EB0-2F0D3A97567B}"/>
              </a:ext>
            </a:extLst>
          </p:cNvPr>
          <p:cNvSpPr/>
          <p:nvPr/>
        </p:nvSpPr>
        <p:spPr>
          <a:xfrm>
            <a:off x="7538926" y="238665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B0447E6-C7B9-A123-F83D-6A893C0383ED}"/>
              </a:ext>
            </a:extLst>
          </p:cNvPr>
          <p:cNvSpPr/>
          <p:nvPr/>
        </p:nvSpPr>
        <p:spPr>
          <a:xfrm>
            <a:off x="6397034" y="265372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B5CC509-B463-3A84-9790-5DBB1E06F6D5}"/>
              </a:ext>
            </a:extLst>
          </p:cNvPr>
          <p:cNvSpPr/>
          <p:nvPr/>
        </p:nvSpPr>
        <p:spPr>
          <a:xfrm>
            <a:off x="8127121" y="2653724"/>
            <a:ext cx="174870" cy="14897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9BD4924-9D79-2D81-1B89-C22B5E72013D}"/>
              </a:ext>
            </a:extLst>
          </p:cNvPr>
          <p:cNvSpPr/>
          <p:nvPr/>
        </p:nvSpPr>
        <p:spPr>
          <a:xfrm>
            <a:off x="7066863" y="3768541"/>
            <a:ext cx="174870" cy="14897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0269A74-7187-F378-6AF1-4A8A113D6ECC}"/>
              </a:ext>
            </a:extLst>
          </p:cNvPr>
          <p:cNvSpPr/>
          <p:nvPr/>
        </p:nvSpPr>
        <p:spPr>
          <a:xfrm>
            <a:off x="8229697" y="929014"/>
            <a:ext cx="174870" cy="14897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230941B-3F08-6ADF-70FD-92EA17CB52DF}"/>
              </a:ext>
            </a:extLst>
          </p:cNvPr>
          <p:cNvCxnSpPr>
            <a:cxnSpLocks/>
          </p:cNvCxnSpPr>
          <p:nvPr/>
        </p:nvCxnSpPr>
        <p:spPr>
          <a:xfrm flipH="1">
            <a:off x="7713796" y="1868801"/>
            <a:ext cx="1310343" cy="592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6945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F03B3-F442-8CB1-9212-43C3E19C2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266A903-F284-A9F1-4F9F-C846C79AF0AA}"/>
              </a:ext>
            </a:extLst>
          </p:cNvPr>
          <p:cNvSpPr/>
          <p:nvPr/>
        </p:nvSpPr>
        <p:spPr>
          <a:xfrm>
            <a:off x="154799" y="177840"/>
            <a:ext cx="5252088" cy="2860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Mars-Nov. 1850 : 2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 : En Allemagne, face à la réaction austro-russe, Frédéric-Guillaume IV de Prusse échoue à unifier l’Allemagne du nord : la reculade d’</a:t>
            </a:r>
            <a:r>
              <a:rPr lang="fr-FR" b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Olmütz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*Nov. 1850 :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Frédéric-Guillaume IV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recule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deux temps…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Il dissout l’Union d’Erfurt mais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 refuse de retirer ses troupes de la Hesse-Cassel…</a:t>
            </a:r>
          </a:p>
        </p:txBody>
      </p:sp>
      <p:pic>
        <p:nvPicPr>
          <p:cNvPr id="9" name="Image 8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8C10CC07-F453-A173-4767-2C6AA519E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3" y="177839"/>
            <a:ext cx="6471288" cy="6536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2726FDC-0CF0-2B85-6A54-B2B8300BCAFF}"/>
              </a:ext>
            </a:extLst>
          </p:cNvPr>
          <p:cNvSpPr/>
          <p:nvPr/>
        </p:nvSpPr>
        <p:spPr>
          <a:xfrm>
            <a:off x="10336727" y="431991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B62ED80-AE73-C934-6B06-CEDB713B5171}"/>
              </a:ext>
            </a:extLst>
          </p:cNvPr>
          <p:cNvSpPr/>
          <p:nvPr/>
        </p:nvSpPr>
        <p:spPr>
          <a:xfrm>
            <a:off x="8998530" y="174164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068BC9C-D473-CAAA-2B9A-2F5D16AC6118}"/>
              </a:ext>
            </a:extLst>
          </p:cNvPr>
          <p:cNvSpPr/>
          <p:nvPr/>
        </p:nvSpPr>
        <p:spPr>
          <a:xfrm>
            <a:off x="9173400" y="265372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D56DFC5-E61A-2F82-CE67-76C4B91FD38E}"/>
              </a:ext>
            </a:extLst>
          </p:cNvPr>
          <p:cNvSpPr/>
          <p:nvPr/>
        </p:nvSpPr>
        <p:spPr>
          <a:xfrm>
            <a:off x="7659838" y="174164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8D82739-A6D4-2066-CFF0-0736CC2C70A3}"/>
              </a:ext>
            </a:extLst>
          </p:cNvPr>
          <p:cNvSpPr/>
          <p:nvPr/>
        </p:nvSpPr>
        <p:spPr>
          <a:xfrm>
            <a:off x="8261087" y="452740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6B6899E-49C0-7B90-EA2B-20432CD979F7}"/>
              </a:ext>
            </a:extLst>
          </p:cNvPr>
          <p:cNvSpPr/>
          <p:nvPr/>
        </p:nvSpPr>
        <p:spPr>
          <a:xfrm>
            <a:off x="7223514" y="401592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BF113F0-4E65-5E95-3C51-801A5C412DD0}"/>
              </a:ext>
            </a:extLst>
          </p:cNvPr>
          <p:cNvSpPr/>
          <p:nvPr/>
        </p:nvSpPr>
        <p:spPr>
          <a:xfrm>
            <a:off x="7538926" y="238665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FECAA86-AA3D-74F4-1141-B87DB3EBDD0D}"/>
              </a:ext>
            </a:extLst>
          </p:cNvPr>
          <p:cNvSpPr/>
          <p:nvPr/>
        </p:nvSpPr>
        <p:spPr>
          <a:xfrm>
            <a:off x="6397034" y="265372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B35B2BE-6141-22F0-C077-22021029F0E5}"/>
              </a:ext>
            </a:extLst>
          </p:cNvPr>
          <p:cNvSpPr/>
          <p:nvPr/>
        </p:nvSpPr>
        <p:spPr>
          <a:xfrm>
            <a:off x="8127121" y="2653724"/>
            <a:ext cx="174870" cy="14897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A8BB942-2416-371D-CB36-153C6EEF2674}"/>
              </a:ext>
            </a:extLst>
          </p:cNvPr>
          <p:cNvSpPr/>
          <p:nvPr/>
        </p:nvSpPr>
        <p:spPr>
          <a:xfrm>
            <a:off x="7066863" y="3768541"/>
            <a:ext cx="174870" cy="14897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8EE1BD0-B464-7FAB-8F8B-B7B321F7D2CF}"/>
              </a:ext>
            </a:extLst>
          </p:cNvPr>
          <p:cNvSpPr/>
          <p:nvPr/>
        </p:nvSpPr>
        <p:spPr>
          <a:xfrm>
            <a:off x="8229697" y="929014"/>
            <a:ext cx="174870" cy="14897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61D6F56-27F3-F8DF-C16B-E72596065056}"/>
              </a:ext>
            </a:extLst>
          </p:cNvPr>
          <p:cNvCxnSpPr>
            <a:cxnSpLocks/>
            <a:stCxn id="4" idx="5"/>
            <a:endCxn id="18" idx="1"/>
          </p:cNvCxnSpPr>
          <p:nvPr/>
        </p:nvCxnSpPr>
        <p:spPr>
          <a:xfrm>
            <a:off x="9147791" y="1868801"/>
            <a:ext cx="1501825" cy="17504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BC32C61B-424E-298C-7DAE-5D63D227D634}"/>
              </a:ext>
            </a:extLst>
          </p:cNvPr>
          <p:cNvSpPr/>
          <p:nvPr/>
        </p:nvSpPr>
        <p:spPr>
          <a:xfrm>
            <a:off x="10624007" y="359742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1F56811-D46D-0F38-EC38-672A3A1D250A}"/>
              </a:ext>
            </a:extLst>
          </p:cNvPr>
          <p:cNvCxnSpPr>
            <a:cxnSpLocks/>
            <a:stCxn id="3" idx="7"/>
            <a:endCxn id="18" idx="4"/>
          </p:cNvCxnSpPr>
          <p:nvPr/>
        </p:nvCxnSpPr>
        <p:spPr>
          <a:xfrm flipV="1">
            <a:off x="10485988" y="3746399"/>
            <a:ext cx="225454" cy="59533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596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F03B3-F442-8CB1-9212-43C3E19C2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A266A903-F284-A9F1-4F9F-C846C79AF0AA}"/>
              </a:ext>
            </a:extLst>
          </p:cNvPr>
          <p:cNvSpPr/>
          <p:nvPr/>
        </p:nvSpPr>
        <p:spPr>
          <a:xfrm>
            <a:off x="154799" y="177840"/>
            <a:ext cx="5252088" cy="59232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Mars-Nov. 1850 : 2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 : En Allemagne, face à la réaction austro-russe, Frédéric-Guillaume IV de Prusse échoue à unifier l’Allemagne du nord : la reculade d’</a:t>
            </a:r>
            <a:r>
              <a:rPr lang="fr-FR" b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Olmütz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b) 29 nov. 1850 : Après un ultimatum autrichien</a:t>
            </a: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La conférence d’</a:t>
            </a:r>
            <a:r>
              <a:rPr lang="fr-FR" sz="1700" spc="-1" dirty="0" err="1">
                <a:solidFill>
                  <a:srgbClr val="000000"/>
                </a:solidFill>
                <a:cs typeface="Calibri" panose="020F0502020204030204" pitchFamily="34" charset="0"/>
              </a:rPr>
              <a:t>Olmütz</a:t>
            </a:r>
            <a:endParaRPr lang="fr-FR" sz="17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fr-FR" sz="17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*En présence du 1</a:t>
            </a:r>
            <a:r>
              <a:rPr lang="fr-FR" sz="1700" spc="-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er</a:t>
            </a:r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 ministre autrichien </a:t>
            </a:r>
            <a:r>
              <a:rPr lang="fr-FR" sz="1700" u="sng" dirty="0"/>
              <a:t>Schwarzenberg</a:t>
            </a:r>
          </a:p>
          <a:p>
            <a:r>
              <a:rPr lang="fr-FR" sz="1700" dirty="0"/>
              <a:t>Et d</a:t>
            </a:r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u diplomate russe </a:t>
            </a:r>
            <a:r>
              <a:rPr lang="fr-FR" sz="1700" u="sng" spc="-1" dirty="0" err="1">
                <a:solidFill>
                  <a:srgbClr val="000000"/>
                </a:solidFill>
                <a:cs typeface="Calibri" panose="020F0502020204030204" pitchFamily="34" charset="0"/>
              </a:rPr>
              <a:t>Meyendorff</a:t>
            </a:r>
            <a:endParaRPr lang="fr-FR" sz="1700" u="sng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fr-FR" sz="17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Le diplomate prussien </a:t>
            </a:r>
            <a:r>
              <a:rPr lang="fr-FR" sz="1700" u="sng" spc="-1" dirty="0">
                <a:solidFill>
                  <a:srgbClr val="000000"/>
                </a:solidFill>
                <a:cs typeface="Calibri" panose="020F0502020204030204" pitchFamily="34" charset="0"/>
              </a:rPr>
              <a:t>Manteuffel</a:t>
            </a:r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 accepte</a:t>
            </a: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De retirer les troupes prussiennes : </a:t>
            </a:r>
            <a:r>
              <a:rPr lang="fr-FR" sz="1700" i="1" spc="-1" dirty="0">
                <a:solidFill>
                  <a:srgbClr val="000000"/>
                </a:solidFill>
                <a:cs typeface="Calibri" panose="020F0502020204030204" pitchFamily="34" charset="0"/>
              </a:rPr>
              <a:t>La reculade d’</a:t>
            </a:r>
            <a:r>
              <a:rPr lang="fr-FR" sz="1700" i="1" spc="-1" dirty="0" err="1">
                <a:solidFill>
                  <a:srgbClr val="000000"/>
                </a:solidFill>
                <a:cs typeface="Calibri" panose="020F0502020204030204" pitchFamily="34" charset="0"/>
              </a:rPr>
              <a:t>Olmütz</a:t>
            </a:r>
            <a:endParaRPr lang="fr-FR" sz="17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fr-FR" sz="17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*Rétablissement total de la Confédération germanique</a:t>
            </a: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Retour de la Prusse dans la Confédération</a:t>
            </a: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Et retour de la suprématie autrichienne…</a:t>
            </a:r>
          </a:p>
          <a:p>
            <a:endParaRPr lang="fr-FR" sz="17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NB : Les troupes bavaroises et autrichiennes occupent</a:t>
            </a: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La Hesse-Cassel ; Ainsi que…</a:t>
            </a: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Les duchés </a:t>
            </a:r>
            <a:r>
              <a:rPr lang="fr-FR" sz="1700" i="1" spc="-1" dirty="0">
                <a:solidFill>
                  <a:srgbClr val="000000"/>
                </a:solidFill>
                <a:cs typeface="Calibri" panose="020F0502020204030204" pitchFamily="34" charset="0"/>
              </a:rPr>
              <a:t>danois</a:t>
            </a:r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 de Holstein et de Lauenbourg</a:t>
            </a:r>
          </a:p>
          <a:p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Après la paix </a:t>
            </a:r>
            <a:r>
              <a:rPr lang="fr-FR" sz="1700" spc="-1" dirty="0" err="1">
                <a:solidFill>
                  <a:srgbClr val="000000"/>
                </a:solidFill>
                <a:cs typeface="Calibri" panose="020F0502020204030204" pitchFamily="34" charset="0"/>
              </a:rPr>
              <a:t>prusso-danoise</a:t>
            </a:r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 en juillet 1850</a:t>
            </a:r>
          </a:p>
        </p:txBody>
      </p:sp>
      <p:pic>
        <p:nvPicPr>
          <p:cNvPr id="9" name="Image 8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8C10CC07-F453-A173-4767-2C6AA519E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3" y="177839"/>
            <a:ext cx="6471288" cy="6536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2726FDC-0CF0-2B85-6A54-B2B8300BCAFF}"/>
              </a:ext>
            </a:extLst>
          </p:cNvPr>
          <p:cNvSpPr/>
          <p:nvPr/>
        </p:nvSpPr>
        <p:spPr>
          <a:xfrm>
            <a:off x="10336727" y="431991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B62ED80-AE73-C934-6B06-CEDB713B5171}"/>
              </a:ext>
            </a:extLst>
          </p:cNvPr>
          <p:cNvSpPr/>
          <p:nvPr/>
        </p:nvSpPr>
        <p:spPr>
          <a:xfrm>
            <a:off x="8998530" y="174164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068BC9C-D473-CAAA-2B9A-2F5D16AC6118}"/>
              </a:ext>
            </a:extLst>
          </p:cNvPr>
          <p:cNvSpPr/>
          <p:nvPr/>
        </p:nvSpPr>
        <p:spPr>
          <a:xfrm>
            <a:off x="9173400" y="265372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D56DFC5-E61A-2F82-CE67-76C4B91FD38E}"/>
              </a:ext>
            </a:extLst>
          </p:cNvPr>
          <p:cNvSpPr/>
          <p:nvPr/>
        </p:nvSpPr>
        <p:spPr>
          <a:xfrm>
            <a:off x="7659838" y="174164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8D82739-A6D4-2066-CFF0-0736CC2C70A3}"/>
              </a:ext>
            </a:extLst>
          </p:cNvPr>
          <p:cNvSpPr/>
          <p:nvPr/>
        </p:nvSpPr>
        <p:spPr>
          <a:xfrm>
            <a:off x="8261087" y="452740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6B6899E-49C0-7B90-EA2B-20432CD979F7}"/>
              </a:ext>
            </a:extLst>
          </p:cNvPr>
          <p:cNvSpPr/>
          <p:nvPr/>
        </p:nvSpPr>
        <p:spPr>
          <a:xfrm>
            <a:off x="7223514" y="401592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BF113F0-4E65-5E95-3C51-801A5C412DD0}"/>
              </a:ext>
            </a:extLst>
          </p:cNvPr>
          <p:cNvSpPr/>
          <p:nvPr/>
        </p:nvSpPr>
        <p:spPr>
          <a:xfrm>
            <a:off x="7538926" y="238665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FECAA86-AA3D-74F4-1141-B87DB3EBDD0D}"/>
              </a:ext>
            </a:extLst>
          </p:cNvPr>
          <p:cNvSpPr/>
          <p:nvPr/>
        </p:nvSpPr>
        <p:spPr>
          <a:xfrm>
            <a:off x="6397034" y="265372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B35B2BE-6141-22F0-C077-22021029F0E5}"/>
              </a:ext>
            </a:extLst>
          </p:cNvPr>
          <p:cNvSpPr/>
          <p:nvPr/>
        </p:nvSpPr>
        <p:spPr>
          <a:xfrm>
            <a:off x="8127121" y="2653724"/>
            <a:ext cx="174870" cy="14897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A8BB942-2416-371D-CB36-153C6EEF2674}"/>
              </a:ext>
            </a:extLst>
          </p:cNvPr>
          <p:cNvSpPr/>
          <p:nvPr/>
        </p:nvSpPr>
        <p:spPr>
          <a:xfrm>
            <a:off x="7066863" y="3768541"/>
            <a:ext cx="174870" cy="14897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8EE1BD0-B464-7FAB-8F8B-B7B321F7D2CF}"/>
              </a:ext>
            </a:extLst>
          </p:cNvPr>
          <p:cNvSpPr/>
          <p:nvPr/>
        </p:nvSpPr>
        <p:spPr>
          <a:xfrm>
            <a:off x="8229697" y="929014"/>
            <a:ext cx="174870" cy="14897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61D6F56-27F3-F8DF-C16B-E72596065056}"/>
              </a:ext>
            </a:extLst>
          </p:cNvPr>
          <p:cNvCxnSpPr>
            <a:cxnSpLocks/>
            <a:stCxn id="4" idx="5"/>
            <a:endCxn id="18" idx="1"/>
          </p:cNvCxnSpPr>
          <p:nvPr/>
        </p:nvCxnSpPr>
        <p:spPr>
          <a:xfrm>
            <a:off x="9147791" y="1868801"/>
            <a:ext cx="1501825" cy="17504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BC32C61B-424E-298C-7DAE-5D63D227D634}"/>
              </a:ext>
            </a:extLst>
          </p:cNvPr>
          <p:cNvSpPr/>
          <p:nvPr/>
        </p:nvSpPr>
        <p:spPr>
          <a:xfrm>
            <a:off x="10624007" y="359742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1F56811-D46D-0F38-EC38-672A3A1D250A}"/>
              </a:ext>
            </a:extLst>
          </p:cNvPr>
          <p:cNvCxnSpPr>
            <a:cxnSpLocks/>
            <a:stCxn id="3" idx="7"/>
            <a:endCxn id="18" idx="4"/>
          </p:cNvCxnSpPr>
          <p:nvPr/>
        </p:nvCxnSpPr>
        <p:spPr>
          <a:xfrm flipV="1">
            <a:off x="10485988" y="3746399"/>
            <a:ext cx="225454" cy="59533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85EACA97-3FF5-55A0-AC5C-141CC47915A9}"/>
              </a:ext>
            </a:extLst>
          </p:cNvPr>
          <p:cNvSpPr/>
          <p:nvPr/>
        </p:nvSpPr>
        <p:spPr>
          <a:xfrm>
            <a:off x="7955921" y="105346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324370E-B3D1-F805-ECA2-FBFD3E1FA122}"/>
              </a:ext>
            </a:extLst>
          </p:cNvPr>
          <p:cNvSpPr/>
          <p:nvPr/>
        </p:nvSpPr>
        <p:spPr>
          <a:xfrm>
            <a:off x="7895562" y="66200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7DED937-883C-F554-00F6-8C2F3B232493}"/>
              </a:ext>
            </a:extLst>
          </p:cNvPr>
          <p:cNvCxnSpPr>
            <a:cxnSpLocks/>
            <a:stCxn id="7" idx="0"/>
            <a:endCxn id="23" idx="4"/>
          </p:cNvCxnSpPr>
          <p:nvPr/>
        </p:nvCxnSpPr>
        <p:spPr>
          <a:xfrm flipH="1" flipV="1">
            <a:off x="8043356" y="1202436"/>
            <a:ext cx="305166" cy="332497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5CA9D54-7758-9A8D-613A-B3D52341305F}"/>
              </a:ext>
            </a:extLst>
          </p:cNvPr>
          <p:cNvCxnSpPr>
            <a:cxnSpLocks/>
            <a:stCxn id="3" idx="2"/>
            <a:endCxn id="7" idx="6"/>
          </p:cNvCxnSpPr>
          <p:nvPr/>
        </p:nvCxnSpPr>
        <p:spPr>
          <a:xfrm flipH="1">
            <a:off x="8435957" y="4394405"/>
            <a:ext cx="1900770" cy="20749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E4B81DC9-409D-E6F0-E90B-2D22892576C3}"/>
              </a:ext>
            </a:extLst>
          </p:cNvPr>
          <p:cNvCxnSpPr>
            <a:cxnSpLocks/>
            <a:endCxn id="24" idx="4"/>
          </p:cNvCxnSpPr>
          <p:nvPr/>
        </p:nvCxnSpPr>
        <p:spPr>
          <a:xfrm flipH="1" flipV="1">
            <a:off x="7982997" y="810981"/>
            <a:ext cx="31932" cy="192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76ECE84D-B025-56DA-7084-8A24F2CDF563}"/>
              </a:ext>
            </a:extLst>
          </p:cNvPr>
          <p:cNvCxnSpPr>
            <a:cxnSpLocks/>
            <a:stCxn id="7" idx="0"/>
            <a:endCxn id="10" idx="5"/>
          </p:cNvCxnSpPr>
          <p:nvPr/>
        </p:nvCxnSpPr>
        <p:spPr>
          <a:xfrm flipH="1" flipV="1">
            <a:off x="7688187" y="2513816"/>
            <a:ext cx="660335" cy="201359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2211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CF96B-6DC4-9DDE-9907-31C753DEC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6865242D-6853-2156-F72B-DE2A0B44AB4A}"/>
              </a:ext>
            </a:extLst>
          </p:cNvPr>
          <p:cNvSpPr/>
          <p:nvPr/>
        </p:nvSpPr>
        <p:spPr>
          <a:xfrm>
            <a:off x="154799" y="177840"/>
            <a:ext cx="5799897" cy="5907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Mars-Nov. 1850 : 2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 : En Allemagne, face à la réaction austro-russe, Frédéric-Guillaume IV de Prusse échoue à unifier l’Allemagne du nord : la reculade d’</a:t>
            </a:r>
            <a:r>
              <a:rPr lang="fr-FR" b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Olmütz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*Bilan allemand…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*Nov. 1850 : Echec de l’unification allemande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Quatre raisons essentielles…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Dualisme Autriche-Prusse non surmonté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Également dû au soutien russe à l’Autriche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A Francfort, manque d’unité entre les Etats 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A Francfort, manque d’unité politique entre révolutionnaires, libéraux et droite conservatrice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Enfin, la jonction entre les milieux bourgeois en pleine ascension et les classes populaires victimes d’une crise économique persistante, ne s’est pas faite</a:t>
            </a:r>
          </a:p>
        </p:txBody>
      </p:sp>
      <p:pic>
        <p:nvPicPr>
          <p:cNvPr id="8" name="Image 7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DEAFF183-57E5-076F-E834-793D89557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223"/>
            <a:ext cx="5799897" cy="66224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F93C2102-7958-088B-5623-6A46B790569C}"/>
              </a:ext>
            </a:extLst>
          </p:cNvPr>
          <p:cNvSpPr/>
          <p:nvPr/>
        </p:nvSpPr>
        <p:spPr>
          <a:xfrm>
            <a:off x="6830427" y="360303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5084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BFF94-25F3-8B2C-5AF5-351F4BF5C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1F569F4F-3DB4-9FCA-2EBE-4993A96A5976}"/>
              </a:ext>
            </a:extLst>
          </p:cNvPr>
          <p:cNvSpPr/>
          <p:nvPr/>
        </p:nvSpPr>
        <p:spPr>
          <a:xfrm>
            <a:off x="154799" y="177840"/>
            <a:ext cx="6073723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Mars-Nov. 1850 : 2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 : En Allemagne, face à la réaction austro-russe, Frédéric-Guillaume IV de Prusse échoue à unifier l’Allemagne du nord : la reculade d’</a:t>
            </a:r>
            <a:r>
              <a:rPr lang="fr-FR" b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Olmütz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*Pour mieux comprendre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Comparons la réussite française et cet échec allemand…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1) Depuis 987, la nation française s’est d’abord faite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Par la construction d’un Etat sous l’Ancien Régime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Une démocratie politique à partir de la Révolution de 1789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Avant de tenter de résoudre la question sociale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Tout au long du XIXe siècle…</a:t>
            </a:r>
          </a:p>
        </p:txBody>
      </p:sp>
      <p:pic>
        <p:nvPicPr>
          <p:cNvPr id="9" name="Image 8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19C5FE5-4121-FA0E-E47B-ED6FA8DBE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59" y="177840"/>
            <a:ext cx="5683442" cy="631572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454879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799" y="177840"/>
            <a:ext cx="5941201" cy="6461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Mars-Nov. 1850 : 2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ème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épilogue allemand : En Allemagne, face à la réaction austro-russe, Frédéric-Guillaume IV de Prusse échoue à unifier l’Allemagne du nord : la reculade d’</a:t>
            </a:r>
            <a:r>
              <a:rPr lang="fr-FR" b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Olmütz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2) Depuis 962, la nation allemande fut d’abord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longue construction culturelle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Puis partiellement économique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le Zollverein de 1833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en 1849, l’unification allemande dut résoudre 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même temps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ces trois problèmes : Etat, démocratie et question sociale ; La charge était trop lourde…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il faudra encore deux décennies et deux ennemis communs vaincus (Autriche, puis France)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qu’un IIe Reich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prussien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voie le jour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 suivre…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maintenant, retour à </a:t>
            </a:r>
            <a:r>
              <a:rPr lang="fr-FR" spc="-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question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d’Orient non-résolue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par conséquent, à l’Empire ottoman…</a:t>
            </a:r>
          </a:p>
        </p:txBody>
      </p:sp>
      <p:pic>
        <p:nvPicPr>
          <p:cNvPr id="9" name="Image 8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254588BE-4EFA-9F9E-FD49-6B5E784A2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77840"/>
            <a:ext cx="5808679" cy="645489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9866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FD304-AE2F-450E-7E2C-19F1EFB6D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09D08EF0-9CF1-0852-8C63-67DB93C0D394}"/>
              </a:ext>
            </a:extLst>
          </p:cNvPr>
          <p:cNvSpPr/>
          <p:nvPr/>
        </p:nvSpPr>
        <p:spPr>
          <a:xfrm>
            <a:off x="147237" y="177840"/>
            <a:ext cx="3907927" cy="20298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En Autriche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empire produit de l’histoire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*Pas de centralisation à la française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Pas d’absorption à l’anglaise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empire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plurinational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Dont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seul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le souverain incarne l’union</a:t>
            </a:r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6" name="Image 5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0EB61492-9178-1328-FD53-8A9660F9D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45" y="177840"/>
            <a:ext cx="7824759" cy="46459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4EB1D7C-55FC-13E6-1561-FBDEFCE7C8A4}"/>
              </a:ext>
            </a:extLst>
          </p:cNvPr>
          <p:cNvSpPr/>
          <p:nvPr/>
        </p:nvSpPr>
        <p:spPr>
          <a:xfrm>
            <a:off x="8497984" y="203041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882245-74C9-E214-B414-590C9297A992}"/>
              </a:ext>
            </a:extLst>
          </p:cNvPr>
          <p:cNvSpPr/>
          <p:nvPr/>
        </p:nvSpPr>
        <p:spPr>
          <a:xfrm>
            <a:off x="6396569" y="5000799"/>
            <a:ext cx="1090345" cy="39099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 Thérèse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1740-80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D16179-812F-9B18-2012-3F2C578B10D4}"/>
              </a:ext>
            </a:extLst>
          </p:cNvPr>
          <p:cNvSpPr/>
          <p:nvPr/>
        </p:nvSpPr>
        <p:spPr>
          <a:xfrm>
            <a:off x="7582509" y="5003729"/>
            <a:ext cx="1090345" cy="389733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François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1745-65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4038C7-DDC6-DBDB-800D-1F116D76A4D2}"/>
              </a:ext>
            </a:extLst>
          </p:cNvPr>
          <p:cNvSpPr/>
          <p:nvPr/>
        </p:nvSpPr>
        <p:spPr>
          <a:xfrm>
            <a:off x="6392212" y="5598347"/>
            <a:ext cx="1090345" cy="390996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Joseph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1765-90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B998D16-35B7-E19A-583B-C81410BE056E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6937385" y="5391795"/>
            <a:ext cx="4357" cy="2065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71">
            <a:extLst>
              <a:ext uri="{FF2B5EF4-FFF2-40B4-BE49-F238E27FC236}">
                <a16:creationId xmlns:a16="http://schemas.microsoft.com/office/drawing/2014/main" id="{92183066-39DF-2B84-1C8E-F5279167E08C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rot="5400000">
            <a:off x="7430092" y="4900756"/>
            <a:ext cx="204885" cy="119029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98D788A-C463-DF28-E770-E792C50F5D36}"/>
              </a:ext>
            </a:extLst>
          </p:cNvPr>
          <p:cNvSpPr/>
          <p:nvPr/>
        </p:nvSpPr>
        <p:spPr>
          <a:xfrm>
            <a:off x="7582509" y="5607828"/>
            <a:ext cx="1090345" cy="390996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Léopold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1790-92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7DB2E82-0468-13EC-808A-692DA7252768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>
            <a:off x="8127682" y="5393462"/>
            <a:ext cx="0" cy="2143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6F438-F0B1-6D41-50DE-D7D1E3BD3CA7}"/>
              </a:ext>
            </a:extLst>
          </p:cNvPr>
          <p:cNvSpPr/>
          <p:nvPr/>
        </p:nvSpPr>
        <p:spPr>
          <a:xfrm>
            <a:off x="7546094" y="6086862"/>
            <a:ext cx="1177009" cy="55963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François II et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1792-1806-35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EB7B765-F920-159B-2815-5E05F3112B70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8127682" y="5998824"/>
            <a:ext cx="6917" cy="880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3E0BE56-B3EB-A962-9147-C4BFD3E77277}"/>
              </a:ext>
            </a:extLst>
          </p:cNvPr>
          <p:cNvSpPr/>
          <p:nvPr/>
        </p:nvSpPr>
        <p:spPr>
          <a:xfrm>
            <a:off x="8803332" y="5803326"/>
            <a:ext cx="1070581" cy="876834"/>
          </a:xfrm>
          <a:prstGeom prst="rect">
            <a:avLst/>
          </a:pr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HABSBOURG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LORRAINE </a:t>
            </a:r>
            <a:r>
              <a:rPr lang="fr-FR" sz="1000" b="1" dirty="0" err="1">
                <a:solidFill>
                  <a:schemeClr val="tx1"/>
                </a:solidFill>
              </a:rPr>
              <a:t>Emp</a:t>
            </a:r>
            <a:r>
              <a:rPr lang="fr-FR" sz="1000" b="1" dirty="0">
                <a:solidFill>
                  <a:schemeClr val="tx1"/>
                </a:solidFill>
              </a:rPr>
              <a:t>. D’Autriche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Milan-Venise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1745-1918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862499F-97BA-0DEE-6693-5C0CCD5A4AFE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7486914" y="5196297"/>
            <a:ext cx="95595" cy="2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34782-2726-DA67-2D68-935E463B23BF}"/>
              </a:ext>
            </a:extLst>
          </p:cNvPr>
          <p:cNvSpPr/>
          <p:nvPr/>
        </p:nvSpPr>
        <p:spPr>
          <a:xfrm>
            <a:off x="5171389" y="5609730"/>
            <a:ext cx="1090345" cy="390996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Marie-Antoinette</a:t>
            </a:r>
          </a:p>
        </p:txBody>
      </p:sp>
      <p:cxnSp>
        <p:nvCxnSpPr>
          <p:cNvPr id="3" name="Connecteur en angle 71">
            <a:extLst>
              <a:ext uri="{FF2B5EF4-FFF2-40B4-BE49-F238E27FC236}">
                <a16:creationId xmlns:a16="http://schemas.microsoft.com/office/drawing/2014/main" id="{6E8F5520-024D-B0F0-B51A-DAC364D53747}"/>
              </a:ext>
            </a:extLst>
          </p:cNvPr>
          <p:cNvCxnSpPr>
            <a:cxnSpLocks/>
            <a:stCxn id="9" idx="2"/>
            <a:endCxn id="2" idx="0"/>
          </p:cNvCxnSpPr>
          <p:nvPr/>
        </p:nvCxnSpPr>
        <p:spPr>
          <a:xfrm rot="5400000">
            <a:off x="6813988" y="4296036"/>
            <a:ext cx="216268" cy="241112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7780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64429</TotalTime>
  <Words>8938</Words>
  <Application>Microsoft Office PowerPoint</Application>
  <PresentationFormat>Grand écran</PresentationFormat>
  <Paragraphs>1389</Paragraphs>
  <Slides>89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89</vt:i4>
      </vt:variant>
    </vt:vector>
  </HeadingPairs>
  <TitlesOfParts>
    <vt:vector size="94" baseType="lpstr">
      <vt:lpstr>Arial</vt:lpstr>
      <vt:lpstr>Calibri</vt:lpstr>
      <vt:lpstr>Calibri Light</vt:lpstr>
      <vt:lpstr>Times New Roman</vt:lpstr>
      <vt:lpstr>Thème Office</vt:lpstr>
      <vt:lpstr>LE PARTAGE DU MONDE, de l’an 200 av. JC à nos jours Esquisse d’une histoire géopolitique universelle  Mardi 2 avril 2024 (11/15)  8ème période : 1815-1914 Europe et Russie à la conquête de l’Orient et de l’Asie  1815-1850 : L’Europe du congrès de Vienne  Suite et fin…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200 av. JC à nos jours Esquisse d’une histoire géopolitique universelle  Mardi 17 octobre 2023 (2/15)  8ème période : 1815-1914  1789-1815 : Les guerres de la Révolution et de l’Empire  1789-1795 : La Révolution française et la 1ère République Guerre de la France contre la 1ère Coalition</dc:title>
  <dc:creator>Christophe JENTA</dc:creator>
  <cp:lastModifiedBy>Christophe JENTA</cp:lastModifiedBy>
  <cp:revision>465</cp:revision>
  <dcterms:created xsi:type="dcterms:W3CDTF">2023-07-15T08:08:34Z</dcterms:created>
  <dcterms:modified xsi:type="dcterms:W3CDTF">2024-04-02T11:33:30Z</dcterms:modified>
</cp:coreProperties>
</file>