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11978" r:id="rId2"/>
    <p:sldId id="12191" r:id="rId3"/>
    <p:sldId id="12211" r:id="rId4"/>
    <p:sldId id="12214" r:id="rId5"/>
    <p:sldId id="12248" r:id="rId6"/>
    <p:sldId id="12235" r:id="rId7"/>
    <p:sldId id="12213" r:id="rId8"/>
    <p:sldId id="12216" r:id="rId9"/>
    <p:sldId id="12237" r:id="rId10"/>
    <p:sldId id="12157" r:id="rId11"/>
    <p:sldId id="12168" r:id="rId12"/>
    <p:sldId id="12240" r:id="rId13"/>
    <p:sldId id="12241" r:id="rId14"/>
    <p:sldId id="12236" r:id="rId15"/>
    <p:sldId id="12243" r:id="rId16"/>
    <p:sldId id="12218" r:id="rId17"/>
    <p:sldId id="12244" r:id="rId18"/>
    <p:sldId id="12156" r:id="rId19"/>
    <p:sldId id="12161" r:id="rId20"/>
    <p:sldId id="12119" r:id="rId21"/>
    <p:sldId id="12113" r:id="rId22"/>
    <p:sldId id="12117" r:id="rId23"/>
    <p:sldId id="12114" r:id="rId24"/>
    <p:sldId id="12162" r:id="rId25"/>
    <p:sldId id="12245" r:id="rId26"/>
    <p:sldId id="12137" r:id="rId27"/>
    <p:sldId id="12163" r:id="rId28"/>
    <p:sldId id="12247" r:id="rId29"/>
    <p:sldId id="12120" r:id="rId30"/>
    <p:sldId id="12246" r:id="rId31"/>
    <p:sldId id="12121" r:id="rId32"/>
    <p:sldId id="12267" r:id="rId33"/>
    <p:sldId id="12165" r:id="rId34"/>
    <p:sldId id="12122" r:id="rId35"/>
    <p:sldId id="12192" r:id="rId36"/>
    <p:sldId id="12126" r:id="rId37"/>
    <p:sldId id="12141" r:id="rId38"/>
    <p:sldId id="12144" r:id="rId39"/>
    <p:sldId id="12149" r:id="rId40"/>
    <p:sldId id="12150" r:id="rId41"/>
    <p:sldId id="12249" r:id="rId42"/>
    <p:sldId id="12256" r:id="rId43"/>
    <p:sldId id="12171" r:id="rId44"/>
    <p:sldId id="12135" r:id="rId45"/>
    <p:sldId id="12172" r:id="rId46"/>
    <p:sldId id="12252" r:id="rId47"/>
    <p:sldId id="12143" r:id="rId48"/>
    <p:sldId id="12138" r:id="rId49"/>
    <p:sldId id="12250" r:id="rId50"/>
    <p:sldId id="12147" r:id="rId51"/>
    <p:sldId id="12139" r:id="rId52"/>
    <p:sldId id="12258" r:id="rId53"/>
    <p:sldId id="12140" r:id="rId54"/>
    <p:sldId id="12251" r:id="rId55"/>
    <p:sldId id="12254" r:id="rId56"/>
    <p:sldId id="12257" r:id="rId57"/>
    <p:sldId id="12253" r:id="rId58"/>
    <p:sldId id="12222" r:id="rId59"/>
    <p:sldId id="12242" r:id="rId60"/>
    <p:sldId id="12259" r:id="rId61"/>
    <p:sldId id="12220" r:id="rId62"/>
    <p:sldId id="12223" r:id="rId63"/>
    <p:sldId id="12219" r:id="rId64"/>
    <p:sldId id="12225" r:id="rId65"/>
    <p:sldId id="12224" r:id="rId66"/>
    <p:sldId id="12226" r:id="rId67"/>
    <p:sldId id="12227" r:id="rId68"/>
    <p:sldId id="12229" r:id="rId69"/>
    <p:sldId id="12230" r:id="rId70"/>
    <p:sldId id="12228" r:id="rId71"/>
    <p:sldId id="12231" r:id="rId72"/>
    <p:sldId id="12260" r:id="rId73"/>
    <p:sldId id="12266" r:id="rId74"/>
    <p:sldId id="12170" r:id="rId75"/>
    <p:sldId id="12255" r:id="rId7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9DC3E6"/>
    <a:srgbClr val="FF3399"/>
    <a:srgbClr val="FFFF00"/>
    <a:srgbClr val="FFCC66"/>
    <a:srgbClr val="D0CECE"/>
    <a:srgbClr val="000000"/>
    <a:srgbClr val="AFABAB"/>
    <a:srgbClr val="E7E6E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50" autoAdjust="0"/>
    <p:restoredTop sz="86456" autoAdjust="0"/>
  </p:normalViewPr>
  <p:slideViewPr>
    <p:cSldViewPr snapToGrid="0">
      <p:cViewPr varScale="1">
        <p:scale>
          <a:sx n="60" d="100"/>
          <a:sy n="60" d="100"/>
        </p:scale>
        <p:origin x="118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8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1956"/>
    </p:cViewPr>
  </p:sorterViewPr>
  <p:notesViewPr>
    <p:cSldViewPr snapToGrid="0">
      <p:cViewPr varScale="1">
        <p:scale>
          <a:sx n="65" d="100"/>
          <a:sy n="65" d="100"/>
        </p:scale>
        <p:origin x="25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FC7D-208C-4200-80F1-58C54DF61311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EEF5-CB38-4A89-B626-937F0418F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2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01A2D-2DB5-4B69-DAD9-79D67937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487AD9-134B-5EAF-2BDF-AA797244A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6D1E14-EBED-2314-337E-0EC13A92B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446049-F56E-37AA-7C16-1191FB9A2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76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01A2D-2DB5-4B69-DAD9-79D67937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487AD9-134B-5EAF-2BDF-AA797244A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6D1E14-EBED-2314-337E-0EC13A92B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446049-F56E-37AA-7C16-1191FB9A2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93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67296-5B1B-9DD4-FF5A-471D2A2A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043515-2F6D-9B9F-50EE-1CF1D64E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99338-FAD2-AD4F-A9BF-C4355162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4F583-B7B0-9218-E9F0-1CFAC77F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87827-E836-F825-3514-B3AFD990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9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CBDD0-D9A7-49FA-CC68-F404EE8E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8F4A01-CBC3-D89B-07A8-6FC0E76E0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9A791-885B-2CAD-5454-8A8053A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558C9-49C2-5367-E1F4-39841A5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F7FD8-99B2-E73F-D143-EF4F530D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1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133D76-BE7B-987B-352F-E6E4CF20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F9D6FC-9F68-B4E6-0777-1A25D950B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E2C48-DDA2-AF8F-68E8-C2C44DF4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6A0ACE-B8AD-ECAF-6108-A1575F60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F0659-6A72-B598-0505-94A7ECD4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C6050-5FF3-A6CA-9AE3-6D01DD59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BE383-F99A-4BA3-9E1E-89C146B6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669FF-9EDB-6F38-F1F4-B7D00C7D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B7B5B-1B2F-06A6-7CD0-4A1869E7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99A841-3C61-18F8-FEA2-55A0455B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3A4A5-DD17-E09C-079F-0BC7F32A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8D810-D375-68D8-EF23-45990070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DCE4D-1AFA-91E4-FC81-3342F6F2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885DA-216C-7738-3AF0-841DD790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57197-A31A-8EDA-B76A-12CB3974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B447D-DCCA-CC9A-E414-62218BC5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07D8ED-E3DD-46C4-9FCB-D8E2F6A39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BC07B4-5449-C4C7-FF84-E97B894C9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C0E8F6-B64B-AE5E-0152-B684B5A5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D7EADD-F237-6481-F669-59F925E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BBCC74-23B2-99FF-36CA-94CD74B6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06B9B-FE0E-FF30-3723-285FB682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1CAD3-2D56-D5E8-FB5C-7135E0BA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124FB-1FF6-D354-C70F-39AC85E7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587CBA-8376-91EF-A7E1-66A287D4A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64D291-C34F-2CF1-8638-7D353E948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18531A-4F4C-CFC4-3697-5F9A7A9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841637-9455-558E-C263-E9B804AD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9B2068-92F0-42E8-8B60-5EA54D3A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BE2FF-DC42-25F9-E898-255E6EA4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242D52-F96F-B9D9-8C87-A2BB5AC5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EA8E3B-5BD1-18E9-685F-795C67EF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77FA0E-F141-F12E-2814-985562CD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C37C13-A9C7-02A1-C000-2FC52227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57F3F0-DF95-EAAC-8C98-10C2F460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AB1A3-A832-5D80-9C2C-EFD8C96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C2E13-D123-1DC8-1A37-A8F18836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24102-41C9-B4B7-95F0-DADA548E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3FA0B1-E0C2-BD6D-6D16-C02C3205C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F5B9C3-92C4-E761-1530-58C914D7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4B34E0-06A0-68FB-22B7-48FC3217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8E414D-F3D9-C9E0-C131-5F7B9493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97928-4556-A6E4-3430-4858052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031682-520A-12FF-74E1-E5E96BE86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F12565-FA80-076D-26A5-F3D9C9983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E40B2-5C23-6E7D-D90B-D9DA3D5B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D1E4AD-C1C5-14C4-1D32-DEDA4AA1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2CEA53-824F-7705-56DA-06A10F84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B83035-2E99-264F-C75D-FAEA5AD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B7441-AF8E-64FA-5227-5E49FCD3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2F164-3EA9-BCC7-BEB4-FEF71A53C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ABF87-EFF2-DC93-90CC-77800DCF9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55A21-142E-FC54-FFBE-1CA4E22FA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4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1C352-D82D-A477-C53D-F0001A0F9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29F683F-93D2-DBBA-0136-C2F4C9F0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81" y="136525"/>
            <a:ext cx="11555638" cy="658495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LE PARTAGE DU MONDE, de</a:t>
            </a:r>
            <a:r>
              <a:rPr lang="fr-FR" sz="2800" b="1" dirty="0">
                <a:latin typeface="+mn-lt"/>
                <a:cs typeface="Arial" panose="020B0604020202020204" pitchFamily="34" charset="0"/>
              </a:rPr>
              <a:t> l’an 200 av. JC à nos jours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dirty="0">
                <a:latin typeface="+mn-lt"/>
                <a:cs typeface="Arial" panose="020B0604020202020204" pitchFamily="34" charset="0"/>
              </a:rPr>
              <a:t>Esquisse d’une histoire géopolitique universelle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Mardi 16 avril 2024 (12/15)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8</a:t>
            </a:r>
            <a:r>
              <a:rPr lang="fr-FR" altLang="fr-FR" sz="2800" b="1" baseline="30000" dirty="0">
                <a:latin typeface="+mn-lt"/>
                <a:cs typeface="Arial" panose="020B0604020202020204" pitchFamily="34" charset="0"/>
              </a:rPr>
              <a:t>ème</a:t>
            </a: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 période : 1815-1914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  <a:t>Europe et Russie à la conquête de l’Orient et de l’Asie</a:t>
            </a: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1839-1856 : L’Europe, l’Empire ottoman des Tanzimat</a:t>
            </a:r>
            <a:b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Le retour de la question d’Orient et la guerre de Crimée</a:t>
            </a:r>
            <a:endParaRPr lang="fr-FR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9C72CF-4F5B-FC3B-E668-39A75C91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77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D510C57-115E-6343-79B3-421C64228D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5EBF723-F738-8F29-132D-68076A868EC0}"/>
              </a:ext>
            </a:extLst>
          </p:cNvPr>
          <p:cNvSpPr/>
          <p:nvPr/>
        </p:nvSpPr>
        <p:spPr>
          <a:xfrm>
            <a:off x="11008635" y="296206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7AA1C47-0F4C-7D42-29B9-077190537C48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11096070" y="3111040"/>
            <a:ext cx="0" cy="4816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EF1E1489-1CB2-653B-831C-E8CC8279C097}"/>
              </a:ext>
            </a:extLst>
          </p:cNvPr>
          <p:cNvSpPr/>
          <p:nvPr/>
        </p:nvSpPr>
        <p:spPr>
          <a:xfrm>
            <a:off x="9616141" y="425170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22663B9-C887-3B11-75B5-27A8EFE2F6F1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8253490" y="3667193"/>
            <a:ext cx="2531708" cy="2341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B3D2158-AF12-A13B-EE45-9523EE66B62F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8253490" y="3667193"/>
            <a:ext cx="1388260" cy="60633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6DD2F488-1B40-8628-1358-7E97D2BC312F}"/>
              </a:ext>
            </a:extLst>
          </p:cNvPr>
          <p:cNvSpPr/>
          <p:nvPr/>
        </p:nvSpPr>
        <p:spPr>
          <a:xfrm>
            <a:off x="10785198" y="361612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BACD99D-9555-6FAF-88AC-6C09B6287791}"/>
              </a:ext>
            </a:extLst>
          </p:cNvPr>
          <p:cNvCxnSpPr>
            <a:cxnSpLocks/>
            <a:stCxn id="32" idx="5"/>
            <a:endCxn id="7" idx="1"/>
          </p:cNvCxnSpPr>
          <p:nvPr/>
        </p:nvCxnSpPr>
        <p:spPr>
          <a:xfrm>
            <a:off x="9798810" y="2142706"/>
            <a:ext cx="1235434" cy="84117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901FEA1E-199F-C5A8-F05E-FB948F23FB38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799" y="177840"/>
            <a:ext cx="5331601" cy="2860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dirty="0">
                <a:ea typeface="Times New Roman" panose="02020603050405020304" pitchFamily="18" charset="0"/>
              </a:rPr>
              <a:t>*Oct.-nov. 1840 : Ibrahim et </a:t>
            </a:r>
            <a:r>
              <a:rPr lang="fr-FR" u="sng" dirty="0">
                <a:ea typeface="Times New Roman" panose="02020603050405020304" pitchFamily="18" charset="0"/>
              </a:rPr>
              <a:t>Mehmet</a:t>
            </a:r>
            <a:r>
              <a:rPr lang="fr-FR" dirty="0">
                <a:ea typeface="Times New Roman" panose="02020603050405020304" pitchFamily="18" charset="0"/>
              </a:rPr>
              <a:t> vaincus</a:t>
            </a:r>
          </a:p>
          <a:p>
            <a:r>
              <a:rPr lang="fr-FR" dirty="0">
                <a:ea typeface="Times New Roman" panose="02020603050405020304" pitchFamily="18" charset="0"/>
              </a:rPr>
              <a:t>En Syrie et en Egypte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*Fév. 1841 : Ibrahim renonce</a:t>
            </a:r>
          </a:p>
          <a:p>
            <a:r>
              <a:rPr lang="fr-FR" dirty="0">
                <a:ea typeface="Times New Roman" panose="02020603050405020304" pitchFamily="18" charset="0"/>
              </a:rPr>
              <a:t>A la Syrie-Palestine et au Hedjaz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En revanche, Mehmet obtient du sultan </a:t>
            </a:r>
            <a:r>
              <a:rPr lang="fr-FR" sz="1800" u="sng" dirty="0" err="1">
                <a:solidFill>
                  <a:schemeClr val="tx1"/>
                </a:solidFill>
              </a:rPr>
              <a:t>Abdülmecid</a:t>
            </a:r>
            <a:endParaRPr lang="fr-FR" u="sng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Le titre de </a:t>
            </a:r>
            <a:r>
              <a:rPr lang="fr-FR" i="1" dirty="0">
                <a:ea typeface="Times New Roman" panose="02020603050405020304" pitchFamily="18" charset="0"/>
              </a:rPr>
              <a:t>wali</a:t>
            </a:r>
            <a:r>
              <a:rPr lang="fr-FR" dirty="0">
                <a:ea typeface="Times New Roman" panose="02020603050405020304" pitchFamily="18" charset="0"/>
              </a:rPr>
              <a:t> d’Egypte à titre héréditaire…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*Et enfin…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DC0A74B-338C-0473-D284-1B74B051B8B2}"/>
              </a:ext>
            </a:extLst>
          </p:cNvPr>
          <p:cNvSpPr/>
          <p:nvPr/>
        </p:nvSpPr>
        <p:spPr>
          <a:xfrm>
            <a:off x="10711677" y="411267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199D78A-0171-3E2A-8F46-380FAE2D2A84}"/>
              </a:ext>
            </a:extLst>
          </p:cNvPr>
          <p:cNvSpPr/>
          <p:nvPr/>
        </p:nvSpPr>
        <p:spPr>
          <a:xfrm>
            <a:off x="11196631" y="541007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1494DF1-E071-6A3F-C0B2-E972BF8A6558}"/>
              </a:ext>
            </a:extLst>
          </p:cNvPr>
          <p:cNvSpPr/>
          <p:nvPr/>
        </p:nvSpPr>
        <p:spPr>
          <a:xfrm>
            <a:off x="11008635" y="35927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2AA1BE8-017B-5C94-2FAC-7402DD4F5AD0}"/>
              </a:ext>
            </a:extLst>
          </p:cNvPr>
          <p:cNvSpPr/>
          <p:nvPr/>
        </p:nvSpPr>
        <p:spPr>
          <a:xfrm>
            <a:off x="9846738" y="456143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7F6035E-68CC-B1FC-AC1C-DFE961E1C58D}"/>
              </a:ext>
            </a:extLst>
          </p:cNvPr>
          <p:cNvCxnSpPr>
            <a:cxnSpLocks/>
          </p:cNvCxnSpPr>
          <p:nvPr/>
        </p:nvCxnSpPr>
        <p:spPr>
          <a:xfrm>
            <a:off x="5585779" y="2510725"/>
            <a:ext cx="2667711" cy="11564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CD10245-C9B1-6AC6-887D-E7E3EE554D85}"/>
              </a:ext>
            </a:extLst>
          </p:cNvPr>
          <p:cNvCxnSpPr>
            <a:cxnSpLocks/>
          </p:cNvCxnSpPr>
          <p:nvPr/>
        </p:nvCxnSpPr>
        <p:spPr>
          <a:xfrm>
            <a:off x="6788258" y="985920"/>
            <a:ext cx="1084881" cy="120042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7365454-C5CF-9F0B-9133-E68582C90404}"/>
              </a:ext>
            </a:extLst>
          </p:cNvPr>
          <p:cNvCxnSpPr>
            <a:cxnSpLocks/>
          </p:cNvCxnSpPr>
          <p:nvPr/>
        </p:nvCxnSpPr>
        <p:spPr>
          <a:xfrm>
            <a:off x="7873139" y="2186349"/>
            <a:ext cx="380351" cy="150426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4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799" y="177840"/>
            <a:ext cx="5331601" cy="369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 : Convention de Londres sur les Détroits…</a:t>
            </a:r>
          </a:p>
          <a:p>
            <a:r>
              <a:rPr lang="fr-FR" dirty="0">
                <a:ea typeface="Times New Roman" panose="02020603050405020304" pitchFamily="18" charset="0"/>
              </a:rPr>
              <a:t>Les Détroits fermés à tout navire de guerre étrangers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a) Fermeture complète en temps de paix…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b) </a:t>
            </a:r>
            <a:r>
              <a:rPr lang="fr-FR" u="sng" dirty="0">
                <a:ea typeface="Times New Roman" panose="02020603050405020304" pitchFamily="18" charset="0"/>
              </a:rPr>
              <a:t>Fermeture complète en temps de guerre</a:t>
            </a:r>
          </a:p>
          <a:p>
            <a:r>
              <a:rPr lang="fr-FR" u="sng" dirty="0">
                <a:ea typeface="Times New Roman" panose="02020603050405020304" pitchFamily="18" charset="0"/>
              </a:rPr>
              <a:t>Sauf pour des navires alliés aux Ottomans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 : Globalement…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 Empire ottoman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sauvé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Mais un Empire ottoman sur la défensive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ce sujet, deux points d’analyse…</a:t>
            </a:r>
          </a:p>
        </p:txBody>
      </p:sp>
      <p:pic>
        <p:nvPicPr>
          <p:cNvPr id="6" name="Image 5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644AB81-10A2-51D3-C43D-FD0A7B8F7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95B14C80-F457-1E56-2D79-7E8D9ABC5C2D}"/>
              </a:ext>
            </a:extLst>
          </p:cNvPr>
          <p:cNvSpPr/>
          <p:nvPr/>
        </p:nvSpPr>
        <p:spPr>
          <a:xfrm>
            <a:off x="9624831" y="200469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8CD6DE4-9ABC-8CEB-3AD3-AA8976226DC9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A642BCB-0772-2FEA-CA02-FF4D5E4824FE}"/>
              </a:ext>
            </a:extLst>
          </p:cNvPr>
          <p:cNvSpPr/>
          <p:nvPr/>
        </p:nvSpPr>
        <p:spPr>
          <a:xfrm>
            <a:off x="9156036" y="215366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046EEDF-9CEB-9B1D-E138-33C4E798C8D5}"/>
              </a:ext>
            </a:extLst>
          </p:cNvPr>
          <p:cNvSpPr/>
          <p:nvPr/>
        </p:nvSpPr>
        <p:spPr>
          <a:xfrm>
            <a:off x="9846738" y="456143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4101875-AFD7-5F4B-8607-77D85F285569}"/>
              </a:ext>
            </a:extLst>
          </p:cNvPr>
          <p:cNvSpPr/>
          <p:nvPr/>
        </p:nvSpPr>
        <p:spPr>
          <a:xfrm>
            <a:off x="10711677" y="41126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2428067-05BB-FBBA-63B8-B95B512A996D}"/>
              </a:ext>
            </a:extLst>
          </p:cNvPr>
          <p:cNvSpPr/>
          <p:nvPr/>
        </p:nvSpPr>
        <p:spPr>
          <a:xfrm>
            <a:off x="11196631" y="541007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7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5443" y="59573"/>
            <a:ext cx="5375585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dirty="0">
                <a:ea typeface="Times New Roman" panose="02020603050405020304" pitchFamily="18" charset="0"/>
              </a:rPr>
              <a:t>1) Territorialement… </a:t>
            </a:r>
          </a:p>
          <a:p>
            <a:r>
              <a:rPr lang="fr-FR" dirty="0">
                <a:ea typeface="Times New Roman" panose="02020603050405020304" pitchFamily="18" charset="0"/>
              </a:rPr>
              <a:t>1820-30 : Des reculs et début d’un démantèlement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Dans les Balkans majoritairement chrétiens…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*Grèce indépendante et Serbie autonome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*Moldavie et Valachie…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Majoritairement chrétiennes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Autonomes sous condominium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russo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-ottoman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sous protectorat 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Chaque émancipation balkanique est un coup porté au Patriarcat et aux Phanariotes grecs de Constantinople, les grands perdants, et dont le destin est désormais, ironie de l’histoire, étroitement lié à celui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1830 : La loyauté de ces Grecs est remise en cause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dans beaucoup de fonctions, ils sont remplacés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les Arméniens,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communauté la plus fidèle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(!)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8FF2A62D-64BC-C255-8C65-ED9CEE364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5A31058-8E1E-6E5C-6293-F74FEF3EB756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CD90A47-D598-9B6E-C0AF-1C37F72B7B95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81CC8DB-E4CC-1F6B-F184-6225CF10B138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CB490B-49EE-DBD7-295E-CD1B0EACCE78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9F5295E-7BD8-64FA-D303-96CC90686BE5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4A818AD-69B6-594B-0933-B3DE5F6385F8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3A4DFD5-40E1-35E7-5C77-6C1A34C71D22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E76A5DD-3DAF-4DBD-F19A-C07EA65AB3FD}"/>
              </a:ext>
            </a:extLst>
          </p:cNvPr>
          <p:cNvSpPr/>
          <p:nvPr/>
        </p:nvSpPr>
        <p:spPr>
          <a:xfrm>
            <a:off x="10711677" y="41126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6325612-C1F5-922C-0401-48954EE06156}"/>
              </a:ext>
            </a:extLst>
          </p:cNvPr>
          <p:cNvSpPr/>
          <p:nvPr/>
        </p:nvSpPr>
        <p:spPr>
          <a:xfrm>
            <a:off x="11196631" y="541007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48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62332" cy="5630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Dans la partie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arabe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l’Empire…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*1830 : Une Algérie conquise par la France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 : Une Egypte largement autonome…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Potentiel point de départ d’un Empire arabe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deviendrait à terme un empire musulman rival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*Mehmet Ali se présente comme 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Véritable défenseur-réformateur du monde musulman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i="1" dirty="0"/>
              <a:t>Je suis bien conscient que l'Empire ottoman</a:t>
            </a:r>
          </a:p>
          <a:p>
            <a:r>
              <a:rPr lang="fr-FR" i="1" dirty="0"/>
              <a:t>Va chaque jour vers sa destruction </a:t>
            </a:r>
            <a:r>
              <a:rPr lang="fr-FR" dirty="0"/>
              <a:t>(…)</a:t>
            </a:r>
            <a:endParaRPr lang="fr-FR" i="1" dirty="0"/>
          </a:p>
          <a:p>
            <a:r>
              <a:rPr lang="fr-FR" i="1" dirty="0"/>
              <a:t>Sur ses ruines, je vais fonder un vaste royaume</a:t>
            </a:r>
          </a:p>
          <a:p>
            <a:r>
              <a:rPr lang="fr-FR" i="1" dirty="0"/>
              <a:t>Jusqu'à l'Euphrate et jusqu’au Tigre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 : Finalement, pour la Porte…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Cette menace inadmissible est provisoirement écartée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Hostilité également des Européens, sauf la France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959A953-536B-CD0B-A34B-919730E93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FCDADC8-289A-61B8-BDBF-29093C00894B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4079F4B-B2F2-0921-FCF1-C15FF144963A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99A6E59-6FE8-8094-1380-29983B6E5693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3D16C35-CF69-7BEB-CBB0-DFF4EC4FC2B5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72CD1C2-F3FB-4B0E-A870-4F63A60BC4DE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6F75C69-53DF-C5C6-0FBA-D508504164E6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7E666CA-60E7-15ED-3CD2-A57E412B8F95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8A2D9C1-EC22-028F-9B86-7BEC78B1C6E9}"/>
              </a:ext>
            </a:extLst>
          </p:cNvPr>
          <p:cNvSpPr/>
          <p:nvPr/>
        </p:nvSpPr>
        <p:spPr>
          <a:xfrm>
            <a:off x="8263254" y="1855686"/>
            <a:ext cx="327270" cy="2980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71A7D66-6B78-A67E-5F55-5AFED6244370}"/>
              </a:ext>
            </a:extLst>
          </p:cNvPr>
          <p:cNvSpPr/>
          <p:nvPr/>
        </p:nvSpPr>
        <p:spPr>
          <a:xfrm>
            <a:off x="10344662" y="2414119"/>
            <a:ext cx="327270" cy="2980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D345ECC-AB38-127F-8F98-E78E9B74F6F8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CE84371-1408-1BB7-AE2C-31746727DBD9}"/>
              </a:ext>
            </a:extLst>
          </p:cNvPr>
          <p:cNvSpPr/>
          <p:nvPr/>
        </p:nvSpPr>
        <p:spPr>
          <a:xfrm>
            <a:off x="10711677" y="41126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9B2EB18-FC69-54F3-CF85-96B2B8A9CBED}"/>
              </a:ext>
            </a:extLst>
          </p:cNvPr>
          <p:cNvSpPr/>
          <p:nvPr/>
        </p:nvSpPr>
        <p:spPr>
          <a:xfrm>
            <a:off x="11196631" y="541007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77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5941200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dirty="0">
                <a:ea typeface="Times New Roman" panose="02020603050405020304" pitchFamily="18" charset="0"/>
              </a:rPr>
              <a:t>2) Politiquement…</a:t>
            </a:r>
          </a:p>
          <a:p>
            <a:r>
              <a:rPr lang="fr-FR" dirty="0">
                <a:ea typeface="Times New Roman" panose="02020603050405020304" pitchFamily="18" charset="0"/>
              </a:rPr>
              <a:t>Des ingérences étrangères toujours croissantes</a:t>
            </a:r>
          </a:p>
          <a:p>
            <a:r>
              <a:rPr lang="fr-FR" dirty="0">
                <a:ea typeface="Times New Roman" panose="02020603050405020304" pitchFamily="18" charset="0"/>
              </a:rPr>
              <a:t>Et un Etat archaïque qu’il faut réformer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*1841 : </a:t>
            </a:r>
            <a:r>
              <a:rPr lang="fr-FR" spc="-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La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Porte est consciente…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a) Après ces reculs territoriaux périphériques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L’espoir d’une paix et d’un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statu quo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définitifs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cette paix s’est faite au prix d’un assujettissement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Aux puissances européennes : Russie et GB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b) Et à l’intérieur de l’Empire</a:t>
            </a:r>
          </a:p>
          <a:p>
            <a:r>
              <a:rPr lang="fr-FR" dirty="0">
                <a:ea typeface="Times New Roman" panose="02020603050405020304" pitchFamily="18" charset="0"/>
              </a:rPr>
              <a:t>Un Etat dont l’archaïsme présumé serait</a:t>
            </a:r>
          </a:p>
          <a:p>
            <a:r>
              <a:rPr lang="fr-FR" dirty="0">
                <a:ea typeface="Times New Roman" panose="02020603050405020304" pitchFamily="18" charset="0"/>
              </a:rPr>
              <a:t>La cause de ces reculs et de ces ingérences croissantes</a:t>
            </a:r>
            <a:endParaRPr lang="fr-FR" spc="-1" dirty="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*Par conséquent…</a:t>
            </a:r>
            <a:endParaRPr lang="fr-FR" dirty="0">
              <a:ea typeface="Times New Roman" panose="02020603050405020304" pitchFamily="18" charset="0"/>
            </a:endParaRP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BACE389A-3B1E-BA27-5193-38E9A93E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77840"/>
            <a:ext cx="5808679" cy="645489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7D395B1-4EBE-80E1-F4F5-FECB8D491A67}"/>
              </a:ext>
            </a:extLst>
          </p:cNvPr>
          <p:cNvSpPr/>
          <p:nvPr/>
        </p:nvSpPr>
        <p:spPr>
          <a:xfrm>
            <a:off x="9844804" y="523587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CCE42A8-6518-0066-29D7-F52553D2D926}"/>
              </a:ext>
            </a:extLst>
          </p:cNvPr>
          <p:cNvSpPr/>
          <p:nvPr/>
        </p:nvSpPr>
        <p:spPr>
          <a:xfrm>
            <a:off x="9473743" y="436123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7F41E5E-47E5-A8DC-9F8B-3C0A254631D8}"/>
              </a:ext>
            </a:extLst>
          </p:cNvPr>
          <p:cNvSpPr/>
          <p:nvPr/>
        </p:nvSpPr>
        <p:spPr>
          <a:xfrm>
            <a:off x="10019674" y="421225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A21B66E-AB37-BEB1-27C2-C5E38FD7081E}"/>
              </a:ext>
            </a:extLst>
          </p:cNvPr>
          <p:cNvSpPr/>
          <p:nvPr/>
        </p:nvSpPr>
        <p:spPr>
          <a:xfrm>
            <a:off x="10156230" y="389078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EA08FAE-481A-784A-7DBB-55694F507198}"/>
              </a:ext>
            </a:extLst>
          </p:cNvPr>
          <p:cNvSpPr/>
          <p:nvPr/>
        </p:nvSpPr>
        <p:spPr>
          <a:xfrm>
            <a:off x="10944735" y="612377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35FADD5-31E0-FA11-AE24-7B05C2E87A92}"/>
              </a:ext>
            </a:extLst>
          </p:cNvPr>
          <p:cNvSpPr/>
          <p:nvPr/>
        </p:nvSpPr>
        <p:spPr>
          <a:xfrm>
            <a:off x="11554335" y="555392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426889-181D-C52C-A8A9-70A541BF8E29}"/>
              </a:ext>
            </a:extLst>
          </p:cNvPr>
          <p:cNvSpPr/>
          <p:nvPr/>
        </p:nvSpPr>
        <p:spPr>
          <a:xfrm>
            <a:off x="10488834" y="4646216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2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5941200" cy="618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Ottomans comprennent la nécessité pour échapper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A de nouvelles pertes territoriales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Au déclin économique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1838 : La GB a imposé un traité de libre-échange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Libre-échange d’ailleurs refusé par l’Egypte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Aux ingérences, voire à une disparition programmée…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sortir l’Empire de son relatif archaïsme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de le réformer, même brutalement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paradoxalement, cette nouvelle orientation politique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N’empêchera pas dans le même temps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prédateurs européens, et notamment la Russie…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continuer à miser sur l’affaiblissement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sur une fin prochaine de l’Empire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*Récapitulons avant le récit…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BACE389A-3B1E-BA27-5193-38E9A93E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77840"/>
            <a:ext cx="5808679" cy="645489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7D395B1-4EBE-80E1-F4F5-FECB8D491A67}"/>
              </a:ext>
            </a:extLst>
          </p:cNvPr>
          <p:cNvSpPr/>
          <p:nvPr/>
        </p:nvSpPr>
        <p:spPr>
          <a:xfrm>
            <a:off x="9844804" y="523587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CCE42A8-6518-0066-29D7-F52553D2D926}"/>
              </a:ext>
            </a:extLst>
          </p:cNvPr>
          <p:cNvSpPr/>
          <p:nvPr/>
        </p:nvSpPr>
        <p:spPr>
          <a:xfrm>
            <a:off x="9473743" y="436123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7F41E5E-47E5-A8DC-9F8B-3C0A254631D8}"/>
              </a:ext>
            </a:extLst>
          </p:cNvPr>
          <p:cNvSpPr/>
          <p:nvPr/>
        </p:nvSpPr>
        <p:spPr>
          <a:xfrm>
            <a:off x="10019674" y="421225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A21B66E-AB37-BEB1-27C2-C5E38FD7081E}"/>
              </a:ext>
            </a:extLst>
          </p:cNvPr>
          <p:cNvSpPr/>
          <p:nvPr/>
        </p:nvSpPr>
        <p:spPr>
          <a:xfrm>
            <a:off x="10156230" y="389078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EA08FAE-481A-784A-7DBB-55694F507198}"/>
              </a:ext>
            </a:extLst>
          </p:cNvPr>
          <p:cNvSpPr/>
          <p:nvPr/>
        </p:nvSpPr>
        <p:spPr>
          <a:xfrm>
            <a:off x="10944735" y="612377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35FADD5-31E0-FA11-AE24-7B05C2E87A92}"/>
              </a:ext>
            </a:extLst>
          </p:cNvPr>
          <p:cNvSpPr/>
          <p:nvPr/>
        </p:nvSpPr>
        <p:spPr>
          <a:xfrm>
            <a:off x="11554335" y="555392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426889-181D-C52C-A8A9-70A541BF8E29}"/>
              </a:ext>
            </a:extLst>
          </p:cNvPr>
          <p:cNvSpPr/>
          <p:nvPr/>
        </p:nvSpPr>
        <p:spPr>
          <a:xfrm>
            <a:off x="10488834" y="4646216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16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799" y="177840"/>
            <a:ext cx="5941201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 : Une course s’engage  ; Ou elle continue…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elle s’accompagne d’un retour à l’instabilité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trois concurrents…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Empire ottoman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malade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qui cherche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à guérir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par des réformes structurelles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puissances européennes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*Qui d’un côté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applaudissent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ces réformes, notamment la GB Réformes nécessaires pour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maintenir</a:t>
            </a:r>
          </a:p>
          <a:p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 Empire ottoman fiable et durable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nécessaire à l’équilibre européen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qui de l’autre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Cherchent l’erreur, doutent de l’efficacité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des réformes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qui continuent à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imaginer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fin à terme de cet empire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dans ce cas, à envisager son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partage</a:t>
            </a:r>
          </a:p>
          <a:p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elles,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question d’Orient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C’est-à-dire le devenir de l’Empire ottoman, n’est pas close…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*Enfin…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BACE389A-3B1E-BA27-5193-38E9A93E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77840"/>
            <a:ext cx="5808679" cy="645489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9B8E965-3510-4D69-33EF-8A9E1FD6E73F}"/>
              </a:ext>
            </a:extLst>
          </p:cNvPr>
          <p:cNvSpPr/>
          <p:nvPr/>
        </p:nvSpPr>
        <p:spPr>
          <a:xfrm>
            <a:off x="9844804" y="523587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9D8AB96-C706-96CC-B02F-5BD77D1A22F8}"/>
              </a:ext>
            </a:extLst>
          </p:cNvPr>
          <p:cNvSpPr/>
          <p:nvPr/>
        </p:nvSpPr>
        <p:spPr>
          <a:xfrm>
            <a:off x="9473743" y="436123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B5AA958-CA48-8B0E-5B83-C2BA8FBC4A4C}"/>
              </a:ext>
            </a:extLst>
          </p:cNvPr>
          <p:cNvSpPr/>
          <p:nvPr/>
        </p:nvSpPr>
        <p:spPr>
          <a:xfrm>
            <a:off x="10019674" y="421225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04671A1-8620-E346-644F-2D44F470CD2C}"/>
              </a:ext>
            </a:extLst>
          </p:cNvPr>
          <p:cNvSpPr/>
          <p:nvPr/>
        </p:nvSpPr>
        <p:spPr>
          <a:xfrm>
            <a:off x="10156230" y="389078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95617B0-DBC5-2F8D-CEF7-75D5D26519EF}"/>
              </a:ext>
            </a:extLst>
          </p:cNvPr>
          <p:cNvSpPr/>
          <p:nvPr/>
        </p:nvSpPr>
        <p:spPr>
          <a:xfrm>
            <a:off x="10944735" y="612377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712BB08-DBA5-B52D-E7F0-379C33D1712E}"/>
              </a:ext>
            </a:extLst>
          </p:cNvPr>
          <p:cNvSpPr/>
          <p:nvPr/>
        </p:nvSpPr>
        <p:spPr>
          <a:xfrm>
            <a:off x="11554335" y="555392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43AF1BA-2954-2AC7-73EC-8850126B59A2}"/>
              </a:ext>
            </a:extLst>
          </p:cNvPr>
          <p:cNvSpPr/>
          <p:nvPr/>
        </p:nvSpPr>
        <p:spPr>
          <a:xfrm>
            <a:off x="10488834" y="4646216"/>
            <a:ext cx="271669" cy="24520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4ED9122-8010-9FC3-07C3-090AD41688E2}"/>
              </a:ext>
            </a:extLst>
          </p:cNvPr>
          <p:cNvSpPr/>
          <p:nvPr/>
        </p:nvSpPr>
        <p:spPr>
          <a:xfrm>
            <a:off x="10154525" y="1984982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BE1AE4E-C75A-C3D8-D738-A4FF90F19776}"/>
              </a:ext>
            </a:extLst>
          </p:cNvPr>
          <p:cNvSpPr/>
          <p:nvPr/>
        </p:nvSpPr>
        <p:spPr>
          <a:xfrm>
            <a:off x="9129594" y="3810478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28E2549-0009-5562-38A8-B512C0C75BA2}"/>
              </a:ext>
            </a:extLst>
          </p:cNvPr>
          <p:cNvSpPr/>
          <p:nvPr/>
        </p:nvSpPr>
        <p:spPr>
          <a:xfrm>
            <a:off x="8881162" y="3158815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68BEA13-BCF7-8EAC-027A-90E765EAFBF9}"/>
              </a:ext>
            </a:extLst>
          </p:cNvPr>
          <p:cNvSpPr/>
          <p:nvPr/>
        </p:nvSpPr>
        <p:spPr>
          <a:xfrm>
            <a:off x="7749256" y="3565274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1FA247A-A971-8256-9C56-B1AE7FD95129}"/>
              </a:ext>
            </a:extLst>
          </p:cNvPr>
          <p:cNvSpPr/>
          <p:nvPr/>
        </p:nvSpPr>
        <p:spPr>
          <a:xfrm>
            <a:off x="7508507" y="3036213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20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5941200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Des puissances européennes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comme avec la Grèce en 1827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Puis dans les régions centrales et au Moyen Orient…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Apportent un intérêt pour les revendications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minorités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Quitte parfois à les susciter…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touchant le point le plus sensible et le plus dangereux Celui des religions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*Récit ; Et pour commencer…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Empire ottoman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malade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qui cherche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à guérir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ce seront les réformes des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Tanzimat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Réorganisation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*Retour à 1839…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BACE389A-3B1E-BA27-5193-38E9A93E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77840"/>
            <a:ext cx="5808679" cy="645489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9B8E965-3510-4D69-33EF-8A9E1FD6E73F}"/>
              </a:ext>
            </a:extLst>
          </p:cNvPr>
          <p:cNvSpPr/>
          <p:nvPr/>
        </p:nvSpPr>
        <p:spPr>
          <a:xfrm>
            <a:off x="9844804" y="523587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9D8AB96-C706-96CC-B02F-5BD77D1A22F8}"/>
              </a:ext>
            </a:extLst>
          </p:cNvPr>
          <p:cNvSpPr/>
          <p:nvPr/>
        </p:nvSpPr>
        <p:spPr>
          <a:xfrm>
            <a:off x="9473743" y="436123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B5AA958-CA48-8B0E-5B83-C2BA8FBC4A4C}"/>
              </a:ext>
            </a:extLst>
          </p:cNvPr>
          <p:cNvSpPr/>
          <p:nvPr/>
        </p:nvSpPr>
        <p:spPr>
          <a:xfrm>
            <a:off x="10019674" y="421225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04671A1-8620-E346-644F-2D44F470CD2C}"/>
              </a:ext>
            </a:extLst>
          </p:cNvPr>
          <p:cNvSpPr/>
          <p:nvPr/>
        </p:nvSpPr>
        <p:spPr>
          <a:xfrm>
            <a:off x="10156230" y="389078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95617B0-DBC5-2F8D-CEF7-75D5D26519EF}"/>
              </a:ext>
            </a:extLst>
          </p:cNvPr>
          <p:cNvSpPr/>
          <p:nvPr/>
        </p:nvSpPr>
        <p:spPr>
          <a:xfrm>
            <a:off x="10944735" y="612377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712BB08-DBA5-B52D-E7F0-379C33D1712E}"/>
              </a:ext>
            </a:extLst>
          </p:cNvPr>
          <p:cNvSpPr/>
          <p:nvPr/>
        </p:nvSpPr>
        <p:spPr>
          <a:xfrm>
            <a:off x="11554335" y="555392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43AF1BA-2954-2AC7-73EC-8850126B59A2}"/>
              </a:ext>
            </a:extLst>
          </p:cNvPr>
          <p:cNvSpPr/>
          <p:nvPr/>
        </p:nvSpPr>
        <p:spPr>
          <a:xfrm>
            <a:off x="10488834" y="4646216"/>
            <a:ext cx="271669" cy="24520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4ED9122-8010-9FC3-07C3-090AD41688E2}"/>
              </a:ext>
            </a:extLst>
          </p:cNvPr>
          <p:cNvSpPr/>
          <p:nvPr/>
        </p:nvSpPr>
        <p:spPr>
          <a:xfrm>
            <a:off x="10154525" y="1984982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BE1AE4E-C75A-C3D8-D738-A4FF90F19776}"/>
              </a:ext>
            </a:extLst>
          </p:cNvPr>
          <p:cNvSpPr/>
          <p:nvPr/>
        </p:nvSpPr>
        <p:spPr>
          <a:xfrm>
            <a:off x="9129594" y="3810478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28E2549-0009-5562-38A8-B512C0C75BA2}"/>
              </a:ext>
            </a:extLst>
          </p:cNvPr>
          <p:cNvSpPr/>
          <p:nvPr/>
        </p:nvSpPr>
        <p:spPr>
          <a:xfrm>
            <a:off x="8881162" y="3158815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68BEA13-BCF7-8EAC-027A-90E765EAFBF9}"/>
              </a:ext>
            </a:extLst>
          </p:cNvPr>
          <p:cNvSpPr/>
          <p:nvPr/>
        </p:nvSpPr>
        <p:spPr>
          <a:xfrm>
            <a:off x="7749256" y="3565274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1FA247A-A971-8256-9C56-B1AE7FD95129}"/>
              </a:ext>
            </a:extLst>
          </p:cNvPr>
          <p:cNvSpPr/>
          <p:nvPr/>
        </p:nvSpPr>
        <p:spPr>
          <a:xfrm>
            <a:off x="7508507" y="3036213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99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3828477" cy="367878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1839 : Naissance de l’ère des Tanzimat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62C65BE-4B1C-B94A-1FA9-4377101D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73" y="177840"/>
            <a:ext cx="7577628" cy="45819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505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62332" cy="5630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1808-1839 : Sous Mahmoud II,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modernisation de l’Empire ottoman : … 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*1839 : Promulgation des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Tanzimats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en réalité un aboutissement car…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*1808-20 : Le sultan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Mahmoud 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en fut l’initiateur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les élites ottomanes, le principal architecte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Pour ces élites gouvernementales et locales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Deux attendus essentiels…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Pour leur propre compte, faire disparaître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dernières traces de leur statut servile…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ainsi leur donner la possibilité de transmettre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fonctions gouvernementales à leurs descendants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NB : Ainsi, des gouverneurs </a:t>
            </a:r>
            <a:r>
              <a:rPr lang="fr-FR" i="1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esclaves du sultan</a:t>
            </a:r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 ; Donc…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En théorie, pas de dynasties ; Sauf à Tunis et à Tripoli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15F81DE2-05FD-79DC-DD88-A666D87DB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EAD3CC75-D4FA-CF47-3C23-0C6174C70941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2FF031B-B144-A3CC-A572-69DB156A326A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68DACC2-C745-8B09-BBFE-7719AB8406D9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F87FAB9-892F-B456-FC04-13EB01573066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0A22AEB-3960-BECE-FBA1-3806A1425AB6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4481C45-7F64-BE24-DAA4-E03465F9BDAD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F154DAF-9EF7-7E2A-B661-A749C74433E4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3907B30-F52D-6B7F-4557-8E92306F1A74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07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1F876-A18E-687D-35EC-3690ADE5E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59D6D664-4654-435D-E9D2-2776222B9C6C}"/>
              </a:ext>
            </a:extLst>
          </p:cNvPr>
          <p:cNvSpPr/>
          <p:nvPr/>
        </p:nvSpPr>
        <p:spPr>
          <a:xfrm>
            <a:off x="202800" y="137160"/>
            <a:ext cx="11786400" cy="66042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1700" b="1" dirty="0">
                <a:latin typeface="+mn-lt"/>
                <a:cs typeface="Arial" panose="020B0604020202020204" pitchFamily="34" charset="0"/>
              </a:rPr>
              <a:t>8</a:t>
            </a:r>
            <a:r>
              <a:rPr lang="fr-FR" altLang="fr-FR" sz="1700" b="1" baseline="30000" dirty="0">
                <a:latin typeface="+mn-lt"/>
                <a:cs typeface="Arial" panose="020B0604020202020204" pitchFamily="34" charset="0"/>
              </a:rPr>
              <a:t>ème</a:t>
            </a:r>
            <a:r>
              <a:rPr lang="fr-FR" altLang="fr-FR" sz="1700" b="1" dirty="0">
                <a:latin typeface="+mn-lt"/>
                <a:cs typeface="Arial" panose="020B0604020202020204" pitchFamily="34" charset="0"/>
              </a:rPr>
              <a:t> période : 1815-1914</a:t>
            </a:r>
            <a:br>
              <a:rPr lang="fr-FR" altLang="fr-FR" sz="1700" b="1" dirty="0">
                <a:latin typeface="+mn-lt"/>
                <a:cs typeface="Arial" panose="020B0604020202020204" pitchFamily="34" charset="0"/>
              </a:rPr>
            </a:br>
            <a:r>
              <a:rPr lang="fr-FR" sz="1700" b="1" kern="0" dirty="0">
                <a:effectLst/>
                <a:latin typeface="+mn-lt"/>
                <a:ea typeface="Times New Roman" panose="02020603050405020304" pitchFamily="18" charset="0"/>
              </a:rPr>
              <a:t>Europe et Russie à la conquête de l’Orient et de l’Asie </a:t>
            </a:r>
            <a:br>
              <a:rPr lang="fr-FR" sz="1700" b="1" kern="1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fr-FR" sz="1700" b="1" kern="1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1700" b="1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1839-1856 : L’Europe, l’Empire ottoman des Tanzimat</a:t>
            </a:r>
            <a:br>
              <a:rPr lang="fr-FR" sz="1700" b="1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r>
              <a:rPr lang="fr-FR" sz="1700" b="1" spc="-1" dirty="0">
                <a:solidFill>
                  <a:srgbClr val="000000"/>
                </a:solidFill>
                <a:cs typeface="Calibri" panose="020F0502020204030204" pitchFamily="34" charset="0"/>
              </a:rPr>
              <a:t>L</a:t>
            </a:r>
            <a:r>
              <a:rPr lang="fr-FR" sz="1700" b="1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e retour de la question d’Orient et la guerre de Crimée</a:t>
            </a:r>
          </a:p>
          <a:p>
            <a:pPr algn="ctr">
              <a:lnSpc>
                <a:spcPct val="100000"/>
              </a:lnSpc>
            </a:pPr>
            <a:endParaRPr lang="fr-FR" sz="1700" strike="noStrike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z="17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1839 : Naissance de l’ère des Tanzimat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1808-1839 : Sous Mahmoud II, 1</a:t>
            </a:r>
            <a:r>
              <a:rPr lang="fr-FR" sz="1700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modernisation de l’Empire ottoman : La fin des janissaires et des spahis, remplacés par une armée turque de conscription ; La recentralisation met fin aux pouvoirs locaux autonomes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Nov. 1839 : Les Tanzimat : Suppression des inégalités religieuses, égalité juridique de tous les sujets et naissance d’une citoyenneté ottomane ; Sécularisation de l’Etat et établissement de tribunaux séculiers ; Suppression des fermes et naissance d’une véritable administration fiscale ; Mises en place d’une gendarmerie, d’un système régulier de recrutement militaire, d’un enseignement secondaire et supérieur et de ministères de plein exercice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1840-1853 : </a:t>
            </a:r>
            <a:r>
              <a:rPr lang="fr-FR" sz="1700" b="1" spc="-1" dirty="0">
                <a:solidFill>
                  <a:srgbClr val="000000"/>
                </a:solidFill>
                <a:cs typeface="Calibri" panose="020F0502020204030204" pitchFamily="34" charset="0"/>
              </a:rPr>
              <a:t>L</a:t>
            </a:r>
            <a:r>
              <a:rPr lang="fr-FR" sz="1700" b="1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e retour de la question d’Orient : </a:t>
            </a:r>
            <a:r>
              <a:rPr lang="fr-FR" sz="17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L’affaire des Lieux Saints en Palestine et le printemps des peuples en Moldavie-Valachie ; Le déclenchement de la guerre de Crimée</a:t>
            </a:r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sz="1700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La crise des Lieux Saints à Bethléem et Jérusalem : En Palestine, prosélytisme britannique des protestants et du </a:t>
            </a:r>
            <a:r>
              <a:rPr lang="fr-FR" sz="1700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sionisme chrétien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; Réaction orthodoxe et réaction catholique de la France qui réclame une internationalisation de Jérusalem ; A la Pâques 1846, querelle violente entre catholiques et orthodoxes ; La crise religieuse devient une crise politique entre la France et la Russie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sz="1700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5128873-9D46-CA50-EF23-7BB5D84C4CFB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858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62332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1808-1839 : Sous Mahmoud II,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modernisation de l’Empire ottoman : … 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Pour faire passer ces réformes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Leur donner un caractère islamique…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notamment au nom de la fonction sacrée de justice Que l’Etat ottoman doit à ses sujets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dès sa création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Ainsi que l’exige le texte sacré de notre loi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réformes, celles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Mahmoud II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Toucheront d’abord l’armée et la recentralisation…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D6AE513-488F-067C-1695-486C323D4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180E583-122A-0B15-304E-DD5BDCDBA784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C95BA8B-4EAC-998C-1EE5-8B3055086E62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BBBAB92-405D-CAE7-C54E-98E1E7A32EB7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4F68E35-44C5-DC43-2BF9-94A0DAE4BE88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FBAC72B-150D-7841-9CBF-E7E67A65B83A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6EC5125-94A7-D608-BCF2-F1DAE0A506A7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6DC05ED-BFB0-91C9-AB8D-A4F94D008702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53A141F-7FEE-96DA-3FC8-69FA82942AEA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8AC292C-8ED2-FD23-0306-F9F845D6F2F3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FC97FBA-6DC0-B593-BD56-A6E68CF36589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8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75585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1808-1839 : … La fin des janissaires et des spahis, remplacés par une armée turque de conscription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1) Refondation et modernisation de l’armée…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Elimination des anciens corps militaires…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1826 : La résistance et le massacre des janissaires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*1831 : La suppression des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timars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terres octroyées aux cavaliers, 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spahis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désormais professionnalisés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1811 : Egypte : Massacre des Mamelouks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Mehmet Ali qui avait établi une armée de conscription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arabe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Remplacés par une nouvelle armée de conscription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Disciplinée et composée de musulmans</a:t>
            </a:r>
          </a:p>
          <a:p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Les non-musulmans en sont exemptés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compensation, augmentation de leurs impôts</a:t>
            </a:r>
          </a:p>
        </p:txBody>
      </p:sp>
    </p:spTree>
    <p:extLst>
      <p:ext uri="{BB962C8B-B14F-4D97-AF65-F5344CB8AC3E}">
        <p14:creationId xmlns:p14="http://schemas.microsoft.com/office/powerpoint/2010/main" val="3091481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22576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1808-1839 : … La recentralisation met fin aux pouvoirs locaux autonomes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2) Une recentralisation de l’Empire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Eliminations des grands pouvoirs locaux quasi-autonomes des pachas ; Et parmi eux…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*1822 : Victoire contre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rébellion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albanaise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d’Ali Pacha de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Janina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*1835 : Autorité ottomane rétablie en Lybie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Mais pas en Tunisie soutenue par la France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*Suppression de l’autonomie des émirs kurdes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Remplacés par les notables, riches propriétaires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Notables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désarmés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leurs milices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Bénéficiaires de fermes fiscales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contrepartie, comptables du bon comportement des habitants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1839 : Echec en Egypte de cette politique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EA9864A0-7BF5-DB5C-4284-279364803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6A35700-DC19-3C81-53E9-F151FF7C8005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61E95D7-40BF-E40C-E943-0C00FAFAF413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763033B-9CBA-87E1-B1E8-B44A001EF9F0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108AE56-EA86-E5DF-210D-FE575C7B2A61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8631088-D74D-8AF2-2891-8BBBDF32B297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69CA01-CD79-CF94-5FAF-A11D6890779F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82EE0F-365E-490E-FAC3-04F4DC44C588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666F33F-28F8-E935-D7E6-87D387826C4C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85C4A7C-DED3-7A76-1D8B-2194222928C4}"/>
              </a:ext>
            </a:extLst>
          </p:cNvPr>
          <p:cNvSpPr/>
          <p:nvPr/>
        </p:nvSpPr>
        <p:spPr>
          <a:xfrm>
            <a:off x="8088384" y="225012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D38BF3A-074A-DDD6-1579-BA88FC17EC17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C805701-2570-CD74-47A8-A5522E1B2842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1D3B166-1784-0606-8641-C01F1F7407A8}"/>
              </a:ext>
            </a:extLst>
          </p:cNvPr>
          <p:cNvSpPr/>
          <p:nvPr/>
        </p:nvSpPr>
        <p:spPr>
          <a:xfrm>
            <a:off x="11751486" y="263790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048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62332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bilan…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*1808-39 : Durant le règne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Mahmoud 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Modernisation de l’armée et recentralisation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*1839 : Sous le règne de son fils </a:t>
            </a:r>
            <a:r>
              <a:rPr lang="fr-FR" sz="1800" u="sng" dirty="0" err="1">
                <a:solidFill>
                  <a:schemeClr val="tx1"/>
                </a:solidFill>
              </a:rPr>
              <a:t>Abdülmecid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réformes se poursuivent ; Et…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modernisation de l’Etat devient le principal chantier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modernisation de l’Etat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nécessite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même temps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Celle du statut de l’individu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comme objectif à terme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développement d’une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citoyenneté ottomane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Voire d’une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nation ottomane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*Pour commencer sur ce sujet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état des lieux avant 1839…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37751A19-C85F-7468-AEC3-6725BB0E8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2A9F45D-0086-119F-6ECB-63AA2454E60C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0C1FD83-D593-4815-FA74-CC3863A19228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87DEB3E-AE6F-8C04-A2ED-97FF7D43F9FD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C7F2977-CE3D-EB97-D43B-DE59831587AD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44F23D9-689D-1472-A47F-69FD98D65E33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1C1F351-F04E-6841-6DD6-F03408F6B5C6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2CDE0F7-6D55-2AB1-4EBE-71897DA904F7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310A752-CDB7-18A7-24F5-E3CF3F1DBFF9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7E9FF7D-209A-DE17-14F8-8DE9114CD2E5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B79B446-4D9C-BAB8-40D0-8FC6E2532FF9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397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49080" cy="42150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*Avant 1839 : Dans l’Empire ottoman règne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ordre hiérarchique entre musulmans…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non-musulmans de statut inférieur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Non-musulmans qui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sont organisés en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millets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nations auto-gérées </a:t>
            </a:r>
          </a:p>
          <a:p>
            <a:r>
              <a:rPr lang="fr-FR" i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orthodoxes, alévis, juifs, arméniens, catholiques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Millets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reconnus officieusement par le pouvoir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NB : Localement, même vision du monde, mêmes valeurs Et alliances locales fréquentes permettant la cohabitation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*1839 : De nouvelles réformes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un objectif…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59AB5F6E-18AE-FE86-297E-5F2064B12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1552A45-FF8B-1592-6A58-2B4D2EFC6763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58ADB20-77BF-D2C6-0758-AB1BDADD9F25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C9E9B5-C37C-AA6B-FC77-D20C8B490840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F038B99-2114-9CFF-2724-345839B5A2E5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50A4340-A5BA-C9E2-2C40-D232CEF55130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D34A550-8967-9275-D3B9-D04EEDC41262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62DAABB-36ED-81B0-1FFF-8F8C74C36293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7AC544B-AFEA-5CF3-A2A7-717BC5AB44C5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EFAF852-FD5B-0BD1-B0FF-369B61BE7252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2249BDC-3601-C8FD-52C3-7084F3A88C75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897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49080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*Passer d’une société d’Ancien Régime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Inégalitaire et divisée en communautés religieuses à…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société sécularisée et égalitaire, avec notamment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égalité juridique des sujets de l’Empire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*Egalité juridique qui entrainerait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fusion des différentes communautés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une seule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nation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ottomane, l’</a:t>
            </a:r>
            <a:r>
              <a:rPr lang="fr-FR" i="1" spc="-1" dirty="0">
                <a:solidFill>
                  <a:srgbClr val="000000"/>
                </a:solidFill>
                <a:cs typeface="Calibri" panose="020F0502020204030204" pitchFamily="34" charset="0"/>
              </a:rPr>
              <a:t>ottomanisme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Source nouvelle d’un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vivre-ensemble</a:t>
            </a:r>
          </a:p>
          <a:p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*Reprenons le récit...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59AB5F6E-18AE-FE86-297E-5F2064B12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1552A45-FF8B-1592-6A58-2B4D2EFC6763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58ADB20-77BF-D2C6-0758-AB1BDADD9F25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C9E9B5-C37C-AA6B-FC77-D20C8B490840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F038B99-2114-9CFF-2724-345839B5A2E5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50A4340-A5BA-C9E2-2C40-D232CEF55130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D34A550-8967-9275-D3B9-D04EEDC41262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62DAABB-36ED-81B0-1FFF-8F8C74C36293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7AC544B-AFEA-5CF3-A2A7-717BC5AB44C5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EFAF852-FD5B-0BD1-B0FF-369B61BE7252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2249BDC-3601-C8FD-52C3-7084F3A88C75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433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49080" cy="369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Nov. 1839 : Les Tanzimat : Suppression des inégalités religieuses, égalité juridique de tous les sujets et naissance d’une citoyenneté ottomane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*1839 : Avec le nouveau sultan </a:t>
            </a:r>
            <a:r>
              <a:rPr lang="fr-FR" sz="1800" u="sng" dirty="0" err="1">
                <a:solidFill>
                  <a:schemeClr val="tx1"/>
                </a:solidFill>
              </a:rPr>
              <a:t>Abdülmecid</a:t>
            </a:r>
            <a:endParaRPr lang="fr-FR" u="sng" dirty="0"/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Seconde phase des réformes ; Et…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 novembre 1839 : Le sultan </a:t>
            </a:r>
            <a:r>
              <a:rPr lang="fr-FR" dirty="0"/>
              <a:t>promulgue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dirty="0"/>
              <a:t>Le </a:t>
            </a:r>
            <a:r>
              <a:rPr lang="fr-FR" i="1" dirty="0" err="1"/>
              <a:t>Hatt-i</a:t>
            </a:r>
            <a:r>
              <a:rPr lang="fr-FR" i="1" dirty="0"/>
              <a:t> Sharif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l’édit de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Gülhane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annonce le début officiel des Tanzimat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*Cinq principales mesures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Seront mises en place progressivement…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ECDFB62A-BBCA-47C0-8E16-2844AE3F79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AF27FCB8-202F-8DC2-0BFC-EB78A47563C9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8402E18-A6B4-A9C6-003E-1C3737A662DD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10493DE-573F-7390-D124-8C9EB309DFD9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3E89E0B-A4D8-759B-F8A4-24F65A7BAD2D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009458E-09B6-48BD-9341-8A66FA6826EF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B389643-673F-27BC-43FD-DD7CADBFA386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31EC769-C1D6-F760-58A7-F1F744AB328B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FD67255-34F0-3278-54BB-318BAFEE16C5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F17B96E-8212-92C3-B027-4C6D4E208B2E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9119F6D-8820-9E2C-3070-A3C97651AB87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183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35828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Nov. 1839 : … Sécularisation de l’Etat et établissement de tribunaux séculiers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dirty="0"/>
              <a:t>a) 1</a:t>
            </a:r>
            <a:r>
              <a:rPr lang="fr-FR" baseline="30000" dirty="0"/>
              <a:t>ère</a:t>
            </a:r>
            <a:r>
              <a:rPr lang="fr-FR" dirty="0"/>
              <a:t> mesure…</a:t>
            </a:r>
          </a:p>
          <a:p>
            <a:r>
              <a:rPr lang="fr-FR" dirty="0"/>
              <a:t>L’édit de nov. 1839 garantit la vie et la propriété</a:t>
            </a:r>
          </a:p>
          <a:p>
            <a:r>
              <a:rPr lang="fr-FR" dirty="0"/>
              <a:t>Et donc la sécurité à tous les sujets ottomans…</a:t>
            </a:r>
          </a:p>
          <a:p>
            <a:endParaRPr lang="fr-FR" dirty="0"/>
          </a:p>
          <a:p>
            <a:r>
              <a:rPr lang="fr-FR" dirty="0"/>
              <a:t>Sans distinction de religion et de statut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musulmans et non-musulmans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Gouvernants et gouvernés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*La sécurité d’abord, tout en maintenant l’inégalité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2109573-BBF9-B5FC-9C79-8114209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A72DA9B-8821-0CCC-E2A4-7A494C8F9F92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B65784E-405E-EB76-ACFE-D37AB0D0A959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F099212-74D3-741F-2473-9E0B6D3B05D2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198A0A6-9EE2-62D1-2F4B-E9708BEBDDF4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D6A3831-3450-39F5-3734-807E8BC45AF0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567852C-2CFF-5155-AB1C-2AF0C5389294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DF26425-1872-4F20-4FB9-C400E02FAEDF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E3E2205-C91C-3FCE-6DAE-4DB5A903CECA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6E924C7-A29A-EEB7-F69F-DFEF3085A10F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E8E82FE-FD37-577F-235F-125BD91FBF2C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539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35828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Nov. 1839 : … Sécularisation de l’Etat et établissement de tribunaux séculiers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Des tribunaux séculiers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côté des tribunaux religieux, et notamment…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les contentieux commerciaux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Satisfaisant ainsi les puissances européennes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Les tribunaux religieux maintenus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les contentieux individuels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Une justice commerciale sécularisée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Donc, à terme, inutilité et fin des capitulations ?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2109573-BBF9-B5FC-9C79-8114209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A72DA9B-8821-0CCC-E2A4-7A494C8F9F92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B65784E-405E-EB76-ACFE-D37AB0D0A959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F099212-74D3-741F-2473-9E0B6D3B05D2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198A0A6-9EE2-62D1-2F4B-E9708BEBDDF4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D6A3831-3450-39F5-3734-807E8BC45AF0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567852C-2CFF-5155-AB1C-2AF0C5389294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DF26425-1872-4F20-4FB9-C400E02FAEDF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E3E2205-C91C-3FCE-6DAE-4DB5A903CECA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6E924C7-A29A-EEB7-F69F-DFEF3085A10F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E8E82FE-FD37-577F-235F-125BD91FBF2C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206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22576" cy="23068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Nov. 1839 : … Suppression des fermes et naissance d’une véritable administration fiscale ; 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Suppression des fermes fiscales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naissance d’une véritable administration fiscale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comme objectif une fiscalité juste et réglée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enfin…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1CD85F5-6B08-2234-4C26-6231A23AF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FBF3A9D2-CCBB-0344-AB60-95C27A36C092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A517B53-4C18-3575-E278-F6B727691186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66E5779-302C-03E2-B043-BCE1932E98D9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C66EC39-D336-AF7A-0FD3-B846DBC0E65E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F63E212-6480-CA7C-84BA-E28E3A398AF1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B785B80-5531-A02C-2C0D-838096BBCDA6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E577396-6820-8DC0-57BB-E18387C680D3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A41165E-415B-AD3B-6E29-72336657F9B4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E9B6511-C633-03BE-C73A-DE62FEC02DE6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B01F566-07B9-63F4-5747-0B5980CB5099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71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1F876-A18E-687D-35EC-3690ADE5E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59D6D664-4654-435D-E9D2-2776222B9C6C}"/>
              </a:ext>
            </a:extLst>
          </p:cNvPr>
          <p:cNvSpPr/>
          <p:nvPr/>
        </p:nvSpPr>
        <p:spPr>
          <a:xfrm>
            <a:off x="202800" y="137160"/>
            <a:ext cx="11786400" cy="66042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 1853-Mars 1856 : La guerre de Crimée : La Russie vaincue face à une coalition France-Grande Bretagne-Empire ottoman-Piémont Sardaigne ; Le traité de Paris entérine l’intégrité de l’Empire ottoman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 1853-Jan. 1854 : Conflit russo-turc en Moldavie ; Attaque navale des Russes à Sinope et entrée de la flotte franco-britannique en mer Noire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Mars-juin 1854 : France et Grande-Bretagne entrent en guerre contre la Russie et envoient un corps expéditionnaire à Varna ; Mais avec l’accord des Ottomans, l’Autriche occupe la Moldavie-Valachie et la Russie s’en retire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Oct.-Nov. 1855 : Derniers mouvements : Les Alliés occupent les bouches du Dniepr ; Au-delà du Caucase, les Russes s’emparent de Kars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</a:p>
          <a:p>
            <a:endParaRPr lang="fr-FR" b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5128873-9D46-CA50-EF23-7BB5D84C4CFB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422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22576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Nov. 1839 : … Mises en place d’une gendarmerie, d’un système régulier de recrutement militaire, d’un enseignement secondaire et supérieur et de ministères de plein exercice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Une gendarmerie et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système régulier de recrutement militaire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e) Un enseignement secondaire et supérieur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former militaire et administrateurs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f) Des ministères de plein exercice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Regroupés dans un Conseil présidé par le grand vizir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Sous Mahmoud II, un grand vizir pour le pouvoir civil et un </a:t>
            </a:r>
            <a:r>
              <a:rPr lang="fr-FR" i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cheikhholeslam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pour le pouvoir religieux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1CD85F5-6B08-2234-4C26-6231A23AF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FBF3A9D2-CCBB-0344-AB60-95C27A36C092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A517B53-4C18-3575-E278-F6B727691186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66E5779-302C-03E2-B043-BCE1932E98D9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C66EC39-D336-AF7A-0FD3-B846DBC0E65E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F63E212-6480-CA7C-84BA-E28E3A398AF1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B785B80-5531-A02C-2C0D-838096BBCDA6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E577396-6820-8DC0-57BB-E18387C680D3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A41165E-415B-AD3B-6E29-72336657F9B4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E9B6511-C633-03BE-C73A-DE62FEC02DE6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B01F566-07B9-63F4-5747-0B5980CB5099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439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62332" cy="17528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*1840 : Malgré ces ambitions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mise en œuvre des Tanzimat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S’avère être dès le début laborieuse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surtout très contrastée suivant les provinces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*Quatre points…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1AD3017-5082-576B-CC3D-9B6FDBADC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12C869B-EDA8-AFEE-BE9E-4FEB422171F4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F981454-BE04-79D9-7348-4FE19DC2FE34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B954E1-0382-280E-9A6F-908855BFAD34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F4E47FE-E9DD-B411-0835-3F43AFBFCB6D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D8A321B-84BF-458E-9C8E-CD099F63ED0D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8CFA529-39B8-79D5-3B2A-435A30D2825A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887D083-8B0B-FCE2-9C8B-4AEEFFFBDE31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6A79F3D-3D44-5B4A-02FB-125B09E281B2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929E9B0-F56F-4441-8695-DCBFDD32B4AC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C704EC2-AC81-0F96-29CA-19BD3A5EA5BB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113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62332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La conscription  (1820)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cœur anatolien se plie à la discipline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revanche, révoltes en Albanie et en Bosnie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tirage au sort en Syrie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*Finalement…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Essentiellement des conscrits anatoliens,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turcs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La fin des fermes fiscales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*Problèmes dans les Balkans entre les propriétaires musulmans et les paysans chrétiens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Surtout en Bosnie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*Conséquence…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Maintien de l’affermage fiscal dans certaines provinces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1AD3017-5082-576B-CC3D-9B6FDBADC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12C869B-EDA8-AFEE-BE9E-4FEB422171F4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F981454-BE04-79D9-7348-4FE19DC2FE34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B954E1-0382-280E-9A6F-908855BFAD34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F4E47FE-E9DD-B411-0835-3F43AFBFCB6D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D8A321B-84BF-458E-9C8E-CD099F63ED0D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8CFA529-39B8-79D5-3B2A-435A30D2825A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887D083-8B0B-FCE2-9C8B-4AEEFFFBDE31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6A79F3D-3D44-5B4A-02FB-125B09E281B2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929E9B0-F56F-4441-8695-DCBFDD32B4AC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C704EC2-AC81-0F96-29CA-19BD3A5EA5BB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76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09324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nation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la citoyenneté ottomanes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Restent une pure vue de l’esprit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une double-opposition apparaît, avec… 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Des musulmans qui restent attachés aux privilèges que leur confère l’Islam ; Notamment en matière fiscale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Des minorités chrétiennes toujours tentées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les autonomies, déjà acquises pour certaines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*Conséquence directe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 : Des révoltes communautaires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Notamment en Syrie-Palestine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 Et enfin…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AF987C1-24B1-D2D3-AC7A-CFBED0B2D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4D58823-0410-EC38-826C-EA9679392C81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D83A1D4-DDFE-AC81-8D48-1AD5E912ED72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BC1317A-A8F1-7784-E728-539EFBAB8FE0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B958FE9-04D0-2060-E7AE-6BAE2244E431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3EAABC8-81E3-E680-8E26-8F59EA36261D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61521DB-C515-BCB1-8F9E-D52D5F18F193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907EBA8-E193-5AEC-9CC1-72F02E9BFD96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9EB8E3C-12B8-2D16-D9DB-E02AD7CA0881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7983461-2AB7-7905-41DB-530FE5F7D217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8958710-FABE-2E6E-625A-96CC01034C31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743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62332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le même temps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à ces contradictions intérieures entre communautés s’ajoute…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doute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des puissances européennes et…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Leur soutien à l’émancipation des minorités religieuses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alimentent l’opposition aux réformes ottomanes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*Donc, encore une fois…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Empire ottoman en crise qui cherche à se réformer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qui doit dans le même temps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Gérer les oppositions internes contradictoires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les ingérences externes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deux étant plus ou moins liées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l’avenir de l’Empire ottoman,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malgré sa volonté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joue donc encore une fois, en partie, en Europe…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202F587-AEE7-C920-2DA3-211FE4EC4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C948D497-6083-DB3F-2EAE-9102EFD37783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9B945C6-0466-BA49-1A8B-9EFBE2B9FE6A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67D3EAB-4A67-920E-A42C-AC367DE83EF5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6ACBB1F-8B02-74F0-E681-62E17E068513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72DA7EB-17C7-2EE4-D63F-EE1737B78D53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B616679-304D-4417-E0F2-09A6D2C59053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EF7C48B-43C2-FE64-FD7D-F9F727632B23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E2D6A1A-5100-91D7-A82B-49EF853D8363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7A6530C-7A26-DDEC-AD15-EA0725A8C79E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09DB7F7-305F-5CFF-227A-6003FFF66A1F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296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1321985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20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1840-1853 : </a:t>
            </a:r>
            <a:r>
              <a:rPr lang="fr-FR" sz="2000" b="1" spc="-1" dirty="0">
                <a:solidFill>
                  <a:srgbClr val="000000"/>
                </a:solidFill>
                <a:cs typeface="Calibri" panose="020F0502020204030204" pitchFamily="34" charset="0"/>
              </a:rPr>
              <a:t>L</a:t>
            </a:r>
            <a:r>
              <a:rPr lang="fr-FR" sz="2000" b="1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e retour de la question d’Orient : </a:t>
            </a:r>
            <a:r>
              <a:rPr lang="fr-FR" sz="20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L’affaire des Lieux Saints en Palestine et le printemps des peuples en Moldavie-Valachie ; Le déclenchement de la guerre de Crimée</a:t>
            </a:r>
            <a:endParaRPr lang="fr-FR" sz="20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1418E06A-72FA-1E0C-63EB-A41FC0FE1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9521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79" y="137411"/>
            <a:ext cx="5829343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 : En ce qui concerne l’Europe et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*Après la guerre turco-égyptienne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GB soutient les réformes tout en doutant de leur réussite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elle maintient son protectorat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Contre les ambitions égyptiennes, soutenues par la France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Contre la menace russe : Balkans, Caucase et Détroits</a:t>
            </a:r>
          </a:p>
          <a:p>
            <a:pPr marL="285750" indent="-285750">
              <a:buFontTx/>
              <a:buChar char="-"/>
            </a:pP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*La Russie…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10235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7101550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 : La Russie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après la guerre turco-égyptienne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Elle privilégie une influence russe accrue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un Empire ottoman soumis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*1844 : La vision russe va rapidement évoluer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visite à Londres, Nicolas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propose un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mémorandum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lequel il montre toute l’ambiguïté de sa position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*Six points d’analyse de sa pensée…</a:t>
            </a:r>
          </a:p>
        </p:txBody>
      </p:sp>
    </p:spTree>
    <p:extLst>
      <p:ext uri="{BB962C8B-B14F-4D97-AF65-F5344CB8AC3E}">
        <p14:creationId xmlns:p14="http://schemas.microsoft.com/office/powerpoint/2010/main" val="3489780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7048542" cy="59386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sz="1600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Pour maintenir la paix, maintenir l’intégrité ottomane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ne pas s’ingérer dans ses affaires intérieures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il existe cependant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deux causes de complication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..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</a:t>
            </a:r>
            <a:r>
              <a:rPr lang="fr-FR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Porte s’affranchit trop souvent de ses engagements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utilisant notamment les rivalités européennes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Qu’il faut donc faire taire par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l’esprit de concorde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d’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unanimité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</a:t>
            </a:r>
            <a:r>
              <a:rPr lang="fr-FR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ne pas la confirmer dans cette illusion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De plus, même si les populations chrétiennes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Doivent être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maintenues dans la soumission envers l’autorité souveraine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Leurs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intérêts réclament des ménagements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Car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ces populations chrétiennes </a:t>
            </a:r>
            <a:r>
              <a:rPr lang="fr-FR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sont victimes de vexation et d’intolérance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*Pour résumer…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faut maintenir l’Empire ottoman malgré ces deux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complications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Multiple-jeu diplomatique de la Porte et persécution des chrétiens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il ne s’arrête pas là…</a:t>
            </a:r>
          </a:p>
        </p:txBody>
      </p:sp>
    </p:spTree>
    <p:extLst>
      <p:ext uri="{BB962C8B-B14F-4D97-AF65-F5344CB8AC3E}">
        <p14:creationId xmlns:p14="http://schemas.microsoft.com/office/powerpoint/2010/main" val="886233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7101550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On ne saurait se dissimuler combien cet empire renferme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D’éléments de dissolution ; </a:t>
            </a:r>
            <a:r>
              <a:rPr lang="fr-FR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fr-FR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circonstances peuvent hâter sa chute</a:t>
            </a:r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Même discours que l’Egyptien musulman Mehmet Ali…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e) Par conséquent…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Si nous prévoyons qu’il doit crouler, se concerter préalablement sur ce qui concerne l’établissement d’un nouvel ordre de choses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; … 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*Bref, un dépeçage et un partage…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partage entre la Russie,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prépondérante sur terre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solidarité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avec son allié autrichien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la Grande-Bretagne,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prépondérante sur mer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il poursuit…</a:t>
            </a:r>
          </a:p>
        </p:txBody>
      </p:sp>
    </p:spTree>
    <p:extLst>
      <p:ext uri="{BB962C8B-B14F-4D97-AF65-F5344CB8AC3E}">
        <p14:creationId xmlns:p14="http://schemas.microsoft.com/office/powerpoint/2010/main" val="298789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5066558" cy="6369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*Rappels…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Europe…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*1848 : Le Printemps des peuples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*1849 : Le temps de la réaction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Printemps des peuples est terminé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*Bilan en quatre points…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En Italie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Malgré l’affirmation du Piémont-Sardaigne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l’espoir qu’il suscite, retour au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statu quo ante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En Allemagne, idem…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Malgré l’affirmation de la puissante Prusse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l’espoir qu’elle suscite, retour au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statu quo ante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Dans les deux cas, la victoire se fera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l’Italie : Contre l’Autriche </a:t>
            </a:r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l’aide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la France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l’Allemagne : Contre l’Autriche </a:t>
            </a:r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la France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L’Empire autrichien…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Sauvé pour cette fois de l’éclatement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grande partie grâce à l’intervention russe</a:t>
            </a:r>
          </a:p>
        </p:txBody>
      </p:sp>
      <p:pic>
        <p:nvPicPr>
          <p:cNvPr id="6" name="Image 5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29EF3946-9261-578A-2770-7E2BDB791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38" t="18021" r="13889" b="9347"/>
          <a:stretch/>
        </p:blipFill>
        <p:spPr>
          <a:xfrm>
            <a:off x="5432742" y="177840"/>
            <a:ext cx="6604459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0931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53384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f) Et si la GB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agit d’accord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avec la Russie et l’Autriche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est à penser que la France se trouvera dans la nécessité de se conformer à la marche suivie par les trois puissances.</a:t>
            </a:r>
          </a:p>
          <a:p>
            <a:r>
              <a:rPr lang="fr-FR" sz="1700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conflit entre ces grandes puissances se trouvant ainsi écarté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*Résumons à nouveau…</a:t>
            </a:r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NB : Selon Henry Laurens, </a:t>
            </a:r>
            <a:r>
              <a:rPr lang="fr-FR" i="1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Les crises d’Orient</a:t>
            </a:r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, pp. 100-103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L’accueil britannique ne fut pas rempli d’enthousiasme</a:t>
            </a:r>
          </a:p>
          <a:p>
            <a:endParaRPr lang="fr-FR" spc="-1" dirty="0">
              <a:solidFill>
                <a:srgbClr val="FF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*En réalité, l’autocrate russe ne comprend pas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Le parlementarisme britannique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Il compte beaucoup sur les relations personnelles d’amitié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Et il prend pour des engagements fermes de simples échanges de vues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256056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79" y="137411"/>
            <a:ext cx="6955777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*1844 :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Il doute de la réussite des réformes ottomanes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Doute partagé par les Britanniques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Pour lui, la chute de l’Empire ottoman est imminente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la paix en Europe nécessite un plan préalable de partage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accord avec toutes les puissances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Quant à la France, elle suivra…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*Une fin imminente de l’Empire ottoman mais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paix est encore récente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Manque donc à ce scénario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dynamique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des prétextes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Ils arriveront rapidement…</a:t>
            </a:r>
          </a:p>
        </p:txBody>
      </p:sp>
    </p:spTree>
    <p:extLst>
      <p:ext uri="{BB962C8B-B14F-4D97-AF65-F5344CB8AC3E}">
        <p14:creationId xmlns:p14="http://schemas.microsoft.com/office/powerpoint/2010/main" val="397089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*Des prétextes…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conformément à la politique russe depuis 1774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Cela passera par l’ingérence dans les affaires orthodoxes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trois temps…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1848 : Le Printemps des peuples…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intervention, encore une,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les principautés danubiennes proches de la Russie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Mais avant cela…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 : Ce seront les Lieux Saints en Palestine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Et au final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1854-56 : La guerre de Crimée, à l’issue de laquelle se jouera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destin - provisoire -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*Donc, une suite de trois conflits…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Commençons par le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chronologiquement  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L’affaire des Lieux Saints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1369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92020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La crise des Lieux Saints à Bethléem et Jérusalem :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*Jérusalem…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avant le récit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peu d’histoire ancienne, en six points…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Au Moyen Age, protection des Lieux Saints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l’Eglise orthodoxe à travers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patriarche de Jérusalem (451)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1099-1291 : Pendant les Croisades…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patriarche latin aux ordres de Rome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1182 : Naissance d’une Eglise maronite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Eglise orientale catholique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002C96A8-5737-C8FE-E1EE-7707B620F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2269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00310" y="172060"/>
            <a:ext cx="5339011" cy="618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La crise des Lieux Saints à Bethléem et Jérusalem :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Au XVIIe siècle, avec un Louis XIII catholique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Protection française - et romaine - des Lieux Saints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Nombreux ordres missionnaires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De nouvelles Eglises orientales catholiques… chaldéenne (1553), syriaque (1662), melkite (1724) arménienne (1740)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*1740 : Protection française réaffirmée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une Capitulation ; NB : 1553, 1673, 1740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1815 : Après la Révolution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Retour des Français et arrivée croissante des Russes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e) Mais malgré ces intrusions catholiques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franques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Orthodoxes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grecs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conservent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préséance aux Lieux Saints…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Du fait de leur antériorité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des jurisprudences ottomanes en leur faveur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E1DF4D81-67C1-51A1-BDED-EB8A29BF3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6372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299255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La crise des Lieux Saints à Bethléem et Jérusalem :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f) 1832-40 :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intrusions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politiques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à Jérusalem…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effet, sous l’Egyptien Ibrahim Pacha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Consuls européens autorisés à Jérusalem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- 1839 : Consul britannique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- 1842-43 : Consuls de la Prusse et de la France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du fait de la modernisation des transports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Développement du pèlerinage à Jérusalem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*Conséquences…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81F6002-ACB2-141E-955A-B94D509F9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560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299255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La crise des Lieux Saints à Bethléem et Jérusalem :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*1830 : Une présence européenne accrue…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poussées par leurs opinions publiques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question de la gestion du pèlerinage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Devient une affaire importante…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va très vite devenir une source de conflits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Entre les puissances européennes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*1840 : Une crise va éclater, en quatre temps…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*Reprenons le récit…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81F6002-ACB2-141E-955A-B94D509F9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7441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39011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En Palestine, prosélytisme britannique des protestants et du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sionisme chrétien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1) 1840 : Politique religieuse de la GB en Orient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Sur deux aspects…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Politique de conversion au protestantisme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*1841-42 : A Constantinople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L’ambassadeur britannique est Stratford Canning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Oncle de George Canning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Il encourage les missionnaires protestants dans l’Empire ottoman : Beyrouth, Jérusalem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Et en Anatolie auprès des Arméniens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Et au nom de la liberté religieuse, il s’en prend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la loi islamique qui interdit la conversion d’un musulman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surtout…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57DC2352-B918-FECA-A9DB-B9BB48E0C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5105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13562" y="79172"/>
            <a:ext cx="5325759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En Palestine, prosélytisme britannique des protestants et du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sionisme chrétien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Au XIXe siècle : Affirmation du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sionisme chrétien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D’origine anglo-saxonne…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*Au XVIIe siècle (Henry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Finch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1621), chez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protestants britanniques, puis étasuniens apparaît Le courant de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l’accomplissement des prophéties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Avant la fin des temps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Rassemblement des juifs en Terre Sainte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conversion au christianisme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Aux EU, Mike Johnson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Président en 2023 de la Chambre des représentants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*Donc, du prosélytisme protestant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Britanniques passent à la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défense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des juifs…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9E1DA64-6FD7-87FD-B034-95806B23D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13161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13562" y="79172"/>
            <a:ext cx="5325759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En Palestine, prosélytisme britannique des protestants et du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sionisme chrétien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*1840 : A Londres…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whig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Palmerston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demande que le sultan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Favorise l’installation d’un foyer juif en Palestine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De nouveaux revenus fiscaux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Faire barrière aux ambitions égyptiennes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cette demande se transforme rapidement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une demande de protection britannique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l’ensemble des juifs de l’Empire ottoman…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9E1DA64-6FD7-87FD-B034-95806B23D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420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5066558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1849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révolutionnaires nationalistes ont été vaincus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la carte européenne n’a pas changé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revanche, dans les têtes, et malgré les échecs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expériences de 1848 ont laissé des traces…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dès les années 1850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vague nationaliste reprendra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des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réussites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*Comparons…</a:t>
            </a:r>
          </a:p>
        </p:txBody>
      </p:sp>
      <p:pic>
        <p:nvPicPr>
          <p:cNvPr id="6" name="Image 5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29EF3946-9261-578A-2770-7E2BDB791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38" t="18021" r="13889" b="9347"/>
          <a:stretch/>
        </p:blipFill>
        <p:spPr>
          <a:xfrm>
            <a:off x="5432742" y="177840"/>
            <a:ext cx="6604459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85474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25759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En Palestine, prosélytisme britannique des protestants et du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sionisme chrétien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*Refus des réformateurs ottomans…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Depuis les Tanzimat, la justice impériale protège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non-musulmans comme les musulmans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Donc, un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foyer protecteur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des juifs est inutile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Conformément aux souhaits européens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notamment britanniques (!)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Ils craignent…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surenchère française pour les catholiques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une surenchère russe pour les orthodoxes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*Bien vu…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450CC7AD-B9E0-4F89-2802-4C5CBE919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7836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65516" cy="43689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Réaction orthodoxe et réaction catholique de la France qui réclame une internationalisation de Jérusalem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2) 1840 : Face à ces revendications britanniques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Réactions des orthodoxes et des catholiques…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1840 : Les orthodoxes…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Inquiet du prosélytisme des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biblistes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patriarche orthodoxe de Constantinople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Rétablit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sur place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le patriarcat de Jérusalem qui se dote d’un important patrimoine foncier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Actuellement,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propriétaire privé d’Israël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patriarcat possède 20% de Jérusalem (à vérifier)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EF7B66A6-030B-F800-3CB0-94CCC4982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88540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65516" cy="40765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Réaction orthodoxe et réaction catholique de la France qui réclame une internationalisation de Jérusalem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1842 : Les catholiques…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France propose une </a:t>
            </a:r>
            <a:r>
              <a:rPr lang="fr-FR" sz="1700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internationalisation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Jérusalem</a:t>
            </a:r>
            <a:endParaRPr lang="fr-FR" sz="1700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Refus de la GB qui soutient l’intégrité ottomane (!)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qui crée un évêché protestant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anglo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-prussien…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des missionnaires anglais, allemands et américains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convertir les juifs au protestantisme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*1842 : Tension extrême entre les trois christianismes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Manque un événement déclencheur…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EF7B66A6-030B-F800-3CB0-94CCC4982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75934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52263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A la Pâques 1846, querelle violente entre catholiques et orthodoxes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3) 1846 : L’événement déclencheur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Jérusalem, à Pâques…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Conflit entre orthodoxes et catholiques : 40 morts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*Réactions catholiques…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Juillet 1847 : Réaction romaine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pape Pie IX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rétablit le patriarcat latin de Jérusalem Tenu par des Italiens…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40E5451-D387-1B70-90C7-6AD47E95D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96573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52263" cy="369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A la Pâques 1846, querelle violente entre catholiques et orthodoxes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1847-48 : Réaction française…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*La droite catholique française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Puis le président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Louis-Napoléon Bonaparte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Apportent un soutien appuyé aux catholiques en Palestine et exigent une négociation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Ainsi qu’à la cause maronite de la Montagne libanaise ; Et au-delà à celle des chrétiens d’Orient non-orthodoxes ; A revoir…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40E5451-D387-1B70-90C7-6AD47E95D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25247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7008785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La crise religieuse devient une crise politique entre la France et la Russie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4) La crise religieuse devient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crise politique entre la France et la Russie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quatre temps…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Déc. 1851-52 : L.-N. Bonaparte devient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Napoléon III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objectif : Rassurer :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L’Empire, c’est la paix !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en même temps…</a:t>
            </a:r>
          </a:p>
          <a:p>
            <a:r>
              <a:rPr lang="fr-FR" dirty="0"/>
              <a:t>Restaurer pleinement l'influence française en Europe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se rapprochant de la GB</a:t>
            </a:r>
          </a:p>
          <a:p>
            <a:pPr marL="285750" indent="-285750">
              <a:buFontTx/>
              <a:buChar char="-"/>
            </a:pP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à l’inverse…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s’opposant à la Russie ; La Russie ennemie…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Des nationalismes -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gendarme de l’Europe -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pour satisfaire sa gauche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Et à Jérusalem des catholiques, pour satisfaire sa droite…</a:t>
            </a:r>
          </a:p>
        </p:txBody>
      </p:sp>
    </p:spTree>
    <p:extLst>
      <p:ext uri="{BB962C8B-B14F-4D97-AF65-F5344CB8AC3E}">
        <p14:creationId xmlns:p14="http://schemas.microsoft.com/office/powerpoint/2010/main" val="27143546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7008785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La crise religieuse devient une crise politique entre la France et la Russie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Sur les Lieux Saints…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Obtenir des Ottomans des concessions inacceptables pour la Russie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après une réaction russe, contraindre ainsi la GB à s’allier à la France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Machiavélique !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Ainsi…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*Août 1851 : A Constantinople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l’ambassadeur français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Charles de la Valette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La France est opposée cette fois-ci à toute négociation 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Et il affirme que le contrôle catholique des Lieux Saints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Est établi depuis la Capitulation de 1740…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*Eté 1852 : La Valette est rappelé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Napoléon III maintient la pression…</a:t>
            </a:r>
          </a:p>
        </p:txBody>
      </p:sp>
    </p:spTree>
    <p:extLst>
      <p:ext uri="{BB962C8B-B14F-4D97-AF65-F5344CB8AC3E}">
        <p14:creationId xmlns:p14="http://schemas.microsoft.com/office/powerpoint/2010/main" val="20464758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52263" cy="618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La crise religieuse devient une crise politique entre la France et la Russie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Nov. 1852 : Napoléon III envoie à Constantinople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navire de ligne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Charlemagne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En violation de la Convention de Londres de 1841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dirty="0"/>
              <a:t>Pour forcer le sultan à accorder aux catholiques</a:t>
            </a:r>
          </a:p>
          <a:p>
            <a:r>
              <a:rPr lang="fr-FR" dirty="0"/>
              <a:t>Les clés de la basilique de la Nativité à Bethléem</a:t>
            </a:r>
          </a:p>
          <a:p>
            <a:endParaRPr lang="fr-FR" dirty="0"/>
          </a:p>
          <a:p>
            <a:r>
              <a:rPr lang="fr-FR" dirty="0"/>
              <a:t>*La tension est à son extrême</a:t>
            </a:r>
          </a:p>
          <a:p>
            <a:r>
              <a:rPr lang="fr-FR" dirty="0"/>
              <a:t>Mais en réalité en nov. 1852…</a:t>
            </a:r>
          </a:p>
          <a:p>
            <a:endParaRPr lang="fr-FR" dirty="0"/>
          </a:p>
          <a:p>
            <a:r>
              <a:rPr lang="fr-FR" dirty="0"/>
              <a:t>Cette crise politico-religieuse a évolué</a:t>
            </a:r>
          </a:p>
          <a:p>
            <a:r>
              <a:rPr lang="fr-FR" dirty="0"/>
              <a:t>Elle ne </a:t>
            </a:r>
            <a:r>
              <a:rPr lang="fr-FR" sz="1700" dirty="0"/>
              <a:t>concerne</a:t>
            </a:r>
            <a:r>
              <a:rPr lang="fr-FR" dirty="0"/>
              <a:t> plus seulement l’avenir des </a:t>
            </a:r>
            <a:r>
              <a:rPr lang="fr-FR" sz="1700" dirty="0"/>
              <a:t>Lieux Saints</a:t>
            </a:r>
          </a:p>
          <a:p>
            <a:r>
              <a:rPr lang="fr-FR" dirty="0"/>
              <a:t>Mais l’avenir de l’ensemble des Chrétiens de l’Empire</a:t>
            </a:r>
          </a:p>
          <a:p>
            <a:endParaRPr lang="fr-FR" dirty="0"/>
          </a:p>
          <a:p>
            <a:r>
              <a:rPr lang="fr-FR" dirty="0"/>
              <a:t>Et une partie du conflit va se jouer</a:t>
            </a:r>
          </a:p>
          <a:p>
            <a:r>
              <a:rPr lang="fr-FR" dirty="0"/>
              <a:t>Dans les provinces danubiennes, Moldavie et Valachie</a:t>
            </a:r>
          </a:p>
          <a:p>
            <a:endParaRPr lang="fr-FR" dirty="0"/>
          </a:p>
          <a:p>
            <a:r>
              <a:rPr lang="fr-FR" dirty="0"/>
              <a:t>*Avec en toile de fond</a:t>
            </a:r>
          </a:p>
          <a:p>
            <a:r>
              <a:rPr lang="fr-FR" dirty="0"/>
              <a:t>1848 et le Printemps des peuples…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40E5451-D387-1B70-90C7-6AD47E95D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40549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4958067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*Fév.-Mars 1848 : Le Printemps des peuples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après Paris, Vienne, Prague et Budapest 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 1848 : Le mouvement révolutionnaire atteint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provinces danubiennes, Moldavie et Valachie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*Deux rappels…</a:t>
            </a:r>
          </a:p>
        </p:txBody>
      </p:sp>
      <p:pic>
        <p:nvPicPr>
          <p:cNvPr id="4" name="Image 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3D5A99D3-F8B7-5AEC-76AE-5D8C82464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5" y="137411"/>
            <a:ext cx="6922695" cy="6583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E94315C-F725-7626-9A90-AAE6B54D9113}"/>
              </a:ext>
            </a:extLst>
          </p:cNvPr>
          <p:cNvSpPr/>
          <p:nvPr/>
        </p:nvSpPr>
        <p:spPr>
          <a:xfrm>
            <a:off x="5773227" y="1208794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5440D31-538E-650E-9B52-367E43FC36E8}"/>
              </a:ext>
            </a:extLst>
          </p:cNvPr>
          <p:cNvSpPr/>
          <p:nvPr/>
        </p:nvSpPr>
        <p:spPr>
          <a:xfrm>
            <a:off x="6284671" y="1848009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0396C72-C3AB-BF31-9A82-EB43328D2058}"/>
              </a:ext>
            </a:extLst>
          </p:cNvPr>
          <p:cNvSpPr/>
          <p:nvPr/>
        </p:nvSpPr>
        <p:spPr>
          <a:xfrm>
            <a:off x="6966597" y="2154190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6105244-44C9-BF70-F83F-50B9D0E7F0BF}"/>
              </a:ext>
            </a:extLst>
          </p:cNvPr>
          <p:cNvSpPr/>
          <p:nvPr/>
        </p:nvSpPr>
        <p:spPr>
          <a:xfrm>
            <a:off x="8965877" y="299821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8805E3B-98EF-3A88-1548-1956E68C4575}"/>
              </a:ext>
            </a:extLst>
          </p:cNvPr>
          <p:cNvSpPr/>
          <p:nvPr/>
        </p:nvSpPr>
        <p:spPr>
          <a:xfrm>
            <a:off x="9140747" y="200521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8925292-08AF-6AC6-1651-13DEC14CC921}"/>
              </a:ext>
            </a:extLst>
          </p:cNvPr>
          <p:cNvSpPr/>
          <p:nvPr/>
        </p:nvSpPr>
        <p:spPr>
          <a:xfrm>
            <a:off x="9886013" y="4072710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4351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5443" y="59573"/>
            <a:ext cx="4914613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1826 : Convention d’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Akkerman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Provinces autonomes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Sous condominium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russo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-ottoman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sous protectorat 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Avec deux princes, 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hospodars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Elus par 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boyards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nobles, pour 7 ans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Elections soumises à l’approbation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Du sultan et du tsar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968C9E9-8BED-F0F3-79E0-9D004F0FD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5" y="137411"/>
            <a:ext cx="6922695" cy="6583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56B6349A-AD36-0CE5-B2FE-C94A777DDE24}"/>
              </a:ext>
            </a:extLst>
          </p:cNvPr>
          <p:cNvSpPr/>
          <p:nvPr/>
        </p:nvSpPr>
        <p:spPr>
          <a:xfrm>
            <a:off x="5773227" y="1208794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FFB644E-7574-D31C-BACA-FE379EAF620E}"/>
              </a:ext>
            </a:extLst>
          </p:cNvPr>
          <p:cNvSpPr/>
          <p:nvPr/>
        </p:nvSpPr>
        <p:spPr>
          <a:xfrm>
            <a:off x="6284671" y="1848009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A78089F-1ABC-BB06-6D63-0EFC84EB68AE}"/>
              </a:ext>
            </a:extLst>
          </p:cNvPr>
          <p:cNvSpPr/>
          <p:nvPr/>
        </p:nvSpPr>
        <p:spPr>
          <a:xfrm>
            <a:off x="6966597" y="2154190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5E628AC-736F-A4FD-FF4A-DA036F79E19D}"/>
              </a:ext>
            </a:extLst>
          </p:cNvPr>
          <p:cNvSpPr/>
          <p:nvPr/>
        </p:nvSpPr>
        <p:spPr>
          <a:xfrm>
            <a:off x="8965877" y="299821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E09592D-A006-8275-54D5-6DF50788AB77}"/>
              </a:ext>
            </a:extLst>
          </p:cNvPr>
          <p:cNvSpPr/>
          <p:nvPr/>
        </p:nvSpPr>
        <p:spPr>
          <a:xfrm>
            <a:off x="9140747" y="200521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451E6E6-B5F4-D223-6482-4B990C497105}"/>
              </a:ext>
            </a:extLst>
          </p:cNvPr>
          <p:cNvSpPr/>
          <p:nvPr/>
        </p:nvSpPr>
        <p:spPr>
          <a:xfrm>
            <a:off x="9886013" y="4072710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67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2800436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omparons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 et 1885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*Une Italie royale (1859-70)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un Empire allemand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(1866-71) unifiés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Apparaissent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Ici, les nationalismes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N’ont pas séparé mais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Ils ont au contraire unifié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suivre…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*Continuons à comparer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Plus à l’est… </a:t>
            </a:r>
          </a:p>
        </p:txBody>
      </p:sp>
      <p:pic>
        <p:nvPicPr>
          <p:cNvPr id="9" name="Image 8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54588BE-4EFA-9F9E-FD49-6B5E784A2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3" y="201552"/>
            <a:ext cx="4398005" cy="4887283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817857C-34B6-A94A-B877-FDA93917B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195" y="223542"/>
            <a:ext cx="4398005" cy="48652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12964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5444" y="59573"/>
            <a:ext cx="4881874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1830 : Traité d’Andrinople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Règlements organiques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instaurent…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Des hospodars élus à vie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Et à terme deux constitutions qui seraient approuvées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Saint-Pétersbourg et Constantinople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deux hospodars gouvernent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Sous l’étroite surveillance des consuls russes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Occupation des troupes russes jusqu’en 1834…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*Revenons à 1848…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2B61974-9BAD-E3F3-ED3A-DC9381F9F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5" y="137411"/>
            <a:ext cx="6922695" cy="6583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4DEFB76-328B-6A65-C37F-E4C83FCE1ED7}"/>
              </a:ext>
            </a:extLst>
          </p:cNvPr>
          <p:cNvSpPr/>
          <p:nvPr/>
        </p:nvSpPr>
        <p:spPr>
          <a:xfrm>
            <a:off x="5773227" y="1208794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1B7E637-745E-FA02-E640-D8F2F1BB6C00}"/>
              </a:ext>
            </a:extLst>
          </p:cNvPr>
          <p:cNvSpPr/>
          <p:nvPr/>
        </p:nvSpPr>
        <p:spPr>
          <a:xfrm>
            <a:off x="6284671" y="1848009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0B562BC-346F-EBF7-9943-935C7AA9F77F}"/>
              </a:ext>
            </a:extLst>
          </p:cNvPr>
          <p:cNvSpPr/>
          <p:nvPr/>
        </p:nvSpPr>
        <p:spPr>
          <a:xfrm>
            <a:off x="6966597" y="2154190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03E0222-0E7B-BF3E-BE7E-C8348948A839}"/>
              </a:ext>
            </a:extLst>
          </p:cNvPr>
          <p:cNvSpPr/>
          <p:nvPr/>
        </p:nvSpPr>
        <p:spPr>
          <a:xfrm>
            <a:off x="8965877" y="299821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E40100B-6BCF-24FC-59FB-3B68C10CB1EF}"/>
              </a:ext>
            </a:extLst>
          </p:cNvPr>
          <p:cNvSpPr/>
          <p:nvPr/>
        </p:nvSpPr>
        <p:spPr>
          <a:xfrm>
            <a:off x="9140747" y="200521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B991853-3F14-5E04-0929-9B463D94E9BD}"/>
              </a:ext>
            </a:extLst>
          </p:cNvPr>
          <p:cNvSpPr/>
          <p:nvPr/>
        </p:nvSpPr>
        <p:spPr>
          <a:xfrm>
            <a:off x="9886013" y="4072710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8297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4872937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 1848 : Le mouvement révolutionnaire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Atteint les provinces danubiennes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 1848 : En Moldavie, à Iasi…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prince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Michel Sturdza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(1834)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Vient à bout de 3 jours d’agitation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1848 : En revanche, en Valachie, à Bucarest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prince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Georges </a:t>
            </a:r>
            <a:r>
              <a:rPr lang="fr-FR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Bibescu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(1842) doit abdiquer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gouvernement provisoire se met en place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révolutionnaires en appellent…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10F0321B-7CCB-FE92-1934-0FCF2F7EB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5" y="137411"/>
            <a:ext cx="6922695" cy="6583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87F92EA-A854-6B88-A25E-CE40D0A294CB}"/>
              </a:ext>
            </a:extLst>
          </p:cNvPr>
          <p:cNvSpPr/>
          <p:nvPr/>
        </p:nvSpPr>
        <p:spPr>
          <a:xfrm>
            <a:off x="5773227" y="1208794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1788E12-70EC-EF5C-B1D1-5B705F6CD083}"/>
              </a:ext>
            </a:extLst>
          </p:cNvPr>
          <p:cNvSpPr/>
          <p:nvPr/>
        </p:nvSpPr>
        <p:spPr>
          <a:xfrm>
            <a:off x="6284671" y="1848009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D8AC2F3-1198-E3AD-E665-E9BC913371A3}"/>
              </a:ext>
            </a:extLst>
          </p:cNvPr>
          <p:cNvSpPr/>
          <p:nvPr/>
        </p:nvSpPr>
        <p:spPr>
          <a:xfrm>
            <a:off x="6966597" y="2154190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0F9AB02-EFAA-ED3A-42D2-DF25E788F94E}"/>
              </a:ext>
            </a:extLst>
          </p:cNvPr>
          <p:cNvSpPr/>
          <p:nvPr/>
        </p:nvSpPr>
        <p:spPr>
          <a:xfrm>
            <a:off x="8965877" y="299821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8F0FA1F-EDE2-2AB4-4F09-AEDF3755935E}"/>
              </a:ext>
            </a:extLst>
          </p:cNvPr>
          <p:cNvSpPr/>
          <p:nvPr/>
        </p:nvSpPr>
        <p:spPr>
          <a:xfrm>
            <a:off x="9140747" y="200521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A0A84AC-06F4-DB4B-D174-ADFC75F584E8}"/>
              </a:ext>
            </a:extLst>
          </p:cNvPr>
          <p:cNvSpPr/>
          <p:nvPr/>
        </p:nvSpPr>
        <p:spPr>
          <a:xfrm>
            <a:off x="9886013" y="4072710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0170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4872937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A la constitution d’une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Grande Roumanie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Valachie, Moldavie, Transylvanie hongroise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Bessarabie russe (1812)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Mais dans le même temps…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 1848 : La Diète de Transylvanie à Cluj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Tenue par les nobles hongrois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Décide l’incorporation à la Hongrie révoltée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L’autonomie religieuse et la fin de la tutelle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Du métropolite serbe de Karlowitz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Et à la fin du protectorat russe établi en 1826…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2258B24-AD89-754C-0750-E5C567AA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5" y="137411"/>
            <a:ext cx="6922695" cy="6583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C61F44C-17A7-9EB7-7907-A98702119073}"/>
              </a:ext>
            </a:extLst>
          </p:cNvPr>
          <p:cNvSpPr/>
          <p:nvPr/>
        </p:nvSpPr>
        <p:spPr>
          <a:xfrm>
            <a:off x="5773227" y="1208794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17F104A-36E5-91B6-DD5F-AF46F2BEE006}"/>
              </a:ext>
            </a:extLst>
          </p:cNvPr>
          <p:cNvSpPr/>
          <p:nvPr/>
        </p:nvSpPr>
        <p:spPr>
          <a:xfrm>
            <a:off x="6284671" y="1848009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524198F-3B4E-45BC-29D8-7E3A791F6F2D}"/>
              </a:ext>
            </a:extLst>
          </p:cNvPr>
          <p:cNvSpPr/>
          <p:nvPr/>
        </p:nvSpPr>
        <p:spPr>
          <a:xfrm>
            <a:off x="6966597" y="2154190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8786F1C-7C93-4F64-F9D1-6E069EEF6FC6}"/>
              </a:ext>
            </a:extLst>
          </p:cNvPr>
          <p:cNvSpPr/>
          <p:nvPr/>
        </p:nvSpPr>
        <p:spPr>
          <a:xfrm>
            <a:off x="8965877" y="299821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8890F21-CE7E-22A6-6FCB-1B2EA1797072}"/>
              </a:ext>
            </a:extLst>
          </p:cNvPr>
          <p:cNvSpPr/>
          <p:nvPr/>
        </p:nvSpPr>
        <p:spPr>
          <a:xfrm>
            <a:off x="9140747" y="200521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02B5EE8-3C51-7FFD-7A87-B1ED74716AC1}"/>
              </a:ext>
            </a:extLst>
          </p:cNvPr>
          <p:cNvSpPr/>
          <p:nvPr/>
        </p:nvSpPr>
        <p:spPr>
          <a:xfrm>
            <a:off x="8244948" y="222867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FB6355F-7C4E-D617-61CC-842F96AF58EA}"/>
              </a:ext>
            </a:extLst>
          </p:cNvPr>
          <p:cNvSpPr/>
          <p:nvPr/>
        </p:nvSpPr>
        <p:spPr>
          <a:xfrm>
            <a:off x="9348355" y="188604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DE01659-D45F-3A13-1C88-679A3DA7C49C}"/>
              </a:ext>
            </a:extLst>
          </p:cNvPr>
          <p:cNvSpPr/>
          <p:nvPr/>
        </p:nvSpPr>
        <p:spPr>
          <a:xfrm>
            <a:off x="7749153" y="1357768"/>
            <a:ext cx="2030277" cy="207123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35E9229-AA91-7598-EFC5-FE0E3979E298}"/>
              </a:ext>
            </a:extLst>
          </p:cNvPr>
          <p:cNvSpPr/>
          <p:nvPr/>
        </p:nvSpPr>
        <p:spPr>
          <a:xfrm>
            <a:off x="9886013" y="4072710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4263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013139" cy="58924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*Juillet 1848 : Face à cela, les troupes russes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Pénètrent en Moldavie et menacent la Valachie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Ottomans tentent une médiation (!)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les Russes veulent maintenir leur protectorat (!!)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*Sept. 1848 Finalement…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troupes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russo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-ottomanes entrent en Valachie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1849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Convention russo-turque de Balta-Liman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Russes et Ottomans suspendent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Règlements organiques de 1830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ils en reviennent aux hospodars nommés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pendant ce temps, en Transylvanie…</a:t>
            </a:r>
          </a:p>
        </p:txBody>
      </p:sp>
      <p:pic>
        <p:nvPicPr>
          <p:cNvPr id="4" name="Image 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261B8FE-A6A1-FEAF-2875-C56502977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5" y="137411"/>
            <a:ext cx="6922695" cy="6583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60D59F1-5C76-6AD2-1812-7F2C151FF292}"/>
              </a:ext>
            </a:extLst>
          </p:cNvPr>
          <p:cNvSpPr/>
          <p:nvPr/>
        </p:nvSpPr>
        <p:spPr>
          <a:xfrm>
            <a:off x="5773227" y="1208794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1D2C601-B22F-D734-FFE3-C5EA7B92ED9D}"/>
              </a:ext>
            </a:extLst>
          </p:cNvPr>
          <p:cNvSpPr/>
          <p:nvPr/>
        </p:nvSpPr>
        <p:spPr>
          <a:xfrm>
            <a:off x="6284671" y="1848009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AAA26E9-62AE-B718-003A-CB4BEA15F0D7}"/>
              </a:ext>
            </a:extLst>
          </p:cNvPr>
          <p:cNvSpPr/>
          <p:nvPr/>
        </p:nvSpPr>
        <p:spPr>
          <a:xfrm>
            <a:off x="6966597" y="2154190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3AC9FC0-D96A-4E84-F60F-DE6A45883282}"/>
              </a:ext>
            </a:extLst>
          </p:cNvPr>
          <p:cNvSpPr/>
          <p:nvPr/>
        </p:nvSpPr>
        <p:spPr>
          <a:xfrm>
            <a:off x="8965877" y="299821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DAFA11F-1C56-5E91-94DD-F390A235AF25}"/>
              </a:ext>
            </a:extLst>
          </p:cNvPr>
          <p:cNvSpPr/>
          <p:nvPr/>
        </p:nvSpPr>
        <p:spPr>
          <a:xfrm>
            <a:off x="9140747" y="200521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DF7488F-96AD-0A09-F6A5-C9B75D7D3381}"/>
              </a:ext>
            </a:extLst>
          </p:cNvPr>
          <p:cNvCxnSpPr>
            <a:cxnSpLocks/>
            <a:endCxn id="9" idx="7"/>
          </p:cNvCxnSpPr>
          <p:nvPr/>
        </p:nvCxnSpPr>
        <p:spPr>
          <a:xfrm flipH="1">
            <a:off x="9290008" y="976393"/>
            <a:ext cx="830385" cy="10506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C3715E7-5F8C-A1DC-7A4E-CCEA02660E71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 flipH="1">
            <a:off x="9053312" y="2132373"/>
            <a:ext cx="113044" cy="8658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0E99DFE-7924-0653-8F52-C18CF16C5718}"/>
              </a:ext>
            </a:extLst>
          </p:cNvPr>
          <p:cNvCxnSpPr>
            <a:cxnSpLocks/>
            <a:stCxn id="3" idx="1"/>
            <a:endCxn id="8" idx="5"/>
          </p:cNvCxnSpPr>
          <p:nvPr/>
        </p:nvCxnSpPr>
        <p:spPr>
          <a:xfrm flipH="1" flipV="1">
            <a:off x="9115138" y="3125369"/>
            <a:ext cx="812314" cy="9903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3FFA8B93-8ADD-DDBA-374E-784AE9D315F0}"/>
              </a:ext>
            </a:extLst>
          </p:cNvPr>
          <p:cNvSpPr/>
          <p:nvPr/>
        </p:nvSpPr>
        <p:spPr>
          <a:xfrm>
            <a:off x="8244948" y="2228677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4BF931B-15D2-9B2E-F4B3-317CA0F1EAA4}"/>
              </a:ext>
            </a:extLst>
          </p:cNvPr>
          <p:cNvSpPr/>
          <p:nvPr/>
        </p:nvSpPr>
        <p:spPr>
          <a:xfrm>
            <a:off x="9886013" y="4072710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4331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4967501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*Jan.-juillet 1849 : En Transylvanie…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Aidés par l’Autriche impériale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légions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paysans roumains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Luttent contre les Hongrois de la Diète de Cluj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*Juillet-Août 1849 : A la demande de l’Autriche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Entrée des Russes en Hongrie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l’armée hongroise d’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Artur </a:t>
            </a:r>
            <a:r>
              <a:rPr lang="fr-FR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Görgey</a:t>
            </a:r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Doit capituler à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Vilagos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BA89940C-0209-1B3C-9331-A86883013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5" y="137411"/>
            <a:ext cx="6922695" cy="6583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0E6F1547-5CA8-0FE1-6CC5-E9F7F442F1A8}"/>
              </a:ext>
            </a:extLst>
          </p:cNvPr>
          <p:cNvSpPr/>
          <p:nvPr/>
        </p:nvSpPr>
        <p:spPr>
          <a:xfrm>
            <a:off x="5773227" y="1208794"/>
            <a:ext cx="174870" cy="148974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63196F0-1981-E076-228C-7F40C9E5D31A}"/>
              </a:ext>
            </a:extLst>
          </p:cNvPr>
          <p:cNvSpPr/>
          <p:nvPr/>
        </p:nvSpPr>
        <p:spPr>
          <a:xfrm>
            <a:off x="6284671" y="1848009"/>
            <a:ext cx="174870" cy="148974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FF30B82-4CBF-E918-8A40-CD0858109A26}"/>
              </a:ext>
            </a:extLst>
          </p:cNvPr>
          <p:cNvSpPr/>
          <p:nvPr/>
        </p:nvSpPr>
        <p:spPr>
          <a:xfrm>
            <a:off x="6966597" y="2154190"/>
            <a:ext cx="174870" cy="148974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940E579-C5C0-9CEF-484D-660DFE23FDA3}"/>
              </a:ext>
            </a:extLst>
          </p:cNvPr>
          <p:cNvSpPr/>
          <p:nvPr/>
        </p:nvSpPr>
        <p:spPr>
          <a:xfrm>
            <a:off x="8965877" y="299821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BE380A9-8C31-3CD1-C550-05A053337049}"/>
              </a:ext>
            </a:extLst>
          </p:cNvPr>
          <p:cNvSpPr/>
          <p:nvPr/>
        </p:nvSpPr>
        <p:spPr>
          <a:xfrm>
            <a:off x="9140747" y="200521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D89C904-776A-3A25-52B5-AB0B8A0AE609}"/>
              </a:ext>
            </a:extLst>
          </p:cNvPr>
          <p:cNvCxnSpPr>
            <a:cxnSpLocks/>
            <a:endCxn id="16" idx="7"/>
          </p:cNvCxnSpPr>
          <p:nvPr/>
        </p:nvCxnSpPr>
        <p:spPr>
          <a:xfrm flipH="1">
            <a:off x="9290008" y="976393"/>
            <a:ext cx="830385" cy="10506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0298A00-8697-7CBB-24E5-EBCC38A26EBE}"/>
              </a:ext>
            </a:extLst>
          </p:cNvPr>
          <p:cNvCxnSpPr>
            <a:cxnSpLocks/>
            <a:stCxn id="16" idx="3"/>
            <a:endCxn id="15" idx="0"/>
          </p:cNvCxnSpPr>
          <p:nvPr/>
        </p:nvCxnSpPr>
        <p:spPr>
          <a:xfrm flipH="1">
            <a:off x="9053312" y="2132373"/>
            <a:ext cx="113044" cy="8658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DF7F64CB-2BB2-4B17-F208-81A9F1550788}"/>
              </a:ext>
            </a:extLst>
          </p:cNvPr>
          <p:cNvSpPr/>
          <p:nvPr/>
        </p:nvSpPr>
        <p:spPr>
          <a:xfrm>
            <a:off x="8244948" y="222867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6F11967-A124-7C6F-42FF-D5C1D95C404F}"/>
              </a:ext>
            </a:extLst>
          </p:cNvPr>
          <p:cNvCxnSpPr>
            <a:cxnSpLocks/>
            <a:stCxn id="13" idx="6"/>
            <a:endCxn id="14" idx="1"/>
          </p:cNvCxnSpPr>
          <p:nvPr/>
        </p:nvCxnSpPr>
        <p:spPr>
          <a:xfrm>
            <a:off x="6459541" y="1922496"/>
            <a:ext cx="532665" cy="253511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2FB3C90-D5DA-9785-774C-67D00BB1D4F7}"/>
              </a:ext>
            </a:extLst>
          </p:cNvPr>
          <p:cNvCxnSpPr>
            <a:cxnSpLocks/>
            <a:endCxn id="20" idx="5"/>
          </p:cNvCxnSpPr>
          <p:nvPr/>
        </p:nvCxnSpPr>
        <p:spPr>
          <a:xfrm flipH="1" flipV="1">
            <a:off x="8394209" y="2355834"/>
            <a:ext cx="418288" cy="20945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19D9D530-1B6A-41BD-187A-B4CF5BBBED7F}"/>
              </a:ext>
            </a:extLst>
          </p:cNvPr>
          <p:cNvCxnSpPr>
            <a:cxnSpLocks/>
            <a:endCxn id="130" idx="1"/>
          </p:cNvCxnSpPr>
          <p:nvPr/>
        </p:nvCxnSpPr>
        <p:spPr>
          <a:xfrm>
            <a:off x="7156568" y="217597"/>
            <a:ext cx="554344" cy="22205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llipse 129">
            <a:extLst>
              <a:ext uri="{FF2B5EF4-FFF2-40B4-BE49-F238E27FC236}">
                <a16:creationId xmlns:a16="http://schemas.microsoft.com/office/drawing/2014/main" id="{49A37B4B-905D-B70A-5170-5D5322367E01}"/>
              </a:ext>
            </a:extLst>
          </p:cNvPr>
          <p:cNvSpPr/>
          <p:nvPr/>
        </p:nvSpPr>
        <p:spPr>
          <a:xfrm>
            <a:off x="7685303" y="241631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27F04C2E-9DF7-0855-D996-9200A644D697}"/>
              </a:ext>
            </a:extLst>
          </p:cNvPr>
          <p:cNvCxnSpPr>
            <a:cxnSpLocks/>
            <a:stCxn id="13" idx="1"/>
            <a:endCxn id="12" idx="4"/>
          </p:cNvCxnSpPr>
          <p:nvPr/>
        </p:nvCxnSpPr>
        <p:spPr>
          <a:xfrm flipH="1" flipV="1">
            <a:off x="5860662" y="1357768"/>
            <a:ext cx="449618" cy="51205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Ellipse 135">
            <a:extLst>
              <a:ext uri="{FF2B5EF4-FFF2-40B4-BE49-F238E27FC236}">
                <a16:creationId xmlns:a16="http://schemas.microsoft.com/office/drawing/2014/main" id="{9525F3E0-D822-DE37-338F-96032C2427DF}"/>
              </a:ext>
            </a:extLst>
          </p:cNvPr>
          <p:cNvSpPr/>
          <p:nvPr/>
        </p:nvSpPr>
        <p:spPr>
          <a:xfrm>
            <a:off x="6243507" y="2797661"/>
            <a:ext cx="174870" cy="148974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30C2C751-2099-00E6-D119-5E30D4EAE601}"/>
              </a:ext>
            </a:extLst>
          </p:cNvPr>
          <p:cNvCxnSpPr>
            <a:cxnSpLocks/>
            <a:stCxn id="136" idx="7"/>
            <a:endCxn id="14" idx="3"/>
          </p:cNvCxnSpPr>
          <p:nvPr/>
        </p:nvCxnSpPr>
        <p:spPr>
          <a:xfrm flipV="1">
            <a:off x="6392768" y="2281347"/>
            <a:ext cx="599438" cy="538131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9570186A-D875-7C97-3404-E620115DE815}"/>
              </a:ext>
            </a:extLst>
          </p:cNvPr>
          <p:cNvCxnSpPr>
            <a:cxnSpLocks/>
            <a:stCxn id="14" idx="6"/>
            <a:endCxn id="20" idx="2"/>
          </p:cNvCxnSpPr>
          <p:nvPr/>
        </p:nvCxnSpPr>
        <p:spPr>
          <a:xfrm>
            <a:off x="7141467" y="2228677"/>
            <a:ext cx="1103481" cy="74487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avec flèche 145">
            <a:extLst>
              <a:ext uri="{FF2B5EF4-FFF2-40B4-BE49-F238E27FC236}">
                <a16:creationId xmlns:a16="http://schemas.microsoft.com/office/drawing/2014/main" id="{D8A59FF3-D882-B3B5-4E0C-46D4E54A4F53}"/>
              </a:ext>
            </a:extLst>
          </p:cNvPr>
          <p:cNvCxnSpPr>
            <a:cxnSpLocks/>
            <a:stCxn id="14" idx="5"/>
            <a:endCxn id="130" idx="2"/>
          </p:cNvCxnSpPr>
          <p:nvPr/>
        </p:nvCxnSpPr>
        <p:spPr>
          <a:xfrm>
            <a:off x="7115858" y="2281347"/>
            <a:ext cx="569445" cy="20945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avec flèche 153">
            <a:extLst>
              <a:ext uri="{FF2B5EF4-FFF2-40B4-BE49-F238E27FC236}">
                <a16:creationId xmlns:a16="http://schemas.microsoft.com/office/drawing/2014/main" id="{7EB49A59-95FB-3E73-84B9-384CC4F8E8D3}"/>
              </a:ext>
            </a:extLst>
          </p:cNvPr>
          <p:cNvCxnSpPr>
            <a:cxnSpLocks/>
            <a:stCxn id="155" idx="1"/>
          </p:cNvCxnSpPr>
          <p:nvPr/>
        </p:nvCxnSpPr>
        <p:spPr>
          <a:xfrm flipH="1" flipV="1">
            <a:off x="9115138" y="3125369"/>
            <a:ext cx="812314" cy="9903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Ellipse 154">
            <a:extLst>
              <a:ext uri="{FF2B5EF4-FFF2-40B4-BE49-F238E27FC236}">
                <a16:creationId xmlns:a16="http://schemas.microsoft.com/office/drawing/2014/main" id="{10BCB11C-F105-FB58-7066-7EC1124F3EDB}"/>
              </a:ext>
            </a:extLst>
          </p:cNvPr>
          <p:cNvSpPr/>
          <p:nvPr/>
        </p:nvSpPr>
        <p:spPr>
          <a:xfrm>
            <a:off x="9886013" y="4072710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5528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779477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*Bilan…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Comme en Europe occidentale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Défaite des nationalistes de l’Europe orientale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trois conséquences…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1) Des milliers de Hongrois - et à nouveau de Polonais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réfugient dans l’Empire ottoman…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Malgré les protestations des Autrichiens et des Russes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avec le soutien de la France et de l’Angleterre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*Dans les milieux libéraux et progressistes européens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Bonne image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l’Empire ottoman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Notamment chez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Karl Marx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revanche, pour la Russie…</a:t>
            </a:r>
          </a:p>
        </p:txBody>
      </p:sp>
      <p:pic>
        <p:nvPicPr>
          <p:cNvPr id="133" name="Image 13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F628F94-4417-2C49-8B21-28E02B5F8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35" name="Ellipse 134">
            <a:extLst>
              <a:ext uri="{FF2B5EF4-FFF2-40B4-BE49-F238E27FC236}">
                <a16:creationId xmlns:a16="http://schemas.microsoft.com/office/drawing/2014/main" id="{4D2FB89D-ED65-5AAC-F402-D04535876B0E}"/>
              </a:ext>
            </a:extLst>
          </p:cNvPr>
          <p:cNvSpPr/>
          <p:nvPr/>
        </p:nvSpPr>
        <p:spPr>
          <a:xfrm>
            <a:off x="9460396" y="397383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C1AB1A1A-0EC3-6CEA-3196-54AA135D03C4}"/>
              </a:ext>
            </a:extLst>
          </p:cNvPr>
          <p:cNvCxnSpPr>
            <a:cxnSpLocks/>
            <a:stCxn id="135" idx="5"/>
            <a:endCxn id="142" idx="1"/>
          </p:cNvCxnSpPr>
          <p:nvPr/>
        </p:nvCxnSpPr>
        <p:spPr>
          <a:xfrm>
            <a:off x="9609657" y="4100994"/>
            <a:ext cx="914863" cy="55327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>
            <a:extLst>
              <a:ext uri="{FF2B5EF4-FFF2-40B4-BE49-F238E27FC236}">
                <a16:creationId xmlns:a16="http://schemas.microsoft.com/office/drawing/2014/main" id="{B581AE06-D11B-7CAA-AE6F-DF3EAA008871}"/>
              </a:ext>
            </a:extLst>
          </p:cNvPr>
          <p:cNvSpPr/>
          <p:nvPr/>
        </p:nvSpPr>
        <p:spPr>
          <a:xfrm>
            <a:off x="9465660" y="325686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325C7A82-5861-E3D0-B599-C006E6B19485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5" name="Connecteur droit avec flèche 144">
            <a:extLst>
              <a:ext uri="{FF2B5EF4-FFF2-40B4-BE49-F238E27FC236}">
                <a16:creationId xmlns:a16="http://schemas.microsoft.com/office/drawing/2014/main" id="{3B584DC2-F520-39F9-7662-CCD921A0ADD1}"/>
              </a:ext>
            </a:extLst>
          </p:cNvPr>
          <p:cNvCxnSpPr>
            <a:cxnSpLocks/>
          </p:cNvCxnSpPr>
          <p:nvPr/>
        </p:nvCxnSpPr>
        <p:spPr>
          <a:xfrm>
            <a:off x="9553095" y="3405834"/>
            <a:ext cx="971425" cy="12484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Ellipse 145">
            <a:extLst>
              <a:ext uri="{FF2B5EF4-FFF2-40B4-BE49-F238E27FC236}">
                <a16:creationId xmlns:a16="http://schemas.microsoft.com/office/drawing/2014/main" id="{1E03F893-AC7A-4511-CF47-9230D5808FE3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6350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1" y="137411"/>
            <a:ext cx="5760096" cy="61540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2) Les nombreux réfugiés politiques en Europe de l’Ouest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Contribuent grandement à l’hostilité contre les Russes…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De nombreux Roumains proscrits s’installent à Paris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Où ils rejoignent les Polonais et les Hongrois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Tous victimes du despotisme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asiatique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des Russes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Ils s’efforcent d’intéresser Napoléon III à leur cause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A Paris, ces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insistent sur une continuité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Entre 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Daces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l’Antiquité et les 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signifiant ainsi une appartenance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latine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Plus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civilisée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que le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slavisme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russe…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Donc une identification avec la culture européenne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progressiste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un rejet de l’Orient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arriéré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20BBFBC-BF8E-11B1-2092-A1B0EED8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7C03BE76-73E7-784F-3317-11B297F39B13}"/>
              </a:ext>
            </a:extLst>
          </p:cNvPr>
          <p:cNvSpPr/>
          <p:nvPr/>
        </p:nvSpPr>
        <p:spPr>
          <a:xfrm>
            <a:off x="9460396" y="397383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82C9B58-334C-9B69-4132-EF5E7B5EE5F8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9609657" y="4100994"/>
            <a:ext cx="914863" cy="55327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F3A0691E-8168-2F54-43F9-4BD81D4E1455}"/>
              </a:ext>
            </a:extLst>
          </p:cNvPr>
          <p:cNvSpPr/>
          <p:nvPr/>
        </p:nvSpPr>
        <p:spPr>
          <a:xfrm>
            <a:off x="9465660" y="325686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1357FF6-6D4F-DE81-F690-D81D7D8BB252}"/>
              </a:ext>
            </a:extLst>
          </p:cNvPr>
          <p:cNvCxnSpPr>
            <a:cxnSpLocks/>
            <a:stCxn id="17" idx="4"/>
            <a:endCxn id="19" idx="1"/>
          </p:cNvCxnSpPr>
          <p:nvPr/>
        </p:nvCxnSpPr>
        <p:spPr>
          <a:xfrm>
            <a:off x="9553095" y="3405834"/>
            <a:ext cx="971425" cy="12484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55BEA16B-7457-942B-DA58-A9E98F061888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16AC486-8E09-1183-C7AB-0C281525F6EE}"/>
              </a:ext>
            </a:extLst>
          </p:cNvPr>
          <p:cNvSpPr/>
          <p:nvPr/>
        </p:nvSpPr>
        <p:spPr>
          <a:xfrm>
            <a:off x="10062408" y="422865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16F3BFF-3AB0-9DEC-9F9A-3749FDBB1776}"/>
              </a:ext>
            </a:extLst>
          </p:cNvPr>
          <p:cNvCxnSpPr>
            <a:cxnSpLocks/>
            <a:stCxn id="15" idx="2"/>
            <a:endCxn id="134" idx="6"/>
          </p:cNvCxnSpPr>
          <p:nvPr/>
        </p:nvCxnSpPr>
        <p:spPr>
          <a:xfrm flipH="1" flipV="1">
            <a:off x="7901767" y="3778678"/>
            <a:ext cx="1558629" cy="2696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7117A799-150A-7081-C72A-11C6F80768D0}"/>
              </a:ext>
            </a:extLst>
          </p:cNvPr>
          <p:cNvCxnSpPr>
            <a:cxnSpLocks/>
            <a:endCxn id="134" idx="5"/>
          </p:cNvCxnSpPr>
          <p:nvPr/>
        </p:nvCxnSpPr>
        <p:spPr>
          <a:xfrm flipH="1" flipV="1">
            <a:off x="7860328" y="3882394"/>
            <a:ext cx="1004703" cy="59144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15128D74-AB2F-64CF-5403-C1FCFFB8E1E7}"/>
              </a:ext>
            </a:extLst>
          </p:cNvPr>
          <p:cNvCxnSpPr>
            <a:cxnSpLocks/>
            <a:stCxn id="17" idx="2"/>
            <a:endCxn id="134" idx="6"/>
          </p:cNvCxnSpPr>
          <p:nvPr/>
        </p:nvCxnSpPr>
        <p:spPr>
          <a:xfrm flipH="1">
            <a:off x="7901767" y="3331347"/>
            <a:ext cx="1563893" cy="44733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llipse 132">
            <a:extLst>
              <a:ext uri="{FF2B5EF4-FFF2-40B4-BE49-F238E27FC236}">
                <a16:creationId xmlns:a16="http://schemas.microsoft.com/office/drawing/2014/main" id="{77EC3491-0BE6-26CD-E956-7AA5D88A3651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5FCAF7F6-DDCF-8B6C-58D3-A4545EF0C456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E8CF7B58-2809-A98A-F008-C0DD554AC7E7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8778000" y="4303142"/>
            <a:ext cx="1284408" cy="12738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4743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760097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3) Pour les Européens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Côté GB…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*Depuis longtemps, l’autocratie et le panslavisme russes Sont des dangers pour l’Europe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*Fantasme d’une marche russe vers l’Inde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Déraisonnable pour les militaires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Du fait des contraintes logistiques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Palestine, pour les protestants anglo-saxons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L’ennemi principal ne sont pas les musulmans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l’Eglise orthodoxe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50C11721-4E18-3784-352D-044561B56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ADCCA09-0B69-6565-B30B-804FAFAAA7B5}"/>
              </a:ext>
            </a:extLst>
          </p:cNvPr>
          <p:cNvSpPr/>
          <p:nvPr/>
        </p:nvSpPr>
        <p:spPr>
          <a:xfrm>
            <a:off x="9460396" y="397383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94D2971-7B64-2DA6-B67B-3F19194BB4F4}"/>
              </a:ext>
            </a:extLst>
          </p:cNvPr>
          <p:cNvSpPr/>
          <p:nvPr/>
        </p:nvSpPr>
        <p:spPr>
          <a:xfrm>
            <a:off x="9465660" y="325686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5FDB57F-AAB8-82DF-0FF3-139071DA5E83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019F687-DD24-9B4D-1FC1-4919D69FE62A}"/>
              </a:ext>
            </a:extLst>
          </p:cNvPr>
          <p:cNvSpPr/>
          <p:nvPr/>
        </p:nvSpPr>
        <p:spPr>
          <a:xfrm>
            <a:off x="10062408" y="422865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5C53DE6-3FC0-02C1-CD51-236D0C738360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DC791E5-C17D-85B3-2920-732CC2CCE193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ED0899E-5B4C-630E-4ECA-0E728CB3EF42}"/>
              </a:ext>
            </a:extLst>
          </p:cNvPr>
          <p:cNvSpPr/>
          <p:nvPr/>
        </p:nvSpPr>
        <p:spPr>
          <a:xfrm>
            <a:off x="7498980" y="3079322"/>
            <a:ext cx="282962" cy="2933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8054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83065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Côté France…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*Depuis longtemps, et surtout avec Napoléon III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Dénonciation du panslavisme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Mettre à bas l’ordre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austro-russe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1815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Menaçant pour tous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Napoléon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La civilisation européenne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Contre la barbarie 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*Libéraux et catholiques réunis pour la cause polonaise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aussi pour les catholiques uniates d’Ukraine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52762B6-0228-245A-832B-4FEBE3B43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A53251EA-60AE-504C-438B-8934FCE8605A}"/>
              </a:ext>
            </a:extLst>
          </p:cNvPr>
          <p:cNvSpPr/>
          <p:nvPr/>
        </p:nvSpPr>
        <p:spPr>
          <a:xfrm>
            <a:off x="9460396" y="397383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6B43D00-D5B2-B0DB-51FE-B37D8DC50A3A}"/>
              </a:ext>
            </a:extLst>
          </p:cNvPr>
          <p:cNvSpPr/>
          <p:nvPr/>
        </p:nvSpPr>
        <p:spPr>
          <a:xfrm>
            <a:off x="9465660" y="325686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09C14BD-0129-BD2B-9FE0-D034272EF8A8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9593522-B031-5582-4367-7D82B7B92E5A}"/>
              </a:ext>
            </a:extLst>
          </p:cNvPr>
          <p:cNvSpPr/>
          <p:nvPr/>
        </p:nvSpPr>
        <p:spPr>
          <a:xfrm>
            <a:off x="10062408" y="422865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807EA69-BD5B-726A-BB25-8C5EF6CA5FBB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9776765-E8B6-F6D6-9ADA-EBEB33ACE435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A736D91-F5C1-334B-6682-C3F8AF52A268}"/>
              </a:ext>
            </a:extLst>
          </p:cNvPr>
          <p:cNvSpPr/>
          <p:nvPr/>
        </p:nvSpPr>
        <p:spPr>
          <a:xfrm>
            <a:off x="7498980" y="307932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4619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83065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Côté Autriche, une position ambiguë…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*1849 : Dans le cadre de l’ordre de 1815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L’Autriche avait bénéficié de l’aide 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Contre les Hongrois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l’Autriche est prête à montrer de l’ingratitude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Car elle redoute de voir la Russie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Intervenir dans les Balkans…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menacer ainsi ses possessions slaves et orthodoxes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Transylvanie, Serbie autrichienne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EE2DD884-8D89-B49B-F1AD-5C84C7177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50091CE3-42CA-CF05-AD7E-988B8DAA5C0B}"/>
              </a:ext>
            </a:extLst>
          </p:cNvPr>
          <p:cNvSpPr/>
          <p:nvPr/>
        </p:nvSpPr>
        <p:spPr>
          <a:xfrm>
            <a:off x="9460396" y="397383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D42D4E1-C73B-546D-333C-CAEDB014659A}"/>
              </a:ext>
            </a:extLst>
          </p:cNvPr>
          <p:cNvSpPr/>
          <p:nvPr/>
        </p:nvSpPr>
        <p:spPr>
          <a:xfrm>
            <a:off x="9465660" y="325686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C6804C1-9547-BDCA-353B-A4E3FECC3FB6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DD8C59A-80E6-8074-9282-449B34D95528}"/>
              </a:ext>
            </a:extLst>
          </p:cNvPr>
          <p:cNvSpPr/>
          <p:nvPr/>
        </p:nvSpPr>
        <p:spPr>
          <a:xfrm>
            <a:off x="10062408" y="422865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D2702FC-E99F-F6E1-3F94-D5393F2E8DD1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D86B008-10B0-2101-E9AF-5E3EF22CAC44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1542661-2F9D-018B-FFA4-B6BF9728B722}"/>
              </a:ext>
            </a:extLst>
          </p:cNvPr>
          <p:cNvSpPr/>
          <p:nvPr/>
        </p:nvSpPr>
        <p:spPr>
          <a:xfrm>
            <a:off x="7498980" y="307932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754C6BE-8BD7-68B3-EF43-053410B51946}"/>
              </a:ext>
            </a:extLst>
          </p:cNvPr>
          <p:cNvSpPr/>
          <p:nvPr/>
        </p:nvSpPr>
        <p:spPr>
          <a:xfrm>
            <a:off x="9058059" y="3726978"/>
            <a:ext cx="282962" cy="2933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907B531-A789-01EF-11B2-F2F7B1E59502}"/>
              </a:ext>
            </a:extLst>
          </p:cNvPr>
          <p:cNvSpPr/>
          <p:nvPr/>
        </p:nvSpPr>
        <p:spPr>
          <a:xfrm>
            <a:off x="9869752" y="404832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B43B66C-AE9B-7B73-8874-AB51F922C001}"/>
              </a:ext>
            </a:extLst>
          </p:cNvPr>
          <p:cNvSpPr/>
          <p:nvPr/>
        </p:nvSpPr>
        <p:spPr>
          <a:xfrm>
            <a:off x="9253586" y="419729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2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05740"/>
            <a:ext cx="2800436" cy="6369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*1840 et 1885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*Après les années 1820-30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Indépendance de la Grèce Et des autonomies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Serbie, Moldavie, Valachie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Egypte…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Poursuite du démantèlement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l’Empire ottoman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1881-82 : Monde arabe…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Tunisie, Egypte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Sous protectorat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1878 : Les Balkans…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Roumanie, Bulgarie, Serbie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Indépendantes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*Donc : 1840 et 1885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changements majeurs En Europe occidentale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dans l’Empire ottoman 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derniers avant 1913…</a:t>
            </a:r>
          </a:p>
        </p:txBody>
      </p:sp>
      <p:pic>
        <p:nvPicPr>
          <p:cNvPr id="9" name="Image 8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54588BE-4EFA-9F9E-FD49-6B5E784A2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3" y="201552"/>
            <a:ext cx="4398005" cy="4887283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817857C-34B6-A94A-B877-FDA93917B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195" y="223542"/>
            <a:ext cx="4398005" cy="48652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02950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82245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Côté milieux progressistes, en Europe occidentale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russophobie domine…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*Dans ses polémiques contre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Michel Bakounine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Karl Marx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dénonce…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lâcheté de la bourgeoisie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face aux empiètements de la Russie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(!)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faut engager un inexorable combat à mort avec les Slaves, non pas dans l’intérêt de l’Allemagne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de la Révolution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(!!)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F75D5889-F211-E066-F9CE-F420FEF6C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56B3A6D-AF08-5D42-89DE-D1B5C3516817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102AF14-6C40-8C48-284A-C8D5AA3829CA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7031628-7136-211D-690F-B92A6C8DE818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EEEA6AC-B03D-E451-5B23-BBFFE0220424}"/>
              </a:ext>
            </a:extLst>
          </p:cNvPr>
          <p:cNvSpPr/>
          <p:nvPr/>
        </p:nvSpPr>
        <p:spPr>
          <a:xfrm>
            <a:off x="7498980" y="307932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4549BA9-6E5C-D4CB-4EF5-3CFF08670ED2}"/>
              </a:ext>
            </a:extLst>
          </p:cNvPr>
          <p:cNvSpPr/>
          <p:nvPr/>
        </p:nvSpPr>
        <p:spPr>
          <a:xfrm>
            <a:off x="9058059" y="3726978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0B23536-4197-4C9E-FEBC-C37C91CBE0A0}"/>
              </a:ext>
            </a:extLst>
          </p:cNvPr>
          <p:cNvSpPr/>
          <p:nvPr/>
        </p:nvSpPr>
        <p:spPr>
          <a:xfrm>
            <a:off x="8775097" y="311184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6549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763240" cy="618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4) Et enfin,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face à tous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(!!!), la Russie ; Paradoxe car…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*1849 : Après le Printemps des peuples, la Russie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Apparaît comme le suprême rempart contre le chaos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de ce fait, elle se pose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encore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en position de force…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Aucune révolution sur son sol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Aide à l’Autriche contre les révoltés hongrois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Et même en Moldavie-Valachie pourtant orthodoxes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Face aux indépendantistes révolutionnaires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a continué à préférer le conservatisme</a:t>
            </a:r>
          </a:p>
          <a:p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Et dans cette affaire, c’est l’Empire ottoman musulman historiquement persécuteur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a fait preuve de modération…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0F2C5835-F715-13C6-922C-DC343ED93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8517C23-1B3F-9C49-BC2C-1EBDDC0AE80C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17CA978-B461-7FF2-A08F-FFF70D315C08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A71BEDD-A989-327C-2796-8BA754BF3F4E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94AD8EC-7D9B-E414-4746-75930FE5CFD7}"/>
              </a:ext>
            </a:extLst>
          </p:cNvPr>
          <p:cNvSpPr/>
          <p:nvPr/>
        </p:nvSpPr>
        <p:spPr>
          <a:xfrm>
            <a:off x="7498980" y="307932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6AA8585-68D3-153C-AC52-F41CE0C12956}"/>
              </a:ext>
            </a:extLst>
          </p:cNvPr>
          <p:cNvSpPr/>
          <p:nvPr/>
        </p:nvSpPr>
        <p:spPr>
          <a:xfrm>
            <a:off x="9058059" y="3726978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6D3BAD3-CC71-1543-83D0-9D8032952479}"/>
              </a:ext>
            </a:extLst>
          </p:cNvPr>
          <p:cNvSpPr/>
          <p:nvPr/>
        </p:nvSpPr>
        <p:spPr>
          <a:xfrm>
            <a:off x="8775097" y="311184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8246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83065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*1849 : Pour la Russie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dénigrée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*Ses adversaires pratiquent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deux poids, deux mesures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France a conquis l’Algérie et la GB, l’Inde…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Sans être accusées de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Remettre en cause l’équilibre européen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*Récapitulons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Avant de poursuivre…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F3E699F2-8665-B03D-6804-06151B481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88D9C77E-35B5-A112-1F4C-2F7CA5FE8967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1961122-44C1-6A2F-A4D5-590E2079BBD4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C2AEB87-8CDC-055D-DF4E-FE20880BE362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78A98DE-F0A6-4449-E58B-8ACFD0A3179B}"/>
              </a:ext>
            </a:extLst>
          </p:cNvPr>
          <p:cNvSpPr/>
          <p:nvPr/>
        </p:nvSpPr>
        <p:spPr>
          <a:xfrm>
            <a:off x="7498980" y="307932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2BCACE3-3D84-DC4C-2C65-511400C18679}"/>
              </a:ext>
            </a:extLst>
          </p:cNvPr>
          <p:cNvSpPr/>
          <p:nvPr/>
        </p:nvSpPr>
        <p:spPr>
          <a:xfrm>
            <a:off x="9058059" y="3726978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E80B769-68A4-DF00-082B-3F7F7455A2E0}"/>
              </a:ext>
            </a:extLst>
          </p:cNvPr>
          <p:cNvSpPr/>
          <p:nvPr/>
        </p:nvSpPr>
        <p:spPr>
          <a:xfrm>
            <a:off x="8775097" y="311184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0137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83065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1840 : En Palestine, une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crise de moines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Entre catholiques et orthodoxes ; Et…</a:t>
            </a:r>
          </a:p>
          <a:p>
            <a:pPr marL="342900" indent="-342900">
              <a:buAutoNum type="alphaLcParenR"/>
            </a:pP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1848 : Dans les principautés danubiennes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crise nationaliste réprimée par les Russes…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Créent une crise politique contre la Russie 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1852 : C’est dans ce climat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général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russophobie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Qu’arrive ainsi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à grands pas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la guerre de Crimée…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*Revenons à nov. 1852…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F3E699F2-8665-B03D-6804-06151B481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88D9C77E-35B5-A112-1F4C-2F7CA5FE8967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1961122-44C1-6A2F-A4D5-590E2079BBD4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C2AEB87-8CDC-055D-DF4E-FE20880BE362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78A98DE-F0A6-4449-E58B-8ACFD0A3179B}"/>
              </a:ext>
            </a:extLst>
          </p:cNvPr>
          <p:cNvSpPr/>
          <p:nvPr/>
        </p:nvSpPr>
        <p:spPr>
          <a:xfrm>
            <a:off x="7498980" y="307932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2BCACE3-3D84-DC4C-2C65-511400C18679}"/>
              </a:ext>
            </a:extLst>
          </p:cNvPr>
          <p:cNvSpPr/>
          <p:nvPr/>
        </p:nvSpPr>
        <p:spPr>
          <a:xfrm>
            <a:off x="9058059" y="3726978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E80B769-68A4-DF00-082B-3F7F7455A2E0}"/>
              </a:ext>
            </a:extLst>
          </p:cNvPr>
          <p:cNvSpPr/>
          <p:nvPr/>
        </p:nvSpPr>
        <p:spPr>
          <a:xfrm>
            <a:off x="8775097" y="311184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5554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*Nov. 1852 : Toujours à propos </a:t>
            </a:r>
            <a:r>
              <a:rPr lang="fr-FR" spc="-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Jérusalem</a:t>
            </a:r>
          </a:p>
          <a:p>
            <a:r>
              <a:rPr lang="fr-FR" u="sng" spc="-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Napoléon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envoie à Constantinople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navire de ligne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Charlemagne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réaction…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Russes mobilisent 100 000 hommes en Bessarabie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*Jan. 1853 : A Saint-Pétersbourg…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se rapproche à nouveau de la GB…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*Britanniques méfiants à la fois des Russes et des Français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partagés entre soutien aux réformes ottomanes,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doute et défense des minorités chrétiennes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*Nicolas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parle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l’ambassadeur britannique Hamilton Seymour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l’Empire ottoman…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0559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618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*Jan. 1853 : Pour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doutes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britanniques sont interprétés comme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adhésion à l’idée de partage…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*Nicolas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à propos de l’Empire ottoman…</a:t>
            </a:r>
          </a:p>
          <a:p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Nous avons sur les bras </a:t>
            </a:r>
            <a:r>
              <a:rPr lang="fr-FR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homme malade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ce serait un grand malheur si un de ces jours,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devait nous échapper, surtout avant que les dispositions nécessaires fussent prises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s’inspirant du cas polonais (!)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prévoit un plan de partage…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 Empire ottoman anatolien sous protectorat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Les Balkans sous contrôles russe et autrichien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L’Egypte et la Crète à la GB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La France exclue…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3864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2800436" cy="2860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*Au programme donc…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*L’Europe occidentale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Italie et Allemagne…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avant cela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reprenons là où nous l’avions laissé, en 1839…</a:t>
            </a:r>
          </a:p>
        </p:txBody>
      </p:sp>
      <p:pic>
        <p:nvPicPr>
          <p:cNvPr id="9" name="Image 8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54588BE-4EFA-9F9E-FD49-6B5E784A2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3" y="201552"/>
            <a:ext cx="4398005" cy="4887283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817857C-34B6-A94A-B877-FDA93917B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195" y="223542"/>
            <a:ext cx="4398005" cy="48652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937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799" y="177840"/>
            <a:ext cx="5331601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dirty="0"/>
              <a:t>*Avril 1839 : En Syrie, 2</a:t>
            </a:r>
            <a:r>
              <a:rPr lang="fr-FR" baseline="30000" dirty="0"/>
              <a:t>nde</a:t>
            </a:r>
            <a:r>
              <a:rPr lang="fr-FR" dirty="0"/>
              <a:t> guerre </a:t>
            </a:r>
            <a:r>
              <a:rPr lang="fr-FR" sz="1700" dirty="0"/>
              <a:t>turco-égyptienne</a:t>
            </a:r>
          </a:p>
          <a:p>
            <a:r>
              <a:rPr lang="fr-FR" dirty="0">
                <a:ea typeface="Times New Roman" panose="02020603050405020304" pitchFamily="18" charset="0"/>
              </a:rPr>
              <a:t>Menée par le sultan </a:t>
            </a:r>
            <a:r>
              <a:rPr lang="fr-FR" u="sng" dirty="0">
                <a:ea typeface="Times New Roman" panose="02020603050405020304" pitchFamily="18" charset="0"/>
              </a:rPr>
              <a:t>Mahmoud II</a:t>
            </a:r>
            <a:r>
              <a:rPr lang="fr-FR" dirty="0">
                <a:ea typeface="Times New Roman" panose="02020603050405020304" pitchFamily="18" charset="0"/>
              </a:rPr>
              <a:t>…</a:t>
            </a:r>
            <a:endParaRPr lang="fr-FR" u="sng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Contre </a:t>
            </a:r>
            <a:r>
              <a:rPr lang="fr-FR" u="sng" dirty="0">
                <a:ea typeface="Times New Roman" panose="02020603050405020304" pitchFamily="18" charset="0"/>
              </a:rPr>
              <a:t>Mehmet Ali</a:t>
            </a:r>
            <a:r>
              <a:rPr lang="fr-FR" dirty="0">
                <a:ea typeface="Times New Roman" panose="02020603050405020304" pitchFamily="18" charset="0"/>
              </a:rPr>
              <a:t>, </a:t>
            </a:r>
            <a:r>
              <a:rPr lang="fr-FR" i="1" dirty="0">
                <a:ea typeface="Times New Roman" panose="02020603050405020304" pitchFamily="18" charset="0"/>
              </a:rPr>
              <a:t>wali</a:t>
            </a:r>
            <a:r>
              <a:rPr lang="fr-FR" dirty="0">
                <a:ea typeface="Times New Roman" panose="02020603050405020304" pitchFamily="18" charset="0"/>
              </a:rPr>
              <a:t> (gouverneur) d’Egypte</a:t>
            </a:r>
          </a:p>
          <a:p>
            <a:r>
              <a:rPr lang="fr-FR" dirty="0">
                <a:ea typeface="Times New Roman" panose="02020603050405020304" pitchFamily="18" charset="0"/>
              </a:rPr>
              <a:t>Et son fils </a:t>
            </a:r>
            <a:r>
              <a:rPr lang="fr-FR" u="sng" dirty="0">
                <a:ea typeface="Times New Roman" panose="02020603050405020304" pitchFamily="18" charset="0"/>
              </a:rPr>
              <a:t>Ibrahim Pacha</a:t>
            </a:r>
            <a:r>
              <a:rPr lang="fr-FR" dirty="0">
                <a:ea typeface="Times New Roman" panose="02020603050405020304" pitchFamily="18" charset="0"/>
              </a:rPr>
              <a:t>, </a:t>
            </a:r>
            <a:r>
              <a:rPr lang="fr-FR" i="1" dirty="0">
                <a:ea typeface="Times New Roman" panose="02020603050405020304" pitchFamily="18" charset="0"/>
              </a:rPr>
              <a:t>wali</a:t>
            </a:r>
            <a:r>
              <a:rPr lang="fr-FR" dirty="0">
                <a:ea typeface="Times New Roman" panose="02020603050405020304" pitchFamily="18" charset="0"/>
              </a:rPr>
              <a:t> de Syrie-Palestine-Hedjaz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*Objectif du sultan : Reprendre la Syrie</a:t>
            </a:r>
          </a:p>
          <a:p>
            <a:r>
              <a:rPr lang="fr-FR" dirty="0">
                <a:ea typeface="Times New Roman" panose="02020603050405020304" pitchFamily="18" charset="0"/>
              </a:rPr>
              <a:t>Acquise après la défaite humiliante </a:t>
            </a:r>
            <a:r>
              <a:rPr lang="fr-FR">
                <a:ea typeface="Times New Roman" panose="02020603050405020304" pitchFamily="18" charset="0"/>
              </a:rPr>
              <a:t>de 1832-33</a:t>
            </a:r>
            <a:endParaRPr lang="fr-FR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*Juin 1839 : Les Ottomans à nouveau vaincus…</a:t>
            </a:r>
          </a:p>
          <a:p>
            <a:r>
              <a:rPr lang="fr-FR" dirty="0">
                <a:ea typeface="Times New Roman" panose="02020603050405020304" pitchFamily="18" charset="0"/>
              </a:rPr>
              <a:t>*1840 : Les puissances européennes interviennent</a:t>
            </a:r>
          </a:p>
          <a:p>
            <a:r>
              <a:rPr lang="fr-FR" dirty="0">
                <a:ea typeface="Times New Roman" panose="02020603050405020304" pitchFamily="18" charset="0"/>
              </a:rPr>
              <a:t>Russie, Autriche et GB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*Sans la France, écartée car pro-égyptienne…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*NB : Juillet 1839 : Mort de Mahmoud II</a:t>
            </a:r>
          </a:p>
          <a:p>
            <a:r>
              <a:rPr lang="fr-FR" dirty="0">
                <a:ea typeface="Times New Roman" panose="02020603050405020304" pitchFamily="18" charset="0"/>
              </a:rPr>
              <a:t>Son fils </a:t>
            </a:r>
            <a:r>
              <a:rPr lang="fr-FR" sz="1800" u="sng" dirty="0" err="1">
                <a:solidFill>
                  <a:schemeClr val="tx1"/>
                </a:solidFill>
              </a:rPr>
              <a:t>Abdülmecid</a:t>
            </a:r>
            <a:r>
              <a:rPr lang="fr-FR" dirty="0">
                <a:ea typeface="Times New Roman" panose="02020603050405020304" pitchFamily="18" charset="0"/>
              </a:rPr>
              <a:t>, 16 ans, lui a succédé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F9D35115-227B-1AB5-D20D-EE8DEEA1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CDB0B66D-DE2A-08D8-331F-DD141A444DE9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85EBF03-8A2A-1198-F1F4-C075002F2646}"/>
              </a:ext>
            </a:extLst>
          </p:cNvPr>
          <p:cNvSpPr/>
          <p:nvPr/>
        </p:nvSpPr>
        <p:spPr>
          <a:xfrm>
            <a:off x="10711677" y="411267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AE77072-C7E8-51DF-A943-1DFCE54BD5AD}"/>
              </a:ext>
            </a:extLst>
          </p:cNvPr>
          <p:cNvSpPr/>
          <p:nvPr/>
        </p:nvSpPr>
        <p:spPr>
          <a:xfrm>
            <a:off x="11196631" y="541007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432A095-0818-A0E1-B598-54988FC1F64F}"/>
              </a:ext>
            </a:extLst>
          </p:cNvPr>
          <p:cNvSpPr/>
          <p:nvPr/>
        </p:nvSpPr>
        <p:spPr>
          <a:xfrm>
            <a:off x="11008635" y="296206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91560D1-0C8B-0941-4E30-112BD443BC6E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11096070" y="3111040"/>
            <a:ext cx="0" cy="4816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35ED6D65-C700-3A58-F67E-6328F63C214F}"/>
              </a:ext>
            </a:extLst>
          </p:cNvPr>
          <p:cNvSpPr/>
          <p:nvPr/>
        </p:nvSpPr>
        <p:spPr>
          <a:xfrm>
            <a:off x="11008635" y="35927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453633D-E957-D94E-0C74-BECA0FCFB7B8}"/>
              </a:ext>
            </a:extLst>
          </p:cNvPr>
          <p:cNvCxnSpPr>
            <a:cxnSpLocks/>
          </p:cNvCxnSpPr>
          <p:nvPr/>
        </p:nvCxnSpPr>
        <p:spPr>
          <a:xfrm>
            <a:off x="9798810" y="2142706"/>
            <a:ext cx="1235434" cy="84117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7363DF1A-FCB4-B368-CD9F-F739DDEBEC3E}"/>
              </a:ext>
            </a:extLst>
          </p:cNvPr>
          <p:cNvSpPr/>
          <p:nvPr/>
        </p:nvSpPr>
        <p:spPr>
          <a:xfrm>
            <a:off x="9846738" y="456143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459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67798</TotalTime>
  <Words>6875</Words>
  <Application>Microsoft Office PowerPoint</Application>
  <PresentationFormat>Grand écran</PresentationFormat>
  <Paragraphs>1085</Paragraphs>
  <Slides>75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75</vt:i4>
      </vt:variant>
    </vt:vector>
  </HeadingPairs>
  <TitlesOfParts>
    <vt:vector size="80" baseType="lpstr">
      <vt:lpstr>Arial</vt:lpstr>
      <vt:lpstr>Calibri</vt:lpstr>
      <vt:lpstr>Calibri Light</vt:lpstr>
      <vt:lpstr>Times New Roman</vt:lpstr>
      <vt:lpstr>Thème Office</vt:lpstr>
      <vt:lpstr>LE PARTAGE DU MONDE, de l’an 200 av. JC à nos jours Esquisse d’une histoire géopolitique universelle  Mardi 16 avril 2024 (12/15)  8ème période : 1815-1914 Europe et Russie à la conquête de l’Orient et de l’Asie  1839-1856 : L’Europe, l’Empire ottoman des Tanzimat Le retour de la question d’Orient et la guerre de Crimée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17 octobre 2023 (2/15)  8ème période : 1815-1914  1789-1815 : Les guerres de la Révolution et de l’Empire  1789-1795 : La Révolution française et la 1ère République Guerre de la France contre la 1ère Coalition</dc:title>
  <dc:creator>Christophe JENTA</dc:creator>
  <cp:lastModifiedBy>Christophe JENTA</cp:lastModifiedBy>
  <cp:revision>491</cp:revision>
  <dcterms:created xsi:type="dcterms:W3CDTF">2023-07-15T08:08:34Z</dcterms:created>
  <dcterms:modified xsi:type="dcterms:W3CDTF">2024-05-14T11:50:15Z</dcterms:modified>
</cp:coreProperties>
</file>