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2"/>
  </p:notesMasterIdLst>
  <p:sldIdLst>
    <p:sldId id="11978" r:id="rId2"/>
    <p:sldId id="12191" r:id="rId3"/>
    <p:sldId id="12211" r:id="rId4"/>
    <p:sldId id="12214" r:id="rId5"/>
    <p:sldId id="12248" r:id="rId6"/>
    <p:sldId id="12235" r:id="rId7"/>
    <p:sldId id="12213" r:id="rId8"/>
    <p:sldId id="12216" r:id="rId9"/>
    <p:sldId id="12237" r:id="rId10"/>
    <p:sldId id="12157" r:id="rId11"/>
    <p:sldId id="12168" r:id="rId12"/>
    <p:sldId id="12240" r:id="rId13"/>
    <p:sldId id="12241" r:id="rId14"/>
    <p:sldId id="12236" r:id="rId15"/>
    <p:sldId id="12243" r:id="rId16"/>
    <p:sldId id="12218" r:id="rId17"/>
    <p:sldId id="12244" r:id="rId18"/>
    <p:sldId id="12156" r:id="rId19"/>
    <p:sldId id="12161" r:id="rId20"/>
    <p:sldId id="12119" r:id="rId21"/>
    <p:sldId id="12113" r:id="rId22"/>
    <p:sldId id="12117" r:id="rId23"/>
    <p:sldId id="12114" r:id="rId24"/>
    <p:sldId id="12162" r:id="rId25"/>
    <p:sldId id="12245" r:id="rId26"/>
    <p:sldId id="12137" r:id="rId27"/>
    <p:sldId id="12163" r:id="rId28"/>
    <p:sldId id="12247" r:id="rId29"/>
    <p:sldId id="12120" r:id="rId30"/>
    <p:sldId id="12246" r:id="rId31"/>
    <p:sldId id="12121" r:id="rId32"/>
    <p:sldId id="12267" r:id="rId33"/>
    <p:sldId id="12165" r:id="rId34"/>
    <p:sldId id="12122" r:id="rId35"/>
    <p:sldId id="12192" r:id="rId36"/>
    <p:sldId id="12126" r:id="rId37"/>
    <p:sldId id="12141" r:id="rId38"/>
    <p:sldId id="12144" r:id="rId39"/>
    <p:sldId id="12149" r:id="rId40"/>
    <p:sldId id="12150" r:id="rId41"/>
    <p:sldId id="12249" r:id="rId42"/>
    <p:sldId id="12256" r:id="rId43"/>
    <p:sldId id="12171" r:id="rId44"/>
    <p:sldId id="12135" r:id="rId45"/>
    <p:sldId id="12172" r:id="rId46"/>
    <p:sldId id="12252" r:id="rId47"/>
    <p:sldId id="12143" r:id="rId48"/>
    <p:sldId id="12138" r:id="rId49"/>
    <p:sldId id="12250" r:id="rId50"/>
    <p:sldId id="12147" r:id="rId51"/>
    <p:sldId id="12139" r:id="rId52"/>
    <p:sldId id="12258" r:id="rId53"/>
    <p:sldId id="12140" r:id="rId54"/>
    <p:sldId id="12251" r:id="rId55"/>
    <p:sldId id="12254" r:id="rId56"/>
    <p:sldId id="12257" r:id="rId57"/>
    <p:sldId id="12253" r:id="rId58"/>
    <p:sldId id="12222" r:id="rId59"/>
    <p:sldId id="12242" r:id="rId60"/>
    <p:sldId id="12259" r:id="rId61"/>
    <p:sldId id="12220" r:id="rId62"/>
    <p:sldId id="12223" r:id="rId63"/>
    <p:sldId id="12219" r:id="rId64"/>
    <p:sldId id="12225" r:id="rId65"/>
    <p:sldId id="12224" r:id="rId66"/>
    <p:sldId id="12226" r:id="rId67"/>
    <p:sldId id="12227" r:id="rId68"/>
    <p:sldId id="12229" r:id="rId69"/>
    <p:sldId id="12230" r:id="rId70"/>
    <p:sldId id="12228" r:id="rId71"/>
    <p:sldId id="12231" r:id="rId72"/>
    <p:sldId id="12260" r:id="rId73"/>
    <p:sldId id="12266" r:id="rId74"/>
    <p:sldId id="12170" r:id="rId75"/>
    <p:sldId id="12255" r:id="rId76"/>
    <p:sldId id="12130" r:id="rId77"/>
    <p:sldId id="12174" r:id="rId78"/>
    <p:sldId id="12131" r:id="rId79"/>
    <p:sldId id="12176" r:id="rId80"/>
    <p:sldId id="12132" r:id="rId81"/>
    <p:sldId id="12261" r:id="rId82"/>
    <p:sldId id="12177" r:id="rId83"/>
    <p:sldId id="12133" r:id="rId84"/>
    <p:sldId id="12262" r:id="rId85"/>
    <p:sldId id="12153" r:id="rId86"/>
    <p:sldId id="12268" r:id="rId87"/>
    <p:sldId id="12212" r:id="rId88"/>
    <p:sldId id="12154" r:id="rId89"/>
    <p:sldId id="12155" r:id="rId90"/>
    <p:sldId id="12178" r:id="rId91"/>
    <p:sldId id="12134" r:id="rId92"/>
    <p:sldId id="12179" r:id="rId93"/>
    <p:sldId id="12197" r:id="rId94"/>
    <p:sldId id="12198" r:id="rId95"/>
    <p:sldId id="12232" r:id="rId96"/>
    <p:sldId id="12200" r:id="rId97"/>
    <p:sldId id="12263" r:id="rId98"/>
    <p:sldId id="12201" r:id="rId99"/>
    <p:sldId id="12203" r:id="rId100"/>
    <p:sldId id="12209" r:id="rId101"/>
    <p:sldId id="12204" r:id="rId102"/>
    <p:sldId id="12264" r:id="rId103"/>
    <p:sldId id="12205" r:id="rId104"/>
    <p:sldId id="12206" r:id="rId105"/>
    <p:sldId id="12208" r:id="rId106"/>
    <p:sldId id="12207" r:id="rId107"/>
    <p:sldId id="12265" r:id="rId108"/>
    <p:sldId id="12233" r:id="rId109"/>
    <p:sldId id="12234" r:id="rId110"/>
    <p:sldId id="12210" r:id="rId1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9DC3E6"/>
    <a:srgbClr val="FF3399"/>
    <a:srgbClr val="FFFF00"/>
    <a:srgbClr val="FFCC66"/>
    <a:srgbClr val="D0CECE"/>
    <a:srgbClr val="000000"/>
    <a:srgbClr val="AFABAB"/>
    <a:srgbClr val="E7E6E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86456" autoAdjust="0"/>
  </p:normalViewPr>
  <p:slideViewPr>
    <p:cSldViewPr snapToGrid="0">
      <p:cViewPr varScale="1">
        <p:scale>
          <a:sx n="62" d="100"/>
          <a:sy n="62" d="100"/>
        </p:scale>
        <p:origin x="111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8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57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FC7D-208C-4200-80F1-58C54DF61311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8EEF5-CB38-4A89-B626-937F0418F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24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01A2D-2DB5-4B69-DAD9-79D679370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A487AD9-134B-5EAF-2BDF-AA797244A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6D1E14-EBED-2314-337E-0EC13A92B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446049-F56E-37AA-7C16-1191FB9A2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EEF5-CB38-4A89-B626-937F0418F16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76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01A2D-2DB5-4B69-DAD9-79D679370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A487AD9-134B-5EAF-2BDF-AA797244A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6D1E14-EBED-2314-337E-0EC13A92B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446049-F56E-37AA-7C16-1191FB9A2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EEF5-CB38-4A89-B626-937F0418F16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93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67296-5B1B-9DD4-FF5A-471D2A2AD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043515-2F6D-9B9F-50EE-1CF1D64ED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E99338-FAD2-AD4F-A9BF-C4355162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44F583-B7B0-9218-E9F0-1CFAC77F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487827-E836-F825-3514-B3AFD990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59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0CBDD0-D9A7-49FA-CC68-F404EE8E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8F4A01-CBC3-D89B-07A8-6FC0E76E0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9A791-885B-2CAD-5454-8A8053A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E558C9-49C2-5367-E1F4-39841A57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BF7FD8-99B2-E73F-D143-EF4F530D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91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133D76-BE7B-987B-352F-E6E4CF201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F9D6FC-9F68-B4E6-0777-1A25D950B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9E2C48-DDA2-AF8F-68E8-C2C44DF4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6A0ACE-B8AD-ECAF-6108-A1575F60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AF0659-6A72-B598-0505-94A7ECD4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05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C6050-5FF3-A6CA-9AE3-6D01DD59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BE383-F99A-4BA3-9E1E-89C146B69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5669FF-9EDB-6F38-F1F4-B7D00C7D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6B7B5B-1B2F-06A6-7CD0-4A1869E7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99A841-3C61-18F8-FEA2-55A0455B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84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3A4A5-DD17-E09C-079F-0BC7F32A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48D810-D375-68D8-EF23-45990070B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2DCE4D-1AFA-91E4-FC81-3342F6F2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2885DA-216C-7738-3AF0-841DD790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857197-A31A-8EDA-B76A-12CB3974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53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B447D-DCCA-CC9A-E414-62218BC5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07D8ED-E3DD-46C4-9FCB-D8E2F6A39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BC07B4-5449-C4C7-FF84-E97B894C9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C0E8F6-B64B-AE5E-0152-B684B5A5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D7EADD-F237-6481-F669-59F925EE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BBCC74-23B2-99FF-36CA-94CD74B6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75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06B9B-FE0E-FF30-3723-285FB682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1CAD3-2D56-D5E8-FB5C-7135E0BAA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4124FB-1FF6-D354-C70F-39AC85E7A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587CBA-8376-91EF-A7E1-66A287D4A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64D291-C34F-2CF1-8638-7D353E948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18531A-4F4C-CFC4-3697-5F9A7A9B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841637-9455-558E-C263-E9B804AD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9B2068-92F0-42E8-8B60-5EA54D3A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49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BE2FF-DC42-25F9-E898-255E6EA4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242D52-F96F-B9D9-8C87-A2BB5AC5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EA8E3B-5BD1-18E9-685F-795C67EF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77FA0E-F141-F12E-2814-985562CD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23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C37C13-A9C7-02A1-C000-2FC52227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57F3F0-DF95-EAAC-8C98-10C2F460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2AB1A3-A832-5D80-9C2C-EFD8C968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21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C2E13-D123-1DC8-1A37-A8F18836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624102-41C9-B4B7-95F0-DADA548E2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3FA0B1-E0C2-BD6D-6D16-C02C3205C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F5B9C3-92C4-E761-1530-58C914D7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4B34E0-06A0-68FB-22B7-48FC3217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8E414D-F3D9-C9E0-C131-5F7B9493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00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97928-4556-A6E4-3430-4858052A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031682-520A-12FF-74E1-E5E96BE86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F12565-FA80-076D-26A5-F3D9C9983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BE40B2-5C23-6E7D-D90B-D9DA3D5B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D1E4AD-C1C5-14C4-1D32-DEDA4AA1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2CEA53-824F-7705-56DA-06A10F84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09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B83035-2E99-264F-C75D-FAEA5AD1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EB7441-AF8E-64FA-5227-5E49FCD32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2F164-3EA9-BCC7-BEB4-FEF71A53C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047B-FEEF-465E-84F3-3E61BB1ECC56}" type="datetimeFigureOut">
              <a:rPr lang="fr-FR" smtClean="0"/>
              <a:t>16/04/2024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3ABF87-EFF2-DC93-90CC-77800DCF9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55A21-142E-FC54-FFBE-1CA4E22FA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43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1C352-D82D-A477-C53D-F0001A0F9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29F683F-93D2-DBBA-0136-C2F4C9F0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81" y="136525"/>
            <a:ext cx="11555638" cy="6584950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LE PARTAGE DU MONDE, de</a:t>
            </a:r>
            <a:r>
              <a:rPr lang="fr-FR" sz="2800" b="1" dirty="0">
                <a:latin typeface="+mn-lt"/>
                <a:cs typeface="Arial" panose="020B0604020202020204" pitchFamily="34" charset="0"/>
              </a:rPr>
              <a:t> l’an 200 av. JC à nos jours</a:t>
            </a: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sz="2800" b="1" dirty="0">
                <a:latin typeface="+mn-lt"/>
                <a:cs typeface="Arial" panose="020B0604020202020204" pitchFamily="34" charset="0"/>
              </a:rPr>
              <a:t>Esquisse d’une histoire géopolitique universelle</a:t>
            </a: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Mardi 16 avril 2024 (12/15)</a:t>
            </a: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8</a:t>
            </a:r>
            <a:r>
              <a:rPr lang="fr-FR" altLang="fr-FR" sz="2800" b="1" baseline="30000" dirty="0">
                <a:latin typeface="+mn-lt"/>
                <a:cs typeface="Arial" panose="020B0604020202020204" pitchFamily="34" charset="0"/>
              </a:rPr>
              <a:t>ème</a:t>
            </a: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 période : 1815-1914</a:t>
            </a: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  <a:t>Europe et Russie à la conquête de l’Orient et de l’Asie</a:t>
            </a:r>
            <a:b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r-FR" sz="2800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1839-1856 : L’Europe, l’Empire ottoman des Tanzimat</a:t>
            </a:r>
            <a:br>
              <a:rPr lang="fr-FR" sz="2800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</a:br>
            <a:r>
              <a:rPr lang="fr-FR" sz="2800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Le retour de la question d’Orient et la guerre de Crimée</a:t>
            </a:r>
            <a:endParaRPr lang="fr-FR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29C72CF-4F5B-FC3B-E668-39A75C91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FF-24FF-499B-80B5-AC5D693AFF6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577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D510C57-115E-6343-79B3-421C64228D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35EBF723-F738-8F29-132D-68076A868EC0}"/>
              </a:ext>
            </a:extLst>
          </p:cNvPr>
          <p:cNvSpPr/>
          <p:nvPr/>
        </p:nvSpPr>
        <p:spPr>
          <a:xfrm>
            <a:off x="11008635" y="296206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7AA1C47-0F4C-7D42-29B9-077190537C48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11096070" y="3111040"/>
            <a:ext cx="0" cy="4816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EF1E1489-1CB2-653B-831C-E8CC8279C097}"/>
              </a:ext>
            </a:extLst>
          </p:cNvPr>
          <p:cNvSpPr/>
          <p:nvPr/>
        </p:nvSpPr>
        <p:spPr>
          <a:xfrm>
            <a:off x="9616141" y="425170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22663B9-C887-3B11-75B5-27A8EFE2F6F1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8253490" y="3667193"/>
            <a:ext cx="2531708" cy="2341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CB3D2158-AF12-A13B-EE45-9523EE66B62F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8253490" y="3667193"/>
            <a:ext cx="1388260" cy="60633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6DD2F488-1B40-8628-1358-7E97D2BC312F}"/>
              </a:ext>
            </a:extLst>
          </p:cNvPr>
          <p:cNvSpPr/>
          <p:nvPr/>
        </p:nvSpPr>
        <p:spPr>
          <a:xfrm>
            <a:off x="10785198" y="361612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6BACD99D-9555-6FAF-88AC-6C09B6287791}"/>
              </a:ext>
            </a:extLst>
          </p:cNvPr>
          <p:cNvCxnSpPr>
            <a:cxnSpLocks/>
            <a:stCxn id="32" idx="5"/>
            <a:endCxn id="7" idx="1"/>
          </p:cNvCxnSpPr>
          <p:nvPr/>
        </p:nvCxnSpPr>
        <p:spPr>
          <a:xfrm>
            <a:off x="9798810" y="2142706"/>
            <a:ext cx="1235434" cy="84117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901FEA1E-199F-C5A8-F05E-FB948F23FB38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799" y="177840"/>
            <a:ext cx="5331601" cy="28608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dirty="0">
                <a:ea typeface="Times New Roman" panose="02020603050405020304" pitchFamily="18" charset="0"/>
              </a:rPr>
              <a:t>*Oct.-nov. 1840 : Ibrahim et </a:t>
            </a:r>
            <a:r>
              <a:rPr lang="fr-FR" u="sng" dirty="0">
                <a:ea typeface="Times New Roman" panose="02020603050405020304" pitchFamily="18" charset="0"/>
              </a:rPr>
              <a:t>Mehmet</a:t>
            </a:r>
            <a:r>
              <a:rPr lang="fr-FR" dirty="0">
                <a:ea typeface="Times New Roman" panose="02020603050405020304" pitchFamily="18" charset="0"/>
              </a:rPr>
              <a:t> vaincus</a:t>
            </a:r>
          </a:p>
          <a:p>
            <a:r>
              <a:rPr lang="fr-FR" dirty="0">
                <a:ea typeface="Times New Roman" panose="02020603050405020304" pitchFamily="18" charset="0"/>
              </a:rPr>
              <a:t>En Syrie et en Egypte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*Fév. 1841 : Ibrahim renonce</a:t>
            </a:r>
          </a:p>
          <a:p>
            <a:r>
              <a:rPr lang="fr-FR" dirty="0">
                <a:ea typeface="Times New Roman" panose="02020603050405020304" pitchFamily="18" charset="0"/>
              </a:rPr>
              <a:t>A la Syrie-Palestine et au Hedjaz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En revanche, Mehmet obtient du sultan </a:t>
            </a:r>
            <a:r>
              <a:rPr lang="fr-FR" sz="1800" u="sng" dirty="0" err="1">
                <a:solidFill>
                  <a:schemeClr val="tx1"/>
                </a:solidFill>
              </a:rPr>
              <a:t>Abdülmecid</a:t>
            </a:r>
            <a:endParaRPr lang="fr-FR" u="sng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Le titre de </a:t>
            </a:r>
            <a:r>
              <a:rPr lang="fr-FR" i="1" dirty="0">
                <a:ea typeface="Times New Roman" panose="02020603050405020304" pitchFamily="18" charset="0"/>
              </a:rPr>
              <a:t>wali</a:t>
            </a:r>
            <a:r>
              <a:rPr lang="fr-FR" dirty="0">
                <a:ea typeface="Times New Roman" panose="02020603050405020304" pitchFamily="18" charset="0"/>
              </a:rPr>
              <a:t> d’Egypte à titre héréditaire…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*Et enfin…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DC0A74B-338C-0473-D284-1B74B051B8B2}"/>
              </a:ext>
            </a:extLst>
          </p:cNvPr>
          <p:cNvSpPr/>
          <p:nvPr/>
        </p:nvSpPr>
        <p:spPr>
          <a:xfrm>
            <a:off x="10711677" y="411267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199D78A-0171-3E2A-8F46-380FAE2D2A84}"/>
              </a:ext>
            </a:extLst>
          </p:cNvPr>
          <p:cNvSpPr/>
          <p:nvPr/>
        </p:nvSpPr>
        <p:spPr>
          <a:xfrm>
            <a:off x="11196631" y="541007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1494DF1-E071-6A3F-C0B2-E972BF8A6558}"/>
              </a:ext>
            </a:extLst>
          </p:cNvPr>
          <p:cNvSpPr/>
          <p:nvPr/>
        </p:nvSpPr>
        <p:spPr>
          <a:xfrm>
            <a:off x="11008635" y="35927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2AA1BE8-017B-5C94-2FAC-7402DD4F5AD0}"/>
              </a:ext>
            </a:extLst>
          </p:cNvPr>
          <p:cNvSpPr/>
          <p:nvPr/>
        </p:nvSpPr>
        <p:spPr>
          <a:xfrm>
            <a:off x="9846738" y="456143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17F6035E-68CC-B1FC-AC1C-DFE961E1C58D}"/>
              </a:ext>
            </a:extLst>
          </p:cNvPr>
          <p:cNvCxnSpPr>
            <a:cxnSpLocks/>
          </p:cNvCxnSpPr>
          <p:nvPr/>
        </p:nvCxnSpPr>
        <p:spPr>
          <a:xfrm>
            <a:off x="5585779" y="2510725"/>
            <a:ext cx="2667711" cy="115646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CD10245-C9B1-6AC6-887D-E7E3EE554D85}"/>
              </a:ext>
            </a:extLst>
          </p:cNvPr>
          <p:cNvCxnSpPr>
            <a:cxnSpLocks/>
          </p:cNvCxnSpPr>
          <p:nvPr/>
        </p:nvCxnSpPr>
        <p:spPr>
          <a:xfrm>
            <a:off x="6788258" y="985920"/>
            <a:ext cx="1084881" cy="120042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7365454-C5CF-9F0B-9133-E68582C90404}"/>
              </a:ext>
            </a:extLst>
          </p:cNvPr>
          <p:cNvCxnSpPr>
            <a:cxnSpLocks/>
          </p:cNvCxnSpPr>
          <p:nvPr/>
        </p:nvCxnSpPr>
        <p:spPr>
          <a:xfrm>
            <a:off x="7873139" y="2186349"/>
            <a:ext cx="380351" cy="150426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4715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533683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Sept. 1854-Sept. 1855 : Le siège de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*Terrible hiver 1854-55…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Malgré cela, la volonté des Alliés ne faiblit pas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ils obtiennent l’isolement de la Russie…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Traités avec l’Autriche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et le Piémont-Sardaigne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Envoi de 17 000 Piémontais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*Avril-Mai 1855 : A Sébastopol, bataille d’artillerie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les Alliés prennent Kertch et occupent la mer d’Azov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Empêchant ainsi les renforts navals russes…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Mars 1855 : Mort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Nicolas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Son fils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Alexandre II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lui succède</a:t>
            </a:r>
          </a:p>
        </p:txBody>
      </p:sp>
      <p:pic>
        <p:nvPicPr>
          <p:cNvPr id="16" name="Image 15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B313BD5C-C860-E9DB-9438-BD994B067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25" y="137410"/>
            <a:ext cx="6323095" cy="49249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690DD88-BBA1-18FD-A101-4CB954B61926}"/>
              </a:ext>
            </a:extLst>
          </p:cNvPr>
          <p:cNvCxnSpPr>
            <a:cxnSpLocks/>
            <a:endCxn id="18" idx="3"/>
          </p:cNvCxnSpPr>
          <p:nvPr/>
        </p:nvCxnSpPr>
        <p:spPr>
          <a:xfrm flipV="1">
            <a:off x="5774525" y="3042351"/>
            <a:ext cx="1338405" cy="57549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2ADC5785-5ED0-6580-C529-E83A8B8BFF4C}"/>
              </a:ext>
            </a:extLst>
          </p:cNvPr>
          <p:cNvSpPr/>
          <p:nvPr/>
        </p:nvSpPr>
        <p:spPr>
          <a:xfrm>
            <a:off x="7087321" y="291519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17306E0D-70C8-F755-9915-FA2862EE3523}"/>
              </a:ext>
            </a:extLst>
          </p:cNvPr>
          <p:cNvSpPr/>
          <p:nvPr/>
        </p:nvSpPr>
        <p:spPr>
          <a:xfrm>
            <a:off x="7465008" y="371695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3B879FA-C4DD-18D7-1760-4F4909D7974B}"/>
              </a:ext>
            </a:extLst>
          </p:cNvPr>
          <p:cNvCxnSpPr>
            <a:cxnSpLocks/>
            <a:stCxn id="18" idx="5"/>
            <a:endCxn id="27" idx="1"/>
          </p:cNvCxnSpPr>
          <p:nvPr/>
        </p:nvCxnSpPr>
        <p:spPr>
          <a:xfrm>
            <a:off x="7236582" y="3042351"/>
            <a:ext cx="254035" cy="6964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Ellipse 131">
            <a:extLst>
              <a:ext uri="{FF2B5EF4-FFF2-40B4-BE49-F238E27FC236}">
                <a16:creationId xmlns:a16="http://schemas.microsoft.com/office/drawing/2014/main" id="{D80AC48D-552A-1530-6DC3-D877206E5E67}"/>
              </a:ext>
            </a:extLst>
          </p:cNvPr>
          <p:cNvSpPr/>
          <p:nvPr/>
        </p:nvSpPr>
        <p:spPr>
          <a:xfrm>
            <a:off x="7315747" y="386592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7AEFBB20-3E41-A328-7755-AA8712AA559F}"/>
              </a:ext>
            </a:extLst>
          </p:cNvPr>
          <p:cNvCxnSpPr>
            <a:cxnSpLocks/>
          </p:cNvCxnSpPr>
          <p:nvPr/>
        </p:nvCxnSpPr>
        <p:spPr>
          <a:xfrm>
            <a:off x="7534334" y="3064168"/>
            <a:ext cx="18109" cy="65278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B1645B57-22A4-4D5A-B7B7-970B15964525}"/>
              </a:ext>
            </a:extLst>
          </p:cNvPr>
          <p:cNvCxnSpPr>
            <a:cxnSpLocks/>
            <a:stCxn id="18" idx="6"/>
          </p:cNvCxnSpPr>
          <p:nvPr/>
        </p:nvCxnSpPr>
        <p:spPr>
          <a:xfrm>
            <a:off x="7262191" y="2989681"/>
            <a:ext cx="290252" cy="74487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Ellipse 140">
            <a:extLst>
              <a:ext uri="{FF2B5EF4-FFF2-40B4-BE49-F238E27FC236}">
                <a16:creationId xmlns:a16="http://schemas.microsoft.com/office/drawing/2014/main" id="{AE5BB2FD-F6FE-E87F-D464-EED9FDF3EA26}"/>
              </a:ext>
            </a:extLst>
          </p:cNvPr>
          <p:cNvSpPr/>
          <p:nvPr/>
        </p:nvSpPr>
        <p:spPr>
          <a:xfrm>
            <a:off x="7490617" y="418799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8B36A655-574B-B9E3-CCEE-4573DDFDCC6B}"/>
              </a:ext>
            </a:extLst>
          </p:cNvPr>
          <p:cNvCxnSpPr>
            <a:cxnSpLocks/>
          </p:cNvCxnSpPr>
          <p:nvPr/>
        </p:nvCxnSpPr>
        <p:spPr>
          <a:xfrm flipH="1">
            <a:off x="7087321" y="3738767"/>
            <a:ext cx="345205" cy="4032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avec flèche 144">
            <a:extLst>
              <a:ext uri="{FF2B5EF4-FFF2-40B4-BE49-F238E27FC236}">
                <a16:creationId xmlns:a16="http://schemas.microsoft.com/office/drawing/2014/main" id="{B760AA56-4500-3EB2-87C8-F60540CB2A08}"/>
              </a:ext>
            </a:extLst>
          </p:cNvPr>
          <p:cNvCxnSpPr>
            <a:cxnSpLocks/>
            <a:endCxn id="141" idx="3"/>
          </p:cNvCxnSpPr>
          <p:nvPr/>
        </p:nvCxnSpPr>
        <p:spPr>
          <a:xfrm>
            <a:off x="7174756" y="4315152"/>
            <a:ext cx="34147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5743D35E-6FDC-A44D-7EFD-B1A5A8A015CB}"/>
              </a:ext>
            </a:extLst>
          </p:cNvPr>
          <p:cNvCxnSpPr>
            <a:cxnSpLocks/>
          </p:cNvCxnSpPr>
          <p:nvPr/>
        </p:nvCxnSpPr>
        <p:spPr>
          <a:xfrm flipH="1" flipV="1">
            <a:off x="7112930" y="4131147"/>
            <a:ext cx="61826" cy="20582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157">
            <a:extLst>
              <a:ext uri="{FF2B5EF4-FFF2-40B4-BE49-F238E27FC236}">
                <a16:creationId xmlns:a16="http://schemas.microsoft.com/office/drawing/2014/main" id="{678F0EE5-5362-4EF3-B256-F62F8D62EACB}"/>
              </a:ext>
            </a:extLst>
          </p:cNvPr>
          <p:cNvSpPr/>
          <p:nvPr/>
        </p:nvSpPr>
        <p:spPr>
          <a:xfrm>
            <a:off x="7484232" y="387798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E0C805B-505A-A0DA-3266-5BD6B38C4BC8}"/>
              </a:ext>
            </a:extLst>
          </p:cNvPr>
          <p:cNvSpPr/>
          <p:nvPr/>
        </p:nvSpPr>
        <p:spPr>
          <a:xfrm>
            <a:off x="11022321" y="276622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37158CA-2D13-2BB8-EE5E-4D809016AF56}"/>
              </a:ext>
            </a:extLst>
          </p:cNvPr>
          <p:cNvCxnSpPr>
            <a:cxnSpLocks/>
          </p:cNvCxnSpPr>
          <p:nvPr/>
        </p:nvCxnSpPr>
        <p:spPr>
          <a:xfrm flipH="1" flipV="1">
            <a:off x="7571667" y="4391549"/>
            <a:ext cx="155646" cy="22020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CA00BDA-7CD6-BEC5-A4FB-F4CF095DDDCF}"/>
              </a:ext>
            </a:extLst>
          </p:cNvPr>
          <p:cNvCxnSpPr>
            <a:cxnSpLocks/>
          </p:cNvCxnSpPr>
          <p:nvPr/>
        </p:nvCxnSpPr>
        <p:spPr>
          <a:xfrm flipH="1">
            <a:off x="7727313" y="4611757"/>
            <a:ext cx="939609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559B0BE-A7E1-8C13-C280-860DDF30B692}"/>
              </a:ext>
            </a:extLst>
          </p:cNvPr>
          <p:cNvCxnSpPr>
            <a:cxnSpLocks/>
          </p:cNvCxnSpPr>
          <p:nvPr/>
        </p:nvCxnSpPr>
        <p:spPr>
          <a:xfrm flipH="1">
            <a:off x="8666922" y="3952472"/>
            <a:ext cx="951353" cy="65928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821CE53-3186-6C77-0512-AD3841C8DA14}"/>
              </a:ext>
            </a:extLst>
          </p:cNvPr>
          <p:cNvCxnSpPr>
            <a:cxnSpLocks/>
          </p:cNvCxnSpPr>
          <p:nvPr/>
        </p:nvCxnSpPr>
        <p:spPr>
          <a:xfrm flipH="1">
            <a:off x="9606531" y="3716950"/>
            <a:ext cx="1246140" cy="23552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8D72E4E-C339-1ED0-ED64-306BEE33E1EE}"/>
              </a:ext>
            </a:extLst>
          </p:cNvPr>
          <p:cNvCxnSpPr>
            <a:cxnSpLocks/>
            <a:endCxn id="2" idx="5"/>
          </p:cNvCxnSpPr>
          <p:nvPr/>
        </p:nvCxnSpPr>
        <p:spPr>
          <a:xfrm flipV="1">
            <a:off x="10869572" y="2893377"/>
            <a:ext cx="302010" cy="84539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BD867AF-5682-7908-2B09-868E15C0AB1E}"/>
              </a:ext>
            </a:extLst>
          </p:cNvPr>
          <p:cNvCxnSpPr>
            <a:cxnSpLocks/>
            <a:stCxn id="2" idx="7"/>
          </p:cNvCxnSpPr>
          <p:nvPr/>
        </p:nvCxnSpPr>
        <p:spPr>
          <a:xfrm flipV="1">
            <a:off x="11171582" y="993913"/>
            <a:ext cx="556592" cy="179412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F3A344D9-71EE-0C83-ACF0-919389A5A179}"/>
              </a:ext>
            </a:extLst>
          </p:cNvPr>
          <p:cNvSpPr/>
          <p:nvPr/>
        </p:nvSpPr>
        <p:spPr>
          <a:xfrm>
            <a:off x="7674131" y="374168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A9733D3-8296-78F9-02A8-1F8061613495}"/>
              </a:ext>
            </a:extLst>
          </p:cNvPr>
          <p:cNvCxnSpPr>
            <a:cxnSpLocks/>
            <a:endCxn id="8" idx="7"/>
          </p:cNvCxnSpPr>
          <p:nvPr/>
        </p:nvCxnSpPr>
        <p:spPr>
          <a:xfrm flipH="1">
            <a:off x="7823392" y="3390559"/>
            <a:ext cx="272286" cy="37294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88F8D88-B09F-EF12-AF68-40DFA9CC71A9}"/>
              </a:ext>
            </a:extLst>
          </p:cNvPr>
          <p:cNvCxnSpPr>
            <a:cxnSpLocks/>
          </p:cNvCxnSpPr>
          <p:nvPr/>
        </p:nvCxnSpPr>
        <p:spPr>
          <a:xfrm flipH="1">
            <a:off x="8111264" y="2067339"/>
            <a:ext cx="401897" cy="13232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DC655EC-BB04-A0DC-7994-C95105CEB174}"/>
              </a:ext>
            </a:extLst>
          </p:cNvPr>
          <p:cNvCxnSpPr>
            <a:cxnSpLocks/>
          </p:cNvCxnSpPr>
          <p:nvPr/>
        </p:nvCxnSpPr>
        <p:spPr>
          <a:xfrm>
            <a:off x="7156647" y="981601"/>
            <a:ext cx="1356514" cy="11250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0305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533683" cy="25838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Sept. 1854-Sept. 1855 : Le siège de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*Août 1855 : Les Russes tentent de briser le siège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attaquant à l’est de la ville…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*Sur le fleuve Tchernaïa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L’armée russe de secours de </a:t>
            </a:r>
            <a:r>
              <a:rPr lang="fr-FR" u="sng" dirty="0"/>
              <a:t>Mikhaïl Gortchakov</a:t>
            </a:r>
            <a:endParaRPr lang="fr-FR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Est battue par les Franco-Piémontais du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général Pélissier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Dernière tentative russe pour libérer Sébastopol</a:t>
            </a:r>
          </a:p>
        </p:txBody>
      </p:sp>
      <p:pic>
        <p:nvPicPr>
          <p:cNvPr id="7" name="Image 6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FEBD4B54-F654-F774-5595-ABD7FF20E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74" y="157003"/>
            <a:ext cx="6248960" cy="44680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8FC1BEB-C5B5-F0BD-BA01-0A2085241826}"/>
              </a:ext>
            </a:extLst>
          </p:cNvPr>
          <p:cNvCxnSpPr>
            <a:cxnSpLocks/>
            <a:endCxn id="15" idx="4"/>
          </p:cNvCxnSpPr>
          <p:nvPr/>
        </p:nvCxnSpPr>
        <p:spPr>
          <a:xfrm flipV="1">
            <a:off x="9920807" y="4106274"/>
            <a:ext cx="342743" cy="51401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15ED9FFD-1EBB-8624-FF43-64A7CB3B5A02}"/>
              </a:ext>
            </a:extLst>
          </p:cNvPr>
          <p:cNvSpPr/>
          <p:nvPr/>
        </p:nvSpPr>
        <p:spPr>
          <a:xfrm>
            <a:off x="9063213" y="85606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F6E70C9-78B0-74CE-AFFD-1D6E41425C38}"/>
              </a:ext>
            </a:extLst>
          </p:cNvPr>
          <p:cNvSpPr/>
          <p:nvPr/>
        </p:nvSpPr>
        <p:spPr>
          <a:xfrm>
            <a:off x="10176115" y="395730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8CE0780-675B-C2BE-14C9-A46167A29B7B}"/>
              </a:ext>
            </a:extLst>
          </p:cNvPr>
          <p:cNvSpPr/>
          <p:nvPr/>
        </p:nvSpPr>
        <p:spPr>
          <a:xfrm>
            <a:off x="10924863" y="239100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F6B394B-E4DA-550D-B536-5F76DCFA8BA2}"/>
              </a:ext>
            </a:extLst>
          </p:cNvPr>
          <p:cNvCxnSpPr>
            <a:cxnSpLocks/>
            <a:stCxn id="150" idx="7"/>
            <a:endCxn id="21" idx="4"/>
          </p:cNvCxnSpPr>
          <p:nvPr/>
        </p:nvCxnSpPr>
        <p:spPr>
          <a:xfrm flipV="1">
            <a:off x="10756315" y="2539980"/>
            <a:ext cx="255983" cy="51811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5F65D433-84AF-BF85-67D8-45672FEF14A8}"/>
              </a:ext>
            </a:extLst>
          </p:cNvPr>
          <p:cNvSpPr/>
          <p:nvPr/>
        </p:nvSpPr>
        <p:spPr>
          <a:xfrm>
            <a:off x="8958682" y="270995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3368EE8-0162-317E-DF24-5528D649D806}"/>
              </a:ext>
            </a:extLst>
          </p:cNvPr>
          <p:cNvCxnSpPr>
            <a:cxnSpLocks/>
            <a:stCxn id="15" idx="1"/>
            <a:endCxn id="23" idx="5"/>
          </p:cNvCxnSpPr>
          <p:nvPr/>
        </p:nvCxnSpPr>
        <p:spPr>
          <a:xfrm flipH="1" flipV="1">
            <a:off x="9107943" y="2837108"/>
            <a:ext cx="1093781" cy="114200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F3929888-3497-602A-1998-C44EB3AA2F0D}"/>
              </a:ext>
            </a:extLst>
          </p:cNvPr>
          <p:cNvSpPr/>
          <p:nvPr/>
        </p:nvSpPr>
        <p:spPr>
          <a:xfrm>
            <a:off x="8395465" y="149737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F416A21-88B2-D4B1-B4AF-494AC40BA3FA}"/>
              </a:ext>
            </a:extLst>
          </p:cNvPr>
          <p:cNvSpPr/>
          <p:nvPr/>
        </p:nvSpPr>
        <p:spPr>
          <a:xfrm>
            <a:off x="9069861" y="151527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2C73F762-1EB3-08AF-ECFB-47E38B76A83A}"/>
              </a:ext>
            </a:extLst>
          </p:cNvPr>
          <p:cNvCxnSpPr>
            <a:cxnSpLocks/>
            <a:stCxn id="23" idx="0"/>
            <a:endCxn id="25" idx="5"/>
          </p:cNvCxnSpPr>
          <p:nvPr/>
        </p:nvCxnSpPr>
        <p:spPr>
          <a:xfrm flipH="1" flipV="1">
            <a:off x="8544726" y="1624535"/>
            <a:ext cx="501391" cy="10854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983CCE1F-FBB9-51D7-3587-67CA793D517C}"/>
              </a:ext>
            </a:extLst>
          </p:cNvPr>
          <p:cNvCxnSpPr>
            <a:cxnSpLocks/>
            <a:stCxn id="23" idx="0"/>
            <a:endCxn id="26" idx="4"/>
          </p:cNvCxnSpPr>
          <p:nvPr/>
        </p:nvCxnSpPr>
        <p:spPr>
          <a:xfrm flipV="1">
            <a:off x="9046117" y="1664246"/>
            <a:ext cx="111179" cy="104570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404EE9B5-01CA-0D8E-E245-9101679F4A8E}"/>
              </a:ext>
            </a:extLst>
          </p:cNvPr>
          <p:cNvCxnSpPr>
            <a:cxnSpLocks/>
            <a:stCxn id="163" idx="2"/>
            <a:endCxn id="134" idx="6"/>
          </p:cNvCxnSpPr>
          <p:nvPr/>
        </p:nvCxnSpPr>
        <p:spPr>
          <a:xfrm flipH="1" flipV="1">
            <a:off x="11361982" y="2316519"/>
            <a:ext cx="379752" cy="744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Ellipse 133">
            <a:extLst>
              <a:ext uri="{FF2B5EF4-FFF2-40B4-BE49-F238E27FC236}">
                <a16:creationId xmlns:a16="http://schemas.microsoft.com/office/drawing/2014/main" id="{3B5765A4-F40D-855B-30A8-4F34A21D1D55}"/>
              </a:ext>
            </a:extLst>
          </p:cNvPr>
          <p:cNvSpPr/>
          <p:nvPr/>
        </p:nvSpPr>
        <p:spPr>
          <a:xfrm>
            <a:off x="11187112" y="224203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A1656791-D801-7B95-A9A7-3949475DA9B4}"/>
              </a:ext>
            </a:extLst>
          </p:cNvPr>
          <p:cNvSpPr/>
          <p:nvPr/>
        </p:nvSpPr>
        <p:spPr>
          <a:xfrm>
            <a:off x="10607054" y="303627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1" name="Connecteur droit avec flèche 150">
            <a:extLst>
              <a:ext uri="{FF2B5EF4-FFF2-40B4-BE49-F238E27FC236}">
                <a16:creationId xmlns:a16="http://schemas.microsoft.com/office/drawing/2014/main" id="{22ECE076-27A5-BC16-9D2B-51C12CE10DB0}"/>
              </a:ext>
            </a:extLst>
          </p:cNvPr>
          <p:cNvCxnSpPr>
            <a:cxnSpLocks/>
            <a:endCxn id="150" idx="4"/>
          </p:cNvCxnSpPr>
          <p:nvPr/>
        </p:nvCxnSpPr>
        <p:spPr>
          <a:xfrm flipV="1">
            <a:off x="10325376" y="3185248"/>
            <a:ext cx="369113" cy="79386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avec flèche 156">
            <a:extLst>
              <a:ext uri="{FF2B5EF4-FFF2-40B4-BE49-F238E27FC236}">
                <a16:creationId xmlns:a16="http://schemas.microsoft.com/office/drawing/2014/main" id="{2D6D9678-4B08-06B3-2FEE-CE47FF28B2D6}"/>
              </a:ext>
            </a:extLst>
          </p:cNvPr>
          <p:cNvCxnSpPr>
            <a:cxnSpLocks/>
          </p:cNvCxnSpPr>
          <p:nvPr/>
        </p:nvCxnSpPr>
        <p:spPr>
          <a:xfrm flipV="1">
            <a:off x="10350985" y="3108473"/>
            <a:ext cx="1259881" cy="92331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Ellipse 158">
            <a:extLst>
              <a:ext uri="{FF2B5EF4-FFF2-40B4-BE49-F238E27FC236}">
                <a16:creationId xmlns:a16="http://schemas.microsoft.com/office/drawing/2014/main" id="{E70023CC-BB99-99DF-A9AE-699ACB9D6C13}"/>
              </a:ext>
            </a:extLst>
          </p:cNvPr>
          <p:cNvSpPr/>
          <p:nvPr/>
        </p:nvSpPr>
        <p:spPr>
          <a:xfrm>
            <a:off x="11585257" y="298131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1" name="Connecteur droit avec flèche 160">
            <a:extLst>
              <a:ext uri="{FF2B5EF4-FFF2-40B4-BE49-F238E27FC236}">
                <a16:creationId xmlns:a16="http://schemas.microsoft.com/office/drawing/2014/main" id="{5118FD61-8F28-D47F-D0B0-E074FB51E32A}"/>
              </a:ext>
            </a:extLst>
          </p:cNvPr>
          <p:cNvCxnSpPr>
            <a:cxnSpLocks/>
            <a:endCxn id="162" idx="0"/>
          </p:cNvCxnSpPr>
          <p:nvPr/>
        </p:nvCxnSpPr>
        <p:spPr>
          <a:xfrm flipH="1">
            <a:off x="10934696" y="196539"/>
            <a:ext cx="324354" cy="11518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Ellipse 161">
            <a:extLst>
              <a:ext uri="{FF2B5EF4-FFF2-40B4-BE49-F238E27FC236}">
                <a16:creationId xmlns:a16="http://schemas.microsoft.com/office/drawing/2014/main" id="{49B7EDC1-1706-5FBB-2CDE-D7CB66307FD9}"/>
              </a:ext>
            </a:extLst>
          </p:cNvPr>
          <p:cNvSpPr/>
          <p:nvPr/>
        </p:nvSpPr>
        <p:spPr>
          <a:xfrm>
            <a:off x="10847261" y="134840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3D6DB5A5-D6B4-454D-BF17-BF2F274C109D}"/>
              </a:ext>
            </a:extLst>
          </p:cNvPr>
          <p:cNvSpPr/>
          <p:nvPr/>
        </p:nvSpPr>
        <p:spPr>
          <a:xfrm>
            <a:off x="11741734" y="231651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4" name="Connecteur droit avec flèche 163">
            <a:extLst>
              <a:ext uri="{FF2B5EF4-FFF2-40B4-BE49-F238E27FC236}">
                <a16:creationId xmlns:a16="http://schemas.microsoft.com/office/drawing/2014/main" id="{869596E3-8AB7-6F90-B215-E5F4035FB2C3}"/>
              </a:ext>
            </a:extLst>
          </p:cNvPr>
          <p:cNvCxnSpPr>
            <a:cxnSpLocks/>
            <a:endCxn id="163" idx="1"/>
          </p:cNvCxnSpPr>
          <p:nvPr/>
        </p:nvCxnSpPr>
        <p:spPr>
          <a:xfrm>
            <a:off x="11257132" y="242063"/>
            <a:ext cx="510211" cy="209627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Ellipse 164">
            <a:extLst>
              <a:ext uri="{FF2B5EF4-FFF2-40B4-BE49-F238E27FC236}">
                <a16:creationId xmlns:a16="http://schemas.microsoft.com/office/drawing/2014/main" id="{BE381760-B922-6FC2-7E7A-658CA02D98CD}"/>
              </a:ext>
            </a:extLst>
          </p:cNvPr>
          <p:cNvSpPr/>
          <p:nvPr/>
        </p:nvSpPr>
        <p:spPr>
          <a:xfrm>
            <a:off x="10176115" y="62349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6" name="Connecteur droit avec flèche 165">
            <a:extLst>
              <a:ext uri="{FF2B5EF4-FFF2-40B4-BE49-F238E27FC236}">
                <a16:creationId xmlns:a16="http://schemas.microsoft.com/office/drawing/2014/main" id="{8D0531E3-72F8-BE3B-D1CE-2F3208B1641D}"/>
              </a:ext>
            </a:extLst>
          </p:cNvPr>
          <p:cNvCxnSpPr>
            <a:cxnSpLocks/>
            <a:endCxn id="165" idx="6"/>
          </p:cNvCxnSpPr>
          <p:nvPr/>
        </p:nvCxnSpPr>
        <p:spPr>
          <a:xfrm flipH="1">
            <a:off x="10350985" y="215728"/>
            <a:ext cx="906147" cy="4822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Ellipse 171">
            <a:extLst>
              <a:ext uri="{FF2B5EF4-FFF2-40B4-BE49-F238E27FC236}">
                <a16:creationId xmlns:a16="http://schemas.microsoft.com/office/drawing/2014/main" id="{A86F51EA-6345-32A7-F3DA-C67B0F5F018D}"/>
              </a:ext>
            </a:extLst>
          </p:cNvPr>
          <p:cNvSpPr/>
          <p:nvPr/>
        </p:nvSpPr>
        <p:spPr>
          <a:xfrm>
            <a:off x="9920807" y="109016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3" name="Connecteur droit avec flèche 172">
            <a:extLst>
              <a:ext uri="{FF2B5EF4-FFF2-40B4-BE49-F238E27FC236}">
                <a16:creationId xmlns:a16="http://schemas.microsoft.com/office/drawing/2014/main" id="{FCD46B13-B478-BFCA-009B-412F63420827}"/>
              </a:ext>
            </a:extLst>
          </p:cNvPr>
          <p:cNvCxnSpPr>
            <a:cxnSpLocks/>
            <a:stCxn id="172" idx="2"/>
            <a:endCxn id="174" idx="6"/>
          </p:cNvCxnSpPr>
          <p:nvPr/>
        </p:nvCxnSpPr>
        <p:spPr>
          <a:xfrm flipH="1">
            <a:off x="9658564" y="1164654"/>
            <a:ext cx="262243" cy="48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Ellipse 173">
            <a:extLst>
              <a:ext uri="{FF2B5EF4-FFF2-40B4-BE49-F238E27FC236}">
                <a16:creationId xmlns:a16="http://schemas.microsoft.com/office/drawing/2014/main" id="{CC3D3944-CA73-B000-C2B9-EA124608943C}"/>
              </a:ext>
            </a:extLst>
          </p:cNvPr>
          <p:cNvSpPr/>
          <p:nvPr/>
        </p:nvSpPr>
        <p:spPr>
          <a:xfrm>
            <a:off x="9483694" y="109065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57836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533683" cy="23068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Sept. 1854-Sept. 1855 : Le siège de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*8 sept. 1855 : Les Français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Mac-Mahon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Prennent les forts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Malakoff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et du Grand Redan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J’y suis, j’y reste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*11 sept. 1855 : Sébastopol se rend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la guerre continue…</a:t>
            </a:r>
          </a:p>
        </p:txBody>
      </p:sp>
      <p:pic>
        <p:nvPicPr>
          <p:cNvPr id="7" name="Image 6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FEBD4B54-F654-F774-5595-ABD7FF20E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74" y="157003"/>
            <a:ext cx="6248960" cy="44680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8FC1BEB-C5B5-F0BD-BA01-0A2085241826}"/>
              </a:ext>
            </a:extLst>
          </p:cNvPr>
          <p:cNvCxnSpPr>
            <a:cxnSpLocks/>
            <a:endCxn id="15" idx="4"/>
          </p:cNvCxnSpPr>
          <p:nvPr/>
        </p:nvCxnSpPr>
        <p:spPr>
          <a:xfrm flipV="1">
            <a:off x="9920807" y="4106274"/>
            <a:ext cx="342743" cy="51401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285D803D-1721-534C-4A28-5F76E57D62F5}"/>
              </a:ext>
            </a:extLst>
          </p:cNvPr>
          <p:cNvSpPr/>
          <p:nvPr/>
        </p:nvSpPr>
        <p:spPr>
          <a:xfrm>
            <a:off x="9920807" y="109016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5ED9FFD-1EBB-8624-FF43-64A7CB3B5A02}"/>
              </a:ext>
            </a:extLst>
          </p:cNvPr>
          <p:cNvSpPr/>
          <p:nvPr/>
        </p:nvSpPr>
        <p:spPr>
          <a:xfrm>
            <a:off x="9063213" y="85606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56F0F4F-5F51-4B95-A9EC-A6009A46C124}"/>
              </a:ext>
            </a:extLst>
          </p:cNvPr>
          <p:cNvCxnSpPr>
            <a:cxnSpLocks/>
            <a:stCxn id="10" idx="2"/>
            <a:endCxn id="20" idx="6"/>
          </p:cNvCxnSpPr>
          <p:nvPr/>
        </p:nvCxnSpPr>
        <p:spPr>
          <a:xfrm flipH="1">
            <a:off x="9658564" y="1164654"/>
            <a:ext cx="262243" cy="48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CF6E70C9-78B0-74CE-AFFD-1D6E41425C38}"/>
              </a:ext>
            </a:extLst>
          </p:cNvPr>
          <p:cNvSpPr/>
          <p:nvPr/>
        </p:nvSpPr>
        <p:spPr>
          <a:xfrm>
            <a:off x="10176115" y="395730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A4B53E8-4917-AE76-A8E9-6EBDECD796C9}"/>
              </a:ext>
            </a:extLst>
          </p:cNvPr>
          <p:cNvSpPr/>
          <p:nvPr/>
        </p:nvSpPr>
        <p:spPr>
          <a:xfrm>
            <a:off x="9483694" y="109065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8CE0780-675B-C2BE-14C9-A46167A29B7B}"/>
              </a:ext>
            </a:extLst>
          </p:cNvPr>
          <p:cNvSpPr/>
          <p:nvPr/>
        </p:nvSpPr>
        <p:spPr>
          <a:xfrm>
            <a:off x="10924863" y="239100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F65D433-84AF-BF85-67D8-45672FEF14A8}"/>
              </a:ext>
            </a:extLst>
          </p:cNvPr>
          <p:cNvSpPr/>
          <p:nvPr/>
        </p:nvSpPr>
        <p:spPr>
          <a:xfrm>
            <a:off x="8958682" y="270995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3368EE8-0162-317E-DF24-5528D649D806}"/>
              </a:ext>
            </a:extLst>
          </p:cNvPr>
          <p:cNvCxnSpPr>
            <a:cxnSpLocks/>
            <a:stCxn id="15" idx="1"/>
            <a:endCxn id="23" idx="5"/>
          </p:cNvCxnSpPr>
          <p:nvPr/>
        </p:nvCxnSpPr>
        <p:spPr>
          <a:xfrm flipH="1" flipV="1">
            <a:off x="9107943" y="2837108"/>
            <a:ext cx="1093781" cy="114200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F3929888-3497-602A-1998-C44EB3AA2F0D}"/>
              </a:ext>
            </a:extLst>
          </p:cNvPr>
          <p:cNvSpPr/>
          <p:nvPr/>
        </p:nvSpPr>
        <p:spPr>
          <a:xfrm>
            <a:off x="8395465" y="149737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F416A21-88B2-D4B1-B4AF-494AC40BA3FA}"/>
              </a:ext>
            </a:extLst>
          </p:cNvPr>
          <p:cNvSpPr/>
          <p:nvPr/>
        </p:nvSpPr>
        <p:spPr>
          <a:xfrm>
            <a:off x="9069861" y="151527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2C73F762-1EB3-08AF-ECFB-47E38B76A83A}"/>
              </a:ext>
            </a:extLst>
          </p:cNvPr>
          <p:cNvCxnSpPr>
            <a:cxnSpLocks/>
            <a:stCxn id="23" idx="0"/>
            <a:endCxn id="25" idx="5"/>
          </p:cNvCxnSpPr>
          <p:nvPr/>
        </p:nvCxnSpPr>
        <p:spPr>
          <a:xfrm flipH="1" flipV="1">
            <a:off x="8544726" y="1624535"/>
            <a:ext cx="501391" cy="10854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983CCE1F-FBB9-51D7-3587-67CA793D517C}"/>
              </a:ext>
            </a:extLst>
          </p:cNvPr>
          <p:cNvCxnSpPr>
            <a:cxnSpLocks/>
            <a:stCxn id="23" idx="0"/>
            <a:endCxn id="26" idx="4"/>
          </p:cNvCxnSpPr>
          <p:nvPr/>
        </p:nvCxnSpPr>
        <p:spPr>
          <a:xfrm flipV="1">
            <a:off x="9046117" y="1664246"/>
            <a:ext cx="111179" cy="104570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404EE9B5-01CA-0D8E-E245-9101679F4A8E}"/>
              </a:ext>
            </a:extLst>
          </p:cNvPr>
          <p:cNvCxnSpPr>
            <a:cxnSpLocks/>
            <a:endCxn id="134" idx="0"/>
          </p:cNvCxnSpPr>
          <p:nvPr/>
        </p:nvCxnSpPr>
        <p:spPr>
          <a:xfrm flipH="1">
            <a:off x="10934696" y="196539"/>
            <a:ext cx="324354" cy="11518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Ellipse 133">
            <a:extLst>
              <a:ext uri="{FF2B5EF4-FFF2-40B4-BE49-F238E27FC236}">
                <a16:creationId xmlns:a16="http://schemas.microsoft.com/office/drawing/2014/main" id="{3B5765A4-F40D-855B-30A8-4F34A21D1D55}"/>
              </a:ext>
            </a:extLst>
          </p:cNvPr>
          <p:cNvSpPr/>
          <p:nvPr/>
        </p:nvSpPr>
        <p:spPr>
          <a:xfrm>
            <a:off x="10847261" y="134840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E219A1B-4540-6C51-6359-4553EF185FE4}"/>
              </a:ext>
            </a:extLst>
          </p:cNvPr>
          <p:cNvSpPr/>
          <p:nvPr/>
        </p:nvSpPr>
        <p:spPr>
          <a:xfrm>
            <a:off x="11741734" y="231651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908032F6-26E3-F9CC-5185-F874B9DB3CA0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11257132" y="242063"/>
            <a:ext cx="510211" cy="209627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395C30CB-256A-D423-2140-698733733F23}"/>
              </a:ext>
            </a:extLst>
          </p:cNvPr>
          <p:cNvSpPr/>
          <p:nvPr/>
        </p:nvSpPr>
        <p:spPr>
          <a:xfrm>
            <a:off x="10176115" y="62349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A2757F8-4745-368E-3CDC-B1A03EA2A528}"/>
              </a:ext>
            </a:extLst>
          </p:cNvPr>
          <p:cNvCxnSpPr>
            <a:cxnSpLocks/>
            <a:endCxn id="9" idx="6"/>
          </p:cNvCxnSpPr>
          <p:nvPr/>
        </p:nvCxnSpPr>
        <p:spPr>
          <a:xfrm flipH="1">
            <a:off x="10350985" y="215728"/>
            <a:ext cx="906147" cy="4822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6DBDDBA3-EC61-F5B6-7D6C-F884BFB3F4D0}"/>
              </a:ext>
            </a:extLst>
          </p:cNvPr>
          <p:cNvSpPr/>
          <p:nvPr/>
        </p:nvSpPr>
        <p:spPr>
          <a:xfrm>
            <a:off x="11585257" y="298131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11E7CCB-0665-180D-20A9-51E8FD1F1305}"/>
              </a:ext>
            </a:extLst>
          </p:cNvPr>
          <p:cNvCxnSpPr>
            <a:cxnSpLocks/>
            <a:stCxn id="15" idx="6"/>
            <a:endCxn id="17" idx="3"/>
          </p:cNvCxnSpPr>
          <p:nvPr/>
        </p:nvCxnSpPr>
        <p:spPr>
          <a:xfrm flipV="1">
            <a:off x="10350985" y="3108473"/>
            <a:ext cx="1259881" cy="92331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472AA946-E1A7-EA15-9692-E50099202024}"/>
              </a:ext>
            </a:extLst>
          </p:cNvPr>
          <p:cNvSpPr/>
          <p:nvPr/>
        </p:nvSpPr>
        <p:spPr>
          <a:xfrm>
            <a:off x="9151620" y="105770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DB095FC7-3D74-8C1D-4F10-2C71DDFF7161}"/>
              </a:ext>
            </a:extLst>
          </p:cNvPr>
          <p:cNvSpPr/>
          <p:nvPr/>
        </p:nvSpPr>
        <p:spPr>
          <a:xfrm>
            <a:off x="8942333" y="127522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8A425BBB-0D52-E9C0-F1D7-1327394F5BDE}"/>
              </a:ext>
            </a:extLst>
          </p:cNvPr>
          <p:cNvCxnSpPr>
            <a:cxnSpLocks/>
            <a:stCxn id="132" idx="7"/>
          </p:cNvCxnSpPr>
          <p:nvPr/>
        </p:nvCxnSpPr>
        <p:spPr>
          <a:xfrm flipV="1">
            <a:off x="10756315" y="2539980"/>
            <a:ext cx="255983" cy="51811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Ellipse 131">
            <a:extLst>
              <a:ext uri="{FF2B5EF4-FFF2-40B4-BE49-F238E27FC236}">
                <a16:creationId xmlns:a16="http://schemas.microsoft.com/office/drawing/2014/main" id="{42F9994C-AFE3-51C4-13B8-BBA206D1D719}"/>
              </a:ext>
            </a:extLst>
          </p:cNvPr>
          <p:cNvSpPr/>
          <p:nvPr/>
        </p:nvSpPr>
        <p:spPr>
          <a:xfrm>
            <a:off x="10607054" y="303627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83854463-06B8-A449-A2A7-577B0B27670D}"/>
              </a:ext>
            </a:extLst>
          </p:cNvPr>
          <p:cNvCxnSpPr>
            <a:cxnSpLocks/>
            <a:endCxn id="132" idx="4"/>
          </p:cNvCxnSpPr>
          <p:nvPr/>
        </p:nvCxnSpPr>
        <p:spPr>
          <a:xfrm flipV="1">
            <a:off x="10325376" y="3185248"/>
            <a:ext cx="369113" cy="79386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11666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Oct.-Nov. 1855 : Derniers mouvements : Les Alliés occupent les bouches du Dniepr ; Au-delà du Caucase, les Russes s’emparent de Kars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*Oct. 1855 : Les Franco-Britanniques occupent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Kinburn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Aux bouches du Dniepr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*Nov. 1855 : En revanche, dans le Caucase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Russes s’emparent de Kars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*Face à cette situation bloquée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paix devient urgente…</a:t>
            </a:r>
          </a:p>
        </p:txBody>
      </p:sp>
      <p:pic>
        <p:nvPicPr>
          <p:cNvPr id="4" name="Image 3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2A11A258-448D-AA7B-866D-C4734A65D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0976B20-AA28-E04B-A621-804E200784DC}"/>
              </a:ext>
            </a:extLst>
          </p:cNvPr>
          <p:cNvCxnSpPr>
            <a:cxnSpLocks/>
            <a:endCxn id="12" idx="5"/>
          </p:cNvCxnSpPr>
          <p:nvPr/>
        </p:nvCxnSpPr>
        <p:spPr>
          <a:xfrm flipH="1" flipV="1">
            <a:off x="7713336" y="3243477"/>
            <a:ext cx="396994" cy="4237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4B12BB9D-CFFD-AD47-CBB9-31C895E6B257}"/>
              </a:ext>
            </a:extLst>
          </p:cNvPr>
          <p:cNvSpPr/>
          <p:nvPr/>
        </p:nvSpPr>
        <p:spPr>
          <a:xfrm>
            <a:off x="7564075" y="311632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8F970C7-398E-4696-DABC-CF342F131466}"/>
              </a:ext>
            </a:extLst>
          </p:cNvPr>
          <p:cNvCxnSpPr>
            <a:cxnSpLocks/>
            <a:endCxn id="141" idx="7"/>
          </p:cNvCxnSpPr>
          <p:nvPr/>
        </p:nvCxnSpPr>
        <p:spPr>
          <a:xfrm flipH="1">
            <a:off x="11181711" y="2170799"/>
            <a:ext cx="440446" cy="10418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A82053AD-084C-9E2F-A92B-A35AF3BB50BC}"/>
              </a:ext>
            </a:extLst>
          </p:cNvPr>
          <p:cNvSpPr/>
          <p:nvPr/>
        </p:nvSpPr>
        <p:spPr>
          <a:xfrm>
            <a:off x="8022895" y="192168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A948AFA-BA2D-F6E0-78C2-51C9363CDA06}"/>
              </a:ext>
            </a:extLst>
          </p:cNvPr>
          <p:cNvSpPr/>
          <p:nvPr/>
        </p:nvSpPr>
        <p:spPr>
          <a:xfrm>
            <a:off x="8308566" y="335980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5E55873-F5F3-7AE4-F4C4-4A36474985B1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7352341" y="3243477"/>
            <a:ext cx="237343" cy="31982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6DFF55B6-EBCA-DBBA-BEAD-C1E12BE041D7}"/>
              </a:ext>
            </a:extLst>
          </p:cNvPr>
          <p:cNvSpPr/>
          <p:nvPr/>
        </p:nvSpPr>
        <p:spPr>
          <a:xfrm>
            <a:off x="8879645" y="239692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8735ADB-2E44-D1F9-1EBE-838639C8758E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8733183" y="2524078"/>
            <a:ext cx="172071" cy="44565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367CAE6-21C0-6898-D097-5A8379706047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7738945" y="3138137"/>
            <a:ext cx="636429" cy="5267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A128ED0-CA1E-EB32-1573-FC0F1A7A597F}"/>
              </a:ext>
            </a:extLst>
          </p:cNvPr>
          <p:cNvCxnSpPr>
            <a:cxnSpLocks/>
          </p:cNvCxnSpPr>
          <p:nvPr/>
        </p:nvCxnSpPr>
        <p:spPr>
          <a:xfrm flipV="1">
            <a:off x="8375374" y="2969735"/>
            <a:ext cx="357809" cy="1684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Ellipse 129">
            <a:extLst>
              <a:ext uri="{FF2B5EF4-FFF2-40B4-BE49-F238E27FC236}">
                <a16:creationId xmlns:a16="http://schemas.microsoft.com/office/drawing/2014/main" id="{EF848C3A-1A91-5534-C91A-6C4BA80F34FD}"/>
              </a:ext>
            </a:extLst>
          </p:cNvPr>
          <p:cNvSpPr/>
          <p:nvPr/>
        </p:nvSpPr>
        <p:spPr>
          <a:xfrm>
            <a:off x="9498789" y="196474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C3EEFAE-0579-03FE-6EBA-CF91B6FD4CAF}"/>
              </a:ext>
            </a:extLst>
          </p:cNvPr>
          <p:cNvCxnSpPr>
            <a:cxnSpLocks/>
            <a:endCxn id="130" idx="4"/>
          </p:cNvCxnSpPr>
          <p:nvPr/>
        </p:nvCxnSpPr>
        <p:spPr>
          <a:xfrm flipV="1">
            <a:off x="9410540" y="2113719"/>
            <a:ext cx="175684" cy="43217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DF2FD81-70E8-F02E-1ED3-04EE24F48D9F}"/>
              </a:ext>
            </a:extLst>
          </p:cNvPr>
          <p:cNvCxnSpPr>
            <a:cxnSpLocks/>
          </p:cNvCxnSpPr>
          <p:nvPr/>
        </p:nvCxnSpPr>
        <p:spPr>
          <a:xfrm flipV="1">
            <a:off x="8819218" y="2488029"/>
            <a:ext cx="616330" cy="2068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19F8DC96-F4F9-16B6-01C7-C615FD6B564D}"/>
              </a:ext>
            </a:extLst>
          </p:cNvPr>
          <p:cNvCxnSpPr>
            <a:cxnSpLocks/>
            <a:stCxn id="130" idx="0"/>
          </p:cNvCxnSpPr>
          <p:nvPr/>
        </p:nvCxnSpPr>
        <p:spPr>
          <a:xfrm flipV="1">
            <a:off x="9586224" y="1567845"/>
            <a:ext cx="0" cy="3969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Ellipse 128">
            <a:extLst>
              <a:ext uri="{FF2B5EF4-FFF2-40B4-BE49-F238E27FC236}">
                <a16:creationId xmlns:a16="http://schemas.microsoft.com/office/drawing/2014/main" id="{D60596CA-1BE4-9CD6-A867-5F0EEE82FDC6}"/>
              </a:ext>
            </a:extLst>
          </p:cNvPr>
          <p:cNvSpPr/>
          <p:nvPr/>
        </p:nvSpPr>
        <p:spPr>
          <a:xfrm>
            <a:off x="8483436" y="186772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4051B4D5-4882-7D04-7CDA-70465E8725C6}"/>
              </a:ext>
            </a:extLst>
          </p:cNvPr>
          <p:cNvCxnSpPr>
            <a:cxnSpLocks/>
            <a:endCxn id="129" idx="4"/>
          </p:cNvCxnSpPr>
          <p:nvPr/>
        </p:nvCxnSpPr>
        <p:spPr>
          <a:xfrm flipH="1" flipV="1">
            <a:off x="8570871" y="2016699"/>
            <a:ext cx="112272" cy="95303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Ellipse 140">
            <a:extLst>
              <a:ext uri="{FF2B5EF4-FFF2-40B4-BE49-F238E27FC236}">
                <a16:creationId xmlns:a16="http://schemas.microsoft.com/office/drawing/2014/main" id="{4E781115-984B-7A53-0D59-0AC2A04FE661}"/>
              </a:ext>
            </a:extLst>
          </p:cNvPr>
          <p:cNvSpPr/>
          <p:nvPr/>
        </p:nvSpPr>
        <p:spPr>
          <a:xfrm>
            <a:off x="11032450" y="319080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42E30F2-DA63-2B25-1CEE-E77A678809DB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F23C634C-53EF-A569-94AF-792C69052468}"/>
              </a:ext>
            </a:extLst>
          </p:cNvPr>
          <p:cNvCxnSpPr>
            <a:cxnSpLocks/>
            <a:endCxn id="25" idx="4"/>
          </p:cNvCxnSpPr>
          <p:nvPr/>
        </p:nvCxnSpPr>
        <p:spPr>
          <a:xfrm flipH="1" flipV="1">
            <a:off x="7327379" y="2793835"/>
            <a:ext cx="262305" cy="3443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07F55EC1-CBB0-6793-4384-58889AFF7BFB}"/>
              </a:ext>
            </a:extLst>
          </p:cNvPr>
          <p:cNvSpPr/>
          <p:nvPr/>
        </p:nvSpPr>
        <p:spPr>
          <a:xfrm>
            <a:off x="7239944" y="2644861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AF48FF4-7FC8-DD0B-99CB-93480ABA4EA6}"/>
              </a:ext>
            </a:extLst>
          </p:cNvPr>
          <p:cNvSpPr/>
          <p:nvPr/>
        </p:nvSpPr>
        <p:spPr>
          <a:xfrm>
            <a:off x="7133283" y="2044224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A49E944-90BC-0532-96F3-B51F099A3C51}"/>
              </a:ext>
            </a:extLst>
          </p:cNvPr>
          <p:cNvSpPr/>
          <p:nvPr/>
        </p:nvSpPr>
        <p:spPr>
          <a:xfrm>
            <a:off x="7257905" y="1938884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C9F00D63-7744-55C6-69D7-5442D6EC032D}"/>
              </a:ext>
            </a:extLst>
          </p:cNvPr>
          <p:cNvCxnSpPr>
            <a:cxnSpLocks/>
            <a:stCxn id="25" idx="0"/>
            <a:endCxn id="28" idx="4"/>
          </p:cNvCxnSpPr>
          <p:nvPr/>
        </p:nvCxnSpPr>
        <p:spPr>
          <a:xfrm flipV="1">
            <a:off x="7327379" y="2087858"/>
            <a:ext cx="17961" cy="55700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A5E82320-C93B-E82F-5755-B4191DD49915}"/>
              </a:ext>
            </a:extLst>
          </p:cNvPr>
          <p:cNvCxnSpPr>
            <a:cxnSpLocks/>
          </p:cNvCxnSpPr>
          <p:nvPr/>
        </p:nvCxnSpPr>
        <p:spPr>
          <a:xfrm flipH="1">
            <a:off x="7414814" y="1152939"/>
            <a:ext cx="514393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avec flèche 134">
            <a:extLst>
              <a:ext uri="{FF2B5EF4-FFF2-40B4-BE49-F238E27FC236}">
                <a16:creationId xmlns:a16="http://schemas.microsoft.com/office/drawing/2014/main" id="{A0D7AC0C-F3C5-2DC1-3A55-384763B636E0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7929207" y="1152939"/>
            <a:ext cx="181123" cy="7687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AB05D0E4-1A18-B78A-4640-E3713DB7C6CC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DB2269F-8423-59C5-872A-1CB2AB8AA2F9}"/>
              </a:ext>
            </a:extLst>
          </p:cNvPr>
          <p:cNvCxnSpPr>
            <a:cxnSpLocks/>
            <a:stCxn id="134" idx="5"/>
          </p:cNvCxnSpPr>
          <p:nvPr/>
        </p:nvCxnSpPr>
        <p:spPr>
          <a:xfrm>
            <a:off x="6556144" y="2176640"/>
            <a:ext cx="584787" cy="595378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76D0F5FE-2058-461F-9EED-0FE6D35B9476}"/>
              </a:ext>
            </a:extLst>
          </p:cNvPr>
          <p:cNvCxnSpPr>
            <a:cxnSpLocks/>
            <a:stCxn id="134" idx="6"/>
          </p:cNvCxnSpPr>
          <p:nvPr/>
        </p:nvCxnSpPr>
        <p:spPr>
          <a:xfrm flipV="1">
            <a:off x="6581753" y="2118711"/>
            <a:ext cx="551530" cy="5259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Ellipse 133">
            <a:extLst>
              <a:ext uri="{FF2B5EF4-FFF2-40B4-BE49-F238E27FC236}">
                <a16:creationId xmlns:a16="http://schemas.microsoft.com/office/drawing/2014/main" id="{732F2094-0B83-3C10-62E8-7AD7D4E9B4FC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F7DF65FA-3A07-259C-2A3B-3C41A6059A64}"/>
              </a:ext>
            </a:extLst>
          </p:cNvPr>
          <p:cNvCxnSpPr>
            <a:cxnSpLocks/>
          </p:cNvCxnSpPr>
          <p:nvPr/>
        </p:nvCxnSpPr>
        <p:spPr>
          <a:xfrm flipH="1" flipV="1">
            <a:off x="7355406" y="3563304"/>
            <a:ext cx="146843" cy="56386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Ellipse 136">
            <a:extLst>
              <a:ext uri="{FF2B5EF4-FFF2-40B4-BE49-F238E27FC236}">
                <a16:creationId xmlns:a16="http://schemas.microsoft.com/office/drawing/2014/main" id="{E97B424F-C6C6-FE1D-C46B-1A9B6019F28F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A237E79E-8933-6847-5486-A61C2D35A88C}"/>
              </a:ext>
            </a:extLst>
          </p:cNvPr>
          <p:cNvCxnSpPr>
            <a:cxnSpLocks/>
            <a:stCxn id="143" idx="7"/>
          </p:cNvCxnSpPr>
          <p:nvPr/>
        </p:nvCxnSpPr>
        <p:spPr>
          <a:xfrm flipV="1">
            <a:off x="7846375" y="3501643"/>
            <a:ext cx="528999" cy="479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Ellipse 138">
            <a:extLst>
              <a:ext uri="{FF2B5EF4-FFF2-40B4-BE49-F238E27FC236}">
                <a16:creationId xmlns:a16="http://schemas.microsoft.com/office/drawing/2014/main" id="{BE808071-DC31-B7BE-18E1-0662968481B6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68951FF5-E0F1-295B-CC6A-7E56EB903236}"/>
              </a:ext>
            </a:extLst>
          </p:cNvPr>
          <p:cNvCxnSpPr>
            <a:cxnSpLocks/>
            <a:endCxn id="139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>
            <a:extLst>
              <a:ext uri="{FF2B5EF4-FFF2-40B4-BE49-F238E27FC236}">
                <a16:creationId xmlns:a16="http://schemas.microsoft.com/office/drawing/2014/main" id="{AF95214F-1880-A43C-D17C-212B2A0D132D}"/>
              </a:ext>
            </a:extLst>
          </p:cNvPr>
          <p:cNvCxnSpPr>
            <a:cxnSpLocks/>
            <a:stCxn id="139" idx="7"/>
            <a:endCxn id="143" idx="3"/>
          </p:cNvCxnSpPr>
          <p:nvPr/>
        </p:nvCxnSpPr>
        <p:spPr>
          <a:xfrm flipV="1">
            <a:off x="7373813" y="4085983"/>
            <a:ext cx="348910" cy="19015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Ellipse 142">
            <a:extLst>
              <a:ext uri="{FF2B5EF4-FFF2-40B4-BE49-F238E27FC236}">
                <a16:creationId xmlns:a16="http://schemas.microsoft.com/office/drawing/2014/main" id="{453C79EB-239C-F98C-8179-D15DCF1DDCDF}"/>
              </a:ext>
            </a:extLst>
          </p:cNvPr>
          <p:cNvSpPr/>
          <p:nvPr/>
        </p:nvSpPr>
        <p:spPr>
          <a:xfrm>
            <a:off x="7697114" y="395882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AB01BDE0-0925-8AEB-8B44-53ECAC88E85C}"/>
              </a:ext>
            </a:extLst>
          </p:cNvPr>
          <p:cNvSpPr/>
          <p:nvPr/>
        </p:nvSpPr>
        <p:spPr>
          <a:xfrm>
            <a:off x="7414814" y="412716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41151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29342" cy="64618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 1856 : Traité de Paris : La Russie renonce à toute ingérence dans l’Empire ottoman ; Elle cède les bouches du Danube ; Démilitarisation de la mer Noire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*Sept. 1855 : Le nouveau tsar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Alexandre II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(mars 1855)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entamé des négociations de paix…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les Britanniques veulent pousser 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à fond leurs avantages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Objectif: Envoyer un corps expéditionnaire contre Saint-Pétersbourg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*L’Autriche : Risque pour l’équilibre de l’Europe…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La Russie cherche l’alliance de la Prusse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Ennemie de l’Autriche en Allemagne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L’empereur français Napoléon III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Souhaite un vaste remaniement européen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Au nom du principe de nationalités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Polonais, Italiens, Roumains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Participation du Piémont à la guerre de Crimée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*Finalement…</a:t>
            </a:r>
          </a:p>
        </p:txBody>
      </p:sp>
      <p:pic>
        <p:nvPicPr>
          <p:cNvPr id="14" name="Image 1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477DD83-B6C7-3B38-6460-1FAE43AC9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3303DA29-9424-FC52-DEE9-56A7292857CC}"/>
              </a:ext>
            </a:extLst>
          </p:cNvPr>
          <p:cNvSpPr/>
          <p:nvPr/>
        </p:nvSpPr>
        <p:spPr>
          <a:xfrm>
            <a:off x="10829143" y="412180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7CAF082-8459-F4AA-CF9B-32AF66B73A70}"/>
              </a:ext>
            </a:extLst>
          </p:cNvPr>
          <p:cNvCxnSpPr>
            <a:cxnSpLocks/>
          </p:cNvCxnSpPr>
          <p:nvPr/>
        </p:nvCxnSpPr>
        <p:spPr>
          <a:xfrm flipV="1">
            <a:off x="10204174" y="4227443"/>
            <a:ext cx="675861" cy="92765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884930C4-0415-393D-53C8-5A98A15435E4}"/>
              </a:ext>
            </a:extLst>
          </p:cNvPr>
          <p:cNvSpPr/>
          <p:nvPr/>
        </p:nvSpPr>
        <p:spPr>
          <a:xfrm>
            <a:off x="10641021" y="383687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EA39590F-467F-1BBF-09F2-207E33026205}"/>
              </a:ext>
            </a:extLst>
          </p:cNvPr>
          <p:cNvSpPr/>
          <p:nvPr/>
        </p:nvSpPr>
        <p:spPr>
          <a:xfrm>
            <a:off x="11176291" y="397282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37B7384F-291F-298C-08A0-E43F2B67BDDF}"/>
              </a:ext>
            </a:extLst>
          </p:cNvPr>
          <p:cNvCxnSpPr>
            <a:cxnSpLocks/>
            <a:endCxn id="128" idx="4"/>
          </p:cNvCxnSpPr>
          <p:nvPr/>
        </p:nvCxnSpPr>
        <p:spPr>
          <a:xfrm flipV="1">
            <a:off x="10636576" y="4121800"/>
            <a:ext cx="627150" cy="46345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9DEBB5BB-14A3-0FF3-8DDB-5A93C1E12F68}"/>
              </a:ext>
            </a:extLst>
          </p:cNvPr>
          <p:cNvCxnSpPr>
            <a:cxnSpLocks/>
            <a:endCxn id="31" idx="4"/>
          </p:cNvCxnSpPr>
          <p:nvPr/>
        </p:nvCxnSpPr>
        <p:spPr>
          <a:xfrm flipV="1">
            <a:off x="10533429" y="3985852"/>
            <a:ext cx="195027" cy="70541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Ellipse 148">
            <a:extLst>
              <a:ext uri="{FF2B5EF4-FFF2-40B4-BE49-F238E27FC236}">
                <a16:creationId xmlns:a16="http://schemas.microsoft.com/office/drawing/2014/main" id="{316C351A-87C2-4506-5598-7B230E6E8E09}"/>
              </a:ext>
            </a:extLst>
          </p:cNvPr>
          <p:cNvSpPr/>
          <p:nvPr/>
        </p:nvSpPr>
        <p:spPr>
          <a:xfrm>
            <a:off x="9985315" y="4241914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0" name="Connecteur droit avec flèche 149">
            <a:extLst>
              <a:ext uri="{FF2B5EF4-FFF2-40B4-BE49-F238E27FC236}">
                <a16:creationId xmlns:a16="http://schemas.microsoft.com/office/drawing/2014/main" id="{B60E762C-3AE1-02CC-5C1B-7F27750772F2}"/>
              </a:ext>
            </a:extLst>
          </p:cNvPr>
          <p:cNvCxnSpPr>
            <a:cxnSpLocks/>
            <a:stCxn id="152" idx="5"/>
            <a:endCxn id="149" idx="2"/>
          </p:cNvCxnSpPr>
          <p:nvPr/>
        </p:nvCxnSpPr>
        <p:spPr>
          <a:xfrm>
            <a:off x="9249796" y="3964035"/>
            <a:ext cx="735519" cy="352366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Ellipse 151">
            <a:extLst>
              <a:ext uri="{FF2B5EF4-FFF2-40B4-BE49-F238E27FC236}">
                <a16:creationId xmlns:a16="http://schemas.microsoft.com/office/drawing/2014/main" id="{1E04E94A-25C9-D8B7-6F40-438C0DF833B2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7E21966B-B618-84B4-62FC-276EC09F3B74}"/>
              </a:ext>
            </a:extLst>
          </p:cNvPr>
          <p:cNvSpPr/>
          <p:nvPr/>
        </p:nvSpPr>
        <p:spPr>
          <a:xfrm>
            <a:off x="11764327" y="439088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FE6278-6769-22C8-ED93-72C6BFECD761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D685EC2-52AB-AF4C-C5D0-78886F0F2E8D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6043E54-81E0-7BA1-9C82-CCA2367898AD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A094555-A59D-D89F-6AD4-D854D12BA075}"/>
              </a:ext>
            </a:extLst>
          </p:cNvPr>
          <p:cNvSpPr/>
          <p:nvPr/>
        </p:nvSpPr>
        <p:spPr>
          <a:xfrm>
            <a:off x="8109712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64B90402-5B00-D1C1-3069-9583BD16FE64}"/>
              </a:ext>
            </a:extLst>
          </p:cNvPr>
          <p:cNvCxnSpPr>
            <a:cxnSpLocks/>
          </p:cNvCxnSpPr>
          <p:nvPr/>
        </p:nvCxnSpPr>
        <p:spPr>
          <a:xfrm flipV="1">
            <a:off x="9659785" y="4047313"/>
            <a:ext cx="480907" cy="91442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34189B26-6460-7432-0742-8D02ADAC57B8}"/>
              </a:ext>
            </a:extLst>
          </p:cNvPr>
          <p:cNvSpPr/>
          <p:nvPr/>
        </p:nvSpPr>
        <p:spPr>
          <a:xfrm>
            <a:off x="10140692" y="3972826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561BA26-6AA0-29D3-AACF-F35AEFEF6347}"/>
              </a:ext>
            </a:extLst>
          </p:cNvPr>
          <p:cNvSpPr/>
          <p:nvPr/>
        </p:nvSpPr>
        <p:spPr>
          <a:xfrm>
            <a:off x="10266000" y="384566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A138BA4-6A16-1964-DA5E-327E23F4684B}"/>
              </a:ext>
            </a:extLst>
          </p:cNvPr>
          <p:cNvSpPr/>
          <p:nvPr/>
        </p:nvSpPr>
        <p:spPr>
          <a:xfrm>
            <a:off x="10641021" y="362644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DC4C6BA-84B3-DB6E-7A7B-869AC5BA3730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0204174" y="2182427"/>
            <a:ext cx="524282" cy="14440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636BC70-8967-980A-ABFC-704087D5B678}"/>
              </a:ext>
            </a:extLst>
          </p:cNvPr>
          <p:cNvCxnSpPr>
            <a:cxnSpLocks/>
          </p:cNvCxnSpPr>
          <p:nvPr/>
        </p:nvCxnSpPr>
        <p:spPr>
          <a:xfrm flipH="1">
            <a:off x="10353435" y="3012331"/>
            <a:ext cx="179994" cy="8333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59B773DC-53F2-BA13-C8F8-FEBBE7A40B5E}"/>
              </a:ext>
            </a:extLst>
          </p:cNvPr>
          <p:cNvSpPr/>
          <p:nvPr/>
        </p:nvSpPr>
        <p:spPr>
          <a:xfrm>
            <a:off x="11783195" y="396403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BC2DB10C-0909-BD24-5468-83ADDEF4C109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1149037" y="3569757"/>
            <a:ext cx="659767" cy="416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9ECC497-C5C9-9B1E-00BA-8257596864BB}"/>
              </a:ext>
            </a:extLst>
          </p:cNvPr>
          <p:cNvCxnSpPr>
            <a:cxnSpLocks/>
            <a:endCxn id="156" idx="0"/>
          </p:cNvCxnSpPr>
          <p:nvPr/>
        </p:nvCxnSpPr>
        <p:spPr>
          <a:xfrm>
            <a:off x="10504996" y="2914367"/>
            <a:ext cx="1346766" cy="14765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F9802C02-1136-B5A4-1991-692CC7907BAC}"/>
              </a:ext>
            </a:extLst>
          </p:cNvPr>
          <p:cNvSpPr/>
          <p:nvPr/>
        </p:nvSpPr>
        <p:spPr>
          <a:xfrm>
            <a:off x="11608325" y="451979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AC770364-4205-AD14-358C-01D2CA6A1724}"/>
              </a:ext>
            </a:extLst>
          </p:cNvPr>
          <p:cNvCxnSpPr>
            <a:cxnSpLocks/>
            <a:endCxn id="23" idx="3"/>
          </p:cNvCxnSpPr>
          <p:nvPr/>
        </p:nvCxnSpPr>
        <p:spPr>
          <a:xfrm flipV="1">
            <a:off x="10728456" y="4646950"/>
            <a:ext cx="905478" cy="2431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B5E96CEE-E5EF-406A-0DA6-867AB3CD9750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3F9435C7-EEA4-8318-2CC7-38F6B9791806}"/>
              </a:ext>
            </a:extLst>
          </p:cNvPr>
          <p:cNvCxnSpPr>
            <a:cxnSpLocks/>
            <a:endCxn id="30" idx="4"/>
          </p:cNvCxnSpPr>
          <p:nvPr/>
        </p:nvCxnSpPr>
        <p:spPr>
          <a:xfrm flipV="1">
            <a:off x="9100535" y="2228393"/>
            <a:ext cx="347246" cy="66557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C3B897AF-3305-6EB3-67DA-9FB804D93E29}"/>
              </a:ext>
            </a:extLst>
          </p:cNvPr>
          <p:cNvSpPr/>
          <p:nvPr/>
        </p:nvSpPr>
        <p:spPr>
          <a:xfrm>
            <a:off x="9360346" y="207941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6FBC3F64-53B5-EFF9-23D2-6F0CFB2F8F9B}"/>
              </a:ext>
            </a:extLst>
          </p:cNvPr>
          <p:cNvSpPr/>
          <p:nvPr/>
        </p:nvSpPr>
        <p:spPr>
          <a:xfrm>
            <a:off x="9571449" y="256117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0" name="Connecteur droit avec flèche 129">
            <a:extLst>
              <a:ext uri="{FF2B5EF4-FFF2-40B4-BE49-F238E27FC236}">
                <a16:creationId xmlns:a16="http://schemas.microsoft.com/office/drawing/2014/main" id="{2D97F477-06E9-2B52-7B25-FA8B6A77B4CC}"/>
              </a:ext>
            </a:extLst>
          </p:cNvPr>
          <p:cNvCxnSpPr>
            <a:cxnSpLocks/>
            <a:endCxn id="129" idx="3"/>
          </p:cNvCxnSpPr>
          <p:nvPr/>
        </p:nvCxnSpPr>
        <p:spPr>
          <a:xfrm flipV="1">
            <a:off x="9100535" y="2688336"/>
            <a:ext cx="496523" cy="22603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485EF129-29CD-39FA-33CE-9487C89F3B7E}"/>
              </a:ext>
            </a:extLst>
          </p:cNvPr>
          <p:cNvCxnSpPr>
            <a:cxnSpLocks/>
            <a:stCxn id="28" idx="3"/>
            <a:endCxn id="129" idx="7"/>
          </p:cNvCxnSpPr>
          <p:nvPr/>
        </p:nvCxnSpPr>
        <p:spPr>
          <a:xfrm flipH="1">
            <a:off x="9720710" y="2160610"/>
            <a:ext cx="421638" cy="4223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ADB52035-252E-2A8C-605A-0B0CB6F5338A}"/>
              </a:ext>
            </a:extLst>
          </p:cNvPr>
          <p:cNvCxnSpPr>
            <a:cxnSpLocks/>
            <a:stCxn id="28" idx="2"/>
            <a:endCxn id="30" idx="7"/>
          </p:cNvCxnSpPr>
          <p:nvPr/>
        </p:nvCxnSpPr>
        <p:spPr>
          <a:xfrm flipH="1" flipV="1">
            <a:off x="9509607" y="2101236"/>
            <a:ext cx="607132" cy="67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avec flèche 133">
            <a:extLst>
              <a:ext uri="{FF2B5EF4-FFF2-40B4-BE49-F238E27FC236}">
                <a16:creationId xmlns:a16="http://schemas.microsoft.com/office/drawing/2014/main" id="{80C64006-AB95-FFCB-0311-B1F653BCBC4C}"/>
              </a:ext>
            </a:extLst>
          </p:cNvPr>
          <p:cNvCxnSpPr>
            <a:cxnSpLocks/>
          </p:cNvCxnSpPr>
          <p:nvPr/>
        </p:nvCxnSpPr>
        <p:spPr>
          <a:xfrm flipH="1" flipV="1">
            <a:off x="10134576" y="4369071"/>
            <a:ext cx="244468" cy="38845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63643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29342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 1856 : Traité de Paris : La Russie renonce à toute ingérence dans l’Empire ottoman ; Elle cède les bouches du Danube ; Démilitarisation de la mer Noire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*Déc. 1855 : La GB qui s’effraie des ambitions françaises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la France qui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ne veut pas humilier la Russie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(!)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 rapprochent de l’Autriche pacificatrice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*Résultat…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L’Autriche menace de rejoindre la coalition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envoie un ultimatum à la Russie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Fin de 40 ans de Sainte-Alliance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*La Russie accepte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Epilogue…</a:t>
            </a:r>
          </a:p>
        </p:txBody>
      </p:sp>
      <p:pic>
        <p:nvPicPr>
          <p:cNvPr id="14" name="Image 1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477DD83-B6C7-3B38-6460-1FAE43AC9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A0BA37E1-C1E2-2F52-6EA8-3318BF111327}"/>
              </a:ext>
            </a:extLst>
          </p:cNvPr>
          <p:cNvSpPr/>
          <p:nvPr/>
        </p:nvSpPr>
        <p:spPr>
          <a:xfrm>
            <a:off x="10829143" y="412180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F148035-885F-5587-1F48-ECA6969ECAD8}"/>
              </a:ext>
            </a:extLst>
          </p:cNvPr>
          <p:cNvCxnSpPr>
            <a:cxnSpLocks/>
          </p:cNvCxnSpPr>
          <p:nvPr/>
        </p:nvCxnSpPr>
        <p:spPr>
          <a:xfrm flipV="1">
            <a:off x="10204174" y="4227443"/>
            <a:ext cx="675861" cy="92765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89209D83-F8A6-7831-15D1-FE1D4C78AA93}"/>
              </a:ext>
            </a:extLst>
          </p:cNvPr>
          <p:cNvSpPr/>
          <p:nvPr/>
        </p:nvSpPr>
        <p:spPr>
          <a:xfrm>
            <a:off x="10641021" y="383687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EE85EC3-E6C9-5A15-22A4-16F648951C90}"/>
              </a:ext>
            </a:extLst>
          </p:cNvPr>
          <p:cNvSpPr/>
          <p:nvPr/>
        </p:nvSpPr>
        <p:spPr>
          <a:xfrm>
            <a:off x="11176291" y="397282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ADDC795-8CB9-376C-E67B-2A66A9CC87BA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10636576" y="4121800"/>
            <a:ext cx="627150" cy="46345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315A514-D293-6425-1A7E-68E4421DE8F9}"/>
              </a:ext>
            </a:extLst>
          </p:cNvPr>
          <p:cNvCxnSpPr>
            <a:cxnSpLocks/>
            <a:endCxn id="11" idx="4"/>
          </p:cNvCxnSpPr>
          <p:nvPr/>
        </p:nvCxnSpPr>
        <p:spPr>
          <a:xfrm flipV="1">
            <a:off x="10533429" y="3985852"/>
            <a:ext cx="195027" cy="70541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0B4125CA-66C5-54F6-D198-D36965813F95}"/>
              </a:ext>
            </a:extLst>
          </p:cNvPr>
          <p:cNvSpPr/>
          <p:nvPr/>
        </p:nvSpPr>
        <p:spPr>
          <a:xfrm>
            <a:off x="9985315" y="4241914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1119956-6348-A0DD-B1DA-C389B8CD3E60}"/>
              </a:ext>
            </a:extLst>
          </p:cNvPr>
          <p:cNvCxnSpPr>
            <a:cxnSpLocks/>
            <a:stCxn id="20" idx="5"/>
            <a:endCxn id="16" idx="2"/>
          </p:cNvCxnSpPr>
          <p:nvPr/>
        </p:nvCxnSpPr>
        <p:spPr>
          <a:xfrm>
            <a:off x="9249796" y="3964035"/>
            <a:ext cx="735519" cy="352366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B319D215-0103-F34E-E52C-BE1A64B8785D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AD0A348-6FA8-C2F6-AD6F-BABF36950F5C}"/>
              </a:ext>
            </a:extLst>
          </p:cNvPr>
          <p:cNvSpPr/>
          <p:nvPr/>
        </p:nvSpPr>
        <p:spPr>
          <a:xfrm>
            <a:off x="11764327" y="439088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2FC0BFE-A476-C2BC-1B09-9EC57E1B2F72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90BE134-F4E4-2E00-A265-F240BE9D144B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BBCABF8-A427-CEB7-FD6B-95B2BBA301A2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DFF702B-2333-96E8-C611-6C2F840C88CB}"/>
              </a:ext>
            </a:extLst>
          </p:cNvPr>
          <p:cNvSpPr/>
          <p:nvPr/>
        </p:nvSpPr>
        <p:spPr>
          <a:xfrm>
            <a:off x="8109712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839A31C-0DEF-6823-9DBA-6356E9A38956}"/>
              </a:ext>
            </a:extLst>
          </p:cNvPr>
          <p:cNvCxnSpPr>
            <a:cxnSpLocks/>
          </p:cNvCxnSpPr>
          <p:nvPr/>
        </p:nvCxnSpPr>
        <p:spPr>
          <a:xfrm flipV="1">
            <a:off x="9659785" y="4047313"/>
            <a:ext cx="480907" cy="91442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502B4C28-F7D7-1B21-D415-1FA2BE60EDB9}"/>
              </a:ext>
            </a:extLst>
          </p:cNvPr>
          <p:cNvSpPr/>
          <p:nvPr/>
        </p:nvSpPr>
        <p:spPr>
          <a:xfrm>
            <a:off x="10140692" y="3972826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A75D02B-74AE-8BD4-53E0-0EF6E9EDA566}"/>
              </a:ext>
            </a:extLst>
          </p:cNvPr>
          <p:cNvSpPr/>
          <p:nvPr/>
        </p:nvSpPr>
        <p:spPr>
          <a:xfrm>
            <a:off x="10266000" y="384566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6156E65-49E7-B8F9-AE2F-5444532F3099}"/>
              </a:ext>
            </a:extLst>
          </p:cNvPr>
          <p:cNvSpPr/>
          <p:nvPr/>
        </p:nvSpPr>
        <p:spPr>
          <a:xfrm>
            <a:off x="10641021" y="362644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E06A170-7279-8218-00B9-144615A9FEB4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10204174" y="2182427"/>
            <a:ext cx="524282" cy="14440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5607BA38-57FD-DF57-077C-1AC725F8625D}"/>
              </a:ext>
            </a:extLst>
          </p:cNvPr>
          <p:cNvCxnSpPr>
            <a:cxnSpLocks/>
          </p:cNvCxnSpPr>
          <p:nvPr/>
        </p:nvCxnSpPr>
        <p:spPr>
          <a:xfrm flipH="1">
            <a:off x="10353435" y="3012331"/>
            <a:ext cx="179994" cy="8333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Ellipse 129">
            <a:extLst>
              <a:ext uri="{FF2B5EF4-FFF2-40B4-BE49-F238E27FC236}">
                <a16:creationId xmlns:a16="http://schemas.microsoft.com/office/drawing/2014/main" id="{C54EB8E3-E094-4F23-CBCA-F87B384C3954}"/>
              </a:ext>
            </a:extLst>
          </p:cNvPr>
          <p:cNvSpPr/>
          <p:nvPr/>
        </p:nvSpPr>
        <p:spPr>
          <a:xfrm>
            <a:off x="11783195" y="396403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5BD30240-BCCB-4707-F1F9-7695D656F767}"/>
              </a:ext>
            </a:extLst>
          </p:cNvPr>
          <p:cNvCxnSpPr>
            <a:cxnSpLocks/>
            <a:endCxn id="130" idx="1"/>
          </p:cNvCxnSpPr>
          <p:nvPr/>
        </p:nvCxnSpPr>
        <p:spPr>
          <a:xfrm>
            <a:off x="11149037" y="3569757"/>
            <a:ext cx="659767" cy="416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CBD2351B-3C65-A919-C609-B6BE97B9914D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0504996" y="2914367"/>
            <a:ext cx="1346766" cy="14765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Ellipse 133">
            <a:extLst>
              <a:ext uri="{FF2B5EF4-FFF2-40B4-BE49-F238E27FC236}">
                <a16:creationId xmlns:a16="http://schemas.microsoft.com/office/drawing/2014/main" id="{54F0B3B3-CD5F-165E-D7BE-80892FFF9C51}"/>
              </a:ext>
            </a:extLst>
          </p:cNvPr>
          <p:cNvSpPr/>
          <p:nvPr/>
        </p:nvSpPr>
        <p:spPr>
          <a:xfrm>
            <a:off x="11608325" y="451979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5" name="Connecteur droit avec flèche 134">
            <a:extLst>
              <a:ext uri="{FF2B5EF4-FFF2-40B4-BE49-F238E27FC236}">
                <a16:creationId xmlns:a16="http://schemas.microsoft.com/office/drawing/2014/main" id="{249AB94B-F485-E680-0755-22F4B6411F69}"/>
              </a:ext>
            </a:extLst>
          </p:cNvPr>
          <p:cNvCxnSpPr>
            <a:cxnSpLocks/>
            <a:endCxn id="134" idx="3"/>
          </p:cNvCxnSpPr>
          <p:nvPr/>
        </p:nvCxnSpPr>
        <p:spPr>
          <a:xfrm flipV="1">
            <a:off x="10728456" y="4646950"/>
            <a:ext cx="905478" cy="2431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Ellipse 135">
            <a:extLst>
              <a:ext uri="{FF2B5EF4-FFF2-40B4-BE49-F238E27FC236}">
                <a16:creationId xmlns:a16="http://schemas.microsoft.com/office/drawing/2014/main" id="{85274114-7AE3-863E-7FAE-F12EAF463DE5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86479093-690A-BB9C-D9C2-FF0ED8AE4AD9}"/>
              </a:ext>
            </a:extLst>
          </p:cNvPr>
          <p:cNvCxnSpPr>
            <a:cxnSpLocks/>
            <a:endCxn id="139" idx="4"/>
          </p:cNvCxnSpPr>
          <p:nvPr/>
        </p:nvCxnSpPr>
        <p:spPr>
          <a:xfrm flipV="1">
            <a:off x="9100535" y="2228393"/>
            <a:ext cx="347246" cy="66557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Ellipse 138">
            <a:extLst>
              <a:ext uri="{FF2B5EF4-FFF2-40B4-BE49-F238E27FC236}">
                <a16:creationId xmlns:a16="http://schemas.microsoft.com/office/drawing/2014/main" id="{BE3C1DE3-4CDC-4456-1CB8-708D14C59059}"/>
              </a:ext>
            </a:extLst>
          </p:cNvPr>
          <p:cNvSpPr/>
          <p:nvPr/>
        </p:nvSpPr>
        <p:spPr>
          <a:xfrm>
            <a:off x="9360346" y="207941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0BBCB1BF-0092-9836-434A-0FB5C35E9E49}"/>
              </a:ext>
            </a:extLst>
          </p:cNvPr>
          <p:cNvSpPr/>
          <p:nvPr/>
        </p:nvSpPr>
        <p:spPr>
          <a:xfrm>
            <a:off x="9571449" y="256117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1" name="Connecteur droit avec flèche 140">
            <a:extLst>
              <a:ext uri="{FF2B5EF4-FFF2-40B4-BE49-F238E27FC236}">
                <a16:creationId xmlns:a16="http://schemas.microsoft.com/office/drawing/2014/main" id="{B40C57A6-9424-51CA-5407-7825B44183DE}"/>
              </a:ext>
            </a:extLst>
          </p:cNvPr>
          <p:cNvCxnSpPr>
            <a:cxnSpLocks/>
            <a:endCxn id="140" idx="3"/>
          </p:cNvCxnSpPr>
          <p:nvPr/>
        </p:nvCxnSpPr>
        <p:spPr>
          <a:xfrm flipV="1">
            <a:off x="9100535" y="2688336"/>
            <a:ext cx="496523" cy="22603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>
            <a:extLst>
              <a:ext uri="{FF2B5EF4-FFF2-40B4-BE49-F238E27FC236}">
                <a16:creationId xmlns:a16="http://schemas.microsoft.com/office/drawing/2014/main" id="{4475BF3C-FE11-04D9-EB0A-FE918F714887}"/>
              </a:ext>
            </a:extLst>
          </p:cNvPr>
          <p:cNvCxnSpPr>
            <a:cxnSpLocks/>
            <a:stCxn id="136" idx="3"/>
            <a:endCxn id="140" idx="7"/>
          </p:cNvCxnSpPr>
          <p:nvPr/>
        </p:nvCxnSpPr>
        <p:spPr>
          <a:xfrm flipH="1">
            <a:off x="9720710" y="2160610"/>
            <a:ext cx="421638" cy="4223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avec flèche 144">
            <a:extLst>
              <a:ext uri="{FF2B5EF4-FFF2-40B4-BE49-F238E27FC236}">
                <a16:creationId xmlns:a16="http://schemas.microsoft.com/office/drawing/2014/main" id="{70E238D8-1D5B-A31E-72CC-678FA107C8B7}"/>
              </a:ext>
            </a:extLst>
          </p:cNvPr>
          <p:cNvCxnSpPr>
            <a:cxnSpLocks/>
            <a:stCxn id="136" idx="2"/>
            <a:endCxn id="139" idx="7"/>
          </p:cNvCxnSpPr>
          <p:nvPr/>
        </p:nvCxnSpPr>
        <p:spPr>
          <a:xfrm flipH="1" flipV="1">
            <a:off x="9509607" y="2101236"/>
            <a:ext cx="607132" cy="67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avec flèche 145">
            <a:extLst>
              <a:ext uri="{FF2B5EF4-FFF2-40B4-BE49-F238E27FC236}">
                <a16:creationId xmlns:a16="http://schemas.microsoft.com/office/drawing/2014/main" id="{9A4CC99F-DA6B-F152-48AA-493276F5E165}"/>
              </a:ext>
            </a:extLst>
          </p:cNvPr>
          <p:cNvCxnSpPr>
            <a:cxnSpLocks/>
          </p:cNvCxnSpPr>
          <p:nvPr/>
        </p:nvCxnSpPr>
        <p:spPr>
          <a:xfrm flipH="1" flipV="1">
            <a:off x="10134576" y="4369071"/>
            <a:ext cx="244468" cy="38845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95802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29342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 1856 : Traité de Paris : La Russie renonce à toute ingérence dans l’Empire ottoman ; Elle cède les bouches du Danube ; Démilitarisation de la mer Noire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*Mars 1856 : Traité de Paris, en cinq points…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Intégrité de l’Empire ottoman garantie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fin du projet grec des Russes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L’Empire ottoman admis dans le concert européen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Les principautés danubiennes, plus la Serbie, autonomes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Bien que toujours vassales et tributaires de la Porte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La libre-circulation sur le Danube</a:t>
            </a:r>
          </a:p>
        </p:txBody>
      </p:sp>
      <p:pic>
        <p:nvPicPr>
          <p:cNvPr id="14" name="Image 1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477DD83-B6C7-3B38-6460-1FAE43AC9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42" name="Ellipse 141">
            <a:extLst>
              <a:ext uri="{FF2B5EF4-FFF2-40B4-BE49-F238E27FC236}">
                <a16:creationId xmlns:a16="http://schemas.microsoft.com/office/drawing/2014/main" id="{320A9DF1-304D-9CC3-EC91-C5DABC64A0D2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316C351A-87C2-4506-5598-7B230E6E8E09}"/>
              </a:ext>
            </a:extLst>
          </p:cNvPr>
          <p:cNvSpPr/>
          <p:nvPr/>
        </p:nvSpPr>
        <p:spPr>
          <a:xfrm>
            <a:off x="9985315" y="424191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1E04E94A-25C9-D8B7-6F40-438C0DF833B2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7319CF3-8FB4-093C-DD75-56EFAAEC4DB5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11FD0F9-D6A0-CB22-BF3C-618FCE6E3781}"/>
              </a:ext>
            </a:extLst>
          </p:cNvPr>
          <p:cNvSpPr/>
          <p:nvPr/>
        </p:nvSpPr>
        <p:spPr>
          <a:xfrm>
            <a:off x="10432742" y="469126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FCBDBD7-D99A-B354-BAEE-4A11EA400F76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BD39B4A-810F-E2F4-744A-863E49FCC7D3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78D1913-D7C2-F486-F25B-684EF13657FB}"/>
              </a:ext>
            </a:extLst>
          </p:cNvPr>
          <p:cNvSpPr/>
          <p:nvPr/>
        </p:nvSpPr>
        <p:spPr>
          <a:xfrm>
            <a:off x="8109712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856AEBB-CE18-7C62-15F8-E2A7DE40D700}"/>
              </a:ext>
            </a:extLst>
          </p:cNvPr>
          <p:cNvSpPr/>
          <p:nvPr/>
        </p:nvSpPr>
        <p:spPr>
          <a:xfrm>
            <a:off x="10123154" y="395400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03101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29342" cy="3691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 1856 : Traité de Paris : La Russie renonce à toute ingérence dans l’Empire ottoman ; Elle cède les bouches du Danube ; Démilitarisation de la mer Noire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La Russie rend Kars ; Et elle cède…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bouches du Danube à l’Empire ottoman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le sud de la Bessarabie à la Moldavie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La Moldavie retrouve un accès à la mer Noire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Perdu depuis 1484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*Modicité des changements territoriaux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revanche,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recul russe depuis le XVIIe siècle…</a:t>
            </a:r>
          </a:p>
        </p:txBody>
      </p:sp>
      <p:pic>
        <p:nvPicPr>
          <p:cNvPr id="14" name="Image 1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477DD83-B6C7-3B38-6460-1FAE43AC9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42" name="Ellipse 141">
            <a:extLst>
              <a:ext uri="{FF2B5EF4-FFF2-40B4-BE49-F238E27FC236}">
                <a16:creationId xmlns:a16="http://schemas.microsoft.com/office/drawing/2014/main" id="{320A9DF1-304D-9CC3-EC91-C5DABC64A0D2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316C351A-87C2-4506-5598-7B230E6E8E09}"/>
              </a:ext>
            </a:extLst>
          </p:cNvPr>
          <p:cNvSpPr/>
          <p:nvPr/>
        </p:nvSpPr>
        <p:spPr>
          <a:xfrm>
            <a:off x="9985315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11FD0F9-D6A0-CB22-BF3C-618FCE6E3781}"/>
              </a:ext>
            </a:extLst>
          </p:cNvPr>
          <p:cNvSpPr/>
          <p:nvPr/>
        </p:nvSpPr>
        <p:spPr>
          <a:xfrm>
            <a:off x="10432742" y="469126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FCBDBD7-D99A-B354-BAEE-4A11EA400F76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BD39B4A-810F-E2F4-744A-863E49FCC7D3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78D1913-D7C2-F486-F25B-684EF13657FB}"/>
              </a:ext>
            </a:extLst>
          </p:cNvPr>
          <p:cNvSpPr/>
          <p:nvPr/>
        </p:nvSpPr>
        <p:spPr>
          <a:xfrm>
            <a:off x="8109712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856AEBB-CE18-7C62-15F8-E2A7DE40D700}"/>
              </a:ext>
            </a:extLst>
          </p:cNvPr>
          <p:cNvSpPr/>
          <p:nvPr/>
        </p:nvSpPr>
        <p:spPr>
          <a:xfrm>
            <a:off x="10123154" y="395400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58ACA03-587F-DA5B-23A9-406A6ECE56B2}"/>
              </a:ext>
            </a:extLst>
          </p:cNvPr>
          <p:cNvSpPr/>
          <p:nvPr/>
        </p:nvSpPr>
        <p:spPr>
          <a:xfrm>
            <a:off x="11795742" y="429167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2F7FD0A-61FE-EC1C-6B85-EFB9B1C1DEF0}"/>
              </a:ext>
            </a:extLst>
          </p:cNvPr>
          <p:cNvSpPr/>
          <p:nvPr/>
        </p:nvSpPr>
        <p:spPr>
          <a:xfrm>
            <a:off x="10319200" y="402848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DA44DAE-9BAA-574F-EB54-EF94C3DC41DE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4D1C97D-F413-4B08-6C4C-FF3D20C3CF69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04626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29342" cy="63079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z="16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 1856 : Traité de Paris : La Russie renonce à toute ingérence dans l’Empire ottoman ; Elle cède les bouches du Danube ; Démilitarisation de la mer Noire</a:t>
            </a:r>
            <a:endParaRPr lang="fr-FR" sz="16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e) Tout en rejetant le protectorat russe sur les chrétiens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GB et France poussent la Porte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proclamer un grand édit d’émancipation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*Fév. 1856 : Le sultan </a:t>
            </a:r>
            <a:r>
              <a:rPr lang="fr-FR" sz="1800" u="sng" dirty="0" err="1">
                <a:solidFill>
                  <a:schemeClr val="tx1"/>
                </a:solidFill>
              </a:rPr>
              <a:t>Abdülmecid</a:t>
            </a:r>
            <a:r>
              <a:rPr lang="fr-FR" dirty="0"/>
              <a:t> promulgue </a:t>
            </a:r>
          </a:p>
          <a:p>
            <a:r>
              <a:rPr lang="fr-FR" dirty="0"/>
              <a:t>Le </a:t>
            </a:r>
            <a:r>
              <a:rPr lang="fr-FR" i="1" dirty="0"/>
              <a:t>Hatti-</a:t>
            </a:r>
            <a:r>
              <a:rPr lang="fr-FR" i="1" dirty="0" err="1"/>
              <a:t>Humayoun</a:t>
            </a:r>
            <a:r>
              <a:rPr lang="fr-FR" dirty="0"/>
              <a:t>, un édit d’émancipation de ses sujets non-musulmans, non en tant qu’individus mais en tant que communauté, les </a:t>
            </a:r>
            <a:r>
              <a:rPr lang="fr-FR" i="1" dirty="0"/>
              <a:t>millets</a:t>
            </a:r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z="800" dirty="0"/>
          </a:p>
          <a:p>
            <a:r>
              <a:rPr lang="fr-FR" i="1" dirty="0">
                <a:solidFill>
                  <a:srgbClr val="FF0000"/>
                </a:solidFill>
              </a:rPr>
              <a:t>La Porte institutionnalise le système des millets</a:t>
            </a:r>
          </a:p>
          <a:p>
            <a:r>
              <a:rPr lang="fr-FR" i="1" dirty="0">
                <a:solidFill>
                  <a:srgbClr val="FF0000"/>
                </a:solidFill>
              </a:rPr>
              <a:t>Plus aucune discrimination sur une base religieuse</a:t>
            </a:r>
          </a:p>
          <a:p>
            <a:r>
              <a:rPr lang="fr-FR" i="1" dirty="0">
                <a:solidFill>
                  <a:srgbClr val="FF0000"/>
                </a:solidFill>
              </a:rPr>
              <a:t>Chaque confession non-musulmane se dote d’une constitution avec un chef religieux et un conseil élu</a:t>
            </a:r>
          </a:p>
          <a:p>
            <a:r>
              <a:rPr lang="fr-FR" i="1" dirty="0">
                <a:solidFill>
                  <a:srgbClr val="FF0000"/>
                </a:solidFill>
              </a:rPr>
              <a:t>Libre gestion de ses affaires internes et le principe de la personnalité des lois en matière de statut personnel (droit de la famille et des successions) est réaffirmé</a:t>
            </a:r>
          </a:p>
          <a:p>
            <a:endParaRPr lang="fr-FR" sz="800" dirty="0"/>
          </a:p>
          <a:p>
            <a:r>
              <a:rPr lang="fr-FR" dirty="0"/>
              <a:t>NB : L’Empire ottoman a-t-il agi trop tard ?</a:t>
            </a:r>
          </a:p>
          <a:p>
            <a:r>
              <a:rPr lang="fr-FR" dirty="0"/>
              <a:t>A la même époque, les juifs européens ne sont pas partout émancipés ; et dans l’Europe coloniale en formation, les colonisés sont considérés comme des sujets</a:t>
            </a:r>
          </a:p>
        </p:txBody>
      </p:sp>
      <p:pic>
        <p:nvPicPr>
          <p:cNvPr id="14" name="Image 1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477DD83-B6C7-3B38-6460-1FAE43AC9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42" name="Ellipse 141">
            <a:extLst>
              <a:ext uri="{FF2B5EF4-FFF2-40B4-BE49-F238E27FC236}">
                <a16:creationId xmlns:a16="http://schemas.microsoft.com/office/drawing/2014/main" id="{320A9DF1-304D-9CC3-EC91-C5DABC64A0D2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11FD0F9-D6A0-CB22-BF3C-618FCE6E3781}"/>
              </a:ext>
            </a:extLst>
          </p:cNvPr>
          <p:cNvSpPr/>
          <p:nvPr/>
        </p:nvSpPr>
        <p:spPr>
          <a:xfrm>
            <a:off x="10432742" y="469126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FCBDBD7-D99A-B354-BAEE-4A11EA400F76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BD39B4A-810F-E2F4-744A-863E49FCC7D3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78D1913-D7C2-F486-F25B-684EF13657FB}"/>
              </a:ext>
            </a:extLst>
          </p:cNvPr>
          <p:cNvSpPr/>
          <p:nvPr/>
        </p:nvSpPr>
        <p:spPr>
          <a:xfrm>
            <a:off x="8109712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A54C88D-9BF7-E469-40BD-316BA378A9B4}"/>
              </a:ext>
            </a:extLst>
          </p:cNvPr>
          <p:cNvSpPr/>
          <p:nvPr/>
        </p:nvSpPr>
        <p:spPr>
          <a:xfrm>
            <a:off x="9985315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5800AAC-5FA3-FA4D-37DC-BC377CACE40A}"/>
              </a:ext>
            </a:extLst>
          </p:cNvPr>
          <p:cNvSpPr/>
          <p:nvPr/>
        </p:nvSpPr>
        <p:spPr>
          <a:xfrm>
            <a:off x="10123154" y="395400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958B72D-BECF-B2A5-CFC1-9C29D7A57DA6}"/>
              </a:ext>
            </a:extLst>
          </p:cNvPr>
          <p:cNvSpPr/>
          <p:nvPr/>
        </p:nvSpPr>
        <p:spPr>
          <a:xfrm>
            <a:off x="11795742" y="429167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F2024C0-5BF4-28FC-B335-49B012B9A643}"/>
              </a:ext>
            </a:extLst>
          </p:cNvPr>
          <p:cNvSpPr/>
          <p:nvPr/>
        </p:nvSpPr>
        <p:spPr>
          <a:xfrm>
            <a:off x="10319200" y="402848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67AC154-96D2-7D95-4D6B-6F29B10E8B04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6C49832-D621-2A11-B97F-068268B12824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01857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29342" cy="61848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 1856 : Traité de Paris : La Russie renonce à toute ingérence dans l’Empire ottoman ; Elle cède les bouches du Danube ; Démilitarisation de la mer Noire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f) La démilitarisation des îles </a:t>
            </a:r>
            <a:r>
              <a:rPr lang="fr-FR" dirty="0"/>
              <a:t>Åland dans la Baltique</a:t>
            </a:r>
          </a:p>
          <a:p>
            <a:r>
              <a:rPr lang="fr-FR" dirty="0"/>
              <a:t>Le démantèlement de Sébastopol (6 vapeurs autorisés)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Et surtout neutralisation et démilitarisation de la mer Noire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*Cinq conséquences indirectes de ce traité…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a) Sous prétexte de défendre l’intégrité ottomane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Les six puissances européennes se posent en garants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De l’application du traité, et revendiquent donc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Un droit d’ingérence </a:t>
            </a:r>
            <a:r>
              <a:rPr lang="fr-FR" u="sng" spc="-1" dirty="0">
                <a:solidFill>
                  <a:srgbClr val="000000"/>
                </a:solidFill>
                <a:cs typeface="Calibri" panose="020F0502020204030204" pitchFamily="34" charset="0"/>
              </a:rPr>
              <a:t>permanent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b) La neutralisation de la mer Noire donne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Un avantage aux Ottomans et à leurs alliés en cas de guerre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Et pour la Russie…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Impossibilité de mettre la main sur les Détroits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Et </a:t>
            </a:r>
            <a:r>
              <a:rPr lang="fr-FR" i="1" spc="-1" dirty="0">
                <a:solidFill>
                  <a:srgbClr val="000000"/>
                </a:solidFill>
                <a:cs typeface="Calibri" panose="020F0502020204030204" pitchFamily="34" charset="0"/>
              </a:rPr>
              <a:t>a contrario</a:t>
            </a:r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, le territoire russe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Devient complètement vulnérable</a:t>
            </a:r>
          </a:p>
        </p:txBody>
      </p:sp>
      <p:pic>
        <p:nvPicPr>
          <p:cNvPr id="14" name="Image 1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477DD83-B6C7-3B38-6460-1FAE43AC9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FA46F666-916F-7CA9-640E-92BB9CC9DB6F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0B950A1-F4E9-36F5-08A2-15CC6B78EE52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F31138A-9308-D9D7-742A-A21D01281F7C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2A221FB-D10E-4622-B05E-08B86CAB9810}"/>
              </a:ext>
            </a:extLst>
          </p:cNvPr>
          <p:cNvSpPr/>
          <p:nvPr/>
        </p:nvSpPr>
        <p:spPr>
          <a:xfrm>
            <a:off x="10432742" y="469126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91B8B07-CADB-0F5A-916D-C21EA06BF837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4D4A2C0-1CBB-EE88-0897-8F2F52B0616E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3D47365-2C0B-A7CC-0998-7C980A9BAAF1}"/>
              </a:ext>
            </a:extLst>
          </p:cNvPr>
          <p:cNvSpPr/>
          <p:nvPr/>
        </p:nvSpPr>
        <p:spPr>
          <a:xfrm>
            <a:off x="8109712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F03842F-11AF-8DD6-AEBC-E8130F395F36}"/>
              </a:ext>
            </a:extLst>
          </p:cNvPr>
          <p:cNvSpPr/>
          <p:nvPr/>
        </p:nvSpPr>
        <p:spPr>
          <a:xfrm>
            <a:off x="9360346" y="207941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332362F-8E38-FFA7-4A1F-3C39D6757EF4}"/>
              </a:ext>
            </a:extLst>
          </p:cNvPr>
          <p:cNvSpPr/>
          <p:nvPr/>
        </p:nvSpPr>
        <p:spPr>
          <a:xfrm>
            <a:off x="10654273" y="438327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EE59B65-C445-09E0-DF38-4AD3B0B38EEE}"/>
              </a:ext>
            </a:extLst>
          </p:cNvPr>
          <p:cNvSpPr/>
          <p:nvPr/>
        </p:nvSpPr>
        <p:spPr>
          <a:xfrm>
            <a:off x="9985315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2482310-CA90-D96F-641D-CD6DA797B90B}"/>
              </a:ext>
            </a:extLst>
          </p:cNvPr>
          <p:cNvSpPr/>
          <p:nvPr/>
        </p:nvSpPr>
        <p:spPr>
          <a:xfrm>
            <a:off x="10123154" y="395400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3767CE2-C3E2-D3C3-C527-5DB289D044C5}"/>
              </a:ext>
            </a:extLst>
          </p:cNvPr>
          <p:cNvSpPr/>
          <p:nvPr/>
        </p:nvSpPr>
        <p:spPr>
          <a:xfrm>
            <a:off x="11795742" y="429167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DFB5A5D-F272-24DE-8623-1D749F297894}"/>
              </a:ext>
            </a:extLst>
          </p:cNvPr>
          <p:cNvSpPr/>
          <p:nvPr/>
        </p:nvSpPr>
        <p:spPr>
          <a:xfrm>
            <a:off x="10319200" y="402848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55E91C4F-F11C-E583-32AD-B55BD2C74F6E}"/>
              </a:ext>
            </a:extLst>
          </p:cNvPr>
          <p:cNvSpPr/>
          <p:nvPr/>
        </p:nvSpPr>
        <p:spPr>
          <a:xfrm>
            <a:off x="10829143" y="412180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000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799" y="177840"/>
            <a:ext cx="5331601" cy="3691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*1841 : Convention de Londres sur les Détroits…</a:t>
            </a:r>
          </a:p>
          <a:p>
            <a:r>
              <a:rPr lang="fr-FR" dirty="0">
                <a:ea typeface="Times New Roman" panose="02020603050405020304" pitchFamily="18" charset="0"/>
              </a:rPr>
              <a:t>Les Détroits fermés à tout navire de guerre étrangers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a) Fermeture complète en temps de paix…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b) </a:t>
            </a:r>
            <a:r>
              <a:rPr lang="fr-FR" u="sng" dirty="0">
                <a:ea typeface="Times New Roman" panose="02020603050405020304" pitchFamily="18" charset="0"/>
              </a:rPr>
              <a:t>Fermeture complète en temps de guerre</a:t>
            </a:r>
          </a:p>
          <a:p>
            <a:r>
              <a:rPr lang="fr-FR" u="sng" dirty="0">
                <a:ea typeface="Times New Roman" panose="02020603050405020304" pitchFamily="18" charset="0"/>
              </a:rPr>
              <a:t>Sauf pour des navires alliés aux Ottomans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*1841 : Globalement…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Un Empire ottoman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sauvé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Mais un Empire ottoman sur la défensive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 ce sujet, deux points d’analyse…</a:t>
            </a:r>
          </a:p>
        </p:txBody>
      </p:sp>
      <p:pic>
        <p:nvPicPr>
          <p:cNvPr id="6" name="Image 5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C644AB81-10A2-51D3-C43D-FD0A7B8F7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95B14C80-F457-1E56-2D79-7E8D9ABC5C2D}"/>
              </a:ext>
            </a:extLst>
          </p:cNvPr>
          <p:cNvSpPr/>
          <p:nvPr/>
        </p:nvSpPr>
        <p:spPr>
          <a:xfrm>
            <a:off x="9624831" y="200469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8CD6DE4-9ABC-8CEB-3AD3-AA8976226DC9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A642BCB-0772-2FEA-CA02-FF4D5E4824FE}"/>
              </a:ext>
            </a:extLst>
          </p:cNvPr>
          <p:cNvSpPr/>
          <p:nvPr/>
        </p:nvSpPr>
        <p:spPr>
          <a:xfrm>
            <a:off x="9156036" y="215366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046EEDF-9CEB-9B1D-E138-33C4E798C8D5}"/>
              </a:ext>
            </a:extLst>
          </p:cNvPr>
          <p:cNvSpPr/>
          <p:nvPr/>
        </p:nvSpPr>
        <p:spPr>
          <a:xfrm>
            <a:off x="9846738" y="456143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4101875-AFD7-5F4B-8607-77D85F285569}"/>
              </a:ext>
            </a:extLst>
          </p:cNvPr>
          <p:cNvSpPr/>
          <p:nvPr/>
        </p:nvSpPr>
        <p:spPr>
          <a:xfrm>
            <a:off x="10711677" y="411267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2428067-05BB-FBBA-63B8-B95B512A996D}"/>
              </a:ext>
            </a:extLst>
          </p:cNvPr>
          <p:cNvSpPr/>
          <p:nvPr/>
        </p:nvSpPr>
        <p:spPr>
          <a:xfrm>
            <a:off x="11196631" y="541007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07005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29342" cy="64618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z="16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 1856 : Traité de Paris : La Russie renonce à toute ingérence dans l’Empire ottoman ; Elle cède les bouches du Danube ; Démilitarisation de la mer Noire</a:t>
            </a:r>
            <a:endParaRPr lang="fr-FR" sz="16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z="1600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c) 1855-65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Exode des populations musulmanes russes : 1,2 million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- Tatars de Crimée ; Et depuis le Caucase…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- Tchétchènes et Avars (peu) après la défaite de Chamil en 1859 et Tcherkesses après 1864…</a:t>
            </a:r>
          </a:p>
          <a:p>
            <a:endParaRPr lang="fr-FR" sz="800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Qui se réfugient dans l’Empire ottoman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Modifiant ainsi sa composition confessionnelle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d) Brouille durable entre l’Autriche et la Russie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A propos des Balkans…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Et plus largement, fin de 40 ans de Sainte-Alliance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- 1815 : L’</a:t>
            </a:r>
            <a:r>
              <a:rPr lang="fr-FR" i="1" spc="-1" dirty="0" err="1">
                <a:solidFill>
                  <a:srgbClr val="000000"/>
                </a:solidFill>
                <a:cs typeface="Calibri" panose="020F0502020204030204" pitchFamily="34" charset="0"/>
              </a:rPr>
              <a:t>Alexandromanie</a:t>
            </a:r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 s’est transformée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- 1856 : En </a:t>
            </a:r>
            <a:r>
              <a:rPr lang="fr-FR" i="1" spc="-1" dirty="0">
                <a:solidFill>
                  <a:srgbClr val="000000"/>
                </a:solidFill>
                <a:cs typeface="Calibri" panose="020F0502020204030204" pitchFamily="34" charset="0"/>
              </a:rPr>
              <a:t>russophobie</a:t>
            </a:r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…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*La Russie rejetée à l’ouest, va reporter ses efforts vers l’est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Caucase d’abord, Asie centrale ensuite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*A suivre… </a:t>
            </a:r>
          </a:p>
        </p:txBody>
      </p:sp>
      <p:pic>
        <p:nvPicPr>
          <p:cNvPr id="14" name="Image 1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477DD83-B6C7-3B38-6460-1FAE43AC9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3E7AFF43-765E-6062-BB0E-5A556197A0D8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704CB3C-4736-C656-8C04-8A8BE128098A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2667018-11BD-8F1B-5780-92E7F806B07A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2D360B6-0E2D-8CB0-136E-CE48D0637C01}"/>
              </a:ext>
            </a:extLst>
          </p:cNvPr>
          <p:cNvSpPr/>
          <p:nvPr/>
        </p:nvSpPr>
        <p:spPr>
          <a:xfrm>
            <a:off x="10432742" y="469126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10D76A5-93F5-66C7-F4E4-F4AAFB341E1B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E70CA63-0579-6375-2A91-1267A041F5B4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609B1A0-3D03-FB46-3D50-40CCBC39C615}"/>
              </a:ext>
            </a:extLst>
          </p:cNvPr>
          <p:cNvSpPr/>
          <p:nvPr/>
        </p:nvSpPr>
        <p:spPr>
          <a:xfrm>
            <a:off x="8109712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A57D67C-9180-2CBD-3E9B-C3579C7495DD}"/>
              </a:ext>
            </a:extLst>
          </p:cNvPr>
          <p:cNvSpPr/>
          <p:nvPr/>
        </p:nvSpPr>
        <p:spPr>
          <a:xfrm>
            <a:off x="9360346" y="2079419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A12D5BB-D5EC-32AA-DE18-2F4BF6388CE5}"/>
              </a:ext>
            </a:extLst>
          </p:cNvPr>
          <p:cNvSpPr/>
          <p:nvPr/>
        </p:nvSpPr>
        <p:spPr>
          <a:xfrm>
            <a:off x="10654273" y="4383274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6313289-56CD-2D0C-E5FC-B311EBE740A8}"/>
              </a:ext>
            </a:extLst>
          </p:cNvPr>
          <p:cNvSpPr/>
          <p:nvPr/>
        </p:nvSpPr>
        <p:spPr>
          <a:xfrm>
            <a:off x="9985315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123685C-3417-F3D3-3216-281B1DA16144}"/>
              </a:ext>
            </a:extLst>
          </p:cNvPr>
          <p:cNvSpPr/>
          <p:nvPr/>
        </p:nvSpPr>
        <p:spPr>
          <a:xfrm>
            <a:off x="10123154" y="395400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66478FA-0C24-8EBD-0A0E-503877352E31}"/>
              </a:ext>
            </a:extLst>
          </p:cNvPr>
          <p:cNvSpPr/>
          <p:nvPr/>
        </p:nvSpPr>
        <p:spPr>
          <a:xfrm>
            <a:off x="11795742" y="429167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23D30720-89CE-5AD6-5A87-C722271D527C}"/>
              </a:ext>
            </a:extLst>
          </p:cNvPr>
          <p:cNvSpPr/>
          <p:nvPr/>
        </p:nvSpPr>
        <p:spPr>
          <a:xfrm>
            <a:off x="10319200" y="402848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AE38595-4B92-1FDC-79B1-591B6170DC64}"/>
              </a:ext>
            </a:extLst>
          </p:cNvPr>
          <p:cNvSpPr/>
          <p:nvPr/>
        </p:nvSpPr>
        <p:spPr>
          <a:xfrm>
            <a:off x="10829143" y="4121800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7C061A77-C703-DBB1-09B2-8C460C125EED}"/>
              </a:ext>
            </a:extLst>
          </p:cNvPr>
          <p:cNvCxnSpPr>
            <a:cxnSpLocks/>
          </p:cNvCxnSpPr>
          <p:nvPr/>
        </p:nvCxnSpPr>
        <p:spPr>
          <a:xfrm>
            <a:off x="10829143" y="3836878"/>
            <a:ext cx="276179" cy="100336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1542A01-3F5E-840A-D0C7-051B261880D1}"/>
              </a:ext>
            </a:extLst>
          </p:cNvPr>
          <p:cNvCxnSpPr>
            <a:cxnSpLocks/>
          </p:cNvCxnSpPr>
          <p:nvPr/>
        </p:nvCxnSpPr>
        <p:spPr>
          <a:xfrm flipH="1">
            <a:off x="11290852" y="4102975"/>
            <a:ext cx="504890" cy="73726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EB06E2BE-09ED-7067-17AF-2F730E94CC39}"/>
              </a:ext>
            </a:extLst>
          </p:cNvPr>
          <p:cNvCxnSpPr>
            <a:cxnSpLocks/>
          </p:cNvCxnSpPr>
          <p:nvPr/>
        </p:nvCxnSpPr>
        <p:spPr>
          <a:xfrm flipH="1">
            <a:off x="9960738" y="3836878"/>
            <a:ext cx="868405" cy="92887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43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5443" y="59573"/>
            <a:ext cx="5375585" cy="5907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dirty="0">
                <a:ea typeface="Times New Roman" panose="02020603050405020304" pitchFamily="18" charset="0"/>
              </a:rPr>
              <a:t>1) Territorialement… </a:t>
            </a:r>
          </a:p>
          <a:p>
            <a:r>
              <a:rPr lang="fr-FR" dirty="0">
                <a:ea typeface="Times New Roman" panose="02020603050405020304" pitchFamily="18" charset="0"/>
              </a:rPr>
              <a:t>1820-30 : Des reculs et début d’un démantèlement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Dans les Balkans majoritairement chrétiens…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*Grèce indépendante et Serbie autonome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*Moldavie et Valachie…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Majoritairement chrétiennes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Autonomes sous condominium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russo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-ottoman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sous protectorat russe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Chaque émancipation balkanique est un coup porté au Patriarcat et aux Phanariotes grecs de Constantinople, les grands perdants, et dont le destin est désormais, ironie de l’histoire, étroitement lié à celui de l’Empire ottoman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1830 : La loyauté de ces Grecs est remise en cause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dans beaucoup de fonctions, ils sont remplacés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 les Arméniens,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communauté la plus fidèle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(!)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8FF2A62D-64BC-C255-8C65-ED9CEE364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B5A31058-8E1E-6E5C-6293-F74FEF3EB756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CD90A47-D598-9B6E-C0AF-1C37F72B7B95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81CC8DB-E4CC-1F6B-F184-6225CF10B138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CB490B-49EE-DBD7-295E-CD1B0EACCE78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9F5295E-7BD8-64FA-D303-96CC90686BE5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4A818AD-69B6-594B-0933-B3DE5F6385F8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3A4DFD5-40E1-35E7-5C77-6C1A34C71D22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E76A5DD-3DAF-4DBD-F19A-C07EA65AB3FD}"/>
              </a:ext>
            </a:extLst>
          </p:cNvPr>
          <p:cNvSpPr/>
          <p:nvPr/>
        </p:nvSpPr>
        <p:spPr>
          <a:xfrm>
            <a:off x="10711677" y="411267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6325612-C1F5-922C-0401-48954EE06156}"/>
              </a:ext>
            </a:extLst>
          </p:cNvPr>
          <p:cNvSpPr/>
          <p:nvPr/>
        </p:nvSpPr>
        <p:spPr>
          <a:xfrm>
            <a:off x="11196631" y="541007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482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62332" cy="56308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Dans la partie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arabe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l’Empire…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*1830 : Une Algérie conquise par la France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*1841 : Une Egypte largement autonome…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Potentiel point de départ d’un Empire arabe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Qui deviendrait à terme un empire musulman rival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*Mehmet Ali se présente comme 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Véritable défenseur-réformateur du monde musulman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i="1" dirty="0"/>
              <a:t>Je suis bien conscient que l'Empire ottoman</a:t>
            </a:r>
          </a:p>
          <a:p>
            <a:r>
              <a:rPr lang="fr-FR" i="1" dirty="0"/>
              <a:t>Va chaque jour vers sa destruction </a:t>
            </a:r>
            <a:r>
              <a:rPr lang="fr-FR" dirty="0"/>
              <a:t>(…)</a:t>
            </a:r>
            <a:endParaRPr lang="fr-FR" i="1" dirty="0"/>
          </a:p>
          <a:p>
            <a:r>
              <a:rPr lang="fr-FR" i="1" dirty="0"/>
              <a:t>Sur ses ruines, je vais fonder un vaste royaume</a:t>
            </a:r>
          </a:p>
          <a:p>
            <a:r>
              <a:rPr lang="fr-FR" i="1" dirty="0"/>
              <a:t>Jusqu'à l'Euphrate et jusqu’au Tigre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*1841 : Finalement, pour la Porte…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Cette menace inadmissible est provisoirement écartée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Hostilité également des Européens, sauf la France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9959A953-536B-CD0B-A34B-919730E93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BFCDADC8-289A-61B8-BDBF-29093C00894B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4079F4B-B2F2-0921-FCF1-C15FF144963A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99A6E59-6FE8-8094-1380-29983B6E5693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3D16C35-CF69-7BEB-CBB0-DFF4EC4FC2B5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72CD1C2-F3FB-4B0E-A870-4F63A60BC4DE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6F75C69-53DF-C5C6-0FBA-D508504164E6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7E666CA-60E7-15ED-3CD2-A57E412B8F95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8A2D9C1-EC22-028F-9B86-7BEC78B1C6E9}"/>
              </a:ext>
            </a:extLst>
          </p:cNvPr>
          <p:cNvSpPr/>
          <p:nvPr/>
        </p:nvSpPr>
        <p:spPr>
          <a:xfrm>
            <a:off x="8263254" y="1855686"/>
            <a:ext cx="327270" cy="29801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71A7D66-6B78-A67E-5F55-5AFED6244370}"/>
              </a:ext>
            </a:extLst>
          </p:cNvPr>
          <p:cNvSpPr/>
          <p:nvPr/>
        </p:nvSpPr>
        <p:spPr>
          <a:xfrm>
            <a:off x="10344662" y="2414119"/>
            <a:ext cx="327270" cy="29801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D345ECC-AB38-127F-8F98-E78E9B74F6F8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CE84371-1408-1BB7-AE2C-31746727DBD9}"/>
              </a:ext>
            </a:extLst>
          </p:cNvPr>
          <p:cNvSpPr/>
          <p:nvPr/>
        </p:nvSpPr>
        <p:spPr>
          <a:xfrm>
            <a:off x="10711677" y="411267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9B2EB18-FC69-54F3-CF85-96B2B8A9CBED}"/>
              </a:ext>
            </a:extLst>
          </p:cNvPr>
          <p:cNvSpPr/>
          <p:nvPr/>
        </p:nvSpPr>
        <p:spPr>
          <a:xfrm>
            <a:off x="11196631" y="541007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771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800" y="177840"/>
            <a:ext cx="5941200" cy="4522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dirty="0">
                <a:ea typeface="Times New Roman" panose="02020603050405020304" pitchFamily="18" charset="0"/>
              </a:rPr>
              <a:t>2) Politiquement…</a:t>
            </a:r>
          </a:p>
          <a:p>
            <a:r>
              <a:rPr lang="fr-FR" dirty="0">
                <a:ea typeface="Times New Roman" panose="02020603050405020304" pitchFamily="18" charset="0"/>
              </a:rPr>
              <a:t>Des ingérences étrangères toujours croissantes</a:t>
            </a:r>
          </a:p>
          <a:p>
            <a:r>
              <a:rPr lang="fr-FR" dirty="0">
                <a:ea typeface="Times New Roman" panose="02020603050405020304" pitchFamily="18" charset="0"/>
              </a:rPr>
              <a:t>Et un Etat archaïque qu’il faut réformer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*1841 : </a:t>
            </a:r>
            <a:r>
              <a:rPr lang="fr-FR" spc="-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La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Porte est consciente…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a) Après ces reculs territoriaux périphériques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L’espoir d’une paix et d’un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statu quo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définitifs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cette paix s’est faite au prix d’un assujettissement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Aux puissances européennes : Russie et GB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b) Et à l’intérieur de l’Empire</a:t>
            </a:r>
          </a:p>
          <a:p>
            <a:r>
              <a:rPr lang="fr-FR" dirty="0">
                <a:ea typeface="Times New Roman" panose="02020603050405020304" pitchFamily="18" charset="0"/>
              </a:rPr>
              <a:t>Un Etat dont l’archaïsme présumé serait</a:t>
            </a:r>
          </a:p>
          <a:p>
            <a:r>
              <a:rPr lang="fr-FR" dirty="0">
                <a:ea typeface="Times New Roman" panose="02020603050405020304" pitchFamily="18" charset="0"/>
              </a:rPr>
              <a:t>La cause de ces reculs et de ces ingérences croissantes</a:t>
            </a:r>
            <a:endParaRPr lang="fr-FR" spc="-1" dirty="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*Par conséquent…</a:t>
            </a:r>
            <a:endParaRPr lang="fr-FR" dirty="0">
              <a:ea typeface="Times New Roman" panose="02020603050405020304" pitchFamily="18" charset="0"/>
            </a:endParaRP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BACE389A-3B1E-BA27-5193-38E9A93EB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177840"/>
            <a:ext cx="5808679" cy="645489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57D395B1-4EBE-80E1-F4F5-FECB8D491A67}"/>
              </a:ext>
            </a:extLst>
          </p:cNvPr>
          <p:cNvSpPr/>
          <p:nvPr/>
        </p:nvSpPr>
        <p:spPr>
          <a:xfrm>
            <a:off x="9844804" y="523587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CCE42A8-6518-0066-29D7-F52553D2D926}"/>
              </a:ext>
            </a:extLst>
          </p:cNvPr>
          <p:cNvSpPr/>
          <p:nvPr/>
        </p:nvSpPr>
        <p:spPr>
          <a:xfrm>
            <a:off x="9473743" y="436123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7F41E5E-47E5-A8DC-9F8B-3C0A254631D8}"/>
              </a:ext>
            </a:extLst>
          </p:cNvPr>
          <p:cNvSpPr/>
          <p:nvPr/>
        </p:nvSpPr>
        <p:spPr>
          <a:xfrm>
            <a:off x="10019674" y="421225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A21B66E-AB37-BEB1-27C2-C5E38FD7081E}"/>
              </a:ext>
            </a:extLst>
          </p:cNvPr>
          <p:cNvSpPr/>
          <p:nvPr/>
        </p:nvSpPr>
        <p:spPr>
          <a:xfrm>
            <a:off x="10156230" y="389078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EA08FAE-481A-784A-7DBB-55694F507198}"/>
              </a:ext>
            </a:extLst>
          </p:cNvPr>
          <p:cNvSpPr/>
          <p:nvPr/>
        </p:nvSpPr>
        <p:spPr>
          <a:xfrm>
            <a:off x="10944735" y="612377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35FADD5-31E0-FA11-AE24-7B05C2E87A92}"/>
              </a:ext>
            </a:extLst>
          </p:cNvPr>
          <p:cNvSpPr/>
          <p:nvPr/>
        </p:nvSpPr>
        <p:spPr>
          <a:xfrm>
            <a:off x="11554335" y="555392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4426889-181D-C52C-A8A9-70A541BF8E29}"/>
              </a:ext>
            </a:extLst>
          </p:cNvPr>
          <p:cNvSpPr/>
          <p:nvPr/>
        </p:nvSpPr>
        <p:spPr>
          <a:xfrm>
            <a:off x="10488834" y="4646216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2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800" y="177840"/>
            <a:ext cx="5941200" cy="61848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*1841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Ottomans comprennent la nécessité pour échapper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A de nouvelles pertes territoriales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Au déclin économique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1838 : La GB a imposé un traité de libre-échange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Libre-échange d’ailleurs refusé par l’Egypte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Aux ingérences, voire à une disparition programmée…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sortir l’Empire de son relatif archaïsme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de le réformer, même brutalement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paradoxalement, cette nouvelle orientation politique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N’empêchera pas dans le même temps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prédateurs européens, et notamment la Russie…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continuer à miser sur l’affaiblissement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sur une fin prochaine de l’Empire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*Récapitulons avant le récit…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BACE389A-3B1E-BA27-5193-38E9A93EB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177840"/>
            <a:ext cx="5808679" cy="645489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57D395B1-4EBE-80E1-F4F5-FECB8D491A67}"/>
              </a:ext>
            </a:extLst>
          </p:cNvPr>
          <p:cNvSpPr/>
          <p:nvPr/>
        </p:nvSpPr>
        <p:spPr>
          <a:xfrm>
            <a:off x="9844804" y="523587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CCE42A8-6518-0066-29D7-F52553D2D926}"/>
              </a:ext>
            </a:extLst>
          </p:cNvPr>
          <p:cNvSpPr/>
          <p:nvPr/>
        </p:nvSpPr>
        <p:spPr>
          <a:xfrm>
            <a:off x="9473743" y="436123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7F41E5E-47E5-A8DC-9F8B-3C0A254631D8}"/>
              </a:ext>
            </a:extLst>
          </p:cNvPr>
          <p:cNvSpPr/>
          <p:nvPr/>
        </p:nvSpPr>
        <p:spPr>
          <a:xfrm>
            <a:off x="10019674" y="421225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A21B66E-AB37-BEB1-27C2-C5E38FD7081E}"/>
              </a:ext>
            </a:extLst>
          </p:cNvPr>
          <p:cNvSpPr/>
          <p:nvPr/>
        </p:nvSpPr>
        <p:spPr>
          <a:xfrm>
            <a:off x="10156230" y="389078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EA08FAE-481A-784A-7DBB-55694F507198}"/>
              </a:ext>
            </a:extLst>
          </p:cNvPr>
          <p:cNvSpPr/>
          <p:nvPr/>
        </p:nvSpPr>
        <p:spPr>
          <a:xfrm>
            <a:off x="10944735" y="612377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35FADD5-31E0-FA11-AE24-7B05C2E87A92}"/>
              </a:ext>
            </a:extLst>
          </p:cNvPr>
          <p:cNvSpPr/>
          <p:nvPr/>
        </p:nvSpPr>
        <p:spPr>
          <a:xfrm>
            <a:off x="11554335" y="555392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4426889-181D-C52C-A8A9-70A541BF8E29}"/>
              </a:ext>
            </a:extLst>
          </p:cNvPr>
          <p:cNvSpPr/>
          <p:nvPr/>
        </p:nvSpPr>
        <p:spPr>
          <a:xfrm>
            <a:off x="10488834" y="4646216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160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799" y="177840"/>
            <a:ext cx="5941201" cy="64618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*1841 : Une course s’engage  ; Ou elle continue…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elle s’accompagne d’un retour à l’instabilité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trois concurrents…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Empire ottoman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malade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qui cherche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à guérir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par des réformes structurelles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Des puissances européennes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*Qui d’un côté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applaudissent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ces réformes, notamment la GB Réformes nécessaires pour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maintenir</a:t>
            </a:r>
          </a:p>
          <a:p>
            <a:r>
              <a:rPr lang="fr-FR" sz="1700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 Empire ottoman fiable et durable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nécessaire à l’équilibre européen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qui de l’autre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Cherchent l’erreur, doutent de l’efficacité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des réformes</a:t>
            </a:r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qui continuent à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imaginer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fin à terme de cet empire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dans ce cas, à envisager son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partage</a:t>
            </a:r>
          </a:p>
          <a:p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elles,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question d’Orient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C’est-à-dire le devenir de l’Empire ottoman, n’est pas close…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*Enfin…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BACE389A-3B1E-BA27-5193-38E9A93EB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177840"/>
            <a:ext cx="5808679" cy="645489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9B8E965-3510-4D69-33EF-8A9E1FD6E73F}"/>
              </a:ext>
            </a:extLst>
          </p:cNvPr>
          <p:cNvSpPr/>
          <p:nvPr/>
        </p:nvSpPr>
        <p:spPr>
          <a:xfrm>
            <a:off x="9844804" y="523587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9D8AB96-C706-96CC-B02F-5BD77D1A22F8}"/>
              </a:ext>
            </a:extLst>
          </p:cNvPr>
          <p:cNvSpPr/>
          <p:nvPr/>
        </p:nvSpPr>
        <p:spPr>
          <a:xfrm>
            <a:off x="9473743" y="436123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B5AA958-CA48-8B0E-5B83-C2BA8FBC4A4C}"/>
              </a:ext>
            </a:extLst>
          </p:cNvPr>
          <p:cNvSpPr/>
          <p:nvPr/>
        </p:nvSpPr>
        <p:spPr>
          <a:xfrm>
            <a:off x="10019674" y="421225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04671A1-8620-E346-644F-2D44F470CD2C}"/>
              </a:ext>
            </a:extLst>
          </p:cNvPr>
          <p:cNvSpPr/>
          <p:nvPr/>
        </p:nvSpPr>
        <p:spPr>
          <a:xfrm>
            <a:off x="10156230" y="389078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95617B0-DBC5-2F8D-CEF7-75D5D26519EF}"/>
              </a:ext>
            </a:extLst>
          </p:cNvPr>
          <p:cNvSpPr/>
          <p:nvPr/>
        </p:nvSpPr>
        <p:spPr>
          <a:xfrm>
            <a:off x="10944735" y="612377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712BB08-DBA5-B52D-E7F0-379C33D1712E}"/>
              </a:ext>
            </a:extLst>
          </p:cNvPr>
          <p:cNvSpPr/>
          <p:nvPr/>
        </p:nvSpPr>
        <p:spPr>
          <a:xfrm>
            <a:off x="11554335" y="555392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43AF1BA-2954-2AC7-73EC-8850126B59A2}"/>
              </a:ext>
            </a:extLst>
          </p:cNvPr>
          <p:cNvSpPr/>
          <p:nvPr/>
        </p:nvSpPr>
        <p:spPr>
          <a:xfrm>
            <a:off x="10488834" y="4646216"/>
            <a:ext cx="271669" cy="24520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4ED9122-8010-9FC3-07C3-090AD41688E2}"/>
              </a:ext>
            </a:extLst>
          </p:cNvPr>
          <p:cNvSpPr/>
          <p:nvPr/>
        </p:nvSpPr>
        <p:spPr>
          <a:xfrm>
            <a:off x="10154525" y="1984982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BE1AE4E-C75A-C3D8-D738-A4FF90F19776}"/>
              </a:ext>
            </a:extLst>
          </p:cNvPr>
          <p:cNvSpPr/>
          <p:nvPr/>
        </p:nvSpPr>
        <p:spPr>
          <a:xfrm>
            <a:off x="9129594" y="3810478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28E2549-0009-5562-38A8-B512C0C75BA2}"/>
              </a:ext>
            </a:extLst>
          </p:cNvPr>
          <p:cNvSpPr/>
          <p:nvPr/>
        </p:nvSpPr>
        <p:spPr>
          <a:xfrm>
            <a:off x="8881162" y="3158815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68BEA13-BCF7-8EAC-027A-90E765EAFBF9}"/>
              </a:ext>
            </a:extLst>
          </p:cNvPr>
          <p:cNvSpPr/>
          <p:nvPr/>
        </p:nvSpPr>
        <p:spPr>
          <a:xfrm>
            <a:off x="7749256" y="3565274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1FA247A-A971-8256-9C56-B1AE7FD95129}"/>
              </a:ext>
            </a:extLst>
          </p:cNvPr>
          <p:cNvSpPr/>
          <p:nvPr/>
        </p:nvSpPr>
        <p:spPr>
          <a:xfrm>
            <a:off x="7508507" y="3036213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204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800" y="177840"/>
            <a:ext cx="5941200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Des puissances européennes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Qui comme avec la Grèce en 1827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Puis dans les régions centrales et au Moyen Orient…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Apportent un intérêt pour les revendications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des minorités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Quitte parfois à les susciter…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en touchant le point le plus sensible et le plus dangereux Celui des religions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*Récit ; Et pour commencer…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Empire ottoman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malade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qui cherche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à guérir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ce seront les réformes des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Tanzimat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Réorganisation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*Retour à 1839…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BACE389A-3B1E-BA27-5193-38E9A93EB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177840"/>
            <a:ext cx="5808679" cy="645489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9B8E965-3510-4D69-33EF-8A9E1FD6E73F}"/>
              </a:ext>
            </a:extLst>
          </p:cNvPr>
          <p:cNvSpPr/>
          <p:nvPr/>
        </p:nvSpPr>
        <p:spPr>
          <a:xfrm>
            <a:off x="9844804" y="523587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9D8AB96-C706-96CC-B02F-5BD77D1A22F8}"/>
              </a:ext>
            </a:extLst>
          </p:cNvPr>
          <p:cNvSpPr/>
          <p:nvPr/>
        </p:nvSpPr>
        <p:spPr>
          <a:xfrm>
            <a:off x="9473743" y="436123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B5AA958-CA48-8B0E-5B83-C2BA8FBC4A4C}"/>
              </a:ext>
            </a:extLst>
          </p:cNvPr>
          <p:cNvSpPr/>
          <p:nvPr/>
        </p:nvSpPr>
        <p:spPr>
          <a:xfrm>
            <a:off x="10019674" y="421225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04671A1-8620-E346-644F-2D44F470CD2C}"/>
              </a:ext>
            </a:extLst>
          </p:cNvPr>
          <p:cNvSpPr/>
          <p:nvPr/>
        </p:nvSpPr>
        <p:spPr>
          <a:xfrm>
            <a:off x="10156230" y="389078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95617B0-DBC5-2F8D-CEF7-75D5D26519EF}"/>
              </a:ext>
            </a:extLst>
          </p:cNvPr>
          <p:cNvSpPr/>
          <p:nvPr/>
        </p:nvSpPr>
        <p:spPr>
          <a:xfrm>
            <a:off x="10944735" y="612377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712BB08-DBA5-B52D-E7F0-379C33D1712E}"/>
              </a:ext>
            </a:extLst>
          </p:cNvPr>
          <p:cNvSpPr/>
          <p:nvPr/>
        </p:nvSpPr>
        <p:spPr>
          <a:xfrm>
            <a:off x="11554335" y="555392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43AF1BA-2954-2AC7-73EC-8850126B59A2}"/>
              </a:ext>
            </a:extLst>
          </p:cNvPr>
          <p:cNvSpPr/>
          <p:nvPr/>
        </p:nvSpPr>
        <p:spPr>
          <a:xfrm>
            <a:off x="10488834" y="4646216"/>
            <a:ext cx="271669" cy="24520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4ED9122-8010-9FC3-07C3-090AD41688E2}"/>
              </a:ext>
            </a:extLst>
          </p:cNvPr>
          <p:cNvSpPr/>
          <p:nvPr/>
        </p:nvSpPr>
        <p:spPr>
          <a:xfrm>
            <a:off x="10154525" y="1984982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BE1AE4E-C75A-C3D8-D738-A4FF90F19776}"/>
              </a:ext>
            </a:extLst>
          </p:cNvPr>
          <p:cNvSpPr/>
          <p:nvPr/>
        </p:nvSpPr>
        <p:spPr>
          <a:xfrm>
            <a:off x="9129594" y="3810478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28E2549-0009-5562-38A8-B512C0C75BA2}"/>
              </a:ext>
            </a:extLst>
          </p:cNvPr>
          <p:cNvSpPr/>
          <p:nvPr/>
        </p:nvSpPr>
        <p:spPr>
          <a:xfrm>
            <a:off x="8881162" y="3158815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68BEA13-BCF7-8EAC-027A-90E765EAFBF9}"/>
              </a:ext>
            </a:extLst>
          </p:cNvPr>
          <p:cNvSpPr/>
          <p:nvPr/>
        </p:nvSpPr>
        <p:spPr>
          <a:xfrm>
            <a:off x="7749256" y="3565274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1FA247A-A971-8256-9C56-B1AE7FD95129}"/>
              </a:ext>
            </a:extLst>
          </p:cNvPr>
          <p:cNvSpPr/>
          <p:nvPr/>
        </p:nvSpPr>
        <p:spPr>
          <a:xfrm>
            <a:off x="7508507" y="3036213"/>
            <a:ext cx="271669" cy="24520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995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800" y="177840"/>
            <a:ext cx="3828477" cy="367878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1839 : Naissance de l’ère des Tanzimat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C62C65BE-4B1C-B94A-1FA9-4377101D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73" y="177840"/>
            <a:ext cx="7577628" cy="45819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5059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62332" cy="56308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1808-1839 : Sous Mahmoud II,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modernisation de l’Empire ottoman : … 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*1839 : Promulgation des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Tanzimats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en réalité un aboutissement car…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*1808-20 : Le sultan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Mahmoud II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en fut l’initiateur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les élites ottomanes, le principal architecte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Pour ces élites gouvernementales et locales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Deux attendus essentiels…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Pour leur propre compte, faire disparaître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dernières traces de leur statut servile…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ainsi leur donner la possibilité de transmettre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fonctions gouvernementales à leurs descendants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NB : Ainsi, des gouverneurs </a:t>
            </a:r>
            <a:r>
              <a:rPr lang="fr-FR" i="1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esclaves du sultan</a:t>
            </a:r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 ; Donc…</a:t>
            </a: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En théorie, pas de dynasties ; Sauf à Tunis et à Tripoli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15F81DE2-05FD-79DC-DD88-A666D87DBE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EAD3CC75-D4FA-CF47-3C23-0C6174C70941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2FF031B-B144-A3CC-A572-69DB156A326A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68DACC2-C745-8B09-BBFE-7719AB8406D9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F87FAB9-892F-B456-FC04-13EB01573066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0A22AEB-3960-BECE-FBA1-3806A1425AB6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4481C45-7F64-BE24-DAA4-E03465F9BDAD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F154DAF-9EF7-7E2A-B661-A749C74433E4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3907B30-F52D-6B7F-4557-8E92306F1A74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07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1F876-A18E-687D-35EC-3690ADE5E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re 2">
            <a:extLst>
              <a:ext uri="{FF2B5EF4-FFF2-40B4-BE49-F238E27FC236}">
                <a16:creationId xmlns:a16="http://schemas.microsoft.com/office/drawing/2014/main" id="{59D6D664-4654-435D-E9D2-2776222B9C6C}"/>
              </a:ext>
            </a:extLst>
          </p:cNvPr>
          <p:cNvSpPr/>
          <p:nvPr/>
        </p:nvSpPr>
        <p:spPr>
          <a:xfrm>
            <a:off x="202800" y="137160"/>
            <a:ext cx="11786400" cy="66042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altLang="fr-FR" sz="1700" b="1" dirty="0">
                <a:latin typeface="+mn-lt"/>
                <a:cs typeface="Arial" panose="020B0604020202020204" pitchFamily="34" charset="0"/>
              </a:rPr>
              <a:t>8</a:t>
            </a:r>
            <a:r>
              <a:rPr lang="fr-FR" altLang="fr-FR" sz="1700" b="1" baseline="30000" dirty="0">
                <a:latin typeface="+mn-lt"/>
                <a:cs typeface="Arial" panose="020B0604020202020204" pitchFamily="34" charset="0"/>
              </a:rPr>
              <a:t>ème</a:t>
            </a:r>
            <a:r>
              <a:rPr lang="fr-FR" altLang="fr-FR" sz="1700" b="1" dirty="0">
                <a:latin typeface="+mn-lt"/>
                <a:cs typeface="Arial" panose="020B0604020202020204" pitchFamily="34" charset="0"/>
              </a:rPr>
              <a:t> période : 1815-1914</a:t>
            </a:r>
            <a:br>
              <a:rPr lang="fr-FR" altLang="fr-FR" sz="1700" b="1" dirty="0">
                <a:latin typeface="+mn-lt"/>
                <a:cs typeface="Arial" panose="020B0604020202020204" pitchFamily="34" charset="0"/>
              </a:rPr>
            </a:br>
            <a:r>
              <a:rPr lang="fr-FR" sz="1700" b="1" kern="0" dirty="0">
                <a:effectLst/>
                <a:latin typeface="+mn-lt"/>
                <a:ea typeface="Times New Roman" panose="02020603050405020304" pitchFamily="18" charset="0"/>
              </a:rPr>
              <a:t>Europe et Russie à la conquête de l’Orient et de l’Asie </a:t>
            </a:r>
            <a:br>
              <a:rPr lang="fr-FR" sz="1700" b="1" kern="1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fr-FR" sz="1700" b="1" kern="1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r-FR" sz="1700" b="1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1839-1856 : L’Europe, l’Empire ottoman des Tanzimat</a:t>
            </a:r>
            <a:br>
              <a:rPr lang="fr-FR" sz="1700" b="1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</a:br>
            <a:r>
              <a:rPr lang="fr-FR" sz="1700" b="1" spc="-1" dirty="0">
                <a:solidFill>
                  <a:srgbClr val="000000"/>
                </a:solidFill>
                <a:cs typeface="Calibri" panose="020F0502020204030204" pitchFamily="34" charset="0"/>
              </a:rPr>
              <a:t>L</a:t>
            </a:r>
            <a:r>
              <a:rPr lang="fr-FR" sz="1700" b="1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e retour de la question d’Orient et la guerre de Crimée</a:t>
            </a:r>
          </a:p>
          <a:p>
            <a:pPr algn="ctr">
              <a:lnSpc>
                <a:spcPct val="100000"/>
              </a:lnSpc>
            </a:pPr>
            <a:endParaRPr lang="fr-FR" sz="1700" strike="noStrike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z="17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1839 : Naissance de l’ère des Tanzimat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1808-1839 : Sous Mahmoud II, 1</a:t>
            </a:r>
            <a:r>
              <a:rPr lang="fr-FR" sz="1700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modernisation de l’Empire ottoman : La fin des janissaires et des spahis, remplacés par une armée turque de conscription ; La recentralisation met fin aux pouvoirs locaux autonomes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Nov. 1839 : Les Tanzimat : Suppression des inégalités religieuses, égalité juridique de tous les sujets et naissance d’une citoyenneté ottomane ; Sécularisation de l’Etat et établissement de tribunaux séculiers ; Suppression des fermes et naissance d’une véritable administration fiscale ; Mises en place d’une gendarmerie, d’un système régulier de recrutement militaire, d’un enseignement secondaire et supérieur et de ministères de plein exercice</a:t>
            </a:r>
          </a:p>
          <a:p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1840-1853 : </a:t>
            </a:r>
            <a:r>
              <a:rPr lang="fr-FR" sz="1700" b="1" spc="-1" dirty="0">
                <a:solidFill>
                  <a:srgbClr val="000000"/>
                </a:solidFill>
                <a:cs typeface="Calibri" panose="020F0502020204030204" pitchFamily="34" charset="0"/>
              </a:rPr>
              <a:t>L</a:t>
            </a:r>
            <a:r>
              <a:rPr lang="fr-FR" sz="1700" b="1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e retour de la question d’Orient : </a:t>
            </a:r>
            <a:r>
              <a:rPr lang="fr-FR" sz="17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L’affaire des Lieux Saints en Palestine et le printemps des peuples en Moldavie-Valachie ; Le déclenchement de la guerre de Crimée</a:t>
            </a:r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1844 : La pression russe à travers le mémorandum de Nicolas 1</a:t>
            </a:r>
            <a:r>
              <a:rPr lang="fr-FR" sz="1700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: Protection des minorités chrétiennes et à court terme, partage de l’Empire ottoman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La crise des Lieux Saints à Bethléem et Jérusalem : En Palestine, prosélytisme britannique des protestants et du </a:t>
            </a:r>
            <a:r>
              <a:rPr lang="fr-FR" sz="1700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sionisme chrétien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; Réaction orthodoxe et réaction catholique de la France qui réclame une internationalisation de Jérusalem ; A la Pâques 1846, querelle violente entre catholiques et orthodoxes ; La crise religieuse devient une crise politique entre la France et la Russie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sz="1700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55128873-9D46-CA50-EF23-7BB5D84C4CFB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fr-FR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kern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896438-8A0B-4EA3-9B45-871AE853AD8F}" type="slidenum">
              <a:rPr lang="fr-FR" smtClean="0"/>
              <a:p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3858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62332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1808-1839 : Sous Mahmoud II,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modernisation de l’Empire ottoman : … 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Pour faire passer ces réformes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Leur donner un caractère islamique…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notamment au nom de la fonction sacrée de justice Que l’Etat ottoman doit à ses sujets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dès sa création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Ainsi que l’exige le texte sacré de notre loi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*Les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réformes, celles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Mahmoud II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Toucheront d’abord l’armée et la recentralisation…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D6AE513-488F-067C-1695-486C323D4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3180E583-122A-0B15-304E-DD5BDCDBA784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C95BA8B-4EAC-998C-1EE5-8B3055086E62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BBBAB92-405D-CAE7-C54E-98E1E7A32EB7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4F68E35-44C5-DC43-2BF9-94A0DAE4BE88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FBAC72B-150D-7841-9CBF-E7E67A65B83A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6EC5125-94A7-D608-BCF2-F1DAE0A506A7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6DC05ED-BFB0-91C9-AB8D-A4F94D008702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53A141F-7FEE-96DA-3FC8-69FA82942AEA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8AC292C-8ED2-FD23-0306-F9F845D6F2F3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FC97FBA-6DC0-B593-BD56-A6E68CF36589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98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75585" cy="5907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1808-1839 : … La fin des janissaires et des spahis, remplacés par une armée turque de conscription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1) Refondation et modernisation de l’armée…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Elimination des anciens corps militaires…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1826 : La résistance et le massacre des janissaires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*1831 : La suppression des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timars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terres octroyées aux cavaliers, les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spahis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désormais professionnalisés</a:t>
            </a:r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1811 : Egypte : Massacre des Mamelouks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 Mehmet Ali qui avait établi une armée de conscription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arabe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Remplacés par une nouvelle armée de conscription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Disciplinée et composée de musulmans</a:t>
            </a:r>
          </a:p>
          <a:p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Les non-musulmans en sont exemptés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compensation, augmentation de leurs impôts</a:t>
            </a:r>
          </a:p>
        </p:txBody>
      </p:sp>
    </p:spTree>
    <p:extLst>
      <p:ext uri="{BB962C8B-B14F-4D97-AF65-F5344CB8AC3E}">
        <p14:creationId xmlns:p14="http://schemas.microsoft.com/office/powerpoint/2010/main" val="3091481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22576" cy="64618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1808-1839 : … La recentralisation met fin aux pouvoirs locaux autonomes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2) Une recentralisation de l’Empire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Eliminations des grands pouvoirs locaux quasi-autonomes des pachas ; Et parmi eux…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*1822 : Victoire contre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rébellion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albanaise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d’Ali Pacha de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Janina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*1835 : Autorité ottomane rétablie en Lybie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Mais pas en Tunisie soutenue par la France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*Suppression de l’autonomie des émirs kurdes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Remplacés par les notables, riches propriétaires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Notables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désarmés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 leurs milices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Bénéficiaires de fermes fiscales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en contrepartie, comptables du bon comportement des habitants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1839 : Echec en Egypte de cette politique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EA9864A0-7BF5-DB5C-4284-279364803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6A35700-DC19-3C81-53E9-F151FF7C8005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61E95D7-40BF-E40C-E943-0C00FAFAF413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763033B-9CBA-87E1-B1E8-B44A001EF9F0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108AE56-EA86-E5DF-210D-FE575C7B2A61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8631088-D74D-8AF2-2891-8BBBDF32B297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E69CA01-CD79-CF94-5FAF-A11D6890779F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82EE0F-365E-490E-FAC3-04F4DC44C588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666F33F-28F8-E935-D7E6-87D387826C4C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85C4A7C-DED3-7A76-1D8B-2194222928C4}"/>
              </a:ext>
            </a:extLst>
          </p:cNvPr>
          <p:cNvSpPr/>
          <p:nvPr/>
        </p:nvSpPr>
        <p:spPr>
          <a:xfrm>
            <a:off x="8088384" y="225012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D38BF3A-074A-DDD6-1579-BA88FC17EC17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C805701-2570-CD74-47A8-A5522E1B2842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1D3B166-1784-0606-8641-C01F1F7407A8}"/>
              </a:ext>
            </a:extLst>
          </p:cNvPr>
          <p:cNvSpPr/>
          <p:nvPr/>
        </p:nvSpPr>
        <p:spPr>
          <a:xfrm>
            <a:off x="11751486" y="263790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048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62332" cy="5353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bilan…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*1808-39 : Durant le règne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Mahmoud II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Modernisation de l’armée et recentralisation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*1839 : Sous le règne de son fils </a:t>
            </a:r>
            <a:r>
              <a:rPr lang="fr-FR" sz="1800" u="sng" dirty="0" err="1">
                <a:solidFill>
                  <a:schemeClr val="tx1"/>
                </a:solidFill>
              </a:rPr>
              <a:t>Abdülmecid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réformes se poursuivent ; Et…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modernisation de l’Etat devient le principal chantier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modernisation de l’Etat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Qui nécessite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même temps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Celle du statut de l’individu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comme objectif à terme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développement d’une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citoyenneté ottomane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Voire d’une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nation ottomane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*Pour commencer sur ce sujet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état des lieux avant 1839…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37751A19-C85F-7468-AEC3-6725BB0E8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2A9F45D-0086-119F-6ECB-63AA2454E60C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0C1FD83-D593-4815-FA74-CC3863A19228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87DEB3E-AE6F-8C04-A2ED-97FF7D43F9FD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C7F2977-CE3D-EB97-D43B-DE59831587AD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44F23D9-689D-1472-A47F-69FD98D65E33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1C1F351-F04E-6841-6DD6-F03408F6B5C6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2CDE0F7-6D55-2AB1-4EBE-71897DA904F7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310A752-CDB7-18A7-24F5-E3CF3F1DBFF9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7E9FF7D-209A-DE17-14F8-8DE9114CD2E5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B79B446-4D9C-BAB8-40D0-8FC6E2532FF9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397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49080" cy="42150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*Avant 1839 : Dans l’Empire ottoman règne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ordre hiérarchique entre musulmans…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non-musulmans de statut inférieur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Non-musulmans qui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 sont organisés en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millets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nations auto-gérées </a:t>
            </a:r>
          </a:p>
          <a:p>
            <a:r>
              <a:rPr lang="fr-FR" i="1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orthodoxes, alévis, juifs, arméniens, catholiques</a:t>
            </a:r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Millets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reconnus officieusement par le pouvoir ottoman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NB : Localement, même vision du monde, mêmes valeurs Et alliances locales fréquentes permettant la cohabitation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*1839 : De nouvelles réformes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un objectif…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59AB5F6E-18AE-FE86-297E-5F2064B12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E1552A45-FF8B-1592-6A58-2B4D2EFC6763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58ADB20-77BF-D2C6-0758-AB1BDADD9F25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5C9E9B5-C37C-AA6B-FC77-D20C8B490840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F038B99-2114-9CFF-2724-345839B5A2E5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50A4340-A5BA-C9E2-2C40-D232CEF55130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D34A550-8967-9275-D3B9-D04EEDC41262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62DAABB-36ED-81B0-1FFF-8F8C74C36293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7AC544B-AFEA-5CF3-A2A7-717BC5AB44C5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EFAF852-FD5B-0BD1-B0FF-369B61BE7252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2249BDC-3601-C8FD-52C3-7084F3A88C75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897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49080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*Passer d’une société d’Ancien Régime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Inégalitaire et divisée en communautés religieuses à…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société sécularisée et égalitaire, avec notamment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égalité juridique des sujets de l’Empire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*Egalité juridique qui entrainerait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fusion des différentes communautés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une seule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nation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ottomane, l’</a:t>
            </a:r>
            <a:r>
              <a:rPr lang="fr-FR" i="1" spc="-1" dirty="0">
                <a:solidFill>
                  <a:srgbClr val="000000"/>
                </a:solidFill>
                <a:cs typeface="Calibri" panose="020F0502020204030204" pitchFamily="34" charset="0"/>
              </a:rPr>
              <a:t>ottomanisme</a:t>
            </a:r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Source nouvelle d’un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vivre-ensemble</a:t>
            </a:r>
          </a:p>
          <a:p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*Reprenons le récit...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59AB5F6E-18AE-FE86-297E-5F2064B12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E1552A45-FF8B-1592-6A58-2B4D2EFC6763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58ADB20-77BF-D2C6-0758-AB1BDADD9F25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5C9E9B5-C37C-AA6B-FC77-D20C8B490840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F038B99-2114-9CFF-2724-345839B5A2E5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50A4340-A5BA-C9E2-2C40-D232CEF55130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D34A550-8967-9275-D3B9-D04EEDC41262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62DAABB-36ED-81B0-1FFF-8F8C74C36293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7AC544B-AFEA-5CF3-A2A7-717BC5AB44C5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EFAF852-FD5B-0BD1-B0FF-369B61BE7252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2249BDC-3601-C8FD-52C3-7084F3A88C75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433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49080" cy="3691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Nov. 1839 : Les Tanzimat : Suppression des inégalités religieuses, égalité juridique de tous les sujets et naissance d’une citoyenneté ottomane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*1839 : Avec le nouveau sultan </a:t>
            </a:r>
            <a:r>
              <a:rPr lang="fr-FR" sz="1800" u="sng" dirty="0" err="1">
                <a:solidFill>
                  <a:schemeClr val="tx1"/>
                </a:solidFill>
              </a:rPr>
              <a:t>Abdülmecid</a:t>
            </a:r>
            <a:endParaRPr lang="fr-FR" u="sng" dirty="0"/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Seconde phase des réformes ; Et…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*2 novembre 1839 : Le sultan </a:t>
            </a:r>
            <a:r>
              <a:rPr lang="fr-FR" dirty="0"/>
              <a:t>promulgue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dirty="0"/>
              <a:t>Le </a:t>
            </a:r>
            <a:r>
              <a:rPr lang="fr-FR" i="1" dirty="0" err="1"/>
              <a:t>Hatt-i</a:t>
            </a:r>
            <a:r>
              <a:rPr lang="fr-FR" i="1" dirty="0"/>
              <a:t> Sharif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l’édit de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Gülhane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Qui annonce le début officiel des Tanzimat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*Cinq principales mesures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Seront mises en place progressivement…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ECDFB62A-BBCA-47C0-8E16-2844AE3F79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AF27FCB8-202F-8DC2-0BFC-EB78A47563C9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8402E18-A6B4-A9C6-003E-1C3737A662DD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10493DE-573F-7390-D124-8C9EB309DFD9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3E89E0B-A4D8-759B-F8A4-24F65A7BAD2D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009458E-09B6-48BD-9341-8A66FA6826EF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B389643-673F-27BC-43FD-DD7CADBFA386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31EC769-C1D6-F760-58A7-F1F744AB328B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FD67255-34F0-3278-54BB-318BAFEE16C5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F17B96E-8212-92C3-B027-4C6D4E208B2E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9119F6D-8820-9E2C-3070-A3C97651AB87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183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35828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Nov. 1839 : … Sécularisation de l’Etat et établissement de tribunaux séculiers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dirty="0"/>
              <a:t>a) 1</a:t>
            </a:r>
            <a:r>
              <a:rPr lang="fr-FR" baseline="30000" dirty="0"/>
              <a:t>ère</a:t>
            </a:r>
            <a:r>
              <a:rPr lang="fr-FR" dirty="0"/>
              <a:t> mesure…</a:t>
            </a:r>
          </a:p>
          <a:p>
            <a:r>
              <a:rPr lang="fr-FR" dirty="0"/>
              <a:t>L’édit de nov. 1839 garantit la vie et la propriété</a:t>
            </a:r>
          </a:p>
          <a:p>
            <a:r>
              <a:rPr lang="fr-FR" dirty="0"/>
              <a:t>Et donc la sécurité à tous les sujets ottomans…</a:t>
            </a:r>
          </a:p>
          <a:p>
            <a:endParaRPr lang="fr-FR" dirty="0"/>
          </a:p>
          <a:p>
            <a:r>
              <a:rPr lang="fr-FR" dirty="0"/>
              <a:t>Sans distinction de religion et de statut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musulmans et non-musulmans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Gouvernants et gouvernés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*La sécurité d’abord, tout en maintenant l’inégalité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92109573-BBF9-B5FC-9C79-81142095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A72DA9B-8821-0CCC-E2A4-7A494C8F9F92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B65784E-405E-EB76-ACFE-D37AB0D0A959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F099212-74D3-741F-2473-9E0B6D3B05D2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198A0A6-9EE2-62D1-2F4B-E9708BEBDDF4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D6A3831-3450-39F5-3734-807E8BC45AF0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567852C-2CFF-5155-AB1C-2AF0C5389294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DF26425-1872-4F20-4FB9-C400E02FAEDF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E3E2205-C91C-3FCE-6DAE-4DB5A903CECA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6E924C7-A29A-EEB7-F69F-DFEF3085A10F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E8E82FE-FD37-577F-235F-125BD91FBF2C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539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35828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Nov. 1839 : … Sécularisation de l’Etat et établissement de tribunaux séculiers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Des tribunaux séculiers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côté des tribunaux religieux, et notamment…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les contentieux commerciaux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Satisfaisant ainsi les puissances européennes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Les tribunaux religieux maintenus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les contentieux individuels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Une justice commerciale sécularisée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Donc, à terme, inutilité et fin des capitulations ?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92109573-BBF9-B5FC-9C79-81142095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A72DA9B-8821-0CCC-E2A4-7A494C8F9F92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B65784E-405E-EB76-ACFE-D37AB0D0A959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F099212-74D3-741F-2473-9E0B6D3B05D2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198A0A6-9EE2-62D1-2F4B-E9708BEBDDF4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D6A3831-3450-39F5-3734-807E8BC45AF0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567852C-2CFF-5155-AB1C-2AF0C5389294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DF26425-1872-4F20-4FB9-C400E02FAEDF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E3E2205-C91C-3FCE-6DAE-4DB5A903CECA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6E924C7-A29A-EEB7-F69F-DFEF3085A10F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E8E82FE-FD37-577F-235F-125BD91FBF2C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206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22576" cy="23068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Nov. 1839 : … Suppression des fermes et naissance d’une véritable administration fiscale ; 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Suppression des fermes fiscales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naissance d’une véritable administration fiscale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comme objectif une fiscalité juste et réglée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enfin…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C1CD85F5-6B08-2234-4C26-6231A23AF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FBF3A9D2-CCBB-0344-AB60-95C27A36C092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A517B53-4C18-3575-E278-F6B727691186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66E5779-302C-03E2-B043-BCE1932E98D9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C66EC39-D336-AF7A-0FD3-B846DBC0E65E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F63E212-6480-CA7C-84BA-E28E3A398AF1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B785B80-5531-A02C-2C0D-838096BBCDA6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E577396-6820-8DC0-57BB-E18387C680D3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A41165E-415B-AD3B-6E29-72336657F9B4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E9B6511-C633-03BE-C73A-DE62FEC02DE6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B01F566-07B9-63F4-5747-0B5980CB5099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71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1F876-A18E-687D-35EC-3690ADE5E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re 2">
            <a:extLst>
              <a:ext uri="{FF2B5EF4-FFF2-40B4-BE49-F238E27FC236}">
                <a16:creationId xmlns:a16="http://schemas.microsoft.com/office/drawing/2014/main" id="{59D6D664-4654-435D-E9D2-2776222B9C6C}"/>
              </a:ext>
            </a:extLst>
          </p:cNvPr>
          <p:cNvSpPr/>
          <p:nvPr/>
        </p:nvSpPr>
        <p:spPr>
          <a:xfrm>
            <a:off x="202800" y="137160"/>
            <a:ext cx="11786400" cy="66042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Oct. 1853-Mars 1856 : La guerre de Crimée : La Russie vaincue face à une coalition France-Grande Bretagne-Empire ottoman-Piémont Sardaigne ; Le traité de Paris entérine l’intégrité de l’Empire ottoman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Oct. 1853-Jan. 1854 : Conflit russo-turc en Moldavie ; Attaque navale des Russes à Sinope et entrée de la flotte franco-britannique en mer Noire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Mars-juin 1854 : France et Grande-Bretagne entrent en guerre contre la Russie et envoient un corps expéditionnaire à Varna ; Mais avec l’accord des Ottomans, l’Autriche occupe la Moldavie-Valachie et la Russie s’en retire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Sept. 1854-Sept. 1855 : Le siège de Sébastopol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Oct.-Nov. 1855 : Derniers mouvements : Les Alliés occupent les bouches du Dniepr ; Au-delà du Caucase, les Russes s’emparent de Kars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 1856 : Traité de Paris : La Russie renonce à toute ingérence dans l’Empire ottoman ; Elle cède les bouches du Danube ; Démilitarisation de la mer Noire</a:t>
            </a:r>
          </a:p>
          <a:p>
            <a:endParaRPr lang="fr-FR" b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55128873-9D46-CA50-EF23-7BB5D84C4CFB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fr-FR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kern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896438-8A0B-4EA3-9B45-871AE853AD8F}" type="slidenum">
              <a:rPr lang="fr-FR" smtClean="0"/>
              <a:p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422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22576" cy="4522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Nov. 1839 : … Mises en place d’une gendarmerie, d’un système régulier de recrutement militaire, d’un enseignement secondaire et supérieur et de ministères de plein exercice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Une gendarmerie et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système régulier de recrutement militaire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e) Un enseignement secondaire et supérieur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former militaire et administrateurs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f) Des ministères de plein exercice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Regroupés dans un Conseil présidé par le grand vizir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Sous Mahmoud II, un grand vizir pour le pouvoir civil et un </a:t>
            </a:r>
            <a:r>
              <a:rPr lang="fr-FR" i="1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cheikhholeslam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pour le pouvoir religieux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C1CD85F5-6B08-2234-4C26-6231A23AF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FBF3A9D2-CCBB-0344-AB60-95C27A36C092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A517B53-4C18-3575-E278-F6B727691186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66E5779-302C-03E2-B043-BCE1932E98D9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C66EC39-D336-AF7A-0FD3-B846DBC0E65E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F63E212-6480-CA7C-84BA-E28E3A398AF1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B785B80-5531-A02C-2C0D-838096BBCDA6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E577396-6820-8DC0-57BB-E18387C680D3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A41165E-415B-AD3B-6E29-72336657F9B4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E9B6511-C633-03BE-C73A-DE62FEC02DE6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B01F566-07B9-63F4-5747-0B5980CB5099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439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62332" cy="17528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*1840 : Malgré ces ambitions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mise en œuvre des Tanzimat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S’avère être dès le début laborieuse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surtout très contrastée suivant les provinces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*Quatre points…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1AD3017-5082-576B-CC3D-9B6FDBADC7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D12C869B-EDA8-AFEE-BE9E-4FEB422171F4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F981454-BE04-79D9-7348-4FE19DC2FE34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2B954E1-0382-280E-9A6F-908855BFAD34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F4E47FE-E9DD-B411-0835-3F43AFBFCB6D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D8A321B-84BF-458E-9C8E-CD099F63ED0D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8CFA529-39B8-79D5-3B2A-435A30D2825A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887D083-8B0B-FCE2-9C8B-4AEEFFFBDE31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6A79F3D-3D44-5B4A-02FB-125B09E281B2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929E9B0-F56F-4441-8695-DCBFDD32B4AC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C704EC2-AC81-0F96-29CA-19BD3A5EA5BB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113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62332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La conscription  (1820)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cœur anatolien se plie à la discipline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*En revanche, révoltes en Albanie et en Bosnie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tirage au sort en Syrie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*Finalement…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Essentiellement des conscrits anatoliens,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turcs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La fin des fermes fiscales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*Problèmes dans les Balkans entre les propriétaires musulmans et les paysans chrétiens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Surtout en Bosnie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*Conséquence…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Maintien de l’affermage fiscal dans certaines provinces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1AD3017-5082-576B-CC3D-9B6FDBADC7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D12C869B-EDA8-AFEE-BE9E-4FEB422171F4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F981454-BE04-79D9-7348-4FE19DC2FE34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2B954E1-0382-280E-9A6F-908855BFAD34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F4E47FE-E9DD-B411-0835-3F43AFBFCB6D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D8A321B-84BF-458E-9C8E-CD099F63ED0D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8CFA529-39B8-79D5-3B2A-435A30D2825A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887D083-8B0B-FCE2-9C8B-4AEEFFFBDE31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6A79F3D-3D44-5B4A-02FB-125B09E281B2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929E9B0-F56F-4441-8695-DCBFDD32B4AC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C704EC2-AC81-0F96-29CA-19BD3A5EA5BB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976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09324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nation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la citoyenneté ottomanes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Restent une pure vue de l’esprit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une double-opposition apparaît, avec… 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Des musulmans qui restent attachés aux privilèges que leur confère l’Islam ; Notamment en matière fiscale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Des minorités chrétiennes toujours tentées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 les autonomies, déjà acquises pour certaines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*Conséquence directe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 : Des révoltes communautaires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Notamment en Syrie-Palestine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 Et enfin…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9AF987C1-24B1-D2D3-AC7A-CFBED0B2D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4D58823-0410-EC38-826C-EA9679392C81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D83A1D4-DDFE-AC81-8D48-1AD5E912ED72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BC1317A-A8F1-7784-E728-539EFBAB8FE0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B958FE9-04D0-2060-E7AE-6BAE2244E431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3EAABC8-81E3-E680-8E26-8F59EA36261D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61521DB-C515-BCB1-8F9E-D52D5F18F193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907EBA8-E193-5AEC-9CC1-72F02E9BFD96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9EB8E3C-12B8-2D16-D9DB-E02AD7CA0881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7983461-2AB7-7905-41DB-530FE5F7D217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8958710-FABE-2E6E-625A-96CC01034C31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743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4311" y="177840"/>
            <a:ext cx="5362332" cy="5076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Dans le même temps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à ces contradictions intérieures entre communautés s’ajoute…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doute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des puissances européennes et…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Leur soutien à l’émancipation des minorités religieuses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Qui alimentent l’opposition aux réformes ottomanes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*Donc, encore une fois…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Empire ottoman en crise qui cherche à se réformer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qui doit dans le même temps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Gérer les oppositions internes contradictoires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les ingérences externes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deux étant plus ou moins liées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l’avenir de l’Empire ottoman,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malgré sa volonté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 joue donc encore une fois, en partie, en Europe…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9202F587-AEE7-C920-2DA3-211FE4EC42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C948D497-6083-DB3F-2EAE-9102EFD37783}"/>
              </a:ext>
            </a:extLst>
          </p:cNvPr>
          <p:cNvSpPr/>
          <p:nvPr/>
        </p:nvSpPr>
        <p:spPr>
          <a:xfrm>
            <a:off x="9759303" y="4200638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9B945C6-0466-BA49-1A8B-9EFBE2B9FE6A}"/>
              </a:ext>
            </a:extLst>
          </p:cNvPr>
          <p:cNvSpPr/>
          <p:nvPr/>
        </p:nvSpPr>
        <p:spPr>
          <a:xfrm>
            <a:off x="8624915" y="271212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67D3EAB-4A67-920E-A42C-AC367DE83EF5}"/>
              </a:ext>
            </a:extLst>
          </p:cNvPr>
          <p:cNvSpPr/>
          <p:nvPr/>
        </p:nvSpPr>
        <p:spPr>
          <a:xfrm>
            <a:off x="8088384" y="121109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6ACBB1F-8B02-74F0-E681-62E17E068513}"/>
              </a:ext>
            </a:extLst>
          </p:cNvPr>
          <p:cNvSpPr/>
          <p:nvPr/>
        </p:nvSpPr>
        <p:spPr>
          <a:xfrm>
            <a:off x="9090466" y="11366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72DA7EB-17C7-2EE4-D63F-EE1737B78D53}"/>
              </a:ext>
            </a:extLst>
          </p:cNvPr>
          <p:cNvSpPr/>
          <p:nvPr/>
        </p:nvSpPr>
        <p:spPr>
          <a:xfrm>
            <a:off x="9196694" y="57984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B616679-304D-4417-E0F2-09A6D2C59053}"/>
              </a:ext>
            </a:extLst>
          </p:cNvPr>
          <p:cNvSpPr/>
          <p:nvPr/>
        </p:nvSpPr>
        <p:spPr>
          <a:xfrm>
            <a:off x="5585779" y="320173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EF7C48B-43C2-FE64-FD7D-F9F727632B23}"/>
              </a:ext>
            </a:extLst>
          </p:cNvPr>
          <p:cNvSpPr/>
          <p:nvPr/>
        </p:nvSpPr>
        <p:spPr>
          <a:xfrm>
            <a:off x="11008635" y="351821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E2D6A1A-5100-91D7-A82B-49EF853D8363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7A6530C-7A26-DDEC-AD15-EA0725A8C79E}"/>
              </a:ext>
            </a:extLst>
          </p:cNvPr>
          <p:cNvSpPr/>
          <p:nvPr/>
        </p:nvSpPr>
        <p:spPr>
          <a:xfrm>
            <a:off x="6787765" y="389312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09DB7F7-305F-5CFF-227A-6003FFF66A1F}"/>
              </a:ext>
            </a:extLst>
          </p:cNvPr>
          <p:cNvSpPr/>
          <p:nvPr/>
        </p:nvSpPr>
        <p:spPr>
          <a:xfrm>
            <a:off x="6183286" y="2982794"/>
            <a:ext cx="174870" cy="148974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296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1321985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z="20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1840-1853 : </a:t>
            </a:r>
            <a:r>
              <a:rPr lang="fr-FR" sz="2000" b="1" spc="-1" dirty="0">
                <a:solidFill>
                  <a:srgbClr val="000000"/>
                </a:solidFill>
                <a:cs typeface="Calibri" panose="020F0502020204030204" pitchFamily="34" charset="0"/>
              </a:rPr>
              <a:t>L</a:t>
            </a:r>
            <a:r>
              <a:rPr lang="fr-FR" sz="2000" b="1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e retour de la question d’Orient : </a:t>
            </a:r>
            <a:r>
              <a:rPr lang="fr-FR" sz="20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L’affaire des Lieux Saints en Palestine et le printemps des peuples en Moldavie-Valachie ; Le déclenchement de la guerre de Crimée</a:t>
            </a:r>
            <a:endParaRPr lang="fr-FR" sz="20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1418E06A-72FA-1E0C-63EB-A41FC0FE1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9521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79" y="137411"/>
            <a:ext cx="5829343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1844 : La pression russe à travers le mémorandum de Nicolas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: Protection des minorités chrétiennes et à court terme, partage de l’Empire ottoman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*1841 : En ce qui concerne l’Europe et l’Empire ottoman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*Après la guerre turco-égyptienne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GB soutient les réformes tout en doutant de leur réussite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elle maintient son protectorat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Contre les ambitions égyptiennes, soutenues par la France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Contre la menace russe : Balkans, Caucase et Détroits</a:t>
            </a:r>
          </a:p>
          <a:p>
            <a:pPr marL="285750" indent="-285750">
              <a:buFontTx/>
              <a:buChar char="-"/>
            </a:pP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*La Russie…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A952527-71E9-7957-7588-4BDA79F5C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10235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7101550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1844 : La pression russe à travers le mémorandum de Nicolas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: Protection des minorités chrétiennes et à court terme, partage de l’Empire ottoman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*1841 : La Russie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Nicolas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après la guerre turco-égyptienne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Elle privilégie une influence russe accrue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Dans un Empire ottoman soumis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*1844 : La vision russe va rapidement évoluer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en visite à Londres, Nicolas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propose un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mémorandum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Dans lequel il montre toute l’ambiguïté de sa position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*Six points d’analyse de sa pensée…</a:t>
            </a:r>
          </a:p>
        </p:txBody>
      </p:sp>
    </p:spTree>
    <p:extLst>
      <p:ext uri="{BB962C8B-B14F-4D97-AF65-F5344CB8AC3E}">
        <p14:creationId xmlns:p14="http://schemas.microsoft.com/office/powerpoint/2010/main" val="3489780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7048542" cy="59386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z="16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1844 : La pression russe à travers le mémorandum de Nicolas 1</a:t>
            </a:r>
            <a:r>
              <a:rPr lang="fr-FR" sz="1600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z="1600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: Protection des minorités chrétiennes et à court terme, partage de l’Empire ottoman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Pour maintenir la paix, maintenir l’intégrité ottomane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ne pas s’ingérer dans ses affaires intérieures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il existe cependant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deux causes de complication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..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</a:t>
            </a:r>
            <a:r>
              <a:rPr lang="fr-FR" i="1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Porte s’affranchit trop souvent de ses engagements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utilisant notamment les rivalités européennes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Qu’il faut donc faire taire par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l’esprit de concorde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et d’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unanimité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</a:t>
            </a:r>
            <a:r>
              <a:rPr lang="fr-FR" i="1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ne pas la confirmer dans cette illusion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De plus, même si les populations chrétiennes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Doivent être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maintenues dans la soumission envers l’autorité souveraine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Leurs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intérêts réclament des ménagements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Car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ces populations chrétiennes </a:t>
            </a:r>
            <a:r>
              <a:rPr lang="fr-FR" i="1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sont victimes de vexation et d’intolérance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*Pour résumer…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 faut maintenir l’Empire ottoman malgré ces deux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complications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Multiple-jeu diplomatique de la Porte et persécution des chrétiens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il ne s’arrête pas là…</a:t>
            </a:r>
          </a:p>
        </p:txBody>
      </p:sp>
    </p:spTree>
    <p:extLst>
      <p:ext uri="{BB962C8B-B14F-4D97-AF65-F5344CB8AC3E}">
        <p14:creationId xmlns:p14="http://schemas.microsoft.com/office/powerpoint/2010/main" val="886233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7101550" cy="5353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1844 : La pression russe à travers le mémorandum de Nicolas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: Protection des minorités chrétiennes et à court terme, partage de l’Empire ottoman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On ne saurait se dissimuler combien cet empire renferme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D’éléments de dissolution ; </a:t>
            </a:r>
            <a:r>
              <a:rPr lang="fr-FR" i="1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fr-FR" i="1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des circonstances peuvent hâter sa chute</a:t>
            </a:r>
            <a:endParaRPr lang="fr-FR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Même discours que l’Egyptien musulman Mehmet Ali…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e) Par conséquent…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Si nous prévoyons qu’il doit crouler, se concerter préalablement sur ce qui concerne l’établissement d’un nouvel ordre de choses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; … 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*Bref, un dépeçage et un partage…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partage entre la Russie,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prépondérante sur terre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solidarité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avec son allié autrichien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la Grande-Bretagne,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prépondérante sur mer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il poursuit…</a:t>
            </a:r>
          </a:p>
        </p:txBody>
      </p:sp>
    </p:spTree>
    <p:extLst>
      <p:ext uri="{BB962C8B-B14F-4D97-AF65-F5344CB8AC3E}">
        <p14:creationId xmlns:p14="http://schemas.microsoft.com/office/powerpoint/2010/main" val="298789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800" y="177840"/>
            <a:ext cx="5066558" cy="6369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*Rappels…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Europe…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*1848 : Le Printemps des peuples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*1849 : Le temps de la réaction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Printemps des peuples est terminé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*Bilan en quatre points…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En Italie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Malgré l’affirmation du Piémont-Sardaigne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l’espoir qu’il suscite, retour au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statu quo ante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En Allemagne, idem…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Malgré l’affirmation de la puissante Prusse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l’espoir qu’elle suscite, retour au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statu quo ante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Dans les deux cas, la victoire se fera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l’Italie : Contre l’Autriche </a:t>
            </a:r>
            <a:r>
              <a:rPr lang="fr-FR" sz="1700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l’aide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 la France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l’Allemagne : Contre l’Autriche </a:t>
            </a:r>
            <a:r>
              <a:rPr lang="fr-FR" sz="1700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la France</a:t>
            </a:r>
          </a:p>
          <a:p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L’Empire autrichien…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Sauvé pour cette fois de l’éclatement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en grande partie grâce à l’intervention russe</a:t>
            </a:r>
          </a:p>
        </p:txBody>
      </p:sp>
      <p:pic>
        <p:nvPicPr>
          <p:cNvPr id="6" name="Image 5" descr="Une image contenant texte, capture d’écran, carte&#10;&#10;Description générée automatiquement">
            <a:extLst>
              <a:ext uri="{FF2B5EF4-FFF2-40B4-BE49-F238E27FC236}">
                <a16:creationId xmlns:a16="http://schemas.microsoft.com/office/drawing/2014/main" id="{29EF3946-9261-578A-2770-7E2BDB7917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38" t="18021" r="13889" b="9347"/>
          <a:stretch/>
        </p:blipFill>
        <p:spPr>
          <a:xfrm>
            <a:off x="5432742" y="177840"/>
            <a:ext cx="6604459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0931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53384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1844 : La pression russe à travers le mémorandum de Nicolas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: Protection des minorités chrétiennes et à court terme, partage de l’Empire ottoman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f) Et si la GB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agit d’accord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avec la Russie et l’Autriche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 est à penser que la France se trouvera dans la nécessité de se conformer à la marche suivie par les trois puissances.</a:t>
            </a:r>
          </a:p>
          <a:p>
            <a:r>
              <a:rPr lang="fr-FR" sz="1700" i="1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conflit entre ces grandes puissances se trouvant ainsi écarté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*Résumons à nouveau…</a:t>
            </a:r>
            <a:endParaRPr lang="fr-FR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NB : Selon Henry Laurens, </a:t>
            </a:r>
            <a:r>
              <a:rPr lang="fr-FR" i="1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Les crises d’Orient</a:t>
            </a:r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, pp. 100-103</a:t>
            </a: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L’accueil britannique ne fut pas rempli d’enthousiasme</a:t>
            </a:r>
          </a:p>
          <a:p>
            <a:endParaRPr lang="fr-FR" spc="-1" dirty="0">
              <a:solidFill>
                <a:srgbClr val="FF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*En réalité, l’autocrate russe ne comprend pas</a:t>
            </a: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Le parlementarisme britannique</a:t>
            </a: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Il compte beaucoup sur les relations personnelles d’amitié</a:t>
            </a:r>
          </a:p>
          <a:p>
            <a:r>
              <a:rPr lang="fr-FR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Et il prend pour des engagements fermes de simples échanges de vues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A952527-71E9-7957-7588-4BDA79F5C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256056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79" y="137411"/>
            <a:ext cx="6955777" cy="5353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1844 : La pression russe à travers le mémorandum de Nicolas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: Protection des minorités chrétiennes et à court terme, partage de l’Empire ottoman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*1844 :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Nicolas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Il doute de la réussite des réformes ottomanes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Doute partagé par les Britanniques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Pour lui, la chute de l’Empire ottoman est imminente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la paix en Europe nécessite un plan préalable de partage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accord avec toutes les puissances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Quant à la France, elle suivra…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*Une fin imminente de l’Empire ottoman mais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1844 : La paix est encore récente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Manque donc à ce scénario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dynamique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des prétextes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Ils arriveront rapidement…</a:t>
            </a:r>
          </a:p>
        </p:txBody>
      </p:sp>
    </p:spTree>
    <p:extLst>
      <p:ext uri="{BB962C8B-B14F-4D97-AF65-F5344CB8AC3E}">
        <p14:creationId xmlns:p14="http://schemas.microsoft.com/office/powerpoint/2010/main" val="397089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64618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1844 : La pression russe à travers le mémorandum de Nicolas 1</a:t>
            </a:r>
            <a:r>
              <a:rPr lang="fr-FR" b="1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: Protection des minorités chrétiennes et à court terme, partage de l’Empire ottoman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*Des prétextes…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conformément à la politique russe depuis 1774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Cela passera par l’ingérence dans les affaires orthodoxes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trois temps…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1848 : Le Printemps des peuples…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intervention, encore une,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Dans les principautés danubiennes proches de la Russie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Mais avant cela…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 : Ce seront les Lieux Saints en Palestine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Et au final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1854-56 : La guerre de Crimée, à l’issue de laquelle se jouera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destin - provisoire - de l’Empire ottoman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*Donc, une suite de trois conflits…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Commençons par le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chronologiquement  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L’affaire des Lieux Saints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A952527-71E9-7957-7588-4BDA79F5C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1369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392020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La crise des Lieux Saints à Bethléem et Jérusalem :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*Jérusalem…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avant le récit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peu d’histoire ancienne, en six points…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Au Moyen Age, protection des Lieux Saints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 l’Eglise orthodoxe à travers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patriarche de Jérusalem (451)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1099-1291 : Pendant les Croisades…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patriarche latin aux ordres de Rome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1182 : Naissance d’une Eglise maronite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Eglise orientale catholique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002C96A8-5737-C8FE-E1EE-7707B620F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2269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00310" y="172060"/>
            <a:ext cx="5339011" cy="61848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La crise des Lieux Saints à Bethléem et Jérusalem :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Au XVIIe siècle, avec un Louis XIII catholique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Protection française - et romaine - des Lieux Saints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Nombreux ordres missionnaires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De nouvelles Eglises orientales catholiques… chaldéenne (1553), syriaque (1662), melkite (1724) arménienne (1740)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*1740 : Protection française réaffirmée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 une Capitulation ; NB : 1553, 1673, 1740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1815 : Après la Révolution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Retour des Français et arrivée croissante des Russes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e) Mais malgré ces intrusions catholiques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franques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Orthodoxes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grecs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conservent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préséance aux Lieux Saints…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Du fait de leur antériorité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des jurisprudences ottomanes en leur faveur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E1DF4D81-67C1-51A1-BDED-EB8A29BF3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6372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299255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La crise des Lieux Saints à Bethléem et Jérusalem :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f) 1832-40 :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intrusions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politiques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à Jérusalem…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effet, sous l’Egyptien Ibrahim Pacha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Consuls européens autorisés à Jérusalem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- 1839 : Consul britannique</a:t>
            </a:r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- 1842-43 : Consuls de la Prusse et de la France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du fait de la modernisation des transports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Développement du pèlerinage à Jérusalem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*Conséquences…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81F6002-ACB2-141E-955A-B94D509F9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35606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299255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La crise des Lieux Saints à Bethléem et Jérusalem :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*1830 : Une présence européenne accrue…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poussées par leurs opinions publiques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question de la gestion du pèlerinage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Devient une affaire importante…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Qui va très vite devenir une source de conflits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Entre les puissances européennes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*1840 : Une crise va éclater, en quatre temps…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*Reprenons le récit…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81F6002-ACB2-141E-955A-B94D509F9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7441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339011" cy="5907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… En Palestine, prosélytisme britannique des protestants et du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sionisme chrétien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1) 1840 : Politique religieuse de la GB en Orient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Sur deux aspects…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Politique de conversion au protestantisme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*1841-42 : A Constantinople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L’ambassadeur britannique est Stratford Canning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Oncle de George Canning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Il encourage les missionnaires protestants dans l’Empire ottoman : Beyrouth, Jérusalem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Et en Anatolie auprès des Arméniens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Et au nom de la liberté religieuse, il s’en prend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la loi islamique qui interdit la conversion d’un musulman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surtout…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57DC2352-B918-FECA-A9DB-B9BB48E0C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5105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13562" y="79172"/>
            <a:ext cx="5325759" cy="5353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… En Palestine, prosélytisme britannique des protestants et du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sionisme chrétien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Au XIXe siècle : Affirmation du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sionisme chrétien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D’origine anglo-saxonne…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*Au XVIIe siècle (Henry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Finch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1621), chez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protestants britanniques, puis étasuniens apparaît Le courant de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l’accomplissement des prophéties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Avant la fin des temps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Rassemblement des juifs en Terre Sainte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conversion au christianisme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Aux EU, Mike Johnson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Président en 2023 de la Chambre des représentants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*Donc, du prosélytisme protestant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Britanniques passent à la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défense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des juifs…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29E1DA64-6FD7-87FD-B034-95806B23D6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13161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13562" y="79172"/>
            <a:ext cx="5325759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… En Palestine, prosélytisme britannique des protestants et du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sionisme chrétien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*1840 : A Londres…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whig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Palmerston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demande que le sultan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Favorise l’installation d’un foyer juif en Palestine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De nouveaux revenus fiscaux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Faire barrière aux ambitions égyptiennes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cette demande se transforme rapidement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une demande de protection britannique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l’ensemble des juifs de l’Empire ottoman…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29E1DA64-6FD7-87FD-B034-95806B23D6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420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800" y="177840"/>
            <a:ext cx="5066558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1849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révolutionnaires nationalistes ont été vaincus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la carte européenne n’a pas changé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*En revanche, dans les têtes, et malgré les échecs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expériences de 1848 ont laissé des traces…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dès les années 1850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vague nationaliste reprendra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des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réussites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*Comparons…</a:t>
            </a:r>
          </a:p>
        </p:txBody>
      </p:sp>
      <p:pic>
        <p:nvPicPr>
          <p:cNvPr id="6" name="Image 5" descr="Une image contenant texte, capture d’écran, carte&#10;&#10;Description générée automatiquement">
            <a:extLst>
              <a:ext uri="{FF2B5EF4-FFF2-40B4-BE49-F238E27FC236}">
                <a16:creationId xmlns:a16="http://schemas.microsoft.com/office/drawing/2014/main" id="{29EF3946-9261-578A-2770-7E2BDB7917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38" t="18021" r="13889" b="9347"/>
          <a:stretch/>
        </p:blipFill>
        <p:spPr>
          <a:xfrm>
            <a:off x="5432742" y="177840"/>
            <a:ext cx="6604459" cy="6502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85474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325759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… En Palestine, prosélytisme britannique des protestants et du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sionisme chrétien</a:t>
            </a:r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*Refus des réformateurs ottomans…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Depuis les Tanzimat, la justice impériale protège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non-musulmans comme les musulmans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Donc, un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foyer protecteur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des juifs est inutile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Conformément aux souhaits européens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notamment britanniques (!)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Ils craignent…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surenchère française pour les catholiques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une surenchère russe pour les orthodoxes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*Bien vu…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450CC7AD-B9E0-4F89-2802-4C5CBE9199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7836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365516" cy="43689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… Réaction orthodoxe et réaction catholique de la France qui réclame une internationalisation de Jérusalem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2) 1840 : Face à ces revendications britanniques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Réactions des orthodoxes et des catholiques…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1840 : Les orthodoxes…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Inquiet du prosélytisme des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biblistes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patriarche orthodoxe de Constantinople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Rétablit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sur place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le patriarcat de Jérusalem qui se dote d’un important patrimoine foncier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Actuellement,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propriétaire privé d’Israël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patriarcat possède 20% de Jérusalem (à vérifier)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EF7B66A6-030B-F800-3CB0-94CCC4982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88540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365516" cy="40765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… Réaction orthodoxe et réaction catholique de la France qui réclame une internationalisation de Jérusalem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1842 : Les catholiques…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France propose une </a:t>
            </a:r>
            <a:r>
              <a:rPr lang="fr-FR" sz="1700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internationalisation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 Jérusalem</a:t>
            </a:r>
            <a:endParaRPr lang="fr-FR" sz="1700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Refus de la GB qui soutient l’intégrité ottomane (!)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qui crée un évêché protestant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anglo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-prussien…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des missionnaires anglais, allemands et américains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convertir les juifs au protestantisme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*1842 : Tension extrême entre les trois christianismes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Manque un événement déclencheur…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EF7B66A6-030B-F800-3CB0-94CCC4982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75934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352263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… A la Pâques 1846, querelle violente entre catholiques et orthodoxes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3) 1846 : L’événement déclencheur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Jérusalem, à Pâques…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Conflit entre orthodoxes et catholiques : 40 morts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*Réactions catholiques…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Juillet 1847 : Réaction romaine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pape Pie IX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rétablit le patriarcat latin de Jérusalem Tenu par des Italiens…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940E5451-D387-1B70-90C7-6AD47E95D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96573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352263" cy="3691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… A la Pâques 1846, querelle violente entre catholiques et orthodoxes ; 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1847-48 : Réaction française…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*La droite catholique française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Puis le président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Louis-Napoléon Bonaparte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Apportent un soutien appuyé aux catholiques en Palestine et exigent une négociation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Ainsi qu’à la cause maronite de la Montagne libanaise ; Et au-delà à celle des chrétiens d’Orient non-orthodoxes ; A revoir…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940E5451-D387-1B70-90C7-6AD47E95D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25247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7008785" cy="5076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… La crise religieuse devient une crise politique entre la France et la Russie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4) La crise religieuse devient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crise politique entre la France et la Russie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quatre temps…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Déc. 1851-52 : L.-N. Bonaparte devient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Napoléon III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objectif : Rassurer :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L’Empire, c’est la paix !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en même temps…</a:t>
            </a:r>
          </a:p>
          <a:p>
            <a:r>
              <a:rPr lang="fr-FR" dirty="0"/>
              <a:t>Restaurer pleinement l'influence française en Europe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se rapprochant de la GB</a:t>
            </a:r>
          </a:p>
          <a:p>
            <a:pPr marL="285750" indent="-285750">
              <a:buFontTx/>
              <a:buChar char="-"/>
            </a:pP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à l’inverse…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s’opposant à la Russie ; La Russie ennemie…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Des nationalismes -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gendarme de l’Europe -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pour satisfaire sa gauche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Et à Jérusalem des catholiques, pour satisfaire sa droite…</a:t>
            </a:r>
          </a:p>
        </p:txBody>
      </p:sp>
    </p:spTree>
    <p:extLst>
      <p:ext uri="{BB962C8B-B14F-4D97-AF65-F5344CB8AC3E}">
        <p14:creationId xmlns:p14="http://schemas.microsoft.com/office/powerpoint/2010/main" val="27143546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7008785" cy="5353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… La crise religieuse devient une crise politique entre la France et la Russie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Sur les Lieux Saints…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Obtenir des Ottomans des concessions inacceptables pour la Russie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après une réaction russe, contraindre ainsi la GB à s’allier à la France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Machiavélique !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Ainsi…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*Août 1851 : A Constantinople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l’ambassadeur français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Charles de la Valette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La France est opposée cette fois-ci à toute négociation 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Et il affirme que le contrôle catholique des Lieux Saints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Est établi depuis la Capitulation de 1740…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*Eté 1852 : La Valette est rappelé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Napoléon III maintient la pression…</a:t>
            </a:r>
          </a:p>
        </p:txBody>
      </p:sp>
    </p:spTree>
    <p:extLst>
      <p:ext uri="{BB962C8B-B14F-4D97-AF65-F5344CB8AC3E}">
        <p14:creationId xmlns:p14="http://schemas.microsoft.com/office/powerpoint/2010/main" val="20464758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352263" cy="61848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1840-1852 : … La crise religieuse devient une crise politique entre la France et la Russie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Nov. 1852 : Napoléon III envoie à Constantinople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navire de ligne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Charlemagne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En violation de la Convention de Londres de 1841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dirty="0"/>
              <a:t>Pour forcer le sultan à accorder aux catholiques</a:t>
            </a:r>
          </a:p>
          <a:p>
            <a:r>
              <a:rPr lang="fr-FR" dirty="0"/>
              <a:t>Les clés de la basilique de la Nativité à Bethléem</a:t>
            </a:r>
          </a:p>
          <a:p>
            <a:endParaRPr lang="fr-FR" dirty="0"/>
          </a:p>
          <a:p>
            <a:r>
              <a:rPr lang="fr-FR" dirty="0"/>
              <a:t>*La tension est à son extrême</a:t>
            </a:r>
          </a:p>
          <a:p>
            <a:r>
              <a:rPr lang="fr-FR" dirty="0"/>
              <a:t>Mais en réalité en nov. 1852…</a:t>
            </a:r>
          </a:p>
          <a:p>
            <a:endParaRPr lang="fr-FR" dirty="0"/>
          </a:p>
          <a:p>
            <a:r>
              <a:rPr lang="fr-FR" dirty="0"/>
              <a:t>Cette crise politico-religieuse a évolué</a:t>
            </a:r>
          </a:p>
          <a:p>
            <a:r>
              <a:rPr lang="fr-FR" dirty="0"/>
              <a:t>Elle ne </a:t>
            </a:r>
            <a:r>
              <a:rPr lang="fr-FR" sz="1700" dirty="0"/>
              <a:t>concerne</a:t>
            </a:r>
            <a:r>
              <a:rPr lang="fr-FR" dirty="0"/>
              <a:t> plus seulement l’avenir des </a:t>
            </a:r>
            <a:r>
              <a:rPr lang="fr-FR" sz="1700" dirty="0"/>
              <a:t>Lieux Saints</a:t>
            </a:r>
          </a:p>
          <a:p>
            <a:r>
              <a:rPr lang="fr-FR" dirty="0"/>
              <a:t>Mais l’avenir de l’ensemble des Chrétiens de l’Empire</a:t>
            </a:r>
          </a:p>
          <a:p>
            <a:endParaRPr lang="fr-FR" dirty="0"/>
          </a:p>
          <a:p>
            <a:r>
              <a:rPr lang="fr-FR" dirty="0"/>
              <a:t>Et une partie du conflit va se jouer</a:t>
            </a:r>
          </a:p>
          <a:p>
            <a:r>
              <a:rPr lang="fr-FR" dirty="0"/>
              <a:t>Dans les provinces danubiennes, Moldavie et Valachie</a:t>
            </a:r>
          </a:p>
          <a:p>
            <a:endParaRPr lang="fr-FR" dirty="0"/>
          </a:p>
          <a:p>
            <a:r>
              <a:rPr lang="fr-FR" dirty="0"/>
              <a:t>*Avec en toile de fond</a:t>
            </a:r>
          </a:p>
          <a:p>
            <a:r>
              <a:rPr lang="fr-FR" dirty="0"/>
              <a:t>1848 et le Printemps des peuples…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940E5451-D387-1B70-90C7-6AD47E95D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40549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4958067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*Fév.-Mars 1848 : Le Printemps des peuples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après Paris, Vienne, Prague et Budapest 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*Avril 1848 : Le mouvement révolutionnaire atteint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provinces danubiennes, Moldavie et Valachie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*Deux rappels…</a:t>
            </a:r>
          </a:p>
        </p:txBody>
      </p:sp>
      <p:pic>
        <p:nvPicPr>
          <p:cNvPr id="4" name="Image 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3D5A99D3-F8B7-5AEC-76AE-5D8C82464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5" y="137411"/>
            <a:ext cx="6922695" cy="65831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E94315C-F725-7626-9A90-AAE6B54D9113}"/>
              </a:ext>
            </a:extLst>
          </p:cNvPr>
          <p:cNvSpPr/>
          <p:nvPr/>
        </p:nvSpPr>
        <p:spPr>
          <a:xfrm>
            <a:off x="5773227" y="1208794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5440D31-538E-650E-9B52-367E43FC36E8}"/>
              </a:ext>
            </a:extLst>
          </p:cNvPr>
          <p:cNvSpPr/>
          <p:nvPr/>
        </p:nvSpPr>
        <p:spPr>
          <a:xfrm>
            <a:off x="6284671" y="1848009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0396C72-C3AB-BF31-9A82-EB43328D2058}"/>
              </a:ext>
            </a:extLst>
          </p:cNvPr>
          <p:cNvSpPr/>
          <p:nvPr/>
        </p:nvSpPr>
        <p:spPr>
          <a:xfrm>
            <a:off x="6966597" y="2154190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6105244-44C9-BF70-F83F-50B9D0E7F0BF}"/>
              </a:ext>
            </a:extLst>
          </p:cNvPr>
          <p:cNvSpPr/>
          <p:nvPr/>
        </p:nvSpPr>
        <p:spPr>
          <a:xfrm>
            <a:off x="8965877" y="299821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8805E3B-98EF-3A88-1548-1956E68C4575}"/>
              </a:ext>
            </a:extLst>
          </p:cNvPr>
          <p:cNvSpPr/>
          <p:nvPr/>
        </p:nvSpPr>
        <p:spPr>
          <a:xfrm>
            <a:off x="9140747" y="200521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8925292-08AF-6AC6-1651-13DEC14CC921}"/>
              </a:ext>
            </a:extLst>
          </p:cNvPr>
          <p:cNvSpPr/>
          <p:nvPr/>
        </p:nvSpPr>
        <p:spPr>
          <a:xfrm>
            <a:off x="9886013" y="4072710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4351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5443" y="59573"/>
            <a:ext cx="4914613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1826 : Convention d’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Akkerman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Provinces autonomes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Sous condominium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russo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-ottoman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sous protectorat russe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Avec deux princes, les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hospodars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Elus par les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boyards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nobles, pour 7 ans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Elections soumises à l’approbation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Du sultan et du tsar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C968C9E9-8BED-F0F3-79E0-9D004F0FD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5" y="137411"/>
            <a:ext cx="6922695" cy="65831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56B6349A-AD36-0CE5-B2FE-C94A777DDE24}"/>
              </a:ext>
            </a:extLst>
          </p:cNvPr>
          <p:cNvSpPr/>
          <p:nvPr/>
        </p:nvSpPr>
        <p:spPr>
          <a:xfrm>
            <a:off x="5773227" y="1208794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FFB644E-7574-D31C-BACA-FE379EAF620E}"/>
              </a:ext>
            </a:extLst>
          </p:cNvPr>
          <p:cNvSpPr/>
          <p:nvPr/>
        </p:nvSpPr>
        <p:spPr>
          <a:xfrm>
            <a:off x="6284671" y="1848009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A78089F-1ABC-BB06-6D63-0EFC84EB68AE}"/>
              </a:ext>
            </a:extLst>
          </p:cNvPr>
          <p:cNvSpPr/>
          <p:nvPr/>
        </p:nvSpPr>
        <p:spPr>
          <a:xfrm>
            <a:off x="6966597" y="2154190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5E628AC-736F-A4FD-FF4A-DA036F79E19D}"/>
              </a:ext>
            </a:extLst>
          </p:cNvPr>
          <p:cNvSpPr/>
          <p:nvPr/>
        </p:nvSpPr>
        <p:spPr>
          <a:xfrm>
            <a:off x="8965877" y="299821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E09592D-A006-8275-54D5-6DF50788AB77}"/>
              </a:ext>
            </a:extLst>
          </p:cNvPr>
          <p:cNvSpPr/>
          <p:nvPr/>
        </p:nvSpPr>
        <p:spPr>
          <a:xfrm>
            <a:off x="9140747" y="200521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451E6E6-B5F4-D223-6482-4B990C497105}"/>
              </a:ext>
            </a:extLst>
          </p:cNvPr>
          <p:cNvSpPr/>
          <p:nvPr/>
        </p:nvSpPr>
        <p:spPr>
          <a:xfrm>
            <a:off x="9886013" y="4072710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67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800" y="177840"/>
            <a:ext cx="2800436" cy="4522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omparons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1840 et 1885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*Une Italie royale (1859-70)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un Empire allemand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(1866-71) unifiés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Apparaissent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Ici, les nationalismes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N’ont pas séparé mais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Ils ont au contraire unifié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 suivre…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*Continuons à comparer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Plus à l’est… </a:t>
            </a:r>
          </a:p>
        </p:txBody>
      </p:sp>
      <p:pic>
        <p:nvPicPr>
          <p:cNvPr id="9" name="Image 8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254588BE-4EFA-9F9E-FD49-6B5E784A2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53" y="201552"/>
            <a:ext cx="4398005" cy="4887283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817857C-34B6-A94A-B877-FDA93917B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195" y="223542"/>
            <a:ext cx="4398005" cy="48652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12964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85444" y="59573"/>
            <a:ext cx="4881874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1830 : Traité d’Andrinople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Règlements organiques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instaurent…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Des hospodars élus à vie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Et à terme deux constitutions qui seraient approuvées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 Saint-Pétersbourg et Constantinople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*Les deux hospodars gouvernent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Sous l’étroite surveillance des consuls russes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Occupation des troupes russes jusqu’en 1834…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*Revenons à 1848…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2B61974-9BAD-E3F3-ED3A-DC9381F9F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5" y="137411"/>
            <a:ext cx="6922695" cy="65831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14DEFB76-328B-6A65-C37F-E4C83FCE1ED7}"/>
              </a:ext>
            </a:extLst>
          </p:cNvPr>
          <p:cNvSpPr/>
          <p:nvPr/>
        </p:nvSpPr>
        <p:spPr>
          <a:xfrm>
            <a:off x="5773227" y="1208794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1B7E637-745E-FA02-E640-D8F2F1BB6C00}"/>
              </a:ext>
            </a:extLst>
          </p:cNvPr>
          <p:cNvSpPr/>
          <p:nvPr/>
        </p:nvSpPr>
        <p:spPr>
          <a:xfrm>
            <a:off x="6284671" y="1848009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0B562BC-346F-EBF7-9943-935C7AA9F77F}"/>
              </a:ext>
            </a:extLst>
          </p:cNvPr>
          <p:cNvSpPr/>
          <p:nvPr/>
        </p:nvSpPr>
        <p:spPr>
          <a:xfrm>
            <a:off x="6966597" y="2154190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03E0222-0E7B-BF3E-BE7E-C8348948A839}"/>
              </a:ext>
            </a:extLst>
          </p:cNvPr>
          <p:cNvSpPr/>
          <p:nvPr/>
        </p:nvSpPr>
        <p:spPr>
          <a:xfrm>
            <a:off x="8965877" y="299821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E40100B-6BCF-24FC-59FB-3B68C10CB1EF}"/>
              </a:ext>
            </a:extLst>
          </p:cNvPr>
          <p:cNvSpPr/>
          <p:nvPr/>
        </p:nvSpPr>
        <p:spPr>
          <a:xfrm>
            <a:off x="9140747" y="200521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B991853-3F14-5E04-0929-9B463D94E9BD}"/>
              </a:ext>
            </a:extLst>
          </p:cNvPr>
          <p:cNvSpPr/>
          <p:nvPr/>
        </p:nvSpPr>
        <p:spPr>
          <a:xfrm>
            <a:off x="9886013" y="4072710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8297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4872937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*Avril 1848 : Le mouvement révolutionnaire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Atteint les provinces danubiennes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*Avril 1848 : En Moldavie, à Iasi…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prince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Michel Sturdza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(1834)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Vient à bout de 3 jours d’agitation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 1848 : En revanche, en Valachie, à Bucarest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prince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Georges </a:t>
            </a:r>
            <a:r>
              <a:rPr lang="fr-FR" u="sng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Bibescu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(1842) doit abdiquer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gouvernement provisoire se met en place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*Les révolutionnaires en appellent…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10F0321B-7CCB-FE92-1934-0FCF2F7EB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5" y="137411"/>
            <a:ext cx="6922695" cy="65831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87F92EA-A854-6B88-A25E-CE40D0A294CB}"/>
              </a:ext>
            </a:extLst>
          </p:cNvPr>
          <p:cNvSpPr/>
          <p:nvPr/>
        </p:nvSpPr>
        <p:spPr>
          <a:xfrm>
            <a:off x="5773227" y="1208794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1788E12-70EC-EF5C-B1D1-5B705F6CD083}"/>
              </a:ext>
            </a:extLst>
          </p:cNvPr>
          <p:cNvSpPr/>
          <p:nvPr/>
        </p:nvSpPr>
        <p:spPr>
          <a:xfrm>
            <a:off x="6284671" y="1848009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D8AC2F3-1198-E3AD-E665-E9BC913371A3}"/>
              </a:ext>
            </a:extLst>
          </p:cNvPr>
          <p:cNvSpPr/>
          <p:nvPr/>
        </p:nvSpPr>
        <p:spPr>
          <a:xfrm>
            <a:off x="6966597" y="2154190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0F9AB02-EFAA-ED3A-42D2-DF25E788F94E}"/>
              </a:ext>
            </a:extLst>
          </p:cNvPr>
          <p:cNvSpPr/>
          <p:nvPr/>
        </p:nvSpPr>
        <p:spPr>
          <a:xfrm>
            <a:off x="8965877" y="299821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8F0FA1F-EDE2-2AB4-4F09-AEDF3755935E}"/>
              </a:ext>
            </a:extLst>
          </p:cNvPr>
          <p:cNvSpPr/>
          <p:nvPr/>
        </p:nvSpPr>
        <p:spPr>
          <a:xfrm>
            <a:off x="9140747" y="200521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A0A84AC-06F4-DB4B-D174-ADFC75F584E8}"/>
              </a:ext>
            </a:extLst>
          </p:cNvPr>
          <p:cNvSpPr/>
          <p:nvPr/>
        </p:nvSpPr>
        <p:spPr>
          <a:xfrm>
            <a:off x="9886013" y="4072710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0170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4872937" cy="5076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A la constitution d’une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Grande Roumanie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Valachie, Moldavie, Transylvanie hongroise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Bessarabie russe (1812)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Mais dans le même temps…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 1848 : La Diète de Transylvanie à Cluj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Tenue par les nobles hongrois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Décide l’incorporation à la Hongrie révoltée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L’autonomie religieuse et la fin de la tutelle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Du métropolite serbe de Karlowitz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Et à la fin du protectorat russe établi en 1826…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C2258B24-AD89-754C-0750-E5C567AAC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5" y="137411"/>
            <a:ext cx="6922695" cy="65831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0C61F44C-17A7-9EB7-7907-A98702119073}"/>
              </a:ext>
            </a:extLst>
          </p:cNvPr>
          <p:cNvSpPr/>
          <p:nvPr/>
        </p:nvSpPr>
        <p:spPr>
          <a:xfrm>
            <a:off x="5773227" y="1208794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17F104A-36E5-91B6-DD5F-AF46F2BEE006}"/>
              </a:ext>
            </a:extLst>
          </p:cNvPr>
          <p:cNvSpPr/>
          <p:nvPr/>
        </p:nvSpPr>
        <p:spPr>
          <a:xfrm>
            <a:off x="6284671" y="1848009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524198F-3B4E-45BC-29D8-7E3A791F6F2D}"/>
              </a:ext>
            </a:extLst>
          </p:cNvPr>
          <p:cNvSpPr/>
          <p:nvPr/>
        </p:nvSpPr>
        <p:spPr>
          <a:xfrm>
            <a:off x="6966597" y="2154190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8786F1C-7C93-4F64-F9D1-6E069EEF6FC6}"/>
              </a:ext>
            </a:extLst>
          </p:cNvPr>
          <p:cNvSpPr/>
          <p:nvPr/>
        </p:nvSpPr>
        <p:spPr>
          <a:xfrm>
            <a:off x="8965877" y="299821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8890F21-CE7E-22A6-6FCB-1B2EA1797072}"/>
              </a:ext>
            </a:extLst>
          </p:cNvPr>
          <p:cNvSpPr/>
          <p:nvPr/>
        </p:nvSpPr>
        <p:spPr>
          <a:xfrm>
            <a:off x="9140747" y="200521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02B5EE8-3C51-7FFD-7A87-B1ED74716AC1}"/>
              </a:ext>
            </a:extLst>
          </p:cNvPr>
          <p:cNvSpPr/>
          <p:nvPr/>
        </p:nvSpPr>
        <p:spPr>
          <a:xfrm>
            <a:off x="8244948" y="222867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FB6355F-7C4E-D617-61CC-842F96AF58EA}"/>
              </a:ext>
            </a:extLst>
          </p:cNvPr>
          <p:cNvSpPr/>
          <p:nvPr/>
        </p:nvSpPr>
        <p:spPr>
          <a:xfrm>
            <a:off x="9348355" y="188604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DE01659-D45F-3A13-1C88-679A3DA7C49C}"/>
              </a:ext>
            </a:extLst>
          </p:cNvPr>
          <p:cNvSpPr/>
          <p:nvPr/>
        </p:nvSpPr>
        <p:spPr>
          <a:xfrm>
            <a:off x="7749153" y="1357768"/>
            <a:ext cx="2030277" cy="207123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35E9229-AA91-7598-EFC5-FE0E3979E298}"/>
              </a:ext>
            </a:extLst>
          </p:cNvPr>
          <p:cNvSpPr/>
          <p:nvPr/>
        </p:nvSpPr>
        <p:spPr>
          <a:xfrm>
            <a:off x="9886013" y="4072710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4263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013139" cy="58924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*Juillet 1848 : Face à cela, les troupes russes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Pénètrent en Moldavie et menacent la Valachie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*Les Ottomans tentent une médiation (!)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les Russes veulent maintenir leur protectorat (!!)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*Sept. 1848 Finalement…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Des troupes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russo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-ottomanes entrent en Valachie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 1849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Convention russo-turque de Balta-Liman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Russes et Ottomans suspendent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Règlements organiques de 1830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ils en reviennent aux hospodars nommés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pendant ce temps, en Transylvanie…</a:t>
            </a:r>
          </a:p>
        </p:txBody>
      </p:sp>
      <p:pic>
        <p:nvPicPr>
          <p:cNvPr id="4" name="Image 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C261B8FE-A6A1-FEAF-2875-C56502977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5" y="137411"/>
            <a:ext cx="6922695" cy="65831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60D59F1-5C76-6AD2-1812-7F2C151FF292}"/>
              </a:ext>
            </a:extLst>
          </p:cNvPr>
          <p:cNvSpPr/>
          <p:nvPr/>
        </p:nvSpPr>
        <p:spPr>
          <a:xfrm>
            <a:off x="5773227" y="1208794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1D2C601-B22F-D734-FFE3-C5EA7B92ED9D}"/>
              </a:ext>
            </a:extLst>
          </p:cNvPr>
          <p:cNvSpPr/>
          <p:nvPr/>
        </p:nvSpPr>
        <p:spPr>
          <a:xfrm>
            <a:off x="6284671" y="1848009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AAA26E9-62AE-B718-003A-CB4BEA15F0D7}"/>
              </a:ext>
            </a:extLst>
          </p:cNvPr>
          <p:cNvSpPr/>
          <p:nvPr/>
        </p:nvSpPr>
        <p:spPr>
          <a:xfrm>
            <a:off x="6966597" y="2154190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3AC9FC0-D96A-4E84-F60F-DE6A45883282}"/>
              </a:ext>
            </a:extLst>
          </p:cNvPr>
          <p:cNvSpPr/>
          <p:nvPr/>
        </p:nvSpPr>
        <p:spPr>
          <a:xfrm>
            <a:off x="8965877" y="299821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DAFA11F-1C56-5E91-94DD-F390A235AF25}"/>
              </a:ext>
            </a:extLst>
          </p:cNvPr>
          <p:cNvSpPr/>
          <p:nvPr/>
        </p:nvSpPr>
        <p:spPr>
          <a:xfrm>
            <a:off x="9140747" y="200521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DF7488F-96AD-0A09-F6A5-C9B75D7D3381}"/>
              </a:ext>
            </a:extLst>
          </p:cNvPr>
          <p:cNvCxnSpPr>
            <a:cxnSpLocks/>
            <a:endCxn id="9" idx="7"/>
          </p:cNvCxnSpPr>
          <p:nvPr/>
        </p:nvCxnSpPr>
        <p:spPr>
          <a:xfrm flipH="1">
            <a:off x="9290008" y="976393"/>
            <a:ext cx="830385" cy="10506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C3715E7-5F8C-A1DC-7A4E-CCEA02660E71}"/>
              </a:ext>
            </a:extLst>
          </p:cNvPr>
          <p:cNvCxnSpPr>
            <a:cxnSpLocks/>
            <a:stCxn id="9" idx="3"/>
            <a:endCxn id="8" idx="0"/>
          </p:cNvCxnSpPr>
          <p:nvPr/>
        </p:nvCxnSpPr>
        <p:spPr>
          <a:xfrm flipH="1">
            <a:off x="9053312" y="2132373"/>
            <a:ext cx="113044" cy="8658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0E99DFE-7924-0653-8F52-C18CF16C5718}"/>
              </a:ext>
            </a:extLst>
          </p:cNvPr>
          <p:cNvCxnSpPr>
            <a:cxnSpLocks/>
            <a:stCxn id="3" idx="1"/>
            <a:endCxn id="8" idx="5"/>
          </p:cNvCxnSpPr>
          <p:nvPr/>
        </p:nvCxnSpPr>
        <p:spPr>
          <a:xfrm flipH="1" flipV="1">
            <a:off x="9115138" y="3125369"/>
            <a:ext cx="812314" cy="9903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3FFA8B93-8ADD-DDBA-374E-784AE9D315F0}"/>
              </a:ext>
            </a:extLst>
          </p:cNvPr>
          <p:cNvSpPr/>
          <p:nvPr/>
        </p:nvSpPr>
        <p:spPr>
          <a:xfrm>
            <a:off x="8244948" y="2228677"/>
            <a:ext cx="174870" cy="14897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4BF931B-15D2-9B2E-F4B3-317CA0F1EAA4}"/>
              </a:ext>
            </a:extLst>
          </p:cNvPr>
          <p:cNvSpPr/>
          <p:nvPr/>
        </p:nvSpPr>
        <p:spPr>
          <a:xfrm>
            <a:off x="9886013" y="4072710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4331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4967501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*Jan.-juillet 1849 : En Transylvanie…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Aidés par l’Autriche impériale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légions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 paysans roumains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Luttent contre les Hongrois de la Diète de Cluj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*Juillet-Août 1849 : A la demande de l’Autriche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Entrée des Russes en Hongrie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l’armée hongroise d’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Artur </a:t>
            </a:r>
            <a:r>
              <a:rPr lang="fr-FR" u="sng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Görgey</a:t>
            </a:r>
            <a:endParaRPr lang="fr-FR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Doit capituler à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Vilagos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BA89940C-0209-1B3C-9331-A86883013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5" y="137411"/>
            <a:ext cx="6922695" cy="65831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0E6F1547-5CA8-0FE1-6CC5-E9F7F442F1A8}"/>
              </a:ext>
            </a:extLst>
          </p:cNvPr>
          <p:cNvSpPr/>
          <p:nvPr/>
        </p:nvSpPr>
        <p:spPr>
          <a:xfrm>
            <a:off x="5773227" y="1208794"/>
            <a:ext cx="174870" cy="148974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63196F0-1981-E076-228C-7F40C9E5D31A}"/>
              </a:ext>
            </a:extLst>
          </p:cNvPr>
          <p:cNvSpPr/>
          <p:nvPr/>
        </p:nvSpPr>
        <p:spPr>
          <a:xfrm>
            <a:off x="6284671" y="1848009"/>
            <a:ext cx="174870" cy="148974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FF30B82-4CBF-E918-8A40-CD0858109A26}"/>
              </a:ext>
            </a:extLst>
          </p:cNvPr>
          <p:cNvSpPr/>
          <p:nvPr/>
        </p:nvSpPr>
        <p:spPr>
          <a:xfrm>
            <a:off x="6966597" y="2154190"/>
            <a:ext cx="174870" cy="148974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940E579-C5C0-9CEF-484D-660DFE23FDA3}"/>
              </a:ext>
            </a:extLst>
          </p:cNvPr>
          <p:cNvSpPr/>
          <p:nvPr/>
        </p:nvSpPr>
        <p:spPr>
          <a:xfrm>
            <a:off x="8965877" y="2998212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BE380A9-8C31-3CD1-C550-05A053337049}"/>
              </a:ext>
            </a:extLst>
          </p:cNvPr>
          <p:cNvSpPr/>
          <p:nvPr/>
        </p:nvSpPr>
        <p:spPr>
          <a:xfrm>
            <a:off x="9140747" y="200521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FD89C904-776A-3A25-52B5-AB0B8A0AE609}"/>
              </a:ext>
            </a:extLst>
          </p:cNvPr>
          <p:cNvCxnSpPr>
            <a:cxnSpLocks/>
            <a:endCxn id="16" idx="7"/>
          </p:cNvCxnSpPr>
          <p:nvPr/>
        </p:nvCxnSpPr>
        <p:spPr>
          <a:xfrm flipH="1">
            <a:off x="9290008" y="976393"/>
            <a:ext cx="830385" cy="10506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60298A00-8697-7CBB-24E5-EBCC38A26EBE}"/>
              </a:ext>
            </a:extLst>
          </p:cNvPr>
          <p:cNvCxnSpPr>
            <a:cxnSpLocks/>
            <a:stCxn id="16" idx="3"/>
            <a:endCxn id="15" idx="0"/>
          </p:cNvCxnSpPr>
          <p:nvPr/>
        </p:nvCxnSpPr>
        <p:spPr>
          <a:xfrm flipH="1">
            <a:off x="9053312" y="2132373"/>
            <a:ext cx="113044" cy="8658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DF7F64CB-2BB2-4B17-F208-81A9F1550788}"/>
              </a:ext>
            </a:extLst>
          </p:cNvPr>
          <p:cNvSpPr/>
          <p:nvPr/>
        </p:nvSpPr>
        <p:spPr>
          <a:xfrm>
            <a:off x="8244948" y="222867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6F11967-A124-7C6F-42FF-D5C1D95C404F}"/>
              </a:ext>
            </a:extLst>
          </p:cNvPr>
          <p:cNvCxnSpPr>
            <a:cxnSpLocks/>
            <a:stCxn id="13" idx="6"/>
            <a:endCxn id="14" idx="1"/>
          </p:cNvCxnSpPr>
          <p:nvPr/>
        </p:nvCxnSpPr>
        <p:spPr>
          <a:xfrm>
            <a:off x="6459541" y="1922496"/>
            <a:ext cx="532665" cy="253511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2FB3C90-D5DA-9785-774C-67D00BB1D4F7}"/>
              </a:ext>
            </a:extLst>
          </p:cNvPr>
          <p:cNvCxnSpPr>
            <a:cxnSpLocks/>
            <a:endCxn id="20" idx="5"/>
          </p:cNvCxnSpPr>
          <p:nvPr/>
        </p:nvCxnSpPr>
        <p:spPr>
          <a:xfrm flipH="1" flipV="1">
            <a:off x="8394209" y="2355834"/>
            <a:ext cx="418288" cy="209458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19D9D530-1B6A-41BD-187A-B4CF5BBBED7F}"/>
              </a:ext>
            </a:extLst>
          </p:cNvPr>
          <p:cNvCxnSpPr>
            <a:cxnSpLocks/>
            <a:endCxn id="130" idx="1"/>
          </p:cNvCxnSpPr>
          <p:nvPr/>
        </p:nvCxnSpPr>
        <p:spPr>
          <a:xfrm>
            <a:off x="7156568" y="217597"/>
            <a:ext cx="554344" cy="22205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Ellipse 129">
            <a:extLst>
              <a:ext uri="{FF2B5EF4-FFF2-40B4-BE49-F238E27FC236}">
                <a16:creationId xmlns:a16="http://schemas.microsoft.com/office/drawing/2014/main" id="{49A37B4B-905D-B70A-5170-5D5322367E01}"/>
              </a:ext>
            </a:extLst>
          </p:cNvPr>
          <p:cNvSpPr/>
          <p:nvPr/>
        </p:nvSpPr>
        <p:spPr>
          <a:xfrm>
            <a:off x="7685303" y="241631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27F04C2E-9DF7-0855-D996-9200A644D697}"/>
              </a:ext>
            </a:extLst>
          </p:cNvPr>
          <p:cNvCxnSpPr>
            <a:cxnSpLocks/>
            <a:stCxn id="13" idx="1"/>
            <a:endCxn id="12" idx="4"/>
          </p:cNvCxnSpPr>
          <p:nvPr/>
        </p:nvCxnSpPr>
        <p:spPr>
          <a:xfrm flipH="1" flipV="1">
            <a:off x="5860662" y="1357768"/>
            <a:ext cx="449618" cy="512058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Ellipse 135">
            <a:extLst>
              <a:ext uri="{FF2B5EF4-FFF2-40B4-BE49-F238E27FC236}">
                <a16:creationId xmlns:a16="http://schemas.microsoft.com/office/drawing/2014/main" id="{9525F3E0-D822-DE37-338F-96032C2427DF}"/>
              </a:ext>
            </a:extLst>
          </p:cNvPr>
          <p:cNvSpPr/>
          <p:nvPr/>
        </p:nvSpPr>
        <p:spPr>
          <a:xfrm>
            <a:off x="6243507" y="2797661"/>
            <a:ext cx="174870" cy="148974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30C2C751-2099-00E6-D119-5E30D4EAE601}"/>
              </a:ext>
            </a:extLst>
          </p:cNvPr>
          <p:cNvCxnSpPr>
            <a:cxnSpLocks/>
            <a:stCxn id="136" idx="7"/>
            <a:endCxn id="14" idx="3"/>
          </p:cNvCxnSpPr>
          <p:nvPr/>
        </p:nvCxnSpPr>
        <p:spPr>
          <a:xfrm flipV="1">
            <a:off x="6392768" y="2281347"/>
            <a:ext cx="599438" cy="538131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>
            <a:extLst>
              <a:ext uri="{FF2B5EF4-FFF2-40B4-BE49-F238E27FC236}">
                <a16:creationId xmlns:a16="http://schemas.microsoft.com/office/drawing/2014/main" id="{9570186A-D875-7C97-3404-E620115DE815}"/>
              </a:ext>
            </a:extLst>
          </p:cNvPr>
          <p:cNvCxnSpPr>
            <a:cxnSpLocks/>
            <a:stCxn id="14" idx="6"/>
            <a:endCxn id="20" idx="2"/>
          </p:cNvCxnSpPr>
          <p:nvPr/>
        </p:nvCxnSpPr>
        <p:spPr>
          <a:xfrm>
            <a:off x="7141467" y="2228677"/>
            <a:ext cx="1103481" cy="74487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avec flèche 145">
            <a:extLst>
              <a:ext uri="{FF2B5EF4-FFF2-40B4-BE49-F238E27FC236}">
                <a16:creationId xmlns:a16="http://schemas.microsoft.com/office/drawing/2014/main" id="{D8A59FF3-D882-B3B5-4E0C-46D4E54A4F53}"/>
              </a:ext>
            </a:extLst>
          </p:cNvPr>
          <p:cNvCxnSpPr>
            <a:cxnSpLocks/>
            <a:stCxn id="14" idx="5"/>
            <a:endCxn id="130" idx="2"/>
          </p:cNvCxnSpPr>
          <p:nvPr/>
        </p:nvCxnSpPr>
        <p:spPr>
          <a:xfrm>
            <a:off x="7115858" y="2281347"/>
            <a:ext cx="569445" cy="209458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avec flèche 153">
            <a:extLst>
              <a:ext uri="{FF2B5EF4-FFF2-40B4-BE49-F238E27FC236}">
                <a16:creationId xmlns:a16="http://schemas.microsoft.com/office/drawing/2014/main" id="{7EB49A59-95FB-3E73-84B9-384CC4F8E8D3}"/>
              </a:ext>
            </a:extLst>
          </p:cNvPr>
          <p:cNvCxnSpPr>
            <a:cxnSpLocks/>
            <a:stCxn id="155" idx="1"/>
          </p:cNvCxnSpPr>
          <p:nvPr/>
        </p:nvCxnSpPr>
        <p:spPr>
          <a:xfrm flipH="1" flipV="1">
            <a:off x="9115138" y="3125369"/>
            <a:ext cx="812314" cy="9903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Ellipse 154">
            <a:extLst>
              <a:ext uri="{FF2B5EF4-FFF2-40B4-BE49-F238E27FC236}">
                <a16:creationId xmlns:a16="http://schemas.microsoft.com/office/drawing/2014/main" id="{10BCB11C-F105-FB58-7066-7EC1124F3EDB}"/>
              </a:ext>
            </a:extLst>
          </p:cNvPr>
          <p:cNvSpPr/>
          <p:nvPr/>
        </p:nvSpPr>
        <p:spPr>
          <a:xfrm>
            <a:off x="9886013" y="4072710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5528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779477" cy="5907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*Bilan…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Comme en Europe occidentale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Défaite des nationalistes de l’Europe orientale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trois conséquences…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1) Des milliers de Hongrois - et à nouveau de Polonais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 réfugient dans l’Empire ottoman…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Malgré les protestations des Autrichiens et des Russes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avec le soutien de la France et de l’Angleterre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*Dans les milieux libéraux et progressistes européens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Bonne image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 l’Empire ottoman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Notamment chez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Karl Marx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*En revanche, pour la Russie…</a:t>
            </a:r>
          </a:p>
        </p:txBody>
      </p:sp>
      <p:pic>
        <p:nvPicPr>
          <p:cNvPr id="133" name="Image 13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F628F94-4417-2C49-8B21-28E02B5F8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35" name="Ellipse 134">
            <a:extLst>
              <a:ext uri="{FF2B5EF4-FFF2-40B4-BE49-F238E27FC236}">
                <a16:creationId xmlns:a16="http://schemas.microsoft.com/office/drawing/2014/main" id="{4D2FB89D-ED65-5AAC-F402-D04535876B0E}"/>
              </a:ext>
            </a:extLst>
          </p:cNvPr>
          <p:cNvSpPr/>
          <p:nvPr/>
        </p:nvSpPr>
        <p:spPr>
          <a:xfrm>
            <a:off x="9460396" y="397383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6" name="Connecteur droit avec flèche 135">
            <a:extLst>
              <a:ext uri="{FF2B5EF4-FFF2-40B4-BE49-F238E27FC236}">
                <a16:creationId xmlns:a16="http://schemas.microsoft.com/office/drawing/2014/main" id="{C1AB1A1A-0EC3-6CEA-3196-54AA135D03C4}"/>
              </a:ext>
            </a:extLst>
          </p:cNvPr>
          <p:cNvCxnSpPr>
            <a:cxnSpLocks/>
            <a:stCxn id="135" idx="5"/>
            <a:endCxn id="142" idx="1"/>
          </p:cNvCxnSpPr>
          <p:nvPr/>
        </p:nvCxnSpPr>
        <p:spPr>
          <a:xfrm>
            <a:off x="9609657" y="4100994"/>
            <a:ext cx="914863" cy="55327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Ellipse 138">
            <a:extLst>
              <a:ext uri="{FF2B5EF4-FFF2-40B4-BE49-F238E27FC236}">
                <a16:creationId xmlns:a16="http://schemas.microsoft.com/office/drawing/2014/main" id="{B581AE06-D11B-7CAA-AE6F-DF3EAA008871}"/>
              </a:ext>
            </a:extLst>
          </p:cNvPr>
          <p:cNvSpPr/>
          <p:nvPr/>
        </p:nvSpPr>
        <p:spPr>
          <a:xfrm>
            <a:off x="9465660" y="325686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325C7A82-5861-E3D0-B599-C006E6B19485}"/>
              </a:ext>
            </a:extLst>
          </p:cNvPr>
          <p:cNvSpPr/>
          <p:nvPr/>
        </p:nvSpPr>
        <p:spPr>
          <a:xfrm>
            <a:off x="10483081" y="4611303"/>
            <a:ext cx="282962" cy="29335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5" name="Connecteur droit avec flèche 144">
            <a:extLst>
              <a:ext uri="{FF2B5EF4-FFF2-40B4-BE49-F238E27FC236}">
                <a16:creationId xmlns:a16="http://schemas.microsoft.com/office/drawing/2014/main" id="{3B584DC2-F520-39F9-7662-CCD921A0ADD1}"/>
              </a:ext>
            </a:extLst>
          </p:cNvPr>
          <p:cNvCxnSpPr>
            <a:cxnSpLocks/>
          </p:cNvCxnSpPr>
          <p:nvPr/>
        </p:nvCxnSpPr>
        <p:spPr>
          <a:xfrm>
            <a:off x="9553095" y="3405834"/>
            <a:ext cx="971425" cy="12484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Ellipse 145">
            <a:extLst>
              <a:ext uri="{FF2B5EF4-FFF2-40B4-BE49-F238E27FC236}">
                <a16:creationId xmlns:a16="http://schemas.microsoft.com/office/drawing/2014/main" id="{1E03F893-AC7A-4511-CF47-9230D5808FE3}"/>
              </a:ext>
            </a:extLst>
          </p:cNvPr>
          <p:cNvSpPr/>
          <p:nvPr/>
        </p:nvSpPr>
        <p:spPr>
          <a:xfrm>
            <a:off x="10095797" y="2034669"/>
            <a:ext cx="282962" cy="2933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6350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1" y="137411"/>
            <a:ext cx="5760096" cy="61540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2) Les nombreux réfugiés politiques en Europe de l’Ouest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Contribuent grandement à l’hostilité contre les Russes…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De nombreux Roumains proscrits s’installent à Paris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Où ils rejoignent les Polonais et les Hongrois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Tous victimes du despotisme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asiatique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des Russes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Ils s’efforcent d’intéresser Napoléon III à leur cause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A Paris, ces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insistent sur une continuité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Entre les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Daces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 l’Antiquité et les 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signifiant ainsi une appartenance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latine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Plus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civilisée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que le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slavisme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russe…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Donc une identification avec la culture européenne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progressiste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et un rejet de l’Orient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arriéré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14" name="Image 1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20BBFBC-BF8E-11B1-2092-A1B0EED8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7C03BE76-73E7-784F-3317-11B297F39B13}"/>
              </a:ext>
            </a:extLst>
          </p:cNvPr>
          <p:cNvSpPr/>
          <p:nvPr/>
        </p:nvSpPr>
        <p:spPr>
          <a:xfrm>
            <a:off x="9460396" y="397383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82C9B58-334C-9B69-4132-EF5E7B5EE5F8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9609657" y="4100994"/>
            <a:ext cx="914863" cy="55327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F3A0691E-8168-2F54-43F9-4BD81D4E1455}"/>
              </a:ext>
            </a:extLst>
          </p:cNvPr>
          <p:cNvSpPr/>
          <p:nvPr/>
        </p:nvSpPr>
        <p:spPr>
          <a:xfrm>
            <a:off x="9465660" y="325686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1357FF6-6D4F-DE81-F690-D81D7D8BB252}"/>
              </a:ext>
            </a:extLst>
          </p:cNvPr>
          <p:cNvCxnSpPr>
            <a:cxnSpLocks/>
            <a:stCxn id="17" idx="4"/>
            <a:endCxn id="19" idx="1"/>
          </p:cNvCxnSpPr>
          <p:nvPr/>
        </p:nvCxnSpPr>
        <p:spPr>
          <a:xfrm>
            <a:off x="9553095" y="3405834"/>
            <a:ext cx="971425" cy="12484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55BEA16B-7457-942B-DA58-A9E98F061888}"/>
              </a:ext>
            </a:extLst>
          </p:cNvPr>
          <p:cNvSpPr/>
          <p:nvPr/>
        </p:nvSpPr>
        <p:spPr>
          <a:xfrm>
            <a:off x="10483081" y="4611303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16AC486-8E09-1183-C7AB-0C281525F6EE}"/>
              </a:ext>
            </a:extLst>
          </p:cNvPr>
          <p:cNvSpPr/>
          <p:nvPr/>
        </p:nvSpPr>
        <p:spPr>
          <a:xfrm>
            <a:off x="10062408" y="422865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16F3BFF-3AB0-9DEC-9F9A-3749FDBB1776}"/>
              </a:ext>
            </a:extLst>
          </p:cNvPr>
          <p:cNvCxnSpPr>
            <a:cxnSpLocks/>
            <a:stCxn id="15" idx="2"/>
            <a:endCxn id="134" idx="6"/>
          </p:cNvCxnSpPr>
          <p:nvPr/>
        </p:nvCxnSpPr>
        <p:spPr>
          <a:xfrm flipH="1" flipV="1">
            <a:off x="7901767" y="3778678"/>
            <a:ext cx="1558629" cy="2696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7117A799-150A-7081-C72A-11C6F80768D0}"/>
              </a:ext>
            </a:extLst>
          </p:cNvPr>
          <p:cNvCxnSpPr>
            <a:cxnSpLocks/>
            <a:endCxn id="134" idx="5"/>
          </p:cNvCxnSpPr>
          <p:nvPr/>
        </p:nvCxnSpPr>
        <p:spPr>
          <a:xfrm flipH="1" flipV="1">
            <a:off x="7860328" y="3882394"/>
            <a:ext cx="1004703" cy="59144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15128D74-AB2F-64CF-5403-C1FCFFB8E1E7}"/>
              </a:ext>
            </a:extLst>
          </p:cNvPr>
          <p:cNvCxnSpPr>
            <a:cxnSpLocks/>
            <a:stCxn id="17" idx="2"/>
            <a:endCxn id="134" idx="6"/>
          </p:cNvCxnSpPr>
          <p:nvPr/>
        </p:nvCxnSpPr>
        <p:spPr>
          <a:xfrm flipH="1">
            <a:off x="7901767" y="3331347"/>
            <a:ext cx="1563893" cy="44733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Ellipse 132">
            <a:extLst>
              <a:ext uri="{FF2B5EF4-FFF2-40B4-BE49-F238E27FC236}">
                <a16:creationId xmlns:a16="http://schemas.microsoft.com/office/drawing/2014/main" id="{77EC3491-0BE6-26CD-E956-7AA5D88A3651}"/>
              </a:ext>
            </a:extLst>
          </p:cNvPr>
          <p:cNvSpPr/>
          <p:nvPr/>
        </p:nvSpPr>
        <p:spPr>
          <a:xfrm>
            <a:off x="10095797" y="2034669"/>
            <a:ext cx="282962" cy="2933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5FCAF7F6-DDCF-8B6C-58D3-A4545EF0C456}"/>
              </a:ext>
            </a:extLst>
          </p:cNvPr>
          <p:cNvSpPr/>
          <p:nvPr/>
        </p:nvSpPr>
        <p:spPr>
          <a:xfrm>
            <a:off x="7618805" y="3632001"/>
            <a:ext cx="282962" cy="29335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E8CF7B58-2809-A98A-F008-C0DD554AC7E7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8778000" y="4303142"/>
            <a:ext cx="1284408" cy="12738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4743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760097" cy="5353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3) Pour les Européens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Côté GB…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*Depuis longtemps, l’autocratie et le panslavisme russes Sont des dangers pour l’Europe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*Fantasme d’une marche russe vers l’Inde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Déraisonnable pour les militaires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Du fait des contraintes logistiques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*En Palestine, pour les protestants anglo-saxons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L’ennemi principal ne sont pas les musulmans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l’Eglise orthodoxe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50C11721-4E18-3784-352D-044561B56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3ADCCA09-0B69-6565-B30B-804FAFAAA7B5}"/>
              </a:ext>
            </a:extLst>
          </p:cNvPr>
          <p:cNvSpPr/>
          <p:nvPr/>
        </p:nvSpPr>
        <p:spPr>
          <a:xfrm>
            <a:off x="9460396" y="397383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94D2971-7B64-2DA6-B67B-3F19194BB4F4}"/>
              </a:ext>
            </a:extLst>
          </p:cNvPr>
          <p:cNvSpPr/>
          <p:nvPr/>
        </p:nvSpPr>
        <p:spPr>
          <a:xfrm>
            <a:off x="9465660" y="325686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5FDB57F-AAB8-82DF-0FF3-139071DA5E83}"/>
              </a:ext>
            </a:extLst>
          </p:cNvPr>
          <p:cNvSpPr/>
          <p:nvPr/>
        </p:nvSpPr>
        <p:spPr>
          <a:xfrm>
            <a:off x="10483081" y="4611303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019F687-DD24-9B4D-1FC1-4919D69FE62A}"/>
              </a:ext>
            </a:extLst>
          </p:cNvPr>
          <p:cNvSpPr/>
          <p:nvPr/>
        </p:nvSpPr>
        <p:spPr>
          <a:xfrm>
            <a:off x="10062408" y="422865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5C53DE6-3FC0-02C1-CD51-236D0C738360}"/>
              </a:ext>
            </a:extLst>
          </p:cNvPr>
          <p:cNvSpPr/>
          <p:nvPr/>
        </p:nvSpPr>
        <p:spPr>
          <a:xfrm>
            <a:off x="10095797" y="2034669"/>
            <a:ext cx="282962" cy="2933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DC791E5-C17D-85B3-2920-732CC2CCE193}"/>
              </a:ext>
            </a:extLst>
          </p:cNvPr>
          <p:cNvSpPr/>
          <p:nvPr/>
        </p:nvSpPr>
        <p:spPr>
          <a:xfrm>
            <a:off x="7618805" y="3632001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ED0899E-5B4C-630E-4ECA-0E728CB3EF42}"/>
              </a:ext>
            </a:extLst>
          </p:cNvPr>
          <p:cNvSpPr/>
          <p:nvPr/>
        </p:nvSpPr>
        <p:spPr>
          <a:xfrm>
            <a:off x="7498980" y="3079322"/>
            <a:ext cx="282962" cy="29335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8054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83065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Côté France…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*Depuis longtemps, et surtout avec Napoléon III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Dénonciation du panslavisme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Mettre à bas l’ordre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austro-russe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 1815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Menaçant pour tous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Napoléon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: La civilisation européenne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Contre la barbarie russe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*Libéraux et catholiques réunis pour la cause polonaise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aussi pour les catholiques uniates d’Ukraine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252762B6-0228-245A-832B-4FEBE3B43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A53251EA-60AE-504C-438B-8934FCE8605A}"/>
              </a:ext>
            </a:extLst>
          </p:cNvPr>
          <p:cNvSpPr/>
          <p:nvPr/>
        </p:nvSpPr>
        <p:spPr>
          <a:xfrm>
            <a:off x="9460396" y="397383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6B43D00-D5B2-B0DB-51FE-B37D8DC50A3A}"/>
              </a:ext>
            </a:extLst>
          </p:cNvPr>
          <p:cNvSpPr/>
          <p:nvPr/>
        </p:nvSpPr>
        <p:spPr>
          <a:xfrm>
            <a:off x="9465660" y="325686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09C14BD-0129-BD2B-9FE0-D034272EF8A8}"/>
              </a:ext>
            </a:extLst>
          </p:cNvPr>
          <p:cNvSpPr/>
          <p:nvPr/>
        </p:nvSpPr>
        <p:spPr>
          <a:xfrm>
            <a:off x="10483081" y="4611303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9593522-B031-5582-4367-7D82B7B92E5A}"/>
              </a:ext>
            </a:extLst>
          </p:cNvPr>
          <p:cNvSpPr/>
          <p:nvPr/>
        </p:nvSpPr>
        <p:spPr>
          <a:xfrm>
            <a:off x="10062408" y="422865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807EA69-BD5B-726A-BB25-8C5EF6CA5FBB}"/>
              </a:ext>
            </a:extLst>
          </p:cNvPr>
          <p:cNvSpPr/>
          <p:nvPr/>
        </p:nvSpPr>
        <p:spPr>
          <a:xfrm>
            <a:off x="10095797" y="2034669"/>
            <a:ext cx="282962" cy="2933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9776765-E8B6-F6D6-9ADA-EBEB33ACE435}"/>
              </a:ext>
            </a:extLst>
          </p:cNvPr>
          <p:cNvSpPr/>
          <p:nvPr/>
        </p:nvSpPr>
        <p:spPr>
          <a:xfrm>
            <a:off x="7618805" y="3632001"/>
            <a:ext cx="282962" cy="29335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A736D91-F5C1-334B-6682-C3F8AF52A268}"/>
              </a:ext>
            </a:extLst>
          </p:cNvPr>
          <p:cNvSpPr/>
          <p:nvPr/>
        </p:nvSpPr>
        <p:spPr>
          <a:xfrm>
            <a:off x="7498980" y="3079322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4619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83065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Côté Autriche, une position ambiguë…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*1849 : Dans le cadre de l’ordre de 1815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L’Autriche avait bénéficié de l’aide russe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Contre les Hongrois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l’Autriche est prête à montrer de l’ingratitude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Car elle redoute de voir la Russie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Intervenir dans les Balkans…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menacer ainsi ses possessions slaves et orthodoxes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Transylvanie, Serbie autrichienne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EE2DD884-8D89-B49B-F1AD-5C84C7177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50091CE3-42CA-CF05-AD7E-988B8DAA5C0B}"/>
              </a:ext>
            </a:extLst>
          </p:cNvPr>
          <p:cNvSpPr/>
          <p:nvPr/>
        </p:nvSpPr>
        <p:spPr>
          <a:xfrm>
            <a:off x="9460396" y="397383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D42D4E1-C73B-546D-333C-CAEDB014659A}"/>
              </a:ext>
            </a:extLst>
          </p:cNvPr>
          <p:cNvSpPr/>
          <p:nvPr/>
        </p:nvSpPr>
        <p:spPr>
          <a:xfrm>
            <a:off x="9465660" y="325686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C6804C1-9547-BDCA-353B-A4E3FECC3FB6}"/>
              </a:ext>
            </a:extLst>
          </p:cNvPr>
          <p:cNvSpPr/>
          <p:nvPr/>
        </p:nvSpPr>
        <p:spPr>
          <a:xfrm>
            <a:off x="10483081" y="4611303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DD8C59A-80E6-8074-9282-449B34D95528}"/>
              </a:ext>
            </a:extLst>
          </p:cNvPr>
          <p:cNvSpPr/>
          <p:nvPr/>
        </p:nvSpPr>
        <p:spPr>
          <a:xfrm>
            <a:off x="10062408" y="422865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D2702FC-E99F-F6E1-3F94-D5393F2E8DD1}"/>
              </a:ext>
            </a:extLst>
          </p:cNvPr>
          <p:cNvSpPr/>
          <p:nvPr/>
        </p:nvSpPr>
        <p:spPr>
          <a:xfrm>
            <a:off x="10095797" y="2034669"/>
            <a:ext cx="282962" cy="2933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D86B008-10B0-2101-E9AF-5E3EF22CAC44}"/>
              </a:ext>
            </a:extLst>
          </p:cNvPr>
          <p:cNvSpPr/>
          <p:nvPr/>
        </p:nvSpPr>
        <p:spPr>
          <a:xfrm>
            <a:off x="7618805" y="3632001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1542661-2F9D-018B-FFA4-B6BF9728B722}"/>
              </a:ext>
            </a:extLst>
          </p:cNvPr>
          <p:cNvSpPr/>
          <p:nvPr/>
        </p:nvSpPr>
        <p:spPr>
          <a:xfrm>
            <a:off x="7498980" y="3079322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754C6BE-8BD7-68B3-EF43-053410B51946}"/>
              </a:ext>
            </a:extLst>
          </p:cNvPr>
          <p:cNvSpPr/>
          <p:nvPr/>
        </p:nvSpPr>
        <p:spPr>
          <a:xfrm>
            <a:off x="9058059" y="3726978"/>
            <a:ext cx="282962" cy="29335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907B531-A789-01EF-11B2-F2F7B1E59502}"/>
              </a:ext>
            </a:extLst>
          </p:cNvPr>
          <p:cNvSpPr/>
          <p:nvPr/>
        </p:nvSpPr>
        <p:spPr>
          <a:xfrm>
            <a:off x="9869752" y="404832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B43B66C-AE9B-7B73-8874-AB51F922C001}"/>
              </a:ext>
            </a:extLst>
          </p:cNvPr>
          <p:cNvSpPr/>
          <p:nvPr/>
        </p:nvSpPr>
        <p:spPr>
          <a:xfrm>
            <a:off x="9253586" y="419729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2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800" y="105740"/>
            <a:ext cx="2800436" cy="6369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*1840 et 1885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*Après les années 1820-30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Indépendance de la Grèce Et des autonomies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Serbie, Moldavie, Valachie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Egypte…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Poursuite du démantèlement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l’Empire ottoman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1881-82 : Monde arabe…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Tunisie, Egypte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Sous protectorat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1878 : Les Balkans…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Roumanie, Bulgarie, Serbie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Indépendantes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*Donc : 1840 et 1885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Des changements majeurs En Europe occidentale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dans l’Empire ottoman 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*Les derniers avant 1913…</a:t>
            </a:r>
          </a:p>
        </p:txBody>
      </p:sp>
      <p:pic>
        <p:nvPicPr>
          <p:cNvPr id="9" name="Image 8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254588BE-4EFA-9F9E-FD49-6B5E784A2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53" y="201552"/>
            <a:ext cx="4398005" cy="4887283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817857C-34B6-A94A-B877-FDA93917B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195" y="223542"/>
            <a:ext cx="4398005" cy="48652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02950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82245" cy="4522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Côté milieux progressistes, en Europe occidentale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russophobie domine…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*Dans ses polémiques contre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Michel Bakounine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Karl Marx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dénonce…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lâcheté de la bourgeoisie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face aux empiètements de la Russie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(!)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 faut engager un inexorable combat à mort avec les Slaves, non pas dans l’intérêt de l’Allemagne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de la Révolution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(!!)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F75D5889-F211-E066-F9CE-F420FEF6C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856B3A6D-AF08-5D42-89DE-D1B5C3516817}"/>
              </a:ext>
            </a:extLst>
          </p:cNvPr>
          <p:cNvSpPr/>
          <p:nvPr/>
        </p:nvSpPr>
        <p:spPr>
          <a:xfrm>
            <a:off x="10483081" y="4611303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102AF14-6C40-8C48-284A-C8D5AA3829CA}"/>
              </a:ext>
            </a:extLst>
          </p:cNvPr>
          <p:cNvSpPr/>
          <p:nvPr/>
        </p:nvSpPr>
        <p:spPr>
          <a:xfrm>
            <a:off x="10095797" y="2034669"/>
            <a:ext cx="282962" cy="2933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7031628-7136-211D-690F-B92A6C8DE818}"/>
              </a:ext>
            </a:extLst>
          </p:cNvPr>
          <p:cNvSpPr/>
          <p:nvPr/>
        </p:nvSpPr>
        <p:spPr>
          <a:xfrm>
            <a:off x="7618805" y="3632001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EEEA6AC-B03D-E451-5B23-BBFFE0220424}"/>
              </a:ext>
            </a:extLst>
          </p:cNvPr>
          <p:cNvSpPr/>
          <p:nvPr/>
        </p:nvSpPr>
        <p:spPr>
          <a:xfrm>
            <a:off x="7498980" y="3079322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4549BA9-6E5C-D4CB-4EF5-3CFF08670ED2}"/>
              </a:ext>
            </a:extLst>
          </p:cNvPr>
          <p:cNvSpPr/>
          <p:nvPr/>
        </p:nvSpPr>
        <p:spPr>
          <a:xfrm>
            <a:off x="9058059" y="3726978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0B23536-4197-4C9E-FEBC-C37C91CBE0A0}"/>
              </a:ext>
            </a:extLst>
          </p:cNvPr>
          <p:cNvSpPr/>
          <p:nvPr/>
        </p:nvSpPr>
        <p:spPr>
          <a:xfrm>
            <a:off x="8775097" y="3111842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6549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763240" cy="61848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4) Et enfin,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face à tous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(!!!), la Russie ; Paradoxe car…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*1849 : Après le Printemps des peuples, la Russie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Apparaît comme le suprême rempart contre le chaos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de ce fait, elle se pose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encore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en position de force…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Aucune révolution sur son sol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Aide à l’Autriche contre les révoltés hongrois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Et même en Moldavie-Valachie pourtant orthodoxes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Face aux indépendantistes révolutionnaires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Nicolas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a continué à préférer le conservatisme</a:t>
            </a:r>
          </a:p>
          <a:p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Et dans cette affaire, c’est l’Empire ottoman musulman historiquement persécuteur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Qui a fait preuve de modération…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0F2C5835-F715-13C6-922C-DC343ED93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8517C23-1B3F-9C49-BC2C-1EBDDC0AE80C}"/>
              </a:ext>
            </a:extLst>
          </p:cNvPr>
          <p:cNvSpPr/>
          <p:nvPr/>
        </p:nvSpPr>
        <p:spPr>
          <a:xfrm>
            <a:off x="10483081" y="4611303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17CA978-B461-7FF2-A08F-FFF70D315C08}"/>
              </a:ext>
            </a:extLst>
          </p:cNvPr>
          <p:cNvSpPr/>
          <p:nvPr/>
        </p:nvSpPr>
        <p:spPr>
          <a:xfrm>
            <a:off x="10095797" y="2034669"/>
            <a:ext cx="282962" cy="29335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A71BEDD-A989-327C-2796-8BA754BF3F4E}"/>
              </a:ext>
            </a:extLst>
          </p:cNvPr>
          <p:cNvSpPr/>
          <p:nvPr/>
        </p:nvSpPr>
        <p:spPr>
          <a:xfrm>
            <a:off x="7618805" y="3632001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94AD8EC-7D9B-E414-4746-75930FE5CFD7}"/>
              </a:ext>
            </a:extLst>
          </p:cNvPr>
          <p:cNvSpPr/>
          <p:nvPr/>
        </p:nvSpPr>
        <p:spPr>
          <a:xfrm>
            <a:off x="7498980" y="3079322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6AA8585-68D3-153C-AC52-F41CE0C12956}"/>
              </a:ext>
            </a:extLst>
          </p:cNvPr>
          <p:cNvSpPr/>
          <p:nvPr/>
        </p:nvSpPr>
        <p:spPr>
          <a:xfrm>
            <a:off x="9058059" y="3726978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6D3BAD3-CC71-1543-83D0-9D8032952479}"/>
              </a:ext>
            </a:extLst>
          </p:cNvPr>
          <p:cNvSpPr/>
          <p:nvPr/>
        </p:nvSpPr>
        <p:spPr>
          <a:xfrm>
            <a:off x="8775097" y="3111842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8246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83065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*1849 : Pour la Russie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dénigrée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*Ses adversaires pratiquent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deux poids, deux mesures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France a conquis l’Algérie et la GB, l’Inde…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Sans être accusées de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Remettre en cause l’équilibre européen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*Récapitulons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Avant de poursuivre…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F3E699F2-8665-B03D-6804-06151B481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88D9C77E-35B5-A112-1F4C-2F7CA5FE8967}"/>
              </a:ext>
            </a:extLst>
          </p:cNvPr>
          <p:cNvSpPr/>
          <p:nvPr/>
        </p:nvSpPr>
        <p:spPr>
          <a:xfrm>
            <a:off x="10483081" y="4611303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1961122-44C1-6A2F-A4D5-590E2079BBD4}"/>
              </a:ext>
            </a:extLst>
          </p:cNvPr>
          <p:cNvSpPr/>
          <p:nvPr/>
        </p:nvSpPr>
        <p:spPr>
          <a:xfrm>
            <a:off x="10095797" y="2034669"/>
            <a:ext cx="282962" cy="29335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C2AEB87-8CDC-055D-DF4E-FE20880BE362}"/>
              </a:ext>
            </a:extLst>
          </p:cNvPr>
          <p:cNvSpPr/>
          <p:nvPr/>
        </p:nvSpPr>
        <p:spPr>
          <a:xfrm>
            <a:off x="7618805" y="3632001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78A98DE-F0A6-4449-E58B-8ACFD0A3179B}"/>
              </a:ext>
            </a:extLst>
          </p:cNvPr>
          <p:cNvSpPr/>
          <p:nvPr/>
        </p:nvSpPr>
        <p:spPr>
          <a:xfrm>
            <a:off x="7498980" y="3079322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2BCACE3-3D84-DC4C-2C65-511400C18679}"/>
              </a:ext>
            </a:extLst>
          </p:cNvPr>
          <p:cNvSpPr/>
          <p:nvPr/>
        </p:nvSpPr>
        <p:spPr>
          <a:xfrm>
            <a:off x="9058059" y="3726978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E80B769-68A4-DF00-082B-3F7F7455A2E0}"/>
              </a:ext>
            </a:extLst>
          </p:cNvPr>
          <p:cNvSpPr/>
          <p:nvPr/>
        </p:nvSpPr>
        <p:spPr>
          <a:xfrm>
            <a:off x="8775097" y="3111842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0137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83065" cy="5076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b="1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1840 : En Palestine, une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crise de moines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Entre catholiques et orthodoxes ; Et…</a:t>
            </a:r>
          </a:p>
          <a:p>
            <a:pPr marL="342900" indent="-342900">
              <a:buAutoNum type="alphaLcParenR"/>
            </a:pP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1848 : Dans les principautés danubiennes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crise nationaliste réprimée par les Russes…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Créent une crise politique contre la Russie 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1852 : C’est dans ce climat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général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russophobie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Qu’arrive ainsi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à grands pas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la guerre de Crimée…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*Revenons à nov. 1852…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F3E699F2-8665-B03D-6804-06151B481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88D9C77E-35B5-A112-1F4C-2F7CA5FE8967}"/>
              </a:ext>
            </a:extLst>
          </p:cNvPr>
          <p:cNvSpPr/>
          <p:nvPr/>
        </p:nvSpPr>
        <p:spPr>
          <a:xfrm>
            <a:off x="10483081" y="4611303"/>
            <a:ext cx="282962" cy="29335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1961122-44C1-6A2F-A4D5-590E2079BBD4}"/>
              </a:ext>
            </a:extLst>
          </p:cNvPr>
          <p:cNvSpPr/>
          <p:nvPr/>
        </p:nvSpPr>
        <p:spPr>
          <a:xfrm>
            <a:off x="10095797" y="2034669"/>
            <a:ext cx="282962" cy="29335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C2AEB87-8CDC-055D-DF4E-FE20880BE362}"/>
              </a:ext>
            </a:extLst>
          </p:cNvPr>
          <p:cNvSpPr/>
          <p:nvPr/>
        </p:nvSpPr>
        <p:spPr>
          <a:xfrm>
            <a:off x="7618805" y="3632001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78A98DE-F0A6-4449-E58B-8ACFD0A3179B}"/>
              </a:ext>
            </a:extLst>
          </p:cNvPr>
          <p:cNvSpPr/>
          <p:nvPr/>
        </p:nvSpPr>
        <p:spPr>
          <a:xfrm>
            <a:off x="7498980" y="3079322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2BCACE3-3D84-DC4C-2C65-511400C18679}"/>
              </a:ext>
            </a:extLst>
          </p:cNvPr>
          <p:cNvSpPr/>
          <p:nvPr/>
        </p:nvSpPr>
        <p:spPr>
          <a:xfrm>
            <a:off x="9058059" y="3726978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E80B769-68A4-DF00-082B-3F7F7455A2E0}"/>
              </a:ext>
            </a:extLst>
          </p:cNvPr>
          <p:cNvSpPr/>
          <p:nvPr/>
        </p:nvSpPr>
        <p:spPr>
          <a:xfrm>
            <a:off x="8775097" y="3111842"/>
            <a:ext cx="282962" cy="29335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5554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5907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*Nov. 1852 : Toujours à propos </a:t>
            </a:r>
            <a:r>
              <a:rPr lang="fr-FR" spc="-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Jérusalem</a:t>
            </a:r>
          </a:p>
          <a:p>
            <a:r>
              <a:rPr lang="fr-FR" u="sng" spc="-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Napoléon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III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envoie à Constantinople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navire de ligne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Charlemagne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*En réaction…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Russes mobilisent 100 000 hommes en Bessarabie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*Jan. 1853 : A Saint-Pétersbourg…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Nicolas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se rapproche à nouveau de la GB…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*Britanniques méfiants à la fois des Russes et des Français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partagés entre soutien aux réformes ottomanes,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doute et défense des minorités chrétiennes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*Nicolas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parle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l’ambassadeur britannique Hamilton Seymour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l’Empire ottoman…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A952527-71E9-7957-7588-4BDA79F5C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0559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56308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*Jan. 1853 : Pour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Nicolas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doutes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britanniques sont interprétés comme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adhésion à l’idée de partage…</a:t>
            </a:r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*Nicolas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: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Nous avons sur les bras </a:t>
            </a:r>
            <a:r>
              <a:rPr lang="fr-FR" i="1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homme malade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ce serait un grand malheur si un de ces jours,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 devait nous échapper, surtout avant que les dispositions nécessaires fussent prises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en s’inspirant du cas polonais (!)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 prévoit un plan de partage…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Un Empire ottoman anatolien sous protectorat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Les Balkans sous contrôles russe et autrichien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L’Egypte et la Crète à la GB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La France exclue…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A952527-71E9-7957-7588-4BDA79F5C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386446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924118" cy="5907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*Fév. 1853 : A Constantinople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Arrivée de l’ambassadeur russe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Alexandre Menchikov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*Mars 1853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Menchikov formule avec rudesse, deux exigences…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1) En Palestine…</a:t>
            </a:r>
          </a:p>
          <a:p>
            <a:r>
              <a:rPr lang="fr-FR" dirty="0"/>
              <a:t>Abrogation des concessions faites aux catholiques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droit de protection russe des Orthodoxes</a:t>
            </a:r>
          </a:p>
          <a:p>
            <a:endParaRPr lang="fr-FR" dirty="0"/>
          </a:p>
          <a:p>
            <a:r>
              <a:rPr lang="fr-FR" dirty="0"/>
              <a:t>Mais allant au-delà de la question des Lieux Saints…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2) Droit de protection russe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Des 14 millions de Chrétiens orthodoxes de l’Empire ottoman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Protection spirituelle ou sous souveraineté russe ?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Accueil chaleureux du Russe par les Grecs de Constantinople, du plus mauvais effet sur les Turcs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A952527-71E9-7957-7588-4BDA79F5C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7946138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*Fév. 1853 : Avec ces exigences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excessives et unilatérales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Russie se met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à dos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tout le monde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*Mars 1853 : Les Ottomans tergiversent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ils demandent l’aide de l’Angleterre et de la France…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*Mars 1853 :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réactions…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*Réaction de la France…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l’ambassadeur français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conquête des âmes avant celle des territoires…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*Réaction des Britanniques…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A952527-71E9-7957-7588-4BDA79F5C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331910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 Londres, pour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Palmerston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Aucune utilité d’obtenir la Crète et l’Egypte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L’Egypte, acquisition trop coûteuse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plus, docilité du vice-roi Abbas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(1848), petit-fils de Mehmet Ali, et de son suzerain ottoman </a:t>
            </a:r>
            <a:r>
              <a:rPr lang="fr-FR" dirty="0" err="1"/>
              <a:t>Abdülmecid</a:t>
            </a:r>
            <a:r>
              <a:rPr lang="fr-FR" dirty="0"/>
              <a:t> 1</a:t>
            </a:r>
            <a:r>
              <a:rPr lang="fr-FR" baseline="30000" dirty="0"/>
              <a:t>er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Partisan de l’intégrité ottomane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Elément d’équilibre en Europe et partenaire économique de la GB depuis 1838 : importations de textiles britanniques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demande croissante d’emprunts par l’Egypte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A952527-71E9-7957-7588-4BDA79F5C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733011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5076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 1853 : En ce qui concerne Jérusalem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firman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(décret) d’</a:t>
            </a:r>
            <a:r>
              <a:rPr lang="fr-FR" u="sng" dirty="0" err="1"/>
              <a:t>Abdülmecid</a:t>
            </a:r>
            <a:r>
              <a:rPr lang="fr-FR" dirty="0"/>
              <a:t> t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ranche le différend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faveur des Orthodoxes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*Sur ce point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Britanniques et même Français acceptent de céder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*En revanche, les Britanniques poussent les Ottomans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résister sur la question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Du protectorat russe des populations orthodoxes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*Rappel...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Depuis les Tanzimat de 1839, la Porte garantit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protection et la sécurité à tous les sujets ottomans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D599F09B-8000-4694-C17B-3952D3CB1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3876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800" y="177840"/>
            <a:ext cx="2800436" cy="28608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*Au programme donc…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*L’Europe occidentale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Italie et Allemagne…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avant cela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L’Empire ottoman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reprenons là où nous l’avions laissé, en 1839…</a:t>
            </a:r>
          </a:p>
        </p:txBody>
      </p:sp>
      <p:pic>
        <p:nvPicPr>
          <p:cNvPr id="9" name="Image 8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254588BE-4EFA-9F9E-FD49-6B5E784A2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53" y="201552"/>
            <a:ext cx="4398005" cy="4887283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817857C-34B6-A94A-B877-FDA93917B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195" y="223542"/>
            <a:ext cx="4398005" cy="48652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93702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 1853 :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Menchikov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adresse un ultimatum à la Porte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*Sur les conseils britanniques, la Porte refuse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Menchikov quitte Constantinople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 ce moment-là,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Nicolas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n’envisage pas un conflit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il persévère dans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politique imprudente d’intimidation…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Ainsi, en cas de refus persistant des Turcs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Occupation des principautés de Moldavie et de Valachie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1418E06A-72FA-1E0C-63EB-A41FC0FE1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72715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79" y="137411"/>
            <a:ext cx="5895603" cy="42304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*Juin 1853 : France et GB réagissent en faveur des Ottomans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opération militaire est envisagée…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*Du fait des neutralités de la Prusse et de l’Autriche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Des opérations terrestres sont exclues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*En Baltique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défenses russes excluent une intervention majeure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Notamment </a:t>
            </a:r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des îles </a:t>
            </a:r>
            <a:r>
              <a:rPr lang="fr-FR" sz="1700" dirty="0"/>
              <a:t>Åland, près de la Finlande russe (1809)</a:t>
            </a:r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*Reste donc la mer Noire…</a:t>
            </a:r>
          </a:p>
        </p:txBody>
      </p:sp>
      <p:pic>
        <p:nvPicPr>
          <p:cNvPr id="5" name="Image 4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C6DE7F9F-A52B-4A05-2CD0-5F1180B24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D784B5FC-B217-054C-FF20-30A34233E41F}"/>
              </a:ext>
            </a:extLst>
          </p:cNvPr>
          <p:cNvSpPr/>
          <p:nvPr/>
        </p:nvSpPr>
        <p:spPr>
          <a:xfrm>
            <a:off x="10656902" y="437519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F0A1E45-E05D-6821-67BF-CF867A227956}"/>
              </a:ext>
            </a:extLst>
          </p:cNvPr>
          <p:cNvCxnSpPr>
            <a:cxnSpLocks/>
          </p:cNvCxnSpPr>
          <p:nvPr/>
        </p:nvCxnSpPr>
        <p:spPr>
          <a:xfrm flipV="1">
            <a:off x="9920013" y="5221617"/>
            <a:ext cx="307291" cy="65472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157AAB83-3803-2731-78A8-21CCA6601AB0}"/>
              </a:ext>
            </a:extLst>
          </p:cNvPr>
          <p:cNvSpPr/>
          <p:nvPr/>
        </p:nvSpPr>
        <p:spPr>
          <a:xfrm>
            <a:off x="10139869" y="505913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A9397B9-4A8E-1478-1081-B9EE07132BD5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324E3A7-5114-A2D5-BC1E-2F1B407927FD}"/>
              </a:ext>
            </a:extLst>
          </p:cNvPr>
          <p:cNvSpPr/>
          <p:nvPr/>
        </p:nvSpPr>
        <p:spPr>
          <a:xfrm>
            <a:off x="9985315" y="4241914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E39898C-8B0E-5D91-E89F-F81A3414D2FA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DA2FA0F-FC80-B25F-A5CD-5E2ECF75A00F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7C37E1F-3182-2029-1030-02EB899637B2}"/>
              </a:ext>
            </a:extLst>
          </p:cNvPr>
          <p:cNvSpPr/>
          <p:nvPr/>
        </p:nvSpPr>
        <p:spPr>
          <a:xfrm>
            <a:off x="10432742" y="469126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49E9075-E1F9-668A-799E-24E664E8B8CE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67155A2-E7A4-BB22-33D0-0CAF2746B43A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ABAD48ED-8AFB-1261-1537-2B46B627075B}"/>
              </a:ext>
            </a:extLst>
          </p:cNvPr>
          <p:cNvCxnSpPr>
            <a:cxnSpLocks/>
            <a:endCxn id="136" idx="7"/>
          </p:cNvCxnSpPr>
          <p:nvPr/>
        </p:nvCxnSpPr>
        <p:spPr>
          <a:xfrm flipH="1">
            <a:off x="10407133" y="3564835"/>
            <a:ext cx="337204" cy="3531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F1C65A1F-DB86-5C07-15B4-C31B3DD16286}"/>
              </a:ext>
            </a:extLst>
          </p:cNvPr>
          <p:cNvSpPr/>
          <p:nvPr/>
        </p:nvSpPr>
        <p:spPr>
          <a:xfrm>
            <a:off x="9360346" y="207941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74F9B4E5-02D7-9F64-8F54-3C5D9F73914F}"/>
              </a:ext>
            </a:extLst>
          </p:cNvPr>
          <p:cNvSpPr/>
          <p:nvPr/>
        </p:nvSpPr>
        <p:spPr>
          <a:xfrm>
            <a:off x="10113483" y="3984147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5F9F8965-9B69-9995-F24A-708403EBE02A}"/>
              </a:ext>
            </a:extLst>
          </p:cNvPr>
          <p:cNvSpPr/>
          <p:nvPr/>
        </p:nvSpPr>
        <p:spPr>
          <a:xfrm>
            <a:off x="10257872" y="389614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9822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4522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*Juin 1853 : GB et France se rapprochent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elles envoient deux escadres au sud des Dardanelles Commandées par James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Dundas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et Jacques Hamelin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*Juillet 1853 : Les Russes occupent Moldavie et Valachie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Ottomans verrouillent l’accès à la Serbie pro-russe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Pas de soulèvement chrétien dans les Balkans…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Sauf en Thessalie, soutenu par le roi Othon de Grèce (!)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En Moldavie-Valachie, souvenirs de 1848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plus, la population va souffrir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Des réquisitions russes et des ravages des cosaques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5C1CCA22-08F3-80F0-60DF-B810720D4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C7FFF32-8AEB-4500-910D-E1EF24C87D4F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97820F53-5C87-E379-5C40-5D4BBADFC0FE}"/>
              </a:ext>
            </a:extLst>
          </p:cNvPr>
          <p:cNvCxnSpPr>
            <a:cxnSpLocks/>
            <a:endCxn id="3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5ED9DD5E-5A70-AB62-21FD-A6128695E144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2D4292A-02F7-8132-ECCA-C1B8C6817DA5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B22CFBE-4501-BEFA-D258-48DAB9E459BD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7202757" y="1802296"/>
            <a:ext cx="196665" cy="9479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966E47D-9C33-1152-393A-34045882F942}"/>
              </a:ext>
            </a:extLst>
          </p:cNvPr>
          <p:cNvCxnSpPr>
            <a:cxnSpLocks/>
          </p:cNvCxnSpPr>
          <p:nvPr/>
        </p:nvCxnSpPr>
        <p:spPr>
          <a:xfrm flipV="1">
            <a:off x="7399422" y="1252330"/>
            <a:ext cx="529785" cy="549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3EA9692-DE10-0608-FA4C-83BD7FC54C66}"/>
              </a:ext>
            </a:extLst>
          </p:cNvPr>
          <p:cNvCxnSpPr>
            <a:cxnSpLocks/>
            <a:stCxn id="6" idx="2"/>
            <a:endCxn id="8" idx="5"/>
          </p:cNvCxnSpPr>
          <p:nvPr/>
        </p:nvCxnSpPr>
        <p:spPr>
          <a:xfrm flipH="1" flipV="1">
            <a:off x="6245261" y="3049177"/>
            <a:ext cx="1683946" cy="76702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FC9072B6-F89A-DF26-6402-78ADF4C99A51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4102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*Juillet 1853 : La Porte réclame le retrait russe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Tout en promettant l’égalité des droits à tous les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millets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*L’Autriche offre sa médiation en organisant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conférence des ambassadeurs à Vienne…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Tandis qu’une conférence des quatre puissances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Autriche, Prusse, France et GB, se réunit à Constantinople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*Pour les grandes puissances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Internationaliser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la crise…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E4AC9BA3-DB25-B47D-76C2-64CA7372A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2E6F1F97-DB9C-6CBD-A19D-FB58547D71EE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BE95D4D-33BA-A19D-E6AC-F212C4A55BBD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2CDBC12-73D7-3F18-B13F-0C9190B86288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7202757" y="1802296"/>
            <a:ext cx="196665" cy="9479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8CD243F-0421-2DE6-2F23-B02CF39388F2}"/>
              </a:ext>
            </a:extLst>
          </p:cNvPr>
          <p:cNvCxnSpPr>
            <a:cxnSpLocks/>
          </p:cNvCxnSpPr>
          <p:nvPr/>
        </p:nvCxnSpPr>
        <p:spPr>
          <a:xfrm flipV="1">
            <a:off x="7399422" y="1252330"/>
            <a:ext cx="529785" cy="549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A8731612-19A6-AC50-1C6E-6B34828A156F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DB7A067-098A-36C5-B669-C93A081AFD05}"/>
              </a:ext>
            </a:extLst>
          </p:cNvPr>
          <p:cNvCxnSpPr>
            <a:cxnSpLocks/>
            <a:endCxn id="9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9123DFE8-30FA-45EF-182F-C920B3E4C93C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B0AC5BA-8EAC-4FCD-FAF1-9B5FE2227570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5331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*28 juillet 1853 : Une note de Vienne affirme 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traités garantissent les engagements de la Porte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protéger tous les chrétiens de l’Empire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Pour la Porte, une atteinte à sa souveraineté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Nicolas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se rapproche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Napoléon III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Cette note et la résolution de cette crise ne résoudra rien.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fin anarchique et révolutionnaire de l’Empire ottoman approche (…) Entendons-nous avant qu’il ne soit trop tard…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E4AC9BA3-DB25-B47D-76C2-64CA7372A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2E6F1F97-DB9C-6CBD-A19D-FB58547D71EE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BE95D4D-33BA-A19D-E6AC-F212C4A55BBD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2CDBC12-73D7-3F18-B13F-0C9190B86288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7202757" y="1802296"/>
            <a:ext cx="196665" cy="9479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8CD243F-0421-2DE6-2F23-B02CF39388F2}"/>
              </a:ext>
            </a:extLst>
          </p:cNvPr>
          <p:cNvCxnSpPr>
            <a:cxnSpLocks/>
          </p:cNvCxnSpPr>
          <p:nvPr/>
        </p:nvCxnSpPr>
        <p:spPr>
          <a:xfrm flipV="1">
            <a:off x="7399422" y="1252330"/>
            <a:ext cx="529785" cy="549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A8731612-19A6-AC50-1C6E-6B34828A156F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DB7A067-098A-36C5-B669-C93A081AFD05}"/>
              </a:ext>
            </a:extLst>
          </p:cNvPr>
          <p:cNvCxnSpPr>
            <a:cxnSpLocks/>
            <a:endCxn id="9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9123DFE8-30FA-45EF-182F-C920B3E4C93C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0FF2544-2F67-AD4F-36E1-5F33AEF3A73D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043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56308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*Sept. 1853 : Le sultan exige toujours le retrait russe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Refus de la Russie, l’Empire ottoman lui déclare la guerre…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Les flottes franco-britanniques reçoivent l’ordre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se préparer à traverser les Dardanelles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Selon la convention de Londres de 1841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traverser signifie que l’Empire ottoman est en guerre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que France et GB sont devenus des co-belligérants (!)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*15 oct. 1853 : Après des hésitations France-GB-Turquie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flottes franco-britanniques pénètrent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Dans la mer de Marmara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*On espère encore une solution diplomatique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un dernier événement va déclencher la guerre…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83016966-6340-76E1-E381-5236E61D4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6B16FCF-749B-FAB8-0E9D-F82128142A53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DE7E158-69F9-0002-D6DB-B011B2C43C8E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2A12700-5B45-A028-F9A2-B3BD575E8607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7202757" y="1802296"/>
            <a:ext cx="196665" cy="9479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9C58F35-D128-2C79-BE68-F11FEC7E7F25}"/>
              </a:ext>
            </a:extLst>
          </p:cNvPr>
          <p:cNvCxnSpPr>
            <a:cxnSpLocks/>
          </p:cNvCxnSpPr>
          <p:nvPr/>
        </p:nvCxnSpPr>
        <p:spPr>
          <a:xfrm flipV="1">
            <a:off x="7399422" y="1252330"/>
            <a:ext cx="529785" cy="549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0379C962-96A1-654F-2E0E-07AD968A9C48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11D474A-D9E9-EB57-4D71-B2DEE1133299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6CD92B5-93B0-F578-44D2-FBB09860B1E6}"/>
              </a:ext>
            </a:extLst>
          </p:cNvPr>
          <p:cNvCxnSpPr>
            <a:cxnSpLocks/>
            <a:stCxn id="12" idx="7"/>
            <a:endCxn id="9" idx="3"/>
          </p:cNvCxnSpPr>
          <p:nvPr/>
        </p:nvCxnSpPr>
        <p:spPr>
          <a:xfrm flipV="1">
            <a:off x="7373813" y="4085983"/>
            <a:ext cx="348910" cy="19015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70AA7E0A-47FC-B8CC-5D43-0E76C286AA23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864C527-DCF0-4205-07A3-0D74034185AD}"/>
              </a:ext>
            </a:extLst>
          </p:cNvPr>
          <p:cNvSpPr/>
          <p:nvPr/>
        </p:nvSpPr>
        <p:spPr>
          <a:xfrm>
            <a:off x="7697114" y="395882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7C99B38-CC60-BF5F-4651-E6818455CE86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7247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1C352-D82D-A477-C53D-F0001A0F9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29F683F-93D2-DBBA-0136-C2F4C9F0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81" y="136525"/>
            <a:ext cx="11555638" cy="6584950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LE PARTAGE DU MONDE, de</a:t>
            </a:r>
            <a:r>
              <a:rPr lang="fr-FR" sz="2800" b="1" dirty="0">
                <a:latin typeface="+mn-lt"/>
                <a:cs typeface="Arial" panose="020B0604020202020204" pitchFamily="34" charset="0"/>
              </a:rPr>
              <a:t> l’an 200 av. JC à nos jours</a:t>
            </a: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sz="2800" b="1" dirty="0">
                <a:latin typeface="+mn-lt"/>
                <a:cs typeface="Arial" panose="020B0604020202020204" pitchFamily="34" charset="0"/>
              </a:rPr>
              <a:t>Esquisse d’une histoire géopolitique universelle</a:t>
            </a: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Mardi 14 mai 2024 (113/15)</a:t>
            </a: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8</a:t>
            </a:r>
            <a:r>
              <a:rPr lang="fr-FR" altLang="fr-FR" sz="2800" b="1" baseline="30000" dirty="0">
                <a:latin typeface="+mn-lt"/>
                <a:cs typeface="Arial" panose="020B0604020202020204" pitchFamily="34" charset="0"/>
              </a:rPr>
              <a:t>ème</a:t>
            </a: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 période : 1815-1914</a:t>
            </a: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  <a:t>Europe et Russie à la conquête de l’Orient et de l’Asie</a:t>
            </a:r>
            <a:b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r-FR" sz="2800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1839-1856 : L’Europe, l’Empire ottoman des Tanzimat</a:t>
            </a:r>
            <a:br>
              <a:rPr lang="fr-FR" sz="2800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</a:br>
            <a:r>
              <a:rPr lang="fr-FR" sz="2800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Le retour de la question d’Orient et la guerre de Crimée</a:t>
            </a:r>
            <a:br>
              <a:rPr lang="fr-FR" sz="2800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</a:br>
            <a:br>
              <a:rPr lang="fr-FR" sz="2800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</a:br>
            <a:r>
              <a:rPr lang="fr-FR" sz="2800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Suite et fin…</a:t>
            </a:r>
            <a:endParaRPr lang="fr-FR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29C72CF-4F5B-FC3B-E668-39A75C91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FF-24FF-499B-80B5-AC5D693AFF68}" type="slidenum">
              <a:rPr lang="fr-FR" smtClean="0"/>
              <a:t>86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896814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1198875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Oct. 1853-Mars 1856 : La guerre de Crimée : La Russie vaincue face à une coalition France-Grande Bretagne-Empire ottoman-Piémont Sardaigne ; Le traité de Paris entérine l’intégrité de l’Empire ottoman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1418E06A-72FA-1E0C-63EB-A41FC0FE1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2B4AE261-BE6F-6B07-56C3-C10156732688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58F38A6-BDC2-0584-39C9-4D6BE7EA8E9C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E4DDE60D-C5A7-F893-C8AE-53E490ED4D22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7202757" y="1802296"/>
            <a:ext cx="196665" cy="9479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55DBBE6-A795-3074-20F4-D0C9D4BC5C70}"/>
              </a:ext>
            </a:extLst>
          </p:cNvPr>
          <p:cNvCxnSpPr>
            <a:cxnSpLocks/>
          </p:cNvCxnSpPr>
          <p:nvPr/>
        </p:nvCxnSpPr>
        <p:spPr>
          <a:xfrm flipV="1">
            <a:off x="7399422" y="1252330"/>
            <a:ext cx="529785" cy="549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BCF59271-1DD7-8575-7273-BCF42111BE5B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9ECF134-0065-5647-B116-F6021ED58D6B}"/>
              </a:ext>
            </a:extLst>
          </p:cNvPr>
          <p:cNvCxnSpPr>
            <a:cxnSpLocks/>
            <a:endCxn id="7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0C3B60E-5F10-B5F8-CD74-F87E12F40360}"/>
              </a:ext>
            </a:extLst>
          </p:cNvPr>
          <p:cNvCxnSpPr>
            <a:cxnSpLocks/>
            <a:stCxn id="7" idx="7"/>
            <a:endCxn id="11" idx="3"/>
          </p:cNvCxnSpPr>
          <p:nvPr/>
        </p:nvCxnSpPr>
        <p:spPr>
          <a:xfrm flipV="1">
            <a:off x="7373813" y="4085983"/>
            <a:ext cx="348910" cy="19015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ACB2AC9D-580E-9672-6AC2-1C7E259DAFF7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06EA0C9-2576-9357-D5F5-FB650B66A653}"/>
              </a:ext>
            </a:extLst>
          </p:cNvPr>
          <p:cNvSpPr/>
          <p:nvPr/>
        </p:nvSpPr>
        <p:spPr>
          <a:xfrm>
            <a:off x="7697114" y="395882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9F9EDB9-8B6C-87A7-A764-4BFDC5CE5437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2619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5076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Oct. 1853-Jan. 1854 : Conflit russo-turc en Moldavie ; Attaque navale des Russes à Sinope et entrée de la flotte franco-britannique en mer Noire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*23 Oct. 1853 : L’armée ottomane attaque sur le Danube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la Géorgie dans le Caucase, sans succès,…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Tandis que les flottes franco-britanniques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Restent dans la mer de Marmara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*Pour les puissances GB-France-Autriche-Prusse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Internationaliser le conflit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Elles proposent même un congrès de la Quintuple-Alliance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Le dernier à Vérone en 1822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*Enjeu…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renaissance désespérée de la Sainte-Alliance de 1815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Ce sera en réalité sa fin…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166CB53B-F756-DFCB-6018-E0C120E01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6D02484F-F621-D767-8E4A-A67B1B32F95B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1C4298E-C303-7ACA-A950-4B398C76CF3F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6D658D69-0142-D2B4-934A-BB181713DC60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7202757" y="1802296"/>
            <a:ext cx="196665" cy="9479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BABCFD7-B108-5CB2-67C6-41355A3AAC38}"/>
              </a:ext>
            </a:extLst>
          </p:cNvPr>
          <p:cNvCxnSpPr>
            <a:cxnSpLocks/>
          </p:cNvCxnSpPr>
          <p:nvPr/>
        </p:nvCxnSpPr>
        <p:spPr>
          <a:xfrm flipV="1">
            <a:off x="7399422" y="1252330"/>
            <a:ext cx="529785" cy="549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D267010-21F5-52E6-A85A-068DF2A688AE}"/>
              </a:ext>
            </a:extLst>
          </p:cNvPr>
          <p:cNvCxnSpPr>
            <a:cxnSpLocks/>
            <a:endCxn id="17" idx="5"/>
          </p:cNvCxnSpPr>
          <p:nvPr/>
        </p:nvCxnSpPr>
        <p:spPr>
          <a:xfrm flipH="1" flipV="1">
            <a:off x="7713336" y="3243477"/>
            <a:ext cx="396994" cy="4237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DFF6E2D-8D11-42A0-F2E9-F153E2947F36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7373813" y="2969735"/>
            <a:ext cx="215871" cy="1684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FFBB3B71-0193-B50F-815C-8096D8E87459}"/>
              </a:ext>
            </a:extLst>
          </p:cNvPr>
          <p:cNvSpPr/>
          <p:nvPr/>
        </p:nvSpPr>
        <p:spPr>
          <a:xfrm>
            <a:off x="7564075" y="31163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D1F44F2-ECDB-6531-F45F-0A959264BDD0}"/>
              </a:ext>
            </a:extLst>
          </p:cNvPr>
          <p:cNvCxnSpPr>
            <a:cxnSpLocks/>
            <a:endCxn id="20" idx="3"/>
          </p:cNvCxnSpPr>
          <p:nvPr/>
        </p:nvCxnSpPr>
        <p:spPr>
          <a:xfrm flipV="1">
            <a:off x="10495722" y="2995735"/>
            <a:ext cx="873748" cy="6714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C6A18807-9B3C-8E86-FA5A-B54635893446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40DBA19-2D69-CA34-08CC-A672B3337A83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E079208-491D-3EF5-0A6D-4D5688F7A9DF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15C512D-7DA6-8E18-9BC1-7CDF3F64D794}"/>
              </a:ext>
            </a:extLst>
          </p:cNvPr>
          <p:cNvCxnSpPr>
            <a:cxnSpLocks/>
            <a:stCxn id="12" idx="7"/>
            <a:endCxn id="16" idx="3"/>
          </p:cNvCxnSpPr>
          <p:nvPr/>
        </p:nvCxnSpPr>
        <p:spPr>
          <a:xfrm flipV="1">
            <a:off x="7373813" y="4085983"/>
            <a:ext cx="348910" cy="19015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324533D0-8DD9-72FB-327D-65B4E5FDF93D}"/>
              </a:ext>
            </a:extLst>
          </p:cNvPr>
          <p:cNvSpPr/>
          <p:nvPr/>
        </p:nvSpPr>
        <p:spPr>
          <a:xfrm>
            <a:off x="7697114" y="395882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F5A276F-CC4A-84A8-4BCB-2D222A713877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2C85407-61E7-7E90-2E75-F3205F4EE652}"/>
              </a:ext>
            </a:extLst>
          </p:cNvPr>
          <p:cNvSpPr/>
          <p:nvPr/>
        </p:nvSpPr>
        <p:spPr>
          <a:xfrm>
            <a:off x="7279178" y="285898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2CFB249-DF0F-D0AF-C194-30D8C6531D51}"/>
              </a:ext>
            </a:extLst>
          </p:cNvPr>
          <p:cNvSpPr/>
          <p:nvPr/>
        </p:nvSpPr>
        <p:spPr>
          <a:xfrm>
            <a:off x="11343861" y="286857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22145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31378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Oct. 1853-Jan. 1854 : Conflit russo-turc en Moldavie ; Attaque navale des Russes à Sinope et entrée de la flotte franco-britannique en mer Noire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*Nov. 1853 : A Sinope, sur la mer Noire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flotte russe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Pavel </a:t>
            </a:r>
            <a:r>
              <a:rPr lang="fr-FR" u="sng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Nakhimov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partie d’Odessa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Détruit une escadre turque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flotte russe contrôle la mer Noire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*4 jan. 1854 : Après encore des hésitations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flottes britannique et française entrent en mer Noire…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950BBE39-C9FF-B2F6-9DB8-ADE7B4BFF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6B55C650-7944-3D9E-3115-56705B88D433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3341B37-CBDD-1475-12D1-BD09A688B2C5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40C825F-411D-6014-9B76-B40CE136ED8F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7202757" y="1802296"/>
            <a:ext cx="196665" cy="9479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4ED11D5-BE24-A246-DE4B-BD01E2B5E4D4}"/>
              </a:ext>
            </a:extLst>
          </p:cNvPr>
          <p:cNvCxnSpPr>
            <a:cxnSpLocks/>
          </p:cNvCxnSpPr>
          <p:nvPr/>
        </p:nvCxnSpPr>
        <p:spPr>
          <a:xfrm flipV="1">
            <a:off x="7399422" y="1252330"/>
            <a:ext cx="529785" cy="549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30D5899-41A8-3507-0120-F0DD31BCDC8B}"/>
              </a:ext>
            </a:extLst>
          </p:cNvPr>
          <p:cNvCxnSpPr>
            <a:cxnSpLocks/>
            <a:endCxn id="22" idx="5"/>
          </p:cNvCxnSpPr>
          <p:nvPr/>
        </p:nvCxnSpPr>
        <p:spPr>
          <a:xfrm flipH="1" flipV="1">
            <a:off x="7713336" y="3243477"/>
            <a:ext cx="396994" cy="4237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1A4E9D25-C582-59A6-2BD8-2EFA354964C8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7373813" y="2969735"/>
            <a:ext cx="215871" cy="1684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B7474B67-2F25-C520-9AAD-60B124FBEFB5}"/>
              </a:ext>
            </a:extLst>
          </p:cNvPr>
          <p:cNvSpPr/>
          <p:nvPr/>
        </p:nvSpPr>
        <p:spPr>
          <a:xfrm>
            <a:off x="7564075" y="31163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BAA48FA-B761-BB97-DA1D-8D437FCB7722}"/>
              </a:ext>
            </a:extLst>
          </p:cNvPr>
          <p:cNvSpPr/>
          <p:nvPr/>
        </p:nvSpPr>
        <p:spPr>
          <a:xfrm>
            <a:off x="9424443" y="309450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7D0B43A-F4E4-0763-D1C9-A2BB14D9D3C1}"/>
              </a:ext>
            </a:extLst>
          </p:cNvPr>
          <p:cNvSpPr/>
          <p:nvPr/>
        </p:nvSpPr>
        <p:spPr>
          <a:xfrm>
            <a:off x="8022895" y="192168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F24667B-883D-1EB8-3113-284BA83BBCEA}"/>
              </a:ext>
            </a:extLst>
          </p:cNvPr>
          <p:cNvCxnSpPr>
            <a:cxnSpLocks/>
          </p:cNvCxnSpPr>
          <p:nvPr/>
        </p:nvCxnSpPr>
        <p:spPr>
          <a:xfrm>
            <a:off x="8256477" y="2065351"/>
            <a:ext cx="423697" cy="2108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59556F98-CD78-B558-6A78-AC74BD6E97D9}"/>
              </a:ext>
            </a:extLst>
          </p:cNvPr>
          <p:cNvCxnSpPr>
            <a:cxnSpLocks/>
          </p:cNvCxnSpPr>
          <p:nvPr/>
        </p:nvCxnSpPr>
        <p:spPr>
          <a:xfrm flipH="1" flipV="1">
            <a:off x="8676198" y="2276248"/>
            <a:ext cx="282272" cy="7878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8626D88B-1FFB-C6E3-DFBF-CA95B2F8564F}"/>
              </a:ext>
            </a:extLst>
          </p:cNvPr>
          <p:cNvCxnSpPr>
            <a:cxnSpLocks/>
            <a:endCxn id="24" idx="3"/>
          </p:cNvCxnSpPr>
          <p:nvPr/>
        </p:nvCxnSpPr>
        <p:spPr>
          <a:xfrm>
            <a:off x="8975690" y="3064104"/>
            <a:ext cx="474362" cy="1575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CD9AA6F4-ADF8-716A-06E2-9BD54CDC2CAF}"/>
              </a:ext>
            </a:extLst>
          </p:cNvPr>
          <p:cNvCxnSpPr>
            <a:cxnSpLocks/>
            <a:stCxn id="7" idx="7"/>
          </p:cNvCxnSpPr>
          <p:nvPr/>
        </p:nvCxnSpPr>
        <p:spPr>
          <a:xfrm flipV="1">
            <a:off x="7846375" y="3501643"/>
            <a:ext cx="528999" cy="479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>
            <a:extLst>
              <a:ext uri="{FF2B5EF4-FFF2-40B4-BE49-F238E27FC236}">
                <a16:creationId xmlns:a16="http://schemas.microsoft.com/office/drawing/2014/main" id="{6986410A-9BE6-E284-7CB9-D31A387DA65A}"/>
              </a:ext>
            </a:extLst>
          </p:cNvPr>
          <p:cNvSpPr/>
          <p:nvPr/>
        </p:nvSpPr>
        <p:spPr>
          <a:xfrm>
            <a:off x="8308566" y="335980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864B515-75BC-99E4-27C6-C1F42B35C4B2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9816430-6F9F-3069-C795-16B7EC21A887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A1081761-2816-38D1-DB7E-3F85C7342357}"/>
              </a:ext>
            </a:extLst>
          </p:cNvPr>
          <p:cNvCxnSpPr>
            <a:cxnSpLocks/>
            <a:endCxn id="4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7958371-0F6E-921C-E81E-0C94D8C2AAA5}"/>
              </a:ext>
            </a:extLst>
          </p:cNvPr>
          <p:cNvCxnSpPr>
            <a:cxnSpLocks/>
            <a:stCxn id="4" idx="7"/>
            <a:endCxn id="7" idx="3"/>
          </p:cNvCxnSpPr>
          <p:nvPr/>
        </p:nvCxnSpPr>
        <p:spPr>
          <a:xfrm flipV="1">
            <a:off x="7373813" y="4085983"/>
            <a:ext cx="348910" cy="19015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6BA8F7FC-2B4A-E38A-4319-D7A439949E98}"/>
              </a:ext>
            </a:extLst>
          </p:cNvPr>
          <p:cNvSpPr/>
          <p:nvPr/>
        </p:nvSpPr>
        <p:spPr>
          <a:xfrm>
            <a:off x="7697114" y="395882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3C5866F-0DE9-A0C7-631D-7B9B24A6702F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529AC62-1A8F-055C-8270-50F80B2E8235}"/>
              </a:ext>
            </a:extLst>
          </p:cNvPr>
          <p:cNvSpPr/>
          <p:nvPr/>
        </p:nvSpPr>
        <p:spPr>
          <a:xfrm>
            <a:off x="7279178" y="2858985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6A037B8-3C2F-DFD1-27AB-7EC9149BD2B2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10495722" y="2995735"/>
            <a:ext cx="873748" cy="6714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6B7F3081-4A7D-D59E-D932-843004E4412F}"/>
              </a:ext>
            </a:extLst>
          </p:cNvPr>
          <p:cNvSpPr/>
          <p:nvPr/>
        </p:nvSpPr>
        <p:spPr>
          <a:xfrm>
            <a:off x="11343861" y="286857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68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154799" y="177840"/>
            <a:ext cx="5331601" cy="4522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dirty="0"/>
              <a:t>*Avril 1839 : En Syrie, 2</a:t>
            </a:r>
            <a:r>
              <a:rPr lang="fr-FR" baseline="30000" dirty="0"/>
              <a:t>nde</a:t>
            </a:r>
            <a:r>
              <a:rPr lang="fr-FR" dirty="0"/>
              <a:t> guerre </a:t>
            </a:r>
            <a:r>
              <a:rPr lang="fr-FR" sz="1700" dirty="0"/>
              <a:t>turco-égyptienne</a:t>
            </a:r>
          </a:p>
          <a:p>
            <a:r>
              <a:rPr lang="fr-FR" dirty="0">
                <a:ea typeface="Times New Roman" panose="02020603050405020304" pitchFamily="18" charset="0"/>
              </a:rPr>
              <a:t>Menée par le sultan </a:t>
            </a:r>
            <a:r>
              <a:rPr lang="fr-FR" u="sng" dirty="0">
                <a:ea typeface="Times New Roman" panose="02020603050405020304" pitchFamily="18" charset="0"/>
              </a:rPr>
              <a:t>Mahmoud II</a:t>
            </a:r>
            <a:r>
              <a:rPr lang="fr-FR" dirty="0">
                <a:ea typeface="Times New Roman" panose="02020603050405020304" pitchFamily="18" charset="0"/>
              </a:rPr>
              <a:t>…</a:t>
            </a:r>
            <a:endParaRPr lang="fr-FR" u="sng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Contre </a:t>
            </a:r>
            <a:r>
              <a:rPr lang="fr-FR" u="sng" dirty="0">
                <a:ea typeface="Times New Roman" panose="02020603050405020304" pitchFamily="18" charset="0"/>
              </a:rPr>
              <a:t>Mehmet Ali</a:t>
            </a:r>
            <a:r>
              <a:rPr lang="fr-FR" dirty="0">
                <a:ea typeface="Times New Roman" panose="02020603050405020304" pitchFamily="18" charset="0"/>
              </a:rPr>
              <a:t>, </a:t>
            </a:r>
            <a:r>
              <a:rPr lang="fr-FR" i="1" dirty="0">
                <a:ea typeface="Times New Roman" panose="02020603050405020304" pitchFamily="18" charset="0"/>
              </a:rPr>
              <a:t>wali</a:t>
            </a:r>
            <a:r>
              <a:rPr lang="fr-FR" dirty="0">
                <a:ea typeface="Times New Roman" panose="02020603050405020304" pitchFamily="18" charset="0"/>
              </a:rPr>
              <a:t> (gouverneur) d’Egypte</a:t>
            </a:r>
          </a:p>
          <a:p>
            <a:r>
              <a:rPr lang="fr-FR" dirty="0">
                <a:ea typeface="Times New Roman" panose="02020603050405020304" pitchFamily="18" charset="0"/>
              </a:rPr>
              <a:t>Et son fils </a:t>
            </a:r>
            <a:r>
              <a:rPr lang="fr-FR" u="sng" dirty="0">
                <a:ea typeface="Times New Roman" panose="02020603050405020304" pitchFamily="18" charset="0"/>
              </a:rPr>
              <a:t>Ibrahim Pacha</a:t>
            </a:r>
            <a:r>
              <a:rPr lang="fr-FR" dirty="0">
                <a:ea typeface="Times New Roman" panose="02020603050405020304" pitchFamily="18" charset="0"/>
              </a:rPr>
              <a:t>, </a:t>
            </a:r>
            <a:r>
              <a:rPr lang="fr-FR" i="1" dirty="0">
                <a:ea typeface="Times New Roman" panose="02020603050405020304" pitchFamily="18" charset="0"/>
              </a:rPr>
              <a:t>wali</a:t>
            </a:r>
            <a:r>
              <a:rPr lang="fr-FR" dirty="0">
                <a:ea typeface="Times New Roman" panose="02020603050405020304" pitchFamily="18" charset="0"/>
              </a:rPr>
              <a:t> de Syrie-Palestine-Hedjaz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*Objectif du sultan : Reprendre la Syrie</a:t>
            </a:r>
          </a:p>
          <a:p>
            <a:r>
              <a:rPr lang="fr-FR" dirty="0">
                <a:ea typeface="Times New Roman" panose="02020603050405020304" pitchFamily="18" charset="0"/>
              </a:rPr>
              <a:t>Acquise après la défaite humiliante </a:t>
            </a:r>
            <a:r>
              <a:rPr lang="fr-FR">
                <a:ea typeface="Times New Roman" panose="02020603050405020304" pitchFamily="18" charset="0"/>
              </a:rPr>
              <a:t>de 1832-33</a:t>
            </a:r>
            <a:endParaRPr lang="fr-FR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*Juin 1839 : Les Ottomans à nouveau vaincus…</a:t>
            </a:r>
          </a:p>
          <a:p>
            <a:r>
              <a:rPr lang="fr-FR" dirty="0">
                <a:ea typeface="Times New Roman" panose="02020603050405020304" pitchFamily="18" charset="0"/>
              </a:rPr>
              <a:t>*1840 : Les puissances européennes interviennent</a:t>
            </a:r>
          </a:p>
          <a:p>
            <a:r>
              <a:rPr lang="fr-FR" dirty="0">
                <a:ea typeface="Times New Roman" panose="02020603050405020304" pitchFamily="18" charset="0"/>
              </a:rPr>
              <a:t>Russie, Autriche et GB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*Sans la France, écartée car pro-égyptienne…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*NB : Juillet 1839 : Mort de Mahmoud II</a:t>
            </a:r>
          </a:p>
          <a:p>
            <a:r>
              <a:rPr lang="fr-FR" dirty="0">
                <a:ea typeface="Times New Roman" panose="02020603050405020304" pitchFamily="18" charset="0"/>
              </a:rPr>
              <a:t>Son fils </a:t>
            </a:r>
            <a:r>
              <a:rPr lang="fr-FR" sz="1800" u="sng" dirty="0" err="1">
                <a:solidFill>
                  <a:schemeClr val="tx1"/>
                </a:solidFill>
              </a:rPr>
              <a:t>Abdülmecid</a:t>
            </a:r>
            <a:r>
              <a:rPr lang="fr-FR" dirty="0">
                <a:ea typeface="Times New Roman" panose="02020603050405020304" pitchFamily="18" charset="0"/>
              </a:rPr>
              <a:t>, 16 ans, lui a succédé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F9D35115-227B-1AB5-D20D-EE8DEEA1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5" b="681"/>
          <a:stretch/>
        </p:blipFill>
        <p:spPr>
          <a:xfrm>
            <a:off x="5585779" y="172060"/>
            <a:ext cx="6428013" cy="57000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CDB0B66D-DE2A-08D8-331F-DD141A444DE9}"/>
              </a:ext>
            </a:extLst>
          </p:cNvPr>
          <p:cNvSpPr/>
          <p:nvPr/>
        </p:nvSpPr>
        <p:spPr>
          <a:xfrm>
            <a:off x="9519468" y="1888339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85EBF03-8A2A-1198-F1F4-C075002F2646}"/>
              </a:ext>
            </a:extLst>
          </p:cNvPr>
          <p:cNvSpPr/>
          <p:nvPr/>
        </p:nvSpPr>
        <p:spPr>
          <a:xfrm>
            <a:off x="10711677" y="411267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AE77072-C7E8-51DF-A943-1DFCE54BD5AD}"/>
              </a:ext>
            </a:extLst>
          </p:cNvPr>
          <p:cNvSpPr/>
          <p:nvPr/>
        </p:nvSpPr>
        <p:spPr>
          <a:xfrm>
            <a:off x="11196631" y="541007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432A095-0818-A0E1-B598-54988FC1F64F}"/>
              </a:ext>
            </a:extLst>
          </p:cNvPr>
          <p:cNvSpPr/>
          <p:nvPr/>
        </p:nvSpPr>
        <p:spPr>
          <a:xfrm>
            <a:off x="11008635" y="296206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91560D1-0C8B-0941-4E30-112BD443BC6E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11096070" y="3111040"/>
            <a:ext cx="0" cy="4816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35ED6D65-C700-3A58-F67E-6328F63C214F}"/>
              </a:ext>
            </a:extLst>
          </p:cNvPr>
          <p:cNvSpPr/>
          <p:nvPr/>
        </p:nvSpPr>
        <p:spPr>
          <a:xfrm>
            <a:off x="11008635" y="3592706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453633D-E957-D94E-0C74-BECA0FCFB7B8}"/>
              </a:ext>
            </a:extLst>
          </p:cNvPr>
          <p:cNvCxnSpPr>
            <a:cxnSpLocks/>
          </p:cNvCxnSpPr>
          <p:nvPr/>
        </p:nvCxnSpPr>
        <p:spPr>
          <a:xfrm>
            <a:off x="9798810" y="2142706"/>
            <a:ext cx="1235434" cy="84117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7363DF1A-FCB4-B368-CD9F-F739DDEBEC3E}"/>
              </a:ext>
            </a:extLst>
          </p:cNvPr>
          <p:cNvSpPr/>
          <p:nvPr/>
        </p:nvSpPr>
        <p:spPr>
          <a:xfrm>
            <a:off x="9846738" y="456143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4594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5907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Oct. 1853-Jan. 1854 : Conflit russo-turc en Moldavie ; Attaque navale des Russes à Sinope et entrée de la flotte franco-britannique en mer Noire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*Jan. 1854 : Les flottes alliées pénètrent en mer Noire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mission de protection ou pour séparer les belligérants ?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Nicolas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exige la non-belligérance et le retrait des flottes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C’est un conflit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russo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-ottoman et non international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Napoléon III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propose en échange du retrait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L’évacuation des principautés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Les Britanniques exigent un retrait unilatéral des Russes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*Mars 1854 : France et GB rompent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Leurs relations diplomatiques avec la Russie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S’allient avec l’Empire ottoman contre la Russie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à Londres,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Palmerston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propose à son gouvernement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profiter de ce conflit pour redessiner l’Europe…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4E02814A-734D-1BA1-77F0-61DD9CBFF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CFE9570-B5F9-A795-94D0-B4452AE3BC89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3EBFC34-117E-B71A-08D2-C5A6AE34234F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7202757" y="1802296"/>
            <a:ext cx="196665" cy="9479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436E601-53ED-D0F9-C9F5-C81834CEB9DF}"/>
              </a:ext>
            </a:extLst>
          </p:cNvPr>
          <p:cNvCxnSpPr>
            <a:cxnSpLocks/>
          </p:cNvCxnSpPr>
          <p:nvPr/>
        </p:nvCxnSpPr>
        <p:spPr>
          <a:xfrm flipV="1">
            <a:off x="7399422" y="1252330"/>
            <a:ext cx="529785" cy="549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EC19C7B-78DC-7588-0136-EBE8DF2144A8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7373813" y="2969735"/>
            <a:ext cx="215871" cy="1684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C106483F-C2E3-5F91-9B79-E668F53AE0E9}"/>
              </a:ext>
            </a:extLst>
          </p:cNvPr>
          <p:cNvSpPr/>
          <p:nvPr/>
        </p:nvSpPr>
        <p:spPr>
          <a:xfrm>
            <a:off x="7564075" y="31163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757F7F4-779C-45E7-1BD5-6FDDCE4844EE}"/>
              </a:ext>
            </a:extLst>
          </p:cNvPr>
          <p:cNvSpPr/>
          <p:nvPr/>
        </p:nvSpPr>
        <p:spPr>
          <a:xfrm>
            <a:off x="9424443" y="309450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9EDE1A1-ED79-3C43-EAF9-6EDADB190D6C}"/>
              </a:ext>
            </a:extLst>
          </p:cNvPr>
          <p:cNvSpPr/>
          <p:nvPr/>
        </p:nvSpPr>
        <p:spPr>
          <a:xfrm>
            <a:off x="8022895" y="192168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2B7CDDE-0258-BE06-B4A9-D2C78C34F520}"/>
              </a:ext>
            </a:extLst>
          </p:cNvPr>
          <p:cNvCxnSpPr>
            <a:cxnSpLocks/>
          </p:cNvCxnSpPr>
          <p:nvPr/>
        </p:nvCxnSpPr>
        <p:spPr>
          <a:xfrm>
            <a:off x="8256477" y="2065351"/>
            <a:ext cx="423697" cy="2108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754445F-160A-0258-00B8-9DF13A6E3E5E}"/>
              </a:ext>
            </a:extLst>
          </p:cNvPr>
          <p:cNvCxnSpPr>
            <a:cxnSpLocks/>
          </p:cNvCxnSpPr>
          <p:nvPr/>
        </p:nvCxnSpPr>
        <p:spPr>
          <a:xfrm flipH="1" flipV="1">
            <a:off x="8676198" y="2276248"/>
            <a:ext cx="282272" cy="7878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5116ECC4-FE36-EC56-7BB3-BACBF01052FF}"/>
              </a:ext>
            </a:extLst>
          </p:cNvPr>
          <p:cNvCxnSpPr>
            <a:cxnSpLocks/>
            <a:endCxn id="14" idx="3"/>
          </p:cNvCxnSpPr>
          <p:nvPr/>
        </p:nvCxnSpPr>
        <p:spPr>
          <a:xfrm>
            <a:off x="8975690" y="3064104"/>
            <a:ext cx="474362" cy="1575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D4230C43-F33F-64E6-C19C-F8BFA1176E14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0C7D99A-3A75-A1A9-E2A7-2D19DFC4F0F1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D4688EFE-28D3-71B9-C820-496021B70F8F}"/>
              </a:ext>
            </a:extLst>
          </p:cNvPr>
          <p:cNvCxnSpPr>
            <a:cxnSpLocks/>
          </p:cNvCxnSpPr>
          <p:nvPr/>
        </p:nvCxnSpPr>
        <p:spPr>
          <a:xfrm flipH="1" flipV="1">
            <a:off x="7713336" y="3243477"/>
            <a:ext cx="396994" cy="4237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7442291-C443-BFFF-E589-56EBE1FCEC45}"/>
              </a:ext>
            </a:extLst>
          </p:cNvPr>
          <p:cNvCxnSpPr>
            <a:cxnSpLocks/>
            <a:stCxn id="29" idx="7"/>
          </p:cNvCxnSpPr>
          <p:nvPr/>
        </p:nvCxnSpPr>
        <p:spPr>
          <a:xfrm flipV="1">
            <a:off x="7846375" y="3501643"/>
            <a:ext cx="528999" cy="479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F5D88C6D-E5E3-B997-3900-A73741BDF59C}"/>
              </a:ext>
            </a:extLst>
          </p:cNvPr>
          <p:cNvSpPr/>
          <p:nvPr/>
        </p:nvSpPr>
        <p:spPr>
          <a:xfrm>
            <a:off x="8308566" y="335980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5F99FAA-65DF-0CF5-44D6-BE73984F0D8E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C0B5D55D-C60F-9993-09D5-5BA279F17029}"/>
              </a:ext>
            </a:extLst>
          </p:cNvPr>
          <p:cNvCxnSpPr>
            <a:cxnSpLocks/>
            <a:endCxn id="26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720BC24E-D90F-55B0-44D2-CA0C291D9B61}"/>
              </a:ext>
            </a:extLst>
          </p:cNvPr>
          <p:cNvCxnSpPr>
            <a:cxnSpLocks/>
            <a:stCxn id="26" idx="7"/>
            <a:endCxn id="29" idx="3"/>
          </p:cNvCxnSpPr>
          <p:nvPr/>
        </p:nvCxnSpPr>
        <p:spPr>
          <a:xfrm flipV="1">
            <a:off x="7373813" y="4085983"/>
            <a:ext cx="348910" cy="19015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0EEBF58E-562D-BA31-BD88-DBB61B51F459}"/>
              </a:ext>
            </a:extLst>
          </p:cNvPr>
          <p:cNvSpPr/>
          <p:nvPr/>
        </p:nvSpPr>
        <p:spPr>
          <a:xfrm>
            <a:off x="7697114" y="395882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0F1CA05C-EF20-F795-358D-18F94E062A9A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B7F1CE3-66A3-14CF-C0D4-F569424DE78D}"/>
              </a:ext>
            </a:extLst>
          </p:cNvPr>
          <p:cNvSpPr/>
          <p:nvPr/>
        </p:nvSpPr>
        <p:spPr>
          <a:xfrm>
            <a:off x="7279178" y="2858985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5276E8A8-84B2-E98F-DBE2-5B2BE88D8D5D}"/>
              </a:ext>
            </a:extLst>
          </p:cNvPr>
          <p:cNvCxnSpPr>
            <a:cxnSpLocks/>
            <a:endCxn id="129" idx="3"/>
          </p:cNvCxnSpPr>
          <p:nvPr/>
        </p:nvCxnSpPr>
        <p:spPr>
          <a:xfrm flipV="1">
            <a:off x="10495722" y="2995735"/>
            <a:ext cx="873748" cy="6714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Ellipse 128">
            <a:extLst>
              <a:ext uri="{FF2B5EF4-FFF2-40B4-BE49-F238E27FC236}">
                <a16:creationId xmlns:a16="http://schemas.microsoft.com/office/drawing/2014/main" id="{EB0085FD-ABB6-685F-06D7-308B4B931F0F}"/>
              </a:ext>
            </a:extLst>
          </p:cNvPr>
          <p:cNvSpPr/>
          <p:nvPr/>
        </p:nvSpPr>
        <p:spPr>
          <a:xfrm>
            <a:off x="11343861" y="286857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47886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79" y="137411"/>
            <a:ext cx="5895291" cy="5907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Mars-juin 1854 : France et Grande-Bretagne entrent en guerre contre la Russie et envoient un corps expéditionnaire à Varna ; Mais avec l’accord des Ottomans, l’Autriche occupe la Moldavie-Valachie et la Russie s’en retire 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*Mars 1854 : Projet de Palmerston…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Annuler tous les progrès de la Russie depuis Pierre le Grand !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comme en 1919, un véritable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glacis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protecteur…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Retour de la Finlande (1809) à la Suède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Les pays baltes (1721) à la Prusse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Restaurer la Pologne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Crimée et Géorgie à l’Empire ottoman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Moldavie et Valachie à l’Autriche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en échange, Vénétie-Lombardie au Piémont-Sardaigne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*Retour au récit…</a:t>
            </a:r>
          </a:p>
        </p:txBody>
      </p:sp>
      <p:pic>
        <p:nvPicPr>
          <p:cNvPr id="130" name="Image 129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528DD511-7450-B8A9-EF6E-3D74940F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34" name="Ellipse 133">
            <a:extLst>
              <a:ext uri="{FF2B5EF4-FFF2-40B4-BE49-F238E27FC236}">
                <a16:creationId xmlns:a16="http://schemas.microsoft.com/office/drawing/2014/main" id="{47007F08-A8E1-ED65-C5C0-6999911DACFC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B90165D8-3E07-420B-E6CC-7FB3C7560B3C}"/>
              </a:ext>
            </a:extLst>
          </p:cNvPr>
          <p:cNvSpPr/>
          <p:nvPr/>
        </p:nvSpPr>
        <p:spPr>
          <a:xfrm>
            <a:off x="9985315" y="424191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29C627BF-1935-65F9-9A9D-5A4F594077C7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2C4A66A6-2CF3-09F9-7EA9-AD2641B796E0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F3499200-80FB-084B-E1DD-4E69447DCC18}"/>
              </a:ext>
            </a:extLst>
          </p:cNvPr>
          <p:cNvSpPr/>
          <p:nvPr/>
        </p:nvSpPr>
        <p:spPr>
          <a:xfrm>
            <a:off x="10432742" y="469126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1AB898CC-5172-70DF-DF2E-353BB6267614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01BE4845-B1F0-882C-FF43-90AEAF02CC54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09B1BB41-72E1-7494-DD02-53FC4C4E54E0}"/>
              </a:ext>
            </a:extLst>
          </p:cNvPr>
          <p:cNvSpPr/>
          <p:nvPr/>
        </p:nvSpPr>
        <p:spPr>
          <a:xfrm>
            <a:off x="8109712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E4FB3A8C-569F-03CE-E291-C996B10E0BBD}"/>
              </a:ext>
            </a:extLst>
          </p:cNvPr>
          <p:cNvSpPr/>
          <p:nvPr/>
        </p:nvSpPr>
        <p:spPr>
          <a:xfrm>
            <a:off x="9669941" y="159711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43E1A3D2-6A1C-3075-3E25-594154CA0AE1}"/>
              </a:ext>
            </a:extLst>
          </p:cNvPr>
          <p:cNvSpPr/>
          <p:nvPr/>
        </p:nvSpPr>
        <p:spPr>
          <a:xfrm>
            <a:off x="10113483" y="398414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048186C5-6D41-DFD9-02EE-34B572998DFB}"/>
              </a:ext>
            </a:extLst>
          </p:cNvPr>
          <p:cNvSpPr/>
          <p:nvPr/>
        </p:nvSpPr>
        <p:spPr>
          <a:xfrm>
            <a:off x="9603145" y="263740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243AF7E6-683A-C0D9-FE45-DF24B6206CD4}"/>
              </a:ext>
            </a:extLst>
          </p:cNvPr>
          <p:cNvSpPr/>
          <p:nvPr/>
        </p:nvSpPr>
        <p:spPr>
          <a:xfrm>
            <a:off x="9574551" y="315121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8B0C14DF-9E1D-F50F-697B-C1CF9CCC0A6D}"/>
              </a:ext>
            </a:extLst>
          </p:cNvPr>
          <p:cNvSpPr/>
          <p:nvPr/>
        </p:nvSpPr>
        <p:spPr>
          <a:xfrm>
            <a:off x="10899318" y="400337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2A7301B4-9B25-6E52-5EB5-7A764314253C}"/>
              </a:ext>
            </a:extLst>
          </p:cNvPr>
          <p:cNvSpPr/>
          <p:nvPr/>
        </p:nvSpPr>
        <p:spPr>
          <a:xfrm>
            <a:off x="11693435" y="409294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8E4996EA-4EE2-2301-EB11-44546B523021}"/>
              </a:ext>
            </a:extLst>
          </p:cNvPr>
          <p:cNvSpPr/>
          <p:nvPr/>
        </p:nvSpPr>
        <p:spPr>
          <a:xfrm>
            <a:off x="8509740" y="415234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46785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Mars-juin 1854 : France et Grande-Bretagne entrent en guerre contre la Russie et envoient un corps expéditionnaire à Varna ; Mais avec l’accord des Ottomans, l’Autriche occupe la Moldavie-Valachie et la Russie s’en retire 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*Avril 1854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contingent franco-britannique débarque à Gallipoli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Dirigé par le Français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Saint-Arnaud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ancien d’Algérie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le Britannique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Lord Raglan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qui a perdu un bras à Waterloo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*22 avril 1854 : La flotte alliée bombarde Odessa…</a:t>
            </a:r>
          </a:p>
        </p:txBody>
      </p:sp>
      <p:pic>
        <p:nvPicPr>
          <p:cNvPr id="4" name="Image 3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2A11A258-448D-AA7B-866D-C4734A65D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3FD51CD-31CC-3B52-3446-F89419866367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29E6278-81E6-07F8-6CD2-07BACD650BE4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7202757" y="1802296"/>
            <a:ext cx="196665" cy="9479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ECE47D7-46EC-5D72-7AB6-3D93816EAB11}"/>
              </a:ext>
            </a:extLst>
          </p:cNvPr>
          <p:cNvCxnSpPr>
            <a:cxnSpLocks/>
          </p:cNvCxnSpPr>
          <p:nvPr/>
        </p:nvCxnSpPr>
        <p:spPr>
          <a:xfrm flipV="1">
            <a:off x="7399422" y="1252330"/>
            <a:ext cx="529785" cy="549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0976B20-AA28-E04B-A621-804E200784DC}"/>
              </a:ext>
            </a:extLst>
          </p:cNvPr>
          <p:cNvCxnSpPr>
            <a:cxnSpLocks/>
            <a:endCxn id="12" idx="5"/>
          </p:cNvCxnSpPr>
          <p:nvPr/>
        </p:nvCxnSpPr>
        <p:spPr>
          <a:xfrm flipH="1" flipV="1">
            <a:off x="7713336" y="3243477"/>
            <a:ext cx="396994" cy="4237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F6C4C0D-83FF-262A-25BC-34C81A3358A9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7373813" y="2969735"/>
            <a:ext cx="215871" cy="1684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4B12BB9D-CFFD-AD47-CBB9-31C895E6B257}"/>
              </a:ext>
            </a:extLst>
          </p:cNvPr>
          <p:cNvSpPr/>
          <p:nvPr/>
        </p:nvSpPr>
        <p:spPr>
          <a:xfrm>
            <a:off x="7564075" y="31163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7AD7C64-3ECB-F4FE-22CE-0548E58C6CE1}"/>
              </a:ext>
            </a:extLst>
          </p:cNvPr>
          <p:cNvSpPr/>
          <p:nvPr/>
        </p:nvSpPr>
        <p:spPr>
          <a:xfrm>
            <a:off x="9424443" y="309450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82053AD-084C-9E2F-A92B-A35AF3BB50BC}"/>
              </a:ext>
            </a:extLst>
          </p:cNvPr>
          <p:cNvSpPr/>
          <p:nvPr/>
        </p:nvSpPr>
        <p:spPr>
          <a:xfrm>
            <a:off x="8022895" y="192168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C8DA1A5-A741-04C2-410B-81811446FBF4}"/>
              </a:ext>
            </a:extLst>
          </p:cNvPr>
          <p:cNvCxnSpPr>
            <a:cxnSpLocks/>
          </p:cNvCxnSpPr>
          <p:nvPr/>
        </p:nvCxnSpPr>
        <p:spPr>
          <a:xfrm>
            <a:off x="8256477" y="2065351"/>
            <a:ext cx="423697" cy="2108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1970F2A-132F-9728-0787-32A47D25D3D3}"/>
              </a:ext>
            </a:extLst>
          </p:cNvPr>
          <p:cNvCxnSpPr>
            <a:cxnSpLocks/>
          </p:cNvCxnSpPr>
          <p:nvPr/>
        </p:nvCxnSpPr>
        <p:spPr>
          <a:xfrm flipH="1" flipV="1">
            <a:off x="8676198" y="2276248"/>
            <a:ext cx="282272" cy="7878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11B40BF8-F52E-D88D-D0E3-E3DAE17FF013}"/>
              </a:ext>
            </a:extLst>
          </p:cNvPr>
          <p:cNvCxnSpPr>
            <a:cxnSpLocks/>
            <a:endCxn id="14" idx="3"/>
          </p:cNvCxnSpPr>
          <p:nvPr/>
        </p:nvCxnSpPr>
        <p:spPr>
          <a:xfrm>
            <a:off x="8975690" y="3064104"/>
            <a:ext cx="474362" cy="1575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5A948AFA-BA2D-F6E0-78C2-51C9363CDA06}"/>
              </a:ext>
            </a:extLst>
          </p:cNvPr>
          <p:cNvSpPr/>
          <p:nvPr/>
        </p:nvSpPr>
        <p:spPr>
          <a:xfrm>
            <a:off x="8308566" y="335980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895EF92-CB5E-AFB0-1A0C-5BF53252BE58}"/>
              </a:ext>
            </a:extLst>
          </p:cNvPr>
          <p:cNvCxnSpPr>
            <a:cxnSpLocks/>
            <a:stCxn id="20" idx="0"/>
            <a:endCxn id="15" idx="5"/>
          </p:cNvCxnSpPr>
          <p:nvPr/>
        </p:nvCxnSpPr>
        <p:spPr>
          <a:xfrm flipH="1" flipV="1">
            <a:off x="8172156" y="2048842"/>
            <a:ext cx="223845" cy="131095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8DE72E85-819E-DE26-742A-8C643EDCD249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3E0FB6DD-6794-A3D1-1C42-9F37677B9D1B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2AEDA39E-05A8-F1E6-C47D-F3F36B230B28}"/>
              </a:ext>
            </a:extLst>
          </p:cNvPr>
          <p:cNvCxnSpPr>
            <a:cxnSpLocks/>
            <a:stCxn id="133" idx="7"/>
          </p:cNvCxnSpPr>
          <p:nvPr/>
        </p:nvCxnSpPr>
        <p:spPr>
          <a:xfrm flipV="1">
            <a:off x="7846375" y="3501643"/>
            <a:ext cx="528999" cy="479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Ellipse 129">
            <a:extLst>
              <a:ext uri="{FF2B5EF4-FFF2-40B4-BE49-F238E27FC236}">
                <a16:creationId xmlns:a16="http://schemas.microsoft.com/office/drawing/2014/main" id="{79612895-6557-E80F-2E42-B1221A86B2E4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57DA7D23-73F2-70F5-1120-7FC6A251CDE7}"/>
              </a:ext>
            </a:extLst>
          </p:cNvPr>
          <p:cNvCxnSpPr>
            <a:cxnSpLocks/>
            <a:endCxn id="130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9C391997-DB17-0932-19F0-3E704223FAD9}"/>
              </a:ext>
            </a:extLst>
          </p:cNvPr>
          <p:cNvCxnSpPr>
            <a:cxnSpLocks/>
            <a:stCxn id="130" idx="7"/>
            <a:endCxn id="133" idx="3"/>
          </p:cNvCxnSpPr>
          <p:nvPr/>
        </p:nvCxnSpPr>
        <p:spPr>
          <a:xfrm flipV="1">
            <a:off x="7373813" y="4085983"/>
            <a:ext cx="348910" cy="19015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Ellipse 132">
            <a:extLst>
              <a:ext uri="{FF2B5EF4-FFF2-40B4-BE49-F238E27FC236}">
                <a16:creationId xmlns:a16="http://schemas.microsoft.com/office/drawing/2014/main" id="{AA0269D3-49B3-8618-A1B1-10295B45D382}"/>
              </a:ext>
            </a:extLst>
          </p:cNvPr>
          <p:cNvSpPr/>
          <p:nvPr/>
        </p:nvSpPr>
        <p:spPr>
          <a:xfrm>
            <a:off x="7697114" y="395882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30A670F4-8A37-272E-CD4A-83886B132E9B}"/>
              </a:ext>
            </a:extLst>
          </p:cNvPr>
          <p:cNvSpPr/>
          <p:nvPr/>
        </p:nvSpPr>
        <p:spPr>
          <a:xfrm>
            <a:off x="7414814" y="412716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6F6A6CFA-A6D9-0F9A-EEFC-FE6928BF4F9D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6CBD36ED-5FC3-8271-BDF0-8AD446A74935}"/>
              </a:ext>
            </a:extLst>
          </p:cNvPr>
          <p:cNvSpPr/>
          <p:nvPr/>
        </p:nvSpPr>
        <p:spPr>
          <a:xfrm>
            <a:off x="7279178" y="2858985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467F46A9-C1B7-ACAE-138F-2F71F71422DE}"/>
              </a:ext>
            </a:extLst>
          </p:cNvPr>
          <p:cNvCxnSpPr>
            <a:cxnSpLocks/>
            <a:endCxn id="138" idx="3"/>
          </p:cNvCxnSpPr>
          <p:nvPr/>
        </p:nvCxnSpPr>
        <p:spPr>
          <a:xfrm flipV="1">
            <a:off x="10495722" y="2995735"/>
            <a:ext cx="873748" cy="6714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Ellipse 137">
            <a:extLst>
              <a:ext uri="{FF2B5EF4-FFF2-40B4-BE49-F238E27FC236}">
                <a16:creationId xmlns:a16="http://schemas.microsoft.com/office/drawing/2014/main" id="{589D502D-323B-BE2E-978E-9D2C14A333B2}"/>
              </a:ext>
            </a:extLst>
          </p:cNvPr>
          <p:cNvSpPr/>
          <p:nvPr/>
        </p:nvSpPr>
        <p:spPr>
          <a:xfrm>
            <a:off x="11343861" y="286857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62712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Mars-juin 1854 : France et Grande-Bretagne entrent en guerre contre la Russie et envoient un corps expéditionnaire à Varna ; Mais avec l’accord des Ottomans, l’Autriche occupe la Moldavie-Valachie et la Russie s’en retire 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 1854 : Les Franco-Britanniques arrivent à Varna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Objectif : Atteindre Silistrie assiégée par les Russes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*Juin 1854 : L’Autriche exige et obtient le retrait russe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Les Russes se retireront en août-sept. 1854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*Moldavie et Valachie occupées conjointement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 les Autrichiens et les Ottomans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*Conséquences…</a:t>
            </a:r>
          </a:p>
        </p:txBody>
      </p:sp>
      <p:pic>
        <p:nvPicPr>
          <p:cNvPr id="4" name="Image 3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2A11A258-448D-AA7B-866D-C4734A65D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3FD51CD-31CC-3B52-3446-F89419866367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29E6278-81E6-07F8-6CD2-07BACD650BE4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7202757" y="1802296"/>
            <a:ext cx="196665" cy="9479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ECE47D7-46EC-5D72-7AB6-3D93816EAB11}"/>
              </a:ext>
            </a:extLst>
          </p:cNvPr>
          <p:cNvCxnSpPr>
            <a:cxnSpLocks/>
          </p:cNvCxnSpPr>
          <p:nvPr/>
        </p:nvCxnSpPr>
        <p:spPr>
          <a:xfrm flipV="1">
            <a:off x="7399422" y="1252330"/>
            <a:ext cx="529785" cy="549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0976B20-AA28-E04B-A621-804E200784DC}"/>
              </a:ext>
            </a:extLst>
          </p:cNvPr>
          <p:cNvCxnSpPr>
            <a:cxnSpLocks/>
            <a:endCxn id="12" idx="5"/>
          </p:cNvCxnSpPr>
          <p:nvPr/>
        </p:nvCxnSpPr>
        <p:spPr>
          <a:xfrm flipH="1" flipV="1">
            <a:off x="7713336" y="3243477"/>
            <a:ext cx="396994" cy="4237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F6C4C0D-83FF-262A-25BC-34C81A3358A9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7373813" y="2969735"/>
            <a:ext cx="215871" cy="1684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4B12BB9D-CFFD-AD47-CBB9-31C895E6B257}"/>
              </a:ext>
            </a:extLst>
          </p:cNvPr>
          <p:cNvSpPr/>
          <p:nvPr/>
        </p:nvSpPr>
        <p:spPr>
          <a:xfrm>
            <a:off x="7564075" y="311632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7AD7C64-3ECB-F4FE-22CE-0548E58C6CE1}"/>
              </a:ext>
            </a:extLst>
          </p:cNvPr>
          <p:cNvSpPr/>
          <p:nvPr/>
        </p:nvSpPr>
        <p:spPr>
          <a:xfrm>
            <a:off x="9424443" y="309450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82053AD-084C-9E2F-A92B-A35AF3BB50BC}"/>
              </a:ext>
            </a:extLst>
          </p:cNvPr>
          <p:cNvSpPr/>
          <p:nvPr/>
        </p:nvSpPr>
        <p:spPr>
          <a:xfrm>
            <a:off x="8022895" y="192168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C8DA1A5-A741-04C2-410B-81811446FBF4}"/>
              </a:ext>
            </a:extLst>
          </p:cNvPr>
          <p:cNvCxnSpPr>
            <a:cxnSpLocks/>
          </p:cNvCxnSpPr>
          <p:nvPr/>
        </p:nvCxnSpPr>
        <p:spPr>
          <a:xfrm>
            <a:off x="8256477" y="2065351"/>
            <a:ext cx="423697" cy="2108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1970F2A-132F-9728-0787-32A47D25D3D3}"/>
              </a:ext>
            </a:extLst>
          </p:cNvPr>
          <p:cNvCxnSpPr>
            <a:cxnSpLocks/>
          </p:cNvCxnSpPr>
          <p:nvPr/>
        </p:nvCxnSpPr>
        <p:spPr>
          <a:xfrm flipH="1" flipV="1">
            <a:off x="8676198" y="2276248"/>
            <a:ext cx="282272" cy="7878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11B40BF8-F52E-D88D-D0E3-E3DAE17FF013}"/>
              </a:ext>
            </a:extLst>
          </p:cNvPr>
          <p:cNvCxnSpPr>
            <a:cxnSpLocks/>
            <a:endCxn id="14" idx="3"/>
          </p:cNvCxnSpPr>
          <p:nvPr/>
        </p:nvCxnSpPr>
        <p:spPr>
          <a:xfrm>
            <a:off x="8975690" y="3064104"/>
            <a:ext cx="474362" cy="1575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5A948AFA-BA2D-F6E0-78C2-51C9363CDA06}"/>
              </a:ext>
            </a:extLst>
          </p:cNvPr>
          <p:cNvSpPr/>
          <p:nvPr/>
        </p:nvSpPr>
        <p:spPr>
          <a:xfrm>
            <a:off x="8308566" y="335980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5E55873-F5F3-7AE4-F4C4-4A36474985B1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7352341" y="3243477"/>
            <a:ext cx="237343" cy="31982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C878B75-4387-7E0B-2768-2E484B17C179}"/>
              </a:ext>
            </a:extLst>
          </p:cNvPr>
          <p:cNvCxnSpPr>
            <a:cxnSpLocks/>
          </p:cNvCxnSpPr>
          <p:nvPr/>
        </p:nvCxnSpPr>
        <p:spPr>
          <a:xfrm flipH="1" flipV="1">
            <a:off x="7355406" y="3563304"/>
            <a:ext cx="146843" cy="56386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0D3A07E3-FF27-93AF-0253-FF138C7C8C7F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561168" y="2170799"/>
            <a:ext cx="579763" cy="601219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Ellipse 133">
            <a:extLst>
              <a:ext uri="{FF2B5EF4-FFF2-40B4-BE49-F238E27FC236}">
                <a16:creationId xmlns:a16="http://schemas.microsoft.com/office/drawing/2014/main" id="{22652A5E-5E8E-C7E5-6303-0B0EEDF890BE}"/>
              </a:ext>
            </a:extLst>
          </p:cNvPr>
          <p:cNvSpPr/>
          <p:nvPr/>
        </p:nvSpPr>
        <p:spPr>
          <a:xfrm>
            <a:off x="7279178" y="285898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12C45D0-B1AD-EAE3-6422-B916CADCC65A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9D342BB-10C9-8DAA-C521-972BB47BBC59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69005BEE-B1AA-6C35-F547-C913324915FF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51ECC00-077E-5619-EC7B-7E2CC9E7A186}"/>
              </a:ext>
            </a:extLst>
          </p:cNvPr>
          <p:cNvCxnSpPr>
            <a:cxnSpLocks/>
            <a:stCxn id="128" idx="7"/>
          </p:cNvCxnSpPr>
          <p:nvPr/>
        </p:nvCxnSpPr>
        <p:spPr>
          <a:xfrm flipV="1">
            <a:off x="7846375" y="3501643"/>
            <a:ext cx="528999" cy="479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3D524492-3850-A649-3353-D750BDB411EF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30839A1-AFDB-E06C-D639-28AE083FB8BA}"/>
              </a:ext>
            </a:extLst>
          </p:cNvPr>
          <p:cNvCxnSpPr>
            <a:cxnSpLocks/>
            <a:endCxn id="28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F044D713-289C-1474-2F01-3774B2A1BB5E}"/>
              </a:ext>
            </a:extLst>
          </p:cNvPr>
          <p:cNvCxnSpPr>
            <a:cxnSpLocks/>
            <a:stCxn id="28" idx="7"/>
            <a:endCxn id="128" idx="3"/>
          </p:cNvCxnSpPr>
          <p:nvPr/>
        </p:nvCxnSpPr>
        <p:spPr>
          <a:xfrm flipV="1">
            <a:off x="7373813" y="4085983"/>
            <a:ext cx="348910" cy="19015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Ellipse 127">
            <a:extLst>
              <a:ext uri="{FF2B5EF4-FFF2-40B4-BE49-F238E27FC236}">
                <a16:creationId xmlns:a16="http://schemas.microsoft.com/office/drawing/2014/main" id="{AC87EA9E-7A8A-5750-6220-0501E7CDDAE6}"/>
              </a:ext>
            </a:extLst>
          </p:cNvPr>
          <p:cNvSpPr/>
          <p:nvPr/>
        </p:nvSpPr>
        <p:spPr>
          <a:xfrm>
            <a:off x="7697114" y="395882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6B0389AA-6EAD-0295-D8E9-1616372B56F0}"/>
              </a:ext>
            </a:extLst>
          </p:cNvPr>
          <p:cNvSpPr/>
          <p:nvPr/>
        </p:nvSpPr>
        <p:spPr>
          <a:xfrm>
            <a:off x="7414814" y="412716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0" name="Connecteur droit avec flèche 129">
            <a:extLst>
              <a:ext uri="{FF2B5EF4-FFF2-40B4-BE49-F238E27FC236}">
                <a16:creationId xmlns:a16="http://schemas.microsoft.com/office/drawing/2014/main" id="{7461B305-919A-DE90-7E23-D3B1ADAA0955}"/>
              </a:ext>
            </a:extLst>
          </p:cNvPr>
          <p:cNvCxnSpPr>
            <a:cxnSpLocks/>
            <a:endCxn id="132" idx="3"/>
          </p:cNvCxnSpPr>
          <p:nvPr/>
        </p:nvCxnSpPr>
        <p:spPr>
          <a:xfrm flipV="1">
            <a:off x="10495722" y="2995735"/>
            <a:ext cx="873748" cy="6714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Ellipse 131">
            <a:extLst>
              <a:ext uri="{FF2B5EF4-FFF2-40B4-BE49-F238E27FC236}">
                <a16:creationId xmlns:a16="http://schemas.microsoft.com/office/drawing/2014/main" id="{37F5369F-3042-CD3F-A5FC-123B60B14B93}"/>
              </a:ext>
            </a:extLst>
          </p:cNvPr>
          <p:cNvSpPr/>
          <p:nvPr/>
        </p:nvSpPr>
        <p:spPr>
          <a:xfrm>
            <a:off x="11343861" y="286857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6" name="Connecteur droit avec flèche 135">
            <a:extLst>
              <a:ext uri="{FF2B5EF4-FFF2-40B4-BE49-F238E27FC236}">
                <a16:creationId xmlns:a16="http://schemas.microsoft.com/office/drawing/2014/main" id="{6FD16B34-A37D-208F-DC9D-121E6E9DBB93}"/>
              </a:ext>
            </a:extLst>
          </p:cNvPr>
          <p:cNvCxnSpPr>
            <a:cxnSpLocks/>
          </p:cNvCxnSpPr>
          <p:nvPr/>
        </p:nvCxnSpPr>
        <p:spPr>
          <a:xfrm flipV="1">
            <a:off x="6581753" y="2118711"/>
            <a:ext cx="551530" cy="5259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Ellipse 136">
            <a:extLst>
              <a:ext uri="{FF2B5EF4-FFF2-40B4-BE49-F238E27FC236}">
                <a16:creationId xmlns:a16="http://schemas.microsoft.com/office/drawing/2014/main" id="{C4F147B0-5155-6D10-1279-07A83A8767C1}"/>
              </a:ext>
            </a:extLst>
          </p:cNvPr>
          <p:cNvSpPr/>
          <p:nvPr/>
        </p:nvSpPr>
        <p:spPr>
          <a:xfrm>
            <a:off x="7133283" y="204422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52DF1356-FBB4-B8B7-26BA-E9ADBED45065}"/>
              </a:ext>
            </a:extLst>
          </p:cNvPr>
          <p:cNvCxnSpPr>
            <a:cxnSpLocks/>
          </p:cNvCxnSpPr>
          <p:nvPr/>
        </p:nvCxnSpPr>
        <p:spPr>
          <a:xfrm flipH="1" flipV="1">
            <a:off x="8172156" y="2048842"/>
            <a:ext cx="223845" cy="131095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47732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Sept. 1854-Sept. 1855 : Le siège de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*Conséquences…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L’Autriche bloque toute avancée vers la Bessarabie russe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Pour les alliés, la situation à Varna devient sans intérêt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il est décidé d’attaquer la Crimée et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*Sébastopol…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Clé de la puissance militaire et navale russe en mer Noire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dont la chute écarterait toute menace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*Objectif : Une victoire rapide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Ce ne sera pas le cas…</a:t>
            </a:r>
          </a:p>
        </p:txBody>
      </p:sp>
      <p:pic>
        <p:nvPicPr>
          <p:cNvPr id="4" name="Image 3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2A11A258-448D-AA7B-866D-C4734A65D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3FD51CD-31CC-3B52-3446-F89419866367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0976B20-AA28-E04B-A621-804E200784DC}"/>
              </a:ext>
            </a:extLst>
          </p:cNvPr>
          <p:cNvCxnSpPr>
            <a:cxnSpLocks/>
            <a:endCxn id="12" idx="5"/>
          </p:cNvCxnSpPr>
          <p:nvPr/>
        </p:nvCxnSpPr>
        <p:spPr>
          <a:xfrm flipH="1" flipV="1">
            <a:off x="7713336" y="3243477"/>
            <a:ext cx="396994" cy="4237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F6C4C0D-83FF-262A-25BC-34C81A3358A9}"/>
              </a:ext>
            </a:extLst>
          </p:cNvPr>
          <p:cNvCxnSpPr>
            <a:cxnSpLocks/>
            <a:stCxn id="12" idx="1"/>
            <a:endCxn id="134" idx="4"/>
          </p:cNvCxnSpPr>
          <p:nvPr/>
        </p:nvCxnSpPr>
        <p:spPr>
          <a:xfrm flipH="1" flipV="1">
            <a:off x="7327379" y="2793835"/>
            <a:ext cx="262305" cy="3443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4B12BB9D-CFFD-AD47-CBB9-31C895E6B257}"/>
              </a:ext>
            </a:extLst>
          </p:cNvPr>
          <p:cNvSpPr/>
          <p:nvPr/>
        </p:nvSpPr>
        <p:spPr>
          <a:xfrm>
            <a:off x="7564075" y="311632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82053AD-084C-9E2F-A92B-A35AF3BB50BC}"/>
              </a:ext>
            </a:extLst>
          </p:cNvPr>
          <p:cNvSpPr/>
          <p:nvPr/>
        </p:nvSpPr>
        <p:spPr>
          <a:xfrm>
            <a:off x="8022895" y="192168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A948AFA-BA2D-F6E0-78C2-51C9363CDA06}"/>
              </a:ext>
            </a:extLst>
          </p:cNvPr>
          <p:cNvSpPr/>
          <p:nvPr/>
        </p:nvSpPr>
        <p:spPr>
          <a:xfrm>
            <a:off x="8308566" y="335980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5E55873-F5F3-7AE4-F4C4-4A36474985B1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7352341" y="3243477"/>
            <a:ext cx="237343" cy="31982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0D3A07E3-FF27-93AF-0253-FF138C7C8C7F}"/>
              </a:ext>
            </a:extLst>
          </p:cNvPr>
          <p:cNvCxnSpPr>
            <a:cxnSpLocks/>
            <a:stCxn id="14" idx="5"/>
            <a:endCxn id="6" idx="1"/>
          </p:cNvCxnSpPr>
          <p:nvPr/>
        </p:nvCxnSpPr>
        <p:spPr>
          <a:xfrm>
            <a:off x="6556144" y="2176640"/>
            <a:ext cx="584787" cy="595378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Ellipse 133">
            <a:extLst>
              <a:ext uri="{FF2B5EF4-FFF2-40B4-BE49-F238E27FC236}">
                <a16:creationId xmlns:a16="http://schemas.microsoft.com/office/drawing/2014/main" id="{22652A5E-5E8E-C7E5-6303-0B0EEDF890BE}"/>
              </a:ext>
            </a:extLst>
          </p:cNvPr>
          <p:cNvSpPr/>
          <p:nvPr/>
        </p:nvSpPr>
        <p:spPr>
          <a:xfrm>
            <a:off x="7239944" y="2644861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DFF55B6-EBCA-DBBA-BEAD-C1E12BE041D7}"/>
              </a:ext>
            </a:extLst>
          </p:cNvPr>
          <p:cNvSpPr/>
          <p:nvPr/>
        </p:nvSpPr>
        <p:spPr>
          <a:xfrm>
            <a:off x="8879645" y="239692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B8836DD-3C26-7814-6841-EB72E8D473D8}"/>
              </a:ext>
            </a:extLst>
          </p:cNvPr>
          <p:cNvSpPr/>
          <p:nvPr/>
        </p:nvSpPr>
        <p:spPr>
          <a:xfrm>
            <a:off x="7133283" y="2044224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5E663A7-B3BA-3EF4-6F3D-D4CB39DDB348}"/>
              </a:ext>
            </a:extLst>
          </p:cNvPr>
          <p:cNvSpPr/>
          <p:nvPr/>
        </p:nvSpPr>
        <p:spPr>
          <a:xfrm>
            <a:off x="7257905" y="1938884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65163DC-C3FC-E228-03CF-47DFB4DBFAC6}"/>
              </a:ext>
            </a:extLst>
          </p:cNvPr>
          <p:cNvCxnSpPr>
            <a:cxnSpLocks/>
            <a:stCxn id="134" idx="0"/>
            <a:endCxn id="17" idx="4"/>
          </p:cNvCxnSpPr>
          <p:nvPr/>
        </p:nvCxnSpPr>
        <p:spPr>
          <a:xfrm flipV="1">
            <a:off x="7327379" y="2087858"/>
            <a:ext cx="17961" cy="55700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C768CA65-FE7F-C601-2B10-63EC8C533BD7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6581753" y="2118711"/>
            <a:ext cx="551530" cy="5259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6D2E15D5-0EAD-9F0E-D2C5-17AE9D70BF84}"/>
              </a:ext>
            </a:extLst>
          </p:cNvPr>
          <p:cNvCxnSpPr>
            <a:cxnSpLocks/>
          </p:cNvCxnSpPr>
          <p:nvPr/>
        </p:nvCxnSpPr>
        <p:spPr>
          <a:xfrm flipH="1">
            <a:off x="7414814" y="1152939"/>
            <a:ext cx="514393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avec flèche 135">
            <a:extLst>
              <a:ext uri="{FF2B5EF4-FFF2-40B4-BE49-F238E27FC236}">
                <a16:creationId xmlns:a16="http://schemas.microsoft.com/office/drawing/2014/main" id="{547BE0D5-7993-9104-ECD7-31DC794BF5C5}"/>
              </a:ext>
            </a:extLst>
          </p:cNvPr>
          <p:cNvCxnSpPr>
            <a:cxnSpLocks/>
          </p:cNvCxnSpPr>
          <p:nvPr/>
        </p:nvCxnSpPr>
        <p:spPr>
          <a:xfrm>
            <a:off x="7929207" y="1152939"/>
            <a:ext cx="181123" cy="7687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B5786CD1-83BF-6F66-ACC7-407BEE0BF0BF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D84803A-7745-AE0E-F130-CEB20537D3C2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B371C95-E0FC-73FC-B58B-1A961870106D}"/>
              </a:ext>
            </a:extLst>
          </p:cNvPr>
          <p:cNvCxnSpPr>
            <a:cxnSpLocks/>
          </p:cNvCxnSpPr>
          <p:nvPr/>
        </p:nvCxnSpPr>
        <p:spPr>
          <a:xfrm flipH="1" flipV="1">
            <a:off x="7355406" y="3563304"/>
            <a:ext cx="146843" cy="56386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C05FCAC6-7C0B-2FD2-FD8C-39348FA44AF7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069F2B66-AA50-0148-79D0-DF54B679D4B4}"/>
              </a:ext>
            </a:extLst>
          </p:cNvPr>
          <p:cNvCxnSpPr>
            <a:cxnSpLocks/>
            <a:stCxn id="129" idx="7"/>
          </p:cNvCxnSpPr>
          <p:nvPr/>
        </p:nvCxnSpPr>
        <p:spPr>
          <a:xfrm flipV="1">
            <a:off x="7846375" y="3501643"/>
            <a:ext cx="528999" cy="479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36DCC0DD-9B41-8B9C-568E-1BFE18825743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56BE0E3-ADD4-EFED-A74A-BA01AABEB9A4}"/>
              </a:ext>
            </a:extLst>
          </p:cNvPr>
          <p:cNvCxnSpPr>
            <a:cxnSpLocks/>
            <a:endCxn id="28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5DF9CB3A-EE78-FB7F-900B-9A16062C2409}"/>
              </a:ext>
            </a:extLst>
          </p:cNvPr>
          <p:cNvCxnSpPr>
            <a:cxnSpLocks/>
            <a:stCxn id="28" idx="7"/>
            <a:endCxn id="129" idx="3"/>
          </p:cNvCxnSpPr>
          <p:nvPr/>
        </p:nvCxnSpPr>
        <p:spPr>
          <a:xfrm flipV="1">
            <a:off x="7373813" y="4085983"/>
            <a:ext cx="348910" cy="19015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Ellipse 128">
            <a:extLst>
              <a:ext uri="{FF2B5EF4-FFF2-40B4-BE49-F238E27FC236}">
                <a16:creationId xmlns:a16="http://schemas.microsoft.com/office/drawing/2014/main" id="{66C5D2B6-71F9-15DA-11F9-1126BD69AF6B}"/>
              </a:ext>
            </a:extLst>
          </p:cNvPr>
          <p:cNvSpPr/>
          <p:nvPr/>
        </p:nvSpPr>
        <p:spPr>
          <a:xfrm>
            <a:off x="7697114" y="395882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7B5D0775-C718-6B37-FE86-DBA618D93462}"/>
              </a:ext>
            </a:extLst>
          </p:cNvPr>
          <p:cNvSpPr/>
          <p:nvPr/>
        </p:nvSpPr>
        <p:spPr>
          <a:xfrm>
            <a:off x="7414814" y="412716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47219FBC-D36B-7322-5E23-51236EB7FD4D}"/>
              </a:ext>
            </a:extLst>
          </p:cNvPr>
          <p:cNvCxnSpPr>
            <a:cxnSpLocks/>
            <a:endCxn id="135" idx="3"/>
          </p:cNvCxnSpPr>
          <p:nvPr/>
        </p:nvCxnSpPr>
        <p:spPr>
          <a:xfrm flipV="1">
            <a:off x="10495722" y="2995735"/>
            <a:ext cx="873748" cy="6714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Ellipse 134">
            <a:extLst>
              <a:ext uri="{FF2B5EF4-FFF2-40B4-BE49-F238E27FC236}">
                <a16:creationId xmlns:a16="http://schemas.microsoft.com/office/drawing/2014/main" id="{0408D7BA-187B-614A-8E69-F0A36201A0D9}"/>
              </a:ext>
            </a:extLst>
          </p:cNvPr>
          <p:cNvSpPr/>
          <p:nvPr/>
        </p:nvSpPr>
        <p:spPr>
          <a:xfrm>
            <a:off x="11343861" y="286857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85094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Sept. 1854-Sept. 1855 : Le siège de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*Sept. 1854 : Après deux mois de préparation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Alliés : Français, Britanniques et Turcs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Débarquent en Crimée…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Dans la baie de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Kalamita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près d’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Eupatoria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45 km au nord de Sébastopol…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Août 1854 : Dans la Baltique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Alliés bombardent et démolissent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forteresse des îles russes </a:t>
            </a:r>
            <a:r>
              <a:rPr lang="fr-FR" dirty="0"/>
              <a:t>Åland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4" name="Image 3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2A11A258-448D-AA7B-866D-C4734A65D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3FD51CD-31CC-3B52-3446-F89419866367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0976B20-AA28-E04B-A621-804E200784DC}"/>
              </a:ext>
            </a:extLst>
          </p:cNvPr>
          <p:cNvCxnSpPr>
            <a:cxnSpLocks/>
            <a:endCxn id="12" idx="5"/>
          </p:cNvCxnSpPr>
          <p:nvPr/>
        </p:nvCxnSpPr>
        <p:spPr>
          <a:xfrm flipH="1" flipV="1">
            <a:off x="7713336" y="3243477"/>
            <a:ext cx="396994" cy="4237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F6C4C0D-83FF-262A-25BC-34C81A3358A9}"/>
              </a:ext>
            </a:extLst>
          </p:cNvPr>
          <p:cNvCxnSpPr>
            <a:cxnSpLocks/>
            <a:stCxn id="12" idx="1"/>
            <a:endCxn id="134" idx="4"/>
          </p:cNvCxnSpPr>
          <p:nvPr/>
        </p:nvCxnSpPr>
        <p:spPr>
          <a:xfrm flipH="1" flipV="1">
            <a:off x="7327379" y="2793835"/>
            <a:ext cx="262305" cy="3443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4B12BB9D-CFFD-AD47-CBB9-31C895E6B257}"/>
              </a:ext>
            </a:extLst>
          </p:cNvPr>
          <p:cNvSpPr/>
          <p:nvPr/>
        </p:nvSpPr>
        <p:spPr>
          <a:xfrm>
            <a:off x="7564075" y="311632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82053AD-084C-9E2F-A92B-A35AF3BB50BC}"/>
              </a:ext>
            </a:extLst>
          </p:cNvPr>
          <p:cNvSpPr/>
          <p:nvPr/>
        </p:nvSpPr>
        <p:spPr>
          <a:xfrm>
            <a:off x="8022895" y="192168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A948AFA-BA2D-F6E0-78C2-51C9363CDA06}"/>
              </a:ext>
            </a:extLst>
          </p:cNvPr>
          <p:cNvSpPr/>
          <p:nvPr/>
        </p:nvSpPr>
        <p:spPr>
          <a:xfrm>
            <a:off x="8308566" y="335980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5E55873-F5F3-7AE4-F4C4-4A36474985B1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7352341" y="3243477"/>
            <a:ext cx="237343" cy="31982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Ellipse 133">
            <a:extLst>
              <a:ext uri="{FF2B5EF4-FFF2-40B4-BE49-F238E27FC236}">
                <a16:creationId xmlns:a16="http://schemas.microsoft.com/office/drawing/2014/main" id="{22652A5E-5E8E-C7E5-6303-0B0EEDF890BE}"/>
              </a:ext>
            </a:extLst>
          </p:cNvPr>
          <p:cNvSpPr/>
          <p:nvPr/>
        </p:nvSpPr>
        <p:spPr>
          <a:xfrm>
            <a:off x="7239944" y="2644861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DFF55B6-EBCA-DBBA-BEAD-C1E12BE041D7}"/>
              </a:ext>
            </a:extLst>
          </p:cNvPr>
          <p:cNvSpPr/>
          <p:nvPr/>
        </p:nvSpPr>
        <p:spPr>
          <a:xfrm>
            <a:off x="8879645" y="239692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8735ADB-2E44-D1F9-1EBE-838639C8758E}"/>
              </a:ext>
            </a:extLst>
          </p:cNvPr>
          <p:cNvCxnSpPr>
            <a:cxnSpLocks/>
          </p:cNvCxnSpPr>
          <p:nvPr/>
        </p:nvCxnSpPr>
        <p:spPr>
          <a:xfrm flipV="1">
            <a:off x="8733183" y="2396921"/>
            <a:ext cx="146462" cy="57281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367CAE6-21C0-6898-D097-5A8379706047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7738945" y="3138137"/>
            <a:ext cx="636429" cy="5267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A128ED0-CA1E-EB32-1573-FC0F1A7A597F}"/>
              </a:ext>
            </a:extLst>
          </p:cNvPr>
          <p:cNvCxnSpPr>
            <a:cxnSpLocks/>
          </p:cNvCxnSpPr>
          <p:nvPr/>
        </p:nvCxnSpPr>
        <p:spPr>
          <a:xfrm flipV="1">
            <a:off x="8375374" y="2969735"/>
            <a:ext cx="357809" cy="1684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Ellipse 129">
            <a:extLst>
              <a:ext uri="{FF2B5EF4-FFF2-40B4-BE49-F238E27FC236}">
                <a16:creationId xmlns:a16="http://schemas.microsoft.com/office/drawing/2014/main" id="{EF848C3A-1A91-5534-C91A-6C4BA80F34FD}"/>
              </a:ext>
            </a:extLst>
          </p:cNvPr>
          <p:cNvSpPr/>
          <p:nvPr/>
        </p:nvSpPr>
        <p:spPr>
          <a:xfrm>
            <a:off x="8849433" y="224794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B8836DD-3C26-7814-6841-EB72E8D473D8}"/>
              </a:ext>
            </a:extLst>
          </p:cNvPr>
          <p:cNvSpPr/>
          <p:nvPr/>
        </p:nvSpPr>
        <p:spPr>
          <a:xfrm>
            <a:off x="7133283" y="2044224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5E663A7-B3BA-3EF4-6F3D-D4CB39DDB348}"/>
              </a:ext>
            </a:extLst>
          </p:cNvPr>
          <p:cNvSpPr/>
          <p:nvPr/>
        </p:nvSpPr>
        <p:spPr>
          <a:xfrm>
            <a:off x="7257905" y="1938884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65163DC-C3FC-E228-03CF-47DFB4DBFAC6}"/>
              </a:ext>
            </a:extLst>
          </p:cNvPr>
          <p:cNvCxnSpPr>
            <a:cxnSpLocks/>
            <a:stCxn id="134" idx="0"/>
            <a:endCxn id="17" idx="4"/>
          </p:cNvCxnSpPr>
          <p:nvPr/>
        </p:nvCxnSpPr>
        <p:spPr>
          <a:xfrm flipV="1">
            <a:off x="7327379" y="2087858"/>
            <a:ext cx="17961" cy="55700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6D2E15D5-0EAD-9F0E-D2C5-17AE9D70BF84}"/>
              </a:ext>
            </a:extLst>
          </p:cNvPr>
          <p:cNvCxnSpPr>
            <a:cxnSpLocks/>
          </p:cNvCxnSpPr>
          <p:nvPr/>
        </p:nvCxnSpPr>
        <p:spPr>
          <a:xfrm flipH="1">
            <a:off x="7414814" y="1152939"/>
            <a:ext cx="514393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avec flèche 135">
            <a:extLst>
              <a:ext uri="{FF2B5EF4-FFF2-40B4-BE49-F238E27FC236}">
                <a16:creationId xmlns:a16="http://schemas.microsoft.com/office/drawing/2014/main" id="{547BE0D5-7993-9104-ECD7-31DC794BF5C5}"/>
              </a:ext>
            </a:extLst>
          </p:cNvPr>
          <p:cNvCxnSpPr>
            <a:cxnSpLocks/>
          </p:cNvCxnSpPr>
          <p:nvPr/>
        </p:nvCxnSpPr>
        <p:spPr>
          <a:xfrm>
            <a:off x="7929207" y="1152939"/>
            <a:ext cx="181123" cy="7687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E44A5CDA-A94F-233A-6F9E-56666BAD0550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F91FFEE-7286-A099-AB89-B5C3F06AB11A}"/>
              </a:ext>
            </a:extLst>
          </p:cNvPr>
          <p:cNvCxnSpPr>
            <a:cxnSpLocks/>
            <a:stCxn id="26" idx="5"/>
          </p:cNvCxnSpPr>
          <p:nvPr/>
        </p:nvCxnSpPr>
        <p:spPr>
          <a:xfrm>
            <a:off x="6556144" y="2176640"/>
            <a:ext cx="584787" cy="595378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9DC58527-6A87-0FF0-3D61-9361211EDE94}"/>
              </a:ext>
            </a:extLst>
          </p:cNvPr>
          <p:cNvCxnSpPr>
            <a:cxnSpLocks/>
            <a:stCxn id="26" idx="6"/>
          </p:cNvCxnSpPr>
          <p:nvPr/>
        </p:nvCxnSpPr>
        <p:spPr>
          <a:xfrm flipV="1">
            <a:off x="6581753" y="2118711"/>
            <a:ext cx="551530" cy="5259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48F6534D-7514-0096-14B3-33FD269DA2C5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41C1AE5B-7185-86F5-CD2A-C3525BC91CC3}"/>
              </a:ext>
            </a:extLst>
          </p:cNvPr>
          <p:cNvCxnSpPr>
            <a:cxnSpLocks/>
          </p:cNvCxnSpPr>
          <p:nvPr/>
        </p:nvCxnSpPr>
        <p:spPr>
          <a:xfrm flipH="1" flipV="1">
            <a:off x="7355406" y="3563304"/>
            <a:ext cx="146843" cy="56386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09CE1C12-9A7F-90C7-99D8-820AB70803F8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9E416887-D374-0324-18E5-FB628509653F}"/>
              </a:ext>
            </a:extLst>
          </p:cNvPr>
          <p:cNvCxnSpPr>
            <a:cxnSpLocks/>
            <a:stCxn id="137" idx="7"/>
          </p:cNvCxnSpPr>
          <p:nvPr/>
        </p:nvCxnSpPr>
        <p:spPr>
          <a:xfrm flipV="1">
            <a:off x="7846375" y="3501643"/>
            <a:ext cx="528999" cy="479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Ellipse 128">
            <a:extLst>
              <a:ext uri="{FF2B5EF4-FFF2-40B4-BE49-F238E27FC236}">
                <a16:creationId xmlns:a16="http://schemas.microsoft.com/office/drawing/2014/main" id="{9D778460-6CF6-6012-463F-7202C056A6CD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E822A1E9-A5E1-B58D-CE55-21EE049957EC}"/>
              </a:ext>
            </a:extLst>
          </p:cNvPr>
          <p:cNvCxnSpPr>
            <a:cxnSpLocks/>
            <a:endCxn id="129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avec flèche 134">
            <a:extLst>
              <a:ext uri="{FF2B5EF4-FFF2-40B4-BE49-F238E27FC236}">
                <a16:creationId xmlns:a16="http://schemas.microsoft.com/office/drawing/2014/main" id="{072AFB76-2FD2-595A-4FA0-EF2BF41D962E}"/>
              </a:ext>
            </a:extLst>
          </p:cNvPr>
          <p:cNvCxnSpPr>
            <a:cxnSpLocks/>
            <a:stCxn id="129" idx="7"/>
            <a:endCxn id="137" idx="3"/>
          </p:cNvCxnSpPr>
          <p:nvPr/>
        </p:nvCxnSpPr>
        <p:spPr>
          <a:xfrm flipV="1">
            <a:off x="7373813" y="4085983"/>
            <a:ext cx="348910" cy="19015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Ellipse 136">
            <a:extLst>
              <a:ext uri="{FF2B5EF4-FFF2-40B4-BE49-F238E27FC236}">
                <a16:creationId xmlns:a16="http://schemas.microsoft.com/office/drawing/2014/main" id="{7199E8A8-09B8-1BF1-B3E2-FA4971E042FB}"/>
              </a:ext>
            </a:extLst>
          </p:cNvPr>
          <p:cNvSpPr/>
          <p:nvPr/>
        </p:nvSpPr>
        <p:spPr>
          <a:xfrm>
            <a:off x="7697114" y="395882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B01C8A9F-A952-3F2B-41C7-A5DEB48A7842}"/>
              </a:ext>
            </a:extLst>
          </p:cNvPr>
          <p:cNvSpPr/>
          <p:nvPr/>
        </p:nvSpPr>
        <p:spPr>
          <a:xfrm>
            <a:off x="7414814" y="412716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9" name="Connecteur droit avec flèche 138">
            <a:extLst>
              <a:ext uri="{FF2B5EF4-FFF2-40B4-BE49-F238E27FC236}">
                <a16:creationId xmlns:a16="http://schemas.microsoft.com/office/drawing/2014/main" id="{A7B5EECF-E6A3-C664-C09C-82D38A278A90}"/>
              </a:ext>
            </a:extLst>
          </p:cNvPr>
          <p:cNvCxnSpPr>
            <a:cxnSpLocks/>
            <a:endCxn id="140" idx="3"/>
          </p:cNvCxnSpPr>
          <p:nvPr/>
        </p:nvCxnSpPr>
        <p:spPr>
          <a:xfrm flipV="1">
            <a:off x="10495722" y="2995735"/>
            <a:ext cx="873748" cy="6714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Ellipse 139">
            <a:extLst>
              <a:ext uri="{FF2B5EF4-FFF2-40B4-BE49-F238E27FC236}">
                <a16:creationId xmlns:a16="http://schemas.microsoft.com/office/drawing/2014/main" id="{87327307-D252-6B34-56B0-EF2F5B04FD17}"/>
              </a:ext>
            </a:extLst>
          </p:cNvPr>
          <p:cNvSpPr/>
          <p:nvPr/>
        </p:nvSpPr>
        <p:spPr>
          <a:xfrm>
            <a:off x="11343861" y="286857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48610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48845" y="137410"/>
            <a:ext cx="5618319" cy="28608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Sept. 1854-Sept. 1855 : Le siège de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*14 sept. 1854 : Après le débarquement à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Eupatoria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Objectif : S’emparer rapidement de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*20 sept. 1854 : Au nord de la ville, sur la rivière Alma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 mer et par terre…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Alliés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Saint-Arnaud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et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Lord Raglan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Battent les troupes de l’amiral russe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Menchikov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 </a:t>
            </a:r>
          </a:p>
        </p:txBody>
      </p:sp>
      <p:pic>
        <p:nvPicPr>
          <p:cNvPr id="16" name="Image 15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B313BD5C-C860-E9DB-9438-BD994B067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25" y="137410"/>
            <a:ext cx="6323095" cy="49249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72E9C53D-32C4-0652-4190-03CCF675EB2F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5774525" y="3042351"/>
            <a:ext cx="1338405" cy="57549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BE147283-40F1-A8B3-F6EC-B1DC0218A4E4}"/>
              </a:ext>
            </a:extLst>
          </p:cNvPr>
          <p:cNvSpPr/>
          <p:nvPr/>
        </p:nvSpPr>
        <p:spPr>
          <a:xfrm>
            <a:off x="7087321" y="291519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666134D-CE44-ED07-5A10-7342AF2134C5}"/>
              </a:ext>
            </a:extLst>
          </p:cNvPr>
          <p:cNvSpPr/>
          <p:nvPr/>
        </p:nvSpPr>
        <p:spPr>
          <a:xfrm>
            <a:off x="7465008" y="371695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E893A8FB-DF7E-1CC3-7060-673614C76778}"/>
              </a:ext>
            </a:extLst>
          </p:cNvPr>
          <p:cNvCxnSpPr>
            <a:cxnSpLocks/>
            <a:stCxn id="3" idx="5"/>
            <a:endCxn id="4" idx="1"/>
          </p:cNvCxnSpPr>
          <p:nvPr/>
        </p:nvCxnSpPr>
        <p:spPr>
          <a:xfrm>
            <a:off x="7236582" y="3042351"/>
            <a:ext cx="254035" cy="6964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B295E8F7-8ADC-A1D7-6C03-57DD762BD323}"/>
              </a:ext>
            </a:extLst>
          </p:cNvPr>
          <p:cNvSpPr/>
          <p:nvPr/>
        </p:nvSpPr>
        <p:spPr>
          <a:xfrm>
            <a:off x="7315747" y="386592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13ABF4D-A89F-BAC4-D8A1-B9DDA8D8CC37}"/>
              </a:ext>
            </a:extLst>
          </p:cNvPr>
          <p:cNvCxnSpPr>
            <a:cxnSpLocks/>
          </p:cNvCxnSpPr>
          <p:nvPr/>
        </p:nvCxnSpPr>
        <p:spPr>
          <a:xfrm>
            <a:off x="7534334" y="3064168"/>
            <a:ext cx="18109" cy="65278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79411E4-50AD-8342-C114-54280D8772B0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7262191" y="2989681"/>
            <a:ext cx="290252" cy="74487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5ACE0B-645D-6440-6BD6-E51CF4995E16}"/>
              </a:ext>
            </a:extLst>
          </p:cNvPr>
          <p:cNvCxnSpPr>
            <a:cxnSpLocks/>
          </p:cNvCxnSpPr>
          <p:nvPr/>
        </p:nvCxnSpPr>
        <p:spPr>
          <a:xfrm>
            <a:off x="7156647" y="981601"/>
            <a:ext cx="1356514" cy="11250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A9AC25E-96B2-C3A9-8854-ACD1CFD7CB12}"/>
              </a:ext>
            </a:extLst>
          </p:cNvPr>
          <p:cNvCxnSpPr>
            <a:cxnSpLocks/>
          </p:cNvCxnSpPr>
          <p:nvPr/>
        </p:nvCxnSpPr>
        <p:spPr>
          <a:xfrm flipH="1">
            <a:off x="8111264" y="2067339"/>
            <a:ext cx="401897" cy="13232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078C3ED-14B7-6B96-5690-9D99F6BF5150}"/>
              </a:ext>
            </a:extLst>
          </p:cNvPr>
          <p:cNvCxnSpPr>
            <a:cxnSpLocks/>
            <a:endCxn id="4" idx="7"/>
          </p:cNvCxnSpPr>
          <p:nvPr/>
        </p:nvCxnSpPr>
        <p:spPr>
          <a:xfrm flipH="1">
            <a:off x="7614269" y="3390559"/>
            <a:ext cx="481409" cy="3482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73540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48845" y="137410"/>
            <a:ext cx="5618319" cy="3691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Sept. 1854-Sept. 1855 : Le siège de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*9 oct. 1854: Les Alliés arrivent en vue de Sébastopol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Saint-Arnaud meurt du choléra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 est remplacé par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général Canrobert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*25 oct. 1854 : Au sud, victoire alliée à Balaklava</a:t>
            </a:r>
          </a:p>
          <a:p>
            <a:r>
              <a:rPr lang="fr-FR" dirty="0"/>
              <a:t>La désastreuse </a:t>
            </a:r>
            <a:r>
              <a:rPr lang="fr-FR" i="1" u="sng" dirty="0"/>
              <a:t>charge de la brigade légère</a:t>
            </a:r>
            <a:r>
              <a:rPr lang="fr-FR" dirty="0"/>
              <a:t> de Cardigan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*5 nov. 1854 : Enfin, à l’est, victoire alliée à Inkerman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*Sébastopol de </a:t>
            </a:r>
            <a:r>
              <a:rPr lang="fr-FR" u="sng" dirty="0"/>
              <a:t>Édouard Totleben</a:t>
            </a:r>
            <a:r>
              <a:rPr lang="fr-FR" dirty="0"/>
              <a:t>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est encerclée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Alliés et Russes se retrouvent bloqués dans le siège… </a:t>
            </a:r>
          </a:p>
        </p:txBody>
      </p:sp>
      <p:pic>
        <p:nvPicPr>
          <p:cNvPr id="15" name="Image 14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0CA642D1-7352-C914-4C89-B4C7B1DE2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74" y="157003"/>
            <a:ext cx="6248960" cy="44680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32BB18D-8751-4413-B6AF-DAD930C5DD77}"/>
              </a:ext>
            </a:extLst>
          </p:cNvPr>
          <p:cNvCxnSpPr>
            <a:cxnSpLocks/>
            <a:endCxn id="142" idx="4"/>
          </p:cNvCxnSpPr>
          <p:nvPr/>
        </p:nvCxnSpPr>
        <p:spPr>
          <a:xfrm flipV="1">
            <a:off x="9920807" y="4106274"/>
            <a:ext cx="342743" cy="51401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B0F02D6D-5C49-6A02-274E-2AB5986BFFB8}"/>
              </a:ext>
            </a:extLst>
          </p:cNvPr>
          <p:cNvSpPr/>
          <p:nvPr/>
        </p:nvSpPr>
        <p:spPr>
          <a:xfrm>
            <a:off x="9920807" y="109016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9B8C89D-9E40-5E70-9DEE-9D52EC1E915B}"/>
              </a:ext>
            </a:extLst>
          </p:cNvPr>
          <p:cNvCxnSpPr>
            <a:cxnSpLocks/>
            <a:endCxn id="18" idx="7"/>
          </p:cNvCxnSpPr>
          <p:nvPr/>
        </p:nvCxnSpPr>
        <p:spPr>
          <a:xfrm flipH="1">
            <a:off x="10070068" y="702365"/>
            <a:ext cx="193482" cy="40961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79F87E76-1F81-10EA-6C44-4E8E84FB2552}"/>
              </a:ext>
            </a:extLst>
          </p:cNvPr>
          <p:cNvSpPr/>
          <p:nvPr/>
        </p:nvSpPr>
        <p:spPr>
          <a:xfrm>
            <a:off x="9063213" y="85606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06B04C16-E909-3BB2-3A3F-BC8E2C5CDBD8}"/>
              </a:ext>
            </a:extLst>
          </p:cNvPr>
          <p:cNvCxnSpPr>
            <a:cxnSpLocks/>
            <a:endCxn id="146" idx="6"/>
          </p:cNvCxnSpPr>
          <p:nvPr/>
        </p:nvCxnSpPr>
        <p:spPr>
          <a:xfrm flipH="1">
            <a:off x="9560519" y="1186471"/>
            <a:ext cx="360288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Ellipse 141">
            <a:extLst>
              <a:ext uri="{FF2B5EF4-FFF2-40B4-BE49-F238E27FC236}">
                <a16:creationId xmlns:a16="http://schemas.microsoft.com/office/drawing/2014/main" id="{63D2B346-3616-9E95-7717-B27EDA2FB1E6}"/>
              </a:ext>
            </a:extLst>
          </p:cNvPr>
          <p:cNvSpPr/>
          <p:nvPr/>
        </p:nvSpPr>
        <p:spPr>
          <a:xfrm>
            <a:off x="10176115" y="395730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BBD80BBC-5AAC-4E8A-9B46-E6A21C346CD3}"/>
              </a:ext>
            </a:extLst>
          </p:cNvPr>
          <p:cNvSpPr/>
          <p:nvPr/>
        </p:nvSpPr>
        <p:spPr>
          <a:xfrm>
            <a:off x="9385649" y="111198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C5BDBB04-EF35-7D37-3B46-4B6CD695EEAB}"/>
              </a:ext>
            </a:extLst>
          </p:cNvPr>
          <p:cNvSpPr/>
          <p:nvPr/>
        </p:nvSpPr>
        <p:spPr>
          <a:xfrm>
            <a:off x="8958682" y="270995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6" name="Connecteur droit avec flèche 155">
            <a:extLst>
              <a:ext uri="{FF2B5EF4-FFF2-40B4-BE49-F238E27FC236}">
                <a16:creationId xmlns:a16="http://schemas.microsoft.com/office/drawing/2014/main" id="{B27FD93F-B697-1C4F-5942-7B820464000D}"/>
              </a:ext>
            </a:extLst>
          </p:cNvPr>
          <p:cNvCxnSpPr>
            <a:cxnSpLocks/>
            <a:stCxn id="142" idx="1"/>
            <a:endCxn id="155" idx="5"/>
          </p:cNvCxnSpPr>
          <p:nvPr/>
        </p:nvCxnSpPr>
        <p:spPr>
          <a:xfrm flipH="1" flipV="1">
            <a:off x="9107943" y="2837108"/>
            <a:ext cx="1093781" cy="114200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Ellipse 158">
            <a:extLst>
              <a:ext uri="{FF2B5EF4-FFF2-40B4-BE49-F238E27FC236}">
                <a16:creationId xmlns:a16="http://schemas.microsoft.com/office/drawing/2014/main" id="{FE11AA1F-5834-21A1-799C-7976BD3A4B70}"/>
              </a:ext>
            </a:extLst>
          </p:cNvPr>
          <p:cNvSpPr/>
          <p:nvPr/>
        </p:nvSpPr>
        <p:spPr>
          <a:xfrm>
            <a:off x="8395465" y="149737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677F3966-1E55-6122-0068-049B90AE3A61}"/>
              </a:ext>
            </a:extLst>
          </p:cNvPr>
          <p:cNvSpPr/>
          <p:nvPr/>
        </p:nvSpPr>
        <p:spPr>
          <a:xfrm>
            <a:off x="9069861" y="151527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1" name="Connecteur droit avec flèche 160">
            <a:extLst>
              <a:ext uri="{FF2B5EF4-FFF2-40B4-BE49-F238E27FC236}">
                <a16:creationId xmlns:a16="http://schemas.microsoft.com/office/drawing/2014/main" id="{B2D731D1-3E1E-D42A-1634-E332A97B0F57}"/>
              </a:ext>
            </a:extLst>
          </p:cNvPr>
          <p:cNvCxnSpPr>
            <a:cxnSpLocks/>
            <a:stCxn id="155" idx="0"/>
            <a:endCxn id="159" idx="5"/>
          </p:cNvCxnSpPr>
          <p:nvPr/>
        </p:nvCxnSpPr>
        <p:spPr>
          <a:xfrm flipH="1" flipV="1">
            <a:off x="8544726" y="1624535"/>
            <a:ext cx="501391" cy="10854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avec flèche 163">
            <a:extLst>
              <a:ext uri="{FF2B5EF4-FFF2-40B4-BE49-F238E27FC236}">
                <a16:creationId xmlns:a16="http://schemas.microsoft.com/office/drawing/2014/main" id="{E570FE5A-940A-71DC-42E9-8B9B97D90F6E}"/>
              </a:ext>
            </a:extLst>
          </p:cNvPr>
          <p:cNvCxnSpPr>
            <a:cxnSpLocks/>
            <a:stCxn id="155" idx="0"/>
            <a:endCxn id="160" idx="4"/>
          </p:cNvCxnSpPr>
          <p:nvPr/>
        </p:nvCxnSpPr>
        <p:spPr>
          <a:xfrm flipV="1">
            <a:off x="9046117" y="1664246"/>
            <a:ext cx="111179" cy="104570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168">
            <a:extLst>
              <a:ext uri="{FF2B5EF4-FFF2-40B4-BE49-F238E27FC236}">
                <a16:creationId xmlns:a16="http://schemas.microsoft.com/office/drawing/2014/main" id="{2822D95B-91FC-EDD5-B80D-88A24BCB3BFF}"/>
              </a:ext>
            </a:extLst>
          </p:cNvPr>
          <p:cNvCxnSpPr>
            <a:cxnSpLocks/>
          </p:cNvCxnSpPr>
          <p:nvPr/>
        </p:nvCxnSpPr>
        <p:spPr>
          <a:xfrm flipH="1" flipV="1">
            <a:off x="9920807" y="137410"/>
            <a:ext cx="342743" cy="56495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Ellipse 181">
            <a:extLst>
              <a:ext uri="{FF2B5EF4-FFF2-40B4-BE49-F238E27FC236}">
                <a16:creationId xmlns:a16="http://schemas.microsoft.com/office/drawing/2014/main" id="{431271BF-ED8E-8FC8-5774-61E1D492277A}"/>
              </a:ext>
            </a:extLst>
          </p:cNvPr>
          <p:cNvSpPr/>
          <p:nvPr/>
        </p:nvSpPr>
        <p:spPr>
          <a:xfrm>
            <a:off x="10607054" y="303627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3" name="Connecteur droit avec flèche 182">
            <a:extLst>
              <a:ext uri="{FF2B5EF4-FFF2-40B4-BE49-F238E27FC236}">
                <a16:creationId xmlns:a16="http://schemas.microsoft.com/office/drawing/2014/main" id="{59F8A39B-D380-E302-D09F-57AF70010296}"/>
              </a:ext>
            </a:extLst>
          </p:cNvPr>
          <p:cNvCxnSpPr>
            <a:cxnSpLocks/>
            <a:stCxn id="142" idx="7"/>
            <a:endCxn id="182" idx="4"/>
          </p:cNvCxnSpPr>
          <p:nvPr/>
        </p:nvCxnSpPr>
        <p:spPr>
          <a:xfrm flipV="1">
            <a:off x="10325376" y="3185248"/>
            <a:ext cx="369113" cy="79386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66189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46243" cy="58309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Sept. 1854-Sept. 1855 : Le siège de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*Le siège de Sébastopol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Cinq points pour comprendre…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Les Russes sont désavantagés car les alliés bénéficient d’innovations technologiques…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Conserves, bateaux à vapeur, chemin de fer, fusils à canon rayé 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Un télégraphe sur place relié à Bucarest permet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intervention en quelques heures des gouvernements franco-britanniques dans le déroulement des opérations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Impensable auparavant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Le choléra et le froid tuent plus que le feu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Hiver 1855-56 : 80 % des pertes…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La Russie possède une armée d’un million d’hommes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qui doit se déployer aux frontières menacées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En Baltique et Finlande contre les Britanniques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Dans le Caucase, contre les Turcs et contre les Tcherkesses et les Tchétchènes de l’émir Chamil</a:t>
            </a:r>
          </a:p>
        </p:txBody>
      </p:sp>
      <p:pic>
        <p:nvPicPr>
          <p:cNvPr id="23" name="Image 2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E36D63D-E458-909E-111B-DFD63F43D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81" name="Ellipse 180">
            <a:extLst>
              <a:ext uri="{FF2B5EF4-FFF2-40B4-BE49-F238E27FC236}">
                <a16:creationId xmlns:a16="http://schemas.microsoft.com/office/drawing/2014/main" id="{DD96B6EE-CE21-2CC3-A00D-54921BAB4389}"/>
              </a:ext>
            </a:extLst>
          </p:cNvPr>
          <p:cNvSpPr/>
          <p:nvPr/>
        </p:nvSpPr>
        <p:spPr>
          <a:xfrm>
            <a:off x="10829143" y="412180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2" name="Connecteur droit avec flèche 181">
            <a:extLst>
              <a:ext uri="{FF2B5EF4-FFF2-40B4-BE49-F238E27FC236}">
                <a16:creationId xmlns:a16="http://schemas.microsoft.com/office/drawing/2014/main" id="{25D051BD-2339-38E9-29C7-B8E461123EF2}"/>
              </a:ext>
            </a:extLst>
          </p:cNvPr>
          <p:cNvCxnSpPr>
            <a:cxnSpLocks/>
          </p:cNvCxnSpPr>
          <p:nvPr/>
        </p:nvCxnSpPr>
        <p:spPr>
          <a:xfrm flipV="1">
            <a:off x="10204174" y="4227443"/>
            <a:ext cx="675861" cy="92765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Ellipse 182">
            <a:extLst>
              <a:ext uri="{FF2B5EF4-FFF2-40B4-BE49-F238E27FC236}">
                <a16:creationId xmlns:a16="http://schemas.microsoft.com/office/drawing/2014/main" id="{74D0B4B0-91BF-99EB-7170-DA1D07D2DB3F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4" name="Connecteur droit avec flèche 183">
            <a:extLst>
              <a:ext uri="{FF2B5EF4-FFF2-40B4-BE49-F238E27FC236}">
                <a16:creationId xmlns:a16="http://schemas.microsoft.com/office/drawing/2014/main" id="{9CB022EC-03A7-4C3C-30E0-17215E60BA82}"/>
              </a:ext>
            </a:extLst>
          </p:cNvPr>
          <p:cNvCxnSpPr>
            <a:cxnSpLocks/>
            <a:endCxn id="194" idx="4"/>
          </p:cNvCxnSpPr>
          <p:nvPr/>
        </p:nvCxnSpPr>
        <p:spPr>
          <a:xfrm flipV="1">
            <a:off x="9100535" y="2228393"/>
            <a:ext cx="347246" cy="66557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Ellipse 184">
            <a:extLst>
              <a:ext uri="{FF2B5EF4-FFF2-40B4-BE49-F238E27FC236}">
                <a16:creationId xmlns:a16="http://schemas.microsoft.com/office/drawing/2014/main" id="{B21F2ABA-46A7-478A-A531-3F47786680F0}"/>
              </a:ext>
            </a:extLst>
          </p:cNvPr>
          <p:cNvSpPr/>
          <p:nvPr/>
        </p:nvSpPr>
        <p:spPr>
          <a:xfrm>
            <a:off x="9985315" y="4241914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6" name="Connecteur droit avec flèche 185">
            <a:extLst>
              <a:ext uri="{FF2B5EF4-FFF2-40B4-BE49-F238E27FC236}">
                <a16:creationId xmlns:a16="http://schemas.microsoft.com/office/drawing/2014/main" id="{0E4091AD-1F5A-BF3D-5C5C-9212BF389A06}"/>
              </a:ext>
            </a:extLst>
          </p:cNvPr>
          <p:cNvCxnSpPr>
            <a:cxnSpLocks/>
            <a:stCxn id="187" idx="5"/>
            <a:endCxn id="185" idx="2"/>
          </p:cNvCxnSpPr>
          <p:nvPr/>
        </p:nvCxnSpPr>
        <p:spPr>
          <a:xfrm>
            <a:off x="9249796" y="3964035"/>
            <a:ext cx="735519" cy="352366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Ellipse 186">
            <a:extLst>
              <a:ext uri="{FF2B5EF4-FFF2-40B4-BE49-F238E27FC236}">
                <a16:creationId xmlns:a16="http://schemas.microsoft.com/office/drawing/2014/main" id="{018B9FCA-3F54-7FEA-0279-B215F7A16EED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8EDBA7D1-575F-C6D8-70D0-91EA429B1680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C5A1BB2F-6C39-9285-D494-E2F0EEA32BED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Ellipse 189">
            <a:extLst>
              <a:ext uri="{FF2B5EF4-FFF2-40B4-BE49-F238E27FC236}">
                <a16:creationId xmlns:a16="http://schemas.microsoft.com/office/drawing/2014/main" id="{B903864E-82B7-BFEC-CB2F-8A063F512A19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2" name="Ellipse 191">
            <a:extLst>
              <a:ext uri="{FF2B5EF4-FFF2-40B4-BE49-F238E27FC236}">
                <a16:creationId xmlns:a16="http://schemas.microsoft.com/office/drawing/2014/main" id="{7BF4202F-EA4E-E1F4-FE5D-3A21232128D6}"/>
              </a:ext>
            </a:extLst>
          </p:cNvPr>
          <p:cNvSpPr/>
          <p:nvPr/>
        </p:nvSpPr>
        <p:spPr>
          <a:xfrm>
            <a:off x="10140692" y="3972826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3" name="Connecteur droit avec flèche 192">
            <a:extLst>
              <a:ext uri="{FF2B5EF4-FFF2-40B4-BE49-F238E27FC236}">
                <a16:creationId xmlns:a16="http://schemas.microsoft.com/office/drawing/2014/main" id="{80C95D4D-2336-455F-1682-E4CA96AB4BF7}"/>
              </a:ext>
            </a:extLst>
          </p:cNvPr>
          <p:cNvCxnSpPr>
            <a:cxnSpLocks/>
            <a:endCxn id="192" idx="2"/>
          </p:cNvCxnSpPr>
          <p:nvPr/>
        </p:nvCxnSpPr>
        <p:spPr>
          <a:xfrm flipV="1">
            <a:off x="9659785" y="4047313"/>
            <a:ext cx="480907" cy="91442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Ellipse 193">
            <a:extLst>
              <a:ext uri="{FF2B5EF4-FFF2-40B4-BE49-F238E27FC236}">
                <a16:creationId xmlns:a16="http://schemas.microsoft.com/office/drawing/2014/main" id="{31E575E5-E44F-1805-868E-AF161227F310}"/>
              </a:ext>
            </a:extLst>
          </p:cNvPr>
          <p:cNvSpPr/>
          <p:nvPr/>
        </p:nvSpPr>
        <p:spPr>
          <a:xfrm>
            <a:off x="9360346" y="207941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Ellipse 194">
            <a:extLst>
              <a:ext uri="{FF2B5EF4-FFF2-40B4-BE49-F238E27FC236}">
                <a16:creationId xmlns:a16="http://schemas.microsoft.com/office/drawing/2014/main" id="{0D5DC61B-DCF8-0070-8FCF-02320692624C}"/>
              </a:ext>
            </a:extLst>
          </p:cNvPr>
          <p:cNvSpPr/>
          <p:nvPr/>
        </p:nvSpPr>
        <p:spPr>
          <a:xfrm>
            <a:off x="9571449" y="256117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6" name="Connecteur droit avec flèche 195">
            <a:extLst>
              <a:ext uri="{FF2B5EF4-FFF2-40B4-BE49-F238E27FC236}">
                <a16:creationId xmlns:a16="http://schemas.microsoft.com/office/drawing/2014/main" id="{8B6BD466-3F9F-ECB9-8372-60B2598CC143}"/>
              </a:ext>
            </a:extLst>
          </p:cNvPr>
          <p:cNvCxnSpPr>
            <a:cxnSpLocks/>
            <a:endCxn id="195" idx="3"/>
          </p:cNvCxnSpPr>
          <p:nvPr/>
        </p:nvCxnSpPr>
        <p:spPr>
          <a:xfrm flipV="1">
            <a:off x="9100535" y="2688336"/>
            <a:ext cx="496523" cy="22603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avec flèche 196">
            <a:extLst>
              <a:ext uri="{FF2B5EF4-FFF2-40B4-BE49-F238E27FC236}">
                <a16:creationId xmlns:a16="http://schemas.microsoft.com/office/drawing/2014/main" id="{371DDDCE-A14B-2CC3-E857-66533A4F797C}"/>
              </a:ext>
            </a:extLst>
          </p:cNvPr>
          <p:cNvCxnSpPr>
            <a:cxnSpLocks/>
            <a:stCxn id="183" idx="3"/>
            <a:endCxn id="195" idx="7"/>
          </p:cNvCxnSpPr>
          <p:nvPr/>
        </p:nvCxnSpPr>
        <p:spPr>
          <a:xfrm flipH="1">
            <a:off x="9720710" y="2160610"/>
            <a:ext cx="421638" cy="4223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avec flèche 197">
            <a:extLst>
              <a:ext uri="{FF2B5EF4-FFF2-40B4-BE49-F238E27FC236}">
                <a16:creationId xmlns:a16="http://schemas.microsoft.com/office/drawing/2014/main" id="{07B99B72-C53F-0948-B28B-55A6EA704B88}"/>
              </a:ext>
            </a:extLst>
          </p:cNvPr>
          <p:cNvCxnSpPr>
            <a:cxnSpLocks/>
            <a:stCxn id="183" idx="2"/>
            <a:endCxn id="194" idx="7"/>
          </p:cNvCxnSpPr>
          <p:nvPr/>
        </p:nvCxnSpPr>
        <p:spPr>
          <a:xfrm flipH="1" flipV="1">
            <a:off x="9509607" y="2101236"/>
            <a:ext cx="607132" cy="67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Ellipse 198">
            <a:extLst>
              <a:ext uri="{FF2B5EF4-FFF2-40B4-BE49-F238E27FC236}">
                <a16:creationId xmlns:a16="http://schemas.microsoft.com/office/drawing/2014/main" id="{6CAD311C-94A6-339D-FE4F-DC2DC4692298}"/>
              </a:ext>
            </a:extLst>
          </p:cNvPr>
          <p:cNvSpPr/>
          <p:nvPr/>
        </p:nvSpPr>
        <p:spPr>
          <a:xfrm>
            <a:off x="11831854" y="431640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0" name="Connecteur droit avec flèche 199">
            <a:extLst>
              <a:ext uri="{FF2B5EF4-FFF2-40B4-BE49-F238E27FC236}">
                <a16:creationId xmlns:a16="http://schemas.microsoft.com/office/drawing/2014/main" id="{527164A5-47A8-C0D9-96C8-8CE2C9B0A20C}"/>
              </a:ext>
            </a:extLst>
          </p:cNvPr>
          <p:cNvCxnSpPr>
            <a:cxnSpLocks/>
            <a:endCxn id="199" idx="4"/>
          </p:cNvCxnSpPr>
          <p:nvPr/>
        </p:nvCxnSpPr>
        <p:spPr>
          <a:xfrm flipV="1">
            <a:off x="11300751" y="4465375"/>
            <a:ext cx="618538" cy="51194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avec flèche 200">
            <a:extLst>
              <a:ext uri="{FF2B5EF4-FFF2-40B4-BE49-F238E27FC236}">
                <a16:creationId xmlns:a16="http://schemas.microsoft.com/office/drawing/2014/main" id="{859AB4C5-8134-9B8C-F25C-E93540845EAE}"/>
              </a:ext>
            </a:extLst>
          </p:cNvPr>
          <p:cNvCxnSpPr>
            <a:cxnSpLocks/>
            <a:stCxn id="183" idx="5"/>
            <a:endCxn id="181" idx="0"/>
          </p:cNvCxnSpPr>
          <p:nvPr/>
        </p:nvCxnSpPr>
        <p:spPr>
          <a:xfrm>
            <a:off x="10266000" y="2160610"/>
            <a:ext cx="650578" cy="19611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avec flèche 201">
            <a:extLst>
              <a:ext uri="{FF2B5EF4-FFF2-40B4-BE49-F238E27FC236}">
                <a16:creationId xmlns:a16="http://schemas.microsoft.com/office/drawing/2014/main" id="{9534DCEC-08E6-D695-E848-783993085F51}"/>
              </a:ext>
            </a:extLst>
          </p:cNvPr>
          <p:cNvCxnSpPr>
            <a:cxnSpLocks/>
          </p:cNvCxnSpPr>
          <p:nvPr/>
        </p:nvCxnSpPr>
        <p:spPr>
          <a:xfrm>
            <a:off x="10504996" y="2914367"/>
            <a:ext cx="1365634" cy="14020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Ellipse 202">
            <a:extLst>
              <a:ext uri="{FF2B5EF4-FFF2-40B4-BE49-F238E27FC236}">
                <a16:creationId xmlns:a16="http://schemas.microsoft.com/office/drawing/2014/main" id="{A5382897-0DE0-7798-9BAC-BBB6B1643BB9}"/>
              </a:ext>
            </a:extLst>
          </p:cNvPr>
          <p:cNvSpPr/>
          <p:nvPr/>
        </p:nvSpPr>
        <p:spPr>
          <a:xfrm>
            <a:off x="11783195" y="396403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4" name="Connecteur droit avec flèche 203">
            <a:extLst>
              <a:ext uri="{FF2B5EF4-FFF2-40B4-BE49-F238E27FC236}">
                <a16:creationId xmlns:a16="http://schemas.microsoft.com/office/drawing/2014/main" id="{F51A30AE-FAD0-ADB3-1DD4-41F7263824BA}"/>
              </a:ext>
            </a:extLst>
          </p:cNvPr>
          <p:cNvCxnSpPr>
            <a:cxnSpLocks/>
            <a:endCxn id="203" idx="1"/>
          </p:cNvCxnSpPr>
          <p:nvPr/>
        </p:nvCxnSpPr>
        <p:spPr>
          <a:xfrm>
            <a:off x="11149037" y="3569757"/>
            <a:ext cx="659767" cy="416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avec flèche 204">
            <a:extLst>
              <a:ext uri="{FF2B5EF4-FFF2-40B4-BE49-F238E27FC236}">
                <a16:creationId xmlns:a16="http://schemas.microsoft.com/office/drawing/2014/main" id="{1A6C2904-B0AE-097A-6A10-EE80B2E9D0BE}"/>
              </a:ext>
            </a:extLst>
          </p:cNvPr>
          <p:cNvCxnSpPr>
            <a:cxnSpLocks/>
            <a:endCxn id="185" idx="5"/>
          </p:cNvCxnSpPr>
          <p:nvPr/>
        </p:nvCxnSpPr>
        <p:spPr>
          <a:xfrm flipH="1" flipV="1">
            <a:off x="10134576" y="4369071"/>
            <a:ext cx="244468" cy="38845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Ellipse 205">
            <a:extLst>
              <a:ext uri="{FF2B5EF4-FFF2-40B4-BE49-F238E27FC236}">
                <a16:creationId xmlns:a16="http://schemas.microsoft.com/office/drawing/2014/main" id="{78B484B6-FCAF-4B46-1784-952C4EB2696D}"/>
              </a:ext>
            </a:extLst>
          </p:cNvPr>
          <p:cNvSpPr/>
          <p:nvPr/>
        </p:nvSpPr>
        <p:spPr>
          <a:xfrm>
            <a:off x="10266000" y="384566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7" name="Connecteur droit avec flèche 206">
            <a:extLst>
              <a:ext uri="{FF2B5EF4-FFF2-40B4-BE49-F238E27FC236}">
                <a16:creationId xmlns:a16="http://schemas.microsoft.com/office/drawing/2014/main" id="{51124C46-4115-84DA-23FC-68CA5D766240}"/>
              </a:ext>
            </a:extLst>
          </p:cNvPr>
          <p:cNvCxnSpPr>
            <a:cxnSpLocks/>
            <a:endCxn id="206" idx="0"/>
          </p:cNvCxnSpPr>
          <p:nvPr/>
        </p:nvCxnSpPr>
        <p:spPr>
          <a:xfrm flipH="1">
            <a:off x="10353435" y="3012331"/>
            <a:ext cx="184036" cy="8333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4157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26750" cy="3691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Sept. 1854-Sept. 1855 : Le siège de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De ce fait, à Sébastopol…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Pas de supériorité numérique des Russes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la fin de la guerre : 200 000 Russes contre 220 000 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alliés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e) Et surtout, en acceptant de se défendre à la périphérie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Au lieu d’attirer l’ennemi vers l’intérieur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de l’obliger à allonger ses lignes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Comme en 1812 et en 1941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*C’est l’inverse qui se passe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Moscou à 1 500 km de Sébastopol…</a:t>
            </a:r>
          </a:p>
        </p:txBody>
      </p:sp>
      <p:pic>
        <p:nvPicPr>
          <p:cNvPr id="4" name="Image 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15E34D75-6288-4C8A-3A2C-723BD67FA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BA087978-4CD0-F540-EB49-2C3553CFB656}"/>
              </a:ext>
            </a:extLst>
          </p:cNvPr>
          <p:cNvSpPr/>
          <p:nvPr/>
        </p:nvSpPr>
        <p:spPr>
          <a:xfrm>
            <a:off x="10829143" y="412180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F22B4F5-32AD-330B-0FE4-FEACFBEA536D}"/>
              </a:ext>
            </a:extLst>
          </p:cNvPr>
          <p:cNvCxnSpPr>
            <a:cxnSpLocks/>
          </p:cNvCxnSpPr>
          <p:nvPr/>
        </p:nvCxnSpPr>
        <p:spPr>
          <a:xfrm flipV="1">
            <a:off x="10204174" y="4227443"/>
            <a:ext cx="675861" cy="92765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65922E8A-7BC5-FD35-C5FE-D97226A565F1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CC543DC-1578-2BB6-4BB4-50AB21C0A346}"/>
              </a:ext>
            </a:extLst>
          </p:cNvPr>
          <p:cNvCxnSpPr>
            <a:cxnSpLocks/>
            <a:endCxn id="25" idx="4"/>
          </p:cNvCxnSpPr>
          <p:nvPr/>
        </p:nvCxnSpPr>
        <p:spPr>
          <a:xfrm flipV="1">
            <a:off x="9100535" y="2228393"/>
            <a:ext cx="347246" cy="66557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44F874E3-322F-2D34-1B93-90E7DDB905A8}"/>
              </a:ext>
            </a:extLst>
          </p:cNvPr>
          <p:cNvSpPr/>
          <p:nvPr/>
        </p:nvSpPr>
        <p:spPr>
          <a:xfrm>
            <a:off x="9985315" y="4241914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D2CA03A-D714-944A-4FE2-6BB94BDDA690}"/>
              </a:ext>
            </a:extLst>
          </p:cNvPr>
          <p:cNvCxnSpPr>
            <a:cxnSpLocks/>
            <a:stCxn id="14" idx="5"/>
            <a:endCxn id="11" idx="2"/>
          </p:cNvCxnSpPr>
          <p:nvPr/>
        </p:nvCxnSpPr>
        <p:spPr>
          <a:xfrm>
            <a:off x="9249796" y="3964035"/>
            <a:ext cx="735519" cy="352366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15382D13-7759-C5CA-5FC9-BE2E578542C1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CAF179D-30A1-A97B-0CD8-9A8376F6FC1E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4CA96D5-4D04-4209-A6B0-A48B1C336876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06D302F-FF42-DB12-C3A1-044CBD8FD38D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11E880D-4459-397E-C340-691369814CFC}"/>
              </a:ext>
            </a:extLst>
          </p:cNvPr>
          <p:cNvSpPr/>
          <p:nvPr/>
        </p:nvSpPr>
        <p:spPr>
          <a:xfrm>
            <a:off x="10140692" y="3972826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1ECF8D0-EF5C-FD44-A232-8C4465FD5BE7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9659785" y="4047313"/>
            <a:ext cx="480907" cy="91442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3C90E2AE-94CD-427D-A257-5079700206CF}"/>
              </a:ext>
            </a:extLst>
          </p:cNvPr>
          <p:cNvSpPr/>
          <p:nvPr/>
        </p:nvSpPr>
        <p:spPr>
          <a:xfrm>
            <a:off x="9360346" y="207941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CD66045-DEE2-0E61-7C15-998EB6154FA4}"/>
              </a:ext>
            </a:extLst>
          </p:cNvPr>
          <p:cNvSpPr/>
          <p:nvPr/>
        </p:nvSpPr>
        <p:spPr>
          <a:xfrm>
            <a:off x="9571449" y="256117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CEABC59B-EF70-F063-99FE-32C7D3E3B562}"/>
              </a:ext>
            </a:extLst>
          </p:cNvPr>
          <p:cNvCxnSpPr>
            <a:cxnSpLocks/>
            <a:endCxn id="26" idx="3"/>
          </p:cNvCxnSpPr>
          <p:nvPr/>
        </p:nvCxnSpPr>
        <p:spPr>
          <a:xfrm flipV="1">
            <a:off x="9100535" y="2688336"/>
            <a:ext cx="496523" cy="22603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D2E395CC-0A40-F456-AB56-4E9C959BAE8B}"/>
              </a:ext>
            </a:extLst>
          </p:cNvPr>
          <p:cNvCxnSpPr>
            <a:cxnSpLocks/>
            <a:stCxn id="8" idx="3"/>
            <a:endCxn id="26" idx="7"/>
          </p:cNvCxnSpPr>
          <p:nvPr/>
        </p:nvCxnSpPr>
        <p:spPr>
          <a:xfrm flipH="1">
            <a:off x="9720710" y="2160610"/>
            <a:ext cx="421638" cy="4223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0A852E22-5847-5D06-5998-D592C1D6FF03}"/>
              </a:ext>
            </a:extLst>
          </p:cNvPr>
          <p:cNvCxnSpPr>
            <a:cxnSpLocks/>
            <a:stCxn id="8" idx="2"/>
            <a:endCxn id="25" idx="7"/>
          </p:cNvCxnSpPr>
          <p:nvPr/>
        </p:nvCxnSpPr>
        <p:spPr>
          <a:xfrm flipH="1" flipV="1">
            <a:off x="9509607" y="2101236"/>
            <a:ext cx="607132" cy="67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Ellipse 128">
            <a:extLst>
              <a:ext uri="{FF2B5EF4-FFF2-40B4-BE49-F238E27FC236}">
                <a16:creationId xmlns:a16="http://schemas.microsoft.com/office/drawing/2014/main" id="{4B775310-EFA8-D828-F0D4-29E743E58387}"/>
              </a:ext>
            </a:extLst>
          </p:cNvPr>
          <p:cNvSpPr/>
          <p:nvPr/>
        </p:nvSpPr>
        <p:spPr>
          <a:xfrm>
            <a:off x="11831854" y="431640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0" name="Connecteur droit avec flèche 129">
            <a:extLst>
              <a:ext uri="{FF2B5EF4-FFF2-40B4-BE49-F238E27FC236}">
                <a16:creationId xmlns:a16="http://schemas.microsoft.com/office/drawing/2014/main" id="{A174EFD3-F412-C4B8-B975-7B05D9AC80B2}"/>
              </a:ext>
            </a:extLst>
          </p:cNvPr>
          <p:cNvCxnSpPr>
            <a:cxnSpLocks/>
            <a:endCxn id="129" idx="4"/>
          </p:cNvCxnSpPr>
          <p:nvPr/>
        </p:nvCxnSpPr>
        <p:spPr>
          <a:xfrm flipV="1">
            <a:off x="11300751" y="4465375"/>
            <a:ext cx="618538" cy="51194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3115C12F-177C-424E-58BC-132BC6F585EA}"/>
              </a:ext>
            </a:extLst>
          </p:cNvPr>
          <p:cNvCxnSpPr>
            <a:cxnSpLocks/>
            <a:stCxn id="8" idx="5"/>
            <a:endCxn id="5" idx="0"/>
          </p:cNvCxnSpPr>
          <p:nvPr/>
        </p:nvCxnSpPr>
        <p:spPr>
          <a:xfrm>
            <a:off x="10266000" y="2160610"/>
            <a:ext cx="650578" cy="19611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avec flèche 133">
            <a:extLst>
              <a:ext uri="{FF2B5EF4-FFF2-40B4-BE49-F238E27FC236}">
                <a16:creationId xmlns:a16="http://schemas.microsoft.com/office/drawing/2014/main" id="{127C1187-9BCE-B5D6-49BC-72D4A5D826B5}"/>
              </a:ext>
            </a:extLst>
          </p:cNvPr>
          <p:cNvCxnSpPr>
            <a:cxnSpLocks/>
          </p:cNvCxnSpPr>
          <p:nvPr/>
        </p:nvCxnSpPr>
        <p:spPr>
          <a:xfrm>
            <a:off x="10504996" y="2914367"/>
            <a:ext cx="1365634" cy="14020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Ellipse 134">
            <a:extLst>
              <a:ext uri="{FF2B5EF4-FFF2-40B4-BE49-F238E27FC236}">
                <a16:creationId xmlns:a16="http://schemas.microsoft.com/office/drawing/2014/main" id="{D3C0193E-4FD5-A85D-2CCB-90CAAA3B2B2A}"/>
              </a:ext>
            </a:extLst>
          </p:cNvPr>
          <p:cNvSpPr/>
          <p:nvPr/>
        </p:nvSpPr>
        <p:spPr>
          <a:xfrm>
            <a:off x="11783195" y="396403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6" name="Connecteur droit avec flèche 135">
            <a:extLst>
              <a:ext uri="{FF2B5EF4-FFF2-40B4-BE49-F238E27FC236}">
                <a16:creationId xmlns:a16="http://schemas.microsoft.com/office/drawing/2014/main" id="{27035CAC-CB40-96FC-4998-C88AA7B15CD2}"/>
              </a:ext>
            </a:extLst>
          </p:cNvPr>
          <p:cNvCxnSpPr>
            <a:cxnSpLocks/>
            <a:endCxn id="135" idx="1"/>
          </p:cNvCxnSpPr>
          <p:nvPr/>
        </p:nvCxnSpPr>
        <p:spPr>
          <a:xfrm>
            <a:off x="11149037" y="3569757"/>
            <a:ext cx="659767" cy="416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8BADE7F1-480F-A0F6-EC66-D2F0FE319BFB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10134576" y="4369071"/>
            <a:ext cx="244468" cy="38845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Ellipse 145">
            <a:extLst>
              <a:ext uri="{FF2B5EF4-FFF2-40B4-BE49-F238E27FC236}">
                <a16:creationId xmlns:a16="http://schemas.microsoft.com/office/drawing/2014/main" id="{3C8C33D6-63F7-CD62-B0C7-3A23EF8E0569}"/>
              </a:ext>
            </a:extLst>
          </p:cNvPr>
          <p:cNvSpPr/>
          <p:nvPr/>
        </p:nvSpPr>
        <p:spPr>
          <a:xfrm>
            <a:off x="10266000" y="384566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7" name="Connecteur droit avec flèche 146">
            <a:extLst>
              <a:ext uri="{FF2B5EF4-FFF2-40B4-BE49-F238E27FC236}">
                <a16:creationId xmlns:a16="http://schemas.microsoft.com/office/drawing/2014/main" id="{F26EE19D-C021-9A20-9449-07CFA1EA1F9F}"/>
              </a:ext>
            </a:extLst>
          </p:cNvPr>
          <p:cNvCxnSpPr>
            <a:cxnSpLocks/>
            <a:endCxn id="146" idx="0"/>
          </p:cNvCxnSpPr>
          <p:nvPr/>
        </p:nvCxnSpPr>
        <p:spPr>
          <a:xfrm flipH="1">
            <a:off x="10353435" y="3012331"/>
            <a:ext cx="184036" cy="8333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9536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67791</TotalTime>
  <Words>10218</Words>
  <Application>Microsoft Office PowerPoint</Application>
  <PresentationFormat>Grand écran</PresentationFormat>
  <Paragraphs>1546</Paragraphs>
  <Slides>110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110</vt:i4>
      </vt:variant>
    </vt:vector>
  </HeadingPairs>
  <TitlesOfParts>
    <vt:vector size="115" baseType="lpstr">
      <vt:lpstr>Arial</vt:lpstr>
      <vt:lpstr>Calibri</vt:lpstr>
      <vt:lpstr>Calibri Light</vt:lpstr>
      <vt:lpstr>Times New Roman</vt:lpstr>
      <vt:lpstr>Thème Office</vt:lpstr>
      <vt:lpstr>LE PARTAGE DU MONDE, de l’an 200 av. JC à nos jours Esquisse d’une histoire géopolitique universelle  Mardi 16 avril 2024 (12/15)  8ème période : 1815-1914 Europe et Russie à la conquête de l’Orient et de l’Asie  1839-1856 : L’Europe, l’Empire ottoman des Tanzimat Le retour de la question d’Orient et la guerre de Crimée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PARTAGE DU MONDE, de l’an 200 av. JC à nos jours Esquisse d’une histoire géopolitique universelle  Mardi 14 mai 2024 (113/15)  8ème période : 1815-1914 Europe et Russie à la conquête de l’Orient et de l’Asie  1839-1856 : L’Europe, l’Empire ottoman des Tanzimat Le retour de la question d’Orient et la guerre de Crimée  Suite et fin…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PARTAGE DU MONDE, de l’an 200 av. JC à nos jours Esquisse d’une histoire géopolitique universelle  Mardi 17 octobre 2023 (2/15)  8ème période : 1815-1914  1789-1815 : Les guerres de la Révolution et de l’Empire  1789-1795 : La Révolution française et la 1ère République Guerre de la France contre la 1ère Coalition</dc:title>
  <dc:creator>Christophe JENTA</dc:creator>
  <cp:lastModifiedBy>Christophe JENTA</cp:lastModifiedBy>
  <cp:revision>489</cp:revision>
  <dcterms:created xsi:type="dcterms:W3CDTF">2023-07-15T08:08:34Z</dcterms:created>
  <dcterms:modified xsi:type="dcterms:W3CDTF">2024-04-16T11:29:39Z</dcterms:modified>
</cp:coreProperties>
</file>