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2268" r:id="rId2"/>
    <p:sldId id="12191" r:id="rId3"/>
    <p:sldId id="12211" r:id="rId4"/>
    <p:sldId id="12379" r:id="rId5"/>
    <p:sldId id="12130" r:id="rId6"/>
    <p:sldId id="12174" r:id="rId7"/>
    <p:sldId id="12131" r:id="rId8"/>
    <p:sldId id="12176" r:id="rId9"/>
    <p:sldId id="12132" r:id="rId10"/>
    <p:sldId id="12261" r:id="rId11"/>
    <p:sldId id="12177" r:id="rId12"/>
    <p:sldId id="12133" r:id="rId13"/>
    <p:sldId id="12262" r:id="rId14"/>
    <p:sldId id="12153" r:id="rId15"/>
    <p:sldId id="12380" r:id="rId16"/>
    <p:sldId id="12352" r:id="rId17"/>
    <p:sldId id="12212" r:id="rId18"/>
    <p:sldId id="12154" r:id="rId19"/>
    <p:sldId id="12155" r:id="rId20"/>
    <p:sldId id="12178" r:id="rId21"/>
    <p:sldId id="12134" r:id="rId22"/>
    <p:sldId id="12179" r:id="rId23"/>
    <p:sldId id="12197" r:id="rId24"/>
    <p:sldId id="12198" r:id="rId25"/>
    <p:sldId id="12232" r:id="rId26"/>
    <p:sldId id="12200" r:id="rId27"/>
    <p:sldId id="12263" r:id="rId28"/>
    <p:sldId id="12381" r:id="rId29"/>
    <p:sldId id="12201" r:id="rId30"/>
    <p:sldId id="12203" r:id="rId31"/>
    <p:sldId id="12209" r:id="rId32"/>
    <p:sldId id="12382" r:id="rId33"/>
    <p:sldId id="12204" r:id="rId34"/>
    <p:sldId id="12264" r:id="rId35"/>
    <p:sldId id="12205" r:id="rId36"/>
    <p:sldId id="12206" r:id="rId37"/>
    <p:sldId id="12208" r:id="rId38"/>
    <p:sldId id="12207" r:id="rId39"/>
    <p:sldId id="12357" r:id="rId40"/>
    <p:sldId id="12265" r:id="rId41"/>
    <p:sldId id="12234" r:id="rId42"/>
    <p:sldId id="12233" r:id="rId43"/>
    <p:sldId id="12354" r:id="rId44"/>
    <p:sldId id="12273" r:id="rId45"/>
    <p:sldId id="12353" r:id="rId46"/>
    <p:sldId id="12355" r:id="rId47"/>
    <p:sldId id="12356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9DC3E6"/>
    <a:srgbClr val="FF3399"/>
    <a:srgbClr val="FFFF00"/>
    <a:srgbClr val="FFCC66"/>
    <a:srgbClr val="D0CECE"/>
    <a:srgbClr val="000000"/>
    <a:srgbClr val="AFABAB"/>
    <a:srgbClr val="E7E6E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750" autoAdjust="0"/>
    <p:restoredTop sz="86456" autoAdjust="0"/>
  </p:normalViewPr>
  <p:slideViewPr>
    <p:cSldViewPr snapToGrid="0">
      <p:cViewPr varScale="1">
        <p:scale>
          <a:sx n="60" d="100"/>
          <a:sy n="60" d="100"/>
        </p:scale>
        <p:origin x="118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8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50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01A2D-2DB5-4B69-DAD9-79D67937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487AD9-134B-5EAF-2BDF-AA797244A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6D1E14-EBED-2314-337E-0EC13A92B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446049-F56E-37AA-7C16-1191FB9A2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22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2.wdp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C352-D82D-A477-C53D-F0001A0F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29F683F-93D2-DBBA-0136-C2F4C9F0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Mardi 14 mai 2024 (13/15)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1839-1856 : L’Europe, l’Empire ottoman des Tanzimat</a:t>
            </a: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Le retour de la question d’Orient et la guerre de Crimée</a:t>
            </a: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b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2800" spc="-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Suite et fin…</a:t>
            </a: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9C72CF-4F5B-FC3B-E668-39A75C91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28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5895603" cy="45074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3) Juin 1853 : France et GB réagissent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faveur des Ottomans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*Une opération militaire est envisagée ; Mais…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Du fait des neutralités de la Prusse et de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opérations terrestres sont exclues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En Baltique…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défenses russes excluent une intervention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directe majeure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Notamment </a:t>
            </a:r>
            <a:r>
              <a:rPr lang="fr-FR" sz="1700" spc="-1" dirty="0">
                <a:solidFill>
                  <a:srgbClr val="000000"/>
                </a:solidFill>
                <a:cs typeface="Calibri" panose="020F0502020204030204" pitchFamily="34" charset="0"/>
              </a:rPr>
              <a:t>des îles </a:t>
            </a:r>
            <a:r>
              <a:rPr lang="fr-FR" sz="1700" dirty="0"/>
              <a:t>Åland, près de la Finlande russe (1809)</a:t>
            </a:r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Reste donc la mer Noire…</a:t>
            </a:r>
          </a:p>
        </p:txBody>
      </p:sp>
      <p:pic>
        <p:nvPicPr>
          <p:cNvPr id="5" name="Image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C6DE7F9F-A52B-4A05-2CD0-5F1180B24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D784B5FC-B217-054C-FF20-30A34233E41F}"/>
              </a:ext>
            </a:extLst>
          </p:cNvPr>
          <p:cNvSpPr/>
          <p:nvPr/>
        </p:nvSpPr>
        <p:spPr>
          <a:xfrm>
            <a:off x="10656902" y="437519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F0A1E45-E05D-6821-67BF-CF867A227956}"/>
              </a:ext>
            </a:extLst>
          </p:cNvPr>
          <p:cNvCxnSpPr>
            <a:cxnSpLocks/>
          </p:cNvCxnSpPr>
          <p:nvPr/>
        </p:nvCxnSpPr>
        <p:spPr>
          <a:xfrm flipV="1">
            <a:off x="9920013" y="5221617"/>
            <a:ext cx="307291" cy="6547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57AAB83-3803-2731-78A8-21CCA6601AB0}"/>
              </a:ext>
            </a:extLst>
          </p:cNvPr>
          <p:cNvSpPr/>
          <p:nvPr/>
        </p:nvSpPr>
        <p:spPr>
          <a:xfrm>
            <a:off x="10139869" y="505913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EA9397B9-4A8E-1478-1081-B9EE07132BD5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324E3A7-5114-A2D5-BC1E-2F1B407927FD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E39898C-8B0E-5D91-E89F-F81A3414D2FA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DA2FA0F-FC80-B25F-A5CD-5E2ECF75A00F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7C37E1F-3182-2029-1030-02EB899637B2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49E9075-E1F9-668A-799E-24E664E8B8CE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67155A2-E7A4-BB22-33D0-0CAF2746B43A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BAD48ED-8AFB-1261-1537-2B46B627075B}"/>
              </a:ext>
            </a:extLst>
          </p:cNvPr>
          <p:cNvCxnSpPr>
            <a:cxnSpLocks/>
            <a:endCxn id="136" idx="7"/>
          </p:cNvCxnSpPr>
          <p:nvPr/>
        </p:nvCxnSpPr>
        <p:spPr>
          <a:xfrm flipH="1">
            <a:off x="10407133" y="3564835"/>
            <a:ext cx="337204" cy="3531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F1C65A1F-DB86-5C07-15B4-C31B3DD16286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74F9B4E5-02D7-9F64-8F54-3C5D9F73914F}"/>
              </a:ext>
            </a:extLst>
          </p:cNvPr>
          <p:cNvSpPr/>
          <p:nvPr/>
        </p:nvSpPr>
        <p:spPr>
          <a:xfrm>
            <a:off x="10113483" y="3984147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5F9F8965-9B69-9995-F24A-708403EBE02A}"/>
              </a:ext>
            </a:extLst>
          </p:cNvPr>
          <p:cNvSpPr/>
          <p:nvPr/>
        </p:nvSpPr>
        <p:spPr>
          <a:xfrm>
            <a:off x="10257872" y="389614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5E422EA0-C6DC-5EF3-AEC9-4124ABC11089}"/>
              </a:ext>
            </a:extLst>
          </p:cNvPr>
          <p:cNvCxnSpPr>
            <a:cxnSpLocks/>
          </p:cNvCxnSpPr>
          <p:nvPr/>
        </p:nvCxnSpPr>
        <p:spPr>
          <a:xfrm>
            <a:off x="7896307" y="3564835"/>
            <a:ext cx="93275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73D9B98-66E9-4C60-08DB-B4B4F4C30C5D}"/>
              </a:ext>
            </a:extLst>
          </p:cNvPr>
          <p:cNvCxnSpPr>
            <a:cxnSpLocks/>
          </p:cNvCxnSpPr>
          <p:nvPr/>
        </p:nvCxnSpPr>
        <p:spPr>
          <a:xfrm flipV="1">
            <a:off x="9003934" y="2388358"/>
            <a:ext cx="531282" cy="63276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82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4) Juin 1853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mouvements…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*GB et France envoient deux escadres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sud des Dardanelles ; Et dans le même temps…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*Juillet 1853 : Les Russes occupent Moldavie et Valachie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réaction des Ottomans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verrouillent l’accès à la Serbie pro-russe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 revanche, contrairement aux espoirs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En Moldavie-Valachie, souvenirs de 1848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le reste des Balkans, pas de soulèvement chrétien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Pas de soulèvement chrétien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Sauf en Thessalie, soutenu par le roi Othon de Grèce (!)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*Reprenons le récit…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5C1CCA22-08F3-80F0-60DF-B810720D4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C7FFF32-8AEB-4500-910D-E1EF24C87D4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7820F53-5C87-E379-5C40-5D4BBADFC0FE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5ED9DD5E-5A70-AB62-21FD-A6128695E144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2D4292A-02F7-8132-ECCA-C1B8C6817DA5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B22CFBE-4501-BEFA-D258-48DAB9E459BD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966E47D-9C33-1152-393A-34045882F942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3EA9692-DE10-0608-FA4C-83BD7FC54C66}"/>
              </a:ext>
            </a:extLst>
          </p:cNvPr>
          <p:cNvCxnSpPr>
            <a:cxnSpLocks/>
            <a:stCxn id="6" idx="2"/>
            <a:endCxn id="8" idx="5"/>
          </p:cNvCxnSpPr>
          <p:nvPr/>
        </p:nvCxnSpPr>
        <p:spPr>
          <a:xfrm flipH="1" flipV="1">
            <a:off x="6245261" y="3049177"/>
            <a:ext cx="1683946" cy="7670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FC9072B6-F89A-DF26-6402-78ADF4C99A51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135CAEC-BEA9-CBD6-AF75-5DCF5E27BA0A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01D6E575-8DFE-7526-DB39-ED67FC07D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89" y="4403296"/>
            <a:ext cx="4188629" cy="22275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0B94C6FD-994F-3A8A-BF61-11ED39415234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BB9EE8B-E2C4-6893-41D0-142F4FC59480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C9DAFA0-1338-E853-0674-A56D8187C1F7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A2221F2-5BCD-46C5-94EE-1A8864C998BE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1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5) Juillet 1853 : Echec du règlement international…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Porte réclame le retrait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en promettant l’égalité des droits à tous les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millets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*L’Autriche neutre offre sa médiation en organisant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conférence des ambassadeurs à Vienne…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Tandis qu’une conférence des quatre puissances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Autriche, Prusse, France et GB, se réunit à Constantinople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les grandes puissances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Internationaliser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la crise…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E4AC9BA3-DB25-B47D-76C2-64CA7372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E6F1F97-DB9C-6CBD-A19D-FB58547D71EE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731612-19A6-AC50-1C6E-6B34828A156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B7A067-098A-36C5-B669-C93A081AFD05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9123DFE8-30FA-45EF-182F-C920B3E4C93C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B0AC5BA-8EAC-4FCD-FAF1-9B5FE2227570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5CB1571-CED5-4D94-E3FC-8002C1EEC43A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947688B-E6D5-D56E-E25E-88D198F88902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82DC40E-9BFF-3EC3-30DE-40E150CCAA5C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85F6A04-9EF5-1372-4BFC-5DA4C78EB6B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77657BB1-0759-8359-6670-CC07F93C56AE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52AD8B6-0A0B-5C9B-A1CA-2662746C1989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DA51A59C-157A-B44F-5830-4FAD1B7C2A0A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4CA8D7B-9817-0B6E-AAE5-23AF0D5F736A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3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*28 juillet 1853 : Une note de Vienne affirme 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traités garantissent les engagements de la Porte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protéger tous les chrétiens de l’Empire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Pour la Porte vexée, une atteinte à sa souveraineté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se rapproche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III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Cette note et la résolution de cette crise ne résoudra rien.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fin anarchique et révolutionnaire de l’Empire ottoman approche (…) Entendons-nous avant qu’il ne soit trop tard…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E4AC9BA3-DB25-B47D-76C2-64CA7372A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2E6F1F97-DB9C-6CBD-A19D-FB58547D71EE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731612-19A6-AC50-1C6E-6B34828A156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DB7A067-098A-36C5-B669-C93A081AFD05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9123DFE8-30FA-45EF-182F-C920B3E4C93C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0FF2544-2F67-AD4F-36E1-5F33AEF3A73D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39F8A4C-0F92-1B95-37E2-880D744B406E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052EF2A-62F5-1E67-4AD8-436C99F026AA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6B95467-092F-9414-F06D-1EB6A3BA34C2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EB8D55F-24B1-E9B9-3662-11027FDC17F5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BC3219D-1289-8828-74FD-93F3A7A58D07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A9FE9DF-0EAD-309F-AA04-6FA1A2DA7608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E2A80C53-BC4B-1E9F-3784-1967F7F8B7A8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B67C1BF-C0A1-7ADD-3804-F9B377952582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4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6) Sept. 1853 : La guerre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-ottomane commence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France et GB apportent leur soutien sans entrer en guerre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 sultan exige toujours le retrait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Refus de la Russie, l’Empire ottoman lui déclare la guerre…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flottes franco-britanniques reçoivent l’ordre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se préparer à traverser les Dardanelles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Selon la convention de Londres de 1841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traverser signifie que l’Empire ottoman est en guerre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que France et GB sont devenus des co-belligérants (!)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3016966-6340-76E1-E381-5236E61D4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6B16FCF-749B-FAB8-0E9D-F82128142A53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379C962-96A1-654F-2E0E-07AD968A9C48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11D474A-D9E9-EB57-4D71-B2DEE1133299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70AA7E0A-47FC-B8CC-5D43-0E76C286AA23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7C99B38-CC60-BF5F-4651-E6818455CE86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490FC7-1944-15A6-A891-29E3ED9CABB1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0F0A16E-F4BE-6756-3A1F-F00D9507DDA6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CB0C502-558E-A0CE-D584-0A45EDEF5D51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EAADB40-D80F-7DDE-88BB-765881B161E2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6A069D-CB73-E60D-2724-37F14C9E9796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7CD8CEE-74F8-BD12-E81B-8FB489F0E872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AAD0702-2CAE-6195-71CA-3EF0BB877E56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4AABEF3-AFBC-A0AD-2EA5-F3A4AAFCEDE3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72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137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*15 oct. 1853 : Après des hésitations France-GB-Turquie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flottes franco-britanniques pénètrent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la mer de Marmara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*France et GB espèrent encore une solution diplomatique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pour pousser les Européens à intervenir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Ottomans lancent l’offensive…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3016966-6340-76E1-E381-5236E61D4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6B16FCF-749B-FAB8-0E9D-F82128142A53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379C962-96A1-654F-2E0E-07AD968A9C48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11D474A-D9E9-EB57-4D71-B2DEE1133299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6CD92B5-93B0-F578-44D2-FBB09860B1E6}"/>
              </a:ext>
            </a:extLst>
          </p:cNvPr>
          <p:cNvCxnSpPr>
            <a:cxnSpLocks/>
            <a:stCxn id="12" idx="7"/>
            <a:endCxn id="9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70AA7E0A-47FC-B8CC-5D43-0E76C286AA23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864C527-DCF0-4205-07A3-0D74034185AD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7C99B38-CC60-BF5F-4651-E6818455CE86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7E490FC7-1944-15A6-A891-29E3ED9CABB1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0F0A16E-F4BE-6756-3A1F-F00D9507DDA6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CB0C502-558E-A0CE-D584-0A45EDEF5D51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EAADB40-D80F-7DDE-88BB-765881B161E2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6A069D-CB73-E60D-2724-37F14C9E9796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07CD8CEE-74F8-BD12-E81B-8FB489F0E872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AAD0702-2CAE-6195-71CA-3EF0BB877E56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4AABEF3-AFBC-A0AD-2EA5-F3A4AAFCEDE3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28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*23 Oct. 1853 : A partir de Varna…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L’armée ottomane attaque sur le Danube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Elle s’empare de la forteresse de Silistrie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*Dans le Caucase, elle attaque la Géorgie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sans succès,…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*La guerre commence véritablement…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66CB53B-F756-DFCB-6018-E0C120E0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D02484F-F621-D767-8E4A-A67B1B32F95B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D267010-21F5-52E6-A85A-068DF2A688AE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FF6E2D-8D11-42A0-F2E9-F153E2947F3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FFBB3B71-0193-B50F-815C-8096D8E87459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D1F44F2-ECDB-6531-F45F-0A959264BDD0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6A18807-9B3C-8E86-FA5A-B54635893446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40DBA19-2D69-CA34-08CC-A672B3337A83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E079208-491D-3EF5-0A6D-4D5688F7A9DF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15C512D-7DA6-8E18-9BC1-7CDF3F64D794}"/>
              </a:ext>
            </a:extLst>
          </p:cNvPr>
          <p:cNvCxnSpPr>
            <a:cxnSpLocks/>
            <a:stCxn id="12" idx="7"/>
            <a:endCxn id="16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24533D0-8DD9-72FB-327D-65B4E5FDF93D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F5A276F-CC4A-84A8-4BCB-2D222A713877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2C85407-61E7-7E90-2E75-F3205F4EE652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2CFB249-DF0F-D0AF-C194-30D8C6531D51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82A61FA8-4918-934F-869A-5B494347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4" y="3667193"/>
            <a:ext cx="5498296" cy="29240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7F094537-0BD5-EB25-5038-EA442AFA00C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C353724-16A5-86D2-4555-6FA42DEB83F4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E681B37-3DD9-17E1-523A-D844FF42474F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E571C97-0A59-3C5A-0CC2-424D14DF798E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EA087CE-261C-4DB4-E610-14BA66BBB070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46DC81C-30CE-2F93-67D0-8C7442988579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500F1101-5018-E55C-BE31-D82CD959484D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AFECC62-A179-FE3E-18F5-63B70BE15844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04A8E85B-36EA-B37F-9E3E-2376205EF4B8}"/>
              </a:ext>
            </a:extLst>
          </p:cNvPr>
          <p:cNvSpPr/>
          <p:nvPr/>
        </p:nvSpPr>
        <p:spPr>
          <a:xfrm>
            <a:off x="1282095" y="47474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335503-D55F-EE02-CE17-C85A5253EAE7}"/>
              </a:ext>
            </a:extLst>
          </p:cNvPr>
          <p:cNvSpPr/>
          <p:nvPr/>
        </p:nvSpPr>
        <p:spPr>
          <a:xfrm>
            <a:off x="5173981" y="560567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1906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119887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1853-Mars 1856 : La guerre de Crimée : La Russie vaincue face à une coalition France-Grande Bretagne-Empire ottoman-Piémont Sardaigne ; Le traité de Paris entérine l’intégrité de l’Empire ottoman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E3C392E-48D8-CAF3-1587-C9C91EC02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B041AF5-FD5B-EE42-1BB2-9E575DEB851D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A676705-3F62-C557-1F31-02BD61F4B776}"/>
              </a:ext>
            </a:extLst>
          </p:cNvPr>
          <p:cNvCxnSpPr>
            <a:cxnSpLocks/>
            <a:endCxn id="2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D8E0EC7-11D4-08A5-1987-FA48BEC7F0E4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17C69782-CF56-992E-BD28-DDDD02AE5FD3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3012D2F-C2AA-EA53-2164-20FCDB567F03}"/>
              </a:ext>
            </a:extLst>
          </p:cNvPr>
          <p:cNvCxnSpPr>
            <a:cxnSpLocks/>
            <a:endCxn id="31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4E8BF002-CD57-13FD-797F-3F61F01C1A39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D1226C4-20CA-1624-E510-D7FD4DAE3C21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2C2AAA7E-064D-23E8-6ECF-F2CEA5B85101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00496A3-1A9E-E89E-71B5-747A512F3C2F}"/>
              </a:ext>
            </a:extLst>
          </p:cNvPr>
          <p:cNvCxnSpPr>
            <a:cxnSpLocks/>
            <a:stCxn id="25" idx="7"/>
            <a:endCxn id="28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226444C9-47F9-C725-F054-24A4814FF648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D2A505B-0FB6-1046-F6CC-E4604DCE7A14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9A258FB-A2A7-C04B-5F4F-89F827A8DC2E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0986E85-FDAD-F8EE-460E-7CF745F00D4E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9087E93F-C94E-4721-D5EB-1185D45ABDBD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7349F01-E5C6-77FC-3DEB-C9850EEAD193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57C8E426-C4F4-020F-DEB2-01D3D8F599CB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814062DE-2E2F-2D80-1739-43A75E098B18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213AFDF4-BDB8-84B8-4EC7-12856A2BD649}"/>
              </a:ext>
            </a:extLst>
          </p:cNvPr>
          <p:cNvCxnSpPr>
            <a:cxnSpLocks/>
            <a:endCxn id="131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FB4B65DF-FCCB-61EB-6B4B-9E4E351783BB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0A934289-7210-F376-59AE-257AFDD30412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9FB12032-9107-5DCE-3115-0C0512D8E149}"/>
              </a:ext>
            </a:extLst>
          </p:cNvPr>
          <p:cNvCxnSpPr>
            <a:cxnSpLocks/>
            <a:endCxn id="134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26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7) Vers la guerre générale…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*23 Oct. 1853 : L’armée ottomane attaque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guerre commence véritablement…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*Les puissances GB-France-Autriche-Prusse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Veulent encore régler le conflit internationalement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Elles proposent même un congrès de la Quintuple-Alliance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 dernier à Vérone en 1822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*Enjeu…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renaissance désespérée de la Sainte-Alliance de 1815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 sera en réalité sa fin…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66CB53B-F756-DFCB-6018-E0C120E01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D02484F-F621-D767-8E4A-A67B1B32F95B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D267010-21F5-52E6-A85A-068DF2A688AE}"/>
              </a:ext>
            </a:extLst>
          </p:cNvPr>
          <p:cNvCxnSpPr>
            <a:cxnSpLocks/>
            <a:endCxn id="17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DFF6E2D-8D11-42A0-F2E9-F153E2947F3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FFBB3B71-0193-B50F-815C-8096D8E87459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D1F44F2-ECDB-6531-F45F-0A959264BDD0}"/>
              </a:ext>
            </a:extLst>
          </p:cNvPr>
          <p:cNvCxnSpPr>
            <a:cxnSpLocks/>
            <a:endCxn id="20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C6A18807-9B3C-8E86-FA5A-B54635893446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40DBA19-2D69-CA34-08CC-A672B3337A83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E079208-491D-3EF5-0A6D-4D5688F7A9DF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15C512D-7DA6-8E18-9BC1-7CDF3F64D794}"/>
              </a:ext>
            </a:extLst>
          </p:cNvPr>
          <p:cNvCxnSpPr>
            <a:cxnSpLocks/>
            <a:stCxn id="12" idx="7"/>
            <a:endCxn id="16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324533D0-8DD9-72FB-327D-65B4E5FDF93D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F5A276F-CC4A-84A8-4BCB-2D222A713877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2C85407-61E7-7E90-2E75-F3205F4EE652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2CFB249-DF0F-D0AF-C194-30D8C6531D51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82A61FA8-4918-934F-869A-5B49434743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9" y="4620472"/>
            <a:ext cx="3987289" cy="21205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7F094537-0BD5-EB25-5038-EA442AFA00C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C353724-16A5-86D2-4555-6FA42DEB83F4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2E681B37-3DD9-17E1-523A-D844FF42474F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E571C97-0A59-3C5A-0CC2-424D14DF798E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BEA087CE-261C-4DB4-E610-14BA66BBB070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46DC81C-30CE-2F93-67D0-8C7442988579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500F1101-5018-E55C-BE31-D82CD959484D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AFECC62-A179-FE3E-18F5-63B70BE15844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22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1853 : Les Russes réagissent…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Sinope, sur la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flotte russe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Pavel </a:t>
            </a:r>
            <a:r>
              <a:rPr lang="fr-FR" u="sng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Nakhimov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Partie d’Odessa et de Sébastopol…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Détruit une escadre turque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flotte russe contrôle la mer Noire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*4 jan. 1854 : Après encore de longues hésitations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flottes britannique et française entrent en mer Noire…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950BBE39-C9FF-B2F6-9DB8-ADE7B4BFF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B55C650-7944-3D9E-3115-56705B88D433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30D5899-41A8-3507-0120-F0DD31BCDC8B}"/>
              </a:ext>
            </a:extLst>
          </p:cNvPr>
          <p:cNvCxnSpPr>
            <a:cxnSpLocks/>
            <a:endCxn id="2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1A4E9D25-C582-59A6-2BD8-2EFA354964C8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B7474B67-2F25-C520-9AAD-60B124FBEFB5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BAA48FA-B761-BB97-DA1D-8D437FCB7722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D0B43A-F4E4-0763-D1C9-A2BB14D9D3C1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F24667B-883D-1EB8-3113-284BA83BBCEA}"/>
              </a:ext>
            </a:extLst>
          </p:cNvPr>
          <p:cNvCxnSpPr>
            <a:cxnSpLocks/>
            <a:stCxn id="25" idx="5"/>
            <a:endCxn id="19" idx="2"/>
          </p:cNvCxnSpPr>
          <p:nvPr/>
        </p:nvCxnSpPr>
        <p:spPr>
          <a:xfrm>
            <a:off x="8172156" y="2048842"/>
            <a:ext cx="707489" cy="4225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8626D88B-1FFB-C6E3-DFBF-CA95B2F8564F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9028906" y="2524078"/>
            <a:ext cx="421146" cy="5922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CD9AA6F4-ADF8-716A-06E2-9BD54CDC2CAF}"/>
              </a:ext>
            </a:extLst>
          </p:cNvPr>
          <p:cNvCxnSpPr>
            <a:cxnSpLocks/>
            <a:stCxn id="7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Ellipse 155">
            <a:extLst>
              <a:ext uri="{FF2B5EF4-FFF2-40B4-BE49-F238E27FC236}">
                <a16:creationId xmlns:a16="http://schemas.microsoft.com/office/drawing/2014/main" id="{6986410A-9BE6-E284-7CB9-D31A387DA65A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864B515-75BC-99E4-27C6-C1F42B35C4B2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9816430-6F9F-3069-C795-16B7EC21A887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A1081761-2816-38D1-DB7E-3F85C7342357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A7958371-0F6E-921C-E81E-0C94D8C2AAA5}"/>
              </a:ext>
            </a:extLst>
          </p:cNvPr>
          <p:cNvCxnSpPr>
            <a:cxnSpLocks/>
            <a:stCxn id="4" idx="7"/>
            <a:endCxn id="7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6BA8F7FC-2B4A-E38A-4319-D7A439949E98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3C5866F-0DE9-A0C7-631D-7B9B24A6702F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29AC62-1A8F-055C-8270-50F80B2E8235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6A037B8-3C2F-DFD1-27AB-7EC9149BD2B2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6B7F3081-4A7D-D59E-D932-843004E4412F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2362B9C9-F82C-2CFB-A9ED-F4AA7B4A6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81" y="4387005"/>
            <a:ext cx="4375503" cy="23269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5BAACAD6-91AC-CF12-C3CA-2DF270406A66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121D1B3-5FA0-D159-B737-D76EA494DCA8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E5F5B627-674A-43EF-68FA-CB3B4925B155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CC6F9B2-F6C9-70B7-0865-2F6940F32F8F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F2582107-B58B-CB53-1D5F-E271555458A0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99036F89-5399-891D-EDE6-A9781D5CD2D7}"/>
              </a:ext>
            </a:extLst>
          </p:cNvPr>
          <p:cNvCxnSpPr>
            <a:cxnSpLocks/>
            <a:endCxn id="128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42DB90D5-6864-C775-05BF-5764B7A5FD30}"/>
              </a:ext>
            </a:extLst>
          </p:cNvPr>
          <p:cNvSpPr/>
          <p:nvPr/>
        </p:nvSpPr>
        <p:spPr>
          <a:xfrm>
            <a:off x="10109106" y="58399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68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altLang="fr-FR" sz="17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1700" b="1" baseline="300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17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17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</a:br>
            <a:r>
              <a:rPr lang="fr-FR" sz="1700" b="1" kern="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 </a:t>
            </a:r>
            <a:br>
              <a:rPr lang="fr-FR" sz="1700" b="1" kern="1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fr-FR" sz="1700" b="1" kern="100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FR" sz="1700" b="1" spc="-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1839-1856 : L’Europe, l’Empire ottoman des Tanzimat</a:t>
            </a:r>
            <a:br>
              <a:rPr lang="fr-FR" sz="1700" b="1" spc="-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</a:br>
            <a:r>
              <a:rPr lang="fr-FR" sz="1700" b="1" spc="-1" dirty="0">
                <a:solidFill>
                  <a:srgbClr val="FF0000"/>
                </a:solidFill>
                <a:cs typeface="Calibri" panose="020F0502020204030204" pitchFamily="34" charset="0"/>
              </a:rPr>
              <a:t>L</a:t>
            </a:r>
            <a:r>
              <a:rPr lang="fr-FR" sz="1700" b="1" spc="-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 retour de la question d’Orient et la guerre de Crimée</a:t>
            </a:r>
          </a:p>
          <a:p>
            <a:pPr algn="ctr">
              <a:lnSpc>
                <a:spcPct val="100000"/>
              </a:lnSpc>
            </a:pPr>
            <a:endParaRPr lang="fr-FR" sz="1700" strike="noStrike" spc="-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r>
              <a:rPr lang="fr-FR" sz="1700" b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1839 : Naissance de l’ère des Tanzimat</a:t>
            </a:r>
          </a:p>
          <a:p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1808-1839 : Sous Mahmoud II, 1</a:t>
            </a:r>
            <a:r>
              <a:rPr lang="fr-FR" sz="1700" spc="-1" baseline="30000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ère</a:t>
            </a:r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 modernisation de l’Empire ottoman : La fin des janissaires et des spahis, remplacés par une armée turque de conscription ; La recentralisation met fin aux pouvoirs locaux autonomes</a:t>
            </a:r>
          </a:p>
          <a:p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Nov. 1839 : Les Tanzimat : Suppression des inégalités religieuses, égalité juridique de tous les sujets et naissance d’une citoyenneté ottomane ; Sécularisation de l’Etat et établissement de tribunaux séculiers ; Suppression des fermes et naissance d’une véritable administration fiscale ; Mises en place d’une gendarmerie, d’un système régulier de recrutement militaire, d’un enseignement secondaire et supérieur et de ministères de plein exercice</a:t>
            </a:r>
          </a:p>
          <a:p>
            <a:endParaRPr lang="fr-FR" sz="1700" spc="-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b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1840-1853 : </a:t>
            </a:r>
            <a:r>
              <a:rPr lang="fr-FR" sz="1700" b="1" spc="-1" dirty="0">
                <a:solidFill>
                  <a:srgbClr val="FF0000"/>
                </a:solidFill>
                <a:cs typeface="Calibri" panose="020F0502020204030204" pitchFamily="34" charset="0"/>
              </a:rPr>
              <a:t>L</a:t>
            </a:r>
            <a:r>
              <a:rPr lang="fr-FR" sz="1700" b="1" spc="-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e retour de la question d’Orient : </a:t>
            </a:r>
            <a:r>
              <a:rPr lang="fr-FR" sz="1700" b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L’affaire des Lieux Saints en Palestine et le printemps des peuples en Moldavie-Valachie ; Le déclenchement de la guerre de Crimée</a:t>
            </a:r>
            <a:endParaRPr lang="fr-FR" sz="1700" spc="-1" dirty="0">
              <a:solidFill>
                <a:srgbClr val="FF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1844 : La pression russe à travers le mémorandum de Nicolas 1</a:t>
            </a:r>
            <a:r>
              <a:rPr lang="fr-FR" sz="1700" spc="-1" baseline="30000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 : Protection des minorités chrétiennes et à court terme, partage de l’Empire ottoman</a:t>
            </a:r>
          </a:p>
          <a:p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1840-1852 : La crise des Lieux Saints à Bethléem et Jérusalem : En Palestine, prosélytisme britannique des protestants et du </a:t>
            </a:r>
            <a:r>
              <a:rPr lang="fr-FR" sz="1700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sionisme chrétien</a:t>
            </a:r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 ; Réaction orthodoxe et réaction catholique de la France qui réclame une internationalisation de Jérusalem ; A la Pâques 1846, querelle violente entre catholiques et orthodoxes ; La crise religieuse devient une crise politique entre la France et la Russie</a:t>
            </a:r>
          </a:p>
          <a:p>
            <a:r>
              <a:rPr lang="fr-FR" sz="1700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1848-1849 : Le Printemps des peuples : En Moldavie, Valachie et Transylvanie hongroise, l’intervention de la Russie et de l’Autriche met en échec le soulèvement des </a:t>
            </a:r>
            <a:r>
              <a:rPr lang="fr-FR" sz="1700" i="1" spc="-1" dirty="0">
                <a:solidFill>
                  <a:srgbClr val="FF0000"/>
                </a:solidFill>
                <a:latin typeface="Calibri"/>
                <a:cs typeface="Calibri" panose="020F0502020204030204" pitchFamily="34" charset="0"/>
              </a:rPr>
              <a:t>Roumains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85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1854 : Les flottes alliées entrent en mer Noire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exige la non-belligérance et le retrait des flottes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 un conflit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russo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-ottoman et non international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III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propose en échange du retrait des flottes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L’évacuation des principautés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Britanniques exigent un retrait unilatéral des Russes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1854 : Après 9 mois de tergiversations, France et GB Rompent leurs relations diplomatiques avec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s’allient avec l’Empire ottoman contre la Russie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à Londres,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Palmerston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propose à son gouvernement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profiter de ce conflit pour redessiner l’Europe…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4E02814A-734D-1BA1-77F0-61DD9CBFF2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EC19C7B-78DC-7588-0136-EBE8DF2144A8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106483F-C2E3-5F91-9B79-E668F53AE0E9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4230C43-F33F-64E6-C19C-F8BFA1176E14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0C7D99A-3A75-A1A9-E2A7-2D19DFC4F0F1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4688EFE-28D3-71B9-C820-496021B70F8F}"/>
              </a:ext>
            </a:extLst>
          </p:cNvPr>
          <p:cNvCxnSpPr>
            <a:cxnSpLocks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7442291-C443-BFFF-E589-56EBE1FCEC45}"/>
              </a:ext>
            </a:extLst>
          </p:cNvPr>
          <p:cNvCxnSpPr>
            <a:cxnSpLocks/>
            <a:stCxn id="29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5D88C6D-E5E3-B997-3900-A73741BDF59C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5F99FAA-65DF-0CF5-44D6-BE73984F0D8E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0B5D55D-C60F-9993-09D5-5BA279F17029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20BC24E-D90F-55B0-44D2-CA0C291D9B61}"/>
              </a:ext>
            </a:extLst>
          </p:cNvPr>
          <p:cNvCxnSpPr>
            <a:cxnSpLocks/>
            <a:stCxn id="26" idx="7"/>
            <a:endCxn id="29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0EEBF58E-562D-BA31-BD88-DBB61B51F459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F1CA05C-EF20-F795-358D-18F94E062A9A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5B7F1CE3-66A3-14CF-C0D4-F569424DE78D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5276E8A8-84B2-E98F-DBE2-5B2BE88D8D5D}"/>
              </a:ext>
            </a:extLst>
          </p:cNvPr>
          <p:cNvCxnSpPr>
            <a:cxnSpLocks/>
            <a:endCxn id="129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EB0085FD-ABB6-685F-06D7-308B4B931F0F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CF540DD-530D-2D0E-6C6D-061A729D2A05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8D7B86F-53D5-C8A8-3452-3B3CE777C5C8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04EFA0B-ABBE-40FA-0712-2F3E82C56A67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F46F365-15C8-8073-3102-D3FC3A25483F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0E94910-2BE4-FAE1-2CB2-C3682F725C0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D1F75E5D-CF69-7DD9-7101-61CDA17B1F4E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C2EAF48-0609-7757-FB6F-993B33624A54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D0BE7CD-48CE-A54E-6552-BEB88B080E5C}"/>
              </a:ext>
            </a:extLst>
          </p:cNvPr>
          <p:cNvCxnSpPr>
            <a:cxnSpLocks/>
            <a:stCxn id="6" idx="5"/>
            <a:endCxn id="20" idx="2"/>
          </p:cNvCxnSpPr>
          <p:nvPr/>
        </p:nvCxnSpPr>
        <p:spPr>
          <a:xfrm>
            <a:off x="8172156" y="2048842"/>
            <a:ext cx="707489" cy="4225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72B5BB1-5014-26AB-8E53-B1A798DEAE53}"/>
              </a:ext>
            </a:extLst>
          </p:cNvPr>
          <p:cNvCxnSpPr>
            <a:cxnSpLocks/>
            <a:stCxn id="20" idx="5"/>
            <a:endCxn id="3" idx="1"/>
          </p:cNvCxnSpPr>
          <p:nvPr/>
        </p:nvCxnSpPr>
        <p:spPr>
          <a:xfrm>
            <a:off x="9028906" y="2524078"/>
            <a:ext cx="421146" cy="5922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DDF43153-5DED-F906-DB7B-0DF7CB0E3FDB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78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5895291" cy="59078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1854 : Projet de Palmerston…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Annuler tous les progrès de la Russie depuis Pierre le Grand !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comme en 1919, un véritable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glacis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protecteur…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Retour de la Finlande (1809) à la Suède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pays baltes (1721) à la Prusse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Restaurer la Pologne (1795)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Crimée et Géorgie à l’Empire ottoman (1774 et 1801)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Moldavie et Valachie à l’Autriche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 échange, Lombardie-Vénétie au Piémont-Sardaigne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*Reprenons le récit…</a:t>
            </a:r>
          </a:p>
        </p:txBody>
      </p:sp>
      <p:pic>
        <p:nvPicPr>
          <p:cNvPr id="130" name="Image 129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528DD511-7450-B8A9-EF6E-3D74940F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34" name="Ellipse 133">
            <a:extLst>
              <a:ext uri="{FF2B5EF4-FFF2-40B4-BE49-F238E27FC236}">
                <a16:creationId xmlns:a16="http://schemas.microsoft.com/office/drawing/2014/main" id="{47007F08-A8E1-ED65-C5C0-6999911DACFC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B90165D8-3E07-420B-E6CC-7FB3C7560B3C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29C627BF-1935-65F9-9A9D-5A4F594077C7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Ellipse 136">
            <a:extLst>
              <a:ext uri="{FF2B5EF4-FFF2-40B4-BE49-F238E27FC236}">
                <a16:creationId xmlns:a16="http://schemas.microsoft.com/office/drawing/2014/main" id="{2C4A66A6-2CF3-09F9-7EA9-AD2641B796E0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F3499200-80FB-084B-E1DD-4E69447DCC18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9" name="Ellipse 138">
            <a:extLst>
              <a:ext uri="{FF2B5EF4-FFF2-40B4-BE49-F238E27FC236}">
                <a16:creationId xmlns:a16="http://schemas.microsoft.com/office/drawing/2014/main" id="{1AB898CC-5172-70DF-DF2E-353BB6267614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01BE4845-B1F0-882C-FF43-90AEAF02CC54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09B1BB41-72E1-7494-DD02-53FC4C4E54E0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E4FB3A8C-569F-03CE-E291-C996B10E0BBD}"/>
              </a:ext>
            </a:extLst>
          </p:cNvPr>
          <p:cNvSpPr/>
          <p:nvPr/>
        </p:nvSpPr>
        <p:spPr>
          <a:xfrm>
            <a:off x="9669941" y="159711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43E1A3D2-6A1C-3075-3E25-594154CA0AE1}"/>
              </a:ext>
            </a:extLst>
          </p:cNvPr>
          <p:cNvSpPr/>
          <p:nvPr/>
        </p:nvSpPr>
        <p:spPr>
          <a:xfrm>
            <a:off x="10113483" y="398414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048186C5-6D41-DFD9-02EE-34B572998DFB}"/>
              </a:ext>
            </a:extLst>
          </p:cNvPr>
          <p:cNvSpPr/>
          <p:nvPr/>
        </p:nvSpPr>
        <p:spPr>
          <a:xfrm>
            <a:off x="9603145" y="263740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243AF7E6-683A-C0D9-FE45-DF24B6206CD4}"/>
              </a:ext>
            </a:extLst>
          </p:cNvPr>
          <p:cNvSpPr/>
          <p:nvPr/>
        </p:nvSpPr>
        <p:spPr>
          <a:xfrm>
            <a:off x="9574551" y="315121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8B0C14DF-9E1D-F50F-697B-C1CF9CCC0A6D}"/>
              </a:ext>
            </a:extLst>
          </p:cNvPr>
          <p:cNvSpPr/>
          <p:nvPr/>
        </p:nvSpPr>
        <p:spPr>
          <a:xfrm>
            <a:off x="10899318" y="400337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Ellipse 150">
            <a:extLst>
              <a:ext uri="{FF2B5EF4-FFF2-40B4-BE49-F238E27FC236}">
                <a16:creationId xmlns:a16="http://schemas.microsoft.com/office/drawing/2014/main" id="{2A7301B4-9B25-6E52-5EB5-7A764314253C}"/>
              </a:ext>
            </a:extLst>
          </p:cNvPr>
          <p:cNvSpPr/>
          <p:nvPr/>
        </p:nvSpPr>
        <p:spPr>
          <a:xfrm>
            <a:off x="11693435" y="409294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8E4996EA-4EE2-2301-EB11-44546B523021}"/>
              </a:ext>
            </a:extLst>
          </p:cNvPr>
          <p:cNvSpPr/>
          <p:nvPr/>
        </p:nvSpPr>
        <p:spPr>
          <a:xfrm>
            <a:off x="8509740" y="415234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46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076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1854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France et GB en guerre contre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objectif : Soutenir les Turcs à Varna…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 corps expéditionnaire est dirigé par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Français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Saint-Arnaud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ancien d’Algérie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 Britannique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Lord Raglan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qui a perdu un bras à Waterloo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*Avril-Mai 1854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armée débarque à Gallipoli et rejoint Varna par terre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mer Noire, la flotte alliée bombarde Odessa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Puis elle rejoint Varna…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7AD7C64-3ECB-F4FE-22CE-0548E58C6CE1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895EF92-CB5E-AFB0-1A0C-5BF53252BE58}"/>
              </a:ext>
            </a:extLst>
          </p:cNvPr>
          <p:cNvCxnSpPr>
            <a:cxnSpLocks/>
            <a:stCxn id="20" idx="0"/>
            <a:endCxn id="15" idx="5"/>
          </p:cNvCxnSpPr>
          <p:nvPr/>
        </p:nvCxnSpPr>
        <p:spPr>
          <a:xfrm flipH="1" flipV="1">
            <a:off x="8172156" y="2048842"/>
            <a:ext cx="223845" cy="131095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8DE72E85-819E-DE26-742A-8C643EDCD249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3E0FB6DD-6794-A3D1-1C42-9F37677B9D1B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2AEDA39E-05A8-F1E6-C47D-F3F36B230B28}"/>
              </a:ext>
            </a:extLst>
          </p:cNvPr>
          <p:cNvCxnSpPr>
            <a:cxnSpLocks/>
            <a:stCxn id="133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79612895-6557-E80F-2E42-B1221A86B2E4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57DA7D23-73F2-70F5-1120-7FC6A251CDE7}"/>
              </a:ext>
            </a:extLst>
          </p:cNvPr>
          <p:cNvCxnSpPr>
            <a:cxnSpLocks/>
            <a:endCxn id="130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9C391997-DB17-0932-19F0-3E704223FAD9}"/>
              </a:ext>
            </a:extLst>
          </p:cNvPr>
          <p:cNvCxnSpPr>
            <a:cxnSpLocks/>
            <a:stCxn id="130" idx="7"/>
            <a:endCxn id="133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AA0269D3-49B3-8618-A1B1-10295B45D382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30A670F4-8A37-272E-CD4A-83886B132E9B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6F6A6CFA-A6D9-0F9A-EEFC-FE6928BF4F9D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6CBD36ED-5FC3-8271-BDF0-8AD446A74935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467F46A9-C1B7-ACAE-138F-2F71F71422DE}"/>
              </a:ext>
            </a:extLst>
          </p:cNvPr>
          <p:cNvCxnSpPr>
            <a:cxnSpLocks/>
            <a:endCxn id="138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Ellipse 137">
            <a:extLst>
              <a:ext uri="{FF2B5EF4-FFF2-40B4-BE49-F238E27FC236}">
                <a16:creationId xmlns:a16="http://schemas.microsoft.com/office/drawing/2014/main" id="{589D502D-323B-BE2E-978E-9D2C14A333B2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BA0EA65-53A0-49C5-54A7-57DE18AC6355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9ED1FF5-00BB-297E-2AD5-5BBA27D9BC4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CB7C6BA-6F30-0E60-C4E6-DCF5271D47D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7202757" y="1802296"/>
            <a:ext cx="196665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BDDB705-1DD1-7C4F-6856-466369CA1794}"/>
              </a:ext>
            </a:extLst>
          </p:cNvPr>
          <p:cNvCxnSpPr>
            <a:cxnSpLocks/>
          </p:cNvCxnSpPr>
          <p:nvPr/>
        </p:nvCxnSpPr>
        <p:spPr>
          <a:xfrm flipV="1">
            <a:off x="7399422" y="1252330"/>
            <a:ext cx="529785" cy="5428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B734F9D1-3126-F939-227C-D75273C32E73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C435B264-DE2E-DC77-4AE0-B14048CA49B3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7399422" y="1802296"/>
            <a:ext cx="182166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8388CB3-7E5D-FA49-A5D1-8FD9CB76E57F}"/>
              </a:ext>
            </a:extLst>
          </p:cNvPr>
          <p:cNvCxnSpPr>
            <a:cxnSpLocks/>
            <a:stCxn id="20" idx="1"/>
            <a:endCxn id="12" idx="6"/>
          </p:cNvCxnSpPr>
          <p:nvPr/>
        </p:nvCxnSpPr>
        <p:spPr>
          <a:xfrm flipH="1" flipV="1">
            <a:off x="7738945" y="3190807"/>
            <a:ext cx="595230" cy="1908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D32B0FB-26FD-B63F-5793-13A81ECF1397}"/>
              </a:ext>
            </a:extLst>
          </p:cNvPr>
          <p:cNvCxnSpPr>
            <a:cxnSpLocks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B536DC1-F8C4-1B5B-1DA3-59D822583209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62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 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 1854 : Les Franco-Britanniques sont à Varna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Objectif : Atteindre Silistrie assiégée par les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l’Autriche sort de sa neutralité et entre en scène…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*Juin 1854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L’Autriche, inquiète de la présence russe dans les Balkans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Exige et obtient le retrait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Les Russes se retireront en août-sept. 1854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*Moldavie et Valachie occupées conjointement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les Autrichiens et les Ottomans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*Conséquences…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373813" y="2969735"/>
            <a:ext cx="215871" cy="1684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7AD7C64-3ECB-F4FE-22CE-0548E58C6CE1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C878B75-4387-7E0B-2768-2E484B17C179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0D3A07E3-FF27-93AF-0253-FF138C7C8C7F}"/>
              </a:ext>
            </a:extLst>
          </p:cNvPr>
          <p:cNvCxnSpPr>
            <a:cxnSpLocks/>
          </p:cNvCxnSpPr>
          <p:nvPr/>
        </p:nvCxnSpPr>
        <p:spPr>
          <a:xfrm>
            <a:off x="6561168" y="2170799"/>
            <a:ext cx="579763" cy="601219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22652A5E-5E8E-C7E5-6303-0B0EEDF890BE}"/>
              </a:ext>
            </a:extLst>
          </p:cNvPr>
          <p:cNvSpPr/>
          <p:nvPr/>
        </p:nvSpPr>
        <p:spPr>
          <a:xfrm>
            <a:off x="7279178" y="285898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12C45D0-B1AD-EAE3-6422-B916CADCC65A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9D342BB-10C9-8DAA-C521-972BB47BBC59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69005BEE-B1AA-6C35-F547-C913324915FF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51ECC00-077E-5619-EC7B-7E2CC9E7A186}"/>
              </a:ext>
            </a:extLst>
          </p:cNvPr>
          <p:cNvCxnSpPr>
            <a:cxnSpLocks/>
            <a:stCxn id="128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D524492-3850-A649-3353-D750BDB411EF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30839A1-AFDB-E06C-D639-28AE083FB8BA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F044D713-289C-1474-2F01-3774B2A1BB5E}"/>
              </a:ext>
            </a:extLst>
          </p:cNvPr>
          <p:cNvCxnSpPr>
            <a:cxnSpLocks/>
            <a:stCxn id="28" idx="7"/>
            <a:endCxn id="128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>
            <a:extLst>
              <a:ext uri="{FF2B5EF4-FFF2-40B4-BE49-F238E27FC236}">
                <a16:creationId xmlns:a16="http://schemas.microsoft.com/office/drawing/2014/main" id="{AC87EA9E-7A8A-5750-6220-0501E7CDDAE6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B0389AA-6EAD-0295-D8E9-1616372B56F0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7461B305-919A-DE90-7E23-D3B1ADAA0955}"/>
              </a:ext>
            </a:extLst>
          </p:cNvPr>
          <p:cNvCxnSpPr>
            <a:cxnSpLocks/>
            <a:endCxn id="132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37F5369F-3042-CD3F-A5FC-123B60B14B93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6FD16B34-A37D-208F-DC9D-121E6E9DBB93}"/>
              </a:ext>
            </a:extLst>
          </p:cNvPr>
          <p:cNvCxnSpPr>
            <a:cxnSpLocks/>
            <a:endCxn id="133" idx="1"/>
          </p:cNvCxnSpPr>
          <p:nvPr/>
        </p:nvCxnSpPr>
        <p:spPr>
          <a:xfrm>
            <a:off x="6581753" y="2123970"/>
            <a:ext cx="938009" cy="261515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94CE3D46-21B5-734B-F31F-2F735A0C0E6B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4C24798-6B83-40B1-4320-35BD624D9962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EC31A9E-4FD2-E0BB-C7DF-29812C0EDAA0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202757" y="1802296"/>
            <a:ext cx="171056" cy="9479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Ellipse 132">
            <a:extLst>
              <a:ext uri="{FF2B5EF4-FFF2-40B4-BE49-F238E27FC236}">
                <a16:creationId xmlns:a16="http://schemas.microsoft.com/office/drawing/2014/main" id="{9351B2CD-A0DE-7665-EFB1-3C73F913A902}"/>
              </a:ext>
            </a:extLst>
          </p:cNvPr>
          <p:cNvSpPr/>
          <p:nvPr/>
        </p:nvSpPr>
        <p:spPr>
          <a:xfrm>
            <a:off x="7494153" y="236366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43080D9D-AAE9-6EE8-5F4F-ABC0A35DF769}"/>
              </a:ext>
            </a:extLst>
          </p:cNvPr>
          <p:cNvCxnSpPr>
            <a:cxnSpLocks/>
            <a:stCxn id="133" idx="0"/>
          </p:cNvCxnSpPr>
          <p:nvPr/>
        </p:nvCxnSpPr>
        <p:spPr>
          <a:xfrm flipH="1" flipV="1">
            <a:off x="7352341" y="1802296"/>
            <a:ext cx="229247" cy="5613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D09CE141-56C0-85B1-20B9-F539E34E23A3}"/>
              </a:ext>
            </a:extLst>
          </p:cNvPr>
          <p:cNvCxnSpPr>
            <a:cxnSpLocks/>
            <a:stCxn id="12" idx="0"/>
            <a:endCxn id="133" idx="4"/>
          </p:cNvCxnSpPr>
          <p:nvPr/>
        </p:nvCxnSpPr>
        <p:spPr>
          <a:xfrm flipH="1" flipV="1">
            <a:off x="7581588" y="2512642"/>
            <a:ext cx="69922" cy="60367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DED9D647-30CB-C794-70EB-F81D56707C1D}"/>
              </a:ext>
            </a:extLst>
          </p:cNvPr>
          <p:cNvCxnSpPr>
            <a:cxnSpLocks/>
          </p:cNvCxnSpPr>
          <p:nvPr/>
        </p:nvCxnSpPr>
        <p:spPr>
          <a:xfrm flipH="1" flipV="1">
            <a:off x="7738945" y="3190807"/>
            <a:ext cx="595230" cy="1908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77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L’Autriche bloque toute avancée vers la Bessarabie russe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Pour les alliés, la situation à Varna devient sans intérêt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décident d’attaquer la Crimée et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*Sébastopol…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Clé de la puissance militaire et navale russe en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dont la chute écarterait toute menace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*Objectif : Une victoire rapide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Ce ne sera pas le cas…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3FD51CD-31CC-3B52-3446-F8941986636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  <a:endCxn id="134" idx="4"/>
          </p:cNvCxnSpPr>
          <p:nvPr/>
        </p:nvCxnSpPr>
        <p:spPr>
          <a:xfrm flipH="1" flipV="1">
            <a:off x="7327379" y="2793835"/>
            <a:ext cx="262305" cy="344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0D3A07E3-FF27-93AF-0253-FF138C7C8C7F}"/>
              </a:ext>
            </a:extLst>
          </p:cNvPr>
          <p:cNvCxnSpPr>
            <a:cxnSpLocks/>
            <a:stCxn id="14" idx="5"/>
            <a:endCxn id="6" idx="1"/>
          </p:cNvCxnSpPr>
          <p:nvPr/>
        </p:nvCxnSpPr>
        <p:spPr>
          <a:xfrm>
            <a:off x="6556144" y="2176640"/>
            <a:ext cx="584787" cy="59537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22652A5E-5E8E-C7E5-6303-0B0EEDF890BE}"/>
              </a:ext>
            </a:extLst>
          </p:cNvPr>
          <p:cNvSpPr/>
          <p:nvPr/>
        </p:nvSpPr>
        <p:spPr>
          <a:xfrm>
            <a:off x="7239944" y="26448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FF55B6-EBCA-DBBA-BEAD-C1E12BE041D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5E663A7-B3BA-3EF4-6F3D-D4CB39DDB348}"/>
              </a:ext>
            </a:extLst>
          </p:cNvPr>
          <p:cNvSpPr/>
          <p:nvPr/>
        </p:nvSpPr>
        <p:spPr>
          <a:xfrm>
            <a:off x="7257905" y="193888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65163DC-C3FC-E228-03CF-47DFB4DBFAC6}"/>
              </a:ext>
            </a:extLst>
          </p:cNvPr>
          <p:cNvCxnSpPr>
            <a:cxnSpLocks/>
            <a:stCxn id="134" idx="0"/>
            <a:endCxn id="17" idx="4"/>
          </p:cNvCxnSpPr>
          <p:nvPr/>
        </p:nvCxnSpPr>
        <p:spPr>
          <a:xfrm flipV="1">
            <a:off x="7327379" y="2087858"/>
            <a:ext cx="17961" cy="5570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B5786CD1-83BF-6F66-ACC7-407BEE0BF0BF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D84803A-7745-AE0E-F130-CEB20537D3C2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4B371C95-E0FC-73FC-B58B-1A961870106D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C05FCAC6-7C0B-2FD2-FD8C-39348FA44AF7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069F2B66-AA50-0148-79D0-DF54B679D4B4}"/>
              </a:ext>
            </a:extLst>
          </p:cNvPr>
          <p:cNvCxnSpPr>
            <a:cxnSpLocks/>
            <a:stCxn id="129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6DCC0DD-9B41-8B9C-568E-1BFE18825743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56BE0E3-ADD4-EFED-A74A-BA01AABEB9A4}"/>
              </a:ext>
            </a:extLst>
          </p:cNvPr>
          <p:cNvCxnSpPr>
            <a:cxnSpLocks/>
            <a:endCxn id="28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5DF9CB3A-EE78-FB7F-900B-9A16062C2409}"/>
              </a:ext>
            </a:extLst>
          </p:cNvPr>
          <p:cNvCxnSpPr>
            <a:cxnSpLocks/>
            <a:stCxn id="28" idx="7"/>
            <a:endCxn id="129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66C5D2B6-71F9-15DA-11F9-1126BD69AF6B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7B5D0775-C718-6B37-FE86-DBA618D93462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47219FBC-D36B-7322-5E23-51236EB7FD4D}"/>
              </a:ext>
            </a:extLst>
          </p:cNvPr>
          <p:cNvCxnSpPr>
            <a:cxnSpLocks/>
            <a:endCxn id="135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0408D7BA-187B-614A-8E69-F0A36201A0D9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9970F82F-28B2-6229-0A81-16F6B6258DBF}"/>
              </a:ext>
            </a:extLst>
          </p:cNvPr>
          <p:cNvCxnSpPr>
            <a:cxnSpLocks/>
          </p:cNvCxnSpPr>
          <p:nvPr/>
        </p:nvCxnSpPr>
        <p:spPr>
          <a:xfrm flipV="1">
            <a:off x="6581753" y="1903662"/>
            <a:ext cx="704749" cy="22030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EFB56F03-E657-D283-95CA-03DC29E5584C}"/>
              </a:ext>
            </a:extLst>
          </p:cNvPr>
          <p:cNvSpPr/>
          <p:nvPr/>
        </p:nvSpPr>
        <p:spPr>
          <a:xfrm>
            <a:off x="7286502" y="1829175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B9D4A96-B7F9-6F38-3BA8-C85BA99402DD}"/>
              </a:ext>
            </a:extLst>
          </p:cNvPr>
          <p:cNvSpPr/>
          <p:nvPr/>
        </p:nvSpPr>
        <p:spPr>
          <a:xfrm>
            <a:off x="7383577" y="16605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06AD5292-3EC4-20C0-89E1-E93808C12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3" y="4494497"/>
            <a:ext cx="4178769" cy="22223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8095E23-76F5-F751-3354-786F1C8C50B2}"/>
              </a:ext>
            </a:extLst>
          </p:cNvPr>
          <p:cNvCxnSpPr>
            <a:cxnSpLocks/>
          </p:cNvCxnSpPr>
          <p:nvPr/>
        </p:nvCxnSpPr>
        <p:spPr>
          <a:xfrm flipH="1" flipV="1">
            <a:off x="7738945" y="3190807"/>
            <a:ext cx="595230" cy="1908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7A3FE6FB-71A6-D37B-37A3-41CA10BE2BC7}"/>
              </a:ext>
            </a:extLst>
          </p:cNvPr>
          <p:cNvSpPr/>
          <p:nvPr/>
        </p:nvSpPr>
        <p:spPr>
          <a:xfrm>
            <a:off x="2823337" y="519698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850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1854 : Après deux mois de préparation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 : Français, Britanniques et Turcs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Débarquent en Crimée…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Dans la baie de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Kalamita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près d’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Eupatoria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45 km au nord de Sébastopol…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Août 1854 : Dans le même temps , en Baltique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 bombardent et démolissent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forteresse des îles russes </a:t>
            </a:r>
            <a:r>
              <a:rPr lang="fr-FR" dirty="0"/>
              <a:t>Åland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3FD51CD-31CC-3B52-3446-F89419866367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F6C4C0D-83FF-262A-25BC-34C81A3358A9}"/>
              </a:ext>
            </a:extLst>
          </p:cNvPr>
          <p:cNvCxnSpPr>
            <a:cxnSpLocks/>
            <a:stCxn id="12" idx="1"/>
            <a:endCxn id="134" idx="4"/>
          </p:cNvCxnSpPr>
          <p:nvPr/>
        </p:nvCxnSpPr>
        <p:spPr>
          <a:xfrm flipH="1" flipV="1">
            <a:off x="7327379" y="2793835"/>
            <a:ext cx="262305" cy="344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22652A5E-5E8E-C7E5-6303-0B0EEDF890BE}"/>
              </a:ext>
            </a:extLst>
          </p:cNvPr>
          <p:cNvSpPr/>
          <p:nvPr/>
        </p:nvSpPr>
        <p:spPr>
          <a:xfrm>
            <a:off x="7239944" y="26448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DFF55B6-EBCA-DBBA-BEAD-C1E12BE041D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735ADB-2E44-D1F9-1EBE-838639C8758E}"/>
              </a:ext>
            </a:extLst>
          </p:cNvPr>
          <p:cNvCxnSpPr>
            <a:cxnSpLocks/>
          </p:cNvCxnSpPr>
          <p:nvPr/>
        </p:nvCxnSpPr>
        <p:spPr>
          <a:xfrm flipV="1">
            <a:off x="8733183" y="2396921"/>
            <a:ext cx="146462" cy="57281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367CAE6-21C0-6898-D097-5A8379706047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7738945" y="3138137"/>
            <a:ext cx="636429" cy="526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A128ED0-CA1E-EB32-1573-FC0F1A7A597F}"/>
              </a:ext>
            </a:extLst>
          </p:cNvPr>
          <p:cNvCxnSpPr>
            <a:cxnSpLocks/>
          </p:cNvCxnSpPr>
          <p:nvPr/>
        </p:nvCxnSpPr>
        <p:spPr>
          <a:xfrm flipV="1">
            <a:off x="8375374" y="2969735"/>
            <a:ext cx="357809" cy="1684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EF848C3A-1A91-5534-C91A-6C4BA80F34FD}"/>
              </a:ext>
            </a:extLst>
          </p:cNvPr>
          <p:cNvSpPr/>
          <p:nvPr/>
        </p:nvSpPr>
        <p:spPr>
          <a:xfrm>
            <a:off x="8849433" y="224794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5E663A7-B3BA-3EF4-6F3D-D4CB39DDB348}"/>
              </a:ext>
            </a:extLst>
          </p:cNvPr>
          <p:cNvSpPr/>
          <p:nvPr/>
        </p:nvSpPr>
        <p:spPr>
          <a:xfrm>
            <a:off x="7257905" y="193888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65163DC-C3FC-E228-03CF-47DFB4DBFAC6}"/>
              </a:ext>
            </a:extLst>
          </p:cNvPr>
          <p:cNvCxnSpPr>
            <a:cxnSpLocks/>
            <a:stCxn id="134" idx="0"/>
            <a:endCxn id="17" idx="4"/>
          </p:cNvCxnSpPr>
          <p:nvPr/>
        </p:nvCxnSpPr>
        <p:spPr>
          <a:xfrm flipV="1">
            <a:off x="7327379" y="2087858"/>
            <a:ext cx="17961" cy="5570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44A5CDA-A94F-233A-6F9E-56666BAD0550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F91FFEE-7286-A099-AB89-B5C3F06AB11A}"/>
              </a:ext>
            </a:extLst>
          </p:cNvPr>
          <p:cNvCxnSpPr>
            <a:cxnSpLocks/>
            <a:stCxn id="26" idx="5"/>
          </p:cNvCxnSpPr>
          <p:nvPr/>
        </p:nvCxnSpPr>
        <p:spPr>
          <a:xfrm>
            <a:off x="6556144" y="2176640"/>
            <a:ext cx="584787" cy="59537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48F6534D-7514-0096-14B3-33FD269DA2C5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1C1AE5B-7185-86F5-CD2A-C3525BC91CC3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09CE1C12-9A7F-90C7-99D8-820AB70803F8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9E416887-D374-0324-18E5-FB628509653F}"/>
              </a:ext>
            </a:extLst>
          </p:cNvPr>
          <p:cNvCxnSpPr>
            <a:cxnSpLocks/>
            <a:stCxn id="137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9D778460-6CF6-6012-463F-7202C056A6CD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E822A1E9-A5E1-B58D-CE55-21EE049957EC}"/>
              </a:ext>
            </a:extLst>
          </p:cNvPr>
          <p:cNvCxnSpPr>
            <a:cxnSpLocks/>
            <a:endCxn id="12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072AFB76-2FD2-595A-4FA0-EF2BF41D962E}"/>
              </a:ext>
            </a:extLst>
          </p:cNvPr>
          <p:cNvCxnSpPr>
            <a:cxnSpLocks/>
            <a:stCxn id="129" idx="7"/>
            <a:endCxn id="137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7199E8A8-09B8-1BF1-B3E2-FA4971E042FB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B01C8A9F-A952-3F2B-41C7-A5DEB48A7842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A7B5EECF-E6A3-C664-C09C-82D38A278A90}"/>
              </a:ext>
            </a:extLst>
          </p:cNvPr>
          <p:cNvCxnSpPr>
            <a:cxnSpLocks/>
            <a:endCxn id="140" idx="3"/>
          </p:cNvCxnSpPr>
          <p:nvPr/>
        </p:nvCxnSpPr>
        <p:spPr>
          <a:xfrm flipV="1">
            <a:off x="10495722" y="2995735"/>
            <a:ext cx="873748" cy="6714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Ellipse 139">
            <a:extLst>
              <a:ext uri="{FF2B5EF4-FFF2-40B4-BE49-F238E27FC236}">
                <a16:creationId xmlns:a16="http://schemas.microsoft.com/office/drawing/2014/main" id="{87327307-D252-6B34-56B0-EF2F5B04FD17}"/>
              </a:ext>
            </a:extLst>
          </p:cNvPr>
          <p:cNvSpPr/>
          <p:nvPr/>
        </p:nvSpPr>
        <p:spPr>
          <a:xfrm>
            <a:off x="11343861" y="2868578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3BE397B-4632-259D-48E7-07AF315DAD5D}"/>
              </a:ext>
            </a:extLst>
          </p:cNvPr>
          <p:cNvCxnSpPr>
            <a:cxnSpLocks/>
          </p:cNvCxnSpPr>
          <p:nvPr/>
        </p:nvCxnSpPr>
        <p:spPr>
          <a:xfrm flipV="1">
            <a:off x="6581753" y="1903662"/>
            <a:ext cx="704749" cy="22030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4C2B65A0-1813-8287-B6BA-8D031624D618}"/>
              </a:ext>
            </a:extLst>
          </p:cNvPr>
          <p:cNvSpPr/>
          <p:nvPr/>
        </p:nvSpPr>
        <p:spPr>
          <a:xfrm>
            <a:off x="7286502" y="1829175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1A66C3BF-4EAD-692C-DC5F-F7C956CA5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309" y="4566405"/>
            <a:ext cx="4097406" cy="2179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632F9CF6-5C1C-28E0-5749-91CA465EAF0F}"/>
              </a:ext>
            </a:extLst>
          </p:cNvPr>
          <p:cNvSpPr/>
          <p:nvPr/>
        </p:nvSpPr>
        <p:spPr>
          <a:xfrm>
            <a:off x="9140553" y="23189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7531126-844C-0F02-154F-915D3A9327DA}"/>
              </a:ext>
            </a:extLst>
          </p:cNvPr>
          <p:cNvSpPr/>
          <p:nvPr/>
        </p:nvSpPr>
        <p:spPr>
          <a:xfrm>
            <a:off x="7383577" y="16605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544F52E-3F8D-6E20-B91D-EF54FC043293}"/>
              </a:ext>
            </a:extLst>
          </p:cNvPr>
          <p:cNvCxnSpPr>
            <a:cxnSpLocks/>
          </p:cNvCxnSpPr>
          <p:nvPr/>
        </p:nvCxnSpPr>
        <p:spPr>
          <a:xfrm flipH="1" flipV="1">
            <a:off x="7738945" y="3190807"/>
            <a:ext cx="595230" cy="19081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48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48845" y="137410"/>
            <a:ext cx="5618319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*14 sept. 1854 : Après le débarquement à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Eupatoria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Objectif : S’emparer rapidement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avant cela s’en approcher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quatre étapes…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20 sept. 1854 : Au nord de la ville, sur la rivière Alma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Par mer et par terre…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Alliés, menés par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Saint-Arnaud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Lord Raglan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Battent les troupes de l’amiral russe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Menchikov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siège commence…</a:t>
            </a:r>
          </a:p>
        </p:txBody>
      </p:sp>
      <p:pic>
        <p:nvPicPr>
          <p:cNvPr id="16" name="Image 1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B313BD5C-C860-E9DB-9438-BD994B06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25" y="137410"/>
            <a:ext cx="6323095" cy="49249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72E9C53D-32C4-0652-4190-03CCF675EB2F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5774525" y="3042351"/>
            <a:ext cx="1338405" cy="57549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BE147283-40F1-A8B3-F6EC-B1DC0218A4E4}"/>
              </a:ext>
            </a:extLst>
          </p:cNvPr>
          <p:cNvSpPr/>
          <p:nvPr/>
        </p:nvSpPr>
        <p:spPr>
          <a:xfrm>
            <a:off x="7087321" y="291519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666134D-CE44-ED07-5A10-7342AF2134C5}"/>
              </a:ext>
            </a:extLst>
          </p:cNvPr>
          <p:cNvSpPr/>
          <p:nvPr/>
        </p:nvSpPr>
        <p:spPr>
          <a:xfrm>
            <a:off x="7465008" y="371695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E893A8FB-DF7E-1CC3-7060-673614C76778}"/>
              </a:ext>
            </a:extLst>
          </p:cNvPr>
          <p:cNvCxnSpPr>
            <a:cxnSpLocks/>
            <a:stCxn id="3" idx="5"/>
            <a:endCxn id="4" idx="1"/>
          </p:cNvCxnSpPr>
          <p:nvPr/>
        </p:nvCxnSpPr>
        <p:spPr>
          <a:xfrm>
            <a:off x="7236582" y="3042351"/>
            <a:ext cx="254035" cy="696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B295E8F7-8ADC-A1D7-6C03-57DD762BD323}"/>
              </a:ext>
            </a:extLst>
          </p:cNvPr>
          <p:cNvSpPr/>
          <p:nvPr/>
        </p:nvSpPr>
        <p:spPr>
          <a:xfrm>
            <a:off x="7315747" y="386592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13ABF4D-A89F-BAC4-D8A1-B9DDA8D8CC37}"/>
              </a:ext>
            </a:extLst>
          </p:cNvPr>
          <p:cNvCxnSpPr>
            <a:cxnSpLocks/>
          </p:cNvCxnSpPr>
          <p:nvPr/>
        </p:nvCxnSpPr>
        <p:spPr>
          <a:xfrm>
            <a:off x="7534334" y="3064168"/>
            <a:ext cx="18109" cy="6527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79411E4-50AD-8342-C114-54280D8772B0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7262191" y="2989681"/>
            <a:ext cx="290252" cy="7448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078C3ED-14B7-6B96-5690-9D99F6BF5150}"/>
              </a:ext>
            </a:extLst>
          </p:cNvPr>
          <p:cNvCxnSpPr>
            <a:cxnSpLocks/>
            <a:stCxn id="13" idx="2"/>
            <a:endCxn id="4" idx="6"/>
          </p:cNvCxnSpPr>
          <p:nvPr/>
        </p:nvCxnSpPr>
        <p:spPr>
          <a:xfrm flipH="1">
            <a:off x="7639878" y="3791437"/>
            <a:ext cx="131279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1E2E7AD9-8E78-F4CD-57A6-E15A45B1B924}"/>
              </a:ext>
            </a:extLst>
          </p:cNvPr>
          <p:cNvSpPr/>
          <p:nvPr/>
        </p:nvSpPr>
        <p:spPr>
          <a:xfrm>
            <a:off x="8952674" y="3716950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73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48845" y="137410"/>
            <a:ext cx="5618319" cy="3137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9 oct. 1854 : Au nord…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 sont en vue de Sébastopol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Saint-Arnaud meurt du choléra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est remplacé par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général Canrobert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25 oct. 1854 : Au sud…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Débarquement et victoire alliée à Balaklava</a:t>
            </a:r>
          </a:p>
          <a:p>
            <a:endParaRPr lang="fr-FR" dirty="0"/>
          </a:p>
          <a:p>
            <a:r>
              <a:rPr lang="fr-FR" dirty="0"/>
              <a:t>NB : Malgré la désastreuse </a:t>
            </a:r>
            <a:r>
              <a:rPr lang="fr-FR" i="1" u="sng" dirty="0"/>
              <a:t>charge de la brigade légère</a:t>
            </a:r>
            <a:endParaRPr lang="fr-FR" dirty="0"/>
          </a:p>
        </p:txBody>
      </p:sp>
      <p:pic>
        <p:nvPicPr>
          <p:cNvPr id="15" name="Image 1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CA642D1-7352-C914-4C89-B4C7B1DE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4" y="157003"/>
            <a:ext cx="6248960" cy="4468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32BB18D-8751-4413-B6AF-DAD930C5DD77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9920807" y="4106274"/>
            <a:ext cx="342743" cy="5140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79F87E76-1F81-10EA-6C44-4E8E84FB2552}"/>
              </a:ext>
            </a:extLst>
          </p:cNvPr>
          <p:cNvSpPr/>
          <p:nvPr/>
        </p:nvSpPr>
        <p:spPr>
          <a:xfrm>
            <a:off x="9063213" y="85606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Ellipse 141">
            <a:extLst>
              <a:ext uri="{FF2B5EF4-FFF2-40B4-BE49-F238E27FC236}">
                <a16:creationId xmlns:a16="http://schemas.microsoft.com/office/drawing/2014/main" id="{63D2B346-3616-9E95-7717-B27EDA2FB1E6}"/>
              </a:ext>
            </a:extLst>
          </p:cNvPr>
          <p:cNvSpPr/>
          <p:nvPr/>
        </p:nvSpPr>
        <p:spPr>
          <a:xfrm>
            <a:off x="10176115" y="39573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Ellipse 181">
            <a:extLst>
              <a:ext uri="{FF2B5EF4-FFF2-40B4-BE49-F238E27FC236}">
                <a16:creationId xmlns:a16="http://schemas.microsoft.com/office/drawing/2014/main" id="{431271BF-ED8E-8FC8-5774-61E1D492277A}"/>
              </a:ext>
            </a:extLst>
          </p:cNvPr>
          <p:cNvSpPr/>
          <p:nvPr/>
        </p:nvSpPr>
        <p:spPr>
          <a:xfrm>
            <a:off x="10607054" y="303627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59F8A39B-D380-E302-D09F-57AF70010296}"/>
              </a:ext>
            </a:extLst>
          </p:cNvPr>
          <p:cNvCxnSpPr>
            <a:cxnSpLocks/>
            <a:stCxn id="142" idx="7"/>
            <a:endCxn id="182" idx="4"/>
          </p:cNvCxnSpPr>
          <p:nvPr/>
        </p:nvCxnSpPr>
        <p:spPr>
          <a:xfrm flipV="1">
            <a:off x="10325376" y="3185248"/>
            <a:ext cx="369113" cy="793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7E29A9BB-F422-1BD5-DDD8-6E6BB7EA9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75" y="4800524"/>
            <a:ext cx="3584459" cy="1906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3C7C734-0E95-A2D4-5877-FB1AAD448AA2}"/>
              </a:ext>
            </a:extLst>
          </p:cNvPr>
          <p:cNvCxnSpPr>
            <a:cxnSpLocks/>
            <a:endCxn id="182" idx="6"/>
          </p:cNvCxnSpPr>
          <p:nvPr/>
        </p:nvCxnSpPr>
        <p:spPr>
          <a:xfrm flipH="1">
            <a:off x="10781924" y="3110761"/>
            <a:ext cx="1228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>
            <a:extLst>
              <a:ext uri="{FF2B5EF4-FFF2-40B4-BE49-F238E27FC236}">
                <a16:creationId xmlns:a16="http://schemas.microsoft.com/office/drawing/2014/main" id="{66AFEE57-1C55-F6F4-1C12-A2A5F6649E8E}"/>
              </a:ext>
            </a:extLst>
          </p:cNvPr>
          <p:cNvSpPr/>
          <p:nvPr/>
        </p:nvSpPr>
        <p:spPr>
          <a:xfrm>
            <a:off x="10150506" y="63494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AB845BA-6FFD-70C5-D2CD-E5A774B04C8C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0029849" y="151196"/>
            <a:ext cx="208092" cy="4837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61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48845" y="137410"/>
            <a:ext cx="5618319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5 nov. 1854 : Et enfin à l’est, à Inkerman…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Après la dernière victoire alliée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Sébastopol se retrouve encerclée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*Dans Sébastopol, le général russe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Totleben</a:t>
            </a:r>
          </a:p>
          <a:p>
            <a:r>
              <a:rPr lang="fr-FR" dirty="0"/>
              <a:t>Saborde ses navires ancrés dans la rade</a:t>
            </a:r>
          </a:p>
          <a:p>
            <a:r>
              <a:rPr lang="fr-FR" dirty="0"/>
              <a:t>Interdisant ainsi l'accès au port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*Conséquence : Aucune solution rapide n’est possible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Alliés et Russes se retrouvent bloqués dans le siège… </a:t>
            </a:r>
          </a:p>
        </p:txBody>
      </p:sp>
      <p:pic>
        <p:nvPicPr>
          <p:cNvPr id="15" name="Image 1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CA642D1-7352-C914-4C89-B4C7B1DE2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4" y="157003"/>
            <a:ext cx="6248960" cy="4468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32BB18D-8751-4413-B6AF-DAD930C5DD77}"/>
              </a:ext>
            </a:extLst>
          </p:cNvPr>
          <p:cNvCxnSpPr>
            <a:cxnSpLocks/>
            <a:endCxn id="142" idx="4"/>
          </p:cNvCxnSpPr>
          <p:nvPr/>
        </p:nvCxnSpPr>
        <p:spPr>
          <a:xfrm flipV="1">
            <a:off x="9920807" y="4106274"/>
            <a:ext cx="342743" cy="5140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B0F02D6D-5C49-6A02-274E-2AB5986BFFB8}"/>
              </a:ext>
            </a:extLst>
          </p:cNvPr>
          <p:cNvSpPr/>
          <p:nvPr/>
        </p:nvSpPr>
        <p:spPr>
          <a:xfrm>
            <a:off x="9920807" y="109016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9B8C89D-9E40-5E70-9DEE-9D52EC1E915B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10070068" y="702365"/>
            <a:ext cx="193482" cy="40961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79F87E76-1F81-10EA-6C44-4E8E84FB2552}"/>
              </a:ext>
            </a:extLst>
          </p:cNvPr>
          <p:cNvSpPr/>
          <p:nvPr/>
        </p:nvSpPr>
        <p:spPr>
          <a:xfrm>
            <a:off x="9063213" y="85606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6B04C16-E909-3BB2-3A3F-BC8E2C5CDBD8}"/>
              </a:ext>
            </a:extLst>
          </p:cNvPr>
          <p:cNvCxnSpPr>
            <a:cxnSpLocks/>
            <a:endCxn id="146" idx="6"/>
          </p:cNvCxnSpPr>
          <p:nvPr/>
        </p:nvCxnSpPr>
        <p:spPr>
          <a:xfrm flipH="1">
            <a:off x="9560519" y="1186471"/>
            <a:ext cx="360288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Ellipse 141">
            <a:extLst>
              <a:ext uri="{FF2B5EF4-FFF2-40B4-BE49-F238E27FC236}">
                <a16:creationId xmlns:a16="http://schemas.microsoft.com/office/drawing/2014/main" id="{63D2B346-3616-9E95-7717-B27EDA2FB1E6}"/>
              </a:ext>
            </a:extLst>
          </p:cNvPr>
          <p:cNvSpPr/>
          <p:nvPr/>
        </p:nvSpPr>
        <p:spPr>
          <a:xfrm>
            <a:off x="10176115" y="39573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6" name="Ellipse 145">
            <a:extLst>
              <a:ext uri="{FF2B5EF4-FFF2-40B4-BE49-F238E27FC236}">
                <a16:creationId xmlns:a16="http://schemas.microsoft.com/office/drawing/2014/main" id="{BBD80BBC-5AAC-4E8A-9B46-E6A21C346CD3}"/>
              </a:ext>
            </a:extLst>
          </p:cNvPr>
          <p:cNvSpPr/>
          <p:nvPr/>
        </p:nvSpPr>
        <p:spPr>
          <a:xfrm>
            <a:off x="9385649" y="111198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Ellipse 154">
            <a:extLst>
              <a:ext uri="{FF2B5EF4-FFF2-40B4-BE49-F238E27FC236}">
                <a16:creationId xmlns:a16="http://schemas.microsoft.com/office/drawing/2014/main" id="{C5BDBB04-EF35-7D37-3B46-4B6CD695EEAB}"/>
              </a:ext>
            </a:extLst>
          </p:cNvPr>
          <p:cNvSpPr/>
          <p:nvPr/>
        </p:nvSpPr>
        <p:spPr>
          <a:xfrm>
            <a:off x="8958682" y="270995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avec flèche 155">
            <a:extLst>
              <a:ext uri="{FF2B5EF4-FFF2-40B4-BE49-F238E27FC236}">
                <a16:creationId xmlns:a16="http://schemas.microsoft.com/office/drawing/2014/main" id="{B27FD93F-B697-1C4F-5942-7B820464000D}"/>
              </a:ext>
            </a:extLst>
          </p:cNvPr>
          <p:cNvCxnSpPr>
            <a:cxnSpLocks/>
            <a:stCxn id="142" idx="1"/>
            <a:endCxn id="155" idx="5"/>
          </p:cNvCxnSpPr>
          <p:nvPr/>
        </p:nvCxnSpPr>
        <p:spPr>
          <a:xfrm flipH="1" flipV="1">
            <a:off x="9107943" y="2837108"/>
            <a:ext cx="1093781" cy="11420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FE11AA1F-5834-21A1-799C-7976BD3A4B70}"/>
              </a:ext>
            </a:extLst>
          </p:cNvPr>
          <p:cNvSpPr/>
          <p:nvPr/>
        </p:nvSpPr>
        <p:spPr>
          <a:xfrm>
            <a:off x="8395465" y="14973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Ellipse 159">
            <a:extLst>
              <a:ext uri="{FF2B5EF4-FFF2-40B4-BE49-F238E27FC236}">
                <a16:creationId xmlns:a16="http://schemas.microsoft.com/office/drawing/2014/main" id="{677F3966-1E55-6122-0068-049B90AE3A61}"/>
              </a:ext>
            </a:extLst>
          </p:cNvPr>
          <p:cNvSpPr/>
          <p:nvPr/>
        </p:nvSpPr>
        <p:spPr>
          <a:xfrm>
            <a:off x="9069861" y="15152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B2D731D1-3E1E-D42A-1634-E332A97B0F57}"/>
              </a:ext>
            </a:extLst>
          </p:cNvPr>
          <p:cNvCxnSpPr>
            <a:cxnSpLocks/>
            <a:stCxn id="155" idx="0"/>
            <a:endCxn id="159" idx="5"/>
          </p:cNvCxnSpPr>
          <p:nvPr/>
        </p:nvCxnSpPr>
        <p:spPr>
          <a:xfrm flipH="1" flipV="1">
            <a:off x="8544726" y="1624535"/>
            <a:ext cx="501391" cy="1085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avec flèche 163">
            <a:extLst>
              <a:ext uri="{FF2B5EF4-FFF2-40B4-BE49-F238E27FC236}">
                <a16:creationId xmlns:a16="http://schemas.microsoft.com/office/drawing/2014/main" id="{E570FE5A-940A-71DC-42E9-8B9B97D90F6E}"/>
              </a:ext>
            </a:extLst>
          </p:cNvPr>
          <p:cNvCxnSpPr>
            <a:cxnSpLocks/>
            <a:stCxn id="155" idx="0"/>
            <a:endCxn id="160" idx="4"/>
          </p:cNvCxnSpPr>
          <p:nvPr/>
        </p:nvCxnSpPr>
        <p:spPr>
          <a:xfrm flipV="1">
            <a:off x="9046117" y="1664246"/>
            <a:ext cx="111179" cy="10457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lipse 181">
            <a:extLst>
              <a:ext uri="{FF2B5EF4-FFF2-40B4-BE49-F238E27FC236}">
                <a16:creationId xmlns:a16="http://schemas.microsoft.com/office/drawing/2014/main" id="{431271BF-ED8E-8FC8-5774-61E1D492277A}"/>
              </a:ext>
            </a:extLst>
          </p:cNvPr>
          <p:cNvSpPr/>
          <p:nvPr/>
        </p:nvSpPr>
        <p:spPr>
          <a:xfrm>
            <a:off x="10607054" y="3036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59F8A39B-D380-E302-D09F-57AF70010296}"/>
              </a:ext>
            </a:extLst>
          </p:cNvPr>
          <p:cNvCxnSpPr>
            <a:cxnSpLocks/>
            <a:stCxn id="142" idx="7"/>
            <a:endCxn id="182" idx="4"/>
          </p:cNvCxnSpPr>
          <p:nvPr/>
        </p:nvCxnSpPr>
        <p:spPr>
          <a:xfrm flipV="1">
            <a:off x="10325376" y="3185248"/>
            <a:ext cx="369113" cy="793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7E29A9BB-F422-1BD5-DDD8-6E6BB7EA9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75" y="4800524"/>
            <a:ext cx="3584459" cy="1906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3C7C734-0E95-A2D4-5877-FB1AAD448AA2}"/>
              </a:ext>
            </a:extLst>
          </p:cNvPr>
          <p:cNvCxnSpPr>
            <a:cxnSpLocks/>
            <a:endCxn id="182" idx="6"/>
          </p:cNvCxnSpPr>
          <p:nvPr/>
        </p:nvCxnSpPr>
        <p:spPr>
          <a:xfrm flipH="1">
            <a:off x="10781924" y="3110761"/>
            <a:ext cx="122871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6F330F0-4096-5083-B3FA-2E3FCE535815}"/>
              </a:ext>
            </a:extLst>
          </p:cNvPr>
          <p:cNvCxnSpPr>
            <a:cxnSpLocks/>
            <a:endCxn id="18" idx="5"/>
          </p:cNvCxnSpPr>
          <p:nvPr/>
        </p:nvCxnSpPr>
        <p:spPr>
          <a:xfrm flipH="1" flipV="1">
            <a:off x="10070068" y="1217324"/>
            <a:ext cx="1940566" cy="18562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F15A8402-7EB0-7C25-3631-840315A78868}"/>
              </a:ext>
            </a:extLst>
          </p:cNvPr>
          <p:cNvSpPr/>
          <p:nvPr/>
        </p:nvSpPr>
        <p:spPr>
          <a:xfrm>
            <a:off x="10150506" y="63494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0A953F9-A70F-F73F-5A08-65AC718B3A23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0029849" y="151196"/>
            <a:ext cx="208092" cy="48374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569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46243" cy="38919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*Le siège de Sébastopol va durer une année entière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Quatre points pour comprendre…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Les Russes sont désavantagés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 les alliés bénéficient d’innovations technologiques…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Conserves, bateaux à vapeur, chemin de fer, fusils à canon rayé 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télégraphe sur place relié à Bucarest permet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intervention en quelques heures des gouvernements franco-britanniques dans le déroulement des opérations</a:t>
            </a:r>
          </a:p>
          <a:p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Impensable auparavant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Le choléra et le froid va tuer plus que le feu</a:t>
            </a:r>
          </a:p>
        </p:txBody>
      </p:sp>
      <p:pic>
        <p:nvPicPr>
          <p:cNvPr id="23" name="Image 2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E36D63D-E458-909E-111B-DFD63F43D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81" name="Ellipse 180">
            <a:extLst>
              <a:ext uri="{FF2B5EF4-FFF2-40B4-BE49-F238E27FC236}">
                <a16:creationId xmlns:a16="http://schemas.microsoft.com/office/drawing/2014/main" id="{DD96B6EE-CE21-2CC3-A00D-54921BAB4389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2" name="Connecteur droit avec flèche 181">
            <a:extLst>
              <a:ext uri="{FF2B5EF4-FFF2-40B4-BE49-F238E27FC236}">
                <a16:creationId xmlns:a16="http://schemas.microsoft.com/office/drawing/2014/main" id="{25D051BD-2339-38E9-29C7-B8E461123EF2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Ellipse 182">
            <a:extLst>
              <a:ext uri="{FF2B5EF4-FFF2-40B4-BE49-F238E27FC236}">
                <a16:creationId xmlns:a16="http://schemas.microsoft.com/office/drawing/2014/main" id="{74D0B4B0-91BF-99EB-7170-DA1D07D2DB3F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9CB022EC-03A7-4C3C-30E0-17215E60BA82}"/>
              </a:ext>
            </a:extLst>
          </p:cNvPr>
          <p:cNvCxnSpPr>
            <a:cxnSpLocks/>
            <a:endCxn id="194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Ellipse 184">
            <a:extLst>
              <a:ext uri="{FF2B5EF4-FFF2-40B4-BE49-F238E27FC236}">
                <a16:creationId xmlns:a16="http://schemas.microsoft.com/office/drawing/2014/main" id="{B21F2ABA-46A7-478A-A531-3F47786680F0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6" name="Connecteur droit avec flèche 185">
            <a:extLst>
              <a:ext uri="{FF2B5EF4-FFF2-40B4-BE49-F238E27FC236}">
                <a16:creationId xmlns:a16="http://schemas.microsoft.com/office/drawing/2014/main" id="{0E4091AD-1F5A-BF3D-5C5C-9212BF389A06}"/>
              </a:ext>
            </a:extLst>
          </p:cNvPr>
          <p:cNvCxnSpPr>
            <a:cxnSpLocks/>
            <a:stCxn id="187" idx="5"/>
            <a:endCxn id="185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Ellipse 186">
            <a:extLst>
              <a:ext uri="{FF2B5EF4-FFF2-40B4-BE49-F238E27FC236}">
                <a16:creationId xmlns:a16="http://schemas.microsoft.com/office/drawing/2014/main" id="{018B9FCA-3F54-7FEA-0279-B215F7A16EED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88" name="Ellipse 187">
            <a:extLst>
              <a:ext uri="{FF2B5EF4-FFF2-40B4-BE49-F238E27FC236}">
                <a16:creationId xmlns:a16="http://schemas.microsoft.com/office/drawing/2014/main" id="{8EDBA7D1-575F-C6D8-70D0-91EA429B1680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9" name="Ellipse 188">
            <a:extLst>
              <a:ext uri="{FF2B5EF4-FFF2-40B4-BE49-F238E27FC236}">
                <a16:creationId xmlns:a16="http://schemas.microsoft.com/office/drawing/2014/main" id="{C5A1BB2F-6C39-9285-D494-E2F0EEA32BED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0" name="Ellipse 189">
            <a:extLst>
              <a:ext uri="{FF2B5EF4-FFF2-40B4-BE49-F238E27FC236}">
                <a16:creationId xmlns:a16="http://schemas.microsoft.com/office/drawing/2014/main" id="{B903864E-82B7-BFEC-CB2F-8A063F512A19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2" name="Ellipse 191">
            <a:extLst>
              <a:ext uri="{FF2B5EF4-FFF2-40B4-BE49-F238E27FC236}">
                <a16:creationId xmlns:a16="http://schemas.microsoft.com/office/drawing/2014/main" id="{7BF4202F-EA4E-E1F4-FE5D-3A21232128D6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3" name="Connecteur droit avec flèche 192">
            <a:extLst>
              <a:ext uri="{FF2B5EF4-FFF2-40B4-BE49-F238E27FC236}">
                <a16:creationId xmlns:a16="http://schemas.microsoft.com/office/drawing/2014/main" id="{80C95D4D-2336-455F-1682-E4CA96AB4BF7}"/>
              </a:ext>
            </a:extLst>
          </p:cNvPr>
          <p:cNvCxnSpPr>
            <a:cxnSpLocks/>
            <a:endCxn id="192" idx="2"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Ellipse 193">
            <a:extLst>
              <a:ext uri="{FF2B5EF4-FFF2-40B4-BE49-F238E27FC236}">
                <a16:creationId xmlns:a16="http://schemas.microsoft.com/office/drawing/2014/main" id="{31E575E5-E44F-1805-868E-AF161227F310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5" name="Ellipse 194">
            <a:extLst>
              <a:ext uri="{FF2B5EF4-FFF2-40B4-BE49-F238E27FC236}">
                <a16:creationId xmlns:a16="http://schemas.microsoft.com/office/drawing/2014/main" id="{0D5DC61B-DCF8-0070-8FCF-02320692624C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6" name="Connecteur droit avec flèche 195">
            <a:extLst>
              <a:ext uri="{FF2B5EF4-FFF2-40B4-BE49-F238E27FC236}">
                <a16:creationId xmlns:a16="http://schemas.microsoft.com/office/drawing/2014/main" id="{8B6BD466-3F9F-ECB9-8372-60B2598CC143}"/>
              </a:ext>
            </a:extLst>
          </p:cNvPr>
          <p:cNvCxnSpPr>
            <a:cxnSpLocks/>
            <a:endCxn id="195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cteur droit avec flèche 196">
            <a:extLst>
              <a:ext uri="{FF2B5EF4-FFF2-40B4-BE49-F238E27FC236}">
                <a16:creationId xmlns:a16="http://schemas.microsoft.com/office/drawing/2014/main" id="{371DDDCE-A14B-2CC3-E857-66533A4F797C}"/>
              </a:ext>
            </a:extLst>
          </p:cNvPr>
          <p:cNvCxnSpPr>
            <a:cxnSpLocks/>
            <a:stCxn id="183" idx="3"/>
            <a:endCxn id="195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avec flèche 197">
            <a:extLst>
              <a:ext uri="{FF2B5EF4-FFF2-40B4-BE49-F238E27FC236}">
                <a16:creationId xmlns:a16="http://schemas.microsoft.com/office/drawing/2014/main" id="{07B99B72-C53F-0948-B28B-55A6EA704B88}"/>
              </a:ext>
            </a:extLst>
          </p:cNvPr>
          <p:cNvCxnSpPr>
            <a:cxnSpLocks/>
            <a:stCxn id="183" idx="2"/>
            <a:endCxn id="194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Ellipse 198">
            <a:extLst>
              <a:ext uri="{FF2B5EF4-FFF2-40B4-BE49-F238E27FC236}">
                <a16:creationId xmlns:a16="http://schemas.microsoft.com/office/drawing/2014/main" id="{6CAD311C-94A6-339D-FE4F-DC2DC4692298}"/>
              </a:ext>
            </a:extLst>
          </p:cNvPr>
          <p:cNvSpPr/>
          <p:nvPr/>
        </p:nvSpPr>
        <p:spPr>
          <a:xfrm>
            <a:off x="11831854" y="43164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0" name="Connecteur droit avec flèche 199">
            <a:extLst>
              <a:ext uri="{FF2B5EF4-FFF2-40B4-BE49-F238E27FC236}">
                <a16:creationId xmlns:a16="http://schemas.microsoft.com/office/drawing/2014/main" id="{527164A5-47A8-C0D9-96C8-8CE2C9B0A20C}"/>
              </a:ext>
            </a:extLst>
          </p:cNvPr>
          <p:cNvCxnSpPr>
            <a:cxnSpLocks/>
            <a:endCxn id="199" idx="4"/>
          </p:cNvCxnSpPr>
          <p:nvPr/>
        </p:nvCxnSpPr>
        <p:spPr>
          <a:xfrm flipV="1">
            <a:off x="11300751" y="4465375"/>
            <a:ext cx="618538" cy="5119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avec flèche 200">
            <a:extLst>
              <a:ext uri="{FF2B5EF4-FFF2-40B4-BE49-F238E27FC236}">
                <a16:creationId xmlns:a16="http://schemas.microsoft.com/office/drawing/2014/main" id="{859AB4C5-8134-9B8C-F25C-E93540845EAE}"/>
              </a:ext>
            </a:extLst>
          </p:cNvPr>
          <p:cNvCxnSpPr>
            <a:cxnSpLocks/>
            <a:stCxn id="183" idx="5"/>
            <a:endCxn id="181" idx="0"/>
          </p:cNvCxnSpPr>
          <p:nvPr/>
        </p:nvCxnSpPr>
        <p:spPr>
          <a:xfrm>
            <a:off x="10266000" y="2160610"/>
            <a:ext cx="650578" cy="19611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avec flèche 201">
            <a:extLst>
              <a:ext uri="{FF2B5EF4-FFF2-40B4-BE49-F238E27FC236}">
                <a16:creationId xmlns:a16="http://schemas.microsoft.com/office/drawing/2014/main" id="{9534DCEC-08E6-D695-E848-783993085F51}"/>
              </a:ext>
            </a:extLst>
          </p:cNvPr>
          <p:cNvCxnSpPr>
            <a:cxnSpLocks/>
          </p:cNvCxnSpPr>
          <p:nvPr/>
        </p:nvCxnSpPr>
        <p:spPr>
          <a:xfrm>
            <a:off x="10504996" y="2914367"/>
            <a:ext cx="1365634" cy="1402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Ellipse 202">
            <a:extLst>
              <a:ext uri="{FF2B5EF4-FFF2-40B4-BE49-F238E27FC236}">
                <a16:creationId xmlns:a16="http://schemas.microsoft.com/office/drawing/2014/main" id="{A5382897-0DE0-7798-9BAC-BBB6B1643BB9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4" name="Connecteur droit avec flèche 203">
            <a:extLst>
              <a:ext uri="{FF2B5EF4-FFF2-40B4-BE49-F238E27FC236}">
                <a16:creationId xmlns:a16="http://schemas.microsoft.com/office/drawing/2014/main" id="{F51A30AE-FAD0-ADB3-1DD4-41F7263824BA}"/>
              </a:ext>
            </a:extLst>
          </p:cNvPr>
          <p:cNvCxnSpPr>
            <a:cxnSpLocks/>
            <a:endCxn id="203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cteur droit avec flèche 204">
            <a:extLst>
              <a:ext uri="{FF2B5EF4-FFF2-40B4-BE49-F238E27FC236}">
                <a16:creationId xmlns:a16="http://schemas.microsoft.com/office/drawing/2014/main" id="{1A6C2904-B0AE-097A-6A10-EE80B2E9D0BE}"/>
              </a:ext>
            </a:extLst>
          </p:cNvPr>
          <p:cNvCxnSpPr>
            <a:cxnSpLocks/>
            <a:endCxn id="185" idx="5"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Ellipse 205">
            <a:extLst>
              <a:ext uri="{FF2B5EF4-FFF2-40B4-BE49-F238E27FC236}">
                <a16:creationId xmlns:a16="http://schemas.microsoft.com/office/drawing/2014/main" id="{78B484B6-FCAF-4B46-1784-952C4EB2696D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7" name="Connecteur droit avec flèche 206">
            <a:extLst>
              <a:ext uri="{FF2B5EF4-FFF2-40B4-BE49-F238E27FC236}">
                <a16:creationId xmlns:a16="http://schemas.microsoft.com/office/drawing/2014/main" id="{51124C46-4115-84DA-23FC-68CA5D766240}"/>
              </a:ext>
            </a:extLst>
          </p:cNvPr>
          <p:cNvCxnSpPr>
            <a:cxnSpLocks/>
            <a:endCxn id="206" idx="0"/>
          </p:cNvCxnSpPr>
          <p:nvPr/>
        </p:nvCxnSpPr>
        <p:spPr>
          <a:xfrm flipH="1">
            <a:off x="10353435" y="3012331"/>
            <a:ext cx="184036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4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1F876-A18E-687D-35EC-3690ADE5E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59D6D664-4654-435D-E9D2-2776222B9C6C}"/>
              </a:ext>
            </a:extLst>
          </p:cNvPr>
          <p:cNvSpPr/>
          <p:nvPr/>
        </p:nvSpPr>
        <p:spPr>
          <a:xfrm>
            <a:off x="202800" y="137160"/>
            <a:ext cx="11786400" cy="6604200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1853-Mars 1856 : La guerre de Crimée : La Russie vaincue face à une coalition France-Grande Bretagne-Empire ottoman-Piémont Sardaigne ; Le traité de Paris entérine l’intégrité de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 1853-Jan. 1854 : Conflit russo-turc en Moldavie ; Attaque navale des Russes à Sinope et entrée de la flotte franco-britannique en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Mars-juin 1854 : France et Grande-Bretagne entrent en guerre contre la Russie et envoient un corps expéditionnaire à Varna ; Mais avec l’accord des Ottomans, l’Autriche occupe la Moldavie-Valachie et la Russie s’en retire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Oct.-Nov. 1855 : Derniers mouvements : Les Alliés occupent les bouches du Dniepr ; Au-delà du Caucase, les Russes s’emparent de Kars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</a:p>
          <a:p>
            <a:endParaRPr lang="fr-FR" b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55128873-9D46-CA50-EF23-7BB5D84C4CFB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676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6750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La Russie possède une armée d’un million d’hommes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elle doit les déployer aux frontières menacées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En Baltique et Finlande, contre la flotte britannique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Dans le Caucase, contre les Turcs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contre les Tcherkesses et les Tchétchènes de l’émir Chamil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 ce fait, à Sébastopol…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Pas de supériorité numérique des Russes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la fin de la guerre : 200 000 Russes contre 220 000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Alliés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Enfin et surtout, la Russie…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acceptant de se défendre à la périphérie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lieu d’attirer l’ennemi vers l’intérieur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 l’obliger à allonger ses lignes…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Comme en 1812 et en 1941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C’est l’inverse qui se passe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Sébastopol se situe à 1 500 km de Moscou…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*Reprenons le récit…</a:t>
            </a:r>
          </a:p>
        </p:txBody>
      </p:sp>
      <p:pic>
        <p:nvPicPr>
          <p:cNvPr id="4" name="Image 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15E34D75-6288-4C8A-3A2C-723BD67FA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A087978-4CD0-F540-EB49-2C3553CFB656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F22B4F5-32AD-330B-0FE4-FEACFBEA536D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65922E8A-7BC5-FD35-C5FE-D97226A565F1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CC543DC-1578-2BB6-4BB4-50AB21C0A346}"/>
              </a:ext>
            </a:extLst>
          </p:cNvPr>
          <p:cNvCxnSpPr>
            <a:cxnSpLocks/>
            <a:endCxn id="25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44F874E3-322F-2D34-1B93-90E7DDB905A8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D2CA03A-D714-944A-4FE2-6BB94BDDA690}"/>
              </a:ext>
            </a:extLst>
          </p:cNvPr>
          <p:cNvCxnSpPr>
            <a:cxnSpLocks/>
            <a:stCxn id="14" idx="5"/>
            <a:endCxn id="11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5382D13-7759-C5CA-5FC9-BE2E578542C1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CAF179D-30A1-A97B-0CD8-9A8376F6FC1E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4CA96D5-4D04-4209-A6B0-A48B1C3368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F06D302F-FF42-DB12-C3A1-044CBD8FD38D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11E880D-4459-397E-C340-691369814CFC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1ECF8D0-EF5C-FD44-A232-8C4465FD5BE7}"/>
              </a:ext>
            </a:extLst>
          </p:cNvPr>
          <p:cNvCxnSpPr>
            <a:cxnSpLocks/>
            <a:endCxn id="23" idx="2"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3C90E2AE-94CD-427D-A257-5079700206CF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CD66045-DEE2-0E61-7C15-998EB6154FA4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EABC59B-EF70-F063-99FE-32C7D3E3B562}"/>
              </a:ext>
            </a:extLst>
          </p:cNvPr>
          <p:cNvCxnSpPr>
            <a:cxnSpLocks/>
            <a:endCxn id="26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2E395CC-0A40-F456-AB56-4E9C959BAE8B}"/>
              </a:ext>
            </a:extLst>
          </p:cNvPr>
          <p:cNvCxnSpPr>
            <a:cxnSpLocks/>
            <a:stCxn id="8" idx="3"/>
            <a:endCxn id="26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0A852E22-5847-5D06-5998-D592C1D6FF03}"/>
              </a:ext>
            </a:extLst>
          </p:cNvPr>
          <p:cNvCxnSpPr>
            <a:cxnSpLocks/>
            <a:stCxn id="8" idx="2"/>
            <a:endCxn id="25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4B775310-EFA8-D828-F0D4-29E743E58387}"/>
              </a:ext>
            </a:extLst>
          </p:cNvPr>
          <p:cNvSpPr/>
          <p:nvPr/>
        </p:nvSpPr>
        <p:spPr>
          <a:xfrm>
            <a:off x="11831854" y="43164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A174EFD3-F412-C4B8-B975-7B05D9AC80B2}"/>
              </a:ext>
            </a:extLst>
          </p:cNvPr>
          <p:cNvCxnSpPr>
            <a:cxnSpLocks/>
            <a:endCxn id="129" idx="4"/>
          </p:cNvCxnSpPr>
          <p:nvPr/>
        </p:nvCxnSpPr>
        <p:spPr>
          <a:xfrm flipV="1">
            <a:off x="11300751" y="4465375"/>
            <a:ext cx="618538" cy="5119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3115C12F-177C-424E-58BC-132BC6F585EA}"/>
              </a:ext>
            </a:extLst>
          </p:cNvPr>
          <p:cNvCxnSpPr>
            <a:cxnSpLocks/>
            <a:stCxn id="8" idx="5"/>
            <a:endCxn id="5" idx="0"/>
          </p:cNvCxnSpPr>
          <p:nvPr/>
        </p:nvCxnSpPr>
        <p:spPr>
          <a:xfrm>
            <a:off x="10266000" y="2160610"/>
            <a:ext cx="650578" cy="19611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127C1187-9BCE-B5D6-49BC-72D4A5D826B5}"/>
              </a:ext>
            </a:extLst>
          </p:cNvPr>
          <p:cNvCxnSpPr>
            <a:cxnSpLocks/>
          </p:cNvCxnSpPr>
          <p:nvPr/>
        </p:nvCxnSpPr>
        <p:spPr>
          <a:xfrm>
            <a:off x="10504996" y="2914367"/>
            <a:ext cx="1365634" cy="1402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Ellipse 134">
            <a:extLst>
              <a:ext uri="{FF2B5EF4-FFF2-40B4-BE49-F238E27FC236}">
                <a16:creationId xmlns:a16="http://schemas.microsoft.com/office/drawing/2014/main" id="{D3C0193E-4FD5-A85D-2CCB-90CAAA3B2B2A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27035CAC-CB40-96FC-4998-C88AA7B15CD2}"/>
              </a:ext>
            </a:extLst>
          </p:cNvPr>
          <p:cNvCxnSpPr>
            <a:cxnSpLocks/>
            <a:endCxn id="135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8BADE7F1-480F-A0F6-EC66-D2F0FE319BFB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3C8C33D6-63F7-CD62-B0C7-3A23EF8E0569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F26EE19D-C021-9A20-9449-07CFA1EA1F9F}"/>
              </a:ext>
            </a:extLst>
          </p:cNvPr>
          <p:cNvCxnSpPr>
            <a:cxnSpLocks/>
            <a:endCxn id="146" idx="0"/>
          </p:cNvCxnSpPr>
          <p:nvPr/>
        </p:nvCxnSpPr>
        <p:spPr>
          <a:xfrm flipH="1">
            <a:off x="10353435" y="3012331"/>
            <a:ext cx="184036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53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65526" cy="39380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*Sept. 1854 : Le siège de Sébastopol s’installe…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malgré le terrible hiver 1854-55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volonté des Alliés ne va pas faiblir…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Déc. 1854 : Diplomatiquement…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parviennent à isoler la Russie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Traités d’alliance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Avec l’Autriche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François-Joseph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 Piémont-Sardaigne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Cavour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ministre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V.-Emma. II</a:t>
            </a:r>
          </a:p>
          <a:p>
            <a:endParaRPr lang="fr-FR" sz="17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Envoi de 17 000 Piémontais</a:t>
            </a:r>
          </a:p>
        </p:txBody>
      </p:sp>
      <p:pic>
        <p:nvPicPr>
          <p:cNvPr id="8" name="Image 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0020B240-9783-8F08-40AE-778945DA6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D92BD7B-3CDB-D13F-3DCC-568EE6CB8BFA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8CD364B3-EA49-84DE-AB58-DEA7D4B67687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F3CBC13B-5C1A-9407-9E97-97DB8A6788A5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0EA210E-9EF9-3727-E40C-159F25FEE9B5}"/>
              </a:ext>
            </a:extLst>
          </p:cNvPr>
          <p:cNvCxnSpPr>
            <a:cxnSpLocks/>
            <a:endCxn id="129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lipse 21">
            <a:extLst>
              <a:ext uri="{FF2B5EF4-FFF2-40B4-BE49-F238E27FC236}">
                <a16:creationId xmlns:a16="http://schemas.microsoft.com/office/drawing/2014/main" id="{E00141D8-903C-53E6-6B49-066C4E0C2322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78E574D-93E2-C365-6E9D-0919590451C1}"/>
              </a:ext>
            </a:extLst>
          </p:cNvPr>
          <p:cNvCxnSpPr>
            <a:cxnSpLocks/>
            <a:stCxn id="24" idx="5"/>
            <a:endCxn id="22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ADAA3F47-A4B5-5F37-6247-D1DA92D2D81D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E358CDA-B984-7C14-13F0-CF72217827EB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0573CD2-ADD3-A151-4025-C4A840485755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D23D7D2-0F94-FB9B-D262-AD2FC8B5631D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312843A2-5458-3D61-C346-37F12D0DDCFC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8" name="Connecteur droit avec flèche 127">
            <a:extLst>
              <a:ext uri="{FF2B5EF4-FFF2-40B4-BE49-F238E27FC236}">
                <a16:creationId xmlns:a16="http://schemas.microsoft.com/office/drawing/2014/main" id="{D0B4096D-D423-5F33-87AD-8C88D9C2FD53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0FBEB4FF-6441-A666-7317-32AE2428A975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3699D17A-BC13-06E1-4CD2-BDF787320164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710BB3BC-42D2-F541-792C-879E8600FA8C}"/>
              </a:ext>
            </a:extLst>
          </p:cNvPr>
          <p:cNvCxnSpPr>
            <a:cxnSpLocks/>
            <a:endCxn id="130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5C6609F3-8D69-E942-5A6A-B2C150B5A3C2}"/>
              </a:ext>
            </a:extLst>
          </p:cNvPr>
          <p:cNvCxnSpPr>
            <a:cxnSpLocks/>
            <a:stCxn id="20" idx="3"/>
            <a:endCxn id="130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avec flèche 135">
            <a:extLst>
              <a:ext uri="{FF2B5EF4-FFF2-40B4-BE49-F238E27FC236}">
                <a16:creationId xmlns:a16="http://schemas.microsoft.com/office/drawing/2014/main" id="{429F2384-C82F-1FEF-07B8-DA6BF66D0172}"/>
              </a:ext>
            </a:extLst>
          </p:cNvPr>
          <p:cNvCxnSpPr>
            <a:cxnSpLocks/>
            <a:stCxn id="20" idx="2"/>
            <a:endCxn id="129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1CA393DC-992F-48A7-EB4B-568FFACBD0FA}"/>
              </a:ext>
            </a:extLst>
          </p:cNvPr>
          <p:cNvSpPr/>
          <p:nvPr/>
        </p:nvSpPr>
        <p:spPr>
          <a:xfrm>
            <a:off x="11831854" y="43164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0FEA9DD1-DE45-2AE6-CF68-F9ED5DE00682}"/>
              </a:ext>
            </a:extLst>
          </p:cNvPr>
          <p:cNvCxnSpPr>
            <a:cxnSpLocks/>
            <a:endCxn id="139" idx="4"/>
          </p:cNvCxnSpPr>
          <p:nvPr/>
        </p:nvCxnSpPr>
        <p:spPr>
          <a:xfrm flipV="1">
            <a:off x="11300751" y="4465375"/>
            <a:ext cx="618538" cy="51194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avec flèche 142">
            <a:extLst>
              <a:ext uri="{FF2B5EF4-FFF2-40B4-BE49-F238E27FC236}">
                <a16:creationId xmlns:a16="http://schemas.microsoft.com/office/drawing/2014/main" id="{B04CCB1F-B7EE-E1B3-1070-287D51A67F53}"/>
              </a:ext>
            </a:extLst>
          </p:cNvPr>
          <p:cNvCxnSpPr>
            <a:cxnSpLocks/>
            <a:stCxn id="20" idx="5"/>
            <a:endCxn id="10" idx="0"/>
          </p:cNvCxnSpPr>
          <p:nvPr/>
        </p:nvCxnSpPr>
        <p:spPr>
          <a:xfrm>
            <a:off x="10266000" y="2160610"/>
            <a:ext cx="650578" cy="19611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15E9A4F8-C763-BDB7-28BE-5DD953EFC14C}"/>
              </a:ext>
            </a:extLst>
          </p:cNvPr>
          <p:cNvCxnSpPr>
            <a:cxnSpLocks/>
          </p:cNvCxnSpPr>
          <p:nvPr/>
        </p:nvCxnSpPr>
        <p:spPr>
          <a:xfrm>
            <a:off x="10504996" y="2914367"/>
            <a:ext cx="1365634" cy="14020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Ellipse 145">
            <a:extLst>
              <a:ext uri="{FF2B5EF4-FFF2-40B4-BE49-F238E27FC236}">
                <a16:creationId xmlns:a16="http://schemas.microsoft.com/office/drawing/2014/main" id="{D6A93CF3-B248-3FE2-070F-DA7EF9A3DCC9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D34F7513-B4AC-9FE2-B813-D9F95C1DD900}"/>
              </a:ext>
            </a:extLst>
          </p:cNvPr>
          <p:cNvCxnSpPr>
            <a:cxnSpLocks/>
            <a:endCxn id="146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63AB6AEE-22F9-E66C-2B6E-01CDF5905052}"/>
              </a:ext>
            </a:extLst>
          </p:cNvPr>
          <p:cNvCxnSpPr>
            <a:cxnSpLocks/>
            <a:endCxn id="22" idx="5"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e 150">
            <a:extLst>
              <a:ext uri="{FF2B5EF4-FFF2-40B4-BE49-F238E27FC236}">
                <a16:creationId xmlns:a16="http://schemas.microsoft.com/office/drawing/2014/main" id="{1AFF4067-7473-BFA7-31B1-04B6312CD4A9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2" name="Connecteur droit avec flèche 151">
            <a:extLst>
              <a:ext uri="{FF2B5EF4-FFF2-40B4-BE49-F238E27FC236}">
                <a16:creationId xmlns:a16="http://schemas.microsoft.com/office/drawing/2014/main" id="{C4050620-6ADF-AA58-F746-4CF9B71AB6F8}"/>
              </a:ext>
            </a:extLst>
          </p:cNvPr>
          <p:cNvCxnSpPr>
            <a:cxnSpLocks/>
            <a:endCxn id="151" idx="0"/>
          </p:cNvCxnSpPr>
          <p:nvPr/>
        </p:nvCxnSpPr>
        <p:spPr>
          <a:xfrm flipH="1">
            <a:off x="10353435" y="3012331"/>
            <a:ext cx="184036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Ellipse 152">
            <a:extLst>
              <a:ext uri="{FF2B5EF4-FFF2-40B4-BE49-F238E27FC236}">
                <a16:creationId xmlns:a16="http://schemas.microsoft.com/office/drawing/2014/main" id="{9B125838-BB02-F12B-208F-B8E401119245}"/>
              </a:ext>
            </a:extLst>
          </p:cNvPr>
          <p:cNvSpPr/>
          <p:nvPr/>
        </p:nvSpPr>
        <p:spPr>
          <a:xfrm>
            <a:off x="8171766" y="423169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3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533683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Avril-mai 1855 : Militairement…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Ils parviennent à isoler totalement la ville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terre…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Sébastopol, intense bataille d’artillerie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mer…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Alliés prennent Kertch et occupent la mer d’Azov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Empêchant ainsi l’arrivée de renforts russes…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Mars 1855 : Mort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 fils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Alexandre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lui succède</a:t>
            </a:r>
          </a:p>
        </p:txBody>
      </p:sp>
      <p:pic>
        <p:nvPicPr>
          <p:cNvPr id="16" name="Image 15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B313BD5C-C860-E9DB-9438-BD994B067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525" y="137410"/>
            <a:ext cx="6323095" cy="49249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E690DD88-BBA1-18FD-A101-4CB954B61926}"/>
              </a:ext>
            </a:extLst>
          </p:cNvPr>
          <p:cNvCxnSpPr>
            <a:cxnSpLocks/>
            <a:endCxn id="18" idx="3"/>
          </p:cNvCxnSpPr>
          <p:nvPr/>
        </p:nvCxnSpPr>
        <p:spPr>
          <a:xfrm flipV="1">
            <a:off x="5774525" y="3042351"/>
            <a:ext cx="1338405" cy="57549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2ADC5785-5ED0-6580-C529-E83A8B8BFF4C}"/>
              </a:ext>
            </a:extLst>
          </p:cNvPr>
          <p:cNvSpPr/>
          <p:nvPr/>
        </p:nvSpPr>
        <p:spPr>
          <a:xfrm>
            <a:off x="7087321" y="291519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7306E0D-70C8-F755-9915-FA2862EE3523}"/>
              </a:ext>
            </a:extLst>
          </p:cNvPr>
          <p:cNvSpPr/>
          <p:nvPr/>
        </p:nvSpPr>
        <p:spPr>
          <a:xfrm>
            <a:off x="7465008" y="371695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3B879FA-C4DD-18D7-1760-4F4909D7974B}"/>
              </a:ext>
            </a:extLst>
          </p:cNvPr>
          <p:cNvCxnSpPr>
            <a:cxnSpLocks/>
            <a:stCxn id="18" idx="5"/>
            <a:endCxn id="27" idx="1"/>
          </p:cNvCxnSpPr>
          <p:nvPr/>
        </p:nvCxnSpPr>
        <p:spPr>
          <a:xfrm>
            <a:off x="7236582" y="3042351"/>
            <a:ext cx="254035" cy="696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D80AC48D-552A-1530-6DC3-D877206E5E67}"/>
              </a:ext>
            </a:extLst>
          </p:cNvPr>
          <p:cNvSpPr/>
          <p:nvPr/>
        </p:nvSpPr>
        <p:spPr>
          <a:xfrm>
            <a:off x="7315747" y="38659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7AEFBB20-3E41-A328-7755-AA8712AA559F}"/>
              </a:ext>
            </a:extLst>
          </p:cNvPr>
          <p:cNvCxnSpPr>
            <a:cxnSpLocks/>
          </p:cNvCxnSpPr>
          <p:nvPr/>
        </p:nvCxnSpPr>
        <p:spPr>
          <a:xfrm>
            <a:off x="7534334" y="3064168"/>
            <a:ext cx="18109" cy="65278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B1645B57-22A4-4D5A-B7B7-970B15964525}"/>
              </a:ext>
            </a:extLst>
          </p:cNvPr>
          <p:cNvCxnSpPr>
            <a:cxnSpLocks/>
            <a:stCxn id="18" idx="6"/>
          </p:cNvCxnSpPr>
          <p:nvPr/>
        </p:nvCxnSpPr>
        <p:spPr>
          <a:xfrm>
            <a:off x="7262191" y="2989681"/>
            <a:ext cx="290252" cy="7448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>
            <a:extLst>
              <a:ext uri="{FF2B5EF4-FFF2-40B4-BE49-F238E27FC236}">
                <a16:creationId xmlns:a16="http://schemas.microsoft.com/office/drawing/2014/main" id="{AE5BB2FD-F6FE-E87F-D464-EED9FDF3EA26}"/>
              </a:ext>
            </a:extLst>
          </p:cNvPr>
          <p:cNvSpPr/>
          <p:nvPr/>
        </p:nvSpPr>
        <p:spPr>
          <a:xfrm>
            <a:off x="7490617" y="418799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8B36A655-574B-B9E3-CCEE-4573DDFDCC6B}"/>
              </a:ext>
            </a:extLst>
          </p:cNvPr>
          <p:cNvCxnSpPr>
            <a:cxnSpLocks/>
          </p:cNvCxnSpPr>
          <p:nvPr/>
        </p:nvCxnSpPr>
        <p:spPr>
          <a:xfrm flipH="1">
            <a:off x="7087321" y="3738767"/>
            <a:ext cx="345205" cy="40328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B760AA56-4500-3EB2-87C8-F60540CB2A08}"/>
              </a:ext>
            </a:extLst>
          </p:cNvPr>
          <p:cNvCxnSpPr>
            <a:cxnSpLocks/>
            <a:endCxn id="141" idx="3"/>
          </p:cNvCxnSpPr>
          <p:nvPr/>
        </p:nvCxnSpPr>
        <p:spPr>
          <a:xfrm>
            <a:off x="7174756" y="4315152"/>
            <a:ext cx="341470" cy="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5743D35E-6FDC-A44D-7EFD-B1A5A8A015CB}"/>
              </a:ext>
            </a:extLst>
          </p:cNvPr>
          <p:cNvCxnSpPr>
            <a:cxnSpLocks/>
          </p:cNvCxnSpPr>
          <p:nvPr/>
        </p:nvCxnSpPr>
        <p:spPr>
          <a:xfrm flipH="1" flipV="1">
            <a:off x="7112930" y="4131147"/>
            <a:ext cx="61826" cy="2058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678F0EE5-5362-4EF3-B256-F62F8D62EACB}"/>
              </a:ext>
            </a:extLst>
          </p:cNvPr>
          <p:cNvSpPr/>
          <p:nvPr/>
        </p:nvSpPr>
        <p:spPr>
          <a:xfrm>
            <a:off x="7484232" y="387798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E0C805B-505A-A0DA-3266-5BD6B38C4BC8}"/>
              </a:ext>
            </a:extLst>
          </p:cNvPr>
          <p:cNvSpPr/>
          <p:nvPr/>
        </p:nvSpPr>
        <p:spPr>
          <a:xfrm>
            <a:off x="11022321" y="276622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37158CA-2D13-2BB8-EE5E-4D809016AF56}"/>
              </a:ext>
            </a:extLst>
          </p:cNvPr>
          <p:cNvCxnSpPr>
            <a:cxnSpLocks/>
          </p:cNvCxnSpPr>
          <p:nvPr/>
        </p:nvCxnSpPr>
        <p:spPr>
          <a:xfrm flipH="1" flipV="1">
            <a:off x="7571667" y="4391549"/>
            <a:ext cx="40362" cy="6225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CA00BDA-7CD6-BEC5-A4FB-F4CF095DDDCF}"/>
              </a:ext>
            </a:extLst>
          </p:cNvPr>
          <p:cNvCxnSpPr>
            <a:cxnSpLocks/>
          </p:cNvCxnSpPr>
          <p:nvPr/>
        </p:nvCxnSpPr>
        <p:spPr>
          <a:xfrm flipH="1">
            <a:off x="7727313" y="4611757"/>
            <a:ext cx="93960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59B0BE-A7E1-8C13-C280-860DDF30B692}"/>
              </a:ext>
            </a:extLst>
          </p:cNvPr>
          <p:cNvCxnSpPr>
            <a:cxnSpLocks/>
          </p:cNvCxnSpPr>
          <p:nvPr/>
        </p:nvCxnSpPr>
        <p:spPr>
          <a:xfrm flipH="1">
            <a:off x="8666922" y="3952472"/>
            <a:ext cx="951353" cy="65928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821CE53-3186-6C77-0512-AD3841C8DA14}"/>
              </a:ext>
            </a:extLst>
          </p:cNvPr>
          <p:cNvCxnSpPr>
            <a:cxnSpLocks/>
          </p:cNvCxnSpPr>
          <p:nvPr/>
        </p:nvCxnSpPr>
        <p:spPr>
          <a:xfrm flipH="1">
            <a:off x="9606531" y="3716950"/>
            <a:ext cx="1246140" cy="2355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8D72E4E-C339-1ED0-ED64-306BEE33E1EE}"/>
              </a:ext>
            </a:extLst>
          </p:cNvPr>
          <p:cNvCxnSpPr>
            <a:cxnSpLocks/>
            <a:endCxn id="2" idx="5"/>
          </p:cNvCxnSpPr>
          <p:nvPr/>
        </p:nvCxnSpPr>
        <p:spPr>
          <a:xfrm flipV="1">
            <a:off x="10869572" y="2893377"/>
            <a:ext cx="302010" cy="8453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BD867AF-5682-7908-2B09-868E15C0AB1E}"/>
              </a:ext>
            </a:extLst>
          </p:cNvPr>
          <p:cNvCxnSpPr>
            <a:cxnSpLocks/>
            <a:endCxn id="12" idx="4"/>
          </p:cNvCxnSpPr>
          <p:nvPr/>
        </p:nvCxnSpPr>
        <p:spPr>
          <a:xfrm flipH="1" flipV="1">
            <a:off x="8936072" y="1344811"/>
            <a:ext cx="2235510" cy="116543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5D38D849-62CF-E151-470D-6D6481853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56" y="4540810"/>
            <a:ext cx="4048181" cy="21528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53D8E290-126A-5E25-D636-B0770034DB98}"/>
              </a:ext>
            </a:extLst>
          </p:cNvPr>
          <p:cNvSpPr/>
          <p:nvPr/>
        </p:nvSpPr>
        <p:spPr>
          <a:xfrm>
            <a:off x="8848637" y="119583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BED4666-86C8-58B8-DB46-7F4FAB79326B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11171582" y="2510248"/>
            <a:ext cx="25609" cy="277789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35DFD6B0-87CD-1419-4CF9-3F3E71C9FF42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9023507" y="577913"/>
            <a:ext cx="3074113" cy="6924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5AE55789-AC05-3EED-CFEC-DE54888A9DE7}"/>
              </a:ext>
            </a:extLst>
          </p:cNvPr>
          <p:cNvSpPr/>
          <p:nvPr/>
        </p:nvSpPr>
        <p:spPr>
          <a:xfrm>
            <a:off x="8952674" y="3716950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3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533683" cy="3414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*Août 1855 : Les Russes tentent de briser le siège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attaquant au nord et à l’est de la ville…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le fleuve Tchernaïa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L’armée russe de secours de </a:t>
            </a:r>
            <a:r>
              <a:rPr lang="fr-FR" u="sng" dirty="0"/>
              <a:t>Mikhaïl Gortchakov</a:t>
            </a:r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Est battue par les Franco-Piémontais du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général Pélissier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*Dernière tentative russe pour libérer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enfin…</a:t>
            </a:r>
          </a:p>
        </p:txBody>
      </p:sp>
      <p:pic>
        <p:nvPicPr>
          <p:cNvPr id="7" name="Image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EBD4B54-F654-F774-5595-ABD7FF20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4" y="157003"/>
            <a:ext cx="6248960" cy="4468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FC1BEB-C5B5-F0BD-BA01-0A2085241826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9920807" y="4106274"/>
            <a:ext cx="342743" cy="5140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15ED9FFD-1EBB-8624-FF43-64A7CB3B5A02}"/>
              </a:ext>
            </a:extLst>
          </p:cNvPr>
          <p:cNvSpPr/>
          <p:nvPr/>
        </p:nvSpPr>
        <p:spPr>
          <a:xfrm>
            <a:off x="9063213" y="85606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F6E70C9-78B0-74CE-AFFD-1D6E41425C38}"/>
              </a:ext>
            </a:extLst>
          </p:cNvPr>
          <p:cNvSpPr/>
          <p:nvPr/>
        </p:nvSpPr>
        <p:spPr>
          <a:xfrm>
            <a:off x="10176115" y="39573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8CE0780-675B-C2BE-14C9-A46167A29B7B}"/>
              </a:ext>
            </a:extLst>
          </p:cNvPr>
          <p:cNvSpPr/>
          <p:nvPr/>
        </p:nvSpPr>
        <p:spPr>
          <a:xfrm>
            <a:off x="10924863" y="239100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F6B394B-E4DA-550D-B536-5F76DCFA8BA2}"/>
              </a:ext>
            </a:extLst>
          </p:cNvPr>
          <p:cNvCxnSpPr>
            <a:cxnSpLocks/>
            <a:stCxn id="150" idx="7"/>
            <a:endCxn id="21" idx="4"/>
          </p:cNvCxnSpPr>
          <p:nvPr/>
        </p:nvCxnSpPr>
        <p:spPr>
          <a:xfrm flipV="1">
            <a:off x="10756315" y="2539980"/>
            <a:ext cx="255983" cy="5181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5F65D433-84AF-BF85-67D8-45672FEF14A8}"/>
              </a:ext>
            </a:extLst>
          </p:cNvPr>
          <p:cNvSpPr/>
          <p:nvPr/>
        </p:nvSpPr>
        <p:spPr>
          <a:xfrm>
            <a:off x="8958682" y="270995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3368EE8-0162-317E-DF24-5528D649D806}"/>
              </a:ext>
            </a:extLst>
          </p:cNvPr>
          <p:cNvCxnSpPr>
            <a:cxnSpLocks/>
            <a:stCxn id="15" idx="1"/>
            <a:endCxn id="23" idx="5"/>
          </p:cNvCxnSpPr>
          <p:nvPr/>
        </p:nvCxnSpPr>
        <p:spPr>
          <a:xfrm flipH="1" flipV="1">
            <a:off x="9107943" y="2837108"/>
            <a:ext cx="1093781" cy="11420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3929888-3497-602A-1998-C44EB3AA2F0D}"/>
              </a:ext>
            </a:extLst>
          </p:cNvPr>
          <p:cNvSpPr/>
          <p:nvPr/>
        </p:nvSpPr>
        <p:spPr>
          <a:xfrm>
            <a:off x="8395465" y="14973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F416A21-88B2-D4B1-B4AF-494AC40BA3FA}"/>
              </a:ext>
            </a:extLst>
          </p:cNvPr>
          <p:cNvSpPr/>
          <p:nvPr/>
        </p:nvSpPr>
        <p:spPr>
          <a:xfrm>
            <a:off x="9069861" y="15152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C73F762-1EB3-08AF-ECFB-47E38B76A83A}"/>
              </a:ext>
            </a:extLst>
          </p:cNvPr>
          <p:cNvCxnSpPr>
            <a:cxnSpLocks/>
            <a:stCxn id="23" idx="0"/>
            <a:endCxn id="25" idx="5"/>
          </p:cNvCxnSpPr>
          <p:nvPr/>
        </p:nvCxnSpPr>
        <p:spPr>
          <a:xfrm flipH="1" flipV="1">
            <a:off x="8544726" y="1624535"/>
            <a:ext cx="501391" cy="1085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83CCE1F-FBB9-51D7-3587-67CA793D517C}"/>
              </a:ext>
            </a:extLst>
          </p:cNvPr>
          <p:cNvCxnSpPr>
            <a:cxnSpLocks/>
            <a:stCxn id="23" idx="0"/>
            <a:endCxn id="26" idx="4"/>
          </p:cNvCxnSpPr>
          <p:nvPr/>
        </p:nvCxnSpPr>
        <p:spPr>
          <a:xfrm flipV="1">
            <a:off x="9046117" y="1664246"/>
            <a:ext cx="111179" cy="10457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404EE9B5-01CA-0D8E-E245-9101679F4A8E}"/>
              </a:ext>
            </a:extLst>
          </p:cNvPr>
          <p:cNvCxnSpPr>
            <a:cxnSpLocks/>
            <a:stCxn id="163" idx="2"/>
            <a:endCxn id="134" idx="6"/>
          </p:cNvCxnSpPr>
          <p:nvPr/>
        </p:nvCxnSpPr>
        <p:spPr>
          <a:xfrm flipH="1" flipV="1">
            <a:off x="11361982" y="2316519"/>
            <a:ext cx="379752" cy="744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3B5765A4-F40D-855B-30A8-4F34A21D1D55}"/>
              </a:ext>
            </a:extLst>
          </p:cNvPr>
          <p:cNvSpPr/>
          <p:nvPr/>
        </p:nvSpPr>
        <p:spPr>
          <a:xfrm>
            <a:off x="11187112" y="2242032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A1656791-D801-7B95-A9A7-3949475DA9B4}"/>
              </a:ext>
            </a:extLst>
          </p:cNvPr>
          <p:cNvSpPr/>
          <p:nvPr/>
        </p:nvSpPr>
        <p:spPr>
          <a:xfrm>
            <a:off x="10607054" y="3036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1" name="Connecteur droit avec flèche 150">
            <a:extLst>
              <a:ext uri="{FF2B5EF4-FFF2-40B4-BE49-F238E27FC236}">
                <a16:creationId xmlns:a16="http://schemas.microsoft.com/office/drawing/2014/main" id="{22ECE076-27A5-BC16-9D2B-51C12CE10DB0}"/>
              </a:ext>
            </a:extLst>
          </p:cNvPr>
          <p:cNvCxnSpPr>
            <a:cxnSpLocks/>
            <a:endCxn id="150" idx="4"/>
          </p:cNvCxnSpPr>
          <p:nvPr/>
        </p:nvCxnSpPr>
        <p:spPr>
          <a:xfrm flipV="1">
            <a:off x="10325376" y="3185248"/>
            <a:ext cx="369113" cy="793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avec flèche 156">
            <a:extLst>
              <a:ext uri="{FF2B5EF4-FFF2-40B4-BE49-F238E27FC236}">
                <a16:creationId xmlns:a16="http://schemas.microsoft.com/office/drawing/2014/main" id="{2D6D9678-4B08-06B3-2FEE-CE47FF28B2D6}"/>
              </a:ext>
            </a:extLst>
          </p:cNvPr>
          <p:cNvCxnSpPr>
            <a:cxnSpLocks/>
          </p:cNvCxnSpPr>
          <p:nvPr/>
        </p:nvCxnSpPr>
        <p:spPr>
          <a:xfrm flipV="1">
            <a:off x="10350985" y="3108473"/>
            <a:ext cx="1259881" cy="9233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>
            <a:extLst>
              <a:ext uri="{FF2B5EF4-FFF2-40B4-BE49-F238E27FC236}">
                <a16:creationId xmlns:a16="http://schemas.microsoft.com/office/drawing/2014/main" id="{E70023CC-BB99-99DF-A9AE-699ACB9D6C13}"/>
              </a:ext>
            </a:extLst>
          </p:cNvPr>
          <p:cNvSpPr/>
          <p:nvPr/>
        </p:nvSpPr>
        <p:spPr>
          <a:xfrm>
            <a:off x="11585257" y="298131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avec flèche 160">
            <a:extLst>
              <a:ext uri="{FF2B5EF4-FFF2-40B4-BE49-F238E27FC236}">
                <a16:creationId xmlns:a16="http://schemas.microsoft.com/office/drawing/2014/main" id="{5118FD61-8F28-D47F-D0B0-E074FB51E32A}"/>
              </a:ext>
            </a:extLst>
          </p:cNvPr>
          <p:cNvCxnSpPr>
            <a:cxnSpLocks/>
            <a:endCxn id="162" idx="0"/>
          </p:cNvCxnSpPr>
          <p:nvPr/>
        </p:nvCxnSpPr>
        <p:spPr>
          <a:xfrm flipH="1">
            <a:off x="10934696" y="196539"/>
            <a:ext cx="324354" cy="11518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Ellipse 161">
            <a:extLst>
              <a:ext uri="{FF2B5EF4-FFF2-40B4-BE49-F238E27FC236}">
                <a16:creationId xmlns:a16="http://schemas.microsoft.com/office/drawing/2014/main" id="{49B7EDC1-1706-5FBB-2CDE-D7CB66307FD9}"/>
              </a:ext>
            </a:extLst>
          </p:cNvPr>
          <p:cNvSpPr/>
          <p:nvPr/>
        </p:nvSpPr>
        <p:spPr>
          <a:xfrm>
            <a:off x="10847261" y="134840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3D6DB5A5-D6B4-454D-BF17-BF2F274C109D}"/>
              </a:ext>
            </a:extLst>
          </p:cNvPr>
          <p:cNvSpPr/>
          <p:nvPr/>
        </p:nvSpPr>
        <p:spPr>
          <a:xfrm>
            <a:off x="11741734" y="231651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Ellipse 164">
            <a:extLst>
              <a:ext uri="{FF2B5EF4-FFF2-40B4-BE49-F238E27FC236}">
                <a16:creationId xmlns:a16="http://schemas.microsoft.com/office/drawing/2014/main" id="{BE381760-B922-6FC2-7E7A-658CA02D98CD}"/>
              </a:ext>
            </a:extLst>
          </p:cNvPr>
          <p:cNvSpPr/>
          <p:nvPr/>
        </p:nvSpPr>
        <p:spPr>
          <a:xfrm>
            <a:off x="10176115" y="62349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6" name="Connecteur droit avec flèche 165">
            <a:extLst>
              <a:ext uri="{FF2B5EF4-FFF2-40B4-BE49-F238E27FC236}">
                <a16:creationId xmlns:a16="http://schemas.microsoft.com/office/drawing/2014/main" id="{8D0531E3-72F8-BE3B-D1CE-2F3208B1641D}"/>
              </a:ext>
            </a:extLst>
          </p:cNvPr>
          <p:cNvCxnSpPr>
            <a:cxnSpLocks/>
            <a:endCxn id="165" idx="6"/>
          </p:cNvCxnSpPr>
          <p:nvPr/>
        </p:nvCxnSpPr>
        <p:spPr>
          <a:xfrm flipH="1">
            <a:off x="10350985" y="215728"/>
            <a:ext cx="906147" cy="4822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Ellipse 171">
            <a:extLst>
              <a:ext uri="{FF2B5EF4-FFF2-40B4-BE49-F238E27FC236}">
                <a16:creationId xmlns:a16="http://schemas.microsoft.com/office/drawing/2014/main" id="{A86F51EA-6345-32A7-F3DA-C67B0F5F018D}"/>
              </a:ext>
            </a:extLst>
          </p:cNvPr>
          <p:cNvSpPr/>
          <p:nvPr/>
        </p:nvSpPr>
        <p:spPr>
          <a:xfrm>
            <a:off x="9920807" y="109016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3" name="Connecteur droit avec flèche 172">
            <a:extLst>
              <a:ext uri="{FF2B5EF4-FFF2-40B4-BE49-F238E27FC236}">
                <a16:creationId xmlns:a16="http://schemas.microsoft.com/office/drawing/2014/main" id="{FCD46B13-B478-BFCA-009B-412F63420827}"/>
              </a:ext>
            </a:extLst>
          </p:cNvPr>
          <p:cNvCxnSpPr>
            <a:cxnSpLocks/>
            <a:stCxn id="172" idx="2"/>
            <a:endCxn id="174" idx="6"/>
          </p:cNvCxnSpPr>
          <p:nvPr/>
        </p:nvCxnSpPr>
        <p:spPr>
          <a:xfrm flipH="1">
            <a:off x="9658564" y="1164654"/>
            <a:ext cx="262243" cy="4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Ellipse 173">
            <a:extLst>
              <a:ext uri="{FF2B5EF4-FFF2-40B4-BE49-F238E27FC236}">
                <a16:creationId xmlns:a16="http://schemas.microsoft.com/office/drawing/2014/main" id="{CC3D3944-CA73-B000-C2B9-EA124608943C}"/>
              </a:ext>
            </a:extLst>
          </p:cNvPr>
          <p:cNvSpPr/>
          <p:nvPr/>
        </p:nvSpPr>
        <p:spPr>
          <a:xfrm>
            <a:off x="9483694" y="109065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8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533683" cy="23068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Sept. 1854-Sept. 1855 : Le siège de Sébastopol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*8 sept. 1855 : Les Français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Mac-Mahon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Prennent les forts de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Malakoff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et du Grand Redan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J’y suis, j’y reste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*11 sept. 1855 : Sébastopol se rend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la guerre n’est pas encore terminée…</a:t>
            </a:r>
          </a:p>
        </p:txBody>
      </p:sp>
      <p:pic>
        <p:nvPicPr>
          <p:cNvPr id="7" name="Image 6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FEBD4B54-F654-F774-5595-ABD7FF20E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74" y="157003"/>
            <a:ext cx="6248960" cy="44680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8FC1BEB-C5B5-F0BD-BA01-0A2085241826}"/>
              </a:ext>
            </a:extLst>
          </p:cNvPr>
          <p:cNvCxnSpPr>
            <a:cxnSpLocks/>
            <a:endCxn id="15" idx="4"/>
          </p:cNvCxnSpPr>
          <p:nvPr/>
        </p:nvCxnSpPr>
        <p:spPr>
          <a:xfrm flipV="1">
            <a:off x="9920807" y="4106274"/>
            <a:ext cx="342743" cy="51401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285D803D-1721-534C-4A28-5F76E57D62F5}"/>
              </a:ext>
            </a:extLst>
          </p:cNvPr>
          <p:cNvSpPr/>
          <p:nvPr/>
        </p:nvSpPr>
        <p:spPr>
          <a:xfrm>
            <a:off x="9920807" y="1090167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5ED9FFD-1EBB-8624-FF43-64A7CB3B5A02}"/>
              </a:ext>
            </a:extLst>
          </p:cNvPr>
          <p:cNvSpPr/>
          <p:nvPr/>
        </p:nvSpPr>
        <p:spPr>
          <a:xfrm>
            <a:off x="9063213" y="85606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56F0F4F-5F51-4B95-A9EC-A6009A46C124}"/>
              </a:ext>
            </a:extLst>
          </p:cNvPr>
          <p:cNvCxnSpPr>
            <a:cxnSpLocks/>
            <a:stCxn id="10" idx="2"/>
            <a:endCxn id="20" idx="6"/>
          </p:cNvCxnSpPr>
          <p:nvPr/>
        </p:nvCxnSpPr>
        <p:spPr>
          <a:xfrm flipH="1">
            <a:off x="9658564" y="1164654"/>
            <a:ext cx="262243" cy="48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CF6E70C9-78B0-74CE-AFFD-1D6E41425C38}"/>
              </a:ext>
            </a:extLst>
          </p:cNvPr>
          <p:cNvSpPr/>
          <p:nvPr/>
        </p:nvSpPr>
        <p:spPr>
          <a:xfrm>
            <a:off x="10176115" y="39573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A4B53E8-4917-AE76-A8E9-6EBDECD796C9}"/>
              </a:ext>
            </a:extLst>
          </p:cNvPr>
          <p:cNvSpPr/>
          <p:nvPr/>
        </p:nvSpPr>
        <p:spPr>
          <a:xfrm>
            <a:off x="9483694" y="109065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8CE0780-675B-C2BE-14C9-A46167A29B7B}"/>
              </a:ext>
            </a:extLst>
          </p:cNvPr>
          <p:cNvSpPr/>
          <p:nvPr/>
        </p:nvSpPr>
        <p:spPr>
          <a:xfrm>
            <a:off x="10924863" y="239100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F65D433-84AF-BF85-67D8-45672FEF14A8}"/>
              </a:ext>
            </a:extLst>
          </p:cNvPr>
          <p:cNvSpPr/>
          <p:nvPr/>
        </p:nvSpPr>
        <p:spPr>
          <a:xfrm>
            <a:off x="8958682" y="270995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33368EE8-0162-317E-DF24-5528D649D806}"/>
              </a:ext>
            </a:extLst>
          </p:cNvPr>
          <p:cNvCxnSpPr>
            <a:cxnSpLocks/>
            <a:stCxn id="15" idx="1"/>
            <a:endCxn id="23" idx="5"/>
          </p:cNvCxnSpPr>
          <p:nvPr/>
        </p:nvCxnSpPr>
        <p:spPr>
          <a:xfrm flipH="1" flipV="1">
            <a:off x="9107943" y="2837108"/>
            <a:ext cx="1093781" cy="114200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3929888-3497-602A-1998-C44EB3AA2F0D}"/>
              </a:ext>
            </a:extLst>
          </p:cNvPr>
          <p:cNvSpPr/>
          <p:nvPr/>
        </p:nvSpPr>
        <p:spPr>
          <a:xfrm>
            <a:off x="8395465" y="14973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F416A21-88B2-D4B1-B4AF-494AC40BA3FA}"/>
              </a:ext>
            </a:extLst>
          </p:cNvPr>
          <p:cNvSpPr/>
          <p:nvPr/>
        </p:nvSpPr>
        <p:spPr>
          <a:xfrm>
            <a:off x="9069861" y="151527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2C73F762-1EB3-08AF-ECFB-47E38B76A83A}"/>
              </a:ext>
            </a:extLst>
          </p:cNvPr>
          <p:cNvCxnSpPr>
            <a:cxnSpLocks/>
            <a:stCxn id="23" idx="0"/>
            <a:endCxn id="25" idx="5"/>
          </p:cNvCxnSpPr>
          <p:nvPr/>
        </p:nvCxnSpPr>
        <p:spPr>
          <a:xfrm flipH="1" flipV="1">
            <a:off x="8544726" y="1624535"/>
            <a:ext cx="501391" cy="10854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83CCE1F-FBB9-51D7-3587-67CA793D517C}"/>
              </a:ext>
            </a:extLst>
          </p:cNvPr>
          <p:cNvCxnSpPr>
            <a:cxnSpLocks/>
            <a:stCxn id="23" idx="0"/>
            <a:endCxn id="26" idx="4"/>
          </p:cNvCxnSpPr>
          <p:nvPr/>
        </p:nvCxnSpPr>
        <p:spPr>
          <a:xfrm flipV="1">
            <a:off x="9046117" y="1664246"/>
            <a:ext cx="111179" cy="104570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3B5765A4-F40D-855B-30A8-4F34A21D1D55}"/>
              </a:ext>
            </a:extLst>
          </p:cNvPr>
          <p:cNvSpPr/>
          <p:nvPr/>
        </p:nvSpPr>
        <p:spPr>
          <a:xfrm>
            <a:off x="10847261" y="1348404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5E219A1B-4540-6C51-6359-4553EF185FE4}"/>
              </a:ext>
            </a:extLst>
          </p:cNvPr>
          <p:cNvSpPr/>
          <p:nvPr/>
        </p:nvSpPr>
        <p:spPr>
          <a:xfrm>
            <a:off x="11741734" y="231651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95C30CB-256A-D423-2140-698733733F23}"/>
              </a:ext>
            </a:extLst>
          </p:cNvPr>
          <p:cNvSpPr/>
          <p:nvPr/>
        </p:nvSpPr>
        <p:spPr>
          <a:xfrm>
            <a:off x="10176115" y="623497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DBDDBA3-EC61-F5B6-7D6C-F884BFB3F4D0}"/>
              </a:ext>
            </a:extLst>
          </p:cNvPr>
          <p:cNvSpPr/>
          <p:nvPr/>
        </p:nvSpPr>
        <p:spPr>
          <a:xfrm>
            <a:off x="11585257" y="298131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11E7CCB-0665-180D-20A9-51E8FD1F1305}"/>
              </a:ext>
            </a:extLst>
          </p:cNvPr>
          <p:cNvCxnSpPr>
            <a:cxnSpLocks/>
            <a:stCxn id="15" idx="6"/>
            <a:endCxn id="17" idx="3"/>
          </p:cNvCxnSpPr>
          <p:nvPr/>
        </p:nvCxnSpPr>
        <p:spPr>
          <a:xfrm flipV="1">
            <a:off x="10350985" y="3108473"/>
            <a:ext cx="1259881" cy="923314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472AA946-E1A7-EA15-9692-E50099202024}"/>
              </a:ext>
            </a:extLst>
          </p:cNvPr>
          <p:cNvSpPr/>
          <p:nvPr/>
        </p:nvSpPr>
        <p:spPr>
          <a:xfrm>
            <a:off x="9151620" y="10577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B095FC7-3D74-8C1D-4F10-2C71DDFF7161}"/>
              </a:ext>
            </a:extLst>
          </p:cNvPr>
          <p:cNvSpPr/>
          <p:nvPr/>
        </p:nvSpPr>
        <p:spPr>
          <a:xfrm>
            <a:off x="8942333" y="127522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8A425BBB-0D52-E9C0-F1D7-1327394F5BDE}"/>
              </a:ext>
            </a:extLst>
          </p:cNvPr>
          <p:cNvCxnSpPr>
            <a:cxnSpLocks/>
            <a:stCxn id="132" idx="7"/>
          </p:cNvCxnSpPr>
          <p:nvPr/>
        </p:nvCxnSpPr>
        <p:spPr>
          <a:xfrm flipV="1">
            <a:off x="10756315" y="2539980"/>
            <a:ext cx="255983" cy="51811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Ellipse 131">
            <a:extLst>
              <a:ext uri="{FF2B5EF4-FFF2-40B4-BE49-F238E27FC236}">
                <a16:creationId xmlns:a16="http://schemas.microsoft.com/office/drawing/2014/main" id="{42F9994C-AFE3-51C4-13B8-BBA206D1D719}"/>
              </a:ext>
            </a:extLst>
          </p:cNvPr>
          <p:cNvSpPr/>
          <p:nvPr/>
        </p:nvSpPr>
        <p:spPr>
          <a:xfrm>
            <a:off x="10607054" y="3036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83854463-06B8-A449-A2A7-577B0B27670D}"/>
              </a:ext>
            </a:extLst>
          </p:cNvPr>
          <p:cNvCxnSpPr>
            <a:cxnSpLocks/>
            <a:endCxn id="132" idx="4"/>
          </p:cNvCxnSpPr>
          <p:nvPr/>
        </p:nvCxnSpPr>
        <p:spPr>
          <a:xfrm flipV="1">
            <a:off x="10325376" y="3185248"/>
            <a:ext cx="369113" cy="79386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16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Oct.-Nov. 1855 : Derniers mouvements : Les Alliés occupent les bouches du Dniepr ; Au-delà du Caucase, les Russes s’emparent de Kars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*Oct. 1855 : Les Franco-Britanniques occupent </a:t>
            </a:r>
            <a:r>
              <a:rPr lang="fr-FR" spc="-1" dirty="0" err="1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Kinburn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Aux bouches du Dniepr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*Nov. 1855 : En revanche, dans le Caucase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Turcs échouent dans leur nouvelle attaque de la Géorgie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les Russes s’emparent de Kars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*Face à cette situation bloquée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paix devient urgente…</a:t>
            </a:r>
          </a:p>
        </p:txBody>
      </p:sp>
      <p:pic>
        <p:nvPicPr>
          <p:cNvPr id="4" name="Image 3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2A11A258-448D-AA7B-866D-C4734A65D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0976B20-AA28-E04B-A621-804E200784DC}"/>
              </a:ext>
            </a:extLst>
          </p:cNvPr>
          <p:cNvCxnSpPr>
            <a:cxnSpLocks/>
            <a:endCxn id="12" idx="5"/>
          </p:cNvCxnSpPr>
          <p:nvPr/>
        </p:nvCxnSpPr>
        <p:spPr>
          <a:xfrm flipH="1" flipV="1">
            <a:off x="7713336" y="3243477"/>
            <a:ext cx="396994" cy="42371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B12BB9D-CFFD-AD47-CBB9-31C895E6B257}"/>
              </a:ext>
            </a:extLst>
          </p:cNvPr>
          <p:cNvSpPr/>
          <p:nvPr/>
        </p:nvSpPr>
        <p:spPr>
          <a:xfrm>
            <a:off x="7564075" y="311632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8F970C7-398E-4696-DABC-CF342F131466}"/>
              </a:ext>
            </a:extLst>
          </p:cNvPr>
          <p:cNvCxnSpPr>
            <a:cxnSpLocks/>
            <a:endCxn id="141" idx="7"/>
          </p:cNvCxnSpPr>
          <p:nvPr/>
        </p:nvCxnSpPr>
        <p:spPr>
          <a:xfrm flipH="1">
            <a:off x="11181711" y="2170799"/>
            <a:ext cx="440446" cy="10418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A82053AD-084C-9E2F-A92B-A35AF3BB50B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A948AFA-BA2D-F6E0-78C2-51C9363CDA06}"/>
              </a:ext>
            </a:extLst>
          </p:cNvPr>
          <p:cNvSpPr/>
          <p:nvPr/>
        </p:nvSpPr>
        <p:spPr>
          <a:xfrm>
            <a:off x="8308566" y="33598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C5E55873-F5F3-7AE4-F4C4-4A36474985B1}"/>
              </a:ext>
            </a:extLst>
          </p:cNvPr>
          <p:cNvCxnSpPr>
            <a:cxnSpLocks/>
            <a:endCxn id="12" idx="3"/>
          </p:cNvCxnSpPr>
          <p:nvPr/>
        </p:nvCxnSpPr>
        <p:spPr>
          <a:xfrm flipV="1">
            <a:off x="7352341" y="3243477"/>
            <a:ext cx="237343" cy="31982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6DFF55B6-EBCA-DBBA-BEAD-C1E12BE041D7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8735ADB-2E44-D1F9-1EBE-838639C8758E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8733183" y="2524078"/>
            <a:ext cx="172071" cy="44565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367CAE6-21C0-6898-D097-5A8379706047}"/>
              </a:ext>
            </a:extLst>
          </p:cNvPr>
          <p:cNvCxnSpPr>
            <a:cxnSpLocks/>
            <a:stCxn id="12" idx="6"/>
          </p:cNvCxnSpPr>
          <p:nvPr/>
        </p:nvCxnSpPr>
        <p:spPr>
          <a:xfrm flipV="1">
            <a:off x="7738945" y="3138137"/>
            <a:ext cx="636429" cy="5267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A128ED0-CA1E-EB32-1573-FC0F1A7A597F}"/>
              </a:ext>
            </a:extLst>
          </p:cNvPr>
          <p:cNvCxnSpPr>
            <a:cxnSpLocks/>
          </p:cNvCxnSpPr>
          <p:nvPr/>
        </p:nvCxnSpPr>
        <p:spPr>
          <a:xfrm flipV="1">
            <a:off x="8375374" y="2969735"/>
            <a:ext cx="357809" cy="16840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EF848C3A-1A91-5534-C91A-6C4BA80F34FD}"/>
              </a:ext>
            </a:extLst>
          </p:cNvPr>
          <p:cNvSpPr/>
          <p:nvPr/>
        </p:nvSpPr>
        <p:spPr>
          <a:xfrm>
            <a:off x="9498789" y="196474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C3EEFAE-0579-03FE-6EBA-CF91B6FD4CAF}"/>
              </a:ext>
            </a:extLst>
          </p:cNvPr>
          <p:cNvCxnSpPr>
            <a:cxnSpLocks/>
            <a:endCxn id="130" idx="4"/>
          </p:cNvCxnSpPr>
          <p:nvPr/>
        </p:nvCxnSpPr>
        <p:spPr>
          <a:xfrm flipV="1">
            <a:off x="9410540" y="2113719"/>
            <a:ext cx="175684" cy="43217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DF2FD81-70E8-F02E-1ED3-04EE24F48D9F}"/>
              </a:ext>
            </a:extLst>
          </p:cNvPr>
          <p:cNvCxnSpPr>
            <a:cxnSpLocks/>
          </p:cNvCxnSpPr>
          <p:nvPr/>
        </p:nvCxnSpPr>
        <p:spPr>
          <a:xfrm flipV="1">
            <a:off x="8819218" y="2488029"/>
            <a:ext cx="616330" cy="20684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19F8DC96-F4F9-16B6-01C7-C615FD6B564D}"/>
              </a:ext>
            </a:extLst>
          </p:cNvPr>
          <p:cNvCxnSpPr>
            <a:cxnSpLocks/>
            <a:endCxn id="5" idx="5"/>
          </p:cNvCxnSpPr>
          <p:nvPr/>
        </p:nvCxnSpPr>
        <p:spPr>
          <a:xfrm flipH="1" flipV="1">
            <a:off x="9187509" y="1889696"/>
            <a:ext cx="286443" cy="10647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128">
            <a:extLst>
              <a:ext uri="{FF2B5EF4-FFF2-40B4-BE49-F238E27FC236}">
                <a16:creationId xmlns:a16="http://schemas.microsoft.com/office/drawing/2014/main" id="{D60596CA-1BE4-9CD6-A867-5F0EEE82FDC6}"/>
              </a:ext>
            </a:extLst>
          </p:cNvPr>
          <p:cNvSpPr/>
          <p:nvPr/>
        </p:nvSpPr>
        <p:spPr>
          <a:xfrm>
            <a:off x="8483436" y="186772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4051B4D5-4882-7D04-7CDA-70465E8725C6}"/>
              </a:ext>
            </a:extLst>
          </p:cNvPr>
          <p:cNvCxnSpPr>
            <a:cxnSpLocks/>
            <a:stCxn id="7" idx="1"/>
            <a:endCxn id="129" idx="4"/>
          </p:cNvCxnSpPr>
          <p:nvPr/>
        </p:nvCxnSpPr>
        <p:spPr>
          <a:xfrm flipH="1" flipV="1">
            <a:off x="8570871" y="2016699"/>
            <a:ext cx="334383" cy="40203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Ellipse 140">
            <a:extLst>
              <a:ext uri="{FF2B5EF4-FFF2-40B4-BE49-F238E27FC236}">
                <a16:creationId xmlns:a16="http://schemas.microsoft.com/office/drawing/2014/main" id="{4E781115-984B-7A53-0D59-0AC2A04FE661}"/>
              </a:ext>
            </a:extLst>
          </p:cNvPr>
          <p:cNvSpPr/>
          <p:nvPr/>
        </p:nvSpPr>
        <p:spPr>
          <a:xfrm>
            <a:off x="11032450" y="3190807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42E30F2-DA63-2B25-1CEE-E77A678809DB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23C634C-53EF-A569-94AF-792C69052468}"/>
              </a:ext>
            </a:extLst>
          </p:cNvPr>
          <p:cNvCxnSpPr>
            <a:cxnSpLocks/>
            <a:endCxn id="25" idx="4"/>
          </p:cNvCxnSpPr>
          <p:nvPr/>
        </p:nvCxnSpPr>
        <p:spPr>
          <a:xfrm flipH="1" flipV="1">
            <a:off x="7327379" y="2793835"/>
            <a:ext cx="262305" cy="3443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07F55EC1-CBB0-6793-4384-58889AFF7BFB}"/>
              </a:ext>
            </a:extLst>
          </p:cNvPr>
          <p:cNvSpPr/>
          <p:nvPr/>
        </p:nvSpPr>
        <p:spPr>
          <a:xfrm>
            <a:off x="7239944" y="2644861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A49E944-90BC-0532-96F3-B51F099A3C51}"/>
              </a:ext>
            </a:extLst>
          </p:cNvPr>
          <p:cNvSpPr/>
          <p:nvPr/>
        </p:nvSpPr>
        <p:spPr>
          <a:xfrm>
            <a:off x="7257905" y="1938884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C9F00D63-7744-55C6-69D7-5442D6EC032D}"/>
              </a:ext>
            </a:extLst>
          </p:cNvPr>
          <p:cNvCxnSpPr>
            <a:cxnSpLocks/>
            <a:stCxn id="25" idx="0"/>
            <a:endCxn id="28" idx="4"/>
          </p:cNvCxnSpPr>
          <p:nvPr/>
        </p:nvCxnSpPr>
        <p:spPr>
          <a:xfrm flipV="1">
            <a:off x="7327379" y="2087858"/>
            <a:ext cx="17961" cy="55700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AB05D0E4-1A18-B78A-4640-E3713DB7C6CC}"/>
              </a:ext>
            </a:extLst>
          </p:cNvPr>
          <p:cNvSpPr/>
          <p:nvPr/>
        </p:nvSpPr>
        <p:spPr>
          <a:xfrm>
            <a:off x="6096000" y="292202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DB2269F-8423-59C5-872A-1CB2AB8AA2F9}"/>
              </a:ext>
            </a:extLst>
          </p:cNvPr>
          <p:cNvCxnSpPr>
            <a:cxnSpLocks/>
            <a:stCxn id="134" idx="5"/>
          </p:cNvCxnSpPr>
          <p:nvPr/>
        </p:nvCxnSpPr>
        <p:spPr>
          <a:xfrm>
            <a:off x="6556144" y="2176640"/>
            <a:ext cx="584787" cy="59537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732F2094-0B83-3C10-62E8-7AD7D4E9B4FC}"/>
              </a:ext>
            </a:extLst>
          </p:cNvPr>
          <p:cNvSpPr/>
          <p:nvPr/>
        </p:nvSpPr>
        <p:spPr>
          <a:xfrm>
            <a:off x="6406883" y="2049483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F7DF65FA-3A07-259C-2A3B-3C41A6059A64}"/>
              </a:ext>
            </a:extLst>
          </p:cNvPr>
          <p:cNvCxnSpPr>
            <a:cxnSpLocks/>
          </p:cNvCxnSpPr>
          <p:nvPr/>
        </p:nvCxnSpPr>
        <p:spPr>
          <a:xfrm flipH="1" flipV="1">
            <a:off x="7355406" y="3563304"/>
            <a:ext cx="146843" cy="56386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Ellipse 136">
            <a:extLst>
              <a:ext uri="{FF2B5EF4-FFF2-40B4-BE49-F238E27FC236}">
                <a16:creationId xmlns:a16="http://schemas.microsoft.com/office/drawing/2014/main" id="{E97B424F-C6C6-FE1D-C46B-1A9B6019F28F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A237E79E-8933-6847-5486-A61C2D35A88C}"/>
              </a:ext>
            </a:extLst>
          </p:cNvPr>
          <p:cNvCxnSpPr>
            <a:cxnSpLocks/>
            <a:stCxn id="143" idx="7"/>
          </p:cNvCxnSpPr>
          <p:nvPr/>
        </p:nvCxnSpPr>
        <p:spPr>
          <a:xfrm flipV="1">
            <a:off x="7846375" y="3501643"/>
            <a:ext cx="528999" cy="479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BE808071-DC31-B7BE-18E1-0662968481B6}"/>
              </a:ext>
            </a:extLst>
          </p:cNvPr>
          <p:cNvSpPr/>
          <p:nvPr/>
        </p:nvSpPr>
        <p:spPr>
          <a:xfrm>
            <a:off x="7224552" y="4254322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avec flèche 139">
            <a:extLst>
              <a:ext uri="{FF2B5EF4-FFF2-40B4-BE49-F238E27FC236}">
                <a16:creationId xmlns:a16="http://schemas.microsoft.com/office/drawing/2014/main" id="{68951FF5-E0F1-295B-CC6A-7E56EB903236}"/>
              </a:ext>
            </a:extLst>
          </p:cNvPr>
          <p:cNvCxnSpPr>
            <a:cxnSpLocks/>
            <a:endCxn id="139" idx="4"/>
          </p:cNvCxnSpPr>
          <p:nvPr/>
        </p:nvCxnSpPr>
        <p:spPr>
          <a:xfrm flipV="1">
            <a:off x="7050157" y="4403296"/>
            <a:ext cx="261830" cy="1202374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AF95214F-1880-A43C-D17C-212B2A0D132D}"/>
              </a:ext>
            </a:extLst>
          </p:cNvPr>
          <p:cNvCxnSpPr>
            <a:cxnSpLocks/>
            <a:stCxn id="139" idx="7"/>
            <a:endCxn id="143" idx="3"/>
          </p:cNvCxnSpPr>
          <p:nvPr/>
        </p:nvCxnSpPr>
        <p:spPr>
          <a:xfrm flipV="1">
            <a:off x="7373813" y="4085983"/>
            <a:ext cx="348910" cy="19015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Ellipse 142">
            <a:extLst>
              <a:ext uri="{FF2B5EF4-FFF2-40B4-BE49-F238E27FC236}">
                <a16:creationId xmlns:a16="http://schemas.microsoft.com/office/drawing/2014/main" id="{453C79EB-239C-F98C-8179-D15DCF1DDCDF}"/>
              </a:ext>
            </a:extLst>
          </p:cNvPr>
          <p:cNvSpPr/>
          <p:nvPr/>
        </p:nvSpPr>
        <p:spPr>
          <a:xfrm>
            <a:off x="7697114" y="3958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AB01BDE0-0925-8AEB-8B44-53ECAC88E85C}"/>
              </a:ext>
            </a:extLst>
          </p:cNvPr>
          <p:cNvSpPr/>
          <p:nvPr/>
        </p:nvSpPr>
        <p:spPr>
          <a:xfrm>
            <a:off x="7414814" y="412716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55783D56-C72D-8644-F2CC-B5C9AD6AA57F}"/>
              </a:ext>
            </a:extLst>
          </p:cNvPr>
          <p:cNvCxnSpPr>
            <a:cxnSpLocks/>
          </p:cNvCxnSpPr>
          <p:nvPr/>
        </p:nvCxnSpPr>
        <p:spPr>
          <a:xfrm flipV="1">
            <a:off x="6581753" y="1903662"/>
            <a:ext cx="704749" cy="220308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628419F5-5FF2-4020-23F8-95075EC963C6}"/>
              </a:ext>
            </a:extLst>
          </p:cNvPr>
          <p:cNvSpPr/>
          <p:nvPr/>
        </p:nvSpPr>
        <p:spPr>
          <a:xfrm>
            <a:off x="7286502" y="1829175"/>
            <a:ext cx="174870" cy="148974"/>
          </a:xfrm>
          <a:prstGeom prst="ellipse">
            <a:avLst/>
          </a:prstGeom>
          <a:solidFill>
            <a:srgbClr val="7F7F7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0EA8BD8-CC05-1515-2D49-6E6432C666B9}"/>
              </a:ext>
            </a:extLst>
          </p:cNvPr>
          <p:cNvSpPr/>
          <p:nvPr/>
        </p:nvSpPr>
        <p:spPr>
          <a:xfrm>
            <a:off x="9038248" y="176253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BBC8F44-F7AB-06A0-ED82-A6920958B60C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9187509" y="1397839"/>
            <a:ext cx="624211" cy="38651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Image 145" descr="Une image contenant texte, carte, atlas, capture d’écran&#10;&#10;Description générée automatiquement">
            <a:extLst>
              <a:ext uri="{FF2B5EF4-FFF2-40B4-BE49-F238E27FC236}">
                <a16:creationId xmlns:a16="http://schemas.microsoft.com/office/drawing/2014/main" id="{047D5FDA-AA78-B3F7-6A48-1D698C666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7" y="3980643"/>
            <a:ext cx="5152036" cy="27399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7" name="Ellipse 146">
            <a:extLst>
              <a:ext uri="{FF2B5EF4-FFF2-40B4-BE49-F238E27FC236}">
                <a16:creationId xmlns:a16="http://schemas.microsoft.com/office/drawing/2014/main" id="{61C1D058-3653-AAC0-0D92-32036B0BD90F}"/>
              </a:ext>
            </a:extLst>
          </p:cNvPr>
          <p:cNvSpPr/>
          <p:nvPr/>
        </p:nvSpPr>
        <p:spPr>
          <a:xfrm>
            <a:off x="2340856" y="4328809"/>
            <a:ext cx="185499" cy="15812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6C723A79-07C5-58B2-D038-DB812CA3AF60}"/>
              </a:ext>
            </a:extLst>
          </p:cNvPr>
          <p:cNvSpPr/>
          <p:nvPr/>
        </p:nvSpPr>
        <p:spPr>
          <a:xfrm>
            <a:off x="11054234" y="257037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35B33033-107E-941E-A663-D430200A0766}"/>
              </a:ext>
            </a:extLst>
          </p:cNvPr>
          <p:cNvCxnSpPr>
            <a:cxnSpLocks/>
            <a:stCxn id="7" idx="6"/>
            <a:endCxn id="149" idx="2"/>
          </p:cNvCxnSpPr>
          <p:nvPr/>
        </p:nvCxnSpPr>
        <p:spPr>
          <a:xfrm>
            <a:off x="9054515" y="2471408"/>
            <a:ext cx="1999719" cy="17345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avec flèche 154">
            <a:extLst>
              <a:ext uri="{FF2B5EF4-FFF2-40B4-BE49-F238E27FC236}">
                <a16:creationId xmlns:a16="http://schemas.microsoft.com/office/drawing/2014/main" id="{EA0DB641-1106-4E93-7EC2-FE18A30EB551}"/>
              </a:ext>
            </a:extLst>
          </p:cNvPr>
          <p:cNvCxnSpPr>
            <a:cxnSpLocks/>
            <a:stCxn id="158" idx="1"/>
            <a:endCxn id="147" idx="5"/>
          </p:cNvCxnSpPr>
          <p:nvPr/>
        </p:nvCxnSpPr>
        <p:spPr>
          <a:xfrm flipH="1" flipV="1">
            <a:off x="2499189" y="4463773"/>
            <a:ext cx="223926" cy="4465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lipse 157">
            <a:extLst>
              <a:ext uri="{FF2B5EF4-FFF2-40B4-BE49-F238E27FC236}">
                <a16:creationId xmlns:a16="http://schemas.microsoft.com/office/drawing/2014/main" id="{77FD68DE-8D38-D6BF-84E5-A4BFBE4BDED7}"/>
              </a:ext>
            </a:extLst>
          </p:cNvPr>
          <p:cNvSpPr/>
          <p:nvPr/>
        </p:nvSpPr>
        <p:spPr>
          <a:xfrm>
            <a:off x="2697506" y="488845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BBA4F1ED-A4E2-6B09-4218-1BA5B70EC563}"/>
              </a:ext>
            </a:extLst>
          </p:cNvPr>
          <p:cNvSpPr/>
          <p:nvPr/>
        </p:nvSpPr>
        <p:spPr>
          <a:xfrm>
            <a:off x="4388317" y="5350616"/>
            <a:ext cx="185499" cy="15812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E5E0C665-9BB0-5785-9C12-8B5AAF176FE8}"/>
              </a:ext>
            </a:extLst>
          </p:cNvPr>
          <p:cNvSpPr/>
          <p:nvPr/>
        </p:nvSpPr>
        <p:spPr>
          <a:xfrm>
            <a:off x="4997917" y="6014080"/>
            <a:ext cx="185499" cy="15812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3" name="Connecteur droit avec flèche 162">
            <a:extLst>
              <a:ext uri="{FF2B5EF4-FFF2-40B4-BE49-F238E27FC236}">
                <a16:creationId xmlns:a16="http://schemas.microsoft.com/office/drawing/2014/main" id="{F222AD77-A59B-880F-AE24-C219BBDFE33E}"/>
              </a:ext>
            </a:extLst>
          </p:cNvPr>
          <p:cNvCxnSpPr>
            <a:cxnSpLocks/>
            <a:stCxn id="158" idx="5"/>
            <a:endCxn id="161" idx="2"/>
          </p:cNvCxnSpPr>
          <p:nvPr/>
        </p:nvCxnSpPr>
        <p:spPr>
          <a:xfrm>
            <a:off x="2846767" y="5015613"/>
            <a:ext cx="1541550" cy="41406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cteur droit avec flèche 166">
            <a:extLst>
              <a:ext uri="{FF2B5EF4-FFF2-40B4-BE49-F238E27FC236}">
                <a16:creationId xmlns:a16="http://schemas.microsoft.com/office/drawing/2014/main" id="{CA2B46B3-A5C0-E7B3-B4EC-2B9148D21DDE}"/>
              </a:ext>
            </a:extLst>
          </p:cNvPr>
          <p:cNvCxnSpPr>
            <a:cxnSpLocks/>
            <a:endCxn id="162" idx="7"/>
          </p:cNvCxnSpPr>
          <p:nvPr/>
        </p:nvCxnSpPr>
        <p:spPr>
          <a:xfrm flipH="1">
            <a:off x="5156250" y="5651429"/>
            <a:ext cx="282721" cy="3858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Ellipse 170">
            <a:extLst>
              <a:ext uri="{FF2B5EF4-FFF2-40B4-BE49-F238E27FC236}">
                <a16:creationId xmlns:a16="http://schemas.microsoft.com/office/drawing/2014/main" id="{040C0264-D474-1E37-BE5F-3A324612D5EB}"/>
              </a:ext>
            </a:extLst>
          </p:cNvPr>
          <p:cNvSpPr/>
          <p:nvPr/>
        </p:nvSpPr>
        <p:spPr>
          <a:xfrm>
            <a:off x="7383577" y="16605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41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79" y="137411"/>
            <a:ext cx="5914185" cy="6277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*Dès sept. 1855 : Le nouveau tsar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Alexandre II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(mars 1855)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entamé des négociations de paix…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les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Britanniques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veulent pousser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fond leurs avantages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envoyer un corps expéditionnaire contre Saint-Pétersbourg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*Pour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l’Autriche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, cette guerre n’a que trop duré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Car elle menace l’équilibre et la paix en Europe ; En effet…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La Russie cherche l’alliance de la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Prusse, ennemie de l’Autriche en Allemagne</a:t>
            </a:r>
          </a:p>
          <a:p>
            <a:endParaRPr lang="fr-FR" sz="800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L’empereur français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Napoléon III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Souhaite un vaste remaniement européen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Au nom du principe des nationalités ; Notamment…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Polonais, Roumains, Italiens de l’Empire autrichien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Participation du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Piémont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à la guerre de Crimée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*Mais finalement…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3303DA29-9424-FC52-DEE9-56A7292857CC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7CAF082-8459-F4AA-CF9B-32AF66B73A70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884930C4-0415-393D-53C8-5A98A15435E4}"/>
              </a:ext>
            </a:extLst>
          </p:cNvPr>
          <p:cNvSpPr/>
          <p:nvPr/>
        </p:nvSpPr>
        <p:spPr>
          <a:xfrm>
            <a:off x="10641021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EA39590F-467F-1BBF-09F2-207E33026205}"/>
              </a:ext>
            </a:extLst>
          </p:cNvPr>
          <p:cNvSpPr/>
          <p:nvPr/>
        </p:nvSpPr>
        <p:spPr>
          <a:xfrm>
            <a:off x="11176291" y="3972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37B7384F-291F-298C-08A0-E43F2B67BDDF}"/>
              </a:ext>
            </a:extLst>
          </p:cNvPr>
          <p:cNvCxnSpPr>
            <a:cxnSpLocks/>
            <a:endCxn id="128" idx="4"/>
          </p:cNvCxnSpPr>
          <p:nvPr/>
        </p:nvCxnSpPr>
        <p:spPr>
          <a:xfrm flipV="1">
            <a:off x="10636576" y="4121800"/>
            <a:ext cx="627150" cy="46345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>
            <a:extLst>
              <a:ext uri="{FF2B5EF4-FFF2-40B4-BE49-F238E27FC236}">
                <a16:creationId xmlns:a16="http://schemas.microsoft.com/office/drawing/2014/main" id="{9DEBB5BB-14A3-0FF3-8DDB-5A93C1E12F68}"/>
              </a:ext>
            </a:extLst>
          </p:cNvPr>
          <p:cNvCxnSpPr>
            <a:cxnSpLocks/>
            <a:endCxn id="31" idx="4"/>
          </p:cNvCxnSpPr>
          <p:nvPr/>
        </p:nvCxnSpPr>
        <p:spPr>
          <a:xfrm flipV="1">
            <a:off x="10533429" y="3985852"/>
            <a:ext cx="195027" cy="70541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Ellipse 148">
            <a:extLst>
              <a:ext uri="{FF2B5EF4-FFF2-40B4-BE49-F238E27FC236}">
                <a16:creationId xmlns:a16="http://schemas.microsoft.com/office/drawing/2014/main" id="{316C351A-87C2-4506-5598-7B230E6E8E09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0" name="Connecteur droit avec flèche 149">
            <a:extLst>
              <a:ext uri="{FF2B5EF4-FFF2-40B4-BE49-F238E27FC236}">
                <a16:creationId xmlns:a16="http://schemas.microsoft.com/office/drawing/2014/main" id="{B60E762C-3AE1-02CC-5C1B-7F27750772F2}"/>
              </a:ext>
            </a:extLst>
          </p:cNvPr>
          <p:cNvCxnSpPr>
            <a:cxnSpLocks/>
            <a:stCxn id="152" idx="5"/>
            <a:endCxn id="149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Ellipse 151">
            <a:extLst>
              <a:ext uri="{FF2B5EF4-FFF2-40B4-BE49-F238E27FC236}">
                <a16:creationId xmlns:a16="http://schemas.microsoft.com/office/drawing/2014/main" id="{1E04E94A-25C9-D8B7-6F40-438C0DF833B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6" name="Ellipse 155">
            <a:extLst>
              <a:ext uri="{FF2B5EF4-FFF2-40B4-BE49-F238E27FC236}">
                <a16:creationId xmlns:a16="http://schemas.microsoft.com/office/drawing/2014/main" id="{7E21966B-B618-84B4-62FC-276EC09F3B74}"/>
              </a:ext>
            </a:extLst>
          </p:cNvPr>
          <p:cNvSpPr/>
          <p:nvPr/>
        </p:nvSpPr>
        <p:spPr>
          <a:xfrm>
            <a:off x="11764327" y="439088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94FE6278-6769-22C8-ED93-72C6BFECD761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D685EC2-52AB-AF4C-C5D0-78886F0F2E8D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6043E54-81E0-7BA1-9C82-CCA2367898AD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A094555-A59D-D89F-6AD4-D854D12BA075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4B90402-5B00-D1C1-3069-9583BD16FE64}"/>
              </a:ext>
            </a:extLst>
          </p:cNvPr>
          <p:cNvCxnSpPr>
            <a:cxnSpLocks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34189B26-6460-7432-0742-8D02ADAC57B8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561BA26-6AA0-29D3-AACF-F35AEFEF6347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A138BA4-6A16-1964-DA5E-327E23F4684B}"/>
              </a:ext>
            </a:extLst>
          </p:cNvPr>
          <p:cNvSpPr/>
          <p:nvPr/>
        </p:nvSpPr>
        <p:spPr>
          <a:xfrm>
            <a:off x="10641021" y="362644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DC4C6BA-84B3-DB6E-7A7B-869AC5BA373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0204174" y="2182427"/>
            <a:ext cx="524282" cy="1444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636BC70-8967-980A-ABFC-704087D5B678}"/>
              </a:ext>
            </a:extLst>
          </p:cNvPr>
          <p:cNvCxnSpPr>
            <a:cxnSpLocks/>
          </p:cNvCxnSpPr>
          <p:nvPr/>
        </p:nvCxnSpPr>
        <p:spPr>
          <a:xfrm flipH="1">
            <a:off x="10353435" y="3012331"/>
            <a:ext cx="179994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59B773DC-53F2-BA13-C8F8-FEBBE7A40B5E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C2DB10C-0909-BD24-5468-83ADDEF4C109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9ECC497-C5C9-9B1E-00BA-8257596864BB}"/>
              </a:ext>
            </a:extLst>
          </p:cNvPr>
          <p:cNvCxnSpPr>
            <a:cxnSpLocks/>
            <a:endCxn id="156" idx="0"/>
          </p:cNvCxnSpPr>
          <p:nvPr/>
        </p:nvCxnSpPr>
        <p:spPr>
          <a:xfrm>
            <a:off x="10504996" y="2914367"/>
            <a:ext cx="1346766" cy="14765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>
            <a:extLst>
              <a:ext uri="{FF2B5EF4-FFF2-40B4-BE49-F238E27FC236}">
                <a16:creationId xmlns:a16="http://schemas.microsoft.com/office/drawing/2014/main" id="{F9802C02-1136-B5A4-1991-692CC7907BAC}"/>
              </a:ext>
            </a:extLst>
          </p:cNvPr>
          <p:cNvSpPr/>
          <p:nvPr/>
        </p:nvSpPr>
        <p:spPr>
          <a:xfrm>
            <a:off x="11608325" y="451979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AC770364-4205-AD14-358C-01D2CA6A1724}"/>
              </a:ext>
            </a:extLst>
          </p:cNvPr>
          <p:cNvCxnSpPr>
            <a:cxnSpLocks/>
            <a:endCxn id="23" idx="3"/>
          </p:cNvCxnSpPr>
          <p:nvPr/>
        </p:nvCxnSpPr>
        <p:spPr>
          <a:xfrm flipV="1">
            <a:off x="10728456" y="4646950"/>
            <a:ext cx="905478" cy="243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B5E96CEE-E5EF-406A-0DA6-867AB3CD9750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F9435C7-EEA4-8318-2CC7-38F6B9791806}"/>
              </a:ext>
            </a:extLst>
          </p:cNvPr>
          <p:cNvCxnSpPr>
            <a:cxnSpLocks/>
            <a:endCxn id="30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3B897AF-3305-6EB3-67DA-9FB804D93E29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6FBC3F64-53B5-EFF9-23D2-6F0CFB2F8F9B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0" name="Connecteur droit avec flèche 129">
            <a:extLst>
              <a:ext uri="{FF2B5EF4-FFF2-40B4-BE49-F238E27FC236}">
                <a16:creationId xmlns:a16="http://schemas.microsoft.com/office/drawing/2014/main" id="{2D97F477-06E9-2B52-7B25-FA8B6A77B4CC}"/>
              </a:ext>
            </a:extLst>
          </p:cNvPr>
          <p:cNvCxnSpPr>
            <a:cxnSpLocks/>
            <a:endCxn id="129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485EF129-29CD-39FA-33CE-9487C89F3B7E}"/>
              </a:ext>
            </a:extLst>
          </p:cNvPr>
          <p:cNvCxnSpPr>
            <a:cxnSpLocks/>
            <a:stCxn id="28" idx="3"/>
            <a:endCxn id="129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ADB52035-252E-2A8C-605A-0B0CB6F5338A}"/>
              </a:ext>
            </a:extLst>
          </p:cNvPr>
          <p:cNvCxnSpPr>
            <a:cxnSpLocks/>
            <a:stCxn id="28" idx="2"/>
            <a:endCxn id="30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80C64006-AB95-FFCB-0311-B1F653BCBC4C}"/>
              </a:ext>
            </a:extLst>
          </p:cNvPr>
          <p:cNvCxnSpPr>
            <a:cxnSpLocks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36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*Déc. 1855 : La GB s’effraie des ambitions françaises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France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ne veut pas humilier la Russie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ainsi, les deux se rapprochent de l’Autriche pacificatrice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*Résultat…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L’Autriche menace la Russie de rejoindre la coalition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envoie un ultimatum à la Russie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Fin de 40 ans de Sainte-Alliance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*La Russie accepte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Epilogue…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A0BA37E1-C1E2-2F52-6EA8-3318BF111327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F148035-885F-5587-1F48-ECA6969ECAD8}"/>
              </a:ext>
            </a:extLst>
          </p:cNvPr>
          <p:cNvCxnSpPr>
            <a:cxnSpLocks/>
          </p:cNvCxnSpPr>
          <p:nvPr/>
        </p:nvCxnSpPr>
        <p:spPr>
          <a:xfrm flipV="1">
            <a:off x="10204174" y="4227443"/>
            <a:ext cx="675861" cy="92765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89209D83-F8A6-7831-15D1-FE1D4C78AA93}"/>
              </a:ext>
            </a:extLst>
          </p:cNvPr>
          <p:cNvSpPr/>
          <p:nvPr/>
        </p:nvSpPr>
        <p:spPr>
          <a:xfrm>
            <a:off x="10641021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EE85EC3-E6C9-5A15-22A4-16F648951C90}"/>
              </a:ext>
            </a:extLst>
          </p:cNvPr>
          <p:cNvSpPr/>
          <p:nvPr/>
        </p:nvSpPr>
        <p:spPr>
          <a:xfrm>
            <a:off x="11176291" y="3972826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ADDC795-8CB9-376C-E67B-2A66A9CC87BA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10636576" y="4121800"/>
            <a:ext cx="627150" cy="46345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E315A514-D293-6425-1A7E-68E4421DE8F9}"/>
              </a:ext>
            </a:extLst>
          </p:cNvPr>
          <p:cNvCxnSpPr>
            <a:cxnSpLocks/>
            <a:endCxn id="11" idx="4"/>
          </p:cNvCxnSpPr>
          <p:nvPr/>
        </p:nvCxnSpPr>
        <p:spPr>
          <a:xfrm flipV="1">
            <a:off x="10533429" y="3985852"/>
            <a:ext cx="195027" cy="70541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>
            <a:extLst>
              <a:ext uri="{FF2B5EF4-FFF2-40B4-BE49-F238E27FC236}">
                <a16:creationId xmlns:a16="http://schemas.microsoft.com/office/drawing/2014/main" id="{0B4125CA-66C5-54F6-D198-D36965813F95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1119956-6348-A0DD-B1DA-C389B8CD3E60}"/>
              </a:ext>
            </a:extLst>
          </p:cNvPr>
          <p:cNvCxnSpPr>
            <a:cxnSpLocks/>
            <a:stCxn id="20" idx="5"/>
            <a:endCxn id="16" idx="2"/>
          </p:cNvCxnSpPr>
          <p:nvPr/>
        </p:nvCxnSpPr>
        <p:spPr>
          <a:xfrm>
            <a:off x="9249796" y="3964035"/>
            <a:ext cx="735519" cy="352366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>
            <a:extLst>
              <a:ext uri="{FF2B5EF4-FFF2-40B4-BE49-F238E27FC236}">
                <a16:creationId xmlns:a16="http://schemas.microsoft.com/office/drawing/2014/main" id="{B319D215-0103-F34E-E52C-BE1A64B8785D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AD0A348-6FA8-C2F6-AD6F-BABF36950F5C}"/>
              </a:ext>
            </a:extLst>
          </p:cNvPr>
          <p:cNvSpPr/>
          <p:nvPr/>
        </p:nvSpPr>
        <p:spPr>
          <a:xfrm>
            <a:off x="11764327" y="439088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2FC0BFE-A476-C2BC-1B09-9EC57E1B2F72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90BE134-F4E4-2E00-A265-F240BE9D144B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BBCABF8-A427-CEB7-FD6B-95B2BBA301A2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DFF702B-2333-96E8-C611-6C2F840C88C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839A31C-0DEF-6823-9DBA-6356E9A38956}"/>
              </a:ext>
            </a:extLst>
          </p:cNvPr>
          <p:cNvCxnSpPr>
            <a:cxnSpLocks/>
          </p:cNvCxnSpPr>
          <p:nvPr/>
        </p:nvCxnSpPr>
        <p:spPr>
          <a:xfrm flipV="1">
            <a:off x="9659785" y="4047313"/>
            <a:ext cx="480907" cy="91442"/>
          </a:xfrm>
          <a:prstGeom prst="straightConnector1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502B4C28-F7D7-1B21-D415-1FA2BE60EDB9}"/>
              </a:ext>
            </a:extLst>
          </p:cNvPr>
          <p:cNvSpPr/>
          <p:nvPr/>
        </p:nvSpPr>
        <p:spPr>
          <a:xfrm>
            <a:off x="10140692" y="3972826"/>
            <a:ext cx="174870" cy="1489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A75D02B-74AE-8BD4-53E0-0EF6E9EDA566}"/>
              </a:ext>
            </a:extLst>
          </p:cNvPr>
          <p:cNvSpPr/>
          <p:nvPr/>
        </p:nvSpPr>
        <p:spPr>
          <a:xfrm>
            <a:off x="10266000" y="384566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6156E65-49E7-B8F9-AE2F-5444532F3099}"/>
              </a:ext>
            </a:extLst>
          </p:cNvPr>
          <p:cNvSpPr/>
          <p:nvPr/>
        </p:nvSpPr>
        <p:spPr>
          <a:xfrm>
            <a:off x="10641021" y="362644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FE06A170-7279-8218-00B9-144615A9FEB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0204174" y="2182427"/>
            <a:ext cx="524282" cy="1444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5607BA38-57FD-DF57-077C-1AC725F8625D}"/>
              </a:ext>
            </a:extLst>
          </p:cNvPr>
          <p:cNvCxnSpPr>
            <a:cxnSpLocks/>
          </p:cNvCxnSpPr>
          <p:nvPr/>
        </p:nvCxnSpPr>
        <p:spPr>
          <a:xfrm flipH="1">
            <a:off x="10353435" y="3012331"/>
            <a:ext cx="179994" cy="8333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Ellipse 129">
            <a:extLst>
              <a:ext uri="{FF2B5EF4-FFF2-40B4-BE49-F238E27FC236}">
                <a16:creationId xmlns:a16="http://schemas.microsoft.com/office/drawing/2014/main" id="{C54EB8E3-E094-4F23-CBCA-F87B384C3954}"/>
              </a:ext>
            </a:extLst>
          </p:cNvPr>
          <p:cNvSpPr/>
          <p:nvPr/>
        </p:nvSpPr>
        <p:spPr>
          <a:xfrm>
            <a:off x="11783195" y="3964035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avec flèche 130">
            <a:extLst>
              <a:ext uri="{FF2B5EF4-FFF2-40B4-BE49-F238E27FC236}">
                <a16:creationId xmlns:a16="http://schemas.microsoft.com/office/drawing/2014/main" id="{5BD30240-BCCB-4707-F1F9-7695D656F767}"/>
              </a:ext>
            </a:extLst>
          </p:cNvPr>
          <p:cNvCxnSpPr>
            <a:cxnSpLocks/>
            <a:endCxn id="130" idx="1"/>
          </p:cNvCxnSpPr>
          <p:nvPr/>
        </p:nvCxnSpPr>
        <p:spPr>
          <a:xfrm>
            <a:off x="11149037" y="3569757"/>
            <a:ext cx="659767" cy="4160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>
            <a:extLst>
              <a:ext uri="{FF2B5EF4-FFF2-40B4-BE49-F238E27FC236}">
                <a16:creationId xmlns:a16="http://schemas.microsoft.com/office/drawing/2014/main" id="{CBD2351B-3C65-A919-C609-B6BE97B9914D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0504996" y="2914367"/>
            <a:ext cx="1346766" cy="14765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Ellipse 133">
            <a:extLst>
              <a:ext uri="{FF2B5EF4-FFF2-40B4-BE49-F238E27FC236}">
                <a16:creationId xmlns:a16="http://schemas.microsoft.com/office/drawing/2014/main" id="{54F0B3B3-CD5F-165E-D7BE-80892FFF9C51}"/>
              </a:ext>
            </a:extLst>
          </p:cNvPr>
          <p:cNvSpPr/>
          <p:nvPr/>
        </p:nvSpPr>
        <p:spPr>
          <a:xfrm>
            <a:off x="11608325" y="451979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Connecteur droit avec flèche 134">
            <a:extLst>
              <a:ext uri="{FF2B5EF4-FFF2-40B4-BE49-F238E27FC236}">
                <a16:creationId xmlns:a16="http://schemas.microsoft.com/office/drawing/2014/main" id="{249AB94B-F485-E680-0755-22F4B6411F69}"/>
              </a:ext>
            </a:extLst>
          </p:cNvPr>
          <p:cNvCxnSpPr>
            <a:cxnSpLocks/>
            <a:endCxn id="134" idx="3"/>
          </p:cNvCxnSpPr>
          <p:nvPr/>
        </p:nvCxnSpPr>
        <p:spPr>
          <a:xfrm flipV="1">
            <a:off x="10728456" y="4646950"/>
            <a:ext cx="905478" cy="243102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Ellipse 135">
            <a:extLst>
              <a:ext uri="{FF2B5EF4-FFF2-40B4-BE49-F238E27FC236}">
                <a16:creationId xmlns:a16="http://schemas.microsoft.com/office/drawing/2014/main" id="{85274114-7AE3-863E-7FAE-F12EAF463DE5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8" name="Connecteur droit avec flèche 137">
            <a:extLst>
              <a:ext uri="{FF2B5EF4-FFF2-40B4-BE49-F238E27FC236}">
                <a16:creationId xmlns:a16="http://schemas.microsoft.com/office/drawing/2014/main" id="{86479093-690A-BB9C-D9C2-FF0ED8AE4AD9}"/>
              </a:ext>
            </a:extLst>
          </p:cNvPr>
          <p:cNvCxnSpPr>
            <a:cxnSpLocks/>
            <a:endCxn id="139" idx="4"/>
          </p:cNvCxnSpPr>
          <p:nvPr/>
        </p:nvCxnSpPr>
        <p:spPr>
          <a:xfrm flipV="1">
            <a:off x="9100535" y="2228393"/>
            <a:ext cx="347246" cy="66557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Ellipse 138">
            <a:extLst>
              <a:ext uri="{FF2B5EF4-FFF2-40B4-BE49-F238E27FC236}">
                <a16:creationId xmlns:a16="http://schemas.microsoft.com/office/drawing/2014/main" id="{BE3C1DE3-4CDC-4456-1CB8-708D14C59059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Ellipse 139">
            <a:extLst>
              <a:ext uri="{FF2B5EF4-FFF2-40B4-BE49-F238E27FC236}">
                <a16:creationId xmlns:a16="http://schemas.microsoft.com/office/drawing/2014/main" id="{0BBCB1BF-0092-9836-434A-0FB5C35E9E49}"/>
              </a:ext>
            </a:extLst>
          </p:cNvPr>
          <p:cNvSpPr/>
          <p:nvPr/>
        </p:nvSpPr>
        <p:spPr>
          <a:xfrm>
            <a:off x="9571449" y="2561179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1" name="Connecteur droit avec flèche 140">
            <a:extLst>
              <a:ext uri="{FF2B5EF4-FFF2-40B4-BE49-F238E27FC236}">
                <a16:creationId xmlns:a16="http://schemas.microsoft.com/office/drawing/2014/main" id="{B40C57A6-9424-51CA-5407-7825B44183DE}"/>
              </a:ext>
            </a:extLst>
          </p:cNvPr>
          <p:cNvCxnSpPr>
            <a:cxnSpLocks/>
            <a:endCxn id="140" idx="3"/>
          </p:cNvCxnSpPr>
          <p:nvPr/>
        </p:nvCxnSpPr>
        <p:spPr>
          <a:xfrm flipV="1">
            <a:off x="9100535" y="2688336"/>
            <a:ext cx="496523" cy="22603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avec flèche 143">
            <a:extLst>
              <a:ext uri="{FF2B5EF4-FFF2-40B4-BE49-F238E27FC236}">
                <a16:creationId xmlns:a16="http://schemas.microsoft.com/office/drawing/2014/main" id="{4475BF3C-FE11-04D9-EB0A-FE918F714887}"/>
              </a:ext>
            </a:extLst>
          </p:cNvPr>
          <p:cNvCxnSpPr>
            <a:cxnSpLocks/>
            <a:stCxn id="136" idx="3"/>
            <a:endCxn id="140" idx="7"/>
          </p:cNvCxnSpPr>
          <p:nvPr/>
        </p:nvCxnSpPr>
        <p:spPr>
          <a:xfrm flipH="1">
            <a:off x="9720710" y="2160610"/>
            <a:ext cx="421638" cy="4223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avec flèche 144">
            <a:extLst>
              <a:ext uri="{FF2B5EF4-FFF2-40B4-BE49-F238E27FC236}">
                <a16:creationId xmlns:a16="http://schemas.microsoft.com/office/drawing/2014/main" id="{70E238D8-1D5B-A31E-72CC-678FA107C8B7}"/>
              </a:ext>
            </a:extLst>
          </p:cNvPr>
          <p:cNvCxnSpPr>
            <a:cxnSpLocks/>
            <a:stCxn id="136" idx="2"/>
            <a:endCxn id="139" idx="7"/>
          </p:cNvCxnSpPr>
          <p:nvPr/>
        </p:nvCxnSpPr>
        <p:spPr>
          <a:xfrm flipH="1" flipV="1">
            <a:off x="9509607" y="2101236"/>
            <a:ext cx="607132" cy="6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avec flèche 145">
            <a:extLst>
              <a:ext uri="{FF2B5EF4-FFF2-40B4-BE49-F238E27FC236}">
                <a16:creationId xmlns:a16="http://schemas.microsoft.com/office/drawing/2014/main" id="{9A4CC99F-DA6B-F152-48AA-493276F5E165}"/>
              </a:ext>
            </a:extLst>
          </p:cNvPr>
          <p:cNvCxnSpPr>
            <a:cxnSpLocks/>
          </p:cNvCxnSpPr>
          <p:nvPr/>
        </p:nvCxnSpPr>
        <p:spPr>
          <a:xfrm flipH="1" flipV="1">
            <a:off x="10134576" y="4369071"/>
            <a:ext cx="244468" cy="38845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58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1856 : Traité de Paris : Russie, Autriche, France, GB Empire ottoman, Piémont-Sardaigne et Prusse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quatre points…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L’Empire ottoman, vainqueur…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*Son intégrité est à nouveau garantie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Tout recul territorial ou partage sont écartés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 est admis à égalité dans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 concert européen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Fin du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projet grec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de Catherine II, depuis 1770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42" name="Ellipse 141">
            <a:extLst>
              <a:ext uri="{FF2B5EF4-FFF2-40B4-BE49-F238E27FC236}">
                <a16:creationId xmlns:a16="http://schemas.microsoft.com/office/drawing/2014/main" id="{320A9DF1-304D-9CC3-EC91-C5DABC64A0D2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316C351A-87C2-4506-5598-7B230E6E8E09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E04E94A-25C9-D8B7-6F40-438C0DF833B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7319CF3-8FB4-093C-DD75-56EFAAEC4DB5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1FD0F9-D6A0-CB22-BF3C-618FCE6E378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CBDBD7-D99A-B354-BAEE-4A11EA400F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D39B4A-810F-E2F4-744A-863E49FCC7D3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8D1913-D7C2-F486-F25B-684EF13657F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856AEBB-CE18-7C62-15F8-E2A7DE40D700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B56130-9E66-0BD0-8428-44D0C03D3CFC}"/>
              </a:ext>
            </a:extLst>
          </p:cNvPr>
          <p:cNvSpPr/>
          <p:nvPr/>
        </p:nvSpPr>
        <p:spPr>
          <a:xfrm>
            <a:off x="9435350" y="4383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031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Les principautés danubiennes ; Plus la Serbie…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*Bien que toujours vassales et tributaires de la Porte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Elles restent autonomes, et leurs autonomies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Sont placées sous la garantie collective des puissances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Pour le Danube…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Après la libre-circulation instaurée en 1829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Création d’une Commission européenne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Les principautés n’en feront parties qu’en 1878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42" name="Ellipse 141">
            <a:extLst>
              <a:ext uri="{FF2B5EF4-FFF2-40B4-BE49-F238E27FC236}">
                <a16:creationId xmlns:a16="http://schemas.microsoft.com/office/drawing/2014/main" id="{320A9DF1-304D-9CC3-EC91-C5DABC64A0D2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316C351A-87C2-4506-5598-7B230E6E8E09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2" name="Ellipse 151">
            <a:extLst>
              <a:ext uri="{FF2B5EF4-FFF2-40B4-BE49-F238E27FC236}">
                <a16:creationId xmlns:a16="http://schemas.microsoft.com/office/drawing/2014/main" id="{1E04E94A-25C9-D8B7-6F40-438C0DF833B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7319CF3-8FB4-093C-DD75-56EFAAEC4DB5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1FD0F9-D6A0-CB22-BF3C-618FCE6E378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CBDBD7-D99A-B354-BAEE-4A11EA400F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D39B4A-810F-E2F4-744A-863E49FCC7D3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8D1913-D7C2-F486-F25B-684EF13657F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856AEBB-CE18-7C62-15F8-E2A7DE40D700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B56130-9E66-0BD0-8428-44D0C03D3CFC}"/>
              </a:ext>
            </a:extLst>
          </p:cNvPr>
          <p:cNvSpPr/>
          <p:nvPr/>
        </p:nvSpPr>
        <p:spPr>
          <a:xfrm>
            <a:off x="9435350" y="438327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50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*Jan. 1853 : A Saint-Pétersbourg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à l’ambassadeur britannique Hamilton Seymour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propos de l’Empire ottoman…</a:t>
            </a:r>
          </a:p>
          <a:p>
            <a:endParaRPr lang="fr-FR" i="1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Nous avons sur les bras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homme malade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ce serait un grand malheur si un de ces jours,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devait nous échapper, surtout avant que les dispositions nécessaires fussent prises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*Et en s’inspirant du cas polonais (!)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Il prévoit un plan de partage…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Un Empire ottoman anatolien sous protectorat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Les Balkans sous contrôles russe et autrichien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L’Egypte et la Crète à la GB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La France exclue…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57781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c) La Russie, vaincue…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*Territorialement, quelques pertes…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La Russie rend Kars à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- Et à la Moldavie, la Russie cède le sud de la Bessarabie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donc l’accès au Danube, 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La Moldavie retrouve un accès à la mer Noire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Perdu depuis 1484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*Modicité des changements territoriaux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revanche,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recul russe depuis le XVIIe siècle…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42" name="Ellipse 141">
            <a:extLst>
              <a:ext uri="{FF2B5EF4-FFF2-40B4-BE49-F238E27FC236}">
                <a16:creationId xmlns:a16="http://schemas.microsoft.com/office/drawing/2014/main" id="{320A9DF1-304D-9CC3-EC91-C5DABC64A0D2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316C351A-87C2-4506-5598-7B230E6E8E09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11FD0F9-D6A0-CB22-BF3C-618FCE6E378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CBDBD7-D99A-B354-BAEE-4A11EA400F76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D39B4A-810F-E2F4-744A-863E49FCC7D3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8D1913-D7C2-F486-F25B-684EF13657FB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856AEBB-CE18-7C62-15F8-E2A7DE40D700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8ACA03-587F-DA5B-23A9-406A6ECE56B2}"/>
              </a:ext>
            </a:extLst>
          </p:cNvPr>
          <p:cNvSpPr/>
          <p:nvPr/>
        </p:nvSpPr>
        <p:spPr>
          <a:xfrm>
            <a:off x="11795742" y="429167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F7FD0A-61FE-EC1C-6B85-EFB9B1C1DEF0}"/>
              </a:ext>
            </a:extLst>
          </p:cNvPr>
          <p:cNvSpPr/>
          <p:nvPr/>
        </p:nvSpPr>
        <p:spPr>
          <a:xfrm>
            <a:off x="10319200" y="402848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DA44DAE-9BAA-574F-EB54-EF94C3DC41DE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4D1C97D-F413-4B08-6C4C-FF3D20C3CF69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12A6654-CEA5-C222-03FE-60B98178BEEA}"/>
              </a:ext>
            </a:extLst>
          </p:cNvPr>
          <p:cNvSpPr/>
          <p:nvPr/>
        </p:nvSpPr>
        <p:spPr>
          <a:xfrm>
            <a:off x="9435350" y="4383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046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*Militairement, reculs également…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Dans la Baltique, les îles </a:t>
            </a:r>
            <a:r>
              <a:rPr lang="fr-FR" dirty="0"/>
              <a:t>Åland sont démilitarisées</a:t>
            </a:r>
          </a:p>
          <a:p>
            <a:r>
              <a:rPr lang="fr-FR" dirty="0"/>
              <a:t>- En Crimée, la forteresse de Sébastopol est démantelée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Et surtout, la mer Noire est neutralisée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NB : Empêcher la Russie de mettre la main sur les Détroits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*Cette neutralisation de la mer Noire donne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Un avantage aux Ottomans et à leurs alliés en cas de guerre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*En revanche, pour la Russie…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Plus aucun accès direct à la Méditerranée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au sud, son territoire devient complètement vulnérable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*Et enfin…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FA46F666-916F-7CA9-640E-92BB9CC9DB6F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B950A1-F4E9-36F5-08A2-15CC6B78EE5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F31138A-9308-D9D7-742A-A21D01281F7C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2A221FB-D10E-4622-B05E-08B86CAB9810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91B8B07-CADB-0F5A-916D-C21EA06BF837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4D4A2C0-1CBB-EE88-0897-8F2F52B0616E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3D47365-2C0B-A7CC-0998-7C980A9BAAF1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F03842F-11AF-8DD6-AEBC-E8130F395F36}"/>
              </a:ext>
            </a:extLst>
          </p:cNvPr>
          <p:cNvSpPr/>
          <p:nvPr/>
        </p:nvSpPr>
        <p:spPr>
          <a:xfrm>
            <a:off x="9360346" y="207941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332362F-8E38-FFA7-4A1F-3C39D6757EF4}"/>
              </a:ext>
            </a:extLst>
          </p:cNvPr>
          <p:cNvSpPr/>
          <p:nvPr/>
        </p:nvSpPr>
        <p:spPr>
          <a:xfrm>
            <a:off x="10654273" y="438327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EE59B65-C445-09E0-DF38-4AD3B0B38EEE}"/>
              </a:ext>
            </a:extLst>
          </p:cNvPr>
          <p:cNvSpPr/>
          <p:nvPr/>
        </p:nvSpPr>
        <p:spPr>
          <a:xfrm>
            <a:off x="9985315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02482310-CA90-D96F-641D-CD6DA797B90B}"/>
              </a:ext>
            </a:extLst>
          </p:cNvPr>
          <p:cNvSpPr/>
          <p:nvPr/>
        </p:nvSpPr>
        <p:spPr>
          <a:xfrm>
            <a:off x="10123154" y="3954001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3767CE2-C3E2-D3C3-C527-5DB289D044C5}"/>
              </a:ext>
            </a:extLst>
          </p:cNvPr>
          <p:cNvSpPr/>
          <p:nvPr/>
        </p:nvSpPr>
        <p:spPr>
          <a:xfrm>
            <a:off x="11795742" y="4291670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DFB5A5D-F272-24DE-8623-1D749F297894}"/>
              </a:ext>
            </a:extLst>
          </p:cNvPr>
          <p:cNvSpPr/>
          <p:nvPr/>
        </p:nvSpPr>
        <p:spPr>
          <a:xfrm>
            <a:off x="10319200" y="402848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55E91C4F-F11C-E583-32AD-B55BD2C74F6E}"/>
              </a:ext>
            </a:extLst>
          </p:cNvPr>
          <p:cNvSpPr/>
          <p:nvPr/>
        </p:nvSpPr>
        <p:spPr>
          <a:xfrm>
            <a:off x="10829143" y="412180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3C4170F-0D08-EE35-F653-C8B49C5E6563}"/>
              </a:ext>
            </a:extLst>
          </p:cNvPr>
          <p:cNvSpPr/>
          <p:nvPr/>
        </p:nvSpPr>
        <p:spPr>
          <a:xfrm>
            <a:off x="9435350" y="438327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00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Mars 1856 : Traité de Paris : La Russie renonce à toute ingérence dans l’Empire ottoman ; Elle cède les bouches du Danube ; Démilitarisation de la mer Noire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d) Les populations chrétiennes de l’Empire ottoman…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*Tout en rejetant le protectorat russe sur les chrétiens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GB et France poussent la Porte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proclamer un grand édit d’émancipation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1856 : Le sultan </a:t>
            </a:r>
            <a:r>
              <a:rPr lang="fr-FR" u="sng" dirty="0" err="1">
                <a:solidFill>
                  <a:schemeClr val="tx1"/>
                </a:solidFill>
              </a:rPr>
              <a:t>Abdülmecid</a:t>
            </a:r>
            <a:r>
              <a:rPr lang="fr-FR" dirty="0"/>
              <a:t> a promulgué </a:t>
            </a:r>
          </a:p>
          <a:p>
            <a:r>
              <a:rPr lang="fr-FR" dirty="0"/>
              <a:t>Le </a:t>
            </a:r>
            <a:r>
              <a:rPr lang="fr-FR" i="1" dirty="0"/>
              <a:t>Hatti-</a:t>
            </a:r>
            <a:r>
              <a:rPr lang="fr-FR" i="1" dirty="0" err="1"/>
              <a:t>Humayoun</a:t>
            </a:r>
            <a:r>
              <a:rPr lang="fr-FR" dirty="0"/>
              <a:t>, un édit d’émancipation de ses sujets non-musulmans, non en tant qu’individus mais en tant que communauté, les </a:t>
            </a:r>
            <a:r>
              <a:rPr lang="fr-FR" i="1" dirty="0"/>
              <a:t>millets</a:t>
            </a:r>
          </a:p>
          <a:p>
            <a:endParaRPr lang="fr-FR" u="sng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égalité collective, pas d’égalité juridique individuelle</a:t>
            </a:r>
          </a:p>
          <a:p>
            <a:r>
              <a:rPr lang="fr-FR" dirty="0"/>
              <a:t>En revanche, toutes les fonctions administratives</a:t>
            </a:r>
          </a:p>
          <a:p>
            <a:r>
              <a:rPr lang="fr-FR" dirty="0"/>
              <a:t>Sont ouvertes aux non-musulmans</a:t>
            </a:r>
          </a:p>
          <a:p>
            <a:endParaRPr lang="fr-FR" dirty="0"/>
          </a:p>
          <a:p>
            <a:r>
              <a:rPr lang="fr-FR" dirty="0"/>
              <a:t>NB : L’Empire ottoman a-t-il agi trop tard ?</a:t>
            </a:r>
          </a:p>
          <a:p>
            <a:r>
              <a:rPr lang="fr-FR" dirty="0"/>
              <a:t>A la même époque, les juifs européens ne sont pas partout émancipés ; Et dans l’Europe coloniale en formation</a:t>
            </a:r>
          </a:p>
          <a:p>
            <a:r>
              <a:rPr lang="fr-FR" dirty="0"/>
              <a:t>Les colonisés sont considérés comme des sujets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E176357-493C-144E-1660-0CDDB6D8B924}"/>
              </a:ext>
            </a:extLst>
          </p:cNvPr>
          <p:cNvSpPr/>
          <p:nvPr/>
        </p:nvSpPr>
        <p:spPr>
          <a:xfrm>
            <a:off x="6096000" y="137411"/>
            <a:ext cx="6001620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</a:rPr>
              <a:t>La Porte institutionnalise le système des millets</a:t>
            </a:r>
          </a:p>
          <a:p>
            <a:endParaRPr lang="fr-FR" i="1" dirty="0">
              <a:solidFill>
                <a:srgbClr val="FF0000"/>
              </a:solidFill>
            </a:endParaRPr>
          </a:p>
          <a:p>
            <a:r>
              <a:rPr lang="fr-FR" i="1" dirty="0">
                <a:solidFill>
                  <a:srgbClr val="FF0000"/>
                </a:solidFill>
              </a:rPr>
              <a:t>Plus aucune discrimination sur une base religieuse</a:t>
            </a:r>
          </a:p>
          <a:p>
            <a:r>
              <a:rPr lang="fr-FR" i="1" dirty="0">
                <a:solidFill>
                  <a:srgbClr val="FF0000"/>
                </a:solidFill>
              </a:rPr>
              <a:t>Chaque confession non-musulmane se dote d’une constitution avec un chef religieux et un conseil élu</a:t>
            </a:r>
          </a:p>
          <a:p>
            <a:endParaRPr lang="fr-FR" i="1" dirty="0">
              <a:solidFill>
                <a:srgbClr val="FF0000"/>
              </a:solidFill>
            </a:endParaRPr>
          </a:p>
          <a:p>
            <a:r>
              <a:rPr lang="fr-FR" i="1" dirty="0">
                <a:solidFill>
                  <a:srgbClr val="FF0000"/>
                </a:solidFill>
              </a:rPr>
              <a:t>Libre gestion de ses affaires internes et le principe de la personnalité des lois en matière de statut personnel (droit de la famille et des successions) est réaffirmé</a:t>
            </a:r>
          </a:p>
          <a:p>
            <a:endParaRPr lang="fr-FR" i="1" dirty="0">
              <a:solidFill>
                <a:srgbClr val="FF0000"/>
              </a:solidFill>
            </a:endParaRPr>
          </a:p>
          <a:p>
            <a:r>
              <a:rPr lang="fr-FR" i="1" dirty="0">
                <a:solidFill>
                  <a:srgbClr val="FF0000"/>
                </a:solidFill>
              </a:rPr>
              <a:t>NB : Une évolution se dessine par ailleurs</a:t>
            </a:r>
          </a:p>
          <a:p>
            <a:r>
              <a:rPr lang="fr-FR" i="1" dirty="0">
                <a:solidFill>
                  <a:srgbClr val="FF0000"/>
                </a:solidFill>
              </a:rPr>
              <a:t>Les hiérarchies religieuses perdent de l’influence au profit de ces structures plus </a:t>
            </a:r>
            <a:r>
              <a:rPr lang="fr-FR" dirty="0">
                <a:solidFill>
                  <a:srgbClr val="FF0000"/>
                </a:solidFill>
              </a:rPr>
              <a:t>laïques</a:t>
            </a:r>
          </a:p>
        </p:txBody>
      </p:sp>
    </p:spTree>
    <p:extLst>
      <p:ext uri="{BB962C8B-B14F-4D97-AF65-F5344CB8AC3E}">
        <p14:creationId xmlns:p14="http://schemas.microsoft.com/office/powerpoint/2010/main" val="1643018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5353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*1856 : Bilan…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La fin de la guerre de Crimée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Marque un tournant dans l’histoire européenne…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a) Pour l’Empire ottoman…</a:t>
            </a:r>
          </a:p>
          <a:p>
            <a:pPr marL="342900" indent="-342900">
              <a:buAutoNum type="alphaLcParenR"/>
            </a:pPr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*Il semble avoir acquis définitivement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Une pleine et entière reconnaissance en Europe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*Mais en réalité… 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En se posant en garants de l’application du traité de Paris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Les puissances européennes revendiquent donc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Un droit d’ingérence </a:t>
            </a:r>
            <a:r>
              <a:rPr lang="fr-FR" u="sng" spc="-1" dirty="0">
                <a:solidFill>
                  <a:srgbClr val="000000"/>
                </a:solidFill>
                <a:cs typeface="Calibri" panose="020F0502020204030204" pitchFamily="34" charset="0"/>
              </a:rPr>
              <a:t>permanent</a:t>
            </a:r>
          </a:p>
          <a:p>
            <a:endParaRPr lang="fr-FR" u="sng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*Sans compter </a:t>
            </a:r>
            <a:r>
              <a:rPr lang="fr-FR" i="1" spc="-1" dirty="0">
                <a:solidFill>
                  <a:srgbClr val="000000"/>
                </a:solidFill>
                <a:cs typeface="Calibri" panose="020F0502020204030204" pitchFamily="34" charset="0"/>
              </a:rPr>
              <a:t>en interne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, les aspirations nationales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Qui ne se sont pas éteintes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Une histoire qui ne finit pas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A suivre…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FA46F666-916F-7CA9-640E-92BB9CC9DB6F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40B950A1-F4E9-36F5-08A2-15CC6B78EE52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F31138A-9308-D9D7-742A-A21D01281F7C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2A221FB-D10E-4622-B05E-08B86CAB9810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91B8B07-CADB-0F5A-916D-C21EA06BF837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4D4A2C0-1CBB-EE88-0897-8F2F52B0616E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3D47365-2C0B-A7CC-0998-7C980A9BAAF1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645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3968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b) Pour l’Europe, la fin de la Sainte-Alliance…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*Depuis 1815, la Sainte-Alliance, le</a:t>
            </a:r>
            <a:r>
              <a:rPr lang="fr-FR" dirty="0"/>
              <a:t> </a:t>
            </a:r>
            <a:r>
              <a:rPr lang="fr-FR" i="1" spc="-1" dirty="0">
                <a:solidFill>
                  <a:srgbClr val="000000"/>
                </a:solidFill>
                <a:latin typeface="Calibri"/>
                <a:ea typeface="Times New Roman"/>
              </a:rPr>
              <a:t>système </a:t>
            </a:r>
            <a:r>
              <a:rPr lang="fr-FR" i="1" u="sng" spc="-1" dirty="0">
                <a:solidFill>
                  <a:srgbClr val="000000"/>
                </a:solidFill>
                <a:latin typeface="Calibri"/>
                <a:ea typeface="Times New Roman"/>
              </a:rPr>
              <a:t>Metternich</a:t>
            </a:r>
            <a:r>
              <a:rPr lang="fr-FR" i="1" spc="-1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</a:rPr>
              <a:t>I</a:t>
            </a:r>
            <a:r>
              <a:rPr lang="fr-FR" dirty="0"/>
              <a:t>ssus du congrès de Vienne</a:t>
            </a:r>
            <a:endParaRPr lang="fr-FR" spc="-1" dirty="0">
              <a:solidFill>
                <a:srgbClr val="000000"/>
              </a:solidFill>
              <a:latin typeface="Calibri"/>
              <a:ea typeface="Times New Roman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Régissent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 la politique diplomatique de l’Europe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*Le </a:t>
            </a:r>
            <a:r>
              <a:rPr lang="fr-FR" i="1" spc="-1" dirty="0">
                <a:solidFill>
                  <a:srgbClr val="000000"/>
                </a:solidFill>
                <a:latin typeface="Calibri"/>
                <a:ea typeface="Times New Roman"/>
              </a:rPr>
              <a:t>système Metternich</a:t>
            </a:r>
            <a:r>
              <a:rPr lang="fr-FR" dirty="0"/>
              <a:t>, à savoir</a:t>
            </a:r>
            <a:endParaRPr lang="fr-FR" spc="-1" dirty="0">
              <a:solidFill>
                <a:srgbClr val="000000"/>
              </a:solidFill>
              <a:latin typeface="Calibri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</a:rPr>
              <a:t>Une cohésion politique e</a:t>
            </a:r>
            <a:r>
              <a:rPr lang="fr-FR" dirty="0"/>
              <a:t>t un équilibre</a:t>
            </a:r>
          </a:p>
          <a:p>
            <a:r>
              <a:rPr lang="fr-FR" dirty="0"/>
              <a:t>Au service du maintien des pouvoirs </a:t>
            </a:r>
            <a:r>
              <a:rPr lang="fr-FR" i="1" dirty="0"/>
              <a:t>légitimes</a:t>
            </a:r>
            <a:r>
              <a:rPr lang="fr-FR" dirty="0"/>
              <a:t> européens</a:t>
            </a:r>
          </a:p>
          <a:p>
            <a:endParaRPr lang="fr-FR" dirty="0"/>
          </a:p>
          <a:p>
            <a:r>
              <a:rPr lang="fr-FR" i="1" dirty="0"/>
              <a:t>Une s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ociété d’assurance pour régimes et monarques absolus</a:t>
            </a:r>
          </a:p>
          <a:p>
            <a:endParaRPr lang="fr-FR" dirty="0"/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*Un système dirigé politiquement par l’Autriche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garanti militairement par la Russie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E7AFF43-765E-6062-BB0E-5A556197A0D8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704CB3C-4736-C656-8C04-8A8BE128098A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2667018-11BD-8F1B-5780-92E7F806B07A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2D360B6-0E2D-8CB0-136E-CE48D0637C01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10D76A5-93F5-66C7-F4E4-F4AAFB341E1B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E70CA63-0579-6375-2A91-1267A041F5B4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609B1A0-3D03-FB46-3D50-40CCBC39C615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843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5630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*1856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Le manque de solidarité de l’Autriche envers la Russie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leur brouille durable à propos des Balkans 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Met fin à 40 années de Sainte-Alliance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Conséquences…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*Pour l’ensemble du continent…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Le système d’assurance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plus ou moins consensuel 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disparaît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à la place, retour au jeu </a:t>
            </a:r>
            <a:r>
              <a:rPr lang="fr-FR" i="1" spc="-1" dirty="0">
                <a:solidFill>
                  <a:srgbClr val="000000"/>
                </a:solidFill>
                <a:cs typeface="Calibri" panose="020F0502020204030204" pitchFamily="34" charset="0"/>
              </a:rPr>
              <a:t>incertain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 des alliances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NB : Qui n’avait pas complètement disparu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*Pour la Russie…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Rejetée à l’ouest, elle va reporter ses efforts vers l’est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D’abord, terminer la conquête du Caucase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- Ensuite, reprendre la conquête de l’Asie centrale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NB : 1839 : 1</a:t>
            </a:r>
            <a:r>
              <a:rPr lang="fr-FR" spc="-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 gros échec ; A suivre…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*Quant à l’Autriche…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E7AFF43-765E-6062-BB0E-5A556197A0D8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704CB3C-4736-C656-8C04-8A8BE128098A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2667018-11BD-8F1B-5780-92E7F806B07A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10D76A5-93F5-66C7-F4E4-F4AAFB341E1B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E70CA63-0579-6375-2A91-1267A041F5B4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EA9CF09-773E-8480-C9B2-E043D5AA1D64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6B30225-F0F1-B9F0-C79C-5CBF09A13AAE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773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3137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*L’Autriche…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*1856 : Avec la fin de la Sainte-Alliance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Elle perd son rôle d’arbitre sur le continent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*Et contrairement à 1849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L’Autriche affaiblie ne pourra plus compter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Sur les autres puissances, et notamment la Russie…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Pour l’aider à contenir à nouveau, les aspirations nationales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De ses adversaires vaincus du Printemps des peuples…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70A78E1-41F8-8679-E26B-9CD1448FE733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D42C3FC-2A4C-75F6-83E0-59FFCC485640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2F7170B-A52B-7A9A-F0DC-2EC203DE5625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172153C-6E27-54DC-3F84-79BA969D3A47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AAB08B5-EB2D-1CA3-BE50-7014AD57BB74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538C8E8-0EFC-9647-D79C-10921E78230F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AC72315-258F-69FF-9257-20708927EF50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317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29342" cy="36918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*Ce seront les nationalistes hongrois à l’est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A revoir…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*Mais surtout, le Piémont-Sardaigne au sud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la Prusse au nord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*Piémont et Prusse qui profiteront de cet affaiblissement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Pour affirmer et réussir leurs projets d’unification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Celui de l’Italie pour l’un et de l’Allemagne pour l’autre</a:t>
            </a:r>
          </a:p>
          <a:p>
            <a:endParaRPr lang="fr-FR" spc="-1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*Commençons par l’unification italienne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La 1</a:t>
            </a:r>
            <a:r>
              <a:rPr lang="fr-FR" spc="-1" baseline="30000" dirty="0">
                <a:solidFill>
                  <a:srgbClr val="000000"/>
                </a:solidFill>
                <a:cs typeface="Calibri" panose="020F0502020204030204" pitchFamily="34" charset="0"/>
              </a:rPr>
              <a:t>ère</a:t>
            </a:r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 chronologiquement</a:t>
            </a:r>
          </a:p>
          <a:p>
            <a:r>
              <a:rPr lang="fr-FR" spc="-1" dirty="0">
                <a:solidFill>
                  <a:srgbClr val="000000"/>
                </a:solidFill>
                <a:cs typeface="Calibri" panose="020F0502020204030204" pitchFamily="34" charset="0"/>
              </a:rPr>
              <a:t>Et revenons en 1849…</a:t>
            </a:r>
          </a:p>
        </p:txBody>
      </p:sp>
      <p:pic>
        <p:nvPicPr>
          <p:cNvPr id="14" name="Image 13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7477DD83-B6C7-3B38-6460-1FAE43AC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C9E846B7-8645-E3BF-B5A4-CF69B8282D80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D9DBED5-6EBA-66EF-3C9B-0F5DC990C4F1}"/>
              </a:ext>
            </a:extLst>
          </p:cNvPr>
          <p:cNvSpPr/>
          <p:nvPr/>
        </p:nvSpPr>
        <p:spPr>
          <a:xfrm>
            <a:off x="9100535" y="3836878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E7F8224-7799-8B28-6506-C19A3AD6627F}"/>
              </a:ext>
            </a:extLst>
          </p:cNvPr>
          <p:cNvSpPr/>
          <p:nvPr/>
        </p:nvSpPr>
        <p:spPr>
          <a:xfrm>
            <a:off x="8829064" y="324026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4743E2A-5639-6E31-7EDA-AA4B84C49734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1AB3314-AA0B-666A-F83C-A35480974C07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3772A39-6091-F140-50ED-73C12036F044}"/>
              </a:ext>
            </a:extLst>
          </p:cNvPr>
          <p:cNvSpPr/>
          <p:nvPr/>
        </p:nvSpPr>
        <p:spPr>
          <a:xfrm>
            <a:off x="8109712" y="424191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FD5688F-03E8-D072-1268-543FDFDB52B5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861A78F-898D-9115-5EF8-E909CF162694}"/>
              </a:ext>
            </a:extLst>
          </p:cNvPr>
          <p:cNvSpPr/>
          <p:nvPr/>
        </p:nvSpPr>
        <p:spPr>
          <a:xfrm>
            <a:off x="9360248" y="391760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79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924118" cy="61848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1853 : A Constantinople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Arrivée de l’ambassadeur russe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Alexandre Menchikov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1853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Menchikov formule avec rudesse, deux exigences…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En Palestine…</a:t>
            </a:r>
          </a:p>
          <a:p>
            <a:r>
              <a:rPr lang="fr-FR" dirty="0"/>
              <a:t>Abrogation des prérogatives faites aux catholiques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droit de protection russe des orthodoxes</a:t>
            </a:r>
          </a:p>
          <a:p>
            <a:r>
              <a:rPr lang="fr-FR" dirty="0"/>
              <a:t>Mais allant au-delà de la question des Lieux Saints…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Droit de protection russe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Des 14 millions de chrétiens orthodoxes de l’Empire ottoman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Sujets ottomans sous protection ou sous souveraineté russe ?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Accueil chaleureux du Russe par les Grecs de Constantinople, du plus mauvais effet sur les Turcs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06D96DD-6263-A037-7ABB-E840B71E683C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88AF80E-086F-2785-4609-CF009531D2D7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61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799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*Fév. 1853 : Avec ces exigences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excessives et unilatérales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Russie se met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à dos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tout le monde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1853 : Les Ottomans tergiversent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ils demandent l’aide de l’Angleterre et de la France…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1853 : 1</a:t>
            </a:r>
            <a:r>
              <a:rPr lang="fr-FR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ères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réactions…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*Réaction de la France…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Pour l’ambassadeur français</a:t>
            </a:r>
          </a:p>
          <a:p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conquête des âmes avant celle des territoires…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*Réaction des Britanniques…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54B5873A-9342-C7DA-AE2A-2DD1CED6782B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95B603C-8D79-4DBD-2EE1-E4CB7FEDF732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00629D4F-D5D9-CF74-7C98-4A11C7DD3894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CA623CA-B020-29B1-9062-691ADA770BEE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9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2458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Londres, pour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Palmerston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Aucune utilité d’obtenir la Crète et l’Egypte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NB : L’Egypte, acquisition trop coûteuse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 plus, docilité du vice-roi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Abbas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(1848), petit-fils de Mehmet Ali, et de son suzerain ottoman </a:t>
            </a:r>
            <a:r>
              <a:rPr lang="fr-FR" u="sng" dirty="0" err="1"/>
              <a:t>Abdülmecid</a:t>
            </a:r>
            <a:r>
              <a:rPr lang="fr-FR" u="sng" dirty="0"/>
              <a:t> 1</a:t>
            </a:r>
            <a:r>
              <a:rPr lang="fr-FR" u="sng" baseline="30000" dirty="0"/>
              <a:t>er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Partisan de l’intégrité ottomane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Elément d’équilibre en Europe et partenaire économique de la GB depuis 1838 : importations de textiles britanniques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demande croissante d’emprunts…</a:t>
            </a:r>
          </a:p>
        </p:txBody>
      </p:sp>
      <p:pic>
        <p:nvPicPr>
          <p:cNvPr id="3" name="Image 2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A952527-71E9-7957-7588-4BDA79F5C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11"/>
            <a:ext cx="5924119" cy="6583178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67206701-CFD5-F7DC-3C8B-9241652617FF}"/>
              </a:ext>
            </a:extLst>
          </p:cNvPr>
          <p:cNvSpPr/>
          <p:nvPr/>
        </p:nvSpPr>
        <p:spPr>
          <a:xfrm>
            <a:off x="10116739" y="2033453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85A20F1-8F48-8084-4EE3-FF2D01EAC77A}"/>
              </a:ext>
            </a:extLst>
          </p:cNvPr>
          <p:cNvSpPr/>
          <p:nvPr/>
        </p:nvSpPr>
        <p:spPr>
          <a:xfrm>
            <a:off x="10432742" y="4691269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DB8500A-8A91-34EF-5DE4-5F49419D3552}"/>
              </a:ext>
            </a:extLst>
          </p:cNvPr>
          <p:cNvSpPr/>
          <p:nvPr/>
        </p:nvSpPr>
        <p:spPr>
          <a:xfrm>
            <a:off x="7721437" y="3687904"/>
            <a:ext cx="174870" cy="14897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B29EEE91-4DC6-8BE8-FB03-55E303CFC788}"/>
              </a:ext>
            </a:extLst>
          </p:cNvPr>
          <p:cNvSpPr/>
          <p:nvPr/>
        </p:nvSpPr>
        <p:spPr>
          <a:xfrm>
            <a:off x="7546153" y="3151210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30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56044" cy="64618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*Mars 1853 : Un lent processus vers la guerre </a:t>
            </a:r>
            <a:r>
              <a:rPr lang="fr-FR" sz="1700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se met en place 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sept étapes…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1) Mai 1853 : La Porte tente de calmer le jeu…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a) En ce qui concerne Jérusalem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 </a:t>
            </a:r>
            <a:r>
              <a:rPr lang="fr-FR" i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firman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(décret) d’</a:t>
            </a:r>
            <a:r>
              <a:rPr lang="fr-FR" u="sng" dirty="0" err="1"/>
              <a:t>Abdülmecid</a:t>
            </a:r>
            <a:r>
              <a:rPr lang="fr-FR" dirty="0"/>
              <a:t> t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ranche le différend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En faveur des orthodoxes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ce point 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Britanniques et même Français acceptent de céder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b) En revanche, les Britanniques poussent les Ottomans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A résister sur la question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Du protectorat russe des populations orthodoxes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*Rappel...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Depuis les Tanzimat de 1839, la Porte garantit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La protection et la sécurité à tous les sujets ottomans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D599F09B-8000-4694-C17B-3952D3CB1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D647291-458D-8D64-BB30-359A61C62632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87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4340-5DFC-E6A9-FF66-0FCF6591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>
            <a:extLst>
              <a:ext uri="{FF2B5EF4-FFF2-40B4-BE49-F238E27FC236}">
                <a16:creationId xmlns:a16="http://schemas.microsoft.com/office/drawing/2014/main" id="{FFBC92B0-572A-8113-D729-2D7FFC6ED700}"/>
              </a:ext>
            </a:extLst>
          </p:cNvPr>
          <p:cNvSpPr/>
          <p:nvPr/>
        </p:nvSpPr>
        <p:spPr>
          <a:xfrm>
            <a:off x="94380" y="137411"/>
            <a:ext cx="5807656" cy="4522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fr-FR" b="1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Jan.-Oct. 1853 : Crise entre la Russie et l’Empire ottoman soutenu par la France et la Grande-Bretagne ; Déclenchement de la guerre de Crimée</a:t>
            </a:r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2) Mai 1853 : La rupture…</a:t>
            </a:r>
          </a:p>
          <a:p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Menchikov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adresse un ultimatum à la Porte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*Sur les conseils britanniques, la Porte refuse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Et Menchikov quitte Constantinople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 ce moment-là, </a:t>
            </a:r>
            <a:r>
              <a:rPr lang="fr-FR" u="sng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Nicolas 1</a:t>
            </a:r>
            <a:r>
              <a:rPr lang="fr-FR" u="sng" spc="-1" baseline="30000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er</a:t>
            </a:r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 n’envisage pas un conflit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Mais il persévère dans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Une politique imprudente d’intimidation…</a:t>
            </a:r>
          </a:p>
          <a:p>
            <a:endParaRPr lang="fr-FR" spc="-1" dirty="0">
              <a:solidFill>
                <a:srgbClr val="000000"/>
              </a:solidFill>
              <a:latin typeface="Calibri"/>
              <a:cs typeface="Calibri" panose="020F0502020204030204" pitchFamily="34" charset="0"/>
            </a:endParaRP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*Ainsi, en cas de refus persistant des Turcs</a:t>
            </a:r>
          </a:p>
          <a:p>
            <a:r>
              <a:rPr lang="fr-FR" spc="-1" dirty="0">
                <a:solidFill>
                  <a:srgbClr val="000000"/>
                </a:solidFill>
                <a:latin typeface="Calibri"/>
                <a:cs typeface="Calibri" panose="020F0502020204030204" pitchFamily="34" charset="0"/>
              </a:rPr>
              <a:t>Occupation des principautés de Moldavie et de Valachie</a:t>
            </a:r>
          </a:p>
        </p:txBody>
      </p:sp>
      <p:pic>
        <p:nvPicPr>
          <p:cNvPr id="2" name="Image 1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1418E06A-72FA-1E0C-63EB-A41FC0FE1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94" y="137411"/>
            <a:ext cx="6050925" cy="60347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093BBFF-DA21-CF33-E6BC-7B7710830602}"/>
              </a:ext>
            </a:extLst>
          </p:cNvPr>
          <p:cNvSpPr/>
          <p:nvPr/>
        </p:nvSpPr>
        <p:spPr>
          <a:xfrm>
            <a:off x="7929207" y="3667193"/>
            <a:ext cx="327270" cy="29801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84532A8-73FC-A57F-A559-C7F06D7AA8AB}"/>
              </a:ext>
            </a:extLst>
          </p:cNvPr>
          <p:cNvSpPr/>
          <p:nvPr/>
        </p:nvSpPr>
        <p:spPr>
          <a:xfrm>
            <a:off x="7115322" y="2750201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1026EE8-BE8E-9037-7B8F-0C549966CACD}"/>
              </a:ext>
            </a:extLst>
          </p:cNvPr>
          <p:cNvSpPr/>
          <p:nvPr/>
        </p:nvSpPr>
        <p:spPr>
          <a:xfrm>
            <a:off x="7286502" y="1829175"/>
            <a:ext cx="174870" cy="148974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1F0DD8-187F-39F9-6B66-B027DA401F3D}"/>
              </a:ext>
            </a:extLst>
          </p:cNvPr>
          <p:cNvSpPr/>
          <p:nvPr/>
        </p:nvSpPr>
        <p:spPr>
          <a:xfrm>
            <a:off x="8879645" y="2396921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98B758F9-7FBE-E55B-2B57-7F9B94E22DDC}"/>
              </a:ext>
            </a:extLst>
          </p:cNvPr>
          <p:cNvSpPr/>
          <p:nvPr/>
        </p:nvSpPr>
        <p:spPr>
          <a:xfrm>
            <a:off x="8022895" y="1921685"/>
            <a:ext cx="174870" cy="14897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FBF4826-DA5C-C09A-E74C-A4F08F4D079A}"/>
              </a:ext>
            </a:extLst>
          </p:cNvPr>
          <p:cNvSpPr/>
          <p:nvPr/>
        </p:nvSpPr>
        <p:spPr>
          <a:xfrm>
            <a:off x="9424443" y="3094503"/>
            <a:ext cx="174870" cy="14897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2715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67798</TotalTime>
  <Words>4782</Words>
  <Application>Microsoft Office PowerPoint</Application>
  <PresentationFormat>Grand écran</PresentationFormat>
  <Paragraphs>656</Paragraphs>
  <Slides>47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Thème Office</vt:lpstr>
      <vt:lpstr>LE PARTAGE DU MONDE, de l’an 200 av. JC à nos jours Esquisse d’une histoire géopolitique universelle  Mardi 14 mai 2024 (13/15)  8ème période : 1815-1914 Europe et Russie à la conquête de l’Orient et de l’Asie  1839-1856 : L’Europe, l’Empire ottoman des Tanzimat Le retour de la question d’Orient et la guerre de Crimée  Suite et fin…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491</cp:revision>
  <dcterms:created xsi:type="dcterms:W3CDTF">2023-07-15T08:08:34Z</dcterms:created>
  <dcterms:modified xsi:type="dcterms:W3CDTF">2024-05-14T11:51:26Z</dcterms:modified>
</cp:coreProperties>
</file>