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4"/>
  </p:notesMasterIdLst>
  <p:sldIdLst>
    <p:sldId id="12269" r:id="rId2"/>
    <p:sldId id="12401" r:id="rId3"/>
    <p:sldId id="12402" r:id="rId4"/>
    <p:sldId id="12403" r:id="rId5"/>
    <p:sldId id="12336" r:id="rId6"/>
    <p:sldId id="12278" r:id="rId7"/>
    <p:sldId id="12279" r:id="rId8"/>
    <p:sldId id="12358" r:id="rId9"/>
    <p:sldId id="12280" r:id="rId10"/>
    <p:sldId id="12359" r:id="rId11"/>
    <p:sldId id="12281" r:id="rId12"/>
    <p:sldId id="12360" r:id="rId13"/>
    <p:sldId id="12282" r:id="rId14"/>
    <p:sldId id="12283" r:id="rId15"/>
    <p:sldId id="12284" r:id="rId16"/>
    <p:sldId id="12285" r:id="rId17"/>
    <p:sldId id="12286" r:id="rId18"/>
    <p:sldId id="12297" r:id="rId19"/>
    <p:sldId id="12383" r:id="rId20"/>
    <p:sldId id="12361" r:id="rId21"/>
    <p:sldId id="12287" r:id="rId22"/>
    <p:sldId id="12288" r:id="rId23"/>
    <p:sldId id="12362" r:id="rId24"/>
    <p:sldId id="12291" r:id="rId25"/>
    <p:sldId id="12363" r:id="rId26"/>
    <p:sldId id="12292" r:id="rId27"/>
    <p:sldId id="12364" r:id="rId28"/>
    <p:sldId id="12293" r:id="rId29"/>
    <p:sldId id="12294" r:id="rId30"/>
    <p:sldId id="12384" r:id="rId31"/>
    <p:sldId id="12389" r:id="rId32"/>
    <p:sldId id="12405" r:id="rId33"/>
    <p:sldId id="12404" r:id="rId34"/>
    <p:sldId id="12413" r:id="rId35"/>
    <p:sldId id="12337" r:id="rId36"/>
    <p:sldId id="12365" r:id="rId37"/>
    <p:sldId id="12296" r:id="rId38"/>
    <p:sldId id="12298" r:id="rId39"/>
    <p:sldId id="12366" r:id="rId40"/>
    <p:sldId id="12300" r:id="rId41"/>
    <p:sldId id="12299" r:id="rId42"/>
    <p:sldId id="12338" r:id="rId43"/>
    <p:sldId id="12301" r:id="rId44"/>
    <p:sldId id="12339" r:id="rId45"/>
    <p:sldId id="12302" r:id="rId46"/>
    <p:sldId id="12367" r:id="rId47"/>
    <p:sldId id="12304" r:id="rId48"/>
    <p:sldId id="12369" r:id="rId49"/>
    <p:sldId id="12305" r:id="rId50"/>
    <p:sldId id="12306" r:id="rId51"/>
    <p:sldId id="12406" r:id="rId52"/>
    <p:sldId id="12307" r:id="rId53"/>
    <p:sldId id="12340" r:id="rId54"/>
    <p:sldId id="12309" r:id="rId55"/>
    <p:sldId id="12370" r:id="rId56"/>
    <p:sldId id="12310" r:id="rId57"/>
    <p:sldId id="12317" r:id="rId58"/>
    <p:sldId id="12371" r:id="rId59"/>
    <p:sldId id="12311" r:id="rId60"/>
    <p:sldId id="12372" r:id="rId61"/>
    <p:sldId id="12385" r:id="rId62"/>
    <p:sldId id="12386" r:id="rId63"/>
    <p:sldId id="12374" r:id="rId64"/>
    <p:sldId id="12314" r:id="rId65"/>
    <p:sldId id="12315" r:id="rId66"/>
    <p:sldId id="12313" r:id="rId67"/>
    <p:sldId id="12387" r:id="rId68"/>
    <p:sldId id="12341" r:id="rId69"/>
    <p:sldId id="12318" r:id="rId70"/>
    <p:sldId id="12342" r:id="rId71"/>
    <p:sldId id="12375" r:id="rId72"/>
    <p:sldId id="12376" r:id="rId73"/>
    <p:sldId id="12316" r:id="rId74"/>
    <p:sldId id="12377" r:id="rId75"/>
    <p:sldId id="12319" r:id="rId76"/>
    <p:sldId id="12378" r:id="rId77"/>
    <p:sldId id="12320" r:id="rId78"/>
    <p:sldId id="12411" r:id="rId79"/>
    <p:sldId id="12407" r:id="rId80"/>
    <p:sldId id="12321" r:id="rId81"/>
    <p:sldId id="12322" r:id="rId82"/>
    <p:sldId id="12409" r:id="rId83"/>
    <p:sldId id="12388" r:id="rId84"/>
    <p:sldId id="12323" r:id="rId85"/>
    <p:sldId id="12345" r:id="rId86"/>
    <p:sldId id="12408" r:id="rId87"/>
    <p:sldId id="12324" r:id="rId88"/>
    <p:sldId id="12325" r:id="rId89"/>
    <p:sldId id="12346" r:id="rId90"/>
    <p:sldId id="12326" r:id="rId91"/>
    <p:sldId id="12327" r:id="rId92"/>
    <p:sldId id="12328" r:id="rId93"/>
    <p:sldId id="12344" r:id="rId94"/>
    <p:sldId id="12410" r:id="rId95"/>
    <p:sldId id="12289" r:id="rId96"/>
    <p:sldId id="12295" r:id="rId97"/>
    <p:sldId id="12329" r:id="rId98"/>
    <p:sldId id="12331" r:id="rId99"/>
    <p:sldId id="12332" r:id="rId100"/>
    <p:sldId id="12333" r:id="rId101"/>
    <p:sldId id="12412" r:id="rId102"/>
    <p:sldId id="12334" r:id="rId10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7F7F"/>
    <a:srgbClr val="9DC3E6"/>
    <a:srgbClr val="FF3399"/>
    <a:srgbClr val="FFFF00"/>
    <a:srgbClr val="FFCC66"/>
    <a:srgbClr val="D0CECE"/>
    <a:srgbClr val="000000"/>
    <a:srgbClr val="AFABAB"/>
    <a:srgbClr val="E7E6E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50" autoAdjust="0"/>
    <p:restoredTop sz="86456" autoAdjust="0"/>
  </p:normalViewPr>
  <p:slideViewPr>
    <p:cSldViewPr snapToGrid="0">
      <p:cViewPr varScale="1">
        <p:scale>
          <a:sx n="70" d="100"/>
          <a:sy n="70" d="100"/>
        </p:scale>
        <p:origin x="792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289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57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6FC7D-208C-4200-80F1-58C54DF61311}" type="datetimeFigureOut">
              <a:rPr lang="fr-FR" smtClean="0"/>
              <a:t>28/05/2024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8EEF5-CB38-4A89-B626-937F0418F1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3243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01A2D-2DB5-4B69-DAD9-79D679370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A487AD9-134B-5EAF-2BDF-AA797244AD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86D1E14-EBED-2314-337E-0EC13A92BC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D446049-F56E-37AA-7C16-1191FB9A21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75086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98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1551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01A2D-2DB5-4B69-DAD9-79D679370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A487AD9-134B-5EAF-2BDF-AA797244AD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86D1E14-EBED-2314-337E-0EC13A92BC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D446049-F56E-37AA-7C16-1191FB9A21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5613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01A2D-2DB5-4B69-DAD9-79D679370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A487AD9-134B-5EAF-2BDF-AA797244AD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86D1E14-EBED-2314-337E-0EC13A92BC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D446049-F56E-37AA-7C16-1191FB9A21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3861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2793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69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11106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70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03243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71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74114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91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62909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97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0516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F67296-5B1B-9DD4-FF5A-471D2A2AD8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9043515-2F6D-9B9F-50EE-1CF1D64ED3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E99338-FAD2-AD4F-A9BF-C4355162A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28/05/2024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44F583-B7B0-9218-E9F0-1CFAC77FD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487827-E836-F825-3514-B3AFD9907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7592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0CBDD0-D9A7-49FA-CC68-F404EE8ED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D8F4A01-CBC3-D89B-07A8-6FC0E76E0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9A791-885B-2CAD-5454-8A8053A3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28/05/2024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E558C9-49C2-5367-E1F4-39841A57C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BF7FD8-99B2-E73F-D143-EF4F530DD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6917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0133D76-BE7B-987B-352F-E6E4CF2012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9F9D6FC-9F68-B4E6-0777-1A25D950B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9E2C48-DDA2-AF8F-68E8-C2C44DF4D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28/05/2024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6A0ACE-B8AD-ECAF-6108-A1575F60E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AF0659-6A72-B598-0505-94A7ECD43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1058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9C6050-5FF3-A6CA-9AE3-6D01DD598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3BE383-F99A-4BA3-9E1E-89C146B69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5669FF-9EDB-6F38-F1F4-B7D00C7DB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28/05/2024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6B7B5B-1B2F-06A6-7CD0-4A1869E79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99A841-3C61-18F8-FEA2-55A0455B6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3842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43A4A5-DD17-E09C-079F-0BC7F32A6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48D810-D375-68D8-EF23-45990070B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2DCE4D-1AFA-91E4-FC81-3342F6F27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28/05/2024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2885DA-216C-7738-3AF0-841DD790D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857197-A31A-8EDA-B76A-12CB39746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6534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3B447D-DCCA-CC9A-E414-62218BC52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07D8ED-E3DD-46C4-9FCB-D8E2F6A399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4BC07B4-5449-C4C7-FF84-E97B894C9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C0E8F6-B64B-AE5E-0152-B684B5A5A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28/05/2024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D7EADD-F237-6481-F669-59F925EE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2BBCC74-23B2-99FF-36CA-94CD74B6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757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706B9B-FE0E-FF30-3723-285FB6826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F1CAD3-2D56-D5E8-FB5C-7135E0BAA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4124FB-1FF6-D354-C70F-39AC85E7A1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6587CBA-8376-91EF-A7E1-66A287D4A6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564D291-C34F-2CF1-8638-7D353E9485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E18531A-4F4C-CFC4-3697-5F9A7A9B3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28/05/2024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6841637-9455-558E-C263-E9B804ADD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09B2068-92F0-42E8-8B60-5EA54D3AB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498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6BE2FF-DC42-25F9-E898-255E6EA47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1242D52-F96F-B9D9-8C87-A2BB5AC5E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28/05/2024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EA8E3B-5BD1-18E9-685F-795C67EF2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177FA0E-F141-F12E-2814-985562CD3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5238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6C37C13-A9C7-02A1-C000-2FC52227C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28/05/2024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E57F3F0-DF95-EAAC-8C98-10C2F4602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2AB1A3-A832-5D80-9C2C-EFD8C9688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8216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AC2E13-D123-1DC8-1A37-A8F18836B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624102-41C9-B4B7-95F0-DADA548E2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3FA0B1-E0C2-BD6D-6D16-C02C3205C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1F5B9C3-92C4-E761-1530-58C914D7D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28/05/2024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54B34E0-06A0-68FB-22B7-48FC3217A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58E414D-F3D9-C9E0-C131-5F7B94936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2007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797928-4556-A6E4-3430-4858052AA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E031682-520A-12FF-74E1-E5E96BE869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2F12565-FA80-076D-26A5-F3D9C9983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BBE40B2-5C23-6E7D-D90B-D9DA3D5B5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28/05/2024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2D1E4AD-C1C5-14C4-1D32-DEDA4AA13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E2CEA53-824F-7705-56DA-06A10F841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095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FB83035-2E99-264F-C75D-FAEA5AD1C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7EB7441-AF8E-64FA-5227-5E49FCD32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2F164-3EA9-BCC7-BEB4-FEF71A53C3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9047B-FEEF-465E-84F3-3E61BB1ECC56}" type="datetimeFigureOut">
              <a:rPr lang="fr-FR" smtClean="0"/>
              <a:t>28/05/2024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3ABF87-EFF2-DC93-90CC-77800DCF9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855A21-142E-FC54-FFBE-1CA4E22FA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243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0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0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9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9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B1C352-D82D-A477-C53D-F0001A0F9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C29F683F-93D2-DBBA-0136-C2F4C9F0B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181" y="136525"/>
            <a:ext cx="11555638" cy="6584950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LE PARTAGE DU MONDE, de</a:t>
            </a:r>
            <a:r>
              <a:rPr lang="fr-FR" sz="2800" b="1" dirty="0">
                <a:latin typeface="+mn-lt"/>
                <a:cs typeface="Arial" panose="020B0604020202020204" pitchFamily="34" charset="0"/>
              </a:rPr>
              <a:t> l’an 200 av. JC à nos jours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dirty="0">
                <a:latin typeface="+mn-lt"/>
                <a:cs typeface="Arial" panose="020B0604020202020204" pitchFamily="34" charset="0"/>
              </a:rPr>
              <a:t>Esquisse d’une histoire géopolitique universelle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Mardi 14 mai 2024 (13/15)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8</a:t>
            </a:r>
            <a:r>
              <a:rPr lang="fr-FR" altLang="fr-FR" sz="2800" b="1" baseline="30000" dirty="0">
                <a:latin typeface="+mn-lt"/>
                <a:cs typeface="Arial" panose="020B0604020202020204" pitchFamily="34" charset="0"/>
              </a:rPr>
              <a:t>ème</a:t>
            </a: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 période : 1815-1914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  <a:t>Europe et Russie à la conquête de l’Orient et de l’Asie</a:t>
            </a:r>
            <a:b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</a:br>
            <a:b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fr-FR" sz="2800" spc="-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1859-1871 : Les unifications italienne et allemande</a:t>
            </a:r>
            <a:endParaRPr lang="fr-FR" sz="2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29C72CF-4F5B-FC3B-E668-39A75C913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277678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79" y="137411"/>
            <a:ext cx="6267509" cy="64310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1852-1858 : A Turin, avec Cavour, le Piémont-Sardaigne relance le projet italien et se rapproche de la France de Napoléon III : …</a:t>
            </a:r>
          </a:p>
          <a:p>
            <a:endParaRPr lang="fr-FR" sz="800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*Jan. 1858 : A Paris, échec de l’attentat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Du nationaliste italien </a:t>
            </a:r>
            <a:r>
              <a:rPr lang="fr-FR" u="sng" spc="-1" dirty="0">
                <a:solidFill>
                  <a:srgbClr val="000000"/>
                </a:solidFill>
                <a:cs typeface="Calibri" panose="020F0502020204030204" pitchFamily="34" charset="0"/>
              </a:rPr>
              <a:t>Orsini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 contre Napoléon III</a:t>
            </a:r>
          </a:p>
          <a:p>
            <a:r>
              <a:rPr lang="fr-FR" i="1" dirty="0"/>
              <a:t>J’adjure votre Majesté de rendre à l’Italie l’indépendance que ses enfants ont perdue en 1849, par le fait des Français</a:t>
            </a:r>
          </a:p>
          <a:p>
            <a:endParaRPr lang="fr-FR" sz="800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*Malgré cet attentat, </a:t>
            </a:r>
            <a:r>
              <a:rPr lang="fr-FR" u="sng" spc="-1" dirty="0">
                <a:solidFill>
                  <a:srgbClr val="000000"/>
                </a:solidFill>
                <a:cs typeface="Calibri" panose="020F0502020204030204" pitchFamily="34" charset="0"/>
              </a:rPr>
              <a:t>Napoléon III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 se rapproche de </a:t>
            </a:r>
            <a:r>
              <a:rPr lang="fr-FR" u="sng" spc="-1" dirty="0">
                <a:solidFill>
                  <a:srgbClr val="000000"/>
                </a:solidFill>
                <a:cs typeface="Calibri" panose="020F0502020204030204" pitchFamily="34" charset="0"/>
              </a:rPr>
              <a:t>Cavour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*1</a:t>
            </a:r>
            <a:r>
              <a:rPr lang="fr-FR" spc="-1" baseline="30000" dirty="0">
                <a:solidFill>
                  <a:srgbClr val="000000"/>
                </a:solidFill>
                <a:cs typeface="Calibri" panose="020F0502020204030204" pitchFamily="34" charset="0"/>
              </a:rPr>
              <a:t>ère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 réactions européennes…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a) Inquiétudes anglaise et prussienne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De voir la France jouer un rôle croissant en Méditerranée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b) Mécontentement autrichien évidemment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Mais aussi mécontentement russe de voir un </a:t>
            </a:r>
            <a:r>
              <a:rPr lang="fr-FR" i="1" spc="-1" dirty="0">
                <a:solidFill>
                  <a:srgbClr val="000000"/>
                </a:solidFill>
                <a:cs typeface="Calibri" panose="020F0502020204030204" pitchFamily="34" charset="0"/>
              </a:rPr>
              <a:t>Bonaparte</a:t>
            </a:r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Remettre en cause les absolutismes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c) Opposition des catholiques, défenseurs des Etats du pape 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Et notamment en France, pourtant soutiens de Napoléon III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*GB et Russie proposent une conférence internationale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Mais c’est la solution guerrière qui va s’imposer</a:t>
            </a:r>
          </a:p>
        </p:txBody>
      </p:sp>
      <p:pic>
        <p:nvPicPr>
          <p:cNvPr id="4" name="Image 3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8826F19B-F503-D7CD-D462-5C52F0A61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549" y="129209"/>
            <a:ext cx="5499651" cy="659958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A6998204-0250-4399-B42D-463FB3904FCE}"/>
              </a:ext>
            </a:extLst>
          </p:cNvPr>
          <p:cNvSpPr/>
          <p:nvPr/>
        </p:nvSpPr>
        <p:spPr>
          <a:xfrm>
            <a:off x="7401249" y="140999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1CED7889-8628-3EA5-CF74-5936C1F6A55E}"/>
              </a:ext>
            </a:extLst>
          </p:cNvPr>
          <p:cNvSpPr/>
          <p:nvPr/>
        </p:nvSpPr>
        <p:spPr>
          <a:xfrm>
            <a:off x="7941577" y="1146763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16D08F50-C310-2EF6-1DD7-3F95AB9C087A}"/>
              </a:ext>
            </a:extLst>
          </p:cNvPr>
          <p:cNvSpPr/>
          <p:nvPr/>
        </p:nvSpPr>
        <p:spPr>
          <a:xfrm>
            <a:off x="9199939" y="122125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F7BE9A8E-0909-FC4F-A376-B78F165857B4}"/>
              </a:ext>
            </a:extLst>
          </p:cNvPr>
          <p:cNvSpPr/>
          <p:nvPr/>
        </p:nvSpPr>
        <p:spPr>
          <a:xfrm>
            <a:off x="8806238" y="211136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67B75C6A-C070-B233-9285-14FD7435DF7D}"/>
              </a:ext>
            </a:extLst>
          </p:cNvPr>
          <p:cNvSpPr/>
          <p:nvPr/>
        </p:nvSpPr>
        <p:spPr>
          <a:xfrm>
            <a:off x="8414906" y="1558973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BA948B49-CC22-AAA2-5A6A-93C5E83194F1}"/>
              </a:ext>
            </a:extLst>
          </p:cNvPr>
          <p:cNvSpPr/>
          <p:nvPr/>
        </p:nvSpPr>
        <p:spPr>
          <a:xfrm>
            <a:off x="8654909" y="1661283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A928C242-B339-7953-5108-F17D135E7943}"/>
              </a:ext>
            </a:extLst>
          </p:cNvPr>
          <p:cNvSpPr/>
          <p:nvPr/>
        </p:nvSpPr>
        <p:spPr>
          <a:xfrm>
            <a:off x="10013257" y="377500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09E42C47-5C2C-4007-C8B8-CAFF6CAB80CD}"/>
              </a:ext>
            </a:extLst>
          </p:cNvPr>
          <p:cNvSpPr/>
          <p:nvPr/>
        </p:nvSpPr>
        <p:spPr>
          <a:xfrm>
            <a:off x="9569309" y="514660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5F163B1E-B721-483B-D0F8-1563F6FA6FD5}"/>
              </a:ext>
            </a:extLst>
          </p:cNvPr>
          <p:cNvSpPr/>
          <p:nvPr/>
        </p:nvSpPr>
        <p:spPr>
          <a:xfrm>
            <a:off x="9199939" y="3185283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65274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154800" y="177840"/>
            <a:ext cx="5809272" cy="286086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pc="-1" dirty="0">
                <a:solidFill>
                  <a:srgbClr val="FF0000"/>
                </a:solidFill>
                <a:latin typeface="Calibri"/>
                <a:cs typeface="Calibri" panose="020F0502020204030204" pitchFamily="34" charset="0"/>
              </a:rPr>
              <a:t>2) 1848-71 : Révoltes nationales</a:t>
            </a:r>
          </a:p>
          <a:p>
            <a:r>
              <a:rPr lang="fr-FR" spc="-1" dirty="0">
                <a:solidFill>
                  <a:srgbClr val="FF0000"/>
                </a:solidFill>
                <a:latin typeface="Calibri"/>
                <a:cs typeface="Calibri" panose="020F0502020204030204" pitchFamily="34" charset="0"/>
              </a:rPr>
              <a:t>De nombreux échecs</a:t>
            </a:r>
          </a:p>
          <a:p>
            <a:r>
              <a:rPr lang="fr-FR" spc="-1" dirty="0">
                <a:solidFill>
                  <a:srgbClr val="FF0000"/>
                </a:solidFill>
                <a:latin typeface="Calibri"/>
                <a:cs typeface="Calibri" panose="020F0502020204030204" pitchFamily="34" charset="0"/>
              </a:rPr>
              <a:t>En revanche, victoires des nationalismes italien et allemand</a:t>
            </a:r>
          </a:p>
          <a:p>
            <a:endParaRPr lang="fr-FR" spc="-1" dirty="0">
              <a:solidFill>
                <a:srgbClr val="FF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FF0000"/>
                </a:solidFill>
                <a:latin typeface="Calibri"/>
                <a:cs typeface="Calibri" panose="020F0502020204030204" pitchFamily="34" charset="0"/>
              </a:rPr>
              <a:t>*1871 : Une date qui clôture…</a:t>
            </a:r>
          </a:p>
          <a:p>
            <a:r>
              <a:rPr lang="fr-FR" spc="-1" dirty="0">
                <a:solidFill>
                  <a:srgbClr val="FF0000"/>
                </a:solidFill>
                <a:latin typeface="Calibri"/>
                <a:cs typeface="Calibri" panose="020F0502020204030204" pitchFamily="34" charset="0"/>
              </a:rPr>
              <a:t>Progressivement, les légitimités monarchiques</a:t>
            </a:r>
          </a:p>
          <a:p>
            <a:r>
              <a:rPr lang="fr-FR" spc="-1" dirty="0">
                <a:solidFill>
                  <a:srgbClr val="FF0000"/>
                </a:solidFill>
                <a:latin typeface="Calibri"/>
                <a:cs typeface="Calibri" panose="020F0502020204030204" pitchFamily="34" charset="0"/>
              </a:rPr>
              <a:t>Laissent la place aux légitimités nationales</a:t>
            </a:r>
          </a:p>
          <a:p>
            <a:r>
              <a:rPr lang="fr-FR" spc="-1" dirty="0">
                <a:solidFill>
                  <a:srgbClr val="FF0000"/>
                </a:solidFill>
                <a:latin typeface="Calibri"/>
                <a:cs typeface="Calibri" panose="020F0502020204030204" pitchFamily="34" charset="0"/>
              </a:rPr>
              <a:t>Et aux nationalismes à visée pacifique de 1848</a:t>
            </a:r>
          </a:p>
          <a:p>
            <a:r>
              <a:rPr lang="fr-FR" spc="-1" dirty="0">
                <a:solidFill>
                  <a:srgbClr val="FF0000"/>
                </a:solidFill>
                <a:latin typeface="Calibri"/>
                <a:cs typeface="Calibri" panose="020F0502020204030204" pitchFamily="34" charset="0"/>
              </a:rPr>
              <a:t>Succèderont les nationalismes belliqueux</a:t>
            </a:r>
          </a:p>
          <a:p>
            <a:r>
              <a:rPr lang="fr-FR" spc="-1" dirty="0">
                <a:solidFill>
                  <a:srgbClr val="FF0000"/>
                </a:solidFill>
                <a:latin typeface="Calibri"/>
                <a:cs typeface="Calibri" panose="020F0502020204030204" pitchFamily="34" charset="0"/>
              </a:rPr>
              <a:t>S</a:t>
            </a:r>
            <a:r>
              <a:rPr lang="fr-FR" spc="-1" dirty="0">
                <a:solidFill>
                  <a:srgbClr val="FF0000"/>
                </a:solidFill>
                <a:cs typeface="Calibri" panose="020F0502020204030204" pitchFamily="34" charset="0"/>
              </a:rPr>
              <a:t>ources de nouveaux conflits…</a:t>
            </a:r>
          </a:p>
        </p:txBody>
      </p:sp>
      <p:pic>
        <p:nvPicPr>
          <p:cNvPr id="3" name="Image 2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7817857C-34B6-A94A-B877-FDA93917B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2774"/>
            <a:ext cx="5941200" cy="65724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" name="Image 1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8D508CDD-EABC-8B3A-748E-49223F9971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958" y="142774"/>
            <a:ext cx="2316241" cy="2573922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0144755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154800" y="177840"/>
            <a:ext cx="5809272" cy="50768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pc="-1" dirty="0">
                <a:solidFill>
                  <a:srgbClr val="FF0000"/>
                </a:solidFill>
                <a:latin typeface="Calibri"/>
                <a:cs typeface="Calibri" panose="020F0502020204030204" pitchFamily="34" charset="0"/>
              </a:rPr>
              <a:t>*Quelques dernières remarques</a:t>
            </a:r>
          </a:p>
          <a:p>
            <a:r>
              <a:rPr lang="fr-FR" spc="-1" dirty="0">
                <a:solidFill>
                  <a:srgbClr val="FF0000"/>
                </a:solidFill>
                <a:latin typeface="Calibri"/>
                <a:cs typeface="Calibri" panose="020F0502020204030204" pitchFamily="34" charset="0"/>
              </a:rPr>
              <a:t>Avant de passer à autre chose…</a:t>
            </a:r>
          </a:p>
          <a:p>
            <a:endParaRPr lang="fr-FR" spc="-1" dirty="0">
              <a:solidFill>
                <a:srgbClr val="FF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FF0000"/>
                </a:solidFill>
                <a:latin typeface="Calibri"/>
                <a:cs typeface="Calibri" panose="020F0502020204030204" pitchFamily="34" charset="0"/>
              </a:rPr>
              <a:t>a) Ironie : Ces nouveaux Etats nationaux tous monarchiques</a:t>
            </a:r>
          </a:p>
          <a:p>
            <a:r>
              <a:rPr lang="fr-FR" spc="-1" dirty="0">
                <a:solidFill>
                  <a:srgbClr val="FF0000"/>
                </a:solidFill>
                <a:latin typeface="Calibri"/>
                <a:cs typeface="Calibri" panose="020F0502020204030204" pitchFamily="34" charset="0"/>
              </a:rPr>
              <a:t>NB : Allemagne et Italie</a:t>
            </a:r>
          </a:p>
          <a:p>
            <a:r>
              <a:rPr lang="fr-FR" spc="-1" dirty="0">
                <a:solidFill>
                  <a:srgbClr val="FF0000"/>
                </a:solidFill>
                <a:latin typeface="Calibri"/>
                <a:cs typeface="Calibri" panose="020F0502020204030204" pitchFamily="34" charset="0"/>
              </a:rPr>
              <a:t>Deux nationalismes imposés par deux monarchies</a:t>
            </a:r>
          </a:p>
          <a:p>
            <a:endParaRPr lang="fr-FR" spc="-1" dirty="0">
              <a:solidFill>
                <a:srgbClr val="FF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FF0000"/>
                </a:solidFill>
                <a:latin typeface="Calibri"/>
                <a:cs typeface="Calibri" panose="020F0502020204030204" pitchFamily="34" charset="0"/>
              </a:rPr>
              <a:t>b) Les seules monarchies qui continuent à combattre</a:t>
            </a:r>
          </a:p>
          <a:p>
            <a:r>
              <a:rPr lang="fr-FR" spc="-1" dirty="0">
                <a:solidFill>
                  <a:srgbClr val="FF0000"/>
                </a:solidFill>
                <a:latin typeface="Calibri"/>
                <a:cs typeface="Calibri" panose="020F0502020204030204" pitchFamily="34" charset="0"/>
              </a:rPr>
              <a:t>Les nationalismes, restent les empires multi-ethniques</a:t>
            </a:r>
          </a:p>
          <a:p>
            <a:r>
              <a:rPr lang="fr-FR" spc="-1" dirty="0">
                <a:solidFill>
                  <a:srgbClr val="FF0000"/>
                </a:solidFill>
                <a:latin typeface="Calibri"/>
                <a:cs typeface="Calibri" panose="020F0502020204030204" pitchFamily="34" charset="0"/>
              </a:rPr>
              <a:t>GB avec l’Irlande et l’Ecosse, Russie, Empire ottoman</a:t>
            </a:r>
          </a:p>
          <a:p>
            <a:r>
              <a:rPr lang="fr-FR" spc="-1" dirty="0">
                <a:solidFill>
                  <a:srgbClr val="FF0000"/>
                </a:solidFill>
                <a:latin typeface="Calibri"/>
                <a:cs typeface="Calibri" panose="020F0502020204030204" pitchFamily="34" charset="0"/>
              </a:rPr>
              <a:t>Et surtout l’Empire austro-hongrois</a:t>
            </a:r>
          </a:p>
          <a:p>
            <a:endParaRPr lang="fr-FR" spc="-1" dirty="0">
              <a:solidFill>
                <a:srgbClr val="FF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FF0000"/>
                </a:solidFill>
                <a:latin typeface="Calibri"/>
                <a:cs typeface="Calibri" panose="020F0502020204030204" pitchFamily="34" charset="0"/>
              </a:rPr>
              <a:t>c) Ces nouveaux Etats nationaux belliqueux</a:t>
            </a:r>
          </a:p>
          <a:p>
            <a:r>
              <a:rPr lang="fr-FR" spc="-1" dirty="0">
                <a:solidFill>
                  <a:srgbClr val="FF0000"/>
                </a:solidFill>
                <a:latin typeface="Calibri"/>
                <a:cs typeface="Calibri" panose="020F0502020204030204" pitchFamily="34" charset="0"/>
              </a:rPr>
              <a:t>S’enfonceront progressivement dans la guerre générale</a:t>
            </a:r>
          </a:p>
          <a:p>
            <a:endParaRPr lang="fr-FR" spc="-1" dirty="0">
              <a:solidFill>
                <a:srgbClr val="FF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FF0000"/>
                </a:solidFill>
                <a:latin typeface="Calibri"/>
                <a:cs typeface="Calibri" panose="020F0502020204030204" pitchFamily="34" charset="0"/>
              </a:rPr>
              <a:t>Belliqueux car monarchiques et autoritaires ?</a:t>
            </a:r>
          </a:p>
          <a:p>
            <a:r>
              <a:rPr lang="fr-FR" spc="-1" dirty="0">
                <a:solidFill>
                  <a:srgbClr val="FF0000"/>
                </a:solidFill>
                <a:latin typeface="Calibri"/>
                <a:cs typeface="Calibri" panose="020F0502020204030204" pitchFamily="34" charset="0"/>
              </a:rPr>
              <a:t>Pas du tout car les puissances de 1914</a:t>
            </a:r>
          </a:p>
          <a:p>
            <a:r>
              <a:rPr lang="fr-FR" spc="-1" dirty="0">
                <a:solidFill>
                  <a:srgbClr val="FF0000"/>
                </a:solidFill>
                <a:latin typeface="Calibri"/>
                <a:cs typeface="Calibri" panose="020F0502020204030204" pitchFamily="34" charset="0"/>
              </a:rPr>
              <a:t>Seront devenues entretemps plus démocratiques</a:t>
            </a:r>
          </a:p>
        </p:txBody>
      </p:sp>
      <p:pic>
        <p:nvPicPr>
          <p:cNvPr id="3" name="Image 2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7817857C-34B6-A94A-B877-FDA93917B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2774"/>
            <a:ext cx="5941200" cy="65724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" name="Image 1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8D508CDD-EABC-8B3A-748E-49223F9971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958" y="142774"/>
            <a:ext cx="2316241" cy="2573922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07205224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154800" y="177840"/>
            <a:ext cx="5742416" cy="258386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*Et maintenant, restons toujours dans ce XIXe siècle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Quittons l’Europe sans quitter l’Occident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En nous déplaçant en Amérique, cette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Europe exportée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*Amérique latine ibérique et Amérique anglo-saxonne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Commençons par cette dernière là où nous l’avions laissée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*1783 : Traité de Paris ; Défaite britannique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naissance des Etats-Unis d’Amérique… </a:t>
            </a:r>
          </a:p>
        </p:txBody>
      </p:sp>
      <p:pic>
        <p:nvPicPr>
          <p:cNvPr id="3" name="Image 2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7817857C-34B6-A94A-B877-FDA93917B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2774"/>
            <a:ext cx="5941200" cy="65724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" name="Image 1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8D508CDD-EABC-8B3A-748E-49223F9971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958" y="142774"/>
            <a:ext cx="2316241" cy="2573922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8937837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79" y="137411"/>
            <a:ext cx="6303175" cy="36918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1852-1858 : … Entrevue de Plombières : En échange de Nice et la Savoie à la France, une confédération italienne de trois royaumes nord, centre et sud, présidée par le pape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*Juillet 1858 : Six mois après l’attentat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A Plombières, </a:t>
            </a:r>
            <a:r>
              <a:rPr lang="fr-FR" u="sng" spc="-1" dirty="0">
                <a:solidFill>
                  <a:srgbClr val="000000"/>
                </a:solidFill>
                <a:cs typeface="Calibri" panose="020F0502020204030204" pitchFamily="34" charset="0"/>
              </a:rPr>
              <a:t>Napoléon III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 rencontre secrètement </a:t>
            </a:r>
            <a:r>
              <a:rPr lang="fr-FR" u="sng" spc="-1" dirty="0">
                <a:solidFill>
                  <a:srgbClr val="000000"/>
                </a:solidFill>
                <a:cs typeface="Calibri" panose="020F0502020204030204" pitchFamily="34" charset="0"/>
              </a:rPr>
              <a:t>Cavour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Un plan est élaboré…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*En cas d’agression - souhaitée - de l’Autriche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La France interviendra aux côtés du Piémont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*Et en cas de victoire piémontaise, une nouvelle carte de l’Italie </a:t>
            </a:r>
            <a:r>
              <a:rPr lang="fr-FR" u="sng" spc="-1" dirty="0">
                <a:solidFill>
                  <a:srgbClr val="000000"/>
                </a:solidFill>
                <a:cs typeface="Calibri" panose="020F0502020204030204" pitchFamily="34" charset="0"/>
              </a:rPr>
              <a:t>Libérée des Habsbourg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, est envisagée…</a:t>
            </a:r>
          </a:p>
        </p:txBody>
      </p:sp>
      <p:pic>
        <p:nvPicPr>
          <p:cNvPr id="3" name="Image 2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0B24E133-FAA3-5F7E-3744-0893F31008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549" y="129209"/>
            <a:ext cx="5499651" cy="659958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32FF6514-C11E-A6C9-C1C6-8205F3AC1948}"/>
              </a:ext>
            </a:extLst>
          </p:cNvPr>
          <p:cNvSpPr/>
          <p:nvPr/>
        </p:nvSpPr>
        <p:spPr>
          <a:xfrm>
            <a:off x="7401249" y="140999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4FAD2550-E5D7-149D-564F-B032671A925B}"/>
              </a:ext>
            </a:extLst>
          </p:cNvPr>
          <p:cNvSpPr/>
          <p:nvPr/>
        </p:nvSpPr>
        <p:spPr>
          <a:xfrm>
            <a:off x="7941577" y="114676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511E1FC9-7FBF-135F-02C9-4CABEC29ED8E}"/>
              </a:ext>
            </a:extLst>
          </p:cNvPr>
          <p:cNvSpPr/>
          <p:nvPr/>
        </p:nvSpPr>
        <p:spPr>
          <a:xfrm>
            <a:off x="9199939" y="122125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6DDDAD67-B67D-B04C-F7DE-49088A63FDA0}"/>
              </a:ext>
            </a:extLst>
          </p:cNvPr>
          <p:cNvSpPr/>
          <p:nvPr/>
        </p:nvSpPr>
        <p:spPr>
          <a:xfrm>
            <a:off x="8806238" y="2111368"/>
            <a:ext cx="174870" cy="14897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3C94C32C-33F3-BA5A-BC70-C4E1342D926B}"/>
              </a:ext>
            </a:extLst>
          </p:cNvPr>
          <p:cNvSpPr/>
          <p:nvPr/>
        </p:nvSpPr>
        <p:spPr>
          <a:xfrm>
            <a:off x="8414906" y="155897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AE719E4F-DC7A-593D-0CA9-92A732A140B3}"/>
              </a:ext>
            </a:extLst>
          </p:cNvPr>
          <p:cNvSpPr/>
          <p:nvPr/>
        </p:nvSpPr>
        <p:spPr>
          <a:xfrm>
            <a:off x="8654909" y="166128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54A441A8-F7C0-1005-7928-51AA0785282F}"/>
              </a:ext>
            </a:extLst>
          </p:cNvPr>
          <p:cNvSpPr/>
          <p:nvPr/>
        </p:nvSpPr>
        <p:spPr>
          <a:xfrm>
            <a:off x="10013257" y="3775005"/>
            <a:ext cx="174870" cy="148974"/>
          </a:xfrm>
          <a:prstGeom prst="ellipse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BD05A85F-B397-B5E0-F528-BFDAF0646DE1}"/>
              </a:ext>
            </a:extLst>
          </p:cNvPr>
          <p:cNvSpPr/>
          <p:nvPr/>
        </p:nvSpPr>
        <p:spPr>
          <a:xfrm>
            <a:off x="9569309" y="5146605"/>
            <a:ext cx="174870" cy="148974"/>
          </a:xfrm>
          <a:prstGeom prst="ellipse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C376AA62-3123-E2CF-A43A-3437A185904C}"/>
              </a:ext>
            </a:extLst>
          </p:cNvPr>
          <p:cNvSpPr/>
          <p:nvPr/>
        </p:nvSpPr>
        <p:spPr>
          <a:xfrm>
            <a:off x="9199939" y="3185283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6B90A04A-A947-8692-C1B0-991B006E4031}"/>
              </a:ext>
            </a:extLst>
          </p:cNvPr>
          <p:cNvSpPr/>
          <p:nvPr/>
        </p:nvSpPr>
        <p:spPr>
          <a:xfrm>
            <a:off x="9604975" y="2185855"/>
            <a:ext cx="174870" cy="14897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8" name="Ellipse 127">
            <a:extLst>
              <a:ext uri="{FF2B5EF4-FFF2-40B4-BE49-F238E27FC236}">
                <a16:creationId xmlns:a16="http://schemas.microsoft.com/office/drawing/2014/main" id="{8C900292-BC23-10FB-4671-980EE29C1556}"/>
              </a:ext>
            </a:extLst>
          </p:cNvPr>
          <p:cNvSpPr/>
          <p:nvPr/>
        </p:nvSpPr>
        <p:spPr>
          <a:xfrm>
            <a:off x="8994474" y="178851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9" name="Ellipse 128">
            <a:extLst>
              <a:ext uri="{FF2B5EF4-FFF2-40B4-BE49-F238E27FC236}">
                <a16:creationId xmlns:a16="http://schemas.microsoft.com/office/drawing/2014/main" id="{62CA04E1-9707-2973-B094-E9CCF47C33B3}"/>
              </a:ext>
            </a:extLst>
          </p:cNvPr>
          <p:cNvSpPr/>
          <p:nvPr/>
        </p:nvSpPr>
        <p:spPr>
          <a:xfrm>
            <a:off x="9199939" y="2590046"/>
            <a:ext cx="174870" cy="14897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20034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79" y="137411"/>
            <a:ext cx="6223377" cy="64618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1852-1858 : … Entrevue de Plombières : En échange de Nice et la Savoie à la France, une confédération italienne de trois royaumes nord, centre et sud, présidée par le pape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a) Au nord, un royaume de Haute-Italie…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Piémont, Lombardie-Vénétie ; Modène et Parme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Et la Romagne pontificale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b) Au centre, un royaume d’Italie centrale…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- La Toscane du Habsbourg Léopold II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- Marches et Ombrie pontificales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- Avec comme roi, le cousin de Napoléon III</a:t>
            </a:r>
          </a:p>
          <a:p>
            <a:r>
              <a:rPr lang="fr-FR" u="sng" spc="-1" dirty="0">
                <a:solidFill>
                  <a:srgbClr val="000000"/>
                </a:solidFill>
                <a:cs typeface="Calibri" panose="020F0502020204030204" pitchFamily="34" charset="0"/>
              </a:rPr>
              <a:t>Napoléon-Jérôme Bonaparte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, dit </a:t>
            </a:r>
            <a:r>
              <a:rPr lang="fr-FR" i="1" spc="-1" dirty="0">
                <a:solidFill>
                  <a:srgbClr val="000000"/>
                </a:solidFill>
                <a:cs typeface="Calibri" panose="020F0502020204030204" pitchFamily="34" charset="0"/>
              </a:rPr>
              <a:t>Plon-Plon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NB : Il sera marié en jan. 1859 à Clotilde, fille de V.-Emmanuel II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c) Au sud, le royaume Bourbon de Naples-Sicile conservé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d) A Rome, le pape Pie IX conserverait le Latium et prendrait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Le titre honorifique de président de la Confédération italienne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e) En échange, le Piémont cède la Savoie et Nice à la France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*A ce stade, il ne manque plus qu’un prétexte…</a:t>
            </a:r>
          </a:p>
        </p:txBody>
      </p:sp>
      <p:pic>
        <p:nvPicPr>
          <p:cNvPr id="3" name="Image 2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0B24E133-FAA3-5F7E-3744-0893F31008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549" y="129209"/>
            <a:ext cx="5499651" cy="659958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32FF6514-C11E-A6C9-C1C6-8205F3AC1948}"/>
              </a:ext>
            </a:extLst>
          </p:cNvPr>
          <p:cNvSpPr/>
          <p:nvPr/>
        </p:nvSpPr>
        <p:spPr>
          <a:xfrm>
            <a:off x="7401249" y="140999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4FAD2550-E5D7-149D-564F-B032671A925B}"/>
              </a:ext>
            </a:extLst>
          </p:cNvPr>
          <p:cNvSpPr/>
          <p:nvPr/>
        </p:nvSpPr>
        <p:spPr>
          <a:xfrm>
            <a:off x="7941577" y="114676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511E1FC9-7FBF-135F-02C9-4CABEC29ED8E}"/>
              </a:ext>
            </a:extLst>
          </p:cNvPr>
          <p:cNvSpPr/>
          <p:nvPr/>
        </p:nvSpPr>
        <p:spPr>
          <a:xfrm>
            <a:off x="9199939" y="122125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6DDDAD67-B67D-B04C-F7DE-49088A63FDA0}"/>
              </a:ext>
            </a:extLst>
          </p:cNvPr>
          <p:cNvSpPr/>
          <p:nvPr/>
        </p:nvSpPr>
        <p:spPr>
          <a:xfrm>
            <a:off x="8806238" y="2111368"/>
            <a:ext cx="174870" cy="14897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3C94C32C-33F3-BA5A-BC70-C4E1342D926B}"/>
              </a:ext>
            </a:extLst>
          </p:cNvPr>
          <p:cNvSpPr/>
          <p:nvPr/>
        </p:nvSpPr>
        <p:spPr>
          <a:xfrm>
            <a:off x="8414906" y="155897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AE719E4F-DC7A-593D-0CA9-92A732A140B3}"/>
              </a:ext>
            </a:extLst>
          </p:cNvPr>
          <p:cNvSpPr/>
          <p:nvPr/>
        </p:nvSpPr>
        <p:spPr>
          <a:xfrm>
            <a:off x="8654909" y="166128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54A441A8-F7C0-1005-7928-51AA0785282F}"/>
              </a:ext>
            </a:extLst>
          </p:cNvPr>
          <p:cNvSpPr/>
          <p:nvPr/>
        </p:nvSpPr>
        <p:spPr>
          <a:xfrm>
            <a:off x="10013257" y="3775005"/>
            <a:ext cx="174870" cy="148974"/>
          </a:xfrm>
          <a:prstGeom prst="ellipse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BD05A85F-B397-B5E0-F528-BFDAF0646DE1}"/>
              </a:ext>
            </a:extLst>
          </p:cNvPr>
          <p:cNvSpPr/>
          <p:nvPr/>
        </p:nvSpPr>
        <p:spPr>
          <a:xfrm>
            <a:off x="9569309" y="5146605"/>
            <a:ext cx="174870" cy="148974"/>
          </a:xfrm>
          <a:prstGeom prst="ellipse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C376AA62-3123-E2CF-A43A-3437A185904C}"/>
              </a:ext>
            </a:extLst>
          </p:cNvPr>
          <p:cNvSpPr/>
          <p:nvPr/>
        </p:nvSpPr>
        <p:spPr>
          <a:xfrm>
            <a:off x="9199939" y="3185283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6B90A04A-A947-8692-C1B0-991B006E4031}"/>
              </a:ext>
            </a:extLst>
          </p:cNvPr>
          <p:cNvSpPr/>
          <p:nvPr/>
        </p:nvSpPr>
        <p:spPr>
          <a:xfrm>
            <a:off x="9604975" y="2185855"/>
            <a:ext cx="174870" cy="14897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8" name="Ellipse 127">
            <a:extLst>
              <a:ext uri="{FF2B5EF4-FFF2-40B4-BE49-F238E27FC236}">
                <a16:creationId xmlns:a16="http://schemas.microsoft.com/office/drawing/2014/main" id="{8C900292-BC23-10FB-4671-980EE29C1556}"/>
              </a:ext>
            </a:extLst>
          </p:cNvPr>
          <p:cNvSpPr/>
          <p:nvPr/>
        </p:nvSpPr>
        <p:spPr>
          <a:xfrm>
            <a:off x="8994474" y="178851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9" name="Ellipse 128">
            <a:extLst>
              <a:ext uri="{FF2B5EF4-FFF2-40B4-BE49-F238E27FC236}">
                <a16:creationId xmlns:a16="http://schemas.microsoft.com/office/drawing/2014/main" id="{62CA04E1-9707-2973-B094-E9CCF47C33B3}"/>
              </a:ext>
            </a:extLst>
          </p:cNvPr>
          <p:cNvSpPr/>
          <p:nvPr/>
        </p:nvSpPr>
        <p:spPr>
          <a:xfrm>
            <a:off x="9199939" y="2590046"/>
            <a:ext cx="174870" cy="14897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77968A3E-E3A3-B745-D76B-76C5102C4719}"/>
              </a:ext>
            </a:extLst>
          </p:cNvPr>
          <p:cNvSpPr/>
          <p:nvPr/>
        </p:nvSpPr>
        <p:spPr>
          <a:xfrm>
            <a:off x="6728186" y="99200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58BB3F1-54E6-EF49-331E-697A312E7B89}"/>
              </a:ext>
            </a:extLst>
          </p:cNvPr>
          <p:cNvSpPr/>
          <p:nvPr/>
        </p:nvSpPr>
        <p:spPr>
          <a:xfrm>
            <a:off x="7194002" y="211136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67015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79" y="137411"/>
            <a:ext cx="6306524" cy="61848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1859-1861 : La 2</a:t>
            </a:r>
            <a:r>
              <a:rPr lang="fr-FR" b="1" spc="-1" baseline="30000" dirty="0">
                <a:solidFill>
                  <a:srgbClr val="000000"/>
                </a:solidFill>
                <a:cs typeface="Calibri" panose="020F0502020204030204" pitchFamily="34" charset="0"/>
              </a:rPr>
              <a:t>ème</a:t>
            </a:r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 guerre d’indépendance et naissance du royaume d’Italie</a:t>
            </a:r>
          </a:p>
          <a:p>
            <a:endParaRPr lang="fr-FR" b="1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Avril-Juin 1859 : A Solférino, victoire des Franco-Sardes sur les Autrichiens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*1859 : Le plan franco-piémontais se met en place comme </a:t>
            </a:r>
            <a:r>
              <a:rPr lang="fr-FR" sz="1700" spc="-1" dirty="0">
                <a:solidFill>
                  <a:srgbClr val="000000"/>
                </a:solidFill>
                <a:cs typeface="Calibri" panose="020F0502020204030204" pitchFamily="34" charset="0"/>
              </a:rPr>
              <a:t>prévu…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*Avril 1859 : Nouvelles insurrections en Toscane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Le grand-duc </a:t>
            </a:r>
            <a:r>
              <a:rPr lang="fr-FR" u="sng" spc="-1" dirty="0">
                <a:solidFill>
                  <a:srgbClr val="000000"/>
                </a:solidFill>
                <a:cs typeface="Calibri" panose="020F0502020204030204" pitchFamily="34" charset="0"/>
              </a:rPr>
              <a:t>Léopold II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 est à nouveau chassé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Le gouvernement provisoire se rallie au Piémont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VE II évoque </a:t>
            </a:r>
            <a:r>
              <a:rPr lang="fr-FR" i="1" spc="-1" dirty="0">
                <a:solidFill>
                  <a:srgbClr val="000000"/>
                </a:solidFill>
                <a:cs typeface="Calibri" panose="020F0502020204030204" pitchFamily="34" charset="0"/>
              </a:rPr>
              <a:t>le cri de douleur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 péninsulaire et mobilise son armée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*En réaction, l’Autriche exige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Le désarmement du Piémont-Sardaigne et lui lance un ultimatum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*Devant le refus piémontais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L’Empire d’Autriche déclare la guerre au Piémont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Piémont aussitôt rejoint par la France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NB : 170 000 Français et 70 000 Sardes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Contre 220 000 Autrichiens</a:t>
            </a:r>
          </a:p>
        </p:txBody>
      </p:sp>
      <p:pic>
        <p:nvPicPr>
          <p:cNvPr id="2" name="Image 1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FE3A8554-4E04-FD90-A0C8-912A57A623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549" y="129209"/>
            <a:ext cx="5499651" cy="659958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75508908-1ADA-130A-35E2-B64204ADEADF}"/>
              </a:ext>
            </a:extLst>
          </p:cNvPr>
          <p:cNvSpPr/>
          <p:nvPr/>
        </p:nvSpPr>
        <p:spPr>
          <a:xfrm>
            <a:off x="7401249" y="140999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385B3187-ABFC-4B93-5E6E-2913A5D7457F}"/>
              </a:ext>
            </a:extLst>
          </p:cNvPr>
          <p:cNvSpPr/>
          <p:nvPr/>
        </p:nvSpPr>
        <p:spPr>
          <a:xfrm>
            <a:off x="7941577" y="114676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C16E31BA-5F79-E374-16E0-D2F2FBA4A797}"/>
              </a:ext>
            </a:extLst>
          </p:cNvPr>
          <p:cNvSpPr/>
          <p:nvPr/>
        </p:nvSpPr>
        <p:spPr>
          <a:xfrm>
            <a:off x="9199939" y="122125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69B4554-CE10-95F9-BFB9-3CDBD5B953E8}"/>
              </a:ext>
            </a:extLst>
          </p:cNvPr>
          <p:cNvSpPr/>
          <p:nvPr/>
        </p:nvSpPr>
        <p:spPr>
          <a:xfrm>
            <a:off x="8806238" y="211136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F05B5844-9285-DE43-C06D-597BA038D596}"/>
              </a:ext>
            </a:extLst>
          </p:cNvPr>
          <p:cNvSpPr/>
          <p:nvPr/>
        </p:nvSpPr>
        <p:spPr>
          <a:xfrm>
            <a:off x="8414906" y="1558973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6A594168-385C-D7BC-474F-4F293498DEFF}"/>
              </a:ext>
            </a:extLst>
          </p:cNvPr>
          <p:cNvSpPr/>
          <p:nvPr/>
        </p:nvSpPr>
        <p:spPr>
          <a:xfrm>
            <a:off x="8654909" y="1661283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7C3A57B5-E872-E506-4999-EA8D6AD6A5D6}"/>
              </a:ext>
            </a:extLst>
          </p:cNvPr>
          <p:cNvSpPr/>
          <p:nvPr/>
        </p:nvSpPr>
        <p:spPr>
          <a:xfrm>
            <a:off x="10013257" y="377500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F728C8ED-E24E-0336-2EC1-57C956DF0B23}"/>
              </a:ext>
            </a:extLst>
          </p:cNvPr>
          <p:cNvSpPr/>
          <p:nvPr/>
        </p:nvSpPr>
        <p:spPr>
          <a:xfrm>
            <a:off x="9569309" y="514660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9479631-E387-E1DD-8AA3-A5E6EB3D4CD8}"/>
              </a:ext>
            </a:extLst>
          </p:cNvPr>
          <p:cNvSpPr/>
          <p:nvPr/>
        </p:nvSpPr>
        <p:spPr>
          <a:xfrm>
            <a:off x="9199939" y="3185283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25F36407-B655-3DC0-DD09-E44BE647118B}"/>
              </a:ext>
            </a:extLst>
          </p:cNvPr>
          <p:cNvCxnSpPr>
            <a:cxnSpLocks/>
            <a:stCxn id="5" idx="3"/>
          </p:cNvCxnSpPr>
          <p:nvPr/>
        </p:nvCxnSpPr>
        <p:spPr>
          <a:xfrm flipH="1">
            <a:off x="7712765" y="1273920"/>
            <a:ext cx="254421" cy="13607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85863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80" y="137411"/>
            <a:ext cx="4527724" cy="64618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Avril-Juin 1859 : A Solférino, victoire des Franco-Sardes sur les Autrichiens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*Avril 1859 : La guerre commence…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*L’armée autrichienne, commandée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Par François-Joseph, franchit le Tessin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Et elle s’empare de Novare, à 50 km de Turin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*Pendant ce temps, les Piémontais sont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A Alexandrie au sud du Pô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Et ils ne peuvent pas s’opposer à leur avancée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*Mais malgré cet avantage…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Les Autrichiens renoncent à progresser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Préférant </a:t>
            </a:r>
            <a:r>
              <a:rPr lang="fr-FR" i="1" spc="-1" dirty="0">
                <a:solidFill>
                  <a:srgbClr val="000000"/>
                </a:solidFill>
                <a:cs typeface="Calibri" panose="020F0502020204030204" pitchFamily="34" charset="0"/>
              </a:rPr>
              <a:t>jouer la défensive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*Cette erreur stratégique va permettre ainsi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La jonction des Piémontais et des Français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*14 mai 1859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Les Français commandés par Napoléon III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Rejoignent le camp d’Alexandrie</a:t>
            </a:r>
          </a:p>
        </p:txBody>
      </p:sp>
      <p:pic>
        <p:nvPicPr>
          <p:cNvPr id="4" name="Image 3" descr="Une image contenant texte, carte, atlas, Police&#10;&#10;Description générée automatiquement">
            <a:extLst>
              <a:ext uri="{FF2B5EF4-FFF2-40B4-BE49-F238E27FC236}">
                <a16:creationId xmlns:a16="http://schemas.microsoft.com/office/drawing/2014/main" id="{C2C5A0C9-5DE5-C1E8-AD05-F722454119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734" y="71649"/>
            <a:ext cx="7365886" cy="664894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D2BAA765-760B-6922-FB3B-685654AA4D20}"/>
              </a:ext>
            </a:extLst>
          </p:cNvPr>
          <p:cNvSpPr/>
          <p:nvPr/>
        </p:nvSpPr>
        <p:spPr>
          <a:xfrm>
            <a:off x="6735227" y="1160163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DB6E0826-7D52-7C94-10B3-B9710CB6708F}"/>
              </a:ext>
            </a:extLst>
          </p:cNvPr>
          <p:cNvCxnSpPr>
            <a:cxnSpLocks/>
            <a:stCxn id="2" idx="2"/>
            <a:endCxn id="6" idx="6"/>
          </p:cNvCxnSpPr>
          <p:nvPr/>
        </p:nvCxnSpPr>
        <p:spPr>
          <a:xfrm flipH="1">
            <a:off x="5794122" y="1234650"/>
            <a:ext cx="941105" cy="26918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>
            <a:extLst>
              <a:ext uri="{FF2B5EF4-FFF2-40B4-BE49-F238E27FC236}">
                <a16:creationId xmlns:a16="http://schemas.microsoft.com/office/drawing/2014/main" id="{113E4B95-DB0E-C2AD-976F-F01CC54028BA}"/>
              </a:ext>
            </a:extLst>
          </p:cNvPr>
          <p:cNvSpPr/>
          <p:nvPr/>
        </p:nvSpPr>
        <p:spPr>
          <a:xfrm>
            <a:off x="5619252" y="142934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D05384B1-DFDA-F073-80EB-14E497BC72E5}"/>
              </a:ext>
            </a:extLst>
          </p:cNvPr>
          <p:cNvSpPr/>
          <p:nvPr/>
        </p:nvSpPr>
        <p:spPr>
          <a:xfrm>
            <a:off x="5444382" y="338029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5BA512E6-5B09-90D3-A4CB-D23012C8C3CA}"/>
              </a:ext>
            </a:extLst>
          </p:cNvPr>
          <p:cNvCxnSpPr>
            <a:cxnSpLocks/>
          </p:cNvCxnSpPr>
          <p:nvPr/>
        </p:nvCxnSpPr>
        <p:spPr>
          <a:xfrm flipV="1">
            <a:off x="5531817" y="3552277"/>
            <a:ext cx="0" cy="84435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85267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80" y="137411"/>
            <a:ext cx="4527724" cy="47998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Avril-Juin 1859 : A Solférino, victoire des Franco-Sardes sur les Autrichiens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*20 mai 1859 : A Montebello, au sud de Pavie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Les Franco-Sardes arrêtent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Une nouvelle offensive autrichienne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Puis…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*31 mai-4 juin 1859 : Après les défaites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De </a:t>
            </a:r>
            <a:r>
              <a:rPr lang="fr-FR" spc="-1" dirty="0" err="1">
                <a:solidFill>
                  <a:srgbClr val="000000"/>
                </a:solidFill>
                <a:cs typeface="Calibri" panose="020F0502020204030204" pitchFamily="34" charset="0"/>
              </a:rPr>
              <a:t>Palestro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, Turbigo et Magenta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Les Autrichiens se replient à l’est ; Et…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*7 juin 1859 : </a:t>
            </a:r>
            <a:r>
              <a:rPr lang="fr-FR" u="sng" spc="-1" dirty="0">
                <a:solidFill>
                  <a:srgbClr val="000000"/>
                </a:solidFill>
                <a:cs typeface="Calibri" panose="020F0502020204030204" pitchFamily="34" charset="0"/>
              </a:rPr>
              <a:t>Napoléon III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 et</a:t>
            </a:r>
          </a:p>
          <a:p>
            <a:r>
              <a:rPr lang="fr-FR" u="sng" spc="-1" dirty="0">
                <a:solidFill>
                  <a:srgbClr val="000000"/>
                </a:solidFill>
                <a:cs typeface="Calibri" panose="020F0502020204030204" pitchFamily="34" charset="0"/>
              </a:rPr>
              <a:t>Victor-Emmanuel II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 entrent dans Milan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La Lombardie est annexée au Piémont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*Les Autrichiens se retirent au-delà de l’Adda…</a:t>
            </a:r>
          </a:p>
        </p:txBody>
      </p:sp>
      <p:pic>
        <p:nvPicPr>
          <p:cNvPr id="4" name="Image 3" descr="Une image contenant texte, carte, atlas, Police&#10;&#10;Description générée automatiquement">
            <a:extLst>
              <a:ext uri="{FF2B5EF4-FFF2-40B4-BE49-F238E27FC236}">
                <a16:creationId xmlns:a16="http://schemas.microsoft.com/office/drawing/2014/main" id="{C2C5A0C9-5DE5-C1E8-AD05-F722454119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734" y="71649"/>
            <a:ext cx="7365886" cy="664894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D2BAA765-760B-6922-FB3B-685654AA4D20}"/>
              </a:ext>
            </a:extLst>
          </p:cNvPr>
          <p:cNvSpPr/>
          <p:nvPr/>
        </p:nvSpPr>
        <p:spPr>
          <a:xfrm>
            <a:off x="6735227" y="116016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113E4B95-DB0E-C2AD-976F-F01CC54028BA}"/>
              </a:ext>
            </a:extLst>
          </p:cNvPr>
          <p:cNvSpPr/>
          <p:nvPr/>
        </p:nvSpPr>
        <p:spPr>
          <a:xfrm>
            <a:off x="5619252" y="142934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D05384B1-DFDA-F073-80EB-14E497BC72E5}"/>
              </a:ext>
            </a:extLst>
          </p:cNvPr>
          <p:cNvSpPr/>
          <p:nvPr/>
        </p:nvSpPr>
        <p:spPr>
          <a:xfrm>
            <a:off x="5444382" y="338029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AB5DD170-9BA4-A418-0DAB-2A88D02CCFB2}"/>
              </a:ext>
            </a:extLst>
          </p:cNvPr>
          <p:cNvCxnSpPr>
            <a:cxnSpLocks/>
            <a:stCxn id="5" idx="4"/>
            <a:endCxn id="12" idx="7"/>
          </p:cNvCxnSpPr>
          <p:nvPr/>
        </p:nvCxnSpPr>
        <p:spPr>
          <a:xfrm flipH="1">
            <a:off x="6742238" y="2472138"/>
            <a:ext cx="174709" cy="48569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5BA512E6-5B09-90D3-A4CB-D23012C8C3CA}"/>
              </a:ext>
            </a:extLst>
          </p:cNvPr>
          <p:cNvCxnSpPr>
            <a:cxnSpLocks/>
          </p:cNvCxnSpPr>
          <p:nvPr/>
        </p:nvCxnSpPr>
        <p:spPr>
          <a:xfrm flipV="1">
            <a:off x="5531817" y="3552277"/>
            <a:ext cx="0" cy="84435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>
            <a:extLst>
              <a:ext uri="{FF2B5EF4-FFF2-40B4-BE49-F238E27FC236}">
                <a16:creationId xmlns:a16="http://schemas.microsoft.com/office/drawing/2014/main" id="{894CCB74-5FD7-78FE-D071-246A08066608}"/>
              </a:ext>
            </a:extLst>
          </p:cNvPr>
          <p:cNvSpPr/>
          <p:nvPr/>
        </p:nvSpPr>
        <p:spPr>
          <a:xfrm>
            <a:off x="6829512" y="232316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B6E4CF20-3F5B-1415-CDED-4399207D66A1}"/>
              </a:ext>
            </a:extLst>
          </p:cNvPr>
          <p:cNvCxnSpPr>
            <a:cxnSpLocks/>
            <a:endCxn id="12" idx="3"/>
          </p:cNvCxnSpPr>
          <p:nvPr/>
        </p:nvCxnSpPr>
        <p:spPr>
          <a:xfrm flipV="1">
            <a:off x="5641448" y="3063172"/>
            <a:ext cx="977138" cy="39160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EBBFFF1D-2BDF-4F27-CCAC-C2550A588B2A}"/>
              </a:ext>
            </a:extLst>
          </p:cNvPr>
          <p:cNvSpPr/>
          <p:nvPr/>
        </p:nvSpPr>
        <p:spPr>
          <a:xfrm>
            <a:off x="6592977" y="293601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75A9299-8424-AC2E-C564-012C5C05826C}"/>
              </a:ext>
            </a:extLst>
          </p:cNvPr>
          <p:cNvSpPr/>
          <p:nvPr/>
        </p:nvSpPr>
        <p:spPr>
          <a:xfrm>
            <a:off x="5269512" y="201117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978BB8B4-DC63-2DE3-622F-0A92FA8A43CF}"/>
              </a:ext>
            </a:extLst>
          </p:cNvPr>
          <p:cNvCxnSpPr>
            <a:cxnSpLocks/>
          </p:cNvCxnSpPr>
          <p:nvPr/>
        </p:nvCxnSpPr>
        <p:spPr>
          <a:xfrm flipV="1">
            <a:off x="4731734" y="2160151"/>
            <a:ext cx="625213" cy="55483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lipse 25">
            <a:extLst>
              <a:ext uri="{FF2B5EF4-FFF2-40B4-BE49-F238E27FC236}">
                <a16:creationId xmlns:a16="http://schemas.microsoft.com/office/drawing/2014/main" id="{EC45483F-D6B7-161E-D287-1E2ECCEF6277}"/>
              </a:ext>
            </a:extLst>
          </p:cNvPr>
          <p:cNvSpPr/>
          <p:nvPr/>
        </p:nvSpPr>
        <p:spPr>
          <a:xfrm>
            <a:off x="6236104" y="116016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8FC2A79D-DD16-D16C-04FE-2CC457B3132D}"/>
              </a:ext>
            </a:extLst>
          </p:cNvPr>
          <p:cNvCxnSpPr>
            <a:cxnSpLocks/>
            <a:stCxn id="20" idx="7"/>
            <a:endCxn id="6" idx="3"/>
          </p:cNvCxnSpPr>
          <p:nvPr/>
        </p:nvCxnSpPr>
        <p:spPr>
          <a:xfrm flipV="1">
            <a:off x="5418773" y="1556502"/>
            <a:ext cx="226088" cy="4764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5908E0CF-3E9A-0EFC-CA1C-2BF9D60B54DC}"/>
              </a:ext>
            </a:extLst>
          </p:cNvPr>
          <p:cNvCxnSpPr>
            <a:cxnSpLocks/>
          </p:cNvCxnSpPr>
          <p:nvPr/>
        </p:nvCxnSpPr>
        <p:spPr>
          <a:xfrm flipV="1">
            <a:off x="5794122" y="1234650"/>
            <a:ext cx="441982" cy="20164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D5AD5091-45EC-A60E-8AB7-1DA16C91A40B}"/>
              </a:ext>
            </a:extLst>
          </p:cNvPr>
          <p:cNvCxnSpPr>
            <a:cxnSpLocks/>
            <a:stCxn id="5" idx="2"/>
            <a:endCxn id="20" idx="5"/>
          </p:cNvCxnSpPr>
          <p:nvPr/>
        </p:nvCxnSpPr>
        <p:spPr>
          <a:xfrm flipH="1" flipV="1">
            <a:off x="5418773" y="2138334"/>
            <a:ext cx="1410739" cy="25931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35B5D8DA-7DF7-C4B8-75D9-A040F9E71678}"/>
              </a:ext>
            </a:extLst>
          </p:cNvPr>
          <p:cNvCxnSpPr>
            <a:cxnSpLocks/>
            <a:stCxn id="26" idx="6"/>
            <a:endCxn id="2" idx="2"/>
          </p:cNvCxnSpPr>
          <p:nvPr/>
        </p:nvCxnSpPr>
        <p:spPr>
          <a:xfrm>
            <a:off x="6410974" y="1234650"/>
            <a:ext cx="324253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F3921B2B-E79F-0CF3-220A-94CD6D78892B}"/>
              </a:ext>
            </a:extLst>
          </p:cNvPr>
          <p:cNvCxnSpPr>
            <a:cxnSpLocks/>
            <a:stCxn id="5" idx="6"/>
          </p:cNvCxnSpPr>
          <p:nvPr/>
        </p:nvCxnSpPr>
        <p:spPr>
          <a:xfrm>
            <a:off x="7004382" y="2397651"/>
            <a:ext cx="1297695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E1EF3C57-1E33-D72D-217B-21FF76351B3E}"/>
              </a:ext>
            </a:extLst>
          </p:cNvPr>
          <p:cNvCxnSpPr>
            <a:cxnSpLocks/>
            <a:stCxn id="2" idx="6"/>
          </p:cNvCxnSpPr>
          <p:nvPr/>
        </p:nvCxnSpPr>
        <p:spPr>
          <a:xfrm>
            <a:off x="6910097" y="1234650"/>
            <a:ext cx="1106561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AD15E79C-E776-E222-1754-77C5EC7E9A9A}"/>
              </a:ext>
            </a:extLst>
          </p:cNvPr>
          <p:cNvCxnSpPr>
            <a:cxnSpLocks/>
            <a:stCxn id="12" idx="1"/>
            <a:endCxn id="60" idx="4"/>
          </p:cNvCxnSpPr>
          <p:nvPr/>
        </p:nvCxnSpPr>
        <p:spPr>
          <a:xfrm flipH="1" flipV="1">
            <a:off x="6041185" y="1921606"/>
            <a:ext cx="577401" cy="103622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Ellipse 59">
            <a:extLst>
              <a:ext uri="{FF2B5EF4-FFF2-40B4-BE49-F238E27FC236}">
                <a16:creationId xmlns:a16="http://schemas.microsoft.com/office/drawing/2014/main" id="{E28E9F96-D30E-486D-DF0E-BC1571C7A591}"/>
              </a:ext>
            </a:extLst>
          </p:cNvPr>
          <p:cNvSpPr/>
          <p:nvPr/>
        </p:nvSpPr>
        <p:spPr>
          <a:xfrm>
            <a:off x="5953750" y="177263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9" name="Connecteur droit avec flèche 128">
            <a:extLst>
              <a:ext uri="{FF2B5EF4-FFF2-40B4-BE49-F238E27FC236}">
                <a16:creationId xmlns:a16="http://schemas.microsoft.com/office/drawing/2014/main" id="{E0915056-D485-E5E7-F528-9A0E61761FB3}"/>
              </a:ext>
            </a:extLst>
          </p:cNvPr>
          <p:cNvCxnSpPr>
            <a:cxnSpLocks/>
          </p:cNvCxnSpPr>
          <p:nvPr/>
        </p:nvCxnSpPr>
        <p:spPr>
          <a:xfrm flipV="1">
            <a:off x="6103011" y="1287320"/>
            <a:ext cx="657825" cy="50712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18569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80" y="137411"/>
            <a:ext cx="4527724" cy="36918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Avril-Juin 1859 : A Solférino, victoire des Franco-Sardes sur les Autrichiens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*8 juin 1859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Nouvelle victoire franco-sarde à </a:t>
            </a:r>
            <a:r>
              <a:rPr lang="fr-FR" spc="-1" dirty="0" err="1">
                <a:solidFill>
                  <a:srgbClr val="000000"/>
                </a:solidFill>
                <a:cs typeface="Calibri" panose="020F0502020204030204" pitchFamily="34" charset="0"/>
              </a:rPr>
              <a:t>Malegnano</a:t>
            </a:r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*Pour les Autrichiens…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La Lombardie semble définitivement perdue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Reste la Vénétie à défendre à tout prix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*Les Autrichiens se replient au-delà du Mincio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Dans le quadrilatère défensif</a:t>
            </a:r>
          </a:p>
          <a:p>
            <a:r>
              <a:rPr lang="fr-FR" spc="-1" dirty="0" err="1">
                <a:solidFill>
                  <a:srgbClr val="000000"/>
                </a:solidFill>
                <a:cs typeface="Calibri" panose="020F0502020204030204" pitchFamily="34" charset="0"/>
              </a:rPr>
              <a:t>Peschiera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-Vérone-Legnano-Mantoue</a:t>
            </a:r>
          </a:p>
        </p:txBody>
      </p:sp>
      <p:pic>
        <p:nvPicPr>
          <p:cNvPr id="4" name="Image 3" descr="Une image contenant texte, carte, atlas, Police&#10;&#10;Description générée automatiquement">
            <a:extLst>
              <a:ext uri="{FF2B5EF4-FFF2-40B4-BE49-F238E27FC236}">
                <a16:creationId xmlns:a16="http://schemas.microsoft.com/office/drawing/2014/main" id="{C2C5A0C9-5DE5-C1E8-AD05-F722454119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734" y="71649"/>
            <a:ext cx="7365886" cy="664894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D2BAA765-760B-6922-FB3B-685654AA4D20}"/>
              </a:ext>
            </a:extLst>
          </p:cNvPr>
          <p:cNvSpPr/>
          <p:nvPr/>
        </p:nvSpPr>
        <p:spPr>
          <a:xfrm>
            <a:off x="6735227" y="116016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113E4B95-DB0E-C2AD-976F-F01CC54028BA}"/>
              </a:ext>
            </a:extLst>
          </p:cNvPr>
          <p:cNvSpPr/>
          <p:nvPr/>
        </p:nvSpPr>
        <p:spPr>
          <a:xfrm>
            <a:off x="5619252" y="142934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D05384B1-DFDA-F073-80EB-14E497BC72E5}"/>
              </a:ext>
            </a:extLst>
          </p:cNvPr>
          <p:cNvSpPr/>
          <p:nvPr/>
        </p:nvSpPr>
        <p:spPr>
          <a:xfrm>
            <a:off x="5444382" y="338029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5BA512E6-5B09-90D3-A4CB-D23012C8C3CA}"/>
              </a:ext>
            </a:extLst>
          </p:cNvPr>
          <p:cNvCxnSpPr>
            <a:cxnSpLocks/>
          </p:cNvCxnSpPr>
          <p:nvPr/>
        </p:nvCxnSpPr>
        <p:spPr>
          <a:xfrm flipV="1">
            <a:off x="5531817" y="3552277"/>
            <a:ext cx="0" cy="84435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>
            <a:extLst>
              <a:ext uri="{FF2B5EF4-FFF2-40B4-BE49-F238E27FC236}">
                <a16:creationId xmlns:a16="http://schemas.microsoft.com/office/drawing/2014/main" id="{894CCB74-5FD7-78FE-D071-246A08066608}"/>
              </a:ext>
            </a:extLst>
          </p:cNvPr>
          <p:cNvSpPr/>
          <p:nvPr/>
        </p:nvSpPr>
        <p:spPr>
          <a:xfrm>
            <a:off x="7044116" y="166482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B6E4CF20-3F5B-1415-CDED-4399207D66A1}"/>
              </a:ext>
            </a:extLst>
          </p:cNvPr>
          <p:cNvCxnSpPr>
            <a:cxnSpLocks/>
            <a:endCxn id="12" idx="3"/>
          </p:cNvCxnSpPr>
          <p:nvPr/>
        </p:nvCxnSpPr>
        <p:spPr>
          <a:xfrm flipV="1">
            <a:off x="5641448" y="3063172"/>
            <a:ext cx="977138" cy="39160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EBBFFF1D-2BDF-4F27-CCAC-C2550A588B2A}"/>
              </a:ext>
            </a:extLst>
          </p:cNvPr>
          <p:cNvSpPr/>
          <p:nvPr/>
        </p:nvSpPr>
        <p:spPr>
          <a:xfrm>
            <a:off x="6592977" y="293601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75A9299-8424-AC2E-C564-012C5C05826C}"/>
              </a:ext>
            </a:extLst>
          </p:cNvPr>
          <p:cNvSpPr/>
          <p:nvPr/>
        </p:nvSpPr>
        <p:spPr>
          <a:xfrm>
            <a:off x="5269512" y="201117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978BB8B4-DC63-2DE3-622F-0A92FA8A43CF}"/>
              </a:ext>
            </a:extLst>
          </p:cNvPr>
          <p:cNvCxnSpPr>
            <a:cxnSpLocks/>
          </p:cNvCxnSpPr>
          <p:nvPr/>
        </p:nvCxnSpPr>
        <p:spPr>
          <a:xfrm flipV="1">
            <a:off x="4731734" y="2160151"/>
            <a:ext cx="625213" cy="55483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lipse 25">
            <a:extLst>
              <a:ext uri="{FF2B5EF4-FFF2-40B4-BE49-F238E27FC236}">
                <a16:creationId xmlns:a16="http://schemas.microsoft.com/office/drawing/2014/main" id="{EC45483F-D6B7-161E-D287-1E2ECCEF6277}"/>
              </a:ext>
            </a:extLst>
          </p:cNvPr>
          <p:cNvSpPr/>
          <p:nvPr/>
        </p:nvSpPr>
        <p:spPr>
          <a:xfrm>
            <a:off x="6236104" y="116016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8FC2A79D-DD16-D16C-04FE-2CC457B3132D}"/>
              </a:ext>
            </a:extLst>
          </p:cNvPr>
          <p:cNvCxnSpPr>
            <a:cxnSpLocks/>
            <a:stCxn id="20" idx="7"/>
            <a:endCxn id="6" idx="3"/>
          </p:cNvCxnSpPr>
          <p:nvPr/>
        </p:nvCxnSpPr>
        <p:spPr>
          <a:xfrm flipV="1">
            <a:off x="5418773" y="1556502"/>
            <a:ext cx="226088" cy="4764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5908E0CF-3E9A-0EFC-CA1C-2BF9D60B54DC}"/>
              </a:ext>
            </a:extLst>
          </p:cNvPr>
          <p:cNvCxnSpPr>
            <a:cxnSpLocks/>
          </p:cNvCxnSpPr>
          <p:nvPr/>
        </p:nvCxnSpPr>
        <p:spPr>
          <a:xfrm flipV="1">
            <a:off x="5794122" y="1234650"/>
            <a:ext cx="441982" cy="20164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35B5D8DA-7DF7-C4B8-75D9-A040F9E71678}"/>
              </a:ext>
            </a:extLst>
          </p:cNvPr>
          <p:cNvCxnSpPr>
            <a:cxnSpLocks/>
            <a:stCxn id="26" idx="6"/>
            <a:endCxn id="2" idx="2"/>
          </p:cNvCxnSpPr>
          <p:nvPr/>
        </p:nvCxnSpPr>
        <p:spPr>
          <a:xfrm>
            <a:off x="6410974" y="1234650"/>
            <a:ext cx="324253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5961FF11-A0F8-2677-837A-21468DB97E18}"/>
              </a:ext>
            </a:extLst>
          </p:cNvPr>
          <p:cNvCxnSpPr>
            <a:cxnSpLocks/>
          </p:cNvCxnSpPr>
          <p:nvPr/>
        </p:nvCxnSpPr>
        <p:spPr>
          <a:xfrm>
            <a:off x="8066762" y="1234650"/>
            <a:ext cx="2517731" cy="45198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769637F4-98B0-1DD8-D1AA-E5CDEDD7AF3A}"/>
              </a:ext>
            </a:extLst>
          </p:cNvPr>
          <p:cNvCxnSpPr>
            <a:cxnSpLocks/>
          </p:cNvCxnSpPr>
          <p:nvPr/>
        </p:nvCxnSpPr>
        <p:spPr>
          <a:xfrm flipV="1">
            <a:off x="8329808" y="2160151"/>
            <a:ext cx="2254685" cy="31198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D28382B7-2F09-A71F-3140-7685E3AD5260}"/>
              </a:ext>
            </a:extLst>
          </p:cNvPr>
          <p:cNvCxnSpPr>
            <a:cxnSpLocks/>
          </p:cNvCxnSpPr>
          <p:nvPr/>
        </p:nvCxnSpPr>
        <p:spPr>
          <a:xfrm flipH="1" flipV="1">
            <a:off x="6041185" y="1921606"/>
            <a:ext cx="577401" cy="103622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3D9C2565-4B3C-F438-73CE-CDDEBAA1A66F}"/>
              </a:ext>
            </a:extLst>
          </p:cNvPr>
          <p:cNvSpPr/>
          <p:nvPr/>
        </p:nvSpPr>
        <p:spPr>
          <a:xfrm>
            <a:off x="5953750" y="177263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BAB0E4CE-1685-9139-0059-D22786A74B13}"/>
              </a:ext>
            </a:extLst>
          </p:cNvPr>
          <p:cNvCxnSpPr>
            <a:cxnSpLocks/>
            <a:stCxn id="9" idx="7"/>
            <a:endCxn id="2" idx="3"/>
          </p:cNvCxnSpPr>
          <p:nvPr/>
        </p:nvCxnSpPr>
        <p:spPr>
          <a:xfrm flipV="1">
            <a:off x="6103011" y="1287320"/>
            <a:ext cx="657825" cy="50712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0EC419B3-06CF-6D82-285F-336C7C8088C5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6870466" y="1361806"/>
            <a:ext cx="199259" cy="32483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Ellipse 37">
            <a:extLst>
              <a:ext uri="{FF2B5EF4-FFF2-40B4-BE49-F238E27FC236}">
                <a16:creationId xmlns:a16="http://schemas.microsoft.com/office/drawing/2014/main" id="{816BA554-E097-96EC-EA82-CC3F56FCACF0}"/>
              </a:ext>
            </a:extLst>
          </p:cNvPr>
          <p:cNvSpPr/>
          <p:nvPr/>
        </p:nvSpPr>
        <p:spPr>
          <a:xfrm>
            <a:off x="10162895" y="140752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068F6BCE-4FBC-FC76-62E0-A7D43318F990}"/>
              </a:ext>
            </a:extLst>
          </p:cNvPr>
          <p:cNvSpPr/>
          <p:nvPr/>
        </p:nvSpPr>
        <p:spPr>
          <a:xfrm>
            <a:off x="10841388" y="148201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7310E5C5-E7A2-6113-7559-2B2DE0A9F08C}"/>
              </a:ext>
            </a:extLst>
          </p:cNvPr>
          <p:cNvSpPr/>
          <p:nvPr/>
        </p:nvSpPr>
        <p:spPr>
          <a:xfrm>
            <a:off x="10303207" y="256601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E9C1078D-5FCC-2425-18EF-C56D6F658CEA}"/>
              </a:ext>
            </a:extLst>
          </p:cNvPr>
          <p:cNvSpPr/>
          <p:nvPr/>
        </p:nvSpPr>
        <p:spPr>
          <a:xfrm>
            <a:off x="11567898" y="256601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42A4787E-C1E9-1C81-ABBC-0ED649BF28B7}"/>
              </a:ext>
            </a:extLst>
          </p:cNvPr>
          <p:cNvCxnSpPr>
            <a:cxnSpLocks/>
            <a:stCxn id="39" idx="2"/>
          </p:cNvCxnSpPr>
          <p:nvPr/>
        </p:nvCxnSpPr>
        <p:spPr>
          <a:xfrm flipH="1" flipV="1">
            <a:off x="10337765" y="1482015"/>
            <a:ext cx="503623" cy="74487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5147141D-59F0-EC46-B9C2-FE2DE92672BA}"/>
              </a:ext>
            </a:extLst>
          </p:cNvPr>
          <p:cNvCxnSpPr>
            <a:cxnSpLocks/>
            <a:stCxn id="42" idx="1"/>
            <a:endCxn id="39" idx="5"/>
          </p:cNvCxnSpPr>
          <p:nvPr/>
        </p:nvCxnSpPr>
        <p:spPr>
          <a:xfrm flipH="1" flipV="1">
            <a:off x="10990649" y="1609172"/>
            <a:ext cx="602858" cy="97865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8A2F4093-6F45-C26F-A308-2EA24FA74125}"/>
              </a:ext>
            </a:extLst>
          </p:cNvPr>
          <p:cNvCxnSpPr>
            <a:cxnSpLocks/>
            <a:stCxn id="42" idx="2"/>
            <a:endCxn id="41" idx="6"/>
          </p:cNvCxnSpPr>
          <p:nvPr/>
        </p:nvCxnSpPr>
        <p:spPr>
          <a:xfrm flipH="1">
            <a:off x="10478077" y="2640498"/>
            <a:ext cx="1089821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2A3BE7AC-04FB-F581-FCDE-C257D6F4650D}"/>
              </a:ext>
            </a:extLst>
          </p:cNvPr>
          <p:cNvCxnSpPr>
            <a:cxnSpLocks/>
            <a:stCxn id="41" idx="0"/>
            <a:endCxn id="38" idx="4"/>
          </p:cNvCxnSpPr>
          <p:nvPr/>
        </p:nvCxnSpPr>
        <p:spPr>
          <a:xfrm flipH="1" flipV="1">
            <a:off x="10250330" y="1556502"/>
            <a:ext cx="140312" cy="1009509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2407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80" y="137411"/>
            <a:ext cx="4527724" cy="452286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Avril-Juin 1859 : A Solférino, victoire des Franco-Sardes sur les Autrichiens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*24 juin 1859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A San Martino et à Solférino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Défaites décisives des Autrichiens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*Prochain objectif des Franco-Piémontais Prendre la Vénétie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Mais la pression GB-Russie ; Et Prusse surtout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Oblige </a:t>
            </a:r>
            <a:r>
              <a:rPr lang="fr-FR" u="sng" spc="-1" dirty="0">
                <a:solidFill>
                  <a:srgbClr val="000000"/>
                </a:solidFill>
                <a:cs typeface="Calibri" panose="020F0502020204030204" pitchFamily="34" charset="0"/>
              </a:rPr>
              <a:t>Napoléon III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 à modérer ses ambitions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NB : De plus, celles du Piémont 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Finissent par l’inquiéter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Car son objectif de 1858 était une Italie divisée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Sous la tutelle française…</a:t>
            </a:r>
          </a:p>
        </p:txBody>
      </p:sp>
      <p:pic>
        <p:nvPicPr>
          <p:cNvPr id="4" name="Image 3" descr="Une image contenant texte, carte, atlas, Police&#10;&#10;Description générée automatiquement">
            <a:extLst>
              <a:ext uri="{FF2B5EF4-FFF2-40B4-BE49-F238E27FC236}">
                <a16:creationId xmlns:a16="http://schemas.microsoft.com/office/drawing/2014/main" id="{C2C5A0C9-5DE5-C1E8-AD05-F722454119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734" y="71649"/>
            <a:ext cx="7365886" cy="664894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D2BAA765-760B-6922-FB3B-685654AA4D20}"/>
              </a:ext>
            </a:extLst>
          </p:cNvPr>
          <p:cNvSpPr/>
          <p:nvPr/>
        </p:nvSpPr>
        <p:spPr>
          <a:xfrm>
            <a:off x="6735227" y="116016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113E4B95-DB0E-C2AD-976F-F01CC54028BA}"/>
              </a:ext>
            </a:extLst>
          </p:cNvPr>
          <p:cNvSpPr/>
          <p:nvPr/>
        </p:nvSpPr>
        <p:spPr>
          <a:xfrm>
            <a:off x="5619252" y="142934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D05384B1-DFDA-F073-80EB-14E497BC72E5}"/>
              </a:ext>
            </a:extLst>
          </p:cNvPr>
          <p:cNvSpPr/>
          <p:nvPr/>
        </p:nvSpPr>
        <p:spPr>
          <a:xfrm>
            <a:off x="5444382" y="338029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5BA512E6-5B09-90D3-A4CB-D23012C8C3CA}"/>
              </a:ext>
            </a:extLst>
          </p:cNvPr>
          <p:cNvCxnSpPr>
            <a:cxnSpLocks/>
          </p:cNvCxnSpPr>
          <p:nvPr/>
        </p:nvCxnSpPr>
        <p:spPr>
          <a:xfrm flipV="1">
            <a:off x="5531817" y="3552277"/>
            <a:ext cx="0" cy="84435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>
            <a:extLst>
              <a:ext uri="{FF2B5EF4-FFF2-40B4-BE49-F238E27FC236}">
                <a16:creationId xmlns:a16="http://schemas.microsoft.com/office/drawing/2014/main" id="{894CCB74-5FD7-78FE-D071-246A08066608}"/>
              </a:ext>
            </a:extLst>
          </p:cNvPr>
          <p:cNvSpPr/>
          <p:nvPr/>
        </p:nvSpPr>
        <p:spPr>
          <a:xfrm>
            <a:off x="7044116" y="166482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B6E4CF20-3F5B-1415-CDED-4399207D66A1}"/>
              </a:ext>
            </a:extLst>
          </p:cNvPr>
          <p:cNvCxnSpPr>
            <a:cxnSpLocks/>
            <a:endCxn id="12" idx="3"/>
          </p:cNvCxnSpPr>
          <p:nvPr/>
        </p:nvCxnSpPr>
        <p:spPr>
          <a:xfrm flipV="1">
            <a:off x="5641448" y="3063172"/>
            <a:ext cx="977138" cy="39160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EBBFFF1D-2BDF-4F27-CCAC-C2550A588B2A}"/>
              </a:ext>
            </a:extLst>
          </p:cNvPr>
          <p:cNvSpPr/>
          <p:nvPr/>
        </p:nvSpPr>
        <p:spPr>
          <a:xfrm>
            <a:off x="6592977" y="293601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75A9299-8424-AC2E-C564-012C5C05826C}"/>
              </a:ext>
            </a:extLst>
          </p:cNvPr>
          <p:cNvSpPr/>
          <p:nvPr/>
        </p:nvSpPr>
        <p:spPr>
          <a:xfrm>
            <a:off x="5269512" y="201117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978BB8B4-DC63-2DE3-622F-0A92FA8A43CF}"/>
              </a:ext>
            </a:extLst>
          </p:cNvPr>
          <p:cNvCxnSpPr>
            <a:cxnSpLocks/>
          </p:cNvCxnSpPr>
          <p:nvPr/>
        </p:nvCxnSpPr>
        <p:spPr>
          <a:xfrm flipV="1">
            <a:off x="4731734" y="2160151"/>
            <a:ext cx="625213" cy="55483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lipse 25">
            <a:extLst>
              <a:ext uri="{FF2B5EF4-FFF2-40B4-BE49-F238E27FC236}">
                <a16:creationId xmlns:a16="http://schemas.microsoft.com/office/drawing/2014/main" id="{EC45483F-D6B7-161E-D287-1E2ECCEF6277}"/>
              </a:ext>
            </a:extLst>
          </p:cNvPr>
          <p:cNvSpPr/>
          <p:nvPr/>
        </p:nvSpPr>
        <p:spPr>
          <a:xfrm>
            <a:off x="6236104" y="116016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8FC2A79D-DD16-D16C-04FE-2CC457B3132D}"/>
              </a:ext>
            </a:extLst>
          </p:cNvPr>
          <p:cNvCxnSpPr>
            <a:cxnSpLocks/>
            <a:stCxn id="20" idx="7"/>
            <a:endCxn id="6" idx="3"/>
          </p:cNvCxnSpPr>
          <p:nvPr/>
        </p:nvCxnSpPr>
        <p:spPr>
          <a:xfrm flipV="1">
            <a:off x="5418773" y="1556502"/>
            <a:ext cx="226088" cy="4764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5908E0CF-3E9A-0EFC-CA1C-2BF9D60B54DC}"/>
              </a:ext>
            </a:extLst>
          </p:cNvPr>
          <p:cNvCxnSpPr>
            <a:cxnSpLocks/>
          </p:cNvCxnSpPr>
          <p:nvPr/>
        </p:nvCxnSpPr>
        <p:spPr>
          <a:xfrm flipV="1">
            <a:off x="5794122" y="1234650"/>
            <a:ext cx="441982" cy="20164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35B5D8DA-7DF7-C4B8-75D9-A040F9E71678}"/>
              </a:ext>
            </a:extLst>
          </p:cNvPr>
          <p:cNvCxnSpPr>
            <a:cxnSpLocks/>
            <a:stCxn id="26" idx="6"/>
            <a:endCxn id="2" idx="2"/>
          </p:cNvCxnSpPr>
          <p:nvPr/>
        </p:nvCxnSpPr>
        <p:spPr>
          <a:xfrm>
            <a:off x="6410974" y="1234650"/>
            <a:ext cx="324253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D28382B7-2F09-A71F-3140-7685E3AD5260}"/>
              </a:ext>
            </a:extLst>
          </p:cNvPr>
          <p:cNvCxnSpPr>
            <a:cxnSpLocks/>
          </p:cNvCxnSpPr>
          <p:nvPr/>
        </p:nvCxnSpPr>
        <p:spPr>
          <a:xfrm flipH="1" flipV="1">
            <a:off x="6041185" y="1921606"/>
            <a:ext cx="577401" cy="103622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3D9C2565-4B3C-F438-73CE-CDDEBAA1A66F}"/>
              </a:ext>
            </a:extLst>
          </p:cNvPr>
          <p:cNvSpPr/>
          <p:nvPr/>
        </p:nvSpPr>
        <p:spPr>
          <a:xfrm>
            <a:off x="5953750" y="177263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BAB0E4CE-1685-9139-0059-D22786A74B13}"/>
              </a:ext>
            </a:extLst>
          </p:cNvPr>
          <p:cNvCxnSpPr>
            <a:cxnSpLocks/>
            <a:stCxn id="9" idx="7"/>
            <a:endCxn id="2" idx="3"/>
          </p:cNvCxnSpPr>
          <p:nvPr/>
        </p:nvCxnSpPr>
        <p:spPr>
          <a:xfrm flipV="1">
            <a:off x="6103011" y="1287320"/>
            <a:ext cx="657825" cy="50712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0EC419B3-06CF-6D82-285F-336C7C8088C5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6870466" y="1361806"/>
            <a:ext cx="199259" cy="32483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4385A448-E90B-A74C-C247-4C0F86215255}"/>
              </a:ext>
            </a:extLst>
          </p:cNvPr>
          <p:cNvCxnSpPr>
            <a:cxnSpLocks/>
            <a:endCxn id="51" idx="1"/>
          </p:cNvCxnSpPr>
          <p:nvPr/>
        </p:nvCxnSpPr>
        <p:spPr>
          <a:xfrm>
            <a:off x="8793271" y="1234650"/>
            <a:ext cx="1151837" cy="28224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96F5FB1D-7E8A-74D5-D919-80F68F213532}"/>
              </a:ext>
            </a:extLst>
          </p:cNvPr>
          <p:cNvCxnSpPr>
            <a:cxnSpLocks/>
          </p:cNvCxnSpPr>
          <p:nvPr/>
        </p:nvCxnSpPr>
        <p:spPr>
          <a:xfrm flipV="1">
            <a:off x="7831577" y="1234650"/>
            <a:ext cx="961694" cy="10534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CE2B4B52-3548-AD31-16C6-86A1C1B47938}"/>
              </a:ext>
            </a:extLst>
          </p:cNvPr>
          <p:cNvCxnSpPr>
            <a:cxnSpLocks/>
            <a:stCxn id="5" idx="7"/>
          </p:cNvCxnSpPr>
          <p:nvPr/>
        </p:nvCxnSpPr>
        <p:spPr>
          <a:xfrm flipV="1">
            <a:off x="7193377" y="1335472"/>
            <a:ext cx="633180" cy="35116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F7FCF8F1-E107-2E2E-1084-29996DA96F92}"/>
              </a:ext>
            </a:extLst>
          </p:cNvPr>
          <p:cNvCxnSpPr>
            <a:cxnSpLocks/>
          </p:cNvCxnSpPr>
          <p:nvPr/>
        </p:nvCxnSpPr>
        <p:spPr>
          <a:xfrm>
            <a:off x="7193377" y="1890283"/>
            <a:ext cx="554029" cy="26986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93A1CE63-BA18-73D2-92F2-B9247A8A2C21}"/>
              </a:ext>
            </a:extLst>
          </p:cNvPr>
          <p:cNvCxnSpPr>
            <a:cxnSpLocks/>
          </p:cNvCxnSpPr>
          <p:nvPr/>
        </p:nvCxnSpPr>
        <p:spPr>
          <a:xfrm>
            <a:off x="7747406" y="2160151"/>
            <a:ext cx="1308912" cy="764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2551D1CB-7BB4-12CD-BEF0-104C8ECE7932}"/>
              </a:ext>
            </a:extLst>
          </p:cNvPr>
          <p:cNvCxnSpPr>
            <a:cxnSpLocks/>
            <a:endCxn id="54" idx="4"/>
          </p:cNvCxnSpPr>
          <p:nvPr/>
        </p:nvCxnSpPr>
        <p:spPr>
          <a:xfrm flipV="1">
            <a:off x="9683197" y="1943423"/>
            <a:ext cx="243603" cy="21672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Ellipse 50">
            <a:extLst>
              <a:ext uri="{FF2B5EF4-FFF2-40B4-BE49-F238E27FC236}">
                <a16:creationId xmlns:a16="http://schemas.microsoft.com/office/drawing/2014/main" id="{674D75EE-D646-0C82-E1B7-BF2EA33C7783}"/>
              </a:ext>
            </a:extLst>
          </p:cNvPr>
          <p:cNvSpPr/>
          <p:nvPr/>
        </p:nvSpPr>
        <p:spPr>
          <a:xfrm>
            <a:off x="9919499" y="149508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8BF0DB03-7AEA-F089-5D43-C64D4FF02744}"/>
              </a:ext>
            </a:extLst>
          </p:cNvPr>
          <p:cNvSpPr/>
          <p:nvPr/>
        </p:nvSpPr>
        <p:spPr>
          <a:xfrm>
            <a:off x="9839365" y="179444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56CC6B25-6301-10CB-7D8F-D474BE25A3D5}"/>
              </a:ext>
            </a:extLst>
          </p:cNvPr>
          <p:cNvCxnSpPr>
            <a:cxnSpLocks/>
          </p:cNvCxnSpPr>
          <p:nvPr/>
        </p:nvCxnSpPr>
        <p:spPr>
          <a:xfrm flipV="1">
            <a:off x="9056318" y="2160151"/>
            <a:ext cx="626879" cy="764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F6DA0C7C-9729-41B0-B0D4-FE5C0D9631ED}"/>
              </a:ext>
            </a:extLst>
          </p:cNvPr>
          <p:cNvCxnSpPr>
            <a:cxnSpLocks/>
            <a:endCxn id="54" idx="6"/>
          </p:cNvCxnSpPr>
          <p:nvPr/>
        </p:nvCxnSpPr>
        <p:spPr>
          <a:xfrm flipH="1" flipV="1">
            <a:off x="10014235" y="1868936"/>
            <a:ext cx="645414" cy="7448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Connecteur droit avec flèche 127">
            <a:extLst>
              <a:ext uri="{FF2B5EF4-FFF2-40B4-BE49-F238E27FC236}">
                <a16:creationId xmlns:a16="http://schemas.microsoft.com/office/drawing/2014/main" id="{68663E94-0322-1937-5B97-C8F260A727B9}"/>
              </a:ext>
            </a:extLst>
          </p:cNvPr>
          <p:cNvCxnSpPr>
            <a:cxnSpLocks/>
            <a:endCxn id="51" idx="5"/>
          </p:cNvCxnSpPr>
          <p:nvPr/>
        </p:nvCxnSpPr>
        <p:spPr>
          <a:xfrm flipH="1" flipV="1">
            <a:off x="10068760" y="1622237"/>
            <a:ext cx="590889" cy="32118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e 2">
            <a:extLst>
              <a:ext uri="{FF2B5EF4-FFF2-40B4-BE49-F238E27FC236}">
                <a16:creationId xmlns:a16="http://schemas.microsoft.com/office/drawing/2014/main" id="{FE194D89-0C0A-E6E7-E100-1CDCC2D8BBAE}"/>
              </a:ext>
            </a:extLst>
          </p:cNvPr>
          <p:cNvSpPr/>
          <p:nvPr/>
        </p:nvSpPr>
        <p:spPr>
          <a:xfrm>
            <a:off x="10162895" y="140752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270EA50D-DD00-E878-D134-7C1E4EFD5156}"/>
              </a:ext>
            </a:extLst>
          </p:cNvPr>
          <p:cNvSpPr/>
          <p:nvPr/>
        </p:nvSpPr>
        <p:spPr>
          <a:xfrm>
            <a:off x="10841388" y="1482015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AA72BEBD-DE83-7607-C854-5B656B203123}"/>
              </a:ext>
            </a:extLst>
          </p:cNvPr>
          <p:cNvSpPr/>
          <p:nvPr/>
        </p:nvSpPr>
        <p:spPr>
          <a:xfrm>
            <a:off x="10303207" y="256601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6B3AEE9A-EFA9-66E6-D250-4C67959CF916}"/>
              </a:ext>
            </a:extLst>
          </p:cNvPr>
          <p:cNvSpPr/>
          <p:nvPr/>
        </p:nvSpPr>
        <p:spPr>
          <a:xfrm>
            <a:off x="11567898" y="256601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09C4EC27-5E50-CE44-BDE1-5E908181D8E2}"/>
              </a:ext>
            </a:extLst>
          </p:cNvPr>
          <p:cNvCxnSpPr>
            <a:cxnSpLocks/>
            <a:stCxn id="7" idx="2"/>
          </p:cNvCxnSpPr>
          <p:nvPr/>
        </p:nvCxnSpPr>
        <p:spPr>
          <a:xfrm flipH="1" flipV="1">
            <a:off x="10337765" y="1482015"/>
            <a:ext cx="503623" cy="74487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7AA67597-6787-46F8-A670-0FCAEEDE2C11}"/>
              </a:ext>
            </a:extLst>
          </p:cNvPr>
          <p:cNvCxnSpPr>
            <a:cxnSpLocks/>
            <a:stCxn id="30" idx="1"/>
            <a:endCxn id="7" idx="5"/>
          </p:cNvCxnSpPr>
          <p:nvPr/>
        </p:nvCxnSpPr>
        <p:spPr>
          <a:xfrm flipH="1" flipV="1">
            <a:off x="10990649" y="1609172"/>
            <a:ext cx="602858" cy="97865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1A5D6EEC-5C08-5BC2-8D9E-CA4289973313}"/>
              </a:ext>
            </a:extLst>
          </p:cNvPr>
          <p:cNvCxnSpPr>
            <a:cxnSpLocks/>
            <a:stCxn id="30" idx="2"/>
            <a:endCxn id="25" idx="6"/>
          </p:cNvCxnSpPr>
          <p:nvPr/>
        </p:nvCxnSpPr>
        <p:spPr>
          <a:xfrm flipH="1">
            <a:off x="10478077" y="2640498"/>
            <a:ext cx="1089821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1EF1C6BD-AA27-D98A-7F6A-463F3C10426F}"/>
              </a:ext>
            </a:extLst>
          </p:cNvPr>
          <p:cNvCxnSpPr>
            <a:cxnSpLocks/>
            <a:stCxn id="25" idx="0"/>
            <a:endCxn id="3" idx="4"/>
          </p:cNvCxnSpPr>
          <p:nvPr/>
        </p:nvCxnSpPr>
        <p:spPr>
          <a:xfrm flipH="1" flipV="1">
            <a:off x="10250330" y="1556502"/>
            <a:ext cx="140312" cy="1009509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20573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80" y="137411"/>
            <a:ext cx="4527724" cy="47998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Nov. 1859-Mars 1860 : Paix de Zurich : L’Autriche cède la Lombardie mais conserve la Vénétie ; Frustré, le Piémont-Sardaigne conserve Nice et la Savoie ; …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*Juillet 1859 : Paix de </a:t>
            </a:r>
            <a:r>
              <a:rPr lang="fr-FR" spc="-1" dirty="0" err="1">
                <a:solidFill>
                  <a:srgbClr val="000000"/>
                </a:solidFill>
                <a:cs typeface="Calibri" panose="020F0502020204030204" pitchFamily="34" charset="0"/>
              </a:rPr>
              <a:t>Villafranca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…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Entre </a:t>
            </a:r>
            <a:r>
              <a:rPr lang="fr-FR" u="sng" spc="-1" dirty="0">
                <a:solidFill>
                  <a:srgbClr val="000000"/>
                </a:solidFill>
                <a:cs typeface="Calibri" panose="020F0502020204030204" pitchFamily="34" charset="0"/>
              </a:rPr>
              <a:t>Napoléon III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 et </a:t>
            </a:r>
            <a:r>
              <a:rPr lang="fr-FR" u="sng" spc="-1" dirty="0">
                <a:solidFill>
                  <a:srgbClr val="000000"/>
                </a:solidFill>
                <a:cs typeface="Calibri" panose="020F0502020204030204" pitchFamily="34" charset="0"/>
              </a:rPr>
              <a:t>François-Joseph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*Nov. 1859 : Paix de Zurich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L’Autriche cède la Lombardie à la France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Qui la rétrocède au Piémont-Sardaigne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*En revanche, l’Autriche conservant la Vénétie</a:t>
            </a:r>
          </a:p>
          <a:p>
            <a:r>
              <a:rPr lang="fr-FR" u="sng" spc="-1" dirty="0">
                <a:solidFill>
                  <a:srgbClr val="000000"/>
                </a:solidFill>
                <a:cs typeface="Calibri" panose="020F0502020204030204" pitchFamily="34" charset="0"/>
              </a:rPr>
              <a:t>V. E. II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 refuse de céder Nice et la Savoie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A la France qui ne les réclame pas (!)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*Bilan, un résultat en demi-teinte…</a:t>
            </a:r>
          </a:p>
        </p:txBody>
      </p:sp>
      <p:pic>
        <p:nvPicPr>
          <p:cNvPr id="4" name="Image 3" descr="Une image contenant texte, carte, atlas, Police&#10;&#10;Description générée automatiquement">
            <a:extLst>
              <a:ext uri="{FF2B5EF4-FFF2-40B4-BE49-F238E27FC236}">
                <a16:creationId xmlns:a16="http://schemas.microsoft.com/office/drawing/2014/main" id="{C2C5A0C9-5DE5-C1E8-AD05-F722454119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734" y="71649"/>
            <a:ext cx="7365886" cy="664894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D2BAA765-760B-6922-FB3B-685654AA4D20}"/>
              </a:ext>
            </a:extLst>
          </p:cNvPr>
          <p:cNvSpPr/>
          <p:nvPr/>
        </p:nvSpPr>
        <p:spPr>
          <a:xfrm>
            <a:off x="6735227" y="116016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113E4B95-DB0E-C2AD-976F-F01CC54028BA}"/>
              </a:ext>
            </a:extLst>
          </p:cNvPr>
          <p:cNvSpPr/>
          <p:nvPr/>
        </p:nvSpPr>
        <p:spPr>
          <a:xfrm>
            <a:off x="5619252" y="142934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D05384B1-DFDA-F073-80EB-14E497BC72E5}"/>
              </a:ext>
            </a:extLst>
          </p:cNvPr>
          <p:cNvSpPr/>
          <p:nvPr/>
        </p:nvSpPr>
        <p:spPr>
          <a:xfrm>
            <a:off x="5444382" y="338029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5BA512E6-5B09-90D3-A4CB-D23012C8C3CA}"/>
              </a:ext>
            </a:extLst>
          </p:cNvPr>
          <p:cNvCxnSpPr>
            <a:cxnSpLocks/>
          </p:cNvCxnSpPr>
          <p:nvPr/>
        </p:nvCxnSpPr>
        <p:spPr>
          <a:xfrm flipV="1">
            <a:off x="5531817" y="3552277"/>
            <a:ext cx="0" cy="84435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>
            <a:extLst>
              <a:ext uri="{FF2B5EF4-FFF2-40B4-BE49-F238E27FC236}">
                <a16:creationId xmlns:a16="http://schemas.microsoft.com/office/drawing/2014/main" id="{894CCB74-5FD7-78FE-D071-246A08066608}"/>
              </a:ext>
            </a:extLst>
          </p:cNvPr>
          <p:cNvSpPr/>
          <p:nvPr/>
        </p:nvSpPr>
        <p:spPr>
          <a:xfrm>
            <a:off x="7044116" y="166482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B6E4CF20-3F5B-1415-CDED-4399207D66A1}"/>
              </a:ext>
            </a:extLst>
          </p:cNvPr>
          <p:cNvCxnSpPr>
            <a:cxnSpLocks/>
            <a:endCxn id="12" idx="3"/>
          </p:cNvCxnSpPr>
          <p:nvPr/>
        </p:nvCxnSpPr>
        <p:spPr>
          <a:xfrm flipV="1">
            <a:off x="5641448" y="3063172"/>
            <a:ext cx="977138" cy="39160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EBBFFF1D-2BDF-4F27-CCAC-C2550A588B2A}"/>
              </a:ext>
            </a:extLst>
          </p:cNvPr>
          <p:cNvSpPr/>
          <p:nvPr/>
        </p:nvSpPr>
        <p:spPr>
          <a:xfrm>
            <a:off x="6592977" y="293601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75A9299-8424-AC2E-C564-012C5C05826C}"/>
              </a:ext>
            </a:extLst>
          </p:cNvPr>
          <p:cNvSpPr/>
          <p:nvPr/>
        </p:nvSpPr>
        <p:spPr>
          <a:xfrm>
            <a:off x="5269512" y="201117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978BB8B4-DC63-2DE3-622F-0A92FA8A43CF}"/>
              </a:ext>
            </a:extLst>
          </p:cNvPr>
          <p:cNvCxnSpPr>
            <a:cxnSpLocks/>
          </p:cNvCxnSpPr>
          <p:nvPr/>
        </p:nvCxnSpPr>
        <p:spPr>
          <a:xfrm flipV="1">
            <a:off x="4731734" y="2160151"/>
            <a:ext cx="625213" cy="55483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lipse 25">
            <a:extLst>
              <a:ext uri="{FF2B5EF4-FFF2-40B4-BE49-F238E27FC236}">
                <a16:creationId xmlns:a16="http://schemas.microsoft.com/office/drawing/2014/main" id="{EC45483F-D6B7-161E-D287-1E2ECCEF6277}"/>
              </a:ext>
            </a:extLst>
          </p:cNvPr>
          <p:cNvSpPr/>
          <p:nvPr/>
        </p:nvSpPr>
        <p:spPr>
          <a:xfrm>
            <a:off x="6236104" y="116016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8FC2A79D-DD16-D16C-04FE-2CC457B3132D}"/>
              </a:ext>
            </a:extLst>
          </p:cNvPr>
          <p:cNvCxnSpPr>
            <a:cxnSpLocks/>
            <a:stCxn id="20" idx="7"/>
            <a:endCxn id="6" idx="3"/>
          </p:cNvCxnSpPr>
          <p:nvPr/>
        </p:nvCxnSpPr>
        <p:spPr>
          <a:xfrm flipV="1">
            <a:off x="5418773" y="1556502"/>
            <a:ext cx="226088" cy="4764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5908E0CF-3E9A-0EFC-CA1C-2BF9D60B54DC}"/>
              </a:ext>
            </a:extLst>
          </p:cNvPr>
          <p:cNvCxnSpPr>
            <a:cxnSpLocks/>
          </p:cNvCxnSpPr>
          <p:nvPr/>
        </p:nvCxnSpPr>
        <p:spPr>
          <a:xfrm flipV="1">
            <a:off x="5794122" y="1234650"/>
            <a:ext cx="441982" cy="20164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35B5D8DA-7DF7-C4B8-75D9-A040F9E71678}"/>
              </a:ext>
            </a:extLst>
          </p:cNvPr>
          <p:cNvCxnSpPr>
            <a:cxnSpLocks/>
            <a:stCxn id="26" idx="6"/>
            <a:endCxn id="2" idx="2"/>
          </p:cNvCxnSpPr>
          <p:nvPr/>
        </p:nvCxnSpPr>
        <p:spPr>
          <a:xfrm>
            <a:off x="6410974" y="1234650"/>
            <a:ext cx="324253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D28382B7-2F09-A71F-3140-7685E3AD5260}"/>
              </a:ext>
            </a:extLst>
          </p:cNvPr>
          <p:cNvCxnSpPr>
            <a:cxnSpLocks/>
          </p:cNvCxnSpPr>
          <p:nvPr/>
        </p:nvCxnSpPr>
        <p:spPr>
          <a:xfrm flipH="1" flipV="1">
            <a:off x="6041185" y="1921606"/>
            <a:ext cx="577401" cy="103622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3D9C2565-4B3C-F438-73CE-CDDEBAA1A66F}"/>
              </a:ext>
            </a:extLst>
          </p:cNvPr>
          <p:cNvSpPr/>
          <p:nvPr/>
        </p:nvSpPr>
        <p:spPr>
          <a:xfrm>
            <a:off x="5953750" y="177263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BAB0E4CE-1685-9139-0059-D22786A74B13}"/>
              </a:ext>
            </a:extLst>
          </p:cNvPr>
          <p:cNvCxnSpPr>
            <a:cxnSpLocks/>
            <a:stCxn id="9" idx="7"/>
            <a:endCxn id="2" idx="3"/>
          </p:cNvCxnSpPr>
          <p:nvPr/>
        </p:nvCxnSpPr>
        <p:spPr>
          <a:xfrm flipV="1">
            <a:off x="6103011" y="1287320"/>
            <a:ext cx="657825" cy="50712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0EC419B3-06CF-6D82-285F-336C7C8088C5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6870466" y="1361806"/>
            <a:ext cx="199259" cy="32483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4385A448-E90B-A74C-C247-4C0F86215255}"/>
              </a:ext>
            </a:extLst>
          </p:cNvPr>
          <p:cNvCxnSpPr>
            <a:cxnSpLocks/>
            <a:endCxn id="51" idx="1"/>
          </p:cNvCxnSpPr>
          <p:nvPr/>
        </p:nvCxnSpPr>
        <p:spPr>
          <a:xfrm>
            <a:off x="8793271" y="1234650"/>
            <a:ext cx="1151837" cy="28224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96F5FB1D-7E8A-74D5-D919-80F68F213532}"/>
              </a:ext>
            </a:extLst>
          </p:cNvPr>
          <p:cNvCxnSpPr>
            <a:cxnSpLocks/>
          </p:cNvCxnSpPr>
          <p:nvPr/>
        </p:nvCxnSpPr>
        <p:spPr>
          <a:xfrm flipV="1">
            <a:off x="7831577" y="1234650"/>
            <a:ext cx="961694" cy="10534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CE2B4B52-3548-AD31-16C6-86A1C1B47938}"/>
              </a:ext>
            </a:extLst>
          </p:cNvPr>
          <p:cNvCxnSpPr>
            <a:cxnSpLocks/>
            <a:stCxn id="5" idx="7"/>
          </p:cNvCxnSpPr>
          <p:nvPr/>
        </p:nvCxnSpPr>
        <p:spPr>
          <a:xfrm flipV="1">
            <a:off x="7193377" y="1335472"/>
            <a:ext cx="633180" cy="35116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F7FCF8F1-E107-2E2E-1084-29996DA96F92}"/>
              </a:ext>
            </a:extLst>
          </p:cNvPr>
          <p:cNvCxnSpPr>
            <a:cxnSpLocks/>
          </p:cNvCxnSpPr>
          <p:nvPr/>
        </p:nvCxnSpPr>
        <p:spPr>
          <a:xfrm>
            <a:off x="7193377" y="1890283"/>
            <a:ext cx="554029" cy="26986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93A1CE63-BA18-73D2-92F2-B9247A8A2C21}"/>
              </a:ext>
            </a:extLst>
          </p:cNvPr>
          <p:cNvCxnSpPr>
            <a:cxnSpLocks/>
          </p:cNvCxnSpPr>
          <p:nvPr/>
        </p:nvCxnSpPr>
        <p:spPr>
          <a:xfrm>
            <a:off x="7747406" y="2160151"/>
            <a:ext cx="1308912" cy="764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2551D1CB-7BB4-12CD-BEF0-104C8ECE7932}"/>
              </a:ext>
            </a:extLst>
          </p:cNvPr>
          <p:cNvCxnSpPr>
            <a:cxnSpLocks/>
            <a:endCxn id="54" idx="4"/>
          </p:cNvCxnSpPr>
          <p:nvPr/>
        </p:nvCxnSpPr>
        <p:spPr>
          <a:xfrm flipV="1">
            <a:off x="9683197" y="1943423"/>
            <a:ext cx="243603" cy="21672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Ellipse 50">
            <a:extLst>
              <a:ext uri="{FF2B5EF4-FFF2-40B4-BE49-F238E27FC236}">
                <a16:creationId xmlns:a16="http://schemas.microsoft.com/office/drawing/2014/main" id="{674D75EE-D646-0C82-E1B7-BF2EA33C7783}"/>
              </a:ext>
            </a:extLst>
          </p:cNvPr>
          <p:cNvSpPr/>
          <p:nvPr/>
        </p:nvSpPr>
        <p:spPr>
          <a:xfrm>
            <a:off x="9919499" y="149508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8BF0DB03-7AEA-F089-5D43-C64D4FF02744}"/>
              </a:ext>
            </a:extLst>
          </p:cNvPr>
          <p:cNvSpPr/>
          <p:nvPr/>
        </p:nvSpPr>
        <p:spPr>
          <a:xfrm>
            <a:off x="9839365" y="179444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56CC6B25-6301-10CB-7D8F-D474BE25A3D5}"/>
              </a:ext>
            </a:extLst>
          </p:cNvPr>
          <p:cNvCxnSpPr>
            <a:cxnSpLocks/>
          </p:cNvCxnSpPr>
          <p:nvPr/>
        </p:nvCxnSpPr>
        <p:spPr>
          <a:xfrm flipV="1">
            <a:off x="9056318" y="2160151"/>
            <a:ext cx="626879" cy="764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F6DA0C7C-9729-41B0-B0D4-FE5C0D9631ED}"/>
              </a:ext>
            </a:extLst>
          </p:cNvPr>
          <p:cNvCxnSpPr>
            <a:cxnSpLocks/>
            <a:endCxn id="54" idx="6"/>
          </p:cNvCxnSpPr>
          <p:nvPr/>
        </p:nvCxnSpPr>
        <p:spPr>
          <a:xfrm flipH="1" flipV="1">
            <a:off x="10014235" y="1868936"/>
            <a:ext cx="645414" cy="7448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Connecteur droit avec flèche 127">
            <a:extLst>
              <a:ext uri="{FF2B5EF4-FFF2-40B4-BE49-F238E27FC236}">
                <a16:creationId xmlns:a16="http://schemas.microsoft.com/office/drawing/2014/main" id="{68663E94-0322-1937-5B97-C8F260A727B9}"/>
              </a:ext>
            </a:extLst>
          </p:cNvPr>
          <p:cNvCxnSpPr>
            <a:cxnSpLocks/>
            <a:endCxn id="51" idx="5"/>
          </p:cNvCxnSpPr>
          <p:nvPr/>
        </p:nvCxnSpPr>
        <p:spPr>
          <a:xfrm flipH="1" flipV="1">
            <a:off x="10068760" y="1622237"/>
            <a:ext cx="590889" cy="32118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e 2">
            <a:extLst>
              <a:ext uri="{FF2B5EF4-FFF2-40B4-BE49-F238E27FC236}">
                <a16:creationId xmlns:a16="http://schemas.microsoft.com/office/drawing/2014/main" id="{C30AA218-1BFE-DA37-3E32-6867C6A82111}"/>
              </a:ext>
            </a:extLst>
          </p:cNvPr>
          <p:cNvSpPr/>
          <p:nvPr/>
        </p:nvSpPr>
        <p:spPr>
          <a:xfrm>
            <a:off x="10162895" y="140752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3A69E80A-7D67-A93D-244E-C64D8E80E35B}"/>
              </a:ext>
            </a:extLst>
          </p:cNvPr>
          <p:cNvSpPr/>
          <p:nvPr/>
        </p:nvSpPr>
        <p:spPr>
          <a:xfrm>
            <a:off x="10841388" y="1482015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62B88AD7-30B9-7518-9898-42B0B79D8016}"/>
              </a:ext>
            </a:extLst>
          </p:cNvPr>
          <p:cNvSpPr/>
          <p:nvPr/>
        </p:nvSpPr>
        <p:spPr>
          <a:xfrm>
            <a:off x="10303207" y="256601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3CA17BDB-CCF6-0C8F-EA12-7265DD2FE6BA}"/>
              </a:ext>
            </a:extLst>
          </p:cNvPr>
          <p:cNvSpPr/>
          <p:nvPr/>
        </p:nvSpPr>
        <p:spPr>
          <a:xfrm>
            <a:off x="11567898" y="256601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BCFFA5E9-A08E-BB5C-CC6F-FD84124B613B}"/>
              </a:ext>
            </a:extLst>
          </p:cNvPr>
          <p:cNvCxnSpPr>
            <a:cxnSpLocks/>
            <a:stCxn id="24" idx="2"/>
          </p:cNvCxnSpPr>
          <p:nvPr/>
        </p:nvCxnSpPr>
        <p:spPr>
          <a:xfrm flipH="1" flipV="1">
            <a:off x="10337765" y="1482015"/>
            <a:ext cx="503623" cy="74487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A2C1E118-48BA-8756-D942-CC9EB57D85FE}"/>
              </a:ext>
            </a:extLst>
          </p:cNvPr>
          <p:cNvCxnSpPr>
            <a:cxnSpLocks/>
            <a:stCxn id="30" idx="1"/>
            <a:endCxn id="24" idx="5"/>
          </p:cNvCxnSpPr>
          <p:nvPr/>
        </p:nvCxnSpPr>
        <p:spPr>
          <a:xfrm flipH="1" flipV="1">
            <a:off x="10990649" y="1609172"/>
            <a:ext cx="602858" cy="97865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EE645DB0-1E49-F373-40EF-FC9BA63F9543}"/>
              </a:ext>
            </a:extLst>
          </p:cNvPr>
          <p:cNvCxnSpPr>
            <a:cxnSpLocks/>
            <a:stCxn id="30" idx="2"/>
            <a:endCxn id="25" idx="6"/>
          </p:cNvCxnSpPr>
          <p:nvPr/>
        </p:nvCxnSpPr>
        <p:spPr>
          <a:xfrm flipH="1">
            <a:off x="10478077" y="2640498"/>
            <a:ext cx="1089821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317512B0-9CA3-8D51-9581-CC04F0805BEB}"/>
              </a:ext>
            </a:extLst>
          </p:cNvPr>
          <p:cNvCxnSpPr>
            <a:cxnSpLocks/>
            <a:stCxn id="25" idx="0"/>
            <a:endCxn id="3" idx="4"/>
          </p:cNvCxnSpPr>
          <p:nvPr/>
        </p:nvCxnSpPr>
        <p:spPr>
          <a:xfrm flipH="1" flipV="1">
            <a:off x="10250330" y="1556502"/>
            <a:ext cx="140312" cy="1009509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05350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80" y="137411"/>
            <a:ext cx="6502066" cy="492297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Nov. 1859-Mars 1860 : Paix de Zurich : L’Autriche cède la Lombardie mais conserve la Vénétie ; Frustré, le Piémont-Sardaigne conserve Nice et la Savoie ; …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a) L’Empire autrichien…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Il conserve la Vénétie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Mais la perte de la Lombardie a sonné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La fin de sa </a:t>
            </a:r>
            <a:r>
              <a:rPr lang="fr-FR" i="1" spc="-1" dirty="0">
                <a:solidFill>
                  <a:srgbClr val="000000"/>
                </a:solidFill>
                <a:cs typeface="Calibri" panose="020F0502020204030204" pitchFamily="34" charset="0"/>
              </a:rPr>
              <a:t>vocation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 italienne et de sa prétention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A être la puissance tutélaire de la Papauté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NB : Depuis 962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b) Le Piémont de Cavour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Le rêve unitaire semble encore plus loin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NB : Brouille entre Paris et Cavour</a:t>
            </a:r>
          </a:p>
          <a:p>
            <a:endParaRPr lang="fr-FR" sz="800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Cependant, ce 1</a:t>
            </a:r>
            <a:r>
              <a:rPr lang="fr-FR" spc="-1" baseline="30000" dirty="0">
                <a:solidFill>
                  <a:srgbClr val="000000"/>
                </a:solidFill>
                <a:cs typeface="Calibri" panose="020F0502020204030204" pitchFamily="34" charset="0"/>
              </a:rPr>
              <a:t>er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 succès va déclencher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Un mouvement général en Italie…</a:t>
            </a:r>
          </a:p>
        </p:txBody>
      </p:sp>
      <p:pic>
        <p:nvPicPr>
          <p:cNvPr id="13" name="Image 12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DEAA49D2-9D48-1E3D-B2F6-2C8921B280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160" y="137411"/>
            <a:ext cx="5195372" cy="661197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4D1A047A-BE86-4074-7483-F55BC6A3BF36}"/>
              </a:ext>
            </a:extLst>
          </p:cNvPr>
          <p:cNvSpPr/>
          <p:nvPr/>
        </p:nvSpPr>
        <p:spPr>
          <a:xfrm>
            <a:off x="8787557" y="112551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0F769C3D-194B-419B-1C8A-53FCADA415BC}"/>
              </a:ext>
            </a:extLst>
          </p:cNvPr>
          <p:cNvSpPr/>
          <p:nvPr/>
        </p:nvSpPr>
        <p:spPr>
          <a:xfrm>
            <a:off x="8213447" y="101384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91DCA7D4-8CAD-0842-7178-54C9AEA88CF4}"/>
              </a:ext>
            </a:extLst>
          </p:cNvPr>
          <p:cNvSpPr/>
          <p:nvPr/>
        </p:nvSpPr>
        <p:spPr>
          <a:xfrm>
            <a:off x="7794899" y="127449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1EA066E8-910D-3978-1B4A-E0A0E22EE139}"/>
              </a:ext>
            </a:extLst>
          </p:cNvPr>
          <p:cNvCxnSpPr>
            <a:cxnSpLocks/>
            <a:stCxn id="17" idx="7"/>
            <a:endCxn id="16" idx="3"/>
          </p:cNvCxnSpPr>
          <p:nvPr/>
        </p:nvCxnSpPr>
        <p:spPr>
          <a:xfrm flipV="1">
            <a:off x="7944160" y="1141004"/>
            <a:ext cx="294896" cy="15530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891771B6-F1A7-C3AF-5AB0-33E857111E7A}"/>
              </a:ext>
            </a:extLst>
          </p:cNvPr>
          <p:cNvCxnSpPr>
            <a:cxnSpLocks/>
            <a:endCxn id="14" idx="2"/>
          </p:cNvCxnSpPr>
          <p:nvPr/>
        </p:nvCxnSpPr>
        <p:spPr>
          <a:xfrm>
            <a:off x="8388317" y="1125518"/>
            <a:ext cx="399240" cy="7448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Ellipse 44">
            <a:extLst>
              <a:ext uri="{FF2B5EF4-FFF2-40B4-BE49-F238E27FC236}">
                <a16:creationId xmlns:a16="http://schemas.microsoft.com/office/drawing/2014/main" id="{234098A8-310A-4407-F459-6E72D2CFEFE1}"/>
              </a:ext>
            </a:extLst>
          </p:cNvPr>
          <p:cNvSpPr/>
          <p:nvPr/>
        </p:nvSpPr>
        <p:spPr>
          <a:xfrm>
            <a:off x="9274232" y="106651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3301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1F876-A18E-687D-35EC-3690ADE5E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>
            <a:extLst>
              <a:ext uri="{FF2B5EF4-FFF2-40B4-BE49-F238E27FC236}">
                <a16:creationId xmlns:a16="http://schemas.microsoft.com/office/drawing/2014/main" id="{59D6D664-4654-435D-E9D2-2776222B9C6C}"/>
              </a:ext>
            </a:extLst>
          </p:cNvPr>
          <p:cNvSpPr/>
          <p:nvPr/>
        </p:nvSpPr>
        <p:spPr>
          <a:xfrm>
            <a:off x="202800" y="137160"/>
            <a:ext cx="11786400" cy="660420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altLang="fr-FR" b="1" dirty="0">
                <a:cs typeface="Arial" panose="020B0604020202020204" pitchFamily="34" charset="0"/>
              </a:rPr>
              <a:t>8</a:t>
            </a:r>
            <a:r>
              <a:rPr lang="fr-FR" altLang="fr-FR" b="1" baseline="30000" dirty="0">
                <a:cs typeface="Arial" panose="020B0604020202020204" pitchFamily="34" charset="0"/>
              </a:rPr>
              <a:t>ème</a:t>
            </a:r>
            <a:r>
              <a:rPr lang="fr-FR" altLang="fr-FR" b="1" dirty="0">
                <a:cs typeface="Arial" panose="020B0604020202020204" pitchFamily="34" charset="0"/>
              </a:rPr>
              <a:t> période : 1815-1914</a:t>
            </a:r>
            <a:br>
              <a:rPr lang="fr-FR" altLang="fr-FR" b="1" dirty="0">
                <a:cs typeface="Arial" panose="020B0604020202020204" pitchFamily="34" charset="0"/>
              </a:rPr>
            </a:br>
            <a:r>
              <a:rPr lang="fr-FR" b="1" kern="0" dirty="0">
                <a:effectLst/>
                <a:ea typeface="Times New Roman" panose="02020603050405020304" pitchFamily="18" charset="0"/>
              </a:rPr>
              <a:t>Europe et Russie à la conquête de l’Orient et de l’Asie </a:t>
            </a:r>
            <a:br>
              <a:rPr lang="fr-FR" b="1" kern="1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fr-FR" b="1" kern="1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fr-FR" b="1" spc="-1" dirty="0">
                <a:cs typeface="Calibri" panose="020F0502020204030204" pitchFamily="34" charset="0"/>
              </a:rPr>
              <a:t>1852-1871 : Les unifications italienne et allemande</a:t>
            </a:r>
          </a:p>
          <a:p>
            <a:pPr algn="ctr">
              <a:lnSpc>
                <a:spcPct val="100000"/>
              </a:lnSpc>
            </a:pPr>
            <a:endParaRPr lang="fr-FR" strike="noStrike" spc="-1" dirty="0">
              <a:cs typeface="Calibri" panose="020F0502020204030204" pitchFamily="34" charset="0"/>
            </a:endParaRPr>
          </a:p>
          <a:p>
            <a:r>
              <a:rPr lang="fr-FR" b="1" spc="-1" dirty="0">
                <a:cs typeface="Calibri" panose="020F0502020204030204" pitchFamily="34" charset="0"/>
              </a:rPr>
              <a:t>1852-1861 : Le </a:t>
            </a:r>
            <a:r>
              <a:rPr lang="fr-FR" b="1" i="1" spc="-1" dirty="0">
                <a:cs typeface="Calibri" panose="020F0502020204030204" pitchFamily="34" charset="0"/>
              </a:rPr>
              <a:t>Risorgimento</a:t>
            </a:r>
            <a:r>
              <a:rPr lang="fr-FR" b="1" spc="-1" dirty="0">
                <a:cs typeface="Calibri" panose="020F0502020204030204" pitchFamily="34" charset="0"/>
              </a:rPr>
              <a:t>, le Piémont-Sardaigne unifie l’Italie ; Naissance du royaume d’Italie, sans Rome et Venise</a:t>
            </a:r>
          </a:p>
          <a:p>
            <a:r>
              <a:rPr lang="fr-FR" spc="-1" dirty="0">
                <a:cs typeface="Calibri" panose="020F0502020204030204" pitchFamily="34" charset="0"/>
              </a:rPr>
              <a:t>1852-1858 : A Turin, avec Cavour, le Piémont-Sardaigne relance le projet italien et se rapproche de la France de Napoléon III : Entrevue de Plombières : En échange de Nice et la Savoie à la France, une confédération italienne de trois royaumes nord, centre et sud, présidée par le pape</a:t>
            </a:r>
          </a:p>
          <a:p>
            <a:r>
              <a:rPr lang="fr-FR" spc="-1" dirty="0">
                <a:cs typeface="Calibri" panose="020F0502020204030204" pitchFamily="34" charset="0"/>
              </a:rPr>
              <a:t>1859-1861 : La 2</a:t>
            </a:r>
            <a:r>
              <a:rPr lang="fr-FR" spc="-1" baseline="30000" dirty="0">
                <a:cs typeface="Calibri" panose="020F0502020204030204" pitchFamily="34" charset="0"/>
              </a:rPr>
              <a:t>ème</a:t>
            </a:r>
            <a:r>
              <a:rPr lang="fr-FR" spc="-1" dirty="0">
                <a:cs typeface="Calibri" panose="020F0502020204030204" pitchFamily="34" charset="0"/>
              </a:rPr>
              <a:t> guerre d’indépendance et naissance du royaume d’Italie</a:t>
            </a:r>
          </a:p>
          <a:p>
            <a:r>
              <a:rPr lang="fr-FR" spc="-1" dirty="0">
                <a:cs typeface="Calibri" panose="020F0502020204030204" pitchFamily="34" charset="0"/>
              </a:rPr>
              <a:t>	Avril-Juin 1859 : A Solférino, victoire des Franco-Sardes sur les Autrichiens</a:t>
            </a:r>
          </a:p>
          <a:p>
            <a:r>
              <a:rPr lang="fr-FR" spc="-1" dirty="0">
                <a:cs typeface="Calibri" panose="020F0502020204030204" pitchFamily="34" charset="0"/>
              </a:rPr>
              <a:t>	Nov. 1859-Mars 1860 : Paix de Zurich : L’Autriche cède la Lombardie mais conserve la Vénétie ; Frustré, le Piémont-	Sardaigne conserve Nice et la Savoie ; Traité de Turin : La France reconnaît les annexions piémontaises, Toscane, 	Modène, Parme et Romagne, et reçoit Nice et la Savoie</a:t>
            </a:r>
          </a:p>
          <a:p>
            <a:r>
              <a:rPr lang="fr-FR" spc="-1" dirty="0">
                <a:cs typeface="Calibri" panose="020F0502020204030204" pitchFamily="34" charset="0"/>
              </a:rPr>
              <a:t>	Avril-Juillet 1860 : L’expédition de Garibaldi conquiert la Sicile des Bourbons de Naples</a:t>
            </a:r>
          </a:p>
          <a:p>
            <a:r>
              <a:rPr lang="fr-FR" spc="-1" dirty="0">
                <a:cs typeface="Calibri" panose="020F0502020204030204" pitchFamily="34" charset="0"/>
              </a:rPr>
              <a:t>	Août-Sept. 1860 : Garibaldi conquiert la Calabre et Naples ; Objectif : Rome, capitale d’un royaume d’Italie unifié 	avec Victor-Emmanuel II</a:t>
            </a:r>
          </a:p>
          <a:p>
            <a:r>
              <a:rPr lang="fr-FR" spc="-1" dirty="0">
                <a:cs typeface="Calibri" panose="020F0502020204030204" pitchFamily="34" charset="0"/>
              </a:rPr>
              <a:t>	Oct. 1860-Fév. 1861 : Le Piémont de Cavour, aidé par la France, intervient : Retrait de Garibaldi ; Conquêtes et 	annexions piémontaises : Marches, Ombrie, Naples et la Sicile ; Le pape Pie IX conserve Rome et le Latium</a:t>
            </a:r>
          </a:p>
          <a:p>
            <a:r>
              <a:rPr lang="fr-FR" spc="-1" dirty="0">
                <a:cs typeface="Calibri" panose="020F0502020204030204" pitchFamily="34" charset="0"/>
              </a:rPr>
              <a:t>	Mars 1861 : Le roi de Piémont-Sardaigne, Victor-Emmanuel II, devient roi d’Italie ; Seules la Rome papale et la 	Vénétie autrichienne échappent à l’Italie</a:t>
            </a:r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55128873-9D46-CA50-EF23-7BB5D84C4CFB}"/>
              </a:ext>
            </a:extLst>
          </p:cNvPr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33942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79" y="137411"/>
            <a:ext cx="6544415" cy="47998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Nov. 1859-Mars 1860 : … Traité de Turin : La France reconnaît les annexions piémontaises, Toscane, Modène, Parme et Romagne, et reçoit Nice et la Savoie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 Déc. 1859 : Malgré ces déconvenues, et après la Toscane en avril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A Modène, Parme - et la Bologne papale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Les </a:t>
            </a:r>
            <a:r>
              <a:rPr lang="fr-FR" u="sng" spc="-1" dirty="0">
                <a:solidFill>
                  <a:srgbClr val="000000"/>
                </a:solidFill>
                <a:cs typeface="Calibri" panose="020F0502020204030204" pitchFamily="34" charset="0"/>
              </a:rPr>
              <a:t>derniers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 monarques abdiquent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Les nationalistes prennent le pouvoir et se rallient au Piémont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NB : Le Habsbourg </a:t>
            </a:r>
            <a:r>
              <a:rPr lang="fr-FR" u="sng" spc="-1" dirty="0">
                <a:solidFill>
                  <a:srgbClr val="000000"/>
                </a:solidFill>
                <a:cs typeface="Calibri" panose="020F0502020204030204" pitchFamily="34" charset="0"/>
              </a:rPr>
              <a:t>François V de Modène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 (1846)</a:t>
            </a:r>
            <a:endParaRPr lang="fr-FR" u="sng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Le Bourbon </a:t>
            </a:r>
            <a:r>
              <a:rPr lang="fr-FR" u="sng" spc="-1" dirty="0">
                <a:solidFill>
                  <a:srgbClr val="000000"/>
                </a:solidFill>
                <a:cs typeface="Calibri" panose="020F0502020204030204" pitchFamily="34" charset="0"/>
              </a:rPr>
              <a:t>Robert 1</a:t>
            </a:r>
            <a:r>
              <a:rPr lang="fr-FR" u="sng" spc="-1" baseline="30000" dirty="0">
                <a:solidFill>
                  <a:srgbClr val="000000"/>
                </a:solidFill>
                <a:cs typeface="Calibri" panose="020F0502020204030204" pitchFamily="34" charset="0"/>
              </a:rPr>
              <a:t>er</a:t>
            </a:r>
            <a:r>
              <a:rPr lang="fr-FR" u="sng" spc="-1" dirty="0">
                <a:solidFill>
                  <a:srgbClr val="000000"/>
                </a:solidFill>
                <a:cs typeface="Calibri" panose="020F0502020204030204" pitchFamily="34" charset="0"/>
              </a:rPr>
              <a:t> de Parme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 (1854)</a:t>
            </a:r>
            <a:endParaRPr lang="fr-FR" u="sng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*Toscane, Modène, Parme et Romagne papale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Se regroupent dans les Provinces-Unies d’Italie centrale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Et des plébiscites sont favorables au rattachement au Piémont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*Réactions…</a:t>
            </a:r>
          </a:p>
        </p:txBody>
      </p:sp>
      <p:pic>
        <p:nvPicPr>
          <p:cNvPr id="132" name="Image 131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29CA3489-AEC6-D07D-851C-626D3BB9F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160" y="137411"/>
            <a:ext cx="5195372" cy="661197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60C6E21F-6F51-889A-651C-1C4C8A4BCCE6}"/>
              </a:ext>
            </a:extLst>
          </p:cNvPr>
          <p:cNvSpPr/>
          <p:nvPr/>
        </p:nvSpPr>
        <p:spPr>
          <a:xfrm>
            <a:off x="8787557" y="112551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C00ACB1D-10A7-D04D-8E29-F9805C91B3AC}"/>
              </a:ext>
            </a:extLst>
          </p:cNvPr>
          <p:cNvSpPr/>
          <p:nvPr/>
        </p:nvSpPr>
        <p:spPr>
          <a:xfrm>
            <a:off x="8213447" y="101384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E5BE07B-1191-61A2-D6E7-4C58D4AD0038}"/>
              </a:ext>
            </a:extLst>
          </p:cNvPr>
          <p:cNvSpPr/>
          <p:nvPr/>
        </p:nvSpPr>
        <p:spPr>
          <a:xfrm>
            <a:off x="7794899" y="127449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F90AFBE6-96DD-C7C9-675A-8212C0FFFD39}"/>
              </a:ext>
            </a:extLst>
          </p:cNvPr>
          <p:cNvCxnSpPr>
            <a:cxnSpLocks/>
            <a:stCxn id="18" idx="7"/>
            <a:endCxn id="7" idx="3"/>
          </p:cNvCxnSpPr>
          <p:nvPr/>
        </p:nvCxnSpPr>
        <p:spPr>
          <a:xfrm flipV="1">
            <a:off x="7944160" y="1141004"/>
            <a:ext cx="294896" cy="15530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198945FF-CA71-1504-3053-91AAFD4A283C}"/>
              </a:ext>
            </a:extLst>
          </p:cNvPr>
          <p:cNvCxnSpPr>
            <a:cxnSpLocks/>
            <a:endCxn id="3" idx="2"/>
          </p:cNvCxnSpPr>
          <p:nvPr/>
        </p:nvCxnSpPr>
        <p:spPr>
          <a:xfrm>
            <a:off x="8388317" y="1125518"/>
            <a:ext cx="399240" cy="7448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Ellipse 43">
            <a:extLst>
              <a:ext uri="{FF2B5EF4-FFF2-40B4-BE49-F238E27FC236}">
                <a16:creationId xmlns:a16="http://schemas.microsoft.com/office/drawing/2014/main" id="{9E994741-67CC-DBFF-570E-9B7F83A70963}"/>
              </a:ext>
            </a:extLst>
          </p:cNvPr>
          <p:cNvSpPr/>
          <p:nvPr/>
        </p:nvSpPr>
        <p:spPr>
          <a:xfrm>
            <a:off x="8893055" y="187038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1A402D11-7444-244D-2875-9DA3871410EA}"/>
              </a:ext>
            </a:extLst>
          </p:cNvPr>
          <p:cNvSpPr/>
          <p:nvPr/>
        </p:nvSpPr>
        <p:spPr>
          <a:xfrm>
            <a:off x="8612687" y="1423466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6B2E4EA2-9105-563E-0B4C-48ACA85186EE}"/>
              </a:ext>
            </a:extLst>
          </p:cNvPr>
          <p:cNvSpPr/>
          <p:nvPr/>
        </p:nvSpPr>
        <p:spPr>
          <a:xfrm>
            <a:off x="8860725" y="143319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2BB93933-3E1C-E1F0-B5E1-DC87026976EE}"/>
              </a:ext>
            </a:extLst>
          </p:cNvPr>
          <p:cNvSpPr/>
          <p:nvPr/>
        </p:nvSpPr>
        <p:spPr>
          <a:xfrm>
            <a:off x="9215554" y="157244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051293F-C2B3-0B73-EE69-4429DEA98D6B}"/>
              </a:ext>
            </a:extLst>
          </p:cNvPr>
          <p:cNvSpPr/>
          <p:nvPr/>
        </p:nvSpPr>
        <p:spPr>
          <a:xfrm>
            <a:off x="9274232" y="1066517"/>
            <a:ext cx="174870" cy="14897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94804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79" y="137411"/>
            <a:ext cx="6544415" cy="452286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Nov. 1859-Mars 1860 : … Traité de Turin : La France reconnaît les annexions piémontaises, Toscane, Modène, Parme et Romagne, et reçoit Nice et la Savoie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*1860 : L’Autriche, affaiblie par sa défaite récente de 1859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Et soucieuse avant tout de conserver Venise, ne peut pas intervenir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*En France, comme en 1849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Les catholiques inquiets pour l’avenir des Etats du pape </a:t>
            </a:r>
            <a:r>
              <a:rPr lang="fr-FR" u="sng" spc="-1" dirty="0">
                <a:solidFill>
                  <a:srgbClr val="000000"/>
                </a:solidFill>
                <a:cs typeface="Calibri" panose="020F0502020204030204" pitchFamily="34" charset="0"/>
              </a:rPr>
              <a:t>Pie IX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Poussent </a:t>
            </a:r>
            <a:r>
              <a:rPr lang="fr-FR" u="sng" spc="-1" dirty="0">
                <a:solidFill>
                  <a:srgbClr val="000000"/>
                </a:solidFill>
                <a:cs typeface="Calibri" panose="020F0502020204030204" pitchFamily="34" charset="0"/>
              </a:rPr>
              <a:t>Napoléon III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 à intervenir contre ; Mais en vain…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*Mars 1860 : Traité de Turin…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La France reconnaît l’annexion des Provinces-unies au Piémont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En échange, le Piémont cède la Savoie et Nice à la France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*Mais cette histoire ne peut pas s’arrêter là…</a:t>
            </a:r>
          </a:p>
        </p:txBody>
      </p:sp>
      <p:pic>
        <p:nvPicPr>
          <p:cNvPr id="132" name="Image 131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29CA3489-AEC6-D07D-851C-626D3BB9F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160" y="137411"/>
            <a:ext cx="5195372" cy="661197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60C6E21F-6F51-889A-651C-1C4C8A4BCCE6}"/>
              </a:ext>
            </a:extLst>
          </p:cNvPr>
          <p:cNvSpPr/>
          <p:nvPr/>
        </p:nvSpPr>
        <p:spPr>
          <a:xfrm>
            <a:off x="8787557" y="112551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C00ACB1D-10A7-D04D-8E29-F9805C91B3AC}"/>
              </a:ext>
            </a:extLst>
          </p:cNvPr>
          <p:cNvSpPr/>
          <p:nvPr/>
        </p:nvSpPr>
        <p:spPr>
          <a:xfrm>
            <a:off x="8213447" y="101384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E5BE07B-1191-61A2-D6E7-4C58D4AD0038}"/>
              </a:ext>
            </a:extLst>
          </p:cNvPr>
          <p:cNvSpPr/>
          <p:nvPr/>
        </p:nvSpPr>
        <p:spPr>
          <a:xfrm>
            <a:off x="7794899" y="127449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F90AFBE6-96DD-C7C9-675A-8212C0FFFD39}"/>
              </a:ext>
            </a:extLst>
          </p:cNvPr>
          <p:cNvCxnSpPr>
            <a:cxnSpLocks/>
            <a:stCxn id="18" idx="7"/>
            <a:endCxn id="7" idx="3"/>
          </p:cNvCxnSpPr>
          <p:nvPr/>
        </p:nvCxnSpPr>
        <p:spPr>
          <a:xfrm flipV="1">
            <a:off x="7944160" y="1141004"/>
            <a:ext cx="294896" cy="15530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198945FF-CA71-1504-3053-91AAFD4A283C}"/>
              </a:ext>
            </a:extLst>
          </p:cNvPr>
          <p:cNvCxnSpPr>
            <a:cxnSpLocks/>
            <a:endCxn id="3" idx="2"/>
          </p:cNvCxnSpPr>
          <p:nvPr/>
        </p:nvCxnSpPr>
        <p:spPr>
          <a:xfrm>
            <a:off x="8388317" y="1125518"/>
            <a:ext cx="399240" cy="7448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Ellipse 43">
            <a:extLst>
              <a:ext uri="{FF2B5EF4-FFF2-40B4-BE49-F238E27FC236}">
                <a16:creationId xmlns:a16="http://schemas.microsoft.com/office/drawing/2014/main" id="{9E994741-67CC-DBFF-570E-9B7F83A70963}"/>
              </a:ext>
            </a:extLst>
          </p:cNvPr>
          <p:cNvSpPr/>
          <p:nvPr/>
        </p:nvSpPr>
        <p:spPr>
          <a:xfrm>
            <a:off x="8893055" y="187038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F52E745C-114A-93BD-422B-0B75E01B1DA0}"/>
              </a:ext>
            </a:extLst>
          </p:cNvPr>
          <p:cNvSpPr/>
          <p:nvPr/>
        </p:nvSpPr>
        <p:spPr>
          <a:xfrm>
            <a:off x="7366967" y="73260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13745CD6-BB4D-E509-C80C-237642370D02}"/>
              </a:ext>
            </a:extLst>
          </p:cNvPr>
          <p:cNvSpPr/>
          <p:nvPr/>
        </p:nvSpPr>
        <p:spPr>
          <a:xfrm>
            <a:off x="7620029" y="172141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1A402D11-7444-244D-2875-9DA3871410EA}"/>
              </a:ext>
            </a:extLst>
          </p:cNvPr>
          <p:cNvSpPr/>
          <p:nvPr/>
        </p:nvSpPr>
        <p:spPr>
          <a:xfrm>
            <a:off x="8612687" y="1423466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6B2E4EA2-9105-563E-0B4C-48ACA85186EE}"/>
              </a:ext>
            </a:extLst>
          </p:cNvPr>
          <p:cNvSpPr/>
          <p:nvPr/>
        </p:nvSpPr>
        <p:spPr>
          <a:xfrm>
            <a:off x="8860725" y="143319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2BB93933-3E1C-E1F0-B5E1-DC87026976EE}"/>
              </a:ext>
            </a:extLst>
          </p:cNvPr>
          <p:cNvSpPr/>
          <p:nvPr/>
        </p:nvSpPr>
        <p:spPr>
          <a:xfrm>
            <a:off x="9215554" y="157244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D613E15-8D23-81FD-F77E-69E1940F1850}"/>
              </a:ext>
            </a:extLst>
          </p:cNvPr>
          <p:cNvSpPr/>
          <p:nvPr/>
        </p:nvSpPr>
        <p:spPr>
          <a:xfrm>
            <a:off x="9274232" y="1066517"/>
            <a:ext cx="174870" cy="14897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85809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79" y="137411"/>
            <a:ext cx="6544415" cy="39688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Avril-Juillet 1860 : L’expédition de Garibaldi conquiert la Sicile des Bourbons de Naples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*1860 : Les nationalistes italiens rêvent d’une unité complète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Et parmi eux, les </a:t>
            </a:r>
            <a:r>
              <a:rPr lang="fr-FR" i="1" spc="-1" dirty="0">
                <a:solidFill>
                  <a:srgbClr val="000000"/>
                </a:solidFill>
                <a:cs typeface="Calibri" panose="020F0502020204030204" pitchFamily="34" charset="0"/>
              </a:rPr>
              <a:t>Mazziniens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 rêvent aussi </a:t>
            </a:r>
            <a:r>
              <a:rPr lang="fr-FR" sz="1700" spc="-1" dirty="0">
                <a:solidFill>
                  <a:srgbClr val="000000"/>
                </a:solidFill>
                <a:cs typeface="Calibri" panose="020F0502020204030204" pitchFamily="34" charset="0"/>
              </a:rPr>
              <a:t>de démocratie républicaine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*Pour cela, il reste trois objectifs…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a) Les Etats du pape de Pie IX ; </a:t>
            </a:r>
            <a:r>
              <a:rPr lang="fr-FR" u="sng" spc="-1" dirty="0">
                <a:solidFill>
                  <a:srgbClr val="000000"/>
                </a:solidFill>
                <a:cs typeface="Calibri" panose="020F0502020204030204" pitchFamily="34" charset="0"/>
              </a:rPr>
              <a:t>Mais désaccord de la France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b) La Vénétie ; Mais bien tenue par l’Autriche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c) Le royaume de Naples-Sicile du Bourbon </a:t>
            </a:r>
            <a:r>
              <a:rPr lang="fr-FR" u="sng" spc="-1" dirty="0">
                <a:solidFill>
                  <a:srgbClr val="000000"/>
                </a:solidFill>
                <a:cs typeface="Calibri" panose="020F0502020204030204" pitchFamily="34" charset="0"/>
              </a:rPr>
              <a:t>François II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NB : Son père Ferdinand II, </a:t>
            </a:r>
            <a:r>
              <a:rPr lang="fr-FR" i="1" spc="-1" dirty="0">
                <a:solidFill>
                  <a:srgbClr val="000000"/>
                </a:solidFill>
                <a:cs typeface="Calibri" panose="020F0502020204030204" pitchFamily="34" charset="0"/>
              </a:rPr>
              <a:t>Re bomba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, est mort en mai 1859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*De ces trois objectifs, le dernier semble le plus facile à atteindre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Manque alors à nouveau un prétexte ; Et ce sera la Sicile…</a:t>
            </a:r>
          </a:p>
        </p:txBody>
      </p:sp>
      <p:pic>
        <p:nvPicPr>
          <p:cNvPr id="132" name="Image 131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29CA3489-AEC6-D07D-851C-626D3BB9F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160" y="137411"/>
            <a:ext cx="5195372" cy="661197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C00ACB1D-10A7-D04D-8E29-F9805C91B3AC}"/>
              </a:ext>
            </a:extLst>
          </p:cNvPr>
          <p:cNvSpPr/>
          <p:nvPr/>
        </p:nvSpPr>
        <p:spPr>
          <a:xfrm>
            <a:off x="8437321" y="97654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E5BE07B-1191-61A2-D6E7-4C58D4AD0038}"/>
              </a:ext>
            </a:extLst>
          </p:cNvPr>
          <p:cNvSpPr/>
          <p:nvPr/>
        </p:nvSpPr>
        <p:spPr>
          <a:xfrm>
            <a:off x="7794899" y="127449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D08FA07C-A4F6-C24D-9EF9-BF9955BF332F}"/>
              </a:ext>
            </a:extLst>
          </p:cNvPr>
          <p:cNvSpPr/>
          <p:nvPr/>
        </p:nvSpPr>
        <p:spPr>
          <a:xfrm>
            <a:off x="8612687" y="1423466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E08E34AF-E18E-BAFC-644E-B4931F8E9283}"/>
              </a:ext>
            </a:extLst>
          </p:cNvPr>
          <p:cNvSpPr/>
          <p:nvPr/>
        </p:nvSpPr>
        <p:spPr>
          <a:xfrm>
            <a:off x="8860725" y="143319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97B8D6EB-B6EF-074F-9BC1-D964072C5895}"/>
              </a:ext>
            </a:extLst>
          </p:cNvPr>
          <p:cNvSpPr/>
          <p:nvPr/>
        </p:nvSpPr>
        <p:spPr>
          <a:xfrm>
            <a:off x="9215554" y="157244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9E994741-67CC-DBFF-570E-9B7F83A70963}"/>
              </a:ext>
            </a:extLst>
          </p:cNvPr>
          <p:cNvSpPr/>
          <p:nvPr/>
        </p:nvSpPr>
        <p:spPr>
          <a:xfrm>
            <a:off x="8893055" y="187038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F52E745C-114A-93BD-422B-0B75E01B1DA0}"/>
              </a:ext>
            </a:extLst>
          </p:cNvPr>
          <p:cNvSpPr/>
          <p:nvPr/>
        </p:nvSpPr>
        <p:spPr>
          <a:xfrm>
            <a:off x="7366967" y="732607"/>
            <a:ext cx="174870" cy="14897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13745CD6-BB4D-E509-C80C-237642370D02}"/>
              </a:ext>
            </a:extLst>
          </p:cNvPr>
          <p:cNvSpPr/>
          <p:nvPr/>
        </p:nvSpPr>
        <p:spPr>
          <a:xfrm>
            <a:off x="7620029" y="1721414"/>
            <a:ext cx="174870" cy="14897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C16EB50-C016-B268-8563-852BBEBD88D7}"/>
              </a:ext>
            </a:extLst>
          </p:cNvPr>
          <p:cNvSpPr/>
          <p:nvPr/>
        </p:nvSpPr>
        <p:spPr>
          <a:xfrm>
            <a:off x="8205920" y="154261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48781E19-C54D-5E0C-20C4-647846ACE0A5}"/>
              </a:ext>
            </a:extLst>
          </p:cNvPr>
          <p:cNvSpPr/>
          <p:nvPr/>
        </p:nvSpPr>
        <p:spPr>
          <a:xfrm>
            <a:off x="9274232" y="1066517"/>
            <a:ext cx="174870" cy="14897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42473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79" y="137411"/>
            <a:ext cx="6544415" cy="50768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Avril-Juillet 1860 : L’expédition de Garibaldi conquiert la Sicile des Bourbons de Naples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*Avril 1860 : Nouvelle insurrection en Sicile…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Pendant ce temps, à Gênes, </a:t>
            </a:r>
            <a:r>
              <a:rPr lang="fr-FR" u="sng" spc="-1" dirty="0">
                <a:solidFill>
                  <a:srgbClr val="000000"/>
                </a:solidFill>
                <a:cs typeface="Calibri" panose="020F0502020204030204" pitchFamily="34" charset="0"/>
              </a:rPr>
              <a:t>Garibaldi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 crée sa propre armée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Les </a:t>
            </a:r>
            <a:r>
              <a:rPr lang="fr-FR" i="1" spc="-1" dirty="0">
                <a:solidFill>
                  <a:srgbClr val="000000"/>
                </a:solidFill>
                <a:cs typeface="Calibri" panose="020F0502020204030204" pitchFamily="34" charset="0"/>
              </a:rPr>
              <a:t>Mille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, les chemises rouges…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Objectif : Avec le Sicilien </a:t>
            </a:r>
            <a:r>
              <a:rPr lang="fr-FR" u="sng" spc="-1" dirty="0">
                <a:solidFill>
                  <a:srgbClr val="000000"/>
                </a:solidFill>
                <a:cs typeface="Calibri" panose="020F0502020204030204" pitchFamily="34" charset="0"/>
              </a:rPr>
              <a:t>Francesco Crispi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Et le soutien secret de </a:t>
            </a:r>
            <a:r>
              <a:rPr lang="fr-FR" u="sng" spc="-1" dirty="0">
                <a:solidFill>
                  <a:srgbClr val="000000"/>
                </a:solidFill>
                <a:cs typeface="Calibri" panose="020F0502020204030204" pitchFamily="34" charset="0"/>
              </a:rPr>
              <a:t>Cavour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NB : Via la Société nationale de </a:t>
            </a:r>
            <a:r>
              <a:rPr lang="fr-FR" u="sng" spc="-1" dirty="0">
                <a:solidFill>
                  <a:srgbClr val="000000"/>
                </a:solidFill>
                <a:cs typeface="Calibri" panose="020F0502020204030204" pitchFamily="34" charset="0"/>
              </a:rPr>
              <a:t>La Farina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…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Débarquer et aider les insurgés à libérer la Sicile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Puis à partir de la Sicile, conquérir le royaume de Naples ; Et Rome ?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NB : </a:t>
            </a:r>
            <a:r>
              <a:rPr lang="fr-FR" u="sng" spc="-1" dirty="0">
                <a:solidFill>
                  <a:srgbClr val="000000"/>
                </a:solidFill>
                <a:cs typeface="Calibri" panose="020F0502020204030204" pitchFamily="34" charset="0"/>
              </a:rPr>
              <a:t>Mazzini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 arrive à Gênes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Il veut que l’expédition se dirige sur Rome ; Echec…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*6 mai 1860 : L’expédition de Garibaldi quitte Gênes…</a:t>
            </a:r>
          </a:p>
        </p:txBody>
      </p:sp>
      <p:pic>
        <p:nvPicPr>
          <p:cNvPr id="132" name="Image 131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29CA3489-AEC6-D07D-851C-626D3BB9F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160" y="137411"/>
            <a:ext cx="5195372" cy="661197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C00ACB1D-10A7-D04D-8E29-F9805C91B3AC}"/>
              </a:ext>
            </a:extLst>
          </p:cNvPr>
          <p:cNvSpPr/>
          <p:nvPr/>
        </p:nvSpPr>
        <p:spPr>
          <a:xfrm>
            <a:off x="8437321" y="97654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E5BE07B-1191-61A2-D6E7-4C58D4AD0038}"/>
              </a:ext>
            </a:extLst>
          </p:cNvPr>
          <p:cNvSpPr/>
          <p:nvPr/>
        </p:nvSpPr>
        <p:spPr>
          <a:xfrm>
            <a:off x="7794899" y="127449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D08FA07C-A4F6-C24D-9EF9-BF9955BF332F}"/>
              </a:ext>
            </a:extLst>
          </p:cNvPr>
          <p:cNvSpPr/>
          <p:nvPr/>
        </p:nvSpPr>
        <p:spPr>
          <a:xfrm>
            <a:off x="8612687" y="1423466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E08E34AF-E18E-BAFC-644E-B4931F8E9283}"/>
              </a:ext>
            </a:extLst>
          </p:cNvPr>
          <p:cNvSpPr/>
          <p:nvPr/>
        </p:nvSpPr>
        <p:spPr>
          <a:xfrm>
            <a:off x="8860725" y="143319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97B8D6EB-B6EF-074F-9BC1-D964072C5895}"/>
              </a:ext>
            </a:extLst>
          </p:cNvPr>
          <p:cNvSpPr/>
          <p:nvPr/>
        </p:nvSpPr>
        <p:spPr>
          <a:xfrm>
            <a:off x="9215554" y="157244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9E994741-67CC-DBFF-570E-9B7F83A70963}"/>
              </a:ext>
            </a:extLst>
          </p:cNvPr>
          <p:cNvSpPr/>
          <p:nvPr/>
        </p:nvSpPr>
        <p:spPr>
          <a:xfrm>
            <a:off x="8893055" y="187038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F52E745C-114A-93BD-422B-0B75E01B1DA0}"/>
              </a:ext>
            </a:extLst>
          </p:cNvPr>
          <p:cNvSpPr/>
          <p:nvPr/>
        </p:nvSpPr>
        <p:spPr>
          <a:xfrm>
            <a:off x="7366967" y="732607"/>
            <a:ext cx="174870" cy="14897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13745CD6-BB4D-E509-C80C-237642370D02}"/>
              </a:ext>
            </a:extLst>
          </p:cNvPr>
          <p:cNvSpPr/>
          <p:nvPr/>
        </p:nvSpPr>
        <p:spPr>
          <a:xfrm>
            <a:off x="7620029" y="1721414"/>
            <a:ext cx="174870" cy="14897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C16EB50-C016-B268-8563-852BBEBD88D7}"/>
              </a:ext>
            </a:extLst>
          </p:cNvPr>
          <p:cNvSpPr/>
          <p:nvPr/>
        </p:nvSpPr>
        <p:spPr>
          <a:xfrm>
            <a:off x="8205920" y="154261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951E980-EC0E-72B1-1550-33454B783F34}"/>
              </a:ext>
            </a:extLst>
          </p:cNvPr>
          <p:cNvSpPr/>
          <p:nvPr/>
        </p:nvSpPr>
        <p:spPr>
          <a:xfrm>
            <a:off x="9771967" y="469502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2A4FFEB1-7133-D15E-C676-21F84DFF69D8}"/>
              </a:ext>
            </a:extLst>
          </p:cNvPr>
          <p:cNvSpPr/>
          <p:nvPr/>
        </p:nvSpPr>
        <p:spPr>
          <a:xfrm>
            <a:off x="10041314" y="3280026"/>
            <a:ext cx="174870" cy="1489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51C9608-66B9-83EA-E03F-37514DDEF5FA}"/>
              </a:ext>
            </a:extLst>
          </p:cNvPr>
          <p:cNvSpPr/>
          <p:nvPr/>
        </p:nvSpPr>
        <p:spPr>
          <a:xfrm>
            <a:off x="9274232" y="1066517"/>
            <a:ext cx="174870" cy="14897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98842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79" y="137411"/>
            <a:ext cx="4914943" cy="39688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Avril-Juillet 1860 : L’expédition de Garibaldi conquiert la Sicile des Bourbons de Naples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*11 mai 1860 : Parti de Gênes…</a:t>
            </a:r>
          </a:p>
          <a:p>
            <a:r>
              <a:rPr lang="fr-FR" u="sng" spc="-1" dirty="0">
                <a:solidFill>
                  <a:srgbClr val="000000"/>
                </a:solidFill>
                <a:cs typeface="Calibri" panose="020F0502020204030204" pitchFamily="34" charset="0"/>
              </a:rPr>
              <a:t>Garibaldi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 débarque en Sicile, à Marsala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*27 mai 1860 : Il s’empare de Palerme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*Juin 1860 : A Palerme, Garibaldi et </a:t>
            </a:r>
            <a:r>
              <a:rPr lang="fr-FR" u="sng" spc="-1" dirty="0">
                <a:solidFill>
                  <a:srgbClr val="000000"/>
                </a:solidFill>
                <a:cs typeface="Calibri" panose="020F0502020204030204" pitchFamily="34" charset="0"/>
              </a:rPr>
              <a:t>Crispi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 Installent un gouvernement républicain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*Juillet 1860 : Garibaldi conquiert l’île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Et le 27, il s’empare de Messine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La route de Naples est ouverte…</a:t>
            </a:r>
          </a:p>
        </p:txBody>
      </p:sp>
      <p:pic>
        <p:nvPicPr>
          <p:cNvPr id="4" name="Image 3" descr="Une image contenant carte, texte, atlas, diagramme&#10;&#10;Description générée automatiquement">
            <a:extLst>
              <a:ext uri="{FF2B5EF4-FFF2-40B4-BE49-F238E27FC236}">
                <a16:creationId xmlns:a16="http://schemas.microsoft.com/office/drawing/2014/main" id="{345690F0-8B03-1C12-D464-F3022CC8FB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665" y="137412"/>
            <a:ext cx="6854012" cy="432857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33C698FB-D611-645C-659B-8605A1ADB612}"/>
              </a:ext>
            </a:extLst>
          </p:cNvPr>
          <p:cNvSpPr/>
          <p:nvPr/>
        </p:nvSpPr>
        <p:spPr>
          <a:xfrm>
            <a:off x="5449436" y="150885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E4D25D76-37DA-74AE-CB60-5AD47E6B4976}"/>
              </a:ext>
            </a:extLst>
          </p:cNvPr>
          <p:cNvSpPr/>
          <p:nvPr/>
        </p:nvSpPr>
        <p:spPr>
          <a:xfrm>
            <a:off x="7225227" y="78861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8FA32003-4EE5-F38C-1665-FB164D7BF8DE}"/>
              </a:ext>
            </a:extLst>
          </p:cNvPr>
          <p:cNvSpPr/>
          <p:nvPr/>
        </p:nvSpPr>
        <p:spPr>
          <a:xfrm>
            <a:off x="11373158" y="63964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7CCBBA24-B62C-80A5-97B6-69487820B063}"/>
              </a:ext>
            </a:extLst>
          </p:cNvPr>
          <p:cNvCxnSpPr>
            <a:cxnSpLocks/>
            <a:endCxn id="2" idx="1"/>
          </p:cNvCxnSpPr>
          <p:nvPr/>
        </p:nvCxnSpPr>
        <p:spPr>
          <a:xfrm>
            <a:off x="5148665" y="1338470"/>
            <a:ext cx="326380" cy="19220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4E708507-3414-EAAA-D254-34A01FBAD94D}"/>
              </a:ext>
            </a:extLst>
          </p:cNvPr>
          <p:cNvCxnSpPr>
            <a:cxnSpLocks/>
            <a:stCxn id="2" idx="5"/>
            <a:endCxn id="5" idx="2"/>
          </p:cNvCxnSpPr>
          <p:nvPr/>
        </p:nvCxnSpPr>
        <p:spPr>
          <a:xfrm flipV="1">
            <a:off x="5598697" y="863104"/>
            <a:ext cx="1626530" cy="77291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9E711F79-645A-94DF-F9C4-22F291CFF7A8}"/>
              </a:ext>
            </a:extLst>
          </p:cNvPr>
          <p:cNvCxnSpPr>
            <a:cxnSpLocks/>
            <a:stCxn id="5" idx="6"/>
            <a:endCxn id="6" idx="2"/>
          </p:cNvCxnSpPr>
          <p:nvPr/>
        </p:nvCxnSpPr>
        <p:spPr>
          <a:xfrm flipV="1">
            <a:off x="7400097" y="714130"/>
            <a:ext cx="3973061" cy="14897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B26C30D5-30F4-11B2-0254-13D128B2EC87}"/>
              </a:ext>
            </a:extLst>
          </p:cNvPr>
          <p:cNvCxnSpPr>
            <a:cxnSpLocks/>
            <a:stCxn id="5" idx="5"/>
          </p:cNvCxnSpPr>
          <p:nvPr/>
        </p:nvCxnSpPr>
        <p:spPr>
          <a:xfrm>
            <a:off x="7374488" y="915774"/>
            <a:ext cx="3147738" cy="133709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65B685F6-DBAD-F8D5-2C14-22BFE87108CE}"/>
              </a:ext>
            </a:extLst>
          </p:cNvPr>
          <p:cNvCxnSpPr>
            <a:cxnSpLocks/>
            <a:stCxn id="5" idx="4"/>
          </p:cNvCxnSpPr>
          <p:nvPr/>
        </p:nvCxnSpPr>
        <p:spPr>
          <a:xfrm flipH="1">
            <a:off x="6775307" y="937591"/>
            <a:ext cx="537355" cy="140804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A18684A4-AF9D-BA9F-C868-A3E0C59A0A1E}"/>
              </a:ext>
            </a:extLst>
          </p:cNvPr>
          <p:cNvCxnSpPr>
            <a:cxnSpLocks/>
          </p:cNvCxnSpPr>
          <p:nvPr/>
        </p:nvCxnSpPr>
        <p:spPr>
          <a:xfrm>
            <a:off x="6775307" y="2345635"/>
            <a:ext cx="3905945" cy="145773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D5AF7D62-225B-AA9C-D2A0-93E1F9711707}"/>
              </a:ext>
            </a:extLst>
          </p:cNvPr>
          <p:cNvCxnSpPr>
            <a:cxnSpLocks/>
            <a:endCxn id="6" idx="3"/>
          </p:cNvCxnSpPr>
          <p:nvPr/>
        </p:nvCxnSpPr>
        <p:spPr>
          <a:xfrm flipV="1">
            <a:off x="10522226" y="766800"/>
            <a:ext cx="876541" cy="148607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80F5E1D3-CE23-4976-D2A0-3512EB553752}"/>
              </a:ext>
            </a:extLst>
          </p:cNvPr>
          <p:cNvCxnSpPr>
            <a:cxnSpLocks/>
          </p:cNvCxnSpPr>
          <p:nvPr/>
        </p:nvCxnSpPr>
        <p:spPr>
          <a:xfrm flipH="1" flipV="1">
            <a:off x="10522226" y="2252870"/>
            <a:ext cx="159026" cy="155050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90505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79" y="137411"/>
            <a:ext cx="6518456" cy="230687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Août-Sept. 1860 : Garibaldi conquiert la Calabre et Naples ; Objectif : Rome, capitale d’un royaume d’Italie unifié avec Victor-Emmanuel II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*Août 1860 : </a:t>
            </a:r>
            <a:r>
              <a:rPr lang="fr-FR" u="sng" spc="-1" dirty="0">
                <a:solidFill>
                  <a:srgbClr val="000000"/>
                </a:solidFill>
                <a:cs typeface="Calibri" panose="020F0502020204030204" pitchFamily="34" charset="0"/>
              </a:rPr>
              <a:t>Garibaldi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 conquiert la Calabre ; Et…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*Sept. 1860 : </a:t>
            </a:r>
            <a:r>
              <a:rPr lang="fr-FR" u="sng" spc="-1" dirty="0">
                <a:solidFill>
                  <a:srgbClr val="000000"/>
                </a:solidFill>
                <a:cs typeface="Calibri" panose="020F0502020204030204" pitchFamily="34" charset="0"/>
              </a:rPr>
              <a:t>Il entre dans Naples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Le roi Bourbon </a:t>
            </a:r>
            <a:r>
              <a:rPr lang="fr-FR" u="sng" spc="-1" dirty="0">
                <a:solidFill>
                  <a:srgbClr val="000000"/>
                </a:solidFill>
                <a:cs typeface="Calibri" panose="020F0502020204030204" pitchFamily="34" charset="0"/>
              </a:rPr>
              <a:t>François II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 se réfugie à Gaète</a:t>
            </a:r>
          </a:p>
        </p:txBody>
      </p:sp>
      <p:pic>
        <p:nvPicPr>
          <p:cNvPr id="2" name="Image 1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C8A2DE4B-92FE-1301-6A64-95C4C5A807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160" y="137411"/>
            <a:ext cx="5195372" cy="661197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4E46A38B-54F1-4DF9-33F6-7320626BE732}"/>
              </a:ext>
            </a:extLst>
          </p:cNvPr>
          <p:cNvSpPr/>
          <p:nvPr/>
        </p:nvSpPr>
        <p:spPr>
          <a:xfrm>
            <a:off x="8437321" y="97654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7E93137A-9CD5-41E9-969D-9262754D5B29}"/>
              </a:ext>
            </a:extLst>
          </p:cNvPr>
          <p:cNvSpPr/>
          <p:nvPr/>
        </p:nvSpPr>
        <p:spPr>
          <a:xfrm>
            <a:off x="7794899" y="127449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11EEABD0-2159-A7D0-A8FF-14F6D40BDC72}"/>
              </a:ext>
            </a:extLst>
          </p:cNvPr>
          <p:cNvSpPr/>
          <p:nvPr/>
        </p:nvSpPr>
        <p:spPr>
          <a:xfrm>
            <a:off x="8612687" y="1423466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5C8030C-03E9-690C-C8FC-AEC426F805B2}"/>
              </a:ext>
            </a:extLst>
          </p:cNvPr>
          <p:cNvSpPr/>
          <p:nvPr/>
        </p:nvSpPr>
        <p:spPr>
          <a:xfrm>
            <a:off x="8860725" y="143319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E91D879-7670-9B15-1495-E07605D06282}"/>
              </a:ext>
            </a:extLst>
          </p:cNvPr>
          <p:cNvSpPr/>
          <p:nvPr/>
        </p:nvSpPr>
        <p:spPr>
          <a:xfrm>
            <a:off x="9215554" y="157244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94C75929-22A0-BD8C-AD92-38AE080A977A}"/>
              </a:ext>
            </a:extLst>
          </p:cNvPr>
          <p:cNvSpPr/>
          <p:nvPr/>
        </p:nvSpPr>
        <p:spPr>
          <a:xfrm>
            <a:off x="8893055" y="187038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6B9C7826-9D0B-D7F1-9D7C-C5D6DA3D9783}"/>
              </a:ext>
            </a:extLst>
          </p:cNvPr>
          <p:cNvSpPr/>
          <p:nvPr/>
        </p:nvSpPr>
        <p:spPr>
          <a:xfrm>
            <a:off x="7366967" y="732607"/>
            <a:ext cx="174870" cy="14897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20B07F38-384E-4BE0-B120-ECABA1CFFB42}"/>
              </a:ext>
            </a:extLst>
          </p:cNvPr>
          <p:cNvSpPr/>
          <p:nvPr/>
        </p:nvSpPr>
        <p:spPr>
          <a:xfrm>
            <a:off x="7620029" y="1721414"/>
            <a:ext cx="174870" cy="14897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B1F0C4AE-3897-7D50-4138-562D1CDB2DCC}"/>
              </a:ext>
            </a:extLst>
          </p:cNvPr>
          <p:cNvSpPr/>
          <p:nvPr/>
        </p:nvSpPr>
        <p:spPr>
          <a:xfrm>
            <a:off x="8205920" y="1542610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D784610E-7958-D044-8953-7C27BCD6D541}"/>
              </a:ext>
            </a:extLst>
          </p:cNvPr>
          <p:cNvSpPr/>
          <p:nvPr/>
        </p:nvSpPr>
        <p:spPr>
          <a:xfrm>
            <a:off x="9434037" y="4769514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27C9DE9F-595E-A75A-BDAA-8A3E88139446}"/>
              </a:ext>
            </a:extLst>
          </p:cNvPr>
          <p:cNvSpPr/>
          <p:nvPr/>
        </p:nvSpPr>
        <p:spPr>
          <a:xfrm>
            <a:off x="9771967" y="4695027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CF428B40-4FD0-5844-7AF1-784F740B3F71}"/>
              </a:ext>
            </a:extLst>
          </p:cNvPr>
          <p:cNvSpPr/>
          <p:nvPr/>
        </p:nvSpPr>
        <p:spPr>
          <a:xfrm>
            <a:off x="10465384" y="4546053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2A91F964-AE08-5902-2301-D193F242870A}"/>
              </a:ext>
            </a:extLst>
          </p:cNvPr>
          <p:cNvSpPr/>
          <p:nvPr/>
        </p:nvSpPr>
        <p:spPr>
          <a:xfrm>
            <a:off x="10763558" y="367759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D47EA40E-DF45-D47B-CD30-66FF4206209B}"/>
              </a:ext>
            </a:extLst>
          </p:cNvPr>
          <p:cNvSpPr/>
          <p:nvPr/>
        </p:nvSpPr>
        <p:spPr>
          <a:xfrm>
            <a:off x="10041314" y="3280026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592F4B64-1820-8833-E114-2A860615A589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8380790" y="1721414"/>
            <a:ext cx="1078856" cy="3069917"/>
          </a:xfrm>
          <a:prstGeom prst="straightConnector1">
            <a:avLst/>
          </a:prstGeom>
          <a:ln w="76200">
            <a:solidFill>
              <a:srgbClr val="9900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DC60C375-77A4-9570-19DD-6793D8A4592A}"/>
              </a:ext>
            </a:extLst>
          </p:cNvPr>
          <p:cNvCxnSpPr>
            <a:cxnSpLocks/>
            <a:stCxn id="14" idx="6"/>
            <a:endCxn id="15" idx="2"/>
          </p:cNvCxnSpPr>
          <p:nvPr/>
        </p:nvCxnSpPr>
        <p:spPr>
          <a:xfrm flipV="1">
            <a:off x="9946837" y="4620540"/>
            <a:ext cx="518547" cy="148974"/>
          </a:xfrm>
          <a:prstGeom prst="straightConnector1">
            <a:avLst/>
          </a:prstGeom>
          <a:ln w="76200">
            <a:solidFill>
              <a:srgbClr val="9900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DC7E3BEE-A674-A481-9294-483A0D19679F}"/>
              </a:ext>
            </a:extLst>
          </p:cNvPr>
          <p:cNvCxnSpPr>
            <a:cxnSpLocks/>
          </p:cNvCxnSpPr>
          <p:nvPr/>
        </p:nvCxnSpPr>
        <p:spPr>
          <a:xfrm flipV="1">
            <a:off x="10645384" y="3826565"/>
            <a:ext cx="236348" cy="741305"/>
          </a:xfrm>
          <a:prstGeom prst="straightConnector1">
            <a:avLst/>
          </a:prstGeom>
          <a:ln w="76200">
            <a:solidFill>
              <a:srgbClr val="9900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Connecteur droit avec flèche 127">
            <a:extLst>
              <a:ext uri="{FF2B5EF4-FFF2-40B4-BE49-F238E27FC236}">
                <a16:creationId xmlns:a16="http://schemas.microsoft.com/office/drawing/2014/main" id="{38CE34E9-112D-2C6A-E81C-F161F054AAED}"/>
              </a:ext>
            </a:extLst>
          </p:cNvPr>
          <p:cNvCxnSpPr>
            <a:cxnSpLocks/>
            <a:stCxn id="16" idx="1"/>
            <a:endCxn id="17" idx="5"/>
          </p:cNvCxnSpPr>
          <p:nvPr/>
        </p:nvCxnSpPr>
        <p:spPr>
          <a:xfrm flipH="1" flipV="1">
            <a:off x="10190575" y="3407183"/>
            <a:ext cx="598592" cy="292225"/>
          </a:xfrm>
          <a:prstGeom prst="straightConnector1">
            <a:avLst/>
          </a:prstGeom>
          <a:ln w="76200">
            <a:solidFill>
              <a:srgbClr val="9900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Ellipse 136">
            <a:extLst>
              <a:ext uri="{FF2B5EF4-FFF2-40B4-BE49-F238E27FC236}">
                <a16:creationId xmlns:a16="http://schemas.microsoft.com/office/drawing/2014/main" id="{2DA1F382-798E-069C-1290-4AC3A677367A}"/>
              </a:ext>
            </a:extLst>
          </p:cNvPr>
          <p:cNvSpPr/>
          <p:nvPr/>
        </p:nvSpPr>
        <p:spPr>
          <a:xfrm>
            <a:off x="9771967" y="307398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8753E77C-EA30-C894-98D3-15E007B6DE9F}"/>
              </a:ext>
            </a:extLst>
          </p:cNvPr>
          <p:cNvSpPr/>
          <p:nvPr/>
        </p:nvSpPr>
        <p:spPr>
          <a:xfrm>
            <a:off x="9274232" y="1066517"/>
            <a:ext cx="174870" cy="14897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29887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79" y="137411"/>
            <a:ext cx="6518456" cy="42458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Août-Sept. 1860 : Garibaldi conquiert la Calabre et Naples ; Objectif : Rome, capitale d’un royaume d’Italie unifié avec Victor-Emmanuel II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*Sept. 1860 : A Naples…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Le républicain </a:t>
            </a:r>
            <a:r>
              <a:rPr lang="fr-FR" u="sng" spc="-1" dirty="0">
                <a:solidFill>
                  <a:srgbClr val="000000"/>
                </a:solidFill>
                <a:cs typeface="Calibri" panose="020F0502020204030204" pitchFamily="34" charset="0"/>
              </a:rPr>
              <a:t>Garibaldi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 annonce la marche sur Rome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Pour y faire proclamer </a:t>
            </a:r>
            <a:r>
              <a:rPr lang="fr-FR" u="sng" spc="-1" dirty="0">
                <a:solidFill>
                  <a:srgbClr val="000000"/>
                </a:solidFill>
                <a:cs typeface="Calibri" panose="020F0502020204030204" pitchFamily="34" charset="0"/>
              </a:rPr>
              <a:t>Victor-Emmanuel II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, roi d’Italie (!)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Rome protégée par les troupes françaises du général </a:t>
            </a:r>
            <a:r>
              <a:rPr lang="fr-FR" u="sng" spc="-1" dirty="0">
                <a:solidFill>
                  <a:srgbClr val="000000"/>
                </a:solidFill>
                <a:cs typeface="Calibri" panose="020F0502020204030204" pitchFamily="34" charset="0"/>
              </a:rPr>
              <a:t>Lamoricière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*A Turin, pour </a:t>
            </a:r>
            <a:r>
              <a:rPr lang="fr-FR" u="sng" spc="-1" dirty="0">
                <a:solidFill>
                  <a:srgbClr val="000000"/>
                </a:solidFill>
                <a:cs typeface="Calibri" panose="020F0502020204030204" pitchFamily="34" charset="0"/>
              </a:rPr>
              <a:t>Cavour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, Garibaldi est devenu incontrôlable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Il faut l’empêcher de proclamer une république révolutionnaire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Et de menacer Rome et le pape soutenu par la France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*Avec l’accord de </a:t>
            </a:r>
            <a:r>
              <a:rPr lang="fr-FR" u="sng" spc="-1" dirty="0">
                <a:solidFill>
                  <a:srgbClr val="000000"/>
                </a:solidFill>
                <a:cs typeface="Calibri" panose="020F0502020204030204" pitchFamily="34" charset="0"/>
              </a:rPr>
              <a:t>Napoléon III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Cavour envoie les troupes piémontaises occuper les Marches (!!)</a:t>
            </a:r>
          </a:p>
        </p:txBody>
      </p:sp>
      <p:pic>
        <p:nvPicPr>
          <p:cNvPr id="2" name="Image 1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C8A2DE4B-92FE-1301-6A64-95C4C5A807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160" y="137411"/>
            <a:ext cx="5195372" cy="661197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0" name="Ellipse 29">
            <a:extLst>
              <a:ext uri="{FF2B5EF4-FFF2-40B4-BE49-F238E27FC236}">
                <a16:creationId xmlns:a16="http://schemas.microsoft.com/office/drawing/2014/main" id="{AF3D4BB3-7777-EFE9-BEE6-4A452A9136DB}"/>
              </a:ext>
            </a:extLst>
          </p:cNvPr>
          <p:cNvSpPr/>
          <p:nvPr/>
        </p:nvSpPr>
        <p:spPr>
          <a:xfrm>
            <a:off x="8437321" y="97654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028871F3-353E-C770-ACCE-FAD5B06A5894}"/>
              </a:ext>
            </a:extLst>
          </p:cNvPr>
          <p:cNvSpPr/>
          <p:nvPr/>
        </p:nvSpPr>
        <p:spPr>
          <a:xfrm>
            <a:off x="7794899" y="127449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8" name="Ellipse 127">
            <a:extLst>
              <a:ext uri="{FF2B5EF4-FFF2-40B4-BE49-F238E27FC236}">
                <a16:creationId xmlns:a16="http://schemas.microsoft.com/office/drawing/2014/main" id="{34AB2BCE-BB71-A398-F29E-954075C18641}"/>
              </a:ext>
            </a:extLst>
          </p:cNvPr>
          <p:cNvSpPr/>
          <p:nvPr/>
        </p:nvSpPr>
        <p:spPr>
          <a:xfrm>
            <a:off x="8612687" y="1423466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9" name="Ellipse 128">
            <a:extLst>
              <a:ext uri="{FF2B5EF4-FFF2-40B4-BE49-F238E27FC236}">
                <a16:creationId xmlns:a16="http://schemas.microsoft.com/office/drawing/2014/main" id="{6CD607BE-6E6D-ED7E-AC6D-AE2ED516663E}"/>
              </a:ext>
            </a:extLst>
          </p:cNvPr>
          <p:cNvSpPr/>
          <p:nvPr/>
        </p:nvSpPr>
        <p:spPr>
          <a:xfrm>
            <a:off x="8860725" y="143319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0" name="Ellipse 129">
            <a:extLst>
              <a:ext uri="{FF2B5EF4-FFF2-40B4-BE49-F238E27FC236}">
                <a16:creationId xmlns:a16="http://schemas.microsoft.com/office/drawing/2014/main" id="{391EDAD6-BE3C-FF80-6CB7-0152D7C416E4}"/>
              </a:ext>
            </a:extLst>
          </p:cNvPr>
          <p:cNvSpPr/>
          <p:nvPr/>
        </p:nvSpPr>
        <p:spPr>
          <a:xfrm>
            <a:off x="9215554" y="157244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1" name="Ellipse 130">
            <a:extLst>
              <a:ext uri="{FF2B5EF4-FFF2-40B4-BE49-F238E27FC236}">
                <a16:creationId xmlns:a16="http://schemas.microsoft.com/office/drawing/2014/main" id="{836670E0-2B70-B981-1114-D1F11B73F69F}"/>
              </a:ext>
            </a:extLst>
          </p:cNvPr>
          <p:cNvSpPr/>
          <p:nvPr/>
        </p:nvSpPr>
        <p:spPr>
          <a:xfrm>
            <a:off x="8893055" y="187038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2" name="Ellipse 131">
            <a:extLst>
              <a:ext uri="{FF2B5EF4-FFF2-40B4-BE49-F238E27FC236}">
                <a16:creationId xmlns:a16="http://schemas.microsoft.com/office/drawing/2014/main" id="{74726057-3F09-16DE-7D9A-B5156C22800F}"/>
              </a:ext>
            </a:extLst>
          </p:cNvPr>
          <p:cNvSpPr/>
          <p:nvPr/>
        </p:nvSpPr>
        <p:spPr>
          <a:xfrm>
            <a:off x="7366967" y="732607"/>
            <a:ext cx="174870" cy="14897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3" name="Ellipse 132">
            <a:extLst>
              <a:ext uri="{FF2B5EF4-FFF2-40B4-BE49-F238E27FC236}">
                <a16:creationId xmlns:a16="http://schemas.microsoft.com/office/drawing/2014/main" id="{F5B65B64-41D6-AC75-C0D0-11BBC6C71F3B}"/>
              </a:ext>
            </a:extLst>
          </p:cNvPr>
          <p:cNvSpPr/>
          <p:nvPr/>
        </p:nvSpPr>
        <p:spPr>
          <a:xfrm>
            <a:off x="7620029" y="1721414"/>
            <a:ext cx="174870" cy="14897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4" name="Ellipse 133">
            <a:extLst>
              <a:ext uri="{FF2B5EF4-FFF2-40B4-BE49-F238E27FC236}">
                <a16:creationId xmlns:a16="http://schemas.microsoft.com/office/drawing/2014/main" id="{72069C85-80C2-B476-1543-EC058707A474}"/>
              </a:ext>
            </a:extLst>
          </p:cNvPr>
          <p:cNvSpPr/>
          <p:nvPr/>
        </p:nvSpPr>
        <p:spPr>
          <a:xfrm>
            <a:off x="8205920" y="1542610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5" name="Ellipse 134">
            <a:extLst>
              <a:ext uri="{FF2B5EF4-FFF2-40B4-BE49-F238E27FC236}">
                <a16:creationId xmlns:a16="http://schemas.microsoft.com/office/drawing/2014/main" id="{EF11AB29-E0DC-E9A2-2BF0-A84AF5938A59}"/>
              </a:ext>
            </a:extLst>
          </p:cNvPr>
          <p:cNvSpPr/>
          <p:nvPr/>
        </p:nvSpPr>
        <p:spPr>
          <a:xfrm>
            <a:off x="9434037" y="4769514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6" name="Ellipse 135">
            <a:extLst>
              <a:ext uri="{FF2B5EF4-FFF2-40B4-BE49-F238E27FC236}">
                <a16:creationId xmlns:a16="http://schemas.microsoft.com/office/drawing/2014/main" id="{6D24D383-3AC7-02CB-03CB-47913D6142A2}"/>
              </a:ext>
            </a:extLst>
          </p:cNvPr>
          <p:cNvSpPr/>
          <p:nvPr/>
        </p:nvSpPr>
        <p:spPr>
          <a:xfrm>
            <a:off x="9771967" y="4695027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7" name="Ellipse 136">
            <a:extLst>
              <a:ext uri="{FF2B5EF4-FFF2-40B4-BE49-F238E27FC236}">
                <a16:creationId xmlns:a16="http://schemas.microsoft.com/office/drawing/2014/main" id="{7C04076E-3856-51FD-82AB-F05CE6E451DD}"/>
              </a:ext>
            </a:extLst>
          </p:cNvPr>
          <p:cNvSpPr/>
          <p:nvPr/>
        </p:nvSpPr>
        <p:spPr>
          <a:xfrm>
            <a:off x="10465384" y="4546053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8" name="Ellipse 137">
            <a:extLst>
              <a:ext uri="{FF2B5EF4-FFF2-40B4-BE49-F238E27FC236}">
                <a16:creationId xmlns:a16="http://schemas.microsoft.com/office/drawing/2014/main" id="{733FD97C-FD61-7C08-AD1C-CF543B0F4B00}"/>
              </a:ext>
            </a:extLst>
          </p:cNvPr>
          <p:cNvSpPr/>
          <p:nvPr/>
        </p:nvSpPr>
        <p:spPr>
          <a:xfrm>
            <a:off x="10763558" y="3677591"/>
            <a:ext cx="174870" cy="148974"/>
          </a:xfrm>
          <a:prstGeom prst="ellipse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9" name="Ellipse 138">
            <a:extLst>
              <a:ext uri="{FF2B5EF4-FFF2-40B4-BE49-F238E27FC236}">
                <a16:creationId xmlns:a16="http://schemas.microsoft.com/office/drawing/2014/main" id="{A48F2B39-EBCF-0024-D84A-79602ACCF389}"/>
              </a:ext>
            </a:extLst>
          </p:cNvPr>
          <p:cNvSpPr/>
          <p:nvPr/>
        </p:nvSpPr>
        <p:spPr>
          <a:xfrm>
            <a:off x="10041314" y="3280026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0" name="Connecteur droit avec flèche 139">
            <a:extLst>
              <a:ext uri="{FF2B5EF4-FFF2-40B4-BE49-F238E27FC236}">
                <a16:creationId xmlns:a16="http://schemas.microsoft.com/office/drawing/2014/main" id="{47157263-E033-DD59-827A-C151667EDC59}"/>
              </a:ext>
            </a:extLst>
          </p:cNvPr>
          <p:cNvCxnSpPr>
            <a:cxnSpLocks/>
            <a:endCxn id="135" idx="1"/>
          </p:cNvCxnSpPr>
          <p:nvPr/>
        </p:nvCxnSpPr>
        <p:spPr>
          <a:xfrm>
            <a:off x="8380790" y="1721414"/>
            <a:ext cx="1078856" cy="3069917"/>
          </a:xfrm>
          <a:prstGeom prst="straightConnector1">
            <a:avLst/>
          </a:prstGeom>
          <a:ln w="76200">
            <a:solidFill>
              <a:srgbClr val="9900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Connecteur droit avec flèche 140">
            <a:extLst>
              <a:ext uri="{FF2B5EF4-FFF2-40B4-BE49-F238E27FC236}">
                <a16:creationId xmlns:a16="http://schemas.microsoft.com/office/drawing/2014/main" id="{3FEF1910-B631-3D58-EF10-3C5B91295B93}"/>
              </a:ext>
            </a:extLst>
          </p:cNvPr>
          <p:cNvCxnSpPr>
            <a:cxnSpLocks/>
            <a:stCxn id="136" idx="6"/>
            <a:endCxn id="137" idx="2"/>
          </p:cNvCxnSpPr>
          <p:nvPr/>
        </p:nvCxnSpPr>
        <p:spPr>
          <a:xfrm flipV="1">
            <a:off x="9946837" y="4620540"/>
            <a:ext cx="518547" cy="148974"/>
          </a:xfrm>
          <a:prstGeom prst="straightConnector1">
            <a:avLst/>
          </a:prstGeom>
          <a:ln w="76200">
            <a:solidFill>
              <a:srgbClr val="9900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Connecteur droit avec flèche 141">
            <a:extLst>
              <a:ext uri="{FF2B5EF4-FFF2-40B4-BE49-F238E27FC236}">
                <a16:creationId xmlns:a16="http://schemas.microsoft.com/office/drawing/2014/main" id="{4C64B48E-9FBF-2E71-F8AF-E9A40515972F}"/>
              </a:ext>
            </a:extLst>
          </p:cNvPr>
          <p:cNvCxnSpPr>
            <a:cxnSpLocks/>
          </p:cNvCxnSpPr>
          <p:nvPr/>
        </p:nvCxnSpPr>
        <p:spPr>
          <a:xfrm flipV="1">
            <a:off x="10645384" y="3826565"/>
            <a:ext cx="236348" cy="741305"/>
          </a:xfrm>
          <a:prstGeom prst="straightConnector1">
            <a:avLst/>
          </a:prstGeom>
          <a:ln w="76200">
            <a:solidFill>
              <a:srgbClr val="9900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Connecteur droit avec flèche 142">
            <a:extLst>
              <a:ext uri="{FF2B5EF4-FFF2-40B4-BE49-F238E27FC236}">
                <a16:creationId xmlns:a16="http://schemas.microsoft.com/office/drawing/2014/main" id="{AF132D76-26EF-E324-EB2C-A38AB8CE51A2}"/>
              </a:ext>
            </a:extLst>
          </p:cNvPr>
          <p:cNvCxnSpPr>
            <a:cxnSpLocks/>
            <a:stCxn id="138" idx="1"/>
            <a:endCxn id="139" idx="5"/>
          </p:cNvCxnSpPr>
          <p:nvPr/>
        </p:nvCxnSpPr>
        <p:spPr>
          <a:xfrm flipH="1" flipV="1">
            <a:off x="10190575" y="3407183"/>
            <a:ext cx="598592" cy="292225"/>
          </a:xfrm>
          <a:prstGeom prst="straightConnector1">
            <a:avLst/>
          </a:prstGeom>
          <a:ln w="76200">
            <a:solidFill>
              <a:srgbClr val="9900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Ellipse 144">
            <a:extLst>
              <a:ext uri="{FF2B5EF4-FFF2-40B4-BE49-F238E27FC236}">
                <a16:creationId xmlns:a16="http://schemas.microsoft.com/office/drawing/2014/main" id="{D312485E-80D7-47F0-2D7C-2BAF3F09EDC9}"/>
              </a:ext>
            </a:extLst>
          </p:cNvPr>
          <p:cNvSpPr/>
          <p:nvPr/>
        </p:nvSpPr>
        <p:spPr>
          <a:xfrm>
            <a:off x="9302989" y="2811456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7" name="Connecteur droit avec flèche 146">
            <a:extLst>
              <a:ext uri="{FF2B5EF4-FFF2-40B4-BE49-F238E27FC236}">
                <a16:creationId xmlns:a16="http://schemas.microsoft.com/office/drawing/2014/main" id="{9C6B4B0A-3420-B5ED-FBB7-C69B3E53F39E}"/>
              </a:ext>
            </a:extLst>
          </p:cNvPr>
          <p:cNvCxnSpPr>
            <a:cxnSpLocks/>
            <a:stCxn id="130" idx="5"/>
          </p:cNvCxnSpPr>
          <p:nvPr/>
        </p:nvCxnSpPr>
        <p:spPr>
          <a:xfrm>
            <a:off x="9364815" y="1699597"/>
            <a:ext cx="407152" cy="31976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Ellipse 154">
            <a:extLst>
              <a:ext uri="{FF2B5EF4-FFF2-40B4-BE49-F238E27FC236}">
                <a16:creationId xmlns:a16="http://schemas.microsoft.com/office/drawing/2014/main" id="{F668AC9C-8ACE-2899-A593-4804827F513E}"/>
              </a:ext>
            </a:extLst>
          </p:cNvPr>
          <p:cNvSpPr/>
          <p:nvPr/>
        </p:nvSpPr>
        <p:spPr>
          <a:xfrm>
            <a:off x="9771967" y="3073985"/>
            <a:ext cx="174870" cy="1489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24C6E9D3-8336-025A-06A7-67E64508B741}"/>
              </a:ext>
            </a:extLst>
          </p:cNvPr>
          <p:cNvSpPr/>
          <p:nvPr/>
        </p:nvSpPr>
        <p:spPr>
          <a:xfrm>
            <a:off x="9274232" y="1066517"/>
            <a:ext cx="174870" cy="14897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38024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79" y="137411"/>
            <a:ext cx="6629416" cy="39688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Oct. 1860-Fév. 1861 : Le Piémont de Cavour, aidé par la France, intervient : Retrait de Garibaldi ; Conquêtes et annexions piémontaises : Marches, Ombrie, Naples et la Sicile ; Le pape Pie IX conserve Rome et le Latium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*18 sept. 1860 : A la bataille de Castelfidardo, victoire des Piémontais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Sur les troupes pontificales commandées par </a:t>
            </a:r>
            <a:r>
              <a:rPr lang="fr-FR" u="sng" spc="-1" dirty="0">
                <a:solidFill>
                  <a:srgbClr val="000000"/>
                </a:solidFill>
                <a:cs typeface="Calibri" panose="020F0502020204030204" pitchFamily="34" charset="0"/>
              </a:rPr>
              <a:t>Lamoricière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 (!!!)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*Les Piémontais occupent les Etats pontificaux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Marches et Ombrie ; Mais pas le Latium et Rome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*Pour </a:t>
            </a:r>
            <a:r>
              <a:rPr lang="fr-FR" u="sng" spc="-1" dirty="0">
                <a:solidFill>
                  <a:srgbClr val="000000"/>
                </a:solidFill>
                <a:cs typeface="Calibri" panose="020F0502020204030204" pitchFamily="34" charset="0"/>
              </a:rPr>
              <a:t>Cavour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, deux problèmes à régler…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a) Vaincre </a:t>
            </a:r>
            <a:r>
              <a:rPr lang="fr-FR" u="sng" spc="-1" dirty="0">
                <a:solidFill>
                  <a:srgbClr val="000000"/>
                </a:solidFill>
                <a:cs typeface="Calibri" panose="020F0502020204030204" pitchFamily="34" charset="0"/>
              </a:rPr>
              <a:t>François II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, le Bourbon de Naples : Unifier le sud et le nord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b) Mais avant cela, sauver Rome et le pape </a:t>
            </a:r>
            <a:r>
              <a:rPr lang="fr-FR" u="sng" spc="-1" dirty="0">
                <a:solidFill>
                  <a:srgbClr val="000000"/>
                </a:solidFill>
                <a:cs typeface="Calibri" panose="020F0502020204030204" pitchFamily="34" charset="0"/>
              </a:rPr>
              <a:t>Pie IX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 de </a:t>
            </a:r>
            <a:r>
              <a:rPr lang="fr-FR" u="sng" spc="-1" dirty="0">
                <a:solidFill>
                  <a:srgbClr val="000000"/>
                </a:solidFill>
                <a:cs typeface="Calibri" panose="020F0502020204030204" pitchFamily="34" charset="0"/>
              </a:rPr>
              <a:t>Garibaldi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2" name="Image 1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C8A2DE4B-92FE-1301-6A64-95C4C5A807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160" y="137411"/>
            <a:ext cx="5195372" cy="661197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CD423347-98BE-56DA-49D0-06E6DA03606F}"/>
              </a:ext>
            </a:extLst>
          </p:cNvPr>
          <p:cNvSpPr/>
          <p:nvPr/>
        </p:nvSpPr>
        <p:spPr>
          <a:xfrm>
            <a:off x="8437321" y="97654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059F730-D06C-04A9-FE21-34DD2AEF4DA6}"/>
              </a:ext>
            </a:extLst>
          </p:cNvPr>
          <p:cNvSpPr/>
          <p:nvPr/>
        </p:nvSpPr>
        <p:spPr>
          <a:xfrm>
            <a:off x="7794899" y="127449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0BC2573E-F416-114F-76E7-217AAE39F3F6}"/>
              </a:ext>
            </a:extLst>
          </p:cNvPr>
          <p:cNvSpPr/>
          <p:nvPr/>
        </p:nvSpPr>
        <p:spPr>
          <a:xfrm>
            <a:off x="8612687" y="1423466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326C5D6D-C775-34F0-3DBE-E054BB155148}"/>
              </a:ext>
            </a:extLst>
          </p:cNvPr>
          <p:cNvSpPr/>
          <p:nvPr/>
        </p:nvSpPr>
        <p:spPr>
          <a:xfrm>
            <a:off x="8860725" y="143319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26C38461-C0F0-C5B6-635C-1A275BF35E62}"/>
              </a:ext>
            </a:extLst>
          </p:cNvPr>
          <p:cNvSpPr/>
          <p:nvPr/>
        </p:nvSpPr>
        <p:spPr>
          <a:xfrm>
            <a:off x="9215554" y="157244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1B066D65-EB42-17D0-29BF-778586A919FF}"/>
              </a:ext>
            </a:extLst>
          </p:cNvPr>
          <p:cNvSpPr/>
          <p:nvPr/>
        </p:nvSpPr>
        <p:spPr>
          <a:xfrm>
            <a:off x="8893055" y="187038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12AFDC90-A172-A261-3A87-297070EB3BBE}"/>
              </a:ext>
            </a:extLst>
          </p:cNvPr>
          <p:cNvSpPr/>
          <p:nvPr/>
        </p:nvSpPr>
        <p:spPr>
          <a:xfrm>
            <a:off x="7366967" y="732607"/>
            <a:ext cx="174870" cy="14897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5BE7EF70-9A9C-F2BB-382F-0673DDA5BA1B}"/>
              </a:ext>
            </a:extLst>
          </p:cNvPr>
          <p:cNvSpPr/>
          <p:nvPr/>
        </p:nvSpPr>
        <p:spPr>
          <a:xfrm>
            <a:off x="7620029" y="1721414"/>
            <a:ext cx="174870" cy="14897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FDE1D4BA-AC7B-4CFD-CF21-D5783E6CE63F}"/>
              </a:ext>
            </a:extLst>
          </p:cNvPr>
          <p:cNvSpPr/>
          <p:nvPr/>
        </p:nvSpPr>
        <p:spPr>
          <a:xfrm>
            <a:off x="8205920" y="1542610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30370022-6AB3-FBB1-62FC-8FD4E1EEABE6}"/>
              </a:ext>
            </a:extLst>
          </p:cNvPr>
          <p:cNvSpPr/>
          <p:nvPr/>
        </p:nvSpPr>
        <p:spPr>
          <a:xfrm>
            <a:off x="9434037" y="4769514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4CCEFB0D-688B-DA99-852E-F83A2B3150ED}"/>
              </a:ext>
            </a:extLst>
          </p:cNvPr>
          <p:cNvSpPr/>
          <p:nvPr/>
        </p:nvSpPr>
        <p:spPr>
          <a:xfrm>
            <a:off x="9771967" y="4695027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2393DEE1-DAF7-E8AD-A564-228978A4648A}"/>
              </a:ext>
            </a:extLst>
          </p:cNvPr>
          <p:cNvSpPr/>
          <p:nvPr/>
        </p:nvSpPr>
        <p:spPr>
          <a:xfrm>
            <a:off x="10465384" y="4546053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092CE689-E6D9-A189-9E8D-D1FA3C69EE91}"/>
              </a:ext>
            </a:extLst>
          </p:cNvPr>
          <p:cNvSpPr/>
          <p:nvPr/>
        </p:nvSpPr>
        <p:spPr>
          <a:xfrm>
            <a:off x="10763558" y="3677591"/>
            <a:ext cx="174870" cy="148974"/>
          </a:xfrm>
          <a:prstGeom prst="ellipse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8" name="Ellipse 127">
            <a:extLst>
              <a:ext uri="{FF2B5EF4-FFF2-40B4-BE49-F238E27FC236}">
                <a16:creationId xmlns:a16="http://schemas.microsoft.com/office/drawing/2014/main" id="{4978F4BF-7315-8C6E-CB37-14B9CCF492D6}"/>
              </a:ext>
            </a:extLst>
          </p:cNvPr>
          <p:cNvSpPr/>
          <p:nvPr/>
        </p:nvSpPr>
        <p:spPr>
          <a:xfrm>
            <a:off x="10041314" y="3280026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9" name="Connecteur droit avec flèche 128">
            <a:extLst>
              <a:ext uri="{FF2B5EF4-FFF2-40B4-BE49-F238E27FC236}">
                <a16:creationId xmlns:a16="http://schemas.microsoft.com/office/drawing/2014/main" id="{40ACCCD4-A02B-8040-92FE-F1D0C06C8295}"/>
              </a:ext>
            </a:extLst>
          </p:cNvPr>
          <p:cNvCxnSpPr>
            <a:cxnSpLocks/>
            <a:endCxn id="28" idx="1"/>
          </p:cNvCxnSpPr>
          <p:nvPr/>
        </p:nvCxnSpPr>
        <p:spPr>
          <a:xfrm>
            <a:off x="8380790" y="1721414"/>
            <a:ext cx="1078856" cy="3069917"/>
          </a:xfrm>
          <a:prstGeom prst="straightConnector1">
            <a:avLst/>
          </a:prstGeom>
          <a:ln w="76200">
            <a:solidFill>
              <a:srgbClr val="9900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Connecteur droit avec flèche 129">
            <a:extLst>
              <a:ext uri="{FF2B5EF4-FFF2-40B4-BE49-F238E27FC236}">
                <a16:creationId xmlns:a16="http://schemas.microsoft.com/office/drawing/2014/main" id="{204CBD33-94EF-45B6-F01D-86D495A919C1}"/>
              </a:ext>
            </a:extLst>
          </p:cNvPr>
          <p:cNvCxnSpPr>
            <a:cxnSpLocks/>
            <a:stCxn id="29" idx="6"/>
            <a:endCxn id="30" idx="2"/>
          </p:cNvCxnSpPr>
          <p:nvPr/>
        </p:nvCxnSpPr>
        <p:spPr>
          <a:xfrm flipV="1">
            <a:off x="9946837" y="4620540"/>
            <a:ext cx="518547" cy="148974"/>
          </a:xfrm>
          <a:prstGeom prst="straightConnector1">
            <a:avLst/>
          </a:prstGeom>
          <a:ln w="76200">
            <a:solidFill>
              <a:srgbClr val="9900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Connecteur droit avec flèche 130">
            <a:extLst>
              <a:ext uri="{FF2B5EF4-FFF2-40B4-BE49-F238E27FC236}">
                <a16:creationId xmlns:a16="http://schemas.microsoft.com/office/drawing/2014/main" id="{9DD48447-20A4-D040-BA68-26125903BF9E}"/>
              </a:ext>
            </a:extLst>
          </p:cNvPr>
          <p:cNvCxnSpPr>
            <a:cxnSpLocks/>
          </p:cNvCxnSpPr>
          <p:nvPr/>
        </p:nvCxnSpPr>
        <p:spPr>
          <a:xfrm flipV="1">
            <a:off x="10645384" y="3826565"/>
            <a:ext cx="236348" cy="741305"/>
          </a:xfrm>
          <a:prstGeom prst="straightConnector1">
            <a:avLst/>
          </a:prstGeom>
          <a:ln w="76200">
            <a:solidFill>
              <a:srgbClr val="9900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Connecteur droit avec flèche 131">
            <a:extLst>
              <a:ext uri="{FF2B5EF4-FFF2-40B4-BE49-F238E27FC236}">
                <a16:creationId xmlns:a16="http://schemas.microsoft.com/office/drawing/2014/main" id="{F595193E-5982-F981-97DC-86E65D5C71CA}"/>
              </a:ext>
            </a:extLst>
          </p:cNvPr>
          <p:cNvCxnSpPr>
            <a:cxnSpLocks/>
            <a:stCxn id="31" idx="1"/>
            <a:endCxn id="128" idx="5"/>
          </p:cNvCxnSpPr>
          <p:nvPr/>
        </p:nvCxnSpPr>
        <p:spPr>
          <a:xfrm flipH="1" flipV="1">
            <a:off x="10190575" y="3407183"/>
            <a:ext cx="598592" cy="292225"/>
          </a:xfrm>
          <a:prstGeom prst="straightConnector1">
            <a:avLst/>
          </a:prstGeom>
          <a:ln w="76200">
            <a:solidFill>
              <a:srgbClr val="9900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Ellipse 132">
            <a:extLst>
              <a:ext uri="{FF2B5EF4-FFF2-40B4-BE49-F238E27FC236}">
                <a16:creationId xmlns:a16="http://schemas.microsoft.com/office/drawing/2014/main" id="{E8BBAA85-D6FE-DAA4-D7D2-A36E7197D1B0}"/>
              </a:ext>
            </a:extLst>
          </p:cNvPr>
          <p:cNvSpPr/>
          <p:nvPr/>
        </p:nvSpPr>
        <p:spPr>
          <a:xfrm>
            <a:off x="9302989" y="2811456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4" name="Connecteur droit avec flèche 133">
            <a:extLst>
              <a:ext uri="{FF2B5EF4-FFF2-40B4-BE49-F238E27FC236}">
                <a16:creationId xmlns:a16="http://schemas.microsoft.com/office/drawing/2014/main" id="{9E371663-8912-B6A0-090B-0085342B8298}"/>
              </a:ext>
            </a:extLst>
          </p:cNvPr>
          <p:cNvCxnSpPr>
            <a:cxnSpLocks/>
            <a:stCxn id="23" idx="5"/>
            <a:endCxn id="135" idx="1"/>
          </p:cNvCxnSpPr>
          <p:nvPr/>
        </p:nvCxnSpPr>
        <p:spPr>
          <a:xfrm>
            <a:off x="9364815" y="1699597"/>
            <a:ext cx="448439" cy="36957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Ellipse 134">
            <a:extLst>
              <a:ext uri="{FF2B5EF4-FFF2-40B4-BE49-F238E27FC236}">
                <a16:creationId xmlns:a16="http://schemas.microsoft.com/office/drawing/2014/main" id="{0B5354A3-6C7D-A425-4174-B8C62BBD7F01}"/>
              </a:ext>
            </a:extLst>
          </p:cNvPr>
          <p:cNvSpPr/>
          <p:nvPr/>
        </p:nvSpPr>
        <p:spPr>
          <a:xfrm>
            <a:off x="9787645" y="2047356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7" name="Connecteur droit avec flèche 136">
            <a:extLst>
              <a:ext uri="{FF2B5EF4-FFF2-40B4-BE49-F238E27FC236}">
                <a16:creationId xmlns:a16="http://schemas.microsoft.com/office/drawing/2014/main" id="{CB025DFD-BF03-4618-40A8-FC3DD055AA04}"/>
              </a:ext>
            </a:extLst>
          </p:cNvPr>
          <p:cNvCxnSpPr>
            <a:cxnSpLocks/>
            <a:stCxn id="133" idx="7"/>
          </p:cNvCxnSpPr>
          <p:nvPr/>
        </p:nvCxnSpPr>
        <p:spPr>
          <a:xfrm flipV="1">
            <a:off x="9452250" y="2196330"/>
            <a:ext cx="361004" cy="63694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e 2">
            <a:extLst>
              <a:ext uri="{FF2B5EF4-FFF2-40B4-BE49-F238E27FC236}">
                <a16:creationId xmlns:a16="http://schemas.microsoft.com/office/drawing/2014/main" id="{D5B8BFB4-12FF-4125-37F6-C0567394681E}"/>
              </a:ext>
            </a:extLst>
          </p:cNvPr>
          <p:cNvSpPr/>
          <p:nvPr/>
        </p:nvSpPr>
        <p:spPr>
          <a:xfrm>
            <a:off x="9771967" y="3073985"/>
            <a:ext cx="174870" cy="1489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AB4B8813-B934-1AF7-BAA7-FA5E54C5E02D}"/>
              </a:ext>
            </a:extLst>
          </p:cNvPr>
          <p:cNvSpPr/>
          <p:nvPr/>
        </p:nvSpPr>
        <p:spPr>
          <a:xfrm>
            <a:off x="9422724" y="232435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1ED3FE1C-B6EB-DD14-C1D1-5BE583E474C7}"/>
              </a:ext>
            </a:extLst>
          </p:cNvPr>
          <p:cNvCxnSpPr>
            <a:cxnSpLocks/>
          </p:cNvCxnSpPr>
          <p:nvPr/>
        </p:nvCxnSpPr>
        <p:spPr>
          <a:xfrm flipH="1">
            <a:off x="9571985" y="2174513"/>
            <a:ext cx="241269" cy="17165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>
            <a:extLst>
              <a:ext uri="{FF2B5EF4-FFF2-40B4-BE49-F238E27FC236}">
                <a16:creationId xmlns:a16="http://schemas.microsoft.com/office/drawing/2014/main" id="{BFA34092-EBB2-1B02-571E-C1FC37FD09E8}"/>
              </a:ext>
            </a:extLst>
          </p:cNvPr>
          <p:cNvSpPr/>
          <p:nvPr/>
        </p:nvSpPr>
        <p:spPr>
          <a:xfrm>
            <a:off x="9274232" y="1066517"/>
            <a:ext cx="174870" cy="14897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04492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79" y="137411"/>
            <a:ext cx="6518456" cy="452286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Oct. 1860-Fév. 1861 : Le Piémont de Cavour, aidé par la France, intervient : Retrait de Garibaldi ; Conquêtes et annexions piémontaises : Marches, Ombrie, Naples et la Sicile ; Le pape Pie IX conserve Rome et le Latium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*Oct. 1860 : Près de Naples, </a:t>
            </a:r>
            <a:r>
              <a:rPr lang="fr-FR" u="sng" spc="-1" dirty="0">
                <a:solidFill>
                  <a:srgbClr val="000000"/>
                </a:solidFill>
                <a:cs typeface="Calibri" panose="020F0502020204030204" pitchFamily="34" charset="0"/>
              </a:rPr>
              <a:t>Garibaldi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 rencontre le roi </a:t>
            </a:r>
            <a:r>
              <a:rPr lang="fr-FR" u="sng" spc="-1" dirty="0">
                <a:solidFill>
                  <a:srgbClr val="000000"/>
                </a:solidFill>
                <a:cs typeface="Calibri" panose="020F0502020204030204" pitchFamily="34" charset="0"/>
              </a:rPr>
              <a:t>V-E II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Il le reconnaît comme roi d’Italie ; Il renonce à Rome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Puis il </a:t>
            </a:r>
            <a:r>
              <a:rPr lang="fr-FR" dirty="0"/>
              <a:t>se retire dans son île de Caprera, au nord de la Sardaigne</a:t>
            </a:r>
          </a:p>
          <a:p>
            <a:endParaRPr lang="fr-FR" dirty="0"/>
          </a:p>
          <a:p>
            <a:r>
              <a:rPr lang="fr-FR" dirty="0"/>
              <a:t>*Sur le Garigliano, les Piémontais </a:t>
            </a:r>
            <a:r>
              <a:rPr lang="fr-FR" sz="1700" dirty="0"/>
              <a:t>vainquent</a:t>
            </a:r>
            <a:r>
              <a:rPr lang="fr-FR" dirty="0"/>
              <a:t> les troupes des Bourbon</a:t>
            </a:r>
          </a:p>
          <a:p>
            <a:r>
              <a:rPr lang="fr-FR" dirty="0"/>
              <a:t>Et ils assiègent Gaète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*Oct.-nov. 1860 : Par plébiscites, Naples, Sicile, Marches et Ombrie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Sont réunis au Piémont-Sardaigne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*Fév. 1861 : Gaète capitule et </a:t>
            </a:r>
            <a:r>
              <a:rPr lang="fr-FR" u="sng" spc="-1" dirty="0">
                <a:solidFill>
                  <a:srgbClr val="000000"/>
                </a:solidFill>
                <a:cs typeface="Calibri" panose="020F0502020204030204" pitchFamily="34" charset="0"/>
              </a:rPr>
              <a:t>François II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 se réfugie à Rome</a:t>
            </a:r>
          </a:p>
        </p:txBody>
      </p:sp>
      <p:pic>
        <p:nvPicPr>
          <p:cNvPr id="2" name="Image 1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C8A2DE4B-92FE-1301-6A64-95C4C5A807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160" y="137411"/>
            <a:ext cx="5195372" cy="661197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CD423347-98BE-56DA-49D0-06E6DA03606F}"/>
              </a:ext>
            </a:extLst>
          </p:cNvPr>
          <p:cNvSpPr/>
          <p:nvPr/>
        </p:nvSpPr>
        <p:spPr>
          <a:xfrm>
            <a:off x="8437321" y="97654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059F730-D06C-04A9-FE21-34DD2AEF4DA6}"/>
              </a:ext>
            </a:extLst>
          </p:cNvPr>
          <p:cNvSpPr/>
          <p:nvPr/>
        </p:nvSpPr>
        <p:spPr>
          <a:xfrm>
            <a:off x="7794899" y="127449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0BC2573E-F416-114F-76E7-217AAE39F3F6}"/>
              </a:ext>
            </a:extLst>
          </p:cNvPr>
          <p:cNvSpPr/>
          <p:nvPr/>
        </p:nvSpPr>
        <p:spPr>
          <a:xfrm>
            <a:off x="8612687" y="1423466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326C5D6D-C775-34F0-3DBE-E054BB155148}"/>
              </a:ext>
            </a:extLst>
          </p:cNvPr>
          <p:cNvSpPr/>
          <p:nvPr/>
        </p:nvSpPr>
        <p:spPr>
          <a:xfrm>
            <a:off x="8860725" y="143319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26C38461-C0F0-C5B6-635C-1A275BF35E62}"/>
              </a:ext>
            </a:extLst>
          </p:cNvPr>
          <p:cNvSpPr/>
          <p:nvPr/>
        </p:nvSpPr>
        <p:spPr>
          <a:xfrm>
            <a:off x="9215554" y="157244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1B066D65-EB42-17D0-29BF-778586A919FF}"/>
              </a:ext>
            </a:extLst>
          </p:cNvPr>
          <p:cNvSpPr/>
          <p:nvPr/>
        </p:nvSpPr>
        <p:spPr>
          <a:xfrm>
            <a:off x="8893055" y="187038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12AFDC90-A172-A261-3A87-297070EB3BBE}"/>
              </a:ext>
            </a:extLst>
          </p:cNvPr>
          <p:cNvSpPr/>
          <p:nvPr/>
        </p:nvSpPr>
        <p:spPr>
          <a:xfrm>
            <a:off x="7366967" y="732607"/>
            <a:ext cx="174870" cy="14897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5BE7EF70-9A9C-F2BB-382F-0673DDA5BA1B}"/>
              </a:ext>
            </a:extLst>
          </p:cNvPr>
          <p:cNvSpPr/>
          <p:nvPr/>
        </p:nvSpPr>
        <p:spPr>
          <a:xfrm>
            <a:off x="7620029" y="1721414"/>
            <a:ext cx="174870" cy="14897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FDE1D4BA-AC7B-4CFD-CF21-D5783E6CE63F}"/>
              </a:ext>
            </a:extLst>
          </p:cNvPr>
          <p:cNvSpPr/>
          <p:nvPr/>
        </p:nvSpPr>
        <p:spPr>
          <a:xfrm>
            <a:off x="8205920" y="1542610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30370022-6AB3-FBB1-62FC-8FD4E1EEABE6}"/>
              </a:ext>
            </a:extLst>
          </p:cNvPr>
          <p:cNvSpPr/>
          <p:nvPr/>
        </p:nvSpPr>
        <p:spPr>
          <a:xfrm>
            <a:off x="9434037" y="4769514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4CCEFB0D-688B-DA99-852E-F83A2B3150ED}"/>
              </a:ext>
            </a:extLst>
          </p:cNvPr>
          <p:cNvSpPr/>
          <p:nvPr/>
        </p:nvSpPr>
        <p:spPr>
          <a:xfrm>
            <a:off x="9771967" y="4695027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2393DEE1-DAF7-E8AD-A564-228978A4648A}"/>
              </a:ext>
            </a:extLst>
          </p:cNvPr>
          <p:cNvSpPr/>
          <p:nvPr/>
        </p:nvSpPr>
        <p:spPr>
          <a:xfrm>
            <a:off x="10465384" y="4546053"/>
            <a:ext cx="174870" cy="148974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092CE689-E6D9-A189-9E8D-D1FA3C69EE91}"/>
              </a:ext>
            </a:extLst>
          </p:cNvPr>
          <p:cNvSpPr/>
          <p:nvPr/>
        </p:nvSpPr>
        <p:spPr>
          <a:xfrm>
            <a:off x="10763558" y="3677591"/>
            <a:ext cx="174870" cy="148974"/>
          </a:xfrm>
          <a:prstGeom prst="ellipse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8" name="Ellipse 127">
            <a:extLst>
              <a:ext uri="{FF2B5EF4-FFF2-40B4-BE49-F238E27FC236}">
                <a16:creationId xmlns:a16="http://schemas.microsoft.com/office/drawing/2014/main" id="{4978F4BF-7315-8C6E-CB37-14B9CCF492D6}"/>
              </a:ext>
            </a:extLst>
          </p:cNvPr>
          <p:cNvSpPr/>
          <p:nvPr/>
        </p:nvSpPr>
        <p:spPr>
          <a:xfrm>
            <a:off x="10041314" y="3280026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9" name="Connecteur droit avec flèche 128">
            <a:extLst>
              <a:ext uri="{FF2B5EF4-FFF2-40B4-BE49-F238E27FC236}">
                <a16:creationId xmlns:a16="http://schemas.microsoft.com/office/drawing/2014/main" id="{40ACCCD4-A02B-8040-92FE-F1D0C06C8295}"/>
              </a:ext>
            </a:extLst>
          </p:cNvPr>
          <p:cNvCxnSpPr>
            <a:cxnSpLocks/>
            <a:endCxn id="28" idx="1"/>
          </p:cNvCxnSpPr>
          <p:nvPr/>
        </p:nvCxnSpPr>
        <p:spPr>
          <a:xfrm>
            <a:off x="8380790" y="1721414"/>
            <a:ext cx="1078856" cy="3069917"/>
          </a:xfrm>
          <a:prstGeom prst="straightConnector1">
            <a:avLst/>
          </a:prstGeom>
          <a:ln w="76200">
            <a:solidFill>
              <a:srgbClr val="9900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Connecteur droit avec flèche 129">
            <a:extLst>
              <a:ext uri="{FF2B5EF4-FFF2-40B4-BE49-F238E27FC236}">
                <a16:creationId xmlns:a16="http://schemas.microsoft.com/office/drawing/2014/main" id="{204CBD33-94EF-45B6-F01D-86D495A919C1}"/>
              </a:ext>
            </a:extLst>
          </p:cNvPr>
          <p:cNvCxnSpPr>
            <a:cxnSpLocks/>
            <a:stCxn id="29" idx="6"/>
            <a:endCxn id="30" idx="2"/>
          </p:cNvCxnSpPr>
          <p:nvPr/>
        </p:nvCxnSpPr>
        <p:spPr>
          <a:xfrm flipV="1">
            <a:off x="9946837" y="4620540"/>
            <a:ext cx="518547" cy="148974"/>
          </a:xfrm>
          <a:prstGeom prst="straightConnector1">
            <a:avLst/>
          </a:prstGeom>
          <a:ln w="76200">
            <a:solidFill>
              <a:srgbClr val="9900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Connecteur droit avec flèche 130">
            <a:extLst>
              <a:ext uri="{FF2B5EF4-FFF2-40B4-BE49-F238E27FC236}">
                <a16:creationId xmlns:a16="http://schemas.microsoft.com/office/drawing/2014/main" id="{9DD48447-20A4-D040-BA68-26125903BF9E}"/>
              </a:ext>
            </a:extLst>
          </p:cNvPr>
          <p:cNvCxnSpPr>
            <a:cxnSpLocks/>
          </p:cNvCxnSpPr>
          <p:nvPr/>
        </p:nvCxnSpPr>
        <p:spPr>
          <a:xfrm flipV="1">
            <a:off x="10645384" y="3826565"/>
            <a:ext cx="236348" cy="741305"/>
          </a:xfrm>
          <a:prstGeom prst="straightConnector1">
            <a:avLst/>
          </a:prstGeom>
          <a:ln w="76200">
            <a:solidFill>
              <a:srgbClr val="9900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Connecteur droit avec flèche 131">
            <a:extLst>
              <a:ext uri="{FF2B5EF4-FFF2-40B4-BE49-F238E27FC236}">
                <a16:creationId xmlns:a16="http://schemas.microsoft.com/office/drawing/2014/main" id="{F595193E-5982-F981-97DC-86E65D5C71CA}"/>
              </a:ext>
            </a:extLst>
          </p:cNvPr>
          <p:cNvCxnSpPr>
            <a:cxnSpLocks/>
            <a:stCxn id="31" idx="1"/>
            <a:endCxn id="128" idx="5"/>
          </p:cNvCxnSpPr>
          <p:nvPr/>
        </p:nvCxnSpPr>
        <p:spPr>
          <a:xfrm flipH="1" flipV="1">
            <a:off x="10190575" y="3407183"/>
            <a:ext cx="598592" cy="292225"/>
          </a:xfrm>
          <a:prstGeom prst="straightConnector1">
            <a:avLst/>
          </a:prstGeom>
          <a:ln w="76200">
            <a:solidFill>
              <a:srgbClr val="9900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Ellipse 132">
            <a:extLst>
              <a:ext uri="{FF2B5EF4-FFF2-40B4-BE49-F238E27FC236}">
                <a16:creationId xmlns:a16="http://schemas.microsoft.com/office/drawing/2014/main" id="{E8BBAA85-D6FE-DAA4-D7D2-A36E7197D1B0}"/>
              </a:ext>
            </a:extLst>
          </p:cNvPr>
          <p:cNvSpPr/>
          <p:nvPr/>
        </p:nvSpPr>
        <p:spPr>
          <a:xfrm>
            <a:off x="9302989" y="2811456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4" name="Connecteur droit avec flèche 133">
            <a:extLst>
              <a:ext uri="{FF2B5EF4-FFF2-40B4-BE49-F238E27FC236}">
                <a16:creationId xmlns:a16="http://schemas.microsoft.com/office/drawing/2014/main" id="{9E371663-8912-B6A0-090B-0085342B8298}"/>
              </a:ext>
            </a:extLst>
          </p:cNvPr>
          <p:cNvCxnSpPr>
            <a:cxnSpLocks/>
            <a:stCxn id="23" idx="5"/>
            <a:endCxn id="135" idx="1"/>
          </p:cNvCxnSpPr>
          <p:nvPr/>
        </p:nvCxnSpPr>
        <p:spPr>
          <a:xfrm>
            <a:off x="9364815" y="1699597"/>
            <a:ext cx="448439" cy="36957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Ellipse 134">
            <a:extLst>
              <a:ext uri="{FF2B5EF4-FFF2-40B4-BE49-F238E27FC236}">
                <a16:creationId xmlns:a16="http://schemas.microsoft.com/office/drawing/2014/main" id="{0B5354A3-6C7D-A425-4174-B8C62BBD7F01}"/>
              </a:ext>
            </a:extLst>
          </p:cNvPr>
          <p:cNvSpPr/>
          <p:nvPr/>
        </p:nvSpPr>
        <p:spPr>
          <a:xfrm>
            <a:off x="9787645" y="2047356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0" name="Connecteur droit avec flèche 139">
            <a:extLst>
              <a:ext uri="{FF2B5EF4-FFF2-40B4-BE49-F238E27FC236}">
                <a16:creationId xmlns:a16="http://schemas.microsoft.com/office/drawing/2014/main" id="{45FD22E0-45C8-4DAE-440D-3D51670BFE7F}"/>
              </a:ext>
            </a:extLst>
          </p:cNvPr>
          <p:cNvCxnSpPr>
            <a:cxnSpLocks/>
            <a:stCxn id="135" idx="4"/>
          </p:cNvCxnSpPr>
          <p:nvPr/>
        </p:nvCxnSpPr>
        <p:spPr>
          <a:xfrm flipH="1">
            <a:off x="9813254" y="2196330"/>
            <a:ext cx="61826" cy="89142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Ellipse 143">
            <a:extLst>
              <a:ext uri="{FF2B5EF4-FFF2-40B4-BE49-F238E27FC236}">
                <a16:creationId xmlns:a16="http://schemas.microsoft.com/office/drawing/2014/main" id="{DF5E3F90-9BC1-3852-4FC4-7DA578F52B2C}"/>
              </a:ext>
            </a:extLst>
          </p:cNvPr>
          <p:cNvSpPr/>
          <p:nvPr/>
        </p:nvSpPr>
        <p:spPr>
          <a:xfrm>
            <a:off x="9735542" y="312263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1" name="Ellipse 150">
            <a:extLst>
              <a:ext uri="{FF2B5EF4-FFF2-40B4-BE49-F238E27FC236}">
                <a16:creationId xmlns:a16="http://schemas.microsoft.com/office/drawing/2014/main" id="{C3E8F56E-DDFD-BEEA-8237-5F9731A2E865}"/>
              </a:ext>
            </a:extLst>
          </p:cNvPr>
          <p:cNvSpPr/>
          <p:nvPr/>
        </p:nvSpPr>
        <p:spPr>
          <a:xfrm>
            <a:off x="9422724" y="232435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2" name="Connecteur droit avec flèche 151">
            <a:extLst>
              <a:ext uri="{FF2B5EF4-FFF2-40B4-BE49-F238E27FC236}">
                <a16:creationId xmlns:a16="http://schemas.microsoft.com/office/drawing/2014/main" id="{8ED372F5-C117-3EA6-07C0-D146836514DD}"/>
              </a:ext>
            </a:extLst>
          </p:cNvPr>
          <p:cNvCxnSpPr>
            <a:cxnSpLocks/>
            <a:stCxn id="135" idx="3"/>
            <a:endCxn id="151" idx="7"/>
          </p:cNvCxnSpPr>
          <p:nvPr/>
        </p:nvCxnSpPr>
        <p:spPr>
          <a:xfrm flipH="1">
            <a:off x="9571985" y="2174513"/>
            <a:ext cx="241269" cy="17165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Connecteur droit avec flèche 158">
            <a:extLst>
              <a:ext uri="{FF2B5EF4-FFF2-40B4-BE49-F238E27FC236}">
                <a16:creationId xmlns:a16="http://schemas.microsoft.com/office/drawing/2014/main" id="{0DBE5D49-EA23-7317-F434-778330249799}"/>
              </a:ext>
            </a:extLst>
          </p:cNvPr>
          <p:cNvCxnSpPr>
            <a:cxnSpLocks/>
            <a:endCxn id="128" idx="3"/>
          </p:cNvCxnSpPr>
          <p:nvPr/>
        </p:nvCxnSpPr>
        <p:spPr>
          <a:xfrm flipV="1">
            <a:off x="9608907" y="3407183"/>
            <a:ext cx="458016" cy="2704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Connecteur droit 168">
            <a:extLst>
              <a:ext uri="{FF2B5EF4-FFF2-40B4-BE49-F238E27FC236}">
                <a16:creationId xmlns:a16="http://schemas.microsoft.com/office/drawing/2014/main" id="{7A2467CD-B645-A213-6A7E-C57F59FEDD1D}"/>
              </a:ext>
            </a:extLst>
          </p:cNvPr>
          <p:cNvCxnSpPr>
            <a:cxnSpLocks/>
            <a:stCxn id="27" idx="5"/>
          </p:cNvCxnSpPr>
          <p:nvPr/>
        </p:nvCxnSpPr>
        <p:spPr>
          <a:xfrm>
            <a:off x="8355181" y="1669767"/>
            <a:ext cx="1253726" cy="20437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e 2">
            <a:extLst>
              <a:ext uri="{FF2B5EF4-FFF2-40B4-BE49-F238E27FC236}">
                <a16:creationId xmlns:a16="http://schemas.microsoft.com/office/drawing/2014/main" id="{A85C33F0-AF01-514A-3864-978EA0897004}"/>
              </a:ext>
            </a:extLst>
          </p:cNvPr>
          <p:cNvSpPr/>
          <p:nvPr/>
        </p:nvSpPr>
        <p:spPr>
          <a:xfrm>
            <a:off x="9274232" y="1066517"/>
            <a:ext cx="174870" cy="14897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86353059-88E8-8EA5-C79D-8C87A4B1D1EE}"/>
              </a:ext>
            </a:extLst>
          </p:cNvPr>
          <p:cNvSpPr/>
          <p:nvPr/>
        </p:nvSpPr>
        <p:spPr>
          <a:xfrm>
            <a:off x="8320210" y="312263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94ACD308-FFF0-1D5F-4698-7995790DAD5F}"/>
              </a:ext>
            </a:extLst>
          </p:cNvPr>
          <p:cNvCxnSpPr>
            <a:cxnSpLocks/>
            <a:stCxn id="128" idx="2"/>
            <a:endCxn id="5" idx="6"/>
          </p:cNvCxnSpPr>
          <p:nvPr/>
        </p:nvCxnSpPr>
        <p:spPr>
          <a:xfrm flipH="1" flipV="1">
            <a:off x="8495080" y="3197117"/>
            <a:ext cx="1546234" cy="157396"/>
          </a:xfrm>
          <a:prstGeom prst="straightConnector1">
            <a:avLst/>
          </a:prstGeom>
          <a:ln w="76200">
            <a:solidFill>
              <a:srgbClr val="9900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07251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79" y="137411"/>
            <a:ext cx="7260578" cy="313786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Mars 1861 : Le roi de Piémont-Sardaigne, Victor-Emmanuel II, devient roi d’Italie ; Seules la Rome papale et la Vénétie autrichienne échappent à l’Italie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*Epilogue…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*Fév.-mars 1861 : Un parlement italien se réunit à Turin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Il proclame </a:t>
            </a:r>
            <a:r>
              <a:rPr lang="fr-FR" u="sng" spc="-1" dirty="0">
                <a:solidFill>
                  <a:srgbClr val="000000"/>
                </a:solidFill>
                <a:cs typeface="Calibri" panose="020F0502020204030204" pitchFamily="34" charset="0"/>
              </a:rPr>
              <a:t>Victor-Emmanuel II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, roi d’Italie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NB : On conserve la numérotation des rois sardes : une continuité affichée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NB : La capitale du royaume sera transférée à Florence en 1864</a:t>
            </a:r>
          </a:p>
        </p:txBody>
      </p:sp>
    </p:spTree>
    <p:extLst>
      <p:ext uri="{BB962C8B-B14F-4D97-AF65-F5344CB8AC3E}">
        <p14:creationId xmlns:p14="http://schemas.microsoft.com/office/powerpoint/2010/main" val="2322719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1F876-A18E-687D-35EC-3690ADE5E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>
            <a:extLst>
              <a:ext uri="{FF2B5EF4-FFF2-40B4-BE49-F238E27FC236}">
                <a16:creationId xmlns:a16="http://schemas.microsoft.com/office/drawing/2014/main" id="{59D6D664-4654-435D-E9D2-2776222B9C6C}"/>
              </a:ext>
            </a:extLst>
          </p:cNvPr>
          <p:cNvSpPr/>
          <p:nvPr/>
        </p:nvSpPr>
        <p:spPr>
          <a:xfrm>
            <a:off x="202800" y="137160"/>
            <a:ext cx="11786400" cy="660420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1858-1867 : La Prusse vainc l’Autriche et unifie l’Allemagne du Nord ; L’Italie alliée à la Prusse conquiert Venise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1850-1858 : Malgré la </a:t>
            </a:r>
            <a:r>
              <a:rPr lang="fr-FR" i="1" spc="-1" dirty="0">
                <a:solidFill>
                  <a:srgbClr val="000000"/>
                </a:solidFill>
                <a:cs typeface="Calibri" panose="020F0502020204030204" pitchFamily="34" charset="0"/>
              </a:rPr>
              <a:t>reculade d’</a:t>
            </a:r>
            <a:r>
              <a:rPr lang="fr-FR" i="1" spc="-1" dirty="0" err="1">
                <a:solidFill>
                  <a:srgbClr val="000000"/>
                </a:solidFill>
                <a:cs typeface="Calibri" panose="020F0502020204030204" pitchFamily="34" charset="0"/>
              </a:rPr>
              <a:t>Olmütz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, la Prusse reste la solution unitaire de l’Allemagne contre l’Autriche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1861-1864 : Guillaume 1</a:t>
            </a:r>
            <a:r>
              <a:rPr lang="fr-FR" spc="-1" baseline="30000" dirty="0">
                <a:solidFill>
                  <a:srgbClr val="000000"/>
                </a:solidFill>
                <a:cs typeface="Calibri" panose="020F0502020204030204" pitchFamily="34" charset="0"/>
              </a:rPr>
              <a:t>er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, roi de Prusse ; Son ministre Bismarck reprend l’idée antiautrichienne d’une Confédération d’Allemagne du Nord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1848-1865 : L’affaire des duchés danois, 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Schleswig, Holstein et Lauenbourg</a:t>
            </a:r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	1848-1852 : Après la 1</a:t>
            </a:r>
            <a:r>
              <a:rPr lang="fr-FR" spc="-1" baseline="30000" dirty="0">
                <a:solidFill>
                  <a:srgbClr val="000000"/>
                </a:solidFill>
                <a:cs typeface="Calibri" panose="020F0502020204030204" pitchFamily="34" charset="0"/>
              </a:rPr>
              <a:t>ère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 guerre </a:t>
            </a:r>
            <a:r>
              <a:rPr lang="fr-FR" spc="-1" dirty="0" err="1">
                <a:solidFill>
                  <a:srgbClr val="000000"/>
                </a:solidFill>
                <a:cs typeface="Calibri" panose="020F0502020204030204" pitchFamily="34" charset="0"/>
              </a:rPr>
              <a:t>prusso-danoise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, Frédéric VII doit renoncer à l’annexion des duchés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	1863-1865 : Le nouveau roi du Danemark Christian IX annexe le 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Schleswig ; 2</a:t>
            </a:r>
            <a:r>
              <a:rPr lang="fr-FR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ème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défaite du Danemark contre la 	Prusse alliée à l’Autriche ; 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Christian IX doit céder le 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Schleswig-Lauenbourg à la Prusse et le Holstein à l’Autriche</a:t>
            </a:r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	1865-1866 : A propos du Holstein, Autriche et Prusse s’affrontent avec comme enjeu véritable, l’avenir de la 	Confédération germanique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Juin-Juillet 1866 : Guerre austro-prussienne et bataille de Sadowa ; Victoire de la Prusse et de ses alliés du Nord contre une coalition Autriche-Hanovre-Etats du Sud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Août-Oct. 1866 : 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Paix de Vienne : L’Autriche vaincue par la Prusse doit céder la Vénétie à l’Italie ; 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Paix de Prague : Dissolution de la Confédération germanique et exclusion de l’Autriche du monde allemand ; Au nord du Main, la Prusse annexe les duchés danois, le Hanovre, la Hesse-Cassel et la Hesse-Darmstadt, Nassau et la ville libre de Francfort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1867 : Naissance de la Confédération d’Allemagne du Nord, largement dominée par la Prusse : Prusse, Saxe, Oldenbourg, Mecklembourg, Thuringe, villes libres de Brême, Hambourg et Lübeck ; Confédération présidée par le roi de Prusse et son chancelier, avec un parlement fédéral, le Reichstag élu au suffrage universel ; Pour le chancelier Bismarck, achever l’unité allemande en intégrant les Etats du Sud : Bavière-Palatinat, Wurtemberg et Bade ; Et pour cela, unir les Allemands contre l’ennemi héréditaire français</a:t>
            </a:r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55128873-9D46-CA50-EF23-7BB5D84C4CFB}"/>
              </a:ext>
            </a:extLst>
          </p:cNvPr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46051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79" y="137411"/>
            <a:ext cx="7260578" cy="50768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Mars 1861 : Le roi de Piémont-Sardaigne, Victor-Emmanuel II, devient roi d’Italie ; Seules la Rome papale et la Vénétie autrichienne échappent à l’Italie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*Seules Rome et la Vénétie autrichienne échappent à l’Italie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Mais en mars 1861, </a:t>
            </a:r>
            <a:r>
              <a:rPr lang="fr-FR" u="sng" spc="-1" dirty="0">
                <a:solidFill>
                  <a:srgbClr val="000000"/>
                </a:solidFill>
                <a:cs typeface="Calibri" panose="020F0502020204030204" pitchFamily="34" charset="0"/>
              </a:rPr>
              <a:t>Cavour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, l’artisan de l’unité italienne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Emet le vœu que Rome devienne la capitale italienne (!!!!)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Avant de mourir en juin 1861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NB : L’allié français de 1859 va devenir l’ennemi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NB : Mazzini et son républicanisme meurent en 1872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Les républicains ralliés, comme La Fayette en 1830</a:t>
            </a:r>
          </a:p>
          <a:p>
            <a:r>
              <a:rPr lang="fr-FR" i="1" spc="-1" dirty="0">
                <a:solidFill>
                  <a:srgbClr val="000000"/>
                </a:solidFill>
                <a:cs typeface="Calibri" panose="020F0502020204030204" pitchFamily="34" charset="0"/>
              </a:rPr>
              <a:t>La république nous diviserait, la monarchie nous unit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*A revoir…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*Et maintenant, l’autre unification, l’Allemagne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Retour en 1850…</a:t>
            </a:r>
          </a:p>
        </p:txBody>
      </p:sp>
    </p:spTree>
    <p:extLst>
      <p:ext uri="{BB962C8B-B14F-4D97-AF65-F5344CB8AC3E}">
        <p14:creationId xmlns:p14="http://schemas.microsoft.com/office/powerpoint/2010/main" val="16092868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B1C352-D82D-A477-C53D-F0001A0F9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C29F683F-93D2-DBBA-0136-C2F4C9F0B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181" y="136525"/>
            <a:ext cx="11555638" cy="6584950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LE PARTAGE DU MONDE, de</a:t>
            </a:r>
            <a:r>
              <a:rPr lang="fr-FR" sz="2800" b="1" dirty="0">
                <a:latin typeface="+mn-lt"/>
                <a:cs typeface="Arial" panose="020B0604020202020204" pitchFamily="34" charset="0"/>
              </a:rPr>
              <a:t> l’an 200 av. JC à nos jours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dirty="0">
                <a:latin typeface="+mn-lt"/>
                <a:cs typeface="Arial" panose="020B0604020202020204" pitchFamily="34" charset="0"/>
              </a:rPr>
              <a:t>Esquisse d’une histoire géopolitique universelle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Mardi 28 mai 2024 (14/15)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8</a:t>
            </a:r>
            <a:r>
              <a:rPr lang="fr-FR" altLang="fr-FR" sz="2800" b="1" baseline="30000" dirty="0">
                <a:latin typeface="+mn-lt"/>
                <a:cs typeface="Arial" panose="020B0604020202020204" pitchFamily="34" charset="0"/>
              </a:rPr>
              <a:t>ème</a:t>
            </a: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 période : 1815-1914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  <a:t>Europe et Russie à la conquête de l’Orient et de l’Asie</a:t>
            </a:r>
            <a:b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</a:br>
            <a:b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fr-FR" sz="2800" spc="-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1859-1871 : Les unifications italienne et allemande</a:t>
            </a:r>
            <a:br>
              <a:rPr lang="fr-FR" sz="2800" spc="-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</a:br>
            <a:br>
              <a:rPr lang="fr-FR" sz="2800" spc="-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</a:br>
            <a:r>
              <a:rPr lang="fr-FR" sz="2800" spc="-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Suite et fin…</a:t>
            </a:r>
            <a:endParaRPr lang="fr-FR" sz="2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29C72CF-4F5B-FC3B-E668-39A75C913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31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267343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EF4A6CCB-E584-EAED-998F-09B667B0A9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7411"/>
            <a:ext cx="5924119" cy="6583178"/>
          </a:xfrm>
          <a:prstGeom prst="rect">
            <a:avLst/>
          </a:prstGeom>
          <a:solidFill>
            <a:srgbClr val="FF0000"/>
          </a:solidFill>
          <a:ln w="38100">
            <a:solidFill>
              <a:srgbClr val="000000"/>
            </a:solidFill>
          </a:ln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0443D8F9-FD6F-B58B-E13A-32BF7A862E43}"/>
              </a:ext>
            </a:extLst>
          </p:cNvPr>
          <p:cNvSpPr/>
          <p:nvPr/>
        </p:nvSpPr>
        <p:spPr>
          <a:xfrm>
            <a:off x="94380" y="137411"/>
            <a:ext cx="5815102" cy="34148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z="1800" spc="-1" dirty="0">
                <a:solidFill>
                  <a:srgbClr val="000000"/>
                </a:solidFill>
                <a:cs typeface="Calibri" panose="020F0502020204030204" pitchFamily="34" charset="0"/>
              </a:rPr>
              <a:t>*Rappels…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z="1800" spc="-1" dirty="0">
                <a:solidFill>
                  <a:srgbClr val="000000"/>
                </a:solidFill>
                <a:cs typeface="Calibri" panose="020F0502020204030204" pitchFamily="34" charset="0"/>
              </a:rPr>
              <a:t>*1853-56 : Guerre de Crim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ée</a:t>
            </a:r>
          </a:p>
          <a:p>
            <a:r>
              <a:rPr lang="fr-FR" sz="1800" spc="-1" dirty="0">
                <a:solidFill>
                  <a:srgbClr val="000000"/>
                </a:solidFill>
                <a:cs typeface="Calibri" panose="020F0502020204030204" pitchFamily="34" charset="0"/>
              </a:rPr>
              <a:t>Défaite de la Russie contre l’Empire ottoman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Empire ottoman allié à la France et à la GB</a:t>
            </a:r>
          </a:p>
          <a:p>
            <a:endParaRPr lang="fr-FR" sz="1800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*Et face à la menace russe dans les Balkans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L’Autriche finit par rejoindre le camp des alliés</a:t>
            </a:r>
          </a:p>
          <a:p>
            <a:endParaRPr lang="fr-FR" sz="1800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*1856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Une brouille durable s’installe entre l’Autriche et la Russie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Brouille qui m</a:t>
            </a:r>
            <a:r>
              <a:rPr lang="fr-FR" sz="1800" spc="-1" dirty="0">
                <a:solidFill>
                  <a:srgbClr val="000000"/>
                </a:solidFill>
                <a:cs typeface="Calibri" panose="020F0502020204030204" pitchFamily="34" charset="0"/>
              </a:rPr>
              <a:t>et fin à 40 années de Sainte-Alliance…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119D00A7-56E2-1215-A699-C574BB7A475D}"/>
              </a:ext>
            </a:extLst>
          </p:cNvPr>
          <p:cNvSpPr/>
          <p:nvPr/>
        </p:nvSpPr>
        <p:spPr>
          <a:xfrm>
            <a:off x="10900061" y="401700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8F196AFA-65CE-48F4-5C31-C130BD583C2C}"/>
              </a:ext>
            </a:extLst>
          </p:cNvPr>
          <p:cNvSpPr/>
          <p:nvPr/>
        </p:nvSpPr>
        <p:spPr>
          <a:xfrm>
            <a:off x="10547494" y="470166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25D9F5A3-3B34-F828-C1B1-4CCA5A14E912}"/>
              </a:ext>
            </a:extLst>
          </p:cNvPr>
          <p:cNvSpPr/>
          <p:nvPr/>
        </p:nvSpPr>
        <p:spPr>
          <a:xfrm>
            <a:off x="7711035" y="368036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1A4E247F-7DC0-088F-7EDE-84766163F325}"/>
              </a:ext>
            </a:extLst>
          </p:cNvPr>
          <p:cNvSpPr/>
          <p:nvPr/>
        </p:nvSpPr>
        <p:spPr>
          <a:xfrm>
            <a:off x="7536165" y="310315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A3B6466-23F9-93A6-DEA5-618FCD627B2E}"/>
              </a:ext>
            </a:extLst>
          </p:cNvPr>
          <p:cNvSpPr/>
          <p:nvPr/>
        </p:nvSpPr>
        <p:spPr>
          <a:xfrm>
            <a:off x="10153984" y="209722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A7445A8-CFC2-5293-2396-81218C1F443B}"/>
              </a:ext>
            </a:extLst>
          </p:cNvPr>
          <p:cNvSpPr/>
          <p:nvPr/>
        </p:nvSpPr>
        <p:spPr>
          <a:xfrm>
            <a:off x="9058059" y="375484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81401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EF4A6CCB-E584-EAED-998F-09B667B0A9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7411"/>
            <a:ext cx="5924119" cy="6583178"/>
          </a:xfrm>
          <a:prstGeom prst="rect">
            <a:avLst/>
          </a:prstGeom>
          <a:solidFill>
            <a:srgbClr val="FF0000"/>
          </a:solidFill>
          <a:ln w="38100">
            <a:solidFill>
              <a:srgbClr val="000000"/>
            </a:solidFill>
          </a:ln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0443D8F9-FD6F-B58B-E13A-32BF7A862E43}"/>
              </a:ext>
            </a:extLst>
          </p:cNvPr>
          <p:cNvSpPr/>
          <p:nvPr/>
        </p:nvSpPr>
        <p:spPr>
          <a:xfrm>
            <a:off x="94380" y="137411"/>
            <a:ext cx="5815102" cy="39380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z="1800" spc="-1" dirty="0">
                <a:solidFill>
                  <a:srgbClr val="000000"/>
                </a:solidFill>
                <a:cs typeface="Calibri" panose="020F0502020204030204" pitchFamily="34" charset="0"/>
              </a:rPr>
              <a:t>*Après 1856…</a:t>
            </a:r>
          </a:p>
          <a:p>
            <a:endParaRPr lang="fr-FR" sz="1800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z="1700" spc="-1" dirty="0">
                <a:solidFill>
                  <a:srgbClr val="000000"/>
                </a:solidFill>
                <a:cs typeface="Calibri" panose="020F0502020204030204" pitchFamily="34" charset="0"/>
              </a:rPr>
              <a:t>*Les questions d’unification italienne et allemande reviennent</a:t>
            </a:r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z="1700" spc="-1" dirty="0">
                <a:solidFill>
                  <a:srgbClr val="000000"/>
                </a:solidFill>
                <a:cs typeface="Calibri" panose="020F0502020204030204" pitchFamily="34" charset="0"/>
              </a:rPr>
              <a:t>Et l’Autriche sans l’allié russe se retrouve isolée…</a:t>
            </a:r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*1859-60 : L’Autriche et ses alliés italiens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Parme, Modène, Toscane et Naples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Ne peuvent rien contre l’unification italienne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Au profit du Piémont avec le soutien de la France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*Seule la Papauté romaine soutenue aussi par la France (!)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Parvient à maintenir son intégrité territoriale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NB : Plus la Vénétie qui reste autrichienne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AA5BA3EB-0068-932C-2A5F-FAD028B13DCE}"/>
              </a:ext>
            </a:extLst>
          </p:cNvPr>
          <p:cNvSpPr/>
          <p:nvPr/>
        </p:nvSpPr>
        <p:spPr>
          <a:xfrm>
            <a:off x="10547494" y="470166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C7B6D3E8-3B40-31BF-44EF-2A9A33DAD0DA}"/>
              </a:ext>
            </a:extLst>
          </p:cNvPr>
          <p:cNvSpPr/>
          <p:nvPr/>
        </p:nvSpPr>
        <p:spPr>
          <a:xfrm>
            <a:off x="7711035" y="368036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B382E456-A713-B13B-54AB-300D30F6FF52}"/>
              </a:ext>
            </a:extLst>
          </p:cNvPr>
          <p:cNvSpPr/>
          <p:nvPr/>
        </p:nvSpPr>
        <p:spPr>
          <a:xfrm>
            <a:off x="7536165" y="310315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D10E9C0F-F017-E253-B0C9-52B9846762ED}"/>
              </a:ext>
            </a:extLst>
          </p:cNvPr>
          <p:cNvSpPr/>
          <p:nvPr/>
        </p:nvSpPr>
        <p:spPr>
          <a:xfrm>
            <a:off x="10153984" y="2097220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6A085045-1ACA-63E2-A42B-87A8BAE5FB9B}"/>
              </a:ext>
            </a:extLst>
          </p:cNvPr>
          <p:cNvSpPr/>
          <p:nvPr/>
        </p:nvSpPr>
        <p:spPr>
          <a:xfrm>
            <a:off x="9058059" y="375484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DBB2D04-0BF5-2DAF-0E78-095E76AC48E5}"/>
              </a:ext>
            </a:extLst>
          </p:cNvPr>
          <p:cNvSpPr/>
          <p:nvPr/>
        </p:nvSpPr>
        <p:spPr>
          <a:xfrm>
            <a:off x="8532175" y="444690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05935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EF4A6CCB-E584-EAED-998F-09B667B0A9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7411"/>
            <a:ext cx="5924119" cy="6583178"/>
          </a:xfrm>
          <a:prstGeom prst="rect">
            <a:avLst/>
          </a:prstGeom>
          <a:solidFill>
            <a:srgbClr val="FF0000"/>
          </a:solidFill>
          <a:ln w="38100">
            <a:solidFill>
              <a:srgbClr val="000000"/>
            </a:solidFill>
          </a:ln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0443D8F9-FD6F-B58B-E13A-32BF7A862E43}"/>
              </a:ext>
            </a:extLst>
          </p:cNvPr>
          <p:cNvSpPr/>
          <p:nvPr/>
        </p:nvSpPr>
        <p:spPr>
          <a:xfrm>
            <a:off x="94380" y="137411"/>
            <a:ext cx="5815102" cy="258386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*Après 1860…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*L’Autriche vaincue et toujours isolée se retrouve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A nouveau comme en 1850 face à la Prusse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Avec comme enjeux, comme en 1850, la suprématie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Dans le monde germanique et l’unification allemande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*Récit ; Retour à 1850…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B93A2510-25EF-4D34-EBDB-62A4E6998DEC}"/>
              </a:ext>
            </a:extLst>
          </p:cNvPr>
          <p:cNvSpPr/>
          <p:nvPr/>
        </p:nvSpPr>
        <p:spPr>
          <a:xfrm>
            <a:off x="10547494" y="470166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9B93336-E57F-75CB-B930-24BF177E075C}"/>
              </a:ext>
            </a:extLst>
          </p:cNvPr>
          <p:cNvSpPr/>
          <p:nvPr/>
        </p:nvSpPr>
        <p:spPr>
          <a:xfrm>
            <a:off x="7711035" y="368036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EFCCFD7-B9C0-E00B-0767-72129783C18A}"/>
              </a:ext>
            </a:extLst>
          </p:cNvPr>
          <p:cNvSpPr/>
          <p:nvPr/>
        </p:nvSpPr>
        <p:spPr>
          <a:xfrm>
            <a:off x="7536165" y="310315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F858372F-E93C-EF5F-6E44-7AF5540D1DC4}"/>
              </a:ext>
            </a:extLst>
          </p:cNvPr>
          <p:cNvSpPr/>
          <p:nvPr/>
        </p:nvSpPr>
        <p:spPr>
          <a:xfrm>
            <a:off x="10153984" y="2097220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D5E88AB-AFCE-FF58-5E09-A4065EC7FA70}"/>
              </a:ext>
            </a:extLst>
          </p:cNvPr>
          <p:cNvSpPr/>
          <p:nvPr/>
        </p:nvSpPr>
        <p:spPr>
          <a:xfrm>
            <a:off x="9058059" y="375484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97EB852-14CC-ECDF-D2BB-7F61CD3C96E6}"/>
              </a:ext>
            </a:extLst>
          </p:cNvPr>
          <p:cNvSpPr/>
          <p:nvPr/>
        </p:nvSpPr>
        <p:spPr>
          <a:xfrm>
            <a:off x="8532175" y="444690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6E2DB236-A364-8B1E-9BCB-0BC3146301EF}"/>
              </a:ext>
            </a:extLst>
          </p:cNvPr>
          <p:cNvSpPr/>
          <p:nvPr/>
        </p:nvSpPr>
        <p:spPr>
          <a:xfrm>
            <a:off x="8883189" y="317763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30509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80" y="137411"/>
            <a:ext cx="5705919" cy="644877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1858-1867 : La Prusse vainc l’Autriche et unifie l’Allemagne du Nord ; L’Italie alliée à la Prusse conquiert Venise</a:t>
            </a:r>
          </a:p>
        </p:txBody>
      </p:sp>
      <p:pic>
        <p:nvPicPr>
          <p:cNvPr id="2" name="Image 1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68E4656C-EBA5-2238-79D4-3ED14B1105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7411"/>
            <a:ext cx="5924119" cy="6583178"/>
          </a:xfrm>
          <a:prstGeom prst="rect">
            <a:avLst/>
          </a:prstGeom>
          <a:solidFill>
            <a:srgbClr val="FF0000"/>
          </a:solidFill>
          <a:ln w="38100">
            <a:solidFill>
              <a:srgbClr val="000000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C69C5F35-CBE5-6D93-94AD-3D697FE464CC}"/>
              </a:ext>
            </a:extLst>
          </p:cNvPr>
          <p:cNvSpPr/>
          <p:nvPr/>
        </p:nvSpPr>
        <p:spPr>
          <a:xfrm>
            <a:off x="10547494" y="470166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D3C7723F-82C2-39DF-7A80-55F10FCDFF87}"/>
              </a:ext>
            </a:extLst>
          </p:cNvPr>
          <p:cNvSpPr/>
          <p:nvPr/>
        </p:nvSpPr>
        <p:spPr>
          <a:xfrm>
            <a:off x="7711035" y="368036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1DC9614-2D0E-B543-7401-AB5811122D96}"/>
              </a:ext>
            </a:extLst>
          </p:cNvPr>
          <p:cNvSpPr/>
          <p:nvPr/>
        </p:nvSpPr>
        <p:spPr>
          <a:xfrm>
            <a:off x="7536165" y="310315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A780D9DF-8BE4-FB00-082B-00020F0E049D}"/>
              </a:ext>
            </a:extLst>
          </p:cNvPr>
          <p:cNvSpPr/>
          <p:nvPr/>
        </p:nvSpPr>
        <p:spPr>
          <a:xfrm>
            <a:off x="10153984" y="2097220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0E8BB7E5-06E0-0E92-FA3C-C7579FEEECF9}"/>
              </a:ext>
            </a:extLst>
          </p:cNvPr>
          <p:cNvSpPr/>
          <p:nvPr/>
        </p:nvSpPr>
        <p:spPr>
          <a:xfrm>
            <a:off x="9058059" y="375484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AF4FC78-4947-70AD-45E8-998C0CD4E3A2}"/>
              </a:ext>
            </a:extLst>
          </p:cNvPr>
          <p:cNvSpPr/>
          <p:nvPr/>
        </p:nvSpPr>
        <p:spPr>
          <a:xfrm>
            <a:off x="8532175" y="444690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F131ED2-1870-7D7E-54DE-D1244C5F0190}"/>
              </a:ext>
            </a:extLst>
          </p:cNvPr>
          <p:cNvSpPr/>
          <p:nvPr/>
        </p:nvSpPr>
        <p:spPr>
          <a:xfrm>
            <a:off x="8883189" y="317763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35260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79" y="137411"/>
            <a:ext cx="6109473" cy="42458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1850-1858 : Malgré la </a:t>
            </a:r>
            <a:r>
              <a:rPr lang="fr-FR" b="1" i="1" spc="-1" dirty="0">
                <a:solidFill>
                  <a:srgbClr val="000000"/>
                </a:solidFill>
                <a:cs typeface="Calibri" panose="020F0502020204030204" pitchFamily="34" charset="0"/>
              </a:rPr>
              <a:t>reculade d’</a:t>
            </a:r>
            <a:r>
              <a:rPr lang="fr-FR" b="1" i="1" spc="-1" dirty="0" err="1">
                <a:solidFill>
                  <a:srgbClr val="000000"/>
                </a:solidFill>
                <a:cs typeface="Calibri" panose="020F0502020204030204" pitchFamily="34" charset="0"/>
              </a:rPr>
              <a:t>Olmütz</a:t>
            </a:r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, la Prusse reste la solution unitaire de l’Allemagne contre l’Autriche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*Rappels…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*Nov. 1850 : Après </a:t>
            </a:r>
            <a:r>
              <a:rPr lang="fr-FR" i="1" spc="-1" dirty="0">
                <a:solidFill>
                  <a:srgbClr val="000000"/>
                </a:solidFill>
                <a:cs typeface="Calibri" panose="020F0502020204030204" pitchFamily="34" charset="0"/>
              </a:rPr>
              <a:t>la reculade d’</a:t>
            </a:r>
            <a:r>
              <a:rPr lang="fr-FR" i="1" spc="-1" dirty="0" err="1">
                <a:solidFill>
                  <a:srgbClr val="000000"/>
                </a:solidFill>
                <a:cs typeface="Calibri" panose="020F0502020204030204" pitchFamily="34" charset="0"/>
              </a:rPr>
              <a:t>Olmütz</a:t>
            </a:r>
            <a:endParaRPr lang="fr-FR" i="1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Face à l’Autriche soutenue par la Russie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Le roi </a:t>
            </a:r>
            <a:r>
              <a:rPr lang="fr-FR" u="sng" spc="-1" dirty="0">
                <a:solidFill>
                  <a:srgbClr val="000000"/>
                </a:solidFill>
                <a:cs typeface="Calibri" panose="020F0502020204030204" pitchFamily="34" charset="0"/>
              </a:rPr>
              <a:t>Frédéric-Guillaume IV de Prusse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 renonce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A l’Union d’Erfurt, une confédération d’Allemagne du Nord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z="1800" spc="-1" dirty="0">
                <a:solidFill>
                  <a:srgbClr val="000000"/>
                </a:solidFill>
                <a:cs typeface="Calibri" panose="020F0502020204030204" pitchFamily="34" charset="0"/>
              </a:rPr>
              <a:t>*Rétablissement total de la Confédération germanique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E</a:t>
            </a:r>
            <a:r>
              <a:rPr lang="fr-FR" sz="1800" spc="-1" dirty="0">
                <a:solidFill>
                  <a:srgbClr val="000000"/>
                </a:solidFill>
                <a:cs typeface="Calibri" panose="020F0502020204030204" pitchFamily="34" charset="0"/>
              </a:rPr>
              <a:t>t retour de la suprématie autrichienne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z="1800" spc="-1" dirty="0">
                <a:solidFill>
                  <a:srgbClr val="000000"/>
                </a:solidFill>
                <a:cs typeface="Calibri" panose="020F0502020204030204" pitchFamily="34" charset="0"/>
              </a:rPr>
              <a:t>*Retour de la Prusse dans la Confédération</a:t>
            </a:r>
          </a:p>
          <a:p>
            <a:r>
              <a:rPr lang="fr-FR" sz="1800" spc="-1" dirty="0">
                <a:solidFill>
                  <a:srgbClr val="000000"/>
                </a:solidFill>
                <a:cs typeface="Calibri" panose="020F0502020204030204" pitchFamily="34" charset="0"/>
              </a:rPr>
              <a:t>Fin du </a:t>
            </a:r>
            <a:r>
              <a:rPr lang="fr-FR" sz="1800" i="1" spc="-1" dirty="0">
                <a:solidFill>
                  <a:srgbClr val="000000"/>
                </a:solidFill>
                <a:cs typeface="Calibri" panose="020F0502020204030204" pitchFamily="34" charset="0"/>
              </a:rPr>
              <a:t>Printemps des peuples allemands</a:t>
            </a:r>
            <a:r>
              <a:rPr lang="fr-FR" i="1" spc="-1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fr-FR" sz="1800" spc="-1" dirty="0">
                <a:solidFill>
                  <a:srgbClr val="000000"/>
                </a:solidFill>
                <a:cs typeface="Calibri" panose="020F0502020204030204" pitchFamily="34" charset="0"/>
              </a:rPr>
              <a:t>; Mais…</a:t>
            </a:r>
          </a:p>
        </p:txBody>
      </p:sp>
      <p:pic>
        <p:nvPicPr>
          <p:cNvPr id="20" name="Image 19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E97D2FEC-F63B-2357-A4F3-E79E956F6E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098" y="137411"/>
            <a:ext cx="5765523" cy="658317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67751A34-FCDB-29CF-2CA1-26B676BED0BA}"/>
              </a:ext>
            </a:extLst>
          </p:cNvPr>
          <p:cNvSpPr/>
          <p:nvPr/>
        </p:nvSpPr>
        <p:spPr>
          <a:xfrm>
            <a:off x="10299560" y="3280026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AB2AD2E0-7246-2A39-A033-3DE55FDA6866}"/>
              </a:ext>
            </a:extLst>
          </p:cNvPr>
          <p:cNvSpPr/>
          <p:nvPr/>
        </p:nvSpPr>
        <p:spPr>
          <a:xfrm>
            <a:off x="9060653" y="191824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EECBD268-9329-F1BB-E454-5675EAA23912}"/>
              </a:ext>
            </a:extLst>
          </p:cNvPr>
          <p:cNvSpPr/>
          <p:nvPr/>
        </p:nvSpPr>
        <p:spPr>
          <a:xfrm>
            <a:off x="10124690" y="390122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8C586C79-0C0F-B22B-2136-0C6AF70DB03E}"/>
              </a:ext>
            </a:extLst>
          </p:cNvPr>
          <p:cNvSpPr/>
          <p:nvPr/>
        </p:nvSpPr>
        <p:spPr>
          <a:xfrm>
            <a:off x="7106791" y="3582123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93338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80" y="137411"/>
            <a:ext cx="6104176" cy="558469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1850-1858 : Malgré la </a:t>
            </a:r>
            <a:r>
              <a:rPr lang="fr-FR" b="1" i="1" spc="-1" dirty="0">
                <a:solidFill>
                  <a:srgbClr val="000000"/>
                </a:solidFill>
                <a:cs typeface="Calibri" panose="020F0502020204030204" pitchFamily="34" charset="0"/>
              </a:rPr>
              <a:t>reculade d’</a:t>
            </a:r>
            <a:r>
              <a:rPr lang="fr-FR" b="1" i="1" spc="-1" dirty="0" err="1">
                <a:solidFill>
                  <a:srgbClr val="000000"/>
                </a:solidFill>
                <a:cs typeface="Calibri" panose="020F0502020204030204" pitchFamily="34" charset="0"/>
              </a:rPr>
              <a:t>Olmütz</a:t>
            </a:r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, la Prusse reste la solution unitaire de l’Allemagne contre l’Autriche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z="1800" spc="-1" dirty="0">
                <a:solidFill>
                  <a:srgbClr val="000000"/>
                </a:solidFill>
                <a:cs typeface="Calibri" panose="020F0502020204030204" pitchFamily="34" charset="0"/>
              </a:rPr>
              <a:t>*Désormais, un fossé profond entre la Prusse et l’Autriche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*Et pour le roi et la classe dirigeante prussienne…</a:t>
            </a:r>
            <a:endParaRPr lang="fr-FR" sz="1800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a) Rancune envers l’Autriche</a:t>
            </a:r>
          </a:p>
          <a:p>
            <a:endParaRPr lang="fr-FR" sz="1800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z="1700" spc="-1" dirty="0">
                <a:solidFill>
                  <a:srgbClr val="000000"/>
                </a:solidFill>
                <a:cs typeface="Calibri" panose="020F0502020204030204" pitchFamily="34" charset="0"/>
              </a:rPr>
              <a:t>b) Œuvrer pour la puissance prussienne</a:t>
            </a:r>
          </a:p>
          <a:p>
            <a:r>
              <a:rPr lang="fr-FR" sz="1700" spc="-1" dirty="0">
                <a:solidFill>
                  <a:srgbClr val="000000"/>
                </a:solidFill>
                <a:cs typeface="Calibri" panose="020F0502020204030204" pitchFamily="34" charset="0"/>
              </a:rPr>
              <a:t>C’est œuvrer pour l’unification</a:t>
            </a:r>
          </a:p>
          <a:p>
            <a:r>
              <a:rPr lang="fr-FR" sz="1700" spc="-1" dirty="0">
                <a:solidFill>
                  <a:srgbClr val="000000"/>
                </a:solidFill>
                <a:cs typeface="Calibri" panose="020F0502020204030204" pitchFamily="34" charset="0"/>
              </a:rPr>
              <a:t>Et pour cela, choisir la solution unitaire prussienne contre l’Autriche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c) Mais </a:t>
            </a:r>
            <a:r>
              <a:rPr lang="fr-FR" sz="1800" spc="-1" dirty="0">
                <a:solidFill>
                  <a:srgbClr val="000000"/>
                </a:solidFill>
                <a:cs typeface="Calibri" panose="020F0502020204030204" pitchFamily="34" charset="0"/>
              </a:rPr>
              <a:t>avant cette réussite politique souhaitée et inéluctable 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z="1800" spc="-1" dirty="0">
                <a:solidFill>
                  <a:srgbClr val="000000"/>
                </a:solidFill>
                <a:cs typeface="Calibri" panose="020F0502020204030204" pitchFamily="34" charset="0"/>
              </a:rPr>
              <a:t>- A l’intérieur du monde germ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anique</a:t>
            </a:r>
          </a:p>
          <a:p>
            <a:r>
              <a:rPr lang="fr-FR" sz="1800" spc="-1" dirty="0">
                <a:solidFill>
                  <a:srgbClr val="000000"/>
                </a:solidFill>
                <a:cs typeface="Calibri" panose="020F0502020204030204" pitchFamily="34" charset="0"/>
              </a:rPr>
              <a:t>Conforter la réussite économique</a:t>
            </a:r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- </a:t>
            </a:r>
            <a:r>
              <a:rPr lang="fr-FR" sz="1800" spc="-1" dirty="0">
                <a:solidFill>
                  <a:srgbClr val="000000"/>
                </a:solidFill>
                <a:cs typeface="Calibri" panose="020F0502020204030204" pitchFamily="34" charset="0"/>
              </a:rPr>
              <a:t>Et en politique extérieure, notamment contre l’Autriche S’affirmer dans le concert des nations européennes…</a:t>
            </a:r>
          </a:p>
        </p:txBody>
      </p:sp>
      <p:pic>
        <p:nvPicPr>
          <p:cNvPr id="20" name="Image 19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E97D2FEC-F63B-2357-A4F3-E79E956F6E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098" y="137411"/>
            <a:ext cx="5765523" cy="658317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67751A34-FCDB-29CF-2CA1-26B676BED0BA}"/>
              </a:ext>
            </a:extLst>
          </p:cNvPr>
          <p:cNvSpPr/>
          <p:nvPr/>
        </p:nvSpPr>
        <p:spPr>
          <a:xfrm>
            <a:off x="10299560" y="3280026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AB2AD2E0-7246-2A39-A033-3DE55FDA6866}"/>
              </a:ext>
            </a:extLst>
          </p:cNvPr>
          <p:cNvSpPr/>
          <p:nvPr/>
        </p:nvSpPr>
        <p:spPr>
          <a:xfrm>
            <a:off x="9060653" y="191824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EECBD268-9329-F1BB-E454-5675EAA23912}"/>
              </a:ext>
            </a:extLst>
          </p:cNvPr>
          <p:cNvSpPr/>
          <p:nvPr/>
        </p:nvSpPr>
        <p:spPr>
          <a:xfrm>
            <a:off x="10124690" y="390122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94D96845-EEDA-D124-BAC3-2DC455B79715}"/>
              </a:ext>
            </a:extLst>
          </p:cNvPr>
          <p:cNvSpPr/>
          <p:nvPr/>
        </p:nvSpPr>
        <p:spPr>
          <a:xfrm>
            <a:off x="7106791" y="3582123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58405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79" y="137411"/>
            <a:ext cx="6109473" cy="452286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1850-1858 : Malgré la </a:t>
            </a:r>
            <a:r>
              <a:rPr lang="fr-FR" b="1" i="1" spc="-1" dirty="0">
                <a:solidFill>
                  <a:srgbClr val="000000"/>
                </a:solidFill>
                <a:cs typeface="Calibri" panose="020F0502020204030204" pitchFamily="34" charset="0"/>
              </a:rPr>
              <a:t>reculade d’</a:t>
            </a:r>
            <a:r>
              <a:rPr lang="fr-FR" b="1" i="1" spc="-1" dirty="0" err="1">
                <a:solidFill>
                  <a:srgbClr val="000000"/>
                </a:solidFill>
                <a:cs typeface="Calibri" panose="020F0502020204030204" pitchFamily="34" charset="0"/>
              </a:rPr>
              <a:t>Olmütz</a:t>
            </a:r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, la Prusse reste la solution unitaire de l’Allemagne contre l’Autriche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*La réussite économique…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a) Conforter le Zollverein né en 1834…</a:t>
            </a:r>
            <a:endParaRPr lang="fr-FR" sz="1800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z="1800" spc="-1" dirty="0">
                <a:solidFill>
                  <a:srgbClr val="000000"/>
                </a:solidFill>
                <a:cs typeface="Calibri" panose="020F0502020204030204" pitchFamily="34" charset="0"/>
              </a:rPr>
              <a:t>- 1853 : Renouvellement pour 12 ans</a:t>
            </a:r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z="1800" spc="-1" dirty="0">
                <a:solidFill>
                  <a:srgbClr val="000000"/>
                </a:solidFill>
                <a:cs typeface="Calibri" panose="020F0502020204030204" pitchFamily="34" charset="0"/>
              </a:rPr>
              <a:t>- 1854 : Dernières entrées, le Hanovre et l’Oldenbourg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*NB : 1867 : Duchés danois et Mecklembourg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Tout l’espace allemand</a:t>
            </a:r>
          </a:p>
          <a:p>
            <a:r>
              <a:rPr lang="fr-FR" sz="1800" spc="-1" dirty="0">
                <a:solidFill>
                  <a:srgbClr val="000000"/>
                </a:solidFill>
                <a:cs typeface="Calibri" panose="020F0502020204030204" pitchFamily="34" charset="0"/>
              </a:rPr>
              <a:t>- 1857 : Instauration d’une monnaie commune, le thaler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b) </a:t>
            </a:r>
            <a:r>
              <a:rPr lang="fr-FR" sz="1800" spc="-1" dirty="0">
                <a:solidFill>
                  <a:srgbClr val="000000"/>
                </a:solidFill>
                <a:cs typeface="Calibri" panose="020F0502020204030204" pitchFamily="34" charset="0"/>
              </a:rPr>
              <a:t>Tout en continuant à refuser l’entrée de l’Autriche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NB : Refus qui sera confirmé au renouvellement de 1864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Elle n’obtient seulement que des droits d’entrées réduits</a:t>
            </a:r>
          </a:p>
        </p:txBody>
      </p:sp>
      <p:pic>
        <p:nvPicPr>
          <p:cNvPr id="20" name="Image 19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E97D2FEC-F63B-2357-A4F3-E79E956F6E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210" t="60935" r="4597" b="16467"/>
          <a:stretch/>
        </p:blipFill>
        <p:spPr>
          <a:xfrm>
            <a:off x="6326156" y="137411"/>
            <a:ext cx="5771465" cy="462565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A44DD51D-8E61-F7B2-E03F-ED2D369C8B34}"/>
              </a:ext>
            </a:extLst>
          </p:cNvPr>
          <p:cNvSpPr/>
          <p:nvPr/>
        </p:nvSpPr>
        <p:spPr>
          <a:xfrm>
            <a:off x="7558834" y="158773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1E1844BD-A181-1BDF-E828-A38801F930A9}"/>
              </a:ext>
            </a:extLst>
          </p:cNvPr>
          <p:cNvSpPr/>
          <p:nvPr/>
        </p:nvSpPr>
        <p:spPr>
          <a:xfrm>
            <a:off x="5312985" y="214104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10AD0101-59AD-C56B-B5F3-11886DD2B405}"/>
              </a:ext>
            </a:extLst>
          </p:cNvPr>
          <p:cNvSpPr/>
          <p:nvPr/>
        </p:nvSpPr>
        <p:spPr>
          <a:xfrm>
            <a:off x="8924175" y="184390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DD7B0BA5-0941-DB46-7F38-A9547D2D3863}"/>
              </a:ext>
            </a:extLst>
          </p:cNvPr>
          <p:cNvSpPr/>
          <p:nvPr/>
        </p:nvSpPr>
        <p:spPr>
          <a:xfrm>
            <a:off x="9783496" y="356757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45852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79" y="137411"/>
            <a:ext cx="6109473" cy="36918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1850-1858 : Malgré la </a:t>
            </a:r>
            <a:r>
              <a:rPr lang="fr-FR" b="1" i="1" spc="-1" dirty="0">
                <a:solidFill>
                  <a:srgbClr val="000000"/>
                </a:solidFill>
                <a:cs typeface="Calibri" panose="020F0502020204030204" pitchFamily="34" charset="0"/>
              </a:rPr>
              <a:t>reculade d’</a:t>
            </a:r>
            <a:r>
              <a:rPr lang="fr-FR" b="1" i="1" spc="-1" dirty="0" err="1">
                <a:solidFill>
                  <a:srgbClr val="000000"/>
                </a:solidFill>
                <a:cs typeface="Calibri" panose="020F0502020204030204" pitchFamily="34" charset="0"/>
              </a:rPr>
              <a:t>Olmütz</a:t>
            </a:r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, la Prusse reste la solution unitaire de l’Allemagne contre l’Autriche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*En politique extérieure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La Prusse choisit une politique ambiguë…</a:t>
            </a:r>
          </a:p>
          <a:p>
            <a:endParaRPr lang="fr-FR" sz="1800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z="1800" spc="-1" dirty="0">
                <a:solidFill>
                  <a:srgbClr val="000000"/>
                </a:solidFill>
                <a:cs typeface="Calibri" panose="020F0502020204030204" pitchFamily="34" charset="0"/>
              </a:rPr>
              <a:t>a) 1854 : Guerre de 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C</a:t>
            </a:r>
            <a:r>
              <a:rPr lang="fr-FR" sz="1800" spc="-1" dirty="0">
                <a:solidFill>
                  <a:srgbClr val="000000"/>
                </a:solidFill>
                <a:cs typeface="Calibri" panose="020F0502020204030204" pitchFamily="34" charset="0"/>
              </a:rPr>
              <a:t>rimée, l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a Confédération germanique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Observe une neutralité face à la Russie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z="1800" spc="-1" dirty="0">
                <a:solidFill>
                  <a:srgbClr val="000000"/>
                </a:solidFill>
                <a:cs typeface="Calibri" panose="020F0502020204030204" pitchFamily="34" charset="0"/>
              </a:rPr>
              <a:t>*En revan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che, la Prusse signe une alliance défensive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Avec l’Autriche en cas d’attaque russe dans les Balkans…</a:t>
            </a:r>
          </a:p>
          <a:p>
            <a:endParaRPr lang="fr-FR" sz="1800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*1855 : … Avant de se rapprocher de la Russie</a:t>
            </a:r>
            <a:endParaRPr lang="fr-FR" sz="1800" spc="-1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pic>
        <p:nvPicPr>
          <p:cNvPr id="20" name="Image 19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E97D2FEC-F63B-2357-A4F3-E79E956F6E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098" y="137411"/>
            <a:ext cx="5765523" cy="658317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4331BCE5-6C30-C5BA-0697-72A7DDE57342}"/>
              </a:ext>
            </a:extLst>
          </p:cNvPr>
          <p:cNvSpPr/>
          <p:nvPr/>
        </p:nvSpPr>
        <p:spPr>
          <a:xfrm>
            <a:off x="11922751" y="155404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2BC2028C-5554-9872-ECFE-D99958B3EFDB}"/>
              </a:ext>
            </a:extLst>
          </p:cNvPr>
          <p:cNvSpPr/>
          <p:nvPr/>
        </p:nvSpPr>
        <p:spPr>
          <a:xfrm>
            <a:off x="9060653" y="191824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EE1153CC-B487-AB99-C70C-F5B44C677842}"/>
              </a:ext>
            </a:extLst>
          </p:cNvPr>
          <p:cNvSpPr/>
          <p:nvPr/>
        </p:nvSpPr>
        <p:spPr>
          <a:xfrm>
            <a:off x="10124690" y="390122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C166CA02-D3C3-6B77-2F68-171BB9955BAB}"/>
              </a:ext>
            </a:extLst>
          </p:cNvPr>
          <p:cNvSpPr/>
          <p:nvPr/>
        </p:nvSpPr>
        <p:spPr>
          <a:xfrm>
            <a:off x="7106791" y="3582123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9619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1F876-A18E-687D-35EC-3690ADE5E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>
            <a:extLst>
              <a:ext uri="{FF2B5EF4-FFF2-40B4-BE49-F238E27FC236}">
                <a16:creationId xmlns:a16="http://schemas.microsoft.com/office/drawing/2014/main" id="{59D6D664-4654-435D-E9D2-2776222B9C6C}"/>
              </a:ext>
            </a:extLst>
          </p:cNvPr>
          <p:cNvSpPr/>
          <p:nvPr/>
        </p:nvSpPr>
        <p:spPr>
          <a:xfrm>
            <a:off x="202800" y="137160"/>
            <a:ext cx="11786400" cy="660420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1870-1871 : La Guerre franco-allemande ; </a:t>
            </a:r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La naissance de l’Empire allemand achève l’unification allemande ; La conquête de Rome achève l’unité italienne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1868-1870 : La candidature prussienne au trône d’Espagne déclenche la montée de la tension franco-prussienne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1870-1871 : La Guerre franco-allemande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	Août-sept. 1870 : Les 1</a:t>
            </a:r>
            <a:r>
              <a:rPr lang="fr-FR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ères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victoires allemandes ; A Sedan, capitulation de Napoléon III ; A Paris, proclamation 	de la IIIe République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	Sept.-oct. 1870 : Siège de Paris ; A l’est, capitulation de Toul, Strasbourg et Metz ; Invasion allemande jusqu’à 	Orléans et Laon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	Nov.-déc. 1870 : Au sud et au nord, échecs des contre-offensives françaises et conquêtes allemandes : Amiens, 	Orléans et Rouen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	Jan.-Fév. 1871 : Dernières défaites françaises : Le Mans, Saint-Quentin ; </a:t>
            </a:r>
            <a:r>
              <a:rPr lang="fr-FR" sz="1800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 Versailles, naissance de l’Empire 	allemand ; 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Capitulations de Paris et de Belfort  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	Mai 1871 : Traité de Francfort : La France vaincue doit céder l’Alsace et la Moselle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1870 : La France vaincue par l’Allemagne ne peut pas empêcher la prise de Rome par l’Italie ; Rome, nouvelle capitale et achèvement de l’unité italienne</a:t>
            </a:r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55128873-9D46-CA50-EF23-7BB5D84C4CFB}"/>
              </a:ext>
            </a:extLst>
          </p:cNvPr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74996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79" y="137411"/>
            <a:ext cx="6109473" cy="563085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1850-1858 : Malgré la </a:t>
            </a:r>
            <a:r>
              <a:rPr lang="fr-FR" b="1" i="1" spc="-1" dirty="0">
                <a:solidFill>
                  <a:srgbClr val="000000"/>
                </a:solidFill>
                <a:cs typeface="Calibri" panose="020F0502020204030204" pitchFamily="34" charset="0"/>
              </a:rPr>
              <a:t>reculade d’</a:t>
            </a:r>
            <a:r>
              <a:rPr lang="fr-FR" b="1" i="1" spc="-1" dirty="0" err="1">
                <a:solidFill>
                  <a:srgbClr val="000000"/>
                </a:solidFill>
                <a:cs typeface="Calibri" panose="020F0502020204030204" pitchFamily="34" charset="0"/>
              </a:rPr>
              <a:t>Olmütz</a:t>
            </a:r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, la Prusse reste la solution unitaire de l’Allemagne contre l’Autriche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b) 1859 : Guerre d’Italie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Également, une position ambiguë…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*L’opinion allemande </a:t>
            </a:r>
            <a:r>
              <a:rPr lang="fr-FR" i="1" spc="-1" dirty="0">
                <a:solidFill>
                  <a:srgbClr val="000000"/>
                </a:solidFill>
                <a:cs typeface="Calibri" panose="020F0502020204030204" pitchFamily="34" charset="0"/>
              </a:rPr>
              <a:t>germanophile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 rejette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L’intervention française a</a:t>
            </a:r>
            <a:r>
              <a:rPr lang="fr-FR" sz="1800" spc="-1" dirty="0">
                <a:solidFill>
                  <a:srgbClr val="000000"/>
                </a:solidFill>
                <a:cs typeface="Calibri" panose="020F0502020204030204" pitchFamily="34" charset="0"/>
              </a:rPr>
              <a:t>ux côtés du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 Piémont contre l’Autriche</a:t>
            </a:r>
          </a:p>
          <a:p>
            <a:endParaRPr lang="fr-FR" sz="1800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*Mais de son côté, l’Autriche…</a:t>
            </a:r>
          </a:p>
          <a:p>
            <a:r>
              <a:rPr lang="fr-FR" sz="1800" spc="-1" dirty="0">
                <a:solidFill>
                  <a:srgbClr val="000000"/>
                </a:solidFill>
                <a:cs typeface="Calibri" panose="020F0502020204030204" pitchFamily="34" charset="0"/>
              </a:rPr>
              <a:t>Refuse une intervention de la Confédération germanique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Qui en cas de victoire, aurait renforcé le prestige de la Prusse</a:t>
            </a:r>
          </a:p>
          <a:p>
            <a:endParaRPr lang="fr-FR" sz="1800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*Finalement…</a:t>
            </a:r>
          </a:p>
          <a:p>
            <a:r>
              <a:rPr lang="fr-FR" sz="1800" spc="-1" dirty="0">
                <a:solidFill>
                  <a:srgbClr val="000000"/>
                </a:solidFill>
                <a:cs typeface="Calibri" panose="020F0502020204030204" pitchFamily="34" charset="0"/>
              </a:rPr>
              <a:t>La Prusse mobilise 400 000 hommes aux frontières de la France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Obligeant </a:t>
            </a:r>
            <a:r>
              <a:rPr lang="fr-FR" u="sng" spc="-1" dirty="0">
                <a:solidFill>
                  <a:srgbClr val="000000"/>
                </a:solidFill>
                <a:cs typeface="Calibri" panose="020F0502020204030204" pitchFamily="34" charset="0"/>
              </a:rPr>
              <a:t>Napoléon III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 à signer la paix de </a:t>
            </a:r>
            <a:r>
              <a:rPr lang="fr-FR" spc="-1" dirty="0" err="1">
                <a:solidFill>
                  <a:srgbClr val="000000"/>
                </a:solidFill>
                <a:cs typeface="Calibri" panose="020F0502020204030204" pitchFamily="34" charset="0"/>
              </a:rPr>
              <a:t>Villafranca</a:t>
            </a:r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Avec l’empereur autrichien </a:t>
            </a:r>
            <a:r>
              <a:rPr lang="fr-FR" u="sng" spc="-1" dirty="0">
                <a:solidFill>
                  <a:srgbClr val="000000"/>
                </a:solidFill>
                <a:cs typeface="Calibri" panose="020F0502020204030204" pitchFamily="34" charset="0"/>
              </a:rPr>
              <a:t>François-Joseph</a:t>
            </a:r>
          </a:p>
          <a:p>
            <a:endParaRPr lang="fr-FR" sz="1800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*A Berlin…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Seul </a:t>
            </a:r>
            <a:r>
              <a:rPr lang="fr-FR" u="sng" spc="-1" dirty="0">
                <a:solidFill>
                  <a:srgbClr val="000000"/>
                </a:solidFill>
                <a:cs typeface="Calibri" panose="020F0502020204030204" pitchFamily="34" charset="0"/>
              </a:rPr>
              <a:t>Bismarck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 aurait préféré une défaite de l’Autriche…</a:t>
            </a:r>
          </a:p>
        </p:txBody>
      </p:sp>
      <p:pic>
        <p:nvPicPr>
          <p:cNvPr id="20" name="Image 19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E97D2FEC-F63B-2357-A4F3-E79E956F6E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098" y="137411"/>
            <a:ext cx="5765523" cy="658317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B3146B9B-F01D-5521-0674-EE1880B22FA1}"/>
              </a:ext>
            </a:extLst>
          </p:cNvPr>
          <p:cNvSpPr/>
          <p:nvPr/>
        </p:nvSpPr>
        <p:spPr>
          <a:xfrm>
            <a:off x="7189339" y="521164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177A6C4-DD46-61F6-F2CA-7E1E68F2A14C}"/>
              </a:ext>
            </a:extLst>
          </p:cNvPr>
          <p:cNvSpPr/>
          <p:nvPr/>
        </p:nvSpPr>
        <p:spPr>
          <a:xfrm>
            <a:off x="6361587" y="397570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564C3F5B-7708-130A-A892-70567BE79B76}"/>
              </a:ext>
            </a:extLst>
          </p:cNvPr>
          <p:cNvSpPr/>
          <p:nvPr/>
        </p:nvSpPr>
        <p:spPr>
          <a:xfrm>
            <a:off x="9060653" y="191824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0FA9A403-9147-5AB9-14B3-6023297D2ACD}"/>
              </a:ext>
            </a:extLst>
          </p:cNvPr>
          <p:cNvSpPr/>
          <p:nvPr/>
        </p:nvSpPr>
        <p:spPr>
          <a:xfrm>
            <a:off x="10124690" y="390122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0672EA21-BCEC-8E5E-2AEE-4C5D2254E361}"/>
              </a:ext>
            </a:extLst>
          </p:cNvPr>
          <p:cNvCxnSpPr>
            <a:cxnSpLocks/>
            <a:stCxn id="10" idx="6"/>
          </p:cNvCxnSpPr>
          <p:nvPr/>
        </p:nvCxnSpPr>
        <p:spPr>
          <a:xfrm>
            <a:off x="7364209" y="5286129"/>
            <a:ext cx="825634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6A728BA9-635C-9B5A-FAA4-976163F070FD}"/>
              </a:ext>
            </a:extLst>
          </p:cNvPr>
          <p:cNvCxnSpPr>
            <a:cxnSpLocks/>
            <a:stCxn id="13" idx="5"/>
          </p:cNvCxnSpPr>
          <p:nvPr/>
        </p:nvCxnSpPr>
        <p:spPr>
          <a:xfrm>
            <a:off x="6510848" y="4102865"/>
            <a:ext cx="1003135" cy="110877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54D0604F-362A-0883-C1BB-F111C950EC03}"/>
              </a:ext>
            </a:extLst>
          </p:cNvPr>
          <p:cNvCxnSpPr>
            <a:cxnSpLocks/>
            <a:stCxn id="16" idx="3"/>
          </p:cNvCxnSpPr>
          <p:nvPr/>
        </p:nvCxnSpPr>
        <p:spPr>
          <a:xfrm flipH="1">
            <a:off x="8488957" y="4028378"/>
            <a:ext cx="1661342" cy="118326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Connecteur droit avec flèche 127">
            <a:extLst>
              <a:ext uri="{FF2B5EF4-FFF2-40B4-BE49-F238E27FC236}">
                <a16:creationId xmlns:a16="http://schemas.microsoft.com/office/drawing/2014/main" id="{0ED20887-ABD7-E230-97CC-FBD245B40354}"/>
              </a:ext>
            </a:extLst>
          </p:cNvPr>
          <p:cNvCxnSpPr>
            <a:cxnSpLocks/>
          </p:cNvCxnSpPr>
          <p:nvPr/>
        </p:nvCxnSpPr>
        <p:spPr>
          <a:xfrm flipH="1">
            <a:off x="7076661" y="2519430"/>
            <a:ext cx="102165" cy="90957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Connecteur droit 131">
            <a:extLst>
              <a:ext uri="{FF2B5EF4-FFF2-40B4-BE49-F238E27FC236}">
                <a16:creationId xmlns:a16="http://schemas.microsoft.com/office/drawing/2014/main" id="{A1AC93EE-8BA3-6CC7-C358-58D297814365}"/>
              </a:ext>
            </a:extLst>
          </p:cNvPr>
          <p:cNvCxnSpPr>
            <a:cxnSpLocks/>
            <a:stCxn id="15" idx="3"/>
          </p:cNvCxnSpPr>
          <p:nvPr/>
        </p:nvCxnSpPr>
        <p:spPr>
          <a:xfrm flipH="1">
            <a:off x="7178826" y="2045398"/>
            <a:ext cx="1907436" cy="47403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AC1C750D-6371-FF26-7649-F317439C7155}"/>
              </a:ext>
            </a:extLst>
          </p:cNvPr>
          <p:cNvSpPr/>
          <p:nvPr/>
        </p:nvSpPr>
        <p:spPr>
          <a:xfrm>
            <a:off x="7106791" y="3582123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95321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79" y="137411"/>
            <a:ext cx="7432856" cy="230687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1850-1858 : Malgré la </a:t>
            </a:r>
            <a:r>
              <a:rPr lang="fr-FR" b="1" i="1" spc="-1" dirty="0">
                <a:solidFill>
                  <a:srgbClr val="000000"/>
                </a:solidFill>
                <a:cs typeface="Calibri" panose="020F0502020204030204" pitchFamily="34" charset="0"/>
              </a:rPr>
              <a:t>reculade d’</a:t>
            </a:r>
            <a:r>
              <a:rPr lang="fr-FR" b="1" i="1" spc="-1" dirty="0" err="1">
                <a:solidFill>
                  <a:srgbClr val="000000"/>
                </a:solidFill>
                <a:cs typeface="Calibri" panose="020F0502020204030204" pitchFamily="34" charset="0"/>
              </a:rPr>
              <a:t>Olmütz</a:t>
            </a:r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, la Prusse reste la solution unitaire de l’Allemagne contre l’Autriche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*1858 : </a:t>
            </a:r>
            <a:r>
              <a:rPr lang="fr-FR" u="sng" spc="-1" dirty="0">
                <a:solidFill>
                  <a:srgbClr val="000000"/>
                </a:solidFill>
                <a:cs typeface="Calibri" panose="020F0502020204030204" pitchFamily="34" charset="0"/>
              </a:rPr>
              <a:t>Frédéric-Guillaume IV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 atteint de congestion cérébrale</a:t>
            </a:r>
          </a:p>
          <a:p>
            <a:r>
              <a:rPr lang="fr-FR" sz="1800" spc="-1" dirty="0">
                <a:solidFill>
                  <a:srgbClr val="000000"/>
                </a:solidFill>
                <a:cs typeface="Calibri" panose="020F0502020204030204" pitchFamily="34" charset="0"/>
              </a:rPr>
              <a:t>La régence est confiée à son frère </a:t>
            </a:r>
            <a:r>
              <a:rPr lang="fr-FR" sz="1800" u="sng" spc="-1" dirty="0">
                <a:solidFill>
                  <a:srgbClr val="000000"/>
                </a:solidFill>
                <a:cs typeface="Calibri" panose="020F0502020204030204" pitchFamily="34" charset="0"/>
              </a:rPr>
              <a:t>Guillaume 1</a:t>
            </a:r>
            <a:r>
              <a:rPr lang="fr-FR" sz="1800" u="sng" spc="-1" baseline="30000" dirty="0">
                <a:solidFill>
                  <a:srgbClr val="000000"/>
                </a:solidFill>
                <a:cs typeface="Calibri" panose="020F0502020204030204" pitchFamily="34" charset="0"/>
              </a:rPr>
              <a:t>er</a:t>
            </a:r>
            <a:r>
              <a:rPr lang="fr-FR" sz="1800" spc="-1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</a:p>
          <a:p>
            <a:endParaRPr lang="fr-FR" sz="1800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</a:t>
            </a:r>
            <a:r>
              <a:rPr lang="fr-FR" sz="1800" spc="-1" dirty="0">
                <a:solidFill>
                  <a:srgbClr val="000000"/>
                </a:solidFill>
                <a:cs typeface="Calibri" panose="020F0502020204030204" pitchFamily="34" charset="0"/>
              </a:rPr>
              <a:t>Ce changement va permettre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A</a:t>
            </a:r>
            <a:r>
              <a:rPr lang="fr-FR" sz="1800" spc="-1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fr-FR" sz="1800" u="sng" spc="-1" dirty="0">
                <a:solidFill>
                  <a:srgbClr val="000000"/>
                </a:solidFill>
                <a:cs typeface="Calibri" panose="020F0502020204030204" pitchFamily="34" charset="0"/>
              </a:rPr>
              <a:t>Otto von Bismarck</a:t>
            </a:r>
            <a:r>
              <a:rPr lang="fr-FR" sz="1800" spc="-1" dirty="0">
                <a:solidFill>
                  <a:srgbClr val="000000"/>
                </a:solidFill>
                <a:cs typeface="Calibri" panose="020F0502020204030204" pitchFamily="34" charset="0"/>
              </a:rPr>
              <a:t>, </a:t>
            </a:r>
            <a:r>
              <a:rPr lang="fr-FR" sz="1800" i="1" spc="-1" dirty="0">
                <a:solidFill>
                  <a:srgbClr val="000000"/>
                </a:solidFill>
                <a:cs typeface="Calibri" panose="020F0502020204030204" pitchFamily="34" charset="0"/>
              </a:rPr>
              <a:t>le Cavour allemand</a:t>
            </a:r>
            <a:r>
              <a:rPr lang="fr-FR" sz="1800" spc="-1" dirty="0">
                <a:solidFill>
                  <a:srgbClr val="000000"/>
                </a:solidFill>
                <a:cs typeface="Calibri" panose="020F0502020204030204" pitchFamily="34" charset="0"/>
              </a:rPr>
              <a:t>, de s’affirmer…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2573609-53BC-644B-9400-16EEADB88ACA}"/>
              </a:ext>
            </a:extLst>
          </p:cNvPr>
          <p:cNvSpPr/>
          <p:nvPr/>
        </p:nvSpPr>
        <p:spPr>
          <a:xfrm>
            <a:off x="107269" y="2697278"/>
            <a:ext cx="1550292" cy="1078755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HOHENZOLLERN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Royaume de Prusse </a:t>
            </a:r>
            <a:r>
              <a:rPr lang="fr-FR" sz="1200" dirty="0">
                <a:solidFill>
                  <a:schemeClr val="tx1"/>
                </a:solidFill>
              </a:rPr>
              <a:t>1701-1918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Empire d’Allemagne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1871-1918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F502369-8465-29F2-DCD4-0A179EA93C96}"/>
              </a:ext>
            </a:extLst>
          </p:cNvPr>
          <p:cNvSpPr/>
          <p:nvPr/>
        </p:nvSpPr>
        <p:spPr>
          <a:xfrm>
            <a:off x="85991" y="3958683"/>
            <a:ext cx="1196180" cy="53538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Frédéric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1688-1713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Roi 1701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CF5C842-F435-6DD5-E348-A16D90C431BA}"/>
              </a:ext>
            </a:extLst>
          </p:cNvPr>
          <p:cNvSpPr/>
          <p:nvPr/>
        </p:nvSpPr>
        <p:spPr>
          <a:xfrm>
            <a:off x="85991" y="4535348"/>
            <a:ext cx="1196180" cy="53538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Frédéric-Guillaume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1713-40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29DE07F-9343-6A1D-7885-FFA1EA21EF2F}"/>
              </a:ext>
            </a:extLst>
          </p:cNvPr>
          <p:cNvSpPr/>
          <p:nvPr/>
        </p:nvSpPr>
        <p:spPr>
          <a:xfrm>
            <a:off x="1514830" y="3939427"/>
            <a:ext cx="1196180" cy="46433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Frédéric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1740-86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AFF233E-2103-27C0-BF78-9CB8C58F18BF}"/>
              </a:ext>
            </a:extLst>
          </p:cNvPr>
          <p:cNvSpPr/>
          <p:nvPr/>
        </p:nvSpPr>
        <p:spPr>
          <a:xfrm>
            <a:off x="2799323" y="3957680"/>
            <a:ext cx="930636" cy="46433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Auguste-Guillaume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58A401D-A433-CAA6-0AAA-51DC31104DAB}"/>
              </a:ext>
            </a:extLst>
          </p:cNvPr>
          <p:cNvSpPr/>
          <p:nvPr/>
        </p:nvSpPr>
        <p:spPr>
          <a:xfrm>
            <a:off x="2498143" y="4494070"/>
            <a:ext cx="1601190" cy="377794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Frédéric-Guillaume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1786-97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C152F13-7ED8-EECC-8390-7B1DFB216BF9}"/>
              </a:ext>
            </a:extLst>
          </p:cNvPr>
          <p:cNvSpPr/>
          <p:nvPr/>
        </p:nvSpPr>
        <p:spPr>
          <a:xfrm>
            <a:off x="2498144" y="4922347"/>
            <a:ext cx="1601190" cy="40138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Frédéric-Guillaume III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1797-1840</a:t>
            </a:r>
          </a:p>
        </p:txBody>
      </p:sp>
      <p:cxnSp>
        <p:nvCxnSpPr>
          <p:cNvPr id="31" name="Connecteur : en angle 30">
            <a:extLst>
              <a:ext uri="{FF2B5EF4-FFF2-40B4-BE49-F238E27FC236}">
                <a16:creationId xmlns:a16="http://schemas.microsoft.com/office/drawing/2014/main" id="{9F979939-E1F7-4206-2104-EBF93C0D532C}"/>
              </a:ext>
            </a:extLst>
          </p:cNvPr>
          <p:cNvCxnSpPr>
            <a:cxnSpLocks/>
            <a:stCxn id="25" idx="2"/>
            <a:endCxn id="28" idx="0"/>
          </p:cNvCxnSpPr>
          <p:nvPr/>
        </p:nvCxnSpPr>
        <p:spPr>
          <a:xfrm rot="5400000" flipH="1" flipV="1">
            <a:off x="1417833" y="3223928"/>
            <a:ext cx="1113055" cy="2580560"/>
          </a:xfrm>
          <a:prstGeom prst="bentConnector5">
            <a:avLst>
              <a:gd name="adj1" fmla="val -8632"/>
              <a:gd name="adj2" fmla="val 27410"/>
              <a:gd name="adj3" fmla="val 108632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Connecteur droit avec flèche 127">
            <a:extLst>
              <a:ext uri="{FF2B5EF4-FFF2-40B4-BE49-F238E27FC236}">
                <a16:creationId xmlns:a16="http://schemas.microsoft.com/office/drawing/2014/main" id="{A400FAC3-E355-7FCA-65BB-9AA324198263}"/>
              </a:ext>
            </a:extLst>
          </p:cNvPr>
          <p:cNvCxnSpPr>
            <a:cxnSpLocks/>
            <a:stCxn id="20" idx="2"/>
            <a:endCxn id="25" idx="0"/>
          </p:cNvCxnSpPr>
          <p:nvPr/>
        </p:nvCxnSpPr>
        <p:spPr>
          <a:xfrm>
            <a:off x="684081" y="4494070"/>
            <a:ext cx="0" cy="4127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onnecteur droit avec flèche 128">
            <a:extLst>
              <a:ext uri="{FF2B5EF4-FFF2-40B4-BE49-F238E27FC236}">
                <a16:creationId xmlns:a16="http://schemas.microsoft.com/office/drawing/2014/main" id="{08B1CFC1-A450-C84F-7A7A-F9EF596AD2CA}"/>
              </a:ext>
            </a:extLst>
          </p:cNvPr>
          <p:cNvCxnSpPr>
            <a:cxnSpLocks/>
            <a:stCxn id="28" idx="2"/>
            <a:endCxn id="29" idx="0"/>
          </p:cNvCxnSpPr>
          <p:nvPr/>
        </p:nvCxnSpPr>
        <p:spPr>
          <a:xfrm>
            <a:off x="3264641" y="4422015"/>
            <a:ext cx="34097" cy="7205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Rectangle 129">
            <a:extLst>
              <a:ext uri="{FF2B5EF4-FFF2-40B4-BE49-F238E27FC236}">
                <a16:creationId xmlns:a16="http://schemas.microsoft.com/office/drawing/2014/main" id="{3421E9D6-6F48-060F-6CB4-540BE99A8A66}"/>
              </a:ext>
            </a:extLst>
          </p:cNvPr>
          <p:cNvSpPr/>
          <p:nvPr/>
        </p:nvSpPr>
        <p:spPr>
          <a:xfrm>
            <a:off x="3299292" y="5962191"/>
            <a:ext cx="1094013" cy="41213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Frédéric III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1888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7BE48424-FAA0-0683-B1C2-E020D41A3378}"/>
              </a:ext>
            </a:extLst>
          </p:cNvPr>
          <p:cNvSpPr/>
          <p:nvPr/>
        </p:nvSpPr>
        <p:spPr>
          <a:xfrm>
            <a:off x="3298738" y="6445863"/>
            <a:ext cx="1120399" cy="41213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Guillaume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1888-1918</a:t>
            </a:r>
          </a:p>
        </p:txBody>
      </p:sp>
      <p:cxnSp>
        <p:nvCxnSpPr>
          <p:cNvPr id="132" name="Connecteur droit avec flèche 131">
            <a:extLst>
              <a:ext uri="{FF2B5EF4-FFF2-40B4-BE49-F238E27FC236}">
                <a16:creationId xmlns:a16="http://schemas.microsoft.com/office/drawing/2014/main" id="{4CD757CE-932E-53C6-18EF-157144670E9A}"/>
              </a:ext>
            </a:extLst>
          </p:cNvPr>
          <p:cNvCxnSpPr>
            <a:cxnSpLocks/>
            <a:stCxn id="130" idx="2"/>
            <a:endCxn id="131" idx="0"/>
          </p:cNvCxnSpPr>
          <p:nvPr/>
        </p:nvCxnSpPr>
        <p:spPr>
          <a:xfrm>
            <a:off x="3846299" y="6374328"/>
            <a:ext cx="12639" cy="71535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Rectangle 132">
            <a:extLst>
              <a:ext uri="{FF2B5EF4-FFF2-40B4-BE49-F238E27FC236}">
                <a16:creationId xmlns:a16="http://schemas.microsoft.com/office/drawing/2014/main" id="{A0E9295E-25A8-AAEC-F6C0-33D2F927CC2C}"/>
              </a:ext>
            </a:extLst>
          </p:cNvPr>
          <p:cNvSpPr/>
          <p:nvPr/>
        </p:nvSpPr>
        <p:spPr>
          <a:xfrm>
            <a:off x="3298739" y="5472544"/>
            <a:ext cx="1094566" cy="412137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Guillaume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1861-88</a:t>
            </a:r>
          </a:p>
        </p:txBody>
      </p:sp>
      <p:cxnSp>
        <p:nvCxnSpPr>
          <p:cNvPr id="134" name="Connecteur droit avec flèche 133">
            <a:extLst>
              <a:ext uri="{FF2B5EF4-FFF2-40B4-BE49-F238E27FC236}">
                <a16:creationId xmlns:a16="http://schemas.microsoft.com/office/drawing/2014/main" id="{18D41D9F-6C6F-7AE5-5E66-3FABB008A6D3}"/>
              </a:ext>
            </a:extLst>
          </p:cNvPr>
          <p:cNvCxnSpPr>
            <a:cxnSpLocks/>
            <a:stCxn id="133" idx="2"/>
            <a:endCxn id="130" idx="0"/>
          </p:cNvCxnSpPr>
          <p:nvPr/>
        </p:nvCxnSpPr>
        <p:spPr>
          <a:xfrm>
            <a:off x="3846022" y="5884681"/>
            <a:ext cx="277" cy="77510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Rectangle 134">
            <a:extLst>
              <a:ext uri="{FF2B5EF4-FFF2-40B4-BE49-F238E27FC236}">
                <a16:creationId xmlns:a16="http://schemas.microsoft.com/office/drawing/2014/main" id="{D3E642F1-941B-7CA5-93EA-98EDE6F894AA}"/>
              </a:ext>
            </a:extLst>
          </p:cNvPr>
          <p:cNvSpPr/>
          <p:nvPr/>
        </p:nvSpPr>
        <p:spPr>
          <a:xfrm>
            <a:off x="2223050" y="5472544"/>
            <a:ext cx="1005273" cy="52824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Frédéric-Guillaume IV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1840-61</a:t>
            </a:r>
          </a:p>
        </p:txBody>
      </p:sp>
      <p:cxnSp>
        <p:nvCxnSpPr>
          <p:cNvPr id="136" name="Connecteur : en angle 135">
            <a:extLst>
              <a:ext uri="{FF2B5EF4-FFF2-40B4-BE49-F238E27FC236}">
                <a16:creationId xmlns:a16="http://schemas.microsoft.com/office/drawing/2014/main" id="{7E796FD8-9230-A70F-38C0-C798D02460F8}"/>
              </a:ext>
            </a:extLst>
          </p:cNvPr>
          <p:cNvCxnSpPr>
            <a:cxnSpLocks/>
            <a:stCxn id="30" idx="2"/>
            <a:endCxn id="133" idx="0"/>
          </p:cNvCxnSpPr>
          <p:nvPr/>
        </p:nvCxnSpPr>
        <p:spPr>
          <a:xfrm rot="16200000" flipH="1">
            <a:off x="3497975" y="5124497"/>
            <a:ext cx="148810" cy="547283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Connecteur : en angle 136">
            <a:extLst>
              <a:ext uri="{FF2B5EF4-FFF2-40B4-BE49-F238E27FC236}">
                <a16:creationId xmlns:a16="http://schemas.microsoft.com/office/drawing/2014/main" id="{F918E611-A25E-F33B-3421-73347481EF07}"/>
              </a:ext>
            </a:extLst>
          </p:cNvPr>
          <p:cNvCxnSpPr>
            <a:cxnSpLocks/>
            <a:stCxn id="30" idx="2"/>
            <a:endCxn id="135" idx="0"/>
          </p:cNvCxnSpPr>
          <p:nvPr/>
        </p:nvCxnSpPr>
        <p:spPr>
          <a:xfrm rot="5400000">
            <a:off x="2937808" y="5111613"/>
            <a:ext cx="148810" cy="57305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Connecteur droit avec flèche 137">
            <a:extLst>
              <a:ext uri="{FF2B5EF4-FFF2-40B4-BE49-F238E27FC236}">
                <a16:creationId xmlns:a16="http://schemas.microsoft.com/office/drawing/2014/main" id="{117FF924-C450-25A7-D4A1-BA328EB62716}"/>
              </a:ext>
            </a:extLst>
          </p:cNvPr>
          <p:cNvCxnSpPr>
            <a:cxnSpLocks/>
            <a:stCxn id="29" idx="2"/>
            <a:endCxn id="30" idx="0"/>
          </p:cNvCxnSpPr>
          <p:nvPr/>
        </p:nvCxnSpPr>
        <p:spPr>
          <a:xfrm>
            <a:off x="3298738" y="4871864"/>
            <a:ext cx="1" cy="5048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Connecteur : en angle 138">
            <a:extLst>
              <a:ext uri="{FF2B5EF4-FFF2-40B4-BE49-F238E27FC236}">
                <a16:creationId xmlns:a16="http://schemas.microsoft.com/office/drawing/2014/main" id="{E3775F9F-3AD7-3C6B-8DF4-AB8CBB6B1CD8}"/>
              </a:ext>
            </a:extLst>
          </p:cNvPr>
          <p:cNvCxnSpPr>
            <a:cxnSpLocks/>
            <a:stCxn id="25" idx="2"/>
            <a:endCxn id="27" idx="0"/>
          </p:cNvCxnSpPr>
          <p:nvPr/>
        </p:nvCxnSpPr>
        <p:spPr>
          <a:xfrm rot="5400000" flipH="1" flipV="1">
            <a:off x="832846" y="3790661"/>
            <a:ext cx="1131308" cy="1428839"/>
          </a:xfrm>
          <a:prstGeom prst="bentConnector5">
            <a:avLst>
              <a:gd name="adj1" fmla="val -7322"/>
              <a:gd name="adj2" fmla="val 50000"/>
              <a:gd name="adj3" fmla="val 107321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59307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79" y="137411"/>
            <a:ext cx="7472612" cy="563085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1861-1864 : Guillaume 1</a:t>
            </a:r>
            <a:r>
              <a:rPr lang="fr-FR" b="1" spc="-1" baseline="30000" dirty="0">
                <a:solidFill>
                  <a:srgbClr val="000000"/>
                </a:solidFill>
                <a:cs typeface="Calibri" panose="020F0502020204030204" pitchFamily="34" charset="0"/>
              </a:rPr>
              <a:t>er</a:t>
            </a:r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, roi de Prusse ; Son ministre Bismarck reprend l’idée antiautrichienne d’une Confédération d’Allemagne du Nord</a:t>
            </a:r>
          </a:p>
          <a:p>
            <a:endParaRPr lang="fr-FR" sz="1800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*1861 : Mort de </a:t>
            </a:r>
            <a:r>
              <a:rPr lang="fr-FR" u="sng" spc="-1" dirty="0">
                <a:solidFill>
                  <a:srgbClr val="000000"/>
                </a:solidFill>
                <a:cs typeface="Calibri" panose="020F0502020204030204" pitchFamily="34" charset="0"/>
              </a:rPr>
              <a:t>Frédéric-Guillaume IV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 ; </a:t>
            </a:r>
            <a:r>
              <a:rPr lang="fr-FR" sz="1800" u="sng" spc="-1" dirty="0">
                <a:solidFill>
                  <a:srgbClr val="000000"/>
                </a:solidFill>
                <a:cs typeface="Calibri" panose="020F0502020204030204" pitchFamily="34" charset="0"/>
              </a:rPr>
              <a:t>Guillaume 1</a:t>
            </a:r>
            <a:r>
              <a:rPr lang="fr-FR" sz="1800" u="sng" spc="-1" baseline="30000" dirty="0">
                <a:solidFill>
                  <a:srgbClr val="000000"/>
                </a:solidFill>
                <a:cs typeface="Calibri" panose="020F0502020204030204" pitchFamily="34" charset="0"/>
              </a:rPr>
              <a:t>er</a:t>
            </a:r>
            <a:r>
              <a:rPr lang="fr-FR" sz="1800" spc="-1" dirty="0">
                <a:solidFill>
                  <a:srgbClr val="000000"/>
                </a:solidFill>
                <a:cs typeface="Calibri" panose="020F0502020204030204" pitchFamily="34" charset="0"/>
              </a:rPr>
              <a:t> lui 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succède</a:t>
            </a:r>
          </a:p>
          <a:p>
            <a:endParaRPr lang="fr-FR" sz="1800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*Sept. 1862 : </a:t>
            </a:r>
            <a:r>
              <a:rPr lang="fr-FR" u="sng" spc="-1" dirty="0">
                <a:solidFill>
                  <a:srgbClr val="000000"/>
                </a:solidFill>
                <a:cs typeface="Calibri" panose="020F0502020204030204" pitchFamily="34" charset="0"/>
              </a:rPr>
              <a:t>Bismarck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 est nommé ministre-président de Prusse</a:t>
            </a:r>
            <a:endParaRPr lang="fr-FR" i="1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i="1" spc="-1" dirty="0">
                <a:solidFill>
                  <a:srgbClr val="000000"/>
                </a:solidFill>
                <a:cs typeface="Calibri" panose="020F0502020204030204" pitchFamily="34" charset="0"/>
              </a:rPr>
              <a:t>Le moment Bismarck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*Né en 1815, à la fois conservateur </a:t>
            </a:r>
            <a:r>
              <a:rPr lang="fr-FR" u="sng" spc="-1" dirty="0">
                <a:solidFill>
                  <a:srgbClr val="000000"/>
                </a:solidFill>
                <a:cs typeface="Calibri" panose="020F0502020204030204" pitchFamily="34" charset="0"/>
              </a:rPr>
              <a:t>et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 nationaliste-libéral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Favorable à l’unification allemande ; Et donc,…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1862 : Son principal ennemi est l’Autriche, </a:t>
            </a:r>
            <a:r>
              <a:rPr lang="fr-FR" i="1" spc="-1" dirty="0">
                <a:solidFill>
                  <a:srgbClr val="000000"/>
                </a:solidFill>
                <a:cs typeface="Calibri" panose="020F0502020204030204" pitchFamily="34" charset="0"/>
              </a:rPr>
              <a:t>frein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 à l’unité allemande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*Pour Bismarck…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La défaite autrichienne de 1859 contre l’Italie montre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Que l’Autriche n’est pas invincible…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Et comme pour l’Italie…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L’unité allemande ne pourra se faire que </a:t>
            </a:r>
            <a:r>
              <a:rPr lang="fr-FR" i="1" spc="-1" dirty="0">
                <a:solidFill>
                  <a:srgbClr val="000000"/>
                </a:solidFill>
                <a:cs typeface="Calibri" panose="020F0502020204030204" pitchFamily="34" charset="0"/>
              </a:rPr>
              <a:t>par le fer et par le sang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…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Autrement dit, non pas éviter le conflit mais au contraire, le provoquer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La </a:t>
            </a:r>
            <a:r>
              <a:rPr lang="fr-FR" i="1" spc="-1" dirty="0">
                <a:solidFill>
                  <a:srgbClr val="000000"/>
                </a:solidFill>
                <a:cs typeface="Calibri" panose="020F0502020204030204" pitchFamily="34" charset="0"/>
              </a:rPr>
              <a:t>Realpolitik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779247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79" y="137411"/>
            <a:ext cx="6109473" cy="47998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1861-1864 : Guillaume 1</a:t>
            </a:r>
            <a:r>
              <a:rPr lang="fr-FR" b="1" spc="-1" baseline="30000" dirty="0">
                <a:solidFill>
                  <a:srgbClr val="000000"/>
                </a:solidFill>
                <a:cs typeface="Calibri" panose="020F0502020204030204" pitchFamily="34" charset="0"/>
              </a:rPr>
              <a:t>er</a:t>
            </a:r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, roi de Prusse ; Son ministre Bismarck reprend l’idée antiautrichienne d’une Confédération d’Allemagne du Nord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*1863-66 : Avant le conflit direct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Prusse et Autriche vont jouer leurs dernières cartes…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*1863 : Côté Prusse…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Malgré l’échec de 1850, la Prusse mise à nouveau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Sur une Confédération d’Allemagne du Nord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Et surtout sur </a:t>
            </a:r>
            <a:r>
              <a:rPr lang="fr-FR" i="1" spc="-1" dirty="0">
                <a:solidFill>
                  <a:srgbClr val="000000"/>
                </a:solidFill>
                <a:cs typeface="Calibri" panose="020F0502020204030204" pitchFamily="34" charset="0"/>
              </a:rPr>
              <a:t>l’effet Zollverein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 : accords commerciaux avec l’extérieur 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</a:t>
            </a:r>
            <a:r>
              <a:rPr lang="fr-FR" u="sng" spc="-1" dirty="0">
                <a:solidFill>
                  <a:srgbClr val="000000"/>
                </a:solidFill>
                <a:cs typeface="Calibri" panose="020F0502020204030204" pitchFamily="34" charset="0"/>
              </a:rPr>
              <a:t>Bismarck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 propose un parlement fédéral élu au suffrage universel, ce qui donnerait l’avantage du nombre à la Prusse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*L’Autriche réagit…</a:t>
            </a:r>
          </a:p>
        </p:txBody>
      </p:sp>
      <p:pic>
        <p:nvPicPr>
          <p:cNvPr id="20" name="Image 19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E97D2FEC-F63B-2357-A4F3-E79E956F6E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098" y="137411"/>
            <a:ext cx="5765523" cy="658317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9CE0A4D0-1E4A-73E7-7CB9-7F357DA555BA}"/>
              </a:ext>
            </a:extLst>
          </p:cNvPr>
          <p:cNvSpPr/>
          <p:nvPr/>
        </p:nvSpPr>
        <p:spPr>
          <a:xfrm>
            <a:off x="9060653" y="191824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F6B96E1B-293D-3513-E9EF-686615F6ACA8}"/>
              </a:ext>
            </a:extLst>
          </p:cNvPr>
          <p:cNvSpPr/>
          <p:nvPr/>
        </p:nvSpPr>
        <p:spPr>
          <a:xfrm>
            <a:off x="10124690" y="390122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3A33AD75-2108-C32C-D803-ED2D22231CED}"/>
              </a:ext>
            </a:extLst>
          </p:cNvPr>
          <p:cNvSpPr/>
          <p:nvPr/>
        </p:nvSpPr>
        <p:spPr>
          <a:xfrm>
            <a:off x="7106791" y="3582123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51969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79" y="137411"/>
            <a:ext cx="6109473" cy="47998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1861-1864 : Guillaume 1</a:t>
            </a:r>
            <a:r>
              <a:rPr lang="fr-FR" b="1" spc="-1" baseline="30000" dirty="0">
                <a:solidFill>
                  <a:srgbClr val="000000"/>
                </a:solidFill>
                <a:cs typeface="Calibri" panose="020F0502020204030204" pitchFamily="34" charset="0"/>
              </a:rPr>
              <a:t>er</a:t>
            </a:r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, roi de Prusse ; Son ministre Bismarck reprend l’idée antiautrichienne d’une Confédération d’Allemagne du Nord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*Août 1863 : A Francfort…</a:t>
            </a:r>
          </a:p>
          <a:p>
            <a:r>
              <a:rPr lang="fr-FR" u="sng" spc="-1" dirty="0">
                <a:solidFill>
                  <a:srgbClr val="000000"/>
                </a:solidFill>
                <a:cs typeface="Calibri" panose="020F0502020204030204" pitchFamily="34" charset="0"/>
              </a:rPr>
              <a:t>François-Joseph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 réunit un congrès des princes, sans la Prusse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*Il propose une direction de 5 membres de la Confédération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Et un parlement fédéral qui adopterait des décisions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A la majorité des 2/3, ce qui limiterait l’influence prussienne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*1864 : Renouvellement du </a:t>
            </a:r>
            <a:r>
              <a:rPr lang="fr-FR" i="1" spc="-1" dirty="0">
                <a:solidFill>
                  <a:srgbClr val="000000"/>
                </a:solidFill>
                <a:cs typeface="Calibri" panose="020F0502020204030204" pitchFamily="34" charset="0"/>
              </a:rPr>
              <a:t>Zollverein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L’Autriche à nouveau exclue par le véto prussien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*Le conflit direct semble proche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Il viendra d’un événement en apparence mineur</a:t>
            </a:r>
          </a:p>
          <a:p>
            <a:r>
              <a:rPr lang="fr-FR" i="1" spc="-1" dirty="0">
                <a:solidFill>
                  <a:srgbClr val="000000"/>
                </a:solidFill>
                <a:cs typeface="Calibri" panose="020F0502020204030204" pitchFamily="34" charset="0"/>
              </a:rPr>
              <a:t>L’affaire des duchés danois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…</a:t>
            </a:r>
          </a:p>
        </p:txBody>
      </p:sp>
      <p:pic>
        <p:nvPicPr>
          <p:cNvPr id="20" name="Image 19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E97D2FEC-F63B-2357-A4F3-E79E956F6E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098" y="137411"/>
            <a:ext cx="5765523" cy="658317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15E8BA2D-AFAD-A5BB-0A6D-6B054AE30F94}"/>
              </a:ext>
            </a:extLst>
          </p:cNvPr>
          <p:cNvSpPr/>
          <p:nvPr/>
        </p:nvSpPr>
        <p:spPr>
          <a:xfrm>
            <a:off x="9060653" y="191824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E46C03CA-1ECF-9CF0-CACC-CDB0E435A2AE}"/>
              </a:ext>
            </a:extLst>
          </p:cNvPr>
          <p:cNvSpPr/>
          <p:nvPr/>
        </p:nvSpPr>
        <p:spPr>
          <a:xfrm>
            <a:off x="10124690" y="390122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4CD3E6FD-260E-57AE-0AEF-F5A53D781776}"/>
              </a:ext>
            </a:extLst>
          </p:cNvPr>
          <p:cNvSpPr/>
          <p:nvPr/>
        </p:nvSpPr>
        <p:spPr>
          <a:xfrm>
            <a:off x="7546416" y="302648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1FE1DA76-79D0-3DE8-23BD-DFABE03AB3BF}"/>
              </a:ext>
            </a:extLst>
          </p:cNvPr>
          <p:cNvSpPr/>
          <p:nvPr/>
        </p:nvSpPr>
        <p:spPr>
          <a:xfrm>
            <a:off x="7106791" y="3582123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65247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79" y="137411"/>
            <a:ext cx="6224534" cy="53538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1848-1865 : L’affaire des duchés danois, </a:t>
            </a:r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Schleswig, Holstein et Lauenbourg</a:t>
            </a:r>
            <a:endParaRPr lang="fr-FR" b="1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*Rappels en quatre points…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a) 1840 : Au nord de l’Allemagne…</a:t>
            </a:r>
          </a:p>
          <a:p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Les trois duchés danois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du nord au sud…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Le Schleswig, avec une population majoritairement danoise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Le Holstein et le Lauenbourg exclusivement allemands…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b) Duchés en union personnelle avec le Danemark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- 1460 : Schleswig et Holstein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- 1815 : Lauenbourg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c) Holstein et Lauenbourg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Membres de la Confédération germanique ; Pas le Schleswig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d) Enfin, dans les trois duchés</a:t>
            </a:r>
          </a:p>
          <a:p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Pas de transmission par les femmes…</a:t>
            </a:r>
          </a:p>
        </p:txBody>
      </p:sp>
      <p:pic>
        <p:nvPicPr>
          <p:cNvPr id="10" name="Image 9" descr="Une image contenant texte, carte, atlas, Police&#10;&#10;Description générée automatiquement">
            <a:extLst>
              <a:ext uri="{FF2B5EF4-FFF2-40B4-BE49-F238E27FC236}">
                <a16:creationId xmlns:a16="http://schemas.microsoft.com/office/drawing/2014/main" id="{0BFE1538-E470-080E-34C0-256BB93AB2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392" y="137411"/>
            <a:ext cx="5642230" cy="660846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0F16EBDB-F256-2D00-6FCB-BBA6263A7870}"/>
              </a:ext>
            </a:extLst>
          </p:cNvPr>
          <p:cNvSpPr/>
          <p:nvPr/>
        </p:nvSpPr>
        <p:spPr>
          <a:xfrm>
            <a:off x="8241705" y="227847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F45683F-0966-5FA0-A7D2-40346EBA0707}"/>
              </a:ext>
            </a:extLst>
          </p:cNvPr>
          <p:cNvSpPr/>
          <p:nvPr/>
        </p:nvSpPr>
        <p:spPr>
          <a:xfrm>
            <a:off x="9524594" y="496708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EE41E87-ADCF-B260-27B3-BCBB0154E73C}"/>
              </a:ext>
            </a:extLst>
          </p:cNvPr>
          <p:cNvSpPr/>
          <p:nvPr/>
        </p:nvSpPr>
        <p:spPr>
          <a:xfrm>
            <a:off x="10862075" y="581324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38483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79" y="137411"/>
            <a:ext cx="6109473" cy="39688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1848-1852 : Après la 1</a:t>
            </a:r>
            <a:r>
              <a:rPr lang="fr-FR" b="1" spc="-1" baseline="30000" dirty="0">
                <a:solidFill>
                  <a:srgbClr val="000000"/>
                </a:solidFill>
                <a:cs typeface="Calibri" panose="020F0502020204030204" pitchFamily="34" charset="0"/>
              </a:rPr>
              <a:t>ère</a:t>
            </a:r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 guerre </a:t>
            </a:r>
            <a:r>
              <a:rPr lang="fr-FR" b="1" spc="-1" dirty="0" err="1">
                <a:solidFill>
                  <a:srgbClr val="000000"/>
                </a:solidFill>
                <a:cs typeface="Calibri" panose="020F0502020204030204" pitchFamily="34" charset="0"/>
              </a:rPr>
              <a:t>prusso-danoise</a:t>
            </a:r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, Frédéric VII doit renoncer à l’annexion des duchés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*1846 : Le prétendant Frédéric (VII) sans descendance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Son père, le roi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Christian VIII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, malgré la règle de succession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Veut réaffirmer les droits du Danemark sur les duchés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*Dans les duchés, 1</a:t>
            </a:r>
            <a:r>
              <a:rPr lang="fr-FR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ère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réaction des nationalistes allemands…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*Jan. 1848 : Mort de Christian VIII ;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Frédéric VII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lui succède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*Mars 1848 : Printemps des peuples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Frédéric VII instaure une constitution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les nationalistes danois accèdent au pouvoir…</a:t>
            </a:r>
          </a:p>
        </p:txBody>
      </p:sp>
      <p:pic>
        <p:nvPicPr>
          <p:cNvPr id="20" name="Image 19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E97D2FEC-F63B-2357-A4F3-E79E956F6E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098" y="137411"/>
            <a:ext cx="5765523" cy="658317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0312EADD-074C-C6B7-BA56-73D9D3081F79}"/>
              </a:ext>
            </a:extLst>
          </p:cNvPr>
          <p:cNvSpPr/>
          <p:nvPr/>
        </p:nvSpPr>
        <p:spPr>
          <a:xfrm>
            <a:off x="9060653" y="191824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2F770007-4283-C634-82D4-AB5D81E91888}"/>
              </a:ext>
            </a:extLst>
          </p:cNvPr>
          <p:cNvSpPr/>
          <p:nvPr/>
        </p:nvSpPr>
        <p:spPr>
          <a:xfrm>
            <a:off x="10124690" y="390122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177CEEF0-70A1-BA72-E9E5-0920746E6CFA}"/>
              </a:ext>
            </a:extLst>
          </p:cNvPr>
          <p:cNvSpPr/>
          <p:nvPr/>
        </p:nvSpPr>
        <p:spPr>
          <a:xfrm>
            <a:off x="7729102" y="105479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9E63898C-8593-8AB3-E7A3-8311DDC6419F}"/>
              </a:ext>
            </a:extLst>
          </p:cNvPr>
          <p:cNvSpPr/>
          <p:nvPr/>
        </p:nvSpPr>
        <p:spPr>
          <a:xfrm>
            <a:off x="7859567" y="55885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6A536B5E-35C5-3397-7990-B7D4271FFD3F}"/>
              </a:ext>
            </a:extLst>
          </p:cNvPr>
          <p:cNvSpPr/>
          <p:nvPr/>
        </p:nvSpPr>
        <p:spPr>
          <a:xfrm>
            <a:off x="8232231" y="138255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2" name="Ellipse 141">
            <a:extLst>
              <a:ext uri="{FF2B5EF4-FFF2-40B4-BE49-F238E27FC236}">
                <a16:creationId xmlns:a16="http://schemas.microsoft.com/office/drawing/2014/main" id="{33D2F7F6-3B9C-0875-FCDD-737F7C919CD3}"/>
              </a:ext>
            </a:extLst>
          </p:cNvPr>
          <p:cNvSpPr/>
          <p:nvPr/>
        </p:nvSpPr>
        <p:spPr>
          <a:xfrm>
            <a:off x="7106791" y="3582123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3" name="Ellipse 142">
            <a:extLst>
              <a:ext uri="{FF2B5EF4-FFF2-40B4-BE49-F238E27FC236}">
                <a16:creationId xmlns:a16="http://schemas.microsoft.com/office/drawing/2014/main" id="{ED40122C-E7B7-BB0B-990E-94F2B609A836}"/>
              </a:ext>
            </a:extLst>
          </p:cNvPr>
          <p:cNvSpPr/>
          <p:nvPr/>
        </p:nvSpPr>
        <p:spPr>
          <a:xfrm>
            <a:off x="8144796" y="137410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0A2DC32C-5538-CE6F-2CEF-82E71EB150AB}"/>
              </a:ext>
            </a:extLst>
          </p:cNvPr>
          <p:cNvSpPr/>
          <p:nvPr/>
        </p:nvSpPr>
        <p:spPr>
          <a:xfrm>
            <a:off x="3190363" y="4877429"/>
            <a:ext cx="968931" cy="381464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Frédéric V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1746-66</a:t>
            </a: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C42ED442-083F-35B1-3BBF-EBD4FA0E5AD7}"/>
              </a:ext>
            </a:extLst>
          </p:cNvPr>
          <p:cNvSpPr/>
          <p:nvPr/>
        </p:nvSpPr>
        <p:spPr>
          <a:xfrm>
            <a:off x="3189307" y="5338429"/>
            <a:ext cx="968931" cy="381464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Christian VII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1766-1784</a:t>
            </a:r>
          </a:p>
        </p:txBody>
      </p:sp>
      <p:cxnSp>
        <p:nvCxnSpPr>
          <p:cNvPr id="147" name="Connecteur droit avec flèche 146">
            <a:extLst>
              <a:ext uri="{FF2B5EF4-FFF2-40B4-BE49-F238E27FC236}">
                <a16:creationId xmlns:a16="http://schemas.microsoft.com/office/drawing/2014/main" id="{97400B11-1D4E-19C7-7FA4-746B45C6E7C6}"/>
              </a:ext>
            </a:extLst>
          </p:cNvPr>
          <p:cNvCxnSpPr>
            <a:cxnSpLocks/>
            <a:stCxn id="145" idx="2"/>
            <a:endCxn id="146" idx="0"/>
          </p:cNvCxnSpPr>
          <p:nvPr/>
        </p:nvCxnSpPr>
        <p:spPr>
          <a:xfrm flipH="1">
            <a:off x="3673773" y="5258893"/>
            <a:ext cx="1056" cy="795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Rectangle 148">
            <a:extLst>
              <a:ext uri="{FF2B5EF4-FFF2-40B4-BE49-F238E27FC236}">
                <a16:creationId xmlns:a16="http://schemas.microsoft.com/office/drawing/2014/main" id="{310D48A3-3D82-67D2-2F32-C1D495085EF0}"/>
              </a:ext>
            </a:extLst>
          </p:cNvPr>
          <p:cNvSpPr/>
          <p:nvPr/>
        </p:nvSpPr>
        <p:spPr>
          <a:xfrm>
            <a:off x="3186009" y="5791578"/>
            <a:ext cx="968931" cy="416974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Frédéric VI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1784-1839</a:t>
            </a:r>
          </a:p>
        </p:txBody>
      </p:sp>
      <p:cxnSp>
        <p:nvCxnSpPr>
          <p:cNvPr id="150" name="Connecteur droit avec flèche 149">
            <a:extLst>
              <a:ext uri="{FF2B5EF4-FFF2-40B4-BE49-F238E27FC236}">
                <a16:creationId xmlns:a16="http://schemas.microsoft.com/office/drawing/2014/main" id="{5C03911B-1B91-CBC5-3DF6-4D0D4B5F6236}"/>
              </a:ext>
            </a:extLst>
          </p:cNvPr>
          <p:cNvCxnSpPr>
            <a:cxnSpLocks/>
            <a:stCxn id="146" idx="2"/>
            <a:endCxn id="149" idx="0"/>
          </p:cNvCxnSpPr>
          <p:nvPr/>
        </p:nvCxnSpPr>
        <p:spPr>
          <a:xfrm flipH="1">
            <a:off x="3670475" y="5719893"/>
            <a:ext cx="3298" cy="716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Rectangle 150">
            <a:extLst>
              <a:ext uri="{FF2B5EF4-FFF2-40B4-BE49-F238E27FC236}">
                <a16:creationId xmlns:a16="http://schemas.microsoft.com/office/drawing/2014/main" id="{B7C65778-B440-C2DF-6138-B17E64F96D29}"/>
              </a:ext>
            </a:extLst>
          </p:cNvPr>
          <p:cNvSpPr/>
          <p:nvPr/>
        </p:nvSpPr>
        <p:spPr>
          <a:xfrm>
            <a:off x="2132281" y="5334892"/>
            <a:ext cx="968931" cy="381464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Frédéric</a:t>
            </a:r>
          </a:p>
        </p:txBody>
      </p:sp>
      <p:cxnSp>
        <p:nvCxnSpPr>
          <p:cNvPr id="152" name="Connecteur en angle 71">
            <a:extLst>
              <a:ext uri="{FF2B5EF4-FFF2-40B4-BE49-F238E27FC236}">
                <a16:creationId xmlns:a16="http://schemas.microsoft.com/office/drawing/2014/main" id="{D3AF1AD6-D16D-8705-33F6-541C1CCA51FA}"/>
              </a:ext>
            </a:extLst>
          </p:cNvPr>
          <p:cNvCxnSpPr>
            <a:cxnSpLocks/>
            <a:stCxn id="145" idx="2"/>
            <a:endCxn id="151" idx="0"/>
          </p:cNvCxnSpPr>
          <p:nvPr/>
        </p:nvCxnSpPr>
        <p:spPr>
          <a:xfrm rot="5400000">
            <a:off x="3107789" y="4767851"/>
            <a:ext cx="75999" cy="105808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Rectangle 152">
            <a:extLst>
              <a:ext uri="{FF2B5EF4-FFF2-40B4-BE49-F238E27FC236}">
                <a16:creationId xmlns:a16="http://schemas.microsoft.com/office/drawing/2014/main" id="{EA0CF65C-413D-A926-DAB7-075942C45FC1}"/>
              </a:ext>
            </a:extLst>
          </p:cNvPr>
          <p:cNvSpPr/>
          <p:nvPr/>
        </p:nvSpPr>
        <p:spPr>
          <a:xfrm>
            <a:off x="2146786" y="5784909"/>
            <a:ext cx="968931" cy="423644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Christian VIII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1839-48</a:t>
            </a:r>
          </a:p>
        </p:txBody>
      </p:sp>
      <p:cxnSp>
        <p:nvCxnSpPr>
          <p:cNvPr id="154" name="Connecteur droit avec flèche 153">
            <a:extLst>
              <a:ext uri="{FF2B5EF4-FFF2-40B4-BE49-F238E27FC236}">
                <a16:creationId xmlns:a16="http://schemas.microsoft.com/office/drawing/2014/main" id="{832D8F34-2A8B-E34B-D7E0-A4EC3D89B60D}"/>
              </a:ext>
            </a:extLst>
          </p:cNvPr>
          <p:cNvCxnSpPr>
            <a:cxnSpLocks/>
            <a:stCxn id="151" idx="2"/>
            <a:endCxn id="153" idx="0"/>
          </p:cNvCxnSpPr>
          <p:nvPr/>
        </p:nvCxnSpPr>
        <p:spPr>
          <a:xfrm>
            <a:off x="2616747" y="5716356"/>
            <a:ext cx="14505" cy="685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Rectangle 154">
            <a:extLst>
              <a:ext uri="{FF2B5EF4-FFF2-40B4-BE49-F238E27FC236}">
                <a16:creationId xmlns:a16="http://schemas.microsoft.com/office/drawing/2014/main" id="{52A38A52-32A6-F6BC-DF20-E06AD528E622}"/>
              </a:ext>
            </a:extLst>
          </p:cNvPr>
          <p:cNvSpPr/>
          <p:nvPr/>
        </p:nvSpPr>
        <p:spPr>
          <a:xfrm>
            <a:off x="2146786" y="6296945"/>
            <a:ext cx="968931" cy="423644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Frédéric VII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1848-63</a:t>
            </a:r>
          </a:p>
        </p:txBody>
      </p:sp>
      <p:cxnSp>
        <p:nvCxnSpPr>
          <p:cNvPr id="156" name="Connecteur droit avec flèche 155">
            <a:extLst>
              <a:ext uri="{FF2B5EF4-FFF2-40B4-BE49-F238E27FC236}">
                <a16:creationId xmlns:a16="http://schemas.microsoft.com/office/drawing/2014/main" id="{8279D71E-DCDA-4CA2-2E8B-1CF41FE7A151}"/>
              </a:ext>
            </a:extLst>
          </p:cNvPr>
          <p:cNvCxnSpPr>
            <a:cxnSpLocks/>
            <a:stCxn id="153" idx="2"/>
            <a:endCxn id="155" idx="0"/>
          </p:cNvCxnSpPr>
          <p:nvPr/>
        </p:nvCxnSpPr>
        <p:spPr>
          <a:xfrm>
            <a:off x="2631252" y="6208553"/>
            <a:ext cx="0" cy="883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Rectangle 156">
            <a:extLst>
              <a:ext uri="{FF2B5EF4-FFF2-40B4-BE49-F238E27FC236}">
                <a16:creationId xmlns:a16="http://schemas.microsoft.com/office/drawing/2014/main" id="{DC78DFD3-DF80-8098-8EF8-1981732BE047}"/>
              </a:ext>
            </a:extLst>
          </p:cNvPr>
          <p:cNvSpPr/>
          <p:nvPr/>
        </p:nvSpPr>
        <p:spPr>
          <a:xfrm>
            <a:off x="3186009" y="6307570"/>
            <a:ext cx="968931" cy="403803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Louise-Charlotte</a:t>
            </a:r>
          </a:p>
        </p:txBody>
      </p:sp>
      <p:cxnSp>
        <p:nvCxnSpPr>
          <p:cNvPr id="158" name="Connecteur en angle 71">
            <a:extLst>
              <a:ext uri="{FF2B5EF4-FFF2-40B4-BE49-F238E27FC236}">
                <a16:creationId xmlns:a16="http://schemas.microsoft.com/office/drawing/2014/main" id="{AD8B7A2F-D7E5-3298-BF72-CE57ABB8257A}"/>
              </a:ext>
            </a:extLst>
          </p:cNvPr>
          <p:cNvCxnSpPr>
            <a:cxnSpLocks/>
            <a:stCxn id="153" idx="2"/>
            <a:endCxn id="157" idx="0"/>
          </p:cNvCxnSpPr>
          <p:nvPr/>
        </p:nvCxnSpPr>
        <p:spPr>
          <a:xfrm rot="16200000" flipH="1">
            <a:off x="3101355" y="5738449"/>
            <a:ext cx="99017" cy="1039223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76234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79" y="137411"/>
            <a:ext cx="6109473" cy="452286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1848-1852 : Après la 1</a:t>
            </a:r>
            <a:r>
              <a:rPr lang="fr-FR" b="1" spc="-1" baseline="30000" dirty="0">
                <a:solidFill>
                  <a:srgbClr val="000000"/>
                </a:solidFill>
                <a:cs typeface="Calibri" panose="020F0502020204030204" pitchFamily="34" charset="0"/>
              </a:rPr>
              <a:t>ère</a:t>
            </a:r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 guerre </a:t>
            </a:r>
            <a:r>
              <a:rPr lang="fr-FR" b="1" spc="-1" dirty="0" err="1">
                <a:solidFill>
                  <a:srgbClr val="000000"/>
                </a:solidFill>
                <a:cs typeface="Calibri" panose="020F0502020204030204" pitchFamily="34" charset="0"/>
              </a:rPr>
              <a:t>prusso-danoise</a:t>
            </a:r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, Frédéric VII doit renoncer à l’annexion des duchés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*Mars 1848 : Pour éviter la perte par succession du Schleswig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Les nationalistes danois poussent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Frédéric VII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 annexer le Schleswig au Danemark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*Au Holstein-Lauenburg, les Allemands menacés protestent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La Prusse intervient en leur faveur…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*Avril 1848 : 1</a:t>
            </a:r>
            <a:r>
              <a:rPr lang="fr-FR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ère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guerre </a:t>
            </a:r>
            <a:r>
              <a:rPr lang="fr-FR" spc="-1" dirty="0" err="1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prusso-danoise</a:t>
            </a:r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*Mai 1848 : L’armée prussienne occupe les duchés ; Mais…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*Août 1848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Sous la pression GB-Russie-Suède : Armistice de Malmö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l’armée prussienne se retire…</a:t>
            </a:r>
          </a:p>
        </p:txBody>
      </p:sp>
      <p:pic>
        <p:nvPicPr>
          <p:cNvPr id="20" name="Image 19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E97D2FEC-F63B-2357-A4F3-E79E956F6E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098" y="137411"/>
            <a:ext cx="5765523" cy="658317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6F80C3C4-143A-7F24-0273-E8C1244B87E0}"/>
              </a:ext>
            </a:extLst>
          </p:cNvPr>
          <p:cNvSpPr/>
          <p:nvPr/>
        </p:nvSpPr>
        <p:spPr>
          <a:xfrm>
            <a:off x="9060653" y="191824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AD335F9E-3DAA-C0AB-9353-ABB38B105570}"/>
              </a:ext>
            </a:extLst>
          </p:cNvPr>
          <p:cNvSpPr/>
          <p:nvPr/>
        </p:nvSpPr>
        <p:spPr>
          <a:xfrm>
            <a:off x="10124690" y="390122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4A37CC5-84E9-4B19-9DA2-0C28C0979300}"/>
              </a:ext>
            </a:extLst>
          </p:cNvPr>
          <p:cNvSpPr/>
          <p:nvPr/>
        </p:nvSpPr>
        <p:spPr>
          <a:xfrm>
            <a:off x="7729102" y="105479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E958B5C8-6A47-74D1-2C79-992BF60C4B0C}"/>
              </a:ext>
            </a:extLst>
          </p:cNvPr>
          <p:cNvSpPr/>
          <p:nvPr/>
        </p:nvSpPr>
        <p:spPr>
          <a:xfrm>
            <a:off x="7859567" y="55885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2732141B-582A-4214-36B3-A5C637D13DB7}"/>
              </a:ext>
            </a:extLst>
          </p:cNvPr>
          <p:cNvSpPr/>
          <p:nvPr/>
        </p:nvSpPr>
        <p:spPr>
          <a:xfrm>
            <a:off x="8232231" y="138255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68D3888D-045D-817B-0753-998DD1A60620}"/>
              </a:ext>
            </a:extLst>
          </p:cNvPr>
          <p:cNvCxnSpPr>
            <a:cxnSpLocks/>
            <a:stCxn id="7" idx="1"/>
            <a:endCxn id="11" idx="6"/>
          </p:cNvCxnSpPr>
          <p:nvPr/>
        </p:nvCxnSpPr>
        <p:spPr>
          <a:xfrm flipH="1" flipV="1">
            <a:off x="8407101" y="1457046"/>
            <a:ext cx="679161" cy="48301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ECE944A3-EB2B-7682-CC05-BCE4C4FA9C1C}"/>
              </a:ext>
            </a:extLst>
          </p:cNvPr>
          <p:cNvCxnSpPr>
            <a:cxnSpLocks/>
            <a:stCxn id="11" idx="1"/>
            <a:endCxn id="9" idx="6"/>
          </p:cNvCxnSpPr>
          <p:nvPr/>
        </p:nvCxnSpPr>
        <p:spPr>
          <a:xfrm flipH="1" flipV="1">
            <a:off x="7903972" y="1129281"/>
            <a:ext cx="353868" cy="27509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6499E3A3-29C5-9509-DAAA-FAD775DCA537}"/>
              </a:ext>
            </a:extLst>
          </p:cNvPr>
          <p:cNvCxnSpPr>
            <a:cxnSpLocks/>
            <a:stCxn id="9" idx="0"/>
            <a:endCxn id="10" idx="4"/>
          </p:cNvCxnSpPr>
          <p:nvPr/>
        </p:nvCxnSpPr>
        <p:spPr>
          <a:xfrm flipV="1">
            <a:off x="7816537" y="707833"/>
            <a:ext cx="130465" cy="34696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Rectangle 156">
            <a:extLst>
              <a:ext uri="{FF2B5EF4-FFF2-40B4-BE49-F238E27FC236}">
                <a16:creationId xmlns:a16="http://schemas.microsoft.com/office/drawing/2014/main" id="{6CCDC02C-982E-1FA7-6B5A-9AAD59D7F072}"/>
              </a:ext>
            </a:extLst>
          </p:cNvPr>
          <p:cNvSpPr/>
          <p:nvPr/>
        </p:nvSpPr>
        <p:spPr>
          <a:xfrm>
            <a:off x="3190363" y="4877429"/>
            <a:ext cx="968931" cy="381464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Frédéric V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1746-66</a:t>
            </a:r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EF325CE6-48A7-AE4A-1CCD-7CC2BCCCC495}"/>
              </a:ext>
            </a:extLst>
          </p:cNvPr>
          <p:cNvSpPr/>
          <p:nvPr/>
        </p:nvSpPr>
        <p:spPr>
          <a:xfrm>
            <a:off x="3189307" y="5338429"/>
            <a:ext cx="968931" cy="381464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Christian VII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1766-1784</a:t>
            </a:r>
          </a:p>
        </p:txBody>
      </p:sp>
      <p:cxnSp>
        <p:nvCxnSpPr>
          <p:cNvPr id="159" name="Connecteur droit avec flèche 158">
            <a:extLst>
              <a:ext uri="{FF2B5EF4-FFF2-40B4-BE49-F238E27FC236}">
                <a16:creationId xmlns:a16="http://schemas.microsoft.com/office/drawing/2014/main" id="{98CCF71B-1E57-AE2A-8965-E3DD8F77AAB5}"/>
              </a:ext>
            </a:extLst>
          </p:cNvPr>
          <p:cNvCxnSpPr>
            <a:cxnSpLocks/>
            <a:stCxn id="157" idx="2"/>
            <a:endCxn id="158" idx="0"/>
          </p:cNvCxnSpPr>
          <p:nvPr/>
        </p:nvCxnSpPr>
        <p:spPr>
          <a:xfrm flipH="1">
            <a:off x="3673773" y="5258893"/>
            <a:ext cx="1056" cy="795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Rectangle 159">
            <a:extLst>
              <a:ext uri="{FF2B5EF4-FFF2-40B4-BE49-F238E27FC236}">
                <a16:creationId xmlns:a16="http://schemas.microsoft.com/office/drawing/2014/main" id="{CECACD73-B062-BF53-1A1F-D1E77378F424}"/>
              </a:ext>
            </a:extLst>
          </p:cNvPr>
          <p:cNvSpPr/>
          <p:nvPr/>
        </p:nvSpPr>
        <p:spPr>
          <a:xfrm>
            <a:off x="3186009" y="5791578"/>
            <a:ext cx="968931" cy="416974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Frédéric VI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1784-1839</a:t>
            </a:r>
          </a:p>
        </p:txBody>
      </p:sp>
      <p:cxnSp>
        <p:nvCxnSpPr>
          <p:cNvPr id="161" name="Connecteur droit avec flèche 160">
            <a:extLst>
              <a:ext uri="{FF2B5EF4-FFF2-40B4-BE49-F238E27FC236}">
                <a16:creationId xmlns:a16="http://schemas.microsoft.com/office/drawing/2014/main" id="{F2C00DFA-8CD6-3F41-4971-6F7BF9F062EB}"/>
              </a:ext>
            </a:extLst>
          </p:cNvPr>
          <p:cNvCxnSpPr>
            <a:cxnSpLocks/>
            <a:stCxn id="158" idx="2"/>
            <a:endCxn id="160" idx="0"/>
          </p:cNvCxnSpPr>
          <p:nvPr/>
        </p:nvCxnSpPr>
        <p:spPr>
          <a:xfrm flipH="1">
            <a:off x="3670475" y="5719893"/>
            <a:ext cx="3298" cy="716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Rectangle 161">
            <a:extLst>
              <a:ext uri="{FF2B5EF4-FFF2-40B4-BE49-F238E27FC236}">
                <a16:creationId xmlns:a16="http://schemas.microsoft.com/office/drawing/2014/main" id="{DECEE65A-7C40-5217-BE47-FC6A16228ED7}"/>
              </a:ext>
            </a:extLst>
          </p:cNvPr>
          <p:cNvSpPr/>
          <p:nvPr/>
        </p:nvSpPr>
        <p:spPr>
          <a:xfrm>
            <a:off x="2132281" y="5334892"/>
            <a:ext cx="968931" cy="381464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Frédéric</a:t>
            </a:r>
          </a:p>
        </p:txBody>
      </p:sp>
      <p:cxnSp>
        <p:nvCxnSpPr>
          <p:cNvPr id="163" name="Connecteur en angle 71">
            <a:extLst>
              <a:ext uri="{FF2B5EF4-FFF2-40B4-BE49-F238E27FC236}">
                <a16:creationId xmlns:a16="http://schemas.microsoft.com/office/drawing/2014/main" id="{6320C611-1470-C15E-47B9-045EAF6F39BB}"/>
              </a:ext>
            </a:extLst>
          </p:cNvPr>
          <p:cNvCxnSpPr>
            <a:cxnSpLocks/>
            <a:stCxn id="157" idx="2"/>
            <a:endCxn id="162" idx="0"/>
          </p:cNvCxnSpPr>
          <p:nvPr/>
        </p:nvCxnSpPr>
        <p:spPr>
          <a:xfrm rot="5400000">
            <a:off x="3107789" y="4767851"/>
            <a:ext cx="75999" cy="105808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Rectangle 163">
            <a:extLst>
              <a:ext uri="{FF2B5EF4-FFF2-40B4-BE49-F238E27FC236}">
                <a16:creationId xmlns:a16="http://schemas.microsoft.com/office/drawing/2014/main" id="{E2EAF505-3729-C726-40D5-6203A56F3E0E}"/>
              </a:ext>
            </a:extLst>
          </p:cNvPr>
          <p:cNvSpPr/>
          <p:nvPr/>
        </p:nvSpPr>
        <p:spPr>
          <a:xfrm>
            <a:off x="2146786" y="5784909"/>
            <a:ext cx="968931" cy="423644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Christian VIII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1839-48</a:t>
            </a:r>
          </a:p>
        </p:txBody>
      </p:sp>
      <p:cxnSp>
        <p:nvCxnSpPr>
          <p:cNvPr id="165" name="Connecteur droit avec flèche 164">
            <a:extLst>
              <a:ext uri="{FF2B5EF4-FFF2-40B4-BE49-F238E27FC236}">
                <a16:creationId xmlns:a16="http://schemas.microsoft.com/office/drawing/2014/main" id="{074B809B-2DA5-5548-710F-3DBE1FCE7CB9}"/>
              </a:ext>
            </a:extLst>
          </p:cNvPr>
          <p:cNvCxnSpPr>
            <a:cxnSpLocks/>
            <a:stCxn id="162" idx="2"/>
            <a:endCxn id="164" idx="0"/>
          </p:cNvCxnSpPr>
          <p:nvPr/>
        </p:nvCxnSpPr>
        <p:spPr>
          <a:xfrm>
            <a:off x="2616747" y="5716356"/>
            <a:ext cx="14505" cy="685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Rectangle 165">
            <a:extLst>
              <a:ext uri="{FF2B5EF4-FFF2-40B4-BE49-F238E27FC236}">
                <a16:creationId xmlns:a16="http://schemas.microsoft.com/office/drawing/2014/main" id="{DC6BF375-48E3-285B-725A-05937D24F133}"/>
              </a:ext>
            </a:extLst>
          </p:cNvPr>
          <p:cNvSpPr/>
          <p:nvPr/>
        </p:nvSpPr>
        <p:spPr>
          <a:xfrm>
            <a:off x="2146786" y="6296945"/>
            <a:ext cx="968931" cy="423644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Frédéric VII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1848-63</a:t>
            </a:r>
          </a:p>
        </p:txBody>
      </p:sp>
      <p:cxnSp>
        <p:nvCxnSpPr>
          <p:cNvPr id="167" name="Connecteur droit avec flèche 166">
            <a:extLst>
              <a:ext uri="{FF2B5EF4-FFF2-40B4-BE49-F238E27FC236}">
                <a16:creationId xmlns:a16="http://schemas.microsoft.com/office/drawing/2014/main" id="{EE7ED323-1AB0-CB9A-9B9A-3A274CDADE7C}"/>
              </a:ext>
            </a:extLst>
          </p:cNvPr>
          <p:cNvCxnSpPr>
            <a:cxnSpLocks/>
            <a:stCxn id="164" idx="2"/>
            <a:endCxn id="166" idx="0"/>
          </p:cNvCxnSpPr>
          <p:nvPr/>
        </p:nvCxnSpPr>
        <p:spPr>
          <a:xfrm>
            <a:off x="2631252" y="6208553"/>
            <a:ext cx="0" cy="883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Rectangle 169">
            <a:extLst>
              <a:ext uri="{FF2B5EF4-FFF2-40B4-BE49-F238E27FC236}">
                <a16:creationId xmlns:a16="http://schemas.microsoft.com/office/drawing/2014/main" id="{A44770EF-219C-6012-0B4F-EC2A6378FA36}"/>
              </a:ext>
            </a:extLst>
          </p:cNvPr>
          <p:cNvSpPr/>
          <p:nvPr/>
        </p:nvSpPr>
        <p:spPr>
          <a:xfrm>
            <a:off x="3186009" y="6307570"/>
            <a:ext cx="968931" cy="403803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Louise-Charlotte</a:t>
            </a:r>
          </a:p>
        </p:txBody>
      </p:sp>
      <p:cxnSp>
        <p:nvCxnSpPr>
          <p:cNvPr id="171" name="Connecteur en angle 71">
            <a:extLst>
              <a:ext uri="{FF2B5EF4-FFF2-40B4-BE49-F238E27FC236}">
                <a16:creationId xmlns:a16="http://schemas.microsoft.com/office/drawing/2014/main" id="{86D14A87-E014-24B2-36B0-7170E741E031}"/>
              </a:ext>
            </a:extLst>
          </p:cNvPr>
          <p:cNvCxnSpPr>
            <a:cxnSpLocks/>
            <a:stCxn id="164" idx="2"/>
            <a:endCxn id="170" idx="0"/>
          </p:cNvCxnSpPr>
          <p:nvPr/>
        </p:nvCxnSpPr>
        <p:spPr>
          <a:xfrm rot="16200000" flipH="1">
            <a:off x="3101355" y="5738449"/>
            <a:ext cx="99017" cy="1039223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Ellipse 171">
            <a:extLst>
              <a:ext uri="{FF2B5EF4-FFF2-40B4-BE49-F238E27FC236}">
                <a16:creationId xmlns:a16="http://schemas.microsoft.com/office/drawing/2014/main" id="{828BBA4F-199B-F392-E5CF-6C166F218CAF}"/>
              </a:ext>
            </a:extLst>
          </p:cNvPr>
          <p:cNvSpPr/>
          <p:nvPr/>
        </p:nvSpPr>
        <p:spPr>
          <a:xfrm>
            <a:off x="7106791" y="3582123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3" name="Ellipse 172">
            <a:extLst>
              <a:ext uri="{FF2B5EF4-FFF2-40B4-BE49-F238E27FC236}">
                <a16:creationId xmlns:a16="http://schemas.microsoft.com/office/drawing/2014/main" id="{1949F066-44FD-41D7-A742-1F06298E28B9}"/>
              </a:ext>
            </a:extLst>
          </p:cNvPr>
          <p:cNvSpPr/>
          <p:nvPr/>
        </p:nvSpPr>
        <p:spPr>
          <a:xfrm>
            <a:off x="8144796" y="137410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1541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79" y="137411"/>
            <a:ext cx="6109473" cy="36918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1848-1852 : Après la 1</a:t>
            </a:r>
            <a:r>
              <a:rPr lang="fr-FR" b="1" spc="-1" baseline="30000" dirty="0">
                <a:solidFill>
                  <a:srgbClr val="000000"/>
                </a:solidFill>
                <a:cs typeface="Calibri" panose="020F0502020204030204" pitchFamily="34" charset="0"/>
              </a:rPr>
              <a:t>ère</a:t>
            </a:r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 guerre </a:t>
            </a:r>
            <a:r>
              <a:rPr lang="fr-FR" b="1" spc="-1" dirty="0" err="1">
                <a:solidFill>
                  <a:srgbClr val="000000"/>
                </a:solidFill>
                <a:cs typeface="Calibri" panose="020F0502020204030204" pitchFamily="34" charset="0"/>
              </a:rPr>
              <a:t>prusso-danoise</a:t>
            </a:r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, Frédéric VII doit renoncer à l’annexion des duchés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*Juillet 1849 : Fin du Parlement de Francfort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 Danemark en profite pour reprendre le conflit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*Et finalement, règlement en deux temps…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1) Juillet-Août 1850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Paix de Berlin et 1</a:t>
            </a:r>
            <a:r>
              <a:rPr lang="fr-FR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er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protocole de Londres qui…</a:t>
            </a:r>
          </a:p>
          <a:p>
            <a:r>
              <a:rPr lang="fr-FR" dirty="0"/>
              <a:t>Réhabilitent les distinctions entre les duchés et le Danemark</a:t>
            </a:r>
          </a:p>
          <a:p>
            <a:endParaRPr lang="fr-FR" dirty="0"/>
          </a:p>
          <a:p>
            <a:r>
              <a:rPr lang="fr-FR" dirty="0"/>
              <a:t>*Et…</a:t>
            </a:r>
          </a:p>
        </p:txBody>
      </p:sp>
      <p:pic>
        <p:nvPicPr>
          <p:cNvPr id="20" name="Image 19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E97D2FEC-F63B-2357-A4F3-E79E956F6E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098" y="137411"/>
            <a:ext cx="5765523" cy="658317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AA39E381-A816-FC6A-5621-4C9EB6ABEDFD}"/>
              </a:ext>
            </a:extLst>
          </p:cNvPr>
          <p:cNvSpPr/>
          <p:nvPr/>
        </p:nvSpPr>
        <p:spPr>
          <a:xfrm>
            <a:off x="9060653" y="191824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816224F0-03DC-5EBA-345E-B49BBA6ADECD}"/>
              </a:ext>
            </a:extLst>
          </p:cNvPr>
          <p:cNvSpPr/>
          <p:nvPr/>
        </p:nvSpPr>
        <p:spPr>
          <a:xfrm>
            <a:off x="10124690" y="390122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DC0FFACF-201D-2B1B-42D5-58DCF8B87AB8}"/>
              </a:ext>
            </a:extLst>
          </p:cNvPr>
          <p:cNvSpPr/>
          <p:nvPr/>
        </p:nvSpPr>
        <p:spPr>
          <a:xfrm>
            <a:off x="7729102" y="105479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10D3501A-B4BB-D399-CC68-4B182A5ECDDB}"/>
              </a:ext>
            </a:extLst>
          </p:cNvPr>
          <p:cNvSpPr/>
          <p:nvPr/>
        </p:nvSpPr>
        <p:spPr>
          <a:xfrm>
            <a:off x="7859567" y="55885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E5B1AF64-15D5-8E86-0925-BBD69DFD0F84}"/>
              </a:ext>
            </a:extLst>
          </p:cNvPr>
          <p:cNvSpPr/>
          <p:nvPr/>
        </p:nvSpPr>
        <p:spPr>
          <a:xfrm>
            <a:off x="8232231" y="138255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7" name="Ellipse 136">
            <a:extLst>
              <a:ext uri="{FF2B5EF4-FFF2-40B4-BE49-F238E27FC236}">
                <a16:creationId xmlns:a16="http://schemas.microsoft.com/office/drawing/2014/main" id="{09DA2212-7E4A-1675-D509-6CD885D22DA3}"/>
              </a:ext>
            </a:extLst>
          </p:cNvPr>
          <p:cNvSpPr/>
          <p:nvPr/>
        </p:nvSpPr>
        <p:spPr>
          <a:xfrm>
            <a:off x="7106791" y="3582123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8" name="Ellipse 137">
            <a:extLst>
              <a:ext uri="{FF2B5EF4-FFF2-40B4-BE49-F238E27FC236}">
                <a16:creationId xmlns:a16="http://schemas.microsoft.com/office/drawing/2014/main" id="{AB20246E-D360-909D-2E89-937C37B6A8CE}"/>
              </a:ext>
            </a:extLst>
          </p:cNvPr>
          <p:cNvSpPr/>
          <p:nvPr/>
        </p:nvSpPr>
        <p:spPr>
          <a:xfrm>
            <a:off x="8144796" y="137410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EF74C3D8-3AE3-22A3-30C2-01E97F73E009}"/>
              </a:ext>
            </a:extLst>
          </p:cNvPr>
          <p:cNvSpPr/>
          <p:nvPr/>
        </p:nvSpPr>
        <p:spPr>
          <a:xfrm>
            <a:off x="3190363" y="4877429"/>
            <a:ext cx="968931" cy="381464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Frédéric V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1746-66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95503B36-B6AD-96B4-2089-2B5028AC83EA}"/>
              </a:ext>
            </a:extLst>
          </p:cNvPr>
          <p:cNvSpPr/>
          <p:nvPr/>
        </p:nvSpPr>
        <p:spPr>
          <a:xfrm>
            <a:off x="3189307" y="5338429"/>
            <a:ext cx="968931" cy="381464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Christian VII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1766-1784</a:t>
            </a:r>
          </a:p>
        </p:txBody>
      </p:sp>
      <p:cxnSp>
        <p:nvCxnSpPr>
          <p:cNvPr id="142" name="Connecteur droit avec flèche 141">
            <a:extLst>
              <a:ext uri="{FF2B5EF4-FFF2-40B4-BE49-F238E27FC236}">
                <a16:creationId xmlns:a16="http://schemas.microsoft.com/office/drawing/2014/main" id="{4300F58A-71CA-0DB5-A580-69F537B2CA0D}"/>
              </a:ext>
            </a:extLst>
          </p:cNvPr>
          <p:cNvCxnSpPr>
            <a:cxnSpLocks/>
            <a:stCxn id="140" idx="2"/>
            <a:endCxn id="141" idx="0"/>
          </p:cNvCxnSpPr>
          <p:nvPr/>
        </p:nvCxnSpPr>
        <p:spPr>
          <a:xfrm flipH="1">
            <a:off x="3673773" y="5258893"/>
            <a:ext cx="1056" cy="795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Rectangle 142">
            <a:extLst>
              <a:ext uri="{FF2B5EF4-FFF2-40B4-BE49-F238E27FC236}">
                <a16:creationId xmlns:a16="http://schemas.microsoft.com/office/drawing/2014/main" id="{51022F78-3B2F-38A3-BC87-0DEBF2662243}"/>
              </a:ext>
            </a:extLst>
          </p:cNvPr>
          <p:cNvSpPr/>
          <p:nvPr/>
        </p:nvSpPr>
        <p:spPr>
          <a:xfrm>
            <a:off x="3186009" y="5791578"/>
            <a:ext cx="968931" cy="416974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Frédéric VI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1784-1839</a:t>
            </a:r>
          </a:p>
        </p:txBody>
      </p:sp>
      <p:cxnSp>
        <p:nvCxnSpPr>
          <p:cNvPr id="144" name="Connecteur droit avec flèche 143">
            <a:extLst>
              <a:ext uri="{FF2B5EF4-FFF2-40B4-BE49-F238E27FC236}">
                <a16:creationId xmlns:a16="http://schemas.microsoft.com/office/drawing/2014/main" id="{5BE9AE64-43F8-E091-E50F-2C185D786393}"/>
              </a:ext>
            </a:extLst>
          </p:cNvPr>
          <p:cNvCxnSpPr>
            <a:cxnSpLocks/>
            <a:stCxn id="141" idx="2"/>
            <a:endCxn id="143" idx="0"/>
          </p:cNvCxnSpPr>
          <p:nvPr/>
        </p:nvCxnSpPr>
        <p:spPr>
          <a:xfrm flipH="1">
            <a:off x="3670475" y="5719893"/>
            <a:ext cx="3298" cy="716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CF231C8A-6050-41E2-BF3A-CBBD118EC89C}"/>
              </a:ext>
            </a:extLst>
          </p:cNvPr>
          <p:cNvSpPr/>
          <p:nvPr/>
        </p:nvSpPr>
        <p:spPr>
          <a:xfrm>
            <a:off x="2132281" y="5334892"/>
            <a:ext cx="968931" cy="381464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Frédéric</a:t>
            </a:r>
          </a:p>
        </p:txBody>
      </p:sp>
      <p:cxnSp>
        <p:nvCxnSpPr>
          <p:cNvPr id="146" name="Connecteur en angle 71">
            <a:extLst>
              <a:ext uri="{FF2B5EF4-FFF2-40B4-BE49-F238E27FC236}">
                <a16:creationId xmlns:a16="http://schemas.microsoft.com/office/drawing/2014/main" id="{40C1C761-B76A-7923-6D44-10C9E5F52777}"/>
              </a:ext>
            </a:extLst>
          </p:cNvPr>
          <p:cNvCxnSpPr>
            <a:cxnSpLocks/>
            <a:stCxn id="140" idx="2"/>
            <a:endCxn id="145" idx="0"/>
          </p:cNvCxnSpPr>
          <p:nvPr/>
        </p:nvCxnSpPr>
        <p:spPr>
          <a:xfrm rot="5400000">
            <a:off x="3107789" y="4767851"/>
            <a:ext cx="75999" cy="105808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Rectangle 146">
            <a:extLst>
              <a:ext uri="{FF2B5EF4-FFF2-40B4-BE49-F238E27FC236}">
                <a16:creationId xmlns:a16="http://schemas.microsoft.com/office/drawing/2014/main" id="{1730E9AA-4764-D06F-548C-884CC8FA68EA}"/>
              </a:ext>
            </a:extLst>
          </p:cNvPr>
          <p:cNvSpPr/>
          <p:nvPr/>
        </p:nvSpPr>
        <p:spPr>
          <a:xfrm>
            <a:off x="2146786" y="5784909"/>
            <a:ext cx="968931" cy="423644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Christian VIII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1839-48</a:t>
            </a:r>
          </a:p>
        </p:txBody>
      </p:sp>
      <p:cxnSp>
        <p:nvCxnSpPr>
          <p:cNvPr id="149" name="Connecteur droit avec flèche 148">
            <a:extLst>
              <a:ext uri="{FF2B5EF4-FFF2-40B4-BE49-F238E27FC236}">
                <a16:creationId xmlns:a16="http://schemas.microsoft.com/office/drawing/2014/main" id="{039ADB32-F7BE-6E37-BBCF-40AD1C98BA6C}"/>
              </a:ext>
            </a:extLst>
          </p:cNvPr>
          <p:cNvCxnSpPr>
            <a:cxnSpLocks/>
            <a:stCxn id="145" idx="2"/>
            <a:endCxn id="147" idx="0"/>
          </p:cNvCxnSpPr>
          <p:nvPr/>
        </p:nvCxnSpPr>
        <p:spPr>
          <a:xfrm>
            <a:off x="2616747" y="5716356"/>
            <a:ext cx="14505" cy="685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Rectangle 149">
            <a:extLst>
              <a:ext uri="{FF2B5EF4-FFF2-40B4-BE49-F238E27FC236}">
                <a16:creationId xmlns:a16="http://schemas.microsoft.com/office/drawing/2014/main" id="{FB985F70-44B6-AA13-82F8-9E04B05B16F3}"/>
              </a:ext>
            </a:extLst>
          </p:cNvPr>
          <p:cNvSpPr/>
          <p:nvPr/>
        </p:nvSpPr>
        <p:spPr>
          <a:xfrm>
            <a:off x="2146786" y="6296945"/>
            <a:ext cx="968931" cy="423644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Frédéric VII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1848-63</a:t>
            </a:r>
          </a:p>
        </p:txBody>
      </p:sp>
      <p:cxnSp>
        <p:nvCxnSpPr>
          <p:cNvPr id="151" name="Connecteur droit avec flèche 150">
            <a:extLst>
              <a:ext uri="{FF2B5EF4-FFF2-40B4-BE49-F238E27FC236}">
                <a16:creationId xmlns:a16="http://schemas.microsoft.com/office/drawing/2014/main" id="{6FCA4680-287D-0060-A744-928B17B3BCF3}"/>
              </a:ext>
            </a:extLst>
          </p:cNvPr>
          <p:cNvCxnSpPr>
            <a:cxnSpLocks/>
            <a:stCxn id="147" idx="2"/>
            <a:endCxn id="150" idx="0"/>
          </p:cNvCxnSpPr>
          <p:nvPr/>
        </p:nvCxnSpPr>
        <p:spPr>
          <a:xfrm>
            <a:off x="2631252" y="6208553"/>
            <a:ext cx="0" cy="883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Rectangle 165">
            <a:extLst>
              <a:ext uri="{FF2B5EF4-FFF2-40B4-BE49-F238E27FC236}">
                <a16:creationId xmlns:a16="http://schemas.microsoft.com/office/drawing/2014/main" id="{6C42C595-8372-BB20-7A1C-257C9DA53B4F}"/>
              </a:ext>
            </a:extLst>
          </p:cNvPr>
          <p:cNvSpPr/>
          <p:nvPr/>
        </p:nvSpPr>
        <p:spPr>
          <a:xfrm>
            <a:off x="3186009" y="6307570"/>
            <a:ext cx="968931" cy="403803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Louise-Charlotte</a:t>
            </a:r>
          </a:p>
        </p:txBody>
      </p:sp>
      <p:cxnSp>
        <p:nvCxnSpPr>
          <p:cNvPr id="167" name="Connecteur en angle 71">
            <a:extLst>
              <a:ext uri="{FF2B5EF4-FFF2-40B4-BE49-F238E27FC236}">
                <a16:creationId xmlns:a16="http://schemas.microsoft.com/office/drawing/2014/main" id="{B515D9E1-4F53-1B5D-7D62-940BBFF4C04E}"/>
              </a:ext>
            </a:extLst>
          </p:cNvPr>
          <p:cNvCxnSpPr>
            <a:cxnSpLocks/>
            <a:stCxn id="147" idx="2"/>
            <a:endCxn id="166" idx="0"/>
          </p:cNvCxnSpPr>
          <p:nvPr/>
        </p:nvCxnSpPr>
        <p:spPr>
          <a:xfrm rot="16200000" flipH="1">
            <a:off x="3101355" y="5738449"/>
            <a:ext cx="99017" cy="1039223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75858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79" y="137411"/>
            <a:ext cx="6109473" cy="39534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1848-1852 : Après la 1</a:t>
            </a:r>
            <a:r>
              <a:rPr lang="fr-FR" b="1" spc="-1" baseline="30000" dirty="0">
                <a:solidFill>
                  <a:srgbClr val="000000"/>
                </a:solidFill>
                <a:cs typeface="Calibri" panose="020F0502020204030204" pitchFamily="34" charset="0"/>
              </a:rPr>
              <a:t>ère</a:t>
            </a:r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 guerre </a:t>
            </a:r>
            <a:r>
              <a:rPr lang="fr-FR" b="1" spc="-1" dirty="0" err="1">
                <a:solidFill>
                  <a:srgbClr val="000000"/>
                </a:solidFill>
                <a:cs typeface="Calibri" panose="020F0502020204030204" pitchFamily="34" charset="0"/>
              </a:rPr>
              <a:t>prusso-danoise</a:t>
            </a:r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, Frédéric VII doit renoncer à l’annexion des duchés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2) Mai 1852 : 2</a:t>
            </a:r>
            <a:r>
              <a:rPr lang="fr-FR" spc="-1" baseline="30000" dirty="0">
                <a:solidFill>
                  <a:srgbClr val="000000"/>
                </a:solidFill>
                <a:cs typeface="Calibri" panose="020F0502020204030204" pitchFamily="34" charset="0"/>
              </a:rPr>
              <a:t>ème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 protocole de Londres signé par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Danemark, Suède, GB, France, Russie et </a:t>
            </a:r>
            <a:r>
              <a:rPr lang="fr-FR" u="sng" spc="-1" dirty="0">
                <a:solidFill>
                  <a:srgbClr val="000000"/>
                </a:solidFill>
                <a:cs typeface="Calibri" panose="020F0502020204030204" pitchFamily="34" charset="0"/>
              </a:rPr>
              <a:t>Autriche-Prusse</a:t>
            </a:r>
          </a:p>
          <a:p>
            <a:endParaRPr lang="fr-FR" dirty="0"/>
          </a:p>
          <a:p>
            <a:r>
              <a:rPr lang="fr-FR" dirty="0"/>
              <a:t>a) Successeur : </a:t>
            </a:r>
            <a:r>
              <a:rPr lang="fr-FR" u="sng" dirty="0"/>
              <a:t>Christian</a:t>
            </a:r>
            <a:r>
              <a:rPr lang="fr-FR" dirty="0"/>
              <a:t>, descendant d’une lignée masculine</a:t>
            </a:r>
          </a:p>
          <a:p>
            <a:r>
              <a:rPr lang="fr-FR" dirty="0"/>
              <a:t>Et époux de Louise, cousine du roi </a:t>
            </a:r>
            <a:r>
              <a:rPr lang="fr-FR" u="sng" dirty="0"/>
              <a:t>Frédéric VII</a:t>
            </a:r>
          </a:p>
          <a:p>
            <a:pPr>
              <a:defRPr/>
            </a:pPr>
            <a:r>
              <a:rPr lang="fr-FR" sz="1700" dirty="0"/>
              <a:t>NB : Le prétendant </a:t>
            </a:r>
            <a:r>
              <a:rPr lang="fr-FR" sz="1700" dirty="0">
                <a:solidFill>
                  <a:schemeClr val="tx1"/>
                </a:solidFill>
              </a:rPr>
              <a:t>Christian d’</a:t>
            </a:r>
            <a:r>
              <a:rPr lang="fr-FR" sz="1700" dirty="0" err="1">
                <a:solidFill>
                  <a:schemeClr val="tx1"/>
                </a:solidFill>
              </a:rPr>
              <a:t>Augustenborg</a:t>
            </a:r>
            <a:r>
              <a:rPr lang="fr-FR" sz="1700" dirty="0">
                <a:solidFill>
                  <a:schemeClr val="tx1"/>
                </a:solidFill>
              </a:rPr>
              <a:t> renonce aux duchés</a:t>
            </a:r>
          </a:p>
          <a:p>
            <a:endParaRPr lang="fr-FR" dirty="0"/>
          </a:p>
          <a:p>
            <a:r>
              <a:rPr lang="fr-FR" dirty="0"/>
              <a:t>b) La monarchie danoise conservera les duchés</a:t>
            </a:r>
          </a:p>
          <a:p>
            <a:r>
              <a:rPr lang="fr-FR" dirty="0"/>
              <a:t>Mais les duchés doivent demeurer distincts du Danemark</a:t>
            </a:r>
          </a:p>
          <a:p>
            <a:endParaRPr lang="fr-FR" dirty="0"/>
          </a:p>
          <a:p>
            <a:r>
              <a:rPr lang="fr-FR" dirty="0"/>
              <a:t>*Nationalistes danois et allemands insatisfaits…</a:t>
            </a:r>
          </a:p>
        </p:txBody>
      </p:sp>
      <p:pic>
        <p:nvPicPr>
          <p:cNvPr id="20" name="Image 19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E97D2FEC-F63B-2357-A4F3-E79E956F6E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098" y="137411"/>
            <a:ext cx="5765523" cy="658317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AA39E381-A816-FC6A-5621-4C9EB6ABEDFD}"/>
              </a:ext>
            </a:extLst>
          </p:cNvPr>
          <p:cNvSpPr/>
          <p:nvPr/>
        </p:nvSpPr>
        <p:spPr>
          <a:xfrm>
            <a:off x="9060653" y="191824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816224F0-03DC-5EBA-345E-B49BBA6ADECD}"/>
              </a:ext>
            </a:extLst>
          </p:cNvPr>
          <p:cNvSpPr/>
          <p:nvPr/>
        </p:nvSpPr>
        <p:spPr>
          <a:xfrm>
            <a:off x="10124690" y="390122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DC0FFACF-201D-2B1B-42D5-58DCF8B87AB8}"/>
              </a:ext>
            </a:extLst>
          </p:cNvPr>
          <p:cNvSpPr/>
          <p:nvPr/>
        </p:nvSpPr>
        <p:spPr>
          <a:xfrm>
            <a:off x="7729102" y="105479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10D3501A-B4BB-D399-CC68-4B182A5ECDDB}"/>
              </a:ext>
            </a:extLst>
          </p:cNvPr>
          <p:cNvSpPr/>
          <p:nvPr/>
        </p:nvSpPr>
        <p:spPr>
          <a:xfrm>
            <a:off x="7859567" y="55885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E5B1AF64-15D5-8E86-0925-BBD69DFD0F84}"/>
              </a:ext>
            </a:extLst>
          </p:cNvPr>
          <p:cNvSpPr/>
          <p:nvPr/>
        </p:nvSpPr>
        <p:spPr>
          <a:xfrm>
            <a:off x="8232231" y="138255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E9C4BF21-E16B-1C57-CC00-8A4A5B2D4936}"/>
              </a:ext>
            </a:extLst>
          </p:cNvPr>
          <p:cNvSpPr/>
          <p:nvPr/>
        </p:nvSpPr>
        <p:spPr>
          <a:xfrm>
            <a:off x="5027801" y="4486935"/>
            <a:ext cx="968931" cy="381464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Frédéric V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1746-66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82F57701-E6CA-75FA-43C1-4326FC1A82F3}"/>
              </a:ext>
            </a:extLst>
          </p:cNvPr>
          <p:cNvSpPr/>
          <p:nvPr/>
        </p:nvSpPr>
        <p:spPr>
          <a:xfrm>
            <a:off x="5026745" y="4947935"/>
            <a:ext cx="968931" cy="381464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Christian VII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1766-1784</a:t>
            </a:r>
          </a:p>
        </p:txBody>
      </p:sp>
      <p:cxnSp>
        <p:nvCxnSpPr>
          <p:cNvPr id="137" name="Connecteur droit avec flèche 136">
            <a:extLst>
              <a:ext uri="{FF2B5EF4-FFF2-40B4-BE49-F238E27FC236}">
                <a16:creationId xmlns:a16="http://schemas.microsoft.com/office/drawing/2014/main" id="{7CB51666-145C-2BCC-AB4C-D00CEEA61B22}"/>
              </a:ext>
            </a:extLst>
          </p:cNvPr>
          <p:cNvCxnSpPr>
            <a:cxnSpLocks/>
            <a:stCxn id="135" idx="2"/>
            <a:endCxn id="136" idx="0"/>
          </p:cNvCxnSpPr>
          <p:nvPr/>
        </p:nvCxnSpPr>
        <p:spPr>
          <a:xfrm flipH="1">
            <a:off x="5511211" y="4868399"/>
            <a:ext cx="1056" cy="795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Rectangle 137">
            <a:extLst>
              <a:ext uri="{FF2B5EF4-FFF2-40B4-BE49-F238E27FC236}">
                <a16:creationId xmlns:a16="http://schemas.microsoft.com/office/drawing/2014/main" id="{823222EB-AD5D-9563-39FE-010DC6496B95}"/>
              </a:ext>
            </a:extLst>
          </p:cNvPr>
          <p:cNvSpPr/>
          <p:nvPr/>
        </p:nvSpPr>
        <p:spPr>
          <a:xfrm>
            <a:off x="5023447" y="5401084"/>
            <a:ext cx="968931" cy="416974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Frédéric VI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1784-1839</a:t>
            </a:r>
          </a:p>
        </p:txBody>
      </p:sp>
      <p:cxnSp>
        <p:nvCxnSpPr>
          <p:cNvPr id="139" name="Connecteur droit avec flèche 138">
            <a:extLst>
              <a:ext uri="{FF2B5EF4-FFF2-40B4-BE49-F238E27FC236}">
                <a16:creationId xmlns:a16="http://schemas.microsoft.com/office/drawing/2014/main" id="{8F488088-5747-4E84-189F-FE2C985A6DD1}"/>
              </a:ext>
            </a:extLst>
          </p:cNvPr>
          <p:cNvCxnSpPr>
            <a:cxnSpLocks/>
            <a:stCxn id="136" idx="2"/>
            <a:endCxn id="138" idx="0"/>
          </p:cNvCxnSpPr>
          <p:nvPr/>
        </p:nvCxnSpPr>
        <p:spPr>
          <a:xfrm flipH="1">
            <a:off x="5507913" y="5329399"/>
            <a:ext cx="3298" cy="716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Rectangle 139">
            <a:extLst>
              <a:ext uri="{FF2B5EF4-FFF2-40B4-BE49-F238E27FC236}">
                <a16:creationId xmlns:a16="http://schemas.microsoft.com/office/drawing/2014/main" id="{22AB5954-926E-683D-7FAD-2A67BD675328}"/>
              </a:ext>
            </a:extLst>
          </p:cNvPr>
          <p:cNvSpPr/>
          <p:nvPr/>
        </p:nvSpPr>
        <p:spPr>
          <a:xfrm>
            <a:off x="3969719" y="4944398"/>
            <a:ext cx="968931" cy="381464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Frédéric</a:t>
            </a:r>
          </a:p>
        </p:txBody>
      </p:sp>
      <p:cxnSp>
        <p:nvCxnSpPr>
          <p:cNvPr id="141" name="Connecteur en angle 71">
            <a:extLst>
              <a:ext uri="{FF2B5EF4-FFF2-40B4-BE49-F238E27FC236}">
                <a16:creationId xmlns:a16="http://schemas.microsoft.com/office/drawing/2014/main" id="{3E883DAB-595E-A5D5-CD61-11E6D63FC752}"/>
              </a:ext>
            </a:extLst>
          </p:cNvPr>
          <p:cNvCxnSpPr>
            <a:cxnSpLocks/>
            <a:stCxn id="135" idx="2"/>
            <a:endCxn id="140" idx="0"/>
          </p:cNvCxnSpPr>
          <p:nvPr/>
        </p:nvCxnSpPr>
        <p:spPr>
          <a:xfrm rot="5400000">
            <a:off x="4945227" y="4377357"/>
            <a:ext cx="75999" cy="105808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Rectangle 141">
            <a:extLst>
              <a:ext uri="{FF2B5EF4-FFF2-40B4-BE49-F238E27FC236}">
                <a16:creationId xmlns:a16="http://schemas.microsoft.com/office/drawing/2014/main" id="{BFB72A5A-ACDE-6748-A83A-F8295C86B484}"/>
              </a:ext>
            </a:extLst>
          </p:cNvPr>
          <p:cNvSpPr/>
          <p:nvPr/>
        </p:nvSpPr>
        <p:spPr>
          <a:xfrm>
            <a:off x="3984224" y="5394415"/>
            <a:ext cx="968931" cy="423644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Christian VIII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1839-48</a:t>
            </a:r>
          </a:p>
        </p:txBody>
      </p:sp>
      <p:cxnSp>
        <p:nvCxnSpPr>
          <p:cNvPr id="143" name="Connecteur droit avec flèche 142">
            <a:extLst>
              <a:ext uri="{FF2B5EF4-FFF2-40B4-BE49-F238E27FC236}">
                <a16:creationId xmlns:a16="http://schemas.microsoft.com/office/drawing/2014/main" id="{0BF37D46-C3EC-1EB9-7DFB-14BD964E67F7}"/>
              </a:ext>
            </a:extLst>
          </p:cNvPr>
          <p:cNvCxnSpPr>
            <a:cxnSpLocks/>
            <a:stCxn id="140" idx="2"/>
            <a:endCxn id="142" idx="0"/>
          </p:cNvCxnSpPr>
          <p:nvPr/>
        </p:nvCxnSpPr>
        <p:spPr>
          <a:xfrm>
            <a:off x="4454185" y="5325862"/>
            <a:ext cx="14505" cy="685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Rectangle 143">
            <a:extLst>
              <a:ext uri="{FF2B5EF4-FFF2-40B4-BE49-F238E27FC236}">
                <a16:creationId xmlns:a16="http://schemas.microsoft.com/office/drawing/2014/main" id="{263376D4-7FF3-2ACC-A27F-3B9C8771250A}"/>
              </a:ext>
            </a:extLst>
          </p:cNvPr>
          <p:cNvSpPr/>
          <p:nvPr/>
        </p:nvSpPr>
        <p:spPr>
          <a:xfrm>
            <a:off x="3984224" y="5906451"/>
            <a:ext cx="968931" cy="423644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Frédéric VII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1848-63</a:t>
            </a:r>
          </a:p>
        </p:txBody>
      </p:sp>
      <p:cxnSp>
        <p:nvCxnSpPr>
          <p:cNvPr id="145" name="Connecteur droit avec flèche 144">
            <a:extLst>
              <a:ext uri="{FF2B5EF4-FFF2-40B4-BE49-F238E27FC236}">
                <a16:creationId xmlns:a16="http://schemas.microsoft.com/office/drawing/2014/main" id="{D02CCB17-A1E4-E2C7-E0B4-AE078E67E834}"/>
              </a:ext>
            </a:extLst>
          </p:cNvPr>
          <p:cNvCxnSpPr>
            <a:cxnSpLocks/>
            <a:stCxn id="142" idx="2"/>
            <a:endCxn id="144" idx="0"/>
          </p:cNvCxnSpPr>
          <p:nvPr/>
        </p:nvCxnSpPr>
        <p:spPr>
          <a:xfrm>
            <a:off x="4468690" y="5818059"/>
            <a:ext cx="0" cy="883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Rectangle 145">
            <a:extLst>
              <a:ext uri="{FF2B5EF4-FFF2-40B4-BE49-F238E27FC236}">
                <a16:creationId xmlns:a16="http://schemas.microsoft.com/office/drawing/2014/main" id="{608732D6-E480-B80E-3F5D-A6F171850BE6}"/>
              </a:ext>
            </a:extLst>
          </p:cNvPr>
          <p:cNvSpPr/>
          <p:nvPr/>
        </p:nvSpPr>
        <p:spPr>
          <a:xfrm>
            <a:off x="2910290" y="5414255"/>
            <a:ext cx="968931" cy="403803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Louise-Charlotte</a:t>
            </a:r>
          </a:p>
        </p:txBody>
      </p:sp>
      <p:cxnSp>
        <p:nvCxnSpPr>
          <p:cNvPr id="147" name="Connecteur en angle 71">
            <a:extLst>
              <a:ext uri="{FF2B5EF4-FFF2-40B4-BE49-F238E27FC236}">
                <a16:creationId xmlns:a16="http://schemas.microsoft.com/office/drawing/2014/main" id="{6BE2AD6B-10F0-EDFE-6C5C-BBBC7783DC9C}"/>
              </a:ext>
            </a:extLst>
          </p:cNvPr>
          <p:cNvCxnSpPr>
            <a:cxnSpLocks/>
            <a:stCxn id="140" idx="2"/>
            <a:endCxn id="146" idx="0"/>
          </p:cNvCxnSpPr>
          <p:nvPr/>
        </p:nvCxnSpPr>
        <p:spPr>
          <a:xfrm rot="5400000">
            <a:off x="3880275" y="4840344"/>
            <a:ext cx="88393" cy="105942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Rectangle 148">
            <a:extLst>
              <a:ext uri="{FF2B5EF4-FFF2-40B4-BE49-F238E27FC236}">
                <a16:creationId xmlns:a16="http://schemas.microsoft.com/office/drawing/2014/main" id="{5AB42A97-0622-1B77-5C3A-C12EAB9F8769}"/>
              </a:ext>
            </a:extLst>
          </p:cNvPr>
          <p:cNvSpPr/>
          <p:nvPr/>
        </p:nvSpPr>
        <p:spPr>
          <a:xfrm>
            <a:off x="2912470" y="5906451"/>
            <a:ext cx="968931" cy="423644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Louise</a:t>
            </a:r>
          </a:p>
        </p:txBody>
      </p:sp>
      <p:cxnSp>
        <p:nvCxnSpPr>
          <p:cNvPr id="150" name="Connecteur droit avec flèche 149">
            <a:extLst>
              <a:ext uri="{FF2B5EF4-FFF2-40B4-BE49-F238E27FC236}">
                <a16:creationId xmlns:a16="http://schemas.microsoft.com/office/drawing/2014/main" id="{AD209876-3192-1AE7-42AA-071CC2D536F2}"/>
              </a:ext>
            </a:extLst>
          </p:cNvPr>
          <p:cNvCxnSpPr>
            <a:cxnSpLocks/>
            <a:stCxn id="146" idx="2"/>
            <a:endCxn id="149" idx="0"/>
          </p:cNvCxnSpPr>
          <p:nvPr/>
        </p:nvCxnSpPr>
        <p:spPr>
          <a:xfrm>
            <a:off x="3394756" y="5818058"/>
            <a:ext cx="2180" cy="8839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Rectangle 150">
            <a:extLst>
              <a:ext uri="{FF2B5EF4-FFF2-40B4-BE49-F238E27FC236}">
                <a16:creationId xmlns:a16="http://schemas.microsoft.com/office/drawing/2014/main" id="{28A7E153-ACE8-D1A8-06FC-12B296593854}"/>
              </a:ext>
            </a:extLst>
          </p:cNvPr>
          <p:cNvSpPr/>
          <p:nvPr/>
        </p:nvSpPr>
        <p:spPr>
          <a:xfrm>
            <a:off x="1840716" y="5906451"/>
            <a:ext cx="968932" cy="423644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Christian</a:t>
            </a: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8F1E7027-FA78-2089-E508-0E532301C54B}"/>
              </a:ext>
            </a:extLst>
          </p:cNvPr>
          <p:cNvSpPr/>
          <p:nvPr/>
        </p:nvSpPr>
        <p:spPr>
          <a:xfrm>
            <a:off x="1838536" y="5404334"/>
            <a:ext cx="968931" cy="423644"/>
          </a:xfrm>
          <a:prstGeom prst="rect">
            <a:avLst/>
          </a:prstGeom>
          <a:solidFill>
            <a:srgbClr val="C4E59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Frédéric-Guillaume</a:t>
            </a:r>
          </a:p>
        </p:txBody>
      </p:sp>
      <p:cxnSp>
        <p:nvCxnSpPr>
          <p:cNvPr id="153" name="Connecteur droit 152">
            <a:extLst>
              <a:ext uri="{FF2B5EF4-FFF2-40B4-BE49-F238E27FC236}">
                <a16:creationId xmlns:a16="http://schemas.microsoft.com/office/drawing/2014/main" id="{E98C9517-5340-DB44-9F55-9FCECCE21A4E}"/>
              </a:ext>
            </a:extLst>
          </p:cNvPr>
          <p:cNvCxnSpPr>
            <a:cxnSpLocks/>
            <a:stCxn id="149" idx="1"/>
            <a:endCxn id="151" idx="3"/>
          </p:cNvCxnSpPr>
          <p:nvPr/>
        </p:nvCxnSpPr>
        <p:spPr>
          <a:xfrm flipH="1">
            <a:off x="2809648" y="6118273"/>
            <a:ext cx="10282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Rectangle 153">
            <a:extLst>
              <a:ext uri="{FF2B5EF4-FFF2-40B4-BE49-F238E27FC236}">
                <a16:creationId xmlns:a16="http://schemas.microsoft.com/office/drawing/2014/main" id="{AE6EB199-DF9F-8A0E-1D52-2D4FBB28E80F}"/>
              </a:ext>
            </a:extLst>
          </p:cNvPr>
          <p:cNvSpPr/>
          <p:nvPr/>
        </p:nvSpPr>
        <p:spPr>
          <a:xfrm>
            <a:off x="5027801" y="4004250"/>
            <a:ext cx="968931" cy="381464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Christian III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1534-59</a:t>
            </a:r>
          </a:p>
        </p:txBody>
      </p:sp>
      <p:cxnSp>
        <p:nvCxnSpPr>
          <p:cNvPr id="155" name="Connecteur droit avec flèche 154">
            <a:extLst>
              <a:ext uri="{FF2B5EF4-FFF2-40B4-BE49-F238E27FC236}">
                <a16:creationId xmlns:a16="http://schemas.microsoft.com/office/drawing/2014/main" id="{636A4ADB-BBC8-F346-DBBE-7008E6D9EB74}"/>
              </a:ext>
            </a:extLst>
          </p:cNvPr>
          <p:cNvCxnSpPr>
            <a:cxnSpLocks/>
            <a:stCxn id="154" idx="2"/>
            <a:endCxn id="135" idx="0"/>
          </p:cNvCxnSpPr>
          <p:nvPr/>
        </p:nvCxnSpPr>
        <p:spPr>
          <a:xfrm>
            <a:off x="5512267" y="4385714"/>
            <a:ext cx="0" cy="101221"/>
          </a:xfrm>
          <a:prstGeom prst="straightConnector1">
            <a:avLst/>
          </a:prstGeom>
          <a:ln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Connecteur en angle 71">
            <a:extLst>
              <a:ext uri="{FF2B5EF4-FFF2-40B4-BE49-F238E27FC236}">
                <a16:creationId xmlns:a16="http://schemas.microsoft.com/office/drawing/2014/main" id="{359E82A9-7134-6786-956F-874D93A18CB2}"/>
              </a:ext>
            </a:extLst>
          </p:cNvPr>
          <p:cNvCxnSpPr>
            <a:cxnSpLocks/>
            <a:stCxn id="154" idx="2"/>
            <a:endCxn id="152" idx="0"/>
          </p:cNvCxnSpPr>
          <p:nvPr/>
        </p:nvCxnSpPr>
        <p:spPr>
          <a:xfrm rot="5400000">
            <a:off x="3408325" y="3300392"/>
            <a:ext cx="1018620" cy="3189265"/>
          </a:xfrm>
          <a:prstGeom prst="bentConnector3">
            <a:avLst>
              <a:gd name="adj1" fmla="val 4465"/>
            </a:avLst>
          </a:prstGeom>
          <a:ln w="127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Rectangle 156">
            <a:extLst>
              <a:ext uri="{FF2B5EF4-FFF2-40B4-BE49-F238E27FC236}">
                <a16:creationId xmlns:a16="http://schemas.microsoft.com/office/drawing/2014/main" id="{B0BE187D-9491-EFC7-D8F5-EB595A089076}"/>
              </a:ext>
            </a:extLst>
          </p:cNvPr>
          <p:cNvSpPr/>
          <p:nvPr/>
        </p:nvSpPr>
        <p:spPr>
          <a:xfrm>
            <a:off x="536473" y="5410942"/>
            <a:ext cx="1208968" cy="423644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Christian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D’</a:t>
            </a:r>
            <a:r>
              <a:rPr lang="fr-FR" sz="1200" dirty="0" err="1">
                <a:solidFill>
                  <a:schemeClr val="tx1"/>
                </a:solidFill>
              </a:rPr>
              <a:t>Augustenborg</a:t>
            </a:r>
            <a:endParaRPr lang="fr-FR" sz="1200" dirty="0">
              <a:solidFill>
                <a:schemeClr val="tx1"/>
              </a:solidFill>
            </a:endParaRPr>
          </a:p>
        </p:txBody>
      </p:sp>
      <p:cxnSp>
        <p:nvCxnSpPr>
          <p:cNvPr id="158" name="Connecteur en angle 71">
            <a:extLst>
              <a:ext uri="{FF2B5EF4-FFF2-40B4-BE49-F238E27FC236}">
                <a16:creationId xmlns:a16="http://schemas.microsoft.com/office/drawing/2014/main" id="{839EF667-98E4-65C3-BA90-6FC79A3B7897}"/>
              </a:ext>
            </a:extLst>
          </p:cNvPr>
          <p:cNvCxnSpPr>
            <a:cxnSpLocks/>
            <a:stCxn id="154" idx="2"/>
            <a:endCxn id="157" idx="0"/>
          </p:cNvCxnSpPr>
          <p:nvPr/>
        </p:nvCxnSpPr>
        <p:spPr>
          <a:xfrm rot="5400000">
            <a:off x="2813998" y="2712673"/>
            <a:ext cx="1025228" cy="4371310"/>
          </a:xfrm>
          <a:prstGeom prst="bentConnector3">
            <a:avLst>
              <a:gd name="adj1" fmla="val 4759"/>
            </a:avLst>
          </a:prstGeom>
          <a:ln w="127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Connecteur droit avec flèche 158">
            <a:extLst>
              <a:ext uri="{FF2B5EF4-FFF2-40B4-BE49-F238E27FC236}">
                <a16:creationId xmlns:a16="http://schemas.microsoft.com/office/drawing/2014/main" id="{26FFAB97-B0E5-B24B-DE66-0E2D016C24D7}"/>
              </a:ext>
            </a:extLst>
          </p:cNvPr>
          <p:cNvCxnSpPr>
            <a:cxnSpLocks/>
            <a:stCxn id="152" idx="2"/>
            <a:endCxn id="151" idx="0"/>
          </p:cNvCxnSpPr>
          <p:nvPr/>
        </p:nvCxnSpPr>
        <p:spPr>
          <a:xfrm>
            <a:off x="2323002" y="5827978"/>
            <a:ext cx="2180" cy="7847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B7D78F95-0923-AFC9-AE64-E418DE8D4BBE}"/>
              </a:ext>
            </a:extLst>
          </p:cNvPr>
          <p:cNvSpPr/>
          <p:nvPr/>
        </p:nvSpPr>
        <p:spPr>
          <a:xfrm>
            <a:off x="7106791" y="3582123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CF92F415-0641-9DDB-450A-4719EB0CB258}"/>
              </a:ext>
            </a:extLst>
          </p:cNvPr>
          <p:cNvSpPr/>
          <p:nvPr/>
        </p:nvSpPr>
        <p:spPr>
          <a:xfrm>
            <a:off x="8144796" y="137410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5480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80" y="137411"/>
            <a:ext cx="5101734" cy="921876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1852-1861 : Le </a:t>
            </a:r>
            <a:r>
              <a:rPr lang="fr-FR" b="1" i="1" spc="-1" dirty="0">
                <a:solidFill>
                  <a:srgbClr val="000000"/>
                </a:solidFill>
                <a:cs typeface="Calibri" panose="020F0502020204030204" pitchFamily="34" charset="0"/>
              </a:rPr>
              <a:t>Risorgimento</a:t>
            </a:r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, le Piémont-Sardaigne unifie l’Italie ; Naissance du royaume d’Italie, sans Rome et Venise</a:t>
            </a:r>
          </a:p>
        </p:txBody>
      </p:sp>
      <p:pic>
        <p:nvPicPr>
          <p:cNvPr id="3" name="Image 2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EF4A6CCB-E584-EAED-998F-09B667B0A9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7411"/>
            <a:ext cx="5924119" cy="6583178"/>
          </a:xfrm>
          <a:prstGeom prst="rect">
            <a:avLst/>
          </a:prstGeom>
          <a:solidFill>
            <a:srgbClr val="FF0000"/>
          </a:solidFill>
          <a:ln w="381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5761667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79" y="137411"/>
            <a:ext cx="6109473" cy="258386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1863-1865 : Le nouveau roi du Danemark Christian IX annexe le Schleswig ; 2</a:t>
            </a:r>
            <a:r>
              <a:rPr lang="fr-FR" b="1" spc="-1" baseline="30000" dirty="0">
                <a:solidFill>
                  <a:srgbClr val="000000"/>
                </a:solidFill>
                <a:cs typeface="Calibri" panose="020F0502020204030204" pitchFamily="34" charset="0"/>
              </a:rPr>
              <a:t>ème</a:t>
            </a:r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 défaite du Danemark contre la Prusse alliée à l’Autriche ; …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*Nov. 1863 : Mort de </a:t>
            </a:r>
            <a:r>
              <a:rPr lang="fr-FR" u="sng" spc="-1" dirty="0">
                <a:solidFill>
                  <a:srgbClr val="000000"/>
                </a:solidFill>
                <a:cs typeface="Calibri" panose="020F0502020204030204" pitchFamily="34" charset="0"/>
              </a:rPr>
              <a:t>Frédéric VII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 ; </a:t>
            </a:r>
            <a:r>
              <a:rPr lang="fr-FR" u="sng" spc="-1" dirty="0">
                <a:solidFill>
                  <a:srgbClr val="000000"/>
                </a:solidFill>
                <a:cs typeface="Calibri" panose="020F0502020204030204" pitchFamily="34" charset="0"/>
              </a:rPr>
              <a:t>Christian IX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 lui succède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Mais poussé par le gouvernement nationaliste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Il rompt les engagements de 1852 et il annexe le Schleswig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*Conséquence : Nouvelle guerre en quatre temps…</a:t>
            </a:r>
          </a:p>
        </p:txBody>
      </p:sp>
      <p:pic>
        <p:nvPicPr>
          <p:cNvPr id="20" name="Image 19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E97D2FEC-F63B-2357-A4F3-E79E956F6E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098" y="137411"/>
            <a:ext cx="5765523" cy="658317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59" name="Ellipse 158">
            <a:extLst>
              <a:ext uri="{FF2B5EF4-FFF2-40B4-BE49-F238E27FC236}">
                <a16:creationId xmlns:a16="http://schemas.microsoft.com/office/drawing/2014/main" id="{1BFFBC4C-E90E-CAAD-1E6E-FCEB17344973}"/>
              </a:ext>
            </a:extLst>
          </p:cNvPr>
          <p:cNvSpPr/>
          <p:nvPr/>
        </p:nvSpPr>
        <p:spPr>
          <a:xfrm>
            <a:off x="9060653" y="191824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0" name="Ellipse 159">
            <a:extLst>
              <a:ext uri="{FF2B5EF4-FFF2-40B4-BE49-F238E27FC236}">
                <a16:creationId xmlns:a16="http://schemas.microsoft.com/office/drawing/2014/main" id="{2840C028-6459-4A33-92CD-B7ED002389C7}"/>
              </a:ext>
            </a:extLst>
          </p:cNvPr>
          <p:cNvSpPr/>
          <p:nvPr/>
        </p:nvSpPr>
        <p:spPr>
          <a:xfrm>
            <a:off x="10124690" y="390122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1" name="Ellipse 160">
            <a:extLst>
              <a:ext uri="{FF2B5EF4-FFF2-40B4-BE49-F238E27FC236}">
                <a16:creationId xmlns:a16="http://schemas.microsoft.com/office/drawing/2014/main" id="{7D47AC9E-9148-11CB-A7F2-A10DC79E492D}"/>
              </a:ext>
            </a:extLst>
          </p:cNvPr>
          <p:cNvSpPr/>
          <p:nvPr/>
        </p:nvSpPr>
        <p:spPr>
          <a:xfrm>
            <a:off x="7729102" y="105479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2" name="Ellipse 161">
            <a:extLst>
              <a:ext uri="{FF2B5EF4-FFF2-40B4-BE49-F238E27FC236}">
                <a16:creationId xmlns:a16="http://schemas.microsoft.com/office/drawing/2014/main" id="{DFDA21FB-411F-F68F-D266-536A44FBEE44}"/>
              </a:ext>
            </a:extLst>
          </p:cNvPr>
          <p:cNvSpPr/>
          <p:nvPr/>
        </p:nvSpPr>
        <p:spPr>
          <a:xfrm>
            <a:off x="7859567" y="55885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3" name="Ellipse 162">
            <a:extLst>
              <a:ext uri="{FF2B5EF4-FFF2-40B4-BE49-F238E27FC236}">
                <a16:creationId xmlns:a16="http://schemas.microsoft.com/office/drawing/2014/main" id="{ED819E91-1502-D80B-9333-B311A1BE3A92}"/>
              </a:ext>
            </a:extLst>
          </p:cNvPr>
          <p:cNvSpPr/>
          <p:nvPr/>
        </p:nvSpPr>
        <p:spPr>
          <a:xfrm>
            <a:off x="8232231" y="138255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AA9B794-BD62-981D-9296-F04168DC02F7}"/>
              </a:ext>
            </a:extLst>
          </p:cNvPr>
          <p:cNvSpPr/>
          <p:nvPr/>
        </p:nvSpPr>
        <p:spPr>
          <a:xfrm>
            <a:off x="5027801" y="4486935"/>
            <a:ext cx="968931" cy="381464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Frédéric V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1746-66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509C76-D258-1ED0-A062-F050C6D6C327}"/>
              </a:ext>
            </a:extLst>
          </p:cNvPr>
          <p:cNvSpPr/>
          <p:nvPr/>
        </p:nvSpPr>
        <p:spPr>
          <a:xfrm>
            <a:off x="5026745" y="4947935"/>
            <a:ext cx="968931" cy="381464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Christian VII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1766-1784</a:t>
            </a: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EE0CE03A-62A5-0996-2E5A-2BE7D28C2402}"/>
              </a:ext>
            </a:extLst>
          </p:cNvPr>
          <p:cNvCxnSpPr>
            <a:cxnSpLocks/>
            <a:stCxn id="2" idx="2"/>
            <a:endCxn id="3" idx="0"/>
          </p:cNvCxnSpPr>
          <p:nvPr/>
        </p:nvCxnSpPr>
        <p:spPr>
          <a:xfrm flipH="1">
            <a:off x="5511211" y="4868399"/>
            <a:ext cx="1056" cy="795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51D6E230-FDDF-B69C-32BC-5FDB18DEE201}"/>
              </a:ext>
            </a:extLst>
          </p:cNvPr>
          <p:cNvSpPr/>
          <p:nvPr/>
        </p:nvSpPr>
        <p:spPr>
          <a:xfrm>
            <a:off x="5023447" y="5401084"/>
            <a:ext cx="968931" cy="416974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Frédéric VI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1784-1839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22FB405A-C4C8-5507-BAA4-56B553E8707D}"/>
              </a:ext>
            </a:extLst>
          </p:cNvPr>
          <p:cNvCxnSpPr>
            <a:cxnSpLocks/>
            <a:stCxn id="3" idx="2"/>
            <a:endCxn id="5" idx="0"/>
          </p:cNvCxnSpPr>
          <p:nvPr/>
        </p:nvCxnSpPr>
        <p:spPr>
          <a:xfrm flipH="1">
            <a:off x="5507913" y="5329399"/>
            <a:ext cx="3298" cy="716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ACF2EBA-C5CF-214A-FA55-4B99DC6EA4B7}"/>
              </a:ext>
            </a:extLst>
          </p:cNvPr>
          <p:cNvSpPr/>
          <p:nvPr/>
        </p:nvSpPr>
        <p:spPr>
          <a:xfrm>
            <a:off x="3969719" y="4944398"/>
            <a:ext cx="968931" cy="381464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Frédéric</a:t>
            </a:r>
          </a:p>
        </p:txBody>
      </p:sp>
      <p:cxnSp>
        <p:nvCxnSpPr>
          <p:cNvPr id="8" name="Connecteur en angle 71">
            <a:extLst>
              <a:ext uri="{FF2B5EF4-FFF2-40B4-BE49-F238E27FC236}">
                <a16:creationId xmlns:a16="http://schemas.microsoft.com/office/drawing/2014/main" id="{76E28A14-DF5E-B28A-B270-325A7D5FC888}"/>
              </a:ext>
            </a:extLst>
          </p:cNvPr>
          <p:cNvCxnSpPr>
            <a:cxnSpLocks/>
            <a:stCxn id="2" idx="2"/>
            <a:endCxn id="7" idx="0"/>
          </p:cNvCxnSpPr>
          <p:nvPr/>
        </p:nvCxnSpPr>
        <p:spPr>
          <a:xfrm rot="5400000">
            <a:off x="4945227" y="4377357"/>
            <a:ext cx="75999" cy="105808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6B74FC1F-DD45-2036-9B85-D1FBDA7F64A2}"/>
              </a:ext>
            </a:extLst>
          </p:cNvPr>
          <p:cNvSpPr/>
          <p:nvPr/>
        </p:nvSpPr>
        <p:spPr>
          <a:xfrm>
            <a:off x="3984224" y="5394415"/>
            <a:ext cx="968931" cy="423644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Christian VIII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1839-48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98F1505F-5EBB-1D5F-5CFA-18C13FFA6DD8}"/>
              </a:ext>
            </a:extLst>
          </p:cNvPr>
          <p:cNvCxnSpPr>
            <a:cxnSpLocks/>
            <a:stCxn id="7" idx="2"/>
            <a:endCxn id="9" idx="0"/>
          </p:cNvCxnSpPr>
          <p:nvPr/>
        </p:nvCxnSpPr>
        <p:spPr>
          <a:xfrm>
            <a:off x="4454185" y="5325862"/>
            <a:ext cx="14505" cy="685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C9619077-BCF5-8B54-314F-D25D007935A9}"/>
              </a:ext>
            </a:extLst>
          </p:cNvPr>
          <p:cNvSpPr/>
          <p:nvPr/>
        </p:nvSpPr>
        <p:spPr>
          <a:xfrm>
            <a:off x="3984224" y="5906451"/>
            <a:ext cx="968931" cy="423644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Frédéric VII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1848-63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ABE86E2C-27BD-8195-F57B-14F1FA4C3852}"/>
              </a:ext>
            </a:extLst>
          </p:cNvPr>
          <p:cNvCxnSpPr>
            <a:cxnSpLocks/>
            <a:stCxn id="9" idx="2"/>
            <a:endCxn id="11" idx="0"/>
          </p:cNvCxnSpPr>
          <p:nvPr/>
        </p:nvCxnSpPr>
        <p:spPr>
          <a:xfrm>
            <a:off x="4468690" y="5818059"/>
            <a:ext cx="0" cy="883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A3ABC27-89E7-C5B9-3EF5-1B37C4E2C3D8}"/>
              </a:ext>
            </a:extLst>
          </p:cNvPr>
          <p:cNvSpPr/>
          <p:nvPr/>
        </p:nvSpPr>
        <p:spPr>
          <a:xfrm>
            <a:off x="2910290" y="5414255"/>
            <a:ext cx="968931" cy="403803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Louise-Charlotte</a:t>
            </a:r>
          </a:p>
        </p:txBody>
      </p:sp>
      <p:cxnSp>
        <p:nvCxnSpPr>
          <p:cNvPr id="14" name="Connecteur en angle 71">
            <a:extLst>
              <a:ext uri="{FF2B5EF4-FFF2-40B4-BE49-F238E27FC236}">
                <a16:creationId xmlns:a16="http://schemas.microsoft.com/office/drawing/2014/main" id="{BEA80DAD-0FEB-A7D7-0468-BFF6B0717E3E}"/>
              </a:ext>
            </a:extLst>
          </p:cNvPr>
          <p:cNvCxnSpPr>
            <a:cxnSpLocks/>
            <a:stCxn id="7" idx="2"/>
            <a:endCxn id="13" idx="0"/>
          </p:cNvCxnSpPr>
          <p:nvPr/>
        </p:nvCxnSpPr>
        <p:spPr>
          <a:xfrm rot="5400000">
            <a:off x="3880275" y="4840344"/>
            <a:ext cx="88393" cy="105942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F97A6E5B-EFEF-2EC7-C853-282ED41C8518}"/>
              </a:ext>
            </a:extLst>
          </p:cNvPr>
          <p:cNvSpPr/>
          <p:nvPr/>
        </p:nvSpPr>
        <p:spPr>
          <a:xfrm>
            <a:off x="2912470" y="5906451"/>
            <a:ext cx="968931" cy="423644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Louise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337ED4C1-E6DB-6665-C894-975F912ACC86}"/>
              </a:ext>
            </a:extLst>
          </p:cNvPr>
          <p:cNvCxnSpPr>
            <a:cxnSpLocks/>
            <a:stCxn id="13" idx="2"/>
            <a:endCxn id="15" idx="0"/>
          </p:cNvCxnSpPr>
          <p:nvPr/>
        </p:nvCxnSpPr>
        <p:spPr>
          <a:xfrm>
            <a:off x="3394756" y="5818058"/>
            <a:ext cx="2180" cy="8839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52448819-ACB6-1FCD-EC11-F071E4E5A783}"/>
              </a:ext>
            </a:extLst>
          </p:cNvPr>
          <p:cNvSpPr/>
          <p:nvPr/>
        </p:nvSpPr>
        <p:spPr>
          <a:xfrm>
            <a:off x="1840716" y="5906451"/>
            <a:ext cx="968932" cy="423644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Christian IX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1863-1906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C4BA862-697B-D9FB-204A-E116A9294D5F}"/>
              </a:ext>
            </a:extLst>
          </p:cNvPr>
          <p:cNvSpPr/>
          <p:nvPr/>
        </p:nvSpPr>
        <p:spPr>
          <a:xfrm>
            <a:off x="1838536" y="5404334"/>
            <a:ext cx="968931" cy="423644"/>
          </a:xfrm>
          <a:prstGeom prst="rect">
            <a:avLst/>
          </a:prstGeom>
          <a:solidFill>
            <a:srgbClr val="C4E59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Frédéric-Guillaume</a:t>
            </a: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53F03B18-73D4-41DC-96B7-5A83B88C0645}"/>
              </a:ext>
            </a:extLst>
          </p:cNvPr>
          <p:cNvCxnSpPr>
            <a:cxnSpLocks/>
            <a:stCxn id="15" idx="1"/>
            <a:endCxn id="18" idx="3"/>
          </p:cNvCxnSpPr>
          <p:nvPr/>
        </p:nvCxnSpPr>
        <p:spPr>
          <a:xfrm flipH="1">
            <a:off x="2809648" y="6118273"/>
            <a:ext cx="10282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E5E359A1-F9BE-9A39-C06D-5EBC2E5F96A7}"/>
              </a:ext>
            </a:extLst>
          </p:cNvPr>
          <p:cNvSpPr/>
          <p:nvPr/>
        </p:nvSpPr>
        <p:spPr>
          <a:xfrm>
            <a:off x="5027801" y="4004250"/>
            <a:ext cx="968931" cy="381464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Christian III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1534-59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73A063AF-F1FB-6C84-16D7-4B368A920A31}"/>
              </a:ext>
            </a:extLst>
          </p:cNvPr>
          <p:cNvCxnSpPr>
            <a:cxnSpLocks/>
            <a:stCxn id="24" idx="2"/>
            <a:endCxn id="2" idx="0"/>
          </p:cNvCxnSpPr>
          <p:nvPr/>
        </p:nvCxnSpPr>
        <p:spPr>
          <a:xfrm>
            <a:off x="5512267" y="4385714"/>
            <a:ext cx="0" cy="101221"/>
          </a:xfrm>
          <a:prstGeom prst="straightConnector1">
            <a:avLst/>
          </a:prstGeom>
          <a:ln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en angle 71">
            <a:extLst>
              <a:ext uri="{FF2B5EF4-FFF2-40B4-BE49-F238E27FC236}">
                <a16:creationId xmlns:a16="http://schemas.microsoft.com/office/drawing/2014/main" id="{5142BB95-4D2D-CDC3-129C-6C0DEB898140}"/>
              </a:ext>
            </a:extLst>
          </p:cNvPr>
          <p:cNvCxnSpPr>
            <a:cxnSpLocks/>
            <a:stCxn id="24" idx="2"/>
            <a:endCxn id="19" idx="0"/>
          </p:cNvCxnSpPr>
          <p:nvPr/>
        </p:nvCxnSpPr>
        <p:spPr>
          <a:xfrm rot="5400000">
            <a:off x="3408325" y="3300392"/>
            <a:ext cx="1018620" cy="3189265"/>
          </a:xfrm>
          <a:prstGeom prst="bentConnector3">
            <a:avLst>
              <a:gd name="adj1" fmla="val 4465"/>
            </a:avLst>
          </a:prstGeom>
          <a:ln w="127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Rectangle 129">
            <a:extLst>
              <a:ext uri="{FF2B5EF4-FFF2-40B4-BE49-F238E27FC236}">
                <a16:creationId xmlns:a16="http://schemas.microsoft.com/office/drawing/2014/main" id="{BF6F5F62-D58E-6484-2FEE-C266274380CA}"/>
              </a:ext>
            </a:extLst>
          </p:cNvPr>
          <p:cNvSpPr/>
          <p:nvPr/>
        </p:nvSpPr>
        <p:spPr>
          <a:xfrm>
            <a:off x="536473" y="5410942"/>
            <a:ext cx="1208968" cy="423644"/>
          </a:xfrm>
          <a:prstGeom prst="rect">
            <a:avLst/>
          </a:prstGeom>
          <a:solidFill>
            <a:srgbClr val="C4E59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Christian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D’</a:t>
            </a:r>
            <a:r>
              <a:rPr lang="fr-FR" sz="1200" dirty="0" err="1">
                <a:solidFill>
                  <a:schemeClr val="tx1"/>
                </a:solidFill>
              </a:rPr>
              <a:t>Augustenborg</a:t>
            </a:r>
            <a:endParaRPr lang="fr-FR" sz="1200" dirty="0">
              <a:solidFill>
                <a:schemeClr val="tx1"/>
              </a:solidFill>
            </a:endParaRPr>
          </a:p>
        </p:txBody>
      </p:sp>
      <p:cxnSp>
        <p:nvCxnSpPr>
          <p:cNvPr id="131" name="Connecteur en angle 71">
            <a:extLst>
              <a:ext uri="{FF2B5EF4-FFF2-40B4-BE49-F238E27FC236}">
                <a16:creationId xmlns:a16="http://schemas.microsoft.com/office/drawing/2014/main" id="{3F32AB0A-DCA4-8DDB-2019-03DA7A669206}"/>
              </a:ext>
            </a:extLst>
          </p:cNvPr>
          <p:cNvCxnSpPr>
            <a:cxnSpLocks/>
            <a:stCxn id="24" idx="2"/>
            <a:endCxn id="130" idx="0"/>
          </p:cNvCxnSpPr>
          <p:nvPr/>
        </p:nvCxnSpPr>
        <p:spPr>
          <a:xfrm rot="5400000">
            <a:off x="2813998" y="2712673"/>
            <a:ext cx="1025228" cy="4371310"/>
          </a:xfrm>
          <a:prstGeom prst="bentConnector3">
            <a:avLst>
              <a:gd name="adj1" fmla="val 4759"/>
            </a:avLst>
          </a:prstGeom>
          <a:ln w="127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Connecteur droit avec flèche 133">
            <a:extLst>
              <a:ext uri="{FF2B5EF4-FFF2-40B4-BE49-F238E27FC236}">
                <a16:creationId xmlns:a16="http://schemas.microsoft.com/office/drawing/2014/main" id="{9E2CA5BF-1B21-70E6-D71B-299C29BE6F09}"/>
              </a:ext>
            </a:extLst>
          </p:cNvPr>
          <p:cNvCxnSpPr>
            <a:cxnSpLocks/>
            <a:stCxn id="19" idx="2"/>
            <a:endCxn id="18" idx="0"/>
          </p:cNvCxnSpPr>
          <p:nvPr/>
        </p:nvCxnSpPr>
        <p:spPr>
          <a:xfrm>
            <a:off x="2323002" y="5827978"/>
            <a:ext cx="2180" cy="7847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Rectangle 137">
            <a:extLst>
              <a:ext uri="{FF2B5EF4-FFF2-40B4-BE49-F238E27FC236}">
                <a16:creationId xmlns:a16="http://schemas.microsoft.com/office/drawing/2014/main" id="{E7EFC11D-E54C-8598-7010-6B34338D30D4}"/>
              </a:ext>
            </a:extLst>
          </p:cNvPr>
          <p:cNvSpPr/>
          <p:nvPr/>
        </p:nvSpPr>
        <p:spPr>
          <a:xfrm>
            <a:off x="1838535" y="6434356"/>
            <a:ext cx="968932" cy="423644"/>
          </a:xfrm>
          <a:prstGeom prst="rect">
            <a:avLst/>
          </a:prstGeom>
          <a:solidFill>
            <a:srgbClr val="C4E59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Frédéric VIII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1906-12</a:t>
            </a:r>
          </a:p>
        </p:txBody>
      </p:sp>
      <p:cxnSp>
        <p:nvCxnSpPr>
          <p:cNvPr id="154" name="Connecteur en angle 71">
            <a:extLst>
              <a:ext uri="{FF2B5EF4-FFF2-40B4-BE49-F238E27FC236}">
                <a16:creationId xmlns:a16="http://schemas.microsoft.com/office/drawing/2014/main" id="{641063E1-BC40-4ADF-7DE2-EA0517F7B3A6}"/>
              </a:ext>
            </a:extLst>
          </p:cNvPr>
          <p:cNvCxnSpPr>
            <a:cxnSpLocks/>
            <a:stCxn id="15" idx="2"/>
            <a:endCxn id="138" idx="0"/>
          </p:cNvCxnSpPr>
          <p:nvPr/>
        </p:nvCxnSpPr>
        <p:spPr>
          <a:xfrm rot="5400000">
            <a:off x="2807839" y="5845258"/>
            <a:ext cx="104261" cy="107393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Connecteur droit avec flèche 154">
            <a:extLst>
              <a:ext uri="{FF2B5EF4-FFF2-40B4-BE49-F238E27FC236}">
                <a16:creationId xmlns:a16="http://schemas.microsoft.com/office/drawing/2014/main" id="{1143B625-7E44-CB69-06DB-BFEA934F4D50}"/>
              </a:ext>
            </a:extLst>
          </p:cNvPr>
          <p:cNvCxnSpPr>
            <a:cxnSpLocks/>
            <a:stCxn id="18" idx="2"/>
            <a:endCxn id="138" idx="0"/>
          </p:cNvCxnSpPr>
          <p:nvPr/>
        </p:nvCxnSpPr>
        <p:spPr>
          <a:xfrm flipH="1">
            <a:off x="2323001" y="6330095"/>
            <a:ext cx="2181" cy="1042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Rectangle 155">
            <a:extLst>
              <a:ext uri="{FF2B5EF4-FFF2-40B4-BE49-F238E27FC236}">
                <a16:creationId xmlns:a16="http://schemas.microsoft.com/office/drawing/2014/main" id="{BDD8077E-8F7E-6CA8-6C21-EC20E7A75C61}"/>
              </a:ext>
            </a:extLst>
          </p:cNvPr>
          <p:cNvSpPr/>
          <p:nvPr/>
        </p:nvSpPr>
        <p:spPr>
          <a:xfrm>
            <a:off x="536473" y="5938847"/>
            <a:ext cx="1208968" cy="391248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Frédéric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D’</a:t>
            </a:r>
            <a:r>
              <a:rPr lang="fr-FR" sz="1200" dirty="0" err="1">
                <a:solidFill>
                  <a:schemeClr val="tx1"/>
                </a:solidFill>
              </a:rPr>
              <a:t>Augustenborg</a:t>
            </a:r>
            <a:endParaRPr lang="fr-FR" sz="1200" dirty="0">
              <a:solidFill>
                <a:schemeClr val="tx1"/>
              </a:solidFill>
            </a:endParaRPr>
          </a:p>
        </p:txBody>
      </p:sp>
      <p:cxnSp>
        <p:nvCxnSpPr>
          <p:cNvPr id="157" name="Connecteur droit avec flèche 156">
            <a:extLst>
              <a:ext uri="{FF2B5EF4-FFF2-40B4-BE49-F238E27FC236}">
                <a16:creationId xmlns:a16="http://schemas.microsoft.com/office/drawing/2014/main" id="{8193DC2B-7205-7C79-9948-7767D45CF08B}"/>
              </a:ext>
            </a:extLst>
          </p:cNvPr>
          <p:cNvCxnSpPr>
            <a:cxnSpLocks/>
            <a:stCxn id="130" idx="2"/>
            <a:endCxn id="156" idx="0"/>
          </p:cNvCxnSpPr>
          <p:nvPr/>
        </p:nvCxnSpPr>
        <p:spPr>
          <a:xfrm>
            <a:off x="1140957" y="5834586"/>
            <a:ext cx="0" cy="1042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Ellipse 165">
            <a:extLst>
              <a:ext uri="{FF2B5EF4-FFF2-40B4-BE49-F238E27FC236}">
                <a16:creationId xmlns:a16="http://schemas.microsoft.com/office/drawing/2014/main" id="{696423ED-38C9-43C5-2504-EAD24CD7754B}"/>
              </a:ext>
            </a:extLst>
          </p:cNvPr>
          <p:cNvSpPr/>
          <p:nvPr/>
        </p:nvSpPr>
        <p:spPr>
          <a:xfrm>
            <a:off x="7106791" y="3582123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7" name="Ellipse 166">
            <a:extLst>
              <a:ext uri="{FF2B5EF4-FFF2-40B4-BE49-F238E27FC236}">
                <a16:creationId xmlns:a16="http://schemas.microsoft.com/office/drawing/2014/main" id="{2F8A3259-BAA2-9D1D-31F6-4A15A699A12F}"/>
              </a:ext>
            </a:extLst>
          </p:cNvPr>
          <p:cNvSpPr/>
          <p:nvPr/>
        </p:nvSpPr>
        <p:spPr>
          <a:xfrm>
            <a:off x="8144796" y="13741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8" name="Ellipse 167">
            <a:extLst>
              <a:ext uri="{FF2B5EF4-FFF2-40B4-BE49-F238E27FC236}">
                <a16:creationId xmlns:a16="http://schemas.microsoft.com/office/drawing/2014/main" id="{08F1A8F5-FAFB-3838-5856-44D881604295}"/>
              </a:ext>
            </a:extLst>
          </p:cNvPr>
          <p:cNvSpPr/>
          <p:nvPr/>
        </p:nvSpPr>
        <p:spPr>
          <a:xfrm>
            <a:off x="7582795" y="299868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47928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79" y="137411"/>
            <a:ext cx="6109473" cy="313786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1863-1865 : Le nouveau roi du Danemark Christian IX annexe le Schleswig ; 2</a:t>
            </a:r>
            <a:r>
              <a:rPr lang="fr-FR" b="1" spc="-1" baseline="30000" dirty="0">
                <a:solidFill>
                  <a:srgbClr val="000000"/>
                </a:solidFill>
                <a:cs typeface="Calibri" panose="020F0502020204030204" pitchFamily="34" charset="0"/>
              </a:rPr>
              <a:t>ème</a:t>
            </a:r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 défaite du Danemark contre la Prusse alliée à l’Autriche ; …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a) Nov. 1863 : Les trois </a:t>
            </a:r>
            <a:r>
              <a:rPr lang="fr-FR" i="1" spc="-1" dirty="0">
                <a:solidFill>
                  <a:srgbClr val="000000"/>
                </a:solidFill>
                <a:cs typeface="Calibri" panose="020F0502020204030204" pitchFamily="34" charset="0"/>
              </a:rPr>
              <a:t>Landtag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 des trois duchés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Se proclament indépendants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Et membres de la Confédération germanique…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Tandis que la Diète de Francfort prend le parti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Du duc Frédéric d’</a:t>
            </a:r>
            <a:r>
              <a:rPr lang="fr-FR" spc="-1" dirty="0" err="1">
                <a:solidFill>
                  <a:srgbClr val="000000"/>
                </a:solidFill>
                <a:cs typeface="Calibri" panose="020F0502020204030204" pitchFamily="34" charset="0"/>
              </a:rPr>
              <a:t>Augustenborg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, qui ne se sent pas concerné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Par les engagements de son père Christian</a:t>
            </a:r>
          </a:p>
        </p:txBody>
      </p:sp>
      <p:pic>
        <p:nvPicPr>
          <p:cNvPr id="20" name="Image 19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E97D2FEC-F63B-2357-A4F3-E79E956F6E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098" y="137411"/>
            <a:ext cx="5765523" cy="658317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59" name="Ellipse 158">
            <a:extLst>
              <a:ext uri="{FF2B5EF4-FFF2-40B4-BE49-F238E27FC236}">
                <a16:creationId xmlns:a16="http://schemas.microsoft.com/office/drawing/2014/main" id="{1BFFBC4C-E90E-CAAD-1E6E-FCEB17344973}"/>
              </a:ext>
            </a:extLst>
          </p:cNvPr>
          <p:cNvSpPr/>
          <p:nvPr/>
        </p:nvSpPr>
        <p:spPr>
          <a:xfrm>
            <a:off x="9060653" y="191824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0" name="Ellipse 159">
            <a:extLst>
              <a:ext uri="{FF2B5EF4-FFF2-40B4-BE49-F238E27FC236}">
                <a16:creationId xmlns:a16="http://schemas.microsoft.com/office/drawing/2014/main" id="{2840C028-6459-4A33-92CD-B7ED002389C7}"/>
              </a:ext>
            </a:extLst>
          </p:cNvPr>
          <p:cNvSpPr/>
          <p:nvPr/>
        </p:nvSpPr>
        <p:spPr>
          <a:xfrm>
            <a:off x="10124690" y="390122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1" name="Ellipse 160">
            <a:extLst>
              <a:ext uri="{FF2B5EF4-FFF2-40B4-BE49-F238E27FC236}">
                <a16:creationId xmlns:a16="http://schemas.microsoft.com/office/drawing/2014/main" id="{7D47AC9E-9148-11CB-A7F2-A10DC79E492D}"/>
              </a:ext>
            </a:extLst>
          </p:cNvPr>
          <p:cNvSpPr/>
          <p:nvPr/>
        </p:nvSpPr>
        <p:spPr>
          <a:xfrm>
            <a:off x="7729102" y="105479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2" name="Ellipse 161">
            <a:extLst>
              <a:ext uri="{FF2B5EF4-FFF2-40B4-BE49-F238E27FC236}">
                <a16:creationId xmlns:a16="http://schemas.microsoft.com/office/drawing/2014/main" id="{DFDA21FB-411F-F68F-D266-536A44FBEE44}"/>
              </a:ext>
            </a:extLst>
          </p:cNvPr>
          <p:cNvSpPr/>
          <p:nvPr/>
        </p:nvSpPr>
        <p:spPr>
          <a:xfrm>
            <a:off x="7859567" y="55885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3" name="Ellipse 162">
            <a:extLst>
              <a:ext uri="{FF2B5EF4-FFF2-40B4-BE49-F238E27FC236}">
                <a16:creationId xmlns:a16="http://schemas.microsoft.com/office/drawing/2014/main" id="{ED819E91-1502-D80B-9333-B311A1BE3A92}"/>
              </a:ext>
            </a:extLst>
          </p:cNvPr>
          <p:cNvSpPr/>
          <p:nvPr/>
        </p:nvSpPr>
        <p:spPr>
          <a:xfrm>
            <a:off x="8232231" y="138255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AA9B794-BD62-981D-9296-F04168DC02F7}"/>
              </a:ext>
            </a:extLst>
          </p:cNvPr>
          <p:cNvSpPr/>
          <p:nvPr/>
        </p:nvSpPr>
        <p:spPr>
          <a:xfrm>
            <a:off x="5027801" y="4486935"/>
            <a:ext cx="968931" cy="381464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Frédéric V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1746-66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509C76-D258-1ED0-A062-F050C6D6C327}"/>
              </a:ext>
            </a:extLst>
          </p:cNvPr>
          <p:cNvSpPr/>
          <p:nvPr/>
        </p:nvSpPr>
        <p:spPr>
          <a:xfrm>
            <a:off x="5026745" y="4947935"/>
            <a:ext cx="968931" cy="381464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Christian VII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1766-1784</a:t>
            </a: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EE0CE03A-62A5-0996-2E5A-2BE7D28C2402}"/>
              </a:ext>
            </a:extLst>
          </p:cNvPr>
          <p:cNvCxnSpPr>
            <a:cxnSpLocks/>
            <a:stCxn id="2" idx="2"/>
            <a:endCxn id="3" idx="0"/>
          </p:cNvCxnSpPr>
          <p:nvPr/>
        </p:nvCxnSpPr>
        <p:spPr>
          <a:xfrm flipH="1">
            <a:off x="5511211" y="4868399"/>
            <a:ext cx="1056" cy="795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51D6E230-FDDF-B69C-32BC-5FDB18DEE201}"/>
              </a:ext>
            </a:extLst>
          </p:cNvPr>
          <p:cNvSpPr/>
          <p:nvPr/>
        </p:nvSpPr>
        <p:spPr>
          <a:xfrm>
            <a:off x="5023447" y="5401084"/>
            <a:ext cx="968931" cy="416974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Frédéric VI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1784-1839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22FB405A-C4C8-5507-BAA4-56B553E8707D}"/>
              </a:ext>
            </a:extLst>
          </p:cNvPr>
          <p:cNvCxnSpPr>
            <a:cxnSpLocks/>
            <a:stCxn id="3" idx="2"/>
            <a:endCxn id="5" idx="0"/>
          </p:cNvCxnSpPr>
          <p:nvPr/>
        </p:nvCxnSpPr>
        <p:spPr>
          <a:xfrm flipH="1">
            <a:off x="5507913" y="5329399"/>
            <a:ext cx="3298" cy="716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ACF2EBA-C5CF-214A-FA55-4B99DC6EA4B7}"/>
              </a:ext>
            </a:extLst>
          </p:cNvPr>
          <p:cNvSpPr/>
          <p:nvPr/>
        </p:nvSpPr>
        <p:spPr>
          <a:xfrm>
            <a:off x="3969719" y="4944398"/>
            <a:ext cx="968931" cy="381464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Frédéric</a:t>
            </a:r>
          </a:p>
        </p:txBody>
      </p:sp>
      <p:cxnSp>
        <p:nvCxnSpPr>
          <p:cNvPr id="8" name="Connecteur en angle 71">
            <a:extLst>
              <a:ext uri="{FF2B5EF4-FFF2-40B4-BE49-F238E27FC236}">
                <a16:creationId xmlns:a16="http://schemas.microsoft.com/office/drawing/2014/main" id="{76E28A14-DF5E-B28A-B270-325A7D5FC888}"/>
              </a:ext>
            </a:extLst>
          </p:cNvPr>
          <p:cNvCxnSpPr>
            <a:cxnSpLocks/>
            <a:stCxn id="2" idx="2"/>
            <a:endCxn id="7" idx="0"/>
          </p:cNvCxnSpPr>
          <p:nvPr/>
        </p:nvCxnSpPr>
        <p:spPr>
          <a:xfrm rot="5400000">
            <a:off x="4945227" y="4377357"/>
            <a:ext cx="75999" cy="105808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6B74FC1F-DD45-2036-9B85-D1FBDA7F64A2}"/>
              </a:ext>
            </a:extLst>
          </p:cNvPr>
          <p:cNvSpPr/>
          <p:nvPr/>
        </p:nvSpPr>
        <p:spPr>
          <a:xfrm>
            <a:off x="3984224" y="5394415"/>
            <a:ext cx="968931" cy="423644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Christian VIII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1839-48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98F1505F-5EBB-1D5F-5CFA-18C13FFA6DD8}"/>
              </a:ext>
            </a:extLst>
          </p:cNvPr>
          <p:cNvCxnSpPr>
            <a:cxnSpLocks/>
            <a:stCxn id="7" idx="2"/>
            <a:endCxn id="9" idx="0"/>
          </p:cNvCxnSpPr>
          <p:nvPr/>
        </p:nvCxnSpPr>
        <p:spPr>
          <a:xfrm>
            <a:off x="4454185" y="5325862"/>
            <a:ext cx="14505" cy="685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C9619077-BCF5-8B54-314F-D25D007935A9}"/>
              </a:ext>
            </a:extLst>
          </p:cNvPr>
          <p:cNvSpPr/>
          <p:nvPr/>
        </p:nvSpPr>
        <p:spPr>
          <a:xfrm>
            <a:off x="3984224" y="5906451"/>
            <a:ext cx="968931" cy="423644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Frédéric VII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1848-63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ABE86E2C-27BD-8195-F57B-14F1FA4C3852}"/>
              </a:ext>
            </a:extLst>
          </p:cNvPr>
          <p:cNvCxnSpPr>
            <a:cxnSpLocks/>
            <a:stCxn id="9" idx="2"/>
            <a:endCxn id="11" idx="0"/>
          </p:cNvCxnSpPr>
          <p:nvPr/>
        </p:nvCxnSpPr>
        <p:spPr>
          <a:xfrm>
            <a:off x="4468690" y="5818059"/>
            <a:ext cx="0" cy="883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A3ABC27-89E7-C5B9-3EF5-1B37C4E2C3D8}"/>
              </a:ext>
            </a:extLst>
          </p:cNvPr>
          <p:cNvSpPr/>
          <p:nvPr/>
        </p:nvSpPr>
        <p:spPr>
          <a:xfrm>
            <a:off x="2910290" y="5414255"/>
            <a:ext cx="968931" cy="403803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Louise-Charlotte</a:t>
            </a:r>
          </a:p>
        </p:txBody>
      </p:sp>
      <p:cxnSp>
        <p:nvCxnSpPr>
          <p:cNvPr id="14" name="Connecteur en angle 71">
            <a:extLst>
              <a:ext uri="{FF2B5EF4-FFF2-40B4-BE49-F238E27FC236}">
                <a16:creationId xmlns:a16="http://schemas.microsoft.com/office/drawing/2014/main" id="{BEA80DAD-0FEB-A7D7-0468-BFF6B0717E3E}"/>
              </a:ext>
            </a:extLst>
          </p:cNvPr>
          <p:cNvCxnSpPr>
            <a:cxnSpLocks/>
            <a:stCxn id="7" idx="2"/>
            <a:endCxn id="13" idx="0"/>
          </p:cNvCxnSpPr>
          <p:nvPr/>
        </p:nvCxnSpPr>
        <p:spPr>
          <a:xfrm rot="5400000">
            <a:off x="3880275" y="4840344"/>
            <a:ext cx="88393" cy="105942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F97A6E5B-EFEF-2EC7-C853-282ED41C8518}"/>
              </a:ext>
            </a:extLst>
          </p:cNvPr>
          <p:cNvSpPr/>
          <p:nvPr/>
        </p:nvSpPr>
        <p:spPr>
          <a:xfrm>
            <a:off x="2912470" y="5906451"/>
            <a:ext cx="968931" cy="423644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Louise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337ED4C1-E6DB-6665-C894-975F912ACC86}"/>
              </a:ext>
            </a:extLst>
          </p:cNvPr>
          <p:cNvCxnSpPr>
            <a:cxnSpLocks/>
            <a:stCxn id="13" idx="2"/>
            <a:endCxn id="15" idx="0"/>
          </p:cNvCxnSpPr>
          <p:nvPr/>
        </p:nvCxnSpPr>
        <p:spPr>
          <a:xfrm>
            <a:off x="3394756" y="5818058"/>
            <a:ext cx="2180" cy="8839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52448819-ACB6-1FCD-EC11-F071E4E5A783}"/>
              </a:ext>
            </a:extLst>
          </p:cNvPr>
          <p:cNvSpPr/>
          <p:nvPr/>
        </p:nvSpPr>
        <p:spPr>
          <a:xfrm>
            <a:off x="1840716" y="5906451"/>
            <a:ext cx="968932" cy="423644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Christian IX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1863-1906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C4BA862-697B-D9FB-204A-E116A9294D5F}"/>
              </a:ext>
            </a:extLst>
          </p:cNvPr>
          <p:cNvSpPr/>
          <p:nvPr/>
        </p:nvSpPr>
        <p:spPr>
          <a:xfrm>
            <a:off x="1838536" y="5404334"/>
            <a:ext cx="968931" cy="423644"/>
          </a:xfrm>
          <a:prstGeom prst="rect">
            <a:avLst/>
          </a:prstGeom>
          <a:solidFill>
            <a:srgbClr val="C4E59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Frédéric-Guillaume</a:t>
            </a: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53F03B18-73D4-41DC-96B7-5A83B88C0645}"/>
              </a:ext>
            </a:extLst>
          </p:cNvPr>
          <p:cNvCxnSpPr>
            <a:cxnSpLocks/>
            <a:stCxn id="15" idx="1"/>
            <a:endCxn id="18" idx="3"/>
          </p:cNvCxnSpPr>
          <p:nvPr/>
        </p:nvCxnSpPr>
        <p:spPr>
          <a:xfrm flipH="1">
            <a:off x="2809648" y="6118273"/>
            <a:ext cx="10282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E5E359A1-F9BE-9A39-C06D-5EBC2E5F96A7}"/>
              </a:ext>
            </a:extLst>
          </p:cNvPr>
          <p:cNvSpPr/>
          <p:nvPr/>
        </p:nvSpPr>
        <p:spPr>
          <a:xfrm>
            <a:off x="5027801" y="4004250"/>
            <a:ext cx="968931" cy="381464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Christian III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1534-59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73A063AF-F1FB-6C84-16D7-4B368A920A31}"/>
              </a:ext>
            </a:extLst>
          </p:cNvPr>
          <p:cNvCxnSpPr>
            <a:cxnSpLocks/>
            <a:stCxn id="24" idx="2"/>
            <a:endCxn id="2" idx="0"/>
          </p:cNvCxnSpPr>
          <p:nvPr/>
        </p:nvCxnSpPr>
        <p:spPr>
          <a:xfrm>
            <a:off x="5512267" y="4385714"/>
            <a:ext cx="0" cy="101221"/>
          </a:xfrm>
          <a:prstGeom prst="straightConnector1">
            <a:avLst/>
          </a:prstGeom>
          <a:ln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en angle 71">
            <a:extLst>
              <a:ext uri="{FF2B5EF4-FFF2-40B4-BE49-F238E27FC236}">
                <a16:creationId xmlns:a16="http://schemas.microsoft.com/office/drawing/2014/main" id="{5142BB95-4D2D-CDC3-129C-6C0DEB898140}"/>
              </a:ext>
            </a:extLst>
          </p:cNvPr>
          <p:cNvCxnSpPr>
            <a:cxnSpLocks/>
            <a:stCxn id="24" idx="2"/>
            <a:endCxn id="19" idx="0"/>
          </p:cNvCxnSpPr>
          <p:nvPr/>
        </p:nvCxnSpPr>
        <p:spPr>
          <a:xfrm rot="5400000">
            <a:off x="3408325" y="3300392"/>
            <a:ext cx="1018620" cy="3189265"/>
          </a:xfrm>
          <a:prstGeom prst="bentConnector3">
            <a:avLst>
              <a:gd name="adj1" fmla="val 4465"/>
            </a:avLst>
          </a:prstGeom>
          <a:ln w="127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Rectangle 129">
            <a:extLst>
              <a:ext uri="{FF2B5EF4-FFF2-40B4-BE49-F238E27FC236}">
                <a16:creationId xmlns:a16="http://schemas.microsoft.com/office/drawing/2014/main" id="{BF6F5F62-D58E-6484-2FEE-C266274380CA}"/>
              </a:ext>
            </a:extLst>
          </p:cNvPr>
          <p:cNvSpPr/>
          <p:nvPr/>
        </p:nvSpPr>
        <p:spPr>
          <a:xfrm>
            <a:off x="536473" y="5410942"/>
            <a:ext cx="1208968" cy="423644"/>
          </a:xfrm>
          <a:prstGeom prst="rect">
            <a:avLst/>
          </a:prstGeom>
          <a:solidFill>
            <a:srgbClr val="C4E59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Christian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D’</a:t>
            </a:r>
            <a:r>
              <a:rPr lang="fr-FR" sz="1200" dirty="0" err="1">
                <a:solidFill>
                  <a:schemeClr val="tx1"/>
                </a:solidFill>
              </a:rPr>
              <a:t>Augustenborg</a:t>
            </a:r>
            <a:endParaRPr lang="fr-FR" sz="1200" dirty="0">
              <a:solidFill>
                <a:schemeClr val="tx1"/>
              </a:solidFill>
            </a:endParaRPr>
          </a:p>
        </p:txBody>
      </p:sp>
      <p:cxnSp>
        <p:nvCxnSpPr>
          <p:cNvPr id="131" name="Connecteur en angle 71">
            <a:extLst>
              <a:ext uri="{FF2B5EF4-FFF2-40B4-BE49-F238E27FC236}">
                <a16:creationId xmlns:a16="http://schemas.microsoft.com/office/drawing/2014/main" id="{3F32AB0A-DCA4-8DDB-2019-03DA7A669206}"/>
              </a:ext>
            </a:extLst>
          </p:cNvPr>
          <p:cNvCxnSpPr>
            <a:cxnSpLocks/>
            <a:stCxn id="24" idx="2"/>
            <a:endCxn id="130" idx="0"/>
          </p:cNvCxnSpPr>
          <p:nvPr/>
        </p:nvCxnSpPr>
        <p:spPr>
          <a:xfrm rot="5400000">
            <a:off x="2813998" y="2712673"/>
            <a:ext cx="1025228" cy="4371310"/>
          </a:xfrm>
          <a:prstGeom prst="bentConnector3">
            <a:avLst>
              <a:gd name="adj1" fmla="val 4759"/>
            </a:avLst>
          </a:prstGeom>
          <a:ln w="127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Connecteur droit avec flèche 133">
            <a:extLst>
              <a:ext uri="{FF2B5EF4-FFF2-40B4-BE49-F238E27FC236}">
                <a16:creationId xmlns:a16="http://schemas.microsoft.com/office/drawing/2014/main" id="{9E2CA5BF-1B21-70E6-D71B-299C29BE6F09}"/>
              </a:ext>
            </a:extLst>
          </p:cNvPr>
          <p:cNvCxnSpPr>
            <a:cxnSpLocks/>
            <a:stCxn id="19" idx="2"/>
            <a:endCxn id="18" idx="0"/>
          </p:cNvCxnSpPr>
          <p:nvPr/>
        </p:nvCxnSpPr>
        <p:spPr>
          <a:xfrm>
            <a:off x="2323002" y="5827978"/>
            <a:ext cx="2180" cy="7847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Rectangle 137">
            <a:extLst>
              <a:ext uri="{FF2B5EF4-FFF2-40B4-BE49-F238E27FC236}">
                <a16:creationId xmlns:a16="http://schemas.microsoft.com/office/drawing/2014/main" id="{E7EFC11D-E54C-8598-7010-6B34338D30D4}"/>
              </a:ext>
            </a:extLst>
          </p:cNvPr>
          <p:cNvSpPr/>
          <p:nvPr/>
        </p:nvSpPr>
        <p:spPr>
          <a:xfrm>
            <a:off x="1838535" y="6434356"/>
            <a:ext cx="968932" cy="423644"/>
          </a:xfrm>
          <a:prstGeom prst="rect">
            <a:avLst/>
          </a:prstGeom>
          <a:solidFill>
            <a:srgbClr val="C4E59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Frédéric VIII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1906-12</a:t>
            </a:r>
          </a:p>
        </p:txBody>
      </p:sp>
      <p:cxnSp>
        <p:nvCxnSpPr>
          <p:cNvPr id="154" name="Connecteur en angle 71">
            <a:extLst>
              <a:ext uri="{FF2B5EF4-FFF2-40B4-BE49-F238E27FC236}">
                <a16:creationId xmlns:a16="http://schemas.microsoft.com/office/drawing/2014/main" id="{641063E1-BC40-4ADF-7DE2-EA0517F7B3A6}"/>
              </a:ext>
            </a:extLst>
          </p:cNvPr>
          <p:cNvCxnSpPr>
            <a:cxnSpLocks/>
            <a:stCxn id="15" idx="2"/>
            <a:endCxn id="138" idx="0"/>
          </p:cNvCxnSpPr>
          <p:nvPr/>
        </p:nvCxnSpPr>
        <p:spPr>
          <a:xfrm rot="5400000">
            <a:off x="2807839" y="5845258"/>
            <a:ext cx="104261" cy="107393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Connecteur droit avec flèche 154">
            <a:extLst>
              <a:ext uri="{FF2B5EF4-FFF2-40B4-BE49-F238E27FC236}">
                <a16:creationId xmlns:a16="http://schemas.microsoft.com/office/drawing/2014/main" id="{1143B625-7E44-CB69-06DB-BFEA934F4D50}"/>
              </a:ext>
            </a:extLst>
          </p:cNvPr>
          <p:cNvCxnSpPr>
            <a:cxnSpLocks/>
            <a:stCxn id="18" idx="2"/>
            <a:endCxn id="138" idx="0"/>
          </p:cNvCxnSpPr>
          <p:nvPr/>
        </p:nvCxnSpPr>
        <p:spPr>
          <a:xfrm flipH="1">
            <a:off x="2323001" y="6330095"/>
            <a:ext cx="2181" cy="1042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Rectangle 155">
            <a:extLst>
              <a:ext uri="{FF2B5EF4-FFF2-40B4-BE49-F238E27FC236}">
                <a16:creationId xmlns:a16="http://schemas.microsoft.com/office/drawing/2014/main" id="{BDD8077E-8F7E-6CA8-6C21-EC20E7A75C61}"/>
              </a:ext>
            </a:extLst>
          </p:cNvPr>
          <p:cNvSpPr/>
          <p:nvPr/>
        </p:nvSpPr>
        <p:spPr>
          <a:xfrm>
            <a:off x="536473" y="5938847"/>
            <a:ext cx="1208968" cy="391248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Frédéric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D’</a:t>
            </a:r>
            <a:r>
              <a:rPr lang="fr-FR" sz="1200" dirty="0" err="1">
                <a:solidFill>
                  <a:schemeClr val="tx1"/>
                </a:solidFill>
              </a:rPr>
              <a:t>Augustenborg</a:t>
            </a:r>
            <a:endParaRPr lang="fr-FR" sz="1200" dirty="0">
              <a:solidFill>
                <a:schemeClr val="tx1"/>
              </a:solidFill>
            </a:endParaRPr>
          </a:p>
        </p:txBody>
      </p:sp>
      <p:cxnSp>
        <p:nvCxnSpPr>
          <p:cNvPr id="157" name="Connecteur droit avec flèche 156">
            <a:extLst>
              <a:ext uri="{FF2B5EF4-FFF2-40B4-BE49-F238E27FC236}">
                <a16:creationId xmlns:a16="http://schemas.microsoft.com/office/drawing/2014/main" id="{8193DC2B-7205-7C79-9948-7767D45CF08B}"/>
              </a:ext>
            </a:extLst>
          </p:cNvPr>
          <p:cNvCxnSpPr>
            <a:cxnSpLocks/>
            <a:stCxn id="130" idx="2"/>
            <a:endCxn id="156" idx="0"/>
          </p:cNvCxnSpPr>
          <p:nvPr/>
        </p:nvCxnSpPr>
        <p:spPr>
          <a:xfrm>
            <a:off x="1140957" y="5834586"/>
            <a:ext cx="0" cy="1042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Ellipse 165">
            <a:extLst>
              <a:ext uri="{FF2B5EF4-FFF2-40B4-BE49-F238E27FC236}">
                <a16:creationId xmlns:a16="http://schemas.microsoft.com/office/drawing/2014/main" id="{696423ED-38C9-43C5-2504-EAD24CD7754B}"/>
              </a:ext>
            </a:extLst>
          </p:cNvPr>
          <p:cNvSpPr/>
          <p:nvPr/>
        </p:nvSpPr>
        <p:spPr>
          <a:xfrm>
            <a:off x="7106791" y="3582123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7" name="Ellipse 166">
            <a:extLst>
              <a:ext uri="{FF2B5EF4-FFF2-40B4-BE49-F238E27FC236}">
                <a16:creationId xmlns:a16="http://schemas.microsoft.com/office/drawing/2014/main" id="{2F8A3259-BAA2-9D1D-31F6-4A15A699A12F}"/>
              </a:ext>
            </a:extLst>
          </p:cNvPr>
          <p:cNvSpPr/>
          <p:nvPr/>
        </p:nvSpPr>
        <p:spPr>
          <a:xfrm>
            <a:off x="8144796" y="13741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8" name="Ellipse 167">
            <a:extLst>
              <a:ext uri="{FF2B5EF4-FFF2-40B4-BE49-F238E27FC236}">
                <a16:creationId xmlns:a16="http://schemas.microsoft.com/office/drawing/2014/main" id="{08F1A8F5-FAFB-3838-5856-44D881604295}"/>
              </a:ext>
            </a:extLst>
          </p:cNvPr>
          <p:cNvSpPr/>
          <p:nvPr/>
        </p:nvSpPr>
        <p:spPr>
          <a:xfrm>
            <a:off x="7582795" y="299868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03517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79" y="137411"/>
            <a:ext cx="6347364" cy="36918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1863-1865 : Le nouveau roi du Danemark Christian IX annexe le </a:t>
            </a:r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Schleswig ; 2</a:t>
            </a:r>
            <a:r>
              <a:rPr lang="fr-FR" b="1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ème</a:t>
            </a:r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défaite du Danemark contre la Prusse alliée à l’Autriche ; …</a:t>
            </a:r>
            <a:endParaRPr lang="fr-FR" b="1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b) Déc. 1863 : La Confédération décide d’envahir les duchés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*La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Prusse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et l’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Autriche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demandent à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Christian IX</a:t>
            </a:r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De se contenter des duchés en union personnelle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Mais le roi refuse et les Austro-Prussiens lui déclarent la guerre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c) Fév. 1864 : Les Danois sont rapidement vaincus et reculent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d) Avril 1864 : Les Austro-Prussiens pénètrent au Danemark</a:t>
            </a:r>
          </a:p>
        </p:txBody>
      </p:sp>
      <p:pic>
        <p:nvPicPr>
          <p:cNvPr id="14" name="Image 13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36073039-6E01-74B3-9430-BEE8797C24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469" y="137411"/>
            <a:ext cx="5477152" cy="655888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FD4A87B4-BC3B-E5B8-2ED0-50451956F83B}"/>
              </a:ext>
            </a:extLst>
          </p:cNvPr>
          <p:cNvSpPr/>
          <p:nvPr/>
        </p:nvSpPr>
        <p:spPr>
          <a:xfrm>
            <a:off x="8887600" y="269274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D02226F5-0373-C7B1-423B-6062CA32038D}"/>
              </a:ext>
            </a:extLst>
          </p:cNvPr>
          <p:cNvSpPr/>
          <p:nvPr/>
        </p:nvSpPr>
        <p:spPr>
          <a:xfrm>
            <a:off x="8928365" y="83664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6535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79" y="137411"/>
            <a:ext cx="6109473" cy="563085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1863-1865 : … Christian IX doit céder le </a:t>
            </a:r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Schleswig-Lauenbourg à la Prusse et le Holstein à l’Autriche</a:t>
            </a:r>
            <a:endParaRPr lang="fr-FR" b="1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*Oct. 1864 : Traité de Vienne…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 Danemark cède les duchés ; Et…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*Août 1865 : Pacte de </a:t>
            </a:r>
            <a:r>
              <a:rPr lang="fr-FR" spc="-1" dirty="0" err="1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Gastein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Un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condominium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définitif est mis en place</a:t>
            </a:r>
            <a:endParaRPr lang="fr-FR" i="1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Les duchés sont répartis entre les deux vainqueurs…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L’Autriche reçoit le Holstein et le Lauenbourg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La Prusse reçoit le Schleswig, le port de Kiel…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elle achète le Lauenbourg à l’Autriche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*Mais malgré la victoire commune contre le Danemark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l’accord de 1865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Les duchés vont très vite devenir un enjeu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une source de conflit entre l’Autriche et la Prusse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*A Berlin,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Bismarck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va pleinement profiter de cette situation…</a:t>
            </a:r>
          </a:p>
        </p:txBody>
      </p:sp>
      <p:pic>
        <p:nvPicPr>
          <p:cNvPr id="20" name="Image 19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E97D2FEC-F63B-2357-A4F3-E79E956F6E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098" y="137411"/>
            <a:ext cx="5765523" cy="658317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7D67EE41-2028-4802-148E-4BAC0BC34693}"/>
              </a:ext>
            </a:extLst>
          </p:cNvPr>
          <p:cNvSpPr/>
          <p:nvPr/>
        </p:nvSpPr>
        <p:spPr>
          <a:xfrm>
            <a:off x="9060653" y="191824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B026A931-BAB9-2155-0E0B-6EC44114A059}"/>
              </a:ext>
            </a:extLst>
          </p:cNvPr>
          <p:cNvSpPr/>
          <p:nvPr/>
        </p:nvSpPr>
        <p:spPr>
          <a:xfrm>
            <a:off x="10124690" y="390122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7E52251-4329-5CCB-D3F5-40F9369902BC}"/>
              </a:ext>
            </a:extLst>
          </p:cNvPr>
          <p:cNvSpPr/>
          <p:nvPr/>
        </p:nvSpPr>
        <p:spPr>
          <a:xfrm>
            <a:off x="7975149" y="117896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B9F9DE4-74CC-D195-2320-6444E4534B2D}"/>
              </a:ext>
            </a:extLst>
          </p:cNvPr>
          <p:cNvSpPr/>
          <p:nvPr/>
        </p:nvSpPr>
        <p:spPr>
          <a:xfrm>
            <a:off x="7859567" y="55885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0DCE2741-583E-ABF2-AA97-30A9A232E447}"/>
              </a:ext>
            </a:extLst>
          </p:cNvPr>
          <p:cNvSpPr/>
          <p:nvPr/>
        </p:nvSpPr>
        <p:spPr>
          <a:xfrm>
            <a:off x="8232231" y="138255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C18438C5-EB79-7E2E-5064-BC99E142ECDF}"/>
              </a:ext>
            </a:extLst>
          </p:cNvPr>
          <p:cNvSpPr/>
          <p:nvPr/>
        </p:nvSpPr>
        <p:spPr>
          <a:xfrm>
            <a:off x="8062584" y="90582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D1A93050-AD26-26FB-4F7C-B9F7C7890F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24" t="4087" r="59159" b="78837"/>
          <a:stretch/>
        </p:blipFill>
        <p:spPr>
          <a:xfrm>
            <a:off x="6315706" y="3577974"/>
            <a:ext cx="3000771" cy="314261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074E354D-06C2-8556-8AFA-0DBCB4F6ECA6}"/>
              </a:ext>
            </a:extLst>
          </p:cNvPr>
          <p:cNvSpPr/>
          <p:nvPr/>
        </p:nvSpPr>
        <p:spPr>
          <a:xfrm>
            <a:off x="7617789" y="581060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BA695340-74A3-FB25-2D66-525B2A07DF22}"/>
              </a:ext>
            </a:extLst>
          </p:cNvPr>
          <p:cNvSpPr/>
          <p:nvPr/>
        </p:nvSpPr>
        <p:spPr>
          <a:xfrm>
            <a:off x="7750890" y="5243503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E9C1410-7E05-863D-48E9-B5793D488128}"/>
              </a:ext>
            </a:extLst>
          </p:cNvPr>
          <p:cNvSpPr/>
          <p:nvPr/>
        </p:nvSpPr>
        <p:spPr>
          <a:xfrm>
            <a:off x="7057811" y="423430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BB23EC14-180F-78C1-4E9C-96A8AF47AD24}"/>
              </a:ext>
            </a:extLst>
          </p:cNvPr>
          <p:cNvSpPr/>
          <p:nvPr/>
        </p:nvSpPr>
        <p:spPr>
          <a:xfrm>
            <a:off x="8144796" y="6290425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6470D4AE-766F-CF49-274E-3A54C967E47F}"/>
              </a:ext>
            </a:extLst>
          </p:cNvPr>
          <p:cNvSpPr/>
          <p:nvPr/>
        </p:nvSpPr>
        <p:spPr>
          <a:xfrm>
            <a:off x="8144796" y="137410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73144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79" y="137411"/>
            <a:ext cx="6109473" cy="503069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1865-1866 : A propos du Holstein, Autriche et Prusse s’affrontent avec comme enjeu véritable, l’avenir de la Confédération germanique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*1865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L’Autriche veut maintenir sa suprématie dans la Confédération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dans la nouvelle situation, conserver à tout prix le Holstein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*Pour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Bismarck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, un triple-enjeu…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a) S’emparer du Holstein qui ajouté au Schleswig 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Offrirait à la Prusse un large débouché en mer du Nord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z="1700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b) Berlin géographiquement proche du Holstein et Vienne éloignée</a:t>
            </a:r>
          </a:p>
          <a:p>
            <a:r>
              <a:rPr lang="fr-FR" sz="1700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Il peut appuyer les mouvements pangermanistes</a:t>
            </a:r>
          </a:p>
          <a:p>
            <a:r>
              <a:rPr lang="fr-FR" sz="1700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Qui dénoncent la mauvaise gestion autrichienne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*Mais surtout…</a:t>
            </a:r>
          </a:p>
        </p:txBody>
      </p:sp>
      <p:pic>
        <p:nvPicPr>
          <p:cNvPr id="2" name="Image 1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6B68ADB8-A810-C2EC-B355-8EEB1B563D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098" y="137411"/>
            <a:ext cx="5765523" cy="658317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F5434AD9-5CC0-FE4B-97E3-97E7FD879644}"/>
              </a:ext>
            </a:extLst>
          </p:cNvPr>
          <p:cNvSpPr/>
          <p:nvPr/>
        </p:nvSpPr>
        <p:spPr>
          <a:xfrm>
            <a:off x="9060653" y="191824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E2041A2C-8DA3-C264-2A41-BE31F24F9B46}"/>
              </a:ext>
            </a:extLst>
          </p:cNvPr>
          <p:cNvSpPr/>
          <p:nvPr/>
        </p:nvSpPr>
        <p:spPr>
          <a:xfrm>
            <a:off x="10124690" y="390122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FC910A23-BE67-B56A-8E0B-C968A717EAE8}"/>
              </a:ext>
            </a:extLst>
          </p:cNvPr>
          <p:cNvSpPr/>
          <p:nvPr/>
        </p:nvSpPr>
        <p:spPr>
          <a:xfrm>
            <a:off x="7975149" y="117896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8CDA7050-D903-3EFC-918C-3E399D8D4211}"/>
              </a:ext>
            </a:extLst>
          </p:cNvPr>
          <p:cNvSpPr/>
          <p:nvPr/>
        </p:nvSpPr>
        <p:spPr>
          <a:xfrm>
            <a:off x="7859567" y="55885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BCE00A49-77C3-D6FB-22AA-656DE421CB00}"/>
              </a:ext>
            </a:extLst>
          </p:cNvPr>
          <p:cNvSpPr/>
          <p:nvPr/>
        </p:nvSpPr>
        <p:spPr>
          <a:xfrm>
            <a:off x="8232231" y="138255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C6DB50F6-E000-78DB-0B87-FBFF8FD7C118}"/>
              </a:ext>
            </a:extLst>
          </p:cNvPr>
          <p:cNvSpPr/>
          <p:nvPr/>
        </p:nvSpPr>
        <p:spPr>
          <a:xfrm>
            <a:off x="8062584" y="90582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EF4FE980-D1BD-E487-1168-9EF9383038FD}"/>
              </a:ext>
            </a:extLst>
          </p:cNvPr>
          <p:cNvSpPr/>
          <p:nvPr/>
        </p:nvSpPr>
        <p:spPr>
          <a:xfrm>
            <a:off x="7106791" y="3582123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30429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79" y="137411"/>
            <a:ext cx="6109473" cy="53538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1865-1866 : A propos du Holstein, Autriche et Prusse s’affrontent avec comme enjeu véritable, l’avenir de la Confédération germanique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c) Suivant sa </a:t>
            </a:r>
            <a:r>
              <a:rPr lang="fr-FR" i="1" spc="-1" dirty="0">
                <a:solidFill>
                  <a:srgbClr val="000000"/>
                </a:solidFill>
                <a:cs typeface="Calibri" panose="020F0502020204030204" pitchFamily="34" charset="0"/>
              </a:rPr>
              <a:t>Realpolitik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,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Bismarck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mise sur une guerre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Contre l’Autriche, puissance conservatrice et catholique…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Pour éliminer définitivement l’Autriche du monde germanique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Et en même temps, utiliser cette guerre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Pour fédérer les Etats du Nord protestants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Au nom du patriotisme allemand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NB : Malgré leur crainte de voir l’hégémonie prussienne s’affirmer…</a:t>
            </a:r>
          </a:p>
          <a:p>
            <a:endParaRPr lang="fr-FR" i="1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NB : Autriche vaincue par l’Italie en 1859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*Réactions intérieures et extérieures…</a:t>
            </a:r>
          </a:p>
        </p:txBody>
      </p:sp>
      <p:pic>
        <p:nvPicPr>
          <p:cNvPr id="2" name="Image 1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6B68ADB8-A810-C2EC-B355-8EEB1B563D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098" y="137411"/>
            <a:ext cx="5765523" cy="658317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F5434AD9-5CC0-FE4B-97E3-97E7FD879644}"/>
              </a:ext>
            </a:extLst>
          </p:cNvPr>
          <p:cNvSpPr/>
          <p:nvPr/>
        </p:nvSpPr>
        <p:spPr>
          <a:xfrm>
            <a:off x="9060653" y="191824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E2041A2C-8DA3-C264-2A41-BE31F24F9B46}"/>
              </a:ext>
            </a:extLst>
          </p:cNvPr>
          <p:cNvSpPr/>
          <p:nvPr/>
        </p:nvSpPr>
        <p:spPr>
          <a:xfrm>
            <a:off x="10124690" y="390122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FC910A23-BE67-B56A-8E0B-C968A717EAE8}"/>
              </a:ext>
            </a:extLst>
          </p:cNvPr>
          <p:cNvSpPr/>
          <p:nvPr/>
        </p:nvSpPr>
        <p:spPr>
          <a:xfrm>
            <a:off x="7975149" y="117896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8CDA7050-D903-3EFC-918C-3E399D8D4211}"/>
              </a:ext>
            </a:extLst>
          </p:cNvPr>
          <p:cNvSpPr/>
          <p:nvPr/>
        </p:nvSpPr>
        <p:spPr>
          <a:xfrm>
            <a:off x="7859567" y="55885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BCE00A49-77C3-D6FB-22AA-656DE421CB00}"/>
              </a:ext>
            </a:extLst>
          </p:cNvPr>
          <p:cNvSpPr/>
          <p:nvPr/>
        </p:nvSpPr>
        <p:spPr>
          <a:xfrm>
            <a:off x="8232231" y="138255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C6DB50F6-E000-78DB-0B87-FBFF8FD7C118}"/>
              </a:ext>
            </a:extLst>
          </p:cNvPr>
          <p:cNvSpPr/>
          <p:nvPr/>
        </p:nvSpPr>
        <p:spPr>
          <a:xfrm>
            <a:off x="8062584" y="90582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E1CB147D-3797-3F9F-27A4-8C8CB6267BDC}"/>
              </a:ext>
            </a:extLst>
          </p:cNvPr>
          <p:cNvSpPr/>
          <p:nvPr/>
        </p:nvSpPr>
        <p:spPr>
          <a:xfrm>
            <a:off x="7106791" y="3582123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75379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79" y="137411"/>
            <a:ext cx="6109473" cy="50768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1865-1866 : A propos du Holstein, Autriche et Prusse s’affrontent avec comme enjeu véritable, l’avenir de la Confédération germanique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*En Prusse, ni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Guillaume 1</a:t>
            </a:r>
            <a:r>
              <a:rPr lang="fr-FR" u="sng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er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, ni l’opinion publique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Ne veulent d’une guerre fratricide avec l’Autriche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*Quant aux puissances…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a) GB et France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ne s’opposent pas à une diminution de la puissance autrichienne et se déclarent neutres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La France neutre avec des promesses de compensations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</a:t>
            </a:r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b) La Russie, depuis 1856 et la guerre de Crimée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S’est éloignée de l’Autriche et s’est rapprochée de la Prusse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NB : 1863 : Intervention commune contre une révolte polonaise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*Enfin, l’Italie…</a:t>
            </a:r>
          </a:p>
        </p:txBody>
      </p:sp>
      <p:pic>
        <p:nvPicPr>
          <p:cNvPr id="20" name="Image 19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E97D2FEC-F63B-2357-A4F3-E79E956F6E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098" y="137411"/>
            <a:ext cx="5765523" cy="658317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C111D641-0A31-E2D8-385A-EFFCFB29CC1F}"/>
              </a:ext>
            </a:extLst>
          </p:cNvPr>
          <p:cNvSpPr/>
          <p:nvPr/>
        </p:nvSpPr>
        <p:spPr>
          <a:xfrm>
            <a:off x="9060653" y="191824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03DCA820-66E4-9E65-0D81-2738676ADBD1}"/>
              </a:ext>
            </a:extLst>
          </p:cNvPr>
          <p:cNvSpPr/>
          <p:nvPr/>
        </p:nvSpPr>
        <p:spPr>
          <a:xfrm>
            <a:off x="10124690" y="390122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3F5B32C-37EB-0C1C-B204-709D1B99386B}"/>
              </a:ext>
            </a:extLst>
          </p:cNvPr>
          <p:cNvSpPr/>
          <p:nvPr/>
        </p:nvSpPr>
        <p:spPr>
          <a:xfrm>
            <a:off x="7975149" y="117896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D0413C7D-A8B9-C6EE-8AB9-E359582DAC2A}"/>
              </a:ext>
            </a:extLst>
          </p:cNvPr>
          <p:cNvSpPr/>
          <p:nvPr/>
        </p:nvSpPr>
        <p:spPr>
          <a:xfrm>
            <a:off x="7859567" y="55885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5BF9F3E-4F5E-2DE3-0554-D443E2F4AF8E}"/>
              </a:ext>
            </a:extLst>
          </p:cNvPr>
          <p:cNvSpPr/>
          <p:nvPr/>
        </p:nvSpPr>
        <p:spPr>
          <a:xfrm>
            <a:off x="8232231" y="138255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EB3F2083-3624-A6C6-0FC6-C5BDDECF76DD}"/>
              </a:ext>
            </a:extLst>
          </p:cNvPr>
          <p:cNvSpPr/>
          <p:nvPr/>
        </p:nvSpPr>
        <p:spPr>
          <a:xfrm>
            <a:off x="8062584" y="90582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9E4D8072-93E7-8483-3593-D540654EEDEE}"/>
              </a:ext>
            </a:extLst>
          </p:cNvPr>
          <p:cNvSpPr/>
          <p:nvPr/>
        </p:nvSpPr>
        <p:spPr>
          <a:xfrm>
            <a:off x="7106791" y="3582123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8702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79" y="137411"/>
            <a:ext cx="6109473" cy="59078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1865-1866 : A propos du Holstein, Autriche et Prusse s’affrontent avec comme enjeu véritable, l’avenir de la Confédération germanique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c) Avril 1866 : Traité d’alliance militaire entre la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Prusse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et l’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Italie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 qui la Vénétie est promise ; Intérêts plus qu’estime réciproque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*Pour l’Autriche, ce traité est une ultime provocation 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il annonce la fin prochaine de la Confédération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NB : Avril 1866</a:t>
            </a:r>
          </a:p>
          <a:p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François-Joseph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avait proposé la Vénétie à l’Italie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En échange de sa neutralité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Mais les Piémontais, soucieux de renforcer l’unité italienne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Avaient préféré sa conquête par les armes (!) ; Et finalement…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*Juin 1866 : François-Joseph cède secrètement la Vénétie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Napoléon III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, pour gage de sa neutralité (!!)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Charge à ce dernier de la rétrocéder aux Italiens (!!!)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*Bref...</a:t>
            </a:r>
          </a:p>
        </p:txBody>
      </p:sp>
      <p:pic>
        <p:nvPicPr>
          <p:cNvPr id="20" name="Image 19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E97D2FEC-F63B-2357-A4F3-E79E956F6E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098" y="137411"/>
            <a:ext cx="5765523" cy="658317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AC229B5E-D916-4A22-0EAA-857B4B33356B}"/>
              </a:ext>
            </a:extLst>
          </p:cNvPr>
          <p:cNvSpPr/>
          <p:nvPr/>
        </p:nvSpPr>
        <p:spPr>
          <a:xfrm>
            <a:off x="9060653" y="191824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3D87D5AE-9CEA-73AE-D383-FB38503EC5C5}"/>
              </a:ext>
            </a:extLst>
          </p:cNvPr>
          <p:cNvSpPr/>
          <p:nvPr/>
        </p:nvSpPr>
        <p:spPr>
          <a:xfrm>
            <a:off x="10124690" y="390122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55777A3B-10D2-50BF-9C5E-069D247F2260}"/>
              </a:ext>
            </a:extLst>
          </p:cNvPr>
          <p:cNvSpPr/>
          <p:nvPr/>
        </p:nvSpPr>
        <p:spPr>
          <a:xfrm>
            <a:off x="7975149" y="117896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F8DCA6E9-D820-DF75-0E84-02CACCE9FC25}"/>
              </a:ext>
            </a:extLst>
          </p:cNvPr>
          <p:cNvSpPr/>
          <p:nvPr/>
        </p:nvSpPr>
        <p:spPr>
          <a:xfrm>
            <a:off x="7859567" y="55885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F9FEFC4-915C-EAEA-B70B-67B33CCAC213}"/>
              </a:ext>
            </a:extLst>
          </p:cNvPr>
          <p:cNvSpPr/>
          <p:nvPr/>
        </p:nvSpPr>
        <p:spPr>
          <a:xfrm>
            <a:off x="8232231" y="138255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D249D03B-6C37-479D-E259-57EEA87BEF8A}"/>
              </a:ext>
            </a:extLst>
          </p:cNvPr>
          <p:cNvSpPr/>
          <p:nvPr/>
        </p:nvSpPr>
        <p:spPr>
          <a:xfrm>
            <a:off x="8062584" y="90582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C932DA6A-618B-2042-BF2B-CAD09AE460DD}"/>
              </a:ext>
            </a:extLst>
          </p:cNvPr>
          <p:cNvSpPr/>
          <p:nvPr/>
        </p:nvSpPr>
        <p:spPr>
          <a:xfrm>
            <a:off x="8710644" y="5240756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E61B93A4-79F1-DC8A-4856-3AD9B95F3A49}"/>
              </a:ext>
            </a:extLst>
          </p:cNvPr>
          <p:cNvSpPr/>
          <p:nvPr/>
        </p:nvSpPr>
        <p:spPr>
          <a:xfrm>
            <a:off x="7662767" y="538973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0F21C97D-09AB-BA14-8C15-F721DE786E11}"/>
              </a:ext>
            </a:extLst>
          </p:cNvPr>
          <p:cNvCxnSpPr>
            <a:cxnSpLocks/>
            <a:stCxn id="2" idx="4"/>
            <a:endCxn id="9" idx="7"/>
          </p:cNvCxnSpPr>
          <p:nvPr/>
        </p:nvCxnSpPr>
        <p:spPr>
          <a:xfrm flipH="1">
            <a:off x="7812028" y="2067215"/>
            <a:ext cx="1336060" cy="3344332"/>
          </a:xfrm>
          <a:prstGeom prst="straightConnector1">
            <a:avLst/>
          </a:prstGeom>
          <a:ln w="76200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01703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79" y="137411"/>
            <a:ext cx="6109473" cy="452286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1865-1866 : A propos du Holstein, Autriche et Prusse s’affrontent avec comme enjeu véritable, l’avenir de la Confédération germanique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*Avril 1866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L’alliance italienne et surtout la neutralité générale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Garantissent à l’avance la victoire de l’armée prussienne plus puissante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*Enjeu final de cette guerre interne au monde germanique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L’hégémonie sur le monde germanique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Mais aussi à long terme sur l’ensemble de la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Mitteleuropa</a:t>
            </a:r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*Avril 1866 : La guerre est devenue imminente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Pour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Bismarck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, manque alors un prétexte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ce sera un faux-pas autrichien…</a:t>
            </a:r>
          </a:p>
        </p:txBody>
      </p:sp>
      <p:pic>
        <p:nvPicPr>
          <p:cNvPr id="20" name="Image 19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E97D2FEC-F63B-2357-A4F3-E79E956F6E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098" y="137411"/>
            <a:ext cx="5765523" cy="658317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AC229B5E-D916-4A22-0EAA-857B4B33356B}"/>
              </a:ext>
            </a:extLst>
          </p:cNvPr>
          <p:cNvSpPr/>
          <p:nvPr/>
        </p:nvSpPr>
        <p:spPr>
          <a:xfrm>
            <a:off x="9060653" y="191824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3D87D5AE-9CEA-73AE-D383-FB38503EC5C5}"/>
              </a:ext>
            </a:extLst>
          </p:cNvPr>
          <p:cNvSpPr/>
          <p:nvPr/>
        </p:nvSpPr>
        <p:spPr>
          <a:xfrm>
            <a:off x="10124690" y="390122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55777A3B-10D2-50BF-9C5E-069D247F2260}"/>
              </a:ext>
            </a:extLst>
          </p:cNvPr>
          <p:cNvSpPr/>
          <p:nvPr/>
        </p:nvSpPr>
        <p:spPr>
          <a:xfrm>
            <a:off x="7975149" y="117896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F8DCA6E9-D820-DF75-0E84-02CACCE9FC25}"/>
              </a:ext>
            </a:extLst>
          </p:cNvPr>
          <p:cNvSpPr/>
          <p:nvPr/>
        </p:nvSpPr>
        <p:spPr>
          <a:xfrm>
            <a:off x="7859567" y="55885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F9FEFC4-915C-EAEA-B70B-67B33CCAC213}"/>
              </a:ext>
            </a:extLst>
          </p:cNvPr>
          <p:cNvSpPr/>
          <p:nvPr/>
        </p:nvSpPr>
        <p:spPr>
          <a:xfrm>
            <a:off x="8232231" y="138255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D249D03B-6C37-479D-E259-57EEA87BEF8A}"/>
              </a:ext>
            </a:extLst>
          </p:cNvPr>
          <p:cNvSpPr/>
          <p:nvPr/>
        </p:nvSpPr>
        <p:spPr>
          <a:xfrm>
            <a:off x="8062584" y="90582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C932DA6A-618B-2042-BF2B-CAD09AE460DD}"/>
              </a:ext>
            </a:extLst>
          </p:cNvPr>
          <p:cNvSpPr/>
          <p:nvPr/>
        </p:nvSpPr>
        <p:spPr>
          <a:xfrm>
            <a:off x="8710644" y="5240756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E61B93A4-79F1-DC8A-4856-3AD9B95F3A49}"/>
              </a:ext>
            </a:extLst>
          </p:cNvPr>
          <p:cNvSpPr/>
          <p:nvPr/>
        </p:nvSpPr>
        <p:spPr>
          <a:xfrm>
            <a:off x="7662767" y="538973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0F21C97D-09AB-BA14-8C15-F721DE786E11}"/>
              </a:ext>
            </a:extLst>
          </p:cNvPr>
          <p:cNvCxnSpPr>
            <a:cxnSpLocks/>
            <a:stCxn id="2" idx="4"/>
            <a:endCxn id="9" idx="7"/>
          </p:cNvCxnSpPr>
          <p:nvPr/>
        </p:nvCxnSpPr>
        <p:spPr>
          <a:xfrm flipH="1">
            <a:off x="7812028" y="2067215"/>
            <a:ext cx="1336060" cy="3344332"/>
          </a:xfrm>
          <a:prstGeom prst="straightConnector1">
            <a:avLst/>
          </a:prstGeom>
          <a:ln w="76200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52D53872-725E-F072-A69E-B72A242DD1B1}"/>
              </a:ext>
            </a:extLst>
          </p:cNvPr>
          <p:cNvSpPr/>
          <p:nvPr/>
        </p:nvSpPr>
        <p:spPr>
          <a:xfrm>
            <a:off x="7106791" y="3582123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64128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79" y="137411"/>
            <a:ext cx="6109473" cy="39688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Juin-Juillet 1866 : Guerre austro-prussienne et bataille de Sadowa ; Victoire de la Prusse et de ses alliés du Nord contre une coalition Autriche-Hanovre-Etats du Sud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*Juin 1866 : Au Holstein…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L’Autriche propose un référendum d’autodétermination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*La Prusse refuse cette remise en cause du pacte de 1865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les troupes prussiennes envahissent le Holstein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*La Diète de Francfort proclame la mobilisation contre la Prusse Tandis que la Prusse proclame la dissolution </a:t>
            </a:r>
            <a:r>
              <a:rPr lang="fr-FR" sz="1700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de la Confédération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*Les alliances se forment…</a:t>
            </a:r>
          </a:p>
        </p:txBody>
      </p:sp>
      <p:pic>
        <p:nvPicPr>
          <p:cNvPr id="20" name="Image 19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E97D2FEC-F63B-2357-A4F3-E79E956F6E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098" y="137411"/>
            <a:ext cx="5765523" cy="658317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D8624D61-05F9-F5A4-1590-415F4422A80C}"/>
              </a:ext>
            </a:extLst>
          </p:cNvPr>
          <p:cNvSpPr/>
          <p:nvPr/>
        </p:nvSpPr>
        <p:spPr>
          <a:xfrm>
            <a:off x="9060653" y="191824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99FAFC5C-488C-22F6-6E4C-D61A27C547C8}"/>
              </a:ext>
            </a:extLst>
          </p:cNvPr>
          <p:cNvSpPr/>
          <p:nvPr/>
        </p:nvSpPr>
        <p:spPr>
          <a:xfrm>
            <a:off x="10124690" y="390122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92BC0D75-F0EB-BCDE-4963-C6C7643C95E3}"/>
              </a:ext>
            </a:extLst>
          </p:cNvPr>
          <p:cNvSpPr/>
          <p:nvPr/>
        </p:nvSpPr>
        <p:spPr>
          <a:xfrm>
            <a:off x="7975149" y="117896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D636200D-AF06-6448-C6CD-E69B9848E281}"/>
              </a:ext>
            </a:extLst>
          </p:cNvPr>
          <p:cNvSpPr/>
          <p:nvPr/>
        </p:nvSpPr>
        <p:spPr>
          <a:xfrm>
            <a:off x="7859567" y="55885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770BB03-8F18-4B92-964A-2CD7350598EA}"/>
              </a:ext>
            </a:extLst>
          </p:cNvPr>
          <p:cNvSpPr/>
          <p:nvPr/>
        </p:nvSpPr>
        <p:spPr>
          <a:xfrm>
            <a:off x="8232231" y="138255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2B0FBCF-0C42-4EC6-1DF5-5A1CC19BE83C}"/>
              </a:ext>
            </a:extLst>
          </p:cNvPr>
          <p:cNvSpPr/>
          <p:nvPr/>
        </p:nvSpPr>
        <p:spPr>
          <a:xfrm>
            <a:off x="8062584" y="90582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449B8740-311A-71B6-D27D-D99A2A134AA1}"/>
              </a:ext>
            </a:extLst>
          </p:cNvPr>
          <p:cNvCxnSpPr>
            <a:cxnSpLocks/>
            <a:stCxn id="2" idx="1"/>
            <a:endCxn id="4" idx="5"/>
          </p:cNvCxnSpPr>
          <p:nvPr/>
        </p:nvCxnSpPr>
        <p:spPr>
          <a:xfrm flipH="1" flipV="1">
            <a:off x="8124410" y="1306122"/>
            <a:ext cx="961852" cy="63393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150719F2-68E4-DD66-F46F-C446CF8E6F80}"/>
              </a:ext>
            </a:extLst>
          </p:cNvPr>
          <p:cNvSpPr/>
          <p:nvPr/>
        </p:nvSpPr>
        <p:spPr>
          <a:xfrm>
            <a:off x="7106791" y="3582123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9004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80" y="126936"/>
            <a:ext cx="6378036" cy="53538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1852-1858 : A Turin, avec Cavour, le Piémont-Sardaigne relance le projet italien et se rapproche de la France de Napoléon III : …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*Rappels…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*Mars-Août 1849 : Comme en 1848</a:t>
            </a:r>
          </a:p>
          <a:p>
            <a:r>
              <a:rPr lang="fr-FR" u="sng" spc="-1" dirty="0">
                <a:solidFill>
                  <a:srgbClr val="000000"/>
                </a:solidFill>
                <a:cs typeface="Calibri" panose="020F0502020204030204" pitchFamily="34" charset="0"/>
              </a:rPr>
              <a:t>Charles-Albert de Piémont-Sardaigne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 déclare la guerre à l’Autriche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*Août 1849 : Après la défaite de Novare, il abdique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Et son fils </a:t>
            </a:r>
            <a:r>
              <a:rPr lang="fr-FR" u="sng" spc="-1" dirty="0">
                <a:solidFill>
                  <a:srgbClr val="000000"/>
                </a:solidFill>
                <a:cs typeface="Calibri" panose="020F0502020204030204" pitchFamily="34" charset="0"/>
              </a:rPr>
              <a:t>Victor-Emmanuel II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 lui succède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Le temps de la réaction : Parme, Florence, Rome, Palerme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*Aout 1849 : Paix de Milan…</a:t>
            </a:r>
          </a:p>
          <a:p>
            <a:r>
              <a:rPr lang="fr-FR" dirty="0"/>
              <a:t>Le Piémont renonce à toute extension territoriale</a:t>
            </a:r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Et la reprise de Venise par les Autrichiens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Marque la fin des révolutions italiennes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Mais…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*1849 : Le mouvement unitaire italien n’est pas mort…</a:t>
            </a:r>
          </a:p>
        </p:txBody>
      </p:sp>
      <p:pic>
        <p:nvPicPr>
          <p:cNvPr id="3" name="Image 2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F97C29B5-3B9D-812B-A31D-FD68365636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549" y="129209"/>
            <a:ext cx="5499651" cy="659958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682B15E7-6E37-07F0-D608-D0518FD68C06}"/>
              </a:ext>
            </a:extLst>
          </p:cNvPr>
          <p:cNvSpPr/>
          <p:nvPr/>
        </p:nvSpPr>
        <p:spPr>
          <a:xfrm>
            <a:off x="7401249" y="140999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CCF12E4B-E166-732B-018F-740DE6F23965}"/>
              </a:ext>
            </a:extLst>
          </p:cNvPr>
          <p:cNvSpPr/>
          <p:nvPr/>
        </p:nvSpPr>
        <p:spPr>
          <a:xfrm>
            <a:off x="7941577" y="1146763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B5FF5489-530B-DA60-7547-BB67B42671EF}"/>
              </a:ext>
            </a:extLst>
          </p:cNvPr>
          <p:cNvSpPr/>
          <p:nvPr/>
        </p:nvSpPr>
        <p:spPr>
          <a:xfrm>
            <a:off x="9199939" y="122125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A1DB2D81-A34D-0BED-82EA-BFFF1D43C267}"/>
              </a:ext>
            </a:extLst>
          </p:cNvPr>
          <p:cNvSpPr/>
          <p:nvPr/>
        </p:nvSpPr>
        <p:spPr>
          <a:xfrm>
            <a:off x="8806238" y="211136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7E8F1914-3704-FD2D-BC1F-AB496B6F539B}"/>
              </a:ext>
            </a:extLst>
          </p:cNvPr>
          <p:cNvSpPr/>
          <p:nvPr/>
        </p:nvSpPr>
        <p:spPr>
          <a:xfrm>
            <a:off x="8414906" y="1558973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09F44444-8D5A-4813-C310-1B1660527A88}"/>
              </a:ext>
            </a:extLst>
          </p:cNvPr>
          <p:cNvSpPr/>
          <p:nvPr/>
        </p:nvSpPr>
        <p:spPr>
          <a:xfrm>
            <a:off x="8654909" y="1661283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622CCE8D-FE3D-5412-16CF-B966E6572CEF}"/>
              </a:ext>
            </a:extLst>
          </p:cNvPr>
          <p:cNvSpPr/>
          <p:nvPr/>
        </p:nvSpPr>
        <p:spPr>
          <a:xfrm>
            <a:off x="10013257" y="377500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839C548F-DC55-604E-34CB-CE95BF04416F}"/>
              </a:ext>
            </a:extLst>
          </p:cNvPr>
          <p:cNvSpPr/>
          <p:nvPr/>
        </p:nvSpPr>
        <p:spPr>
          <a:xfrm>
            <a:off x="9569309" y="514660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67CB6978-C6FA-80F3-383A-C2CEF7E6AF3C}"/>
              </a:ext>
            </a:extLst>
          </p:cNvPr>
          <p:cNvSpPr/>
          <p:nvPr/>
        </p:nvSpPr>
        <p:spPr>
          <a:xfrm>
            <a:off x="9199939" y="3185283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934417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80" y="137411"/>
            <a:ext cx="5310374" cy="452286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Juin-Juillet 1866 : Guerre austro-prussienne et bataille de Sadowa ; Victoire de la Prusse et de ses alliés du Nord contre une coalition Autriche-Hanovre-Etats du Sud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a) Autour de la Prusse, essentiellement le nord…</a:t>
            </a:r>
          </a:p>
          <a:p>
            <a:r>
              <a:rPr lang="fr-FR" dirty="0"/>
              <a:t>Oldenbourg, Mecklembourg, Brunswick, les villes de Hambourg, Brême et Lübeck et les États de Thuringe</a:t>
            </a:r>
          </a:p>
          <a:p>
            <a:endParaRPr lang="fr-FR" dirty="0"/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b) Autour de l’Autriche, essentiellement le sud…</a:t>
            </a:r>
          </a:p>
          <a:p>
            <a:r>
              <a:rPr lang="fr-FR" dirty="0"/>
              <a:t>Bavière-Palatinat et Bade catholiques</a:t>
            </a:r>
          </a:p>
          <a:p>
            <a:r>
              <a:rPr lang="fr-FR" dirty="0"/>
              <a:t>Wurtemberg, Hesse-Darmstadt, Hesse-Cassel, Nassau</a:t>
            </a:r>
          </a:p>
          <a:p>
            <a:r>
              <a:rPr lang="fr-FR" dirty="0"/>
              <a:t>Mais aussi Saxe et Hanovre au nord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*Deux blocs puissants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Mais tout va aller très vite, en 10 jours (!)…</a:t>
            </a:r>
          </a:p>
        </p:txBody>
      </p:sp>
      <p:pic>
        <p:nvPicPr>
          <p:cNvPr id="139" name="Image 138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18531045-187D-DA48-E98A-3638BC385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624" y="137411"/>
            <a:ext cx="6517998" cy="658317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41" name="Ellipse 140">
            <a:extLst>
              <a:ext uri="{FF2B5EF4-FFF2-40B4-BE49-F238E27FC236}">
                <a16:creationId xmlns:a16="http://schemas.microsoft.com/office/drawing/2014/main" id="{F532B0F2-82AF-3BF5-0690-11898B8A74B1}"/>
              </a:ext>
            </a:extLst>
          </p:cNvPr>
          <p:cNvSpPr/>
          <p:nvPr/>
        </p:nvSpPr>
        <p:spPr>
          <a:xfrm>
            <a:off x="9060653" y="176927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7" name="Ellipse 146">
            <a:extLst>
              <a:ext uri="{FF2B5EF4-FFF2-40B4-BE49-F238E27FC236}">
                <a16:creationId xmlns:a16="http://schemas.microsoft.com/office/drawing/2014/main" id="{20860314-8B7B-F227-A9C7-71BB57D3FF7D}"/>
              </a:ext>
            </a:extLst>
          </p:cNvPr>
          <p:cNvSpPr/>
          <p:nvPr/>
        </p:nvSpPr>
        <p:spPr>
          <a:xfrm>
            <a:off x="8044058" y="279307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0" name="Ellipse 149">
            <a:extLst>
              <a:ext uri="{FF2B5EF4-FFF2-40B4-BE49-F238E27FC236}">
                <a16:creationId xmlns:a16="http://schemas.microsoft.com/office/drawing/2014/main" id="{EF2DA004-1928-7C23-DB74-9A7F17FFD63D}"/>
              </a:ext>
            </a:extLst>
          </p:cNvPr>
          <p:cNvSpPr/>
          <p:nvPr/>
        </p:nvSpPr>
        <p:spPr>
          <a:xfrm>
            <a:off x="7713157" y="1757851"/>
            <a:ext cx="174870" cy="148974"/>
          </a:xfrm>
          <a:prstGeom prst="ellipse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1" name="Ellipse 150">
            <a:extLst>
              <a:ext uri="{FF2B5EF4-FFF2-40B4-BE49-F238E27FC236}">
                <a16:creationId xmlns:a16="http://schemas.microsoft.com/office/drawing/2014/main" id="{9637060E-0173-A3DF-E8EB-1E625D9FE5E2}"/>
              </a:ext>
            </a:extLst>
          </p:cNvPr>
          <p:cNvSpPr/>
          <p:nvPr/>
        </p:nvSpPr>
        <p:spPr>
          <a:xfrm>
            <a:off x="7578345" y="2448809"/>
            <a:ext cx="174870" cy="148974"/>
          </a:xfrm>
          <a:prstGeom prst="ellipse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2" name="Ellipse 151">
            <a:extLst>
              <a:ext uri="{FF2B5EF4-FFF2-40B4-BE49-F238E27FC236}">
                <a16:creationId xmlns:a16="http://schemas.microsoft.com/office/drawing/2014/main" id="{FA1D7570-BD3E-DB40-96F4-46DDB8C3E45C}"/>
              </a:ext>
            </a:extLst>
          </p:cNvPr>
          <p:cNvSpPr/>
          <p:nvPr/>
        </p:nvSpPr>
        <p:spPr>
          <a:xfrm>
            <a:off x="7187406" y="3130825"/>
            <a:ext cx="174870" cy="148974"/>
          </a:xfrm>
          <a:prstGeom prst="ellipse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6" name="Ellipse 155">
            <a:extLst>
              <a:ext uri="{FF2B5EF4-FFF2-40B4-BE49-F238E27FC236}">
                <a16:creationId xmlns:a16="http://schemas.microsoft.com/office/drawing/2014/main" id="{4AF07B4B-6807-3484-136D-407F8ACE2CBF}"/>
              </a:ext>
            </a:extLst>
          </p:cNvPr>
          <p:cNvSpPr/>
          <p:nvPr/>
        </p:nvSpPr>
        <p:spPr>
          <a:xfrm>
            <a:off x="8329629" y="4504292"/>
            <a:ext cx="174870" cy="148974"/>
          </a:xfrm>
          <a:prstGeom prst="ellipse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8" name="Ellipse 157">
            <a:extLst>
              <a:ext uri="{FF2B5EF4-FFF2-40B4-BE49-F238E27FC236}">
                <a16:creationId xmlns:a16="http://schemas.microsoft.com/office/drawing/2014/main" id="{E37B75D5-677E-EA00-0306-61430EC74D47}"/>
              </a:ext>
            </a:extLst>
          </p:cNvPr>
          <p:cNvSpPr/>
          <p:nvPr/>
        </p:nvSpPr>
        <p:spPr>
          <a:xfrm>
            <a:off x="9410393" y="3248216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9" name="Ellipse 158">
            <a:extLst>
              <a:ext uri="{FF2B5EF4-FFF2-40B4-BE49-F238E27FC236}">
                <a16:creationId xmlns:a16="http://schemas.microsoft.com/office/drawing/2014/main" id="{E5BE7FD2-D055-2D85-AF1B-0A3BA248CA0E}"/>
              </a:ext>
            </a:extLst>
          </p:cNvPr>
          <p:cNvSpPr/>
          <p:nvPr/>
        </p:nvSpPr>
        <p:spPr>
          <a:xfrm>
            <a:off x="10374227" y="430489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0" name="Ellipse 159">
            <a:extLst>
              <a:ext uri="{FF2B5EF4-FFF2-40B4-BE49-F238E27FC236}">
                <a16:creationId xmlns:a16="http://schemas.microsoft.com/office/drawing/2014/main" id="{A4B65C0D-BEC0-AC02-94AB-7CB079274ACB}"/>
              </a:ext>
            </a:extLst>
          </p:cNvPr>
          <p:cNvSpPr/>
          <p:nvPr/>
        </p:nvSpPr>
        <p:spPr>
          <a:xfrm>
            <a:off x="7752602" y="843044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1" name="Ellipse 160">
            <a:extLst>
              <a:ext uri="{FF2B5EF4-FFF2-40B4-BE49-F238E27FC236}">
                <a16:creationId xmlns:a16="http://schemas.microsoft.com/office/drawing/2014/main" id="{D4C16444-ECFA-FDF0-980D-7F2DD5D85BF2}"/>
              </a:ext>
            </a:extLst>
          </p:cNvPr>
          <p:cNvSpPr/>
          <p:nvPr/>
        </p:nvSpPr>
        <p:spPr>
          <a:xfrm>
            <a:off x="7843741" y="108252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2" name="Ellipse 161">
            <a:extLst>
              <a:ext uri="{FF2B5EF4-FFF2-40B4-BE49-F238E27FC236}">
                <a16:creationId xmlns:a16="http://schemas.microsoft.com/office/drawing/2014/main" id="{1C163D27-B3CA-7EA3-B732-03AD100AC4DB}"/>
              </a:ext>
            </a:extLst>
          </p:cNvPr>
          <p:cNvSpPr/>
          <p:nvPr/>
        </p:nvSpPr>
        <p:spPr>
          <a:xfrm>
            <a:off x="7572357" y="37869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3" name="Ellipse 162">
            <a:extLst>
              <a:ext uri="{FF2B5EF4-FFF2-40B4-BE49-F238E27FC236}">
                <a16:creationId xmlns:a16="http://schemas.microsoft.com/office/drawing/2014/main" id="{AD97C8B2-6DB4-A404-DEC8-4F2D36A81C58}"/>
              </a:ext>
            </a:extLst>
          </p:cNvPr>
          <p:cNvSpPr/>
          <p:nvPr/>
        </p:nvSpPr>
        <p:spPr>
          <a:xfrm>
            <a:off x="7099971" y="1407344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4" name="Ellipse 163">
            <a:extLst>
              <a:ext uri="{FF2B5EF4-FFF2-40B4-BE49-F238E27FC236}">
                <a16:creationId xmlns:a16="http://schemas.microsoft.com/office/drawing/2014/main" id="{FC79427E-E387-BFCC-99E7-EB6C39733626}"/>
              </a:ext>
            </a:extLst>
          </p:cNvPr>
          <p:cNvSpPr/>
          <p:nvPr/>
        </p:nvSpPr>
        <p:spPr>
          <a:xfrm>
            <a:off x="8591088" y="108252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5" name="Ellipse 164">
            <a:extLst>
              <a:ext uri="{FF2B5EF4-FFF2-40B4-BE49-F238E27FC236}">
                <a16:creationId xmlns:a16="http://schemas.microsoft.com/office/drawing/2014/main" id="{F9F4CF8F-002D-486E-B42D-CBCC639ED96B}"/>
              </a:ext>
            </a:extLst>
          </p:cNvPr>
          <p:cNvSpPr/>
          <p:nvPr/>
        </p:nvSpPr>
        <p:spPr>
          <a:xfrm>
            <a:off x="8076697" y="97799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6" name="Ellipse 165">
            <a:extLst>
              <a:ext uri="{FF2B5EF4-FFF2-40B4-BE49-F238E27FC236}">
                <a16:creationId xmlns:a16="http://schemas.microsoft.com/office/drawing/2014/main" id="{AA8FBF02-DDDE-E041-8A31-6F60ABAA0AEB}"/>
              </a:ext>
            </a:extLst>
          </p:cNvPr>
          <p:cNvSpPr/>
          <p:nvPr/>
        </p:nvSpPr>
        <p:spPr>
          <a:xfrm>
            <a:off x="8015939" y="1886750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7" name="Ellipse 166">
            <a:extLst>
              <a:ext uri="{FF2B5EF4-FFF2-40B4-BE49-F238E27FC236}">
                <a16:creationId xmlns:a16="http://schemas.microsoft.com/office/drawing/2014/main" id="{0CE8AAFF-6D5E-1E6D-254E-A62887F58F42}"/>
              </a:ext>
            </a:extLst>
          </p:cNvPr>
          <p:cNvSpPr/>
          <p:nvPr/>
        </p:nvSpPr>
        <p:spPr>
          <a:xfrm>
            <a:off x="6596768" y="2572747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8" name="Ellipse 167">
            <a:extLst>
              <a:ext uri="{FF2B5EF4-FFF2-40B4-BE49-F238E27FC236}">
                <a16:creationId xmlns:a16="http://schemas.microsoft.com/office/drawing/2014/main" id="{FD5F13AD-A8B1-A5BA-3554-1330E92C91FA}"/>
              </a:ext>
            </a:extLst>
          </p:cNvPr>
          <p:cNvSpPr/>
          <p:nvPr/>
        </p:nvSpPr>
        <p:spPr>
          <a:xfrm>
            <a:off x="8074643" y="83145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9" name="Ellipse 168">
            <a:extLst>
              <a:ext uri="{FF2B5EF4-FFF2-40B4-BE49-F238E27FC236}">
                <a16:creationId xmlns:a16="http://schemas.microsoft.com/office/drawing/2014/main" id="{F8AEBBC0-A3B5-60F0-A5BE-C12C1AC45688}"/>
              </a:ext>
            </a:extLst>
          </p:cNvPr>
          <p:cNvSpPr/>
          <p:nvPr/>
        </p:nvSpPr>
        <p:spPr>
          <a:xfrm>
            <a:off x="7362276" y="1332857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3" name="Ellipse 172">
            <a:extLst>
              <a:ext uri="{FF2B5EF4-FFF2-40B4-BE49-F238E27FC236}">
                <a16:creationId xmlns:a16="http://schemas.microsoft.com/office/drawing/2014/main" id="{51E62F67-02D5-8B7B-03CB-4FBE74B814EA}"/>
              </a:ext>
            </a:extLst>
          </p:cNvPr>
          <p:cNvSpPr/>
          <p:nvPr/>
        </p:nvSpPr>
        <p:spPr>
          <a:xfrm>
            <a:off x="9197756" y="2597783"/>
            <a:ext cx="174870" cy="148974"/>
          </a:xfrm>
          <a:prstGeom prst="ellipse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4" name="Ellipse 173">
            <a:extLst>
              <a:ext uri="{FF2B5EF4-FFF2-40B4-BE49-F238E27FC236}">
                <a16:creationId xmlns:a16="http://schemas.microsoft.com/office/drawing/2014/main" id="{E6532554-CFC2-AC31-9E0A-22DBE6981DBB}"/>
              </a:ext>
            </a:extLst>
          </p:cNvPr>
          <p:cNvSpPr/>
          <p:nvPr/>
        </p:nvSpPr>
        <p:spPr>
          <a:xfrm>
            <a:off x="7143067" y="3770600"/>
            <a:ext cx="174870" cy="148974"/>
          </a:xfrm>
          <a:prstGeom prst="ellipse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5" name="Ellipse 174">
            <a:extLst>
              <a:ext uri="{FF2B5EF4-FFF2-40B4-BE49-F238E27FC236}">
                <a16:creationId xmlns:a16="http://schemas.microsoft.com/office/drawing/2014/main" id="{66EC7595-7DE9-2A13-468E-5CB1B2541CC3}"/>
              </a:ext>
            </a:extLst>
          </p:cNvPr>
          <p:cNvSpPr/>
          <p:nvPr/>
        </p:nvSpPr>
        <p:spPr>
          <a:xfrm>
            <a:off x="7317937" y="4002212"/>
            <a:ext cx="174870" cy="148974"/>
          </a:xfrm>
          <a:prstGeom prst="ellipse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6" name="Ellipse 175">
            <a:extLst>
              <a:ext uri="{FF2B5EF4-FFF2-40B4-BE49-F238E27FC236}">
                <a16:creationId xmlns:a16="http://schemas.microsoft.com/office/drawing/2014/main" id="{449BC878-D829-4CE0-E5A1-A89682ECFDED}"/>
              </a:ext>
            </a:extLst>
          </p:cNvPr>
          <p:cNvSpPr/>
          <p:nvPr/>
        </p:nvSpPr>
        <p:spPr>
          <a:xfrm>
            <a:off x="6956294" y="2869556"/>
            <a:ext cx="174870" cy="148974"/>
          </a:xfrm>
          <a:prstGeom prst="ellipse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7" name="Ellipse 176">
            <a:extLst>
              <a:ext uri="{FF2B5EF4-FFF2-40B4-BE49-F238E27FC236}">
                <a16:creationId xmlns:a16="http://schemas.microsoft.com/office/drawing/2014/main" id="{9222FB64-FF61-D8B3-36F4-D458360FAA8F}"/>
              </a:ext>
            </a:extLst>
          </p:cNvPr>
          <p:cNvSpPr/>
          <p:nvPr/>
        </p:nvSpPr>
        <p:spPr>
          <a:xfrm>
            <a:off x="6868859" y="3690497"/>
            <a:ext cx="174870" cy="148974"/>
          </a:xfrm>
          <a:prstGeom prst="ellipse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8" name="Ellipse 177">
            <a:extLst>
              <a:ext uri="{FF2B5EF4-FFF2-40B4-BE49-F238E27FC236}">
                <a16:creationId xmlns:a16="http://schemas.microsoft.com/office/drawing/2014/main" id="{A1A21FEF-AC00-AEB1-EFF7-7ECB3B212D05}"/>
              </a:ext>
            </a:extLst>
          </p:cNvPr>
          <p:cNvSpPr/>
          <p:nvPr/>
        </p:nvSpPr>
        <p:spPr>
          <a:xfrm>
            <a:off x="4729794" y="1608877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9" name="Ellipse 178">
            <a:extLst>
              <a:ext uri="{FF2B5EF4-FFF2-40B4-BE49-F238E27FC236}">
                <a16:creationId xmlns:a16="http://schemas.microsoft.com/office/drawing/2014/main" id="{64C7B5C0-B157-F09B-789E-E2A541054960}"/>
              </a:ext>
            </a:extLst>
          </p:cNvPr>
          <p:cNvSpPr/>
          <p:nvPr/>
        </p:nvSpPr>
        <p:spPr>
          <a:xfrm>
            <a:off x="4769919" y="2708352"/>
            <a:ext cx="174870" cy="148974"/>
          </a:xfrm>
          <a:prstGeom prst="ellipse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180190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79" y="137411"/>
            <a:ext cx="5378769" cy="258386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Juin-Juillet 1866 : Guerre austro-prussienne et bataille de Sadowa ; Victoire de la Prusse et de ses alliés du Nord contre une coalition Autriche-Hanovre-Etats du Sud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a) 23 juin 1866 : A l’est…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La coalition prussienne envahit la Saxe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elle pénètre en Bohême…</a:t>
            </a:r>
          </a:p>
        </p:txBody>
      </p:sp>
      <p:pic>
        <p:nvPicPr>
          <p:cNvPr id="3" name="Image 2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18531045-187D-DA48-E98A-3638BC385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624" y="137411"/>
            <a:ext cx="6517998" cy="658317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F53879FC-8270-49E4-0766-09757D2B45A7}"/>
              </a:ext>
            </a:extLst>
          </p:cNvPr>
          <p:cNvCxnSpPr>
            <a:cxnSpLocks/>
            <a:stCxn id="6" idx="4"/>
          </p:cNvCxnSpPr>
          <p:nvPr/>
        </p:nvCxnSpPr>
        <p:spPr>
          <a:xfrm>
            <a:off x="9148088" y="1918252"/>
            <a:ext cx="174870" cy="65775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>
            <a:extLst>
              <a:ext uri="{FF2B5EF4-FFF2-40B4-BE49-F238E27FC236}">
                <a16:creationId xmlns:a16="http://schemas.microsoft.com/office/drawing/2014/main" id="{38314309-E29D-CE8B-AB50-3BF39012EB3A}"/>
              </a:ext>
            </a:extLst>
          </p:cNvPr>
          <p:cNvSpPr/>
          <p:nvPr/>
        </p:nvSpPr>
        <p:spPr>
          <a:xfrm>
            <a:off x="9060653" y="176927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AFEC3E5B-A462-F335-E0CE-F38E5E2E6B06}"/>
              </a:ext>
            </a:extLst>
          </p:cNvPr>
          <p:cNvSpPr/>
          <p:nvPr/>
        </p:nvSpPr>
        <p:spPr>
          <a:xfrm>
            <a:off x="9235523" y="257600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42390E55-F1A1-668D-7DAA-29886A33DDDB}"/>
              </a:ext>
            </a:extLst>
          </p:cNvPr>
          <p:cNvSpPr/>
          <p:nvPr/>
        </p:nvSpPr>
        <p:spPr>
          <a:xfrm>
            <a:off x="9666218" y="265049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FAA8DC9C-1A4B-DBA8-FBD2-9B781337A2E1}"/>
              </a:ext>
            </a:extLst>
          </p:cNvPr>
          <p:cNvCxnSpPr>
            <a:cxnSpLocks/>
            <a:endCxn id="11" idx="0"/>
          </p:cNvCxnSpPr>
          <p:nvPr/>
        </p:nvCxnSpPr>
        <p:spPr>
          <a:xfrm flipH="1">
            <a:off x="9753653" y="2247128"/>
            <a:ext cx="114834" cy="40336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15">
            <a:extLst>
              <a:ext uri="{FF2B5EF4-FFF2-40B4-BE49-F238E27FC236}">
                <a16:creationId xmlns:a16="http://schemas.microsoft.com/office/drawing/2014/main" id="{6DD27D23-421D-885F-2A23-172B6DB5FC4F}"/>
              </a:ext>
            </a:extLst>
          </p:cNvPr>
          <p:cNvSpPr/>
          <p:nvPr/>
        </p:nvSpPr>
        <p:spPr>
          <a:xfrm>
            <a:off x="10149921" y="290565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198668AD-FC39-D9B5-B1E6-6A461B85A8FE}"/>
              </a:ext>
            </a:extLst>
          </p:cNvPr>
          <p:cNvCxnSpPr>
            <a:cxnSpLocks/>
            <a:endCxn id="16" idx="7"/>
          </p:cNvCxnSpPr>
          <p:nvPr/>
        </p:nvCxnSpPr>
        <p:spPr>
          <a:xfrm flipH="1">
            <a:off x="10299182" y="2576004"/>
            <a:ext cx="178821" cy="35146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llipse 29">
            <a:extLst>
              <a:ext uri="{FF2B5EF4-FFF2-40B4-BE49-F238E27FC236}">
                <a16:creationId xmlns:a16="http://schemas.microsoft.com/office/drawing/2014/main" id="{5CEB9D41-794C-318D-A265-F901E7C8CCB5}"/>
              </a:ext>
            </a:extLst>
          </p:cNvPr>
          <p:cNvSpPr/>
          <p:nvPr/>
        </p:nvSpPr>
        <p:spPr>
          <a:xfrm>
            <a:off x="7713157" y="1757851"/>
            <a:ext cx="174870" cy="148974"/>
          </a:xfrm>
          <a:prstGeom prst="ellipse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4" name="Ellipse 133">
            <a:extLst>
              <a:ext uri="{FF2B5EF4-FFF2-40B4-BE49-F238E27FC236}">
                <a16:creationId xmlns:a16="http://schemas.microsoft.com/office/drawing/2014/main" id="{3C97D9C4-B13D-852C-0614-817AE49E7132}"/>
              </a:ext>
            </a:extLst>
          </p:cNvPr>
          <p:cNvSpPr/>
          <p:nvPr/>
        </p:nvSpPr>
        <p:spPr>
          <a:xfrm>
            <a:off x="7578345" y="2448809"/>
            <a:ext cx="174870" cy="148974"/>
          </a:xfrm>
          <a:prstGeom prst="ellipse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5" name="Ellipse 134">
            <a:extLst>
              <a:ext uri="{FF2B5EF4-FFF2-40B4-BE49-F238E27FC236}">
                <a16:creationId xmlns:a16="http://schemas.microsoft.com/office/drawing/2014/main" id="{50674F0D-9906-0CD0-5300-05CC69D41DA9}"/>
              </a:ext>
            </a:extLst>
          </p:cNvPr>
          <p:cNvSpPr/>
          <p:nvPr/>
        </p:nvSpPr>
        <p:spPr>
          <a:xfrm>
            <a:off x="7187406" y="3130825"/>
            <a:ext cx="174870" cy="148974"/>
          </a:xfrm>
          <a:prstGeom prst="ellipse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7" name="Ellipse 146">
            <a:extLst>
              <a:ext uri="{FF2B5EF4-FFF2-40B4-BE49-F238E27FC236}">
                <a16:creationId xmlns:a16="http://schemas.microsoft.com/office/drawing/2014/main" id="{59B8A192-740B-252E-2BA8-CD886DF26D65}"/>
              </a:ext>
            </a:extLst>
          </p:cNvPr>
          <p:cNvSpPr/>
          <p:nvPr/>
        </p:nvSpPr>
        <p:spPr>
          <a:xfrm>
            <a:off x="8329629" y="4504292"/>
            <a:ext cx="174870" cy="148974"/>
          </a:xfrm>
          <a:prstGeom prst="ellipse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1" name="Ellipse 160">
            <a:extLst>
              <a:ext uri="{FF2B5EF4-FFF2-40B4-BE49-F238E27FC236}">
                <a16:creationId xmlns:a16="http://schemas.microsoft.com/office/drawing/2014/main" id="{686C7FD9-F988-BC7D-D5C1-8A26DEE85038}"/>
              </a:ext>
            </a:extLst>
          </p:cNvPr>
          <p:cNvSpPr/>
          <p:nvPr/>
        </p:nvSpPr>
        <p:spPr>
          <a:xfrm>
            <a:off x="9410393" y="3248216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2" name="Ellipse 161">
            <a:extLst>
              <a:ext uri="{FF2B5EF4-FFF2-40B4-BE49-F238E27FC236}">
                <a16:creationId xmlns:a16="http://schemas.microsoft.com/office/drawing/2014/main" id="{F12DD624-2119-EEFE-A22F-66CC5136D106}"/>
              </a:ext>
            </a:extLst>
          </p:cNvPr>
          <p:cNvSpPr/>
          <p:nvPr/>
        </p:nvSpPr>
        <p:spPr>
          <a:xfrm>
            <a:off x="10374227" y="430489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939581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79" y="137411"/>
            <a:ext cx="5378769" cy="475369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z="1700" b="1" spc="-1" dirty="0">
                <a:solidFill>
                  <a:srgbClr val="000000"/>
                </a:solidFill>
                <a:cs typeface="Calibri" panose="020F0502020204030204" pitchFamily="34" charset="0"/>
              </a:rPr>
              <a:t>Juin-Juillet 1866 : Guerre austro-prussienne et bataille de Sadowa ; Victoire de la Prusse et de ses alliés du Nord contre une coalition Autriche-Hanovre-Etats du Sud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b) 27 juin 1866 : A 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l’ouest…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Malgré la défaite de </a:t>
            </a:r>
            <a:r>
              <a:rPr lang="fr-FR" dirty="0" err="1"/>
              <a:t>Langensalza</a:t>
            </a:r>
            <a:r>
              <a:rPr lang="fr-FR" dirty="0"/>
              <a:t> contre les Hanovriens</a:t>
            </a:r>
          </a:p>
          <a:p>
            <a:r>
              <a:rPr lang="fr-FR" dirty="0"/>
              <a:t>NB : Dirigés par le roi George V, cousin de Victoria</a:t>
            </a:r>
          </a:p>
          <a:p>
            <a:endParaRPr lang="fr-FR" dirty="0"/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Les Prussiens avancent et prennent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Cassel, Francfort ; Et Nuremberg aux Bavarois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c) 24 juin 1866 : Dans le même temps…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L’armée italienne est vaincue à </a:t>
            </a:r>
            <a:r>
              <a:rPr lang="fr-FR" spc="-1" dirty="0" err="1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Custozza</a:t>
            </a:r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NB : Août 1866 : Victor-Emmanuel II arrêtera Garibaldi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Qui voulait s’emparer du Trentin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*Et enfin…</a:t>
            </a:r>
          </a:p>
        </p:txBody>
      </p:sp>
      <p:pic>
        <p:nvPicPr>
          <p:cNvPr id="3" name="Image 2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18531045-187D-DA48-E98A-3638BC385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624" y="137411"/>
            <a:ext cx="6517998" cy="658317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F53879FC-8270-49E4-0766-09757D2B45A7}"/>
              </a:ext>
            </a:extLst>
          </p:cNvPr>
          <p:cNvCxnSpPr>
            <a:cxnSpLocks/>
            <a:stCxn id="6" idx="4"/>
          </p:cNvCxnSpPr>
          <p:nvPr/>
        </p:nvCxnSpPr>
        <p:spPr>
          <a:xfrm>
            <a:off x="9148088" y="1918252"/>
            <a:ext cx="174870" cy="65775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>
            <a:extLst>
              <a:ext uri="{FF2B5EF4-FFF2-40B4-BE49-F238E27FC236}">
                <a16:creationId xmlns:a16="http://schemas.microsoft.com/office/drawing/2014/main" id="{38314309-E29D-CE8B-AB50-3BF39012EB3A}"/>
              </a:ext>
            </a:extLst>
          </p:cNvPr>
          <p:cNvSpPr/>
          <p:nvPr/>
        </p:nvSpPr>
        <p:spPr>
          <a:xfrm>
            <a:off x="9060653" y="176927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AFEC3E5B-A462-F335-E0CE-F38E5E2E6B06}"/>
              </a:ext>
            </a:extLst>
          </p:cNvPr>
          <p:cNvSpPr/>
          <p:nvPr/>
        </p:nvSpPr>
        <p:spPr>
          <a:xfrm>
            <a:off x="9235523" y="2576004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42390E55-F1A1-668D-7DAA-29886A33DDDB}"/>
              </a:ext>
            </a:extLst>
          </p:cNvPr>
          <p:cNvSpPr/>
          <p:nvPr/>
        </p:nvSpPr>
        <p:spPr>
          <a:xfrm>
            <a:off x="9666218" y="265049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FAA8DC9C-1A4B-DBA8-FBD2-9B781337A2E1}"/>
              </a:ext>
            </a:extLst>
          </p:cNvPr>
          <p:cNvCxnSpPr>
            <a:cxnSpLocks/>
            <a:endCxn id="11" idx="0"/>
          </p:cNvCxnSpPr>
          <p:nvPr/>
        </p:nvCxnSpPr>
        <p:spPr>
          <a:xfrm flipH="1">
            <a:off x="9753653" y="2247128"/>
            <a:ext cx="114834" cy="40336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15">
            <a:extLst>
              <a:ext uri="{FF2B5EF4-FFF2-40B4-BE49-F238E27FC236}">
                <a16:creationId xmlns:a16="http://schemas.microsoft.com/office/drawing/2014/main" id="{6DD27D23-421D-885F-2A23-172B6DB5FC4F}"/>
              </a:ext>
            </a:extLst>
          </p:cNvPr>
          <p:cNvSpPr/>
          <p:nvPr/>
        </p:nvSpPr>
        <p:spPr>
          <a:xfrm>
            <a:off x="10149921" y="290565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198668AD-FC39-D9B5-B1E6-6A461B85A8FE}"/>
              </a:ext>
            </a:extLst>
          </p:cNvPr>
          <p:cNvCxnSpPr>
            <a:cxnSpLocks/>
            <a:endCxn id="16" idx="7"/>
          </p:cNvCxnSpPr>
          <p:nvPr/>
        </p:nvCxnSpPr>
        <p:spPr>
          <a:xfrm flipH="1">
            <a:off x="10299182" y="2576004"/>
            <a:ext cx="178821" cy="35146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>
            <a:extLst>
              <a:ext uri="{FF2B5EF4-FFF2-40B4-BE49-F238E27FC236}">
                <a16:creationId xmlns:a16="http://schemas.microsoft.com/office/drawing/2014/main" id="{6C4799E2-C942-7AD3-146B-24FC350197C0}"/>
              </a:ext>
            </a:extLst>
          </p:cNvPr>
          <p:cNvSpPr/>
          <p:nvPr/>
        </p:nvSpPr>
        <p:spPr>
          <a:xfrm>
            <a:off x="8051088" y="2511456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05BBB228-4D09-F0C8-8F3B-07C8FA993C83}"/>
              </a:ext>
            </a:extLst>
          </p:cNvPr>
          <p:cNvCxnSpPr>
            <a:cxnSpLocks/>
            <a:stCxn id="6" idx="4"/>
            <a:endCxn id="25" idx="6"/>
          </p:cNvCxnSpPr>
          <p:nvPr/>
        </p:nvCxnSpPr>
        <p:spPr>
          <a:xfrm flipH="1">
            <a:off x="8225958" y="1918252"/>
            <a:ext cx="922130" cy="66769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llipse 29">
            <a:extLst>
              <a:ext uri="{FF2B5EF4-FFF2-40B4-BE49-F238E27FC236}">
                <a16:creationId xmlns:a16="http://schemas.microsoft.com/office/drawing/2014/main" id="{5CEB9D41-794C-318D-A265-F901E7C8CCB5}"/>
              </a:ext>
            </a:extLst>
          </p:cNvPr>
          <p:cNvSpPr/>
          <p:nvPr/>
        </p:nvSpPr>
        <p:spPr>
          <a:xfrm>
            <a:off x="7713157" y="1757851"/>
            <a:ext cx="174870" cy="148974"/>
          </a:xfrm>
          <a:prstGeom prst="ellipse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B5EEE5F1-4919-1AAA-880B-35A8E43DF7F1}"/>
              </a:ext>
            </a:extLst>
          </p:cNvPr>
          <p:cNvCxnSpPr>
            <a:cxnSpLocks/>
            <a:endCxn id="25" idx="0"/>
          </p:cNvCxnSpPr>
          <p:nvPr/>
        </p:nvCxnSpPr>
        <p:spPr>
          <a:xfrm>
            <a:off x="7837410" y="1918252"/>
            <a:ext cx="301113" cy="59320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Ellipse 133">
            <a:extLst>
              <a:ext uri="{FF2B5EF4-FFF2-40B4-BE49-F238E27FC236}">
                <a16:creationId xmlns:a16="http://schemas.microsoft.com/office/drawing/2014/main" id="{3C97D9C4-B13D-852C-0614-817AE49E7132}"/>
              </a:ext>
            </a:extLst>
          </p:cNvPr>
          <p:cNvSpPr/>
          <p:nvPr/>
        </p:nvSpPr>
        <p:spPr>
          <a:xfrm>
            <a:off x="7578345" y="244880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5" name="Ellipse 134">
            <a:extLst>
              <a:ext uri="{FF2B5EF4-FFF2-40B4-BE49-F238E27FC236}">
                <a16:creationId xmlns:a16="http://schemas.microsoft.com/office/drawing/2014/main" id="{50674F0D-9906-0CD0-5300-05CC69D41DA9}"/>
              </a:ext>
            </a:extLst>
          </p:cNvPr>
          <p:cNvSpPr/>
          <p:nvPr/>
        </p:nvSpPr>
        <p:spPr>
          <a:xfrm>
            <a:off x="7187406" y="313082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6" name="Connecteur droit avec flèche 135">
            <a:extLst>
              <a:ext uri="{FF2B5EF4-FFF2-40B4-BE49-F238E27FC236}">
                <a16:creationId xmlns:a16="http://schemas.microsoft.com/office/drawing/2014/main" id="{F4FAEA8B-D0BD-32A3-6F75-49B4B1AD7335}"/>
              </a:ext>
            </a:extLst>
          </p:cNvPr>
          <p:cNvCxnSpPr>
            <a:cxnSpLocks/>
            <a:stCxn id="25" idx="3"/>
            <a:endCxn id="135" idx="7"/>
          </p:cNvCxnSpPr>
          <p:nvPr/>
        </p:nvCxnSpPr>
        <p:spPr>
          <a:xfrm flipH="1">
            <a:off x="7336667" y="2638613"/>
            <a:ext cx="740030" cy="51402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Connecteur droit avec flèche 139">
            <a:extLst>
              <a:ext uri="{FF2B5EF4-FFF2-40B4-BE49-F238E27FC236}">
                <a16:creationId xmlns:a16="http://schemas.microsoft.com/office/drawing/2014/main" id="{FDCCEC38-6DAC-AE3F-B486-6F5BBA999891}"/>
              </a:ext>
            </a:extLst>
          </p:cNvPr>
          <p:cNvCxnSpPr>
            <a:cxnSpLocks/>
            <a:stCxn id="25" idx="2"/>
            <a:endCxn id="134" idx="6"/>
          </p:cNvCxnSpPr>
          <p:nvPr/>
        </p:nvCxnSpPr>
        <p:spPr>
          <a:xfrm flipH="1" flipV="1">
            <a:off x="7753215" y="2523296"/>
            <a:ext cx="297873" cy="6264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Ellipse 142">
            <a:extLst>
              <a:ext uri="{FF2B5EF4-FFF2-40B4-BE49-F238E27FC236}">
                <a16:creationId xmlns:a16="http://schemas.microsoft.com/office/drawing/2014/main" id="{68A41ADA-5623-D14D-CEDD-636E097311B1}"/>
              </a:ext>
            </a:extLst>
          </p:cNvPr>
          <p:cNvSpPr/>
          <p:nvPr/>
        </p:nvSpPr>
        <p:spPr>
          <a:xfrm>
            <a:off x="8154759" y="360436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4" name="Connecteur droit avec flèche 143">
            <a:extLst>
              <a:ext uri="{FF2B5EF4-FFF2-40B4-BE49-F238E27FC236}">
                <a16:creationId xmlns:a16="http://schemas.microsoft.com/office/drawing/2014/main" id="{2988435E-CDA6-8C27-D64B-E0ECFDD49C59}"/>
              </a:ext>
            </a:extLst>
          </p:cNvPr>
          <p:cNvCxnSpPr>
            <a:cxnSpLocks/>
            <a:stCxn id="25" idx="4"/>
            <a:endCxn id="143" idx="0"/>
          </p:cNvCxnSpPr>
          <p:nvPr/>
        </p:nvCxnSpPr>
        <p:spPr>
          <a:xfrm>
            <a:off x="8138523" y="2660430"/>
            <a:ext cx="103671" cy="94393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Ellipse 146">
            <a:extLst>
              <a:ext uri="{FF2B5EF4-FFF2-40B4-BE49-F238E27FC236}">
                <a16:creationId xmlns:a16="http://schemas.microsoft.com/office/drawing/2014/main" id="{59B8A192-740B-252E-2BA8-CD886DF26D65}"/>
              </a:ext>
            </a:extLst>
          </p:cNvPr>
          <p:cNvSpPr/>
          <p:nvPr/>
        </p:nvSpPr>
        <p:spPr>
          <a:xfrm>
            <a:off x="8329629" y="4504292"/>
            <a:ext cx="174870" cy="148974"/>
          </a:xfrm>
          <a:prstGeom prst="ellipse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9" name="Connecteur droit avec flèche 148">
            <a:extLst>
              <a:ext uri="{FF2B5EF4-FFF2-40B4-BE49-F238E27FC236}">
                <a16:creationId xmlns:a16="http://schemas.microsoft.com/office/drawing/2014/main" id="{9E561B78-4639-D916-B2BE-9BE5488FA133}"/>
              </a:ext>
            </a:extLst>
          </p:cNvPr>
          <p:cNvCxnSpPr>
            <a:cxnSpLocks/>
            <a:stCxn id="147" idx="0"/>
          </p:cNvCxnSpPr>
          <p:nvPr/>
        </p:nvCxnSpPr>
        <p:spPr>
          <a:xfrm flipH="1" flipV="1">
            <a:off x="8242194" y="3753342"/>
            <a:ext cx="174870" cy="75095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Ellipse 160">
            <a:extLst>
              <a:ext uri="{FF2B5EF4-FFF2-40B4-BE49-F238E27FC236}">
                <a16:creationId xmlns:a16="http://schemas.microsoft.com/office/drawing/2014/main" id="{686C7FD9-F988-BC7D-D5C1-8A26DEE85038}"/>
              </a:ext>
            </a:extLst>
          </p:cNvPr>
          <p:cNvSpPr/>
          <p:nvPr/>
        </p:nvSpPr>
        <p:spPr>
          <a:xfrm>
            <a:off x="9410393" y="3248216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2" name="Ellipse 161">
            <a:extLst>
              <a:ext uri="{FF2B5EF4-FFF2-40B4-BE49-F238E27FC236}">
                <a16:creationId xmlns:a16="http://schemas.microsoft.com/office/drawing/2014/main" id="{F12DD624-2119-EEFE-A22F-66CC5136D106}"/>
              </a:ext>
            </a:extLst>
          </p:cNvPr>
          <p:cNvSpPr/>
          <p:nvPr/>
        </p:nvSpPr>
        <p:spPr>
          <a:xfrm>
            <a:off x="10374227" y="430489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C6DB2D06-BCFF-1454-C723-AE2D1E3DFEE1}"/>
              </a:ext>
            </a:extLst>
          </p:cNvPr>
          <p:cNvSpPr/>
          <p:nvPr/>
        </p:nvSpPr>
        <p:spPr>
          <a:xfrm>
            <a:off x="4756901" y="5770442"/>
            <a:ext cx="1080052" cy="948066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HANOVRE I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Royaume-Uni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1714-1901 </a:t>
            </a:r>
            <a:r>
              <a:rPr lang="fr-FR" sz="1200" b="1" dirty="0">
                <a:solidFill>
                  <a:schemeClr val="tx1"/>
                </a:solidFill>
              </a:rPr>
              <a:t>Hanovre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1814-1837</a:t>
            </a: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225360E4-7547-D299-C436-EB3F9FAA3DBB}"/>
              </a:ext>
            </a:extLst>
          </p:cNvPr>
          <p:cNvSpPr/>
          <p:nvPr/>
        </p:nvSpPr>
        <p:spPr>
          <a:xfrm>
            <a:off x="1530701" y="5379447"/>
            <a:ext cx="975595" cy="390997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Georges III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1760-1820</a:t>
            </a: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D00010F4-88F2-D0B8-1E61-13648FCA8DDB}"/>
              </a:ext>
            </a:extLst>
          </p:cNvPr>
          <p:cNvSpPr/>
          <p:nvPr/>
        </p:nvSpPr>
        <p:spPr>
          <a:xfrm>
            <a:off x="1540254" y="5886275"/>
            <a:ext cx="975595" cy="390997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Georges IV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1820-30</a:t>
            </a: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E5C2FCAC-D49B-8D70-8762-834FB8F12940}"/>
              </a:ext>
            </a:extLst>
          </p:cNvPr>
          <p:cNvSpPr/>
          <p:nvPr/>
        </p:nvSpPr>
        <p:spPr>
          <a:xfrm>
            <a:off x="2620306" y="5886275"/>
            <a:ext cx="975595" cy="390997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Guillaume IV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1830-37</a:t>
            </a: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92CD3A90-D792-91FB-E8DB-9E02527305E6}"/>
              </a:ext>
            </a:extLst>
          </p:cNvPr>
          <p:cNvSpPr/>
          <p:nvPr/>
        </p:nvSpPr>
        <p:spPr>
          <a:xfrm>
            <a:off x="3700358" y="5886275"/>
            <a:ext cx="975595" cy="390997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Edouard-Auguste</a:t>
            </a: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024F9E59-06DF-F321-3644-6A99BE02D6D2}"/>
              </a:ext>
            </a:extLst>
          </p:cNvPr>
          <p:cNvSpPr/>
          <p:nvPr/>
        </p:nvSpPr>
        <p:spPr>
          <a:xfrm>
            <a:off x="3704987" y="6329592"/>
            <a:ext cx="975595" cy="390997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Victoria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1837-1901</a:t>
            </a:r>
          </a:p>
        </p:txBody>
      </p:sp>
      <p:cxnSp>
        <p:nvCxnSpPr>
          <p:cNvPr id="190" name="Connecteur droit avec flèche 189">
            <a:extLst>
              <a:ext uri="{FF2B5EF4-FFF2-40B4-BE49-F238E27FC236}">
                <a16:creationId xmlns:a16="http://schemas.microsoft.com/office/drawing/2014/main" id="{16398AFC-6976-589C-CD1B-2AD4DE374FF4}"/>
              </a:ext>
            </a:extLst>
          </p:cNvPr>
          <p:cNvCxnSpPr>
            <a:cxnSpLocks/>
            <a:stCxn id="183" idx="2"/>
            <a:endCxn id="186" idx="0"/>
          </p:cNvCxnSpPr>
          <p:nvPr/>
        </p:nvCxnSpPr>
        <p:spPr>
          <a:xfrm>
            <a:off x="2018499" y="5770444"/>
            <a:ext cx="9553" cy="11583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Connecteur droit avec flèche 190">
            <a:extLst>
              <a:ext uri="{FF2B5EF4-FFF2-40B4-BE49-F238E27FC236}">
                <a16:creationId xmlns:a16="http://schemas.microsoft.com/office/drawing/2014/main" id="{662A2029-6731-79D7-F6A1-3D55EB8A431E}"/>
              </a:ext>
            </a:extLst>
          </p:cNvPr>
          <p:cNvCxnSpPr>
            <a:cxnSpLocks/>
            <a:stCxn id="188" idx="2"/>
            <a:endCxn id="189" idx="0"/>
          </p:cNvCxnSpPr>
          <p:nvPr/>
        </p:nvCxnSpPr>
        <p:spPr>
          <a:xfrm>
            <a:off x="4188156" y="6277272"/>
            <a:ext cx="4629" cy="5232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Connecteur en angle 71">
            <a:extLst>
              <a:ext uri="{FF2B5EF4-FFF2-40B4-BE49-F238E27FC236}">
                <a16:creationId xmlns:a16="http://schemas.microsoft.com/office/drawing/2014/main" id="{73D8E851-0DB4-1BCB-7054-F5FF72191808}"/>
              </a:ext>
            </a:extLst>
          </p:cNvPr>
          <p:cNvCxnSpPr>
            <a:cxnSpLocks/>
            <a:stCxn id="183" idx="2"/>
            <a:endCxn id="187" idx="0"/>
          </p:cNvCxnSpPr>
          <p:nvPr/>
        </p:nvCxnSpPr>
        <p:spPr>
          <a:xfrm rot="16200000" flipH="1">
            <a:off x="2505386" y="5283556"/>
            <a:ext cx="115831" cy="108960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Connecteur en angle 71">
            <a:extLst>
              <a:ext uri="{FF2B5EF4-FFF2-40B4-BE49-F238E27FC236}">
                <a16:creationId xmlns:a16="http://schemas.microsoft.com/office/drawing/2014/main" id="{5905FC83-B496-B708-991D-7D2CE171B27A}"/>
              </a:ext>
            </a:extLst>
          </p:cNvPr>
          <p:cNvCxnSpPr>
            <a:cxnSpLocks/>
            <a:stCxn id="183" idx="2"/>
            <a:endCxn id="188" idx="0"/>
          </p:cNvCxnSpPr>
          <p:nvPr/>
        </p:nvCxnSpPr>
        <p:spPr>
          <a:xfrm rot="16200000" flipH="1">
            <a:off x="3045412" y="4743530"/>
            <a:ext cx="115831" cy="2169657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" name="Rectangle 193">
            <a:extLst>
              <a:ext uri="{FF2B5EF4-FFF2-40B4-BE49-F238E27FC236}">
                <a16:creationId xmlns:a16="http://schemas.microsoft.com/office/drawing/2014/main" id="{A33FF608-D49E-DF10-362C-82A22C16E832}"/>
              </a:ext>
            </a:extLst>
          </p:cNvPr>
          <p:cNvSpPr/>
          <p:nvPr/>
        </p:nvSpPr>
        <p:spPr>
          <a:xfrm>
            <a:off x="94378" y="5886274"/>
            <a:ext cx="1341420" cy="39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Ernest-Auguste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1837-51</a:t>
            </a:r>
          </a:p>
        </p:txBody>
      </p:sp>
      <p:cxnSp>
        <p:nvCxnSpPr>
          <p:cNvPr id="195" name="Connecteur en angle 71">
            <a:extLst>
              <a:ext uri="{FF2B5EF4-FFF2-40B4-BE49-F238E27FC236}">
                <a16:creationId xmlns:a16="http://schemas.microsoft.com/office/drawing/2014/main" id="{E1527F00-1E77-A985-A3D8-3E798CE0AD9C}"/>
              </a:ext>
            </a:extLst>
          </p:cNvPr>
          <p:cNvCxnSpPr>
            <a:cxnSpLocks/>
            <a:stCxn id="183" idx="2"/>
            <a:endCxn id="194" idx="0"/>
          </p:cNvCxnSpPr>
          <p:nvPr/>
        </p:nvCxnSpPr>
        <p:spPr>
          <a:xfrm rot="5400000">
            <a:off x="1333879" y="5201654"/>
            <a:ext cx="115830" cy="125341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6" name="Rectangle 195">
            <a:extLst>
              <a:ext uri="{FF2B5EF4-FFF2-40B4-BE49-F238E27FC236}">
                <a16:creationId xmlns:a16="http://schemas.microsoft.com/office/drawing/2014/main" id="{3DFDFCD5-BE13-8A8B-0F9A-1FDD166C9EA0}"/>
              </a:ext>
            </a:extLst>
          </p:cNvPr>
          <p:cNvSpPr/>
          <p:nvPr/>
        </p:nvSpPr>
        <p:spPr>
          <a:xfrm>
            <a:off x="137609" y="5214446"/>
            <a:ext cx="975595" cy="55914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HANOVRE II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Hanovre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 </a:t>
            </a:r>
            <a:r>
              <a:rPr lang="fr-FR" sz="1200" dirty="0">
                <a:solidFill>
                  <a:schemeClr val="tx1"/>
                </a:solidFill>
              </a:rPr>
              <a:t>1837-1866</a:t>
            </a:r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2EA84121-1CF9-4457-ED2E-887E0F81AE06}"/>
              </a:ext>
            </a:extLst>
          </p:cNvPr>
          <p:cNvSpPr/>
          <p:nvPr/>
        </p:nvSpPr>
        <p:spPr>
          <a:xfrm>
            <a:off x="97375" y="6329592"/>
            <a:ext cx="1341420" cy="390997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George V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1851-66</a:t>
            </a:r>
          </a:p>
        </p:txBody>
      </p:sp>
      <p:cxnSp>
        <p:nvCxnSpPr>
          <p:cNvPr id="198" name="Connecteur droit avec flèche 197">
            <a:extLst>
              <a:ext uri="{FF2B5EF4-FFF2-40B4-BE49-F238E27FC236}">
                <a16:creationId xmlns:a16="http://schemas.microsoft.com/office/drawing/2014/main" id="{C8A28343-BBC1-C1C3-B5CD-76016731F048}"/>
              </a:ext>
            </a:extLst>
          </p:cNvPr>
          <p:cNvCxnSpPr>
            <a:cxnSpLocks/>
            <a:stCxn id="194" idx="2"/>
            <a:endCxn id="197" idx="0"/>
          </p:cNvCxnSpPr>
          <p:nvPr/>
        </p:nvCxnSpPr>
        <p:spPr>
          <a:xfrm>
            <a:off x="765088" y="6277271"/>
            <a:ext cx="2997" cy="5232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>
            <a:extLst>
              <a:ext uri="{FF2B5EF4-FFF2-40B4-BE49-F238E27FC236}">
                <a16:creationId xmlns:a16="http://schemas.microsoft.com/office/drawing/2014/main" id="{222A5937-873E-2F9A-6A8F-35F242018EA9}"/>
              </a:ext>
            </a:extLst>
          </p:cNvPr>
          <p:cNvSpPr/>
          <p:nvPr/>
        </p:nvSpPr>
        <p:spPr>
          <a:xfrm>
            <a:off x="8076697" y="614580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54A88E36-D9B7-2436-42DE-7DBAE56F4151}"/>
              </a:ext>
            </a:extLst>
          </p:cNvPr>
          <p:cNvCxnSpPr>
            <a:cxnSpLocks/>
            <a:endCxn id="5" idx="2"/>
          </p:cNvCxnSpPr>
          <p:nvPr/>
        </p:nvCxnSpPr>
        <p:spPr>
          <a:xfrm>
            <a:off x="7354158" y="6042991"/>
            <a:ext cx="722539" cy="17730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2A01188A-A2EB-7159-2404-A203F2618BAF}"/>
              </a:ext>
            </a:extLst>
          </p:cNvPr>
          <p:cNvCxnSpPr>
            <a:cxnSpLocks/>
            <a:endCxn id="5" idx="7"/>
          </p:cNvCxnSpPr>
          <p:nvPr/>
        </p:nvCxnSpPr>
        <p:spPr>
          <a:xfrm flipH="1">
            <a:off x="8225958" y="5830957"/>
            <a:ext cx="706007" cy="33666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ipse 9">
            <a:extLst>
              <a:ext uri="{FF2B5EF4-FFF2-40B4-BE49-F238E27FC236}">
                <a16:creationId xmlns:a16="http://schemas.microsoft.com/office/drawing/2014/main" id="{7F4F9C45-6CD9-0A99-302B-0311550AA23B}"/>
              </a:ext>
            </a:extLst>
          </p:cNvPr>
          <p:cNvSpPr/>
          <p:nvPr/>
        </p:nvSpPr>
        <p:spPr>
          <a:xfrm>
            <a:off x="8218949" y="557102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B3A35B98-9FA6-7CB6-F566-01A56B127C01}"/>
              </a:ext>
            </a:extLst>
          </p:cNvPr>
          <p:cNvCxnSpPr>
            <a:cxnSpLocks/>
            <a:endCxn id="10" idx="3"/>
          </p:cNvCxnSpPr>
          <p:nvPr/>
        </p:nvCxnSpPr>
        <p:spPr>
          <a:xfrm flipV="1">
            <a:off x="7396299" y="5698182"/>
            <a:ext cx="848259" cy="34480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49527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79" y="137411"/>
            <a:ext cx="5378769" cy="313786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Juin-Juillet 1866 : Guerre austro-prussienne et bataille de Sadowa ; Victoire de la Prusse et de ses alliés du Nord contre une coalition Autriche-Hanovre-Etats du Sud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d) 3 juillet 1866 : A Sadowa, en Bohême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Victoire décisive de la Prusse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*Et l’armée prussienne s’approche à 60 km de Vienne…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*La paix déjà…</a:t>
            </a:r>
          </a:p>
        </p:txBody>
      </p:sp>
      <p:pic>
        <p:nvPicPr>
          <p:cNvPr id="3" name="Image 2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18531045-187D-DA48-E98A-3638BC385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624" y="137411"/>
            <a:ext cx="6517998" cy="658317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F53879FC-8270-49E4-0766-09757D2B45A7}"/>
              </a:ext>
            </a:extLst>
          </p:cNvPr>
          <p:cNvCxnSpPr>
            <a:cxnSpLocks/>
            <a:stCxn id="6" idx="4"/>
          </p:cNvCxnSpPr>
          <p:nvPr/>
        </p:nvCxnSpPr>
        <p:spPr>
          <a:xfrm>
            <a:off x="9148088" y="1918252"/>
            <a:ext cx="174870" cy="65775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>
            <a:extLst>
              <a:ext uri="{FF2B5EF4-FFF2-40B4-BE49-F238E27FC236}">
                <a16:creationId xmlns:a16="http://schemas.microsoft.com/office/drawing/2014/main" id="{38314309-E29D-CE8B-AB50-3BF39012EB3A}"/>
              </a:ext>
            </a:extLst>
          </p:cNvPr>
          <p:cNvSpPr/>
          <p:nvPr/>
        </p:nvSpPr>
        <p:spPr>
          <a:xfrm>
            <a:off x="9060653" y="176927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AFEC3E5B-A462-F335-E0CE-F38E5E2E6B06}"/>
              </a:ext>
            </a:extLst>
          </p:cNvPr>
          <p:cNvSpPr/>
          <p:nvPr/>
        </p:nvSpPr>
        <p:spPr>
          <a:xfrm>
            <a:off x="9235523" y="257600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42390E55-F1A1-668D-7DAA-29886A33DDDB}"/>
              </a:ext>
            </a:extLst>
          </p:cNvPr>
          <p:cNvSpPr/>
          <p:nvPr/>
        </p:nvSpPr>
        <p:spPr>
          <a:xfrm>
            <a:off x="9666218" y="265049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FAA8DC9C-1A4B-DBA8-FBD2-9B781337A2E1}"/>
              </a:ext>
            </a:extLst>
          </p:cNvPr>
          <p:cNvCxnSpPr>
            <a:cxnSpLocks/>
            <a:endCxn id="11" idx="0"/>
          </p:cNvCxnSpPr>
          <p:nvPr/>
        </p:nvCxnSpPr>
        <p:spPr>
          <a:xfrm flipH="1">
            <a:off x="9753653" y="2247128"/>
            <a:ext cx="114834" cy="40336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15">
            <a:extLst>
              <a:ext uri="{FF2B5EF4-FFF2-40B4-BE49-F238E27FC236}">
                <a16:creationId xmlns:a16="http://schemas.microsoft.com/office/drawing/2014/main" id="{6DD27D23-421D-885F-2A23-172B6DB5FC4F}"/>
              </a:ext>
            </a:extLst>
          </p:cNvPr>
          <p:cNvSpPr/>
          <p:nvPr/>
        </p:nvSpPr>
        <p:spPr>
          <a:xfrm>
            <a:off x="10149921" y="290565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198668AD-FC39-D9B5-B1E6-6A461B85A8FE}"/>
              </a:ext>
            </a:extLst>
          </p:cNvPr>
          <p:cNvCxnSpPr>
            <a:cxnSpLocks/>
            <a:endCxn id="16" idx="7"/>
          </p:cNvCxnSpPr>
          <p:nvPr/>
        </p:nvCxnSpPr>
        <p:spPr>
          <a:xfrm flipH="1">
            <a:off x="10299182" y="2576004"/>
            <a:ext cx="178821" cy="35146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>
            <a:extLst>
              <a:ext uri="{FF2B5EF4-FFF2-40B4-BE49-F238E27FC236}">
                <a16:creationId xmlns:a16="http://schemas.microsoft.com/office/drawing/2014/main" id="{6C4799E2-C942-7AD3-146B-24FC350197C0}"/>
              </a:ext>
            </a:extLst>
          </p:cNvPr>
          <p:cNvSpPr/>
          <p:nvPr/>
        </p:nvSpPr>
        <p:spPr>
          <a:xfrm>
            <a:off x="8051088" y="2511456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05BBB228-4D09-F0C8-8F3B-07C8FA993C83}"/>
              </a:ext>
            </a:extLst>
          </p:cNvPr>
          <p:cNvCxnSpPr>
            <a:cxnSpLocks/>
            <a:stCxn id="6" idx="4"/>
            <a:endCxn id="25" idx="6"/>
          </p:cNvCxnSpPr>
          <p:nvPr/>
        </p:nvCxnSpPr>
        <p:spPr>
          <a:xfrm flipH="1">
            <a:off x="8225958" y="1918252"/>
            <a:ext cx="922130" cy="66769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llipse 29">
            <a:extLst>
              <a:ext uri="{FF2B5EF4-FFF2-40B4-BE49-F238E27FC236}">
                <a16:creationId xmlns:a16="http://schemas.microsoft.com/office/drawing/2014/main" id="{5CEB9D41-794C-318D-A265-F901E7C8CCB5}"/>
              </a:ext>
            </a:extLst>
          </p:cNvPr>
          <p:cNvSpPr/>
          <p:nvPr/>
        </p:nvSpPr>
        <p:spPr>
          <a:xfrm>
            <a:off x="7713157" y="1757851"/>
            <a:ext cx="174870" cy="148974"/>
          </a:xfrm>
          <a:prstGeom prst="ellipse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B5EEE5F1-4919-1AAA-880B-35A8E43DF7F1}"/>
              </a:ext>
            </a:extLst>
          </p:cNvPr>
          <p:cNvCxnSpPr>
            <a:cxnSpLocks/>
            <a:endCxn id="25" idx="0"/>
          </p:cNvCxnSpPr>
          <p:nvPr/>
        </p:nvCxnSpPr>
        <p:spPr>
          <a:xfrm>
            <a:off x="7837410" y="1918252"/>
            <a:ext cx="301113" cy="59320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Ellipse 133">
            <a:extLst>
              <a:ext uri="{FF2B5EF4-FFF2-40B4-BE49-F238E27FC236}">
                <a16:creationId xmlns:a16="http://schemas.microsoft.com/office/drawing/2014/main" id="{3C97D9C4-B13D-852C-0614-817AE49E7132}"/>
              </a:ext>
            </a:extLst>
          </p:cNvPr>
          <p:cNvSpPr/>
          <p:nvPr/>
        </p:nvSpPr>
        <p:spPr>
          <a:xfrm>
            <a:off x="7578345" y="244880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5" name="Ellipse 134">
            <a:extLst>
              <a:ext uri="{FF2B5EF4-FFF2-40B4-BE49-F238E27FC236}">
                <a16:creationId xmlns:a16="http://schemas.microsoft.com/office/drawing/2014/main" id="{50674F0D-9906-0CD0-5300-05CC69D41DA9}"/>
              </a:ext>
            </a:extLst>
          </p:cNvPr>
          <p:cNvSpPr/>
          <p:nvPr/>
        </p:nvSpPr>
        <p:spPr>
          <a:xfrm>
            <a:off x="7187406" y="3130825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6" name="Connecteur droit avec flèche 135">
            <a:extLst>
              <a:ext uri="{FF2B5EF4-FFF2-40B4-BE49-F238E27FC236}">
                <a16:creationId xmlns:a16="http://schemas.microsoft.com/office/drawing/2014/main" id="{F4FAEA8B-D0BD-32A3-6F75-49B4B1AD7335}"/>
              </a:ext>
            </a:extLst>
          </p:cNvPr>
          <p:cNvCxnSpPr>
            <a:cxnSpLocks/>
            <a:stCxn id="25" idx="3"/>
            <a:endCxn id="135" idx="7"/>
          </p:cNvCxnSpPr>
          <p:nvPr/>
        </p:nvCxnSpPr>
        <p:spPr>
          <a:xfrm flipH="1">
            <a:off x="7336667" y="2638613"/>
            <a:ext cx="740030" cy="51402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Connecteur droit avec flèche 139">
            <a:extLst>
              <a:ext uri="{FF2B5EF4-FFF2-40B4-BE49-F238E27FC236}">
                <a16:creationId xmlns:a16="http://schemas.microsoft.com/office/drawing/2014/main" id="{FDCCEC38-6DAC-AE3F-B486-6F5BBA999891}"/>
              </a:ext>
            </a:extLst>
          </p:cNvPr>
          <p:cNvCxnSpPr>
            <a:cxnSpLocks/>
            <a:stCxn id="25" idx="2"/>
            <a:endCxn id="134" idx="6"/>
          </p:cNvCxnSpPr>
          <p:nvPr/>
        </p:nvCxnSpPr>
        <p:spPr>
          <a:xfrm flipH="1" flipV="1">
            <a:off x="7753215" y="2523296"/>
            <a:ext cx="297873" cy="6264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Ellipse 142">
            <a:extLst>
              <a:ext uri="{FF2B5EF4-FFF2-40B4-BE49-F238E27FC236}">
                <a16:creationId xmlns:a16="http://schemas.microsoft.com/office/drawing/2014/main" id="{68A41ADA-5623-D14D-CEDD-636E097311B1}"/>
              </a:ext>
            </a:extLst>
          </p:cNvPr>
          <p:cNvSpPr/>
          <p:nvPr/>
        </p:nvSpPr>
        <p:spPr>
          <a:xfrm>
            <a:off x="8154759" y="360436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4" name="Connecteur droit avec flèche 143">
            <a:extLst>
              <a:ext uri="{FF2B5EF4-FFF2-40B4-BE49-F238E27FC236}">
                <a16:creationId xmlns:a16="http://schemas.microsoft.com/office/drawing/2014/main" id="{2988435E-CDA6-8C27-D64B-E0ECFDD49C59}"/>
              </a:ext>
            </a:extLst>
          </p:cNvPr>
          <p:cNvCxnSpPr>
            <a:cxnSpLocks/>
            <a:stCxn id="25" idx="4"/>
            <a:endCxn id="143" idx="0"/>
          </p:cNvCxnSpPr>
          <p:nvPr/>
        </p:nvCxnSpPr>
        <p:spPr>
          <a:xfrm>
            <a:off x="8138523" y="2660430"/>
            <a:ext cx="103671" cy="94393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Ellipse 146">
            <a:extLst>
              <a:ext uri="{FF2B5EF4-FFF2-40B4-BE49-F238E27FC236}">
                <a16:creationId xmlns:a16="http://schemas.microsoft.com/office/drawing/2014/main" id="{59B8A192-740B-252E-2BA8-CD886DF26D65}"/>
              </a:ext>
            </a:extLst>
          </p:cNvPr>
          <p:cNvSpPr/>
          <p:nvPr/>
        </p:nvSpPr>
        <p:spPr>
          <a:xfrm>
            <a:off x="8329629" y="4504292"/>
            <a:ext cx="174870" cy="148974"/>
          </a:xfrm>
          <a:prstGeom prst="ellipse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9" name="Connecteur droit avec flèche 148">
            <a:extLst>
              <a:ext uri="{FF2B5EF4-FFF2-40B4-BE49-F238E27FC236}">
                <a16:creationId xmlns:a16="http://schemas.microsoft.com/office/drawing/2014/main" id="{9E561B78-4639-D916-B2BE-9BE5488FA133}"/>
              </a:ext>
            </a:extLst>
          </p:cNvPr>
          <p:cNvCxnSpPr>
            <a:cxnSpLocks/>
            <a:stCxn id="147" idx="0"/>
          </p:cNvCxnSpPr>
          <p:nvPr/>
        </p:nvCxnSpPr>
        <p:spPr>
          <a:xfrm flipH="1" flipV="1">
            <a:off x="8242194" y="3753342"/>
            <a:ext cx="174870" cy="75095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Ellipse 152">
            <a:extLst>
              <a:ext uri="{FF2B5EF4-FFF2-40B4-BE49-F238E27FC236}">
                <a16:creationId xmlns:a16="http://schemas.microsoft.com/office/drawing/2014/main" id="{3513EB75-20E3-DDD2-A9DB-1E95F751F77D}"/>
              </a:ext>
            </a:extLst>
          </p:cNvPr>
          <p:cNvSpPr/>
          <p:nvPr/>
        </p:nvSpPr>
        <p:spPr>
          <a:xfrm>
            <a:off x="8076697" y="614580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4" name="Connecteur droit avec flèche 153">
            <a:extLst>
              <a:ext uri="{FF2B5EF4-FFF2-40B4-BE49-F238E27FC236}">
                <a16:creationId xmlns:a16="http://schemas.microsoft.com/office/drawing/2014/main" id="{06B247BE-239A-699F-0305-B370006F72A7}"/>
              </a:ext>
            </a:extLst>
          </p:cNvPr>
          <p:cNvCxnSpPr>
            <a:cxnSpLocks/>
            <a:endCxn id="153" idx="2"/>
          </p:cNvCxnSpPr>
          <p:nvPr/>
        </p:nvCxnSpPr>
        <p:spPr>
          <a:xfrm>
            <a:off x="7354158" y="6042991"/>
            <a:ext cx="722539" cy="17730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Connecteur droit avec flèche 156">
            <a:extLst>
              <a:ext uri="{FF2B5EF4-FFF2-40B4-BE49-F238E27FC236}">
                <a16:creationId xmlns:a16="http://schemas.microsoft.com/office/drawing/2014/main" id="{943232B9-5853-93E1-105A-F85C6B0D0C09}"/>
              </a:ext>
            </a:extLst>
          </p:cNvPr>
          <p:cNvCxnSpPr>
            <a:cxnSpLocks/>
            <a:endCxn id="153" idx="7"/>
          </p:cNvCxnSpPr>
          <p:nvPr/>
        </p:nvCxnSpPr>
        <p:spPr>
          <a:xfrm flipH="1">
            <a:off x="8225958" y="5830957"/>
            <a:ext cx="706007" cy="33666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Ellipse 160">
            <a:extLst>
              <a:ext uri="{FF2B5EF4-FFF2-40B4-BE49-F238E27FC236}">
                <a16:creationId xmlns:a16="http://schemas.microsoft.com/office/drawing/2014/main" id="{686C7FD9-F988-BC7D-D5C1-8A26DEE85038}"/>
              </a:ext>
            </a:extLst>
          </p:cNvPr>
          <p:cNvSpPr/>
          <p:nvPr/>
        </p:nvSpPr>
        <p:spPr>
          <a:xfrm>
            <a:off x="9410393" y="3248216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2" name="Ellipse 161">
            <a:extLst>
              <a:ext uri="{FF2B5EF4-FFF2-40B4-BE49-F238E27FC236}">
                <a16:creationId xmlns:a16="http://schemas.microsoft.com/office/drawing/2014/main" id="{F12DD624-2119-EEFE-A22F-66CC5136D106}"/>
              </a:ext>
            </a:extLst>
          </p:cNvPr>
          <p:cNvSpPr/>
          <p:nvPr/>
        </p:nvSpPr>
        <p:spPr>
          <a:xfrm>
            <a:off x="10374227" y="430489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3" name="Ellipse 162">
            <a:extLst>
              <a:ext uri="{FF2B5EF4-FFF2-40B4-BE49-F238E27FC236}">
                <a16:creationId xmlns:a16="http://schemas.microsoft.com/office/drawing/2014/main" id="{B5C85C30-5030-7B5A-0381-C5682FC319EA}"/>
              </a:ext>
            </a:extLst>
          </p:cNvPr>
          <p:cNvSpPr/>
          <p:nvPr/>
        </p:nvSpPr>
        <p:spPr>
          <a:xfrm>
            <a:off x="9864660" y="300367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4" name="Connecteur droit avec flèche 163">
            <a:extLst>
              <a:ext uri="{FF2B5EF4-FFF2-40B4-BE49-F238E27FC236}">
                <a16:creationId xmlns:a16="http://schemas.microsoft.com/office/drawing/2014/main" id="{498DE013-F455-8A53-2A56-82DF53EB70F0}"/>
              </a:ext>
            </a:extLst>
          </p:cNvPr>
          <p:cNvCxnSpPr>
            <a:cxnSpLocks/>
            <a:stCxn id="11" idx="4"/>
            <a:endCxn id="163" idx="1"/>
          </p:cNvCxnSpPr>
          <p:nvPr/>
        </p:nvCxnSpPr>
        <p:spPr>
          <a:xfrm>
            <a:off x="9753653" y="2799465"/>
            <a:ext cx="136616" cy="22602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Connecteur droit avec flèche 166">
            <a:extLst>
              <a:ext uri="{FF2B5EF4-FFF2-40B4-BE49-F238E27FC236}">
                <a16:creationId xmlns:a16="http://schemas.microsoft.com/office/drawing/2014/main" id="{2A4FCA90-E301-E17E-B2EE-AF381DB5C3C5}"/>
              </a:ext>
            </a:extLst>
          </p:cNvPr>
          <p:cNvCxnSpPr>
            <a:cxnSpLocks/>
            <a:stCxn id="16" idx="3"/>
            <a:endCxn id="163" idx="7"/>
          </p:cNvCxnSpPr>
          <p:nvPr/>
        </p:nvCxnSpPr>
        <p:spPr>
          <a:xfrm flipH="1" flipV="1">
            <a:off x="10013921" y="3025487"/>
            <a:ext cx="161609" cy="732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Connecteur droit avec flèche 171">
            <a:extLst>
              <a:ext uri="{FF2B5EF4-FFF2-40B4-BE49-F238E27FC236}">
                <a16:creationId xmlns:a16="http://schemas.microsoft.com/office/drawing/2014/main" id="{ACFC92E9-CA02-4598-F177-7BBC574EA47A}"/>
              </a:ext>
            </a:extLst>
          </p:cNvPr>
          <p:cNvCxnSpPr>
            <a:cxnSpLocks/>
            <a:stCxn id="161" idx="7"/>
            <a:endCxn id="163" idx="3"/>
          </p:cNvCxnSpPr>
          <p:nvPr/>
        </p:nvCxnSpPr>
        <p:spPr>
          <a:xfrm flipV="1">
            <a:off x="9559654" y="3130827"/>
            <a:ext cx="330615" cy="13920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Connecteur droit avec flèche 174">
            <a:extLst>
              <a:ext uri="{FF2B5EF4-FFF2-40B4-BE49-F238E27FC236}">
                <a16:creationId xmlns:a16="http://schemas.microsoft.com/office/drawing/2014/main" id="{51A334A3-6330-930D-26A5-796EF4357E62}"/>
              </a:ext>
            </a:extLst>
          </p:cNvPr>
          <p:cNvCxnSpPr>
            <a:cxnSpLocks/>
            <a:stCxn id="163" idx="5"/>
          </p:cNvCxnSpPr>
          <p:nvPr/>
        </p:nvCxnSpPr>
        <p:spPr>
          <a:xfrm>
            <a:off x="10013921" y="3130827"/>
            <a:ext cx="360306" cy="107011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746807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79" y="137411"/>
            <a:ext cx="5378769" cy="563085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Oct. 1866 : Paix de Vienne : L’Autriche vaincue par la Prusse doit céder la Vénétie à l’Italie</a:t>
            </a:r>
            <a:endParaRPr lang="fr-FR" b="1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*Règlement de la paix en trois dates…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a) 22 juillet 1866 : Armistice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b) 3 oct. 1866 : Paix de Vienne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Comme convenu en juin, avant la guerre…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L’Autriche cède la Vénétie à la France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Qui la rétrocède à l’Italie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NB : 1866 : Reste Rome ; A suivre…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enfin deux mois auparavant…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c) 23 août 1866 : La paix de Prague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Entre l’Autriche et la Prusse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Enjeu : L’avenir de l’Allemagne…</a:t>
            </a:r>
          </a:p>
        </p:txBody>
      </p:sp>
      <p:pic>
        <p:nvPicPr>
          <p:cNvPr id="3" name="Image 2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18531045-187D-DA48-E98A-3638BC385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624" y="137411"/>
            <a:ext cx="6517998" cy="658317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F53879FC-8270-49E4-0766-09757D2B45A7}"/>
              </a:ext>
            </a:extLst>
          </p:cNvPr>
          <p:cNvCxnSpPr>
            <a:cxnSpLocks/>
            <a:stCxn id="6" idx="4"/>
          </p:cNvCxnSpPr>
          <p:nvPr/>
        </p:nvCxnSpPr>
        <p:spPr>
          <a:xfrm>
            <a:off x="9148088" y="1918252"/>
            <a:ext cx="174870" cy="65775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>
            <a:extLst>
              <a:ext uri="{FF2B5EF4-FFF2-40B4-BE49-F238E27FC236}">
                <a16:creationId xmlns:a16="http://schemas.microsoft.com/office/drawing/2014/main" id="{38314309-E29D-CE8B-AB50-3BF39012EB3A}"/>
              </a:ext>
            </a:extLst>
          </p:cNvPr>
          <p:cNvSpPr/>
          <p:nvPr/>
        </p:nvSpPr>
        <p:spPr>
          <a:xfrm>
            <a:off x="9060653" y="176927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AFEC3E5B-A462-F335-E0CE-F38E5E2E6B06}"/>
              </a:ext>
            </a:extLst>
          </p:cNvPr>
          <p:cNvSpPr/>
          <p:nvPr/>
        </p:nvSpPr>
        <p:spPr>
          <a:xfrm>
            <a:off x="9235523" y="257600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42390E55-F1A1-668D-7DAA-29886A33DDDB}"/>
              </a:ext>
            </a:extLst>
          </p:cNvPr>
          <p:cNvSpPr/>
          <p:nvPr/>
        </p:nvSpPr>
        <p:spPr>
          <a:xfrm>
            <a:off x="9666218" y="265049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FAA8DC9C-1A4B-DBA8-FBD2-9B781337A2E1}"/>
              </a:ext>
            </a:extLst>
          </p:cNvPr>
          <p:cNvCxnSpPr>
            <a:cxnSpLocks/>
            <a:endCxn id="11" idx="0"/>
          </p:cNvCxnSpPr>
          <p:nvPr/>
        </p:nvCxnSpPr>
        <p:spPr>
          <a:xfrm flipH="1">
            <a:off x="9753653" y="2247128"/>
            <a:ext cx="114834" cy="40336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15">
            <a:extLst>
              <a:ext uri="{FF2B5EF4-FFF2-40B4-BE49-F238E27FC236}">
                <a16:creationId xmlns:a16="http://schemas.microsoft.com/office/drawing/2014/main" id="{6DD27D23-421D-885F-2A23-172B6DB5FC4F}"/>
              </a:ext>
            </a:extLst>
          </p:cNvPr>
          <p:cNvSpPr/>
          <p:nvPr/>
        </p:nvSpPr>
        <p:spPr>
          <a:xfrm>
            <a:off x="10149921" y="290565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198668AD-FC39-D9B5-B1E6-6A461B85A8FE}"/>
              </a:ext>
            </a:extLst>
          </p:cNvPr>
          <p:cNvCxnSpPr>
            <a:cxnSpLocks/>
            <a:endCxn id="16" idx="7"/>
          </p:cNvCxnSpPr>
          <p:nvPr/>
        </p:nvCxnSpPr>
        <p:spPr>
          <a:xfrm flipH="1">
            <a:off x="10299182" y="2576004"/>
            <a:ext cx="178821" cy="35146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>
            <a:extLst>
              <a:ext uri="{FF2B5EF4-FFF2-40B4-BE49-F238E27FC236}">
                <a16:creationId xmlns:a16="http://schemas.microsoft.com/office/drawing/2014/main" id="{6C4799E2-C942-7AD3-146B-24FC350197C0}"/>
              </a:ext>
            </a:extLst>
          </p:cNvPr>
          <p:cNvSpPr/>
          <p:nvPr/>
        </p:nvSpPr>
        <p:spPr>
          <a:xfrm>
            <a:off x="8051088" y="2511456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05BBB228-4D09-F0C8-8F3B-07C8FA993C83}"/>
              </a:ext>
            </a:extLst>
          </p:cNvPr>
          <p:cNvCxnSpPr>
            <a:cxnSpLocks/>
            <a:stCxn id="6" idx="4"/>
            <a:endCxn id="25" idx="6"/>
          </p:cNvCxnSpPr>
          <p:nvPr/>
        </p:nvCxnSpPr>
        <p:spPr>
          <a:xfrm flipH="1">
            <a:off x="8225958" y="1918252"/>
            <a:ext cx="922130" cy="66769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llipse 29">
            <a:extLst>
              <a:ext uri="{FF2B5EF4-FFF2-40B4-BE49-F238E27FC236}">
                <a16:creationId xmlns:a16="http://schemas.microsoft.com/office/drawing/2014/main" id="{5CEB9D41-794C-318D-A265-F901E7C8CCB5}"/>
              </a:ext>
            </a:extLst>
          </p:cNvPr>
          <p:cNvSpPr/>
          <p:nvPr/>
        </p:nvSpPr>
        <p:spPr>
          <a:xfrm>
            <a:off x="7713157" y="175785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B5EEE5F1-4919-1AAA-880B-35A8E43DF7F1}"/>
              </a:ext>
            </a:extLst>
          </p:cNvPr>
          <p:cNvCxnSpPr>
            <a:cxnSpLocks/>
            <a:endCxn id="25" idx="0"/>
          </p:cNvCxnSpPr>
          <p:nvPr/>
        </p:nvCxnSpPr>
        <p:spPr>
          <a:xfrm>
            <a:off x="7837410" y="1918252"/>
            <a:ext cx="301113" cy="59320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Ellipse 133">
            <a:extLst>
              <a:ext uri="{FF2B5EF4-FFF2-40B4-BE49-F238E27FC236}">
                <a16:creationId xmlns:a16="http://schemas.microsoft.com/office/drawing/2014/main" id="{3C97D9C4-B13D-852C-0614-817AE49E7132}"/>
              </a:ext>
            </a:extLst>
          </p:cNvPr>
          <p:cNvSpPr/>
          <p:nvPr/>
        </p:nvSpPr>
        <p:spPr>
          <a:xfrm>
            <a:off x="7578345" y="244880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5" name="Ellipse 134">
            <a:extLst>
              <a:ext uri="{FF2B5EF4-FFF2-40B4-BE49-F238E27FC236}">
                <a16:creationId xmlns:a16="http://schemas.microsoft.com/office/drawing/2014/main" id="{50674F0D-9906-0CD0-5300-05CC69D41DA9}"/>
              </a:ext>
            </a:extLst>
          </p:cNvPr>
          <p:cNvSpPr/>
          <p:nvPr/>
        </p:nvSpPr>
        <p:spPr>
          <a:xfrm>
            <a:off x="7187406" y="3130825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6" name="Connecteur droit avec flèche 135">
            <a:extLst>
              <a:ext uri="{FF2B5EF4-FFF2-40B4-BE49-F238E27FC236}">
                <a16:creationId xmlns:a16="http://schemas.microsoft.com/office/drawing/2014/main" id="{F4FAEA8B-D0BD-32A3-6F75-49B4B1AD7335}"/>
              </a:ext>
            </a:extLst>
          </p:cNvPr>
          <p:cNvCxnSpPr>
            <a:cxnSpLocks/>
            <a:stCxn id="25" idx="3"/>
            <a:endCxn id="135" idx="7"/>
          </p:cNvCxnSpPr>
          <p:nvPr/>
        </p:nvCxnSpPr>
        <p:spPr>
          <a:xfrm flipH="1">
            <a:off x="7336667" y="2638613"/>
            <a:ext cx="740030" cy="51402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Connecteur droit avec flèche 139">
            <a:extLst>
              <a:ext uri="{FF2B5EF4-FFF2-40B4-BE49-F238E27FC236}">
                <a16:creationId xmlns:a16="http://schemas.microsoft.com/office/drawing/2014/main" id="{FDCCEC38-6DAC-AE3F-B486-6F5BBA999891}"/>
              </a:ext>
            </a:extLst>
          </p:cNvPr>
          <p:cNvCxnSpPr>
            <a:cxnSpLocks/>
            <a:stCxn id="25" idx="2"/>
            <a:endCxn id="134" idx="6"/>
          </p:cNvCxnSpPr>
          <p:nvPr/>
        </p:nvCxnSpPr>
        <p:spPr>
          <a:xfrm flipH="1" flipV="1">
            <a:off x="7753215" y="2523296"/>
            <a:ext cx="297873" cy="6264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Ellipse 142">
            <a:extLst>
              <a:ext uri="{FF2B5EF4-FFF2-40B4-BE49-F238E27FC236}">
                <a16:creationId xmlns:a16="http://schemas.microsoft.com/office/drawing/2014/main" id="{68A41ADA-5623-D14D-CEDD-636E097311B1}"/>
              </a:ext>
            </a:extLst>
          </p:cNvPr>
          <p:cNvSpPr/>
          <p:nvPr/>
        </p:nvSpPr>
        <p:spPr>
          <a:xfrm>
            <a:off x="8154759" y="360436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4" name="Connecteur droit avec flèche 143">
            <a:extLst>
              <a:ext uri="{FF2B5EF4-FFF2-40B4-BE49-F238E27FC236}">
                <a16:creationId xmlns:a16="http://schemas.microsoft.com/office/drawing/2014/main" id="{2988435E-CDA6-8C27-D64B-E0ECFDD49C59}"/>
              </a:ext>
            </a:extLst>
          </p:cNvPr>
          <p:cNvCxnSpPr>
            <a:cxnSpLocks/>
            <a:stCxn id="25" idx="4"/>
            <a:endCxn id="143" idx="0"/>
          </p:cNvCxnSpPr>
          <p:nvPr/>
        </p:nvCxnSpPr>
        <p:spPr>
          <a:xfrm>
            <a:off x="8138523" y="2660430"/>
            <a:ext cx="103671" cy="94393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Ellipse 146">
            <a:extLst>
              <a:ext uri="{FF2B5EF4-FFF2-40B4-BE49-F238E27FC236}">
                <a16:creationId xmlns:a16="http://schemas.microsoft.com/office/drawing/2014/main" id="{59B8A192-740B-252E-2BA8-CD886DF26D65}"/>
              </a:ext>
            </a:extLst>
          </p:cNvPr>
          <p:cNvSpPr/>
          <p:nvPr/>
        </p:nvSpPr>
        <p:spPr>
          <a:xfrm>
            <a:off x="8329629" y="450429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9" name="Connecteur droit avec flèche 148">
            <a:extLst>
              <a:ext uri="{FF2B5EF4-FFF2-40B4-BE49-F238E27FC236}">
                <a16:creationId xmlns:a16="http://schemas.microsoft.com/office/drawing/2014/main" id="{9E561B78-4639-D916-B2BE-9BE5488FA133}"/>
              </a:ext>
            </a:extLst>
          </p:cNvPr>
          <p:cNvCxnSpPr>
            <a:cxnSpLocks/>
            <a:stCxn id="147" idx="0"/>
          </p:cNvCxnSpPr>
          <p:nvPr/>
        </p:nvCxnSpPr>
        <p:spPr>
          <a:xfrm flipH="1" flipV="1">
            <a:off x="8242194" y="3753342"/>
            <a:ext cx="174870" cy="75095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Ellipse 152">
            <a:extLst>
              <a:ext uri="{FF2B5EF4-FFF2-40B4-BE49-F238E27FC236}">
                <a16:creationId xmlns:a16="http://schemas.microsoft.com/office/drawing/2014/main" id="{3513EB75-20E3-DDD2-A9DB-1E95F751F77D}"/>
              </a:ext>
            </a:extLst>
          </p:cNvPr>
          <p:cNvSpPr/>
          <p:nvPr/>
        </p:nvSpPr>
        <p:spPr>
          <a:xfrm>
            <a:off x="8076697" y="614580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4" name="Connecteur droit avec flèche 153">
            <a:extLst>
              <a:ext uri="{FF2B5EF4-FFF2-40B4-BE49-F238E27FC236}">
                <a16:creationId xmlns:a16="http://schemas.microsoft.com/office/drawing/2014/main" id="{06B247BE-239A-699F-0305-B370006F72A7}"/>
              </a:ext>
            </a:extLst>
          </p:cNvPr>
          <p:cNvCxnSpPr>
            <a:cxnSpLocks/>
            <a:endCxn id="153" idx="2"/>
          </p:cNvCxnSpPr>
          <p:nvPr/>
        </p:nvCxnSpPr>
        <p:spPr>
          <a:xfrm>
            <a:off x="7354158" y="6042991"/>
            <a:ext cx="722539" cy="17730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Connecteur droit avec flèche 156">
            <a:extLst>
              <a:ext uri="{FF2B5EF4-FFF2-40B4-BE49-F238E27FC236}">
                <a16:creationId xmlns:a16="http://schemas.microsoft.com/office/drawing/2014/main" id="{943232B9-5853-93E1-105A-F85C6B0D0C09}"/>
              </a:ext>
            </a:extLst>
          </p:cNvPr>
          <p:cNvCxnSpPr>
            <a:cxnSpLocks/>
            <a:endCxn id="153" idx="7"/>
          </p:cNvCxnSpPr>
          <p:nvPr/>
        </p:nvCxnSpPr>
        <p:spPr>
          <a:xfrm flipH="1">
            <a:off x="8225958" y="5830957"/>
            <a:ext cx="706007" cy="33666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Ellipse 160">
            <a:extLst>
              <a:ext uri="{FF2B5EF4-FFF2-40B4-BE49-F238E27FC236}">
                <a16:creationId xmlns:a16="http://schemas.microsoft.com/office/drawing/2014/main" id="{686C7FD9-F988-BC7D-D5C1-8A26DEE85038}"/>
              </a:ext>
            </a:extLst>
          </p:cNvPr>
          <p:cNvSpPr/>
          <p:nvPr/>
        </p:nvSpPr>
        <p:spPr>
          <a:xfrm>
            <a:off x="9410393" y="3248216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2" name="Ellipse 161">
            <a:extLst>
              <a:ext uri="{FF2B5EF4-FFF2-40B4-BE49-F238E27FC236}">
                <a16:creationId xmlns:a16="http://schemas.microsoft.com/office/drawing/2014/main" id="{F12DD624-2119-EEFE-A22F-66CC5136D106}"/>
              </a:ext>
            </a:extLst>
          </p:cNvPr>
          <p:cNvSpPr/>
          <p:nvPr/>
        </p:nvSpPr>
        <p:spPr>
          <a:xfrm>
            <a:off x="10374227" y="430489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3" name="Ellipse 162">
            <a:extLst>
              <a:ext uri="{FF2B5EF4-FFF2-40B4-BE49-F238E27FC236}">
                <a16:creationId xmlns:a16="http://schemas.microsoft.com/office/drawing/2014/main" id="{B5C85C30-5030-7B5A-0381-C5682FC319EA}"/>
              </a:ext>
            </a:extLst>
          </p:cNvPr>
          <p:cNvSpPr/>
          <p:nvPr/>
        </p:nvSpPr>
        <p:spPr>
          <a:xfrm>
            <a:off x="9864660" y="300367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4" name="Connecteur droit avec flèche 163">
            <a:extLst>
              <a:ext uri="{FF2B5EF4-FFF2-40B4-BE49-F238E27FC236}">
                <a16:creationId xmlns:a16="http://schemas.microsoft.com/office/drawing/2014/main" id="{498DE013-F455-8A53-2A56-82DF53EB70F0}"/>
              </a:ext>
            </a:extLst>
          </p:cNvPr>
          <p:cNvCxnSpPr>
            <a:cxnSpLocks/>
            <a:stCxn id="11" idx="4"/>
            <a:endCxn id="163" idx="1"/>
          </p:cNvCxnSpPr>
          <p:nvPr/>
        </p:nvCxnSpPr>
        <p:spPr>
          <a:xfrm>
            <a:off x="9753653" y="2799465"/>
            <a:ext cx="136616" cy="22602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Connecteur droit avec flèche 166">
            <a:extLst>
              <a:ext uri="{FF2B5EF4-FFF2-40B4-BE49-F238E27FC236}">
                <a16:creationId xmlns:a16="http://schemas.microsoft.com/office/drawing/2014/main" id="{2A4FCA90-E301-E17E-B2EE-AF381DB5C3C5}"/>
              </a:ext>
            </a:extLst>
          </p:cNvPr>
          <p:cNvCxnSpPr>
            <a:cxnSpLocks/>
            <a:stCxn id="16" idx="3"/>
            <a:endCxn id="163" idx="7"/>
          </p:cNvCxnSpPr>
          <p:nvPr/>
        </p:nvCxnSpPr>
        <p:spPr>
          <a:xfrm flipH="1" flipV="1">
            <a:off x="10013921" y="3025487"/>
            <a:ext cx="161609" cy="732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Connecteur droit avec flèche 171">
            <a:extLst>
              <a:ext uri="{FF2B5EF4-FFF2-40B4-BE49-F238E27FC236}">
                <a16:creationId xmlns:a16="http://schemas.microsoft.com/office/drawing/2014/main" id="{ACFC92E9-CA02-4598-F177-7BBC574EA47A}"/>
              </a:ext>
            </a:extLst>
          </p:cNvPr>
          <p:cNvCxnSpPr>
            <a:cxnSpLocks/>
            <a:stCxn id="161" idx="7"/>
            <a:endCxn id="163" idx="3"/>
          </p:cNvCxnSpPr>
          <p:nvPr/>
        </p:nvCxnSpPr>
        <p:spPr>
          <a:xfrm flipV="1">
            <a:off x="9559654" y="3130827"/>
            <a:ext cx="330615" cy="13920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Connecteur droit avec flèche 174">
            <a:extLst>
              <a:ext uri="{FF2B5EF4-FFF2-40B4-BE49-F238E27FC236}">
                <a16:creationId xmlns:a16="http://schemas.microsoft.com/office/drawing/2014/main" id="{51A334A3-6330-930D-26A5-796EF4357E62}"/>
              </a:ext>
            </a:extLst>
          </p:cNvPr>
          <p:cNvCxnSpPr>
            <a:cxnSpLocks/>
            <a:stCxn id="163" idx="5"/>
          </p:cNvCxnSpPr>
          <p:nvPr/>
        </p:nvCxnSpPr>
        <p:spPr>
          <a:xfrm>
            <a:off x="10013921" y="3130827"/>
            <a:ext cx="360306" cy="107011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204921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79" y="137411"/>
            <a:ext cx="5343398" cy="65695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z="1700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Août 1866 : Paix de Prague : Dissolution de la Confédération germanique et exclusion de l’Autriche du monde allemand ; Au nord du Main, la Prusse annexe les duchés danois, le Hanovre, la Hesse-Cassel, la Hesse-Darmstadt, Nassau et la ville libre de Francfort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*23 août 1866 : Paix de Prague : Deux points…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a) Le royaume de Prusse…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Elle annexe les trois duchés danois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Le Hanovre, la Hesse-Cassel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au nord du Main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, Nassau, Francfort et la Hesse-D.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*Pour la Prusse, extension et continuité territoriales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NB : Bismarck modère les appétits de Guillaume 1</a:t>
            </a:r>
            <a:r>
              <a:rPr lang="fr-FR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er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Pour ne pas donner une envie de revanche à l’Autriche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z="1700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NB : Demandes tardives de Napoléon III</a:t>
            </a:r>
          </a:p>
          <a:p>
            <a:r>
              <a:rPr lang="fr-FR" sz="1700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 Luxembourg ; Sarrebruck, Sarrelouis et Landau</a:t>
            </a:r>
          </a:p>
          <a:p>
            <a:r>
              <a:rPr lang="fr-FR" sz="1700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*Il n’obtient rien ; En revanche…</a:t>
            </a:r>
          </a:p>
          <a:p>
            <a:r>
              <a:rPr lang="fr-FR" sz="1700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Il s’oppose à toute annexion au sud du Main</a:t>
            </a:r>
          </a:p>
          <a:p>
            <a:r>
              <a:rPr lang="fr-FR" sz="1700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apparaît ainsi comme le </a:t>
            </a:r>
            <a:r>
              <a:rPr lang="fr-FR" sz="1700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nouvel</a:t>
            </a:r>
            <a:r>
              <a:rPr lang="fr-FR" sz="1700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ennemi de l’unité allemande</a:t>
            </a:r>
          </a:p>
        </p:txBody>
      </p:sp>
      <p:pic>
        <p:nvPicPr>
          <p:cNvPr id="7" name="Image 6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228364F4-ACEF-9A8C-40BD-600899EEDB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5604" r="7508" b="3575"/>
          <a:stretch/>
        </p:blipFill>
        <p:spPr>
          <a:xfrm>
            <a:off x="5565709" y="137412"/>
            <a:ext cx="6502644" cy="538874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DEDDE7DE-02EF-F634-C291-48CC2CEEA0DD}"/>
              </a:ext>
            </a:extLst>
          </p:cNvPr>
          <p:cNvSpPr/>
          <p:nvPr/>
        </p:nvSpPr>
        <p:spPr>
          <a:xfrm>
            <a:off x="8521708" y="221676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93A640F8-BB1D-6D05-2D09-9AFEB60F3068}"/>
              </a:ext>
            </a:extLst>
          </p:cNvPr>
          <p:cNvSpPr/>
          <p:nvPr/>
        </p:nvSpPr>
        <p:spPr>
          <a:xfrm>
            <a:off x="6008565" y="308478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1233A87A-C6F2-5AB6-65DB-1DF1DC48BAA1}"/>
              </a:ext>
            </a:extLst>
          </p:cNvPr>
          <p:cNvSpPr/>
          <p:nvPr/>
        </p:nvSpPr>
        <p:spPr>
          <a:xfrm>
            <a:off x="6824348" y="342900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534C55D5-4B56-C33A-039E-6825788DC91B}"/>
              </a:ext>
            </a:extLst>
          </p:cNvPr>
          <p:cNvSpPr/>
          <p:nvPr/>
        </p:nvSpPr>
        <p:spPr>
          <a:xfrm>
            <a:off x="7136856" y="229125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1DBA120-81BD-CF9E-2A7A-E47599E2E6B4}"/>
              </a:ext>
            </a:extLst>
          </p:cNvPr>
          <p:cNvSpPr/>
          <p:nvPr/>
        </p:nvSpPr>
        <p:spPr>
          <a:xfrm>
            <a:off x="6498077" y="350348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51F27DF8-9AF0-088B-E181-EBF3DFD19C80}"/>
              </a:ext>
            </a:extLst>
          </p:cNvPr>
          <p:cNvSpPr/>
          <p:nvPr/>
        </p:nvSpPr>
        <p:spPr>
          <a:xfrm>
            <a:off x="7000690" y="287835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561106AC-3618-4DD3-F3FA-27D5C61A3552}"/>
              </a:ext>
            </a:extLst>
          </p:cNvPr>
          <p:cNvSpPr/>
          <p:nvPr/>
        </p:nvSpPr>
        <p:spPr>
          <a:xfrm>
            <a:off x="6608776" y="366902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C5D6E2F4-9C0D-DCD7-7F8F-C93B0BFA93E5}"/>
              </a:ext>
            </a:extLst>
          </p:cNvPr>
          <p:cNvSpPr/>
          <p:nvPr/>
        </p:nvSpPr>
        <p:spPr>
          <a:xfrm>
            <a:off x="6783646" y="489712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A25F5B4B-04C2-E199-D192-6AF520027306}"/>
              </a:ext>
            </a:extLst>
          </p:cNvPr>
          <p:cNvSpPr/>
          <p:nvPr/>
        </p:nvSpPr>
        <p:spPr>
          <a:xfrm>
            <a:off x="7088125" y="62808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44C3ECDC-27B1-5306-C611-ACD619A2F388}"/>
              </a:ext>
            </a:extLst>
          </p:cNvPr>
          <p:cNvSpPr/>
          <p:nvPr/>
        </p:nvSpPr>
        <p:spPr>
          <a:xfrm>
            <a:off x="7262995" y="138518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29C00921-DCB8-23B4-CC8F-D17ED588E3BA}"/>
              </a:ext>
            </a:extLst>
          </p:cNvPr>
          <p:cNvSpPr/>
          <p:nvPr/>
        </p:nvSpPr>
        <p:spPr>
          <a:xfrm>
            <a:off x="7533868" y="153780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2A228FA1-957C-DF70-61B1-33C65F23BD67}"/>
              </a:ext>
            </a:extLst>
          </p:cNvPr>
          <p:cNvSpPr/>
          <p:nvPr/>
        </p:nvSpPr>
        <p:spPr>
          <a:xfrm>
            <a:off x="6096000" y="4369609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224741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79" y="137411"/>
            <a:ext cx="5304415" cy="53538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1867 : Naissance de la Confédération d’Allemagne du Nord, largement dominée par la Prusse : Prusse, Saxe, Oldenbourg, Mecklembourg, Thuringe, villes libres de Brême, Hambourg et Lübeck ; 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b) L’Allemagne…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*La Confédération germanique est dissoute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 la place, deux confédérations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Celle du Sud, qui ne sera jamais créée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Et celle du Nord…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*Avril 1867 : 22 Etats se regroupent pour former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La Confédération d’Allemagne du Nord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la Prusse, la Saxe, les deux Hesse, l’Oldenbourg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Les Etats de Thuringe, Le Mecklembourg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La Saxe-Anhalt, le Brunswick…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*Une confédération avec…</a:t>
            </a:r>
          </a:p>
        </p:txBody>
      </p:sp>
      <p:pic>
        <p:nvPicPr>
          <p:cNvPr id="9" name="Image 8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03D23E31-3CEB-ACD9-0207-D0A214485F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5604" r="7508" b="3575"/>
          <a:stretch/>
        </p:blipFill>
        <p:spPr>
          <a:xfrm>
            <a:off x="5565709" y="137412"/>
            <a:ext cx="6502644" cy="5388746"/>
          </a:xfrm>
          <a:prstGeom prst="rec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F7268947-1D7E-0841-52C1-491F99D7F616}"/>
              </a:ext>
            </a:extLst>
          </p:cNvPr>
          <p:cNvSpPr/>
          <p:nvPr/>
        </p:nvSpPr>
        <p:spPr>
          <a:xfrm>
            <a:off x="8521708" y="221676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9E5741C-800C-637A-FDC5-5A003B6E0107}"/>
              </a:ext>
            </a:extLst>
          </p:cNvPr>
          <p:cNvSpPr/>
          <p:nvPr/>
        </p:nvSpPr>
        <p:spPr>
          <a:xfrm>
            <a:off x="6008565" y="308478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6628F7D3-225C-626F-4BB0-7FEFF58336FD}"/>
              </a:ext>
            </a:extLst>
          </p:cNvPr>
          <p:cNvSpPr/>
          <p:nvPr/>
        </p:nvSpPr>
        <p:spPr>
          <a:xfrm>
            <a:off x="6824348" y="342900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8C2711D-4B80-9E56-C431-AE31B43D6B07}"/>
              </a:ext>
            </a:extLst>
          </p:cNvPr>
          <p:cNvSpPr/>
          <p:nvPr/>
        </p:nvSpPr>
        <p:spPr>
          <a:xfrm>
            <a:off x="7136856" y="229125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17D98B86-A8FC-AAFF-0194-AB1C84633355}"/>
              </a:ext>
            </a:extLst>
          </p:cNvPr>
          <p:cNvSpPr/>
          <p:nvPr/>
        </p:nvSpPr>
        <p:spPr>
          <a:xfrm>
            <a:off x="6498077" y="3503487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5FC8D3AF-3DB5-AC86-2314-EC2D0A3F59A5}"/>
              </a:ext>
            </a:extLst>
          </p:cNvPr>
          <p:cNvSpPr/>
          <p:nvPr/>
        </p:nvSpPr>
        <p:spPr>
          <a:xfrm>
            <a:off x="7000690" y="287835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7FFE0036-D95A-61E4-0C44-CD50D98DDDC8}"/>
              </a:ext>
            </a:extLst>
          </p:cNvPr>
          <p:cNvSpPr/>
          <p:nvPr/>
        </p:nvSpPr>
        <p:spPr>
          <a:xfrm>
            <a:off x="6608776" y="3669027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9EEEBB14-D02B-9355-450A-51C358C3495D}"/>
              </a:ext>
            </a:extLst>
          </p:cNvPr>
          <p:cNvSpPr/>
          <p:nvPr/>
        </p:nvSpPr>
        <p:spPr>
          <a:xfrm>
            <a:off x="6783646" y="489712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2559E0B4-6CE9-C161-FB71-3E5CA65DEEB8}"/>
              </a:ext>
            </a:extLst>
          </p:cNvPr>
          <p:cNvSpPr/>
          <p:nvPr/>
        </p:nvSpPr>
        <p:spPr>
          <a:xfrm>
            <a:off x="6585512" y="179533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1778D5DE-FF18-3318-5A76-E404A884E902}"/>
              </a:ext>
            </a:extLst>
          </p:cNvPr>
          <p:cNvSpPr/>
          <p:nvPr/>
        </p:nvSpPr>
        <p:spPr>
          <a:xfrm>
            <a:off x="8010121" y="149715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FE9C2195-9801-379C-7917-2BB87233F57B}"/>
              </a:ext>
            </a:extLst>
          </p:cNvPr>
          <p:cNvSpPr/>
          <p:nvPr/>
        </p:nvSpPr>
        <p:spPr>
          <a:xfrm>
            <a:off x="8729596" y="315926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43EF216F-E3D8-8AB5-6610-7403D1495555}"/>
              </a:ext>
            </a:extLst>
          </p:cNvPr>
          <p:cNvSpPr/>
          <p:nvPr/>
        </p:nvSpPr>
        <p:spPr>
          <a:xfrm>
            <a:off x="7671056" y="342900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06C73CA8-6DFA-A232-E627-C10A0BB06DB2}"/>
              </a:ext>
            </a:extLst>
          </p:cNvPr>
          <p:cNvSpPr/>
          <p:nvPr/>
        </p:nvSpPr>
        <p:spPr>
          <a:xfrm>
            <a:off x="7088125" y="62808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B7858C39-D7D0-8589-465D-1FA8A7BB8D55}"/>
              </a:ext>
            </a:extLst>
          </p:cNvPr>
          <p:cNvSpPr/>
          <p:nvPr/>
        </p:nvSpPr>
        <p:spPr>
          <a:xfrm>
            <a:off x="7262995" y="138518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99C7D6CF-8236-A3DC-3B7A-518D34BCC10B}"/>
              </a:ext>
            </a:extLst>
          </p:cNvPr>
          <p:cNvSpPr/>
          <p:nvPr/>
        </p:nvSpPr>
        <p:spPr>
          <a:xfrm>
            <a:off x="7533868" y="1537805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FDD36C91-03F4-8757-4059-D1D9346E0DBA}"/>
              </a:ext>
            </a:extLst>
          </p:cNvPr>
          <p:cNvSpPr/>
          <p:nvPr/>
        </p:nvSpPr>
        <p:spPr>
          <a:xfrm>
            <a:off x="8097556" y="2569546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07952ECE-A3EF-97AE-99DE-F36012DA22EC}"/>
              </a:ext>
            </a:extLst>
          </p:cNvPr>
          <p:cNvSpPr/>
          <p:nvPr/>
        </p:nvSpPr>
        <p:spPr>
          <a:xfrm>
            <a:off x="7496186" y="243741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DBC7A3F-4DFE-7BAD-B4AB-E4A76162AC0C}"/>
              </a:ext>
            </a:extLst>
          </p:cNvPr>
          <p:cNvSpPr/>
          <p:nvPr/>
        </p:nvSpPr>
        <p:spPr>
          <a:xfrm>
            <a:off x="6096000" y="4369609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40067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79" y="137411"/>
            <a:ext cx="5304415" cy="61233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1867 : Naissance de la Confédération d’Allemagne du Nord, largement dominée par la Prusse : Prusse, Saxe, Oldenbourg, Mecklembourg, Thuringe, villes libres de Brême, Hambourg et Lübeck ; 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*Un pouvoir exécutif aux mains de la Prusse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La Confédération est présidée par le roi de Prusse</a:t>
            </a:r>
          </a:p>
          <a:p>
            <a:r>
              <a:rPr lang="fr-FR" sz="1700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Monarque héréditaire qui nomme un chancelier fédéral 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1867 : Ce sera Bismarck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*Un pouvoir législatif…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Composé de trois assemblées…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z="1700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a) Un </a:t>
            </a:r>
            <a:r>
              <a:rPr lang="fr-FR" sz="1700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Reichstag</a:t>
            </a:r>
            <a:r>
              <a:rPr lang="fr-FR" sz="1700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de 297 députés élus au suffrage universel 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NB : Prusse, Saxe, Brunswick : S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ystème des trois classes</a:t>
            </a:r>
          </a:p>
          <a:p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Reichstag 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qui peut être dissous par le roi de Prusse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b) Un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Bundesrat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, Conseil fédéral de 43 membres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Dont 17 Prussiens, nommés par les souverains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Avec un droit de véto pour les lois du Reichstag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c) Un </a:t>
            </a:r>
            <a:r>
              <a:rPr lang="fr-FR" i="1" spc="-1" dirty="0" err="1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Zollparlament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pour gérer le Zollverein</a:t>
            </a:r>
          </a:p>
        </p:txBody>
      </p:sp>
      <p:pic>
        <p:nvPicPr>
          <p:cNvPr id="9" name="Image 8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03D23E31-3CEB-ACD9-0207-D0A214485F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5604" r="7508" b="3575"/>
          <a:stretch/>
        </p:blipFill>
        <p:spPr>
          <a:xfrm>
            <a:off x="5565709" y="137412"/>
            <a:ext cx="6502644" cy="5388746"/>
          </a:xfrm>
          <a:prstGeom prst="rec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77DD6ABA-3185-ED61-31E5-29EF02BA53D0}"/>
              </a:ext>
            </a:extLst>
          </p:cNvPr>
          <p:cNvSpPr/>
          <p:nvPr/>
        </p:nvSpPr>
        <p:spPr>
          <a:xfrm>
            <a:off x="8521708" y="221676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D1E11224-C836-CC25-45BD-D0F71696646E}"/>
              </a:ext>
            </a:extLst>
          </p:cNvPr>
          <p:cNvSpPr/>
          <p:nvPr/>
        </p:nvSpPr>
        <p:spPr>
          <a:xfrm>
            <a:off x="6008565" y="308478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24670967-3658-045D-8D76-69D6ADABBDE2}"/>
              </a:ext>
            </a:extLst>
          </p:cNvPr>
          <p:cNvSpPr/>
          <p:nvPr/>
        </p:nvSpPr>
        <p:spPr>
          <a:xfrm>
            <a:off x="6824348" y="342900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2B5B1FD8-225F-3C1B-461B-A15AE6C8F158}"/>
              </a:ext>
            </a:extLst>
          </p:cNvPr>
          <p:cNvSpPr/>
          <p:nvPr/>
        </p:nvSpPr>
        <p:spPr>
          <a:xfrm>
            <a:off x="7136856" y="229125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D26EF2BE-37A5-5EB1-3830-0CB672542CE9}"/>
              </a:ext>
            </a:extLst>
          </p:cNvPr>
          <p:cNvSpPr/>
          <p:nvPr/>
        </p:nvSpPr>
        <p:spPr>
          <a:xfrm>
            <a:off x="6498077" y="3503487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A8E5CCE0-52C6-BEE2-A225-9F3341638DB9}"/>
              </a:ext>
            </a:extLst>
          </p:cNvPr>
          <p:cNvSpPr/>
          <p:nvPr/>
        </p:nvSpPr>
        <p:spPr>
          <a:xfrm>
            <a:off x="7000690" y="287835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17A3258-BD79-D716-255D-DC156B19B7A9}"/>
              </a:ext>
            </a:extLst>
          </p:cNvPr>
          <p:cNvSpPr/>
          <p:nvPr/>
        </p:nvSpPr>
        <p:spPr>
          <a:xfrm>
            <a:off x="6608776" y="3669027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C31E4DB6-D532-8573-DC7A-27F8742FA805}"/>
              </a:ext>
            </a:extLst>
          </p:cNvPr>
          <p:cNvSpPr/>
          <p:nvPr/>
        </p:nvSpPr>
        <p:spPr>
          <a:xfrm>
            <a:off x="6783646" y="489712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657B9E27-9ACF-51E6-8D5F-B453A9C35437}"/>
              </a:ext>
            </a:extLst>
          </p:cNvPr>
          <p:cNvSpPr/>
          <p:nvPr/>
        </p:nvSpPr>
        <p:spPr>
          <a:xfrm>
            <a:off x="6585512" y="1795330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DEA9E97A-2C4F-3A8B-FCDD-8B0A08B09205}"/>
              </a:ext>
            </a:extLst>
          </p:cNvPr>
          <p:cNvSpPr/>
          <p:nvPr/>
        </p:nvSpPr>
        <p:spPr>
          <a:xfrm>
            <a:off x="8010121" y="1497157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2947AA62-22FF-FB36-8772-8B0A1ACDAFE3}"/>
              </a:ext>
            </a:extLst>
          </p:cNvPr>
          <p:cNvSpPr/>
          <p:nvPr/>
        </p:nvSpPr>
        <p:spPr>
          <a:xfrm>
            <a:off x="8729596" y="315926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70351DE6-D8D0-8044-8D0C-F277FC09C2C9}"/>
              </a:ext>
            </a:extLst>
          </p:cNvPr>
          <p:cNvSpPr/>
          <p:nvPr/>
        </p:nvSpPr>
        <p:spPr>
          <a:xfrm>
            <a:off x="7671056" y="3429000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8" name="Ellipse 127">
            <a:extLst>
              <a:ext uri="{FF2B5EF4-FFF2-40B4-BE49-F238E27FC236}">
                <a16:creationId xmlns:a16="http://schemas.microsoft.com/office/drawing/2014/main" id="{2084AC2A-9984-0B3B-1205-07EAC3416009}"/>
              </a:ext>
            </a:extLst>
          </p:cNvPr>
          <p:cNvSpPr/>
          <p:nvPr/>
        </p:nvSpPr>
        <p:spPr>
          <a:xfrm>
            <a:off x="7088125" y="62808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9" name="Ellipse 128">
            <a:extLst>
              <a:ext uri="{FF2B5EF4-FFF2-40B4-BE49-F238E27FC236}">
                <a16:creationId xmlns:a16="http://schemas.microsoft.com/office/drawing/2014/main" id="{0DD9435A-4205-D5DC-F351-8ED552EC7AD1}"/>
              </a:ext>
            </a:extLst>
          </p:cNvPr>
          <p:cNvSpPr/>
          <p:nvPr/>
        </p:nvSpPr>
        <p:spPr>
          <a:xfrm>
            <a:off x="7262995" y="138518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0" name="Ellipse 129">
            <a:extLst>
              <a:ext uri="{FF2B5EF4-FFF2-40B4-BE49-F238E27FC236}">
                <a16:creationId xmlns:a16="http://schemas.microsoft.com/office/drawing/2014/main" id="{2C66E880-C67E-CFA5-21FA-4188D2891F6A}"/>
              </a:ext>
            </a:extLst>
          </p:cNvPr>
          <p:cNvSpPr/>
          <p:nvPr/>
        </p:nvSpPr>
        <p:spPr>
          <a:xfrm>
            <a:off x="7533868" y="1537805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1" name="Ellipse 130">
            <a:extLst>
              <a:ext uri="{FF2B5EF4-FFF2-40B4-BE49-F238E27FC236}">
                <a16:creationId xmlns:a16="http://schemas.microsoft.com/office/drawing/2014/main" id="{7FAF46BC-E88A-7C76-67B2-32A0C3093B7D}"/>
              </a:ext>
            </a:extLst>
          </p:cNvPr>
          <p:cNvSpPr/>
          <p:nvPr/>
        </p:nvSpPr>
        <p:spPr>
          <a:xfrm>
            <a:off x="8097556" y="256954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2" name="Ellipse 131">
            <a:extLst>
              <a:ext uri="{FF2B5EF4-FFF2-40B4-BE49-F238E27FC236}">
                <a16:creationId xmlns:a16="http://schemas.microsoft.com/office/drawing/2014/main" id="{473D55BC-EFA6-223F-568E-DA74FF097F30}"/>
              </a:ext>
            </a:extLst>
          </p:cNvPr>
          <p:cNvSpPr/>
          <p:nvPr/>
        </p:nvSpPr>
        <p:spPr>
          <a:xfrm>
            <a:off x="7496186" y="2437410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110BA20D-F788-BEF2-6DEE-6E2A22ACBCFA}"/>
              </a:ext>
            </a:extLst>
          </p:cNvPr>
          <p:cNvSpPr/>
          <p:nvPr/>
        </p:nvSpPr>
        <p:spPr>
          <a:xfrm>
            <a:off x="6096000" y="4369609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036152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79" y="137411"/>
            <a:ext cx="5304415" cy="313786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1867 : … Confédération présidée par le roi de Prusse et son chancelier, avec un parlement fédéral, le Reichstag élu au suffrage universel ; 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*Quatre prérogatives fédérales…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Défense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Diplomatie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Fiscalité : Droits de douane et fiscalité indirecte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Et infrastructures économiques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Chemins de fer, postes et télégraphes</a:t>
            </a:r>
          </a:p>
        </p:txBody>
      </p:sp>
      <p:pic>
        <p:nvPicPr>
          <p:cNvPr id="9" name="Image 8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03D23E31-3CEB-ACD9-0207-D0A214485F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5604" r="7508" b="3575"/>
          <a:stretch/>
        </p:blipFill>
        <p:spPr>
          <a:xfrm>
            <a:off x="5565709" y="137412"/>
            <a:ext cx="6502644" cy="5388746"/>
          </a:xfrm>
          <a:prstGeom prst="rec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F7268947-1D7E-0841-52C1-491F99D7F616}"/>
              </a:ext>
            </a:extLst>
          </p:cNvPr>
          <p:cNvSpPr/>
          <p:nvPr/>
        </p:nvSpPr>
        <p:spPr>
          <a:xfrm>
            <a:off x="8521708" y="221676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9E5741C-800C-637A-FDC5-5A003B6E0107}"/>
              </a:ext>
            </a:extLst>
          </p:cNvPr>
          <p:cNvSpPr/>
          <p:nvPr/>
        </p:nvSpPr>
        <p:spPr>
          <a:xfrm>
            <a:off x="6008565" y="308478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6628F7D3-225C-626F-4BB0-7FEFF58336FD}"/>
              </a:ext>
            </a:extLst>
          </p:cNvPr>
          <p:cNvSpPr/>
          <p:nvPr/>
        </p:nvSpPr>
        <p:spPr>
          <a:xfrm>
            <a:off x="6824348" y="342900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8C2711D-4B80-9E56-C431-AE31B43D6B07}"/>
              </a:ext>
            </a:extLst>
          </p:cNvPr>
          <p:cNvSpPr/>
          <p:nvPr/>
        </p:nvSpPr>
        <p:spPr>
          <a:xfrm>
            <a:off x="7136856" y="229125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17D98B86-A8FC-AAFF-0194-AB1C84633355}"/>
              </a:ext>
            </a:extLst>
          </p:cNvPr>
          <p:cNvSpPr/>
          <p:nvPr/>
        </p:nvSpPr>
        <p:spPr>
          <a:xfrm>
            <a:off x="6498077" y="3503487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5FC8D3AF-3DB5-AC86-2314-EC2D0A3F59A5}"/>
              </a:ext>
            </a:extLst>
          </p:cNvPr>
          <p:cNvSpPr/>
          <p:nvPr/>
        </p:nvSpPr>
        <p:spPr>
          <a:xfrm>
            <a:off x="7000690" y="287835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7FFE0036-D95A-61E4-0C44-CD50D98DDDC8}"/>
              </a:ext>
            </a:extLst>
          </p:cNvPr>
          <p:cNvSpPr/>
          <p:nvPr/>
        </p:nvSpPr>
        <p:spPr>
          <a:xfrm>
            <a:off x="6608776" y="3669027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9EEEBB14-D02B-9355-450A-51C358C3495D}"/>
              </a:ext>
            </a:extLst>
          </p:cNvPr>
          <p:cNvSpPr/>
          <p:nvPr/>
        </p:nvSpPr>
        <p:spPr>
          <a:xfrm>
            <a:off x="6783646" y="489712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2559E0B4-6CE9-C161-FB71-3E5CA65DEEB8}"/>
              </a:ext>
            </a:extLst>
          </p:cNvPr>
          <p:cNvSpPr/>
          <p:nvPr/>
        </p:nvSpPr>
        <p:spPr>
          <a:xfrm>
            <a:off x="6585512" y="1795330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1778D5DE-FF18-3318-5A76-E404A884E902}"/>
              </a:ext>
            </a:extLst>
          </p:cNvPr>
          <p:cNvSpPr/>
          <p:nvPr/>
        </p:nvSpPr>
        <p:spPr>
          <a:xfrm>
            <a:off x="8010121" y="1497157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FE9C2195-9801-379C-7917-2BB87233F57B}"/>
              </a:ext>
            </a:extLst>
          </p:cNvPr>
          <p:cNvSpPr/>
          <p:nvPr/>
        </p:nvSpPr>
        <p:spPr>
          <a:xfrm>
            <a:off x="8729596" y="315926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43EF216F-E3D8-8AB5-6610-7403D1495555}"/>
              </a:ext>
            </a:extLst>
          </p:cNvPr>
          <p:cNvSpPr/>
          <p:nvPr/>
        </p:nvSpPr>
        <p:spPr>
          <a:xfrm>
            <a:off x="7671056" y="3429000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06C73CA8-6DFA-A232-E627-C10A0BB06DB2}"/>
              </a:ext>
            </a:extLst>
          </p:cNvPr>
          <p:cNvSpPr/>
          <p:nvPr/>
        </p:nvSpPr>
        <p:spPr>
          <a:xfrm>
            <a:off x="7088125" y="62808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B7858C39-D7D0-8589-465D-1FA8A7BB8D55}"/>
              </a:ext>
            </a:extLst>
          </p:cNvPr>
          <p:cNvSpPr/>
          <p:nvPr/>
        </p:nvSpPr>
        <p:spPr>
          <a:xfrm>
            <a:off x="7262995" y="138518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99C7D6CF-8236-A3DC-3B7A-518D34BCC10B}"/>
              </a:ext>
            </a:extLst>
          </p:cNvPr>
          <p:cNvSpPr/>
          <p:nvPr/>
        </p:nvSpPr>
        <p:spPr>
          <a:xfrm>
            <a:off x="7533868" y="1537805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2814D8AD-6622-0527-1AB7-5F422C9F688A}"/>
              </a:ext>
            </a:extLst>
          </p:cNvPr>
          <p:cNvSpPr/>
          <p:nvPr/>
        </p:nvSpPr>
        <p:spPr>
          <a:xfrm>
            <a:off x="8097556" y="256954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691A9E15-F560-AB31-8AA0-4A53E891DF00}"/>
              </a:ext>
            </a:extLst>
          </p:cNvPr>
          <p:cNvSpPr/>
          <p:nvPr/>
        </p:nvSpPr>
        <p:spPr>
          <a:xfrm>
            <a:off x="7496186" y="2437410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C1914D34-DA4E-5671-0680-44FC9A20C989}"/>
              </a:ext>
            </a:extLst>
          </p:cNvPr>
          <p:cNvSpPr/>
          <p:nvPr/>
        </p:nvSpPr>
        <p:spPr>
          <a:xfrm>
            <a:off x="6096000" y="4369609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618670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79" y="137411"/>
            <a:ext cx="5319929" cy="475369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1867 : … Pour le chancelier Bismarck, achever l’unité allemande en intégrant les Etats du sud : Bavière-Palatinat, Bade et Wurtemberg ; 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*1867 : Bilan…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a) Une Autriche vaincue et exclue…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*Vaincue et largement exclue en Italie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Vaincue et exclue en Allemagne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Elle se replie sur l’Europe danubienne et balkanique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z="1700" spc="-1" dirty="0">
                <a:solidFill>
                  <a:srgbClr val="000000"/>
                </a:solidFill>
                <a:cs typeface="Calibri" panose="020F0502020204030204" pitchFamily="34" charset="0"/>
              </a:rPr>
              <a:t>*1867</a:t>
            </a:r>
          </a:p>
          <a:p>
            <a:r>
              <a:rPr lang="fr-FR" sz="1700" spc="-1" dirty="0">
                <a:solidFill>
                  <a:srgbClr val="000000"/>
                </a:solidFill>
                <a:cs typeface="Calibri" panose="020F0502020204030204" pitchFamily="34" charset="0"/>
              </a:rPr>
              <a:t>La Hongrie obtient la parité avec l’Autriche</a:t>
            </a:r>
          </a:p>
          <a:p>
            <a:r>
              <a:rPr lang="fr-FR" sz="1700" spc="-1" dirty="0">
                <a:solidFill>
                  <a:srgbClr val="000000"/>
                </a:solidFill>
                <a:cs typeface="Calibri" panose="020F0502020204030204" pitchFamily="34" charset="0"/>
              </a:rPr>
              <a:t>Et l’Empire d’Autriche devient l’Empire d’Autriche-Hongrie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A revoir…</a:t>
            </a:r>
          </a:p>
        </p:txBody>
      </p:sp>
      <p:pic>
        <p:nvPicPr>
          <p:cNvPr id="4" name="Image 3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01C6230B-7C27-12E6-0146-121DA93B87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028" y="137410"/>
            <a:ext cx="5793594" cy="640916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1E9DADD8-B068-463E-13C4-A7521C41FA69}"/>
              </a:ext>
            </a:extLst>
          </p:cNvPr>
          <p:cNvSpPr/>
          <p:nvPr/>
        </p:nvSpPr>
        <p:spPr>
          <a:xfrm>
            <a:off x="9200825" y="365518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3101461A-C26D-0F2B-0C36-9D0AB2D6AEB9}"/>
              </a:ext>
            </a:extLst>
          </p:cNvPr>
          <p:cNvSpPr/>
          <p:nvPr/>
        </p:nvSpPr>
        <p:spPr>
          <a:xfrm>
            <a:off x="9132269" y="305384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A4143340-AC8C-994D-F845-060C2C868B83}"/>
              </a:ext>
            </a:extLst>
          </p:cNvPr>
          <p:cNvSpPr/>
          <p:nvPr/>
        </p:nvSpPr>
        <p:spPr>
          <a:xfrm>
            <a:off x="8739076" y="428525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5906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80" y="137411"/>
            <a:ext cx="6238210" cy="42458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1852-1858 : A Turin, avec Cavour, le Piémont-Sardaigne relance le projet italien et se rapproche de la France de Napoléon III : …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*1853-57 : De nouvelles tentatives insurrectionnelles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Lombardie, Toscane, Parme, Calabre, Sicile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A l’instigation de </a:t>
            </a:r>
            <a:r>
              <a:rPr lang="fr-FR" u="sng" spc="-1" dirty="0">
                <a:solidFill>
                  <a:srgbClr val="000000"/>
                </a:solidFill>
                <a:cs typeface="Calibri" panose="020F0502020204030204" pitchFamily="34" charset="0"/>
              </a:rPr>
              <a:t>Guiseppe Mazzini</a:t>
            </a:r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A partir de son </a:t>
            </a:r>
            <a:r>
              <a:rPr lang="fr-FR" i="1" spc="-1" dirty="0">
                <a:solidFill>
                  <a:srgbClr val="000000"/>
                </a:solidFill>
                <a:cs typeface="Calibri" panose="020F0502020204030204" pitchFamily="34" charset="0"/>
              </a:rPr>
              <a:t>Comité national italien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 basé à Londres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*Elles échouent mais ces tentatives ratées montrent deux choses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- Le mouvement unitaire italien n’est effectivement pas mort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- Ses récents échecs confortent la solution piémontaise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*Ne manque plus que l’homme providentiel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Et ce ne sera pas Mazzini, mais </a:t>
            </a:r>
            <a:r>
              <a:rPr lang="fr-FR" u="sng" spc="-1" dirty="0">
                <a:solidFill>
                  <a:srgbClr val="000000"/>
                </a:solidFill>
                <a:cs typeface="Calibri" panose="020F0502020204030204" pitchFamily="34" charset="0"/>
              </a:rPr>
              <a:t>Cavour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…</a:t>
            </a:r>
          </a:p>
        </p:txBody>
      </p:sp>
      <p:pic>
        <p:nvPicPr>
          <p:cNvPr id="3" name="Image 2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09EE3813-2C24-B9ED-5F5E-486AFE5F83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549" y="129209"/>
            <a:ext cx="5499651" cy="659958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475D80E9-8710-B5F9-D8C0-C5468CF6A476}"/>
              </a:ext>
            </a:extLst>
          </p:cNvPr>
          <p:cNvSpPr/>
          <p:nvPr/>
        </p:nvSpPr>
        <p:spPr>
          <a:xfrm>
            <a:off x="7401249" y="140999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9E91F88A-2341-7877-66F8-9F77041E5D21}"/>
              </a:ext>
            </a:extLst>
          </p:cNvPr>
          <p:cNvSpPr/>
          <p:nvPr/>
        </p:nvSpPr>
        <p:spPr>
          <a:xfrm>
            <a:off x="7941577" y="114676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F5640CC-967E-CDD7-C8BC-2C2EA3B2FEE4}"/>
              </a:ext>
            </a:extLst>
          </p:cNvPr>
          <p:cNvSpPr/>
          <p:nvPr/>
        </p:nvSpPr>
        <p:spPr>
          <a:xfrm>
            <a:off x="9199939" y="122125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BB9003E9-5F4D-4A57-2A2D-6116DE0F86F2}"/>
              </a:ext>
            </a:extLst>
          </p:cNvPr>
          <p:cNvSpPr/>
          <p:nvPr/>
        </p:nvSpPr>
        <p:spPr>
          <a:xfrm>
            <a:off x="8806238" y="211136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CA42470D-B870-8136-9C94-E507D4826F0D}"/>
              </a:ext>
            </a:extLst>
          </p:cNvPr>
          <p:cNvSpPr/>
          <p:nvPr/>
        </p:nvSpPr>
        <p:spPr>
          <a:xfrm>
            <a:off x="8414906" y="155897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1B72ABB9-8073-4499-4061-0E5F40F069EB}"/>
              </a:ext>
            </a:extLst>
          </p:cNvPr>
          <p:cNvSpPr/>
          <p:nvPr/>
        </p:nvSpPr>
        <p:spPr>
          <a:xfrm>
            <a:off x="8654909" y="1661283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0F3774C-2757-5952-B1F1-8C3AED155649}"/>
              </a:ext>
            </a:extLst>
          </p:cNvPr>
          <p:cNvSpPr/>
          <p:nvPr/>
        </p:nvSpPr>
        <p:spPr>
          <a:xfrm>
            <a:off x="10013257" y="377500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53791FCF-F646-E728-D8D1-2FCADC3C90BC}"/>
              </a:ext>
            </a:extLst>
          </p:cNvPr>
          <p:cNvSpPr/>
          <p:nvPr/>
        </p:nvSpPr>
        <p:spPr>
          <a:xfrm>
            <a:off x="9569309" y="514660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BA73B35E-8EC4-0BFE-6E21-A2FD6532A24B}"/>
              </a:ext>
            </a:extLst>
          </p:cNvPr>
          <p:cNvSpPr/>
          <p:nvPr/>
        </p:nvSpPr>
        <p:spPr>
          <a:xfrm>
            <a:off x="9199939" y="3185283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1BF19666-D92B-2109-1A0C-A2E8B7162508}"/>
              </a:ext>
            </a:extLst>
          </p:cNvPr>
          <p:cNvSpPr/>
          <p:nvPr/>
        </p:nvSpPr>
        <p:spPr>
          <a:xfrm>
            <a:off x="10793671" y="4838886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914836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79" y="137411"/>
            <a:ext cx="5319929" cy="450747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1867 : … Pour le chancelier Bismarck, achever l’unité allemande en intégrant les Etats du sud : Bavière-Palatinat, Bade et Wurtemberg ; 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b) Une Allemagne dominée par la Prusse…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*Au nord, seule la Prusse vainqueure gouverne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Les souverainetés des autres Etats sont des leurres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*Au sud, restent les trois Etats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non-intégrés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 Bade, le Wurtemberg et la Bavière-Palatinat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Mais là aussi, la domination prussienne se fait sentir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*Conclusion : Les ambitions unitaires prussiennes</a:t>
            </a:r>
          </a:p>
          <a:p>
            <a:r>
              <a:rPr lang="fr-FR" sz="1700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De l’ensemble de l’espace allemand ne font plus mystère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Bismarck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veut terminer le travail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…</a:t>
            </a:r>
            <a:endParaRPr lang="fr-FR" i="1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</p:txBody>
      </p:sp>
      <p:pic>
        <p:nvPicPr>
          <p:cNvPr id="22" name="Image 21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3C2DE2CE-9017-73D1-5E0D-1AB67D2C60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5604" r="7508" b="3575"/>
          <a:stretch/>
        </p:blipFill>
        <p:spPr>
          <a:xfrm>
            <a:off x="5565709" y="137412"/>
            <a:ext cx="6502644" cy="5388746"/>
          </a:xfrm>
          <a:prstGeom prst="rec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</p:pic>
      <p:sp>
        <p:nvSpPr>
          <p:cNvPr id="30" name="Ellipse 29">
            <a:extLst>
              <a:ext uri="{FF2B5EF4-FFF2-40B4-BE49-F238E27FC236}">
                <a16:creationId xmlns:a16="http://schemas.microsoft.com/office/drawing/2014/main" id="{5AB8CB07-4280-9711-7666-4B9307216DC3}"/>
              </a:ext>
            </a:extLst>
          </p:cNvPr>
          <p:cNvSpPr/>
          <p:nvPr/>
        </p:nvSpPr>
        <p:spPr>
          <a:xfrm>
            <a:off x="6783646" y="489712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8" name="Ellipse 127">
            <a:extLst>
              <a:ext uri="{FF2B5EF4-FFF2-40B4-BE49-F238E27FC236}">
                <a16:creationId xmlns:a16="http://schemas.microsoft.com/office/drawing/2014/main" id="{E139B91E-1EFA-3434-E80A-FAD745B8F88A}"/>
              </a:ext>
            </a:extLst>
          </p:cNvPr>
          <p:cNvSpPr/>
          <p:nvPr/>
        </p:nvSpPr>
        <p:spPr>
          <a:xfrm>
            <a:off x="6563168" y="423234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9" name="Ellipse 128">
            <a:extLst>
              <a:ext uri="{FF2B5EF4-FFF2-40B4-BE49-F238E27FC236}">
                <a16:creationId xmlns:a16="http://schemas.microsoft.com/office/drawing/2014/main" id="{72F627C4-A891-1D01-314C-92FDCBC5DB69}"/>
              </a:ext>
            </a:extLst>
          </p:cNvPr>
          <p:cNvSpPr/>
          <p:nvPr/>
        </p:nvSpPr>
        <p:spPr>
          <a:xfrm>
            <a:off x="6736913" y="446786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0" name="Ellipse 129">
            <a:extLst>
              <a:ext uri="{FF2B5EF4-FFF2-40B4-BE49-F238E27FC236}">
                <a16:creationId xmlns:a16="http://schemas.microsoft.com/office/drawing/2014/main" id="{5E09756E-984A-AD9A-B100-661CCD1F7D1E}"/>
              </a:ext>
            </a:extLst>
          </p:cNvPr>
          <p:cNvSpPr/>
          <p:nvPr/>
        </p:nvSpPr>
        <p:spPr>
          <a:xfrm>
            <a:off x="7682977" y="489712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1" name="Ellipse 130">
            <a:extLst>
              <a:ext uri="{FF2B5EF4-FFF2-40B4-BE49-F238E27FC236}">
                <a16:creationId xmlns:a16="http://schemas.microsoft.com/office/drawing/2014/main" id="{B6D17B27-C84D-8ECD-92D2-5D65423E0669}"/>
              </a:ext>
            </a:extLst>
          </p:cNvPr>
          <p:cNvSpPr/>
          <p:nvPr/>
        </p:nvSpPr>
        <p:spPr>
          <a:xfrm>
            <a:off x="8521708" y="221676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2" name="Ellipse 131">
            <a:extLst>
              <a:ext uri="{FF2B5EF4-FFF2-40B4-BE49-F238E27FC236}">
                <a16:creationId xmlns:a16="http://schemas.microsoft.com/office/drawing/2014/main" id="{7560C3FC-A3CF-8B27-56E1-5C3202A7673C}"/>
              </a:ext>
            </a:extLst>
          </p:cNvPr>
          <p:cNvSpPr/>
          <p:nvPr/>
        </p:nvSpPr>
        <p:spPr>
          <a:xfrm>
            <a:off x="6008565" y="308478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3" name="Ellipse 132">
            <a:extLst>
              <a:ext uri="{FF2B5EF4-FFF2-40B4-BE49-F238E27FC236}">
                <a16:creationId xmlns:a16="http://schemas.microsoft.com/office/drawing/2014/main" id="{9591EE35-9BA2-5FBD-B99E-31E010E4DFDC}"/>
              </a:ext>
            </a:extLst>
          </p:cNvPr>
          <p:cNvSpPr/>
          <p:nvPr/>
        </p:nvSpPr>
        <p:spPr>
          <a:xfrm>
            <a:off x="6824348" y="342900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4" name="Ellipse 133">
            <a:extLst>
              <a:ext uri="{FF2B5EF4-FFF2-40B4-BE49-F238E27FC236}">
                <a16:creationId xmlns:a16="http://schemas.microsoft.com/office/drawing/2014/main" id="{54BA6FE2-245F-A1A8-6A4A-8496CB899B2A}"/>
              </a:ext>
            </a:extLst>
          </p:cNvPr>
          <p:cNvSpPr/>
          <p:nvPr/>
        </p:nvSpPr>
        <p:spPr>
          <a:xfrm>
            <a:off x="7136856" y="229125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5" name="Ellipse 134">
            <a:extLst>
              <a:ext uri="{FF2B5EF4-FFF2-40B4-BE49-F238E27FC236}">
                <a16:creationId xmlns:a16="http://schemas.microsoft.com/office/drawing/2014/main" id="{45F68B9D-0337-5959-4A5C-E262215AFC06}"/>
              </a:ext>
            </a:extLst>
          </p:cNvPr>
          <p:cNvSpPr/>
          <p:nvPr/>
        </p:nvSpPr>
        <p:spPr>
          <a:xfrm>
            <a:off x="6498077" y="3503487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6" name="Ellipse 135">
            <a:extLst>
              <a:ext uri="{FF2B5EF4-FFF2-40B4-BE49-F238E27FC236}">
                <a16:creationId xmlns:a16="http://schemas.microsoft.com/office/drawing/2014/main" id="{A5046111-7F07-9B5A-5E04-E539809353DD}"/>
              </a:ext>
            </a:extLst>
          </p:cNvPr>
          <p:cNvSpPr/>
          <p:nvPr/>
        </p:nvSpPr>
        <p:spPr>
          <a:xfrm>
            <a:off x="7000690" y="287835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7" name="Ellipse 136">
            <a:extLst>
              <a:ext uri="{FF2B5EF4-FFF2-40B4-BE49-F238E27FC236}">
                <a16:creationId xmlns:a16="http://schemas.microsoft.com/office/drawing/2014/main" id="{B2084B57-D3D3-FE6E-6554-5BCEB95FF878}"/>
              </a:ext>
            </a:extLst>
          </p:cNvPr>
          <p:cNvSpPr/>
          <p:nvPr/>
        </p:nvSpPr>
        <p:spPr>
          <a:xfrm>
            <a:off x="6608776" y="3669027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8" name="Ellipse 137">
            <a:extLst>
              <a:ext uri="{FF2B5EF4-FFF2-40B4-BE49-F238E27FC236}">
                <a16:creationId xmlns:a16="http://schemas.microsoft.com/office/drawing/2014/main" id="{FADCBBC3-88C8-A762-8160-E1C342C57C1D}"/>
              </a:ext>
            </a:extLst>
          </p:cNvPr>
          <p:cNvSpPr/>
          <p:nvPr/>
        </p:nvSpPr>
        <p:spPr>
          <a:xfrm>
            <a:off x="6585512" y="1795330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9" name="Ellipse 138">
            <a:extLst>
              <a:ext uri="{FF2B5EF4-FFF2-40B4-BE49-F238E27FC236}">
                <a16:creationId xmlns:a16="http://schemas.microsoft.com/office/drawing/2014/main" id="{56661C36-08FB-A770-41F5-7323256AC5C1}"/>
              </a:ext>
            </a:extLst>
          </p:cNvPr>
          <p:cNvSpPr/>
          <p:nvPr/>
        </p:nvSpPr>
        <p:spPr>
          <a:xfrm>
            <a:off x="8010121" y="1497157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0" name="Ellipse 139">
            <a:extLst>
              <a:ext uri="{FF2B5EF4-FFF2-40B4-BE49-F238E27FC236}">
                <a16:creationId xmlns:a16="http://schemas.microsoft.com/office/drawing/2014/main" id="{702B32F5-EE52-2DED-9C58-E1609D4ECF5F}"/>
              </a:ext>
            </a:extLst>
          </p:cNvPr>
          <p:cNvSpPr/>
          <p:nvPr/>
        </p:nvSpPr>
        <p:spPr>
          <a:xfrm>
            <a:off x="8729596" y="315926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1" name="Ellipse 140">
            <a:extLst>
              <a:ext uri="{FF2B5EF4-FFF2-40B4-BE49-F238E27FC236}">
                <a16:creationId xmlns:a16="http://schemas.microsoft.com/office/drawing/2014/main" id="{D6612A04-0DD0-85C5-4D8A-5E3C1A3FB4CE}"/>
              </a:ext>
            </a:extLst>
          </p:cNvPr>
          <p:cNvSpPr/>
          <p:nvPr/>
        </p:nvSpPr>
        <p:spPr>
          <a:xfrm>
            <a:off x="7671056" y="3429000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2" name="Ellipse 141">
            <a:extLst>
              <a:ext uri="{FF2B5EF4-FFF2-40B4-BE49-F238E27FC236}">
                <a16:creationId xmlns:a16="http://schemas.microsoft.com/office/drawing/2014/main" id="{DEE7E4D5-D721-C4E3-644F-D323A8493614}"/>
              </a:ext>
            </a:extLst>
          </p:cNvPr>
          <p:cNvSpPr/>
          <p:nvPr/>
        </p:nvSpPr>
        <p:spPr>
          <a:xfrm>
            <a:off x="7088125" y="62808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3" name="Ellipse 142">
            <a:extLst>
              <a:ext uri="{FF2B5EF4-FFF2-40B4-BE49-F238E27FC236}">
                <a16:creationId xmlns:a16="http://schemas.microsoft.com/office/drawing/2014/main" id="{507DDFD4-28A6-DF02-5E94-12472EB4B5B7}"/>
              </a:ext>
            </a:extLst>
          </p:cNvPr>
          <p:cNvSpPr/>
          <p:nvPr/>
        </p:nvSpPr>
        <p:spPr>
          <a:xfrm>
            <a:off x="7262995" y="138518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4" name="Ellipse 143">
            <a:extLst>
              <a:ext uri="{FF2B5EF4-FFF2-40B4-BE49-F238E27FC236}">
                <a16:creationId xmlns:a16="http://schemas.microsoft.com/office/drawing/2014/main" id="{BFEEB6EF-FD28-51CE-CC82-FDC789B0C53F}"/>
              </a:ext>
            </a:extLst>
          </p:cNvPr>
          <p:cNvSpPr/>
          <p:nvPr/>
        </p:nvSpPr>
        <p:spPr>
          <a:xfrm>
            <a:off x="7533868" y="1537805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93360645-099A-1392-60A1-8314BBD3B95D}"/>
              </a:ext>
            </a:extLst>
          </p:cNvPr>
          <p:cNvSpPr/>
          <p:nvPr/>
        </p:nvSpPr>
        <p:spPr>
          <a:xfrm>
            <a:off x="8097556" y="256954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11B7587C-AC05-3C71-E9C4-13FFBBFE435A}"/>
              </a:ext>
            </a:extLst>
          </p:cNvPr>
          <p:cNvSpPr/>
          <p:nvPr/>
        </p:nvSpPr>
        <p:spPr>
          <a:xfrm>
            <a:off x="6096000" y="4369609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715763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79" y="137411"/>
            <a:ext cx="5405589" cy="286086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1867 : … Et pour cela, unir les Allemands contre l’ennemi héréditaire français</a:t>
            </a:r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*1867 : Comme en 1866 contre l’Autriche </a:t>
            </a:r>
          </a:p>
          <a:p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Bismarck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souhaite un nouveau conflit unificateur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cette fois-ci ce sera contre la France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*Mais de ce nouveau conflit, un autre enjeu apparaît Tout aussi important que l’unification allemande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La domination de l’Europe continentale…</a:t>
            </a:r>
          </a:p>
        </p:txBody>
      </p:sp>
      <p:pic>
        <p:nvPicPr>
          <p:cNvPr id="22" name="Image 21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3C2DE2CE-9017-73D1-5E0D-1AB67D2C60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5604" r="7508" b="3575"/>
          <a:stretch/>
        </p:blipFill>
        <p:spPr>
          <a:xfrm>
            <a:off x="5565709" y="137412"/>
            <a:ext cx="6502644" cy="5388746"/>
          </a:xfrm>
          <a:prstGeom prst="rec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</p:pic>
      <p:sp>
        <p:nvSpPr>
          <p:cNvPr id="30" name="Ellipse 29">
            <a:extLst>
              <a:ext uri="{FF2B5EF4-FFF2-40B4-BE49-F238E27FC236}">
                <a16:creationId xmlns:a16="http://schemas.microsoft.com/office/drawing/2014/main" id="{5AB8CB07-4280-9711-7666-4B9307216DC3}"/>
              </a:ext>
            </a:extLst>
          </p:cNvPr>
          <p:cNvSpPr/>
          <p:nvPr/>
        </p:nvSpPr>
        <p:spPr>
          <a:xfrm>
            <a:off x="6783646" y="489712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8" name="Ellipse 127">
            <a:extLst>
              <a:ext uri="{FF2B5EF4-FFF2-40B4-BE49-F238E27FC236}">
                <a16:creationId xmlns:a16="http://schemas.microsoft.com/office/drawing/2014/main" id="{E139B91E-1EFA-3434-E80A-FAD745B8F88A}"/>
              </a:ext>
            </a:extLst>
          </p:cNvPr>
          <p:cNvSpPr/>
          <p:nvPr/>
        </p:nvSpPr>
        <p:spPr>
          <a:xfrm>
            <a:off x="6563168" y="423234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9" name="Ellipse 128">
            <a:extLst>
              <a:ext uri="{FF2B5EF4-FFF2-40B4-BE49-F238E27FC236}">
                <a16:creationId xmlns:a16="http://schemas.microsoft.com/office/drawing/2014/main" id="{72F627C4-A891-1D01-314C-92FDCBC5DB69}"/>
              </a:ext>
            </a:extLst>
          </p:cNvPr>
          <p:cNvSpPr/>
          <p:nvPr/>
        </p:nvSpPr>
        <p:spPr>
          <a:xfrm>
            <a:off x="6736913" y="446786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0" name="Ellipse 129">
            <a:extLst>
              <a:ext uri="{FF2B5EF4-FFF2-40B4-BE49-F238E27FC236}">
                <a16:creationId xmlns:a16="http://schemas.microsoft.com/office/drawing/2014/main" id="{5E09756E-984A-AD9A-B100-661CCD1F7D1E}"/>
              </a:ext>
            </a:extLst>
          </p:cNvPr>
          <p:cNvSpPr/>
          <p:nvPr/>
        </p:nvSpPr>
        <p:spPr>
          <a:xfrm>
            <a:off x="7682977" y="489712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1" name="Ellipse 130">
            <a:extLst>
              <a:ext uri="{FF2B5EF4-FFF2-40B4-BE49-F238E27FC236}">
                <a16:creationId xmlns:a16="http://schemas.microsoft.com/office/drawing/2014/main" id="{B6D17B27-C84D-8ECD-92D2-5D65423E0669}"/>
              </a:ext>
            </a:extLst>
          </p:cNvPr>
          <p:cNvSpPr/>
          <p:nvPr/>
        </p:nvSpPr>
        <p:spPr>
          <a:xfrm>
            <a:off x="8521708" y="221676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2" name="Ellipse 131">
            <a:extLst>
              <a:ext uri="{FF2B5EF4-FFF2-40B4-BE49-F238E27FC236}">
                <a16:creationId xmlns:a16="http://schemas.microsoft.com/office/drawing/2014/main" id="{7560C3FC-A3CF-8B27-56E1-5C3202A7673C}"/>
              </a:ext>
            </a:extLst>
          </p:cNvPr>
          <p:cNvSpPr/>
          <p:nvPr/>
        </p:nvSpPr>
        <p:spPr>
          <a:xfrm>
            <a:off x="6008565" y="308478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3" name="Ellipse 132">
            <a:extLst>
              <a:ext uri="{FF2B5EF4-FFF2-40B4-BE49-F238E27FC236}">
                <a16:creationId xmlns:a16="http://schemas.microsoft.com/office/drawing/2014/main" id="{9591EE35-9BA2-5FBD-B99E-31E010E4DFDC}"/>
              </a:ext>
            </a:extLst>
          </p:cNvPr>
          <p:cNvSpPr/>
          <p:nvPr/>
        </p:nvSpPr>
        <p:spPr>
          <a:xfrm>
            <a:off x="6824348" y="342900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4" name="Ellipse 133">
            <a:extLst>
              <a:ext uri="{FF2B5EF4-FFF2-40B4-BE49-F238E27FC236}">
                <a16:creationId xmlns:a16="http://schemas.microsoft.com/office/drawing/2014/main" id="{54BA6FE2-245F-A1A8-6A4A-8496CB899B2A}"/>
              </a:ext>
            </a:extLst>
          </p:cNvPr>
          <p:cNvSpPr/>
          <p:nvPr/>
        </p:nvSpPr>
        <p:spPr>
          <a:xfrm>
            <a:off x="7136856" y="229125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5" name="Ellipse 134">
            <a:extLst>
              <a:ext uri="{FF2B5EF4-FFF2-40B4-BE49-F238E27FC236}">
                <a16:creationId xmlns:a16="http://schemas.microsoft.com/office/drawing/2014/main" id="{45F68B9D-0337-5959-4A5C-E262215AFC06}"/>
              </a:ext>
            </a:extLst>
          </p:cNvPr>
          <p:cNvSpPr/>
          <p:nvPr/>
        </p:nvSpPr>
        <p:spPr>
          <a:xfrm>
            <a:off x="6498077" y="3503487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6" name="Ellipse 135">
            <a:extLst>
              <a:ext uri="{FF2B5EF4-FFF2-40B4-BE49-F238E27FC236}">
                <a16:creationId xmlns:a16="http://schemas.microsoft.com/office/drawing/2014/main" id="{A5046111-7F07-9B5A-5E04-E539809353DD}"/>
              </a:ext>
            </a:extLst>
          </p:cNvPr>
          <p:cNvSpPr/>
          <p:nvPr/>
        </p:nvSpPr>
        <p:spPr>
          <a:xfrm>
            <a:off x="7000690" y="287835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7" name="Ellipse 136">
            <a:extLst>
              <a:ext uri="{FF2B5EF4-FFF2-40B4-BE49-F238E27FC236}">
                <a16:creationId xmlns:a16="http://schemas.microsoft.com/office/drawing/2014/main" id="{B2084B57-D3D3-FE6E-6554-5BCEB95FF878}"/>
              </a:ext>
            </a:extLst>
          </p:cNvPr>
          <p:cNvSpPr/>
          <p:nvPr/>
        </p:nvSpPr>
        <p:spPr>
          <a:xfrm>
            <a:off x="6608776" y="3669027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8" name="Ellipse 137">
            <a:extLst>
              <a:ext uri="{FF2B5EF4-FFF2-40B4-BE49-F238E27FC236}">
                <a16:creationId xmlns:a16="http://schemas.microsoft.com/office/drawing/2014/main" id="{FADCBBC3-88C8-A762-8160-E1C342C57C1D}"/>
              </a:ext>
            </a:extLst>
          </p:cNvPr>
          <p:cNvSpPr/>
          <p:nvPr/>
        </p:nvSpPr>
        <p:spPr>
          <a:xfrm>
            <a:off x="6585512" y="1795330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9" name="Ellipse 138">
            <a:extLst>
              <a:ext uri="{FF2B5EF4-FFF2-40B4-BE49-F238E27FC236}">
                <a16:creationId xmlns:a16="http://schemas.microsoft.com/office/drawing/2014/main" id="{56661C36-08FB-A770-41F5-7323256AC5C1}"/>
              </a:ext>
            </a:extLst>
          </p:cNvPr>
          <p:cNvSpPr/>
          <p:nvPr/>
        </p:nvSpPr>
        <p:spPr>
          <a:xfrm>
            <a:off x="8010121" y="1497157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0" name="Ellipse 139">
            <a:extLst>
              <a:ext uri="{FF2B5EF4-FFF2-40B4-BE49-F238E27FC236}">
                <a16:creationId xmlns:a16="http://schemas.microsoft.com/office/drawing/2014/main" id="{702B32F5-EE52-2DED-9C58-E1609D4ECF5F}"/>
              </a:ext>
            </a:extLst>
          </p:cNvPr>
          <p:cNvSpPr/>
          <p:nvPr/>
        </p:nvSpPr>
        <p:spPr>
          <a:xfrm>
            <a:off x="8729596" y="315926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1" name="Ellipse 140">
            <a:extLst>
              <a:ext uri="{FF2B5EF4-FFF2-40B4-BE49-F238E27FC236}">
                <a16:creationId xmlns:a16="http://schemas.microsoft.com/office/drawing/2014/main" id="{D6612A04-0DD0-85C5-4D8A-5E3C1A3FB4CE}"/>
              </a:ext>
            </a:extLst>
          </p:cNvPr>
          <p:cNvSpPr/>
          <p:nvPr/>
        </p:nvSpPr>
        <p:spPr>
          <a:xfrm>
            <a:off x="7671056" y="3429000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2" name="Ellipse 141">
            <a:extLst>
              <a:ext uri="{FF2B5EF4-FFF2-40B4-BE49-F238E27FC236}">
                <a16:creationId xmlns:a16="http://schemas.microsoft.com/office/drawing/2014/main" id="{DEE7E4D5-D721-C4E3-644F-D323A8493614}"/>
              </a:ext>
            </a:extLst>
          </p:cNvPr>
          <p:cNvSpPr/>
          <p:nvPr/>
        </p:nvSpPr>
        <p:spPr>
          <a:xfrm>
            <a:off x="7088125" y="62808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3" name="Ellipse 142">
            <a:extLst>
              <a:ext uri="{FF2B5EF4-FFF2-40B4-BE49-F238E27FC236}">
                <a16:creationId xmlns:a16="http://schemas.microsoft.com/office/drawing/2014/main" id="{507DDFD4-28A6-DF02-5E94-12472EB4B5B7}"/>
              </a:ext>
            </a:extLst>
          </p:cNvPr>
          <p:cNvSpPr/>
          <p:nvPr/>
        </p:nvSpPr>
        <p:spPr>
          <a:xfrm>
            <a:off x="7262995" y="138518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4" name="Ellipse 143">
            <a:extLst>
              <a:ext uri="{FF2B5EF4-FFF2-40B4-BE49-F238E27FC236}">
                <a16:creationId xmlns:a16="http://schemas.microsoft.com/office/drawing/2014/main" id="{BFEEB6EF-FD28-51CE-CC82-FDC789B0C53F}"/>
              </a:ext>
            </a:extLst>
          </p:cNvPr>
          <p:cNvSpPr/>
          <p:nvPr/>
        </p:nvSpPr>
        <p:spPr>
          <a:xfrm>
            <a:off x="7533868" y="1537805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93360645-099A-1392-60A1-8314BBD3B95D}"/>
              </a:ext>
            </a:extLst>
          </p:cNvPr>
          <p:cNvSpPr/>
          <p:nvPr/>
        </p:nvSpPr>
        <p:spPr>
          <a:xfrm>
            <a:off x="8097556" y="256954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8A7F0A77-13EA-7E85-A701-764645FABFCA}"/>
              </a:ext>
            </a:extLst>
          </p:cNvPr>
          <p:cNvSpPr/>
          <p:nvPr/>
        </p:nvSpPr>
        <p:spPr>
          <a:xfrm>
            <a:off x="6096000" y="4369609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670544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80" y="137411"/>
            <a:ext cx="6094385" cy="921876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1870-1871 : La Guerre franco-allemande ; </a:t>
            </a:r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La naissance de l’Empire allemand achève l’unification allemande ; La conquête de Rome achève l’unité italienne</a:t>
            </a:r>
          </a:p>
        </p:txBody>
      </p:sp>
      <p:pic>
        <p:nvPicPr>
          <p:cNvPr id="2" name="Image 1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BA052A67-EC94-CF3D-C2F0-BB246AA56B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098" y="137411"/>
            <a:ext cx="5688021" cy="6320814"/>
          </a:xfrm>
          <a:prstGeom prst="rect">
            <a:avLst/>
          </a:prstGeom>
          <a:solidFill>
            <a:srgbClr val="FF0000"/>
          </a:solidFill>
          <a:ln w="381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97348318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79" y="137411"/>
            <a:ext cx="6107638" cy="47998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1868-1870 : La candidature prussienne au trône d’Espagne déclenche la montée de la tension franco-prussienne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*1867 : Deux protagonistes face à face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Bismarck et Napoléon III…</a:t>
            </a:r>
          </a:p>
          <a:p>
            <a:endParaRPr lang="fr-FR" u="sng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Bismarck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voudrait fédérer toute l’Allemagne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Contre l’ennemi héréditaire français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Pour cela, il utilise la francophobie allemande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NB : Dues notamment aux demandes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rhénanes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de Napoléon III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Napoléon III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tente d’utiliser les sentiments antiprussiens 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Etats d’Allemagne du Sud mais ceux-ci se dérobent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L’Autriche, mais réticente après les défaites de 1859 et 1866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bloquée par le véto de la Hongrie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L’Italie mais celle-ci n’a pas de certitude </a:t>
            </a:r>
            <a:r>
              <a:rPr lang="fr-FR" sz="1700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quant au sort de Rome 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Toujours défendue par les Français depuis 1860</a:t>
            </a:r>
          </a:p>
        </p:txBody>
      </p:sp>
      <p:pic>
        <p:nvPicPr>
          <p:cNvPr id="22" name="Image 21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64228796-7A6D-8A34-E4A2-2B8CFBB36A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028" y="137410"/>
            <a:ext cx="5793594" cy="640916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3" name="Ellipse 22">
            <a:extLst>
              <a:ext uri="{FF2B5EF4-FFF2-40B4-BE49-F238E27FC236}">
                <a16:creationId xmlns:a16="http://schemas.microsoft.com/office/drawing/2014/main" id="{27AFE778-8EE1-F415-3F39-B2DB7016B718}"/>
              </a:ext>
            </a:extLst>
          </p:cNvPr>
          <p:cNvSpPr/>
          <p:nvPr/>
        </p:nvSpPr>
        <p:spPr>
          <a:xfrm>
            <a:off x="7906396" y="3568486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B1363152-3813-01C2-0415-BAA8B80D549F}"/>
              </a:ext>
            </a:extLst>
          </p:cNvPr>
          <p:cNvSpPr/>
          <p:nvPr/>
        </p:nvSpPr>
        <p:spPr>
          <a:xfrm>
            <a:off x="9113390" y="304159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C6DDBEB4-EF15-75CF-C6C2-6B54E3355A23}"/>
              </a:ext>
            </a:extLst>
          </p:cNvPr>
          <p:cNvSpPr/>
          <p:nvPr/>
        </p:nvSpPr>
        <p:spPr>
          <a:xfrm>
            <a:off x="8681648" y="421921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68E995A5-92AA-B8A4-DFA1-543A8912E8B2}"/>
              </a:ext>
            </a:extLst>
          </p:cNvPr>
          <p:cNvSpPr/>
          <p:nvPr/>
        </p:nvSpPr>
        <p:spPr>
          <a:xfrm>
            <a:off x="9325456" y="364297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556D8CC9-3DB5-D97F-B82B-A4DFA0A0E4F2}"/>
              </a:ext>
            </a:extLst>
          </p:cNvPr>
          <p:cNvSpPr/>
          <p:nvPr/>
        </p:nvSpPr>
        <p:spPr>
          <a:xfrm>
            <a:off x="8665836" y="3568486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482865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79" y="137411"/>
            <a:ext cx="6107638" cy="313786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1868-1870 : La candidature prussienne au trône d’Espagne déclenche la montée de la tension franco-prussienne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*1868 : Montée de la tension franco-prussienne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*Surtout qu’à Paris, défaite électorale de 1869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Un parti belliciste, </a:t>
            </a:r>
            <a:r>
              <a:rPr lang="fr-FR" sz="1700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une </a:t>
            </a:r>
            <a:r>
              <a:rPr lang="fr-FR" sz="1700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Camarilla</a:t>
            </a:r>
            <a:r>
              <a:rPr lang="fr-FR" sz="1700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autour de l’impératrice Eugénie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Veut jouer la carte de la guerre pour redorer le blason impérial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*La guerre est proche mais là encore, il manque un prétexte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celui-ci viendra cette fois-ci d’Espagne (!)…</a:t>
            </a:r>
          </a:p>
        </p:txBody>
      </p:sp>
      <p:pic>
        <p:nvPicPr>
          <p:cNvPr id="19" name="Image 18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382F17AA-F61A-D63B-61E4-EE91E1FDDA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028" y="137410"/>
            <a:ext cx="5793594" cy="640916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0" name="Ellipse 19">
            <a:extLst>
              <a:ext uri="{FF2B5EF4-FFF2-40B4-BE49-F238E27FC236}">
                <a16:creationId xmlns:a16="http://schemas.microsoft.com/office/drawing/2014/main" id="{3FA49CFB-AB92-3228-7308-1A32E06C69A2}"/>
              </a:ext>
            </a:extLst>
          </p:cNvPr>
          <p:cNvSpPr/>
          <p:nvPr/>
        </p:nvSpPr>
        <p:spPr>
          <a:xfrm>
            <a:off x="7906396" y="3568486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AC906F9D-8919-21F0-A712-75D51F7060A8}"/>
              </a:ext>
            </a:extLst>
          </p:cNvPr>
          <p:cNvSpPr/>
          <p:nvPr/>
        </p:nvSpPr>
        <p:spPr>
          <a:xfrm>
            <a:off x="9113390" y="304159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078989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79" y="137411"/>
            <a:ext cx="6107638" cy="258386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1868-1870 : La candidature prussienne au trône d’Espagne déclenche la montée de la tension franco-prussienne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*1868 : A Madrid…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Un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pronunciamento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dirigé par le général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Juan Prim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 chassé la reine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Isabelle II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, fille de Ferdinand VII ; A revoir…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*En attendant, hostile à la république, le général Prim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Cherche un candidat au trône…</a:t>
            </a:r>
          </a:p>
        </p:txBody>
      </p:sp>
      <p:pic>
        <p:nvPicPr>
          <p:cNvPr id="18" name="Image 17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160DB721-441F-59E1-D0B5-5ECC0C96F8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028" y="137410"/>
            <a:ext cx="5793594" cy="640916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9" name="Ellipse 18">
            <a:extLst>
              <a:ext uri="{FF2B5EF4-FFF2-40B4-BE49-F238E27FC236}">
                <a16:creationId xmlns:a16="http://schemas.microsoft.com/office/drawing/2014/main" id="{CF331229-36D7-4BDD-856C-67740550311F}"/>
              </a:ext>
            </a:extLst>
          </p:cNvPr>
          <p:cNvSpPr/>
          <p:nvPr/>
        </p:nvSpPr>
        <p:spPr>
          <a:xfrm>
            <a:off x="7906396" y="3568486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65A3980F-826E-213E-6D59-BB491CE91571}"/>
              </a:ext>
            </a:extLst>
          </p:cNvPr>
          <p:cNvSpPr/>
          <p:nvPr/>
        </p:nvSpPr>
        <p:spPr>
          <a:xfrm>
            <a:off x="9113390" y="304159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EF1637FA-7737-0A81-D405-BEA35BE2A5D4}"/>
              </a:ext>
            </a:extLst>
          </p:cNvPr>
          <p:cNvSpPr/>
          <p:nvPr/>
        </p:nvSpPr>
        <p:spPr>
          <a:xfrm>
            <a:off x="7158694" y="445295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5B3810-FD54-B3C3-02FC-294F432642BE}"/>
              </a:ext>
            </a:extLst>
          </p:cNvPr>
          <p:cNvSpPr/>
          <p:nvPr/>
        </p:nvSpPr>
        <p:spPr>
          <a:xfrm>
            <a:off x="1398522" y="3194907"/>
            <a:ext cx="1111964" cy="390996"/>
          </a:xfrm>
          <a:prstGeom prst="rect">
            <a:avLst/>
          </a:prstGeom>
          <a:solidFill>
            <a:srgbClr val="E7E6E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Philippe 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1700-46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150D26-92FA-B479-4F03-4E667C6C4544}"/>
              </a:ext>
            </a:extLst>
          </p:cNvPr>
          <p:cNvSpPr/>
          <p:nvPr/>
        </p:nvSpPr>
        <p:spPr>
          <a:xfrm>
            <a:off x="2618325" y="3041599"/>
            <a:ext cx="1118093" cy="563280"/>
          </a:xfrm>
          <a:prstGeom prst="rect">
            <a:avLst/>
          </a:prstGeom>
          <a:solidFill>
            <a:schemeClr val="bg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BOURBON Espagne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1700-2022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D3418C-5854-FB97-AA6B-B528264C755C}"/>
              </a:ext>
            </a:extLst>
          </p:cNvPr>
          <p:cNvSpPr/>
          <p:nvPr/>
        </p:nvSpPr>
        <p:spPr>
          <a:xfrm>
            <a:off x="1398522" y="3741227"/>
            <a:ext cx="1111964" cy="390996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Ferdinand VI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1746-59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4998D6C0-EF87-2DAD-4B77-440098B49442}"/>
              </a:ext>
            </a:extLst>
          </p:cNvPr>
          <p:cNvCxnSpPr>
            <a:cxnSpLocks/>
            <a:stCxn id="2" idx="2"/>
            <a:endCxn id="4" idx="0"/>
          </p:cNvCxnSpPr>
          <p:nvPr/>
        </p:nvCxnSpPr>
        <p:spPr>
          <a:xfrm>
            <a:off x="1954504" y="3585903"/>
            <a:ext cx="0" cy="15532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C690F516-CE34-FB8E-7F91-20839A9487AF}"/>
              </a:ext>
            </a:extLst>
          </p:cNvPr>
          <p:cNvSpPr/>
          <p:nvPr/>
        </p:nvSpPr>
        <p:spPr>
          <a:xfrm>
            <a:off x="2630975" y="3741226"/>
            <a:ext cx="1111964" cy="507899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III</a:t>
            </a:r>
          </a:p>
          <a:p>
            <a:pPr algn="ctr" eaLnBrk="1" hangingPunct="1">
              <a:defRPr/>
            </a:pP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1759-88</a:t>
            </a:r>
          </a:p>
        </p:txBody>
      </p:sp>
      <p:cxnSp>
        <p:nvCxnSpPr>
          <p:cNvPr id="7" name="Connecteur en angle 71">
            <a:extLst>
              <a:ext uri="{FF2B5EF4-FFF2-40B4-BE49-F238E27FC236}">
                <a16:creationId xmlns:a16="http://schemas.microsoft.com/office/drawing/2014/main" id="{6C429F0F-4127-ECE1-C9B5-9BB9A5139EC6}"/>
              </a:ext>
            </a:extLst>
          </p:cNvPr>
          <p:cNvCxnSpPr>
            <a:cxnSpLocks/>
            <a:stCxn id="2" idx="2"/>
            <a:endCxn id="6" idx="0"/>
          </p:cNvCxnSpPr>
          <p:nvPr/>
        </p:nvCxnSpPr>
        <p:spPr>
          <a:xfrm rot="16200000" flipH="1">
            <a:off x="2493069" y="3047337"/>
            <a:ext cx="155323" cy="1232453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1AED244F-5AEA-CA75-8FA8-EFAB08B86FB1}"/>
              </a:ext>
            </a:extLst>
          </p:cNvPr>
          <p:cNvSpPr/>
          <p:nvPr/>
        </p:nvSpPr>
        <p:spPr>
          <a:xfrm>
            <a:off x="2644726" y="4355992"/>
            <a:ext cx="1111964" cy="390996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IV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1788-1808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17C7BF61-AF05-96B6-5E53-78B1AA3CFD99}"/>
              </a:ext>
            </a:extLst>
          </p:cNvPr>
          <p:cNvCxnSpPr>
            <a:cxnSpLocks/>
            <a:stCxn id="6" idx="2"/>
            <a:endCxn id="8" idx="0"/>
          </p:cNvCxnSpPr>
          <p:nvPr/>
        </p:nvCxnSpPr>
        <p:spPr>
          <a:xfrm>
            <a:off x="3186957" y="4249125"/>
            <a:ext cx="13751" cy="10686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E80958B-3BDF-F38D-85EE-C1BF9A9101FA}"/>
              </a:ext>
            </a:extLst>
          </p:cNvPr>
          <p:cNvSpPr/>
          <p:nvPr/>
        </p:nvSpPr>
        <p:spPr>
          <a:xfrm>
            <a:off x="1295894" y="4360614"/>
            <a:ext cx="1227436" cy="512934"/>
          </a:xfrm>
          <a:prstGeom prst="rect">
            <a:avLst/>
          </a:prstGeom>
          <a:solidFill>
            <a:srgbClr val="AFABAB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Ferdinand IV-1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1759-1806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1815-25</a:t>
            </a:r>
          </a:p>
        </p:txBody>
      </p:sp>
      <p:cxnSp>
        <p:nvCxnSpPr>
          <p:cNvPr id="11" name="Connecteur en angle 71">
            <a:extLst>
              <a:ext uri="{FF2B5EF4-FFF2-40B4-BE49-F238E27FC236}">
                <a16:creationId xmlns:a16="http://schemas.microsoft.com/office/drawing/2014/main" id="{4FD78165-AF77-0C7C-4EBE-B4BCB1938B55}"/>
              </a:ext>
            </a:extLst>
          </p:cNvPr>
          <p:cNvCxnSpPr>
            <a:cxnSpLocks/>
            <a:stCxn id="6" idx="2"/>
            <a:endCxn id="10" idx="0"/>
          </p:cNvCxnSpPr>
          <p:nvPr/>
        </p:nvCxnSpPr>
        <p:spPr>
          <a:xfrm rot="5400000">
            <a:off x="2492541" y="3666197"/>
            <a:ext cx="111489" cy="127734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EABFC67C-8E63-42C5-7664-C9A1D42C750A}"/>
              </a:ext>
            </a:extLst>
          </p:cNvPr>
          <p:cNvSpPr/>
          <p:nvPr/>
        </p:nvSpPr>
        <p:spPr>
          <a:xfrm>
            <a:off x="252825" y="4360614"/>
            <a:ext cx="993826" cy="563280"/>
          </a:xfrm>
          <a:prstGeom prst="rect">
            <a:avLst/>
          </a:prstGeom>
          <a:solidFill>
            <a:srgbClr val="AFABAB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BOURBON Naples-Sicile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1734-1861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CD9F12-12FA-4F03-415A-A1C4CCB0B288}"/>
              </a:ext>
            </a:extLst>
          </p:cNvPr>
          <p:cNvSpPr/>
          <p:nvPr/>
        </p:nvSpPr>
        <p:spPr>
          <a:xfrm>
            <a:off x="4549540" y="3749281"/>
            <a:ext cx="1233120" cy="408600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Philippe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1748-65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365A5F-1266-8F0B-C463-D0C9701B48D9}"/>
              </a:ext>
            </a:extLst>
          </p:cNvPr>
          <p:cNvSpPr/>
          <p:nvPr/>
        </p:nvSpPr>
        <p:spPr>
          <a:xfrm>
            <a:off x="4625394" y="3038473"/>
            <a:ext cx="1111963" cy="563280"/>
          </a:xfrm>
          <a:prstGeom prst="rect">
            <a:avLst/>
          </a:prstGeom>
          <a:solidFill>
            <a:srgbClr val="D0CEC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BOURBON Parme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1748-1859</a:t>
            </a:r>
          </a:p>
        </p:txBody>
      </p:sp>
      <p:cxnSp>
        <p:nvCxnSpPr>
          <p:cNvPr id="15" name="Connecteur en angle 71">
            <a:extLst>
              <a:ext uri="{FF2B5EF4-FFF2-40B4-BE49-F238E27FC236}">
                <a16:creationId xmlns:a16="http://schemas.microsoft.com/office/drawing/2014/main" id="{32F43C36-B935-9315-47BB-A125746E1899}"/>
              </a:ext>
            </a:extLst>
          </p:cNvPr>
          <p:cNvCxnSpPr>
            <a:cxnSpLocks/>
            <a:stCxn id="2" idx="2"/>
            <a:endCxn id="13" idx="0"/>
          </p:cNvCxnSpPr>
          <p:nvPr/>
        </p:nvCxnSpPr>
        <p:spPr>
          <a:xfrm rot="16200000" flipH="1">
            <a:off x="3478613" y="2061794"/>
            <a:ext cx="163378" cy="321159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3F0073DE-997D-5284-A108-E69EDD85E5BD}"/>
              </a:ext>
            </a:extLst>
          </p:cNvPr>
          <p:cNvSpPr/>
          <p:nvPr/>
        </p:nvSpPr>
        <p:spPr>
          <a:xfrm>
            <a:off x="4549540" y="4353379"/>
            <a:ext cx="1261482" cy="381516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Ferdinand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1765-1802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2174F4E2-A0E3-0B7A-46B2-D09CCE74CC36}"/>
              </a:ext>
            </a:extLst>
          </p:cNvPr>
          <p:cNvCxnSpPr>
            <a:cxnSpLocks/>
            <a:stCxn id="13" idx="2"/>
            <a:endCxn id="16" idx="0"/>
          </p:cNvCxnSpPr>
          <p:nvPr/>
        </p:nvCxnSpPr>
        <p:spPr>
          <a:xfrm>
            <a:off x="5166100" y="4157881"/>
            <a:ext cx="14181" cy="19549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AE48C583-45FA-82D2-7CE6-8AB49C965CFA}"/>
              </a:ext>
            </a:extLst>
          </p:cNvPr>
          <p:cNvSpPr/>
          <p:nvPr/>
        </p:nvSpPr>
        <p:spPr>
          <a:xfrm>
            <a:off x="4549540" y="4878623"/>
            <a:ext cx="1269075" cy="390996"/>
          </a:xfrm>
          <a:prstGeom prst="rect">
            <a:avLst/>
          </a:prstGeom>
          <a:solidFill>
            <a:srgbClr val="D0CECE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1</a:t>
            </a:r>
            <a:r>
              <a:rPr lang="fr-FR" sz="1200" baseline="30000" dirty="0">
                <a:solidFill>
                  <a:schemeClr val="tx1"/>
                </a:solidFill>
              </a:rPr>
              <a:t>er </a:t>
            </a:r>
            <a:r>
              <a:rPr lang="fr-FR" sz="1200" dirty="0">
                <a:solidFill>
                  <a:schemeClr val="tx1"/>
                </a:solidFill>
              </a:rPr>
              <a:t>d’Etrurie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1801-03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AB3A2718-C6B0-34B1-02DE-6FC237B5A6A7}"/>
              </a:ext>
            </a:extLst>
          </p:cNvPr>
          <p:cNvCxnSpPr>
            <a:cxnSpLocks/>
            <a:stCxn id="16" idx="2"/>
            <a:endCxn id="22" idx="0"/>
          </p:cNvCxnSpPr>
          <p:nvPr/>
        </p:nvCxnSpPr>
        <p:spPr>
          <a:xfrm>
            <a:off x="5180281" y="4734895"/>
            <a:ext cx="3797" cy="14372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A40F9079-8802-CCC8-E269-BFFEE41F8235}"/>
              </a:ext>
            </a:extLst>
          </p:cNvPr>
          <p:cNvSpPr/>
          <p:nvPr/>
        </p:nvSpPr>
        <p:spPr>
          <a:xfrm>
            <a:off x="2644997" y="4875681"/>
            <a:ext cx="1111964" cy="390996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Ferdinand VII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1813-33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5399AC95-575F-8687-31D8-BC98493DF7DB}"/>
              </a:ext>
            </a:extLst>
          </p:cNvPr>
          <p:cNvCxnSpPr>
            <a:cxnSpLocks/>
            <a:stCxn id="8" idx="2"/>
            <a:endCxn id="24" idx="0"/>
          </p:cNvCxnSpPr>
          <p:nvPr/>
        </p:nvCxnSpPr>
        <p:spPr>
          <a:xfrm>
            <a:off x="3200708" y="4746988"/>
            <a:ext cx="271" cy="12869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9BB7D77C-BD7F-4E06-C78D-040FF6950C23}"/>
              </a:ext>
            </a:extLst>
          </p:cNvPr>
          <p:cNvSpPr/>
          <p:nvPr/>
        </p:nvSpPr>
        <p:spPr>
          <a:xfrm>
            <a:off x="4474780" y="5367914"/>
            <a:ext cx="1413193" cy="390996"/>
          </a:xfrm>
          <a:prstGeom prst="rect">
            <a:avLst/>
          </a:prstGeom>
          <a:solidFill>
            <a:srgbClr val="D0CECE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1803-07 et 1847-49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73107293-81DF-96CE-3816-59A0B1DC6105}"/>
              </a:ext>
            </a:extLst>
          </p:cNvPr>
          <p:cNvCxnSpPr>
            <a:cxnSpLocks/>
            <a:stCxn id="22" idx="2"/>
            <a:endCxn id="26" idx="0"/>
          </p:cNvCxnSpPr>
          <p:nvPr/>
        </p:nvCxnSpPr>
        <p:spPr>
          <a:xfrm flipH="1">
            <a:off x="5181377" y="5269619"/>
            <a:ext cx="2701" cy="9829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5FFC62FB-AEA8-4048-9D2C-1E38C3CC923A}"/>
              </a:ext>
            </a:extLst>
          </p:cNvPr>
          <p:cNvSpPr/>
          <p:nvPr/>
        </p:nvSpPr>
        <p:spPr>
          <a:xfrm>
            <a:off x="3836865" y="4873549"/>
            <a:ext cx="637915" cy="390996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Marie-Louise</a:t>
            </a:r>
          </a:p>
        </p:txBody>
      </p:sp>
      <p:cxnSp>
        <p:nvCxnSpPr>
          <p:cNvPr id="29" name="Connecteur en angle 71">
            <a:extLst>
              <a:ext uri="{FF2B5EF4-FFF2-40B4-BE49-F238E27FC236}">
                <a16:creationId xmlns:a16="http://schemas.microsoft.com/office/drawing/2014/main" id="{D7DF3C63-4F25-F373-75FD-984F56EB2078}"/>
              </a:ext>
            </a:extLst>
          </p:cNvPr>
          <p:cNvCxnSpPr>
            <a:cxnSpLocks/>
            <a:stCxn id="8" idx="2"/>
            <a:endCxn id="28" idx="0"/>
          </p:cNvCxnSpPr>
          <p:nvPr/>
        </p:nvCxnSpPr>
        <p:spPr>
          <a:xfrm rot="16200000" flipH="1">
            <a:off x="3614985" y="4332710"/>
            <a:ext cx="126561" cy="95511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5A1E72B7-2A23-E68E-37A6-A8717A99CB8C}"/>
              </a:ext>
            </a:extLst>
          </p:cNvPr>
          <p:cNvCxnSpPr>
            <a:cxnSpLocks/>
            <a:stCxn id="22" idx="1"/>
            <a:endCxn id="28" idx="3"/>
          </p:cNvCxnSpPr>
          <p:nvPr/>
        </p:nvCxnSpPr>
        <p:spPr>
          <a:xfrm flipH="1" flipV="1">
            <a:off x="4474780" y="5069047"/>
            <a:ext cx="74760" cy="50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7C032438-7B2E-400C-8729-F69B4FDBCF80}"/>
              </a:ext>
            </a:extLst>
          </p:cNvPr>
          <p:cNvSpPr/>
          <p:nvPr/>
        </p:nvSpPr>
        <p:spPr>
          <a:xfrm>
            <a:off x="1295894" y="4976918"/>
            <a:ext cx="1227436" cy="390996"/>
          </a:xfrm>
          <a:prstGeom prst="rect">
            <a:avLst/>
          </a:prstGeom>
          <a:solidFill>
            <a:srgbClr val="AFABAB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François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1825-30</a:t>
            </a:r>
          </a:p>
        </p:txBody>
      </p:sp>
      <p:cxnSp>
        <p:nvCxnSpPr>
          <p:cNvPr id="128" name="Connecteur droit avec flèche 127">
            <a:extLst>
              <a:ext uri="{FF2B5EF4-FFF2-40B4-BE49-F238E27FC236}">
                <a16:creationId xmlns:a16="http://schemas.microsoft.com/office/drawing/2014/main" id="{0BE92925-CE7B-A8A5-14CB-A75392B4B55D}"/>
              </a:ext>
            </a:extLst>
          </p:cNvPr>
          <p:cNvCxnSpPr>
            <a:cxnSpLocks/>
            <a:stCxn id="10" idx="2"/>
            <a:endCxn id="31" idx="0"/>
          </p:cNvCxnSpPr>
          <p:nvPr/>
        </p:nvCxnSpPr>
        <p:spPr>
          <a:xfrm>
            <a:off x="1909612" y="4873548"/>
            <a:ext cx="0" cy="10337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Rectangle 128">
            <a:extLst>
              <a:ext uri="{FF2B5EF4-FFF2-40B4-BE49-F238E27FC236}">
                <a16:creationId xmlns:a16="http://schemas.microsoft.com/office/drawing/2014/main" id="{4758F20F-1506-B169-8A00-164F0CFE3403}"/>
              </a:ext>
            </a:extLst>
          </p:cNvPr>
          <p:cNvSpPr/>
          <p:nvPr/>
        </p:nvSpPr>
        <p:spPr>
          <a:xfrm>
            <a:off x="2644726" y="3904605"/>
            <a:ext cx="1111964" cy="167614"/>
          </a:xfrm>
          <a:prstGeom prst="rect">
            <a:avLst/>
          </a:prstGeom>
          <a:solidFill>
            <a:srgbClr val="AFABAB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1734-59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24DF9B67-AA7B-288B-0308-BFAC98BFB5B5}"/>
              </a:ext>
            </a:extLst>
          </p:cNvPr>
          <p:cNvSpPr/>
          <p:nvPr/>
        </p:nvSpPr>
        <p:spPr>
          <a:xfrm>
            <a:off x="1317001" y="5477979"/>
            <a:ext cx="1227436" cy="390996"/>
          </a:xfrm>
          <a:prstGeom prst="rect">
            <a:avLst/>
          </a:prstGeom>
          <a:solidFill>
            <a:srgbClr val="AFABAB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Ferdinand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1830-59</a:t>
            </a:r>
          </a:p>
        </p:txBody>
      </p:sp>
      <p:cxnSp>
        <p:nvCxnSpPr>
          <p:cNvPr id="131" name="Connecteur droit avec flèche 130">
            <a:extLst>
              <a:ext uri="{FF2B5EF4-FFF2-40B4-BE49-F238E27FC236}">
                <a16:creationId xmlns:a16="http://schemas.microsoft.com/office/drawing/2014/main" id="{97367AC8-3E1F-8FAF-E25B-317EC01FC3D4}"/>
              </a:ext>
            </a:extLst>
          </p:cNvPr>
          <p:cNvCxnSpPr>
            <a:cxnSpLocks/>
            <a:stCxn id="31" idx="2"/>
            <a:endCxn id="130" idx="0"/>
          </p:cNvCxnSpPr>
          <p:nvPr/>
        </p:nvCxnSpPr>
        <p:spPr>
          <a:xfrm>
            <a:off x="1909612" y="5367914"/>
            <a:ext cx="21107" cy="11006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Rectangle 131">
            <a:extLst>
              <a:ext uri="{FF2B5EF4-FFF2-40B4-BE49-F238E27FC236}">
                <a16:creationId xmlns:a16="http://schemas.microsoft.com/office/drawing/2014/main" id="{F2DEA21C-ACB5-6922-3BBC-FB70786B53C7}"/>
              </a:ext>
            </a:extLst>
          </p:cNvPr>
          <p:cNvSpPr/>
          <p:nvPr/>
        </p:nvSpPr>
        <p:spPr>
          <a:xfrm>
            <a:off x="1303033" y="5957395"/>
            <a:ext cx="1227436" cy="390996"/>
          </a:xfrm>
          <a:prstGeom prst="rect">
            <a:avLst/>
          </a:prstGeom>
          <a:solidFill>
            <a:srgbClr val="AFABAB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François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1859-61</a:t>
            </a:r>
          </a:p>
        </p:txBody>
      </p:sp>
      <p:cxnSp>
        <p:nvCxnSpPr>
          <p:cNvPr id="133" name="Connecteur droit avec flèche 132">
            <a:extLst>
              <a:ext uri="{FF2B5EF4-FFF2-40B4-BE49-F238E27FC236}">
                <a16:creationId xmlns:a16="http://schemas.microsoft.com/office/drawing/2014/main" id="{1BB2BE2E-75CD-6CD7-AA78-93D27323FD3E}"/>
              </a:ext>
            </a:extLst>
          </p:cNvPr>
          <p:cNvCxnSpPr>
            <a:cxnSpLocks/>
            <a:stCxn id="130" idx="2"/>
            <a:endCxn id="132" idx="0"/>
          </p:cNvCxnSpPr>
          <p:nvPr/>
        </p:nvCxnSpPr>
        <p:spPr>
          <a:xfrm flipH="1">
            <a:off x="1916751" y="5868975"/>
            <a:ext cx="13968" cy="8842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Rectangle 133">
            <a:extLst>
              <a:ext uri="{FF2B5EF4-FFF2-40B4-BE49-F238E27FC236}">
                <a16:creationId xmlns:a16="http://schemas.microsoft.com/office/drawing/2014/main" id="{0F997A60-F9C5-8080-CA87-ECA70997427A}"/>
              </a:ext>
            </a:extLst>
          </p:cNvPr>
          <p:cNvSpPr/>
          <p:nvPr/>
        </p:nvSpPr>
        <p:spPr>
          <a:xfrm>
            <a:off x="4531562" y="5812375"/>
            <a:ext cx="1269075" cy="291145"/>
          </a:xfrm>
          <a:prstGeom prst="rect">
            <a:avLst/>
          </a:prstGeom>
          <a:solidFill>
            <a:srgbClr val="D0CECE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1849-54</a:t>
            </a:r>
          </a:p>
        </p:txBody>
      </p:sp>
      <p:cxnSp>
        <p:nvCxnSpPr>
          <p:cNvPr id="135" name="Connecteur droit avec flèche 134">
            <a:extLst>
              <a:ext uri="{FF2B5EF4-FFF2-40B4-BE49-F238E27FC236}">
                <a16:creationId xmlns:a16="http://schemas.microsoft.com/office/drawing/2014/main" id="{ECF61F6A-AD70-5D7D-6C8E-B011BEE7D3CA}"/>
              </a:ext>
            </a:extLst>
          </p:cNvPr>
          <p:cNvCxnSpPr>
            <a:cxnSpLocks/>
            <a:stCxn id="26" idx="2"/>
            <a:endCxn id="134" idx="0"/>
          </p:cNvCxnSpPr>
          <p:nvPr/>
        </p:nvCxnSpPr>
        <p:spPr>
          <a:xfrm flipH="1">
            <a:off x="5166100" y="5758910"/>
            <a:ext cx="15277" cy="5346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Rectangle 135">
            <a:extLst>
              <a:ext uri="{FF2B5EF4-FFF2-40B4-BE49-F238E27FC236}">
                <a16:creationId xmlns:a16="http://schemas.microsoft.com/office/drawing/2014/main" id="{8D1DF819-8770-44BE-20C8-E0D2CF279C07}"/>
              </a:ext>
            </a:extLst>
          </p:cNvPr>
          <p:cNvSpPr/>
          <p:nvPr/>
        </p:nvSpPr>
        <p:spPr>
          <a:xfrm>
            <a:off x="4538652" y="6196844"/>
            <a:ext cx="1269075" cy="374281"/>
          </a:xfrm>
          <a:prstGeom prst="rect">
            <a:avLst/>
          </a:prstGeom>
          <a:solidFill>
            <a:srgbClr val="D0CECE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Robert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1854-59</a:t>
            </a:r>
          </a:p>
        </p:txBody>
      </p:sp>
      <p:cxnSp>
        <p:nvCxnSpPr>
          <p:cNvPr id="137" name="Connecteur droit avec flèche 136">
            <a:extLst>
              <a:ext uri="{FF2B5EF4-FFF2-40B4-BE49-F238E27FC236}">
                <a16:creationId xmlns:a16="http://schemas.microsoft.com/office/drawing/2014/main" id="{6C4A6B4D-C950-047E-6FE1-9EE13186E310}"/>
              </a:ext>
            </a:extLst>
          </p:cNvPr>
          <p:cNvCxnSpPr>
            <a:cxnSpLocks/>
            <a:stCxn id="134" idx="2"/>
            <a:endCxn id="136" idx="0"/>
          </p:cNvCxnSpPr>
          <p:nvPr/>
        </p:nvCxnSpPr>
        <p:spPr>
          <a:xfrm>
            <a:off x="5166100" y="6103520"/>
            <a:ext cx="7090" cy="9332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Connecteur en angle 71">
            <a:extLst>
              <a:ext uri="{FF2B5EF4-FFF2-40B4-BE49-F238E27FC236}">
                <a16:creationId xmlns:a16="http://schemas.microsoft.com/office/drawing/2014/main" id="{AF9121A5-9918-81B4-95D8-84F88BC9F059}"/>
              </a:ext>
            </a:extLst>
          </p:cNvPr>
          <p:cNvCxnSpPr>
            <a:cxnSpLocks/>
            <a:stCxn id="28" idx="2"/>
            <a:endCxn id="26" idx="0"/>
          </p:cNvCxnSpPr>
          <p:nvPr/>
        </p:nvCxnSpPr>
        <p:spPr>
          <a:xfrm rot="16200000" flipH="1">
            <a:off x="4616916" y="4803452"/>
            <a:ext cx="103369" cy="1025554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Rectangle 138">
            <a:extLst>
              <a:ext uri="{FF2B5EF4-FFF2-40B4-BE49-F238E27FC236}">
                <a16:creationId xmlns:a16="http://schemas.microsoft.com/office/drawing/2014/main" id="{E025107C-5840-F4EF-9E6D-6ED663598ECD}"/>
              </a:ext>
            </a:extLst>
          </p:cNvPr>
          <p:cNvSpPr/>
          <p:nvPr/>
        </p:nvSpPr>
        <p:spPr>
          <a:xfrm>
            <a:off x="2637850" y="5316229"/>
            <a:ext cx="1111964" cy="390996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Isabelle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1833-68</a:t>
            </a:r>
          </a:p>
        </p:txBody>
      </p:sp>
      <p:cxnSp>
        <p:nvCxnSpPr>
          <p:cNvPr id="140" name="Connecteur droit avec flèche 139">
            <a:extLst>
              <a:ext uri="{FF2B5EF4-FFF2-40B4-BE49-F238E27FC236}">
                <a16:creationId xmlns:a16="http://schemas.microsoft.com/office/drawing/2014/main" id="{7CFEA4A5-0260-B232-0F5C-F517DAA5AB1B}"/>
              </a:ext>
            </a:extLst>
          </p:cNvPr>
          <p:cNvCxnSpPr>
            <a:cxnSpLocks/>
            <a:stCxn id="24" idx="2"/>
            <a:endCxn id="139" idx="0"/>
          </p:cNvCxnSpPr>
          <p:nvPr/>
        </p:nvCxnSpPr>
        <p:spPr>
          <a:xfrm flipH="1">
            <a:off x="3193832" y="5266677"/>
            <a:ext cx="7147" cy="4955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Rectangle 145">
            <a:extLst>
              <a:ext uri="{FF2B5EF4-FFF2-40B4-BE49-F238E27FC236}">
                <a16:creationId xmlns:a16="http://schemas.microsoft.com/office/drawing/2014/main" id="{2DFBA804-964B-4DB1-C8C3-9EB9944CA3FF}"/>
              </a:ext>
            </a:extLst>
          </p:cNvPr>
          <p:cNvSpPr/>
          <p:nvPr/>
        </p:nvSpPr>
        <p:spPr>
          <a:xfrm>
            <a:off x="2644725" y="5759186"/>
            <a:ext cx="1111964" cy="390996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Alphonse XII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1874-85</a:t>
            </a:r>
          </a:p>
        </p:txBody>
      </p:sp>
      <p:cxnSp>
        <p:nvCxnSpPr>
          <p:cNvPr id="147" name="Connecteur droit avec flèche 146">
            <a:extLst>
              <a:ext uri="{FF2B5EF4-FFF2-40B4-BE49-F238E27FC236}">
                <a16:creationId xmlns:a16="http://schemas.microsoft.com/office/drawing/2014/main" id="{495EE996-755A-B403-5102-A31573645C3F}"/>
              </a:ext>
            </a:extLst>
          </p:cNvPr>
          <p:cNvCxnSpPr>
            <a:cxnSpLocks/>
            <a:stCxn id="139" idx="2"/>
            <a:endCxn id="146" idx="0"/>
          </p:cNvCxnSpPr>
          <p:nvPr/>
        </p:nvCxnSpPr>
        <p:spPr>
          <a:xfrm>
            <a:off x="3193832" y="5707225"/>
            <a:ext cx="6875" cy="5196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Rectangle 152">
            <a:extLst>
              <a:ext uri="{FF2B5EF4-FFF2-40B4-BE49-F238E27FC236}">
                <a16:creationId xmlns:a16="http://schemas.microsoft.com/office/drawing/2014/main" id="{97CEB5A1-1936-340D-9EBD-61B2A901C7B8}"/>
              </a:ext>
            </a:extLst>
          </p:cNvPr>
          <p:cNvSpPr/>
          <p:nvPr/>
        </p:nvSpPr>
        <p:spPr>
          <a:xfrm>
            <a:off x="2647408" y="6196844"/>
            <a:ext cx="1111964" cy="390996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Alphonse XIII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1886-1931</a:t>
            </a:r>
          </a:p>
        </p:txBody>
      </p:sp>
      <p:cxnSp>
        <p:nvCxnSpPr>
          <p:cNvPr id="154" name="Connecteur droit avec flèche 153">
            <a:extLst>
              <a:ext uri="{FF2B5EF4-FFF2-40B4-BE49-F238E27FC236}">
                <a16:creationId xmlns:a16="http://schemas.microsoft.com/office/drawing/2014/main" id="{7ADC21E0-0D5D-45DC-DB43-F7215E98DAB2}"/>
              </a:ext>
            </a:extLst>
          </p:cNvPr>
          <p:cNvCxnSpPr>
            <a:cxnSpLocks/>
            <a:stCxn id="146" idx="2"/>
            <a:endCxn id="153" idx="0"/>
          </p:cNvCxnSpPr>
          <p:nvPr/>
        </p:nvCxnSpPr>
        <p:spPr>
          <a:xfrm>
            <a:off x="3200707" y="6150182"/>
            <a:ext cx="2683" cy="4666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86717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79" y="137411"/>
            <a:ext cx="6107638" cy="563085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1868-1870 : La candidature prussienne au trône d’Espagne déclenche la montée de la tension franco-prussienne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*3 juillet 1870 : Un candidat allemand se propose…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 prince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Léopold de Hohenzollern-Sigmaringen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Lointain cousin du roi de Prusse,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Guillaume 1</a:t>
            </a:r>
            <a:r>
              <a:rPr lang="fr-FR" u="sng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er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NB : 1849 : Le comté de Hohenzollern annexé à la Prusse 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NB : Léopold, frère du roi Carol de Roumanie (1866) ; A revoir…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*A Berlin, le roi Guillaume n’y est guère favorable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Mais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Bismarck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le pousse à accepter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*A Paris…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La </a:t>
            </a:r>
            <a:r>
              <a:rPr lang="fr-FR" i="1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Camarilla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accuse la Prusse de vouloir faire renaître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L’Empire de Charles Quint qui au XVIe siècle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Avait encerclé la France des Valois…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*La machine va rapidement s’emballer…</a:t>
            </a:r>
          </a:p>
        </p:txBody>
      </p:sp>
      <p:pic>
        <p:nvPicPr>
          <p:cNvPr id="19" name="Image 18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F9719D03-CE79-4026-95E6-9827AB170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028" y="137410"/>
            <a:ext cx="5793594" cy="640916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0" name="Ellipse 19">
            <a:extLst>
              <a:ext uri="{FF2B5EF4-FFF2-40B4-BE49-F238E27FC236}">
                <a16:creationId xmlns:a16="http://schemas.microsoft.com/office/drawing/2014/main" id="{F118AA72-BBDF-7A73-F462-DDCEF71605A4}"/>
              </a:ext>
            </a:extLst>
          </p:cNvPr>
          <p:cNvSpPr/>
          <p:nvPr/>
        </p:nvSpPr>
        <p:spPr>
          <a:xfrm>
            <a:off x="7906396" y="3568486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88ECB60E-71D7-8558-1439-F5BC2D29DFCC}"/>
              </a:ext>
            </a:extLst>
          </p:cNvPr>
          <p:cNvSpPr/>
          <p:nvPr/>
        </p:nvSpPr>
        <p:spPr>
          <a:xfrm>
            <a:off x="9113390" y="304159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1DE0E019-6CE5-3B7F-40AB-FE11C9854772}"/>
              </a:ext>
            </a:extLst>
          </p:cNvPr>
          <p:cNvSpPr/>
          <p:nvPr/>
        </p:nvSpPr>
        <p:spPr>
          <a:xfrm>
            <a:off x="7158694" y="445295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471237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79" y="137411"/>
            <a:ext cx="6107638" cy="61848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1868-1870 : La candidature prussienne au trône d’Espagne déclenche la montée de la tension franco-prussienne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*12 juillet 1870 : La candidature Hohenzollern est retirée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Mais la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Camarilla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réclame des garanties de ce renoncement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*A Ems, ville d’eau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 ministre français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Vincent Benedetti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rencontre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Guillaume 1</a:t>
            </a:r>
            <a:r>
              <a:rPr lang="fr-FR" u="sng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er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Pour Guillaume,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l’affaire est close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; Mais…</a:t>
            </a:r>
            <a:endParaRPr lang="fr-FR" i="1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*13 juillet 1870 : A Berlin,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Bismarck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reformule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La position du roi d’une manière discourtoise</a:t>
            </a:r>
          </a:p>
          <a:p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Sa Majesté a refusé de recevoir encore une fois l’ambassadeur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*14 juillet 1870 : Les relations diplomatiques sont </a:t>
            </a:r>
            <a:r>
              <a:rPr lang="fr-FR" sz="1700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rompues ; Et…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*19 juillet 1870 : La guerre est déclarée à la Prusse</a:t>
            </a:r>
          </a:p>
          <a:p>
            <a:r>
              <a:rPr lang="fr-FR" sz="1700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Tandis que 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les Etats du sud se sentant menacés par la France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Se rallient à la Prusse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*3 août 1870 : Les armées se concentrent sur la frontière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La guerre commence, la 1</a:t>
            </a:r>
            <a:r>
              <a:rPr lang="fr-FR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ère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guerre franco-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allemande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…</a:t>
            </a:r>
          </a:p>
        </p:txBody>
      </p:sp>
      <p:pic>
        <p:nvPicPr>
          <p:cNvPr id="2" name="Image 1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E37566B1-7822-BD09-4147-14F89B229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098" y="137411"/>
            <a:ext cx="5765523" cy="658317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F531A79F-5239-9020-242D-0DC70766F0FE}"/>
              </a:ext>
            </a:extLst>
          </p:cNvPr>
          <p:cNvSpPr/>
          <p:nvPr/>
        </p:nvSpPr>
        <p:spPr>
          <a:xfrm>
            <a:off x="9039989" y="1868333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9" name="Ellipse 128">
            <a:extLst>
              <a:ext uri="{FF2B5EF4-FFF2-40B4-BE49-F238E27FC236}">
                <a16:creationId xmlns:a16="http://schemas.microsoft.com/office/drawing/2014/main" id="{7AF16998-4FCF-A2EB-1B57-B05FFF58B56D}"/>
              </a:ext>
            </a:extLst>
          </p:cNvPr>
          <p:cNvSpPr/>
          <p:nvPr/>
        </p:nvSpPr>
        <p:spPr>
          <a:xfrm>
            <a:off x="7304639" y="295456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508208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79" y="135505"/>
            <a:ext cx="4375674" cy="47998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1870-1871 : La Guerre franco-allemande</a:t>
            </a:r>
          </a:p>
          <a:p>
            <a:endParaRPr lang="fr-FR" b="1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1) Août-sept. 1870 : Les 1</a:t>
            </a:r>
            <a:r>
              <a:rPr lang="fr-FR" b="1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ères</a:t>
            </a:r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victoires allemandes ; 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*Guerre de 1870 : Quatre périodes…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*Août-sept. 1870 : 1</a:t>
            </a:r>
            <a:r>
              <a:rPr lang="fr-FR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ère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période…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Les 1</a:t>
            </a:r>
            <a:r>
              <a:rPr lang="fr-FR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ères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victoires allemandes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*Fin juillet 1870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Les deux armées mobilisent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Mais l’armée française connaît des difficultés 265 000 Français contre 500 000 Allemands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*2-6 août 1870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</a:t>
            </a:r>
            <a:r>
              <a:rPr lang="fr-FR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ères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offensives à la frontière…</a:t>
            </a:r>
          </a:p>
        </p:txBody>
      </p:sp>
      <p:pic>
        <p:nvPicPr>
          <p:cNvPr id="11" name="Image 10" descr="Une image contenant texte, carte, diagramme, atlas&#10;&#10;Description générée automatiquement">
            <a:extLst>
              <a:ext uri="{FF2B5EF4-FFF2-40B4-BE49-F238E27FC236}">
                <a16:creationId xmlns:a16="http://schemas.microsoft.com/office/drawing/2014/main" id="{8518B9FD-7A2D-28EE-53C9-9C76226015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761" y="135505"/>
            <a:ext cx="7593860" cy="5894602"/>
          </a:xfrm>
          <a:prstGeom prst="rect">
            <a:avLst/>
          </a:prstGeom>
        </p:spPr>
      </p:pic>
      <p:sp>
        <p:nvSpPr>
          <p:cNvPr id="17" name="Ellipse 16">
            <a:extLst>
              <a:ext uri="{FF2B5EF4-FFF2-40B4-BE49-F238E27FC236}">
                <a16:creationId xmlns:a16="http://schemas.microsoft.com/office/drawing/2014/main" id="{8BD0004D-5234-F46B-1E18-67CE83523D51}"/>
              </a:ext>
            </a:extLst>
          </p:cNvPr>
          <p:cNvSpPr/>
          <p:nvPr/>
        </p:nvSpPr>
        <p:spPr>
          <a:xfrm>
            <a:off x="9920584" y="378407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13909F27-9D0D-2631-1464-F245D15C6598}"/>
              </a:ext>
            </a:extLst>
          </p:cNvPr>
          <p:cNvCxnSpPr>
            <a:cxnSpLocks/>
            <a:stCxn id="23" idx="3"/>
            <a:endCxn id="17" idx="7"/>
          </p:cNvCxnSpPr>
          <p:nvPr/>
        </p:nvCxnSpPr>
        <p:spPr>
          <a:xfrm flipH="1">
            <a:off x="10069845" y="3139339"/>
            <a:ext cx="737495" cy="66654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ED2EA138-AE4F-78DB-0293-D8413625C442}"/>
              </a:ext>
            </a:extLst>
          </p:cNvPr>
          <p:cNvSpPr/>
          <p:nvPr/>
        </p:nvSpPr>
        <p:spPr>
          <a:xfrm>
            <a:off x="10781731" y="301218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8" name="Ellipse 127">
            <a:extLst>
              <a:ext uri="{FF2B5EF4-FFF2-40B4-BE49-F238E27FC236}">
                <a16:creationId xmlns:a16="http://schemas.microsoft.com/office/drawing/2014/main" id="{C232945A-601F-4C69-1EC9-9B967E76E463}"/>
              </a:ext>
            </a:extLst>
          </p:cNvPr>
          <p:cNvSpPr/>
          <p:nvPr/>
        </p:nvSpPr>
        <p:spPr>
          <a:xfrm>
            <a:off x="5249238" y="286320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8" name="Ellipse 137">
            <a:extLst>
              <a:ext uri="{FF2B5EF4-FFF2-40B4-BE49-F238E27FC236}">
                <a16:creationId xmlns:a16="http://schemas.microsoft.com/office/drawing/2014/main" id="{98A77A41-9A1E-7EE0-0E38-7AAEC9A70D38}"/>
              </a:ext>
            </a:extLst>
          </p:cNvPr>
          <p:cNvSpPr/>
          <p:nvPr/>
        </p:nvSpPr>
        <p:spPr>
          <a:xfrm>
            <a:off x="7121383" y="352248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9" name="Ellipse 138">
            <a:extLst>
              <a:ext uri="{FF2B5EF4-FFF2-40B4-BE49-F238E27FC236}">
                <a16:creationId xmlns:a16="http://schemas.microsoft.com/office/drawing/2014/main" id="{717B6DDB-F7D4-22D1-5CEC-5608552449C7}"/>
              </a:ext>
            </a:extLst>
          </p:cNvPr>
          <p:cNvSpPr/>
          <p:nvPr/>
        </p:nvSpPr>
        <p:spPr>
          <a:xfrm>
            <a:off x="6398705" y="1465926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0" name="Ellipse 139">
            <a:extLst>
              <a:ext uri="{FF2B5EF4-FFF2-40B4-BE49-F238E27FC236}">
                <a16:creationId xmlns:a16="http://schemas.microsoft.com/office/drawing/2014/main" id="{82ABBB32-4E98-3671-FCF8-2EC11AA395BB}"/>
              </a:ext>
            </a:extLst>
          </p:cNvPr>
          <p:cNvSpPr/>
          <p:nvPr/>
        </p:nvSpPr>
        <p:spPr>
          <a:xfrm>
            <a:off x="10508302" y="399426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2" name="Connecteur droit avec flèche 141">
            <a:extLst>
              <a:ext uri="{FF2B5EF4-FFF2-40B4-BE49-F238E27FC236}">
                <a16:creationId xmlns:a16="http://schemas.microsoft.com/office/drawing/2014/main" id="{E8950B62-3E02-14B8-DE41-A33B8F710E6E}"/>
              </a:ext>
            </a:extLst>
          </p:cNvPr>
          <p:cNvCxnSpPr>
            <a:cxnSpLocks/>
            <a:stCxn id="140" idx="4"/>
            <a:endCxn id="29" idx="7"/>
          </p:cNvCxnSpPr>
          <p:nvPr/>
        </p:nvCxnSpPr>
        <p:spPr>
          <a:xfrm flipH="1">
            <a:off x="8077311" y="548400"/>
            <a:ext cx="2518426" cy="2556223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Ellipse 157">
            <a:extLst>
              <a:ext uri="{FF2B5EF4-FFF2-40B4-BE49-F238E27FC236}">
                <a16:creationId xmlns:a16="http://schemas.microsoft.com/office/drawing/2014/main" id="{8D10399B-8B71-7B70-353C-58142811FEF4}"/>
              </a:ext>
            </a:extLst>
          </p:cNvPr>
          <p:cNvSpPr/>
          <p:nvPr/>
        </p:nvSpPr>
        <p:spPr>
          <a:xfrm>
            <a:off x="9132974" y="573005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3" name="Connecteur droit avec flèche 162">
            <a:extLst>
              <a:ext uri="{FF2B5EF4-FFF2-40B4-BE49-F238E27FC236}">
                <a16:creationId xmlns:a16="http://schemas.microsoft.com/office/drawing/2014/main" id="{94EA86BF-3719-AF0B-7162-6D69840CBCF8}"/>
              </a:ext>
            </a:extLst>
          </p:cNvPr>
          <p:cNvCxnSpPr>
            <a:cxnSpLocks/>
            <a:endCxn id="128" idx="2"/>
          </p:cNvCxnSpPr>
          <p:nvPr/>
        </p:nvCxnSpPr>
        <p:spPr>
          <a:xfrm flipV="1">
            <a:off x="4656047" y="2937695"/>
            <a:ext cx="593191" cy="7448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Connecteur droit avec flèche 177">
            <a:extLst>
              <a:ext uri="{FF2B5EF4-FFF2-40B4-BE49-F238E27FC236}">
                <a16:creationId xmlns:a16="http://schemas.microsoft.com/office/drawing/2014/main" id="{D5D02758-059F-9D17-91D3-D8D5D3B32949}"/>
              </a:ext>
            </a:extLst>
          </p:cNvPr>
          <p:cNvCxnSpPr>
            <a:cxnSpLocks/>
            <a:endCxn id="10" idx="3"/>
          </p:cNvCxnSpPr>
          <p:nvPr/>
        </p:nvCxnSpPr>
        <p:spPr>
          <a:xfrm>
            <a:off x="7264175" y="5116135"/>
            <a:ext cx="1953725" cy="210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4D372746-4861-4688-D09C-5F3B4952E285}"/>
              </a:ext>
            </a:extLst>
          </p:cNvPr>
          <p:cNvCxnSpPr>
            <a:cxnSpLocks/>
            <a:stCxn id="20" idx="6"/>
            <a:endCxn id="138" idx="2"/>
          </p:cNvCxnSpPr>
          <p:nvPr/>
        </p:nvCxnSpPr>
        <p:spPr>
          <a:xfrm flipV="1">
            <a:off x="5471136" y="3596976"/>
            <a:ext cx="1650247" cy="24884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3A4C4F42-43D8-ADEA-44CB-098685AE079E}"/>
              </a:ext>
            </a:extLst>
          </p:cNvPr>
          <p:cNvSpPr/>
          <p:nvPr/>
        </p:nvSpPr>
        <p:spPr>
          <a:xfrm>
            <a:off x="8283423" y="4101936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854C6CFB-8B8A-334A-DA02-728B0F313AD1}"/>
              </a:ext>
            </a:extLst>
          </p:cNvPr>
          <p:cNvSpPr/>
          <p:nvPr/>
        </p:nvSpPr>
        <p:spPr>
          <a:xfrm>
            <a:off x="9192291" y="499108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15059211-2DA3-644F-3238-9A38988E3394}"/>
              </a:ext>
            </a:extLst>
          </p:cNvPr>
          <p:cNvCxnSpPr>
            <a:cxnSpLocks/>
            <a:endCxn id="9" idx="3"/>
          </p:cNvCxnSpPr>
          <p:nvPr/>
        </p:nvCxnSpPr>
        <p:spPr>
          <a:xfrm flipV="1">
            <a:off x="7306539" y="4229093"/>
            <a:ext cx="1002493" cy="88704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061FFC67-A322-0586-1F20-F344A9E210A3}"/>
              </a:ext>
            </a:extLst>
          </p:cNvPr>
          <p:cNvSpPr/>
          <p:nvPr/>
        </p:nvSpPr>
        <p:spPr>
          <a:xfrm>
            <a:off x="5296266" y="377133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B0CA97B6-B8B8-51C9-91C3-7826A8412241}"/>
              </a:ext>
            </a:extLst>
          </p:cNvPr>
          <p:cNvSpPr/>
          <p:nvPr/>
        </p:nvSpPr>
        <p:spPr>
          <a:xfrm>
            <a:off x="6593024" y="282596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634E72B1-9398-E676-973C-9805D478209B}"/>
              </a:ext>
            </a:extLst>
          </p:cNvPr>
          <p:cNvCxnSpPr>
            <a:cxnSpLocks/>
            <a:endCxn id="24" idx="0"/>
          </p:cNvCxnSpPr>
          <p:nvPr/>
        </p:nvCxnSpPr>
        <p:spPr>
          <a:xfrm>
            <a:off x="6505589" y="1614900"/>
            <a:ext cx="174870" cy="121106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>
            <a:extLst>
              <a:ext uri="{FF2B5EF4-FFF2-40B4-BE49-F238E27FC236}">
                <a16:creationId xmlns:a16="http://schemas.microsoft.com/office/drawing/2014/main" id="{C2D8B876-8C77-94BE-72FA-72AA56D7BDC4}"/>
              </a:ext>
            </a:extLst>
          </p:cNvPr>
          <p:cNvSpPr/>
          <p:nvPr/>
        </p:nvSpPr>
        <p:spPr>
          <a:xfrm>
            <a:off x="7928050" y="3082806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630156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79" y="135505"/>
            <a:ext cx="4375674" cy="563085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1) Août-sept. 1870 : Les 1</a:t>
            </a:r>
            <a:r>
              <a:rPr lang="fr-FR" b="1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ères</a:t>
            </a:r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victoires allemandes ; 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*2-6 août 1870…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Les Français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D’abord vainqueurs à Sarrebruck…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Ils sont ensuite triplement vaincus…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- A l’est, à Wissembourg et </a:t>
            </a:r>
            <a:r>
              <a:rPr lang="fr-FR" dirty="0"/>
              <a:t>Wœrth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- Puis à Forbach au centre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*Les Allemands pénètrent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En Alsace et Lorraine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les lignes françaises sont enfoncées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*15-18 août 1870 : Strasbourg est assiégée</a:t>
            </a:r>
          </a:p>
          <a:p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Bazaine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se replie sur Metz assiégé…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Tandis que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Mac Mahon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se replie sur Chalons…</a:t>
            </a:r>
          </a:p>
        </p:txBody>
      </p:sp>
      <p:pic>
        <p:nvPicPr>
          <p:cNvPr id="11" name="Image 10" descr="Une image contenant texte, carte, diagramme, atlas&#10;&#10;Description générée automatiquement">
            <a:extLst>
              <a:ext uri="{FF2B5EF4-FFF2-40B4-BE49-F238E27FC236}">
                <a16:creationId xmlns:a16="http://schemas.microsoft.com/office/drawing/2014/main" id="{8518B9FD-7A2D-28EE-53C9-9C76226015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761" y="135505"/>
            <a:ext cx="7593860" cy="5894602"/>
          </a:xfrm>
          <a:prstGeom prst="rect">
            <a:avLst/>
          </a:prstGeom>
        </p:spPr>
      </p:pic>
      <p:sp>
        <p:nvSpPr>
          <p:cNvPr id="16" name="Ellipse 15">
            <a:extLst>
              <a:ext uri="{FF2B5EF4-FFF2-40B4-BE49-F238E27FC236}">
                <a16:creationId xmlns:a16="http://schemas.microsoft.com/office/drawing/2014/main" id="{B3B105E4-0B3C-0FA0-DAD5-D2DB8B7AA9BE}"/>
              </a:ext>
            </a:extLst>
          </p:cNvPr>
          <p:cNvSpPr/>
          <p:nvPr/>
        </p:nvSpPr>
        <p:spPr>
          <a:xfrm>
            <a:off x="7270644" y="335451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8BD0004D-5234-F46B-1E18-67CE83523D51}"/>
              </a:ext>
            </a:extLst>
          </p:cNvPr>
          <p:cNvSpPr/>
          <p:nvPr/>
        </p:nvSpPr>
        <p:spPr>
          <a:xfrm>
            <a:off x="9620333" y="4080119"/>
            <a:ext cx="174870" cy="148974"/>
          </a:xfrm>
          <a:prstGeom prst="ellipse">
            <a:avLst/>
          </a:prstGeom>
          <a:solidFill>
            <a:srgbClr val="D0CEC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1" name="Ellipse 130">
            <a:extLst>
              <a:ext uri="{FF2B5EF4-FFF2-40B4-BE49-F238E27FC236}">
                <a16:creationId xmlns:a16="http://schemas.microsoft.com/office/drawing/2014/main" id="{B448E2A5-9E0C-9D9E-5AC1-A2AE9E2AFF7B}"/>
              </a:ext>
            </a:extLst>
          </p:cNvPr>
          <p:cNvSpPr/>
          <p:nvPr/>
        </p:nvSpPr>
        <p:spPr>
          <a:xfrm>
            <a:off x="9132974" y="4377166"/>
            <a:ext cx="174870" cy="148974"/>
          </a:xfrm>
          <a:prstGeom prst="ellipse">
            <a:avLst/>
          </a:prstGeom>
          <a:solidFill>
            <a:srgbClr val="D0CEC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2" name="Connecteur droit avec flèche 131">
            <a:extLst>
              <a:ext uri="{FF2B5EF4-FFF2-40B4-BE49-F238E27FC236}">
                <a16:creationId xmlns:a16="http://schemas.microsoft.com/office/drawing/2014/main" id="{234EFB78-7DBB-AAA2-3090-3D0E574FEA66}"/>
              </a:ext>
            </a:extLst>
          </p:cNvPr>
          <p:cNvCxnSpPr>
            <a:cxnSpLocks/>
            <a:stCxn id="17" idx="3"/>
            <a:endCxn id="131" idx="7"/>
          </p:cNvCxnSpPr>
          <p:nvPr/>
        </p:nvCxnSpPr>
        <p:spPr>
          <a:xfrm flipH="1">
            <a:off x="9282235" y="4207276"/>
            <a:ext cx="363707" cy="19170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Ellipse 137">
            <a:extLst>
              <a:ext uri="{FF2B5EF4-FFF2-40B4-BE49-F238E27FC236}">
                <a16:creationId xmlns:a16="http://schemas.microsoft.com/office/drawing/2014/main" id="{98A77A41-9A1E-7EE0-0E38-7AAEC9A70D38}"/>
              </a:ext>
            </a:extLst>
          </p:cNvPr>
          <p:cNvSpPr/>
          <p:nvPr/>
        </p:nvSpPr>
        <p:spPr>
          <a:xfrm>
            <a:off x="7121383" y="352248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8" name="Ellipse 157">
            <a:extLst>
              <a:ext uri="{FF2B5EF4-FFF2-40B4-BE49-F238E27FC236}">
                <a16:creationId xmlns:a16="http://schemas.microsoft.com/office/drawing/2014/main" id="{8D10399B-8B71-7B70-353C-58142811FEF4}"/>
              </a:ext>
            </a:extLst>
          </p:cNvPr>
          <p:cNvSpPr/>
          <p:nvPr/>
        </p:nvSpPr>
        <p:spPr>
          <a:xfrm>
            <a:off x="9132974" y="573005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9" name="Connecteur droit avec flèche 158">
            <a:extLst>
              <a:ext uri="{FF2B5EF4-FFF2-40B4-BE49-F238E27FC236}">
                <a16:creationId xmlns:a16="http://schemas.microsoft.com/office/drawing/2014/main" id="{2A46F7D7-2D6D-92A8-C0B8-ECE0716161B1}"/>
              </a:ext>
            </a:extLst>
          </p:cNvPr>
          <p:cNvCxnSpPr>
            <a:cxnSpLocks/>
            <a:endCxn id="158" idx="0"/>
          </p:cNvCxnSpPr>
          <p:nvPr/>
        </p:nvCxnSpPr>
        <p:spPr>
          <a:xfrm>
            <a:off x="9220409" y="4569395"/>
            <a:ext cx="0" cy="1160658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Connecteur droit avec flèche 162">
            <a:extLst>
              <a:ext uri="{FF2B5EF4-FFF2-40B4-BE49-F238E27FC236}">
                <a16:creationId xmlns:a16="http://schemas.microsoft.com/office/drawing/2014/main" id="{94EA86BF-3719-AF0B-7162-6D69840CBCF8}"/>
              </a:ext>
            </a:extLst>
          </p:cNvPr>
          <p:cNvCxnSpPr>
            <a:cxnSpLocks/>
            <a:stCxn id="138" idx="2"/>
          </p:cNvCxnSpPr>
          <p:nvPr/>
        </p:nvCxnSpPr>
        <p:spPr>
          <a:xfrm flipH="1">
            <a:off x="5501158" y="3596976"/>
            <a:ext cx="1620225" cy="24373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Connecteur droit avec flèche 177">
            <a:extLst>
              <a:ext uri="{FF2B5EF4-FFF2-40B4-BE49-F238E27FC236}">
                <a16:creationId xmlns:a16="http://schemas.microsoft.com/office/drawing/2014/main" id="{D5D02758-059F-9D17-91D3-D8D5D3B32949}"/>
              </a:ext>
            </a:extLst>
          </p:cNvPr>
          <p:cNvCxnSpPr>
            <a:cxnSpLocks/>
          </p:cNvCxnSpPr>
          <p:nvPr/>
        </p:nvCxnSpPr>
        <p:spPr>
          <a:xfrm flipH="1">
            <a:off x="4749421" y="5595582"/>
            <a:ext cx="353477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Connecteur droit 187">
            <a:extLst>
              <a:ext uri="{FF2B5EF4-FFF2-40B4-BE49-F238E27FC236}">
                <a16:creationId xmlns:a16="http://schemas.microsoft.com/office/drawing/2014/main" id="{92D23D06-CD36-0C93-FBBA-FDD560802366}"/>
              </a:ext>
            </a:extLst>
          </p:cNvPr>
          <p:cNvCxnSpPr>
            <a:cxnSpLocks/>
            <a:stCxn id="131" idx="3"/>
          </p:cNvCxnSpPr>
          <p:nvPr/>
        </p:nvCxnSpPr>
        <p:spPr>
          <a:xfrm flipH="1">
            <a:off x="8284191" y="4504323"/>
            <a:ext cx="874392" cy="109125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6" name="Ellipse 195">
            <a:extLst>
              <a:ext uri="{FF2B5EF4-FFF2-40B4-BE49-F238E27FC236}">
                <a16:creationId xmlns:a16="http://schemas.microsoft.com/office/drawing/2014/main" id="{BEEAD4A9-8465-4E72-87D1-427C12060807}"/>
              </a:ext>
            </a:extLst>
          </p:cNvPr>
          <p:cNvSpPr/>
          <p:nvPr/>
        </p:nvSpPr>
        <p:spPr>
          <a:xfrm>
            <a:off x="3478263" y="2410400"/>
            <a:ext cx="174870" cy="148974"/>
          </a:xfrm>
          <a:prstGeom prst="ellipse">
            <a:avLst/>
          </a:prstGeom>
          <a:solidFill>
            <a:srgbClr val="D0CEC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7" name="Ellipse 196">
            <a:extLst>
              <a:ext uri="{FF2B5EF4-FFF2-40B4-BE49-F238E27FC236}">
                <a16:creationId xmlns:a16="http://schemas.microsoft.com/office/drawing/2014/main" id="{A217D7EB-7900-EDAD-049A-4D82F5BBA3E9}"/>
              </a:ext>
            </a:extLst>
          </p:cNvPr>
          <p:cNvSpPr/>
          <p:nvPr/>
        </p:nvSpPr>
        <p:spPr>
          <a:xfrm>
            <a:off x="2629551" y="2681540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8" name="Ellipse 197">
            <a:extLst>
              <a:ext uri="{FF2B5EF4-FFF2-40B4-BE49-F238E27FC236}">
                <a16:creationId xmlns:a16="http://schemas.microsoft.com/office/drawing/2014/main" id="{194C1E8A-5391-B0D7-CEFE-58DB44454D31}"/>
              </a:ext>
            </a:extLst>
          </p:cNvPr>
          <p:cNvSpPr/>
          <p:nvPr/>
        </p:nvSpPr>
        <p:spPr>
          <a:xfrm>
            <a:off x="6398705" y="1465926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9" name="Ellipse 198">
            <a:extLst>
              <a:ext uri="{FF2B5EF4-FFF2-40B4-BE49-F238E27FC236}">
                <a16:creationId xmlns:a16="http://schemas.microsoft.com/office/drawing/2014/main" id="{35A38063-2EA6-A5E6-DD3C-45757165314C}"/>
              </a:ext>
            </a:extLst>
          </p:cNvPr>
          <p:cNvSpPr/>
          <p:nvPr/>
        </p:nvSpPr>
        <p:spPr>
          <a:xfrm>
            <a:off x="6593024" y="282596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0" name="Connecteur droit avec flèche 199">
            <a:extLst>
              <a:ext uri="{FF2B5EF4-FFF2-40B4-BE49-F238E27FC236}">
                <a16:creationId xmlns:a16="http://schemas.microsoft.com/office/drawing/2014/main" id="{B37D1026-6BDC-F998-716F-75681BE59B93}"/>
              </a:ext>
            </a:extLst>
          </p:cNvPr>
          <p:cNvCxnSpPr>
            <a:cxnSpLocks/>
            <a:endCxn id="199" idx="0"/>
          </p:cNvCxnSpPr>
          <p:nvPr/>
        </p:nvCxnSpPr>
        <p:spPr>
          <a:xfrm>
            <a:off x="6505589" y="1614900"/>
            <a:ext cx="174870" cy="121106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1" name="Ellipse 200">
            <a:extLst>
              <a:ext uri="{FF2B5EF4-FFF2-40B4-BE49-F238E27FC236}">
                <a16:creationId xmlns:a16="http://schemas.microsoft.com/office/drawing/2014/main" id="{59AA084A-0EB5-E13D-A123-DFFBF9181CA6}"/>
              </a:ext>
            </a:extLst>
          </p:cNvPr>
          <p:cNvSpPr/>
          <p:nvPr/>
        </p:nvSpPr>
        <p:spPr>
          <a:xfrm>
            <a:off x="9920584" y="378407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2" name="Connecteur droit avec flèche 201">
            <a:extLst>
              <a:ext uri="{FF2B5EF4-FFF2-40B4-BE49-F238E27FC236}">
                <a16:creationId xmlns:a16="http://schemas.microsoft.com/office/drawing/2014/main" id="{83571FDA-4809-0AE9-A5F3-32221685CFD9}"/>
              </a:ext>
            </a:extLst>
          </p:cNvPr>
          <p:cNvCxnSpPr>
            <a:cxnSpLocks/>
            <a:stCxn id="203" idx="3"/>
            <a:endCxn id="201" idx="7"/>
          </p:cNvCxnSpPr>
          <p:nvPr/>
        </p:nvCxnSpPr>
        <p:spPr>
          <a:xfrm flipH="1">
            <a:off x="10069845" y="3139339"/>
            <a:ext cx="737495" cy="66654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Ellipse 202">
            <a:extLst>
              <a:ext uri="{FF2B5EF4-FFF2-40B4-BE49-F238E27FC236}">
                <a16:creationId xmlns:a16="http://schemas.microsoft.com/office/drawing/2014/main" id="{2E15872D-4F18-569F-FA6C-8E2A4DAE4057}"/>
              </a:ext>
            </a:extLst>
          </p:cNvPr>
          <p:cNvSpPr/>
          <p:nvPr/>
        </p:nvSpPr>
        <p:spPr>
          <a:xfrm>
            <a:off x="10781731" y="301218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4" name="Ellipse 203">
            <a:extLst>
              <a:ext uri="{FF2B5EF4-FFF2-40B4-BE49-F238E27FC236}">
                <a16:creationId xmlns:a16="http://schemas.microsoft.com/office/drawing/2014/main" id="{AAE31193-24BD-5433-7378-84B494397CCD}"/>
              </a:ext>
            </a:extLst>
          </p:cNvPr>
          <p:cNvSpPr/>
          <p:nvPr/>
        </p:nvSpPr>
        <p:spPr>
          <a:xfrm>
            <a:off x="10508302" y="399426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5" name="Connecteur droit avec flèche 204">
            <a:extLst>
              <a:ext uri="{FF2B5EF4-FFF2-40B4-BE49-F238E27FC236}">
                <a16:creationId xmlns:a16="http://schemas.microsoft.com/office/drawing/2014/main" id="{FE2E3300-39CE-3EC1-B4E1-A180824ECBF4}"/>
              </a:ext>
            </a:extLst>
          </p:cNvPr>
          <p:cNvCxnSpPr>
            <a:cxnSpLocks/>
            <a:stCxn id="204" idx="4"/>
            <a:endCxn id="206" idx="7"/>
          </p:cNvCxnSpPr>
          <p:nvPr/>
        </p:nvCxnSpPr>
        <p:spPr>
          <a:xfrm flipH="1">
            <a:off x="8077311" y="548400"/>
            <a:ext cx="2518426" cy="2556223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Ellipse 205">
            <a:extLst>
              <a:ext uri="{FF2B5EF4-FFF2-40B4-BE49-F238E27FC236}">
                <a16:creationId xmlns:a16="http://schemas.microsoft.com/office/drawing/2014/main" id="{E7504EBD-9555-082A-4EDD-F3F05DADAAD9}"/>
              </a:ext>
            </a:extLst>
          </p:cNvPr>
          <p:cNvSpPr/>
          <p:nvPr/>
        </p:nvSpPr>
        <p:spPr>
          <a:xfrm>
            <a:off x="7928050" y="3082806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7" name="Connecteur droit avec flèche 206">
            <a:extLst>
              <a:ext uri="{FF2B5EF4-FFF2-40B4-BE49-F238E27FC236}">
                <a16:creationId xmlns:a16="http://schemas.microsoft.com/office/drawing/2014/main" id="{170E6710-5F97-48DF-DFF2-EA44A60B5D9D}"/>
              </a:ext>
            </a:extLst>
          </p:cNvPr>
          <p:cNvCxnSpPr>
            <a:cxnSpLocks/>
            <a:stCxn id="199" idx="5"/>
            <a:endCxn id="16" idx="1"/>
          </p:cNvCxnSpPr>
          <p:nvPr/>
        </p:nvCxnSpPr>
        <p:spPr>
          <a:xfrm>
            <a:off x="6742285" y="2953121"/>
            <a:ext cx="553968" cy="42320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Connecteur droit avec flèche 209">
            <a:extLst>
              <a:ext uri="{FF2B5EF4-FFF2-40B4-BE49-F238E27FC236}">
                <a16:creationId xmlns:a16="http://schemas.microsoft.com/office/drawing/2014/main" id="{40CB780A-2874-2456-682A-DBDCE3E3DD1A}"/>
              </a:ext>
            </a:extLst>
          </p:cNvPr>
          <p:cNvCxnSpPr>
            <a:cxnSpLocks/>
            <a:stCxn id="206" idx="3"/>
            <a:endCxn id="16" idx="6"/>
          </p:cNvCxnSpPr>
          <p:nvPr/>
        </p:nvCxnSpPr>
        <p:spPr>
          <a:xfrm flipH="1">
            <a:off x="7445514" y="3209963"/>
            <a:ext cx="508145" cy="21903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Connecteur droit avec flèche 212">
            <a:extLst>
              <a:ext uri="{FF2B5EF4-FFF2-40B4-BE49-F238E27FC236}">
                <a16:creationId xmlns:a16="http://schemas.microsoft.com/office/drawing/2014/main" id="{F79CDF27-67D6-72EF-00E9-FB52E1C73852}"/>
              </a:ext>
            </a:extLst>
          </p:cNvPr>
          <p:cNvCxnSpPr>
            <a:cxnSpLocks/>
            <a:endCxn id="17" idx="7"/>
          </p:cNvCxnSpPr>
          <p:nvPr/>
        </p:nvCxnSpPr>
        <p:spPr>
          <a:xfrm flipH="1">
            <a:off x="9769594" y="3915195"/>
            <a:ext cx="150990" cy="18674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9" name="Ellipse 218">
            <a:extLst>
              <a:ext uri="{FF2B5EF4-FFF2-40B4-BE49-F238E27FC236}">
                <a16:creationId xmlns:a16="http://schemas.microsoft.com/office/drawing/2014/main" id="{BD80CE01-7CC8-8760-F6C2-7CFB95078A55}"/>
              </a:ext>
            </a:extLst>
          </p:cNvPr>
          <p:cNvSpPr/>
          <p:nvPr/>
        </p:nvSpPr>
        <p:spPr>
          <a:xfrm>
            <a:off x="8283423" y="4101936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0" name="Ellipse 219">
            <a:extLst>
              <a:ext uri="{FF2B5EF4-FFF2-40B4-BE49-F238E27FC236}">
                <a16:creationId xmlns:a16="http://schemas.microsoft.com/office/drawing/2014/main" id="{ED26A2BC-C591-E438-8D43-9D150B09EEE7}"/>
              </a:ext>
            </a:extLst>
          </p:cNvPr>
          <p:cNvSpPr/>
          <p:nvPr/>
        </p:nvSpPr>
        <p:spPr>
          <a:xfrm>
            <a:off x="9192291" y="499108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1" name="Connecteur droit avec flèche 220">
            <a:extLst>
              <a:ext uri="{FF2B5EF4-FFF2-40B4-BE49-F238E27FC236}">
                <a16:creationId xmlns:a16="http://schemas.microsoft.com/office/drawing/2014/main" id="{9AF9606A-33FA-8D6E-FBAB-667A69A81E9C}"/>
              </a:ext>
            </a:extLst>
          </p:cNvPr>
          <p:cNvCxnSpPr>
            <a:cxnSpLocks/>
            <a:stCxn id="219" idx="6"/>
            <a:endCxn id="17" idx="1"/>
          </p:cNvCxnSpPr>
          <p:nvPr/>
        </p:nvCxnSpPr>
        <p:spPr>
          <a:xfrm flipV="1">
            <a:off x="8458293" y="4101936"/>
            <a:ext cx="1187649" cy="7448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Connecteur droit avec flèche 225">
            <a:extLst>
              <a:ext uri="{FF2B5EF4-FFF2-40B4-BE49-F238E27FC236}">
                <a16:creationId xmlns:a16="http://schemas.microsoft.com/office/drawing/2014/main" id="{9CC36BED-22BA-3F93-5B2B-BAC31B7ECA27}"/>
              </a:ext>
            </a:extLst>
          </p:cNvPr>
          <p:cNvCxnSpPr>
            <a:cxnSpLocks/>
            <a:endCxn id="17" idx="4"/>
          </p:cNvCxnSpPr>
          <p:nvPr/>
        </p:nvCxnSpPr>
        <p:spPr>
          <a:xfrm flipV="1">
            <a:off x="9307844" y="4229093"/>
            <a:ext cx="399924" cy="76199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0" name="Ellipse 229">
            <a:extLst>
              <a:ext uri="{FF2B5EF4-FFF2-40B4-BE49-F238E27FC236}">
                <a16:creationId xmlns:a16="http://schemas.microsoft.com/office/drawing/2014/main" id="{DB669FB8-253C-459E-E6D9-7FEEA8E2EC42}"/>
              </a:ext>
            </a:extLst>
          </p:cNvPr>
          <p:cNvSpPr/>
          <p:nvPr/>
        </p:nvSpPr>
        <p:spPr>
          <a:xfrm>
            <a:off x="5296266" y="377133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2812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80" y="137411"/>
            <a:ext cx="6238210" cy="39688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1852-1858 : A Turin, avec Cavour, le Piémont-Sardaigne relance le projet italien et se rapproche de la France de Napoléon III : …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*Nov. 1852 : </a:t>
            </a:r>
            <a:r>
              <a:rPr lang="fr-FR" u="sng" spc="-1" dirty="0">
                <a:solidFill>
                  <a:srgbClr val="000000"/>
                </a:solidFill>
                <a:cs typeface="Calibri" panose="020F0502020204030204" pitchFamily="34" charset="0"/>
              </a:rPr>
              <a:t>Camillo </a:t>
            </a:r>
            <a:r>
              <a:rPr lang="fr-FR" u="sng" spc="-1" dirty="0" err="1">
                <a:solidFill>
                  <a:srgbClr val="000000"/>
                </a:solidFill>
                <a:cs typeface="Calibri" panose="020F0502020204030204" pitchFamily="34" charset="0"/>
              </a:rPr>
              <a:t>Benso</a:t>
            </a:r>
            <a:r>
              <a:rPr lang="fr-FR" u="sng" spc="-1" dirty="0">
                <a:solidFill>
                  <a:srgbClr val="000000"/>
                </a:solidFill>
                <a:cs typeface="Calibri" panose="020F0502020204030204" pitchFamily="34" charset="0"/>
              </a:rPr>
              <a:t>, comte de Cavour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Devient chef du gouvernement piémontais : </a:t>
            </a:r>
            <a:r>
              <a:rPr lang="fr-FR" i="1" spc="-1" dirty="0">
                <a:solidFill>
                  <a:srgbClr val="000000"/>
                </a:solidFill>
                <a:cs typeface="Calibri" panose="020F0502020204030204" pitchFamily="34" charset="0"/>
              </a:rPr>
              <a:t>Le moment Cavour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Libéral mais pas démocrate ; Globalement anticlérical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Et surtout partisan de l’unité italienne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*Il accueille et aide à Turin les réfugiés italiens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Dont le républicain </a:t>
            </a:r>
            <a:r>
              <a:rPr lang="fr-FR" u="sng" spc="-1" dirty="0">
                <a:solidFill>
                  <a:srgbClr val="000000"/>
                </a:solidFill>
                <a:cs typeface="Calibri" panose="020F0502020204030204" pitchFamily="34" charset="0"/>
              </a:rPr>
              <a:t>Guiseppe Garibaldi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*Il fonde la </a:t>
            </a:r>
            <a:r>
              <a:rPr lang="fr-FR" i="1" spc="-1" dirty="0">
                <a:solidFill>
                  <a:srgbClr val="000000"/>
                </a:solidFill>
                <a:cs typeface="Calibri" panose="020F0502020204030204" pitchFamily="34" charset="0"/>
              </a:rPr>
              <a:t>Société nationale italienne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 avec </a:t>
            </a:r>
            <a:r>
              <a:rPr lang="fr-FR" u="sng" spc="-1" dirty="0">
                <a:solidFill>
                  <a:srgbClr val="000000"/>
                </a:solidFill>
                <a:cs typeface="Calibri" panose="020F0502020204030204" pitchFamily="34" charset="0"/>
              </a:rPr>
              <a:t>Guiseppe La Farina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Qui concurrence le comité londonien de </a:t>
            </a:r>
            <a:r>
              <a:rPr lang="fr-FR" u="sng" spc="-1" dirty="0">
                <a:solidFill>
                  <a:srgbClr val="000000"/>
                </a:solidFill>
                <a:cs typeface="Calibri" panose="020F0502020204030204" pitchFamily="34" charset="0"/>
              </a:rPr>
              <a:t>Guiseppe Mazzini</a:t>
            </a:r>
          </a:p>
        </p:txBody>
      </p:sp>
      <p:pic>
        <p:nvPicPr>
          <p:cNvPr id="3" name="Image 2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09EE3813-2C24-B9ED-5F5E-486AFE5F83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549" y="129209"/>
            <a:ext cx="5499651" cy="659958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475D80E9-8710-B5F9-D8C0-C5468CF6A476}"/>
              </a:ext>
            </a:extLst>
          </p:cNvPr>
          <p:cNvSpPr/>
          <p:nvPr/>
        </p:nvSpPr>
        <p:spPr>
          <a:xfrm>
            <a:off x="7401249" y="140999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9E91F88A-2341-7877-66F8-9F77041E5D21}"/>
              </a:ext>
            </a:extLst>
          </p:cNvPr>
          <p:cNvSpPr/>
          <p:nvPr/>
        </p:nvSpPr>
        <p:spPr>
          <a:xfrm>
            <a:off x="7941577" y="114676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F5640CC-967E-CDD7-C8BC-2C2EA3B2FEE4}"/>
              </a:ext>
            </a:extLst>
          </p:cNvPr>
          <p:cNvSpPr/>
          <p:nvPr/>
        </p:nvSpPr>
        <p:spPr>
          <a:xfrm>
            <a:off x="9199939" y="122125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BB9003E9-5F4D-4A57-2A2D-6116DE0F86F2}"/>
              </a:ext>
            </a:extLst>
          </p:cNvPr>
          <p:cNvSpPr/>
          <p:nvPr/>
        </p:nvSpPr>
        <p:spPr>
          <a:xfrm>
            <a:off x="8806238" y="211136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CA42470D-B870-8136-9C94-E507D4826F0D}"/>
              </a:ext>
            </a:extLst>
          </p:cNvPr>
          <p:cNvSpPr/>
          <p:nvPr/>
        </p:nvSpPr>
        <p:spPr>
          <a:xfrm>
            <a:off x="8414906" y="155897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1B72ABB9-8073-4499-4061-0E5F40F069EB}"/>
              </a:ext>
            </a:extLst>
          </p:cNvPr>
          <p:cNvSpPr/>
          <p:nvPr/>
        </p:nvSpPr>
        <p:spPr>
          <a:xfrm>
            <a:off x="8654909" y="1661283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0F3774C-2757-5952-B1F1-8C3AED155649}"/>
              </a:ext>
            </a:extLst>
          </p:cNvPr>
          <p:cNvSpPr/>
          <p:nvPr/>
        </p:nvSpPr>
        <p:spPr>
          <a:xfrm>
            <a:off x="10013257" y="377500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53791FCF-F646-E728-D8D1-2FCADC3C90BC}"/>
              </a:ext>
            </a:extLst>
          </p:cNvPr>
          <p:cNvSpPr/>
          <p:nvPr/>
        </p:nvSpPr>
        <p:spPr>
          <a:xfrm>
            <a:off x="9569309" y="514660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BA73B35E-8EC4-0BFE-6E21-A2FD6532A24B}"/>
              </a:ext>
            </a:extLst>
          </p:cNvPr>
          <p:cNvSpPr/>
          <p:nvPr/>
        </p:nvSpPr>
        <p:spPr>
          <a:xfrm>
            <a:off x="9199939" y="3185283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1BF19666-D92B-2109-1A0C-A2E8B7162508}"/>
              </a:ext>
            </a:extLst>
          </p:cNvPr>
          <p:cNvSpPr/>
          <p:nvPr/>
        </p:nvSpPr>
        <p:spPr>
          <a:xfrm>
            <a:off x="10793671" y="4838886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645761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79" y="135505"/>
            <a:ext cx="3904415" cy="313786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1) Août-sept. 1870 : Les 1</a:t>
            </a:r>
            <a:r>
              <a:rPr lang="fr-FR" b="1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ères</a:t>
            </a:r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victoires allemandes ; 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*23 août 1870 : A Châlons…</a:t>
            </a:r>
          </a:p>
          <a:p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Mac Mahon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est rejoint par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Napoléon III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*Il décide de dégager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Bazaine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de Metz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Mais il n’y parvient pas ; Et…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*30 août 1870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Il replie sur Sedan avec Napoléon III</a:t>
            </a:r>
          </a:p>
        </p:txBody>
      </p:sp>
      <p:pic>
        <p:nvPicPr>
          <p:cNvPr id="5" name="Image 4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A1895C69-0B74-2941-5F43-B01D20B237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69" t="9387"/>
          <a:stretch/>
        </p:blipFill>
        <p:spPr>
          <a:xfrm>
            <a:off x="4162567" y="137411"/>
            <a:ext cx="7935054" cy="578758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Image 7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E4F1DFFB-D36D-D67A-7E7B-5065AEB22F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138" r="85559"/>
          <a:stretch/>
        </p:blipFill>
        <p:spPr>
          <a:xfrm>
            <a:off x="4162567" y="4089112"/>
            <a:ext cx="1405720" cy="269683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F4D0F438-F85C-2D00-D0AA-9AAD7561C4B5}"/>
              </a:ext>
            </a:extLst>
          </p:cNvPr>
          <p:cNvSpPr/>
          <p:nvPr/>
        </p:nvSpPr>
        <p:spPr>
          <a:xfrm>
            <a:off x="9834922" y="168458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E1FB3F2-15A1-D329-31B7-FBB152ECF3F5}"/>
              </a:ext>
            </a:extLst>
          </p:cNvPr>
          <p:cNvSpPr/>
          <p:nvPr/>
        </p:nvSpPr>
        <p:spPr>
          <a:xfrm>
            <a:off x="8608898" y="103176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511D353B-5413-10A5-9462-A22B51B8D8E3}"/>
              </a:ext>
            </a:extLst>
          </p:cNvPr>
          <p:cNvSpPr/>
          <p:nvPr/>
        </p:nvSpPr>
        <p:spPr>
          <a:xfrm>
            <a:off x="11133734" y="232830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2B3EBF66-B330-8696-55A4-85AFE5015E80}"/>
              </a:ext>
            </a:extLst>
          </p:cNvPr>
          <p:cNvSpPr/>
          <p:nvPr/>
        </p:nvSpPr>
        <p:spPr>
          <a:xfrm>
            <a:off x="10396755" y="1610095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85FB9294-6141-A80D-090C-CE5A5A481F8D}"/>
              </a:ext>
            </a:extLst>
          </p:cNvPr>
          <p:cNvSpPr/>
          <p:nvPr/>
        </p:nvSpPr>
        <p:spPr>
          <a:xfrm>
            <a:off x="11275919" y="186788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A51F5084-88FA-91B3-A8E3-6D03E33C2410}"/>
              </a:ext>
            </a:extLst>
          </p:cNvPr>
          <p:cNvSpPr/>
          <p:nvPr/>
        </p:nvSpPr>
        <p:spPr>
          <a:xfrm>
            <a:off x="11633035" y="135154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F78B0025-8815-6043-E5D0-9A5E910DAE3F}"/>
              </a:ext>
            </a:extLst>
          </p:cNvPr>
          <p:cNvSpPr/>
          <p:nvPr/>
        </p:nvSpPr>
        <p:spPr>
          <a:xfrm>
            <a:off x="11437459" y="59834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F12F72EE-0F31-926D-3166-ED1BFF5493C8}"/>
              </a:ext>
            </a:extLst>
          </p:cNvPr>
          <p:cNvSpPr/>
          <p:nvPr/>
        </p:nvSpPr>
        <p:spPr>
          <a:xfrm>
            <a:off x="8231211" y="201618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4C56201F-445B-73B6-CD86-1F0B04A33572}"/>
              </a:ext>
            </a:extLst>
          </p:cNvPr>
          <p:cNvCxnSpPr>
            <a:cxnSpLocks/>
            <a:endCxn id="14" idx="0"/>
          </p:cNvCxnSpPr>
          <p:nvPr/>
        </p:nvCxnSpPr>
        <p:spPr>
          <a:xfrm flipH="1">
            <a:off x="10484190" y="747323"/>
            <a:ext cx="409097" cy="862772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40FA1779-17BF-4C91-1E06-ACA5091BD9A2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10893287" y="672836"/>
            <a:ext cx="544172" cy="74487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249D23D0-2A5B-E9C1-7E35-77A097802014}"/>
              </a:ext>
            </a:extLst>
          </p:cNvPr>
          <p:cNvCxnSpPr>
            <a:cxnSpLocks/>
            <a:stCxn id="25" idx="3"/>
            <a:endCxn id="24" idx="7"/>
          </p:cNvCxnSpPr>
          <p:nvPr/>
        </p:nvCxnSpPr>
        <p:spPr>
          <a:xfrm flipH="1">
            <a:off x="11425180" y="1478699"/>
            <a:ext cx="233464" cy="41100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2FA87E09-1F87-1BD1-6B36-05BACFCB6096}"/>
              </a:ext>
            </a:extLst>
          </p:cNvPr>
          <p:cNvCxnSpPr>
            <a:cxnSpLocks/>
            <a:stCxn id="14" idx="3"/>
            <a:endCxn id="9" idx="6"/>
          </p:cNvCxnSpPr>
          <p:nvPr/>
        </p:nvCxnSpPr>
        <p:spPr>
          <a:xfrm flipH="1">
            <a:off x="10009792" y="1737252"/>
            <a:ext cx="412572" cy="2181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Connecteur droit 133">
            <a:extLst>
              <a:ext uri="{FF2B5EF4-FFF2-40B4-BE49-F238E27FC236}">
                <a16:creationId xmlns:a16="http://schemas.microsoft.com/office/drawing/2014/main" id="{5267E27B-941D-B0F4-1DC6-0DC541CC15C9}"/>
              </a:ext>
            </a:extLst>
          </p:cNvPr>
          <p:cNvCxnSpPr>
            <a:cxnSpLocks/>
            <a:stCxn id="24" idx="4"/>
          </p:cNvCxnSpPr>
          <p:nvPr/>
        </p:nvCxnSpPr>
        <p:spPr>
          <a:xfrm flipH="1">
            <a:off x="10893287" y="2016856"/>
            <a:ext cx="470067" cy="3114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Connecteur droit avec flèche 136">
            <a:extLst>
              <a:ext uri="{FF2B5EF4-FFF2-40B4-BE49-F238E27FC236}">
                <a16:creationId xmlns:a16="http://schemas.microsoft.com/office/drawing/2014/main" id="{D57DE81F-6764-3F07-8022-6E04E0315001}"/>
              </a:ext>
            </a:extLst>
          </p:cNvPr>
          <p:cNvCxnSpPr>
            <a:cxnSpLocks/>
            <a:stCxn id="24" idx="4"/>
            <a:endCxn id="13" idx="7"/>
          </p:cNvCxnSpPr>
          <p:nvPr/>
        </p:nvCxnSpPr>
        <p:spPr>
          <a:xfrm flipH="1">
            <a:off x="11282995" y="2016856"/>
            <a:ext cx="80359" cy="333262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Connecteur droit avec flèche 140">
            <a:extLst>
              <a:ext uri="{FF2B5EF4-FFF2-40B4-BE49-F238E27FC236}">
                <a16:creationId xmlns:a16="http://schemas.microsoft.com/office/drawing/2014/main" id="{0A358FB4-65FF-E25F-3876-0C0AF4FC1A31}"/>
              </a:ext>
            </a:extLst>
          </p:cNvPr>
          <p:cNvCxnSpPr>
            <a:cxnSpLocks/>
            <a:endCxn id="10" idx="5"/>
          </p:cNvCxnSpPr>
          <p:nvPr/>
        </p:nvCxnSpPr>
        <p:spPr>
          <a:xfrm flipH="1" flipV="1">
            <a:off x="8758159" y="1158921"/>
            <a:ext cx="661644" cy="67463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onnecteur droit avec flèche 143">
            <a:extLst>
              <a:ext uri="{FF2B5EF4-FFF2-40B4-BE49-F238E27FC236}">
                <a16:creationId xmlns:a16="http://schemas.microsoft.com/office/drawing/2014/main" id="{EF03CF56-4BD2-D339-A2AB-BC21AF4308AD}"/>
              </a:ext>
            </a:extLst>
          </p:cNvPr>
          <p:cNvCxnSpPr>
            <a:cxnSpLocks/>
            <a:stCxn id="146" idx="6"/>
            <a:endCxn id="2" idx="2"/>
          </p:cNvCxnSpPr>
          <p:nvPr/>
        </p:nvCxnSpPr>
        <p:spPr>
          <a:xfrm flipV="1">
            <a:off x="6785113" y="2090668"/>
            <a:ext cx="1446098" cy="16730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Ellipse 145">
            <a:extLst>
              <a:ext uri="{FF2B5EF4-FFF2-40B4-BE49-F238E27FC236}">
                <a16:creationId xmlns:a16="http://schemas.microsoft.com/office/drawing/2014/main" id="{1709290B-B8DD-A7E9-1BF3-E3C7A766E6D1}"/>
              </a:ext>
            </a:extLst>
          </p:cNvPr>
          <p:cNvSpPr/>
          <p:nvPr/>
        </p:nvSpPr>
        <p:spPr>
          <a:xfrm>
            <a:off x="6610243" y="218348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0" name="Connecteur droit 149">
            <a:extLst>
              <a:ext uri="{FF2B5EF4-FFF2-40B4-BE49-F238E27FC236}">
                <a16:creationId xmlns:a16="http://schemas.microsoft.com/office/drawing/2014/main" id="{9E10A970-DFDD-769F-B5C4-5179BC7B5147}"/>
              </a:ext>
            </a:extLst>
          </p:cNvPr>
          <p:cNvCxnSpPr>
            <a:cxnSpLocks/>
            <a:endCxn id="152" idx="6"/>
          </p:cNvCxnSpPr>
          <p:nvPr/>
        </p:nvCxnSpPr>
        <p:spPr>
          <a:xfrm flipH="1">
            <a:off x="9871026" y="2328301"/>
            <a:ext cx="1022261" cy="8539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Connecteur droit 150">
            <a:extLst>
              <a:ext uri="{FF2B5EF4-FFF2-40B4-BE49-F238E27FC236}">
                <a16:creationId xmlns:a16="http://schemas.microsoft.com/office/drawing/2014/main" id="{6289A9E5-E1AB-42FD-BD35-517CC2A9FD94}"/>
              </a:ext>
            </a:extLst>
          </p:cNvPr>
          <p:cNvCxnSpPr>
            <a:cxnSpLocks/>
            <a:stCxn id="152" idx="2"/>
          </p:cNvCxnSpPr>
          <p:nvPr/>
        </p:nvCxnSpPr>
        <p:spPr>
          <a:xfrm flipH="1" flipV="1">
            <a:off x="9130748" y="2350118"/>
            <a:ext cx="565408" cy="6357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Ellipse 151">
            <a:extLst>
              <a:ext uri="{FF2B5EF4-FFF2-40B4-BE49-F238E27FC236}">
                <a16:creationId xmlns:a16="http://schemas.microsoft.com/office/drawing/2014/main" id="{25DF5AB8-9FF5-6EBB-46C0-3525806A4F36}"/>
              </a:ext>
            </a:extLst>
          </p:cNvPr>
          <p:cNvSpPr/>
          <p:nvPr/>
        </p:nvSpPr>
        <p:spPr>
          <a:xfrm>
            <a:off x="9696156" y="233920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3" name="Connecteur droit avec flèche 152">
            <a:extLst>
              <a:ext uri="{FF2B5EF4-FFF2-40B4-BE49-F238E27FC236}">
                <a16:creationId xmlns:a16="http://schemas.microsoft.com/office/drawing/2014/main" id="{8218F035-053E-92C7-B1F1-913FF41FB4DF}"/>
              </a:ext>
            </a:extLst>
          </p:cNvPr>
          <p:cNvCxnSpPr>
            <a:cxnSpLocks/>
          </p:cNvCxnSpPr>
          <p:nvPr/>
        </p:nvCxnSpPr>
        <p:spPr>
          <a:xfrm flipH="1" flipV="1">
            <a:off x="8406081" y="2090668"/>
            <a:ext cx="724667" cy="25945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Connecteur droit 155">
            <a:extLst>
              <a:ext uri="{FF2B5EF4-FFF2-40B4-BE49-F238E27FC236}">
                <a16:creationId xmlns:a16="http://schemas.microsoft.com/office/drawing/2014/main" id="{D12C07FC-FC4A-EA88-AD8A-6A2F0BC0D2F9}"/>
              </a:ext>
            </a:extLst>
          </p:cNvPr>
          <p:cNvCxnSpPr>
            <a:cxnSpLocks/>
            <a:endCxn id="157" idx="5"/>
          </p:cNvCxnSpPr>
          <p:nvPr/>
        </p:nvCxnSpPr>
        <p:spPr>
          <a:xfrm flipH="1" flipV="1">
            <a:off x="10354173" y="1169836"/>
            <a:ext cx="130017" cy="181706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Ellipse 156">
            <a:extLst>
              <a:ext uri="{FF2B5EF4-FFF2-40B4-BE49-F238E27FC236}">
                <a16:creationId xmlns:a16="http://schemas.microsoft.com/office/drawing/2014/main" id="{D251E64B-96E8-D1A3-DC8D-67D07B995D29}"/>
              </a:ext>
            </a:extLst>
          </p:cNvPr>
          <p:cNvSpPr/>
          <p:nvPr/>
        </p:nvSpPr>
        <p:spPr>
          <a:xfrm>
            <a:off x="10204912" y="104267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29F018F1-1665-2B30-8060-D7DA2C4109EE}"/>
              </a:ext>
            </a:extLst>
          </p:cNvPr>
          <p:cNvCxnSpPr>
            <a:cxnSpLocks/>
            <a:endCxn id="2" idx="6"/>
          </p:cNvCxnSpPr>
          <p:nvPr/>
        </p:nvCxnSpPr>
        <p:spPr>
          <a:xfrm flipH="1">
            <a:off x="8406081" y="1885912"/>
            <a:ext cx="1041799" cy="20475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Ellipse 127">
            <a:extLst>
              <a:ext uri="{FF2B5EF4-FFF2-40B4-BE49-F238E27FC236}">
                <a16:creationId xmlns:a16="http://schemas.microsoft.com/office/drawing/2014/main" id="{02B134D0-EA14-3922-593D-CBBBF3141DF2}"/>
              </a:ext>
            </a:extLst>
          </p:cNvPr>
          <p:cNvSpPr/>
          <p:nvPr/>
        </p:nvSpPr>
        <p:spPr>
          <a:xfrm>
            <a:off x="8920706" y="504844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9" name="Ellipse 128">
            <a:extLst>
              <a:ext uri="{FF2B5EF4-FFF2-40B4-BE49-F238E27FC236}">
                <a16:creationId xmlns:a16="http://schemas.microsoft.com/office/drawing/2014/main" id="{F485C0DD-C594-3921-5252-4130C9B78309}"/>
              </a:ext>
            </a:extLst>
          </p:cNvPr>
          <p:cNvSpPr/>
          <p:nvPr/>
        </p:nvSpPr>
        <p:spPr>
          <a:xfrm>
            <a:off x="8547072" y="466252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0" name="Ellipse 129">
            <a:extLst>
              <a:ext uri="{FF2B5EF4-FFF2-40B4-BE49-F238E27FC236}">
                <a16:creationId xmlns:a16="http://schemas.microsoft.com/office/drawing/2014/main" id="{D0C9FF24-7DF0-D8C2-846D-7905E85024A2}"/>
              </a:ext>
            </a:extLst>
          </p:cNvPr>
          <p:cNvSpPr/>
          <p:nvPr/>
        </p:nvSpPr>
        <p:spPr>
          <a:xfrm>
            <a:off x="6522808" y="3716606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1" name="Ellipse 130">
            <a:extLst>
              <a:ext uri="{FF2B5EF4-FFF2-40B4-BE49-F238E27FC236}">
                <a16:creationId xmlns:a16="http://schemas.microsoft.com/office/drawing/2014/main" id="{9BAC1D5F-44C5-329C-5BE9-4498E0543016}"/>
              </a:ext>
            </a:extLst>
          </p:cNvPr>
          <p:cNvSpPr/>
          <p:nvPr/>
        </p:nvSpPr>
        <p:spPr>
          <a:xfrm>
            <a:off x="5669193" y="359189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2" name="Ellipse 131">
            <a:extLst>
              <a:ext uri="{FF2B5EF4-FFF2-40B4-BE49-F238E27FC236}">
                <a16:creationId xmlns:a16="http://schemas.microsoft.com/office/drawing/2014/main" id="{0F7DE0B0-C9E7-8B32-FA11-30BC8B680A8C}"/>
              </a:ext>
            </a:extLst>
          </p:cNvPr>
          <p:cNvSpPr/>
          <p:nvPr/>
        </p:nvSpPr>
        <p:spPr>
          <a:xfrm>
            <a:off x="7079523" y="36422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433909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80" y="135505"/>
            <a:ext cx="3893317" cy="42458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1) Août-sept. 1870 : … A Sedan, capitulation de Napoléon III ; A Paris, proclamation de la IIIe République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*16-25 août 1870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Les deux armées allemandes assiègent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Toul, puis Sedan ; Et enfin…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*2 sept. 1870 : A Sedan…</a:t>
            </a:r>
          </a:p>
          <a:p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Napoléon III capitule et</a:t>
            </a:r>
          </a:p>
          <a:p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Il est fait prisonnier par Bismarck</a:t>
            </a:r>
          </a:p>
          <a:p>
            <a:endParaRPr lang="fr-FR" u="sng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*La défaite de Napoléon III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Marque la fin de la 1</a:t>
            </a:r>
            <a:r>
              <a:rPr lang="fr-FR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ère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phase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impériale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La 2</a:t>
            </a:r>
            <a:r>
              <a:rPr lang="fr-FR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ème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phase sera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républicaine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…</a:t>
            </a:r>
          </a:p>
        </p:txBody>
      </p:sp>
      <p:pic>
        <p:nvPicPr>
          <p:cNvPr id="5" name="Image 4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A1895C69-0B74-2941-5F43-B01D20B237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69" t="9387"/>
          <a:stretch/>
        </p:blipFill>
        <p:spPr>
          <a:xfrm>
            <a:off x="4162567" y="137411"/>
            <a:ext cx="7935054" cy="578758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Image 7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E4F1DFFB-D36D-D67A-7E7B-5065AEB22F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138" r="85559"/>
          <a:stretch/>
        </p:blipFill>
        <p:spPr>
          <a:xfrm>
            <a:off x="4162567" y="4089112"/>
            <a:ext cx="1405720" cy="269683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F4D0F438-F85C-2D00-D0AA-9AAD7561C4B5}"/>
              </a:ext>
            </a:extLst>
          </p:cNvPr>
          <p:cNvSpPr/>
          <p:nvPr/>
        </p:nvSpPr>
        <p:spPr>
          <a:xfrm>
            <a:off x="9834922" y="168458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E1FB3F2-15A1-D329-31B7-FBB152ECF3F5}"/>
              </a:ext>
            </a:extLst>
          </p:cNvPr>
          <p:cNvSpPr/>
          <p:nvPr/>
        </p:nvSpPr>
        <p:spPr>
          <a:xfrm>
            <a:off x="8608898" y="103176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511D353B-5413-10A5-9462-A22B51B8D8E3}"/>
              </a:ext>
            </a:extLst>
          </p:cNvPr>
          <p:cNvSpPr/>
          <p:nvPr/>
        </p:nvSpPr>
        <p:spPr>
          <a:xfrm>
            <a:off x="11133734" y="232830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2B3EBF66-B330-8696-55A4-85AFE5015E80}"/>
              </a:ext>
            </a:extLst>
          </p:cNvPr>
          <p:cNvSpPr/>
          <p:nvPr/>
        </p:nvSpPr>
        <p:spPr>
          <a:xfrm>
            <a:off x="10396755" y="1610095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85FB9294-6141-A80D-090C-CE5A5A481F8D}"/>
              </a:ext>
            </a:extLst>
          </p:cNvPr>
          <p:cNvSpPr/>
          <p:nvPr/>
        </p:nvSpPr>
        <p:spPr>
          <a:xfrm>
            <a:off x="11275919" y="186788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A51F5084-88FA-91B3-A8E3-6D03E33C2410}"/>
              </a:ext>
            </a:extLst>
          </p:cNvPr>
          <p:cNvSpPr/>
          <p:nvPr/>
        </p:nvSpPr>
        <p:spPr>
          <a:xfrm>
            <a:off x="11633035" y="135154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F78B0025-8815-6043-E5D0-9A5E910DAE3F}"/>
              </a:ext>
            </a:extLst>
          </p:cNvPr>
          <p:cNvSpPr/>
          <p:nvPr/>
        </p:nvSpPr>
        <p:spPr>
          <a:xfrm>
            <a:off x="11437459" y="59834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4C56201F-445B-73B6-CD86-1F0B04A33572}"/>
              </a:ext>
            </a:extLst>
          </p:cNvPr>
          <p:cNvCxnSpPr>
            <a:cxnSpLocks/>
            <a:endCxn id="14" idx="0"/>
          </p:cNvCxnSpPr>
          <p:nvPr/>
        </p:nvCxnSpPr>
        <p:spPr>
          <a:xfrm flipH="1">
            <a:off x="10484190" y="747323"/>
            <a:ext cx="409097" cy="862772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40FA1779-17BF-4C91-1E06-ACA5091BD9A2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10893287" y="672836"/>
            <a:ext cx="544172" cy="74487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249D23D0-2A5B-E9C1-7E35-77A097802014}"/>
              </a:ext>
            </a:extLst>
          </p:cNvPr>
          <p:cNvCxnSpPr>
            <a:cxnSpLocks/>
            <a:stCxn id="25" idx="3"/>
            <a:endCxn id="24" idx="7"/>
          </p:cNvCxnSpPr>
          <p:nvPr/>
        </p:nvCxnSpPr>
        <p:spPr>
          <a:xfrm flipH="1">
            <a:off x="11425180" y="1478699"/>
            <a:ext cx="233464" cy="41100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2FA87E09-1F87-1BD1-6B36-05BACFCB6096}"/>
              </a:ext>
            </a:extLst>
          </p:cNvPr>
          <p:cNvCxnSpPr>
            <a:cxnSpLocks/>
            <a:stCxn id="14" idx="3"/>
            <a:endCxn id="9" idx="6"/>
          </p:cNvCxnSpPr>
          <p:nvPr/>
        </p:nvCxnSpPr>
        <p:spPr>
          <a:xfrm flipH="1">
            <a:off x="10009792" y="1737252"/>
            <a:ext cx="412572" cy="2181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771F5F49-FF81-D533-D76E-BE020B00BF30}"/>
              </a:ext>
            </a:extLst>
          </p:cNvPr>
          <p:cNvCxnSpPr>
            <a:cxnSpLocks/>
            <a:endCxn id="10" idx="4"/>
          </p:cNvCxnSpPr>
          <p:nvPr/>
        </p:nvCxnSpPr>
        <p:spPr>
          <a:xfrm flipV="1">
            <a:off x="8696333" y="1180738"/>
            <a:ext cx="0" cy="836118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Connecteur droit 133">
            <a:extLst>
              <a:ext uri="{FF2B5EF4-FFF2-40B4-BE49-F238E27FC236}">
                <a16:creationId xmlns:a16="http://schemas.microsoft.com/office/drawing/2014/main" id="{5267E27B-941D-B0F4-1DC6-0DC541CC15C9}"/>
              </a:ext>
            </a:extLst>
          </p:cNvPr>
          <p:cNvCxnSpPr>
            <a:cxnSpLocks/>
            <a:stCxn id="24" idx="4"/>
          </p:cNvCxnSpPr>
          <p:nvPr/>
        </p:nvCxnSpPr>
        <p:spPr>
          <a:xfrm flipH="1">
            <a:off x="10893287" y="2016856"/>
            <a:ext cx="470067" cy="31144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Connecteur droit avec flèche 136">
            <a:extLst>
              <a:ext uri="{FF2B5EF4-FFF2-40B4-BE49-F238E27FC236}">
                <a16:creationId xmlns:a16="http://schemas.microsoft.com/office/drawing/2014/main" id="{D57DE81F-6764-3F07-8022-6E04E0315001}"/>
              </a:ext>
            </a:extLst>
          </p:cNvPr>
          <p:cNvCxnSpPr>
            <a:cxnSpLocks/>
            <a:stCxn id="24" idx="4"/>
            <a:endCxn id="13" idx="7"/>
          </p:cNvCxnSpPr>
          <p:nvPr/>
        </p:nvCxnSpPr>
        <p:spPr>
          <a:xfrm flipH="1">
            <a:off x="11282995" y="2016856"/>
            <a:ext cx="80359" cy="333262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61FE65AD-A2CA-EFF6-339F-A632002B7DF7}"/>
              </a:ext>
            </a:extLst>
          </p:cNvPr>
          <p:cNvCxnSpPr>
            <a:cxnSpLocks/>
          </p:cNvCxnSpPr>
          <p:nvPr/>
        </p:nvCxnSpPr>
        <p:spPr>
          <a:xfrm flipH="1" flipV="1">
            <a:off x="8696333" y="2016856"/>
            <a:ext cx="434415" cy="33326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6FC06DAE-7682-18A1-585F-5EF28A7282F3}"/>
              </a:ext>
            </a:extLst>
          </p:cNvPr>
          <p:cNvCxnSpPr>
            <a:cxnSpLocks/>
            <a:stCxn id="14" idx="3"/>
          </p:cNvCxnSpPr>
          <p:nvPr/>
        </p:nvCxnSpPr>
        <p:spPr>
          <a:xfrm flipH="1">
            <a:off x="10009792" y="1737252"/>
            <a:ext cx="412572" cy="279604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BD86B18B-A1A7-2591-8157-F2C56DFAB348}"/>
              </a:ext>
            </a:extLst>
          </p:cNvPr>
          <p:cNvCxnSpPr>
            <a:cxnSpLocks/>
          </p:cNvCxnSpPr>
          <p:nvPr/>
        </p:nvCxnSpPr>
        <p:spPr>
          <a:xfrm flipH="1" flipV="1">
            <a:off x="9130748" y="1759069"/>
            <a:ext cx="879044" cy="257787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Connecteur droit avec flèche 130">
            <a:extLst>
              <a:ext uri="{FF2B5EF4-FFF2-40B4-BE49-F238E27FC236}">
                <a16:creationId xmlns:a16="http://schemas.microsoft.com/office/drawing/2014/main" id="{AEE73E79-33EF-74C1-E78B-9392144D62AA}"/>
              </a:ext>
            </a:extLst>
          </p:cNvPr>
          <p:cNvCxnSpPr>
            <a:cxnSpLocks/>
            <a:endCxn id="10" idx="5"/>
          </p:cNvCxnSpPr>
          <p:nvPr/>
        </p:nvCxnSpPr>
        <p:spPr>
          <a:xfrm flipH="1" flipV="1">
            <a:off x="8758159" y="1158921"/>
            <a:ext cx="372589" cy="57833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Ellipse 137">
            <a:extLst>
              <a:ext uri="{FF2B5EF4-FFF2-40B4-BE49-F238E27FC236}">
                <a16:creationId xmlns:a16="http://schemas.microsoft.com/office/drawing/2014/main" id="{1756508F-526F-C977-510F-D06B48424714}"/>
              </a:ext>
            </a:extLst>
          </p:cNvPr>
          <p:cNvSpPr/>
          <p:nvPr/>
        </p:nvSpPr>
        <p:spPr>
          <a:xfrm>
            <a:off x="6610243" y="218348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2" name="Connecteur droit 161">
            <a:extLst>
              <a:ext uri="{FF2B5EF4-FFF2-40B4-BE49-F238E27FC236}">
                <a16:creationId xmlns:a16="http://schemas.microsoft.com/office/drawing/2014/main" id="{D9E4E053-5ED9-2F25-1A33-70F9381E1380}"/>
              </a:ext>
            </a:extLst>
          </p:cNvPr>
          <p:cNvCxnSpPr>
            <a:cxnSpLocks/>
            <a:stCxn id="163" idx="2"/>
          </p:cNvCxnSpPr>
          <p:nvPr/>
        </p:nvCxnSpPr>
        <p:spPr>
          <a:xfrm flipH="1" flipV="1">
            <a:off x="9130748" y="2350118"/>
            <a:ext cx="565408" cy="6357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Ellipse 162">
            <a:extLst>
              <a:ext uri="{FF2B5EF4-FFF2-40B4-BE49-F238E27FC236}">
                <a16:creationId xmlns:a16="http://schemas.microsoft.com/office/drawing/2014/main" id="{D3EA01A1-5BD6-B76E-7698-EA9A9FE7BA47}"/>
              </a:ext>
            </a:extLst>
          </p:cNvPr>
          <p:cNvSpPr/>
          <p:nvPr/>
        </p:nvSpPr>
        <p:spPr>
          <a:xfrm>
            <a:off x="9696156" y="233920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4" name="Connecteur droit 163">
            <a:extLst>
              <a:ext uri="{FF2B5EF4-FFF2-40B4-BE49-F238E27FC236}">
                <a16:creationId xmlns:a16="http://schemas.microsoft.com/office/drawing/2014/main" id="{86DB60B3-D8D6-9018-995A-0ABD7A131E82}"/>
              </a:ext>
            </a:extLst>
          </p:cNvPr>
          <p:cNvCxnSpPr>
            <a:cxnSpLocks/>
            <a:endCxn id="165" idx="5"/>
          </p:cNvCxnSpPr>
          <p:nvPr/>
        </p:nvCxnSpPr>
        <p:spPr>
          <a:xfrm flipH="1" flipV="1">
            <a:off x="10354173" y="1169836"/>
            <a:ext cx="130017" cy="181706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Ellipse 164">
            <a:extLst>
              <a:ext uri="{FF2B5EF4-FFF2-40B4-BE49-F238E27FC236}">
                <a16:creationId xmlns:a16="http://schemas.microsoft.com/office/drawing/2014/main" id="{3EEF7A4F-87E4-6077-B522-9CF10CBAC962}"/>
              </a:ext>
            </a:extLst>
          </p:cNvPr>
          <p:cNvSpPr/>
          <p:nvPr/>
        </p:nvSpPr>
        <p:spPr>
          <a:xfrm>
            <a:off x="10204912" y="104267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1D19E163-02E8-CD57-3AFF-8E6C2D8CFA1E}"/>
              </a:ext>
            </a:extLst>
          </p:cNvPr>
          <p:cNvCxnSpPr>
            <a:cxnSpLocks/>
            <a:endCxn id="163" idx="6"/>
          </p:cNvCxnSpPr>
          <p:nvPr/>
        </p:nvCxnSpPr>
        <p:spPr>
          <a:xfrm flipH="1">
            <a:off x="9871026" y="2328301"/>
            <a:ext cx="924353" cy="85395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e 16">
            <a:extLst>
              <a:ext uri="{FF2B5EF4-FFF2-40B4-BE49-F238E27FC236}">
                <a16:creationId xmlns:a16="http://schemas.microsoft.com/office/drawing/2014/main" id="{C226E269-1CB3-9A1C-E662-E5BDFF8EFAD5}"/>
              </a:ext>
            </a:extLst>
          </p:cNvPr>
          <p:cNvSpPr/>
          <p:nvPr/>
        </p:nvSpPr>
        <p:spPr>
          <a:xfrm>
            <a:off x="8920706" y="504844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B2081AD4-6293-0890-5151-594ECDF9282B}"/>
              </a:ext>
            </a:extLst>
          </p:cNvPr>
          <p:cNvSpPr/>
          <p:nvPr/>
        </p:nvSpPr>
        <p:spPr>
          <a:xfrm>
            <a:off x="8547072" y="466252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72BAF62D-409B-336D-0B5D-80158BBDF450}"/>
              </a:ext>
            </a:extLst>
          </p:cNvPr>
          <p:cNvSpPr/>
          <p:nvPr/>
        </p:nvSpPr>
        <p:spPr>
          <a:xfrm>
            <a:off x="6522808" y="3716606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DEBC4F62-6288-DF12-25F6-F0CF7028DA4F}"/>
              </a:ext>
            </a:extLst>
          </p:cNvPr>
          <p:cNvSpPr/>
          <p:nvPr/>
        </p:nvSpPr>
        <p:spPr>
          <a:xfrm>
            <a:off x="5669193" y="359189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9715246C-383C-EE10-D05B-D13A0145C717}"/>
              </a:ext>
            </a:extLst>
          </p:cNvPr>
          <p:cNvSpPr/>
          <p:nvPr/>
        </p:nvSpPr>
        <p:spPr>
          <a:xfrm>
            <a:off x="7079523" y="36422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93885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80" y="135505"/>
            <a:ext cx="3963779" cy="36918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1) Août-sept. 1870 : … A Sedan, capitulation de Napoléon III ; A Paris, proclamation de la IIIe République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*4 sept. 1870 : A Paris…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Napoléon III est déchu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Par le Corps législatif…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Léon Gambetta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proclame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La IIIe République ; A revoir…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*Mais pendant ce temps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Les Allemands progressent…</a:t>
            </a:r>
          </a:p>
        </p:txBody>
      </p:sp>
      <p:pic>
        <p:nvPicPr>
          <p:cNvPr id="2" name="Image 1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10C30DA6-7051-2242-6240-02B2E0BFFC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69" t="9387"/>
          <a:stretch/>
        </p:blipFill>
        <p:spPr>
          <a:xfrm>
            <a:off x="4162567" y="137411"/>
            <a:ext cx="7935054" cy="578758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7" name="Image 16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DDB3268E-0D5A-B632-C5F4-857BB718FD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138" r="85559"/>
          <a:stretch/>
        </p:blipFill>
        <p:spPr>
          <a:xfrm>
            <a:off x="4162567" y="4089112"/>
            <a:ext cx="1405720" cy="269683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9" name="Ellipse 18">
            <a:extLst>
              <a:ext uri="{FF2B5EF4-FFF2-40B4-BE49-F238E27FC236}">
                <a16:creationId xmlns:a16="http://schemas.microsoft.com/office/drawing/2014/main" id="{1FF00AB2-545F-5AD4-1119-ABA455C3C1A0}"/>
              </a:ext>
            </a:extLst>
          </p:cNvPr>
          <p:cNvSpPr/>
          <p:nvPr/>
        </p:nvSpPr>
        <p:spPr>
          <a:xfrm>
            <a:off x="9834922" y="168458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88C8CC0C-3418-FE5D-5A38-0125396C1FA7}"/>
              </a:ext>
            </a:extLst>
          </p:cNvPr>
          <p:cNvSpPr/>
          <p:nvPr/>
        </p:nvSpPr>
        <p:spPr>
          <a:xfrm>
            <a:off x="8608898" y="103176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B46EDA15-BCC1-6E27-9961-C50DD65CE782}"/>
              </a:ext>
            </a:extLst>
          </p:cNvPr>
          <p:cNvSpPr/>
          <p:nvPr/>
        </p:nvSpPr>
        <p:spPr>
          <a:xfrm>
            <a:off x="11133734" y="232830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9AA21FD0-FA0F-6934-E344-6814CA8BCF21}"/>
              </a:ext>
            </a:extLst>
          </p:cNvPr>
          <p:cNvSpPr/>
          <p:nvPr/>
        </p:nvSpPr>
        <p:spPr>
          <a:xfrm>
            <a:off x="10396755" y="1610095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78836AB8-8C45-2688-CEF8-E627A00A717B}"/>
              </a:ext>
            </a:extLst>
          </p:cNvPr>
          <p:cNvSpPr/>
          <p:nvPr/>
        </p:nvSpPr>
        <p:spPr>
          <a:xfrm>
            <a:off x="11275919" y="186788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8" name="Ellipse 127">
            <a:extLst>
              <a:ext uri="{FF2B5EF4-FFF2-40B4-BE49-F238E27FC236}">
                <a16:creationId xmlns:a16="http://schemas.microsoft.com/office/drawing/2014/main" id="{7107E2D5-E7AE-339D-C87F-CD24982A2716}"/>
              </a:ext>
            </a:extLst>
          </p:cNvPr>
          <p:cNvSpPr/>
          <p:nvPr/>
        </p:nvSpPr>
        <p:spPr>
          <a:xfrm>
            <a:off x="11633035" y="135154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9" name="Ellipse 128">
            <a:extLst>
              <a:ext uri="{FF2B5EF4-FFF2-40B4-BE49-F238E27FC236}">
                <a16:creationId xmlns:a16="http://schemas.microsoft.com/office/drawing/2014/main" id="{7BFDEE2F-50D6-3ABA-D9A0-2E6928408849}"/>
              </a:ext>
            </a:extLst>
          </p:cNvPr>
          <p:cNvSpPr/>
          <p:nvPr/>
        </p:nvSpPr>
        <p:spPr>
          <a:xfrm>
            <a:off x="11437459" y="59834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0" name="Connecteur droit avec flèche 129">
            <a:extLst>
              <a:ext uri="{FF2B5EF4-FFF2-40B4-BE49-F238E27FC236}">
                <a16:creationId xmlns:a16="http://schemas.microsoft.com/office/drawing/2014/main" id="{F7E870E9-4B36-B253-D5F5-8968F4B93890}"/>
              </a:ext>
            </a:extLst>
          </p:cNvPr>
          <p:cNvCxnSpPr>
            <a:cxnSpLocks/>
            <a:endCxn id="27" idx="0"/>
          </p:cNvCxnSpPr>
          <p:nvPr/>
        </p:nvCxnSpPr>
        <p:spPr>
          <a:xfrm flipH="1">
            <a:off x="10484190" y="747323"/>
            <a:ext cx="409097" cy="862772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Connecteur droit 131">
            <a:extLst>
              <a:ext uri="{FF2B5EF4-FFF2-40B4-BE49-F238E27FC236}">
                <a16:creationId xmlns:a16="http://schemas.microsoft.com/office/drawing/2014/main" id="{0B8DFBD6-1864-6D7C-7883-052494291237}"/>
              </a:ext>
            </a:extLst>
          </p:cNvPr>
          <p:cNvCxnSpPr>
            <a:cxnSpLocks/>
            <a:stCxn id="129" idx="2"/>
          </p:cNvCxnSpPr>
          <p:nvPr/>
        </p:nvCxnSpPr>
        <p:spPr>
          <a:xfrm flipH="1">
            <a:off x="10893287" y="672836"/>
            <a:ext cx="544172" cy="74487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Connecteur droit avec flèche 132">
            <a:extLst>
              <a:ext uri="{FF2B5EF4-FFF2-40B4-BE49-F238E27FC236}">
                <a16:creationId xmlns:a16="http://schemas.microsoft.com/office/drawing/2014/main" id="{40B2CEEE-F93D-FA58-CD1B-811A4CDC14C3}"/>
              </a:ext>
            </a:extLst>
          </p:cNvPr>
          <p:cNvCxnSpPr>
            <a:cxnSpLocks/>
            <a:stCxn id="128" idx="3"/>
            <a:endCxn id="29" idx="7"/>
          </p:cNvCxnSpPr>
          <p:nvPr/>
        </p:nvCxnSpPr>
        <p:spPr>
          <a:xfrm flipH="1">
            <a:off x="11425180" y="1478699"/>
            <a:ext cx="233464" cy="41100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Connecteur droit avec flèche 134">
            <a:extLst>
              <a:ext uri="{FF2B5EF4-FFF2-40B4-BE49-F238E27FC236}">
                <a16:creationId xmlns:a16="http://schemas.microsoft.com/office/drawing/2014/main" id="{55AE1C37-E52F-C970-FEB5-CF371E0D0576}"/>
              </a:ext>
            </a:extLst>
          </p:cNvPr>
          <p:cNvCxnSpPr>
            <a:cxnSpLocks/>
            <a:stCxn id="27" idx="3"/>
            <a:endCxn id="19" idx="6"/>
          </p:cNvCxnSpPr>
          <p:nvPr/>
        </p:nvCxnSpPr>
        <p:spPr>
          <a:xfrm flipH="1">
            <a:off x="10009792" y="1737252"/>
            <a:ext cx="412572" cy="2181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Connecteur droit avec flèche 135">
            <a:extLst>
              <a:ext uri="{FF2B5EF4-FFF2-40B4-BE49-F238E27FC236}">
                <a16:creationId xmlns:a16="http://schemas.microsoft.com/office/drawing/2014/main" id="{8B5197A4-3903-499F-15E2-E34782A87BB0}"/>
              </a:ext>
            </a:extLst>
          </p:cNvPr>
          <p:cNvCxnSpPr>
            <a:cxnSpLocks/>
            <a:endCxn id="22" idx="4"/>
          </p:cNvCxnSpPr>
          <p:nvPr/>
        </p:nvCxnSpPr>
        <p:spPr>
          <a:xfrm flipV="1">
            <a:off x="8696333" y="1180738"/>
            <a:ext cx="0" cy="836118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Connecteur droit 140">
            <a:extLst>
              <a:ext uri="{FF2B5EF4-FFF2-40B4-BE49-F238E27FC236}">
                <a16:creationId xmlns:a16="http://schemas.microsoft.com/office/drawing/2014/main" id="{EB27045E-8BE9-C593-A012-9895DA806211}"/>
              </a:ext>
            </a:extLst>
          </p:cNvPr>
          <p:cNvCxnSpPr>
            <a:cxnSpLocks/>
            <a:stCxn id="29" idx="4"/>
          </p:cNvCxnSpPr>
          <p:nvPr/>
        </p:nvCxnSpPr>
        <p:spPr>
          <a:xfrm flipH="1">
            <a:off x="10893287" y="2016856"/>
            <a:ext cx="470067" cy="31144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Connecteur droit avec flèche 141">
            <a:extLst>
              <a:ext uri="{FF2B5EF4-FFF2-40B4-BE49-F238E27FC236}">
                <a16:creationId xmlns:a16="http://schemas.microsoft.com/office/drawing/2014/main" id="{F14E5C8C-283F-2231-6F78-0BBE38345548}"/>
              </a:ext>
            </a:extLst>
          </p:cNvPr>
          <p:cNvCxnSpPr>
            <a:cxnSpLocks/>
            <a:stCxn id="29" idx="4"/>
            <a:endCxn id="23" idx="7"/>
          </p:cNvCxnSpPr>
          <p:nvPr/>
        </p:nvCxnSpPr>
        <p:spPr>
          <a:xfrm flipH="1">
            <a:off x="11282995" y="2016856"/>
            <a:ext cx="80359" cy="333262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Connecteur droit 142">
            <a:extLst>
              <a:ext uri="{FF2B5EF4-FFF2-40B4-BE49-F238E27FC236}">
                <a16:creationId xmlns:a16="http://schemas.microsoft.com/office/drawing/2014/main" id="{18D55EE9-2B89-A429-FD8D-86C841351DDA}"/>
              </a:ext>
            </a:extLst>
          </p:cNvPr>
          <p:cNvCxnSpPr>
            <a:cxnSpLocks/>
          </p:cNvCxnSpPr>
          <p:nvPr/>
        </p:nvCxnSpPr>
        <p:spPr>
          <a:xfrm flipH="1" flipV="1">
            <a:off x="8696333" y="2016856"/>
            <a:ext cx="434415" cy="33326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Connecteur droit 144">
            <a:extLst>
              <a:ext uri="{FF2B5EF4-FFF2-40B4-BE49-F238E27FC236}">
                <a16:creationId xmlns:a16="http://schemas.microsoft.com/office/drawing/2014/main" id="{17642A6F-A247-30B6-F15B-332F8A3AE5EC}"/>
              </a:ext>
            </a:extLst>
          </p:cNvPr>
          <p:cNvCxnSpPr>
            <a:cxnSpLocks/>
            <a:stCxn id="27" idx="3"/>
          </p:cNvCxnSpPr>
          <p:nvPr/>
        </p:nvCxnSpPr>
        <p:spPr>
          <a:xfrm flipH="1">
            <a:off x="10009792" y="1737252"/>
            <a:ext cx="412572" cy="279604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Connecteur droit 145">
            <a:extLst>
              <a:ext uri="{FF2B5EF4-FFF2-40B4-BE49-F238E27FC236}">
                <a16:creationId xmlns:a16="http://schemas.microsoft.com/office/drawing/2014/main" id="{5F66B88B-71A0-C7D8-BC42-D412C9202177}"/>
              </a:ext>
            </a:extLst>
          </p:cNvPr>
          <p:cNvCxnSpPr>
            <a:cxnSpLocks/>
          </p:cNvCxnSpPr>
          <p:nvPr/>
        </p:nvCxnSpPr>
        <p:spPr>
          <a:xfrm flipH="1" flipV="1">
            <a:off x="9130748" y="1759069"/>
            <a:ext cx="879044" cy="257787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Connecteur droit avec flèche 148">
            <a:extLst>
              <a:ext uri="{FF2B5EF4-FFF2-40B4-BE49-F238E27FC236}">
                <a16:creationId xmlns:a16="http://schemas.microsoft.com/office/drawing/2014/main" id="{FE417B58-3DD1-767A-A1C4-166A13839F00}"/>
              </a:ext>
            </a:extLst>
          </p:cNvPr>
          <p:cNvCxnSpPr>
            <a:cxnSpLocks/>
            <a:endCxn id="22" idx="5"/>
          </p:cNvCxnSpPr>
          <p:nvPr/>
        </p:nvCxnSpPr>
        <p:spPr>
          <a:xfrm flipH="1" flipV="1">
            <a:off x="8758159" y="1158921"/>
            <a:ext cx="372589" cy="57833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Ellipse 149">
            <a:extLst>
              <a:ext uri="{FF2B5EF4-FFF2-40B4-BE49-F238E27FC236}">
                <a16:creationId xmlns:a16="http://schemas.microsoft.com/office/drawing/2014/main" id="{C14F0A2D-AFD6-F8F8-68ED-EB0037EC33E8}"/>
              </a:ext>
            </a:extLst>
          </p:cNvPr>
          <p:cNvSpPr/>
          <p:nvPr/>
        </p:nvSpPr>
        <p:spPr>
          <a:xfrm>
            <a:off x="6610243" y="218348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2" name="Connecteur droit 151">
            <a:extLst>
              <a:ext uri="{FF2B5EF4-FFF2-40B4-BE49-F238E27FC236}">
                <a16:creationId xmlns:a16="http://schemas.microsoft.com/office/drawing/2014/main" id="{C4C42C46-073A-5A5B-024D-303450407E89}"/>
              </a:ext>
            </a:extLst>
          </p:cNvPr>
          <p:cNvCxnSpPr>
            <a:cxnSpLocks/>
            <a:stCxn id="153" idx="2"/>
          </p:cNvCxnSpPr>
          <p:nvPr/>
        </p:nvCxnSpPr>
        <p:spPr>
          <a:xfrm flipH="1" flipV="1">
            <a:off x="9130748" y="2350118"/>
            <a:ext cx="565408" cy="6357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Ellipse 152">
            <a:extLst>
              <a:ext uri="{FF2B5EF4-FFF2-40B4-BE49-F238E27FC236}">
                <a16:creationId xmlns:a16="http://schemas.microsoft.com/office/drawing/2014/main" id="{B15FE9FC-237F-583B-721D-A3F0B3CF9E60}"/>
              </a:ext>
            </a:extLst>
          </p:cNvPr>
          <p:cNvSpPr/>
          <p:nvPr/>
        </p:nvSpPr>
        <p:spPr>
          <a:xfrm>
            <a:off x="9696156" y="233920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5" name="Connecteur droit 154">
            <a:extLst>
              <a:ext uri="{FF2B5EF4-FFF2-40B4-BE49-F238E27FC236}">
                <a16:creationId xmlns:a16="http://schemas.microsoft.com/office/drawing/2014/main" id="{56F13B69-A50D-C2EE-A881-9CF76B9026EA}"/>
              </a:ext>
            </a:extLst>
          </p:cNvPr>
          <p:cNvCxnSpPr>
            <a:cxnSpLocks/>
            <a:endCxn id="156" idx="5"/>
          </p:cNvCxnSpPr>
          <p:nvPr/>
        </p:nvCxnSpPr>
        <p:spPr>
          <a:xfrm flipH="1" flipV="1">
            <a:off x="10354173" y="1169836"/>
            <a:ext cx="130017" cy="181706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Ellipse 155">
            <a:extLst>
              <a:ext uri="{FF2B5EF4-FFF2-40B4-BE49-F238E27FC236}">
                <a16:creationId xmlns:a16="http://schemas.microsoft.com/office/drawing/2014/main" id="{EF4F6549-3426-905C-CD0B-55889E4B06A0}"/>
              </a:ext>
            </a:extLst>
          </p:cNvPr>
          <p:cNvSpPr/>
          <p:nvPr/>
        </p:nvSpPr>
        <p:spPr>
          <a:xfrm>
            <a:off x="10204912" y="104267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8" name="Connecteur droit avec flèche 157">
            <a:extLst>
              <a:ext uri="{FF2B5EF4-FFF2-40B4-BE49-F238E27FC236}">
                <a16:creationId xmlns:a16="http://schemas.microsoft.com/office/drawing/2014/main" id="{F5880E80-6942-21B9-BCF3-0B104D13F8F8}"/>
              </a:ext>
            </a:extLst>
          </p:cNvPr>
          <p:cNvCxnSpPr>
            <a:cxnSpLocks/>
            <a:endCxn id="153" idx="6"/>
          </p:cNvCxnSpPr>
          <p:nvPr/>
        </p:nvCxnSpPr>
        <p:spPr>
          <a:xfrm flipH="1">
            <a:off x="9871026" y="2328301"/>
            <a:ext cx="924353" cy="85395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Ellipse 158">
            <a:extLst>
              <a:ext uri="{FF2B5EF4-FFF2-40B4-BE49-F238E27FC236}">
                <a16:creationId xmlns:a16="http://schemas.microsoft.com/office/drawing/2014/main" id="{6DAE2B48-423D-1627-AADE-1EB6E53F0101}"/>
              </a:ext>
            </a:extLst>
          </p:cNvPr>
          <p:cNvSpPr/>
          <p:nvPr/>
        </p:nvSpPr>
        <p:spPr>
          <a:xfrm>
            <a:off x="8920706" y="504844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0" name="Ellipse 159">
            <a:extLst>
              <a:ext uri="{FF2B5EF4-FFF2-40B4-BE49-F238E27FC236}">
                <a16:creationId xmlns:a16="http://schemas.microsoft.com/office/drawing/2014/main" id="{B68E703E-608F-E8ED-5B54-0EB3B044046C}"/>
              </a:ext>
            </a:extLst>
          </p:cNvPr>
          <p:cNvSpPr/>
          <p:nvPr/>
        </p:nvSpPr>
        <p:spPr>
          <a:xfrm>
            <a:off x="8547072" y="466252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6" name="Ellipse 165">
            <a:extLst>
              <a:ext uri="{FF2B5EF4-FFF2-40B4-BE49-F238E27FC236}">
                <a16:creationId xmlns:a16="http://schemas.microsoft.com/office/drawing/2014/main" id="{55CBA9F0-D8C9-81C5-94FA-8C6A29F7C769}"/>
              </a:ext>
            </a:extLst>
          </p:cNvPr>
          <p:cNvSpPr/>
          <p:nvPr/>
        </p:nvSpPr>
        <p:spPr>
          <a:xfrm>
            <a:off x="6522808" y="3716606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7" name="Ellipse 166">
            <a:extLst>
              <a:ext uri="{FF2B5EF4-FFF2-40B4-BE49-F238E27FC236}">
                <a16:creationId xmlns:a16="http://schemas.microsoft.com/office/drawing/2014/main" id="{F3816F0F-03D0-30C5-94F4-DECE4548C909}"/>
              </a:ext>
            </a:extLst>
          </p:cNvPr>
          <p:cNvSpPr/>
          <p:nvPr/>
        </p:nvSpPr>
        <p:spPr>
          <a:xfrm>
            <a:off x="5669193" y="359189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8" name="Ellipse 167">
            <a:extLst>
              <a:ext uri="{FF2B5EF4-FFF2-40B4-BE49-F238E27FC236}">
                <a16:creationId xmlns:a16="http://schemas.microsoft.com/office/drawing/2014/main" id="{B0B4005C-B923-52B0-7C6F-0F18AF2988DF}"/>
              </a:ext>
            </a:extLst>
          </p:cNvPr>
          <p:cNvSpPr/>
          <p:nvPr/>
        </p:nvSpPr>
        <p:spPr>
          <a:xfrm>
            <a:off x="7079523" y="36422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0062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80" y="135505"/>
            <a:ext cx="3963779" cy="313786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1) Août-sept. 1870 : … A Sedan, capitulation de Napoléon III ; A Paris, proclamation de la IIIe République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*Sept.-oct. 1870 : 2</a:t>
            </a:r>
            <a:r>
              <a:rPr lang="fr-FR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ème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période…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 siège de Paris commence et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Les Allemands poursuivent leur avance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*9 sept. 1870 : Au nord, Laon capitule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*20 sept. 1870 : Paris est encerclée…</a:t>
            </a:r>
          </a:p>
        </p:txBody>
      </p:sp>
      <p:pic>
        <p:nvPicPr>
          <p:cNvPr id="5" name="Image 4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A1895C69-0B74-2941-5F43-B01D20B237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69" t="9387"/>
          <a:stretch/>
        </p:blipFill>
        <p:spPr>
          <a:xfrm>
            <a:off x="4162567" y="137411"/>
            <a:ext cx="7935054" cy="578758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Image 7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E4F1DFFB-D36D-D67A-7E7B-5065AEB22F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138" r="85559"/>
          <a:stretch/>
        </p:blipFill>
        <p:spPr>
          <a:xfrm>
            <a:off x="4162567" y="4089112"/>
            <a:ext cx="1405720" cy="269683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F4D0F438-F85C-2D00-D0AA-9AAD7561C4B5}"/>
              </a:ext>
            </a:extLst>
          </p:cNvPr>
          <p:cNvSpPr/>
          <p:nvPr/>
        </p:nvSpPr>
        <p:spPr>
          <a:xfrm>
            <a:off x="9834922" y="168458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E1FB3F2-15A1-D329-31B7-FBB152ECF3F5}"/>
              </a:ext>
            </a:extLst>
          </p:cNvPr>
          <p:cNvSpPr/>
          <p:nvPr/>
        </p:nvSpPr>
        <p:spPr>
          <a:xfrm>
            <a:off x="8608898" y="103176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511D353B-5413-10A5-9462-A22B51B8D8E3}"/>
              </a:ext>
            </a:extLst>
          </p:cNvPr>
          <p:cNvSpPr/>
          <p:nvPr/>
        </p:nvSpPr>
        <p:spPr>
          <a:xfrm>
            <a:off x="11133734" y="232830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2B3EBF66-B330-8696-55A4-85AFE5015E80}"/>
              </a:ext>
            </a:extLst>
          </p:cNvPr>
          <p:cNvSpPr/>
          <p:nvPr/>
        </p:nvSpPr>
        <p:spPr>
          <a:xfrm>
            <a:off x="10396755" y="1610095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85FB9294-6141-A80D-090C-CE5A5A481F8D}"/>
              </a:ext>
            </a:extLst>
          </p:cNvPr>
          <p:cNvSpPr/>
          <p:nvPr/>
        </p:nvSpPr>
        <p:spPr>
          <a:xfrm>
            <a:off x="11275919" y="186788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A51F5084-88FA-91B3-A8E3-6D03E33C2410}"/>
              </a:ext>
            </a:extLst>
          </p:cNvPr>
          <p:cNvSpPr/>
          <p:nvPr/>
        </p:nvSpPr>
        <p:spPr>
          <a:xfrm>
            <a:off x="11633035" y="135154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F78B0025-8815-6043-E5D0-9A5E910DAE3F}"/>
              </a:ext>
            </a:extLst>
          </p:cNvPr>
          <p:cNvSpPr/>
          <p:nvPr/>
        </p:nvSpPr>
        <p:spPr>
          <a:xfrm>
            <a:off x="11437459" y="59834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4C56201F-445B-73B6-CD86-1F0B04A33572}"/>
              </a:ext>
            </a:extLst>
          </p:cNvPr>
          <p:cNvCxnSpPr>
            <a:cxnSpLocks/>
            <a:endCxn id="14" idx="0"/>
          </p:cNvCxnSpPr>
          <p:nvPr/>
        </p:nvCxnSpPr>
        <p:spPr>
          <a:xfrm flipH="1">
            <a:off x="10484190" y="747323"/>
            <a:ext cx="409097" cy="862772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40FA1779-17BF-4C91-1E06-ACA5091BD9A2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10893287" y="672836"/>
            <a:ext cx="544172" cy="74487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249D23D0-2A5B-E9C1-7E35-77A097802014}"/>
              </a:ext>
            </a:extLst>
          </p:cNvPr>
          <p:cNvCxnSpPr>
            <a:cxnSpLocks/>
            <a:stCxn id="25" idx="3"/>
            <a:endCxn id="24" idx="7"/>
          </p:cNvCxnSpPr>
          <p:nvPr/>
        </p:nvCxnSpPr>
        <p:spPr>
          <a:xfrm flipH="1">
            <a:off x="11425180" y="1478699"/>
            <a:ext cx="233464" cy="41100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2FA87E09-1F87-1BD1-6B36-05BACFCB6096}"/>
              </a:ext>
            </a:extLst>
          </p:cNvPr>
          <p:cNvCxnSpPr>
            <a:cxnSpLocks/>
            <a:stCxn id="14" idx="3"/>
            <a:endCxn id="9" idx="6"/>
          </p:cNvCxnSpPr>
          <p:nvPr/>
        </p:nvCxnSpPr>
        <p:spPr>
          <a:xfrm flipH="1">
            <a:off x="10009792" y="1737252"/>
            <a:ext cx="412572" cy="2181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771F5F49-FF81-D533-D76E-BE020B00BF30}"/>
              </a:ext>
            </a:extLst>
          </p:cNvPr>
          <p:cNvCxnSpPr>
            <a:cxnSpLocks/>
            <a:endCxn id="10" idx="4"/>
          </p:cNvCxnSpPr>
          <p:nvPr/>
        </p:nvCxnSpPr>
        <p:spPr>
          <a:xfrm flipV="1">
            <a:off x="8696333" y="1180738"/>
            <a:ext cx="0" cy="836118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Connecteur droit 133">
            <a:extLst>
              <a:ext uri="{FF2B5EF4-FFF2-40B4-BE49-F238E27FC236}">
                <a16:creationId xmlns:a16="http://schemas.microsoft.com/office/drawing/2014/main" id="{5267E27B-941D-B0F4-1DC6-0DC541CC15C9}"/>
              </a:ext>
            </a:extLst>
          </p:cNvPr>
          <p:cNvCxnSpPr>
            <a:cxnSpLocks/>
            <a:stCxn id="24" idx="4"/>
          </p:cNvCxnSpPr>
          <p:nvPr/>
        </p:nvCxnSpPr>
        <p:spPr>
          <a:xfrm flipH="1">
            <a:off x="10893287" y="2016856"/>
            <a:ext cx="470067" cy="31144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Connecteur droit avec flèche 136">
            <a:extLst>
              <a:ext uri="{FF2B5EF4-FFF2-40B4-BE49-F238E27FC236}">
                <a16:creationId xmlns:a16="http://schemas.microsoft.com/office/drawing/2014/main" id="{D57DE81F-6764-3F07-8022-6E04E0315001}"/>
              </a:ext>
            </a:extLst>
          </p:cNvPr>
          <p:cNvCxnSpPr>
            <a:cxnSpLocks/>
            <a:stCxn id="24" idx="4"/>
            <a:endCxn id="13" idx="7"/>
          </p:cNvCxnSpPr>
          <p:nvPr/>
        </p:nvCxnSpPr>
        <p:spPr>
          <a:xfrm flipH="1">
            <a:off x="11282995" y="2016856"/>
            <a:ext cx="80359" cy="333262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61FE65AD-A2CA-EFF6-339F-A632002B7DF7}"/>
              </a:ext>
            </a:extLst>
          </p:cNvPr>
          <p:cNvCxnSpPr>
            <a:cxnSpLocks/>
          </p:cNvCxnSpPr>
          <p:nvPr/>
        </p:nvCxnSpPr>
        <p:spPr>
          <a:xfrm flipH="1" flipV="1">
            <a:off x="8696333" y="2016856"/>
            <a:ext cx="434415" cy="33326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6FC06DAE-7682-18A1-585F-5EF28A7282F3}"/>
              </a:ext>
            </a:extLst>
          </p:cNvPr>
          <p:cNvCxnSpPr>
            <a:cxnSpLocks/>
            <a:stCxn id="14" idx="3"/>
          </p:cNvCxnSpPr>
          <p:nvPr/>
        </p:nvCxnSpPr>
        <p:spPr>
          <a:xfrm flipH="1">
            <a:off x="10009792" y="1737252"/>
            <a:ext cx="412572" cy="279604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BD86B18B-A1A7-2591-8157-F2C56DFAB348}"/>
              </a:ext>
            </a:extLst>
          </p:cNvPr>
          <p:cNvCxnSpPr>
            <a:cxnSpLocks/>
          </p:cNvCxnSpPr>
          <p:nvPr/>
        </p:nvCxnSpPr>
        <p:spPr>
          <a:xfrm flipH="1" flipV="1">
            <a:off x="9130748" y="1759069"/>
            <a:ext cx="879044" cy="257787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Connecteur droit avec flèche 130">
            <a:extLst>
              <a:ext uri="{FF2B5EF4-FFF2-40B4-BE49-F238E27FC236}">
                <a16:creationId xmlns:a16="http://schemas.microsoft.com/office/drawing/2014/main" id="{AEE73E79-33EF-74C1-E78B-9392144D62AA}"/>
              </a:ext>
            </a:extLst>
          </p:cNvPr>
          <p:cNvCxnSpPr>
            <a:cxnSpLocks/>
            <a:endCxn id="10" idx="5"/>
          </p:cNvCxnSpPr>
          <p:nvPr/>
        </p:nvCxnSpPr>
        <p:spPr>
          <a:xfrm flipH="1" flipV="1">
            <a:off x="8758159" y="1158921"/>
            <a:ext cx="372589" cy="57833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Ellipse 137">
            <a:extLst>
              <a:ext uri="{FF2B5EF4-FFF2-40B4-BE49-F238E27FC236}">
                <a16:creationId xmlns:a16="http://schemas.microsoft.com/office/drawing/2014/main" id="{1756508F-526F-C977-510F-D06B48424714}"/>
              </a:ext>
            </a:extLst>
          </p:cNvPr>
          <p:cNvSpPr/>
          <p:nvPr/>
        </p:nvSpPr>
        <p:spPr>
          <a:xfrm>
            <a:off x="6610243" y="218348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9" name="Ellipse 138">
            <a:extLst>
              <a:ext uri="{FF2B5EF4-FFF2-40B4-BE49-F238E27FC236}">
                <a16:creationId xmlns:a16="http://schemas.microsoft.com/office/drawing/2014/main" id="{45CBE4DD-D421-164E-1A9D-D0972DBFDD8E}"/>
              </a:ext>
            </a:extLst>
          </p:cNvPr>
          <p:cNvSpPr/>
          <p:nvPr/>
        </p:nvSpPr>
        <p:spPr>
          <a:xfrm>
            <a:off x="7687674" y="120256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0" name="Connecteur droit avec flèche 139">
            <a:extLst>
              <a:ext uri="{FF2B5EF4-FFF2-40B4-BE49-F238E27FC236}">
                <a16:creationId xmlns:a16="http://schemas.microsoft.com/office/drawing/2014/main" id="{5DA5ECB7-800D-D0AE-948F-83896B28EA68}"/>
              </a:ext>
            </a:extLst>
          </p:cNvPr>
          <p:cNvCxnSpPr>
            <a:cxnSpLocks/>
            <a:endCxn id="139" idx="7"/>
          </p:cNvCxnSpPr>
          <p:nvPr/>
        </p:nvCxnSpPr>
        <p:spPr>
          <a:xfrm flipH="1">
            <a:off x="7836935" y="1009947"/>
            <a:ext cx="384413" cy="214438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onnecteur droit 143">
            <a:extLst>
              <a:ext uri="{FF2B5EF4-FFF2-40B4-BE49-F238E27FC236}">
                <a16:creationId xmlns:a16="http://schemas.microsoft.com/office/drawing/2014/main" id="{A99687C3-35D5-4672-63CB-B433F4BC2303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8213094" y="1009947"/>
            <a:ext cx="421413" cy="43634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Connecteur droit 146">
            <a:extLst>
              <a:ext uri="{FF2B5EF4-FFF2-40B4-BE49-F238E27FC236}">
                <a16:creationId xmlns:a16="http://schemas.microsoft.com/office/drawing/2014/main" id="{B86DA104-D3DD-C74F-1ACA-76156E80EF6C}"/>
              </a:ext>
            </a:extLst>
          </p:cNvPr>
          <p:cNvCxnSpPr>
            <a:cxnSpLocks/>
            <a:stCxn id="139" idx="3"/>
          </p:cNvCxnSpPr>
          <p:nvPr/>
        </p:nvCxnSpPr>
        <p:spPr>
          <a:xfrm flipH="1">
            <a:off x="7097187" y="1329725"/>
            <a:ext cx="616096" cy="928249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Connecteur droit 150">
            <a:extLst>
              <a:ext uri="{FF2B5EF4-FFF2-40B4-BE49-F238E27FC236}">
                <a16:creationId xmlns:a16="http://schemas.microsoft.com/office/drawing/2014/main" id="{FD87FE16-A967-64F9-0F19-688342EF0EDF}"/>
              </a:ext>
            </a:extLst>
          </p:cNvPr>
          <p:cNvCxnSpPr>
            <a:cxnSpLocks/>
          </p:cNvCxnSpPr>
          <p:nvPr/>
        </p:nvCxnSpPr>
        <p:spPr>
          <a:xfrm flipH="1">
            <a:off x="7097187" y="1995039"/>
            <a:ext cx="658156" cy="26293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Connecteur droit 153">
            <a:extLst>
              <a:ext uri="{FF2B5EF4-FFF2-40B4-BE49-F238E27FC236}">
                <a16:creationId xmlns:a16="http://schemas.microsoft.com/office/drawing/2014/main" id="{EA9D4097-166C-40E4-F925-0405DBE17F48}"/>
              </a:ext>
            </a:extLst>
          </p:cNvPr>
          <p:cNvCxnSpPr>
            <a:cxnSpLocks/>
            <a:stCxn id="10" idx="3"/>
          </p:cNvCxnSpPr>
          <p:nvPr/>
        </p:nvCxnSpPr>
        <p:spPr>
          <a:xfrm flipH="1">
            <a:off x="7775108" y="1158921"/>
            <a:ext cx="859399" cy="85793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Connecteur droit avec flèche 156">
            <a:extLst>
              <a:ext uri="{FF2B5EF4-FFF2-40B4-BE49-F238E27FC236}">
                <a16:creationId xmlns:a16="http://schemas.microsoft.com/office/drawing/2014/main" id="{1B9C8D97-3B67-D22C-222C-440071AED789}"/>
              </a:ext>
            </a:extLst>
          </p:cNvPr>
          <p:cNvCxnSpPr>
            <a:cxnSpLocks/>
            <a:endCxn id="138" idx="5"/>
          </p:cNvCxnSpPr>
          <p:nvPr/>
        </p:nvCxnSpPr>
        <p:spPr>
          <a:xfrm flipH="1">
            <a:off x="6759504" y="2245895"/>
            <a:ext cx="365551" cy="6474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Connecteur droit 160">
            <a:extLst>
              <a:ext uri="{FF2B5EF4-FFF2-40B4-BE49-F238E27FC236}">
                <a16:creationId xmlns:a16="http://schemas.microsoft.com/office/drawing/2014/main" id="{AC9959D3-7635-EAF9-E485-2FE1C156BB8A}"/>
              </a:ext>
            </a:extLst>
          </p:cNvPr>
          <p:cNvCxnSpPr>
            <a:cxnSpLocks/>
            <a:endCxn id="163" idx="6"/>
          </p:cNvCxnSpPr>
          <p:nvPr/>
        </p:nvCxnSpPr>
        <p:spPr>
          <a:xfrm flipH="1">
            <a:off x="9871026" y="2328301"/>
            <a:ext cx="1022261" cy="8539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Connecteur droit 161">
            <a:extLst>
              <a:ext uri="{FF2B5EF4-FFF2-40B4-BE49-F238E27FC236}">
                <a16:creationId xmlns:a16="http://schemas.microsoft.com/office/drawing/2014/main" id="{D9E4E053-5ED9-2F25-1A33-70F9381E1380}"/>
              </a:ext>
            </a:extLst>
          </p:cNvPr>
          <p:cNvCxnSpPr>
            <a:cxnSpLocks/>
            <a:stCxn id="163" idx="2"/>
          </p:cNvCxnSpPr>
          <p:nvPr/>
        </p:nvCxnSpPr>
        <p:spPr>
          <a:xfrm flipH="1" flipV="1">
            <a:off x="9130748" y="2350118"/>
            <a:ext cx="565408" cy="6357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Ellipse 162">
            <a:extLst>
              <a:ext uri="{FF2B5EF4-FFF2-40B4-BE49-F238E27FC236}">
                <a16:creationId xmlns:a16="http://schemas.microsoft.com/office/drawing/2014/main" id="{D3EA01A1-5BD6-B76E-7698-EA9A9FE7BA47}"/>
              </a:ext>
            </a:extLst>
          </p:cNvPr>
          <p:cNvSpPr/>
          <p:nvPr/>
        </p:nvSpPr>
        <p:spPr>
          <a:xfrm>
            <a:off x="9696156" y="233920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4" name="Connecteur droit 163">
            <a:extLst>
              <a:ext uri="{FF2B5EF4-FFF2-40B4-BE49-F238E27FC236}">
                <a16:creationId xmlns:a16="http://schemas.microsoft.com/office/drawing/2014/main" id="{86DB60B3-D8D6-9018-995A-0ABD7A131E82}"/>
              </a:ext>
            </a:extLst>
          </p:cNvPr>
          <p:cNvCxnSpPr>
            <a:cxnSpLocks/>
            <a:endCxn id="165" idx="5"/>
          </p:cNvCxnSpPr>
          <p:nvPr/>
        </p:nvCxnSpPr>
        <p:spPr>
          <a:xfrm flipH="1" flipV="1">
            <a:off x="10354173" y="1169836"/>
            <a:ext cx="130017" cy="181706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Ellipse 164">
            <a:extLst>
              <a:ext uri="{FF2B5EF4-FFF2-40B4-BE49-F238E27FC236}">
                <a16:creationId xmlns:a16="http://schemas.microsoft.com/office/drawing/2014/main" id="{3EEF7A4F-87E4-6077-B522-9CF10CBAC962}"/>
              </a:ext>
            </a:extLst>
          </p:cNvPr>
          <p:cNvSpPr/>
          <p:nvPr/>
        </p:nvSpPr>
        <p:spPr>
          <a:xfrm>
            <a:off x="10204912" y="104267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270818B1-34E2-8F06-84AC-C6AEEFA9D5D7}"/>
              </a:ext>
            </a:extLst>
          </p:cNvPr>
          <p:cNvSpPr/>
          <p:nvPr/>
        </p:nvSpPr>
        <p:spPr>
          <a:xfrm>
            <a:off x="8920706" y="504844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0D466339-A548-C919-1584-BF9A58138D0D}"/>
              </a:ext>
            </a:extLst>
          </p:cNvPr>
          <p:cNvSpPr/>
          <p:nvPr/>
        </p:nvSpPr>
        <p:spPr>
          <a:xfrm>
            <a:off x="8547072" y="466252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374B2B1-0F1F-826C-FB8D-A3A9C984E71D}"/>
              </a:ext>
            </a:extLst>
          </p:cNvPr>
          <p:cNvSpPr/>
          <p:nvPr/>
        </p:nvSpPr>
        <p:spPr>
          <a:xfrm>
            <a:off x="6522808" y="3716606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502F0165-EF84-F0FC-6625-B4166F4BF1F7}"/>
              </a:ext>
            </a:extLst>
          </p:cNvPr>
          <p:cNvSpPr/>
          <p:nvPr/>
        </p:nvSpPr>
        <p:spPr>
          <a:xfrm>
            <a:off x="5669193" y="359189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E828811D-8420-C958-D366-788C03B5C330}"/>
              </a:ext>
            </a:extLst>
          </p:cNvPr>
          <p:cNvSpPr/>
          <p:nvPr/>
        </p:nvSpPr>
        <p:spPr>
          <a:xfrm>
            <a:off x="7079523" y="36422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974175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80" y="135505"/>
            <a:ext cx="3893317" cy="47998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2) Sept.-oct. 1870 : Siège de Paris ; A l’est, capitulation de Toul, Strasbourg et Metz ; Invasion allemande jusqu’à Orléans et Laon</a:t>
            </a:r>
          </a:p>
          <a:p>
            <a:endParaRPr lang="fr-FR" b="1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*23-27 sept. 1870 : A l’est…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Toul et Strasbourg capitulent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Permettant ainsi aux Allemands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De lancer une offensive au sud de Paris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*11 oct. 1870 : Orléans est prise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Les Français se retirent en Sologne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*27 oct. 1870 : Enfin, à l’est…</a:t>
            </a:r>
          </a:p>
          <a:p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Bazaine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capitule dans Metz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*Nov. 1870 : Le dernier sursaut…</a:t>
            </a:r>
          </a:p>
        </p:txBody>
      </p:sp>
      <p:pic>
        <p:nvPicPr>
          <p:cNvPr id="5" name="Image 4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A1895C69-0B74-2941-5F43-B01D20B237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69" t="9387"/>
          <a:stretch/>
        </p:blipFill>
        <p:spPr>
          <a:xfrm>
            <a:off x="4162567" y="137411"/>
            <a:ext cx="7935054" cy="578758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Image 7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E4F1DFFB-D36D-D67A-7E7B-5065AEB22F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138" r="85559"/>
          <a:stretch/>
        </p:blipFill>
        <p:spPr>
          <a:xfrm>
            <a:off x="4162567" y="4089112"/>
            <a:ext cx="1405720" cy="269683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F4D0F438-F85C-2D00-D0AA-9AAD7561C4B5}"/>
              </a:ext>
            </a:extLst>
          </p:cNvPr>
          <p:cNvSpPr/>
          <p:nvPr/>
        </p:nvSpPr>
        <p:spPr>
          <a:xfrm>
            <a:off x="9834922" y="168458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E1FB3F2-15A1-D329-31B7-FBB152ECF3F5}"/>
              </a:ext>
            </a:extLst>
          </p:cNvPr>
          <p:cNvSpPr/>
          <p:nvPr/>
        </p:nvSpPr>
        <p:spPr>
          <a:xfrm>
            <a:off x="8608898" y="103176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511D353B-5413-10A5-9462-A22B51B8D8E3}"/>
              </a:ext>
            </a:extLst>
          </p:cNvPr>
          <p:cNvSpPr/>
          <p:nvPr/>
        </p:nvSpPr>
        <p:spPr>
          <a:xfrm>
            <a:off x="11133734" y="232830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2B3EBF66-B330-8696-55A4-85AFE5015E80}"/>
              </a:ext>
            </a:extLst>
          </p:cNvPr>
          <p:cNvSpPr/>
          <p:nvPr/>
        </p:nvSpPr>
        <p:spPr>
          <a:xfrm>
            <a:off x="10396755" y="1610095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85FB9294-6141-A80D-090C-CE5A5A481F8D}"/>
              </a:ext>
            </a:extLst>
          </p:cNvPr>
          <p:cNvSpPr/>
          <p:nvPr/>
        </p:nvSpPr>
        <p:spPr>
          <a:xfrm>
            <a:off x="11275919" y="186788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A51F5084-88FA-91B3-A8E3-6D03E33C2410}"/>
              </a:ext>
            </a:extLst>
          </p:cNvPr>
          <p:cNvSpPr/>
          <p:nvPr/>
        </p:nvSpPr>
        <p:spPr>
          <a:xfrm>
            <a:off x="11633035" y="135154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F78B0025-8815-6043-E5D0-9A5E910DAE3F}"/>
              </a:ext>
            </a:extLst>
          </p:cNvPr>
          <p:cNvSpPr/>
          <p:nvPr/>
        </p:nvSpPr>
        <p:spPr>
          <a:xfrm>
            <a:off x="11437459" y="59834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4C56201F-445B-73B6-CD86-1F0B04A33572}"/>
              </a:ext>
            </a:extLst>
          </p:cNvPr>
          <p:cNvCxnSpPr>
            <a:cxnSpLocks/>
            <a:endCxn id="14" idx="0"/>
          </p:cNvCxnSpPr>
          <p:nvPr/>
        </p:nvCxnSpPr>
        <p:spPr>
          <a:xfrm flipH="1">
            <a:off x="10484190" y="747323"/>
            <a:ext cx="409097" cy="862772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40FA1779-17BF-4C91-1E06-ACA5091BD9A2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10893287" y="672836"/>
            <a:ext cx="544172" cy="74487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249D23D0-2A5B-E9C1-7E35-77A097802014}"/>
              </a:ext>
            </a:extLst>
          </p:cNvPr>
          <p:cNvCxnSpPr>
            <a:cxnSpLocks/>
            <a:stCxn id="25" idx="3"/>
            <a:endCxn id="24" idx="7"/>
          </p:cNvCxnSpPr>
          <p:nvPr/>
        </p:nvCxnSpPr>
        <p:spPr>
          <a:xfrm flipH="1">
            <a:off x="11425180" y="1478699"/>
            <a:ext cx="233464" cy="41100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2FA87E09-1F87-1BD1-6B36-05BACFCB6096}"/>
              </a:ext>
            </a:extLst>
          </p:cNvPr>
          <p:cNvCxnSpPr>
            <a:cxnSpLocks/>
            <a:stCxn id="14" idx="3"/>
            <a:endCxn id="9" idx="6"/>
          </p:cNvCxnSpPr>
          <p:nvPr/>
        </p:nvCxnSpPr>
        <p:spPr>
          <a:xfrm flipH="1">
            <a:off x="10009792" y="1737252"/>
            <a:ext cx="412572" cy="2181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771F5F49-FF81-D533-D76E-BE020B00BF30}"/>
              </a:ext>
            </a:extLst>
          </p:cNvPr>
          <p:cNvCxnSpPr>
            <a:cxnSpLocks/>
            <a:endCxn id="10" idx="4"/>
          </p:cNvCxnSpPr>
          <p:nvPr/>
        </p:nvCxnSpPr>
        <p:spPr>
          <a:xfrm flipV="1">
            <a:off x="8696333" y="1180738"/>
            <a:ext cx="0" cy="836118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Connecteur droit 129">
            <a:extLst>
              <a:ext uri="{FF2B5EF4-FFF2-40B4-BE49-F238E27FC236}">
                <a16:creationId xmlns:a16="http://schemas.microsoft.com/office/drawing/2014/main" id="{98599C55-A59A-D344-0C0F-0013A4FAAB4B}"/>
              </a:ext>
            </a:extLst>
          </p:cNvPr>
          <p:cNvCxnSpPr>
            <a:cxnSpLocks/>
            <a:endCxn id="2" idx="6"/>
          </p:cNvCxnSpPr>
          <p:nvPr/>
        </p:nvCxnSpPr>
        <p:spPr>
          <a:xfrm flipH="1">
            <a:off x="9871026" y="2328301"/>
            <a:ext cx="1022261" cy="8539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Connecteur droit 133">
            <a:extLst>
              <a:ext uri="{FF2B5EF4-FFF2-40B4-BE49-F238E27FC236}">
                <a16:creationId xmlns:a16="http://schemas.microsoft.com/office/drawing/2014/main" id="{5267E27B-941D-B0F4-1DC6-0DC541CC15C9}"/>
              </a:ext>
            </a:extLst>
          </p:cNvPr>
          <p:cNvCxnSpPr>
            <a:cxnSpLocks/>
            <a:stCxn id="24" idx="4"/>
          </p:cNvCxnSpPr>
          <p:nvPr/>
        </p:nvCxnSpPr>
        <p:spPr>
          <a:xfrm flipH="1">
            <a:off x="10893287" y="2016856"/>
            <a:ext cx="470067" cy="31144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Connecteur droit avec flèche 136">
            <a:extLst>
              <a:ext uri="{FF2B5EF4-FFF2-40B4-BE49-F238E27FC236}">
                <a16:creationId xmlns:a16="http://schemas.microsoft.com/office/drawing/2014/main" id="{D57DE81F-6764-3F07-8022-6E04E0315001}"/>
              </a:ext>
            </a:extLst>
          </p:cNvPr>
          <p:cNvCxnSpPr>
            <a:cxnSpLocks/>
            <a:stCxn id="24" idx="4"/>
            <a:endCxn id="13" idx="7"/>
          </p:cNvCxnSpPr>
          <p:nvPr/>
        </p:nvCxnSpPr>
        <p:spPr>
          <a:xfrm flipH="1">
            <a:off x="11282995" y="2016856"/>
            <a:ext cx="80359" cy="333262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61FE65AD-A2CA-EFF6-339F-A632002B7DF7}"/>
              </a:ext>
            </a:extLst>
          </p:cNvPr>
          <p:cNvCxnSpPr>
            <a:cxnSpLocks/>
          </p:cNvCxnSpPr>
          <p:nvPr/>
        </p:nvCxnSpPr>
        <p:spPr>
          <a:xfrm flipH="1" flipV="1">
            <a:off x="8696333" y="2016856"/>
            <a:ext cx="434415" cy="33326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4F1A36A4-E857-E86B-66F3-CE9FFA734A26}"/>
              </a:ext>
            </a:extLst>
          </p:cNvPr>
          <p:cNvCxnSpPr>
            <a:cxnSpLocks/>
            <a:stCxn id="2" idx="2"/>
          </p:cNvCxnSpPr>
          <p:nvPr/>
        </p:nvCxnSpPr>
        <p:spPr>
          <a:xfrm flipH="1" flipV="1">
            <a:off x="9130748" y="2350118"/>
            <a:ext cx="565408" cy="6357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6FC06DAE-7682-18A1-585F-5EF28A7282F3}"/>
              </a:ext>
            </a:extLst>
          </p:cNvPr>
          <p:cNvCxnSpPr>
            <a:cxnSpLocks/>
            <a:stCxn id="14" idx="3"/>
          </p:cNvCxnSpPr>
          <p:nvPr/>
        </p:nvCxnSpPr>
        <p:spPr>
          <a:xfrm flipH="1">
            <a:off x="10009792" y="1737252"/>
            <a:ext cx="412572" cy="279604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BD86B18B-A1A7-2591-8157-F2C56DFAB348}"/>
              </a:ext>
            </a:extLst>
          </p:cNvPr>
          <p:cNvCxnSpPr>
            <a:cxnSpLocks/>
          </p:cNvCxnSpPr>
          <p:nvPr/>
        </p:nvCxnSpPr>
        <p:spPr>
          <a:xfrm flipH="1" flipV="1">
            <a:off x="9130748" y="1759069"/>
            <a:ext cx="879044" cy="257787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Connecteur droit avec flèche 130">
            <a:extLst>
              <a:ext uri="{FF2B5EF4-FFF2-40B4-BE49-F238E27FC236}">
                <a16:creationId xmlns:a16="http://schemas.microsoft.com/office/drawing/2014/main" id="{AEE73E79-33EF-74C1-E78B-9392144D62AA}"/>
              </a:ext>
            </a:extLst>
          </p:cNvPr>
          <p:cNvCxnSpPr>
            <a:cxnSpLocks/>
            <a:endCxn id="10" idx="5"/>
          </p:cNvCxnSpPr>
          <p:nvPr/>
        </p:nvCxnSpPr>
        <p:spPr>
          <a:xfrm flipH="1" flipV="1">
            <a:off x="8758159" y="1158921"/>
            <a:ext cx="372589" cy="57833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Ellipse 137">
            <a:extLst>
              <a:ext uri="{FF2B5EF4-FFF2-40B4-BE49-F238E27FC236}">
                <a16:creationId xmlns:a16="http://schemas.microsoft.com/office/drawing/2014/main" id="{1756508F-526F-C977-510F-D06B48424714}"/>
              </a:ext>
            </a:extLst>
          </p:cNvPr>
          <p:cNvSpPr/>
          <p:nvPr/>
        </p:nvSpPr>
        <p:spPr>
          <a:xfrm>
            <a:off x="6610243" y="218348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9" name="Ellipse 138">
            <a:extLst>
              <a:ext uri="{FF2B5EF4-FFF2-40B4-BE49-F238E27FC236}">
                <a16:creationId xmlns:a16="http://schemas.microsoft.com/office/drawing/2014/main" id="{45CBE4DD-D421-164E-1A9D-D0972DBFDD8E}"/>
              </a:ext>
            </a:extLst>
          </p:cNvPr>
          <p:cNvSpPr/>
          <p:nvPr/>
        </p:nvSpPr>
        <p:spPr>
          <a:xfrm>
            <a:off x="7687674" y="120256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0" name="Connecteur droit avec flèche 139">
            <a:extLst>
              <a:ext uri="{FF2B5EF4-FFF2-40B4-BE49-F238E27FC236}">
                <a16:creationId xmlns:a16="http://schemas.microsoft.com/office/drawing/2014/main" id="{5DA5ECB7-800D-D0AE-948F-83896B28EA68}"/>
              </a:ext>
            </a:extLst>
          </p:cNvPr>
          <p:cNvCxnSpPr>
            <a:cxnSpLocks/>
            <a:endCxn id="139" idx="7"/>
          </p:cNvCxnSpPr>
          <p:nvPr/>
        </p:nvCxnSpPr>
        <p:spPr>
          <a:xfrm flipH="1">
            <a:off x="7836935" y="1009947"/>
            <a:ext cx="384413" cy="214438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onnecteur droit 143">
            <a:extLst>
              <a:ext uri="{FF2B5EF4-FFF2-40B4-BE49-F238E27FC236}">
                <a16:creationId xmlns:a16="http://schemas.microsoft.com/office/drawing/2014/main" id="{A99687C3-35D5-4672-63CB-B433F4BC2303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8213094" y="1009947"/>
            <a:ext cx="421413" cy="43634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Connecteur droit 146">
            <a:extLst>
              <a:ext uri="{FF2B5EF4-FFF2-40B4-BE49-F238E27FC236}">
                <a16:creationId xmlns:a16="http://schemas.microsoft.com/office/drawing/2014/main" id="{B86DA104-D3DD-C74F-1ACA-76156E80EF6C}"/>
              </a:ext>
            </a:extLst>
          </p:cNvPr>
          <p:cNvCxnSpPr>
            <a:cxnSpLocks/>
            <a:stCxn id="139" idx="3"/>
          </p:cNvCxnSpPr>
          <p:nvPr/>
        </p:nvCxnSpPr>
        <p:spPr>
          <a:xfrm flipH="1">
            <a:off x="7097187" y="1329725"/>
            <a:ext cx="616096" cy="928249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Connecteur droit 150">
            <a:extLst>
              <a:ext uri="{FF2B5EF4-FFF2-40B4-BE49-F238E27FC236}">
                <a16:creationId xmlns:a16="http://schemas.microsoft.com/office/drawing/2014/main" id="{FD87FE16-A967-64F9-0F19-688342EF0EDF}"/>
              </a:ext>
            </a:extLst>
          </p:cNvPr>
          <p:cNvCxnSpPr>
            <a:cxnSpLocks/>
          </p:cNvCxnSpPr>
          <p:nvPr/>
        </p:nvCxnSpPr>
        <p:spPr>
          <a:xfrm flipH="1">
            <a:off x="7097187" y="1995039"/>
            <a:ext cx="658156" cy="26293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Connecteur droit 153">
            <a:extLst>
              <a:ext uri="{FF2B5EF4-FFF2-40B4-BE49-F238E27FC236}">
                <a16:creationId xmlns:a16="http://schemas.microsoft.com/office/drawing/2014/main" id="{EA9D4097-166C-40E4-F925-0405DBE17F48}"/>
              </a:ext>
            </a:extLst>
          </p:cNvPr>
          <p:cNvCxnSpPr>
            <a:cxnSpLocks/>
            <a:stCxn id="10" idx="3"/>
          </p:cNvCxnSpPr>
          <p:nvPr/>
        </p:nvCxnSpPr>
        <p:spPr>
          <a:xfrm flipH="1">
            <a:off x="7775108" y="1158921"/>
            <a:ext cx="859399" cy="85793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Connecteur droit avec flèche 156">
            <a:extLst>
              <a:ext uri="{FF2B5EF4-FFF2-40B4-BE49-F238E27FC236}">
                <a16:creationId xmlns:a16="http://schemas.microsoft.com/office/drawing/2014/main" id="{1B9C8D97-3B67-D22C-222C-440071AED789}"/>
              </a:ext>
            </a:extLst>
          </p:cNvPr>
          <p:cNvCxnSpPr>
            <a:cxnSpLocks/>
            <a:endCxn id="138" idx="5"/>
          </p:cNvCxnSpPr>
          <p:nvPr/>
        </p:nvCxnSpPr>
        <p:spPr>
          <a:xfrm flipH="1">
            <a:off x="6759504" y="2245895"/>
            <a:ext cx="365551" cy="6474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0397FE59-EA71-35C5-BE0D-07D82AC24755}"/>
              </a:ext>
            </a:extLst>
          </p:cNvPr>
          <p:cNvSpPr/>
          <p:nvPr/>
        </p:nvSpPr>
        <p:spPr>
          <a:xfrm>
            <a:off x="9696156" y="233920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FBC20D13-4AE1-E97F-3CD3-78180455BA8A}"/>
              </a:ext>
            </a:extLst>
          </p:cNvPr>
          <p:cNvSpPr/>
          <p:nvPr/>
        </p:nvSpPr>
        <p:spPr>
          <a:xfrm>
            <a:off x="6192800" y="335451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D6C74566-5CC2-982F-978B-E95B1347A11F}"/>
              </a:ext>
            </a:extLst>
          </p:cNvPr>
          <p:cNvCxnSpPr>
            <a:cxnSpLocks/>
          </p:cNvCxnSpPr>
          <p:nvPr/>
        </p:nvCxnSpPr>
        <p:spPr>
          <a:xfrm flipH="1">
            <a:off x="8920706" y="2089109"/>
            <a:ext cx="799027" cy="58783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A8C913F9-074E-9104-91D1-8BF3B84B578D}"/>
              </a:ext>
            </a:extLst>
          </p:cNvPr>
          <p:cNvCxnSpPr>
            <a:cxnSpLocks/>
          </p:cNvCxnSpPr>
          <p:nvPr/>
        </p:nvCxnSpPr>
        <p:spPr>
          <a:xfrm flipH="1">
            <a:off x="7553739" y="2676939"/>
            <a:ext cx="1333098" cy="417153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onnecteur droit 128">
            <a:extLst>
              <a:ext uri="{FF2B5EF4-FFF2-40B4-BE49-F238E27FC236}">
                <a16:creationId xmlns:a16="http://schemas.microsoft.com/office/drawing/2014/main" id="{6B1ADFF3-41A1-53CC-5583-50E7EEBE7BCC}"/>
              </a:ext>
            </a:extLst>
          </p:cNvPr>
          <p:cNvCxnSpPr>
            <a:cxnSpLocks/>
            <a:stCxn id="2" idx="4"/>
          </p:cNvCxnSpPr>
          <p:nvPr/>
        </p:nvCxnSpPr>
        <p:spPr>
          <a:xfrm flipH="1">
            <a:off x="9130748" y="2488183"/>
            <a:ext cx="652843" cy="605413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Connecteur droit 140">
            <a:extLst>
              <a:ext uri="{FF2B5EF4-FFF2-40B4-BE49-F238E27FC236}">
                <a16:creationId xmlns:a16="http://schemas.microsoft.com/office/drawing/2014/main" id="{8E72AAE2-F43A-D83B-1A2B-EE07A33F18F0}"/>
              </a:ext>
            </a:extLst>
          </p:cNvPr>
          <p:cNvCxnSpPr>
            <a:cxnSpLocks/>
          </p:cNvCxnSpPr>
          <p:nvPr/>
        </p:nvCxnSpPr>
        <p:spPr>
          <a:xfrm flipH="1">
            <a:off x="7836935" y="3168083"/>
            <a:ext cx="1224772" cy="38094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Connecteur droit avec flèche 145">
            <a:extLst>
              <a:ext uri="{FF2B5EF4-FFF2-40B4-BE49-F238E27FC236}">
                <a16:creationId xmlns:a16="http://schemas.microsoft.com/office/drawing/2014/main" id="{313FD6FD-69FA-19A6-32B5-722A071094A4}"/>
              </a:ext>
            </a:extLst>
          </p:cNvPr>
          <p:cNvCxnSpPr>
            <a:cxnSpLocks/>
            <a:endCxn id="177" idx="6"/>
          </p:cNvCxnSpPr>
          <p:nvPr/>
        </p:nvCxnSpPr>
        <p:spPr>
          <a:xfrm flipH="1">
            <a:off x="6382340" y="3093596"/>
            <a:ext cx="1171399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Connecteur droit avec flèche 151">
            <a:extLst>
              <a:ext uri="{FF2B5EF4-FFF2-40B4-BE49-F238E27FC236}">
                <a16:creationId xmlns:a16="http://schemas.microsoft.com/office/drawing/2014/main" id="{E4BC245F-03DA-3B20-B55D-C1C3297D1780}"/>
              </a:ext>
            </a:extLst>
          </p:cNvPr>
          <p:cNvCxnSpPr>
            <a:cxnSpLocks/>
          </p:cNvCxnSpPr>
          <p:nvPr/>
        </p:nvCxnSpPr>
        <p:spPr>
          <a:xfrm flipH="1" flipV="1">
            <a:off x="6367670" y="3420913"/>
            <a:ext cx="1407438" cy="12811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Connecteur droit avec flèche 155">
            <a:extLst>
              <a:ext uri="{FF2B5EF4-FFF2-40B4-BE49-F238E27FC236}">
                <a16:creationId xmlns:a16="http://schemas.microsoft.com/office/drawing/2014/main" id="{6F9BFFB4-ADF0-8E30-FA06-EEEBFCA8C3FD}"/>
              </a:ext>
            </a:extLst>
          </p:cNvPr>
          <p:cNvCxnSpPr>
            <a:cxnSpLocks/>
            <a:endCxn id="177" idx="7"/>
          </p:cNvCxnSpPr>
          <p:nvPr/>
        </p:nvCxnSpPr>
        <p:spPr>
          <a:xfrm flipH="1">
            <a:off x="6356731" y="2328301"/>
            <a:ext cx="249945" cy="712625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Ellipse 163">
            <a:extLst>
              <a:ext uri="{FF2B5EF4-FFF2-40B4-BE49-F238E27FC236}">
                <a16:creationId xmlns:a16="http://schemas.microsoft.com/office/drawing/2014/main" id="{E94839AF-C8C8-419C-B2DC-4F0294980F4E}"/>
              </a:ext>
            </a:extLst>
          </p:cNvPr>
          <p:cNvSpPr/>
          <p:nvPr/>
        </p:nvSpPr>
        <p:spPr>
          <a:xfrm>
            <a:off x="6522808" y="3716606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5" name="Ellipse 164">
            <a:extLst>
              <a:ext uri="{FF2B5EF4-FFF2-40B4-BE49-F238E27FC236}">
                <a16:creationId xmlns:a16="http://schemas.microsoft.com/office/drawing/2014/main" id="{E3C9AB33-50E2-7DCD-7506-FB81907D70F1}"/>
              </a:ext>
            </a:extLst>
          </p:cNvPr>
          <p:cNvSpPr/>
          <p:nvPr/>
        </p:nvSpPr>
        <p:spPr>
          <a:xfrm>
            <a:off x="5669193" y="359189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7" name="Ellipse 176">
            <a:extLst>
              <a:ext uri="{FF2B5EF4-FFF2-40B4-BE49-F238E27FC236}">
                <a16:creationId xmlns:a16="http://schemas.microsoft.com/office/drawing/2014/main" id="{BF52EB6E-1B31-A732-C27B-C10B849BA486}"/>
              </a:ext>
            </a:extLst>
          </p:cNvPr>
          <p:cNvSpPr/>
          <p:nvPr/>
        </p:nvSpPr>
        <p:spPr>
          <a:xfrm>
            <a:off x="6207470" y="301910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1" name="Connecteur droit avec flèche 180">
            <a:extLst>
              <a:ext uri="{FF2B5EF4-FFF2-40B4-BE49-F238E27FC236}">
                <a16:creationId xmlns:a16="http://schemas.microsoft.com/office/drawing/2014/main" id="{D49669B7-7AC5-2BE4-55ED-F6F32388F868}"/>
              </a:ext>
            </a:extLst>
          </p:cNvPr>
          <p:cNvCxnSpPr>
            <a:cxnSpLocks/>
            <a:stCxn id="177" idx="3"/>
            <a:endCxn id="165" idx="6"/>
          </p:cNvCxnSpPr>
          <p:nvPr/>
        </p:nvCxnSpPr>
        <p:spPr>
          <a:xfrm flipH="1">
            <a:off x="5844063" y="3146266"/>
            <a:ext cx="389016" cy="52011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Connecteur droit avec flèche 183">
            <a:extLst>
              <a:ext uri="{FF2B5EF4-FFF2-40B4-BE49-F238E27FC236}">
                <a16:creationId xmlns:a16="http://schemas.microsoft.com/office/drawing/2014/main" id="{6F7BCD54-1265-11D2-6EC1-4F69B7C69F41}"/>
              </a:ext>
            </a:extLst>
          </p:cNvPr>
          <p:cNvCxnSpPr>
            <a:cxnSpLocks/>
            <a:stCxn id="15" idx="5"/>
            <a:endCxn id="164" idx="1"/>
          </p:cNvCxnSpPr>
          <p:nvPr/>
        </p:nvCxnSpPr>
        <p:spPr>
          <a:xfrm>
            <a:off x="6342061" y="3481670"/>
            <a:ext cx="206356" cy="25675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Connecteur droit 187">
            <a:extLst>
              <a:ext uri="{FF2B5EF4-FFF2-40B4-BE49-F238E27FC236}">
                <a16:creationId xmlns:a16="http://schemas.microsoft.com/office/drawing/2014/main" id="{3F691590-E6B5-BC02-8D8C-CF313540632A}"/>
              </a:ext>
            </a:extLst>
          </p:cNvPr>
          <p:cNvCxnSpPr>
            <a:cxnSpLocks/>
            <a:endCxn id="189" idx="5"/>
          </p:cNvCxnSpPr>
          <p:nvPr/>
        </p:nvCxnSpPr>
        <p:spPr>
          <a:xfrm flipH="1" flipV="1">
            <a:off x="10354173" y="1169836"/>
            <a:ext cx="130017" cy="181706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Ellipse 188">
            <a:extLst>
              <a:ext uri="{FF2B5EF4-FFF2-40B4-BE49-F238E27FC236}">
                <a16:creationId xmlns:a16="http://schemas.microsoft.com/office/drawing/2014/main" id="{FBC9E060-AD54-6B54-5696-2099D6009FEA}"/>
              </a:ext>
            </a:extLst>
          </p:cNvPr>
          <p:cNvSpPr/>
          <p:nvPr/>
        </p:nvSpPr>
        <p:spPr>
          <a:xfrm>
            <a:off x="10204912" y="104267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6C05253-FAE1-D689-60E3-984AA5BB1470}"/>
              </a:ext>
            </a:extLst>
          </p:cNvPr>
          <p:cNvSpPr/>
          <p:nvPr/>
        </p:nvSpPr>
        <p:spPr>
          <a:xfrm>
            <a:off x="8920706" y="504844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421F5BA-8CB1-CC26-0A27-908A378BC10F}"/>
              </a:ext>
            </a:extLst>
          </p:cNvPr>
          <p:cNvSpPr/>
          <p:nvPr/>
        </p:nvSpPr>
        <p:spPr>
          <a:xfrm>
            <a:off x="8547072" y="466252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3EB25FE1-C22E-5881-97B9-58C3648FCAA9}"/>
              </a:ext>
            </a:extLst>
          </p:cNvPr>
          <p:cNvSpPr/>
          <p:nvPr/>
        </p:nvSpPr>
        <p:spPr>
          <a:xfrm>
            <a:off x="7079523" y="36422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91399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80" y="135505"/>
            <a:ext cx="3916894" cy="61848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3) Nov.-déc. 1870 : Au sud et au nord, échecs des contre-offensives françaises et conquêtes allemandes : Amiens, Orléans et Rouen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*Nov.-déc. 1870 : 3</a:t>
            </a:r>
            <a:r>
              <a:rPr lang="fr-FR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ème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période…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Echec des contre-offensives françaises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*Fin oct. 1870 : Le Nord-est est perdu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Paris est encerclée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*Les armées françaises du sud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celle du nord décident alors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De lancer des contre-offensives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*Avec deux objectifs…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a) Du nord et de la Loire, libérer Paris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b) De la Saône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Attaquer l’est et prendre ainsi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Les Allemands à revers…</a:t>
            </a:r>
          </a:p>
        </p:txBody>
      </p:sp>
      <p:pic>
        <p:nvPicPr>
          <p:cNvPr id="5" name="Image 4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A1895C69-0B74-2941-5F43-B01D20B237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69" t="9387"/>
          <a:stretch/>
        </p:blipFill>
        <p:spPr>
          <a:xfrm>
            <a:off x="4162567" y="137411"/>
            <a:ext cx="7935054" cy="578758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Image 7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E4F1DFFB-D36D-D67A-7E7B-5065AEB22F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138" r="85559"/>
          <a:stretch/>
        </p:blipFill>
        <p:spPr>
          <a:xfrm>
            <a:off x="4162567" y="4089112"/>
            <a:ext cx="1405720" cy="269683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F4D0F438-F85C-2D00-D0AA-9AAD7561C4B5}"/>
              </a:ext>
            </a:extLst>
          </p:cNvPr>
          <p:cNvSpPr/>
          <p:nvPr/>
        </p:nvSpPr>
        <p:spPr>
          <a:xfrm>
            <a:off x="9834922" y="168458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E1FB3F2-15A1-D329-31B7-FBB152ECF3F5}"/>
              </a:ext>
            </a:extLst>
          </p:cNvPr>
          <p:cNvSpPr/>
          <p:nvPr/>
        </p:nvSpPr>
        <p:spPr>
          <a:xfrm>
            <a:off x="8608898" y="103176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511D353B-5413-10A5-9462-A22B51B8D8E3}"/>
              </a:ext>
            </a:extLst>
          </p:cNvPr>
          <p:cNvSpPr/>
          <p:nvPr/>
        </p:nvSpPr>
        <p:spPr>
          <a:xfrm>
            <a:off x="11133734" y="232830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2B3EBF66-B330-8696-55A4-85AFE5015E80}"/>
              </a:ext>
            </a:extLst>
          </p:cNvPr>
          <p:cNvSpPr/>
          <p:nvPr/>
        </p:nvSpPr>
        <p:spPr>
          <a:xfrm>
            <a:off x="10396755" y="1610095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85FB9294-6141-A80D-090C-CE5A5A481F8D}"/>
              </a:ext>
            </a:extLst>
          </p:cNvPr>
          <p:cNvSpPr/>
          <p:nvPr/>
        </p:nvSpPr>
        <p:spPr>
          <a:xfrm>
            <a:off x="11275919" y="186788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A51F5084-88FA-91B3-A8E3-6D03E33C2410}"/>
              </a:ext>
            </a:extLst>
          </p:cNvPr>
          <p:cNvSpPr/>
          <p:nvPr/>
        </p:nvSpPr>
        <p:spPr>
          <a:xfrm>
            <a:off x="11633035" y="135154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F78B0025-8815-6043-E5D0-9A5E910DAE3F}"/>
              </a:ext>
            </a:extLst>
          </p:cNvPr>
          <p:cNvSpPr/>
          <p:nvPr/>
        </p:nvSpPr>
        <p:spPr>
          <a:xfrm>
            <a:off x="11437459" y="59834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4C56201F-445B-73B6-CD86-1F0B04A33572}"/>
              </a:ext>
            </a:extLst>
          </p:cNvPr>
          <p:cNvCxnSpPr>
            <a:cxnSpLocks/>
            <a:endCxn id="14" idx="0"/>
          </p:cNvCxnSpPr>
          <p:nvPr/>
        </p:nvCxnSpPr>
        <p:spPr>
          <a:xfrm flipH="1">
            <a:off x="10484190" y="747323"/>
            <a:ext cx="409097" cy="862772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40FA1779-17BF-4C91-1E06-ACA5091BD9A2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10893287" y="672836"/>
            <a:ext cx="544172" cy="74487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249D23D0-2A5B-E9C1-7E35-77A097802014}"/>
              </a:ext>
            </a:extLst>
          </p:cNvPr>
          <p:cNvCxnSpPr>
            <a:cxnSpLocks/>
            <a:stCxn id="25" idx="3"/>
            <a:endCxn id="24" idx="7"/>
          </p:cNvCxnSpPr>
          <p:nvPr/>
        </p:nvCxnSpPr>
        <p:spPr>
          <a:xfrm flipH="1">
            <a:off x="11425180" y="1478699"/>
            <a:ext cx="233464" cy="41100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2FA87E09-1F87-1BD1-6B36-05BACFCB6096}"/>
              </a:ext>
            </a:extLst>
          </p:cNvPr>
          <p:cNvCxnSpPr>
            <a:cxnSpLocks/>
            <a:stCxn id="14" idx="3"/>
            <a:endCxn id="9" idx="6"/>
          </p:cNvCxnSpPr>
          <p:nvPr/>
        </p:nvCxnSpPr>
        <p:spPr>
          <a:xfrm flipH="1">
            <a:off x="10009792" y="1737252"/>
            <a:ext cx="412572" cy="2181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771F5F49-FF81-D533-D76E-BE020B00BF30}"/>
              </a:ext>
            </a:extLst>
          </p:cNvPr>
          <p:cNvCxnSpPr>
            <a:cxnSpLocks/>
            <a:endCxn id="10" idx="4"/>
          </p:cNvCxnSpPr>
          <p:nvPr/>
        </p:nvCxnSpPr>
        <p:spPr>
          <a:xfrm flipV="1">
            <a:off x="8696333" y="1180738"/>
            <a:ext cx="0" cy="836118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Connecteur droit 129">
            <a:extLst>
              <a:ext uri="{FF2B5EF4-FFF2-40B4-BE49-F238E27FC236}">
                <a16:creationId xmlns:a16="http://schemas.microsoft.com/office/drawing/2014/main" id="{98599C55-A59A-D344-0C0F-0013A4FAAB4B}"/>
              </a:ext>
            </a:extLst>
          </p:cNvPr>
          <p:cNvCxnSpPr>
            <a:cxnSpLocks/>
            <a:endCxn id="2" idx="6"/>
          </p:cNvCxnSpPr>
          <p:nvPr/>
        </p:nvCxnSpPr>
        <p:spPr>
          <a:xfrm flipH="1">
            <a:off x="9871026" y="2328301"/>
            <a:ext cx="1022261" cy="8539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Connecteur droit 133">
            <a:extLst>
              <a:ext uri="{FF2B5EF4-FFF2-40B4-BE49-F238E27FC236}">
                <a16:creationId xmlns:a16="http://schemas.microsoft.com/office/drawing/2014/main" id="{5267E27B-941D-B0F4-1DC6-0DC541CC15C9}"/>
              </a:ext>
            </a:extLst>
          </p:cNvPr>
          <p:cNvCxnSpPr>
            <a:cxnSpLocks/>
            <a:stCxn id="24" idx="4"/>
          </p:cNvCxnSpPr>
          <p:nvPr/>
        </p:nvCxnSpPr>
        <p:spPr>
          <a:xfrm flipH="1">
            <a:off x="10893287" y="2016856"/>
            <a:ext cx="470067" cy="31144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Connecteur droit avec flèche 136">
            <a:extLst>
              <a:ext uri="{FF2B5EF4-FFF2-40B4-BE49-F238E27FC236}">
                <a16:creationId xmlns:a16="http://schemas.microsoft.com/office/drawing/2014/main" id="{D57DE81F-6764-3F07-8022-6E04E0315001}"/>
              </a:ext>
            </a:extLst>
          </p:cNvPr>
          <p:cNvCxnSpPr>
            <a:cxnSpLocks/>
            <a:stCxn id="24" idx="4"/>
            <a:endCxn id="13" idx="7"/>
          </p:cNvCxnSpPr>
          <p:nvPr/>
        </p:nvCxnSpPr>
        <p:spPr>
          <a:xfrm flipH="1">
            <a:off x="11282995" y="2016856"/>
            <a:ext cx="80359" cy="333262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61FE65AD-A2CA-EFF6-339F-A632002B7DF7}"/>
              </a:ext>
            </a:extLst>
          </p:cNvPr>
          <p:cNvCxnSpPr>
            <a:cxnSpLocks/>
          </p:cNvCxnSpPr>
          <p:nvPr/>
        </p:nvCxnSpPr>
        <p:spPr>
          <a:xfrm flipH="1" flipV="1">
            <a:off x="8696333" y="2016856"/>
            <a:ext cx="434415" cy="33326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4F1A36A4-E857-E86B-66F3-CE9FFA734A26}"/>
              </a:ext>
            </a:extLst>
          </p:cNvPr>
          <p:cNvCxnSpPr>
            <a:cxnSpLocks/>
            <a:stCxn id="2" idx="2"/>
          </p:cNvCxnSpPr>
          <p:nvPr/>
        </p:nvCxnSpPr>
        <p:spPr>
          <a:xfrm flipH="1" flipV="1">
            <a:off x="9130748" y="2350118"/>
            <a:ext cx="565408" cy="6357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6FC06DAE-7682-18A1-585F-5EF28A7282F3}"/>
              </a:ext>
            </a:extLst>
          </p:cNvPr>
          <p:cNvCxnSpPr>
            <a:cxnSpLocks/>
            <a:stCxn id="14" idx="3"/>
          </p:cNvCxnSpPr>
          <p:nvPr/>
        </p:nvCxnSpPr>
        <p:spPr>
          <a:xfrm flipH="1">
            <a:off x="10009792" y="1737252"/>
            <a:ext cx="412572" cy="279604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BD86B18B-A1A7-2591-8157-F2C56DFAB348}"/>
              </a:ext>
            </a:extLst>
          </p:cNvPr>
          <p:cNvCxnSpPr>
            <a:cxnSpLocks/>
          </p:cNvCxnSpPr>
          <p:nvPr/>
        </p:nvCxnSpPr>
        <p:spPr>
          <a:xfrm flipH="1" flipV="1">
            <a:off x="9130748" y="1759069"/>
            <a:ext cx="879044" cy="257787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Connecteur droit avec flèche 130">
            <a:extLst>
              <a:ext uri="{FF2B5EF4-FFF2-40B4-BE49-F238E27FC236}">
                <a16:creationId xmlns:a16="http://schemas.microsoft.com/office/drawing/2014/main" id="{AEE73E79-33EF-74C1-E78B-9392144D62AA}"/>
              </a:ext>
            </a:extLst>
          </p:cNvPr>
          <p:cNvCxnSpPr>
            <a:cxnSpLocks/>
            <a:endCxn id="10" idx="5"/>
          </p:cNvCxnSpPr>
          <p:nvPr/>
        </p:nvCxnSpPr>
        <p:spPr>
          <a:xfrm flipH="1" flipV="1">
            <a:off x="8758159" y="1158921"/>
            <a:ext cx="372589" cy="57833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Ellipse 137">
            <a:extLst>
              <a:ext uri="{FF2B5EF4-FFF2-40B4-BE49-F238E27FC236}">
                <a16:creationId xmlns:a16="http://schemas.microsoft.com/office/drawing/2014/main" id="{1756508F-526F-C977-510F-D06B48424714}"/>
              </a:ext>
            </a:extLst>
          </p:cNvPr>
          <p:cNvSpPr/>
          <p:nvPr/>
        </p:nvSpPr>
        <p:spPr>
          <a:xfrm>
            <a:off x="6610243" y="218348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9" name="Ellipse 138">
            <a:extLst>
              <a:ext uri="{FF2B5EF4-FFF2-40B4-BE49-F238E27FC236}">
                <a16:creationId xmlns:a16="http://schemas.microsoft.com/office/drawing/2014/main" id="{45CBE4DD-D421-164E-1A9D-D0972DBFDD8E}"/>
              </a:ext>
            </a:extLst>
          </p:cNvPr>
          <p:cNvSpPr/>
          <p:nvPr/>
        </p:nvSpPr>
        <p:spPr>
          <a:xfrm>
            <a:off x="7687674" y="120256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0" name="Connecteur droit avec flèche 139">
            <a:extLst>
              <a:ext uri="{FF2B5EF4-FFF2-40B4-BE49-F238E27FC236}">
                <a16:creationId xmlns:a16="http://schemas.microsoft.com/office/drawing/2014/main" id="{5DA5ECB7-800D-D0AE-948F-83896B28EA68}"/>
              </a:ext>
            </a:extLst>
          </p:cNvPr>
          <p:cNvCxnSpPr>
            <a:cxnSpLocks/>
            <a:endCxn id="139" idx="7"/>
          </p:cNvCxnSpPr>
          <p:nvPr/>
        </p:nvCxnSpPr>
        <p:spPr>
          <a:xfrm flipH="1">
            <a:off x="7836935" y="1009947"/>
            <a:ext cx="384413" cy="214438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onnecteur droit 143">
            <a:extLst>
              <a:ext uri="{FF2B5EF4-FFF2-40B4-BE49-F238E27FC236}">
                <a16:creationId xmlns:a16="http://schemas.microsoft.com/office/drawing/2014/main" id="{A99687C3-35D5-4672-63CB-B433F4BC2303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8213094" y="1009947"/>
            <a:ext cx="421413" cy="43634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Connecteur droit 146">
            <a:extLst>
              <a:ext uri="{FF2B5EF4-FFF2-40B4-BE49-F238E27FC236}">
                <a16:creationId xmlns:a16="http://schemas.microsoft.com/office/drawing/2014/main" id="{B86DA104-D3DD-C74F-1ACA-76156E80EF6C}"/>
              </a:ext>
            </a:extLst>
          </p:cNvPr>
          <p:cNvCxnSpPr>
            <a:cxnSpLocks/>
            <a:stCxn id="139" idx="3"/>
          </p:cNvCxnSpPr>
          <p:nvPr/>
        </p:nvCxnSpPr>
        <p:spPr>
          <a:xfrm flipH="1">
            <a:off x="7097187" y="1329725"/>
            <a:ext cx="616096" cy="928249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Connecteur droit 150">
            <a:extLst>
              <a:ext uri="{FF2B5EF4-FFF2-40B4-BE49-F238E27FC236}">
                <a16:creationId xmlns:a16="http://schemas.microsoft.com/office/drawing/2014/main" id="{FD87FE16-A967-64F9-0F19-688342EF0EDF}"/>
              </a:ext>
            </a:extLst>
          </p:cNvPr>
          <p:cNvCxnSpPr>
            <a:cxnSpLocks/>
          </p:cNvCxnSpPr>
          <p:nvPr/>
        </p:nvCxnSpPr>
        <p:spPr>
          <a:xfrm flipH="1">
            <a:off x="7097187" y="1995039"/>
            <a:ext cx="658156" cy="26293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Connecteur droit 153">
            <a:extLst>
              <a:ext uri="{FF2B5EF4-FFF2-40B4-BE49-F238E27FC236}">
                <a16:creationId xmlns:a16="http://schemas.microsoft.com/office/drawing/2014/main" id="{EA9D4097-166C-40E4-F925-0405DBE17F48}"/>
              </a:ext>
            </a:extLst>
          </p:cNvPr>
          <p:cNvCxnSpPr>
            <a:cxnSpLocks/>
            <a:stCxn id="10" idx="3"/>
          </p:cNvCxnSpPr>
          <p:nvPr/>
        </p:nvCxnSpPr>
        <p:spPr>
          <a:xfrm flipH="1">
            <a:off x="7775108" y="1158921"/>
            <a:ext cx="859399" cy="85793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Connecteur droit avec flèche 156">
            <a:extLst>
              <a:ext uri="{FF2B5EF4-FFF2-40B4-BE49-F238E27FC236}">
                <a16:creationId xmlns:a16="http://schemas.microsoft.com/office/drawing/2014/main" id="{1B9C8D97-3B67-D22C-222C-440071AED789}"/>
              </a:ext>
            </a:extLst>
          </p:cNvPr>
          <p:cNvCxnSpPr>
            <a:cxnSpLocks/>
            <a:endCxn id="138" idx="5"/>
          </p:cNvCxnSpPr>
          <p:nvPr/>
        </p:nvCxnSpPr>
        <p:spPr>
          <a:xfrm flipH="1">
            <a:off x="6759504" y="2245895"/>
            <a:ext cx="365551" cy="6474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0397FE59-EA71-35C5-BE0D-07D82AC24755}"/>
              </a:ext>
            </a:extLst>
          </p:cNvPr>
          <p:cNvSpPr/>
          <p:nvPr/>
        </p:nvSpPr>
        <p:spPr>
          <a:xfrm>
            <a:off x="9696156" y="233920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D6C74566-5CC2-982F-978B-E95B1347A11F}"/>
              </a:ext>
            </a:extLst>
          </p:cNvPr>
          <p:cNvCxnSpPr>
            <a:cxnSpLocks/>
          </p:cNvCxnSpPr>
          <p:nvPr/>
        </p:nvCxnSpPr>
        <p:spPr>
          <a:xfrm flipH="1">
            <a:off x="8920706" y="2089109"/>
            <a:ext cx="799027" cy="58783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A8C913F9-074E-9104-91D1-8BF3B84B578D}"/>
              </a:ext>
            </a:extLst>
          </p:cNvPr>
          <p:cNvCxnSpPr>
            <a:cxnSpLocks/>
          </p:cNvCxnSpPr>
          <p:nvPr/>
        </p:nvCxnSpPr>
        <p:spPr>
          <a:xfrm flipH="1">
            <a:off x="7553739" y="2676939"/>
            <a:ext cx="1333098" cy="417153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onnecteur droit 128">
            <a:extLst>
              <a:ext uri="{FF2B5EF4-FFF2-40B4-BE49-F238E27FC236}">
                <a16:creationId xmlns:a16="http://schemas.microsoft.com/office/drawing/2014/main" id="{6B1ADFF3-41A1-53CC-5583-50E7EEBE7BCC}"/>
              </a:ext>
            </a:extLst>
          </p:cNvPr>
          <p:cNvCxnSpPr>
            <a:cxnSpLocks/>
            <a:stCxn id="2" idx="4"/>
          </p:cNvCxnSpPr>
          <p:nvPr/>
        </p:nvCxnSpPr>
        <p:spPr>
          <a:xfrm flipH="1">
            <a:off x="9130748" y="2488183"/>
            <a:ext cx="652843" cy="605413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Connecteur droit 140">
            <a:extLst>
              <a:ext uri="{FF2B5EF4-FFF2-40B4-BE49-F238E27FC236}">
                <a16:creationId xmlns:a16="http://schemas.microsoft.com/office/drawing/2014/main" id="{8E72AAE2-F43A-D83B-1A2B-EE07A33F18F0}"/>
              </a:ext>
            </a:extLst>
          </p:cNvPr>
          <p:cNvCxnSpPr>
            <a:cxnSpLocks/>
          </p:cNvCxnSpPr>
          <p:nvPr/>
        </p:nvCxnSpPr>
        <p:spPr>
          <a:xfrm flipH="1">
            <a:off x="7836935" y="3168083"/>
            <a:ext cx="1224772" cy="38094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Connecteur droit avec flèche 145">
            <a:extLst>
              <a:ext uri="{FF2B5EF4-FFF2-40B4-BE49-F238E27FC236}">
                <a16:creationId xmlns:a16="http://schemas.microsoft.com/office/drawing/2014/main" id="{313FD6FD-69FA-19A6-32B5-722A071094A4}"/>
              </a:ext>
            </a:extLst>
          </p:cNvPr>
          <p:cNvCxnSpPr>
            <a:cxnSpLocks/>
          </p:cNvCxnSpPr>
          <p:nvPr/>
        </p:nvCxnSpPr>
        <p:spPr>
          <a:xfrm flipH="1">
            <a:off x="6367670" y="3093596"/>
            <a:ext cx="1186069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Connecteur droit avec flèche 151">
            <a:extLst>
              <a:ext uri="{FF2B5EF4-FFF2-40B4-BE49-F238E27FC236}">
                <a16:creationId xmlns:a16="http://schemas.microsoft.com/office/drawing/2014/main" id="{E4BC245F-03DA-3B20-B55D-C1C3297D1780}"/>
              </a:ext>
            </a:extLst>
          </p:cNvPr>
          <p:cNvCxnSpPr>
            <a:cxnSpLocks/>
          </p:cNvCxnSpPr>
          <p:nvPr/>
        </p:nvCxnSpPr>
        <p:spPr>
          <a:xfrm flipH="1" flipV="1">
            <a:off x="6367670" y="3420913"/>
            <a:ext cx="1407438" cy="12811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Connecteur droit avec flèche 155">
            <a:extLst>
              <a:ext uri="{FF2B5EF4-FFF2-40B4-BE49-F238E27FC236}">
                <a16:creationId xmlns:a16="http://schemas.microsoft.com/office/drawing/2014/main" id="{6F9BFFB4-ADF0-8E30-FA06-EEEBFCA8C3FD}"/>
              </a:ext>
            </a:extLst>
          </p:cNvPr>
          <p:cNvCxnSpPr>
            <a:cxnSpLocks/>
            <a:endCxn id="4" idx="0"/>
          </p:cNvCxnSpPr>
          <p:nvPr/>
        </p:nvCxnSpPr>
        <p:spPr>
          <a:xfrm flipH="1">
            <a:off x="6280235" y="2328301"/>
            <a:ext cx="326441" cy="1026212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e 3">
            <a:extLst>
              <a:ext uri="{FF2B5EF4-FFF2-40B4-BE49-F238E27FC236}">
                <a16:creationId xmlns:a16="http://schemas.microsoft.com/office/drawing/2014/main" id="{AC530CDC-3D03-6477-8676-899A8BED5172}"/>
              </a:ext>
            </a:extLst>
          </p:cNvPr>
          <p:cNvSpPr/>
          <p:nvPr/>
        </p:nvSpPr>
        <p:spPr>
          <a:xfrm>
            <a:off x="6192800" y="3354513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054FB18A-716D-CD35-3F6F-FEB35C2AFD3A}"/>
              </a:ext>
            </a:extLst>
          </p:cNvPr>
          <p:cNvSpPr/>
          <p:nvPr/>
        </p:nvSpPr>
        <p:spPr>
          <a:xfrm>
            <a:off x="6522808" y="3716606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06731C5-39F5-E6AE-5084-A7ECCA6BF0C6}"/>
              </a:ext>
            </a:extLst>
          </p:cNvPr>
          <p:cNvSpPr/>
          <p:nvPr/>
        </p:nvSpPr>
        <p:spPr>
          <a:xfrm>
            <a:off x="5669193" y="359189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5FA1EA21-70B6-BE44-47AA-4D03475C2F1F}"/>
              </a:ext>
            </a:extLst>
          </p:cNvPr>
          <p:cNvSpPr/>
          <p:nvPr/>
        </p:nvSpPr>
        <p:spPr>
          <a:xfrm>
            <a:off x="8920706" y="504844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53A57045-C789-D055-E071-1B1E30BFEAD4}"/>
              </a:ext>
            </a:extLst>
          </p:cNvPr>
          <p:cNvSpPr/>
          <p:nvPr/>
        </p:nvSpPr>
        <p:spPr>
          <a:xfrm>
            <a:off x="8547072" y="466252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2" name="Connecteur droit avec flèche 131">
            <a:extLst>
              <a:ext uri="{FF2B5EF4-FFF2-40B4-BE49-F238E27FC236}">
                <a16:creationId xmlns:a16="http://schemas.microsoft.com/office/drawing/2014/main" id="{FF567D4E-CAD9-088D-E6BE-4D67092FEF96}"/>
              </a:ext>
            </a:extLst>
          </p:cNvPr>
          <p:cNvCxnSpPr>
            <a:cxnSpLocks/>
          </p:cNvCxnSpPr>
          <p:nvPr/>
        </p:nvCxnSpPr>
        <p:spPr>
          <a:xfrm flipH="1">
            <a:off x="9093714" y="3415317"/>
            <a:ext cx="741208" cy="64666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Connecteur droit 149">
            <a:extLst>
              <a:ext uri="{FF2B5EF4-FFF2-40B4-BE49-F238E27FC236}">
                <a16:creationId xmlns:a16="http://schemas.microsoft.com/office/drawing/2014/main" id="{7CF407E9-5494-66E8-6661-BB2A86F80EED}"/>
              </a:ext>
            </a:extLst>
          </p:cNvPr>
          <p:cNvCxnSpPr>
            <a:cxnSpLocks/>
            <a:stCxn id="13" idx="3"/>
          </p:cNvCxnSpPr>
          <p:nvPr/>
        </p:nvCxnSpPr>
        <p:spPr>
          <a:xfrm flipH="1">
            <a:off x="10324415" y="2455458"/>
            <a:ext cx="834928" cy="40448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Connecteur droit 157">
            <a:extLst>
              <a:ext uri="{FF2B5EF4-FFF2-40B4-BE49-F238E27FC236}">
                <a16:creationId xmlns:a16="http://schemas.microsoft.com/office/drawing/2014/main" id="{1388EE54-B423-C03A-3F2F-B9599C2D4910}"/>
              </a:ext>
            </a:extLst>
          </p:cNvPr>
          <p:cNvCxnSpPr>
            <a:cxnSpLocks/>
          </p:cNvCxnSpPr>
          <p:nvPr/>
        </p:nvCxnSpPr>
        <p:spPr>
          <a:xfrm flipH="1">
            <a:off x="9833900" y="2859946"/>
            <a:ext cx="486505" cy="569054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Connecteur droit 176">
            <a:extLst>
              <a:ext uri="{FF2B5EF4-FFF2-40B4-BE49-F238E27FC236}">
                <a16:creationId xmlns:a16="http://schemas.microsoft.com/office/drawing/2014/main" id="{3C045F65-F818-378C-DEFC-6E64B22FE2BD}"/>
              </a:ext>
            </a:extLst>
          </p:cNvPr>
          <p:cNvCxnSpPr>
            <a:cxnSpLocks/>
            <a:endCxn id="180" idx="5"/>
          </p:cNvCxnSpPr>
          <p:nvPr/>
        </p:nvCxnSpPr>
        <p:spPr>
          <a:xfrm flipH="1" flipV="1">
            <a:off x="10354173" y="1169836"/>
            <a:ext cx="130017" cy="181706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Ellipse 179">
            <a:extLst>
              <a:ext uri="{FF2B5EF4-FFF2-40B4-BE49-F238E27FC236}">
                <a16:creationId xmlns:a16="http://schemas.microsoft.com/office/drawing/2014/main" id="{56E3A260-3EB3-A8A7-4F90-6C0BAD225E16}"/>
              </a:ext>
            </a:extLst>
          </p:cNvPr>
          <p:cNvSpPr/>
          <p:nvPr/>
        </p:nvSpPr>
        <p:spPr>
          <a:xfrm>
            <a:off x="10204912" y="104267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6" name="Ellipse 185">
            <a:extLst>
              <a:ext uri="{FF2B5EF4-FFF2-40B4-BE49-F238E27FC236}">
                <a16:creationId xmlns:a16="http://schemas.microsoft.com/office/drawing/2014/main" id="{79910BCD-B96D-939E-5248-8FFA6C3583E8}"/>
              </a:ext>
            </a:extLst>
          </p:cNvPr>
          <p:cNvSpPr/>
          <p:nvPr/>
        </p:nvSpPr>
        <p:spPr>
          <a:xfrm>
            <a:off x="7382984" y="78403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7" name="Connecteur droit avec flèche 186">
            <a:extLst>
              <a:ext uri="{FF2B5EF4-FFF2-40B4-BE49-F238E27FC236}">
                <a16:creationId xmlns:a16="http://schemas.microsoft.com/office/drawing/2014/main" id="{46F65CAA-CB83-404E-0EF9-35ECFE58EDCF}"/>
              </a:ext>
            </a:extLst>
          </p:cNvPr>
          <p:cNvCxnSpPr>
            <a:cxnSpLocks/>
            <a:stCxn id="139" idx="2"/>
            <a:endCxn id="186" idx="4"/>
          </p:cNvCxnSpPr>
          <p:nvPr/>
        </p:nvCxnSpPr>
        <p:spPr>
          <a:xfrm flipH="1" flipV="1">
            <a:off x="7470419" y="933006"/>
            <a:ext cx="217255" cy="34404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Ellipse 192">
            <a:extLst>
              <a:ext uri="{FF2B5EF4-FFF2-40B4-BE49-F238E27FC236}">
                <a16:creationId xmlns:a16="http://schemas.microsoft.com/office/drawing/2014/main" id="{D092294A-4C1B-5062-A379-B4388DFDC010}"/>
              </a:ext>
            </a:extLst>
          </p:cNvPr>
          <p:cNvSpPr/>
          <p:nvPr/>
        </p:nvSpPr>
        <p:spPr>
          <a:xfrm>
            <a:off x="7079523" y="36422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3" name="Connecteur droit avec flèche 202">
            <a:extLst>
              <a:ext uri="{FF2B5EF4-FFF2-40B4-BE49-F238E27FC236}">
                <a16:creationId xmlns:a16="http://schemas.microsoft.com/office/drawing/2014/main" id="{6BAA4193-6A16-7159-89E1-99569D125A7D}"/>
              </a:ext>
            </a:extLst>
          </p:cNvPr>
          <p:cNvCxnSpPr>
            <a:cxnSpLocks/>
          </p:cNvCxnSpPr>
          <p:nvPr/>
        </p:nvCxnSpPr>
        <p:spPr>
          <a:xfrm flipH="1">
            <a:off x="10571625" y="3028602"/>
            <a:ext cx="159029" cy="58510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Connecteur droit 207">
            <a:extLst>
              <a:ext uri="{FF2B5EF4-FFF2-40B4-BE49-F238E27FC236}">
                <a16:creationId xmlns:a16="http://schemas.microsoft.com/office/drawing/2014/main" id="{64799FCD-4BD6-468A-05B5-436087F90B40}"/>
              </a:ext>
            </a:extLst>
          </p:cNvPr>
          <p:cNvCxnSpPr>
            <a:cxnSpLocks/>
            <a:stCxn id="13" idx="3"/>
          </p:cNvCxnSpPr>
          <p:nvPr/>
        </p:nvCxnSpPr>
        <p:spPr>
          <a:xfrm flipH="1">
            <a:off x="10730654" y="2455458"/>
            <a:ext cx="428689" cy="563651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030383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80" y="135505"/>
            <a:ext cx="3916894" cy="53538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3) Nov.-déc. 1870 : Au sud et au nord, échecs des contre-offensives françaises et conquêtes allemandes : Amiens, Orléans et Rouen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*29 oct.-19 nov. 1870 : Au sud…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Contre-offensives françaises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*Attaques au sud d’Orléans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*Attaques de Chatillon et de Dijon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NB : Avec Garibaldi (!)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Mais, dans le même temps…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*3 nov. 1870 : A l’est…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Belfort est assiégée ; Et…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*27 nov. 1870 : Au nord...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Amiens est prise</a:t>
            </a:r>
          </a:p>
        </p:txBody>
      </p:sp>
      <p:pic>
        <p:nvPicPr>
          <p:cNvPr id="5" name="Image 4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A1895C69-0B74-2941-5F43-B01D20B237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69" t="9387"/>
          <a:stretch/>
        </p:blipFill>
        <p:spPr>
          <a:xfrm>
            <a:off x="4162567" y="137411"/>
            <a:ext cx="7935054" cy="578758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Image 7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E4F1DFFB-D36D-D67A-7E7B-5065AEB22F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138" r="85559"/>
          <a:stretch/>
        </p:blipFill>
        <p:spPr>
          <a:xfrm>
            <a:off x="4162567" y="4089112"/>
            <a:ext cx="1405720" cy="269683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F4D0F438-F85C-2D00-D0AA-9AAD7561C4B5}"/>
              </a:ext>
            </a:extLst>
          </p:cNvPr>
          <p:cNvSpPr/>
          <p:nvPr/>
        </p:nvSpPr>
        <p:spPr>
          <a:xfrm>
            <a:off x="9834922" y="168458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E1FB3F2-15A1-D329-31B7-FBB152ECF3F5}"/>
              </a:ext>
            </a:extLst>
          </p:cNvPr>
          <p:cNvSpPr/>
          <p:nvPr/>
        </p:nvSpPr>
        <p:spPr>
          <a:xfrm>
            <a:off x="8608898" y="103176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511D353B-5413-10A5-9462-A22B51B8D8E3}"/>
              </a:ext>
            </a:extLst>
          </p:cNvPr>
          <p:cNvSpPr/>
          <p:nvPr/>
        </p:nvSpPr>
        <p:spPr>
          <a:xfrm>
            <a:off x="11133734" y="232830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2B3EBF66-B330-8696-55A4-85AFE5015E80}"/>
              </a:ext>
            </a:extLst>
          </p:cNvPr>
          <p:cNvSpPr/>
          <p:nvPr/>
        </p:nvSpPr>
        <p:spPr>
          <a:xfrm>
            <a:off x="10396755" y="1610095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85FB9294-6141-A80D-090C-CE5A5A481F8D}"/>
              </a:ext>
            </a:extLst>
          </p:cNvPr>
          <p:cNvSpPr/>
          <p:nvPr/>
        </p:nvSpPr>
        <p:spPr>
          <a:xfrm>
            <a:off x="11275919" y="186788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A51F5084-88FA-91B3-A8E3-6D03E33C2410}"/>
              </a:ext>
            </a:extLst>
          </p:cNvPr>
          <p:cNvSpPr/>
          <p:nvPr/>
        </p:nvSpPr>
        <p:spPr>
          <a:xfrm>
            <a:off x="11633035" y="135154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F78B0025-8815-6043-E5D0-9A5E910DAE3F}"/>
              </a:ext>
            </a:extLst>
          </p:cNvPr>
          <p:cNvSpPr/>
          <p:nvPr/>
        </p:nvSpPr>
        <p:spPr>
          <a:xfrm>
            <a:off x="11437459" y="59834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4C56201F-445B-73B6-CD86-1F0B04A33572}"/>
              </a:ext>
            </a:extLst>
          </p:cNvPr>
          <p:cNvCxnSpPr>
            <a:cxnSpLocks/>
            <a:endCxn id="14" idx="0"/>
          </p:cNvCxnSpPr>
          <p:nvPr/>
        </p:nvCxnSpPr>
        <p:spPr>
          <a:xfrm flipH="1">
            <a:off x="10484190" y="747323"/>
            <a:ext cx="409097" cy="862772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40FA1779-17BF-4C91-1E06-ACA5091BD9A2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10893287" y="672836"/>
            <a:ext cx="544172" cy="74487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249D23D0-2A5B-E9C1-7E35-77A097802014}"/>
              </a:ext>
            </a:extLst>
          </p:cNvPr>
          <p:cNvCxnSpPr>
            <a:cxnSpLocks/>
            <a:stCxn id="25" idx="3"/>
            <a:endCxn id="24" idx="7"/>
          </p:cNvCxnSpPr>
          <p:nvPr/>
        </p:nvCxnSpPr>
        <p:spPr>
          <a:xfrm flipH="1">
            <a:off x="11425180" y="1478699"/>
            <a:ext cx="233464" cy="41100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2FA87E09-1F87-1BD1-6B36-05BACFCB6096}"/>
              </a:ext>
            </a:extLst>
          </p:cNvPr>
          <p:cNvCxnSpPr>
            <a:cxnSpLocks/>
            <a:stCxn id="14" idx="3"/>
            <a:endCxn id="9" idx="6"/>
          </p:cNvCxnSpPr>
          <p:nvPr/>
        </p:nvCxnSpPr>
        <p:spPr>
          <a:xfrm flipH="1">
            <a:off x="10009792" y="1737252"/>
            <a:ext cx="412572" cy="2181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771F5F49-FF81-D533-D76E-BE020B00BF30}"/>
              </a:ext>
            </a:extLst>
          </p:cNvPr>
          <p:cNvCxnSpPr>
            <a:cxnSpLocks/>
            <a:endCxn id="10" idx="4"/>
          </p:cNvCxnSpPr>
          <p:nvPr/>
        </p:nvCxnSpPr>
        <p:spPr>
          <a:xfrm flipV="1">
            <a:off x="8696333" y="1180738"/>
            <a:ext cx="0" cy="836118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Connecteur droit 129">
            <a:extLst>
              <a:ext uri="{FF2B5EF4-FFF2-40B4-BE49-F238E27FC236}">
                <a16:creationId xmlns:a16="http://schemas.microsoft.com/office/drawing/2014/main" id="{98599C55-A59A-D344-0C0F-0013A4FAAB4B}"/>
              </a:ext>
            </a:extLst>
          </p:cNvPr>
          <p:cNvCxnSpPr>
            <a:cxnSpLocks/>
            <a:endCxn id="2" idx="6"/>
          </p:cNvCxnSpPr>
          <p:nvPr/>
        </p:nvCxnSpPr>
        <p:spPr>
          <a:xfrm flipH="1">
            <a:off x="9871026" y="2328301"/>
            <a:ext cx="1022261" cy="8539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Connecteur droit 133">
            <a:extLst>
              <a:ext uri="{FF2B5EF4-FFF2-40B4-BE49-F238E27FC236}">
                <a16:creationId xmlns:a16="http://schemas.microsoft.com/office/drawing/2014/main" id="{5267E27B-941D-B0F4-1DC6-0DC541CC15C9}"/>
              </a:ext>
            </a:extLst>
          </p:cNvPr>
          <p:cNvCxnSpPr>
            <a:cxnSpLocks/>
            <a:stCxn id="24" idx="4"/>
          </p:cNvCxnSpPr>
          <p:nvPr/>
        </p:nvCxnSpPr>
        <p:spPr>
          <a:xfrm flipH="1">
            <a:off x="10893287" y="2016856"/>
            <a:ext cx="470067" cy="31144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Connecteur droit avec flèche 136">
            <a:extLst>
              <a:ext uri="{FF2B5EF4-FFF2-40B4-BE49-F238E27FC236}">
                <a16:creationId xmlns:a16="http://schemas.microsoft.com/office/drawing/2014/main" id="{D57DE81F-6764-3F07-8022-6E04E0315001}"/>
              </a:ext>
            </a:extLst>
          </p:cNvPr>
          <p:cNvCxnSpPr>
            <a:cxnSpLocks/>
            <a:stCxn id="24" idx="4"/>
            <a:endCxn id="13" idx="7"/>
          </p:cNvCxnSpPr>
          <p:nvPr/>
        </p:nvCxnSpPr>
        <p:spPr>
          <a:xfrm flipH="1">
            <a:off x="11282995" y="2016856"/>
            <a:ext cx="80359" cy="333262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61FE65AD-A2CA-EFF6-339F-A632002B7DF7}"/>
              </a:ext>
            </a:extLst>
          </p:cNvPr>
          <p:cNvCxnSpPr>
            <a:cxnSpLocks/>
          </p:cNvCxnSpPr>
          <p:nvPr/>
        </p:nvCxnSpPr>
        <p:spPr>
          <a:xfrm flipH="1" flipV="1">
            <a:off x="8696333" y="2016856"/>
            <a:ext cx="434415" cy="33326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4F1A36A4-E857-E86B-66F3-CE9FFA734A26}"/>
              </a:ext>
            </a:extLst>
          </p:cNvPr>
          <p:cNvCxnSpPr>
            <a:cxnSpLocks/>
            <a:stCxn id="2" idx="2"/>
          </p:cNvCxnSpPr>
          <p:nvPr/>
        </p:nvCxnSpPr>
        <p:spPr>
          <a:xfrm flipH="1" flipV="1">
            <a:off x="9130748" y="2350118"/>
            <a:ext cx="565408" cy="6357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6FC06DAE-7682-18A1-585F-5EF28A7282F3}"/>
              </a:ext>
            </a:extLst>
          </p:cNvPr>
          <p:cNvCxnSpPr>
            <a:cxnSpLocks/>
            <a:stCxn id="14" idx="3"/>
          </p:cNvCxnSpPr>
          <p:nvPr/>
        </p:nvCxnSpPr>
        <p:spPr>
          <a:xfrm flipH="1">
            <a:off x="10009792" y="1737252"/>
            <a:ext cx="412572" cy="279604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BD86B18B-A1A7-2591-8157-F2C56DFAB348}"/>
              </a:ext>
            </a:extLst>
          </p:cNvPr>
          <p:cNvCxnSpPr>
            <a:cxnSpLocks/>
          </p:cNvCxnSpPr>
          <p:nvPr/>
        </p:nvCxnSpPr>
        <p:spPr>
          <a:xfrm flipH="1" flipV="1">
            <a:off x="9130748" y="1759069"/>
            <a:ext cx="879044" cy="257787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Connecteur droit avec flèche 130">
            <a:extLst>
              <a:ext uri="{FF2B5EF4-FFF2-40B4-BE49-F238E27FC236}">
                <a16:creationId xmlns:a16="http://schemas.microsoft.com/office/drawing/2014/main" id="{AEE73E79-33EF-74C1-E78B-9392144D62AA}"/>
              </a:ext>
            </a:extLst>
          </p:cNvPr>
          <p:cNvCxnSpPr>
            <a:cxnSpLocks/>
            <a:endCxn id="10" idx="5"/>
          </p:cNvCxnSpPr>
          <p:nvPr/>
        </p:nvCxnSpPr>
        <p:spPr>
          <a:xfrm flipH="1" flipV="1">
            <a:off x="8758159" y="1158921"/>
            <a:ext cx="372589" cy="57833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Ellipse 137">
            <a:extLst>
              <a:ext uri="{FF2B5EF4-FFF2-40B4-BE49-F238E27FC236}">
                <a16:creationId xmlns:a16="http://schemas.microsoft.com/office/drawing/2014/main" id="{1756508F-526F-C977-510F-D06B48424714}"/>
              </a:ext>
            </a:extLst>
          </p:cNvPr>
          <p:cNvSpPr/>
          <p:nvPr/>
        </p:nvSpPr>
        <p:spPr>
          <a:xfrm>
            <a:off x="6610243" y="218348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9" name="Ellipse 138">
            <a:extLst>
              <a:ext uri="{FF2B5EF4-FFF2-40B4-BE49-F238E27FC236}">
                <a16:creationId xmlns:a16="http://schemas.microsoft.com/office/drawing/2014/main" id="{45CBE4DD-D421-164E-1A9D-D0972DBFDD8E}"/>
              </a:ext>
            </a:extLst>
          </p:cNvPr>
          <p:cNvSpPr/>
          <p:nvPr/>
        </p:nvSpPr>
        <p:spPr>
          <a:xfrm>
            <a:off x="7687674" y="120256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0" name="Connecteur droit avec flèche 139">
            <a:extLst>
              <a:ext uri="{FF2B5EF4-FFF2-40B4-BE49-F238E27FC236}">
                <a16:creationId xmlns:a16="http://schemas.microsoft.com/office/drawing/2014/main" id="{5DA5ECB7-800D-D0AE-948F-83896B28EA68}"/>
              </a:ext>
            </a:extLst>
          </p:cNvPr>
          <p:cNvCxnSpPr>
            <a:cxnSpLocks/>
            <a:endCxn id="139" idx="7"/>
          </p:cNvCxnSpPr>
          <p:nvPr/>
        </p:nvCxnSpPr>
        <p:spPr>
          <a:xfrm flipH="1">
            <a:off x="7836935" y="1009947"/>
            <a:ext cx="384413" cy="214438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onnecteur droit 143">
            <a:extLst>
              <a:ext uri="{FF2B5EF4-FFF2-40B4-BE49-F238E27FC236}">
                <a16:creationId xmlns:a16="http://schemas.microsoft.com/office/drawing/2014/main" id="{A99687C3-35D5-4672-63CB-B433F4BC2303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8213094" y="1009947"/>
            <a:ext cx="421413" cy="43634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Connecteur droit 146">
            <a:extLst>
              <a:ext uri="{FF2B5EF4-FFF2-40B4-BE49-F238E27FC236}">
                <a16:creationId xmlns:a16="http://schemas.microsoft.com/office/drawing/2014/main" id="{B86DA104-D3DD-C74F-1ACA-76156E80EF6C}"/>
              </a:ext>
            </a:extLst>
          </p:cNvPr>
          <p:cNvCxnSpPr>
            <a:cxnSpLocks/>
            <a:stCxn id="139" idx="3"/>
          </p:cNvCxnSpPr>
          <p:nvPr/>
        </p:nvCxnSpPr>
        <p:spPr>
          <a:xfrm flipH="1">
            <a:off x="7097187" y="1329725"/>
            <a:ext cx="616096" cy="928249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Connecteur droit 150">
            <a:extLst>
              <a:ext uri="{FF2B5EF4-FFF2-40B4-BE49-F238E27FC236}">
                <a16:creationId xmlns:a16="http://schemas.microsoft.com/office/drawing/2014/main" id="{FD87FE16-A967-64F9-0F19-688342EF0EDF}"/>
              </a:ext>
            </a:extLst>
          </p:cNvPr>
          <p:cNvCxnSpPr>
            <a:cxnSpLocks/>
          </p:cNvCxnSpPr>
          <p:nvPr/>
        </p:nvCxnSpPr>
        <p:spPr>
          <a:xfrm flipH="1">
            <a:off x="7097187" y="1995039"/>
            <a:ext cx="658156" cy="26293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Connecteur droit 153">
            <a:extLst>
              <a:ext uri="{FF2B5EF4-FFF2-40B4-BE49-F238E27FC236}">
                <a16:creationId xmlns:a16="http://schemas.microsoft.com/office/drawing/2014/main" id="{EA9D4097-166C-40E4-F925-0405DBE17F48}"/>
              </a:ext>
            </a:extLst>
          </p:cNvPr>
          <p:cNvCxnSpPr>
            <a:cxnSpLocks/>
            <a:stCxn id="10" idx="3"/>
          </p:cNvCxnSpPr>
          <p:nvPr/>
        </p:nvCxnSpPr>
        <p:spPr>
          <a:xfrm flipH="1">
            <a:off x="7775108" y="1158921"/>
            <a:ext cx="859399" cy="85793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Connecteur droit avec flèche 156">
            <a:extLst>
              <a:ext uri="{FF2B5EF4-FFF2-40B4-BE49-F238E27FC236}">
                <a16:creationId xmlns:a16="http://schemas.microsoft.com/office/drawing/2014/main" id="{1B9C8D97-3B67-D22C-222C-440071AED789}"/>
              </a:ext>
            </a:extLst>
          </p:cNvPr>
          <p:cNvCxnSpPr>
            <a:cxnSpLocks/>
            <a:endCxn id="138" idx="5"/>
          </p:cNvCxnSpPr>
          <p:nvPr/>
        </p:nvCxnSpPr>
        <p:spPr>
          <a:xfrm flipH="1">
            <a:off x="6759504" y="2245895"/>
            <a:ext cx="365551" cy="6474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0397FE59-EA71-35C5-BE0D-07D82AC24755}"/>
              </a:ext>
            </a:extLst>
          </p:cNvPr>
          <p:cNvSpPr/>
          <p:nvPr/>
        </p:nvSpPr>
        <p:spPr>
          <a:xfrm>
            <a:off x="9696156" y="233920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D6C74566-5CC2-982F-978B-E95B1347A11F}"/>
              </a:ext>
            </a:extLst>
          </p:cNvPr>
          <p:cNvCxnSpPr>
            <a:cxnSpLocks/>
          </p:cNvCxnSpPr>
          <p:nvPr/>
        </p:nvCxnSpPr>
        <p:spPr>
          <a:xfrm flipH="1">
            <a:off x="8920706" y="2089109"/>
            <a:ext cx="799027" cy="58783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A8C913F9-074E-9104-91D1-8BF3B84B578D}"/>
              </a:ext>
            </a:extLst>
          </p:cNvPr>
          <p:cNvCxnSpPr>
            <a:cxnSpLocks/>
          </p:cNvCxnSpPr>
          <p:nvPr/>
        </p:nvCxnSpPr>
        <p:spPr>
          <a:xfrm flipH="1">
            <a:off x="7553739" y="2676939"/>
            <a:ext cx="1333098" cy="417153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onnecteur droit 128">
            <a:extLst>
              <a:ext uri="{FF2B5EF4-FFF2-40B4-BE49-F238E27FC236}">
                <a16:creationId xmlns:a16="http://schemas.microsoft.com/office/drawing/2014/main" id="{6B1ADFF3-41A1-53CC-5583-50E7EEBE7BCC}"/>
              </a:ext>
            </a:extLst>
          </p:cNvPr>
          <p:cNvCxnSpPr>
            <a:cxnSpLocks/>
            <a:stCxn id="2" idx="4"/>
          </p:cNvCxnSpPr>
          <p:nvPr/>
        </p:nvCxnSpPr>
        <p:spPr>
          <a:xfrm flipH="1">
            <a:off x="9130748" y="2488183"/>
            <a:ext cx="652843" cy="605413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Connecteur droit 140">
            <a:extLst>
              <a:ext uri="{FF2B5EF4-FFF2-40B4-BE49-F238E27FC236}">
                <a16:creationId xmlns:a16="http://schemas.microsoft.com/office/drawing/2014/main" id="{8E72AAE2-F43A-D83B-1A2B-EE07A33F18F0}"/>
              </a:ext>
            </a:extLst>
          </p:cNvPr>
          <p:cNvCxnSpPr>
            <a:cxnSpLocks/>
          </p:cNvCxnSpPr>
          <p:nvPr/>
        </p:nvCxnSpPr>
        <p:spPr>
          <a:xfrm flipH="1">
            <a:off x="7836935" y="3168083"/>
            <a:ext cx="1224772" cy="38094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Connecteur droit avec flèche 145">
            <a:extLst>
              <a:ext uri="{FF2B5EF4-FFF2-40B4-BE49-F238E27FC236}">
                <a16:creationId xmlns:a16="http://schemas.microsoft.com/office/drawing/2014/main" id="{313FD6FD-69FA-19A6-32B5-722A071094A4}"/>
              </a:ext>
            </a:extLst>
          </p:cNvPr>
          <p:cNvCxnSpPr>
            <a:cxnSpLocks/>
          </p:cNvCxnSpPr>
          <p:nvPr/>
        </p:nvCxnSpPr>
        <p:spPr>
          <a:xfrm flipH="1">
            <a:off x="6367670" y="3093596"/>
            <a:ext cx="1186069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Connecteur droit avec flèche 151">
            <a:extLst>
              <a:ext uri="{FF2B5EF4-FFF2-40B4-BE49-F238E27FC236}">
                <a16:creationId xmlns:a16="http://schemas.microsoft.com/office/drawing/2014/main" id="{E4BC245F-03DA-3B20-B55D-C1C3297D1780}"/>
              </a:ext>
            </a:extLst>
          </p:cNvPr>
          <p:cNvCxnSpPr>
            <a:cxnSpLocks/>
          </p:cNvCxnSpPr>
          <p:nvPr/>
        </p:nvCxnSpPr>
        <p:spPr>
          <a:xfrm flipH="1" flipV="1">
            <a:off x="6367670" y="3420913"/>
            <a:ext cx="1407438" cy="12811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Connecteur droit avec flèche 155">
            <a:extLst>
              <a:ext uri="{FF2B5EF4-FFF2-40B4-BE49-F238E27FC236}">
                <a16:creationId xmlns:a16="http://schemas.microsoft.com/office/drawing/2014/main" id="{6F9BFFB4-ADF0-8E30-FA06-EEEBFCA8C3FD}"/>
              </a:ext>
            </a:extLst>
          </p:cNvPr>
          <p:cNvCxnSpPr>
            <a:cxnSpLocks/>
            <a:endCxn id="4" idx="0"/>
          </p:cNvCxnSpPr>
          <p:nvPr/>
        </p:nvCxnSpPr>
        <p:spPr>
          <a:xfrm flipH="1">
            <a:off x="6280235" y="2328301"/>
            <a:ext cx="326441" cy="1026212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e 3">
            <a:extLst>
              <a:ext uri="{FF2B5EF4-FFF2-40B4-BE49-F238E27FC236}">
                <a16:creationId xmlns:a16="http://schemas.microsoft.com/office/drawing/2014/main" id="{AC530CDC-3D03-6477-8676-899A8BED5172}"/>
              </a:ext>
            </a:extLst>
          </p:cNvPr>
          <p:cNvSpPr/>
          <p:nvPr/>
        </p:nvSpPr>
        <p:spPr>
          <a:xfrm>
            <a:off x="6192800" y="335451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054FB18A-716D-CD35-3F6F-FEB35C2AFD3A}"/>
              </a:ext>
            </a:extLst>
          </p:cNvPr>
          <p:cNvSpPr/>
          <p:nvPr/>
        </p:nvSpPr>
        <p:spPr>
          <a:xfrm>
            <a:off x="6522808" y="3716606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06731C5-39F5-E6AE-5084-A7ECCA6BF0C6}"/>
              </a:ext>
            </a:extLst>
          </p:cNvPr>
          <p:cNvSpPr/>
          <p:nvPr/>
        </p:nvSpPr>
        <p:spPr>
          <a:xfrm>
            <a:off x="5669193" y="359189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5FA1EA21-70B6-BE44-47AA-4D03475C2F1F}"/>
              </a:ext>
            </a:extLst>
          </p:cNvPr>
          <p:cNvSpPr/>
          <p:nvPr/>
        </p:nvSpPr>
        <p:spPr>
          <a:xfrm>
            <a:off x="8920706" y="504844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53A57045-C789-D055-E071-1B1E30BFEAD4}"/>
              </a:ext>
            </a:extLst>
          </p:cNvPr>
          <p:cNvSpPr/>
          <p:nvPr/>
        </p:nvSpPr>
        <p:spPr>
          <a:xfrm>
            <a:off x="8547072" y="466252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8" name="Ellipse 127">
            <a:extLst>
              <a:ext uri="{FF2B5EF4-FFF2-40B4-BE49-F238E27FC236}">
                <a16:creationId xmlns:a16="http://schemas.microsoft.com/office/drawing/2014/main" id="{F8A51731-B26E-F446-23F4-B806F4876039}"/>
              </a:ext>
            </a:extLst>
          </p:cNvPr>
          <p:cNvSpPr/>
          <p:nvPr/>
        </p:nvSpPr>
        <p:spPr>
          <a:xfrm>
            <a:off x="8944453" y="404016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2" name="Connecteur droit avec flèche 131">
            <a:extLst>
              <a:ext uri="{FF2B5EF4-FFF2-40B4-BE49-F238E27FC236}">
                <a16:creationId xmlns:a16="http://schemas.microsoft.com/office/drawing/2014/main" id="{FF567D4E-CAD9-088D-E6BE-4D67092FEF96}"/>
              </a:ext>
            </a:extLst>
          </p:cNvPr>
          <p:cNvCxnSpPr>
            <a:cxnSpLocks/>
            <a:endCxn id="128" idx="7"/>
          </p:cNvCxnSpPr>
          <p:nvPr/>
        </p:nvCxnSpPr>
        <p:spPr>
          <a:xfrm flipH="1">
            <a:off x="9093714" y="3415317"/>
            <a:ext cx="741208" cy="64666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Connecteur droit 149">
            <a:extLst>
              <a:ext uri="{FF2B5EF4-FFF2-40B4-BE49-F238E27FC236}">
                <a16:creationId xmlns:a16="http://schemas.microsoft.com/office/drawing/2014/main" id="{7CF407E9-5494-66E8-6661-BB2A86F80EED}"/>
              </a:ext>
            </a:extLst>
          </p:cNvPr>
          <p:cNvCxnSpPr>
            <a:cxnSpLocks/>
            <a:stCxn id="13" idx="3"/>
          </p:cNvCxnSpPr>
          <p:nvPr/>
        </p:nvCxnSpPr>
        <p:spPr>
          <a:xfrm flipH="1">
            <a:off x="10324415" y="2455458"/>
            <a:ext cx="834928" cy="40448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Connecteur droit 157">
            <a:extLst>
              <a:ext uri="{FF2B5EF4-FFF2-40B4-BE49-F238E27FC236}">
                <a16:creationId xmlns:a16="http://schemas.microsoft.com/office/drawing/2014/main" id="{1388EE54-B423-C03A-3F2F-B9599C2D4910}"/>
              </a:ext>
            </a:extLst>
          </p:cNvPr>
          <p:cNvCxnSpPr>
            <a:cxnSpLocks/>
          </p:cNvCxnSpPr>
          <p:nvPr/>
        </p:nvCxnSpPr>
        <p:spPr>
          <a:xfrm flipH="1">
            <a:off x="9833900" y="2859946"/>
            <a:ext cx="486505" cy="569054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Connecteur droit avec flèche 166">
            <a:extLst>
              <a:ext uri="{FF2B5EF4-FFF2-40B4-BE49-F238E27FC236}">
                <a16:creationId xmlns:a16="http://schemas.microsoft.com/office/drawing/2014/main" id="{8E60ADEC-8EEA-FFE1-D06D-603E23B90032}"/>
              </a:ext>
            </a:extLst>
          </p:cNvPr>
          <p:cNvCxnSpPr>
            <a:cxnSpLocks/>
            <a:stCxn id="27" idx="0"/>
            <a:endCxn id="128" idx="4"/>
          </p:cNvCxnSpPr>
          <p:nvPr/>
        </p:nvCxnSpPr>
        <p:spPr>
          <a:xfrm flipV="1">
            <a:off x="9008141" y="4189141"/>
            <a:ext cx="23747" cy="8593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Connecteur droit avec flèche 171">
            <a:extLst>
              <a:ext uri="{FF2B5EF4-FFF2-40B4-BE49-F238E27FC236}">
                <a16:creationId xmlns:a16="http://schemas.microsoft.com/office/drawing/2014/main" id="{4444E7B6-261B-2EED-6893-FC4563CA00B0}"/>
              </a:ext>
            </a:extLst>
          </p:cNvPr>
          <p:cNvCxnSpPr>
            <a:cxnSpLocks/>
            <a:stCxn id="29" idx="7"/>
            <a:endCxn id="128" idx="3"/>
          </p:cNvCxnSpPr>
          <p:nvPr/>
        </p:nvCxnSpPr>
        <p:spPr>
          <a:xfrm flipV="1">
            <a:off x="8696333" y="4167324"/>
            <a:ext cx="273729" cy="51701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Connecteur droit 176">
            <a:extLst>
              <a:ext uri="{FF2B5EF4-FFF2-40B4-BE49-F238E27FC236}">
                <a16:creationId xmlns:a16="http://schemas.microsoft.com/office/drawing/2014/main" id="{3C045F65-F818-378C-DEFC-6E64B22FE2BD}"/>
              </a:ext>
            </a:extLst>
          </p:cNvPr>
          <p:cNvCxnSpPr>
            <a:cxnSpLocks/>
            <a:endCxn id="180" idx="5"/>
          </p:cNvCxnSpPr>
          <p:nvPr/>
        </p:nvCxnSpPr>
        <p:spPr>
          <a:xfrm flipH="1" flipV="1">
            <a:off x="10354173" y="1169836"/>
            <a:ext cx="130017" cy="181706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Ellipse 179">
            <a:extLst>
              <a:ext uri="{FF2B5EF4-FFF2-40B4-BE49-F238E27FC236}">
                <a16:creationId xmlns:a16="http://schemas.microsoft.com/office/drawing/2014/main" id="{56E3A260-3EB3-A8A7-4F90-6C0BAD225E16}"/>
              </a:ext>
            </a:extLst>
          </p:cNvPr>
          <p:cNvSpPr/>
          <p:nvPr/>
        </p:nvSpPr>
        <p:spPr>
          <a:xfrm>
            <a:off x="10204912" y="104267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2" name="Ellipse 181">
            <a:extLst>
              <a:ext uri="{FF2B5EF4-FFF2-40B4-BE49-F238E27FC236}">
                <a16:creationId xmlns:a16="http://schemas.microsoft.com/office/drawing/2014/main" id="{F100E76D-C8EE-D47F-2ACC-5668CAF56515}"/>
              </a:ext>
            </a:extLst>
          </p:cNvPr>
          <p:cNvSpPr/>
          <p:nvPr/>
        </p:nvSpPr>
        <p:spPr>
          <a:xfrm>
            <a:off x="6697678" y="80815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3" name="Connecteur droit avec flèche 182">
            <a:extLst>
              <a:ext uri="{FF2B5EF4-FFF2-40B4-BE49-F238E27FC236}">
                <a16:creationId xmlns:a16="http://schemas.microsoft.com/office/drawing/2014/main" id="{23533B66-6EFF-A0B2-B43E-C8DF4885B802}"/>
              </a:ext>
            </a:extLst>
          </p:cNvPr>
          <p:cNvCxnSpPr>
            <a:cxnSpLocks/>
            <a:endCxn id="182" idx="6"/>
          </p:cNvCxnSpPr>
          <p:nvPr/>
        </p:nvCxnSpPr>
        <p:spPr>
          <a:xfrm flipH="1">
            <a:off x="6872548" y="857675"/>
            <a:ext cx="493463" cy="24962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Ellipse 185">
            <a:extLst>
              <a:ext uri="{FF2B5EF4-FFF2-40B4-BE49-F238E27FC236}">
                <a16:creationId xmlns:a16="http://schemas.microsoft.com/office/drawing/2014/main" id="{79910BCD-B96D-939E-5248-8FFA6C3583E8}"/>
              </a:ext>
            </a:extLst>
          </p:cNvPr>
          <p:cNvSpPr/>
          <p:nvPr/>
        </p:nvSpPr>
        <p:spPr>
          <a:xfrm>
            <a:off x="7382984" y="78403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7" name="Connecteur droit avec flèche 186">
            <a:extLst>
              <a:ext uri="{FF2B5EF4-FFF2-40B4-BE49-F238E27FC236}">
                <a16:creationId xmlns:a16="http://schemas.microsoft.com/office/drawing/2014/main" id="{46F65CAA-CB83-404E-0EF9-35ECFE58EDCF}"/>
              </a:ext>
            </a:extLst>
          </p:cNvPr>
          <p:cNvCxnSpPr>
            <a:cxnSpLocks/>
            <a:stCxn id="139" idx="2"/>
            <a:endCxn id="186" idx="4"/>
          </p:cNvCxnSpPr>
          <p:nvPr/>
        </p:nvCxnSpPr>
        <p:spPr>
          <a:xfrm flipH="1" flipV="1">
            <a:off x="7470419" y="933006"/>
            <a:ext cx="217255" cy="34404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Ellipse 192">
            <a:extLst>
              <a:ext uri="{FF2B5EF4-FFF2-40B4-BE49-F238E27FC236}">
                <a16:creationId xmlns:a16="http://schemas.microsoft.com/office/drawing/2014/main" id="{D092294A-4C1B-5062-A379-B4388DFDC010}"/>
              </a:ext>
            </a:extLst>
          </p:cNvPr>
          <p:cNvSpPr/>
          <p:nvPr/>
        </p:nvSpPr>
        <p:spPr>
          <a:xfrm>
            <a:off x="7079523" y="36422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4" name="Connecteur droit avec flèche 193">
            <a:extLst>
              <a:ext uri="{FF2B5EF4-FFF2-40B4-BE49-F238E27FC236}">
                <a16:creationId xmlns:a16="http://schemas.microsoft.com/office/drawing/2014/main" id="{51189E13-8EAF-CD3F-6986-888F064E3429}"/>
              </a:ext>
            </a:extLst>
          </p:cNvPr>
          <p:cNvCxnSpPr>
            <a:cxnSpLocks/>
            <a:stCxn id="12" idx="7"/>
            <a:endCxn id="4" idx="2"/>
          </p:cNvCxnSpPr>
          <p:nvPr/>
        </p:nvCxnSpPr>
        <p:spPr>
          <a:xfrm flipV="1">
            <a:off x="5818454" y="3429000"/>
            <a:ext cx="374346" cy="18470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Connecteur droit avec flèche 196">
            <a:extLst>
              <a:ext uri="{FF2B5EF4-FFF2-40B4-BE49-F238E27FC236}">
                <a16:creationId xmlns:a16="http://schemas.microsoft.com/office/drawing/2014/main" id="{D3CFA102-5798-DAEE-F96F-A1CA962499EC}"/>
              </a:ext>
            </a:extLst>
          </p:cNvPr>
          <p:cNvCxnSpPr>
            <a:cxnSpLocks/>
            <a:stCxn id="6" idx="1"/>
            <a:endCxn id="4" idx="4"/>
          </p:cNvCxnSpPr>
          <p:nvPr/>
        </p:nvCxnSpPr>
        <p:spPr>
          <a:xfrm flipH="1" flipV="1">
            <a:off x="6280235" y="3503487"/>
            <a:ext cx="268182" cy="23493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" name="Ellipse 201">
            <a:extLst>
              <a:ext uri="{FF2B5EF4-FFF2-40B4-BE49-F238E27FC236}">
                <a16:creationId xmlns:a16="http://schemas.microsoft.com/office/drawing/2014/main" id="{CEA28D4A-1964-369D-8BB8-F9E322EB4D59}"/>
              </a:ext>
            </a:extLst>
          </p:cNvPr>
          <p:cNvSpPr/>
          <p:nvPr/>
        </p:nvSpPr>
        <p:spPr>
          <a:xfrm>
            <a:off x="10484190" y="361370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3" name="Connecteur droit avec flèche 202">
            <a:extLst>
              <a:ext uri="{FF2B5EF4-FFF2-40B4-BE49-F238E27FC236}">
                <a16:creationId xmlns:a16="http://schemas.microsoft.com/office/drawing/2014/main" id="{6BAA4193-6A16-7159-89E1-99569D125A7D}"/>
              </a:ext>
            </a:extLst>
          </p:cNvPr>
          <p:cNvCxnSpPr>
            <a:cxnSpLocks/>
            <a:endCxn id="202" idx="0"/>
          </p:cNvCxnSpPr>
          <p:nvPr/>
        </p:nvCxnSpPr>
        <p:spPr>
          <a:xfrm flipH="1">
            <a:off x="10571625" y="3028602"/>
            <a:ext cx="159029" cy="58510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Connecteur droit 207">
            <a:extLst>
              <a:ext uri="{FF2B5EF4-FFF2-40B4-BE49-F238E27FC236}">
                <a16:creationId xmlns:a16="http://schemas.microsoft.com/office/drawing/2014/main" id="{64799FCD-4BD6-468A-05B5-436087F90B40}"/>
              </a:ext>
            </a:extLst>
          </p:cNvPr>
          <p:cNvCxnSpPr>
            <a:cxnSpLocks/>
            <a:stCxn id="13" idx="3"/>
          </p:cNvCxnSpPr>
          <p:nvPr/>
        </p:nvCxnSpPr>
        <p:spPr>
          <a:xfrm flipH="1">
            <a:off x="10730654" y="2455458"/>
            <a:ext cx="428689" cy="563651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" name="Ellipse 214">
            <a:extLst>
              <a:ext uri="{FF2B5EF4-FFF2-40B4-BE49-F238E27FC236}">
                <a16:creationId xmlns:a16="http://schemas.microsoft.com/office/drawing/2014/main" id="{D1DFA997-F897-9C07-BF51-C5D47CAB6480}"/>
              </a:ext>
            </a:extLst>
          </p:cNvPr>
          <p:cNvSpPr/>
          <p:nvPr/>
        </p:nvSpPr>
        <p:spPr>
          <a:xfrm>
            <a:off x="8433361" y="345008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6" name="Connecteur droit avec flèche 215">
            <a:extLst>
              <a:ext uri="{FF2B5EF4-FFF2-40B4-BE49-F238E27FC236}">
                <a16:creationId xmlns:a16="http://schemas.microsoft.com/office/drawing/2014/main" id="{37B6E0C7-1337-2A54-2E5D-C2EF3840A4AB}"/>
              </a:ext>
            </a:extLst>
          </p:cNvPr>
          <p:cNvCxnSpPr>
            <a:cxnSpLocks/>
            <a:stCxn id="29" idx="0"/>
            <a:endCxn id="215" idx="4"/>
          </p:cNvCxnSpPr>
          <p:nvPr/>
        </p:nvCxnSpPr>
        <p:spPr>
          <a:xfrm flipH="1" flipV="1">
            <a:off x="8520796" y="3599056"/>
            <a:ext cx="113711" cy="106346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172087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80" y="135505"/>
            <a:ext cx="3893317" cy="39688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3) Nov.-déc. 1870 : Au sud et au nord, échecs des contre-offensives françaises et conquêtes allemandes : Amiens, Orléans et Rouen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*2-6 déc. 1870 : Après…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La défaite française à </a:t>
            </a:r>
            <a:r>
              <a:rPr lang="fr-FR" spc="-1" dirty="0" err="1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Loigny</a:t>
            </a:r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Les Allemands s’emparent d’Orléans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*5 déc. 1870 : Rouen est prise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les Français se replient sur Le Havre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*Déc. 1870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La défaite totale se rapproche…</a:t>
            </a:r>
          </a:p>
        </p:txBody>
      </p:sp>
      <p:pic>
        <p:nvPicPr>
          <p:cNvPr id="5" name="Image 4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A1895C69-0B74-2941-5F43-B01D20B237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69" t="9387"/>
          <a:stretch/>
        </p:blipFill>
        <p:spPr>
          <a:xfrm>
            <a:off x="4162567" y="137411"/>
            <a:ext cx="7935054" cy="578758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Image 7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E4F1DFFB-D36D-D67A-7E7B-5065AEB22F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138" r="85559"/>
          <a:stretch/>
        </p:blipFill>
        <p:spPr>
          <a:xfrm>
            <a:off x="4162567" y="4089112"/>
            <a:ext cx="1405720" cy="269683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F4D0F438-F85C-2D00-D0AA-9AAD7561C4B5}"/>
              </a:ext>
            </a:extLst>
          </p:cNvPr>
          <p:cNvSpPr/>
          <p:nvPr/>
        </p:nvSpPr>
        <p:spPr>
          <a:xfrm>
            <a:off x="9834922" y="168458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E1FB3F2-15A1-D329-31B7-FBB152ECF3F5}"/>
              </a:ext>
            </a:extLst>
          </p:cNvPr>
          <p:cNvSpPr/>
          <p:nvPr/>
        </p:nvSpPr>
        <p:spPr>
          <a:xfrm>
            <a:off x="8608898" y="103176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511D353B-5413-10A5-9462-A22B51B8D8E3}"/>
              </a:ext>
            </a:extLst>
          </p:cNvPr>
          <p:cNvSpPr/>
          <p:nvPr/>
        </p:nvSpPr>
        <p:spPr>
          <a:xfrm>
            <a:off x="11133734" y="232830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2B3EBF66-B330-8696-55A4-85AFE5015E80}"/>
              </a:ext>
            </a:extLst>
          </p:cNvPr>
          <p:cNvSpPr/>
          <p:nvPr/>
        </p:nvSpPr>
        <p:spPr>
          <a:xfrm>
            <a:off x="10396755" y="1610095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85FB9294-6141-A80D-090C-CE5A5A481F8D}"/>
              </a:ext>
            </a:extLst>
          </p:cNvPr>
          <p:cNvSpPr/>
          <p:nvPr/>
        </p:nvSpPr>
        <p:spPr>
          <a:xfrm>
            <a:off x="11275919" y="186788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A51F5084-88FA-91B3-A8E3-6D03E33C2410}"/>
              </a:ext>
            </a:extLst>
          </p:cNvPr>
          <p:cNvSpPr/>
          <p:nvPr/>
        </p:nvSpPr>
        <p:spPr>
          <a:xfrm>
            <a:off x="11633035" y="135154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F78B0025-8815-6043-E5D0-9A5E910DAE3F}"/>
              </a:ext>
            </a:extLst>
          </p:cNvPr>
          <p:cNvSpPr/>
          <p:nvPr/>
        </p:nvSpPr>
        <p:spPr>
          <a:xfrm>
            <a:off x="11437459" y="59834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4C56201F-445B-73B6-CD86-1F0B04A33572}"/>
              </a:ext>
            </a:extLst>
          </p:cNvPr>
          <p:cNvCxnSpPr>
            <a:cxnSpLocks/>
            <a:endCxn id="14" idx="0"/>
          </p:cNvCxnSpPr>
          <p:nvPr/>
        </p:nvCxnSpPr>
        <p:spPr>
          <a:xfrm flipH="1">
            <a:off x="10484190" y="747323"/>
            <a:ext cx="409097" cy="862772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40FA1779-17BF-4C91-1E06-ACA5091BD9A2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10893287" y="672836"/>
            <a:ext cx="544172" cy="74487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249D23D0-2A5B-E9C1-7E35-77A097802014}"/>
              </a:ext>
            </a:extLst>
          </p:cNvPr>
          <p:cNvCxnSpPr>
            <a:cxnSpLocks/>
            <a:stCxn id="25" idx="3"/>
            <a:endCxn id="24" idx="7"/>
          </p:cNvCxnSpPr>
          <p:nvPr/>
        </p:nvCxnSpPr>
        <p:spPr>
          <a:xfrm flipH="1">
            <a:off x="11425180" y="1478699"/>
            <a:ext cx="233464" cy="41100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2FA87E09-1F87-1BD1-6B36-05BACFCB6096}"/>
              </a:ext>
            </a:extLst>
          </p:cNvPr>
          <p:cNvCxnSpPr>
            <a:cxnSpLocks/>
            <a:stCxn id="14" idx="3"/>
            <a:endCxn id="9" idx="6"/>
          </p:cNvCxnSpPr>
          <p:nvPr/>
        </p:nvCxnSpPr>
        <p:spPr>
          <a:xfrm flipH="1">
            <a:off x="10009792" y="1737252"/>
            <a:ext cx="412572" cy="2181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771F5F49-FF81-D533-D76E-BE020B00BF30}"/>
              </a:ext>
            </a:extLst>
          </p:cNvPr>
          <p:cNvCxnSpPr>
            <a:cxnSpLocks/>
            <a:endCxn id="10" idx="4"/>
          </p:cNvCxnSpPr>
          <p:nvPr/>
        </p:nvCxnSpPr>
        <p:spPr>
          <a:xfrm flipV="1">
            <a:off x="8696333" y="1180738"/>
            <a:ext cx="0" cy="836118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Connecteur droit 129">
            <a:extLst>
              <a:ext uri="{FF2B5EF4-FFF2-40B4-BE49-F238E27FC236}">
                <a16:creationId xmlns:a16="http://schemas.microsoft.com/office/drawing/2014/main" id="{98599C55-A59A-D344-0C0F-0013A4FAAB4B}"/>
              </a:ext>
            </a:extLst>
          </p:cNvPr>
          <p:cNvCxnSpPr>
            <a:cxnSpLocks/>
            <a:endCxn id="2" idx="6"/>
          </p:cNvCxnSpPr>
          <p:nvPr/>
        </p:nvCxnSpPr>
        <p:spPr>
          <a:xfrm flipH="1">
            <a:off x="9871026" y="2328301"/>
            <a:ext cx="1022261" cy="8539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Connecteur droit 133">
            <a:extLst>
              <a:ext uri="{FF2B5EF4-FFF2-40B4-BE49-F238E27FC236}">
                <a16:creationId xmlns:a16="http://schemas.microsoft.com/office/drawing/2014/main" id="{5267E27B-941D-B0F4-1DC6-0DC541CC15C9}"/>
              </a:ext>
            </a:extLst>
          </p:cNvPr>
          <p:cNvCxnSpPr>
            <a:cxnSpLocks/>
            <a:stCxn id="24" idx="4"/>
          </p:cNvCxnSpPr>
          <p:nvPr/>
        </p:nvCxnSpPr>
        <p:spPr>
          <a:xfrm flipH="1">
            <a:off x="10893287" y="2016856"/>
            <a:ext cx="470067" cy="31144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Connecteur droit avec flèche 136">
            <a:extLst>
              <a:ext uri="{FF2B5EF4-FFF2-40B4-BE49-F238E27FC236}">
                <a16:creationId xmlns:a16="http://schemas.microsoft.com/office/drawing/2014/main" id="{D57DE81F-6764-3F07-8022-6E04E0315001}"/>
              </a:ext>
            </a:extLst>
          </p:cNvPr>
          <p:cNvCxnSpPr>
            <a:cxnSpLocks/>
            <a:stCxn id="24" idx="4"/>
            <a:endCxn id="13" idx="7"/>
          </p:cNvCxnSpPr>
          <p:nvPr/>
        </p:nvCxnSpPr>
        <p:spPr>
          <a:xfrm flipH="1">
            <a:off x="11282995" y="2016856"/>
            <a:ext cx="80359" cy="333262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61FE65AD-A2CA-EFF6-339F-A632002B7DF7}"/>
              </a:ext>
            </a:extLst>
          </p:cNvPr>
          <p:cNvCxnSpPr>
            <a:cxnSpLocks/>
          </p:cNvCxnSpPr>
          <p:nvPr/>
        </p:nvCxnSpPr>
        <p:spPr>
          <a:xfrm flipH="1" flipV="1">
            <a:off x="8696333" y="2016856"/>
            <a:ext cx="434415" cy="33326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4F1A36A4-E857-E86B-66F3-CE9FFA734A26}"/>
              </a:ext>
            </a:extLst>
          </p:cNvPr>
          <p:cNvCxnSpPr>
            <a:cxnSpLocks/>
            <a:stCxn id="2" idx="2"/>
          </p:cNvCxnSpPr>
          <p:nvPr/>
        </p:nvCxnSpPr>
        <p:spPr>
          <a:xfrm flipH="1" flipV="1">
            <a:off x="9130748" y="2350118"/>
            <a:ext cx="565408" cy="6357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6FC06DAE-7682-18A1-585F-5EF28A7282F3}"/>
              </a:ext>
            </a:extLst>
          </p:cNvPr>
          <p:cNvCxnSpPr>
            <a:cxnSpLocks/>
            <a:stCxn id="14" idx="3"/>
          </p:cNvCxnSpPr>
          <p:nvPr/>
        </p:nvCxnSpPr>
        <p:spPr>
          <a:xfrm flipH="1">
            <a:off x="10009792" y="1737252"/>
            <a:ext cx="412572" cy="279604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BD86B18B-A1A7-2591-8157-F2C56DFAB348}"/>
              </a:ext>
            </a:extLst>
          </p:cNvPr>
          <p:cNvCxnSpPr>
            <a:cxnSpLocks/>
          </p:cNvCxnSpPr>
          <p:nvPr/>
        </p:nvCxnSpPr>
        <p:spPr>
          <a:xfrm flipH="1" flipV="1">
            <a:off x="9130748" y="1759069"/>
            <a:ext cx="879044" cy="257787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Connecteur droit avec flèche 130">
            <a:extLst>
              <a:ext uri="{FF2B5EF4-FFF2-40B4-BE49-F238E27FC236}">
                <a16:creationId xmlns:a16="http://schemas.microsoft.com/office/drawing/2014/main" id="{AEE73E79-33EF-74C1-E78B-9392144D62AA}"/>
              </a:ext>
            </a:extLst>
          </p:cNvPr>
          <p:cNvCxnSpPr>
            <a:cxnSpLocks/>
            <a:endCxn id="10" idx="5"/>
          </p:cNvCxnSpPr>
          <p:nvPr/>
        </p:nvCxnSpPr>
        <p:spPr>
          <a:xfrm flipH="1" flipV="1">
            <a:off x="8758159" y="1158921"/>
            <a:ext cx="372589" cy="57833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Ellipse 137">
            <a:extLst>
              <a:ext uri="{FF2B5EF4-FFF2-40B4-BE49-F238E27FC236}">
                <a16:creationId xmlns:a16="http://schemas.microsoft.com/office/drawing/2014/main" id="{1756508F-526F-C977-510F-D06B48424714}"/>
              </a:ext>
            </a:extLst>
          </p:cNvPr>
          <p:cNvSpPr/>
          <p:nvPr/>
        </p:nvSpPr>
        <p:spPr>
          <a:xfrm>
            <a:off x="6610243" y="218348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9" name="Ellipse 138">
            <a:extLst>
              <a:ext uri="{FF2B5EF4-FFF2-40B4-BE49-F238E27FC236}">
                <a16:creationId xmlns:a16="http://schemas.microsoft.com/office/drawing/2014/main" id="{45CBE4DD-D421-164E-1A9D-D0972DBFDD8E}"/>
              </a:ext>
            </a:extLst>
          </p:cNvPr>
          <p:cNvSpPr/>
          <p:nvPr/>
        </p:nvSpPr>
        <p:spPr>
          <a:xfrm>
            <a:off x="7687674" y="120256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0" name="Connecteur droit avec flèche 139">
            <a:extLst>
              <a:ext uri="{FF2B5EF4-FFF2-40B4-BE49-F238E27FC236}">
                <a16:creationId xmlns:a16="http://schemas.microsoft.com/office/drawing/2014/main" id="{5DA5ECB7-800D-D0AE-948F-83896B28EA68}"/>
              </a:ext>
            </a:extLst>
          </p:cNvPr>
          <p:cNvCxnSpPr>
            <a:cxnSpLocks/>
            <a:endCxn id="139" idx="7"/>
          </p:cNvCxnSpPr>
          <p:nvPr/>
        </p:nvCxnSpPr>
        <p:spPr>
          <a:xfrm flipH="1">
            <a:off x="7836935" y="1009947"/>
            <a:ext cx="384413" cy="214438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onnecteur droit 143">
            <a:extLst>
              <a:ext uri="{FF2B5EF4-FFF2-40B4-BE49-F238E27FC236}">
                <a16:creationId xmlns:a16="http://schemas.microsoft.com/office/drawing/2014/main" id="{A99687C3-35D5-4672-63CB-B433F4BC2303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8213094" y="1009947"/>
            <a:ext cx="421413" cy="43634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Connecteur droit 146">
            <a:extLst>
              <a:ext uri="{FF2B5EF4-FFF2-40B4-BE49-F238E27FC236}">
                <a16:creationId xmlns:a16="http://schemas.microsoft.com/office/drawing/2014/main" id="{B86DA104-D3DD-C74F-1ACA-76156E80EF6C}"/>
              </a:ext>
            </a:extLst>
          </p:cNvPr>
          <p:cNvCxnSpPr>
            <a:cxnSpLocks/>
            <a:stCxn id="139" idx="3"/>
          </p:cNvCxnSpPr>
          <p:nvPr/>
        </p:nvCxnSpPr>
        <p:spPr>
          <a:xfrm flipH="1">
            <a:off x="7097187" y="1329725"/>
            <a:ext cx="616096" cy="928249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Connecteur droit 150">
            <a:extLst>
              <a:ext uri="{FF2B5EF4-FFF2-40B4-BE49-F238E27FC236}">
                <a16:creationId xmlns:a16="http://schemas.microsoft.com/office/drawing/2014/main" id="{FD87FE16-A967-64F9-0F19-688342EF0EDF}"/>
              </a:ext>
            </a:extLst>
          </p:cNvPr>
          <p:cNvCxnSpPr>
            <a:cxnSpLocks/>
          </p:cNvCxnSpPr>
          <p:nvPr/>
        </p:nvCxnSpPr>
        <p:spPr>
          <a:xfrm flipH="1">
            <a:off x="7097187" y="1995039"/>
            <a:ext cx="658156" cy="26293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Connecteur droit 153">
            <a:extLst>
              <a:ext uri="{FF2B5EF4-FFF2-40B4-BE49-F238E27FC236}">
                <a16:creationId xmlns:a16="http://schemas.microsoft.com/office/drawing/2014/main" id="{EA9D4097-166C-40E4-F925-0405DBE17F48}"/>
              </a:ext>
            </a:extLst>
          </p:cNvPr>
          <p:cNvCxnSpPr>
            <a:cxnSpLocks/>
            <a:stCxn id="10" idx="3"/>
          </p:cNvCxnSpPr>
          <p:nvPr/>
        </p:nvCxnSpPr>
        <p:spPr>
          <a:xfrm flipH="1">
            <a:off x="7775108" y="1158921"/>
            <a:ext cx="859399" cy="85793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Connecteur droit avec flèche 156">
            <a:extLst>
              <a:ext uri="{FF2B5EF4-FFF2-40B4-BE49-F238E27FC236}">
                <a16:creationId xmlns:a16="http://schemas.microsoft.com/office/drawing/2014/main" id="{1B9C8D97-3B67-D22C-222C-440071AED789}"/>
              </a:ext>
            </a:extLst>
          </p:cNvPr>
          <p:cNvCxnSpPr>
            <a:cxnSpLocks/>
            <a:endCxn id="138" idx="5"/>
          </p:cNvCxnSpPr>
          <p:nvPr/>
        </p:nvCxnSpPr>
        <p:spPr>
          <a:xfrm flipH="1">
            <a:off x="6759504" y="2245895"/>
            <a:ext cx="365551" cy="6474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0397FE59-EA71-35C5-BE0D-07D82AC24755}"/>
              </a:ext>
            </a:extLst>
          </p:cNvPr>
          <p:cNvSpPr/>
          <p:nvPr/>
        </p:nvSpPr>
        <p:spPr>
          <a:xfrm>
            <a:off x="9696156" y="233920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D6C74566-5CC2-982F-978B-E95B1347A11F}"/>
              </a:ext>
            </a:extLst>
          </p:cNvPr>
          <p:cNvCxnSpPr>
            <a:cxnSpLocks/>
          </p:cNvCxnSpPr>
          <p:nvPr/>
        </p:nvCxnSpPr>
        <p:spPr>
          <a:xfrm flipH="1">
            <a:off x="8920706" y="2089109"/>
            <a:ext cx="799027" cy="58783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A8C913F9-074E-9104-91D1-8BF3B84B578D}"/>
              </a:ext>
            </a:extLst>
          </p:cNvPr>
          <p:cNvCxnSpPr>
            <a:cxnSpLocks/>
          </p:cNvCxnSpPr>
          <p:nvPr/>
        </p:nvCxnSpPr>
        <p:spPr>
          <a:xfrm flipH="1">
            <a:off x="7553739" y="2676939"/>
            <a:ext cx="1333098" cy="417153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onnecteur droit 128">
            <a:extLst>
              <a:ext uri="{FF2B5EF4-FFF2-40B4-BE49-F238E27FC236}">
                <a16:creationId xmlns:a16="http://schemas.microsoft.com/office/drawing/2014/main" id="{6B1ADFF3-41A1-53CC-5583-50E7EEBE7BCC}"/>
              </a:ext>
            </a:extLst>
          </p:cNvPr>
          <p:cNvCxnSpPr>
            <a:cxnSpLocks/>
            <a:stCxn id="2" idx="4"/>
          </p:cNvCxnSpPr>
          <p:nvPr/>
        </p:nvCxnSpPr>
        <p:spPr>
          <a:xfrm flipH="1">
            <a:off x="9130748" y="2488183"/>
            <a:ext cx="652843" cy="605413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Connecteur droit 140">
            <a:extLst>
              <a:ext uri="{FF2B5EF4-FFF2-40B4-BE49-F238E27FC236}">
                <a16:creationId xmlns:a16="http://schemas.microsoft.com/office/drawing/2014/main" id="{8E72AAE2-F43A-D83B-1A2B-EE07A33F18F0}"/>
              </a:ext>
            </a:extLst>
          </p:cNvPr>
          <p:cNvCxnSpPr>
            <a:cxnSpLocks/>
          </p:cNvCxnSpPr>
          <p:nvPr/>
        </p:nvCxnSpPr>
        <p:spPr>
          <a:xfrm flipH="1">
            <a:off x="7836935" y="3168083"/>
            <a:ext cx="1224772" cy="38094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Connecteur droit avec flèche 145">
            <a:extLst>
              <a:ext uri="{FF2B5EF4-FFF2-40B4-BE49-F238E27FC236}">
                <a16:creationId xmlns:a16="http://schemas.microsoft.com/office/drawing/2014/main" id="{313FD6FD-69FA-19A6-32B5-722A071094A4}"/>
              </a:ext>
            </a:extLst>
          </p:cNvPr>
          <p:cNvCxnSpPr>
            <a:cxnSpLocks/>
          </p:cNvCxnSpPr>
          <p:nvPr/>
        </p:nvCxnSpPr>
        <p:spPr>
          <a:xfrm flipH="1">
            <a:off x="6367670" y="3093596"/>
            <a:ext cx="1186069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Connecteur droit avec flèche 151">
            <a:extLst>
              <a:ext uri="{FF2B5EF4-FFF2-40B4-BE49-F238E27FC236}">
                <a16:creationId xmlns:a16="http://schemas.microsoft.com/office/drawing/2014/main" id="{E4BC245F-03DA-3B20-B55D-C1C3297D1780}"/>
              </a:ext>
            </a:extLst>
          </p:cNvPr>
          <p:cNvCxnSpPr>
            <a:cxnSpLocks/>
          </p:cNvCxnSpPr>
          <p:nvPr/>
        </p:nvCxnSpPr>
        <p:spPr>
          <a:xfrm flipH="1" flipV="1">
            <a:off x="6367670" y="3420913"/>
            <a:ext cx="1407438" cy="12811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Connecteur droit avec flèche 155">
            <a:extLst>
              <a:ext uri="{FF2B5EF4-FFF2-40B4-BE49-F238E27FC236}">
                <a16:creationId xmlns:a16="http://schemas.microsoft.com/office/drawing/2014/main" id="{6F9BFFB4-ADF0-8E30-FA06-EEEBFCA8C3FD}"/>
              </a:ext>
            </a:extLst>
          </p:cNvPr>
          <p:cNvCxnSpPr>
            <a:cxnSpLocks/>
          </p:cNvCxnSpPr>
          <p:nvPr/>
        </p:nvCxnSpPr>
        <p:spPr>
          <a:xfrm flipH="1">
            <a:off x="6256819" y="2328301"/>
            <a:ext cx="349857" cy="766973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e 3">
            <a:extLst>
              <a:ext uri="{FF2B5EF4-FFF2-40B4-BE49-F238E27FC236}">
                <a16:creationId xmlns:a16="http://schemas.microsoft.com/office/drawing/2014/main" id="{AC530CDC-3D03-6477-8676-899A8BED5172}"/>
              </a:ext>
            </a:extLst>
          </p:cNvPr>
          <p:cNvSpPr/>
          <p:nvPr/>
        </p:nvSpPr>
        <p:spPr>
          <a:xfrm>
            <a:off x="6192800" y="335451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06731C5-39F5-E6AE-5084-A7ECCA6BF0C6}"/>
              </a:ext>
            </a:extLst>
          </p:cNvPr>
          <p:cNvSpPr/>
          <p:nvPr/>
        </p:nvSpPr>
        <p:spPr>
          <a:xfrm>
            <a:off x="5669193" y="359189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F6841A1-60FD-D16D-0657-1B3927F6DB86}"/>
              </a:ext>
            </a:extLst>
          </p:cNvPr>
          <p:cNvSpPr/>
          <p:nvPr/>
        </p:nvSpPr>
        <p:spPr>
          <a:xfrm>
            <a:off x="6207470" y="301910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5FA1EA21-70B6-BE44-47AA-4D03475C2F1F}"/>
              </a:ext>
            </a:extLst>
          </p:cNvPr>
          <p:cNvSpPr/>
          <p:nvPr/>
        </p:nvSpPr>
        <p:spPr>
          <a:xfrm>
            <a:off x="8920706" y="504844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53A57045-C789-D055-E071-1B1E30BFEAD4}"/>
              </a:ext>
            </a:extLst>
          </p:cNvPr>
          <p:cNvSpPr/>
          <p:nvPr/>
        </p:nvSpPr>
        <p:spPr>
          <a:xfrm>
            <a:off x="8547072" y="466252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8" name="Ellipse 127">
            <a:extLst>
              <a:ext uri="{FF2B5EF4-FFF2-40B4-BE49-F238E27FC236}">
                <a16:creationId xmlns:a16="http://schemas.microsoft.com/office/drawing/2014/main" id="{F8A51731-B26E-F446-23F4-B806F4876039}"/>
              </a:ext>
            </a:extLst>
          </p:cNvPr>
          <p:cNvSpPr/>
          <p:nvPr/>
        </p:nvSpPr>
        <p:spPr>
          <a:xfrm>
            <a:off x="8944453" y="4040167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2" name="Connecteur droit avec flèche 131">
            <a:extLst>
              <a:ext uri="{FF2B5EF4-FFF2-40B4-BE49-F238E27FC236}">
                <a16:creationId xmlns:a16="http://schemas.microsoft.com/office/drawing/2014/main" id="{FF567D4E-CAD9-088D-E6BE-4D67092FEF96}"/>
              </a:ext>
            </a:extLst>
          </p:cNvPr>
          <p:cNvCxnSpPr>
            <a:cxnSpLocks/>
            <a:endCxn id="128" idx="7"/>
          </p:cNvCxnSpPr>
          <p:nvPr/>
        </p:nvCxnSpPr>
        <p:spPr>
          <a:xfrm flipH="1">
            <a:off x="9093714" y="3415317"/>
            <a:ext cx="741208" cy="64666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Connecteur droit 149">
            <a:extLst>
              <a:ext uri="{FF2B5EF4-FFF2-40B4-BE49-F238E27FC236}">
                <a16:creationId xmlns:a16="http://schemas.microsoft.com/office/drawing/2014/main" id="{7CF407E9-5494-66E8-6661-BB2A86F80EED}"/>
              </a:ext>
            </a:extLst>
          </p:cNvPr>
          <p:cNvCxnSpPr>
            <a:cxnSpLocks/>
            <a:stCxn id="13" idx="3"/>
          </p:cNvCxnSpPr>
          <p:nvPr/>
        </p:nvCxnSpPr>
        <p:spPr>
          <a:xfrm flipH="1">
            <a:off x="10324415" y="2455458"/>
            <a:ext cx="834928" cy="40448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Connecteur droit 157">
            <a:extLst>
              <a:ext uri="{FF2B5EF4-FFF2-40B4-BE49-F238E27FC236}">
                <a16:creationId xmlns:a16="http://schemas.microsoft.com/office/drawing/2014/main" id="{1388EE54-B423-C03A-3F2F-B9599C2D4910}"/>
              </a:ext>
            </a:extLst>
          </p:cNvPr>
          <p:cNvCxnSpPr>
            <a:cxnSpLocks/>
          </p:cNvCxnSpPr>
          <p:nvPr/>
        </p:nvCxnSpPr>
        <p:spPr>
          <a:xfrm flipH="1">
            <a:off x="9833900" y="2859946"/>
            <a:ext cx="486505" cy="569054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Connecteur droit avec flèche 166">
            <a:extLst>
              <a:ext uri="{FF2B5EF4-FFF2-40B4-BE49-F238E27FC236}">
                <a16:creationId xmlns:a16="http://schemas.microsoft.com/office/drawing/2014/main" id="{8E60ADEC-8EEA-FFE1-D06D-603E23B90032}"/>
              </a:ext>
            </a:extLst>
          </p:cNvPr>
          <p:cNvCxnSpPr>
            <a:cxnSpLocks/>
            <a:stCxn id="27" idx="0"/>
            <a:endCxn id="128" idx="4"/>
          </p:cNvCxnSpPr>
          <p:nvPr/>
        </p:nvCxnSpPr>
        <p:spPr>
          <a:xfrm flipV="1">
            <a:off x="9008141" y="4189141"/>
            <a:ext cx="23747" cy="8593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Connecteur droit avec flèche 171">
            <a:extLst>
              <a:ext uri="{FF2B5EF4-FFF2-40B4-BE49-F238E27FC236}">
                <a16:creationId xmlns:a16="http://schemas.microsoft.com/office/drawing/2014/main" id="{4444E7B6-261B-2EED-6893-FC4563CA00B0}"/>
              </a:ext>
            </a:extLst>
          </p:cNvPr>
          <p:cNvCxnSpPr>
            <a:cxnSpLocks/>
            <a:stCxn id="29" idx="7"/>
            <a:endCxn id="128" idx="3"/>
          </p:cNvCxnSpPr>
          <p:nvPr/>
        </p:nvCxnSpPr>
        <p:spPr>
          <a:xfrm flipV="1">
            <a:off x="8696333" y="4167324"/>
            <a:ext cx="273729" cy="51701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Connecteur droit 176">
            <a:extLst>
              <a:ext uri="{FF2B5EF4-FFF2-40B4-BE49-F238E27FC236}">
                <a16:creationId xmlns:a16="http://schemas.microsoft.com/office/drawing/2014/main" id="{3C045F65-F818-378C-DEFC-6E64B22FE2BD}"/>
              </a:ext>
            </a:extLst>
          </p:cNvPr>
          <p:cNvCxnSpPr>
            <a:cxnSpLocks/>
            <a:endCxn id="180" idx="5"/>
          </p:cNvCxnSpPr>
          <p:nvPr/>
        </p:nvCxnSpPr>
        <p:spPr>
          <a:xfrm flipH="1" flipV="1">
            <a:off x="10354173" y="1169836"/>
            <a:ext cx="130017" cy="181706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Ellipse 179">
            <a:extLst>
              <a:ext uri="{FF2B5EF4-FFF2-40B4-BE49-F238E27FC236}">
                <a16:creationId xmlns:a16="http://schemas.microsoft.com/office/drawing/2014/main" id="{56E3A260-3EB3-A8A7-4F90-6C0BAD225E16}"/>
              </a:ext>
            </a:extLst>
          </p:cNvPr>
          <p:cNvSpPr/>
          <p:nvPr/>
        </p:nvSpPr>
        <p:spPr>
          <a:xfrm>
            <a:off x="10204912" y="104267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2" name="Ellipse 181">
            <a:extLst>
              <a:ext uri="{FF2B5EF4-FFF2-40B4-BE49-F238E27FC236}">
                <a16:creationId xmlns:a16="http://schemas.microsoft.com/office/drawing/2014/main" id="{F100E76D-C8EE-D47F-2ACC-5668CAF56515}"/>
              </a:ext>
            </a:extLst>
          </p:cNvPr>
          <p:cNvSpPr/>
          <p:nvPr/>
        </p:nvSpPr>
        <p:spPr>
          <a:xfrm>
            <a:off x="6697678" y="80815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3" name="Connecteur droit avec flèche 182">
            <a:extLst>
              <a:ext uri="{FF2B5EF4-FFF2-40B4-BE49-F238E27FC236}">
                <a16:creationId xmlns:a16="http://schemas.microsoft.com/office/drawing/2014/main" id="{23533B66-6EFF-A0B2-B43E-C8DF4885B802}"/>
              </a:ext>
            </a:extLst>
          </p:cNvPr>
          <p:cNvCxnSpPr>
            <a:cxnSpLocks/>
            <a:endCxn id="182" idx="6"/>
          </p:cNvCxnSpPr>
          <p:nvPr/>
        </p:nvCxnSpPr>
        <p:spPr>
          <a:xfrm flipH="1">
            <a:off x="6872548" y="857675"/>
            <a:ext cx="493463" cy="24962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Ellipse 185">
            <a:extLst>
              <a:ext uri="{FF2B5EF4-FFF2-40B4-BE49-F238E27FC236}">
                <a16:creationId xmlns:a16="http://schemas.microsoft.com/office/drawing/2014/main" id="{79910BCD-B96D-939E-5248-8FFA6C3583E8}"/>
              </a:ext>
            </a:extLst>
          </p:cNvPr>
          <p:cNvSpPr/>
          <p:nvPr/>
        </p:nvSpPr>
        <p:spPr>
          <a:xfrm>
            <a:off x="7382984" y="78403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7" name="Connecteur droit avec flèche 186">
            <a:extLst>
              <a:ext uri="{FF2B5EF4-FFF2-40B4-BE49-F238E27FC236}">
                <a16:creationId xmlns:a16="http://schemas.microsoft.com/office/drawing/2014/main" id="{46F65CAA-CB83-404E-0EF9-35ECFE58EDCF}"/>
              </a:ext>
            </a:extLst>
          </p:cNvPr>
          <p:cNvCxnSpPr>
            <a:cxnSpLocks/>
            <a:stCxn id="139" idx="2"/>
            <a:endCxn id="186" idx="4"/>
          </p:cNvCxnSpPr>
          <p:nvPr/>
        </p:nvCxnSpPr>
        <p:spPr>
          <a:xfrm flipH="1" flipV="1">
            <a:off x="7470419" y="933006"/>
            <a:ext cx="217255" cy="34404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Ellipse 192">
            <a:extLst>
              <a:ext uri="{FF2B5EF4-FFF2-40B4-BE49-F238E27FC236}">
                <a16:creationId xmlns:a16="http://schemas.microsoft.com/office/drawing/2014/main" id="{D092294A-4C1B-5062-A379-B4388DFDC010}"/>
              </a:ext>
            </a:extLst>
          </p:cNvPr>
          <p:cNvSpPr/>
          <p:nvPr/>
        </p:nvSpPr>
        <p:spPr>
          <a:xfrm>
            <a:off x="7079523" y="36422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4" name="Connecteur droit avec flèche 193">
            <a:extLst>
              <a:ext uri="{FF2B5EF4-FFF2-40B4-BE49-F238E27FC236}">
                <a16:creationId xmlns:a16="http://schemas.microsoft.com/office/drawing/2014/main" id="{51189E13-8EAF-CD3F-6986-888F064E3429}"/>
              </a:ext>
            </a:extLst>
          </p:cNvPr>
          <p:cNvCxnSpPr>
            <a:cxnSpLocks/>
            <a:stCxn id="12" idx="7"/>
            <a:endCxn id="18" idx="3"/>
          </p:cNvCxnSpPr>
          <p:nvPr/>
        </p:nvCxnSpPr>
        <p:spPr>
          <a:xfrm flipV="1">
            <a:off x="5818454" y="3146266"/>
            <a:ext cx="414625" cy="46744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" name="Ellipse 201">
            <a:extLst>
              <a:ext uri="{FF2B5EF4-FFF2-40B4-BE49-F238E27FC236}">
                <a16:creationId xmlns:a16="http://schemas.microsoft.com/office/drawing/2014/main" id="{CEA28D4A-1964-369D-8BB8-F9E322EB4D59}"/>
              </a:ext>
            </a:extLst>
          </p:cNvPr>
          <p:cNvSpPr/>
          <p:nvPr/>
        </p:nvSpPr>
        <p:spPr>
          <a:xfrm>
            <a:off x="10484190" y="361370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3" name="Connecteur droit avec flèche 202">
            <a:extLst>
              <a:ext uri="{FF2B5EF4-FFF2-40B4-BE49-F238E27FC236}">
                <a16:creationId xmlns:a16="http://schemas.microsoft.com/office/drawing/2014/main" id="{6BAA4193-6A16-7159-89E1-99569D125A7D}"/>
              </a:ext>
            </a:extLst>
          </p:cNvPr>
          <p:cNvCxnSpPr>
            <a:cxnSpLocks/>
            <a:endCxn id="202" idx="0"/>
          </p:cNvCxnSpPr>
          <p:nvPr/>
        </p:nvCxnSpPr>
        <p:spPr>
          <a:xfrm flipH="1">
            <a:off x="10571625" y="3028602"/>
            <a:ext cx="159029" cy="58510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Connecteur droit 207">
            <a:extLst>
              <a:ext uri="{FF2B5EF4-FFF2-40B4-BE49-F238E27FC236}">
                <a16:creationId xmlns:a16="http://schemas.microsoft.com/office/drawing/2014/main" id="{64799FCD-4BD6-468A-05B5-436087F90B40}"/>
              </a:ext>
            </a:extLst>
          </p:cNvPr>
          <p:cNvCxnSpPr>
            <a:cxnSpLocks/>
            <a:stCxn id="13" idx="3"/>
          </p:cNvCxnSpPr>
          <p:nvPr/>
        </p:nvCxnSpPr>
        <p:spPr>
          <a:xfrm flipH="1">
            <a:off x="10730654" y="2455458"/>
            <a:ext cx="428689" cy="563651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Ellipse 210">
            <a:extLst>
              <a:ext uri="{FF2B5EF4-FFF2-40B4-BE49-F238E27FC236}">
                <a16:creationId xmlns:a16="http://schemas.microsoft.com/office/drawing/2014/main" id="{963E42CA-53FC-3D77-FAE8-F92A6C081BAB}"/>
              </a:ext>
            </a:extLst>
          </p:cNvPr>
          <p:cNvSpPr/>
          <p:nvPr/>
        </p:nvSpPr>
        <p:spPr>
          <a:xfrm>
            <a:off x="5513249" y="135154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2" name="Connecteur droit avec flèche 211">
            <a:extLst>
              <a:ext uri="{FF2B5EF4-FFF2-40B4-BE49-F238E27FC236}">
                <a16:creationId xmlns:a16="http://schemas.microsoft.com/office/drawing/2014/main" id="{5404C7C3-A30A-B0EF-9D8B-866F2F8FD107}"/>
              </a:ext>
            </a:extLst>
          </p:cNvPr>
          <p:cNvCxnSpPr>
            <a:cxnSpLocks/>
            <a:stCxn id="182" idx="2"/>
            <a:endCxn id="211" idx="7"/>
          </p:cNvCxnSpPr>
          <p:nvPr/>
        </p:nvCxnSpPr>
        <p:spPr>
          <a:xfrm flipH="1">
            <a:off x="5662510" y="882637"/>
            <a:ext cx="1035168" cy="490722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9" name="Ellipse 218">
            <a:extLst>
              <a:ext uri="{FF2B5EF4-FFF2-40B4-BE49-F238E27FC236}">
                <a16:creationId xmlns:a16="http://schemas.microsoft.com/office/drawing/2014/main" id="{3631811E-09F4-B04F-7062-166224A4F41C}"/>
              </a:ext>
            </a:extLst>
          </p:cNvPr>
          <p:cNvSpPr/>
          <p:nvPr/>
        </p:nvSpPr>
        <p:spPr>
          <a:xfrm>
            <a:off x="4976364" y="132972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AF78151C-D568-FDC6-873F-980B59C163A5}"/>
              </a:ext>
            </a:extLst>
          </p:cNvPr>
          <p:cNvCxnSpPr>
            <a:cxnSpLocks/>
          </p:cNvCxnSpPr>
          <p:nvPr/>
        </p:nvCxnSpPr>
        <p:spPr>
          <a:xfrm flipV="1">
            <a:off x="5818454" y="3429000"/>
            <a:ext cx="374346" cy="18470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8E15AF5C-C2A8-9E8A-075D-FFE3B3C80B58}"/>
              </a:ext>
            </a:extLst>
          </p:cNvPr>
          <p:cNvCxnSpPr>
            <a:cxnSpLocks/>
          </p:cNvCxnSpPr>
          <p:nvPr/>
        </p:nvCxnSpPr>
        <p:spPr>
          <a:xfrm flipH="1" flipV="1">
            <a:off x="6280235" y="3503487"/>
            <a:ext cx="268182" cy="23493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15617428-64B3-2598-F0DB-D893FB26F708}"/>
              </a:ext>
            </a:extLst>
          </p:cNvPr>
          <p:cNvSpPr/>
          <p:nvPr/>
        </p:nvSpPr>
        <p:spPr>
          <a:xfrm>
            <a:off x="6522808" y="3716606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3" name="Connecteur droit avec flèche 132">
            <a:extLst>
              <a:ext uri="{FF2B5EF4-FFF2-40B4-BE49-F238E27FC236}">
                <a16:creationId xmlns:a16="http://schemas.microsoft.com/office/drawing/2014/main" id="{E2E95807-6F5E-C5DF-E23D-382233DB42A3}"/>
              </a:ext>
            </a:extLst>
          </p:cNvPr>
          <p:cNvCxnSpPr>
            <a:cxnSpLocks/>
            <a:stCxn id="211" idx="2"/>
          </p:cNvCxnSpPr>
          <p:nvPr/>
        </p:nvCxnSpPr>
        <p:spPr>
          <a:xfrm flipH="1" flipV="1">
            <a:off x="5151234" y="1373359"/>
            <a:ext cx="362015" cy="5267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213944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80" y="135505"/>
            <a:ext cx="3893317" cy="64618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4) Jan.-Fév. 1871 : Dernières défaites françaises : Le Mans, Saint-Quentin ; …  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*Jan.-Fév. 1871 : 4</a:t>
            </a:r>
            <a:r>
              <a:rPr lang="fr-FR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ème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période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Dernières défaites françaises</a:t>
            </a:r>
          </a:p>
          <a:p>
            <a:endParaRPr lang="fr-FR" b="1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*12 jan. 1871 : A l’ouest de Paris…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Les Allemands s’emparent du Mans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*14-17 jan. 1871 : A l’est…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Les Français s’emparent de Dijon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se dirigent sur Belfort assiégée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Mais ils sont défaits à Héricourt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*19 jan. 1871 : Au nord…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Les Français sont défaits à </a:t>
            </a:r>
            <a:r>
              <a:rPr lang="fr-FR" sz="1700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Saint-Quentin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*Fin jan. 1871 : Restent…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Belfort et Paris toujours assiégées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*Mais en attendant la défaite française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Proche et inéluctable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 Versailles…</a:t>
            </a:r>
          </a:p>
        </p:txBody>
      </p:sp>
      <p:pic>
        <p:nvPicPr>
          <p:cNvPr id="5" name="Image 4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A1895C69-0B74-2941-5F43-B01D20B237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69" t="9387"/>
          <a:stretch/>
        </p:blipFill>
        <p:spPr>
          <a:xfrm>
            <a:off x="4162567" y="137411"/>
            <a:ext cx="7935054" cy="578758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Image 7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E4F1DFFB-D36D-D67A-7E7B-5065AEB22F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138" r="85559"/>
          <a:stretch/>
        </p:blipFill>
        <p:spPr>
          <a:xfrm>
            <a:off x="4162567" y="4089112"/>
            <a:ext cx="1405720" cy="269683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F4D0F438-F85C-2D00-D0AA-9AAD7561C4B5}"/>
              </a:ext>
            </a:extLst>
          </p:cNvPr>
          <p:cNvSpPr/>
          <p:nvPr/>
        </p:nvSpPr>
        <p:spPr>
          <a:xfrm>
            <a:off x="9834922" y="168458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E1FB3F2-15A1-D329-31B7-FBB152ECF3F5}"/>
              </a:ext>
            </a:extLst>
          </p:cNvPr>
          <p:cNvSpPr/>
          <p:nvPr/>
        </p:nvSpPr>
        <p:spPr>
          <a:xfrm>
            <a:off x="8608898" y="103176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2B3EBF66-B330-8696-55A4-85AFE5015E80}"/>
              </a:ext>
            </a:extLst>
          </p:cNvPr>
          <p:cNvSpPr/>
          <p:nvPr/>
        </p:nvSpPr>
        <p:spPr>
          <a:xfrm>
            <a:off x="10396755" y="1610095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85FB9294-6141-A80D-090C-CE5A5A481F8D}"/>
              </a:ext>
            </a:extLst>
          </p:cNvPr>
          <p:cNvSpPr/>
          <p:nvPr/>
        </p:nvSpPr>
        <p:spPr>
          <a:xfrm>
            <a:off x="11275919" y="186788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A51F5084-88FA-91B3-A8E3-6D03E33C2410}"/>
              </a:ext>
            </a:extLst>
          </p:cNvPr>
          <p:cNvSpPr/>
          <p:nvPr/>
        </p:nvSpPr>
        <p:spPr>
          <a:xfrm>
            <a:off x="11633035" y="135154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F78B0025-8815-6043-E5D0-9A5E910DAE3F}"/>
              </a:ext>
            </a:extLst>
          </p:cNvPr>
          <p:cNvSpPr/>
          <p:nvPr/>
        </p:nvSpPr>
        <p:spPr>
          <a:xfrm>
            <a:off x="11437459" y="59834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4C56201F-445B-73B6-CD86-1F0B04A33572}"/>
              </a:ext>
            </a:extLst>
          </p:cNvPr>
          <p:cNvCxnSpPr>
            <a:cxnSpLocks/>
            <a:endCxn id="14" idx="0"/>
          </p:cNvCxnSpPr>
          <p:nvPr/>
        </p:nvCxnSpPr>
        <p:spPr>
          <a:xfrm flipH="1">
            <a:off x="10484190" y="747323"/>
            <a:ext cx="409097" cy="862772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40FA1779-17BF-4C91-1E06-ACA5091BD9A2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10893287" y="672836"/>
            <a:ext cx="544172" cy="74487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249D23D0-2A5B-E9C1-7E35-77A097802014}"/>
              </a:ext>
            </a:extLst>
          </p:cNvPr>
          <p:cNvCxnSpPr>
            <a:cxnSpLocks/>
            <a:stCxn id="25" idx="3"/>
            <a:endCxn id="24" idx="7"/>
          </p:cNvCxnSpPr>
          <p:nvPr/>
        </p:nvCxnSpPr>
        <p:spPr>
          <a:xfrm flipH="1">
            <a:off x="11425180" y="1478699"/>
            <a:ext cx="233464" cy="41100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2FA87E09-1F87-1BD1-6B36-05BACFCB6096}"/>
              </a:ext>
            </a:extLst>
          </p:cNvPr>
          <p:cNvCxnSpPr>
            <a:cxnSpLocks/>
            <a:stCxn id="14" idx="3"/>
            <a:endCxn id="9" idx="6"/>
          </p:cNvCxnSpPr>
          <p:nvPr/>
        </p:nvCxnSpPr>
        <p:spPr>
          <a:xfrm flipH="1">
            <a:off x="10009792" y="1737252"/>
            <a:ext cx="412572" cy="2181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771F5F49-FF81-D533-D76E-BE020B00BF30}"/>
              </a:ext>
            </a:extLst>
          </p:cNvPr>
          <p:cNvCxnSpPr>
            <a:cxnSpLocks/>
            <a:endCxn id="10" idx="4"/>
          </p:cNvCxnSpPr>
          <p:nvPr/>
        </p:nvCxnSpPr>
        <p:spPr>
          <a:xfrm flipV="1">
            <a:off x="8696333" y="1180738"/>
            <a:ext cx="0" cy="836118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Connecteur droit 129">
            <a:extLst>
              <a:ext uri="{FF2B5EF4-FFF2-40B4-BE49-F238E27FC236}">
                <a16:creationId xmlns:a16="http://schemas.microsoft.com/office/drawing/2014/main" id="{98599C55-A59A-D344-0C0F-0013A4FAAB4B}"/>
              </a:ext>
            </a:extLst>
          </p:cNvPr>
          <p:cNvCxnSpPr>
            <a:cxnSpLocks/>
            <a:endCxn id="2" idx="6"/>
          </p:cNvCxnSpPr>
          <p:nvPr/>
        </p:nvCxnSpPr>
        <p:spPr>
          <a:xfrm flipH="1">
            <a:off x="9871026" y="2328301"/>
            <a:ext cx="1022261" cy="8539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Connecteur droit 133">
            <a:extLst>
              <a:ext uri="{FF2B5EF4-FFF2-40B4-BE49-F238E27FC236}">
                <a16:creationId xmlns:a16="http://schemas.microsoft.com/office/drawing/2014/main" id="{5267E27B-941D-B0F4-1DC6-0DC541CC15C9}"/>
              </a:ext>
            </a:extLst>
          </p:cNvPr>
          <p:cNvCxnSpPr>
            <a:cxnSpLocks/>
            <a:stCxn id="24" idx="4"/>
          </p:cNvCxnSpPr>
          <p:nvPr/>
        </p:nvCxnSpPr>
        <p:spPr>
          <a:xfrm flipH="1">
            <a:off x="10893287" y="2016856"/>
            <a:ext cx="470067" cy="31144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Connecteur droit avec flèche 136">
            <a:extLst>
              <a:ext uri="{FF2B5EF4-FFF2-40B4-BE49-F238E27FC236}">
                <a16:creationId xmlns:a16="http://schemas.microsoft.com/office/drawing/2014/main" id="{D57DE81F-6764-3F07-8022-6E04E0315001}"/>
              </a:ext>
            </a:extLst>
          </p:cNvPr>
          <p:cNvCxnSpPr>
            <a:cxnSpLocks/>
            <a:stCxn id="24" idx="4"/>
          </p:cNvCxnSpPr>
          <p:nvPr/>
        </p:nvCxnSpPr>
        <p:spPr>
          <a:xfrm flipH="1">
            <a:off x="11282995" y="2016856"/>
            <a:ext cx="80359" cy="333262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61FE65AD-A2CA-EFF6-339F-A632002B7DF7}"/>
              </a:ext>
            </a:extLst>
          </p:cNvPr>
          <p:cNvCxnSpPr>
            <a:cxnSpLocks/>
          </p:cNvCxnSpPr>
          <p:nvPr/>
        </p:nvCxnSpPr>
        <p:spPr>
          <a:xfrm flipH="1" flipV="1">
            <a:off x="8696333" y="2016856"/>
            <a:ext cx="434415" cy="33326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4F1A36A4-E857-E86B-66F3-CE9FFA734A26}"/>
              </a:ext>
            </a:extLst>
          </p:cNvPr>
          <p:cNvCxnSpPr>
            <a:cxnSpLocks/>
            <a:stCxn id="2" idx="2"/>
          </p:cNvCxnSpPr>
          <p:nvPr/>
        </p:nvCxnSpPr>
        <p:spPr>
          <a:xfrm flipH="1" flipV="1">
            <a:off x="9130748" y="2350118"/>
            <a:ext cx="565408" cy="6357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6FC06DAE-7682-18A1-585F-5EF28A7282F3}"/>
              </a:ext>
            </a:extLst>
          </p:cNvPr>
          <p:cNvCxnSpPr>
            <a:cxnSpLocks/>
            <a:stCxn id="14" idx="3"/>
          </p:cNvCxnSpPr>
          <p:nvPr/>
        </p:nvCxnSpPr>
        <p:spPr>
          <a:xfrm flipH="1">
            <a:off x="10009792" y="1737252"/>
            <a:ext cx="412572" cy="279604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BD86B18B-A1A7-2591-8157-F2C56DFAB348}"/>
              </a:ext>
            </a:extLst>
          </p:cNvPr>
          <p:cNvCxnSpPr>
            <a:cxnSpLocks/>
          </p:cNvCxnSpPr>
          <p:nvPr/>
        </p:nvCxnSpPr>
        <p:spPr>
          <a:xfrm flipH="1" flipV="1">
            <a:off x="9130748" y="1759069"/>
            <a:ext cx="879044" cy="257787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Connecteur droit avec flèche 130">
            <a:extLst>
              <a:ext uri="{FF2B5EF4-FFF2-40B4-BE49-F238E27FC236}">
                <a16:creationId xmlns:a16="http://schemas.microsoft.com/office/drawing/2014/main" id="{AEE73E79-33EF-74C1-E78B-9392144D62AA}"/>
              </a:ext>
            </a:extLst>
          </p:cNvPr>
          <p:cNvCxnSpPr>
            <a:cxnSpLocks/>
            <a:endCxn id="10" idx="5"/>
          </p:cNvCxnSpPr>
          <p:nvPr/>
        </p:nvCxnSpPr>
        <p:spPr>
          <a:xfrm flipH="1" flipV="1">
            <a:off x="8758159" y="1158921"/>
            <a:ext cx="372589" cy="57833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Ellipse 137">
            <a:extLst>
              <a:ext uri="{FF2B5EF4-FFF2-40B4-BE49-F238E27FC236}">
                <a16:creationId xmlns:a16="http://schemas.microsoft.com/office/drawing/2014/main" id="{1756508F-526F-C977-510F-D06B48424714}"/>
              </a:ext>
            </a:extLst>
          </p:cNvPr>
          <p:cNvSpPr/>
          <p:nvPr/>
        </p:nvSpPr>
        <p:spPr>
          <a:xfrm>
            <a:off x="6610243" y="218348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9" name="Ellipse 138">
            <a:extLst>
              <a:ext uri="{FF2B5EF4-FFF2-40B4-BE49-F238E27FC236}">
                <a16:creationId xmlns:a16="http://schemas.microsoft.com/office/drawing/2014/main" id="{45CBE4DD-D421-164E-1A9D-D0972DBFDD8E}"/>
              </a:ext>
            </a:extLst>
          </p:cNvPr>
          <p:cNvSpPr/>
          <p:nvPr/>
        </p:nvSpPr>
        <p:spPr>
          <a:xfrm>
            <a:off x="7687674" y="120256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0" name="Connecteur droit avec flèche 139">
            <a:extLst>
              <a:ext uri="{FF2B5EF4-FFF2-40B4-BE49-F238E27FC236}">
                <a16:creationId xmlns:a16="http://schemas.microsoft.com/office/drawing/2014/main" id="{5DA5ECB7-800D-D0AE-948F-83896B28EA68}"/>
              </a:ext>
            </a:extLst>
          </p:cNvPr>
          <p:cNvCxnSpPr>
            <a:cxnSpLocks/>
            <a:endCxn id="139" idx="7"/>
          </p:cNvCxnSpPr>
          <p:nvPr/>
        </p:nvCxnSpPr>
        <p:spPr>
          <a:xfrm flipH="1">
            <a:off x="7836935" y="1009947"/>
            <a:ext cx="384413" cy="214438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onnecteur droit 143">
            <a:extLst>
              <a:ext uri="{FF2B5EF4-FFF2-40B4-BE49-F238E27FC236}">
                <a16:creationId xmlns:a16="http://schemas.microsoft.com/office/drawing/2014/main" id="{A99687C3-35D5-4672-63CB-B433F4BC2303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8213094" y="1009947"/>
            <a:ext cx="421413" cy="43634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Connecteur droit 146">
            <a:extLst>
              <a:ext uri="{FF2B5EF4-FFF2-40B4-BE49-F238E27FC236}">
                <a16:creationId xmlns:a16="http://schemas.microsoft.com/office/drawing/2014/main" id="{B86DA104-D3DD-C74F-1ACA-76156E80EF6C}"/>
              </a:ext>
            </a:extLst>
          </p:cNvPr>
          <p:cNvCxnSpPr>
            <a:cxnSpLocks/>
            <a:stCxn id="139" idx="3"/>
          </p:cNvCxnSpPr>
          <p:nvPr/>
        </p:nvCxnSpPr>
        <p:spPr>
          <a:xfrm flipH="1">
            <a:off x="7097187" y="1329725"/>
            <a:ext cx="616096" cy="928249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Connecteur droit 150">
            <a:extLst>
              <a:ext uri="{FF2B5EF4-FFF2-40B4-BE49-F238E27FC236}">
                <a16:creationId xmlns:a16="http://schemas.microsoft.com/office/drawing/2014/main" id="{FD87FE16-A967-64F9-0F19-688342EF0EDF}"/>
              </a:ext>
            </a:extLst>
          </p:cNvPr>
          <p:cNvCxnSpPr>
            <a:cxnSpLocks/>
          </p:cNvCxnSpPr>
          <p:nvPr/>
        </p:nvCxnSpPr>
        <p:spPr>
          <a:xfrm flipH="1">
            <a:off x="7097187" y="1995039"/>
            <a:ext cx="658156" cy="26293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Connecteur droit 153">
            <a:extLst>
              <a:ext uri="{FF2B5EF4-FFF2-40B4-BE49-F238E27FC236}">
                <a16:creationId xmlns:a16="http://schemas.microsoft.com/office/drawing/2014/main" id="{EA9D4097-166C-40E4-F925-0405DBE17F48}"/>
              </a:ext>
            </a:extLst>
          </p:cNvPr>
          <p:cNvCxnSpPr>
            <a:cxnSpLocks/>
            <a:stCxn id="10" idx="3"/>
          </p:cNvCxnSpPr>
          <p:nvPr/>
        </p:nvCxnSpPr>
        <p:spPr>
          <a:xfrm flipH="1">
            <a:off x="7775108" y="1158921"/>
            <a:ext cx="859399" cy="85793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Connecteur droit avec flèche 156">
            <a:extLst>
              <a:ext uri="{FF2B5EF4-FFF2-40B4-BE49-F238E27FC236}">
                <a16:creationId xmlns:a16="http://schemas.microsoft.com/office/drawing/2014/main" id="{1B9C8D97-3B67-D22C-222C-440071AED789}"/>
              </a:ext>
            </a:extLst>
          </p:cNvPr>
          <p:cNvCxnSpPr>
            <a:cxnSpLocks/>
            <a:endCxn id="138" idx="5"/>
          </p:cNvCxnSpPr>
          <p:nvPr/>
        </p:nvCxnSpPr>
        <p:spPr>
          <a:xfrm flipH="1">
            <a:off x="6759504" y="2245895"/>
            <a:ext cx="365551" cy="6474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0397FE59-EA71-35C5-BE0D-07D82AC24755}"/>
              </a:ext>
            </a:extLst>
          </p:cNvPr>
          <p:cNvSpPr/>
          <p:nvPr/>
        </p:nvSpPr>
        <p:spPr>
          <a:xfrm>
            <a:off x="9696156" y="233920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D6C74566-5CC2-982F-978B-E95B1347A11F}"/>
              </a:ext>
            </a:extLst>
          </p:cNvPr>
          <p:cNvCxnSpPr>
            <a:cxnSpLocks/>
          </p:cNvCxnSpPr>
          <p:nvPr/>
        </p:nvCxnSpPr>
        <p:spPr>
          <a:xfrm flipH="1">
            <a:off x="8920706" y="2089109"/>
            <a:ext cx="799027" cy="58783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A8C913F9-074E-9104-91D1-8BF3B84B578D}"/>
              </a:ext>
            </a:extLst>
          </p:cNvPr>
          <p:cNvCxnSpPr>
            <a:cxnSpLocks/>
          </p:cNvCxnSpPr>
          <p:nvPr/>
        </p:nvCxnSpPr>
        <p:spPr>
          <a:xfrm flipH="1">
            <a:off x="7553739" y="2676939"/>
            <a:ext cx="1333098" cy="417153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onnecteur droit 128">
            <a:extLst>
              <a:ext uri="{FF2B5EF4-FFF2-40B4-BE49-F238E27FC236}">
                <a16:creationId xmlns:a16="http://schemas.microsoft.com/office/drawing/2014/main" id="{6B1ADFF3-41A1-53CC-5583-50E7EEBE7BCC}"/>
              </a:ext>
            </a:extLst>
          </p:cNvPr>
          <p:cNvCxnSpPr>
            <a:cxnSpLocks/>
            <a:stCxn id="2" idx="4"/>
          </p:cNvCxnSpPr>
          <p:nvPr/>
        </p:nvCxnSpPr>
        <p:spPr>
          <a:xfrm flipH="1">
            <a:off x="9130748" y="2488183"/>
            <a:ext cx="652843" cy="605413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Connecteur droit 140">
            <a:extLst>
              <a:ext uri="{FF2B5EF4-FFF2-40B4-BE49-F238E27FC236}">
                <a16:creationId xmlns:a16="http://schemas.microsoft.com/office/drawing/2014/main" id="{8E72AAE2-F43A-D83B-1A2B-EE07A33F18F0}"/>
              </a:ext>
            </a:extLst>
          </p:cNvPr>
          <p:cNvCxnSpPr>
            <a:cxnSpLocks/>
          </p:cNvCxnSpPr>
          <p:nvPr/>
        </p:nvCxnSpPr>
        <p:spPr>
          <a:xfrm flipH="1">
            <a:off x="7836935" y="3168083"/>
            <a:ext cx="1224772" cy="38094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Connecteur droit avec flèche 145">
            <a:extLst>
              <a:ext uri="{FF2B5EF4-FFF2-40B4-BE49-F238E27FC236}">
                <a16:creationId xmlns:a16="http://schemas.microsoft.com/office/drawing/2014/main" id="{313FD6FD-69FA-19A6-32B5-722A071094A4}"/>
              </a:ext>
            </a:extLst>
          </p:cNvPr>
          <p:cNvCxnSpPr>
            <a:cxnSpLocks/>
          </p:cNvCxnSpPr>
          <p:nvPr/>
        </p:nvCxnSpPr>
        <p:spPr>
          <a:xfrm flipH="1">
            <a:off x="6367670" y="3093596"/>
            <a:ext cx="1186069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Connecteur droit avec flèche 151">
            <a:extLst>
              <a:ext uri="{FF2B5EF4-FFF2-40B4-BE49-F238E27FC236}">
                <a16:creationId xmlns:a16="http://schemas.microsoft.com/office/drawing/2014/main" id="{E4BC245F-03DA-3B20-B55D-C1C3297D1780}"/>
              </a:ext>
            </a:extLst>
          </p:cNvPr>
          <p:cNvCxnSpPr>
            <a:cxnSpLocks/>
          </p:cNvCxnSpPr>
          <p:nvPr/>
        </p:nvCxnSpPr>
        <p:spPr>
          <a:xfrm flipH="1" flipV="1">
            <a:off x="6367670" y="3420913"/>
            <a:ext cx="1407438" cy="12811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Connecteur droit avec flèche 155">
            <a:extLst>
              <a:ext uri="{FF2B5EF4-FFF2-40B4-BE49-F238E27FC236}">
                <a16:creationId xmlns:a16="http://schemas.microsoft.com/office/drawing/2014/main" id="{6F9BFFB4-ADF0-8E30-FA06-EEEBFCA8C3FD}"/>
              </a:ext>
            </a:extLst>
          </p:cNvPr>
          <p:cNvCxnSpPr>
            <a:cxnSpLocks/>
          </p:cNvCxnSpPr>
          <p:nvPr/>
        </p:nvCxnSpPr>
        <p:spPr>
          <a:xfrm flipH="1">
            <a:off x="6256819" y="2328301"/>
            <a:ext cx="349857" cy="766973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e 3">
            <a:extLst>
              <a:ext uri="{FF2B5EF4-FFF2-40B4-BE49-F238E27FC236}">
                <a16:creationId xmlns:a16="http://schemas.microsoft.com/office/drawing/2014/main" id="{AC530CDC-3D03-6477-8676-899A8BED5172}"/>
              </a:ext>
            </a:extLst>
          </p:cNvPr>
          <p:cNvSpPr/>
          <p:nvPr/>
        </p:nvSpPr>
        <p:spPr>
          <a:xfrm>
            <a:off x="6192800" y="3354513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06731C5-39F5-E6AE-5084-A7ECCA6BF0C6}"/>
              </a:ext>
            </a:extLst>
          </p:cNvPr>
          <p:cNvSpPr/>
          <p:nvPr/>
        </p:nvSpPr>
        <p:spPr>
          <a:xfrm>
            <a:off x="4636100" y="322815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F6841A1-60FD-D16D-0657-1B3927F6DB86}"/>
              </a:ext>
            </a:extLst>
          </p:cNvPr>
          <p:cNvSpPr/>
          <p:nvPr/>
        </p:nvSpPr>
        <p:spPr>
          <a:xfrm>
            <a:off x="6207470" y="301910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5FA1EA21-70B6-BE44-47AA-4D03475C2F1F}"/>
              </a:ext>
            </a:extLst>
          </p:cNvPr>
          <p:cNvSpPr/>
          <p:nvPr/>
        </p:nvSpPr>
        <p:spPr>
          <a:xfrm>
            <a:off x="8920706" y="504844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53A57045-C789-D055-E071-1B1E30BFEAD4}"/>
              </a:ext>
            </a:extLst>
          </p:cNvPr>
          <p:cNvSpPr/>
          <p:nvPr/>
        </p:nvSpPr>
        <p:spPr>
          <a:xfrm>
            <a:off x="8547072" y="466252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8" name="Ellipse 127">
            <a:extLst>
              <a:ext uri="{FF2B5EF4-FFF2-40B4-BE49-F238E27FC236}">
                <a16:creationId xmlns:a16="http://schemas.microsoft.com/office/drawing/2014/main" id="{F8A51731-B26E-F446-23F4-B806F4876039}"/>
              </a:ext>
            </a:extLst>
          </p:cNvPr>
          <p:cNvSpPr/>
          <p:nvPr/>
        </p:nvSpPr>
        <p:spPr>
          <a:xfrm>
            <a:off x="8944453" y="404016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2" name="Connecteur droit avec flèche 131">
            <a:extLst>
              <a:ext uri="{FF2B5EF4-FFF2-40B4-BE49-F238E27FC236}">
                <a16:creationId xmlns:a16="http://schemas.microsoft.com/office/drawing/2014/main" id="{FF567D4E-CAD9-088D-E6BE-4D67092FEF96}"/>
              </a:ext>
            </a:extLst>
          </p:cNvPr>
          <p:cNvCxnSpPr>
            <a:cxnSpLocks/>
            <a:endCxn id="128" idx="7"/>
          </p:cNvCxnSpPr>
          <p:nvPr/>
        </p:nvCxnSpPr>
        <p:spPr>
          <a:xfrm flipH="1">
            <a:off x="9093714" y="3415317"/>
            <a:ext cx="741208" cy="64666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Connecteur droit 149">
            <a:extLst>
              <a:ext uri="{FF2B5EF4-FFF2-40B4-BE49-F238E27FC236}">
                <a16:creationId xmlns:a16="http://schemas.microsoft.com/office/drawing/2014/main" id="{7CF407E9-5494-66E8-6661-BB2A86F80EED}"/>
              </a:ext>
            </a:extLst>
          </p:cNvPr>
          <p:cNvCxnSpPr>
            <a:cxnSpLocks/>
          </p:cNvCxnSpPr>
          <p:nvPr/>
        </p:nvCxnSpPr>
        <p:spPr>
          <a:xfrm flipH="1">
            <a:off x="10324415" y="2455458"/>
            <a:ext cx="834928" cy="40448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Connecteur droit 157">
            <a:extLst>
              <a:ext uri="{FF2B5EF4-FFF2-40B4-BE49-F238E27FC236}">
                <a16:creationId xmlns:a16="http://schemas.microsoft.com/office/drawing/2014/main" id="{1388EE54-B423-C03A-3F2F-B9599C2D4910}"/>
              </a:ext>
            </a:extLst>
          </p:cNvPr>
          <p:cNvCxnSpPr>
            <a:cxnSpLocks/>
          </p:cNvCxnSpPr>
          <p:nvPr/>
        </p:nvCxnSpPr>
        <p:spPr>
          <a:xfrm flipH="1">
            <a:off x="9833900" y="2859946"/>
            <a:ext cx="486505" cy="569054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Connecteur droit avec flèche 166">
            <a:extLst>
              <a:ext uri="{FF2B5EF4-FFF2-40B4-BE49-F238E27FC236}">
                <a16:creationId xmlns:a16="http://schemas.microsoft.com/office/drawing/2014/main" id="{8E60ADEC-8EEA-FFE1-D06D-603E23B90032}"/>
              </a:ext>
            </a:extLst>
          </p:cNvPr>
          <p:cNvCxnSpPr>
            <a:cxnSpLocks/>
            <a:stCxn id="27" idx="0"/>
            <a:endCxn id="128" idx="4"/>
          </p:cNvCxnSpPr>
          <p:nvPr/>
        </p:nvCxnSpPr>
        <p:spPr>
          <a:xfrm flipV="1">
            <a:off x="9008141" y="4189141"/>
            <a:ext cx="23747" cy="8593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Connecteur droit avec flèche 171">
            <a:extLst>
              <a:ext uri="{FF2B5EF4-FFF2-40B4-BE49-F238E27FC236}">
                <a16:creationId xmlns:a16="http://schemas.microsoft.com/office/drawing/2014/main" id="{4444E7B6-261B-2EED-6893-FC4563CA00B0}"/>
              </a:ext>
            </a:extLst>
          </p:cNvPr>
          <p:cNvCxnSpPr>
            <a:cxnSpLocks/>
            <a:stCxn id="29" idx="7"/>
            <a:endCxn id="128" idx="3"/>
          </p:cNvCxnSpPr>
          <p:nvPr/>
        </p:nvCxnSpPr>
        <p:spPr>
          <a:xfrm flipV="1">
            <a:off x="8696333" y="4167324"/>
            <a:ext cx="273729" cy="51701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Connecteur droit 176">
            <a:extLst>
              <a:ext uri="{FF2B5EF4-FFF2-40B4-BE49-F238E27FC236}">
                <a16:creationId xmlns:a16="http://schemas.microsoft.com/office/drawing/2014/main" id="{3C045F65-F818-378C-DEFC-6E64B22FE2BD}"/>
              </a:ext>
            </a:extLst>
          </p:cNvPr>
          <p:cNvCxnSpPr>
            <a:cxnSpLocks/>
            <a:endCxn id="180" idx="5"/>
          </p:cNvCxnSpPr>
          <p:nvPr/>
        </p:nvCxnSpPr>
        <p:spPr>
          <a:xfrm flipH="1" flipV="1">
            <a:off x="10354173" y="1169836"/>
            <a:ext cx="130017" cy="181706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Ellipse 179">
            <a:extLst>
              <a:ext uri="{FF2B5EF4-FFF2-40B4-BE49-F238E27FC236}">
                <a16:creationId xmlns:a16="http://schemas.microsoft.com/office/drawing/2014/main" id="{56E3A260-3EB3-A8A7-4F90-6C0BAD225E16}"/>
              </a:ext>
            </a:extLst>
          </p:cNvPr>
          <p:cNvSpPr/>
          <p:nvPr/>
        </p:nvSpPr>
        <p:spPr>
          <a:xfrm>
            <a:off x="10204912" y="104267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2" name="Ellipse 181">
            <a:extLst>
              <a:ext uri="{FF2B5EF4-FFF2-40B4-BE49-F238E27FC236}">
                <a16:creationId xmlns:a16="http://schemas.microsoft.com/office/drawing/2014/main" id="{F100E76D-C8EE-D47F-2ACC-5668CAF56515}"/>
              </a:ext>
            </a:extLst>
          </p:cNvPr>
          <p:cNvSpPr/>
          <p:nvPr/>
        </p:nvSpPr>
        <p:spPr>
          <a:xfrm>
            <a:off x="6697678" y="80815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3" name="Connecteur droit avec flèche 182">
            <a:extLst>
              <a:ext uri="{FF2B5EF4-FFF2-40B4-BE49-F238E27FC236}">
                <a16:creationId xmlns:a16="http://schemas.microsoft.com/office/drawing/2014/main" id="{23533B66-6EFF-A0B2-B43E-C8DF4885B802}"/>
              </a:ext>
            </a:extLst>
          </p:cNvPr>
          <p:cNvCxnSpPr>
            <a:cxnSpLocks/>
            <a:endCxn id="182" idx="6"/>
          </p:cNvCxnSpPr>
          <p:nvPr/>
        </p:nvCxnSpPr>
        <p:spPr>
          <a:xfrm flipH="1">
            <a:off x="6872548" y="857675"/>
            <a:ext cx="493463" cy="24962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Ellipse 185">
            <a:extLst>
              <a:ext uri="{FF2B5EF4-FFF2-40B4-BE49-F238E27FC236}">
                <a16:creationId xmlns:a16="http://schemas.microsoft.com/office/drawing/2014/main" id="{79910BCD-B96D-939E-5248-8FFA6C3583E8}"/>
              </a:ext>
            </a:extLst>
          </p:cNvPr>
          <p:cNvSpPr/>
          <p:nvPr/>
        </p:nvSpPr>
        <p:spPr>
          <a:xfrm>
            <a:off x="7382984" y="78403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7" name="Connecteur droit avec flèche 186">
            <a:extLst>
              <a:ext uri="{FF2B5EF4-FFF2-40B4-BE49-F238E27FC236}">
                <a16:creationId xmlns:a16="http://schemas.microsoft.com/office/drawing/2014/main" id="{46F65CAA-CB83-404E-0EF9-35ECFE58EDCF}"/>
              </a:ext>
            </a:extLst>
          </p:cNvPr>
          <p:cNvCxnSpPr>
            <a:cxnSpLocks/>
            <a:stCxn id="139" idx="2"/>
            <a:endCxn id="186" idx="4"/>
          </p:cNvCxnSpPr>
          <p:nvPr/>
        </p:nvCxnSpPr>
        <p:spPr>
          <a:xfrm flipH="1" flipV="1">
            <a:off x="7470419" y="933006"/>
            <a:ext cx="217255" cy="34404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Ellipse 192">
            <a:extLst>
              <a:ext uri="{FF2B5EF4-FFF2-40B4-BE49-F238E27FC236}">
                <a16:creationId xmlns:a16="http://schemas.microsoft.com/office/drawing/2014/main" id="{D092294A-4C1B-5062-A379-B4388DFDC010}"/>
              </a:ext>
            </a:extLst>
          </p:cNvPr>
          <p:cNvSpPr/>
          <p:nvPr/>
        </p:nvSpPr>
        <p:spPr>
          <a:xfrm>
            <a:off x="7079523" y="36422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255F3983-9E70-C94F-67CA-DFEEA08B13CD}"/>
              </a:ext>
            </a:extLst>
          </p:cNvPr>
          <p:cNvCxnSpPr>
            <a:cxnSpLocks/>
            <a:stCxn id="4" idx="2"/>
          </p:cNvCxnSpPr>
          <p:nvPr/>
        </p:nvCxnSpPr>
        <p:spPr>
          <a:xfrm flipH="1">
            <a:off x="5645696" y="3429000"/>
            <a:ext cx="547104" cy="154371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Connecteur droit 134">
            <a:extLst>
              <a:ext uri="{FF2B5EF4-FFF2-40B4-BE49-F238E27FC236}">
                <a16:creationId xmlns:a16="http://schemas.microsoft.com/office/drawing/2014/main" id="{1D8A4630-592C-DA3A-8E19-4BAD01262EE3}"/>
              </a:ext>
            </a:extLst>
          </p:cNvPr>
          <p:cNvCxnSpPr>
            <a:cxnSpLocks/>
            <a:stCxn id="18" idx="3"/>
          </p:cNvCxnSpPr>
          <p:nvPr/>
        </p:nvCxnSpPr>
        <p:spPr>
          <a:xfrm flipH="1">
            <a:off x="6043935" y="3146266"/>
            <a:ext cx="189144" cy="357221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Connecteur droit avec flèche 142">
            <a:extLst>
              <a:ext uri="{FF2B5EF4-FFF2-40B4-BE49-F238E27FC236}">
                <a16:creationId xmlns:a16="http://schemas.microsoft.com/office/drawing/2014/main" id="{8BEC3357-2271-DE9A-CC24-B456BC640522}"/>
              </a:ext>
            </a:extLst>
          </p:cNvPr>
          <p:cNvCxnSpPr>
            <a:cxnSpLocks/>
            <a:endCxn id="12" idx="5"/>
          </p:cNvCxnSpPr>
          <p:nvPr/>
        </p:nvCxnSpPr>
        <p:spPr>
          <a:xfrm flipH="1" flipV="1">
            <a:off x="4785361" y="3355314"/>
            <a:ext cx="499142" cy="229426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Connecteur droit 154">
            <a:extLst>
              <a:ext uri="{FF2B5EF4-FFF2-40B4-BE49-F238E27FC236}">
                <a16:creationId xmlns:a16="http://schemas.microsoft.com/office/drawing/2014/main" id="{82B6E9C9-93D5-ACD9-B4FC-3160BB495A6C}"/>
              </a:ext>
            </a:extLst>
          </p:cNvPr>
          <p:cNvCxnSpPr>
            <a:cxnSpLocks/>
          </p:cNvCxnSpPr>
          <p:nvPr/>
        </p:nvCxnSpPr>
        <p:spPr>
          <a:xfrm flipH="1">
            <a:off x="5316510" y="3577974"/>
            <a:ext cx="329186" cy="6766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Ellipse 160">
            <a:extLst>
              <a:ext uri="{FF2B5EF4-FFF2-40B4-BE49-F238E27FC236}">
                <a16:creationId xmlns:a16="http://schemas.microsoft.com/office/drawing/2014/main" id="{546A31C1-4446-0A0D-B4D7-2A1E0C41F0A9}"/>
              </a:ext>
            </a:extLst>
          </p:cNvPr>
          <p:cNvSpPr/>
          <p:nvPr/>
        </p:nvSpPr>
        <p:spPr>
          <a:xfrm>
            <a:off x="11133734" y="232830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2" name="Ellipse 161">
            <a:extLst>
              <a:ext uri="{FF2B5EF4-FFF2-40B4-BE49-F238E27FC236}">
                <a16:creationId xmlns:a16="http://schemas.microsoft.com/office/drawing/2014/main" id="{22000ED1-448D-D560-17D2-0962914DBA9D}"/>
              </a:ext>
            </a:extLst>
          </p:cNvPr>
          <p:cNvSpPr/>
          <p:nvPr/>
        </p:nvSpPr>
        <p:spPr>
          <a:xfrm>
            <a:off x="10484190" y="361370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3" name="Connecteur droit avec flèche 162">
            <a:extLst>
              <a:ext uri="{FF2B5EF4-FFF2-40B4-BE49-F238E27FC236}">
                <a16:creationId xmlns:a16="http://schemas.microsoft.com/office/drawing/2014/main" id="{28FEDAAC-B370-C8BA-1393-F1BD5B9DB526}"/>
              </a:ext>
            </a:extLst>
          </p:cNvPr>
          <p:cNvCxnSpPr>
            <a:cxnSpLocks/>
            <a:endCxn id="162" idx="0"/>
          </p:cNvCxnSpPr>
          <p:nvPr/>
        </p:nvCxnSpPr>
        <p:spPr>
          <a:xfrm flipH="1">
            <a:off x="10571625" y="3028602"/>
            <a:ext cx="159029" cy="58510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Connecteur droit 163">
            <a:extLst>
              <a:ext uri="{FF2B5EF4-FFF2-40B4-BE49-F238E27FC236}">
                <a16:creationId xmlns:a16="http://schemas.microsoft.com/office/drawing/2014/main" id="{4F2CDB64-8EF9-936F-1057-6288C0510FDE}"/>
              </a:ext>
            </a:extLst>
          </p:cNvPr>
          <p:cNvCxnSpPr>
            <a:cxnSpLocks/>
            <a:stCxn id="161" idx="3"/>
          </p:cNvCxnSpPr>
          <p:nvPr/>
        </p:nvCxnSpPr>
        <p:spPr>
          <a:xfrm flipH="1">
            <a:off x="10730654" y="2455458"/>
            <a:ext cx="428689" cy="563651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Connecteur droit avec flèche 164">
            <a:extLst>
              <a:ext uri="{FF2B5EF4-FFF2-40B4-BE49-F238E27FC236}">
                <a16:creationId xmlns:a16="http://schemas.microsoft.com/office/drawing/2014/main" id="{0F063C45-542D-95E4-9BAB-1A9BF9E50C58}"/>
              </a:ext>
            </a:extLst>
          </p:cNvPr>
          <p:cNvCxnSpPr>
            <a:cxnSpLocks/>
          </p:cNvCxnSpPr>
          <p:nvPr/>
        </p:nvCxnSpPr>
        <p:spPr>
          <a:xfrm flipH="1">
            <a:off x="5662510" y="882637"/>
            <a:ext cx="1035168" cy="490722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Ellipse 165">
            <a:extLst>
              <a:ext uri="{FF2B5EF4-FFF2-40B4-BE49-F238E27FC236}">
                <a16:creationId xmlns:a16="http://schemas.microsoft.com/office/drawing/2014/main" id="{4BF71851-6C09-A7F1-E4FF-21C47B54D643}"/>
              </a:ext>
            </a:extLst>
          </p:cNvPr>
          <p:cNvSpPr/>
          <p:nvPr/>
        </p:nvSpPr>
        <p:spPr>
          <a:xfrm>
            <a:off x="5513249" y="135154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8" name="Ellipse 167">
            <a:extLst>
              <a:ext uri="{FF2B5EF4-FFF2-40B4-BE49-F238E27FC236}">
                <a16:creationId xmlns:a16="http://schemas.microsoft.com/office/drawing/2014/main" id="{6F435390-23F2-8D69-0658-04394C24595D}"/>
              </a:ext>
            </a:extLst>
          </p:cNvPr>
          <p:cNvSpPr/>
          <p:nvPr/>
        </p:nvSpPr>
        <p:spPr>
          <a:xfrm>
            <a:off x="10320405" y="378499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9" name="Connecteur droit avec flèche 168">
            <a:extLst>
              <a:ext uri="{FF2B5EF4-FFF2-40B4-BE49-F238E27FC236}">
                <a16:creationId xmlns:a16="http://schemas.microsoft.com/office/drawing/2014/main" id="{63D20E1D-3AF2-C697-66F9-59E1F9F15141}"/>
              </a:ext>
            </a:extLst>
          </p:cNvPr>
          <p:cNvCxnSpPr>
            <a:cxnSpLocks/>
            <a:endCxn id="168" idx="3"/>
          </p:cNvCxnSpPr>
          <p:nvPr/>
        </p:nvCxnSpPr>
        <p:spPr>
          <a:xfrm flipV="1">
            <a:off x="9604806" y="3912147"/>
            <a:ext cx="741208" cy="47155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Connecteur droit avec flèche 173">
            <a:extLst>
              <a:ext uri="{FF2B5EF4-FFF2-40B4-BE49-F238E27FC236}">
                <a16:creationId xmlns:a16="http://schemas.microsoft.com/office/drawing/2014/main" id="{CF8B7E23-227F-42FB-B87C-F6692CA9290B}"/>
              </a:ext>
            </a:extLst>
          </p:cNvPr>
          <p:cNvCxnSpPr>
            <a:cxnSpLocks/>
            <a:endCxn id="168" idx="1"/>
          </p:cNvCxnSpPr>
          <p:nvPr/>
        </p:nvCxnSpPr>
        <p:spPr>
          <a:xfrm>
            <a:off x="9833900" y="3415317"/>
            <a:ext cx="512114" cy="39149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Connecteur droit 180">
            <a:extLst>
              <a:ext uri="{FF2B5EF4-FFF2-40B4-BE49-F238E27FC236}">
                <a16:creationId xmlns:a16="http://schemas.microsoft.com/office/drawing/2014/main" id="{BBC072AC-607F-0447-4CAC-D85F8135055C}"/>
              </a:ext>
            </a:extLst>
          </p:cNvPr>
          <p:cNvCxnSpPr>
            <a:cxnSpLocks/>
          </p:cNvCxnSpPr>
          <p:nvPr/>
        </p:nvCxnSpPr>
        <p:spPr>
          <a:xfrm flipV="1">
            <a:off x="9020014" y="4383705"/>
            <a:ext cx="584792" cy="35330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Connecteur droit avec flèche 188">
            <a:extLst>
              <a:ext uri="{FF2B5EF4-FFF2-40B4-BE49-F238E27FC236}">
                <a16:creationId xmlns:a16="http://schemas.microsoft.com/office/drawing/2014/main" id="{639D2A37-A98D-40B9-B87E-F8DE316FA150}"/>
              </a:ext>
            </a:extLst>
          </p:cNvPr>
          <p:cNvCxnSpPr>
            <a:cxnSpLocks/>
            <a:stCxn id="128" idx="7"/>
            <a:endCxn id="168" idx="3"/>
          </p:cNvCxnSpPr>
          <p:nvPr/>
        </p:nvCxnSpPr>
        <p:spPr>
          <a:xfrm flipV="1">
            <a:off x="9093714" y="3912147"/>
            <a:ext cx="1252300" cy="14983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Connecteur droit avec flèche 194">
            <a:extLst>
              <a:ext uri="{FF2B5EF4-FFF2-40B4-BE49-F238E27FC236}">
                <a16:creationId xmlns:a16="http://schemas.microsoft.com/office/drawing/2014/main" id="{DCD1941B-5311-6C49-9753-752C9FAC1F3D}"/>
              </a:ext>
            </a:extLst>
          </p:cNvPr>
          <p:cNvCxnSpPr>
            <a:cxnSpLocks/>
            <a:stCxn id="193" idx="5"/>
            <a:endCxn id="186" idx="1"/>
          </p:cNvCxnSpPr>
          <p:nvPr/>
        </p:nvCxnSpPr>
        <p:spPr>
          <a:xfrm>
            <a:off x="7228784" y="491380"/>
            <a:ext cx="179809" cy="31446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" name="Ellipse 199">
            <a:extLst>
              <a:ext uri="{FF2B5EF4-FFF2-40B4-BE49-F238E27FC236}">
                <a16:creationId xmlns:a16="http://schemas.microsoft.com/office/drawing/2014/main" id="{764815E8-9089-22B8-430E-FA35495BC485}"/>
              </a:ext>
            </a:extLst>
          </p:cNvPr>
          <p:cNvSpPr/>
          <p:nvPr/>
        </p:nvSpPr>
        <p:spPr>
          <a:xfrm>
            <a:off x="4976364" y="132972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568204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80" y="135505"/>
            <a:ext cx="3644487" cy="63695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z="1600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4) Jan.-Fév. 1871 : … A Versailles, naissance de l’Empire allemand ; …</a:t>
            </a:r>
            <a:endParaRPr lang="fr-FR" sz="1600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endParaRPr lang="fr-FR" sz="800" dirty="0"/>
          </a:p>
          <a:p>
            <a:r>
              <a:rPr lang="fr-FR" dirty="0"/>
              <a:t>*18 jan. 1871 : Dans la Galerie des Glaces du château de Versailles…</a:t>
            </a:r>
          </a:p>
          <a:p>
            <a:endParaRPr lang="fr-FR" sz="800" dirty="0"/>
          </a:p>
          <a:p>
            <a:r>
              <a:rPr lang="fr-FR" dirty="0"/>
              <a:t>En présence de </a:t>
            </a:r>
            <a:r>
              <a:rPr lang="fr-FR" u="sng" dirty="0"/>
              <a:t>Bismarck</a:t>
            </a:r>
            <a:r>
              <a:rPr lang="fr-FR" dirty="0"/>
              <a:t> et des généraux allemands, </a:t>
            </a:r>
            <a:r>
              <a:rPr lang="fr-FR" u="sng" dirty="0"/>
              <a:t>Guillaume 1</a:t>
            </a:r>
            <a:r>
              <a:rPr lang="fr-FR" u="sng" baseline="30000" dirty="0"/>
              <a:t>er</a:t>
            </a:r>
            <a:r>
              <a:rPr lang="fr-FR" dirty="0"/>
              <a:t> est proclamé </a:t>
            </a:r>
            <a:r>
              <a:rPr lang="fr-FR" i="1" dirty="0"/>
              <a:t>Deutscher Kaiser</a:t>
            </a:r>
            <a:r>
              <a:rPr lang="fr-FR" dirty="0"/>
              <a:t>, Empereur allemand</a:t>
            </a:r>
            <a:endParaRPr lang="fr-FR" i="1" dirty="0"/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*Un Empire d’Allemagne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Composé de 25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Länder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, Etats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NB : 15-23 nov. 1870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Bavière-Palatinat, Bade et Wurtemberg ont adhéré à la Confédération d’Allemagne du Nord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NB : Etats tous monarchiques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Exceptées les trois villes libres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De Brême, Hambourg et Lübeck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*Mais revenons au conflit… </a:t>
            </a:r>
          </a:p>
        </p:txBody>
      </p:sp>
    </p:spTree>
    <p:extLst>
      <p:ext uri="{BB962C8B-B14F-4D97-AF65-F5344CB8AC3E}">
        <p14:creationId xmlns:p14="http://schemas.microsoft.com/office/powerpoint/2010/main" val="836396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79" y="137411"/>
            <a:ext cx="6267509" cy="36918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1852-1858 : A Turin, avec Cavour, le Piémont-Sardaigne relance le projet italien et se rapproche de la France de Napoléon III : …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*1856 : Au traité de Paris…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Le Piémont-Sardaigne est parmi les vainqueurs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</a:t>
            </a:r>
            <a:r>
              <a:rPr lang="fr-FR" u="sng" spc="-1" dirty="0">
                <a:solidFill>
                  <a:srgbClr val="000000"/>
                </a:solidFill>
                <a:cs typeface="Calibri" panose="020F0502020204030204" pitchFamily="34" charset="0"/>
              </a:rPr>
              <a:t>Cavour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 y fait entendre sa voix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La question italienne devient européenne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Et </a:t>
            </a:r>
            <a:r>
              <a:rPr lang="fr-FR" u="sng" spc="-1" dirty="0">
                <a:solidFill>
                  <a:srgbClr val="000000"/>
                </a:solidFill>
                <a:cs typeface="Calibri" panose="020F0502020204030204" pitchFamily="34" charset="0"/>
              </a:rPr>
              <a:t>Napoléon III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, en digne héritier de son oncle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S’y montre sensible…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NB : 1831 : Avec son frère aîné, ancien </a:t>
            </a:r>
            <a:r>
              <a:rPr lang="fr-FR" i="1" spc="-1" dirty="0" err="1">
                <a:solidFill>
                  <a:srgbClr val="000000"/>
                </a:solidFill>
                <a:cs typeface="Calibri" panose="020F0502020204030204" pitchFamily="34" charset="0"/>
              </a:rPr>
              <a:t>carbonero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 à Bologne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*Les événements vont l’aider à prendre position…</a:t>
            </a:r>
          </a:p>
        </p:txBody>
      </p:sp>
      <p:pic>
        <p:nvPicPr>
          <p:cNvPr id="4" name="Image 3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8826F19B-F503-D7CD-D462-5C52F0A61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549" y="129209"/>
            <a:ext cx="5499651" cy="659958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A6998204-0250-4399-B42D-463FB3904FCE}"/>
              </a:ext>
            </a:extLst>
          </p:cNvPr>
          <p:cNvSpPr/>
          <p:nvPr/>
        </p:nvSpPr>
        <p:spPr>
          <a:xfrm>
            <a:off x="7401249" y="140999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1CED7889-8628-3EA5-CF74-5936C1F6A55E}"/>
              </a:ext>
            </a:extLst>
          </p:cNvPr>
          <p:cNvSpPr/>
          <p:nvPr/>
        </p:nvSpPr>
        <p:spPr>
          <a:xfrm>
            <a:off x="7941577" y="1146763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16D08F50-C310-2EF6-1DD7-3F95AB9C087A}"/>
              </a:ext>
            </a:extLst>
          </p:cNvPr>
          <p:cNvSpPr/>
          <p:nvPr/>
        </p:nvSpPr>
        <p:spPr>
          <a:xfrm>
            <a:off x="9199939" y="122125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F7BE9A8E-0909-FC4F-A376-B78F165857B4}"/>
              </a:ext>
            </a:extLst>
          </p:cNvPr>
          <p:cNvSpPr/>
          <p:nvPr/>
        </p:nvSpPr>
        <p:spPr>
          <a:xfrm>
            <a:off x="8806238" y="211136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67B75C6A-C070-B233-9285-14FD7435DF7D}"/>
              </a:ext>
            </a:extLst>
          </p:cNvPr>
          <p:cNvSpPr/>
          <p:nvPr/>
        </p:nvSpPr>
        <p:spPr>
          <a:xfrm>
            <a:off x="8414906" y="1558973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BA948B49-CC22-AAA2-5A6A-93C5E83194F1}"/>
              </a:ext>
            </a:extLst>
          </p:cNvPr>
          <p:cNvSpPr/>
          <p:nvPr/>
        </p:nvSpPr>
        <p:spPr>
          <a:xfrm>
            <a:off x="8654909" y="1661283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A928C242-B339-7953-5108-F17D135E7943}"/>
              </a:ext>
            </a:extLst>
          </p:cNvPr>
          <p:cNvSpPr/>
          <p:nvPr/>
        </p:nvSpPr>
        <p:spPr>
          <a:xfrm>
            <a:off x="10013257" y="377500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09E42C47-5C2C-4007-C8B8-CAFF6CAB80CD}"/>
              </a:ext>
            </a:extLst>
          </p:cNvPr>
          <p:cNvSpPr/>
          <p:nvPr/>
        </p:nvSpPr>
        <p:spPr>
          <a:xfrm>
            <a:off x="9569309" y="514660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5F163B1E-B721-483B-D0F8-1563F6FA6FD5}"/>
              </a:ext>
            </a:extLst>
          </p:cNvPr>
          <p:cNvSpPr/>
          <p:nvPr/>
        </p:nvSpPr>
        <p:spPr>
          <a:xfrm>
            <a:off x="9199939" y="3185283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127929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80" y="135505"/>
            <a:ext cx="3893317" cy="258386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4) Jan.-Fév. 1871 : … Capitulations de Paris et de Belfort</a:t>
            </a:r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*28 jan. 1871 : Capitulation de Paris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*18 fév. 1871 : Capitulation de Belfort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*26 fév. 1871 : A Versailles…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Préliminaires de paix</a:t>
            </a:r>
          </a:p>
        </p:txBody>
      </p:sp>
      <p:pic>
        <p:nvPicPr>
          <p:cNvPr id="5" name="Image 4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A1895C69-0B74-2941-5F43-B01D20B237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69" t="9387"/>
          <a:stretch/>
        </p:blipFill>
        <p:spPr>
          <a:xfrm>
            <a:off x="4162567" y="137411"/>
            <a:ext cx="7935054" cy="578758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Image 7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E4F1DFFB-D36D-D67A-7E7B-5065AEB22F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138" r="85559"/>
          <a:stretch/>
        </p:blipFill>
        <p:spPr>
          <a:xfrm>
            <a:off x="4162567" y="4089112"/>
            <a:ext cx="1405720" cy="269683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F4D0F438-F85C-2D00-D0AA-9AAD7561C4B5}"/>
              </a:ext>
            </a:extLst>
          </p:cNvPr>
          <p:cNvSpPr/>
          <p:nvPr/>
        </p:nvSpPr>
        <p:spPr>
          <a:xfrm>
            <a:off x="9834922" y="168458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E1FB3F2-15A1-D329-31B7-FBB152ECF3F5}"/>
              </a:ext>
            </a:extLst>
          </p:cNvPr>
          <p:cNvSpPr/>
          <p:nvPr/>
        </p:nvSpPr>
        <p:spPr>
          <a:xfrm>
            <a:off x="8608898" y="103176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2B3EBF66-B330-8696-55A4-85AFE5015E80}"/>
              </a:ext>
            </a:extLst>
          </p:cNvPr>
          <p:cNvSpPr/>
          <p:nvPr/>
        </p:nvSpPr>
        <p:spPr>
          <a:xfrm>
            <a:off x="10396755" y="1610095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85FB9294-6141-A80D-090C-CE5A5A481F8D}"/>
              </a:ext>
            </a:extLst>
          </p:cNvPr>
          <p:cNvSpPr/>
          <p:nvPr/>
        </p:nvSpPr>
        <p:spPr>
          <a:xfrm>
            <a:off x="11275919" y="186788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A51F5084-88FA-91B3-A8E3-6D03E33C2410}"/>
              </a:ext>
            </a:extLst>
          </p:cNvPr>
          <p:cNvSpPr/>
          <p:nvPr/>
        </p:nvSpPr>
        <p:spPr>
          <a:xfrm>
            <a:off x="11633035" y="135154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F78B0025-8815-6043-E5D0-9A5E910DAE3F}"/>
              </a:ext>
            </a:extLst>
          </p:cNvPr>
          <p:cNvSpPr/>
          <p:nvPr/>
        </p:nvSpPr>
        <p:spPr>
          <a:xfrm>
            <a:off x="11437459" y="59834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4C56201F-445B-73B6-CD86-1F0B04A33572}"/>
              </a:ext>
            </a:extLst>
          </p:cNvPr>
          <p:cNvCxnSpPr>
            <a:cxnSpLocks/>
            <a:endCxn id="14" idx="0"/>
          </p:cNvCxnSpPr>
          <p:nvPr/>
        </p:nvCxnSpPr>
        <p:spPr>
          <a:xfrm flipH="1">
            <a:off x="10484190" y="747323"/>
            <a:ext cx="409097" cy="862772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40FA1779-17BF-4C91-1E06-ACA5091BD9A2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10893287" y="672836"/>
            <a:ext cx="544172" cy="74487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249D23D0-2A5B-E9C1-7E35-77A097802014}"/>
              </a:ext>
            </a:extLst>
          </p:cNvPr>
          <p:cNvCxnSpPr>
            <a:cxnSpLocks/>
            <a:stCxn id="25" idx="3"/>
            <a:endCxn id="24" idx="7"/>
          </p:cNvCxnSpPr>
          <p:nvPr/>
        </p:nvCxnSpPr>
        <p:spPr>
          <a:xfrm flipH="1">
            <a:off x="11425180" y="1478699"/>
            <a:ext cx="233464" cy="41100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2FA87E09-1F87-1BD1-6B36-05BACFCB6096}"/>
              </a:ext>
            </a:extLst>
          </p:cNvPr>
          <p:cNvCxnSpPr>
            <a:cxnSpLocks/>
            <a:stCxn id="14" idx="3"/>
            <a:endCxn id="9" idx="6"/>
          </p:cNvCxnSpPr>
          <p:nvPr/>
        </p:nvCxnSpPr>
        <p:spPr>
          <a:xfrm flipH="1">
            <a:off x="10009792" y="1737252"/>
            <a:ext cx="412572" cy="2181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771F5F49-FF81-D533-D76E-BE020B00BF30}"/>
              </a:ext>
            </a:extLst>
          </p:cNvPr>
          <p:cNvCxnSpPr>
            <a:cxnSpLocks/>
            <a:endCxn id="10" idx="4"/>
          </p:cNvCxnSpPr>
          <p:nvPr/>
        </p:nvCxnSpPr>
        <p:spPr>
          <a:xfrm flipV="1">
            <a:off x="8696333" y="1180738"/>
            <a:ext cx="0" cy="836118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Connecteur droit 129">
            <a:extLst>
              <a:ext uri="{FF2B5EF4-FFF2-40B4-BE49-F238E27FC236}">
                <a16:creationId xmlns:a16="http://schemas.microsoft.com/office/drawing/2014/main" id="{98599C55-A59A-D344-0C0F-0013A4FAAB4B}"/>
              </a:ext>
            </a:extLst>
          </p:cNvPr>
          <p:cNvCxnSpPr>
            <a:cxnSpLocks/>
            <a:endCxn id="2" idx="6"/>
          </p:cNvCxnSpPr>
          <p:nvPr/>
        </p:nvCxnSpPr>
        <p:spPr>
          <a:xfrm flipH="1">
            <a:off x="9871026" y="2328301"/>
            <a:ext cx="1022261" cy="8539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Connecteur droit 133">
            <a:extLst>
              <a:ext uri="{FF2B5EF4-FFF2-40B4-BE49-F238E27FC236}">
                <a16:creationId xmlns:a16="http://schemas.microsoft.com/office/drawing/2014/main" id="{5267E27B-941D-B0F4-1DC6-0DC541CC15C9}"/>
              </a:ext>
            </a:extLst>
          </p:cNvPr>
          <p:cNvCxnSpPr>
            <a:cxnSpLocks/>
            <a:stCxn id="24" idx="4"/>
          </p:cNvCxnSpPr>
          <p:nvPr/>
        </p:nvCxnSpPr>
        <p:spPr>
          <a:xfrm flipH="1">
            <a:off x="10893287" y="2016856"/>
            <a:ext cx="470067" cy="31144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Connecteur droit avec flèche 136">
            <a:extLst>
              <a:ext uri="{FF2B5EF4-FFF2-40B4-BE49-F238E27FC236}">
                <a16:creationId xmlns:a16="http://schemas.microsoft.com/office/drawing/2014/main" id="{D57DE81F-6764-3F07-8022-6E04E0315001}"/>
              </a:ext>
            </a:extLst>
          </p:cNvPr>
          <p:cNvCxnSpPr>
            <a:cxnSpLocks/>
            <a:stCxn id="24" idx="4"/>
          </p:cNvCxnSpPr>
          <p:nvPr/>
        </p:nvCxnSpPr>
        <p:spPr>
          <a:xfrm flipH="1">
            <a:off x="11282995" y="2016856"/>
            <a:ext cx="80359" cy="333262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61FE65AD-A2CA-EFF6-339F-A632002B7DF7}"/>
              </a:ext>
            </a:extLst>
          </p:cNvPr>
          <p:cNvCxnSpPr>
            <a:cxnSpLocks/>
          </p:cNvCxnSpPr>
          <p:nvPr/>
        </p:nvCxnSpPr>
        <p:spPr>
          <a:xfrm flipH="1" flipV="1">
            <a:off x="8696333" y="2016856"/>
            <a:ext cx="434415" cy="33326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4F1A36A4-E857-E86B-66F3-CE9FFA734A26}"/>
              </a:ext>
            </a:extLst>
          </p:cNvPr>
          <p:cNvCxnSpPr>
            <a:cxnSpLocks/>
            <a:stCxn id="2" idx="2"/>
          </p:cNvCxnSpPr>
          <p:nvPr/>
        </p:nvCxnSpPr>
        <p:spPr>
          <a:xfrm flipH="1" flipV="1">
            <a:off x="9130748" y="2350118"/>
            <a:ext cx="565408" cy="6357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6FC06DAE-7682-18A1-585F-5EF28A7282F3}"/>
              </a:ext>
            </a:extLst>
          </p:cNvPr>
          <p:cNvCxnSpPr>
            <a:cxnSpLocks/>
            <a:stCxn id="14" idx="3"/>
          </p:cNvCxnSpPr>
          <p:nvPr/>
        </p:nvCxnSpPr>
        <p:spPr>
          <a:xfrm flipH="1">
            <a:off x="10009792" y="1737252"/>
            <a:ext cx="412572" cy="279604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BD86B18B-A1A7-2591-8157-F2C56DFAB348}"/>
              </a:ext>
            </a:extLst>
          </p:cNvPr>
          <p:cNvCxnSpPr>
            <a:cxnSpLocks/>
          </p:cNvCxnSpPr>
          <p:nvPr/>
        </p:nvCxnSpPr>
        <p:spPr>
          <a:xfrm flipH="1" flipV="1">
            <a:off x="9130748" y="1759069"/>
            <a:ext cx="879044" cy="257787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Connecteur droit avec flèche 130">
            <a:extLst>
              <a:ext uri="{FF2B5EF4-FFF2-40B4-BE49-F238E27FC236}">
                <a16:creationId xmlns:a16="http://schemas.microsoft.com/office/drawing/2014/main" id="{AEE73E79-33EF-74C1-E78B-9392144D62AA}"/>
              </a:ext>
            </a:extLst>
          </p:cNvPr>
          <p:cNvCxnSpPr>
            <a:cxnSpLocks/>
            <a:endCxn id="10" idx="5"/>
          </p:cNvCxnSpPr>
          <p:nvPr/>
        </p:nvCxnSpPr>
        <p:spPr>
          <a:xfrm flipH="1" flipV="1">
            <a:off x="8758159" y="1158921"/>
            <a:ext cx="372589" cy="57833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Ellipse 137">
            <a:extLst>
              <a:ext uri="{FF2B5EF4-FFF2-40B4-BE49-F238E27FC236}">
                <a16:creationId xmlns:a16="http://schemas.microsoft.com/office/drawing/2014/main" id="{1756508F-526F-C977-510F-D06B48424714}"/>
              </a:ext>
            </a:extLst>
          </p:cNvPr>
          <p:cNvSpPr/>
          <p:nvPr/>
        </p:nvSpPr>
        <p:spPr>
          <a:xfrm>
            <a:off x="6610243" y="218348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9" name="Ellipse 138">
            <a:extLst>
              <a:ext uri="{FF2B5EF4-FFF2-40B4-BE49-F238E27FC236}">
                <a16:creationId xmlns:a16="http://schemas.microsoft.com/office/drawing/2014/main" id="{45CBE4DD-D421-164E-1A9D-D0972DBFDD8E}"/>
              </a:ext>
            </a:extLst>
          </p:cNvPr>
          <p:cNvSpPr/>
          <p:nvPr/>
        </p:nvSpPr>
        <p:spPr>
          <a:xfrm>
            <a:off x="7687674" y="120256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0" name="Connecteur droit avec flèche 139">
            <a:extLst>
              <a:ext uri="{FF2B5EF4-FFF2-40B4-BE49-F238E27FC236}">
                <a16:creationId xmlns:a16="http://schemas.microsoft.com/office/drawing/2014/main" id="{5DA5ECB7-800D-D0AE-948F-83896B28EA68}"/>
              </a:ext>
            </a:extLst>
          </p:cNvPr>
          <p:cNvCxnSpPr>
            <a:cxnSpLocks/>
            <a:endCxn id="139" idx="7"/>
          </p:cNvCxnSpPr>
          <p:nvPr/>
        </p:nvCxnSpPr>
        <p:spPr>
          <a:xfrm flipH="1">
            <a:off x="7836935" y="1009947"/>
            <a:ext cx="384413" cy="214438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onnecteur droit 143">
            <a:extLst>
              <a:ext uri="{FF2B5EF4-FFF2-40B4-BE49-F238E27FC236}">
                <a16:creationId xmlns:a16="http://schemas.microsoft.com/office/drawing/2014/main" id="{A99687C3-35D5-4672-63CB-B433F4BC2303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8213094" y="1009947"/>
            <a:ext cx="421413" cy="43634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Connecteur droit 146">
            <a:extLst>
              <a:ext uri="{FF2B5EF4-FFF2-40B4-BE49-F238E27FC236}">
                <a16:creationId xmlns:a16="http://schemas.microsoft.com/office/drawing/2014/main" id="{B86DA104-D3DD-C74F-1ACA-76156E80EF6C}"/>
              </a:ext>
            </a:extLst>
          </p:cNvPr>
          <p:cNvCxnSpPr>
            <a:cxnSpLocks/>
            <a:stCxn id="139" idx="3"/>
          </p:cNvCxnSpPr>
          <p:nvPr/>
        </p:nvCxnSpPr>
        <p:spPr>
          <a:xfrm flipH="1">
            <a:off x="7097187" y="1329725"/>
            <a:ext cx="616096" cy="928249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Connecteur droit 150">
            <a:extLst>
              <a:ext uri="{FF2B5EF4-FFF2-40B4-BE49-F238E27FC236}">
                <a16:creationId xmlns:a16="http://schemas.microsoft.com/office/drawing/2014/main" id="{FD87FE16-A967-64F9-0F19-688342EF0EDF}"/>
              </a:ext>
            </a:extLst>
          </p:cNvPr>
          <p:cNvCxnSpPr>
            <a:cxnSpLocks/>
          </p:cNvCxnSpPr>
          <p:nvPr/>
        </p:nvCxnSpPr>
        <p:spPr>
          <a:xfrm flipH="1">
            <a:off x="7097187" y="1995039"/>
            <a:ext cx="658156" cy="26293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Connecteur droit 153">
            <a:extLst>
              <a:ext uri="{FF2B5EF4-FFF2-40B4-BE49-F238E27FC236}">
                <a16:creationId xmlns:a16="http://schemas.microsoft.com/office/drawing/2014/main" id="{EA9D4097-166C-40E4-F925-0405DBE17F48}"/>
              </a:ext>
            </a:extLst>
          </p:cNvPr>
          <p:cNvCxnSpPr>
            <a:cxnSpLocks/>
            <a:stCxn id="10" idx="3"/>
          </p:cNvCxnSpPr>
          <p:nvPr/>
        </p:nvCxnSpPr>
        <p:spPr>
          <a:xfrm flipH="1">
            <a:off x="7775108" y="1158921"/>
            <a:ext cx="859399" cy="85793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Connecteur droit avec flèche 156">
            <a:extLst>
              <a:ext uri="{FF2B5EF4-FFF2-40B4-BE49-F238E27FC236}">
                <a16:creationId xmlns:a16="http://schemas.microsoft.com/office/drawing/2014/main" id="{1B9C8D97-3B67-D22C-222C-440071AED789}"/>
              </a:ext>
            </a:extLst>
          </p:cNvPr>
          <p:cNvCxnSpPr>
            <a:cxnSpLocks/>
            <a:endCxn id="138" idx="5"/>
          </p:cNvCxnSpPr>
          <p:nvPr/>
        </p:nvCxnSpPr>
        <p:spPr>
          <a:xfrm flipH="1">
            <a:off x="6759504" y="2245895"/>
            <a:ext cx="365551" cy="6474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0397FE59-EA71-35C5-BE0D-07D82AC24755}"/>
              </a:ext>
            </a:extLst>
          </p:cNvPr>
          <p:cNvSpPr/>
          <p:nvPr/>
        </p:nvSpPr>
        <p:spPr>
          <a:xfrm>
            <a:off x="9696156" y="233920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D6C74566-5CC2-982F-978B-E95B1347A11F}"/>
              </a:ext>
            </a:extLst>
          </p:cNvPr>
          <p:cNvCxnSpPr>
            <a:cxnSpLocks/>
          </p:cNvCxnSpPr>
          <p:nvPr/>
        </p:nvCxnSpPr>
        <p:spPr>
          <a:xfrm flipH="1">
            <a:off x="8920706" y="2089109"/>
            <a:ext cx="799027" cy="58783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A8C913F9-074E-9104-91D1-8BF3B84B578D}"/>
              </a:ext>
            </a:extLst>
          </p:cNvPr>
          <p:cNvCxnSpPr>
            <a:cxnSpLocks/>
          </p:cNvCxnSpPr>
          <p:nvPr/>
        </p:nvCxnSpPr>
        <p:spPr>
          <a:xfrm flipH="1">
            <a:off x="7553739" y="2676939"/>
            <a:ext cx="1333098" cy="417153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onnecteur droit 128">
            <a:extLst>
              <a:ext uri="{FF2B5EF4-FFF2-40B4-BE49-F238E27FC236}">
                <a16:creationId xmlns:a16="http://schemas.microsoft.com/office/drawing/2014/main" id="{6B1ADFF3-41A1-53CC-5583-50E7EEBE7BCC}"/>
              </a:ext>
            </a:extLst>
          </p:cNvPr>
          <p:cNvCxnSpPr>
            <a:cxnSpLocks/>
            <a:stCxn id="2" idx="4"/>
          </p:cNvCxnSpPr>
          <p:nvPr/>
        </p:nvCxnSpPr>
        <p:spPr>
          <a:xfrm flipH="1">
            <a:off x="9130748" y="2488183"/>
            <a:ext cx="652843" cy="605413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Connecteur droit 140">
            <a:extLst>
              <a:ext uri="{FF2B5EF4-FFF2-40B4-BE49-F238E27FC236}">
                <a16:creationId xmlns:a16="http://schemas.microsoft.com/office/drawing/2014/main" id="{8E72AAE2-F43A-D83B-1A2B-EE07A33F18F0}"/>
              </a:ext>
            </a:extLst>
          </p:cNvPr>
          <p:cNvCxnSpPr>
            <a:cxnSpLocks/>
          </p:cNvCxnSpPr>
          <p:nvPr/>
        </p:nvCxnSpPr>
        <p:spPr>
          <a:xfrm flipH="1">
            <a:off x="7836935" y="3168083"/>
            <a:ext cx="1224772" cy="38094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Connecteur droit avec flèche 145">
            <a:extLst>
              <a:ext uri="{FF2B5EF4-FFF2-40B4-BE49-F238E27FC236}">
                <a16:creationId xmlns:a16="http://schemas.microsoft.com/office/drawing/2014/main" id="{313FD6FD-69FA-19A6-32B5-722A071094A4}"/>
              </a:ext>
            </a:extLst>
          </p:cNvPr>
          <p:cNvCxnSpPr>
            <a:cxnSpLocks/>
          </p:cNvCxnSpPr>
          <p:nvPr/>
        </p:nvCxnSpPr>
        <p:spPr>
          <a:xfrm flipH="1">
            <a:off x="6367670" y="3093596"/>
            <a:ext cx="1186069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Connecteur droit avec flèche 151">
            <a:extLst>
              <a:ext uri="{FF2B5EF4-FFF2-40B4-BE49-F238E27FC236}">
                <a16:creationId xmlns:a16="http://schemas.microsoft.com/office/drawing/2014/main" id="{E4BC245F-03DA-3B20-B55D-C1C3297D1780}"/>
              </a:ext>
            </a:extLst>
          </p:cNvPr>
          <p:cNvCxnSpPr>
            <a:cxnSpLocks/>
          </p:cNvCxnSpPr>
          <p:nvPr/>
        </p:nvCxnSpPr>
        <p:spPr>
          <a:xfrm flipH="1" flipV="1">
            <a:off x="6367670" y="3420913"/>
            <a:ext cx="1407438" cy="12811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Connecteur droit avec flèche 155">
            <a:extLst>
              <a:ext uri="{FF2B5EF4-FFF2-40B4-BE49-F238E27FC236}">
                <a16:creationId xmlns:a16="http://schemas.microsoft.com/office/drawing/2014/main" id="{6F9BFFB4-ADF0-8E30-FA06-EEEBFCA8C3FD}"/>
              </a:ext>
            </a:extLst>
          </p:cNvPr>
          <p:cNvCxnSpPr>
            <a:cxnSpLocks/>
          </p:cNvCxnSpPr>
          <p:nvPr/>
        </p:nvCxnSpPr>
        <p:spPr>
          <a:xfrm flipH="1">
            <a:off x="6256819" y="2328301"/>
            <a:ext cx="349857" cy="766973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e 3">
            <a:extLst>
              <a:ext uri="{FF2B5EF4-FFF2-40B4-BE49-F238E27FC236}">
                <a16:creationId xmlns:a16="http://schemas.microsoft.com/office/drawing/2014/main" id="{AC530CDC-3D03-6477-8676-899A8BED5172}"/>
              </a:ext>
            </a:extLst>
          </p:cNvPr>
          <p:cNvSpPr/>
          <p:nvPr/>
        </p:nvSpPr>
        <p:spPr>
          <a:xfrm>
            <a:off x="6192800" y="3354513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06731C5-39F5-E6AE-5084-A7ECCA6BF0C6}"/>
              </a:ext>
            </a:extLst>
          </p:cNvPr>
          <p:cNvSpPr/>
          <p:nvPr/>
        </p:nvSpPr>
        <p:spPr>
          <a:xfrm>
            <a:off x="4636100" y="3228157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F6841A1-60FD-D16D-0657-1B3927F6DB86}"/>
              </a:ext>
            </a:extLst>
          </p:cNvPr>
          <p:cNvSpPr/>
          <p:nvPr/>
        </p:nvSpPr>
        <p:spPr>
          <a:xfrm>
            <a:off x="6207470" y="301910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5FA1EA21-70B6-BE44-47AA-4D03475C2F1F}"/>
              </a:ext>
            </a:extLst>
          </p:cNvPr>
          <p:cNvSpPr/>
          <p:nvPr/>
        </p:nvSpPr>
        <p:spPr>
          <a:xfrm>
            <a:off x="8920706" y="504844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53A57045-C789-D055-E071-1B1E30BFEAD4}"/>
              </a:ext>
            </a:extLst>
          </p:cNvPr>
          <p:cNvSpPr/>
          <p:nvPr/>
        </p:nvSpPr>
        <p:spPr>
          <a:xfrm>
            <a:off x="8547072" y="466252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8" name="Ellipse 127">
            <a:extLst>
              <a:ext uri="{FF2B5EF4-FFF2-40B4-BE49-F238E27FC236}">
                <a16:creationId xmlns:a16="http://schemas.microsoft.com/office/drawing/2014/main" id="{F8A51731-B26E-F446-23F4-B806F4876039}"/>
              </a:ext>
            </a:extLst>
          </p:cNvPr>
          <p:cNvSpPr/>
          <p:nvPr/>
        </p:nvSpPr>
        <p:spPr>
          <a:xfrm>
            <a:off x="8944453" y="404016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2" name="Connecteur droit avec flèche 131">
            <a:extLst>
              <a:ext uri="{FF2B5EF4-FFF2-40B4-BE49-F238E27FC236}">
                <a16:creationId xmlns:a16="http://schemas.microsoft.com/office/drawing/2014/main" id="{FF567D4E-CAD9-088D-E6BE-4D67092FEF96}"/>
              </a:ext>
            </a:extLst>
          </p:cNvPr>
          <p:cNvCxnSpPr>
            <a:cxnSpLocks/>
            <a:endCxn id="128" idx="7"/>
          </p:cNvCxnSpPr>
          <p:nvPr/>
        </p:nvCxnSpPr>
        <p:spPr>
          <a:xfrm flipH="1">
            <a:off x="9093714" y="3415317"/>
            <a:ext cx="741208" cy="64666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Connecteur droit 149">
            <a:extLst>
              <a:ext uri="{FF2B5EF4-FFF2-40B4-BE49-F238E27FC236}">
                <a16:creationId xmlns:a16="http://schemas.microsoft.com/office/drawing/2014/main" id="{7CF407E9-5494-66E8-6661-BB2A86F80EED}"/>
              </a:ext>
            </a:extLst>
          </p:cNvPr>
          <p:cNvCxnSpPr>
            <a:cxnSpLocks/>
          </p:cNvCxnSpPr>
          <p:nvPr/>
        </p:nvCxnSpPr>
        <p:spPr>
          <a:xfrm flipH="1">
            <a:off x="10324415" y="2455458"/>
            <a:ext cx="834928" cy="40448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Connecteur droit 157">
            <a:extLst>
              <a:ext uri="{FF2B5EF4-FFF2-40B4-BE49-F238E27FC236}">
                <a16:creationId xmlns:a16="http://schemas.microsoft.com/office/drawing/2014/main" id="{1388EE54-B423-C03A-3F2F-B9599C2D4910}"/>
              </a:ext>
            </a:extLst>
          </p:cNvPr>
          <p:cNvCxnSpPr>
            <a:cxnSpLocks/>
          </p:cNvCxnSpPr>
          <p:nvPr/>
        </p:nvCxnSpPr>
        <p:spPr>
          <a:xfrm flipH="1">
            <a:off x="9833900" y="2859946"/>
            <a:ext cx="486505" cy="569054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Connecteur droit avec flèche 166">
            <a:extLst>
              <a:ext uri="{FF2B5EF4-FFF2-40B4-BE49-F238E27FC236}">
                <a16:creationId xmlns:a16="http://schemas.microsoft.com/office/drawing/2014/main" id="{8E60ADEC-8EEA-FFE1-D06D-603E23B90032}"/>
              </a:ext>
            </a:extLst>
          </p:cNvPr>
          <p:cNvCxnSpPr>
            <a:cxnSpLocks/>
            <a:stCxn id="27" idx="0"/>
            <a:endCxn id="128" idx="4"/>
          </p:cNvCxnSpPr>
          <p:nvPr/>
        </p:nvCxnSpPr>
        <p:spPr>
          <a:xfrm flipV="1">
            <a:off x="9008141" y="4189141"/>
            <a:ext cx="23747" cy="8593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Connecteur droit avec flèche 171">
            <a:extLst>
              <a:ext uri="{FF2B5EF4-FFF2-40B4-BE49-F238E27FC236}">
                <a16:creationId xmlns:a16="http://schemas.microsoft.com/office/drawing/2014/main" id="{4444E7B6-261B-2EED-6893-FC4563CA00B0}"/>
              </a:ext>
            </a:extLst>
          </p:cNvPr>
          <p:cNvCxnSpPr>
            <a:cxnSpLocks/>
            <a:stCxn id="29" idx="7"/>
            <a:endCxn id="128" idx="3"/>
          </p:cNvCxnSpPr>
          <p:nvPr/>
        </p:nvCxnSpPr>
        <p:spPr>
          <a:xfrm flipV="1">
            <a:off x="8696333" y="4167324"/>
            <a:ext cx="273729" cy="51701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Connecteur droit 176">
            <a:extLst>
              <a:ext uri="{FF2B5EF4-FFF2-40B4-BE49-F238E27FC236}">
                <a16:creationId xmlns:a16="http://schemas.microsoft.com/office/drawing/2014/main" id="{3C045F65-F818-378C-DEFC-6E64B22FE2BD}"/>
              </a:ext>
            </a:extLst>
          </p:cNvPr>
          <p:cNvCxnSpPr>
            <a:cxnSpLocks/>
            <a:endCxn id="180" idx="5"/>
          </p:cNvCxnSpPr>
          <p:nvPr/>
        </p:nvCxnSpPr>
        <p:spPr>
          <a:xfrm flipH="1" flipV="1">
            <a:off x="10354173" y="1169836"/>
            <a:ext cx="130017" cy="181706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Ellipse 179">
            <a:extLst>
              <a:ext uri="{FF2B5EF4-FFF2-40B4-BE49-F238E27FC236}">
                <a16:creationId xmlns:a16="http://schemas.microsoft.com/office/drawing/2014/main" id="{56E3A260-3EB3-A8A7-4F90-6C0BAD225E16}"/>
              </a:ext>
            </a:extLst>
          </p:cNvPr>
          <p:cNvSpPr/>
          <p:nvPr/>
        </p:nvSpPr>
        <p:spPr>
          <a:xfrm>
            <a:off x="10204912" y="104267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2" name="Ellipse 181">
            <a:extLst>
              <a:ext uri="{FF2B5EF4-FFF2-40B4-BE49-F238E27FC236}">
                <a16:creationId xmlns:a16="http://schemas.microsoft.com/office/drawing/2014/main" id="{F100E76D-C8EE-D47F-2ACC-5668CAF56515}"/>
              </a:ext>
            </a:extLst>
          </p:cNvPr>
          <p:cNvSpPr/>
          <p:nvPr/>
        </p:nvSpPr>
        <p:spPr>
          <a:xfrm>
            <a:off x="6697678" y="80815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3" name="Connecteur droit avec flèche 182">
            <a:extLst>
              <a:ext uri="{FF2B5EF4-FFF2-40B4-BE49-F238E27FC236}">
                <a16:creationId xmlns:a16="http://schemas.microsoft.com/office/drawing/2014/main" id="{23533B66-6EFF-A0B2-B43E-C8DF4885B802}"/>
              </a:ext>
            </a:extLst>
          </p:cNvPr>
          <p:cNvCxnSpPr>
            <a:cxnSpLocks/>
            <a:endCxn id="182" idx="6"/>
          </p:cNvCxnSpPr>
          <p:nvPr/>
        </p:nvCxnSpPr>
        <p:spPr>
          <a:xfrm flipH="1">
            <a:off x="6872548" y="857675"/>
            <a:ext cx="493463" cy="24962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Ellipse 185">
            <a:extLst>
              <a:ext uri="{FF2B5EF4-FFF2-40B4-BE49-F238E27FC236}">
                <a16:creationId xmlns:a16="http://schemas.microsoft.com/office/drawing/2014/main" id="{79910BCD-B96D-939E-5248-8FFA6C3583E8}"/>
              </a:ext>
            </a:extLst>
          </p:cNvPr>
          <p:cNvSpPr/>
          <p:nvPr/>
        </p:nvSpPr>
        <p:spPr>
          <a:xfrm>
            <a:off x="7382984" y="78403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7" name="Connecteur droit avec flèche 186">
            <a:extLst>
              <a:ext uri="{FF2B5EF4-FFF2-40B4-BE49-F238E27FC236}">
                <a16:creationId xmlns:a16="http://schemas.microsoft.com/office/drawing/2014/main" id="{46F65CAA-CB83-404E-0EF9-35ECFE58EDCF}"/>
              </a:ext>
            </a:extLst>
          </p:cNvPr>
          <p:cNvCxnSpPr>
            <a:cxnSpLocks/>
            <a:stCxn id="139" idx="2"/>
            <a:endCxn id="186" idx="4"/>
          </p:cNvCxnSpPr>
          <p:nvPr/>
        </p:nvCxnSpPr>
        <p:spPr>
          <a:xfrm flipH="1" flipV="1">
            <a:off x="7470419" y="933006"/>
            <a:ext cx="217255" cy="34404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Ellipse 192">
            <a:extLst>
              <a:ext uri="{FF2B5EF4-FFF2-40B4-BE49-F238E27FC236}">
                <a16:creationId xmlns:a16="http://schemas.microsoft.com/office/drawing/2014/main" id="{D092294A-4C1B-5062-A379-B4388DFDC010}"/>
              </a:ext>
            </a:extLst>
          </p:cNvPr>
          <p:cNvSpPr/>
          <p:nvPr/>
        </p:nvSpPr>
        <p:spPr>
          <a:xfrm>
            <a:off x="7079523" y="36422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255F3983-9E70-C94F-67CA-DFEEA08B13CD}"/>
              </a:ext>
            </a:extLst>
          </p:cNvPr>
          <p:cNvCxnSpPr>
            <a:cxnSpLocks/>
            <a:stCxn id="4" idx="2"/>
          </p:cNvCxnSpPr>
          <p:nvPr/>
        </p:nvCxnSpPr>
        <p:spPr>
          <a:xfrm flipH="1">
            <a:off x="5645696" y="3429000"/>
            <a:ext cx="547104" cy="154371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Connecteur droit 134">
            <a:extLst>
              <a:ext uri="{FF2B5EF4-FFF2-40B4-BE49-F238E27FC236}">
                <a16:creationId xmlns:a16="http://schemas.microsoft.com/office/drawing/2014/main" id="{1D8A4630-592C-DA3A-8E19-4BAD01262EE3}"/>
              </a:ext>
            </a:extLst>
          </p:cNvPr>
          <p:cNvCxnSpPr>
            <a:cxnSpLocks/>
            <a:stCxn id="18" idx="3"/>
          </p:cNvCxnSpPr>
          <p:nvPr/>
        </p:nvCxnSpPr>
        <p:spPr>
          <a:xfrm flipH="1">
            <a:off x="6043935" y="3146266"/>
            <a:ext cx="189144" cy="357221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Connecteur droit avec flèche 142">
            <a:extLst>
              <a:ext uri="{FF2B5EF4-FFF2-40B4-BE49-F238E27FC236}">
                <a16:creationId xmlns:a16="http://schemas.microsoft.com/office/drawing/2014/main" id="{8BEC3357-2271-DE9A-CC24-B456BC640522}"/>
              </a:ext>
            </a:extLst>
          </p:cNvPr>
          <p:cNvCxnSpPr>
            <a:cxnSpLocks/>
            <a:endCxn id="12" idx="5"/>
          </p:cNvCxnSpPr>
          <p:nvPr/>
        </p:nvCxnSpPr>
        <p:spPr>
          <a:xfrm flipH="1" flipV="1">
            <a:off x="4785361" y="3355314"/>
            <a:ext cx="499142" cy="229426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Connecteur droit 154">
            <a:extLst>
              <a:ext uri="{FF2B5EF4-FFF2-40B4-BE49-F238E27FC236}">
                <a16:creationId xmlns:a16="http://schemas.microsoft.com/office/drawing/2014/main" id="{82B6E9C9-93D5-ACD9-B4FC-3160BB495A6C}"/>
              </a:ext>
            </a:extLst>
          </p:cNvPr>
          <p:cNvCxnSpPr>
            <a:cxnSpLocks/>
          </p:cNvCxnSpPr>
          <p:nvPr/>
        </p:nvCxnSpPr>
        <p:spPr>
          <a:xfrm flipH="1">
            <a:off x="5316510" y="3577974"/>
            <a:ext cx="329186" cy="6766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Ellipse 160">
            <a:extLst>
              <a:ext uri="{FF2B5EF4-FFF2-40B4-BE49-F238E27FC236}">
                <a16:creationId xmlns:a16="http://schemas.microsoft.com/office/drawing/2014/main" id="{546A31C1-4446-0A0D-B4D7-2A1E0C41F0A9}"/>
              </a:ext>
            </a:extLst>
          </p:cNvPr>
          <p:cNvSpPr/>
          <p:nvPr/>
        </p:nvSpPr>
        <p:spPr>
          <a:xfrm>
            <a:off x="11133734" y="232830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2" name="Ellipse 161">
            <a:extLst>
              <a:ext uri="{FF2B5EF4-FFF2-40B4-BE49-F238E27FC236}">
                <a16:creationId xmlns:a16="http://schemas.microsoft.com/office/drawing/2014/main" id="{22000ED1-448D-D560-17D2-0962914DBA9D}"/>
              </a:ext>
            </a:extLst>
          </p:cNvPr>
          <p:cNvSpPr/>
          <p:nvPr/>
        </p:nvSpPr>
        <p:spPr>
          <a:xfrm>
            <a:off x="10484190" y="361370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3" name="Connecteur droit avec flèche 162">
            <a:extLst>
              <a:ext uri="{FF2B5EF4-FFF2-40B4-BE49-F238E27FC236}">
                <a16:creationId xmlns:a16="http://schemas.microsoft.com/office/drawing/2014/main" id="{28FEDAAC-B370-C8BA-1393-F1BD5B9DB526}"/>
              </a:ext>
            </a:extLst>
          </p:cNvPr>
          <p:cNvCxnSpPr>
            <a:cxnSpLocks/>
            <a:endCxn id="162" idx="0"/>
          </p:cNvCxnSpPr>
          <p:nvPr/>
        </p:nvCxnSpPr>
        <p:spPr>
          <a:xfrm flipH="1">
            <a:off x="10571625" y="3028602"/>
            <a:ext cx="159029" cy="58510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Connecteur droit 163">
            <a:extLst>
              <a:ext uri="{FF2B5EF4-FFF2-40B4-BE49-F238E27FC236}">
                <a16:creationId xmlns:a16="http://schemas.microsoft.com/office/drawing/2014/main" id="{4F2CDB64-8EF9-936F-1057-6288C0510FDE}"/>
              </a:ext>
            </a:extLst>
          </p:cNvPr>
          <p:cNvCxnSpPr>
            <a:cxnSpLocks/>
            <a:stCxn id="161" idx="3"/>
          </p:cNvCxnSpPr>
          <p:nvPr/>
        </p:nvCxnSpPr>
        <p:spPr>
          <a:xfrm flipH="1">
            <a:off x="10730654" y="2455458"/>
            <a:ext cx="428689" cy="563651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Connecteur droit avec flèche 164">
            <a:extLst>
              <a:ext uri="{FF2B5EF4-FFF2-40B4-BE49-F238E27FC236}">
                <a16:creationId xmlns:a16="http://schemas.microsoft.com/office/drawing/2014/main" id="{0F063C45-542D-95E4-9BAB-1A9BF9E50C58}"/>
              </a:ext>
            </a:extLst>
          </p:cNvPr>
          <p:cNvCxnSpPr>
            <a:cxnSpLocks/>
          </p:cNvCxnSpPr>
          <p:nvPr/>
        </p:nvCxnSpPr>
        <p:spPr>
          <a:xfrm flipH="1">
            <a:off x="5662510" y="882637"/>
            <a:ext cx="1035168" cy="490722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Ellipse 165">
            <a:extLst>
              <a:ext uri="{FF2B5EF4-FFF2-40B4-BE49-F238E27FC236}">
                <a16:creationId xmlns:a16="http://schemas.microsoft.com/office/drawing/2014/main" id="{4BF71851-6C09-A7F1-E4FF-21C47B54D643}"/>
              </a:ext>
            </a:extLst>
          </p:cNvPr>
          <p:cNvSpPr/>
          <p:nvPr/>
        </p:nvSpPr>
        <p:spPr>
          <a:xfrm>
            <a:off x="5513249" y="135154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8" name="Ellipse 167">
            <a:extLst>
              <a:ext uri="{FF2B5EF4-FFF2-40B4-BE49-F238E27FC236}">
                <a16:creationId xmlns:a16="http://schemas.microsoft.com/office/drawing/2014/main" id="{6F435390-23F2-8D69-0658-04394C24595D}"/>
              </a:ext>
            </a:extLst>
          </p:cNvPr>
          <p:cNvSpPr/>
          <p:nvPr/>
        </p:nvSpPr>
        <p:spPr>
          <a:xfrm>
            <a:off x="10320405" y="378499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9" name="Connecteur droit avec flèche 168">
            <a:extLst>
              <a:ext uri="{FF2B5EF4-FFF2-40B4-BE49-F238E27FC236}">
                <a16:creationId xmlns:a16="http://schemas.microsoft.com/office/drawing/2014/main" id="{63D20E1D-3AF2-C697-66F9-59E1F9F15141}"/>
              </a:ext>
            </a:extLst>
          </p:cNvPr>
          <p:cNvCxnSpPr>
            <a:cxnSpLocks/>
            <a:endCxn id="168" idx="3"/>
          </p:cNvCxnSpPr>
          <p:nvPr/>
        </p:nvCxnSpPr>
        <p:spPr>
          <a:xfrm flipV="1">
            <a:off x="9604806" y="3912147"/>
            <a:ext cx="741208" cy="47155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Connecteur droit avec flèche 173">
            <a:extLst>
              <a:ext uri="{FF2B5EF4-FFF2-40B4-BE49-F238E27FC236}">
                <a16:creationId xmlns:a16="http://schemas.microsoft.com/office/drawing/2014/main" id="{CF8B7E23-227F-42FB-B87C-F6692CA9290B}"/>
              </a:ext>
            </a:extLst>
          </p:cNvPr>
          <p:cNvCxnSpPr>
            <a:cxnSpLocks/>
            <a:endCxn id="168" idx="1"/>
          </p:cNvCxnSpPr>
          <p:nvPr/>
        </p:nvCxnSpPr>
        <p:spPr>
          <a:xfrm>
            <a:off x="9833900" y="3415317"/>
            <a:ext cx="512114" cy="39149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Connecteur droit 180">
            <a:extLst>
              <a:ext uri="{FF2B5EF4-FFF2-40B4-BE49-F238E27FC236}">
                <a16:creationId xmlns:a16="http://schemas.microsoft.com/office/drawing/2014/main" id="{BBC072AC-607F-0447-4CAC-D85F8135055C}"/>
              </a:ext>
            </a:extLst>
          </p:cNvPr>
          <p:cNvCxnSpPr>
            <a:cxnSpLocks/>
          </p:cNvCxnSpPr>
          <p:nvPr/>
        </p:nvCxnSpPr>
        <p:spPr>
          <a:xfrm flipV="1">
            <a:off x="9020014" y="4383705"/>
            <a:ext cx="584792" cy="35330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Connecteur droit avec flèche 188">
            <a:extLst>
              <a:ext uri="{FF2B5EF4-FFF2-40B4-BE49-F238E27FC236}">
                <a16:creationId xmlns:a16="http://schemas.microsoft.com/office/drawing/2014/main" id="{639D2A37-A98D-40B9-B87E-F8DE316FA150}"/>
              </a:ext>
            </a:extLst>
          </p:cNvPr>
          <p:cNvCxnSpPr>
            <a:cxnSpLocks/>
            <a:stCxn id="128" idx="7"/>
            <a:endCxn id="168" idx="3"/>
          </p:cNvCxnSpPr>
          <p:nvPr/>
        </p:nvCxnSpPr>
        <p:spPr>
          <a:xfrm flipV="1">
            <a:off x="9093714" y="3912147"/>
            <a:ext cx="1252300" cy="14983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Connecteur droit avec flèche 194">
            <a:extLst>
              <a:ext uri="{FF2B5EF4-FFF2-40B4-BE49-F238E27FC236}">
                <a16:creationId xmlns:a16="http://schemas.microsoft.com/office/drawing/2014/main" id="{DCD1941B-5311-6C49-9753-752C9FAC1F3D}"/>
              </a:ext>
            </a:extLst>
          </p:cNvPr>
          <p:cNvCxnSpPr>
            <a:cxnSpLocks/>
            <a:stCxn id="193" idx="5"/>
            <a:endCxn id="186" idx="1"/>
          </p:cNvCxnSpPr>
          <p:nvPr/>
        </p:nvCxnSpPr>
        <p:spPr>
          <a:xfrm>
            <a:off x="7228784" y="491380"/>
            <a:ext cx="179809" cy="31446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>
            <a:extLst>
              <a:ext uri="{FF2B5EF4-FFF2-40B4-BE49-F238E27FC236}">
                <a16:creationId xmlns:a16="http://schemas.microsoft.com/office/drawing/2014/main" id="{AFA12EAE-C961-0011-D784-905290DCF1C1}"/>
              </a:ext>
            </a:extLst>
          </p:cNvPr>
          <p:cNvSpPr/>
          <p:nvPr/>
        </p:nvSpPr>
        <p:spPr>
          <a:xfrm>
            <a:off x="4976364" y="132972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372733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79" y="137411"/>
            <a:ext cx="6306421" cy="42458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Mai 1871 : Traité de Francfort : La France vaincue doit céder l’Alsace et la Moselle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*10 mai 1871 : Traité de Francfort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*La France vaincue doit céder l’Alsace et la Moselle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Qui deviennent une région d’Empire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NB : 1911 : Le 26</a:t>
            </a:r>
            <a:r>
              <a:rPr lang="fr-FR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ème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Etat de l’Empire allemand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*1871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*La défaite française a permis de terminer l’unification allemande 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*Elle va permettre également de terminer l’unification italienne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*Retour en 1866…</a:t>
            </a:r>
          </a:p>
        </p:txBody>
      </p:sp>
      <p:pic>
        <p:nvPicPr>
          <p:cNvPr id="4" name="Image 3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0D150F0D-79C7-E3AC-36A5-AE1EDD320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496" y="137411"/>
            <a:ext cx="5563126" cy="615420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0787608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79" y="137411"/>
            <a:ext cx="6620320" cy="39688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1870 : La France vaincue par l’Allemagne ne peut pas empêcher la prise de Rome par l’Italie ; Rome, nouvelle capitale et achèvement de l’unité italienne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*Rappel…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3 oct. 1866 : Paix de Vienne…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L’Autriche cède la Vénétie à la France qui la rétrocède à l’Italie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*1866 : Reste la question des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 Etats pontificaux,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Rome et le Latium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Toujours aux mains du pape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Pie IX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(1846-78)…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*Etats pontificaux toujours défendus par des militaires français </a:t>
            </a:r>
            <a:r>
              <a:rPr lang="fr-FR" sz="1700" spc="-1" dirty="0">
                <a:solidFill>
                  <a:srgbClr val="000000"/>
                </a:solidFill>
                <a:cs typeface="Calibri" panose="020F0502020204030204" pitchFamily="34" charset="0"/>
              </a:rPr>
              <a:t>(1860)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Et par une armée de volontaires catholiques</a:t>
            </a:r>
          </a:p>
          <a:p>
            <a:r>
              <a:rPr lang="fr-FR" u="sng" spc="-1" dirty="0">
                <a:solidFill>
                  <a:srgbClr val="000000"/>
                </a:solidFill>
                <a:cs typeface="Calibri" panose="020F0502020204030204" pitchFamily="34" charset="0"/>
              </a:rPr>
              <a:t>Les </a:t>
            </a:r>
            <a:r>
              <a:rPr lang="fr-FR" i="1" u="sng" spc="-1" dirty="0">
                <a:solidFill>
                  <a:srgbClr val="000000"/>
                </a:solidFill>
                <a:cs typeface="Calibri" panose="020F0502020204030204" pitchFamily="34" charset="0"/>
              </a:rPr>
              <a:t>zouaves pontificaux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…</a:t>
            </a:r>
          </a:p>
        </p:txBody>
      </p:sp>
      <p:pic>
        <p:nvPicPr>
          <p:cNvPr id="2" name="Image 1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C8A2DE4B-92FE-1301-6A64-95C4C5A807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160" y="137411"/>
            <a:ext cx="5195372" cy="661197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7E93137A-9CD5-41E9-969D-9262754D5B29}"/>
              </a:ext>
            </a:extLst>
          </p:cNvPr>
          <p:cNvSpPr/>
          <p:nvPr/>
        </p:nvSpPr>
        <p:spPr>
          <a:xfrm>
            <a:off x="7794899" y="127449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94C75929-22A0-BD8C-AD92-38AE080A977A}"/>
              </a:ext>
            </a:extLst>
          </p:cNvPr>
          <p:cNvSpPr/>
          <p:nvPr/>
        </p:nvSpPr>
        <p:spPr>
          <a:xfrm>
            <a:off x="8893055" y="187038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6B9C7826-9D0B-D7F1-9D7C-C5D6DA3D9783}"/>
              </a:ext>
            </a:extLst>
          </p:cNvPr>
          <p:cNvSpPr/>
          <p:nvPr/>
        </p:nvSpPr>
        <p:spPr>
          <a:xfrm>
            <a:off x="7366967" y="732607"/>
            <a:ext cx="174870" cy="14897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20B07F38-384E-4BE0-B120-ECABA1CFFB42}"/>
              </a:ext>
            </a:extLst>
          </p:cNvPr>
          <p:cNvSpPr/>
          <p:nvPr/>
        </p:nvSpPr>
        <p:spPr>
          <a:xfrm>
            <a:off x="7620029" y="1721414"/>
            <a:ext cx="174870" cy="14897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8732C49E-0A58-0D3F-F0BF-581F9AD047BB}"/>
              </a:ext>
            </a:extLst>
          </p:cNvPr>
          <p:cNvSpPr/>
          <p:nvPr/>
        </p:nvSpPr>
        <p:spPr>
          <a:xfrm>
            <a:off x="9324293" y="112551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DA226CFE-8F10-C685-2FFE-F47DAC7AE254}"/>
              </a:ext>
            </a:extLst>
          </p:cNvPr>
          <p:cNvSpPr/>
          <p:nvPr/>
        </p:nvSpPr>
        <p:spPr>
          <a:xfrm>
            <a:off x="9324411" y="276878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256394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79" y="137411"/>
            <a:ext cx="6518456" cy="46459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1870 : La France vaincue par l’Allemagne ne peut pas empêcher la prise de Rome par l’Italie ; Rome, nouvelle capitale et achèvement de l’unité italienne</a:t>
            </a:r>
          </a:p>
          <a:p>
            <a:endParaRPr lang="fr-FR" sz="800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*Oct. 1867 : </a:t>
            </a:r>
            <a:r>
              <a:rPr lang="fr-FR" u="sng" spc="-1" dirty="0">
                <a:solidFill>
                  <a:srgbClr val="000000"/>
                </a:solidFill>
                <a:cs typeface="Calibri" panose="020F0502020204030204" pitchFamily="34" charset="0"/>
              </a:rPr>
              <a:t>Garibaldi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 (!) tente de prendre Rome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Mais il est vaincu à la bataille de Mentana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Par des troupes pontificales et françaises (!!)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NB : Général De Failly : </a:t>
            </a:r>
            <a:r>
              <a:rPr lang="fr-FR" i="1" spc="-1" dirty="0">
                <a:solidFill>
                  <a:srgbClr val="000000"/>
                </a:solidFill>
                <a:cs typeface="Calibri" panose="020F0502020204030204" pitchFamily="34" charset="0"/>
              </a:rPr>
              <a:t>Les chassepots ont fait merveille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*Rouher, ministre français : </a:t>
            </a:r>
            <a:r>
              <a:rPr lang="fr-FR" i="1" spc="-1" dirty="0">
                <a:solidFill>
                  <a:srgbClr val="000000"/>
                </a:solidFill>
                <a:cs typeface="Calibri" panose="020F0502020204030204" pitchFamily="34" charset="0"/>
              </a:rPr>
              <a:t>Rome ne sera jamais italienne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Mais…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*Août 1870 : Début de la guerre franco-allemande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Les militaires français doivent quitter Rome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*En revanche, les zouaves restent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Commandés par </a:t>
            </a:r>
            <a:r>
              <a:rPr lang="fr-FR" u="sng" dirty="0"/>
              <a:t>Athanase de Charette de la </a:t>
            </a:r>
            <a:r>
              <a:rPr lang="fr-FR" u="sng" dirty="0" err="1"/>
              <a:t>Contrie</a:t>
            </a:r>
            <a:endParaRPr lang="fr-FR" u="sng" spc="-1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C8A2DE4B-92FE-1301-6A64-95C4C5A807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160" y="137411"/>
            <a:ext cx="5195372" cy="661197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7E93137A-9CD5-41E9-969D-9262754D5B29}"/>
              </a:ext>
            </a:extLst>
          </p:cNvPr>
          <p:cNvSpPr/>
          <p:nvPr/>
        </p:nvSpPr>
        <p:spPr>
          <a:xfrm>
            <a:off x="7794899" y="127449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94C75929-22A0-BD8C-AD92-38AE080A977A}"/>
              </a:ext>
            </a:extLst>
          </p:cNvPr>
          <p:cNvSpPr/>
          <p:nvPr/>
        </p:nvSpPr>
        <p:spPr>
          <a:xfrm>
            <a:off x="8893055" y="187038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6B9C7826-9D0B-D7F1-9D7C-C5D6DA3D9783}"/>
              </a:ext>
            </a:extLst>
          </p:cNvPr>
          <p:cNvSpPr/>
          <p:nvPr/>
        </p:nvSpPr>
        <p:spPr>
          <a:xfrm>
            <a:off x="7366967" y="732607"/>
            <a:ext cx="174870" cy="14897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20B07F38-384E-4BE0-B120-ECABA1CFFB42}"/>
              </a:ext>
            </a:extLst>
          </p:cNvPr>
          <p:cNvSpPr/>
          <p:nvPr/>
        </p:nvSpPr>
        <p:spPr>
          <a:xfrm>
            <a:off x="7620029" y="1721414"/>
            <a:ext cx="174870" cy="14897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8732C49E-0A58-0D3F-F0BF-581F9AD047BB}"/>
              </a:ext>
            </a:extLst>
          </p:cNvPr>
          <p:cNvSpPr/>
          <p:nvPr/>
        </p:nvSpPr>
        <p:spPr>
          <a:xfrm>
            <a:off x="9324411" y="276878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679612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79" y="137411"/>
            <a:ext cx="6518456" cy="436897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1870 : La France vaincue par l’Allemagne ne peut pas empêcher la prise de Rome par l’Italie ; Rome, nouvelle capitale et achèvement de l’unité italienne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*2 Sept. 1870 : A Sedan…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Napoléon III capitule ; Début de la d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éfaite française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L’Italie en profite pour envahir le Latium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*19 sept. 1870 : Paris encerclée par les Allemands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*20 sept. 1870 : Les Italiens s’emparent de Rome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Qui devient leur capitale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NB : 1861 : Turin ; 1864 : Florence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NB : Les zouaves de Charrette retournent combattre en France</a:t>
            </a:r>
          </a:p>
          <a:p>
            <a:endParaRPr lang="fr-FR" sz="800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*Bilan des unifications italienne et allemande…</a:t>
            </a:r>
          </a:p>
        </p:txBody>
      </p:sp>
      <p:pic>
        <p:nvPicPr>
          <p:cNvPr id="2" name="Image 1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C8A2DE4B-92FE-1301-6A64-95C4C5A807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160" y="137411"/>
            <a:ext cx="5195372" cy="661197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7E93137A-9CD5-41E9-969D-9262754D5B29}"/>
              </a:ext>
            </a:extLst>
          </p:cNvPr>
          <p:cNvSpPr/>
          <p:nvPr/>
        </p:nvSpPr>
        <p:spPr>
          <a:xfrm>
            <a:off x="7794899" y="127449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94C75929-22A0-BD8C-AD92-38AE080A977A}"/>
              </a:ext>
            </a:extLst>
          </p:cNvPr>
          <p:cNvSpPr/>
          <p:nvPr/>
        </p:nvSpPr>
        <p:spPr>
          <a:xfrm>
            <a:off x="8893055" y="187038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6B9C7826-9D0B-D7F1-9D7C-C5D6DA3D9783}"/>
              </a:ext>
            </a:extLst>
          </p:cNvPr>
          <p:cNvSpPr/>
          <p:nvPr/>
        </p:nvSpPr>
        <p:spPr>
          <a:xfrm>
            <a:off x="7366967" y="732607"/>
            <a:ext cx="174870" cy="14897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20B07F38-384E-4BE0-B120-ECABA1CFFB42}"/>
              </a:ext>
            </a:extLst>
          </p:cNvPr>
          <p:cNvSpPr/>
          <p:nvPr/>
        </p:nvSpPr>
        <p:spPr>
          <a:xfrm>
            <a:off x="7620029" y="1721414"/>
            <a:ext cx="174870" cy="14897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8732C49E-0A58-0D3F-F0BF-581F9AD047BB}"/>
              </a:ext>
            </a:extLst>
          </p:cNvPr>
          <p:cNvSpPr/>
          <p:nvPr/>
        </p:nvSpPr>
        <p:spPr>
          <a:xfrm>
            <a:off x="9324411" y="276878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31255FC1-DC1A-069A-7D78-53567FCCBCFD}"/>
              </a:ext>
            </a:extLst>
          </p:cNvPr>
          <p:cNvCxnSpPr>
            <a:cxnSpLocks/>
            <a:endCxn id="20" idx="0"/>
          </p:cNvCxnSpPr>
          <p:nvPr/>
        </p:nvCxnSpPr>
        <p:spPr>
          <a:xfrm>
            <a:off x="9067925" y="2019362"/>
            <a:ext cx="343921" cy="74942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877804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79" y="137411"/>
            <a:ext cx="6544415" cy="42458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*1870 : Bilan de l’unification italienne en cinq points…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a) 1861 : Politique centralisatrice du Piémont</a:t>
            </a:r>
          </a:p>
          <a:p>
            <a:r>
              <a:rPr lang="fr-FR" i="1" spc="-1" dirty="0">
                <a:solidFill>
                  <a:srgbClr val="000000"/>
                </a:solidFill>
                <a:cs typeface="Calibri" panose="020F0502020204030204" pitchFamily="34" charset="0"/>
              </a:rPr>
              <a:t>Une </a:t>
            </a:r>
            <a:r>
              <a:rPr lang="fr-FR" i="1" spc="-1" dirty="0" err="1">
                <a:solidFill>
                  <a:srgbClr val="000000"/>
                </a:solidFill>
                <a:cs typeface="Calibri" panose="020F0502020204030204" pitchFamily="34" charset="0"/>
              </a:rPr>
              <a:t>piémontisation</a:t>
            </a:r>
            <a:r>
              <a:rPr lang="fr-FR" i="1" spc="-1" dirty="0">
                <a:solidFill>
                  <a:srgbClr val="000000"/>
                </a:solidFill>
                <a:cs typeface="Calibri" panose="020F0502020204030204" pitchFamily="34" charset="0"/>
              </a:rPr>
              <a:t> du royaume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Qui heurte parfois les volontés autonomistes régionales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b) 1861 : La constitution votée reproduit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Le </a:t>
            </a:r>
            <a:r>
              <a:rPr lang="fr-FR" i="1" spc="-1" dirty="0" err="1">
                <a:solidFill>
                  <a:srgbClr val="000000"/>
                </a:solidFill>
                <a:cs typeface="Calibri" panose="020F0502020204030204" pitchFamily="34" charset="0"/>
              </a:rPr>
              <a:t>Statuto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 piémontais de 1848</a:t>
            </a:r>
          </a:p>
          <a:p>
            <a:r>
              <a:rPr lang="fr-FR" spc="-1" dirty="0">
                <a:solidFill>
                  <a:srgbClr val="FF0000"/>
                </a:solidFill>
                <a:cs typeface="Calibri" panose="020F0502020204030204" pitchFamily="34" charset="0"/>
              </a:rPr>
              <a:t>NB : Qui lui-même reprenait la Charte française de 1830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- Le roi, chef de l’exécutif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- Un Sénat nommé par le roi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- Et une Chambre des députés élue au suffrage censitaire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NB : 500 000 électeurs les plus riches et sachant lire et écrire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Sur 25 millions d’habitants</a:t>
            </a:r>
          </a:p>
        </p:txBody>
      </p:sp>
      <p:pic>
        <p:nvPicPr>
          <p:cNvPr id="132" name="Image 131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29CA3489-AEC6-D07D-851C-626D3BB9F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160" y="137411"/>
            <a:ext cx="5195372" cy="661197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60C6E21F-6F51-889A-651C-1C4C8A4BCCE6}"/>
              </a:ext>
            </a:extLst>
          </p:cNvPr>
          <p:cNvSpPr/>
          <p:nvPr/>
        </p:nvSpPr>
        <p:spPr>
          <a:xfrm>
            <a:off x="8787557" y="112551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C00ACB1D-10A7-D04D-8E29-F9805C91B3AC}"/>
              </a:ext>
            </a:extLst>
          </p:cNvPr>
          <p:cNvSpPr/>
          <p:nvPr/>
        </p:nvSpPr>
        <p:spPr>
          <a:xfrm>
            <a:off x="8213447" y="101384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E5BE07B-1191-61A2-D6E7-4C58D4AD0038}"/>
              </a:ext>
            </a:extLst>
          </p:cNvPr>
          <p:cNvSpPr/>
          <p:nvPr/>
        </p:nvSpPr>
        <p:spPr>
          <a:xfrm>
            <a:off x="7794899" y="127449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F90AFBE6-96DD-C7C9-675A-8212C0FFFD39}"/>
              </a:ext>
            </a:extLst>
          </p:cNvPr>
          <p:cNvCxnSpPr>
            <a:cxnSpLocks/>
            <a:stCxn id="18" idx="7"/>
            <a:endCxn id="7" idx="3"/>
          </p:cNvCxnSpPr>
          <p:nvPr/>
        </p:nvCxnSpPr>
        <p:spPr>
          <a:xfrm flipV="1">
            <a:off x="7944160" y="1141004"/>
            <a:ext cx="294896" cy="15530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198945FF-CA71-1504-3053-91AAFD4A283C}"/>
              </a:ext>
            </a:extLst>
          </p:cNvPr>
          <p:cNvCxnSpPr>
            <a:cxnSpLocks/>
            <a:endCxn id="3" idx="2"/>
          </p:cNvCxnSpPr>
          <p:nvPr/>
        </p:nvCxnSpPr>
        <p:spPr>
          <a:xfrm>
            <a:off x="8388317" y="1125518"/>
            <a:ext cx="399240" cy="7448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Ellipse 38">
            <a:extLst>
              <a:ext uri="{FF2B5EF4-FFF2-40B4-BE49-F238E27FC236}">
                <a16:creationId xmlns:a16="http://schemas.microsoft.com/office/drawing/2014/main" id="{D08FA07C-A4F6-C24D-9EF9-BF9955BF332F}"/>
              </a:ext>
            </a:extLst>
          </p:cNvPr>
          <p:cNvSpPr/>
          <p:nvPr/>
        </p:nvSpPr>
        <p:spPr>
          <a:xfrm>
            <a:off x="8612687" y="1423466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E08E34AF-E18E-BAFC-644E-B4931F8E9283}"/>
              </a:ext>
            </a:extLst>
          </p:cNvPr>
          <p:cNvSpPr/>
          <p:nvPr/>
        </p:nvSpPr>
        <p:spPr>
          <a:xfrm>
            <a:off x="8818482" y="149795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97B8D6EB-B6EF-074F-9BC1-D964072C5895}"/>
              </a:ext>
            </a:extLst>
          </p:cNvPr>
          <p:cNvSpPr/>
          <p:nvPr/>
        </p:nvSpPr>
        <p:spPr>
          <a:xfrm>
            <a:off x="8980490" y="149795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9E994741-67CC-DBFF-570E-9B7F83A70963}"/>
              </a:ext>
            </a:extLst>
          </p:cNvPr>
          <p:cNvSpPr/>
          <p:nvPr/>
        </p:nvSpPr>
        <p:spPr>
          <a:xfrm>
            <a:off x="8893055" y="187038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F52E745C-114A-93BD-422B-0B75E01B1DA0}"/>
              </a:ext>
            </a:extLst>
          </p:cNvPr>
          <p:cNvSpPr/>
          <p:nvPr/>
        </p:nvSpPr>
        <p:spPr>
          <a:xfrm>
            <a:off x="7366967" y="73260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13745CD6-BB4D-E509-C80C-237642370D02}"/>
              </a:ext>
            </a:extLst>
          </p:cNvPr>
          <p:cNvSpPr/>
          <p:nvPr/>
        </p:nvSpPr>
        <p:spPr>
          <a:xfrm>
            <a:off x="7620029" y="172141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129661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79" y="137411"/>
            <a:ext cx="6544415" cy="452286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c) 1861 : Un </a:t>
            </a:r>
            <a:r>
              <a:rPr lang="fr-FR" i="1" spc="-1" dirty="0">
                <a:solidFill>
                  <a:srgbClr val="000000"/>
                </a:solidFill>
                <a:cs typeface="Calibri" panose="020F0502020204030204" pitchFamily="34" charset="0"/>
              </a:rPr>
              <a:t>Zollverein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 à l’italienne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Mais la suppression des taxes entraine un déficit public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Et le libre-échange interne et externe ruine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Les petits producteurs de l’ex-royaume de Naples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d) Dans le Mezzogiorno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Développement de la </a:t>
            </a:r>
            <a:r>
              <a:rPr lang="fr-FR" i="1" spc="-1" dirty="0">
                <a:solidFill>
                  <a:srgbClr val="000000"/>
                </a:solidFill>
                <a:cs typeface="Calibri" panose="020F0502020204030204" pitchFamily="34" charset="0"/>
              </a:rPr>
              <a:t>Mafia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 et de la </a:t>
            </a:r>
            <a:r>
              <a:rPr lang="fr-FR" i="1" spc="-1" dirty="0">
                <a:solidFill>
                  <a:srgbClr val="000000"/>
                </a:solidFill>
                <a:cs typeface="Calibri" panose="020F0502020204030204" pitchFamily="34" charset="0"/>
              </a:rPr>
              <a:t>Camorra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…</a:t>
            </a:r>
          </a:p>
          <a:p>
            <a:endParaRPr lang="fr-FR" i="1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Soutenues par l’ex-roi de Naples François II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Réfugié à Rome jusqu’en 1870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Et l’Eglise contre les </a:t>
            </a:r>
            <a:r>
              <a:rPr lang="fr-FR" i="1" spc="-1" dirty="0">
                <a:solidFill>
                  <a:srgbClr val="000000"/>
                </a:solidFill>
                <a:cs typeface="Calibri" panose="020F0502020204030204" pitchFamily="34" charset="0"/>
              </a:rPr>
              <a:t>mécréants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 libéraux du Nord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NB : 100 000 hommes mobilisés jusqu’en 1865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e) Le politicien piémontais Massimo d’</a:t>
            </a:r>
            <a:r>
              <a:rPr lang="fr-FR" spc="-1" dirty="0" err="1">
                <a:solidFill>
                  <a:srgbClr val="000000"/>
                </a:solidFill>
                <a:cs typeface="Calibri" panose="020F0502020204030204" pitchFamily="34" charset="0"/>
              </a:rPr>
              <a:t>Azzeglio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, mort en 1866</a:t>
            </a:r>
          </a:p>
          <a:p>
            <a:r>
              <a:rPr lang="fr-FR" i="1" spc="-1" dirty="0">
                <a:solidFill>
                  <a:srgbClr val="000000"/>
                </a:solidFill>
                <a:cs typeface="Calibri" panose="020F0502020204030204" pitchFamily="34" charset="0"/>
              </a:rPr>
              <a:t>Après avoir fait l’Italie, faire des Italiens</a:t>
            </a:r>
          </a:p>
        </p:txBody>
      </p:sp>
      <p:pic>
        <p:nvPicPr>
          <p:cNvPr id="132" name="Image 131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29CA3489-AEC6-D07D-851C-626D3BB9F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160" y="137411"/>
            <a:ext cx="5195372" cy="661197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60C6E21F-6F51-889A-651C-1C4C8A4BCCE6}"/>
              </a:ext>
            </a:extLst>
          </p:cNvPr>
          <p:cNvSpPr/>
          <p:nvPr/>
        </p:nvSpPr>
        <p:spPr>
          <a:xfrm>
            <a:off x="8787557" y="112551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C00ACB1D-10A7-D04D-8E29-F9805C91B3AC}"/>
              </a:ext>
            </a:extLst>
          </p:cNvPr>
          <p:cNvSpPr/>
          <p:nvPr/>
        </p:nvSpPr>
        <p:spPr>
          <a:xfrm>
            <a:off x="8213447" y="101384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E5BE07B-1191-61A2-D6E7-4C58D4AD0038}"/>
              </a:ext>
            </a:extLst>
          </p:cNvPr>
          <p:cNvSpPr/>
          <p:nvPr/>
        </p:nvSpPr>
        <p:spPr>
          <a:xfrm>
            <a:off x="7794899" y="127449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F90AFBE6-96DD-C7C9-675A-8212C0FFFD39}"/>
              </a:ext>
            </a:extLst>
          </p:cNvPr>
          <p:cNvCxnSpPr>
            <a:cxnSpLocks/>
            <a:stCxn id="18" idx="7"/>
            <a:endCxn id="7" idx="3"/>
          </p:cNvCxnSpPr>
          <p:nvPr/>
        </p:nvCxnSpPr>
        <p:spPr>
          <a:xfrm flipV="1">
            <a:off x="7944160" y="1141004"/>
            <a:ext cx="294896" cy="15530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198945FF-CA71-1504-3053-91AAFD4A283C}"/>
              </a:ext>
            </a:extLst>
          </p:cNvPr>
          <p:cNvCxnSpPr>
            <a:cxnSpLocks/>
            <a:endCxn id="3" idx="2"/>
          </p:cNvCxnSpPr>
          <p:nvPr/>
        </p:nvCxnSpPr>
        <p:spPr>
          <a:xfrm>
            <a:off x="8388317" y="1125518"/>
            <a:ext cx="399240" cy="7448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Ellipse 38">
            <a:extLst>
              <a:ext uri="{FF2B5EF4-FFF2-40B4-BE49-F238E27FC236}">
                <a16:creationId xmlns:a16="http://schemas.microsoft.com/office/drawing/2014/main" id="{D08FA07C-A4F6-C24D-9EF9-BF9955BF332F}"/>
              </a:ext>
            </a:extLst>
          </p:cNvPr>
          <p:cNvSpPr/>
          <p:nvPr/>
        </p:nvSpPr>
        <p:spPr>
          <a:xfrm>
            <a:off x="8612687" y="1423466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E08E34AF-E18E-BAFC-644E-B4931F8E9283}"/>
              </a:ext>
            </a:extLst>
          </p:cNvPr>
          <p:cNvSpPr/>
          <p:nvPr/>
        </p:nvSpPr>
        <p:spPr>
          <a:xfrm>
            <a:off x="8818482" y="149795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97B8D6EB-B6EF-074F-9BC1-D964072C5895}"/>
              </a:ext>
            </a:extLst>
          </p:cNvPr>
          <p:cNvSpPr/>
          <p:nvPr/>
        </p:nvSpPr>
        <p:spPr>
          <a:xfrm>
            <a:off x="8980490" y="149795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9E994741-67CC-DBFF-570E-9B7F83A70963}"/>
              </a:ext>
            </a:extLst>
          </p:cNvPr>
          <p:cNvSpPr/>
          <p:nvPr/>
        </p:nvSpPr>
        <p:spPr>
          <a:xfrm>
            <a:off x="8893055" y="187038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F52E745C-114A-93BD-422B-0B75E01B1DA0}"/>
              </a:ext>
            </a:extLst>
          </p:cNvPr>
          <p:cNvSpPr/>
          <p:nvPr/>
        </p:nvSpPr>
        <p:spPr>
          <a:xfrm>
            <a:off x="7366967" y="73260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13745CD6-BB4D-E509-C80C-237642370D02}"/>
              </a:ext>
            </a:extLst>
          </p:cNvPr>
          <p:cNvSpPr/>
          <p:nvPr/>
        </p:nvSpPr>
        <p:spPr>
          <a:xfrm>
            <a:off x="7620029" y="172141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171178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79" y="137411"/>
            <a:ext cx="5319929" cy="59078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dirty="0"/>
              <a:t>*1871 : Bilan de l’unification allemande…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*1806-71 : le </a:t>
            </a:r>
            <a:r>
              <a:rPr lang="fr-FR" i="1" spc="-1" dirty="0" err="1">
                <a:solidFill>
                  <a:srgbClr val="000000"/>
                </a:solidFill>
                <a:cs typeface="Calibri" panose="020F0502020204030204" pitchFamily="34" charset="0"/>
              </a:rPr>
              <a:t>Zwischenreich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, d’un empire à l’autre</a:t>
            </a:r>
            <a:endParaRPr lang="fr-FR" i="1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Brève chronologie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*1806 : Fin du Saint-Empire, remplacé par…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La Confédération du Rhin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1815-66 : Puis la Confédération germanique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*1834 : Le Zollverein, unification économique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*1866-70 : Confédération d’Allemagne du Nord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1</a:t>
            </a:r>
            <a:r>
              <a:rPr lang="fr-FR" spc="-1" baseline="30000" dirty="0">
                <a:solidFill>
                  <a:srgbClr val="000000"/>
                </a:solidFill>
                <a:cs typeface="Calibri" panose="020F0502020204030204" pitchFamily="34" charset="0"/>
              </a:rPr>
              <a:t>ère</a:t>
            </a:r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 unification allemande incomplète ; Mais…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*1870 : La Confédération du Nord prussienne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Et les Etats du sud, unis contre la France ; Et enfin…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dirty="0"/>
              <a:t>*18 jan. 1871 : Le roi de Prusse et les autres souverains Proclament la naissance de l’Empire allemand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*Ironie de l’Histoire…</a:t>
            </a:r>
          </a:p>
        </p:txBody>
      </p:sp>
      <p:pic>
        <p:nvPicPr>
          <p:cNvPr id="22" name="Image 21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3C2DE2CE-9017-73D1-5E0D-1AB67D2C60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5604" r="7508" b="3575"/>
          <a:stretch/>
        </p:blipFill>
        <p:spPr>
          <a:xfrm>
            <a:off x="5565709" y="137412"/>
            <a:ext cx="6502644" cy="5388746"/>
          </a:xfrm>
          <a:prstGeom prst="rec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</p:pic>
      <p:sp>
        <p:nvSpPr>
          <p:cNvPr id="30" name="Ellipse 29">
            <a:extLst>
              <a:ext uri="{FF2B5EF4-FFF2-40B4-BE49-F238E27FC236}">
                <a16:creationId xmlns:a16="http://schemas.microsoft.com/office/drawing/2014/main" id="{5AB8CB07-4280-9711-7666-4B9307216DC3}"/>
              </a:ext>
            </a:extLst>
          </p:cNvPr>
          <p:cNvSpPr/>
          <p:nvPr/>
        </p:nvSpPr>
        <p:spPr>
          <a:xfrm>
            <a:off x="6783646" y="489712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80C3A8DD-42E0-79C0-D54D-817FFE9CFBF8}"/>
              </a:ext>
            </a:extLst>
          </p:cNvPr>
          <p:cNvSpPr/>
          <p:nvPr/>
        </p:nvSpPr>
        <p:spPr>
          <a:xfrm>
            <a:off x="6649478" y="3830674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8" name="Ellipse 127">
            <a:extLst>
              <a:ext uri="{FF2B5EF4-FFF2-40B4-BE49-F238E27FC236}">
                <a16:creationId xmlns:a16="http://schemas.microsoft.com/office/drawing/2014/main" id="{E139B91E-1EFA-3434-E80A-FAD745B8F88A}"/>
              </a:ext>
            </a:extLst>
          </p:cNvPr>
          <p:cNvSpPr/>
          <p:nvPr/>
        </p:nvSpPr>
        <p:spPr>
          <a:xfrm>
            <a:off x="6563168" y="423234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9" name="Ellipse 128">
            <a:extLst>
              <a:ext uri="{FF2B5EF4-FFF2-40B4-BE49-F238E27FC236}">
                <a16:creationId xmlns:a16="http://schemas.microsoft.com/office/drawing/2014/main" id="{72F627C4-A891-1D01-314C-92FDCBC5DB69}"/>
              </a:ext>
            </a:extLst>
          </p:cNvPr>
          <p:cNvSpPr/>
          <p:nvPr/>
        </p:nvSpPr>
        <p:spPr>
          <a:xfrm>
            <a:off x="6736913" y="446786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0" name="Ellipse 129">
            <a:extLst>
              <a:ext uri="{FF2B5EF4-FFF2-40B4-BE49-F238E27FC236}">
                <a16:creationId xmlns:a16="http://schemas.microsoft.com/office/drawing/2014/main" id="{5E09756E-984A-AD9A-B100-661CCD1F7D1E}"/>
              </a:ext>
            </a:extLst>
          </p:cNvPr>
          <p:cNvSpPr/>
          <p:nvPr/>
        </p:nvSpPr>
        <p:spPr>
          <a:xfrm>
            <a:off x="7682977" y="489712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1" name="Ellipse 130">
            <a:extLst>
              <a:ext uri="{FF2B5EF4-FFF2-40B4-BE49-F238E27FC236}">
                <a16:creationId xmlns:a16="http://schemas.microsoft.com/office/drawing/2014/main" id="{B6D17B27-C84D-8ECD-92D2-5D65423E0669}"/>
              </a:ext>
            </a:extLst>
          </p:cNvPr>
          <p:cNvSpPr/>
          <p:nvPr/>
        </p:nvSpPr>
        <p:spPr>
          <a:xfrm>
            <a:off x="8521708" y="221676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2" name="Ellipse 131">
            <a:extLst>
              <a:ext uri="{FF2B5EF4-FFF2-40B4-BE49-F238E27FC236}">
                <a16:creationId xmlns:a16="http://schemas.microsoft.com/office/drawing/2014/main" id="{7560C3FC-A3CF-8B27-56E1-5C3202A7673C}"/>
              </a:ext>
            </a:extLst>
          </p:cNvPr>
          <p:cNvSpPr/>
          <p:nvPr/>
        </p:nvSpPr>
        <p:spPr>
          <a:xfrm>
            <a:off x="6008565" y="308478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3" name="Ellipse 132">
            <a:extLst>
              <a:ext uri="{FF2B5EF4-FFF2-40B4-BE49-F238E27FC236}">
                <a16:creationId xmlns:a16="http://schemas.microsoft.com/office/drawing/2014/main" id="{9591EE35-9BA2-5FBD-B99E-31E010E4DFDC}"/>
              </a:ext>
            </a:extLst>
          </p:cNvPr>
          <p:cNvSpPr/>
          <p:nvPr/>
        </p:nvSpPr>
        <p:spPr>
          <a:xfrm>
            <a:off x="6824348" y="342900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4" name="Ellipse 133">
            <a:extLst>
              <a:ext uri="{FF2B5EF4-FFF2-40B4-BE49-F238E27FC236}">
                <a16:creationId xmlns:a16="http://schemas.microsoft.com/office/drawing/2014/main" id="{54BA6FE2-245F-A1A8-6A4A-8496CB899B2A}"/>
              </a:ext>
            </a:extLst>
          </p:cNvPr>
          <p:cNvSpPr/>
          <p:nvPr/>
        </p:nvSpPr>
        <p:spPr>
          <a:xfrm>
            <a:off x="7136856" y="229125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5" name="Ellipse 134">
            <a:extLst>
              <a:ext uri="{FF2B5EF4-FFF2-40B4-BE49-F238E27FC236}">
                <a16:creationId xmlns:a16="http://schemas.microsoft.com/office/drawing/2014/main" id="{45F68B9D-0337-5959-4A5C-E262215AFC06}"/>
              </a:ext>
            </a:extLst>
          </p:cNvPr>
          <p:cNvSpPr/>
          <p:nvPr/>
        </p:nvSpPr>
        <p:spPr>
          <a:xfrm>
            <a:off x="6498077" y="3503487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6" name="Ellipse 135">
            <a:extLst>
              <a:ext uri="{FF2B5EF4-FFF2-40B4-BE49-F238E27FC236}">
                <a16:creationId xmlns:a16="http://schemas.microsoft.com/office/drawing/2014/main" id="{A5046111-7F07-9B5A-5E04-E539809353DD}"/>
              </a:ext>
            </a:extLst>
          </p:cNvPr>
          <p:cNvSpPr/>
          <p:nvPr/>
        </p:nvSpPr>
        <p:spPr>
          <a:xfrm>
            <a:off x="7000690" y="287835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7" name="Ellipse 136">
            <a:extLst>
              <a:ext uri="{FF2B5EF4-FFF2-40B4-BE49-F238E27FC236}">
                <a16:creationId xmlns:a16="http://schemas.microsoft.com/office/drawing/2014/main" id="{B2084B57-D3D3-FE6E-6554-5BCEB95FF878}"/>
              </a:ext>
            </a:extLst>
          </p:cNvPr>
          <p:cNvSpPr/>
          <p:nvPr/>
        </p:nvSpPr>
        <p:spPr>
          <a:xfrm>
            <a:off x="6608776" y="3669027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8" name="Ellipse 137">
            <a:extLst>
              <a:ext uri="{FF2B5EF4-FFF2-40B4-BE49-F238E27FC236}">
                <a16:creationId xmlns:a16="http://schemas.microsoft.com/office/drawing/2014/main" id="{FADCBBC3-88C8-A762-8160-E1C342C57C1D}"/>
              </a:ext>
            </a:extLst>
          </p:cNvPr>
          <p:cNvSpPr/>
          <p:nvPr/>
        </p:nvSpPr>
        <p:spPr>
          <a:xfrm>
            <a:off x="6585512" y="1795330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9" name="Ellipse 138">
            <a:extLst>
              <a:ext uri="{FF2B5EF4-FFF2-40B4-BE49-F238E27FC236}">
                <a16:creationId xmlns:a16="http://schemas.microsoft.com/office/drawing/2014/main" id="{56661C36-08FB-A770-41F5-7323256AC5C1}"/>
              </a:ext>
            </a:extLst>
          </p:cNvPr>
          <p:cNvSpPr/>
          <p:nvPr/>
        </p:nvSpPr>
        <p:spPr>
          <a:xfrm>
            <a:off x="8010121" y="1497157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0" name="Ellipse 139">
            <a:extLst>
              <a:ext uri="{FF2B5EF4-FFF2-40B4-BE49-F238E27FC236}">
                <a16:creationId xmlns:a16="http://schemas.microsoft.com/office/drawing/2014/main" id="{702B32F5-EE52-2DED-9C58-E1609D4ECF5F}"/>
              </a:ext>
            </a:extLst>
          </p:cNvPr>
          <p:cNvSpPr/>
          <p:nvPr/>
        </p:nvSpPr>
        <p:spPr>
          <a:xfrm>
            <a:off x="8729596" y="315926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1" name="Ellipse 140">
            <a:extLst>
              <a:ext uri="{FF2B5EF4-FFF2-40B4-BE49-F238E27FC236}">
                <a16:creationId xmlns:a16="http://schemas.microsoft.com/office/drawing/2014/main" id="{D6612A04-0DD0-85C5-4D8A-5E3C1A3FB4CE}"/>
              </a:ext>
            </a:extLst>
          </p:cNvPr>
          <p:cNvSpPr/>
          <p:nvPr/>
        </p:nvSpPr>
        <p:spPr>
          <a:xfrm>
            <a:off x="7671056" y="3429000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2" name="Ellipse 141">
            <a:extLst>
              <a:ext uri="{FF2B5EF4-FFF2-40B4-BE49-F238E27FC236}">
                <a16:creationId xmlns:a16="http://schemas.microsoft.com/office/drawing/2014/main" id="{DEE7E4D5-D721-C4E3-644F-D323A8493614}"/>
              </a:ext>
            </a:extLst>
          </p:cNvPr>
          <p:cNvSpPr/>
          <p:nvPr/>
        </p:nvSpPr>
        <p:spPr>
          <a:xfrm>
            <a:off x="7088125" y="62808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3" name="Ellipse 142">
            <a:extLst>
              <a:ext uri="{FF2B5EF4-FFF2-40B4-BE49-F238E27FC236}">
                <a16:creationId xmlns:a16="http://schemas.microsoft.com/office/drawing/2014/main" id="{507DDFD4-28A6-DF02-5E94-12472EB4B5B7}"/>
              </a:ext>
            </a:extLst>
          </p:cNvPr>
          <p:cNvSpPr/>
          <p:nvPr/>
        </p:nvSpPr>
        <p:spPr>
          <a:xfrm>
            <a:off x="7262995" y="138518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4" name="Ellipse 143">
            <a:extLst>
              <a:ext uri="{FF2B5EF4-FFF2-40B4-BE49-F238E27FC236}">
                <a16:creationId xmlns:a16="http://schemas.microsoft.com/office/drawing/2014/main" id="{BFEEB6EF-FD28-51CE-CC82-FDC789B0C53F}"/>
              </a:ext>
            </a:extLst>
          </p:cNvPr>
          <p:cNvSpPr/>
          <p:nvPr/>
        </p:nvSpPr>
        <p:spPr>
          <a:xfrm>
            <a:off x="7533868" y="1537805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6E965F71-350D-C01B-5130-E489DA9E9F18}"/>
              </a:ext>
            </a:extLst>
          </p:cNvPr>
          <p:cNvSpPr/>
          <p:nvPr/>
        </p:nvSpPr>
        <p:spPr>
          <a:xfrm>
            <a:off x="5802134" y="415786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A282BF9D-8746-FADE-C7DF-342EEE28F761}"/>
              </a:ext>
            </a:extLst>
          </p:cNvPr>
          <p:cNvSpPr/>
          <p:nvPr/>
        </p:nvSpPr>
        <p:spPr>
          <a:xfrm>
            <a:off x="6101330" y="479818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126738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79" y="137411"/>
            <a:ext cx="5319929" cy="64618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*1815 : Contre la volonté des souverains allemands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De maintenir l’Ancien Régime légitime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L’opposition nationaliste et libérale appelle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A la création d’un Etat national, qui…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*1871 : Sera finalement instauré par ces souverains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*1871 : Trois difficultés apparaissent…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a) L’Empire, construction hybride doit concilier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La légitimité monarchique de l’empereur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Avec la légitimité démocratique du Reichstag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b) L’Empire est une fédération de 22 Etats et 3 villes libres (Brême, Hambourg, Lübeck)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Les Etats indépendants sont représentés au Bundesrat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Mais la réalité du pouvoir est impériale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Avec l’empereur, son chancelier et le Reichstag</a:t>
            </a:r>
          </a:p>
          <a:p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c) Enfin, l’Empire abrite des peuples différents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Allemands, Polonais, Lituaniens, Français, Danois</a:t>
            </a:r>
          </a:p>
          <a:p>
            <a:r>
              <a:rPr lang="fr-FR" spc="-1" dirty="0">
                <a:solidFill>
                  <a:srgbClr val="000000"/>
                </a:solidFill>
                <a:cs typeface="Calibri" panose="020F0502020204030204" pitchFamily="34" charset="0"/>
              </a:rPr>
              <a:t>Qui doivent apprendre à vivre ensemble</a:t>
            </a:r>
          </a:p>
          <a:p>
            <a:r>
              <a:rPr lang="fr-FR" i="1" spc="-1" dirty="0">
                <a:solidFill>
                  <a:srgbClr val="000000"/>
                </a:solidFill>
                <a:cs typeface="Calibri" panose="020F0502020204030204" pitchFamily="34" charset="0"/>
              </a:rPr>
              <a:t>Après avoir fait l’Allemagne, faire des Allemands</a:t>
            </a:r>
            <a:endParaRPr lang="fr-FR" spc="-1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pic>
        <p:nvPicPr>
          <p:cNvPr id="22" name="Image 21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3C2DE2CE-9017-73D1-5E0D-1AB67D2C60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5604" r="7508" b="3575"/>
          <a:stretch/>
        </p:blipFill>
        <p:spPr>
          <a:xfrm>
            <a:off x="5565709" y="137412"/>
            <a:ext cx="6502644" cy="5388746"/>
          </a:xfrm>
          <a:prstGeom prst="rec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</p:pic>
      <p:sp>
        <p:nvSpPr>
          <p:cNvPr id="30" name="Ellipse 29">
            <a:extLst>
              <a:ext uri="{FF2B5EF4-FFF2-40B4-BE49-F238E27FC236}">
                <a16:creationId xmlns:a16="http://schemas.microsoft.com/office/drawing/2014/main" id="{5AB8CB07-4280-9711-7666-4B9307216DC3}"/>
              </a:ext>
            </a:extLst>
          </p:cNvPr>
          <p:cNvSpPr/>
          <p:nvPr/>
        </p:nvSpPr>
        <p:spPr>
          <a:xfrm>
            <a:off x="6783646" y="489712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80C3A8DD-42E0-79C0-D54D-817FFE9CFBF8}"/>
              </a:ext>
            </a:extLst>
          </p:cNvPr>
          <p:cNvSpPr/>
          <p:nvPr/>
        </p:nvSpPr>
        <p:spPr>
          <a:xfrm>
            <a:off x="6649478" y="3830674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8" name="Ellipse 127">
            <a:extLst>
              <a:ext uri="{FF2B5EF4-FFF2-40B4-BE49-F238E27FC236}">
                <a16:creationId xmlns:a16="http://schemas.microsoft.com/office/drawing/2014/main" id="{E139B91E-1EFA-3434-E80A-FAD745B8F88A}"/>
              </a:ext>
            </a:extLst>
          </p:cNvPr>
          <p:cNvSpPr/>
          <p:nvPr/>
        </p:nvSpPr>
        <p:spPr>
          <a:xfrm>
            <a:off x="6563168" y="423234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9" name="Ellipse 128">
            <a:extLst>
              <a:ext uri="{FF2B5EF4-FFF2-40B4-BE49-F238E27FC236}">
                <a16:creationId xmlns:a16="http://schemas.microsoft.com/office/drawing/2014/main" id="{72F627C4-A891-1D01-314C-92FDCBC5DB69}"/>
              </a:ext>
            </a:extLst>
          </p:cNvPr>
          <p:cNvSpPr/>
          <p:nvPr/>
        </p:nvSpPr>
        <p:spPr>
          <a:xfrm>
            <a:off x="6736913" y="446786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0" name="Ellipse 129">
            <a:extLst>
              <a:ext uri="{FF2B5EF4-FFF2-40B4-BE49-F238E27FC236}">
                <a16:creationId xmlns:a16="http://schemas.microsoft.com/office/drawing/2014/main" id="{5E09756E-984A-AD9A-B100-661CCD1F7D1E}"/>
              </a:ext>
            </a:extLst>
          </p:cNvPr>
          <p:cNvSpPr/>
          <p:nvPr/>
        </p:nvSpPr>
        <p:spPr>
          <a:xfrm>
            <a:off x="7682977" y="489712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1" name="Ellipse 130">
            <a:extLst>
              <a:ext uri="{FF2B5EF4-FFF2-40B4-BE49-F238E27FC236}">
                <a16:creationId xmlns:a16="http://schemas.microsoft.com/office/drawing/2014/main" id="{B6D17B27-C84D-8ECD-92D2-5D65423E0669}"/>
              </a:ext>
            </a:extLst>
          </p:cNvPr>
          <p:cNvSpPr/>
          <p:nvPr/>
        </p:nvSpPr>
        <p:spPr>
          <a:xfrm>
            <a:off x="8521708" y="221676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2" name="Ellipse 131">
            <a:extLst>
              <a:ext uri="{FF2B5EF4-FFF2-40B4-BE49-F238E27FC236}">
                <a16:creationId xmlns:a16="http://schemas.microsoft.com/office/drawing/2014/main" id="{7560C3FC-A3CF-8B27-56E1-5C3202A7673C}"/>
              </a:ext>
            </a:extLst>
          </p:cNvPr>
          <p:cNvSpPr/>
          <p:nvPr/>
        </p:nvSpPr>
        <p:spPr>
          <a:xfrm>
            <a:off x="6008565" y="308478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3" name="Ellipse 132">
            <a:extLst>
              <a:ext uri="{FF2B5EF4-FFF2-40B4-BE49-F238E27FC236}">
                <a16:creationId xmlns:a16="http://schemas.microsoft.com/office/drawing/2014/main" id="{9591EE35-9BA2-5FBD-B99E-31E010E4DFDC}"/>
              </a:ext>
            </a:extLst>
          </p:cNvPr>
          <p:cNvSpPr/>
          <p:nvPr/>
        </p:nvSpPr>
        <p:spPr>
          <a:xfrm>
            <a:off x="6824348" y="342900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4" name="Ellipse 133">
            <a:extLst>
              <a:ext uri="{FF2B5EF4-FFF2-40B4-BE49-F238E27FC236}">
                <a16:creationId xmlns:a16="http://schemas.microsoft.com/office/drawing/2014/main" id="{54BA6FE2-245F-A1A8-6A4A-8496CB899B2A}"/>
              </a:ext>
            </a:extLst>
          </p:cNvPr>
          <p:cNvSpPr/>
          <p:nvPr/>
        </p:nvSpPr>
        <p:spPr>
          <a:xfrm>
            <a:off x="7136856" y="229125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5" name="Ellipse 134">
            <a:extLst>
              <a:ext uri="{FF2B5EF4-FFF2-40B4-BE49-F238E27FC236}">
                <a16:creationId xmlns:a16="http://schemas.microsoft.com/office/drawing/2014/main" id="{45F68B9D-0337-5959-4A5C-E262215AFC06}"/>
              </a:ext>
            </a:extLst>
          </p:cNvPr>
          <p:cNvSpPr/>
          <p:nvPr/>
        </p:nvSpPr>
        <p:spPr>
          <a:xfrm>
            <a:off x="6498077" y="3503487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6" name="Ellipse 135">
            <a:extLst>
              <a:ext uri="{FF2B5EF4-FFF2-40B4-BE49-F238E27FC236}">
                <a16:creationId xmlns:a16="http://schemas.microsoft.com/office/drawing/2014/main" id="{A5046111-7F07-9B5A-5E04-E539809353DD}"/>
              </a:ext>
            </a:extLst>
          </p:cNvPr>
          <p:cNvSpPr/>
          <p:nvPr/>
        </p:nvSpPr>
        <p:spPr>
          <a:xfrm>
            <a:off x="7000690" y="287835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7" name="Ellipse 136">
            <a:extLst>
              <a:ext uri="{FF2B5EF4-FFF2-40B4-BE49-F238E27FC236}">
                <a16:creationId xmlns:a16="http://schemas.microsoft.com/office/drawing/2014/main" id="{B2084B57-D3D3-FE6E-6554-5BCEB95FF878}"/>
              </a:ext>
            </a:extLst>
          </p:cNvPr>
          <p:cNvSpPr/>
          <p:nvPr/>
        </p:nvSpPr>
        <p:spPr>
          <a:xfrm>
            <a:off x="6608776" y="3669027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8" name="Ellipse 137">
            <a:extLst>
              <a:ext uri="{FF2B5EF4-FFF2-40B4-BE49-F238E27FC236}">
                <a16:creationId xmlns:a16="http://schemas.microsoft.com/office/drawing/2014/main" id="{FADCBBC3-88C8-A762-8160-E1C342C57C1D}"/>
              </a:ext>
            </a:extLst>
          </p:cNvPr>
          <p:cNvSpPr/>
          <p:nvPr/>
        </p:nvSpPr>
        <p:spPr>
          <a:xfrm>
            <a:off x="6585512" y="1795330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9" name="Ellipse 138">
            <a:extLst>
              <a:ext uri="{FF2B5EF4-FFF2-40B4-BE49-F238E27FC236}">
                <a16:creationId xmlns:a16="http://schemas.microsoft.com/office/drawing/2014/main" id="{56661C36-08FB-A770-41F5-7323256AC5C1}"/>
              </a:ext>
            </a:extLst>
          </p:cNvPr>
          <p:cNvSpPr/>
          <p:nvPr/>
        </p:nvSpPr>
        <p:spPr>
          <a:xfrm>
            <a:off x="8010121" y="1497157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0" name="Ellipse 139">
            <a:extLst>
              <a:ext uri="{FF2B5EF4-FFF2-40B4-BE49-F238E27FC236}">
                <a16:creationId xmlns:a16="http://schemas.microsoft.com/office/drawing/2014/main" id="{702B32F5-EE52-2DED-9C58-E1609D4ECF5F}"/>
              </a:ext>
            </a:extLst>
          </p:cNvPr>
          <p:cNvSpPr/>
          <p:nvPr/>
        </p:nvSpPr>
        <p:spPr>
          <a:xfrm>
            <a:off x="8729596" y="315926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1" name="Ellipse 140">
            <a:extLst>
              <a:ext uri="{FF2B5EF4-FFF2-40B4-BE49-F238E27FC236}">
                <a16:creationId xmlns:a16="http://schemas.microsoft.com/office/drawing/2014/main" id="{D6612A04-0DD0-85C5-4D8A-5E3C1A3FB4CE}"/>
              </a:ext>
            </a:extLst>
          </p:cNvPr>
          <p:cNvSpPr/>
          <p:nvPr/>
        </p:nvSpPr>
        <p:spPr>
          <a:xfrm>
            <a:off x="7671056" y="3429000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2" name="Ellipse 141">
            <a:extLst>
              <a:ext uri="{FF2B5EF4-FFF2-40B4-BE49-F238E27FC236}">
                <a16:creationId xmlns:a16="http://schemas.microsoft.com/office/drawing/2014/main" id="{DEE7E4D5-D721-C4E3-644F-D323A8493614}"/>
              </a:ext>
            </a:extLst>
          </p:cNvPr>
          <p:cNvSpPr/>
          <p:nvPr/>
        </p:nvSpPr>
        <p:spPr>
          <a:xfrm>
            <a:off x="7088125" y="628084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3" name="Ellipse 142">
            <a:extLst>
              <a:ext uri="{FF2B5EF4-FFF2-40B4-BE49-F238E27FC236}">
                <a16:creationId xmlns:a16="http://schemas.microsoft.com/office/drawing/2014/main" id="{507DDFD4-28A6-DF02-5E94-12472EB4B5B7}"/>
              </a:ext>
            </a:extLst>
          </p:cNvPr>
          <p:cNvSpPr/>
          <p:nvPr/>
        </p:nvSpPr>
        <p:spPr>
          <a:xfrm>
            <a:off x="7262995" y="138518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4" name="Ellipse 143">
            <a:extLst>
              <a:ext uri="{FF2B5EF4-FFF2-40B4-BE49-F238E27FC236}">
                <a16:creationId xmlns:a16="http://schemas.microsoft.com/office/drawing/2014/main" id="{BFEEB6EF-FD28-51CE-CC82-FDC789B0C53F}"/>
              </a:ext>
            </a:extLst>
          </p:cNvPr>
          <p:cNvSpPr/>
          <p:nvPr/>
        </p:nvSpPr>
        <p:spPr>
          <a:xfrm>
            <a:off x="7533868" y="1537805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6E965F71-350D-C01B-5130-E489DA9E9F18}"/>
              </a:ext>
            </a:extLst>
          </p:cNvPr>
          <p:cNvSpPr/>
          <p:nvPr/>
        </p:nvSpPr>
        <p:spPr>
          <a:xfrm>
            <a:off x="5802134" y="4157861"/>
            <a:ext cx="174870" cy="148974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A282BF9D-8746-FADE-C7DF-342EEE28F761}"/>
              </a:ext>
            </a:extLst>
          </p:cNvPr>
          <p:cNvSpPr/>
          <p:nvPr/>
        </p:nvSpPr>
        <p:spPr>
          <a:xfrm>
            <a:off x="6101330" y="4798188"/>
            <a:ext cx="174870" cy="148974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902055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154800" y="177840"/>
            <a:ext cx="5742416" cy="39688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pc="-1" dirty="0">
                <a:solidFill>
                  <a:srgbClr val="FF0000"/>
                </a:solidFill>
                <a:latin typeface="Calibri"/>
                <a:cs typeface="Calibri" panose="020F0502020204030204" pitchFamily="34" charset="0"/>
              </a:rPr>
              <a:t>*Bilan : L’Europe du 1</a:t>
            </a:r>
            <a:r>
              <a:rPr lang="fr-FR" spc="-1" baseline="30000" dirty="0">
                <a:solidFill>
                  <a:srgbClr val="FF0000"/>
                </a:solidFill>
                <a:latin typeface="Calibri"/>
                <a:cs typeface="Calibri" panose="020F0502020204030204" pitchFamily="34" charset="0"/>
              </a:rPr>
              <a:t>er</a:t>
            </a:r>
            <a:r>
              <a:rPr lang="fr-FR" spc="-1" dirty="0">
                <a:solidFill>
                  <a:srgbClr val="FF0000"/>
                </a:solidFill>
                <a:latin typeface="Calibri"/>
                <a:cs typeface="Calibri" panose="020F0502020204030204" pitchFamily="34" charset="0"/>
              </a:rPr>
              <a:t> XIXe siècle</a:t>
            </a:r>
          </a:p>
          <a:p>
            <a:r>
              <a:rPr lang="fr-FR" spc="-1" dirty="0">
                <a:solidFill>
                  <a:srgbClr val="FF0000"/>
                </a:solidFill>
                <a:latin typeface="Calibri"/>
                <a:cs typeface="Calibri" panose="020F0502020204030204" pitchFamily="34" charset="0"/>
              </a:rPr>
              <a:t>Deux temps…</a:t>
            </a:r>
          </a:p>
          <a:p>
            <a:endParaRPr lang="fr-FR" spc="-1" dirty="0">
              <a:solidFill>
                <a:srgbClr val="FF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FF0000"/>
                </a:solidFill>
                <a:latin typeface="Calibri"/>
                <a:cs typeface="Calibri" panose="020F0502020204030204" pitchFamily="34" charset="0"/>
              </a:rPr>
              <a:t>1) 1815-56 : L’Europe de la Sainte-Alliance…</a:t>
            </a:r>
          </a:p>
          <a:p>
            <a:r>
              <a:rPr lang="fr-FR" spc="-1" dirty="0">
                <a:solidFill>
                  <a:srgbClr val="FF0000"/>
                </a:solidFill>
                <a:latin typeface="Calibri"/>
                <a:cs typeface="Calibri" panose="020F0502020204030204" pitchFamily="34" charset="0"/>
              </a:rPr>
              <a:t>Au nom des légitimités monarchiques</a:t>
            </a:r>
          </a:p>
          <a:p>
            <a:r>
              <a:rPr lang="fr-FR" spc="-1" dirty="0">
                <a:solidFill>
                  <a:srgbClr val="FF0000"/>
                </a:solidFill>
                <a:latin typeface="Calibri"/>
                <a:cs typeface="Calibri" panose="020F0502020204030204" pitchFamily="34" charset="0"/>
              </a:rPr>
              <a:t>Restauration de l’ordre ancien, garant de la paix</a:t>
            </a:r>
          </a:p>
          <a:p>
            <a:r>
              <a:rPr lang="fr-FR" spc="-1" dirty="0">
                <a:solidFill>
                  <a:srgbClr val="FF0000"/>
                </a:solidFill>
                <a:latin typeface="Calibri"/>
                <a:cs typeface="Calibri" panose="020F0502020204030204" pitchFamily="34" charset="0"/>
              </a:rPr>
              <a:t>Et pour cela, luttes contre</a:t>
            </a:r>
          </a:p>
          <a:p>
            <a:r>
              <a:rPr lang="fr-FR" spc="-1" dirty="0">
                <a:solidFill>
                  <a:srgbClr val="FF0000"/>
                </a:solidFill>
                <a:latin typeface="Calibri"/>
                <a:cs typeface="Calibri" panose="020F0502020204030204" pitchFamily="34" charset="0"/>
              </a:rPr>
              <a:t>Les mouvements libéraux et nationalistes</a:t>
            </a:r>
          </a:p>
          <a:p>
            <a:endParaRPr lang="fr-FR" spc="-1" dirty="0">
              <a:solidFill>
                <a:srgbClr val="FF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FF0000"/>
                </a:solidFill>
                <a:latin typeface="Calibri"/>
                <a:cs typeface="Calibri" panose="020F0502020204030204" pitchFamily="34" charset="0"/>
              </a:rPr>
              <a:t>*1856 : Une date qui clôture…</a:t>
            </a:r>
          </a:p>
          <a:p>
            <a:r>
              <a:rPr lang="fr-FR" spc="-1" dirty="0">
                <a:solidFill>
                  <a:srgbClr val="FF0000"/>
                </a:solidFill>
                <a:latin typeface="Calibri"/>
                <a:cs typeface="Calibri" panose="020F0502020204030204" pitchFamily="34" charset="0"/>
              </a:rPr>
              <a:t>D</a:t>
            </a:r>
            <a:r>
              <a:rPr lang="fr-FR" spc="-1" dirty="0">
                <a:solidFill>
                  <a:srgbClr val="FF0000"/>
                </a:solidFill>
                <a:cs typeface="Calibri" panose="020F0502020204030204" pitchFamily="34" charset="0"/>
              </a:rPr>
              <a:t>irigé politiquement par l’Autriche</a:t>
            </a:r>
          </a:p>
          <a:p>
            <a:r>
              <a:rPr lang="fr-FR" spc="-1" dirty="0">
                <a:solidFill>
                  <a:srgbClr val="FF0000"/>
                </a:solidFill>
                <a:cs typeface="Calibri" panose="020F0502020204030204" pitchFamily="34" charset="0"/>
              </a:rPr>
              <a:t>Et garanti militairement par la Russie</a:t>
            </a:r>
          </a:p>
          <a:p>
            <a:r>
              <a:rPr lang="fr-FR" spc="-1" dirty="0">
                <a:solidFill>
                  <a:srgbClr val="FF0000"/>
                </a:solidFill>
                <a:cs typeface="Calibri" panose="020F0502020204030204" pitchFamily="34" charset="0"/>
              </a:rPr>
              <a:t>La dernière brouille austro-russe met fin</a:t>
            </a:r>
          </a:p>
          <a:p>
            <a:r>
              <a:rPr lang="fr-FR" spc="-1" dirty="0">
                <a:solidFill>
                  <a:srgbClr val="FF0000"/>
                </a:solidFill>
                <a:cs typeface="Calibri" panose="020F0502020204030204" pitchFamily="34" charset="0"/>
              </a:rPr>
              <a:t>A cet ordre européen consensuel</a:t>
            </a:r>
          </a:p>
        </p:txBody>
      </p:sp>
      <p:pic>
        <p:nvPicPr>
          <p:cNvPr id="3" name="Image 2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7817857C-34B6-A94A-B877-FDA93917B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2774"/>
            <a:ext cx="5941200" cy="65724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" name="Image 1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8D508CDD-EABC-8B3A-748E-49223F9971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958" y="142774"/>
            <a:ext cx="2316241" cy="2573922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36980743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67806</TotalTime>
  <Words>10092</Words>
  <Application>Microsoft Office PowerPoint</Application>
  <PresentationFormat>Grand écran</PresentationFormat>
  <Paragraphs>1573</Paragraphs>
  <Slides>102</Slides>
  <Notes>10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102</vt:i4>
      </vt:variant>
    </vt:vector>
  </HeadingPairs>
  <TitlesOfParts>
    <vt:vector size="107" baseType="lpstr">
      <vt:lpstr>Arial</vt:lpstr>
      <vt:lpstr>Calibri</vt:lpstr>
      <vt:lpstr>Calibri Light</vt:lpstr>
      <vt:lpstr>Times New Roman</vt:lpstr>
      <vt:lpstr>Thème Office</vt:lpstr>
      <vt:lpstr>LE PARTAGE DU MONDE, de l’an 200 av. JC à nos jours Esquisse d’une histoire géopolitique universelle  Mardi 14 mai 2024 (13/15)  8ème période : 1815-1914 Europe et Russie à la conquête de l’Orient et de l’Asie  1859-1871 : Les unifications italienne et allemande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 PARTAGE DU MONDE, de l’an 200 av. JC à nos jours Esquisse d’une histoire géopolitique universelle  Mardi 28 mai 2024 (14/15)  8ème période : 1815-1914 Europe et Russie à la conquête de l’Orient et de l’Asie  1859-1871 : Les unifications italienne et allemande  Suite et fin…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PARTAGE DU MONDE, de l’an 200 av. JC à nos jours Esquisse d’une histoire géopolitique universelle  Mardi 17 octobre 2023 (2/15)  8ème période : 1815-1914  1789-1815 : Les guerres de la Révolution et de l’Empire  1789-1795 : La Révolution française et la 1ère République Guerre de la France contre la 1ère Coalition</dc:title>
  <dc:creator>Christophe JENTA</dc:creator>
  <cp:lastModifiedBy>Christophe JENTA</cp:lastModifiedBy>
  <cp:revision>493</cp:revision>
  <dcterms:created xsi:type="dcterms:W3CDTF">2023-07-15T08:08:34Z</dcterms:created>
  <dcterms:modified xsi:type="dcterms:W3CDTF">2024-05-28T11:23:15Z</dcterms:modified>
</cp:coreProperties>
</file>